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57" r:id="rId3"/>
    <p:sldId id="275" r:id="rId4"/>
    <p:sldId id="325" r:id="rId5"/>
    <p:sldId id="297" r:id="rId6"/>
    <p:sldId id="274" r:id="rId7"/>
    <p:sldId id="322" r:id="rId8"/>
    <p:sldId id="276" r:id="rId9"/>
    <p:sldId id="278" r:id="rId10"/>
    <p:sldId id="323" r:id="rId11"/>
    <p:sldId id="300" r:id="rId12"/>
    <p:sldId id="301" r:id="rId13"/>
    <p:sldId id="324" r:id="rId14"/>
    <p:sldId id="299" r:id="rId15"/>
    <p:sldId id="302" r:id="rId16"/>
    <p:sldId id="303" r:id="rId17"/>
    <p:sldId id="310" r:id="rId18"/>
    <p:sldId id="326" r:id="rId19"/>
    <p:sldId id="306" r:id="rId20"/>
    <p:sldId id="304" r:id="rId21"/>
    <p:sldId id="315" r:id="rId22"/>
    <p:sldId id="308" r:id="rId23"/>
    <p:sldId id="305" r:id="rId24"/>
    <p:sldId id="309" r:id="rId25"/>
    <p:sldId id="317" r:id="rId26"/>
    <p:sldId id="318" r:id="rId27"/>
    <p:sldId id="319" r:id="rId28"/>
    <p:sldId id="320" r:id="rId29"/>
    <p:sldId id="307" r:id="rId30"/>
    <p:sldId id="321" r:id="rId31"/>
    <p:sldId id="311" r:id="rId32"/>
    <p:sldId id="314" r:id="rId33"/>
    <p:sldId id="312" r:id="rId34"/>
    <p:sldId id="313" r:id="rId35"/>
    <p:sldId id="296" r:id="rId36"/>
    <p:sldId id="298" r:id="rId37"/>
    <p:sldId id="273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81" autoAdjust="0"/>
    <p:restoredTop sz="97107" autoAdjust="0"/>
  </p:normalViewPr>
  <p:slideViewPr>
    <p:cSldViewPr snapToGrid="0">
      <p:cViewPr varScale="1">
        <p:scale>
          <a:sx n="67" d="100"/>
          <a:sy n="67" d="100"/>
        </p:scale>
        <p:origin x="-1017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97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4026-C258-4FD3-ABB2-5B6B8616710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C8EE-3186-4C9D-B554-138E0FCB1B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41EE-A21B-4B3B-8864-921CE4A0CB92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1843-C9DF-4A57-9452-38C0498E9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89F-6E83-4CFB-89F1-ED2E93F67CF2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5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A28-699C-482B-B986-CDE31D399D21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920F-1059-4F19-9DD1-74913B0C13B6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3559-5FCA-4E91-A16C-307AB2C7D916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76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2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B2F-F388-48BE-9E44-A12FAD798BE4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ECB7-7382-4D95-80CC-DC6DCC5D1B18}" type="datetime1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7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255-1A79-4C2E-A17F-156FABBB2DCF}" type="datetime1">
              <a:rPr lang="fr-FR" smtClean="0"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3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08-783B-4BC1-8C64-2A36954E9662}" type="datetime1">
              <a:rPr lang="fr-FR" smtClean="0"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81C-1833-4EAF-AC18-C90C028B8372}" type="datetime1">
              <a:rPr lang="fr-FR" smtClean="0"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F679-166E-4DCE-BFFE-DE588592D10A}" type="datetime1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8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5955-B8C8-48BE-B44C-80314425D7B3}" type="datetime1">
              <a:rPr lang="fr-FR" smtClean="0"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56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35C7-078A-42BF-B52E-725EB7E01E1A}" type="datetime1">
              <a:rPr lang="fr-FR" smtClean="0"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0C5E-9A41-41C5-8AAF-1735D6B11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E8A6-259A-4BA2-AC96-0A59867A86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mailto:thomas.schwarz@marquette.edu" TargetMode="External"/><Relationship Id="rId5" Type="http://schemas.openxmlformats.org/officeDocument/2006/relationships/hyperlink" Target="mailto:witold.litwin@dauphine.fr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jajodia@gmu.edu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time_continue=15&amp;v=e4BS5A4yqp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witold.litwin@dauphine.fr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jajodia@gmu.edu" TargetMode="External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mailto:thomas.schwarz@marquett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6582" y="502522"/>
            <a:ext cx="8007928" cy="1323301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Trusted Cloud SQL DBS with On-the-fly AES </a:t>
            </a:r>
            <a:r>
              <a:rPr lang="en-US" sz="3600" b="1" dirty="0" smtClean="0"/>
              <a:t>Decryption/Encryption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5469" y="2159478"/>
            <a:ext cx="5616624" cy="48605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Sushil Jajodia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2060"/>
                </a:solidFill>
              </a:rPr>
              <a:t>W. Litwin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Th. Schwarz</a:t>
            </a:r>
            <a:r>
              <a:rPr lang="en-US" b="1" baseline="30000" dirty="0" smtClean="0">
                <a:solidFill>
                  <a:srgbClr val="002060"/>
                </a:solidFill>
              </a:rPr>
              <a:t>3</a:t>
            </a:r>
            <a:r>
              <a:rPr lang="fr-FR" sz="1500" dirty="0"/>
              <a:t/>
            </a:r>
            <a:br>
              <a:rPr lang="fr-FR" sz="1500" dirty="0"/>
            </a:br>
            <a:endParaRPr lang="fr-FR" sz="1500" dirty="0"/>
          </a:p>
        </p:txBody>
      </p:sp>
      <p:sp>
        <p:nvSpPr>
          <p:cNvPr id="4" name="ZoneTexte 3"/>
          <p:cNvSpPr txBox="1"/>
          <p:nvPr/>
        </p:nvSpPr>
        <p:spPr>
          <a:xfrm>
            <a:off x="1623130" y="4918376"/>
            <a:ext cx="667983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George Mason University, Fairfax, VA   </a:t>
            </a:r>
            <a:r>
              <a:rPr lang="fr-FR" sz="1350" dirty="0"/>
              <a:t>{</a:t>
            </a:r>
            <a:r>
              <a:rPr lang="fr-FR" sz="1350" dirty="0">
                <a:hlinkClick r:id="rId4"/>
              </a:rPr>
              <a:t>jajodia@gmu.edu</a:t>
            </a:r>
            <a:r>
              <a:rPr lang="fr-FR" sz="1350" dirty="0"/>
              <a:t>}</a:t>
            </a:r>
            <a:br>
              <a:rPr lang="fr-FR" sz="1350" dirty="0"/>
            </a:br>
            <a:r>
              <a:rPr lang="fr-FR" sz="1350" baseline="30000" dirty="0"/>
              <a:t>2</a:t>
            </a:r>
            <a:r>
              <a:rPr lang="fr-FR" sz="1350" dirty="0"/>
              <a:t>Université Paris Dauphine, </a:t>
            </a:r>
            <a:r>
              <a:rPr lang="fr-FR" sz="1350" dirty="0" err="1"/>
              <a:t>Lamsade</a:t>
            </a:r>
            <a:r>
              <a:rPr lang="fr-FR" sz="1350" dirty="0"/>
              <a:t>  </a:t>
            </a:r>
            <a:r>
              <a:rPr lang="en-US" sz="1350" dirty="0"/>
              <a:t>{</a:t>
            </a:r>
            <a:r>
              <a:rPr lang="en-US" sz="1350" dirty="0">
                <a:hlinkClick r:id="rId5"/>
              </a:rPr>
              <a:t>witold.litwin@dauphine.fr</a:t>
            </a:r>
            <a:r>
              <a:rPr lang="en-US" sz="1350" dirty="0"/>
              <a:t>}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en-US" sz="1350" baseline="30000" dirty="0"/>
              <a:t>3</a:t>
            </a:r>
            <a:r>
              <a:rPr lang="en-US" sz="1350" dirty="0"/>
              <a:t>Thomas Schwarz, </a:t>
            </a:r>
            <a:r>
              <a:rPr lang="fr-FR" sz="1400" dirty="0" smtClean="0"/>
              <a:t>Marquette </a:t>
            </a:r>
            <a:r>
              <a:rPr lang="fr-FR" sz="1400" dirty="0" err="1" smtClean="0"/>
              <a:t>University</a:t>
            </a:r>
            <a:r>
              <a:rPr lang="en-US" sz="1350" dirty="0" smtClean="0"/>
              <a:t> </a:t>
            </a:r>
            <a:r>
              <a:rPr lang="fr-FR" sz="1350" dirty="0" smtClean="0"/>
              <a:t> {</a:t>
            </a:r>
            <a:r>
              <a:rPr lang="fr-FR" sz="1400" dirty="0" smtClean="0">
                <a:hlinkClick r:id="rId6"/>
              </a:rPr>
              <a:t>thomas.schwarz@marquette.edu</a:t>
            </a:r>
            <a:r>
              <a:rPr lang="fr-FR" sz="1400" dirty="0" smtClean="0"/>
              <a:t>}</a:t>
            </a:r>
            <a:endParaRPr lang="fr-FR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00" y="2844991"/>
            <a:ext cx="1061674" cy="13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61" y="2844992"/>
            <a:ext cx="1172658" cy="13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61" y="2875635"/>
            <a:ext cx="979337" cy="132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52"/>
    </mc:Choice>
    <mc:Fallback>
      <p:transition spd="slow" advTm="2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In Trusted Cloud DBS </a:t>
            </a:r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T</a:t>
            </a:r>
            <a:r>
              <a:rPr lang="en-US" sz="3600" dirty="0" smtClean="0"/>
              <a:t>rust : Why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063801"/>
            <a:ext cx="8844454" cy="5033243"/>
          </a:xfrm>
        </p:spPr>
        <p:txBody>
          <a:bodyPr>
            <a:normAutofit/>
          </a:bodyPr>
          <a:lstStyle/>
          <a:p>
            <a:r>
              <a:rPr lang="en-US" dirty="0" smtClean="0"/>
              <a:t>The most popular processors, i.e., Intel I5 and I7 have now </a:t>
            </a:r>
            <a:r>
              <a:rPr lang="en-US" b="1" dirty="0" smtClean="0"/>
              <a:t>enclaves</a:t>
            </a:r>
          </a:p>
          <a:p>
            <a:pPr lvl="1"/>
            <a:r>
              <a:rPr lang="en-US" dirty="0" smtClean="0"/>
              <a:t>Protected RAM areas</a:t>
            </a:r>
          </a:p>
          <a:p>
            <a:pPr lvl="1"/>
            <a:r>
              <a:rPr lang="en-US" dirty="0" smtClean="0"/>
              <a:t>Including against </a:t>
            </a:r>
            <a:r>
              <a:rPr lang="en-US" dirty="0" err="1" smtClean="0"/>
              <a:t>Superusers</a:t>
            </a:r>
            <a:endParaRPr lang="en-US" dirty="0" smtClean="0"/>
          </a:p>
          <a:p>
            <a:r>
              <a:rPr lang="en-US" dirty="0" smtClean="0"/>
              <a:t>Moving target defenses may further help </a:t>
            </a:r>
          </a:p>
          <a:p>
            <a:pPr lvl="1"/>
            <a:r>
              <a:rPr lang="en-US" dirty="0" smtClean="0"/>
              <a:t>See the paper</a:t>
            </a:r>
          </a:p>
          <a:p>
            <a:r>
              <a:rPr lang="en-US" dirty="0" smtClean="0"/>
              <a:t> Can we formally quantify </a:t>
            </a:r>
            <a:r>
              <a:rPr lang="en-US" dirty="0"/>
              <a:t>c</a:t>
            </a:r>
            <a:r>
              <a:rPr lang="en-US" dirty="0" smtClean="0"/>
              <a:t>lient’s trust ?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we do for encryption schemes ?</a:t>
            </a:r>
          </a:p>
          <a:p>
            <a:r>
              <a:rPr lang="en-US" dirty="0" smtClean="0"/>
              <a:t>Nope to our best knowledge</a:t>
            </a:r>
          </a:p>
          <a:p>
            <a:pPr lvl="1"/>
            <a:r>
              <a:rPr lang="en-US" dirty="0" smtClean="0"/>
              <a:t>At least at present</a:t>
            </a:r>
          </a:p>
          <a:p>
            <a:r>
              <a:rPr lang="en-US" dirty="0" smtClean="0"/>
              <a:t>At least since trust is subjective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10</a:t>
            </a:fld>
            <a:endParaRPr lang="fr-FR"/>
          </a:p>
        </p:txBody>
      </p: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1"/>
    </mc:Choice>
    <mc:Fallback xmlns="">
      <p:transition spd="slow" advTm="34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In Trusted Cloud DBS We Trust : Why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414" y="1225000"/>
            <a:ext cx="9143999" cy="541680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</a:t>
            </a:r>
            <a:r>
              <a:rPr lang="en-US" sz="3600" dirty="0" smtClean="0"/>
              <a:t>Can we expect a Trusted DB secure once et forever ?</a:t>
            </a:r>
            <a:endParaRPr lang="en-US" sz="3200" dirty="0" smtClean="0"/>
          </a:p>
          <a:p>
            <a:pPr lvl="1"/>
            <a:r>
              <a:rPr lang="en-US" sz="3200" dirty="0" smtClean="0"/>
              <a:t>Not at present</a:t>
            </a:r>
          </a:p>
          <a:p>
            <a:pPr lvl="1"/>
            <a:r>
              <a:rPr lang="en-US" sz="3200" dirty="0" smtClean="0"/>
              <a:t>Rather there will be exploits, patches to exploits </a:t>
            </a:r>
            <a:r>
              <a:rPr lang="en-US" sz="3200" dirty="0" err="1" smtClean="0"/>
              <a:t>etc</a:t>
            </a:r>
            <a:endParaRPr lang="en-US" sz="3200" dirty="0"/>
          </a:p>
          <a:p>
            <a:r>
              <a:rPr lang="en-US" sz="3600" dirty="0" smtClean="0"/>
              <a:t>Can folks accommodate anyway ?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YES </a:t>
            </a:r>
          </a:p>
          <a:p>
            <a:pPr lvl="1"/>
            <a:r>
              <a:rPr lang="en-US" sz="3200" dirty="0" smtClean="0"/>
              <a:t>No other choice at present</a:t>
            </a:r>
          </a:p>
          <a:p>
            <a:pPr lvl="2"/>
            <a:r>
              <a:rPr lang="en-US" sz="3200" dirty="0" smtClean="0"/>
              <a:t>As we already said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11</a:t>
            </a:fld>
            <a:endParaRPr lang="fr-FR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8"/>
    </mc:Choice>
    <mc:Fallback xmlns="">
      <p:transition spd="slow" advTm="2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In Trusted Cloud DBS We Trust : Why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69818"/>
            <a:ext cx="9143999" cy="5779000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Somehow imperfect security suffices for most DBs</a:t>
            </a:r>
          </a:p>
          <a:p>
            <a:pPr lvl="2"/>
            <a:r>
              <a:rPr lang="en-US" sz="4000" dirty="0" smtClean="0"/>
              <a:t>IRS sends all checks by paper mail</a:t>
            </a:r>
          </a:p>
          <a:p>
            <a:pPr lvl="2"/>
            <a:r>
              <a:rPr lang="en-US" sz="4000" dirty="0" smtClean="0"/>
              <a:t>Not by armored tracks</a:t>
            </a:r>
          </a:p>
          <a:p>
            <a:pPr lvl="2"/>
            <a:r>
              <a:rPr lang="en-US" sz="4000" dirty="0" smtClean="0"/>
              <a:t>Nor even by registered letters </a:t>
            </a:r>
          </a:p>
          <a:p>
            <a:pPr lvl="1"/>
            <a:r>
              <a:rPr lang="en-US" sz="4000" dirty="0" smtClean="0"/>
              <a:t>Banks were robbed, are robbed, will be robbed</a:t>
            </a:r>
          </a:p>
          <a:p>
            <a:pPr lvl="2"/>
            <a:r>
              <a:rPr lang="en-US" sz="4000" dirty="0" smtClean="0"/>
              <a:t>We all use them anyway</a:t>
            </a:r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12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24"/>
    </mc:Choice>
    <mc:Fallback xmlns="">
      <p:transition spd="slow" advTm="3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not TPM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182412"/>
            <a:ext cx="8844454" cy="5173939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sz="4000" dirty="0" smtClean="0"/>
              <a:t>Like did MS </a:t>
            </a:r>
            <a:r>
              <a:rPr lang="en-US" sz="4000" dirty="0" err="1" smtClean="0"/>
              <a:t>Cipherbase</a:t>
            </a:r>
            <a:r>
              <a:rPr lang="en-US" sz="4000" dirty="0" smtClean="0"/>
              <a:t> most recently</a:t>
            </a:r>
          </a:p>
          <a:p>
            <a:pPr lvl="1"/>
            <a:r>
              <a:rPr lang="en-US" sz="4000" dirty="0" smtClean="0"/>
              <a:t>See that paper for other references</a:t>
            </a:r>
          </a:p>
          <a:p>
            <a:r>
              <a:rPr lang="en-US" sz="4000" dirty="0" smtClean="0"/>
              <a:t>We do not believe into TPMs on millions of cloud nodes</a:t>
            </a:r>
          </a:p>
          <a:p>
            <a:pPr lvl="1"/>
            <a:r>
              <a:rPr lang="en-US" sz="4000" dirty="0" smtClean="0"/>
              <a:t>Anytime soon</a:t>
            </a:r>
          </a:p>
          <a:p>
            <a:r>
              <a:rPr lang="en-US" sz="4000" dirty="0" smtClean="0"/>
              <a:t>Loading client key to TPM has to be </a:t>
            </a:r>
            <a:r>
              <a:rPr lang="en-US" sz="4000" b="1" dirty="0" smtClean="0"/>
              <a:t>trusted</a:t>
            </a:r>
            <a:r>
              <a:rPr lang="en-US" sz="4000" dirty="0" smtClean="0"/>
              <a:t> secure as well</a:t>
            </a:r>
          </a:p>
          <a:p>
            <a:pPr lvl="1"/>
            <a:r>
              <a:rPr lang="en-US" sz="4000" dirty="0" smtClean="0"/>
              <a:t>Whatever the provider might invoke</a:t>
            </a:r>
          </a:p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13</a:t>
            </a:fld>
            <a:endParaRPr lang="fr-FR"/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5"/>
    </mc:Choice>
    <mc:Fallback xmlns="">
      <p:transition spd="slow" advTm="29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AES for Trusted DBS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660" y="1091763"/>
            <a:ext cx="9033340" cy="4527551"/>
          </a:xfrm>
        </p:spPr>
        <p:txBody>
          <a:bodyPr>
            <a:noAutofit/>
          </a:bodyPr>
          <a:lstStyle/>
          <a:p>
            <a:r>
              <a:rPr lang="en-US" dirty="0" smtClean="0"/>
              <a:t>Industry-wide standard</a:t>
            </a:r>
          </a:p>
          <a:p>
            <a:r>
              <a:rPr lang="en-US" dirty="0" smtClean="0"/>
              <a:t>Major cloud DBS players already use it</a:t>
            </a:r>
          </a:p>
          <a:p>
            <a:pPr lvl="1"/>
            <a:r>
              <a:rPr lang="en-US" sz="2800" dirty="0" smtClean="0"/>
              <a:t>For cloud-side DB encryption</a:t>
            </a:r>
          </a:p>
          <a:p>
            <a:pPr lvl="1"/>
            <a:r>
              <a:rPr lang="en-US" sz="2800" dirty="0" smtClean="0"/>
              <a:t>SQL Server 2016,  MySQL,  Google Cloud version of MySQL…</a:t>
            </a:r>
          </a:p>
          <a:p>
            <a:pPr lvl="1"/>
            <a:r>
              <a:rPr lang="en-US" sz="2800" dirty="0" smtClean="0"/>
              <a:t>But they are all still unsafe  </a:t>
            </a:r>
          </a:p>
          <a:p>
            <a:pPr lvl="2"/>
            <a:r>
              <a:rPr lang="en-US" sz="2400" dirty="0" smtClean="0"/>
              <a:t>Enjoy</a:t>
            </a:r>
            <a:r>
              <a:rPr lang="en-US" sz="2800" dirty="0" smtClean="0"/>
              <a:t> </a:t>
            </a:r>
            <a:r>
              <a:rPr lang="en-US" sz="1400" u="sng" dirty="0" smtClean="0">
                <a:hlinkClick r:id="rId4"/>
              </a:rPr>
              <a:t>https</a:t>
            </a:r>
            <a:r>
              <a:rPr lang="en-US" sz="1400" u="sng" dirty="0">
                <a:hlinkClick r:id="rId4"/>
              </a:rPr>
              <a:t>://www.youtube.com/watch?time_continue=15&amp;v=e4BS5A4yqp0</a:t>
            </a:r>
            <a:r>
              <a:rPr lang="en-US" sz="1400" dirty="0"/>
              <a:t> </a:t>
            </a:r>
            <a:r>
              <a:rPr lang="fr-FR" sz="1400" dirty="0" smtClean="0"/>
              <a:t> </a:t>
            </a:r>
            <a:r>
              <a:rPr lang="fr-FR" sz="1400" dirty="0"/>
              <a:t> </a:t>
            </a:r>
            <a:r>
              <a:rPr lang="fr-FR" dirty="0" smtClean="0"/>
              <a:t>for SQL Server</a:t>
            </a:r>
            <a:endParaRPr lang="en-US" dirty="0" smtClean="0"/>
          </a:p>
          <a:p>
            <a:r>
              <a:rPr lang="en-US" dirty="0" smtClean="0"/>
              <a:t>Many secondary storage providers have optional AES drivers</a:t>
            </a:r>
          </a:p>
          <a:p>
            <a:pPr lvl="1"/>
            <a:r>
              <a:rPr lang="en-US" sz="2800" dirty="0" smtClean="0"/>
              <a:t>Proof of good overhead performance of the algorithm  </a:t>
            </a:r>
          </a:p>
          <a:p>
            <a:r>
              <a:rPr lang="en-US" dirty="0" smtClean="0"/>
              <a:t>Below AES = AES256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14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1"/>
    </mc:Choice>
    <mc:Fallback xmlns="">
      <p:transition spd="slow" advTm="3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ts val="1200"/>
              </a:spcBef>
            </a:pPr>
            <a:r>
              <a:rPr lang="en-US" sz="3600" dirty="0" smtClean="0"/>
              <a:t>Sample Queries to </a:t>
            </a:r>
            <a:r>
              <a:rPr lang="en-US" sz="3600" dirty="0" err="1" smtClean="0"/>
              <a:t>Codd’s</a:t>
            </a:r>
            <a:r>
              <a:rPr lang="en-US" sz="3600" dirty="0" smtClean="0"/>
              <a:t> S-P DB</a:t>
            </a:r>
            <a:br>
              <a:rPr lang="en-US" sz="3600" dirty="0" smtClean="0"/>
            </a:br>
            <a:r>
              <a:rPr lang="en-US" sz="3600" dirty="0" smtClean="0"/>
              <a:t>on </a:t>
            </a:r>
            <a:r>
              <a:rPr lang="en-US" sz="3200" dirty="0" smtClean="0"/>
              <a:t>AES DBS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454245"/>
            <a:ext cx="8844454" cy="508635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 </a:t>
            </a:r>
            <a:r>
              <a:rPr lang="en-US" sz="3600" b="1" dirty="0" smtClean="0"/>
              <a:t>Plaintext Query</a:t>
            </a:r>
          </a:p>
          <a:p>
            <a:r>
              <a:rPr lang="en-US" sz="3200" dirty="0"/>
              <a:t>Select </a:t>
            </a:r>
            <a:r>
              <a:rPr lang="en-US" sz="3200" dirty="0" err="1"/>
              <a:t>S.Name</a:t>
            </a:r>
            <a:r>
              <a:rPr lang="en-US" sz="3200" dirty="0"/>
              <a:t>, SP.P# From S </a:t>
            </a:r>
            <a:r>
              <a:rPr lang="en-US" sz="3200" dirty="0">
                <a:solidFill>
                  <a:srgbClr val="FF0000"/>
                </a:solidFill>
              </a:rPr>
              <a:t>Key ‘S123’,</a:t>
            </a:r>
            <a:r>
              <a:rPr lang="en-US" sz="3200" dirty="0"/>
              <a:t> SP </a:t>
            </a:r>
            <a:r>
              <a:rPr lang="en-US" sz="3200" dirty="0">
                <a:solidFill>
                  <a:srgbClr val="FF0000"/>
                </a:solidFill>
              </a:rPr>
              <a:t>Key </a:t>
            </a:r>
            <a:r>
              <a:rPr lang="en-US" sz="3200" dirty="0" smtClean="0">
                <a:solidFill>
                  <a:srgbClr val="FF0000"/>
                </a:solidFill>
              </a:rPr>
              <a:t>‘SP123</a:t>
            </a:r>
            <a:r>
              <a:rPr lang="en-US" sz="3200" dirty="0">
                <a:solidFill>
                  <a:srgbClr val="FF0000"/>
                </a:solidFill>
              </a:rPr>
              <a:t>’ </a:t>
            </a:r>
            <a:r>
              <a:rPr lang="en-US" sz="3200" dirty="0"/>
              <a:t>Where S.S# = SP.S# and </a:t>
            </a:r>
            <a:r>
              <a:rPr lang="en-US" sz="3200" dirty="0" err="1"/>
              <a:t>SP.Qty</a:t>
            </a:r>
            <a:r>
              <a:rPr lang="en-US" sz="3200" dirty="0"/>
              <a:t> =</a:t>
            </a:r>
            <a:r>
              <a:rPr lang="en-US" sz="3200" dirty="0" smtClean="0"/>
              <a:t> </a:t>
            </a:r>
            <a:r>
              <a:rPr lang="en-US" sz="3200" dirty="0"/>
              <a:t>200;  </a:t>
            </a:r>
            <a:endParaRPr lang="fr-FR" sz="3200" dirty="0"/>
          </a:p>
          <a:p>
            <a:pPr>
              <a:spcBef>
                <a:spcPts val="1800"/>
              </a:spcBef>
            </a:pPr>
            <a:r>
              <a:rPr lang="en-US" sz="3600" dirty="0"/>
              <a:t>Only possibility for a simple client</a:t>
            </a:r>
          </a:p>
          <a:p>
            <a:pPr>
              <a:spcBef>
                <a:spcPts val="1800"/>
              </a:spcBef>
            </a:pPr>
            <a:r>
              <a:rPr lang="en-US" sz="3600" dirty="0" smtClean="0"/>
              <a:t>Two table keys : </a:t>
            </a:r>
            <a:r>
              <a:rPr lang="en-US" sz="3600" dirty="0"/>
              <a:t>‘S123</a:t>
            </a:r>
            <a:r>
              <a:rPr lang="en-US" sz="3600" dirty="0" smtClean="0"/>
              <a:t>’ and ‘SP123</a:t>
            </a:r>
            <a:r>
              <a:rPr lang="en-US" sz="3600" dirty="0"/>
              <a:t>’ </a:t>
            </a:r>
            <a:endParaRPr lang="en-US" sz="3600" dirty="0" smtClean="0"/>
          </a:p>
          <a:p>
            <a:r>
              <a:rPr lang="en-US" sz="3600" dirty="0" smtClean="0"/>
              <a:t>Output comes back in plaintext</a:t>
            </a:r>
          </a:p>
          <a:p>
            <a:r>
              <a:rPr lang="en-US" sz="3600" dirty="0" smtClean="0"/>
              <a:t>Every column value is decrypted at the cloud</a:t>
            </a:r>
          </a:p>
          <a:p>
            <a:pPr lvl="1"/>
            <a:r>
              <a:rPr lang="en-US" sz="3200" dirty="0" smtClean="0"/>
              <a:t>On-the-fly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15</a:t>
            </a:fld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1"/>
    </mc:Choice>
    <mc:Fallback xmlns="">
      <p:transition spd="slow" advTm="5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Sample Queries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270000"/>
            <a:ext cx="8844454" cy="5372100"/>
          </a:xfrm>
        </p:spPr>
        <p:txBody>
          <a:bodyPr>
            <a:normAutofit/>
          </a:bodyPr>
          <a:lstStyle/>
          <a:p>
            <a:r>
              <a:rPr lang="fr-FR" sz="3800" b="1" dirty="0" smtClean="0"/>
              <a:t>Ciphertext </a:t>
            </a:r>
            <a:r>
              <a:rPr lang="fr-FR" sz="3800" b="1" dirty="0" err="1" smtClean="0"/>
              <a:t>Query</a:t>
            </a:r>
            <a:endParaRPr lang="fr-FR" sz="3800" b="1" dirty="0" smtClean="0"/>
          </a:p>
          <a:p>
            <a:pPr marL="457200" lvl="1" indent="0">
              <a:buNone/>
            </a:pPr>
            <a:r>
              <a:rPr lang="en-US" sz="3000" dirty="0"/>
              <a:t>Select Into </a:t>
            </a:r>
            <a:r>
              <a:rPr lang="en-US" sz="3000" dirty="0" err="1"/>
              <a:t>Client.CacheDB.CipherTbl</a:t>
            </a:r>
            <a:r>
              <a:rPr lang="en-US" sz="3000" dirty="0"/>
              <a:t> </a:t>
            </a:r>
            <a:r>
              <a:rPr lang="en-US" sz="3000" dirty="0" err="1"/>
              <a:t>P</a:t>
            </a:r>
            <a:r>
              <a:rPr lang="en-US" sz="3000" dirty="0" err="1" smtClean="0"/>
              <a:t>.Name</a:t>
            </a:r>
            <a:r>
              <a:rPr lang="en-US" sz="3000" dirty="0"/>
              <a:t>, </a:t>
            </a:r>
            <a:r>
              <a:rPr lang="en-US" sz="3000" dirty="0" smtClean="0"/>
              <a:t>P.P# </a:t>
            </a:r>
            <a:r>
              <a:rPr lang="en-US" sz="3000" dirty="0"/>
              <a:t>From </a:t>
            </a:r>
            <a:r>
              <a:rPr lang="en-US" sz="3000" dirty="0" smtClean="0"/>
              <a:t>P, </a:t>
            </a:r>
            <a:r>
              <a:rPr lang="en-US" sz="3000" dirty="0"/>
              <a:t>SP where </a:t>
            </a:r>
            <a:r>
              <a:rPr lang="en-US" sz="3000" dirty="0" smtClean="0"/>
              <a:t>P.P# </a:t>
            </a:r>
            <a:r>
              <a:rPr lang="en-US" sz="3000" dirty="0"/>
              <a:t>= </a:t>
            </a:r>
            <a:r>
              <a:rPr lang="en-US" sz="3000" dirty="0" smtClean="0"/>
              <a:t>SP.P# </a:t>
            </a:r>
            <a:r>
              <a:rPr lang="en-US" sz="3000" dirty="0"/>
              <a:t>and </a:t>
            </a:r>
            <a:br>
              <a:rPr lang="en-US" sz="3000" dirty="0"/>
            </a:br>
            <a:r>
              <a:rPr lang="en-US" sz="3000" dirty="0" err="1"/>
              <a:t>SP.Qty</a:t>
            </a:r>
            <a:r>
              <a:rPr lang="en-US" sz="3000" dirty="0"/>
              <a:t> = Ox1234... ; </a:t>
            </a:r>
            <a:endParaRPr lang="fr-FR" sz="3000" dirty="0"/>
          </a:p>
          <a:p>
            <a:r>
              <a:rPr lang="en-US" sz="3200" dirty="0" smtClean="0"/>
              <a:t>Only for smart clients</a:t>
            </a:r>
          </a:p>
          <a:p>
            <a:r>
              <a:rPr lang="en-US" sz="3200" dirty="0" smtClean="0"/>
              <a:t>Cloud processes encrypted values only since no key in the query</a:t>
            </a:r>
          </a:p>
          <a:p>
            <a:r>
              <a:rPr lang="en-US" sz="3200" dirty="0" smtClean="0"/>
              <a:t>Result goes encrypted to the client’s cache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16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46"/>
    </mc:Choice>
    <mc:Fallback xmlns="">
      <p:transition spd="slow" advTm="26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Sample Queries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270000"/>
            <a:ext cx="8844454" cy="53721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Client decrypts it through AESD function in a local query to the cache</a:t>
            </a:r>
          </a:p>
          <a:p>
            <a:pPr lvl="1"/>
            <a:r>
              <a:rPr lang="en-US" sz="3200" dirty="0" smtClean="0"/>
              <a:t>E.g. </a:t>
            </a:r>
          </a:p>
          <a:p>
            <a:pPr marL="457200" lvl="1" indent="0">
              <a:buNone/>
            </a:pPr>
            <a:r>
              <a:rPr lang="en-US" sz="3200" dirty="0" smtClean="0"/>
              <a:t>Select </a:t>
            </a:r>
            <a:r>
              <a:rPr lang="en-US" sz="3200" dirty="0"/>
              <a:t>AESD (P.P#, </a:t>
            </a:r>
            <a:r>
              <a:rPr lang="en-US" sz="3200" dirty="0">
                <a:solidFill>
                  <a:srgbClr val="FF0000"/>
                </a:solidFill>
              </a:rPr>
              <a:t>‘P#123’</a:t>
            </a:r>
            <a:r>
              <a:rPr lang="en-US" sz="3200" dirty="0"/>
              <a:t>), </a:t>
            </a:r>
            <a:r>
              <a:rPr lang="en-US" sz="3200" dirty="0" err="1"/>
              <a:t>AESDx</a:t>
            </a:r>
            <a:r>
              <a:rPr lang="en-US" sz="3200" dirty="0"/>
              <a:t> (</a:t>
            </a:r>
            <a:r>
              <a:rPr lang="en-US" sz="3200" dirty="0" err="1"/>
              <a:t>P.Name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‘PN123’</a:t>
            </a:r>
            <a:r>
              <a:rPr lang="en-US" sz="3200" dirty="0"/>
              <a:t>) </a:t>
            </a:r>
            <a:r>
              <a:rPr lang="en-US" sz="3200" dirty="0" smtClean="0"/>
              <a:t> From </a:t>
            </a:r>
            <a:r>
              <a:rPr lang="en-US" sz="3200" dirty="0" err="1"/>
              <a:t>CipherTbl</a:t>
            </a:r>
            <a:r>
              <a:rPr lang="en-US" sz="3200" dirty="0" smtClean="0"/>
              <a:t>;</a:t>
            </a:r>
            <a:endParaRPr lang="en-US" sz="3600" dirty="0" smtClean="0"/>
          </a:p>
          <a:p>
            <a:r>
              <a:rPr lang="en-US" sz="3600" dirty="0" smtClean="0"/>
              <a:t>Notice that our sample ciphertext query would not be possible for </a:t>
            </a:r>
            <a:r>
              <a:rPr lang="en-US" sz="3600" dirty="0"/>
              <a:t>AES if </a:t>
            </a:r>
            <a:r>
              <a:rPr lang="en-US" sz="3600" dirty="0" smtClean="0"/>
              <a:t>the last clause was </a:t>
            </a:r>
            <a:r>
              <a:rPr lang="en-US" sz="3600" dirty="0" err="1" smtClean="0"/>
              <a:t>Qty</a:t>
            </a:r>
            <a:r>
              <a:rPr lang="en-US" sz="3600" dirty="0" smtClean="0"/>
              <a:t> &gt; Ox1234</a:t>
            </a:r>
            <a:endParaRPr lang="fr-FR" sz="3600" dirty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17</a:t>
            </a:fld>
            <a:endParaRPr lang="fr-FR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25"/>
    </mc:Choice>
    <mc:Fallback xmlns="">
      <p:transition spd="slow" advTm="64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269" y="0"/>
            <a:ext cx="7886700" cy="9356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granularity under AES DBS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606" y="1022486"/>
            <a:ext cx="8366494" cy="57362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DB Key</a:t>
            </a:r>
            <a:r>
              <a:rPr lang="en-US" sz="3200" dirty="0" smtClean="0"/>
              <a:t>: </a:t>
            </a:r>
            <a:r>
              <a:rPr lang="en-US" sz="3200" dirty="0"/>
              <a:t> </a:t>
            </a:r>
            <a:r>
              <a:rPr lang="en-US" sz="3200" dirty="0" smtClean="0"/>
              <a:t>valid for any column in the DB by default 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.g., ‘S-P123’ in the paper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00B0F0"/>
                </a:solidFill>
              </a:rPr>
              <a:t>Table Key :</a:t>
            </a:r>
            <a:r>
              <a:rPr lang="en-US" sz="3200" dirty="0" smtClean="0"/>
              <a:t> valid for every column in a specific table by default</a:t>
            </a:r>
          </a:p>
          <a:p>
            <a:pPr lvl="1"/>
            <a:r>
              <a:rPr lang="en-US" sz="2800" dirty="0" smtClean="0"/>
              <a:t>‘S123’ in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query 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Overrides DB key, if any, for the table</a:t>
            </a:r>
            <a:endParaRPr lang="en-US" dirty="0" smtClean="0"/>
          </a:p>
          <a:p>
            <a:r>
              <a:rPr lang="en-US" sz="3200" dirty="0" smtClean="0">
                <a:solidFill>
                  <a:srgbClr val="00B0F0"/>
                </a:solidFill>
              </a:rPr>
              <a:t>Column Key : </a:t>
            </a:r>
            <a:r>
              <a:rPr lang="en-US" sz="3200" dirty="0" smtClean="0"/>
              <a:t>Valid for a specific column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1"/>
            <a:r>
              <a:rPr lang="en-US" sz="2800" dirty="0" smtClean="0"/>
              <a:t>Overrides any more coarse granularity key</a:t>
            </a:r>
          </a:p>
          <a:p>
            <a:pPr lvl="1"/>
            <a:r>
              <a:rPr lang="en-US" sz="2800" dirty="0" smtClean="0"/>
              <a:t>E.g. the key in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sample query</a:t>
            </a:r>
          </a:p>
          <a:p>
            <a:pPr lvl="1"/>
            <a:r>
              <a:rPr lang="en-US" sz="2800" dirty="0" smtClean="0"/>
              <a:t>E.g</a:t>
            </a:r>
            <a:r>
              <a:rPr lang="en-US" sz="2800" dirty="0"/>
              <a:t>. for protection against other clients of the DB</a:t>
            </a:r>
          </a:p>
          <a:p>
            <a:pPr lvl="1"/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28"/>
    </mc:Choice>
    <mc:Fallback xmlns="">
      <p:transition spd="slow" advTm="42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96" y="0"/>
            <a:ext cx="8807450" cy="1145454"/>
          </a:xfrm>
        </p:spPr>
        <p:txBody>
          <a:bodyPr>
            <a:noAutofit/>
          </a:bodyPr>
          <a:lstStyle/>
          <a:p>
            <a:r>
              <a:rPr lang="en-US" sz="4200" dirty="0" smtClean="0"/>
              <a:t>Encryption Modes for AES DBS</a:t>
            </a:r>
            <a:endParaRPr lang="en-US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999" y="1046018"/>
            <a:ext cx="8033327" cy="507076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Deterministic Encryption </a:t>
            </a:r>
            <a:r>
              <a:rPr lang="en-US" sz="3600" dirty="0" smtClean="0"/>
              <a:t>(2 Modes) </a:t>
            </a:r>
            <a:endParaRPr lang="en-US" sz="3600" dirty="0"/>
          </a:p>
          <a:p>
            <a:r>
              <a:rPr lang="en-US" sz="3600" dirty="0" smtClean="0"/>
              <a:t>Same ciphertext for same plaintext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Individual </a:t>
            </a:r>
            <a:r>
              <a:rPr lang="en-US" sz="3600" dirty="0" smtClean="0"/>
              <a:t>Deterministic Encryption</a:t>
            </a:r>
          </a:p>
          <a:p>
            <a:r>
              <a:rPr lang="en-US" sz="3600" dirty="0" smtClean="0"/>
              <a:t>Plaintext unit is column value</a:t>
            </a:r>
          </a:p>
          <a:p>
            <a:r>
              <a:rPr lang="en-US" sz="3600" dirty="0" smtClean="0"/>
              <a:t>May support joins and restrictions on ciphertext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Vulnerable to frequency analysis</a:t>
            </a:r>
          </a:p>
          <a:p>
            <a:pPr lvl="1"/>
            <a:r>
              <a:rPr lang="en-US" sz="3600" dirty="0" smtClean="0"/>
              <a:t>Even skilled user may overlook this danger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19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1"/>
    </mc:Choice>
    <mc:Fallback xmlns="">
      <p:transition spd="slow" advTm="34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1"/>
            <a:ext cx="8890000" cy="11811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Our </a:t>
            </a:r>
            <a:r>
              <a:rPr lang="fr-FR" sz="3600" dirty="0" err="1" smtClean="0"/>
              <a:t>Proposal</a:t>
            </a:r>
            <a:r>
              <a:rPr lang="fr-FR" sz="3600" dirty="0" smtClean="0"/>
              <a:t> : </a:t>
            </a:r>
            <a:r>
              <a:rPr lang="en-US" sz="3600" dirty="0"/>
              <a:t>Trusted Cloud SQL </a:t>
            </a:r>
            <a:r>
              <a:rPr lang="en-US" sz="3600" dirty="0" smtClean="0"/>
              <a:t>DBS with </a:t>
            </a:r>
            <a:r>
              <a:rPr lang="en-US" sz="3600" dirty="0"/>
              <a:t>On-the-fly </a:t>
            </a:r>
            <a:r>
              <a:rPr lang="en-US" sz="3600" dirty="0" smtClean="0"/>
              <a:t>AES Decryption/Encryption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907" y="1544874"/>
            <a:ext cx="8920800" cy="48559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Cloud DB is </a:t>
            </a:r>
            <a:r>
              <a:rPr lang="en-US" sz="3200" dirty="0" smtClean="0">
                <a:solidFill>
                  <a:srgbClr val="0070C0"/>
                </a:solidFill>
              </a:rPr>
              <a:t>AES256 client-side encrypted</a:t>
            </a:r>
          </a:p>
          <a:p>
            <a:pPr lvl="1"/>
            <a:r>
              <a:rPr lang="en-US" sz="2800" dirty="0" smtClean="0"/>
              <a:t>We do not trust cloud storage secure otherwise</a:t>
            </a:r>
          </a:p>
          <a:p>
            <a:pPr lvl="1"/>
            <a:r>
              <a:rPr lang="en-US" sz="2800" dirty="0" smtClean="0"/>
              <a:t>Especially through the cloud-side encryption 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opular with cloud DB providers these days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Client may send </a:t>
            </a:r>
            <a:r>
              <a:rPr lang="en-US" sz="3200" dirty="0">
                <a:solidFill>
                  <a:srgbClr val="0070C0"/>
                </a:solidFill>
              </a:rPr>
              <a:t>encryption </a:t>
            </a:r>
            <a:r>
              <a:rPr lang="en-US" sz="3200" dirty="0" smtClean="0">
                <a:solidFill>
                  <a:srgbClr val="0070C0"/>
                </a:solidFill>
              </a:rPr>
              <a:t>key(s) </a:t>
            </a:r>
            <a:r>
              <a:rPr lang="en-US" sz="3200" dirty="0" smtClean="0"/>
              <a:t>with a query</a:t>
            </a:r>
          </a:p>
          <a:p>
            <a:r>
              <a:rPr lang="en-US" dirty="0" smtClean="0"/>
              <a:t>Cloud DBS decrypts  </a:t>
            </a:r>
            <a:r>
              <a:rPr lang="en-US" dirty="0" smtClean="0">
                <a:solidFill>
                  <a:srgbClr val="0070C0"/>
                </a:solidFill>
              </a:rPr>
              <a:t>on-the-fly</a:t>
            </a:r>
            <a:r>
              <a:rPr lang="en-US" dirty="0" smtClean="0"/>
              <a:t> the data for the query</a:t>
            </a:r>
          </a:p>
          <a:p>
            <a:r>
              <a:rPr lang="en-US" dirty="0" smtClean="0"/>
              <a:t>Does it in </a:t>
            </a:r>
            <a:r>
              <a:rPr lang="en-US" dirty="0" smtClean="0">
                <a:solidFill>
                  <a:srgbClr val="0070C0"/>
                </a:solidFill>
              </a:rPr>
              <a:t>protected run-time processing area 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Erases all values there at the end of query processing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4"/>
    </mc:Choice>
    <mc:Fallback xmlns="">
      <p:transition spd="slow" advTm="2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96" y="0"/>
            <a:ext cx="8807450" cy="1145454"/>
          </a:xfrm>
        </p:spPr>
        <p:txBody>
          <a:bodyPr>
            <a:noAutofit/>
          </a:bodyPr>
          <a:lstStyle/>
          <a:p>
            <a:r>
              <a:rPr lang="en-US" sz="4200" dirty="0" smtClean="0"/>
              <a:t>Deterministic Encryption for AES DBS</a:t>
            </a:r>
            <a:endParaRPr lang="en-US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999" y="1046018"/>
            <a:ext cx="8349398" cy="507076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200" i="1" dirty="0" smtClean="0"/>
              <a:t>2. </a:t>
            </a:r>
            <a:r>
              <a:rPr lang="en-US" sz="3600" dirty="0" smtClean="0">
                <a:solidFill>
                  <a:srgbClr val="0070C0"/>
                </a:solidFill>
              </a:rPr>
              <a:t>Grouped</a:t>
            </a:r>
            <a:r>
              <a:rPr lang="en-US" sz="3600" i="1" dirty="0" smtClean="0"/>
              <a:t> </a:t>
            </a:r>
            <a:r>
              <a:rPr lang="en-US" sz="3600" dirty="0" smtClean="0"/>
              <a:t>Deterministic </a:t>
            </a:r>
            <a:r>
              <a:rPr lang="en-US" sz="3600" dirty="0"/>
              <a:t>Encryption</a:t>
            </a:r>
            <a:endParaRPr lang="en-US" sz="3200" dirty="0"/>
          </a:p>
          <a:p>
            <a:r>
              <a:rPr lang="en-US" sz="3600" dirty="0"/>
              <a:t>Plaintext unit is </a:t>
            </a:r>
            <a:r>
              <a:rPr lang="en-US" sz="3600" dirty="0" smtClean="0"/>
              <a:t>whole row or even a memory page like at SQL Server 2016 </a:t>
            </a:r>
            <a:endParaRPr lang="en-US" sz="3600" dirty="0"/>
          </a:p>
          <a:p>
            <a:r>
              <a:rPr lang="en-US" sz="3600" dirty="0" smtClean="0"/>
              <a:t>Requires on-the-fly decryption/encryption</a:t>
            </a:r>
            <a:endParaRPr lang="en-US" sz="3600" dirty="0"/>
          </a:p>
          <a:p>
            <a:r>
              <a:rPr lang="en-US" sz="3600" b="1" dirty="0" smtClean="0"/>
              <a:t>Little </a:t>
            </a:r>
            <a:r>
              <a:rPr lang="en-US" sz="3600" b="1" dirty="0"/>
              <a:t>vulnerable to frequency analysis</a:t>
            </a:r>
          </a:p>
          <a:p>
            <a:r>
              <a:rPr lang="en-US" sz="3600" dirty="0" smtClean="0"/>
              <a:t> Low storage overhead </a:t>
            </a:r>
          </a:p>
          <a:p>
            <a:pPr lvl="1"/>
            <a:r>
              <a:rPr lang="en-US" sz="3200" dirty="0" smtClean="0"/>
              <a:t>Even 0%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20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7"/>
    </mc:Choice>
    <mc:Fallback xmlns="">
      <p:transition spd="slow" advTm="30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093" y="76146"/>
            <a:ext cx="8807450" cy="1143000"/>
          </a:xfrm>
        </p:spPr>
        <p:txBody>
          <a:bodyPr>
            <a:noAutofit/>
          </a:bodyPr>
          <a:lstStyle/>
          <a:p>
            <a:r>
              <a:rPr lang="en-US" sz="4200" dirty="0"/>
              <a:t>Deterministic </a:t>
            </a:r>
            <a:r>
              <a:rPr lang="en-US" sz="4200" dirty="0" smtClean="0"/>
              <a:t>Encryption for AES DBS</a:t>
            </a:r>
            <a:endParaRPr lang="en-US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736" y="1007458"/>
            <a:ext cx="8728364" cy="405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 or more numerical values per 128b AES256 bloc</a:t>
            </a:r>
          </a:p>
          <a:p>
            <a:pPr lvl="1"/>
            <a:r>
              <a:rPr lang="en-US" sz="3200" dirty="0" smtClean="0"/>
              <a:t>Perhaps padded with zeros at left side</a:t>
            </a:r>
          </a:p>
          <a:p>
            <a:pPr lvl="1"/>
            <a:r>
              <a:rPr lang="en-US" sz="3200" dirty="0" smtClean="0"/>
              <a:t>Before the encryption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	Individual			Grouped</a:t>
            </a:r>
          </a:p>
          <a:p>
            <a:r>
              <a:rPr lang="en-US" sz="3200" dirty="0" smtClean="0"/>
              <a:t>Strings fill as many AES blocs as needed</a:t>
            </a:r>
          </a:p>
          <a:p>
            <a:pPr lvl="1"/>
            <a:r>
              <a:rPr lang="en-US" sz="2800" dirty="0" smtClean="0"/>
              <a:t>E.g. 1 bloc per 16 8b Utf-8 characters</a:t>
            </a:r>
          </a:p>
          <a:p>
            <a:pPr lvl="1"/>
            <a:r>
              <a:rPr lang="en-US" sz="2800" dirty="0" smtClean="0"/>
              <a:t>Last bloc may get padded, e.g., by spaces</a:t>
            </a:r>
          </a:p>
          <a:p>
            <a:pPr lvl="1"/>
            <a:r>
              <a:rPr lang="en-US" sz="2800" dirty="0" smtClean="0"/>
              <a:t>Again before the encryption</a:t>
            </a:r>
            <a:endParaRPr lang="en-US" dirty="0" smtClean="0"/>
          </a:p>
          <a:p>
            <a:pPr marL="457200" lvl="1" indent="0">
              <a:spcBef>
                <a:spcPts val="1800"/>
              </a:spcBef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Individual string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21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53909" y="2607026"/>
            <a:ext cx="3312000" cy="369332"/>
            <a:chOff x="1202400" y="3333600"/>
            <a:chExt cx="3312000" cy="369332"/>
          </a:xfrm>
        </p:grpSpPr>
        <p:sp>
          <p:nvSpPr>
            <p:cNvPr id="5" name="ZoneTexte 4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000000000000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253200" y="5682068"/>
            <a:ext cx="3312000" cy="369332"/>
            <a:chOff x="1202400" y="3333600"/>
            <a:chExt cx="3312000" cy="369332"/>
          </a:xfrm>
        </p:grpSpPr>
        <p:sp>
          <p:nvSpPr>
            <p:cNvPr id="10" name="ZoneTexte 9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_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__ _ _ </a:t>
              </a:r>
              <a:r>
                <a:rPr lang="en-US" dirty="0"/>
                <a:t>S</a:t>
              </a:r>
              <a:r>
                <a:rPr lang="en-US" dirty="0" smtClean="0"/>
                <a:t> </a:t>
              </a:r>
              <a:r>
                <a:rPr lang="en-US" dirty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dirty="0" smtClean="0"/>
                <a:t> p </a:t>
              </a:r>
              <a:r>
                <a:rPr lang="en-US" dirty="0"/>
                <a:t>l</a:t>
              </a:r>
              <a:r>
                <a:rPr lang="en-US" dirty="0" smtClean="0"/>
                <a:t>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</a:t>
              </a:r>
              <a:r>
                <a:rPr lang="en-US" dirty="0"/>
                <a:t>t</a:t>
              </a:r>
              <a:r>
                <a:rPr lang="en-US" dirty="0" smtClean="0"/>
                <a:t> h </a:t>
              </a:r>
              <a:r>
                <a:rPr lang="en-US" dirty="0" err="1" smtClean="0"/>
                <a:t>i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629218" y="5682068"/>
            <a:ext cx="3312000" cy="369332"/>
            <a:chOff x="1202400" y="3333600"/>
            <a:chExt cx="3312000" cy="369332"/>
          </a:xfrm>
        </p:grpSpPr>
        <p:sp>
          <p:nvSpPr>
            <p:cNvPr id="13" name="ZoneTexte 12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 dirty="0" smtClean="0"/>
                <a:t> g s </a:t>
              </a:r>
              <a:r>
                <a:rPr lang="en-US" dirty="0"/>
                <a:t>_</a:t>
              </a:r>
              <a:r>
                <a:rPr lang="en-US" dirty="0" smtClean="0"/>
                <a:t> a r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 o </a:t>
              </a:r>
              <a:r>
                <a:rPr lang="en-US" dirty="0"/>
                <a:t>m</a:t>
              </a:r>
              <a:r>
                <a:rPr lang="en-US" dirty="0" smtClean="0"/>
                <a:t> </a:t>
              </a:r>
              <a:r>
                <a:rPr lang="en-US" dirty="0"/>
                <a:t>p</a:t>
              </a:r>
              <a:r>
                <a:rPr lang="en-US" dirty="0" smtClean="0"/>
                <a:t> </a:t>
              </a:r>
              <a:r>
                <a:rPr lang="en-US" dirty="0"/>
                <a:t>l</a:t>
              </a:r>
              <a:r>
                <a:rPr lang="en-US" dirty="0" smtClean="0"/>
                <a:t>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x</a:t>
              </a:r>
              <a:r>
                <a:rPr lang="en-US" dirty="0" smtClean="0"/>
                <a:t> .  </a:t>
              </a:r>
              <a:endParaRPr lang="en-US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629218" y="2607026"/>
            <a:ext cx="3312000" cy="369332"/>
            <a:chOff x="1202400" y="3148934"/>
            <a:chExt cx="3312000" cy="369332"/>
          </a:xfrm>
        </p:grpSpPr>
        <p:sp>
          <p:nvSpPr>
            <p:cNvPr id="16" name="ZoneTexte 15"/>
            <p:cNvSpPr txBox="1"/>
            <p:nvPr/>
          </p:nvSpPr>
          <p:spPr>
            <a:xfrm>
              <a:off x="1202400" y="3148934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101112131415</a:t>
              </a:r>
              <a:endParaRPr lang="en-US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58400" y="3148934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4"/>
    </mc:Choice>
    <mc:Fallback xmlns="">
      <p:transition spd="slow" advTm="4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Encryption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AES DBS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81639"/>
            <a:ext cx="9089409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Pseudo-random ciphertext </a:t>
            </a:r>
            <a:r>
              <a:rPr lang="en-US" sz="4000" dirty="0"/>
              <a:t>for </a:t>
            </a:r>
            <a:r>
              <a:rPr lang="en-US" sz="4000" dirty="0" smtClean="0"/>
              <a:t>occurrences of same plaintext</a:t>
            </a:r>
          </a:p>
          <a:p>
            <a:r>
              <a:rPr lang="en-US" sz="4000" dirty="0" smtClean="0"/>
              <a:t>Not vulnerable to frequency analysis</a:t>
            </a:r>
            <a:endParaRPr lang="en-US" sz="4000" dirty="0"/>
          </a:p>
          <a:p>
            <a:r>
              <a:rPr lang="en-US" sz="4000" dirty="0"/>
              <a:t>O</a:t>
            </a:r>
            <a:r>
              <a:rPr lang="en-US" sz="4000" dirty="0" smtClean="0"/>
              <a:t>n-the-fly decryption/encryption is a must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lient key(s) must come with the query</a:t>
            </a:r>
          </a:p>
          <a:p>
            <a:r>
              <a:rPr lang="en-US" sz="4000" dirty="0" smtClean="0"/>
              <a:t>Default encryption mode for AES DBS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22</a:t>
            </a:fld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0"/>
    </mc:Choice>
    <mc:Fallback xmlns="">
      <p:transition spd="slow" advTm="25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Encryption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AES DBS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711239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 </a:t>
            </a:r>
            <a:r>
              <a:rPr lang="en-US" sz="3200" dirty="0"/>
              <a:t>numerical value per 128b AES bloc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added </a:t>
            </a:r>
            <a:r>
              <a:rPr lang="en-US" sz="2800" dirty="0"/>
              <a:t>with </a:t>
            </a:r>
            <a:r>
              <a:rPr lang="en-US" sz="2800" dirty="0" smtClean="0"/>
              <a:t>64b random value </a:t>
            </a:r>
            <a:r>
              <a:rPr lang="en-US" sz="2800" dirty="0"/>
              <a:t>at left </a:t>
            </a:r>
            <a:r>
              <a:rPr lang="en-US" sz="2800" dirty="0" smtClean="0"/>
              <a:t>side</a:t>
            </a:r>
          </a:p>
          <a:p>
            <a:pPr lvl="2"/>
            <a:r>
              <a:rPr lang="en-US" sz="2800" dirty="0" smtClean="0"/>
              <a:t>2</a:t>
            </a:r>
            <a:r>
              <a:rPr lang="en-US" sz="2800" baseline="30000" dirty="0" smtClean="0"/>
              <a:t>64</a:t>
            </a:r>
            <a:r>
              <a:rPr lang="en-US" sz="2800" dirty="0" smtClean="0"/>
              <a:t> choices for each plaintext</a:t>
            </a:r>
          </a:p>
          <a:p>
            <a:pPr lvl="1"/>
            <a:r>
              <a:rPr lang="en-US" sz="2600" dirty="0" smtClean="0"/>
              <a:t>Before the encryption</a:t>
            </a:r>
            <a:endParaRPr lang="en-US" dirty="0"/>
          </a:p>
          <a:p>
            <a:r>
              <a:rPr lang="en-US" sz="3200" dirty="0"/>
              <a:t>Strings fill </a:t>
            </a:r>
            <a:r>
              <a:rPr lang="en-US" sz="3200" dirty="0" smtClean="0"/>
              <a:t>half of each bloc used</a:t>
            </a:r>
            <a:endParaRPr lang="en-US" sz="3200" dirty="0"/>
          </a:p>
          <a:p>
            <a:pPr lvl="1"/>
            <a:r>
              <a:rPr lang="en-US" sz="2800" dirty="0" smtClean="0"/>
              <a:t>With random padding of the other half</a:t>
            </a:r>
          </a:p>
          <a:p>
            <a:pPr lvl="1"/>
            <a:r>
              <a:rPr lang="en-US" sz="2800" dirty="0" smtClean="0"/>
              <a:t>Again, before the encryption</a:t>
            </a:r>
          </a:p>
          <a:p>
            <a:r>
              <a:rPr lang="en-US" sz="3200" dirty="0" smtClean="0"/>
              <a:t>At present, PE requires UDFs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23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918381" y="5871358"/>
            <a:ext cx="3312000" cy="369332"/>
            <a:chOff x="1202400" y="3333600"/>
            <a:chExt cx="3312000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351843875036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06709" y="5871358"/>
            <a:ext cx="3312000" cy="369332"/>
            <a:chOff x="1202400" y="3333600"/>
            <a:chExt cx="3312000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489016433859</a:t>
              </a:r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9"/>
    </mc:Choice>
    <mc:Fallback xmlns="">
      <p:transition spd="slow" advTm="2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SQL (T-SQL)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23200"/>
            <a:ext cx="7886700" cy="45837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current SQL dialect extended with clauses for client side encryption</a:t>
            </a:r>
          </a:p>
          <a:p>
            <a:r>
              <a:rPr lang="en-US" dirty="0" smtClean="0"/>
              <a:t>Trusted secure when  it vehicle sensitive data to and from AES DB</a:t>
            </a:r>
          </a:p>
          <a:p>
            <a:r>
              <a:rPr lang="en-US" dirty="0"/>
              <a:t>Also called </a:t>
            </a:r>
            <a:r>
              <a:rPr lang="en-US" dirty="0" smtClean="0"/>
              <a:t>T-SQL</a:t>
            </a:r>
            <a:endParaRPr lang="en-US" dirty="0"/>
          </a:p>
          <a:p>
            <a:r>
              <a:rPr lang="en-US" dirty="0" smtClean="0"/>
              <a:t>Contains new clauses for both DDL and DML</a:t>
            </a:r>
          </a:p>
          <a:p>
            <a:r>
              <a:rPr lang="en-US" dirty="0" smtClean="0"/>
              <a:t>Geared towards non-</a:t>
            </a:r>
            <a:r>
              <a:rPr lang="en-US" dirty="0" err="1" smtClean="0"/>
              <a:t>procedurality</a:t>
            </a:r>
            <a:endParaRPr lang="en-US" dirty="0" smtClean="0"/>
          </a:p>
          <a:p>
            <a:r>
              <a:rPr lang="en-US" dirty="0" smtClean="0"/>
              <a:t>Statements possibly as simple as usual </a:t>
            </a:r>
          </a:p>
          <a:p>
            <a:pPr lvl="1"/>
            <a:r>
              <a:rPr lang="en-US" sz="2800" dirty="0" smtClean="0"/>
              <a:t>Provided use of various defaults</a:t>
            </a:r>
          </a:p>
          <a:p>
            <a:r>
              <a:rPr lang="en-US" dirty="0" smtClean="0"/>
              <a:t>Otherwise they are naturally more complex </a:t>
            </a:r>
          </a:p>
          <a:p>
            <a:r>
              <a:rPr lang="en-US" dirty="0" smtClean="0"/>
              <a:t>See the paper for details we omit below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24</a:t>
            </a:fld>
            <a:endParaRPr lang="fr-FR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74"/>
    </mc:Choice>
    <mc:Fallback xmlns="">
      <p:transition spd="slow" advTm="3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</a:t>
            </a:r>
            <a:r>
              <a:rPr lang="en-US" dirty="0" smtClean="0"/>
              <a:t>SQL DDL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7050" y="1103638"/>
            <a:ext cx="8248950" cy="53403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S-P column values are probabilistically </a:t>
            </a:r>
            <a:r>
              <a:rPr lang="en-US" dirty="0" smtClean="0"/>
              <a:t>encrypted (default).   </a:t>
            </a:r>
          </a:p>
          <a:p>
            <a:r>
              <a:rPr lang="en-US" dirty="0" smtClean="0"/>
              <a:t>DB Key applies to all subsequent tables and columns (default)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It encrypts metadata as well (default)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All the Create Table below are simply the original ones by </a:t>
            </a:r>
            <a:r>
              <a:rPr lang="en-US" dirty="0" err="1" smtClean="0"/>
              <a:t>Codd</a:t>
            </a:r>
            <a:endParaRPr lang="fr-FR" dirty="0"/>
          </a:p>
          <a:p>
            <a:r>
              <a:rPr lang="en-US" dirty="0">
                <a:solidFill>
                  <a:schemeClr val="accent5"/>
                </a:solidFill>
              </a:rPr>
              <a:t>Create Database ‘S-P’ </a:t>
            </a:r>
            <a:r>
              <a:rPr lang="en-US" dirty="0">
                <a:solidFill>
                  <a:srgbClr val="FF0000"/>
                </a:solidFill>
              </a:rPr>
              <a:t>Key ‘S-P123’</a:t>
            </a:r>
            <a:r>
              <a:rPr lang="en-US" dirty="0">
                <a:solidFill>
                  <a:schemeClr val="accent5"/>
                </a:solidFill>
              </a:rPr>
              <a:t>;  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Create Table S </a:t>
            </a:r>
            <a:r>
              <a:rPr lang="en-US" dirty="0" err="1">
                <a:solidFill>
                  <a:schemeClr val="accent5"/>
                </a:solidFill>
              </a:rPr>
              <a:t>S</a:t>
            </a:r>
            <a:r>
              <a:rPr lang="en-US" dirty="0">
                <a:solidFill>
                  <a:schemeClr val="accent5"/>
                </a:solidFill>
              </a:rPr>
              <a:t># Char (6), SNAME Varchar (40), STATUS </a:t>
            </a:r>
            <a:r>
              <a:rPr lang="en-US" dirty="0" err="1">
                <a:solidFill>
                  <a:schemeClr val="accent5"/>
                </a:solidFill>
              </a:rPr>
              <a:t>Int</a:t>
            </a:r>
            <a:r>
              <a:rPr lang="en-US" dirty="0">
                <a:solidFill>
                  <a:schemeClr val="accent5"/>
                </a:solidFill>
              </a:rPr>
              <a:t>, CITY Varchar (50). Primary Key S# : 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Create Table SP S# Char (6), P# Char (6), QTY </a:t>
            </a:r>
            <a:r>
              <a:rPr lang="en-US" dirty="0" err="1">
                <a:solidFill>
                  <a:schemeClr val="accent5"/>
                </a:solidFill>
              </a:rPr>
              <a:t>Int</a:t>
            </a:r>
            <a:r>
              <a:rPr lang="en-US" dirty="0">
                <a:solidFill>
                  <a:schemeClr val="accent5"/>
                </a:solidFill>
              </a:rPr>
              <a:t>,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Primary Key (S#, P#) ;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Create Table P, P#..., PNAME…, COLOR…, CITY…, WEIGHT… Primary Key P#; 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/>
              <a:t>DBA </a:t>
            </a:r>
            <a:r>
              <a:rPr lang="en-US" dirty="0" smtClean="0"/>
              <a:t>decides </a:t>
            </a:r>
            <a:r>
              <a:rPr lang="en-US" dirty="0"/>
              <a:t>to </a:t>
            </a:r>
            <a:r>
              <a:rPr lang="en-US" dirty="0" smtClean="0"/>
              <a:t>specifically encrypt </a:t>
            </a:r>
            <a:r>
              <a:rPr lang="en-US" dirty="0"/>
              <a:t>PNAME </a:t>
            </a:r>
            <a:r>
              <a:rPr lang="en-US" dirty="0" smtClean="0"/>
              <a:t>column  </a:t>
            </a:r>
            <a:endParaRPr lang="fr-FR" dirty="0"/>
          </a:p>
          <a:p>
            <a:r>
              <a:rPr lang="en-US" dirty="0">
                <a:solidFill>
                  <a:schemeClr val="accent5"/>
                </a:solidFill>
              </a:rPr>
              <a:t>Alter Table P </a:t>
            </a:r>
            <a:r>
              <a:rPr lang="en-US" dirty="0">
                <a:solidFill>
                  <a:srgbClr val="FF0000"/>
                </a:solidFill>
              </a:rPr>
              <a:t>Key ‘S-P123’ </a:t>
            </a:r>
            <a:r>
              <a:rPr lang="en-US" dirty="0">
                <a:solidFill>
                  <a:schemeClr val="accent5"/>
                </a:solidFill>
              </a:rPr>
              <a:t>As Alter PNAME To PNAME </a:t>
            </a:r>
            <a:r>
              <a:rPr lang="en-US" dirty="0">
                <a:solidFill>
                  <a:srgbClr val="FF0000"/>
                </a:solidFill>
              </a:rPr>
              <a:t>Key ‘PNAME123’ </a:t>
            </a:r>
            <a:r>
              <a:rPr lang="en-US" dirty="0">
                <a:solidFill>
                  <a:schemeClr val="accent5"/>
                </a:solidFill>
              </a:rPr>
              <a:t>;     </a:t>
            </a:r>
            <a:endParaRPr lang="fr-FR" dirty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25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92"/>
    </mc:Choice>
    <mc:Fallback xmlns="">
      <p:transition spd="slow" advTm="5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</a:t>
            </a:r>
            <a:r>
              <a:rPr lang="en-US" dirty="0" smtClean="0"/>
              <a:t>SQL DML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400" y="1103638"/>
            <a:ext cx="8517600" cy="5340362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dirty="0">
                <a:solidFill>
                  <a:schemeClr val="accent5"/>
                </a:solidFill>
              </a:rPr>
              <a:t>Use S-P </a:t>
            </a:r>
            <a:r>
              <a:rPr lang="en-US" dirty="0">
                <a:solidFill>
                  <a:srgbClr val="FF0000"/>
                </a:solidFill>
              </a:rPr>
              <a:t>Key ‘S-P123’ </a:t>
            </a:r>
            <a:r>
              <a:rPr lang="en-US" dirty="0">
                <a:solidFill>
                  <a:schemeClr val="accent5"/>
                </a:solidFill>
              </a:rPr>
              <a:t>; Select S.* From S, SP Where 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S.S</a:t>
            </a:r>
            <a:r>
              <a:rPr lang="en-US" dirty="0">
                <a:solidFill>
                  <a:schemeClr val="accent5"/>
                </a:solidFill>
              </a:rPr>
              <a:t># = SP.S# and SP.QTY &gt; 200 ;  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Key </a:t>
            </a:r>
            <a:r>
              <a:rPr lang="en-US" dirty="0"/>
              <a:t>value from Use applies by default to all columns in Select statement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is then simply the usual </a:t>
            </a:r>
            <a:r>
              <a:rPr lang="en-US" dirty="0" smtClean="0"/>
              <a:t>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>
                <a:solidFill>
                  <a:schemeClr val="accent5"/>
                </a:solidFill>
              </a:rPr>
              <a:t>Use S-P; Select AESD (PNAME, </a:t>
            </a:r>
            <a:r>
              <a:rPr lang="en-US" dirty="0">
                <a:solidFill>
                  <a:srgbClr val="FF0000"/>
                </a:solidFill>
              </a:rPr>
              <a:t>‘PNAME123’</a:t>
            </a:r>
            <a:r>
              <a:rPr lang="en-US" dirty="0">
                <a:solidFill>
                  <a:schemeClr val="accent5"/>
                </a:solidFill>
              </a:rPr>
              <a:t>), S.* From P </a:t>
            </a:r>
            <a:r>
              <a:rPr lang="en-US" dirty="0">
                <a:solidFill>
                  <a:srgbClr val="FF0000"/>
                </a:solidFill>
              </a:rPr>
              <a:t>Key ‘P123’</a:t>
            </a:r>
            <a:r>
              <a:rPr lang="en-US" dirty="0">
                <a:solidFill>
                  <a:schemeClr val="accent5"/>
                </a:solidFill>
              </a:rPr>
              <a:t>, SP, </a:t>
            </a:r>
            <a:r>
              <a:rPr lang="en-US" dirty="0" smtClean="0">
                <a:solidFill>
                  <a:schemeClr val="accent5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Key ‘S-P123’ </a:t>
            </a:r>
            <a:r>
              <a:rPr lang="en-US" dirty="0">
                <a:solidFill>
                  <a:schemeClr val="accent5"/>
                </a:solidFill>
              </a:rPr>
              <a:t>Where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P.P# = SP.P# and  S.S# = SP.S# and SP.QTY &gt; 200 ; 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 S-P </a:t>
            </a:r>
            <a:r>
              <a:rPr lang="en-US" dirty="0"/>
              <a:t>name </a:t>
            </a:r>
            <a:r>
              <a:rPr lang="en-US" dirty="0" smtClean="0"/>
              <a:t>is here </a:t>
            </a:r>
            <a:r>
              <a:rPr lang="en-US" dirty="0"/>
              <a:t>in plaintext, </a:t>
            </a:r>
          </a:p>
          <a:p>
            <a:r>
              <a:rPr lang="en-US" dirty="0" smtClean="0"/>
              <a:t>P </a:t>
            </a:r>
            <a:r>
              <a:rPr lang="en-US" dirty="0"/>
              <a:t>has its own table key, except for PNAME, </a:t>
            </a: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/>
              <a:t>statement provides the DB key value for SP and S. </a:t>
            </a:r>
            <a:endParaRPr lang="fr-FR" dirty="0"/>
          </a:p>
          <a:p>
            <a:endParaRPr lang="fr-FR" dirty="0" smtClean="0"/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26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20"/>
    </mc:Choice>
    <mc:Fallback xmlns="">
      <p:transition spd="slow" advTm="4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</a:t>
            </a:r>
            <a:r>
              <a:rPr lang="en-US" dirty="0" smtClean="0"/>
              <a:t>SQL DML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400" y="1103638"/>
            <a:ext cx="8517600" cy="5340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 </a:t>
            </a:r>
            <a:r>
              <a:rPr lang="en-US" dirty="0">
                <a:solidFill>
                  <a:schemeClr val="accent5"/>
                </a:solidFill>
              </a:rPr>
              <a:t>Use S-P </a:t>
            </a:r>
            <a:r>
              <a:rPr lang="en-US" dirty="0">
                <a:solidFill>
                  <a:srgbClr val="FF0000"/>
                </a:solidFill>
              </a:rPr>
              <a:t>Key ‘S-P123’</a:t>
            </a:r>
            <a:r>
              <a:rPr lang="en-US" dirty="0">
                <a:solidFill>
                  <a:schemeClr val="accent5"/>
                </a:solidFill>
              </a:rPr>
              <a:t>; Update P </a:t>
            </a:r>
            <a:r>
              <a:rPr lang="en-US" dirty="0">
                <a:solidFill>
                  <a:srgbClr val="FF0000"/>
                </a:solidFill>
              </a:rPr>
              <a:t>Key ‘P123’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Set  </a:t>
            </a:r>
            <a:r>
              <a:rPr lang="en-US" dirty="0">
                <a:solidFill>
                  <a:schemeClr val="accent5"/>
                </a:solidFill>
              </a:rPr>
              <a:t>COLOR = ‘Red’, PNAME Key </a:t>
            </a:r>
            <a:r>
              <a:rPr lang="en-US" dirty="0">
                <a:solidFill>
                  <a:srgbClr val="FF0000"/>
                </a:solidFill>
              </a:rPr>
              <a:t>‘PNAME123’ </a:t>
            </a:r>
            <a:r>
              <a:rPr lang="en-US" dirty="0">
                <a:solidFill>
                  <a:schemeClr val="accent5"/>
                </a:solidFill>
              </a:rPr>
              <a:t>= ‘Big Wrench’  Where P# = ‘P3’ ;</a:t>
            </a:r>
            <a:endParaRPr lang="fr-FR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</a:rPr>
              <a:t>Insert P </a:t>
            </a:r>
            <a:r>
              <a:rPr lang="en-US" dirty="0">
                <a:solidFill>
                  <a:srgbClr val="FF0000"/>
                </a:solidFill>
              </a:rPr>
              <a:t>Key ‘P123’ </a:t>
            </a:r>
            <a:r>
              <a:rPr lang="en-US" dirty="0">
                <a:solidFill>
                  <a:schemeClr val="accent5"/>
                </a:solidFill>
              </a:rPr>
              <a:t>([P#], PNAME Key </a:t>
            </a:r>
            <a:r>
              <a:rPr lang="en-US" dirty="0">
                <a:solidFill>
                  <a:srgbClr val="FF0000"/>
                </a:solidFill>
              </a:rPr>
              <a:t>‘PNAME123’ </a:t>
            </a:r>
            <a:r>
              <a:rPr lang="en-US" dirty="0">
                <a:solidFill>
                  <a:schemeClr val="accent5"/>
                </a:solidFill>
              </a:rPr>
              <a:t>Use S-P </a:t>
            </a:r>
            <a:r>
              <a:rPr lang="en-US" dirty="0">
                <a:solidFill>
                  <a:srgbClr val="FF0000"/>
                </a:solidFill>
              </a:rPr>
              <a:t>Key ‘S-P123’</a:t>
            </a:r>
            <a:r>
              <a:rPr lang="en-US" dirty="0">
                <a:solidFill>
                  <a:schemeClr val="accent5"/>
                </a:solidFill>
              </a:rPr>
              <a:t>;) Values ('P8', ‘Nut’), (‘P9’, ‘Wrench’) ; 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Use S-P </a:t>
            </a:r>
            <a:r>
              <a:rPr lang="en-US" dirty="0">
                <a:solidFill>
                  <a:srgbClr val="FF0000"/>
                </a:solidFill>
              </a:rPr>
              <a:t>Key ‘S-P123’</a:t>
            </a:r>
            <a:r>
              <a:rPr lang="en-US" dirty="0">
                <a:solidFill>
                  <a:schemeClr val="accent5"/>
                </a:solidFill>
              </a:rPr>
              <a:t>; Drop P </a:t>
            </a:r>
            <a:r>
              <a:rPr lang="en-US" dirty="0">
                <a:solidFill>
                  <a:srgbClr val="FF0000"/>
                </a:solidFill>
              </a:rPr>
              <a:t>Key ‘P123’ </a:t>
            </a:r>
            <a:r>
              <a:rPr lang="en-US" dirty="0">
                <a:solidFill>
                  <a:schemeClr val="accent5"/>
                </a:solidFill>
              </a:rPr>
              <a:t>; </a:t>
            </a:r>
            <a:endParaRPr lang="fr-FR" dirty="0" smtClean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27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59"/>
    </mc:Choice>
    <mc:Fallback xmlns="">
      <p:transition spd="slow" advTm="3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T-SQL Query Execution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150" y="1342939"/>
            <a:ext cx="8583468" cy="4746134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AES DBS basically generates the execution plan as for the plaintext DB</a:t>
            </a:r>
          </a:p>
          <a:p>
            <a:r>
              <a:rPr lang="en-US" sz="5100" dirty="0" smtClean="0"/>
              <a:t>Then adds on-the-fly decryption/encryption procedures whenever needed </a:t>
            </a:r>
          </a:p>
          <a:p>
            <a:pPr lvl="1"/>
            <a:r>
              <a:rPr lang="en-US" sz="4600" dirty="0" smtClean="0"/>
              <a:t>Room for several choices may exist</a:t>
            </a:r>
          </a:p>
          <a:p>
            <a:pPr lvl="1"/>
            <a:r>
              <a:rPr lang="en-US" sz="4600" dirty="0" smtClean="0"/>
              <a:t>Their best choice is future work</a:t>
            </a:r>
          </a:p>
          <a:p>
            <a:r>
              <a:rPr lang="en-US" sz="5100" dirty="0"/>
              <a:t>E</a:t>
            </a:r>
            <a:r>
              <a:rPr lang="en-US" sz="5100" dirty="0" smtClean="0"/>
              <a:t>asy to spot Holy Grail</a:t>
            </a:r>
          </a:p>
          <a:p>
            <a:pPr lvl="1"/>
            <a:r>
              <a:rPr lang="en-US" sz="4700" b="1" dirty="0" smtClean="0"/>
              <a:t>Any queries to plaintext DBs become valid for ciphertext DBs of AES DBS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28</a:t>
            </a:fld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0"/>
    </mc:Choice>
    <mc:Fallback xmlns="">
      <p:transition spd="slow" advTm="3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Implementing </a:t>
            </a:r>
            <a:r>
              <a:rPr lang="en-US" sz="3600" dirty="0"/>
              <a:t>AES DBS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399" y="5139070"/>
            <a:ext cx="8653301" cy="17189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Legacy -DBS has meta-tables specific to T-SQL</a:t>
            </a:r>
          </a:p>
          <a:p>
            <a:r>
              <a:rPr lang="en-US" dirty="0" smtClean="0"/>
              <a:t>Decrypts/Encrypts &amp; processes all reformatted T-SQL queries</a:t>
            </a:r>
          </a:p>
          <a:p>
            <a:r>
              <a:rPr lang="en-US" dirty="0"/>
              <a:t>May need re-engineering to secure its processing area as required</a:t>
            </a:r>
          </a:p>
          <a:p>
            <a:r>
              <a:rPr lang="en-US" dirty="0" smtClean="0"/>
              <a:t>Whole implementation effort seems nevertheless rather easy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29</a:t>
            </a:fld>
            <a:endParaRPr lang="fr-FR" dirty="0"/>
          </a:p>
        </p:txBody>
      </p:sp>
      <p:grpSp>
        <p:nvGrpSpPr>
          <p:cNvPr id="5" name="Zone de dessin 215"/>
          <p:cNvGrpSpPr/>
          <p:nvPr/>
        </p:nvGrpSpPr>
        <p:grpSpPr>
          <a:xfrm>
            <a:off x="1216800" y="761719"/>
            <a:ext cx="6796800" cy="4248000"/>
            <a:chOff x="0" y="0"/>
            <a:chExt cx="2804795" cy="123507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804795" cy="1235075"/>
            </a:xfrm>
            <a:prstGeom prst="rect">
              <a:avLst/>
            </a:prstGeom>
          </p:spPr>
        </p:sp>
        <p:cxnSp>
          <p:nvCxnSpPr>
            <p:cNvPr id="7" name="Connecteur droit avec flèche 6"/>
            <p:cNvCxnSpPr>
              <a:endCxn id="9" idx="0"/>
            </p:cNvCxnSpPr>
            <p:nvPr/>
          </p:nvCxnSpPr>
          <p:spPr>
            <a:xfrm>
              <a:off x="1827595" y="601284"/>
              <a:ext cx="17033" cy="1163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 de texte 222"/>
            <p:cNvSpPr txBox="1"/>
            <p:nvPr/>
          </p:nvSpPr>
          <p:spPr>
            <a:xfrm>
              <a:off x="1289850" y="6"/>
              <a:ext cx="1059752" cy="2192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b="1" dirty="0">
                  <a:effectLst/>
                  <a:latin typeface="Times New Roman"/>
                  <a:ea typeface="Calibri"/>
                  <a:cs typeface="Times New Roman"/>
                </a:rPr>
                <a:t>AES DBS</a:t>
              </a:r>
              <a:endParaRPr lang="fr-FR" sz="28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>
                  <a:effectLst/>
                  <a:ea typeface="Calibri"/>
                  <a:cs typeface="Times New Roman"/>
                </a:rPr>
                <a:t> 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9751" y="717680"/>
              <a:ext cx="1109753" cy="366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Legacy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DBS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with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encryption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/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decryption</a:t>
              </a:r>
              <a:endParaRPr lang="fr-FR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5390" y="410146"/>
              <a:ext cx="904410" cy="191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fr-FR" sz="3200" dirty="0">
                  <a:solidFill>
                    <a:srgbClr val="000000"/>
                  </a:solidFill>
                  <a:effectLst/>
                  <a:latin typeface="Times New Roman"/>
                  <a:ea typeface="Calibri"/>
                </a:rPr>
                <a:t>T-SQL</a:t>
              </a:r>
              <a:endParaRPr lang="fr-FR" sz="3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72946" y="262716"/>
              <a:ext cx="1327171" cy="91628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223"/>
            <p:cNvSpPr txBox="1"/>
            <p:nvPr/>
          </p:nvSpPr>
          <p:spPr>
            <a:xfrm>
              <a:off x="0" y="408315"/>
              <a:ext cx="475706" cy="19292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 dirty="0">
                  <a:effectLst/>
                  <a:latin typeface="Times New Roman"/>
                  <a:ea typeface="Calibri"/>
                  <a:cs typeface="Times New Roman"/>
                </a:rPr>
                <a:t>Client</a:t>
              </a:r>
              <a:endParaRPr lang="fr-FR" sz="40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475706" y="495006"/>
              <a:ext cx="899680" cy="1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780215" y="74234"/>
              <a:ext cx="0" cy="11424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 de texte 37"/>
            <p:cNvSpPr txBox="1"/>
            <p:nvPr/>
          </p:nvSpPr>
          <p:spPr>
            <a:xfrm>
              <a:off x="831931" y="28430"/>
              <a:ext cx="341436" cy="19083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108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fr-FR" sz="2000" b="1" dirty="0">
                  <a:effectLst/>
                  <a:latin typeface="Times New Roman"/>
                  <a:ea typeface="Calibri"/>
                </a:rPr>
                <a:t>Cloud</a:t>
              </a:r>
              <a:endParaRPr lang="fr-FR" sz="20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3"/>
    </mc:Choice>
    <mc:Fallback xmlns="">
      <p:transition spd="slow" advTm="3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1"/>
            <a:ext cx="8890000" cy="11811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Our </a:t>
            </a:r>
            <a:r>
              <a:rPr lang="fr-FR" sz="3200" dirty="0" err="1" smtClean="0"/>
              <a:t>Proposal</a:t>
            </a:r>
            <a:r>
              <a:rPr lang="fr-FR" sz="3200" dirty="0" smtClean="0"/>
              <a:t> : </a:t>
            </a:r>
            <a:r>
              <a:rPr lang="en-US" sz="3200" dirty="0"/>
              <a:t>Trusted Cloud SQL </a:t>
            </a:r>
            <a:r>
              <a:rPr lang="en-US" sz="3200" dirty="0" smtClean="0"/>
              <a:t>DBS with </a:t>
            </a:r>
            <a:r>
              <a:rPr lang="en-US" sz="3200" dirty="0"/>
              <a:t>On-the-fly </a:t>
            </a:r>
            <a:r>
              <a:rPr lang="en-US" sz="3200" dirty="0" smtClean="0"/>
              <a:t>AES Decryption/Encryption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75" y="1148500"/>
            <a:ext cx="9067125" cy="54936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We</a:t>
            </a:r>
            <a:r>
              <a:rPr lang="en-US" sz="3900" b="1" dirty="0" smtClean="0"/>
              <a:t> trust </a:t>
            </a:r>
            <a:r>
              <a:rPr lang="en-US" sz="3900" dirty="0" smtClean="0"/>
              <a:t>the protected run time area secure  </a:t>
            </a:r>
          </a:p>
          <a:p>
            <a:pPr lvl="1"/>
            <a:r>
              <a:rPr lang="en-US" sz="3200" b="1" dirty="0" smtClean="0"/>
              <a:t>Through software and general RAM properties only 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ithout any specific add-on hardware, usually called </a:t>
            </a:r>
            <a:r>
              <a:rPr lang="en-US" sz="3200" dirty="0"/>
              <a:t>T</a:t>
            </a:r>
            <a:r>
              <a:rPr lang="en-US" sz="3200" dirty="0" smtClean="0"/>
              <a:t>rusted </a:t>
            </a:r>
            <a:r>
              <a:rPr lang="en-US" sz="3200" dirty="0"/>
              <a:t>P</a:t>
            </a:r>
            <a:r>
              <a:rPr lang="en-US" sz="3200" dirty="0" smtClean="0"/>
              <a:t>rocessing </a:t>
            </a:r>
            <a:r>
              <a:rPr lang="en-US" sz="3200" dirty="0"/>
              <a:t>M</a:t>
            </a:r>
            <a:r>
              <a:rPr lang="en-US" sz="3200" dirty="0" smtClean="0"/>
              <a:t>odule (TPM)</a:t>
            </a:r>
          </a:p>
          <a:p>
            <a:r>
              <a:rPr lang="en-US" sz="3600" dirty="0" smtClean="0">
                <a:solidFill>
                  <a:schemeClr val="accent5"/>
                </a:solidFill>
              </a:rPr>
              <a:t>Result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1</a:t>
            </a:r>
            <a:r>
              <a:rPr lang="en-US" sz="3600" dirty="0" smtClean="0"/>
              <a:t> : </a:t>
            </a:r>
            <a:r>
              <a:rPr lang="en-US" sz="3600" b="1" dirty="0" smtClean="0"/>
              <a:t>Our</a:t>
            </a:r>
            <a:r>
              <a:rPr lang="en-US" sz="3600" dirty="0" smtClean="0"/>
              <a:t> </a:t>
            </a:r>
            <a:r>
              <a:rPr lang="en-US" sz="3600" b="1" dirty="0" smtClean="0"/>
              <a:t>Cloud DBS can securely process </a:t>
            </a:r>
            <a:r>
              <a:rPr lang="en-US" sz="3600" b="1" dirty="0" smtClean="0">
                <a:solidFill>
                  <a:srgbClr val="0070C0"/>
                </a:solidFill>
              </a:rPr>
              <a:t>any </a:t>
            </a:r>
            <a:r>
              <a:rPr lang="en-US" sz="3600" b="1" dirty="0" smtClean="0"/>
              <a:t>SQL query over the ciphertext entirely at </a:t>
            </a:r>
            <a:r>
              <a:rPr lang="en-US" sz="3600" b="1" dirty="0" smtClean="0">
                <a:solidFill>
                  <a:srgbClr val="0070C0"/>
                </a:solidFill>
              </a:rPr>
              <a:t>any</a:t>
            </a:r>
            <a:r>
              <a:rPr lang="en-US" sz="3600" b="1" dirty="0" smtClean="0"/>
              <a:t> typical cloud node</a:t>
            </a:r>
            <a:endParaRPr lang="en-US" b="1" dirty="0" smtClean="0"/>
          </a:p>
          <a:p>
            <a:pPr lvl="1"/>
            <a:r>
              <a:rPr lang="en-US" sz="3100" dirty="0" smtClean="0"/>
              <a:t>As usual DBS would do for its </a:t>
            </a:r>
            <a:r>
              <a:rPr lang="en-US" sz="3100" dirty="0"/>
              <a:t>plaintext DB at that node </a:t>
            </a:r>
            <a:endParaRPr lang="en-US" sz="3100" dirty="0" smtClean="0"/>
          </a:p>
          <a:p>
            <a:pPr lvl="1"/>
            <a:r>
              <a:rPr lang="en-US" sz="3100" dirty="0" smtClean="0"/>
              <a:t>Our price is some storage and processing overhead</a:t>
            </a:r>
          </a:p>
          <a:p>
            <a:pPr lvl="1"/>
            <a:r>
              <a:rPr lang="en-US" sz="3100" dirty="0" smtClean="0"/>
              <a:t>Remaining practical anyhow</a:t>
            </a:r>
            <a:r>
              <a:rPr lang="en-US" dirty="0" smtClean="0"/>
              <a:t> 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Result 2 : </a:t>
            </a:r>
            <a:r>
              <a:rPr lang="en-US" sz="3600" b="1" dirty="0" smtClean="0">
                <a:solidFill>
                  <a:srgbClr val="0070C0"/>
                </a:solidFill>
              </a:rPr>
              <a:t>Our DBS finally breaks the 35-year old stalemate around generally practical cloud DBSs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</a:t>
            </a:fld>
            <a:endParaRPr lang="fr-FR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4"/>
    </mc:Choice>
    <mc:Fallback xmlns="">
      <p:transition spd="slow" advTm="3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AES Processing </a:t>
            </a:r>
            <a:r>
              <a:rPr lang="en-US" dirty="0"/>
              <a:t>Overhead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Truecrypt</a:t>
            </a:r>
            <a:r>
              <a:rPr lang="en-US" dirty="0"/>
              <a:t> </a:t>
            </a:r>
            <a:r>
              <a:rPr lang="en-US" dirty="0" smtClean="0"/>
              <a:t>benchmarks show encryption/</a:t>
            </a:r>
            <a:r>
              <a:rPr lang="en-US" dirty="0" err="1" smtClean="0"/>
              <a:t>decription</a:t>
            </a:r>
            <a:r>
              <a:rPr lang="en-US" dirty="0" smtClean="0"/>
              <a:t> rate of 1900 MBs on Intel I5</a:t>
            </a:r>
          </a:p>
          <a:p>
            <a:pPr lvl="1"/>
            <a:r>
              <a:rPr lang="en-US" sz="2800" dirty="0" smtClean="0"/>
              <a:t>Most popular processor</a:t>
            </a:r>
          </a:p>
          <a:p>
            <a:r>
              <a:rPr lang="en-US" dirty="0" smtClean="0"/>
              <a:t>With AES NI instruction set, I5 661 specifically provides even 4133 </a:t>
            </a:r>
            <a:r>
              <a:rPr lang="en-US" dirty="0"/>
              <a:t>MBs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With writing back to RAM the rates drops to </a:t>
            </a:r>
            <a:r>
              <a:rPr lang="en-US" dirty="0" smtClean="0">
                <a:solidFill>
                  <a:srgbClr val="0070C0"/>
                </a:solidFill>
              </a:rPr>
              <a:t>783</a:t>
            </a:r>
            <a:r>
              <a:rPr lang="en-US" dirty="0" smtClean="0"/>
              <a:t> MBs</a:t>
            </a:r>
          </a:p>
          <a:p>
            <a:pPr lvl="1"/>
            <a:r>
              <a:rPr lang="en-US" sz="2800" dirty="0" smtClean="0"/>
              <a:t>For plaintext </a:t>
            </a:r>
            <a:r>
              <a:rPr lang="en-US" sz="2800" dirty="0" smtClean="0">
                <a:solidFill>
                  <a:srgbClr val="0070C0"/>
                </a:solidFill>
              </a:rPr>
              <a:t>880</a:t>
            </a:r>
            <a:r>
              <a:rPr lang="en-US" sz="2800" dirty="0" smtClean="0"/>
              <a:t> MBs rate</a:t>
            </a:r>
          </a:p>
          <a:p>
            <a:r>
              <a:rPr lang="en-US" dirty="0" smtClean="0"/>
              <a:t>Largely enough for negligible (</a:t>
            </a:r>
            <a:r>
              <a:rPr lang="en-US" dirty="0" smtClean="0">
                <a:solidFill>
                  <a:srgbClr val="FF0000"/>
                </a:solidFill>
              </a:rPr>
              <a:t>13% at most</a:t>
            </a:r>
            <a:r>
              <a:rPr lang="en-US" dirty="0" smtClean="0"/>
              <a:t>) AES processing overhead for read/write operations of AES DBS.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30</a:t>
            </a:fld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8"/>
    </mc:Choice>
    <mc:Fallback xmlns="">
      <p:transition spd="slow" advTm="3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748" y="0"/>
            <a:ext cx="7886700" cy="1325563"/>
          </a:xfrm>
        </p:spPr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sz="3600" dirty="0" smtClean="0"/>
              <a:t>Query Processing Overhead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651" y="1506175"/>
            <a:ext cx="8867554" cy="5178351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Decryption of 100K </a:t>
            </a:r>
            <a:r>
              <a:rPr lang="en-US" sz="4000" dirty="0"/>
              <a:t>ciphertext </a:t>
            </a:r>
            <a:r>
              <a:rPr lang="en-US" sz="4000" dirty="0" smtClean="0"/>
              <a:t>values for SUM could need as little as </a:t>
            </a:r>
            <a:r>
              <a:rPr lang="en-US" sz="4000" dirty="0" smtClean="0">
                <a:solidFill>
                  <a:srgbClr val="0070C0"/>
                </a:solidFill>
              </a:rPr>
              <a:t>0.2ms</a:t>
            </a:r>
          </a:p>
          <a:p>
            <a:r>
              <a:rPr lang="en-US" sz="3900" dirty="0" smtClean="0"/>
              <a:t>An independent benchmark for additively (only) homomorphic Paillier showed 1153ms versus </a:t>
            </a:r>
            <a:r>
              <a:rPr lang="en-US" sz="3900" dirty="0" smtClean="0">
                <a:solidFill>
                  <a:srgbClr val="0070C0"/>
                </a:solidFill>
              </a:rPr>
              <a:t>14ms</a:t>
            </a:r>
            <a:r>
              <a:rPr lang="en-US" sz="3900" dirty="0" smtClean="0"/>
              <a:t> of plaintext summation time </a:t>
            </a:r>
          </a:p>
          <a:p>
            <a:r>
              <a:rPr lang="en-US" sz="3600" dirty="0" smtClean="0"/>
              <a:t>Our AES decryption overhead </a:t>
            </a:r>
            <a:r>
              <a:rPr lang="en-US" sz="4000" dirty="0" smtClean="0"/>
              <a:t>would be thus </a:t>
            </a:r>
            <a:r>
              <a:rPr lang="en-US" sz="4000" dirty="0">
                <a:solidFill>
                  <a:srgbClr val="FF0000"/>
                </a:solidFill>
              </a:rPr>
              <a:t>1.5% 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3500" dirty="0" smtClean="0">
                <a:solidFill>
                  <a:srgbClr val="0070C0"/>
                </a:solidFill>
              </a:rPr>
              <a:t>I.e. Simply nothing in practice  </a:t>
            </a:r>
          </a:p>
          <a:p>
            <a:r>
              <a:rPr lang="en-US" sz="4000" dirty="0" smtClean="0"/>
              <a:t>AES DBS would also end up summing to 82 times faster than Paillier</a:t>
            </a:r>
          </a:p>
          <a:p>
            <a:pPr lvl="1"/>
            <a:r>
              <a:rPr lang="en-US" sz="3600" dirty="0" smtClean="0"/>
              <a:t>T needed also 50ms decryption time at the client </a:t>
            </a:r>
          </a:p>
          <a:p>
            <a:pPr lvl="2"/>
            <a:r>
              <a:rPr lang="en-US" sz="3600" dirty="0" smtClean="0"/>
              <a:t>AES DBS ends up </a:t>
            </a:r>
            <a:r>
              <a:rPr lang="en-US" sz="3600" dirty="0" smtClean="0">
                <a:solidFill>
                  <a:srgbClr val="0070C0"/>
                </a:solidFill>
              </a:rPr>
              <a:t>85 times faster </a:t>
            </a:r>
            <a:r>
              <a:rPr lang="en-US" sz="3600" dirty="0" smtClean="0"/>
              <a:t>finally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31</a:t>
            </a:fld>
            <a:endParaRPr lang="fr-FR" dirty="0"/>
          </a:p>
        </p:txBody>
      </p:sp>
      <p:pic>
        <p:nvPicPr>
          <p:cNvPr id="38" name="Audio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6"/>
    </mc:Choice>
    <mc:Fallback xmlns="">
      <p:transition spd="slow" advTm="36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dirty="0" smtClean="0"/>
              <a:t>Storage Overhead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413" y="1557041"/>
            <a:ext cx="7990810" cy="4347573"/>
          </a:xfrm>
        </p:spPr>
        <p:txBody>
          <a:bodyPr>
            <a:noAutofit/>
          </a:bodyPr>
          <a:lstStyle/>
          <a:p>
            <a:r>
              <a:rPr lang="en-US" sz="4800" dirty="0" smtClean="0"/>
              <a:t>Deterministic Encryption</a:t>
            </a:r>
          </a:p>
          <a:p>
            <a:pPr lvl="1"/>
            <a:r>
              <a:rPr lang="en-US" sz="4400" dirty="0" smtClean="0"/>
              <a:t>May have no storage overhead</a:t>
            </a:r>
          </a:p>
          <a:p>
            <a:pPr lvl="1"/>
            <a:r>
              <a:rPr lang="en-US" sz="4400" dirty="0"/>
              <a:t>M</a:t>
            </a:r>
            <a:r>
              <a:rPr lang="en-US" sz="4400" dirty="0" smtClean="0"/>
              <a:t>ay have</a:t>
            </a:r>
            <a:r>
              <a:rPr lang="en-US" sz="4000" dirty="0" smtClean="0"/>
              <a:t> even 100+% overhead</a:t>
            </a:r>
          </a:p>
          <a:p>
            <a:pPr lvl="2"/>
            <a:r>
              <a:rPr lang="en-US" sz="4400" dirty="0" smtClean="0"/>
              <a:t>Hig</a:t>
            </a:r>
            <a:r>
              <a:rPr lang="en-US" sz="4000" dirty="0" smtClean="0"/>
              <a:t>hly unlikely event</a:t>
            </a:r>
          </a:p>
          <a:p>
            <a:r>
              <a:rPr lang="en-US" sz="5200" dirty="0" smtClean="0"/>
              <a:t>Practical value should be DB specific</a:t>
            </a:r>
            <a:endParaRPr lang="en-US" sz="5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32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4"/>
    </mc:Choice>
    <mc:Fallback xmlns="">
      <p:transition spd="slow" advTm="2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dirty="0" smtClean="0"/>
              <a:t>Storage Overhead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436" y="1670401"/>
            <a:ext cx="8534400" cy="462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Probabilistic Encryption</a:t>
            </a:r>
          </a:p>
          <a:p>
            <a:pPr lvl="1"/>
            <a:r>
              <a:rPr lang="en-US" sz="3600" dirty="0" smtClean="0"/>
              <a:t>At least 100% overhead over a column</a:t>
            </a:r>
          </a:p>
          <a:p>
            <a:pPr lvl="1"/>
            <a:r>
              <a:rPr lang="en-US" sz="3600" dirty="0" smtClean="0"/>
              <a:t>May be more for individual small numerals</a:t>
            </a:r>
          </a:p>
          <a:p>
            <a:pPr lvl="2"/>
            <a:r>
              <a:rPr lang="en-US" sz="3200" dirty="0" smtClean="0"/>
              <a:t>32b or 16b wide </a:t>
            </a:r>
          </a:p>
          <a:p>
            <a:pPr lvl="1"/>
            <a:r>
              <a:rPr lang="en-US" sz="3600" dirty="0" smtClean="0"/>
              <a:t>So we possibly should group column values</a:t>
            </a:r>
          </a:p>
          <a:p>
            <a:pPr lvl="2"/>
            <a:r>
              <a:rPr lang="en-US" sz="3200" dirty="0" smtClean="0"/>
              <a:t>As we spoke about</a:t>
            </a:r>
          </a:p>
          <a:p>
            <a:r>
              <a:rPr lang="en-US" sz="4000" dirty="0" smtClean="0"/>
              <a:t>For the DB mixing encryption types the overall overhead should be DB specific</a:t>
            </a:r>
          </a:p>
          <a:p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33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36"/>
    </mc:Choice>
    <mc:Fallback xmlns="">
      <p:transition spd="slow" advTm="31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all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355639"/>
            <a:ext cx="8026619" cy="5000712"/>
          </a:xfrm>
        </p:spPr>
        <p:txBody>
          <a:bodyPr>
            <a:normAutofit/>
          </a:bodyPr>
          <a:lstStyle/>
          <a:p>
            <a:r>
              <a:rPr lang="en-US" sz="3600" dirty="0"/>
              <a:t>Despite </a:t>
            </a:r>
            <a:r>
              <a:rPr lang="en-US" sz="3600" dirty="0" smtClean="0"/>
              <a:t>35-year </a:t>
            </a:r>
            <a:r>
              <a:rPr lang="en-US" sz="3600" dirty="0"/>
              <a:t>quest, a practical fully homomorphic encryption remains </a:t>
            </a:r>
            <a:r>
              <a:rPr lang="en-US" sz="3600" dirty="0" smtClean="0"/>
              <a:t>the </a:t>
            </a:r>
            <a:r>
              <a:rPr lang="en-US" sz="3600" dirty="0"/>
              <a:t>Holy </a:t>
            </a:r>
            <a:r>
              <a:rPr lang="en-US" sz="3600" dirty="0" smtClean="0"/>
              <a:t>Grail</a:t>
            </a:r>
          </a:p>
          <a:p>
            <a:r>
              <a:rPr lang="en-US" sz="3600" dirty="0" smtClean="0"/>
              <a:t>So remained a practical client-side encrypted cloud DB</a:t>
            </a:r>
            <a:endParaRPr lang="en-US" sz="3600" dirty="0"/>
          </a:p>
          <a:p>
            <a:r>
              <a:rPr lang="en-US" sz="3600" dirty="0" smtClean="0"/>
              <a:t>Trusted Cloud SQL AES DBS  appears poised to break the stalemate</a:t>
            </a:r>
          </a:p>
          <a:p>
            <a:r>
              <a:rPr lang="en-US" sz="3600" dirty="0" smtClean="0"/>
              <a:t>Worth further work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34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"/>
    </mc:Choice>
    <mc:Fallback xmlns="">
      <p:transition spd="slow" advTm="1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all" dirty="0" smtClean="0"/>
              <a:t>FURTHER 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6" y="1355639"/>
            <a:ext cx="8465127" cy="50007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Implementing our DBS first on an existing major cloud DBS</a:t>
            </a:r>
          </a:p>
          <a:p>
            <a:r>
              <a:rPr lang="en-US" sz="3600" dirty="0" smtClean="0"/>
              <a:t>This must have AES encryption/decryption scalar functions or UDFs</a:t>
            </a:r>
          </a:p>
          <a:p>
            <a:r>
              <a:rPr lang="en-US" sz="3600" dirty="0" smtClean="0"/>
              <a:t>1st choice : MySQL</a:t>
            </a:r>
          </a:p>
          <a:p>
            <a:r>
              <a:rPr lang="en-US" sz="3600" dirty="0" smtClean="0"/>
              <a:t>Runner up : SQL Server 2016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35</a:t>
            </a:fld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6"/>
    </mc:Choice>
    <mc:Fallback xmlns="">
      <p:transition spd="slow" advTm="1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855" y="173549"/>
            <a:ext cx="8158857" cy="282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 err="1" smtClean="0"/>
              <a:t>Thank</a:t>
            </a:r>
            <a:r>
              <a:rPr lang="fr-FR" sz="6000" dirty="0" smtClean="0"/>
              <a:t> You</a:t>
            </a:r>
            <a:br>
              <a:rPr lang="fr-FR" sz="6000" dirty="0" smtClean="0"/>
            </a:br>
            <a:r>
              <a:rPr lang="fr-FR" sz="6000" dirty="0" smtClean="0"/>
              <a:t>for </a:t>
            </a:r>
            <a:br>
              <a:rPr lang="fr-FR" sz="6000" dirty="0" smtClean="0"/>
            </a:br>
            <a:r>
              <a:rPr lang="fr-FR" sz="6000" dirty="0" err="1" smtClean="0"/>
              <a:t>Your</a:t>
            </a:r>
            <a:r>
              <a:rPr lang="fr-FR" sz="6000" dirty="0" smtClean="0"/>
              <a:t> Attention</a:t>
            </a:r>
            <a:endParaRPr lang="fr-FR" sz="6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28C-5AF1-4581-B115-489A3C19A1BA}" type="slidenum">
              <a:rPr lang="fr-FR" smtClean="0"/>
              <a:t>36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05" y="3765216"/>
            <a:ext cx="1061674" cy="13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66" y="3765217"/>
            <a:ext cx="1172658" cy="13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66" y="3795860"/>
            <a:ext cx="979337" cy="132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316263" y="3034988"/>
            <a:ext cx="6872559" cy="486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</a:rPr>
              <a:t>Sushil Jajodia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2060"/>
                </a:solidFill>
              </a:rPr>
              <a:t>W. Litwin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Th. Schwarz</a:t>
            </a:r>
            <a:r>
              <a:rPr lang="en-US" b="1" baseline="30000" dirty="0" smtClean="0">
                <a:solidFill>
                  <a:srgbClr val="002060"/>
                </a:solidFill>
              </a:rPr>
              <a:t>3</a:t>
            </a:r>
            <a:r>
              <a:rPr lang="fr-FR" sz="1500" dirty="0" smtClean="0"/>
              <a:t/>
            </a:r>
            <a:br>
              <a:rPr lang="fr-FR" sz="1500" dirty="0" smtClean="0"/>
            </a:br>
            <a:endParaRPr lang="fr-FR" sz="15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16263" y="5654569"/>
            <a:ext cx="667983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George Mason University, Fairfax, VA   </a:t>
            </a:r>
            <a:r>
              <a:rPr lang="fr-FR" sz="1350" dirty="0"/>
              <a:t>{</a:t>
            </a:r>
            <a:r>
              <a:rPr lang="fr-FR" sz="1350" dirty="0">
                <a:hlinkClick r:id="rId7"/>
              </a:rPr>
              <a:t>jajodia@gmu.edu</a:t>
            </a:r>
            <a:r>
              <a:rPr lang="fr-FR" sz="1350" dirty="0"/>
              <a:t>}</a:t>
            </a:r>
            <a:br>
              <a:rPr lang="fr-FR" sz="1350" dirty="0"/>
            </a:br>
            <a:r>
              <a:rPr lang="fr-FR" sz="1350" baseline="30000" dirty="0"/>
              <a:t>2</a:t>
            </a:r>
            <a:r>
              <a:rPr lang="fr-FR" sz="1350" dirty="0"/>
              <a:t>Université Paris Dauphine, </a:t>
            </a:r>
            <a:r>
              <a:rPr lang="fr-FR" sz="1350" dirty="0" err="1"/>
              <a:t>Lamsade</a:t>
            </a:r>
            <a:r>
              <a:rPr lang="fr-FR" sz="1350" dirty="0"/>
              <a:t>  </a:t>
            </a:r>
            <a:r>
              <a:rPr lang="en-US" sz="1350" dirty="0"/>
              <a:t>{</a:t>
            </a:r>
            <a:r>
              <a:rPr lang="en-US" sz="1350" dirty="0">
                <a:hlinkClick r:id="rId8"/>
              </a:rPr>
              <a:t>witold.litwin@dauphine.fr</a:t>
            </a:r>
            <a:r>
              <a:rPr lang="en-US" sz="1350" dirty="0"/>
              <a:t>}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en-US" sz="1350" baseline="30000" dirty="0"/>
              <a:t>3</a:t>
            </a:r>
            <a:r>
              <a:rPr lang="en-US" sz="1350" dirty="0"/>
              <a:t>Thomas Schwarz, </a:t>
            </a:r>
            <a:r>
              <a:rPr lang="fr-FR" sz="1400" dirty="0" smtClean="0"/>
              <a:t>Marquette </a:t>
            </a:r>
            <a:r>
              <a:rPr lang="fr-FR" sz="1400" dirty="0" err="1" smtClean="0"/>
              <a:t>University</a:t>
            </a:r>
            <a:r>
              <a:rPr lang="en-US" sz="1350" dirty="0" smtClean="0"/>
              <a:t> </a:t>
            </a:r>
            <a:r>
              <a:rPr lang="fr-FR" sz="1350" dirty="0" smtClean="0"/>
              <a:t> {</a:t>
            </a:r>
            <a:r>
              <a:rPr lang="fr-FR" sz="1400" dirty="0" smtClean="0">
                <a:hlinkClick r:id="rId9"/>
              </a:rPr>
              <a:t>thomas.schwarz@marquette.edu</a:t>
            </a:r>
            <a:r>
              <a:rPr lang="fr-FR" sz="1400" dirty="0" smtClean="0"/>
              <a:t>}</a:t>
            </a:r>
            <a:endParaRPr lang="fr-FR" sz="135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"/>
    </mc:Choice>
    <mc:Fallback xmlns="">
      <p:transition spd="slow" advTm="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0375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Follows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950" y="1235515"/>
            <a:ext cx="8987050" cy="518970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Our Rationale more in depth</a:t>
            </a:r>
          </a:p>
          <a:p>
            <a:r>
              <a:rPr lang="en-US" sz="3600" dirty="0" smtClean="0"/>
              <a:t>Reference Architecture of Trusted Cloud DBS</a:t>
            </a:r>
          </a:p>
          <a:p>
            <a:r>
              <a:rPr lang="en-US" sz="3600" dirty="0" smtClean="0"/>
              <a:t> AES DBS Encryption Modes</a:t>
            </a:r>
          </a:p>
          <a:p>
            <a:pPr lvl="1"/>
            <a:r>
              <a:rPr lang="en-US" sz="3200" dirty="0" smtClean="0"/>
              <a:t>Deterministic Encryption</a:t>
            </a:r>
          </a:p>
          <a:p>
            <a:pPr lvl="1"/>
            <a:r>
              <a:rPr lang="en-US" sz="3200" dirty="0" smtClean="0"/>
              <a:t>Probabilistic Encryption</a:t>
            </a:r>
          </a:p>
          <a:p>
            <a:r>
              <a:rPr lang="en-US" sz="3600" b="1" dirty="0" smtClean="0"/>
              <a:t>Trusted SQL</a:t>
            </a:r>
            <a:r>
              <a:rPr lang="en-US" sz="3600" dirty="0" smtClean="0"/>
              <a:t> for AES DBS,  (T-SQL)</a:t>
            </a:r>
          </a:p>
          <a:p>
            <a:pPr lvl="1"/>
            <a:r>
              <a:rPr lang="en-US" sz="3200" dirty="0" smtClean="0"/>
              <a:t>T-SQL DDL &amp; DML clauses</a:t>
            </a:r>
          </a:p>
          <a:p>
            <a:pPr lvl="1"/>
            <a:r>
              <a:rPr lang="en-US" sz="3200" dirty="0" smtClean="0"/>
              <a:t>Query Processing</a:t>
            </a:r>
          </a:p>
          <a:p>
            <a:r>
              <a:rPr lang="en-US" sz="3600" dirty="0" smtClean="0"/>
              <a:t>Implementing AES DBS over a legacy </a:t>
            </a:r>
            <a:r>
              <a:rPr lang="en-US" sz="3600" dirty="0"/>
              <a:t>C</a:t>
            </a:r>
            <a:r>
              <a:rPr lang="en-US" sz="3600" dirty="0" smtClean="0"/>
              <a:t>loud </a:t>
            </a:r>
            <a:r>
              <a:rPr lang="en-US" sz="3600" dirty="0"/>
              <a:t>D</a:t>
            </a:r>
            <a:r>
              <a:rPr lang="en-US" sz="3600" dirty="0" smtClean="0"/>
              <a:t>BS</a:t>
            </a:r>
          </a:p>
          <a:p>
            <a:r>
              <a:rPr lang="en-US" sz="3600" dirty="0" smtClean="0"/>
              <a:t>Performance Analysis</a:t>
            </a:r>
          </a:p>
          <a:p>
            <a:pPr lvl="1"/>
            <a:r>
              <a:rPr lang="en-US" sz="3200" dirty="0" smtClean="0"/>
              <a:t>Storage Overhead</a:t>
            </a:r>
          </a:p>
          <a:p>
            <a:pPr lvl="1"/>
            <a:r>
              <a:rPr lang="en-US" sz="3200" dirty="0" smtClean="0"/>
              <a:t>Processing Overhead</a:t>
            </a:r>
          </a:p>
          <a:p>
            <a:r>
              <a:rPr lang="en-US" sz="3600" dirty="0" smtClean="0"/>
              <a:t>Conclusion &amp; Future Work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4</a:t>
            </a:fld>
            <a:endParaRPr lang="fr-FR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1"/>
    </mc:Choice>
    <mc:Fallback xmlns="">
      <p:transition spd="slow" advTm="3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54461"/>
            <a:ext cx="7886700" cy="814388"/>
          </a:xfrm>
        </p:spPr>
        <p:txBody>
          <a:bodyPr>
            <a:normAutofit/>
          </a:bodyPr>
          <a:lstStyle/>
          <a:p>
            <a:r>
              <a:rPr lang="en-US" sz="4800" b="1" cap="all" dirty="0" smtClean="0"/>
              <a:t>Problem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2874"/>
            <a:ext cx="9053945" cy="5330456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Cloud </a:t>
            </a:r>
            <a:r>
              <a:rPr lang="en-US" sz="3000" dirty="0" smtClean="0"/>
              <a:t>DBs need </a:t>
            </a:r>
            <a:r>
              <a:rPr lang="en-US" sz="3000" dirty="0"/>
              <a:t>client-side encryption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Ideally, </a:t>
            </a:r>
            <a:r>
              <a:rPr lang="en-US" sz="3000" dirty="0"/>
              <a:t>queries should </a:t>
            </a:r>
            <a:r>
              <a:rPr lang="en-US" sz="3000" dirty="0" smtClean="0"/>
              <a:t>be entirely processed at the cloud 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ithout encryption key knowledge</a:t>
            </a:r>
          </a:p>
          <a:p>
            <a:r>
              <a:rPr lang="en-US" sz="3000" dirty="0" smtClean="0"/>
              <a:t>Unfortunately, any encryption impairs ciphertext queries</a:t>
            </a:r>
          </a:p>
          <a:p>
            <a:pPr lvl="1"/>
            <a:r>
              <a:rPr lang="en-US" sz="3000" dirty="0" smtClean="0"/>
              <a:t>Especially </a:t>
            </a:r>
            <a:r>
              <a:rPr lang="en-US" sz="3000" dirty="0"/>
              <a:t>with numerical SQL value </a:t>
            </a:r>
            <a:r>
              <a:rPr lang="en-US" sz="3000" dirty="0" smtClean="0"/>
              <a:t>expressions</a:t>
            </a:r>
          </a:p>
          <a:p>
            <a:pPr lvl="1"/>
            <a:r>
              <a:rPr lang="en-US" sz="3000" dirty="0" smtClean="0"/>
              <a:t>Select </a:t>
            </a:r>
            <a:r>
              <a:rPr lang="en-US" sz="3000" dirty="0" err="1" smtClean="0"/>
              <a:t>ProdName</a:t>
            </a:r>
            <a:r>
              <a:rPr lang="en-US" sz="3000" dirty="0" smtClean="0"/>
              <a:t>, Price as </a:t>
            </a:r>
            <a:r>
              <a:rPr lang="en-US" sz="3000" dirty="0" err="1" smtClean="0"/>
              <a:t>priceHT</a:t>
            </a:r>
            <a:r>
              <a:rPr lang="en-US" sz="3000" dirty="0" smtClean="0"/>
              <a:t>  + </a:t>
            </a:r>
            <a:r>
              <a:rPr lang="en-US" sz="3000" dirty="0" err="1" smtClean="0"/>
              <a:t>priceHT</a:t>
            </a:r>
            <a:r>
              <a:rPr lang="en-US" sz="3000" dirty="0" smtClean="0"/>
              <a:t>*VAT%/100) from…where Price </a:t>
            </a:r>
            <a:r>
              <a:rPr lang="en-US" sz="3000" dirty="0"/>
              <a:t>&gt;</a:t>
            </a:r>
            <a:r>
              <a:rPr lang="en-US" sz="3000" dirty="0" smtClean="0"/>
              <a:t> 1000</a:t>
            </a:r>
            <a:endParaRPr lang="fr-FR" sz="3000" dirty="0" smtClean="0"/>
          </a:p>
          <a:p>
            <a:r>
              <a:rPr lang="en-US" sz="3000" dirty="0"/>
              <a:t>Fully homomorphic encryption scheme </a:t>
            </a:r>
            <a:r>
              <a:rPr lang="en-US" sz="3000" dirty="0" smtClean="0"/>
              <a:t>would do</a:t>
            </a:r>
          </a:p>
          <a:p>
            <a:r>
              <a:rPr lang="en-US" sz="3000" dirty="0" smtClean="0"/>
              <a:t>But response times remain usually impractical for DBs</a:t>
            </a:r>
          </a:p>
          <a:p>
            <a:pPr lvl="1"/>
            <a:r>
              <a:rPr lang="en-US" sz="2800" dirty="0" smtClean="0"/>
              <a:t>By far &amp; despite almost 4-decade long research upon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6"/>
    </mc:Choice>
    <mc:Fallback xmlns="">
      <p:transition spd="slow" advTm="3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15" y="117390"/>
            <a:ext cx="7886700" cy="814388"/>
          </a:xfrm>
        </p:spPr>
        <p:txBody>
          <a:bodyPr>
            <a:normAutofit/>
          </a:bodyPr>
          <a:lstStyle/>
          <a:p>
            <a:r>
              <a:rPr lang="en-US" sz="4800" b="1" cap="all" dirty="0" smtClean="0"/>
              <a:t>Problem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55" y="1288860"/>
            <a:ext cx="9053945" cy="489569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Somewhat </a:t>
            </a:r>
            <a:r>
              <a:rPr lang="en-US" sz="3000" dirty="0"/>
              <a:t>homomorphic encryption suffices for specific expressions </a:t>
            </a:r>
            <a:r>
              <a:rPr lang="en-US" sz="3000" dirty="0" smtClean="0"/>
              <a:t>only</a:t>
            </a:r>
          </a:p>
          <a:p>
            <a:r>
              <a:rPr lang="en-US" sz="3000" dirty="0"/>
              <a:t>Additively homomorphic Paillier scheme appears the most practical. </a:t>
            </a:r>
          </a:p>
          <a:p>
            <a:r>
              <a:rPr lang="en-US" sz="3000" dirty="0" smtClean="0"/>
              <a:t>But supports by definition basically only + - over encrypted data</a:t>
            </a:r>
          </a:p>
          <a:p>
            <a:r>
              <a:rPr lang="en-US" sz="3000" dirty="0" smtClean="0"/>
              <a:t>The stalemate lasts for </a:t>
            </a:r>
            <a:r>
              <a:rPr lang="en-US" sz="3000" dirty="0" smtClean="0">
                <a:solidFill>
                  <a:schemeClr val="accent5"/>
                </a:solidFill>
              </a:rPr>
              <a:t>35 years</a:t>
            </a:r>
          </a:p>
          <a:p>
            <a:r>
              <a:rPr lang="en-US" sz="3000" dirty="0" smtClean="0">
                <a:solidFill>
                  <a:schemeClr val="accent5"/>
                </a:solidFill>
              </a:rPr>
              <a:t>Generally practical client-side encrypted DB remains a dream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6</a:t>
            </a:fld>
            <a:endParaRPr lang="fr-FR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3"/>
    </mc:Choice>
    <mc:Fallback xmlns="">
      <p:transition spd="slow" advTm="2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01436"/>
          </a:xfrm>
        </p:spPr>
        <p:txBody>
          <a:bodyPr/>
          <a:lstStyle/>
          <a:p>
            <a:r>
              <a:rPr lang="fr-FR" dirty="0" smtClean="0"/>
              <a:t>Reference Architecture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2505" y="6005945"/>
            <a:ext cx="7886700" cy="539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921224"/>
            <a:ext cx="8953500" cy="55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4"/>
    </mc:Choice>
    <mc:Fallback xmlns="">
      <p:transition spd="slow" advTm="47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44054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In Trusted Cloud DBS We </a:t>
            </a:r>
            <a:r>
              <a:rPr lang="en-US" sz="3600" dirty="0"/>
              <a:t>T</a:t>
            </a:r>
            <a:r>
              <a:rPr lang="en-US" sz="3600" dirty="0" smtClean="0"/>
              <a:t>rust : Why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191491"/>
            <a:ext cx="8844454" cy="50332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Volatile variables are more trusted in practice</a:t>
            </a:r>
          </a:p>
          <a:p>
            <a:pPr lvl="1"/>
            <a:r>
              <a:rPr lang="en-US" sz="2800" dirty="0" smtClean="0"/>
              <a:t>Recall </a:t>
            </a:r>
            <a:r>
              <a:rPr lang="en-US" sz="2800" dirty="0"/>
              <a:t> </a:t>
            </a:r>
            <a:r>
              <a:rPr lang="en-US" sz="2800" dirty="0" smtClean="0"/>
              <a:t>universal requests to change your PWD regularly</a:t>
            </a:r>
          </a:p>
          <a:p>
            <a:r>
              <a:rPr lang="en-US" sz="3200" dirty="0" smtClean="0"/>
              <a:t>Cloud DBS software is usually a </a:t>
            </a:r>
            <a:r>
              <a:rPr lang="en-US" sz="3200" b="1" dirty="0" smtClean="0"/>
              <a:t>trusted</a:t>
            </a:r>
            <a:r>
              <a:rPr lang="en-US" sz="3200" dirty="0" smtClean="0"/>
              <a:t> third-party product</a:t>
            </a:r>
          </a:p>
          <a:p>
            <a:pPr lvl="1"/>
            <a:r>
              <a:rPr lang="en-US" sz="2800" dirty="0" smtClean="0"/>
              <a:t>MS, Oracle, SAS, Google…</a:t>
            </a:r>
          </a:p>
          <a:p>
            <a:r>
              <a:rPr lang="en-US" sz="3200" dirty="0" smtClean="0"/>
              <a:t>We already have no choice, but to trust some of these guys</a:t>
            </a:r>
          </a:p>
          <a:p>
            <a:pPr lvl="1"/>
            <a:r>
              <a:rPr lang="en-US" sz="2800" dirty="0" smtClean="0"/>
              <a:t>Billions trust Google Chrome or Edge for security of PWDs  and UIDs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8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6"/>
    </mc:Choice>
    <mc:Fallback xmlns="">
      <p:transition spd="slow" advTm="5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44054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In Trusted Cloud DBS We </a:t>
            </a:r>
            <a:r>
              <a:rPr lang="en-US" sz="3600" dirty="0"/>
              <a:t>T</a:t>
            </a:r>
            <a:r>
              <a:rPr lang="en-US" sz="3600" dirty="0" smtClean="0"/>
              <a:t>rust : Why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191491"/>
            <a:ext cx="8844454" cy="50332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Cloud Software runs usually in commercial VMs</a:t>
            </a:r>
          </a:p>
          <a:p>
            <a:pPr lvl="1"/>
            <a:r>
              <a:rPr lang="en-US" sz="3200" dirty="0" smtClean="0"/>
              <a:t>App security is their nightmare for decades </a:t>
            </a:r>
          </a:p>
          <a:p>
            <a:r>
              <a:rPr lang="en-US" sz="3600" dirty="0" smtClean="0"/>
              <a:t>When a cloud decrypts </a:t>
            </a:r>
            <a:r>
              <a:rPr lang="en-US" sz="3600" u="sng" dirty="0" smtClean="0"/>
              <a:t>any</a:t>
            </a:r>
            <a:r>
              <a:rPr lang="en-US" sz="3600" dirty="0" smtClean="0"/>
              <a:t> incoming encrypted data on the fly we implicitly </a:t>
            </a:r>
            <a:r>
              <a:rPr lang="en-US" sz="3600" u="sng" dirty="0" smtClean="0"/>
              <a:t>trust</a:t>
            </a:r>
            <a:r>
              <a:rPr lang="en-US" sz="3600" dirty="0" smtClean="0"/>
              <a:t> the processing secure</a:t>
            </a:r>
          </a:p>
          <a:p>
            <a:pPr lvl="1"/>
            <a:r>
              <a:rPr lang="en-US" sz="3200" dirty="0" smtClean="0">
                <a:solidFill>
                  <a:schemeClr val="accent5"/>
                </a:solidFill>
              </a:rPr>
              <a:t>Otherwise no encrypted communication with the cloud would make any sense</a:t>
            </a:r>
            <a:endParaRPr lang="en-US" sz="3200" u="sng" dirty="0" smtClean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9</a:t>
            </a:fld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55"/>
    </mc:Choice>
    <mc:Fallback xmlns="">
      <p:transition spd="slow" advTm="73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26426</TotalTime>
  <Words>1819</Words>
  <Application>Microsoft Office PowerPoint</Application>
  <PresentationFormat>Affichage à l'écran (4:3)</PresentationFormat>
  <Paragraphs>322</Paragraphs>
  <Slides>36</Slides>
  <Notes>0</Notes>
  <HiddenSlides>4</HiddenSlides>
  <MMClips>36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Conception personnalisée</vt:lpstr>
      <vt:lpstr>Trusted Cloud SQL DBS with On-the-fly AES Decryption/Encryption</vt:lpstr>
      <vt:lpstr>Our Proposal : Trusted Cloud SQL DBS with On-the-fly AES Decryption/Encryption</vt:lpstr>
      <vt:lpstr>Our Proposal : Trusted Cloud SQL DBS with On-the-fly AES Decryption/Encryption</vt:lpstr>
      <vt:lpstr>What Follows</vt:lpstr>
      <vt:lpstr>Problem</vt:lpstr>
      <vt:lpstr>Problem</vt:lpstr>
      <vt:lpstr>Reference Architecture</vt:lpstr>
      <vt:lpstr>In Trusted Cloud DBS We Trust : Why ?</vt:lpstr>
      <vt:lpstr>In Trusted Cloud DBS We Trust : Why ?</vt:lpstr>
      <vt:lpstr>In Trusted Cloud DBS We Trust : Why ? </vt:lpstr>
      <vt:lpstr>In Trusted Cloud DBS We Trust : Why ? </vt:lpstr>
      <vt:lpstr>In Trusted Cloud DBS We Trust : Why ? </vt:lpstr>
      <vt:lpstr>Why not TPM ?</vt:lpstr>
      <vt:lpstr>Why AES for Trusted DBS ?</vt:lpstr>
      <vt:lpstr>Sample Queries to Codd’s S-P DB on AES DBS</vt:lpstr>
      <vt:lpstr>Sample Queries</vt:lpstr>
      <vt:lpstr>Sample Queries</vt:lpstr>
      <vt:lpstr>Key granularity under AES DBS</vt:lpstr>
      <vt:lpstr>Encryption Modes for AES DBS</vt:lpstr>
      <vt:lpstr>Deterministic Encryption for AES DBS</vt:lpstr>
      <vt:lpstr>Deterministic Encryption for AES DBS</vt:lpstr>
      <vt:lpstr>Probabilistic Encryption  for AES DBS</vt:lpstr>
      <vt:lpstr>Probabilistic Encryption  for AES DBS</vt:lpstr>
      <vt:lpstr>Trusted SQL (T-SQL)</vt:lpstr>
      <vt:lpstr>Trusted SQL DDL</vt:lpstr>
      <vt:lpstr>Trusted SQL DML</vt:lpstr>
      <vt:lpstr>Trusted SQL DML</vt:lpstr>
      <vt:lpstr>T-SQL Query Execution</vt:lpstr>
      <vt:lpstr>Implementing AES DBS</vt:lpstr>
      <vt:lpstr>Performance  AES Processing Overhead</vt:lpstr>
      <vt:lpstr>Performance Query Processing Overhead</vt:lpstr>
      <vt:lpstr>Performance Storage Overhead</vt:lpstr>
      <vt:lpstr>Performance Storage Overhead</vt:lpstr>
      <vt:lpstr>Conclusion</vt:lpstr>
      <vt:lpstr>FURTHER WORK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Witold Litwin</dc:creator>
  <cp:lastModifiedBy>WitoldLitwin</cp:lastModifiedBy>
  <cp:revision>602</cp:revision>
  <dcterms:created xsi:type="dcterms:W3CDTF">2014-05-20T01:03:16Z</dcterms:created>
  <dcterms:modified xsi:type="dcterms:W3CDTF">2016-12-05T00:14:02Z</dcterms:modified>
</cp:coreProperties>
</file>