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7" r:id="rId2"/>
    <p:sldId id="274" r:id="rId3"/>
    <p:sldId id="275" r:id="rId4"/>
    <p:sldId id="297" r:id="rId5"/>
    <p:sldId id="276" r:id="rId6"/>
    <p:sldId id="278" r:id="rId7"/>
    <p:sldId id="300" r:id="rId8"/>
    <p:sldId id="301" r:id="rId9"/>
    <p:sldId id="299" r:id="rId10"/>
    <p:sldId id="302" r:id="rId11"/>
    <p:sldId id="303" r:id="rId12"/>
    <p:sldId id="310" r:id="rId13"/>
    <p:sldId id="306" r:id="rId14"/>
    <p:sldId id="304" r:id="rId15"/>
    <p:sldId id="308" r:id="rId16"/>
    <p:sldId id="305" r:id="rId17"/>
    <p:sldId id="309" r:id="rId18"/>
    <p:sldId id="307" r:id="rId19"/>
    <p:sldId id="311" r:id="rId20"/>
    <p:sldId id="312" r:id="rId21"/>
    <p:sldId id="313" r:id="rId22"/>
    <p:sldId id="314" r:id="rId23"/>
    <p:sldId id="296" r:id="rId24"/>
    <p:sldId id="298" r:id="rId25"/>
    <p:sldId id="273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13" autoAdjust="0"/>
    <p:restoredTop sz="94660"/>
  </p:normalViewPr>
  <p:slideViewPr>
    <p:cSldViewPr snapToGrid="0">
      <p:cViewPr>
        <p:scale>
          <a:sx n="75" d="100"/>
          <a:sy n="75" d="100"/>
        </p:scale>
        <p:origin x="-1599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141EE-A21B-4B3B-8864-921CE4A0CB92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71843-C9DF-4A57-9452-38C0498E93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28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189F-6E83-4CFB-89F1-ED2E93F67CF2}" type="datetime1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255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5A28-699C-482B-B986-CDE31D399D21}" type="datetime1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9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920F-1059-4F19-9DD1-74913B0C13B6}" type="datetime1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24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3559-5FCA-4E91-A16C-307AB2C7D916}" type="datetime1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76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9B2F-F388-48BE-9E44-A12FAD798BE4}" type="datetime1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ECB7-7382-4D95-80CC-DC6DCC5D1B18}" type="datetime1">
              <a:rPr lang="fr-FR" smtClean="0"/>
              <a:t>22/11/2016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57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255-1A79-4C2E-A17F-156FABBB2DCF}" type="datetime1">
              <a:rPr lang="fr-FR" smtClean="0"/>
              <a:t>22/11/2016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43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D408-783B-4BC1-8C64-2A36954E9662}" type="datetime1">
              <a:rPr lang="fr-FR" smtClean="0"/>
              <a:t>22/11/2016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3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A81C-1833-4EAF-AC18-C90C028B8372}" type="datetime1">
              <a:rPr lang="fr-FR" smtClean="0"/>
              <a:t>22/11/2016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6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F679-166E-4DCE-BFFE-DE588592D10A}" type="datetime1">
              <a:rPr lang="fr-FR" smtClean="0"/>
              <a:t>22/11/2016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68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15955-B8C8-48BE-B44C-80314425D7B3}" type="datetime1">
              <a:rPr lang="fr-FR" smtClean="0"/>
              <a:t>22/11/2016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Modifiez</a:t>
            </a:r>
            <a:r>
              <a:rPr lang="en-US" noProof="0" dirty="0" smtClean="0"/>
              <a:t> le style du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563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35C7-078A-42BF-B52E-725EB7E01E1A}" type="datetime1">
              <a:rPr lang="fr-FR" smtClean="0"/>
              <a:t>22/11/2016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3016-9384-4B42-90E8-B6D3C86B98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11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5" Type="http://schemas.openxmlformats.org/officeDocument/2006/relationships/hyperlink" Target="mailto:witold.litwin@dauphine.fr" TargetMode="External"/><Relationship Id="rId4" Type="http://schemas.openxmlformats.org/officeDocument/2006/relationships/hyperlink" Target="mailto:jajodia@gm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6582" y="502522"/>
            <a:ext cx="8007928" cy="1323301"/>
          </a:xfrm>
        </p:spPr>
        <p:txBody>
          <a:bodyPr anchor="t">
            <a:noAutofit/>
          </a:bodyPr>
          <a:lstStyle/>
          <a:p>
            <a:r>
              <a:rPr lang="en-US" sz="3600" b="1" dirty="0"/>
              <a:t>On-the-fly AES256 Decryption/Encryption for Trusted Cloud SQL DBS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2400" dirty="0"/>
              <a:t>Position </a:t>
            </a:r>
            <a:r>
              <a:rPr lang="fr-FR" sz="2400" dirty="0" err="1"/>
              <a:t>Statement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85469" y="2159478"/>
            <a:ext cx="5616624" cy="48605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Sushil Jajodia</a:t>
            </a:r>
            <a:r>
              <a:rPr lang="en-US" b="1" baseline="30000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W. Litwin</a:t>
            </a:r>
            <a:r>
              <a:rPr lang="en-US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Th. Schwarz</a:t>
            </a:r>
            <a:r>
              <a:rPr lang="en-US" b="1" baseline="30000" dirty="0" smtClean="0">
                <a:solidFill>
                  <a:srgbClr val="002060"/>
                </a:solidFill>
              </a:rPr>
              <a:t>3</a:t>
            </a:r>
            <a:r>
              <a:rPr lang="fr-FR" sz="1500" dirty="0"/>
              <a:t/>
            </a:r>
            <a:br>
              <a:rPr lang="fr-FR" sz="1500" dirty="0"/>
            </a:br>
            <a:endParaRPr lang="fr-FR" sz="1500" dirty="0"/>
          </a:p>
        </p:txBody>
      </p:sp>
      <p:sp>
        <p:nvSpPr>
          <p:cNvPr id="4" name="ZoneTexte 3"/>
          <p:cNvSpPr txBox="1"/>
          <p:nvPr/>
        </p:nvSpPr>
        <p:spPr>
          <a:xfrm>
            <a:off x="1943462" y="5292932"/>
            <a:ext cx="667983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aseline="30000" dirty="0"/>
              <a:t>1</a:t>
            </a:r>
            <a:r>
              <a:rPr lang="en-US" sz="1350" dirty="0"/>
              <a:t>George Mason University, Fairfax, VA   </a:t>
            </a:r>
            <a:r>
              <a:rPr lang="fr-FR" sz="1350" dirty="0"/>
              <a:t>{</a:t>
            </a:r>
            <a:r>
              <a:rPr lang="fr-FR" sz="1350" dirty="0">
                <a:hlinkClick r:id="rId4"/>
              </a:rPr>
              <a:t>jajodia@gmu.edu</a:t>
            </a:r>
            <a:r>
              <a:rPr lang="fr-FR" sz="1350" dirty="0"/>
              <a:t>}</a:t>
            </a:r>
            <a:br>
              <a:rPr lang="fr-FR" sz="1350" dirty="0"/>
            </a:br>
            <a:r>
              <a:rPr lang="fr-FR" sz="1350" baseline="30000" dirty="0"/>
              <a:t>2</a:t>
            </a:r>
            <a:r>
              <a:rPr lang="fr-FR" sz="1350" dirty="0"/>
              <a:t>Université Paris Dauphine, </a:t>
            </a:r>
            <a:r>
              <a:rPr lang="fr-FR" sz="1350" dirty="0" err="1"/>
              <a:t>Lamsade</a:t>
            </a:r>
            <a:r>
              <a:rPr lang="fr-FR" sz="1350" dirty="0"/>
              <a:t>  </a:t>
            </a:r>
            <a:r>
              <a:rPr lang="en-US" sz="1350" dirty="0"/>
              <a:t>{</a:t>
            </a:r>
            <a:r>
              <a:rPr lang="en-US" sz="1350" dirty="0">
                <a:hlinkClick r:id="rId5"/>
              </a:rPr>
              <a:t>witold.litwin@dauphine.fr</a:t>
            </a:r>
            <a:r>
              <a:rPr lang="en-US" sz="1350" dirty="0"/>
              <a:t>}</a:t>
            </a:r>
            <a:r>
              <a:rPr lang="fr-FR" sz="1350" dirty="0"/>
              <a:t/>
            </a:r>
            <a:br>
              <a:rPr lang="fr-FR" sz="1350" dirty="0"/>
            </a:br>
            <a:r>
              <a:rPr lang="en-US" sz="1350" baseline="30000" dirty="0"/>
              <a:t>3</a:t>
            </a:r>
            <a:r>
              <a:rPr lang="en-US" sz="1350" dirty="0"/>
              <a:t>Thomas Schwarz, </a:t>
            </a:r>
            <a:r>
              <a:rPr lang="fr-FR" sz="1400" dirty="0" smtClean="0"/>
              <a:t>Marquette </a:t>
            </a:r>
            <a:r>
              <a:rPr lang="fr-FR" sz="1400" dirty="0" err="1" smtClean="0"/>
              <a:t>University</a:t>
            </a:r>
            <a:r>
              <a:rPr lang="en-US" sz="1350" dirty="0" smtClean="0"/>
              <a:t> </a:t>
            </a:r>
            <a:r>
              <a:rPr lang="fr-FR" sz="1350" dirty="0" smtClean="0"/>
              <a:t> </a:t>
            </a:r>
            <a:endParaRPr lang="fr-FR" sz="13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44" y="3374994"/>
            <a:ext cx="1061674" cy="13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97"/>
    </mc:Choice>
    <mc:Fallback xmlns="">
      <p:transition spd="slow" advTm="91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Why AES for Trusted DBS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5773" y="1310127"/>
            <a:ext cx="8844454" cy="4527551"/>
          </a:xfrm>
        </p:spPr>
        <p:txBody>
          <a:bodyPr>
            <a:noAutofit/>
          </a:bodyPr>
          <a:lstStyle/>
          <a:p>
            <a:r>
              <a:rPr lang="en-US" sz="3200" dirty="0" smtClean="0"/>
              <a:t>Industry-wide standard</a:t>
            </a:r>
          </a:p>
          <a:p>
            <a:r>
              <a:rPr lang="en-US" sz="3200" dirty="0" smtClean="0"/>
              <a:t>Major cloud DBS players already use it</a:t>
            </a:r>
          </a:p>
          <a:p>
            <a:pPr lvl="1"/>
            <a:r>
              <a:rPr lang="en-US" sz="3200" dirty="0" smtClean="0"/>
              <a:t>For cloud-side DB encryption</a:t>
            </a:r>
          </a:p>
          <a:p>
            <a:pPr lvl="1"/>
            <a:r>
              <a:rPr lang="en-US" sz="3200" dirty="0" smtClean="0"/>
              <a:t>SQL Server 2016,  MySQL,  Google Cloud version of MySQL…</a:t>
            </a:r>
          </a:p>
          <a:p>
            <a:r>
              <a:rPr lang="en-US" sz="3200" dirty="0" smtClean="0"/>
              <a:t>Many secondary storage providers have optional AES drivers</a:t>
            </a:r>
          </a:p>
          <a:p>
            <a:pPr lvl="1"/>
            <a:r>
              <a:rPr lang="en-US" sz="3200" dirty="0" smtClean="0"/>
              <a:t>Proof of good overhead performance of the algorithm  </a:t>
            </a:r>
          </a:p>
          <a:p>
            <a:r>
              <a:rPr lang="en-US" sz="3200" dirty="0" smtClean="0"/>
              <a:t>Below AES = AES256</a:t>
            </a:r>
            <a:endParaRPr lang="en-US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10</a:t>
            </a:fld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58"/>
    </mc:Choice>
    <mc:Fallback xmlns="">
      <p:transition spd="slow" advTm="82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Sample Queries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270000"/>
            <a:ext cx="8844454" cy="508635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 </a:t>
            </a:r>
            <a:r>
              <a:rPr lang="en-US" sz="3600" b="1" dirty="0" smtClean="0"/>
              <a:t>Plaintext Query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Select </a:t>
            </a:r>
            <a:r>
              <a:rPr lang="en-US" sz="3200" dirty="0" err="1" smtClean="0"/>
              <a:t>C.Name</a:t>
            </a:r>
            <a:r>
              <a:rPr lang="en-US" sz="3200" dirty="0" smtClean="0"/>
              <a:t>, </a:t>
            </a:r>
            <a:r>
              <a:rPr lang="en-US" sz="3200" dirty="0" err="1" smtClean="0"/>
              <a:t>A.Transactions</a:t>
            </a:r>
            <a:r>
              <a:rPr lang="en-US" sz="3200" dirty="0" smtClean="0"/>
              <a:t> from Customer C, </a:t>
            </a:r>
            <a:br>
              <a:rPr lang="en-US" sz="3200" dirty="0" smtClean="0"/>
            </a:br>
            <a:r>
              <a:rPr lang="en-US" sz="3200" dirty="0" smtClean="0"/>
              <a:t>Account A where </a:t>
            </a:r>
            <a:r>
              <a:rPr lang="en-US" sz="3200" dirty="0" err="1" smtClean="0"/>
              <a:t>C.Id</a:t>
            </a:r>
            <a:r>
              <a:rPr lang="en-US" sz="3200" dirty="0" smtClean="0"/>
              <a:t> = ‘123’ and </a:t>
            </a:r>
            <a:r>
              <a:rPr lang="en-US" sz="3200" dirty="0" err="1" smtClean="0"/>
              <a:t>C.Id</a:t>
            </a:r>
            <a:r>
              <a:rPr lang="en-US" sz="3200" dirty="0" smtClean="0"/>
              <a:t> = </a:t>
            </a:r>
            <a:r>
              <a:rPr lang="en-US" sz="3200" dirty="0" err="1" smtClean="0"/>
              <a:t>A.Id</a:t>
            </a:r>
            <a:r>
              <a:rPr lang="en-US" sz="3200" dirty="0" smtClean="0"/>
              <a:t> ; ‘ABCD’  </a:t>
            </a:r>
          </a:p>
          <a:p>
            <a:pPr>
              <a:spcBef>
                <a:spcPts val="1800"/>
              </a:spcBef>
            </a:pPr>
            <a:r>
              <a:rPr lang="en-US" sz="3600" dirty="0" smtClean="0"/>
              <a:t>Only possibility for a simple client</a:t>
            </a:r>
          </a:p>
          <a:p>
            <a:r>
              <a:rPr lang="en-US" sz="3600" dirty="0" smtClean="0"/>
              <a:t>Output comes back in plaintext</a:t>
            </a:r>
          </a:p>
          <a:p>
            <a:r>
              <a:rPr lang="en-US" sz="3600" dirty="0" err="1" smtClean="0"/>
              <a:t>C.Id</a:t>
            </a:r>
            <a:r>
              <a:rPr lang="en-US" sz="3600" dirty="0" smtClean="0"/>
              <a:t> and </a:t>
            </a:r>
            <a:r>
              <a:rPr lang="en-US" sz="3600" dirty="0" err="1" smtClean="0"/>
              <a:t>A.Id</a:t>
            </a:r>
            <a:r>
              <a:rPr lang="en-US" sz="3600" dirty="0" smtClean="0"/>
              <a:t> are processed decrypted at the cloud</a:t>
            </a:r>
          </a:p>
          <a:p>
            <a:pPr lvl="1"/>
            <a:r>
              <a:rPr lang="en-US" sz="3200" dirty="0" smtClean="0"/>
              <a:t>On-the-fly</a:t>
            </a:r>
            <a:endParaRPr lang="en-US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11</a:t>
            </a:fld>
            <a:endParaRPr lang="fr-FR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42"/>
    </mc:Choice>
    <mc:Fallback xmlns="">
      <p:transition spd="slow" advTm="65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Sample Queries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270000"/>
            <a:ext cx="8844454" cy="5086351"/>
          </a:xfrm>
        </p:spPr>
        <p:txBody>
          <a:bodyPr>
            <a:normAutofit lnSpcReduction="10000"/>
          </a:bodyPr>
          <a:lstStyle/>
          <a:p>
            <a:r>
              <a:rPr lang="fr-FR" sz="3200" b="1" dirty="0" smtClean="0"/>
              <a:t>Ciphertext </a:t>
            </a:r>
            <a:r>
              <a:rPr lang="fr-FR" sz="3200" b="1" dirty="0" err="1" smtClean="0"/>
              <a:t>Query</a:t>
            </a:r>
            <a:endParaRPr lang="fr-FR" sz="3200" b="1" dirty="0" smtClean="0"/>
          </a:p>
          <a:p>
            <a:pPr marL="0" indent="0">
              <a:buNone/>
            </a:pPr>
            <a:r>
              <a:rPr lang="en-US" sz="3200" dirty="0"/>
              <a:t>Select Into </a:t>
            </a:r>
            <a:r>
              <a:rPr lang="en-US" sz="3200" dirty="0" err="1"/>
              <a:t>Client.CacheDB.CipherTbl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AESE (</a:t>
            </a:r>
            <a:r>
              <a:rPr lang="en-US" sz="3200" dirty="0" err="1"/>
              <a:t>C.Name</a:t>
            </a:r>
            <a:r>
              <a:rPr lang="en-US" sz="3200" dirty="0"/>
              <a:t>), AESE (</a:t>
            </a:r>
            <a:r>
              <a:rPr lang="en-US" sz="3200" dirty="0" err="1"/>
              <a:t>A.Transactions</a:t>
            </a:r>
            <a:r>
              <a:rPr lang="en-US" sz="3200" dirty="0"/>
              <a:t>) from Customer C, Account A where AESE (</a:t>
            </a:r>
            <a:r>
              <a:rPr lang="en-US" sz="3200" dirty="0" err="1"/>
              <a:t>C.Id</a:t>
            </a:r>
            <a:r>
              <a:rPr lang="en-US" sz="3200" dirty="0"/>
              <a:t>) = AESE (‘123’) and </a:t>
            </a:r>
            <a:br>
              <a:rPr lang="en-US" sz="3200" dirty="0"/>
            </a:br>
            <a:r>
              <a:rPr lang="en-US" sz="3200" dirty="0"/>
              <a:t>AESE (</a:t>
            </a:r>
            <a:r>
              <a:rPr lang="en-US" sz="3200" dirty="0" err="1"/>
              <a:t>C.Id</a:t>
            </a:r>
            <a:r>
              <a:rPr lang="en-US" sz="3200" dirty="0"/>
              <a:t>) = AESE (</a:t>
            </a:r>
            <a:r>
              <a:rPr lang="en-US" sz="3200" dirty="0" err="1"/>
              <a:t>A.Id</a:t>
            </a:r>
            <a:r>
              <a:rPr lang="en-US" sz="3200" dirty="0"/>
              <a:t>); </a:t>
            </a:r>
            <a:r>
              <a:rPr lang="fr-FR" sz="3200" dirty="0" smtClean="0"/>
              <a:t> </a:t>
            </a:r>
          </a:p>
          <a:p>
            <a:r>
              <a:rPr lang="fr-FR" sz="3200" b="1" dirty="0" err="1" smtClean="0"/>
              <a:t>Followed</a:t>
            </a:r>
            <a:r>
              <a:rPr lang="fr-FR" sz="3200" b="1" dirty="0" smtClean="0"/>
              <a:t> by local client </a:t>
            </a:r>
            <a:r>
              <a:rPr lang="fr-FR" sz="3200" b="1" dirty="0" err="1" smtClean="0"/>
              <a:t>query</a:t>
            </a:r>
            <a:endParaRPr lang="fr-FR" sz="3200" b="1" dirty="0" smtClean="0"/>
          </a:p>
          <a:p>
            <a:pPr marL="0" indent="0">
              <a:buNone/>
            </a:pPr>
            <a:r>
              <a:rPr lang="en-US" sz="3200" dirty="0"/>
              <a:t>Select AESD (</a:t>
            </a:r>
            <a:r>
              <a:rPr lang="en-US" sz="3200" dirty="0" err="1"/>
              <a:t>C.Name</a:t>
            </a:r>
            <a:r>
              <a:rPr lang="en-US" sz="3200" dirty="0"/>
              <a:t>), AESD (</a:t>
            </a:r>
            <a:r>
              <a:rPr lang="en-US" sz="3200" dirty="0" err="1"/>
              <a:t>A.Transactions</a:t>
            </a:r>
            <a:r>
              <a:rPr lang="en-US" sz="3200" dirty="0"/>
              <a:t>) From </a:t>
            </a:r>
            <a:r>
              <a:rPr lang="en-US" sz="3200" dirty="0" err="1"/>
              <a:t>CipherTbl</a:t>
            </a:r>
            <a:r>
              <a:rPr lang="en-US" sz="3200" dirty="0"/>
              <a:t> </a:t>
            </a:r>
            <a:r>
              <a:rPr lang="en-US" sz="3200" dirty="0" smtClean="0"/>
              <a:t>;</a:t>
            </a:r>
          </a:p>
          <a:p>
            <a:r>
              <a:rPr lang="en-US" sz="3200" dirty="0" smtClean="0"/>
              <a:t>Only for smart clients</a:t>
            </a:r>
          </a:p>
          <a:p>
            <a:r>
              <a:rPr lang="en-US" sz="3200" dirty="0" smtClean="0"/>
              <a:t>Result comes encrypted</a:t>
            </a:r>
            <a:endParaRPr lang="fr-FR" sz="3200" dirty="0"/>
          </a:p>
          <a:p>
            <a:pPr marL="0" indent="0">
              <a:buNone/>
            </a:pP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12</a:t>
            </a:fld>
            <a:endParaRPr lang="fr-FR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72"/>
    </mc:Choice>
    <mc:Fallback xmlns="">
      <p:transition spd="slow" advTm="97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granularity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 sample queries : 1 per table or DB</a:t>
            </a:r>
          </a:p>
          <a:p>
            <a:pPr lvl="1"/>
            <a:r>
              <a:rPr lang="en-US" sz="3200" dirty="0" smtClean="0"/>
              <a:t>All columns of a table or DB use then same key</a:t>
            </a:r>
          </a:p>
          <a:p>
            <a:r>
              <a:rPr lang="en-US" sz="3200" dirty="0" smtClean="0"/>
              <a:t>It could be 1 per column</a:t>
            </a:r>
          </a:p>
          <a:p>
            <a:pPr lvl="1"/>
            <a:r>
              <a:rPr lang="en-US" sz="3200" dirty="0" smtClean="0"/>
              <a:t>Possibly different then among columns</a:t>
            </a:r>
          </a:p>
          <a:p>
            <a:pPr lvl="1"/>
            <a:r>
              <a:rPr lang="en-US" sz="3200" dirty="0" smtClean="0"/>
              <a:t>E.g. for protection against other clients of the DB</a:t>
            </a:r>
          </a:p>
          <a:p>
            <a:r>
              <a:rPr lang="en-US" sz="3200" dirty="0" smtClean="0"/>
              <a:t>The column key if any is given as an argument of AESE and AESD functions</a:t>
            </a:r>
            <a:endParaRPr lang="en-US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22"/>
    </mc:Choice>
    <mc:Fallback xmlns="">
      <p:transition spd="slow" advTm="78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496" y="0"/>
            <a:ext cx="8807450" cy="1145454"/>
          </a:xfrm>
        </p:spPr>
        <p:txBody>
          <a:bodyPr>
            <a:noAutofit/>
          </a:bodyPr>
          <a:lstStyle/>
          <a:p>
            <a:r>
              <a:rPr lang="en-US" sz="4200" dirty="0"/>
              <a:t>Deterministic </a:t>
            </a:r>
            <a:r>
              <a:rPr lang="en-US" sz="4200" dirty="0" smtClean="0"/>
              <a:t>Encryption for AES DBS</a:t>
            </a:r>
            <a:endParaRPr lang="en-US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7999" y="1046018"/>
            <a:ext cx="8033327" cy="5070764"/>
          </a:xfrm>
        </p:spPr>
        <p:txBody>
          <a:bodyPr>
            <a:noAutofit/>
          </a:bodyPr>
          <a:lstStyle/>
          <a:p>
            <a:r>
              <a:rPr lang="en-US" sz="3600" dirty="0" smtClean="0"/>
              <a:t>Same ciphertext for the same plaintext</a:t>
            </a:r>
          </a:p>
          <a:p>
            <a:r>
              <a:rPr lang="en-US" sz="3600" dirty="0" smtClean="0"/>
              <a:t>Plaintext unit is each column value</a:t>
            </a:r>
          </a:p>
          <a:p>
            <a:r>
              <a:rPr lang="en-US" sz="3600" dirty="0" smtClean="0"/>
              <a:t>May support joins and restrictions on ciphertext</a:t>
            </a:r>
          </a:p>
          <a:p>
            <a:r>
              <a:rPr lang="en-US" sz="3600" b="1" dirty="0" smtClean="0"/>
              <a:t>But vulnerable to frequency analysis</a:t>
            </a:r>
          </a:p>
          <a:p>
            <a:pPr lvl="1"/>
            <a:r>
              <a:rPr lang="en-US" sz="3600" dirty="0" smtClean="0"/>
              <a:t>Even skilled user may overlook this danger</a:t>
            </a:r>
          </a:p>
          <a:p>
            <a:r>
              <a:rPr lang="en-US" sz="3600" dirty="0"/>
              <a:t>M</a:t>
            </a:r>
            <a:r>
              <a:rPr lang="en-US" sz="3600" dirty="0" smtClean="0"/>
              <a:t>ay minimize storage overhead </a:t>
            </a:r>
          </a:p>
          <a:p>
            <a:pPr lvl="1"/>
            <a:r>
              <a:rPr lang="en-US" sz="3200" dirty="0" smtClean="0"/>
              <a:t>Even to 0%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14</a:t>
            </a:fld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47"/>
    </mc:Choice>
    <mc:Fallback xmlns="">
      <p:transition spd="slow" advTm="62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0350" y="443346"/>
            <a:ext cx="8807450" cy="1143000"/>
          </a:xfrm>
        </p:spPr>
        <p:txBody>
          <a:bodyPr>
            <a:noAutofit/>
          </a:bodyPr>
          <a:lstStyle/>
          <a:p>
            <a:r>
              <a:rPr lang="en-US" sz="4200" dirty="0"/>
              <a:t>Deterministic </a:t>
            </a:r>
            <a:r>
              <a:rPr lang="en-US" sz="4200" dirty="0" smtClean="0"/>
              <a:t>Encryption for AES DBS</a:t>
            </a:r>
            <a:endParaRPr lang="en-US" sz="4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0109" y="1728601"/>
            <a:ext cx="8728364" cy="405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1 or more numerical values per 128b AES256 bloc</a:t>
            </a:r>
          </a:p>
          <a:p>
            <a:pPr lvl="1"/>
            <a:r>
              <a:rPr lang="en-US" sz="3200" dirty="0" smtClean="0"/>
              <a:t>Perhaps padded with zeros at left side</a:t>
            </a:r>
          </a:p>
          <a:p>
            <a:pPr lvl="1"/>
            <a:r>
              <a:rPr lang="en-US" sz="3200" dirty="0" smtClean="0"/>
              <a:t>Before the encryption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Strings fill as many AES blocs as needed</a:t>
            </a:r>
          </a:p>
          <a:p>
            <a:pPr lvl="1"/>
            <a:r>
              <a:rPr lang="en-US" sz="3200" dirty="0" smtClean="0"/>
              <a:t>E.g. 1 bloc per 16 8b Utf-8 characters</a:t>
            </a:r>
          </a:p>
          <a:p>
            <a:pPr lvl="1"/>
            <a:r>
              <a:rPr lang="en-US" sz="3200" dirty="0" smtClean="0"/>
              <a:t>Last bloc may get padded, e.g., by spaces</a:t>
            </a:r>
          </a:p>
          <a:p>
            <a:pPr lvl="1"/>
            <a:r>
              <a:rPr lang="en-US" sz="3200" dirty="0" smtClean="0"/>
              <a:t>Again before the encryption</a:t>
            </a:r>
            <a:endParaRPr lang="en-US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15</a:t>
            </a:fld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153909" y="3324492"/>
            <a:ext cx="3312000" cy="369332"/>
            <a:chOff x="1202400" y="3333600"/>
            <a:chExt cx="3312000" cy="369332"/>
          </a:xfrm>
        </p:grpSpPr>
        <p:sp>
          <p:nvSpPr>
            <p:cNvPr id="5" name="ZoneTexte 4"/>
            <p:cNvSpPr txBox="1"/>
            <p:nvPr/>
          </p:nvSpPr>
          <p:spPr>
            <a:xfrm>
              <a:off x="1202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000000000000</a:t>
              </a:r>
              <a:endParaRPr lang="en-US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858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01123581321</a:t>
              </a:r>
              <a:endParaRPr lang="en-US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253200" y="6051400"/>
            <a:ext cx="3312000" cy="369332"/>
            <a:chOff x="1202400" y="3333600"/>
            <a:chExt cx="3312000" cy="369332"/>
          </a:xfrm>
        </p:grpSpPr>
        <p:sp>
          <p:nvSpPr>
            <p:cNvPr id="10" name="ZoneTexte 9"/>
            <p:cNvSpPr txBox="1"/>
            <p:nvPr/>
          </p:nvSpPr>
          <p:spPr>
            <a:xfrm>
              <a:off x="1202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_</a:t>
              </a:r>
              <a:r>
                <a:rPr lang="en-US" dirty="0" smtClean="0"/>
                <a:t> </a:t>
              </a:r>
              <a:r>
                <a:rPr lang="en-US" dirty="0"/>
                <a:t>_</a:t>
              </a:r>
              <a:r>
                <a:rPr lang="en-US" dirty="0" smtClean="0"/>
                <a:t> __ _ _ </a:t>
              </a:r>
              <a:r>
                <a:rPr lang="en-US" dirty="0"/>
                <a:t>S</a:t>
              </a:r>
              <a:r>
                <a:rPr lang="en-US" dirty="0" smtClean="0"/>
                <a:t> </a:t>
              </a:r>
              <a:r>
                <a:rPr lang="en-US" dirty="0"/>
                <a:t>i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858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  <a:r>
                <a:rPr lang="en-US" dirty="0" smtClean="0"/>
                <a:t> p </a:t>
              </a:r>
              <a:r>
                <a:rPr lang="en-US" dirty="0"/>
                <a:t>l</a:t>
              </a:r>
              <a:r>
                <a:rPr lang="en-US" dirty="0" smtClean="0"/>
                <a:t> </a:t>
              </a:r>
              <a:r>
                <a:rPr lang="en-US" dirty="0"/>
                <a:t>e</a:t>
              </a:r>
              <a:r>
                <a:rPr lang="en-US" dirty="0" smtClean="0"/>
                <a:t> </a:t>
              </a:r>
              <a:r>
                <a:rPr lang="en-US" dirty="0"/>
                <a:t>_</a:t>
              </a:r>
              <a:r>
                <a:rPr lang="en-US" dirty="0" smtClean="0"/>
                <a:t> </a:t>
              </a:r>
              <a:r>
                <a:rPr lang="en-US" dirty="0"/>
                <a:t>t</a:t>
              </a:r>
              <a:r>
                <a:rPr lang="en-US" dirty="0" smtClean="0"/>
                <a:t> h </a:t>
              </a:r>
              <a:r>
                <a:rPr lang="en-US" dirty="0" err="1" smtClean="0"/>
                <a:t>i</a:t>
              </a:r>
              <a:r>
                <a:rPr lang="en-US" dirty="0" smtClean="0"/>
                <a:t>   </a:t>
              </a:r>
              <a:endParaRPr lang="en-US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4745700" y="6051400"/>
            <a:ext cx="3312000" cy="369332"/>
            <a:chOff x="1202400" y="3333600"/>
            <a:chExt cx="3312000" cy="369332"/>
          </a:xfrm>
        </p:grpSpPr>
        <p:sp>
          <p:nvSpPr>
            <p:cNvPr id="13" name="ZoneTexte 12"/>
            <p:cNvSpPr txBox="1"/>
            <p:nvPr/>
          </p:nvSpPr>
          <p:spPr>
            <a:xfrm>
              <a:off x="1202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</a:t>
              </a:r>
              <a:r>
                <a:rPr lang="en-US" dirty="0" smtClean="0"/>
                <a:t> g s </a:t>
              </a:r>
              <a:r>
                <a:rPr lang="en-US" dirty="0"/>
                <a:t>_</a:t>
              </a:r>
              <a:r>
                <a:rPr lang="en-US" dirty="0" smtClean="0"/>
                <a:t> a r </a:t>
              </a:r>
              <a:r>
                <a:rPr lang="en-US" dirty="0"/>
                <a:t>e</a:t>
              </a:r>
              <a:r>
                <a:rPr lang="en-US" dirty="0" smtClean="0"/>
                <a:t> </a:t>
              </a:r>
              <a:r>
                <a:rPr lang="en-US" dirty="0"/>
                <a:t>_</a:t>
              </a:r>
              <a:r>
                <a:rPr lang="en-US" dirty="0" smtClean="0"/>
                <a:t>   </a:t>
              </a:r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858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 o </a:t>
              </a:r>
              <a:r>
                <a:rPr lang="en-US" dirty="0"/>
                <a:t>m</a:t>
              </a:r>
              <a:r>
                <a:rPr lang="en-US" dirty="0" smtClean="0"/>
                <a:t> </a:t>
              </a:r>
              <a:r>
                <a:rPr lang="en-US" dirty="0"/>
                <a:t>p</a:t>
              </a:r>
              <a:r>
                <a:rPr lang="en-US" dirty="0" smtClean="0"/>
                <a:t> </a:t>
              </a:r>
              <a:r>
                <a:rPr lang="en-US" dirty="0"/>
                <a:t>l</a:t>
              </a:r>
              <a:r>
                <a:rPr lang="en-US" dirty="0" smtClean="0"/>
                <a:t> </a:t>
              </a:r>
              <a:r>
                <a:rPr lang="en-US" dirty="0"/>
                <a:t>e</a:t>
              </a:r>
              <a:r>
                <a:rPr lang="en-US" dirty="0" smtClean="0"/>
                <a:t> </a:t>
              </a:r>
              <a:r>
                <a:rPr lang="en-US" dirty="0"/>
                <a:t>x</a:t>
              </a:r>
              <a:r>
                <a:rPr lang="en-US" dirty="0" smtClean="0"/>
                <a:t> .  </a:t>
              </a:r>
              <a:endParaRPr lang="en-US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686818" y="3324492"/>
            <a:ext cx="3312000" cy="369332"/>
            <a:chOff x="1202400" y="3333600"/>
            <a:chExt cx="3312000" cy="369332"/>
          </a:xfrm>
        </p:grpSpPr>
        <p:sp>
          <p:nvSpPr>
            <p:cNvPr id="16" name="ZoneTexte 15"/>
            <p:cNvSpPr txBox="1"/>
            <p:nvPr/>
          </p:nvSpPr>
          <p:spPr>
            <a:xfrm>
              <a:off x="1202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101112131415</a:t>
              </a:r>
              <a:endParaRPr lang="en-US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858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01123581321</a:t>
              </a:r>
              <a:endParaRPr lang="en-US" dirty="0"/>
            </a:p>
          </p:txBody>
        </p:sp>
      </p:grp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47"/>
    </mc:Choice>
    <mc:Fallback xmlns="">
      <p:transition spd="slow" advTm="81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Encryption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AES DBS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7327" y="1581639"/>
            <a:ext cx="8209973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Pseudo-random ciphertext </a:t>
            </a:r>
            <a:r>
              <a:rPr lang="en-US" sz="4000" dirty="0"/>
              <a:t>for </a:t>
            </a:r>
            <a:r>
              <a:rPr lang="en-US" sz="4000" dirty="0" smtClean="0"/>
              <a:t>occurrences of same plaintext</a:t>
            </a:r>
          </a:p>
          <a:p>
            <a:r>
              <a:rPr lang="en-US" sz="4000" dirty="0" smtClean="0"/>
              <a:t>Not vulnerable to frequency analysis</a:t>
            </a:r>
            <a:endParaRPr lang="en-US" sz="4000" dirty="0"/>
          </a:p>
          <a:p>
            <a:r>
              <a:rPr lang="en-US" sz="4000" b="1" dirty="0" smtClean="0"/>
              <a:t>But requires on-the-fly decryption/encryption</a:t>
            </a:r>
          </a:p>
          <a:p>
            <a:r>
              <a:rPr lang="en-US" sz="4000" dirty="0"/>
              <a:t>C</a:t>
            </a:r>
            <a:r>
              <a:rPr lang="en-US" sz="4000" dirty="0" smtClean="0"/>
              <a:t>lient key(s) must come with the query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16</a:t>
            </a:fld>
            <a:endParaRPr lang="fr-F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35"/>
    </mc:Choice>
    <mc:Fallback xmlns="">
      <p:transition spd="slow" advTm="53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Encryption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AES DBS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000" y="1711239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 </a:t>
            </a:r>
            <a:r>
              <a:rPr lang="en-US" sz="3200" dirty="0"/>
              <a:t>numerical value per 128b AES bloc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added </a:t>
            </a:r>
            <a:r>
              <a:rPr lang="en-US" sz="2800" dirty="0"/>
              <a:t>with </a:t>
            </a:r>
            <a:r>
              <a:rPr lang="en-US" sz="2800" dirty="0" smtClean="0"/>
              <a:t>64b random value </a:t>
            </a:r>
            <a:r>
              <a:rPr lang="en-US" sz="2800" dirty="0"/>
              <a:t>at left </a:t>
            </a:r>
            <a:r>
              <a:rPr lang="en-US" sz="2800" dirty="0" smtClean="0"/>
              <a:t>side</a:t>
            </a:r>
          </a:p>
          <a:p>
            <a:pPr lvl="2"/>
            <a:r>
              <a:rPr lang="en-US" sz="2800" dirty="0" smtClean="0"/>
              <a:t>2</a:t>
            </a:r>
            <a:r>
              <a:rPr lang="en-US" sz="2800" baseline="30000" dirty="0" smtClean="0"/>
              <a:t>64</a:t>
            </a:r>
            <a:r>
              <a:rPr lang="en-US" sz="2800" dirty="0" smtClean="0"/>
              <a:t> choices for each plaintext</a:t>
            </a:r>
          </a:p>
          <a:p>
            <a:pPr lvl="1"/>
            <a:r>
              <a:rPr lang="en-US" sz="2600" dirty="0" smtClean="0"/>
              <a:t>Before the encryption</a:t>
            </a:r>
            <a:endParaRPr lang="en-US" dirty="0"/>
          </a:p>
          <a:p>
            <a:r>
              <a:rPr lang="en-US" sz="3200" dirty="0"/>
              <a:t>Strings fill </a:t>
            </a:r>
            <a:r>
              <a:rPr lang="en-US" sz="3200" dirty="0" smtClean="0"/>
              <a:t>half of each bloc used</a:t>
            </a:r>
            <a:endParaRPr lang="en-US" sz="3200" dirty="0"/>
          </a:p>
          <a:p>
            <a:pPr lvl="1"/>
            <a:r>
              <a:rPr lang="en-US" sz="2800" dirty="0" smtClean="0"/>
              <a:t>With random padding of the other half</a:t>
            </a:r>
          </a:p>
          <a:p>
            <a:pPr lvl="1"/>
            <a:r>
              <a:rPr lang="en-US" sz="2800" dirty="0" smtClean="0"/>
              <a:t>Again, before the encryption</a:t>
            </a:r>
          </a:p>
          <a:p>
            <a:r>
              <a:rPr lang="en-US" sz="3200" dirty="0" smtClean="0"/>
              <a:t>At present, PE requires UDFs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17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918381" y="5871358"/>
            <a:ext cx="3312000" cy="369332"/>
            <a:chOff x="1202400" y="3333600"/>
            <a:chExt cx="3312000" cy="369332"/>
          </a:xfrm>
        </p:grpSpPr>
        <p:sp>
          <p:nvSpPr>
            <p:cNvPr id="6" name="ZoneTexte 5"/>
            <p:cNvSpPr txBox="1"/>
            <p:nvPr/>
          </p:nvSpPr>
          <p:spPr>
            <a:xfrm>
              <a:off x="1202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351843875036</a:t>
              </a:r>
              <a:endParaRPr lang="en-US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858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01123581321</a:t>
              </a:r>
              <a:endParaRPr lang="en-US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506709" y="5871358"/>
            <a:ext cx="3312000" cy="369332"/>
            <a:chOff x="1202400" y="3333600"/>
            <a:chExt cx="3312000" cy="369332"/>
          </a:xfrm>
        </p:grpSpPr>
        <p:sp>
          <p:nvSpPr>
            <p:cNvPr id="9" name="ZoneTexte 8"/>
            <p:cNvSpPr txBox="1"/>
            <p:nvPr/>
          </p:nvSpPr>
          <p:spPr>
            <a:xfrm>
              <a:off x="1202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489016433859</a:t>
              </a:r>
              <a:endParaRPr lang="en-US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858400" y="3333600"/>
              <a:ext cx="1656000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01123581321</a:t>
              </a:r>
              <a:endParaRPr lang="en-US" dirty="0"/>
            </a:p>
          </p:txBody>
        </p:sp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13"/>
    </mc:Choice>
    <mc:Fallback xmlns="">
      <p:transition spd="slow" advTm="934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Execution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1150" y="1342939"/>
            <a:ext cx="8583468" cy="4746134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AES DBS basically generates the execution plan as for the plaintext DB</a:t>
            </a:r>
          </a:p>
          <a:p>
            <a:r>
              <a:rPr lang="en-US" sz="5100" dirty="0" smtClean="0"/>
              <a:t>Then adds on-the-fly decryption/encryption procedures whenever needed </a:t>
            </a:r>
          </a:p>
          <a:p>
            <a:pPr lvl="1"/>
            <a:r>
              <a:rPr lang="en-US" sz="4600" dirty="0" smtClean="0"/>
              <a:t>Room for several choices may exist</a:t>
            </a:r>
          </a:p>
          <a:p>
            <a:pPr lvl="1"/>
            <a:r>
              <a:rPr lang="en-US" sz="4600" dirty="0" smtClean="0"/>
              <a:t>Their best choice is future work</a:t>
            </a:r>
          </a:p>
          <a:p>
            <a:r>
              <a:rPr lang="en-US" sz="5100" dirty="0"/>
              <a:t>E</a:t>
            </a:r>
            <a:r>
              <a:rPr lang="en-US" sz="5100" dirty="0" smtClean="0"/>
              <a:t>asy to spot Holy Grail</a:t>
            </a:r>
          </a:p>
          <a:p>
            <a:pPr lvl="1"/>
            <a:r>
              <a:rPr lang="en-US" sz="4700" b="1" dirty="0" smtClean="0"/>
              <a:t>Any queries to plaintext DBs become valid for ciphertext DBs of AES DBS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18</a:t>
            </a:fld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67"/>
    </mc:Choice>
    <mc:Fallback xmlns="">
      <p:transition spd="slow" advTm="47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AES Processing </a:t>
            </a:r>
            <a:r>
              <a:rPr lang="en-US" dirty="0"/>
              <a:t>Overhead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Truecrypt</a:t>
            </a:r>
            <a:r>
              <a:rPr lang="en-US" dirty="0"/>
              <a:t> </a:t>
            </a:r>
            <a:r>
              <a:rPr lang="en-US" dirty="0" smtClean="0"/>
              <a:t>benchmarks show encryption/</a:t>
            </a:r>
            <a:r>
              <a:rPr lang="en-US" dirty="0" err="1" smtClean="0"/>
              <a:t>decription</a:t>
            </a:r>
            <a:r>
              <a:rPr lang="en-US" dirty="0" smtClean="0"/>
              <a:t> rate of 1900MBs on Intel I5</a:t>
            </a:r>
          </a:p>
          <a:p>
            <a:pPr lvl="1"/>
            <a:r>
              <a:rPr lang="en-US" sz="2800" dirty="0" smtClean="0"/>
              <a:t>Most popular processor</a:t>
            </a:r>
          </a:p>
          <a:p>
            <a:r>
              <a:rPr lang="en-US" dirty="0" smtClean="0"/>
              <a:t>With AES NI instruction set, I5 661 specifically provides even 4133 </a:t>
            </a:r>
            <a:r>
              <a:rPr lang="en-US" dirty="0"/>
              <a:t>MBs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With writing back to RAM the rates drops to 783 MBs</a:t>
            </a:r>
          </a:p>
          <a:p>
            <a:pPr lvl="1"/>
            <a:r>
              <a:rPr lang="en-US" sz="2800" dirty="0" smtClean="0"/>
              <a:t>For plaintext 880 MBs rate</a:t>
            </a:r>
          </a:p>
          <a:p>
            <a:r>
              <a:rPr lang="en-US" dirty="0" smtClean="0"/>
              <a:t>Largely enough for negligible (13% at most) AES processing overhead for AES DBS.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19</a:t>
            </a:fld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6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59"/>
    </mc:Choice>
    <mc:Fallback xmlns="">
      <p:transition spd="slow" advTm="113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>Problem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055" y="1087822"/>
            <a:ext cx="9053945" cy="5502164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Cloud databases often need client-side encryption. </a:t>
            </a:r>
            <a:endParaRPr lang="en-US" sz="3000" dirty="0" smtClean="0"/>
          </a:p>
          <a:p>
            <a:r>
              <a:rPr lang="en-US" sz="3000" dirty="0" smtClean="0"/>
              <a:t>Encryption impairs queries</a:t>
            </a:r>
          </a:p>
          <a:p>
            <a:pPr lvl="1"/>
            <a:r>
              <a:rPr lang="en-US" sz="3000" dirty="0" smtClean="0"/>
              <a:t>Especially </a:t>
            </a:r>
            <a:r>
              <a:rPr lang="en-US" sz="3000" dirty="0"/>
              <a:t>with numerical SQL value </a:t>
            </a:r>
            <a:r>
              <a:rPr lang="en-US" sz="3000" dirty="0" smtClean="0"/>
              <a:t>expressions</a:t>
            </a:r>
          </a:p>
          <a:p>
            <a:pPr lvl="1"/>
            <a:r>
              <a:rPr lang="en-US" sz="3000" dirty="0" smtClean="0"/>
              <a:t>Select </a:t>
            </a:r>
            <a:r>
              <a:rPr lang="en-US" sz="3000" dirty="0" err="1" smtClean="0"/>
              <a:t>ProdName</a:t>
            </a:r>
            <a:r>
              <a:rPr lang="en-US" sz="3000" dirty="0" smtClean="0"/>
              <a:t>, Price as </a:t>
            </a:r>
            <a:r>
              <a:rPr lang="en-US" sz="3000" dirty="0" err="1" smtClean="0"/>
              <a:t>priceHT</a:t>
            </a:r>
            <a:r>
              <a:rPr lang="en-US" sz="3000" dirty="0" smtClean="0"/>
              <a:t>  + </a:t>
            </a:r>
            <a:r>
              <a:rPr lang="en-US" sz="3000" dirty="0" err="1" smtClean="0"/>
              <a:t>priceHT</a:t>
            </a:r>
            <a:r>
              <a:rPr lang="en-US" sz="3000" dirty="0" smtClean="0"/>
              <a:t>*VAT%/100) from…where Price </a:t>
            </a:r>
            <a:r>
              <a:rPr lang="en-US" sz="3000" dirty="0"/>
              <a:t>&gt;</a:t>
            </a:r>
            <a:r>
              <a:rPr lang="en-US" sz="3000" dirty="0" smtClean="0"/>
              <a:t> 1000</a:t>
            </a:r>
            <a:endParaRPr lang="fr-FR" sz="3000" dirty="0" smtClean="0"/>
          </a:p>
          <a:p>
            <a:r>
              <a:rPr lang="en-US" sz="3000" dirty="0"/>
              <a:t>Fully homomorphic encryption scheme </a:t>
            </a:r>
            <a:r>
              <a:rPr lang="en-US" sz="3000" dirty="0" smtClean="0"/>
              <a:t>would suffice</a:t>
            </a:r>
          </a:p>
          <a:p>
            <a:r>
              <a:rPr lang="en-US" sz="3000" dirty="0" smtClean="0"/>
              <a:t>But response times remain impractical for DBs by far</a:t>
            </a:r>
          </a:p>
          <a:p>
            <a:r>
              <a:rPr lang="en-US" sz="3000" dirty="0" smtClean="0"/>
              <a:t>Somewhat </a:t>
            </a:r>
            <a:r>
              <a:rPr lang="en-US" sz="3000" dirty="0"/>
              <a:t>homomorphic encryption suffices for specific expressions </a:t>
            </a:r>
            <a:r>
              <a:rPr lang="en-US" sz="3000" dirty="0" smtClean="0"/>
              <a:t>only</a:t>
            </a:r>
          </a:p>
          <a:p>
            <a:r>
              <a:rPr lang="en-US" sz="3000" dirty="0"/>
              <a:t>Additively homomorphic Paillier scheme appears the most practical. </a:t>
            </a:r>
          </a:p>
          <a:p>
            <a:r>
              <a:rPr lang="en-US" sz="3000" dirty="0" smtClean="0"/>
              <a:t>But supports evidently basically only + - over encrypted data</a:t>
            </a:r>
          </a:p>
          <a:p>
            <a:r>
              <a:rPr lang="en-US" sz="3000" dirty="0" smtClean="0"/>
              <a:t>This stalemate lasts for 35 years</a:t>
            </a:r>
          </a:p>
          <a:p>
            <a:r>
              <a:rPr lang="en-US" sz="3000" dirty="0" smtClean="0"/>
              <a:t>Client-side encrypted cloud SQL DBs remain a dream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</a:t>
            </a:fld>
            <a:endParaRPr lang="fr-F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06"/>
    </mc:Choice>
    <mc:Fallback xmlns="">
      <p:transition spd="slow" advTm="137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</a:t>
            </a:r>
            <a:br>
              <a:rPr lang="en-US" b="1" dirty="0" smtClean="0"/>
            </a:br>
            <a:r>
              <a:rPr lang="en-US" dirty="0" smtClean="0"/>
              <a:t>Storage Overhead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131199"/>
            <a:ext cx="7886700" cy="357577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Deterministic Encryption</a:t>
            </a:r>
          </a:p>
          <a:p>
            <a:pPr lvl="1"/>
            <a:r>
              <a:rPr lang="en-US" sz="3600" dirty="0" smtClean="0"/>
              <a:t>May have no storage overhead</a:t>
            </a:r>
          </a:p>
          <a:p>
            <a:pPr lvl="1"/>
            <a:r>
              <a:rPr lang="en-US" sz="3600" dirty="0"/>
              <a:t>P</a:t>
            </a:r>
            <a:r>
              <a:rPr lang="en-US" sz="3600" dirty="0" smtClean="0"/>
              <a:t>adding may create some</a:t>
            </a:r>
          </a:p>
          <a:p>
            <a:pPr lvl="1"/>
            <a:r>
              <a:rPr lang="en-US" sz="3600" dirty="0" smtClean="0"/>
              <a:t>Details are DB specific</a:t>
            </a:r>
            <a:endParaRPr lang="en-US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20</a:t>
            </a:fld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7"/>
    </mc:Choice>
    <mc:Fallback xmlns="">
      <p:transition spd="slow" advTm="365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</a:t>
            </a:r>
            <a:br>
              <a:rPr lang="en-US" b="1" dirty="0" smtClean="0"/>
            </a:br>
            <a:r>
              <a:rPr lang="en-US" dirty="0" smtClean="0"/>
              <a:t>Storage Overhead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9436" y="1670401"/>
            <a:ext cx="8534400" cy="4629600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Probabilistic Encryption</a:t>
            </a:r>
          </a:p>
          <a:p>
            <a:pPr lvl="1"/>
            <a:r>
              <a:rPr lang="en-US" sz="3600" dirty="0" smtClean="0"/>
              <a:t>At least 100% overhead over a column</a:t>
            </a:r>
          </a:p>
          <a:p>
            <a:pPr lvl="1"/>
            <a:r>
              <a:rPr lang="en-US" sz="3600" dirty="0" smtClean="0"/>
              <a:t>May be more for individual small numerals</a:t>
            </a:r>
          </a:p>
          <a:p>
            <a:pPr lvl="2"/>
            <a:r>
              <a:rPr lang="en-US" sz="3200" dirty="0" smtClean="0"/>
              <a:t>32b or 16b wide </a:t>
            </a:r>
          </a:p>
          <a:p>
            <a:pPr lvl="1"/>
            <a:r>
              <a:rPr lang="en-US" sz="3600" dirty="0" smtClean="0"/>
              <a:t>So we possibly should group column values</a:t>
            </a:r>
          </a:p>
          <a:p>
            <a:pPr lvl="2"/>
            <a:r>
              <a:rPr lang="en-US" sz="3200" dirty="0" smtClean="0"/>
              <a:t>As we spoke about</a:t>
            </a:r>
          </a:p>
          <a:p>
            <a:r>
              <a:rPr lang="en-US" sz="4000" dirty="0" smtClean="0"/>
              <a:t>For the DB mixing both encryptions the overall overhead is DB specific</a:t>
            </a:r>
          </a:p>
          <a:p>
            <a:endParaRPr lang="en-US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21</a:t>
            </a:fld>
            <a:endParaRPr lang="fr-FR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08"/>
    </mc:Choice>
    <mc:Fallback xmlns="">
      <p:transition spd="slow" advTm="54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Performance</a:t>
            </a:r>
            <a:br>
              <a:rPr lang="en-US" b="1" dirty="0" smtClean="0"/>
            </a:br>
            <a:r>
              <a:rPr lang="en-US" dirty="0" smtClean="0"/>
              <a:t>Query Processing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600" y="1389600"/>
            <a:ext cx="8538100" cy="51001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Decryption of 100K </a:t>
            </a:r>
            <a:r>
              <a:rPr lang="en-US" sz="4000" dirty="0"/>
              <a:t>ciphertext </a:t>
            </a:r>
            <a:r>
              <a:rPr lang="en-US" sz="4000" dirty="0" smtClean="0"/>
              <a:t>for SUM could need as little as 0.2ms</a:t>
            </a:r>
          </a:p>
          <a:p>
            <a:r>
              <a:rPr lang="en-US" sz="3900" dirty="0" smtClean="0"/>
              <a:t>A benchmark for additively (only) homomorphic </a:t>
            </a:r>
            <a:r>
              <a:rPr lang="en-US" sz="3900" dirty="0" err="1" smtClean="0"/>
              <a:t>Paillier</a:t>
            </a:r>
            <a:r>
              <a:rPr lang="en-US" sz="3900" dirty="0" smtClean="0"/>
              <a:t> showed 1153ms versus 14ms of plaintext time </a:t>
            </a:r>
          </a:p>
          <a:p>
            <a:r>
              <a:rPr lang="en-US" sz="3600" dirty="0" smtClean="0"/>
              <a:t>Our decryption overhead </a:t>
            </a:r>
            <a:r>
              <a:rPr lang="en-US" sz="4000" dirty="0" smtClean="0"/>
              <a:t>would be thus </a:t>
            </a:r>
            <a:r>
              <a:rPr lang="en-US" sz="4000" dirty="0"/>
              <a:t>1.5% </a:t>
            </a:r>
            <a:endParaRPr lang="en-US" sz="3900" dirty="0" smtClean="0"/>
          </a:p>
          <a:p>
            <a:r>
              <a:rPr lang="en-US" sz="4000" dirty="0" smtClean="0"/>
              <a:t>AES DBS would end up summing to 82 times faster</a:t>
            </a:r>
          </a:p>
          <a:p>
            <a:pPr lvl="1"/>
            <a:r>
              <a:rPr lang="en-US" sz="3600" dirty="0" err="1" smtClean="0"/>
              <a:t>Paillier</a:t>
            </a:r>
            <a:r>
              <a:rPr lang="en-US" sz="3600" dirty="0" smtClean="0"/>
              <a:t> result needs still 50ms decryption time at the client </a:t>
            </a:r>
          </a:p>
          <a:p>
            <a:pPr lvl="2"/>
            <a:r>
              <a:rPr lang="en-US" sz="3600" dirty="0" smtClean="0"/>
              <a:t>AES DBS ends up 85 times faster finally</a:t>
            </a:r>
          </a:p>
          <a:p>
            <a:endParaRPr lang="en-US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22</a:t>
            </a:fld>
            <a:endParaRPr lang="fr-FR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00"/>
    </mc:Choice>
    <mc:Fallback xmlns="">
      <p:transition spd="slow" advTm="13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cap="all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355639"/>
            <a:ext cx="8026619" cy="5000712"/>
          </a:xfrm>
        </p:spPr>
        <p:txBody>
          <a:bodyPr>
            <a:normAutofit/>
          </a:bodyPr>
          <a:lstStyle/>
          <a:p>
            <a:r>
              <a:rPr lang="en-US" sz="3600" dirty="0"/>
              <a:t>Despite </a:t>
            </a:r>
            <a:r>
              <a:rPr lang="en-US" sz="3600" dirty="0" smtClean="0"/>
              <a:t>35-year </a:t>
            </a:r>
            <a:r>
              <a:rPr lang="en-US" sz="3600" dirty="0"/>
              <a:t>quest, a practical fully homomorphic encryption remains </a:t>
            </a:r>
            <a:r>
              <a:rPr lang="en-US" sz="3600" dirty="0" smtClean="0"/>
              <a:t>the </a:t>
            </a:r>
            <a:r>
              <a:rPr lang="en-US" sz="3600" dirty="0"/>
              <a:t>Holy </a:t>
            </a:r>
            <a:r>
              <a:rPr lang="en-US" sz="3600" dirty="0" smtClean="0"/>
              <a:t>Grail</a:t>
            </a:r>
          </a:p>
          <a:p>
            <a:r>
              <a:rPr lang="en-US" sz="3600" dirty="0" smtClean="0"/>
              <a:t>Hence remains a practical client-side encrypted cloud DB</a:t>
            </a:r>
            <a:endParaRPr lang="en-US" sz="3600" dirty="0"/>
          </a:p>
          <a:p>
            <a:r>
              <a:rPr lang="en-US" sz="3600" dirty="0" smtClean="0"/>
              <a:t>Trusted AES cloud DBS could change the stalemate</a:t>
            </a:r>
          </a:p>
          <a:p>
            <a:r>
              <a:rPr lang="en-US" sz="3600" dirty="0" smtClean="0"/>
              <a:t>Worth further work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23</a:t>
            </a:fld>
            <a:endParaRPr lang="fr-FR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6"/>
    </mc:Choice>
    <mc:Fallback xmlns="">
      <p:transition spd="slow" advTm="45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cap="all" dirty="0" smtClean="0"/>
              <a:t>FURTHER 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636" y="1355639"/>
            <a:ext cx="8465127" cy="50007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One should implement our proposal first on an existing major cloud DBS</a:t>
            </a:r>
          </a:p>
          <a:p>
            <a:r>
              <a:rPr lang="en-US" sz="3600" dirty="0" smtClean="0"/>
              <a:t>This must have AES encryption/decryption scalar functions or UDFs to make those</a:t>
            </a:r>
          </a:p>
          <a:p>
            <a:r>
              <a:rPr lang="en-US" sz="3600" dirty="0" smtClean="0"/>
              <a:t>1st choice : MySQL</a:t>
            </a:r>
          </a:p>
          <a:p>
            <a:r>
              <a:rPr lang="en-US" sz="3600" dirty="0" smtClean="0"/>
              <a:t>Runner up : SQL Server 2016</a:t>
            </a: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24</a:t>
            </a:fld>
            <a:endParaRPr lang="fr-FR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70"/>
    </mc:Choice>
    <mc:Fallback xmlns="">
      <p:transition spd="slow" advTm="52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5801" y="662781"/>
            <a:ext cx="8229600" cy="33409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7200" dirty="0" err="1" smtClean="0"/>
              <a:t>Thank</a:t>
            </a:r>
            <a:r>
              <a:rPr lang="fr-FR" sz="7200" dirty="0" smtClean="0"/>
              <a:t> You</a:t>
            </a:r>
            <a:br>
              <a:rPr lang="fr-FR" sz="7200" dirty="0" smtClean="0"/>
            </a:br>
            <a:r>
              <a:rPr lang="fr-FR" sz="7200" dirty="0" smtClean="0"/>
              <a:t>for </a:t>
            </a:r>
            <a:br>
              <a:rPr lang="fr-FR" sz="7200" dirty="0" smtClean="0"/>
            </a:br>
            <a:r>
              <a:rPr lang="fr-FR" sz="7200" dirty="0" err="1" smtClean="0"/>
              <a:t>Your</a:t>
            </a:r>
            <a:r>
              <a:rPr lang="fr-FR" sz="7200" dirty="0" smtClean="0"/>
              <a:t> Attention</a:t>
            </a:r>
            <a:endParaRPr lang="fr-FR" sz="7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F28C-5AF1-4581-B115-489A3C19A1BA}" type="slidenum">
              <a:rPr lang="fr-FR" smtClean="0"/>
              <a:t>25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779912" y="46935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/>
              <a:t>Witold</a:t>
            </a:r>
            <a:r>
              <a:rPr lang="fr-FR" sz="3200" dirty="0" smtClean="0"/>
              <a:t> LITWIN &amp; al </a:t>
            </a:r>
            <a:endParaRPr lang="fr-FR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703"/>
            <a:ext cx="1872208" cy="243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0"/>
    </mc:Choice>
    <mc:Fallback xmlns="">
      <p:transition spd="slow" advTm="9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Proposal</a:t>
            </a:r>
            <a:r>
              <a:rPr lang="fr-FR" dirty="0" smtClean="0"/>
              <a:t> : </a:t>
            </a:r>
            <a:r>
              <a:rPr lang="fr-FR" dirty="0" err="1" smtClean="0"/>
              <a:t>Trusted</a:t>
            </a:r>
            <a:r>
              <a:rPr lang="fr-FR" dirty="0" smtClean="0"/>
              <a:t> AES256 SQL Cloud DBS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00" y="1260000"/>
            <a:ext cx="8920800" cy="54936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Cloud DB is AES256 client-side encrypted</a:t>
            </a:r>
          </a:p>
          <a:p>
            <a:pPr lvl="1"/>
            <a:r>
              <a:rPr lang="en-US" sz="2600" dirty="0" smtClean="0"/>
              <a:t>Cloud storage is not trusted secure</a:t>
            </a:r>
          </a:p>
          <a:p>
            <a:r>
              <a:rPr lang="en-US" sz="3800" dirty="0" smtClean="0"/>
              <a:t>Client may send sensitive data with a query</a:t>
            </a:r>
          </a:p>
          <a:p>
            <a:pPr lvl="1"/>
            <a:r>
              <a:rPr lang="en-US" sz="2600" dirty="0" smtClean="0"/>
              <a:t>Especially encryption key(s)</a:t>
            </a:r>
          </a:p>
          <a:p>
            <a:r>
              <a:rPr lang="en-US" sz="3200" dirty="0" smtClean="0"/>
              <a:t>Cloud DBS decrypts  </a:t>
            </a:r>
            <a:r>
              <a:rPr lang="en-US" sz="3200" b="1" dirty="0" smtClean="0"/>
              <a:t>on-the-fly</a:t>
            </a:r>
            <a:r>
              <a:rPr lang="en-US" sz="3200" dirty="0" smtClean="0"/>
              <a:t> the data needed for the query</a:t>
            </a:r>
          </a:p>
          <a:p>
            <a:r>
              <a:rPr lang="en-US" sz="3200" dirty="0" smtClean="0"/>
              <a:t>Does it in run-time variables only</a:t>
            </a:r>
          </a:p>
          <a:p>
            <a:r>
              <a:rPr lang="en-US" sz="3200" dirty="0" smtClean="0"/>
              <a:t>All erased at the end of the query processing</a:t>
            </a:r>
          </a:p>
          <a:p>
            <a:r>
              <a:rPr lang="en-US" sz="3200" b="1" dirty="0" smtClean="0"/>
              <a:t>Trusted</a:t>
            </a:r>
            <a:r>
              <a:rPr lang="en-US" sz="3200" dirty="0" smtClean="0"/>
              <a:t> secure </a:t>
            </a:r>
          </a:p>
          <a:p>
            <a:pPr lvl="1"/>
            <a:r>
              <a:rPr lang="en-US" sz="3200" dirty="0" smtClean="0"/>
              <a:t>Unlike cloud storage </a:t>
            </a:r>
          </a:p>
          <a:p>
            <a:pPr lvl="1"/>
            <a:r>
              <a:rPr lang="en-US" sz="3200" b="1" dirty="0" smtClean="0"/>
              <a:t>Through software and generic RAM properties only </a:t>
            </a:r>
          </a:p>
          <a:p>
            <a:pPr lvl="1"/>
            <a:r>
              <a:rPr lang="en-US" sz="3200" dirty="0"/>
              <a:t>W</a:t>
            </a:r>
            <a:r>
              <a:rPr lang="en-US" sz="3200" dirty="0" smtClean="0"/>
              <a:t>ithout any custom trusted processing module (TPM)</a:t>
            </a:r>
          </a:p>
          <a:p>
            <a:r>
              <a:rPr lang="en-US" sz="3600" dirty="0" smtClean="0"/>
              <a:t>Result : </a:t>
            </a:r>
            <a:r>
              <a:rPr lang="en-US" sz="3600" b="1" dirty="0" smtClean="0"/>
              <a:t>Cloud DBS can process any SQL query over the ciphertext entirely at the cloud</a:t>
            </a:r>
            <a:endParaRPr lang="en-US" b="1" dirty="0" smtClean="0"/>
          </a:p>
          <a:p>
            <a:pPr lvl="1"/>
            <a:r>
              <a:rPr lang="en-US" sz="3100" dirty="0" smtClean="0"/>
              <a:t>As it would do, if the DB data were plaintext only</a:t>
            </a:r>
          </a:p>
          <a:p>
            <a:pPr lvl="1"/>
            <a:r>
              <a:rPr lang="en-US" sz="3100" dirty="0" smtClean="0"/>
              <a:t>The only price is some </a:t>
            </a:r>
            <a:r>
              <a:rPr lang="en-US" sz="3100" dirty="0" err="1" smtClean="0"/>
              <a:t>storege</a:t>
            </a:r>
            <a:r>
              <a:rPr lang="en-US" sz="3100" dirty="0" smtClean="0"/>
              <a:t> and processing overhead</a:t>
            </a:r>
          </a:p>
          <a:p>
            <a:pPr lvl="1"/>
            <a:r>
              <a:rPr lang="en-US" sz="3100" dirty="0" smtClean="0"/>
              <a:t>Remaining practical anyhow</a:t>
            </a:r>
            <a:r>
              <a:rPr lang="en-US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3</a:t>
            </a:fld>
            <a:endParaRPr lang="fr-FR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9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11"/>
    </mc:Choice>
    <mc:Fallback xmlns="">
      <p:transition spd="slow" advTm="140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Follows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648"/>
            <a:ext cx="8686799" cy="518970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Reference Architecture of Trusted Cloud DBS</a:t>
            </a:r>
          </a:p>
          <a:p>
            <a:r>
              <a:rPr lang="en-US" sz="3600" dirty="0" smtClean="0"/>
              <a:t> AES DBS</a:t>
            </a:r>
          </a:p>
          <a:p>
            <a:pPr lvl="1"/>
            <a:r>
              <a:rPr lang="en-US" sz="3200" dirty="0" smtClean="0"/>
              <a:t>Deterministic Encryption</a:t>
            </a:r>
          </a:p>
          <a:p>
            <a:pPr lvl="1"/>
            <a:r>
              <a:rPr lang="en-US" sz="3200" dirty="0" smtClean="0"/>
              <a:t>Probabilistic Encryption</a:t>
            </a:r>
          </a:p>
          <a:p>
            <a:pPr lvl="1"/>
            <a:r>
              <a:rPr lang="en-US" sz="3200" dirty="0" smtClean="0"/>
              <a:t>Query Processing</a:t>
            </a:r>
          </a:p>
          <a:p>
            <a:r>
              <a:rPr lang="en-US" sz="3600" dirty="0" smtClean="0"/>
              <a:t>Performance Analysis</a:t>
            </a:r>
          </a:p>
          <a:p>
            <a:pPr lvl="1"/>
            <a:r>
              <a:rPr lang="en-US" sz="3200" dirty="0" smtClean="0"/>
              <a:t>Storage Overhead</a:t>
            </a:r>
          </a:p>
          <a:p>
            <a:pPr lvl="1"/>
            <a:r>
              <a:rPr lang="en-US" sz="3200" dirty="0" smtClean="0"/>
              <a:t>Processing Overhead</a:t>
            </a:r>
          </a:p>
          <a:p>
            <a:r>
              <a:rPr lang="en-US" sz="3600" dirty="0" smtClean="0"/>
              <a:t>Conclusion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4</a:t>
            </a:fld>
            <a:endParaRPr lang="fr-FR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445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28"/>
    </mc:Choice>
    <mc:Fallback xmlns="">
      <p:transition spd="slow" advTm="54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101436"/>
          </a:xfrm>
        </p:spPr>
        <p:txBody>
          <a:bodyPr/>
          <a:lstStyle/>
          <a:p>
            <a:r>
              <a:rPr lang="fr-FR" dirty="0" smtClean="0"/>
              <a:t>Reference Architecture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42505" y="6005945"/>
            <a:ext cx="7886700" cy="5392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1288471"/>
            <a:ext cx="8953500" cy="521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21"/>
    </mc:Choice>
    <mc:Fallback xmlns="">
      <p:transition spd="slow" advTm="220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Why : In Trusted (cloud) DBS we trust ?</a:t>
            </a:r>
            <a:br>
              <a:rPr lang="en-US" sz="36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191491"/>
            <a:ext cx="8844454" cy="5033243"/>
          </a:xfrm>
        </p:spPr>
        <p:txBody>
          <a:bodyPr>
            <a:normAutofit/>
          </a:bodyPr>
          <a:lstStyle/>
          <a:p>
            <a:r>
              <a:rPr lang="en-US" dirty="0" smtClean="0"/>
              <a:t>Volatile variables are more trusted in practice</a:t>
            </a:r>
          </a:p>
          <a:p>
            <a:pPr lvl="1"/>
            <a:r>
              <a:rPr lang="en-US" dirty="0" smtClean="0"/>
              <a:t>Recall </a:t>
            </a:r>
            <a:r>
              <a:rPr lang="en-US" dirty="0"/>
              <a:t>your bank </a:t>
            </a:r>
            <a:r>
              <a:rPr lang="en-US" dirty="0" smtClean="0"/>
              <a:t>requests to change your PWD regularly</a:t>
            </a:r>
          </a:p>
          <a:p>
            <a:r>
              <a:rPr lang="en-US" dirty="0" smtClean="0"/>
              <a:t>Cloud DBS software is usually a </a:t>
            </a:r>
            <a:r>
              <a:rPr lang="en-US" b="1" dirty="0" smtClean="0"/>
              <a:t>trusted</a:t>
            </a:r>
            <a:r>
              <a:rPr lang="en-US" dirty="0" smtClean="0"/>
              <a:t> third-party product</a:t>
            </a:r>
          </a:p>
          <a:p>
            <a:pPr lvl="1"/>
            <a:r>
              <a:rPr lang="en-US" dirty="0" smtClean="0"/>
              <a:t>MS, Oracle, SAS, Google…</a:t>
            </a:r>
          </a:p>
          <a:p>
            <a:r>
              <a:rPr lang="en-US" dirty="0" smtClean="0"/>
              <a:t>We already have no choice, but to trust some of these guys</a:t>
            </a:r>
          </a:p>
          <a:p>
            <a:pPr lvl="1"/>
            <a:r>
              <a:rPr lang="en-US" dirty="0" smtClean="0"/>
              <a:t>Billions trust Google Chrome or Edge for security of PWDs  and UIDs</a:t>
            </a:r>
          </a:p>
          <a:p>
            <a:r>
              <a:rPr lang="en-US" dirty="0" smtClean="0"/>
              <a:t>Cloud Software runs usually in a commercial VM</a:t>
            </a:r>
          </a:p>
          <a:p>
            <a:pPr lvl="1"/>
            <a:r>
              <a:rPr lang="en-US" dirty="0" smtClean="0"/>
              <a:t>App security is their nightmare for decades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6</a:t>
            </a:fld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7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72"/>
    </mc:Choice>
    <mc:Fallback xmlns="">
      <p:transition spd="slow" advTm="79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Why : In Trusted DBS we trust ?</a:t>
            </a:r>
            <a:br>
              <a:rPr lang="en-US" sz="36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323109"/>
            <a:ext cx="8844454" cy="5033243"/>
          </a:xfrm>
        </p:spPr>
        <p:txBody>
          <a:bodyPr>
            <a:normAutofit/>
          </a:bodyPr>
          <a:lstStyle/>
          <a:p>
            <a:r>
              <a:rPr lang="en-US" dirty="0" smtClean="0"/>
              <a:t>The most popular processors, i.e., Intel I5 and I7 have now enclaves</a:t>
            </a:r>
          </a:p>
          <a:p>
            <a:pPr lvl="1"/>
            <a:r>
              <a:rPr lang="en-US" dirty="0" smtClean="0"/>
              <a:t>Protected RAM areas</a:t>
            </a:r>
          </a:p>
          <a:p>
            <a:pPr lvl="1"/>
            <a:r>
              <a:rPr lang="en-US" dirty="0" smtClean="0"/>
              <a:t>Including from </a:t>
            </a:r>
            <a:r>
              <a:rPr lang="en-US" dirty="0" err="1" smtClean="0"/>
              <a:t>Superuser</a:t>
            </a:r>
            <a:endParaRPr lang="en-US" dirty="0" smtClean="0"/>
          </a:p>
          <a:p>
            <a:r>
              <a:rPr lang="en-US" dirty="0" smtClean="0"/>
              <a:t>Moving target defenses may further help </a:t>
            </a:r>
          </a:p>
          <a:p>
            <a:pPr lvl="1"/>
            <a:r>
              <a:rPr lang="en-US" dirty="0" smtClean="0"/>
              <a:t>Nothing new for CSIS </a:t>
            </a:r>
          </a:p>
          <a:p>
            <a:r>
              <a:rPr lang="en-US" dirty="0" smtClean="0"/>
              <a:t> Can we formally quantify our trust ?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we do for encryption schemes ?</a:t>
            </a:r>
          </a:p>
          <a:p>
            <a:r>
              <a:rPr lang="en-US" dirty="0" smtClean="0"/>
              <a:t>Nope to our best knowledge</a:t>
            </a:r>
          </a:p>
          <a:p>
            <a:pPr lvl="1"/>
            <a:r>
              <a:rPr lang="en-US" dirty="0" smtClean="0"/>
              <a:t>At least at present</a:t>
            </a:r>
          </a:p>
          <a:p>
            <a:r>
              <a:rPr lang="en-US" dirty="0" smtClean="0"/>
              <a:t>Trust is subjective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7</a:t>
            </a:fld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48"/>
    </mc:Choice>
    <mc:Fallback xmlns="">
      <p:transition spd="slow" advTm="104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Why : Trusted DBS we trust ?</a:t>
            </a:r>
            <a:br>
              <a:rPr lang="en-US" sz="36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137" y="969818"/>
            <a:ext cx="8844454" cy="50332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sz="3000" dirty="0" smtClean="0"/>
              <a:t>Can we expect a Trusted DB secure once et forever ?</a:t>
            </a:r>
            <a:endParaRPr lang="en-US" dirty="0" smtClean="0"/>
          </a:p>
          <a:p>
            <a:pPr lvl="1"/>
            <a:r>
              <a:rPr lang="en-US" sz="2800" dirty="0" smtClean="0"/>
              <a:t>Not at present</a:t>
            </a:r>
          </a:p>
          <a:p>
            <a:pPr lvl="1"/>
            <a:r>
              <a:rPr lang="en-US" sz="2800" dirty="0" smtClean="0"/>
              <a:t>Rather there will be exploits, patches to exploits </a:t>
            </a:r>
            <a:r>
              <a:rPr lang="en-US" sz="2800" dirty="0" err="1" smtClean="0"/>
              <a:t>etc</a:t>
            </a:r>
            <a:endParaRPr lang="en-US" sz="2800" dirty="0"/>
          </a:p>
          <a:p>
            <a:r>
              <a:rPr lang="en-US" sz="3200" dirty="0" smtClean="0"/>
              <a:t>Can folks accommodate anyway ?</a:t>
            </a:r>
          </a:p>
          <a:p>
            <a:pPr lvl="1"/>
            <a:r>
              <a:rPr lang="en-US" sz="3200" dirty="0" smtClean="0"/>
              <a:t>Definitively Yes </a:t>
            </a:r>
          </a:p>
          <a:p>
            <a:pPr lvl="1"/>
            <a:r>
              <a:rPr lang="en-US" sz="2800" dirty="0" smtClean="0"/>
              <a:t>No other choice at present</a:t>
            </a:r>
          </a:p>
          <a:p>
            <a:pPr lvl="2"/>
            <a:r>
              <a:rPr lang="en-US" sz="2800" dirty="0" smtClean="0"/>
              <a:t>As we already said</a:t>
            </a:r>
          </a:p>
          <a:p>
            <a:pPr lvl="1"/>
            <a:r>
              <a:rPr lang="en-US" sz="2800" dirty="0" smtClean="0"/>
              <a:t>Somehow imperfect security should suffice for most DBs</a:t>
            </a:r>
          </a:p>
          <a:p>
            <a:pPr lvl="2"/>
            <a:r>
              <a:rPr lang="en-US" sz="2800" dirty="0" smtClean="0"/>
              <a:t>IRS sends all checks by paper mail</a:t>
            </a:r>
          </a:p>
          <a:p>
            <a:pPr lvl="2"/>
            <a:r>
              <a:rPr lang="en-US" sz="2800" dirty="0" smtClean="0"/>
              <a:t>Not by armored tracks</a:t>
            </a:r>
          </a:p>
          <a:p>
            <a:pPr lvl="2"/>
            <a:r>
              <a:rPr lang="en-US" sz="2800" dirty="0" smtClean="0"/>
              <a:t>Nor even by registered letters </a:t>
            </a:r>
          </a:p>
          <a:p>
            <a:pPr lvl="1"/>
            <a:r>
              <a:rPr lang="en-US" sz="3200" dirty="0" smtClean="0"/>
              <a:t>Banks were robbed, are robbed, will be robbed</a:t>
            </a:r>
          </a:p>
          <a:p>
            <a:pPr lvl="2"/>
            <a:r>
              <a:rPr lang="en-US" sz="2800" dirty="0" smtClean="0"/>
              <a:t>So what : almost every one uses them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8</a:t>
            </a:fld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9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78"/>
    </mc:Choice>
    <mc:Fallback xmlns="">
      <p:transition spd="slow" advTm="87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/>
              <a:t>Why not TPM ?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773" y="1182412"/>
            <a:ext cx="8844454" cy="5173939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en-US" sz="4000" dirty="0" smtClean="0"/>
              <a:t>Like did MS </a:t>
            </a:r>
            <a:r>
              <a:rPr lang="en-US" sz="4000" dirty="0" err="1" smtClean="0"/>
              <a:t>Cipherbase</a:t>
            </a:r>
            <a:r>
              <a:rPr lang="en-US" sz="4000" dirty="0" smtClean="0"/>
              <a:t> most recently</a:t>
            </a:r>
          </a:p>
          <a:p>
            <a:pPr lvl="1"/>
            <a:r>
              <a:rPr lang="en-US" sz="4000" dirty="0" smtClean="0"/>
              <a:t>See that paper for other references</a:t>
            </a:r>
          </a:p>
          <a:p>
            <a:r>
              <a:rPr lang="en-US" sz="4000" dirty="0" smtClean="0"/>
              <a:t>We do not believe into TPMs on millions of cloud nodes</a:t>
            </a:r>
          </a:p>
          <a:p>
            <a:pPr lvl="1"/>
            <a:r>
              <a:rPr lang="en-US" sz="4000" dirty="0" smtClean="0"/>
              <a:t>Anytime soon</a:t>
            </a:r>
          </a:p>
          <a:p>
            <a:r>
              <a:rPr lang="en-US" sz="4000" dirty="0" smtClean="0"/>
              <a:t>Loading client key to TPM has to be </a:t>
            </a:r>
            <a:r>
              <a:rPr lang="en-US" sz="4000" b="1" dirty="0" smtClean="0"/>
              <a:t>trusted</a:t>
            </a:r>
            <a:r>
              <a:rPr lang="en-US" sz="4000" dirty="0" smtClean="0"/>
              <a:t> secure as well</a:t>
            </a:r>
          </a:p>
          <a:p>
            <a:pPr lvl="1"/>
            <a:r>
              <a:rPr lang="en-US" sz="4000" dirty="0" smtClean="0"/>
              <a:t>Whatever the provider might invoke</a:t>
            </a:r>
          </a:p>
          <a:p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3016-9384-4B42-90E8-B6D3C86B9880}" type="slidenum">
              <a:rPr lang="fr-FR" smtClean="0"/>
              <a:t>9</a:t>
            </a:fld>
            <a:endParaRPr lang="fr-FR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2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82"/>
    </mc:Choice>
    <mc:Fallback xmlns="">
      <p:transition spd="slow" advTm="88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18047</TotalTime>
  <Words>1227</Words>
  <Application>Microsoft Office PowerPoint</Application>
  <PresentationFormat>Affichage à l'écran (4:3)</PresentationFormat>
  <Paragraphs>226</Paragraphs>
  <Slides>25</Slides>
  <Notes>0</Notes>
  <HiddenSlides>0</HiddenSlides>
  <MMClips>25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On-the-fly AES256 Decryption/Encryption for Trusted Cloud SQL DBS Position Statement</vt:lpstr>
      <vt:lpstr>Problem</vt:lpstr>
      <vt:lpstr>Our Proposal : Trusted AES256 SQL Cloud DBS</vt:lpstr>
      <vt:lpstr>What Follows</vt:lpstr>
      <vt:lpstr>Reference Architecture</vt:lpstr>
      <vt:lpstr>Why : In Trusted (cloud) DBS we trust ? </vt:lpstr>
      <vt:lpstr>Why : In Trusted DBS we trust ? </vt:lpstr>
      <vt:lpstr>Why : Trusted DBS we trust ? </vt:lpstr>
      <vt:lpstr>Why not TPM ?</vt:lpstr>
      <vt:lpstr>Why AES for Trusted DBS ?</vt:lpstr>
      <vt:lpstr>Sample Queries</vt:lpstr>
      <vt:lpstr>Sample Queries</vt:lpstr>
      <vt:lpstr>Key granularity</vt:lpstr>
      <vt:lpstr>Deterministic Encryption for AES DBS</vt:lpstr>
      <vt:lpstr>Deterministic Encryption for AES DBS</vt:lpstr>
      <vt:lpstr>Probabilistic Encryption  for AES DBS</vt:lpstr>
      <vt:lpstr>Probabilistic Encryption  for AES DBS</vt:lpstr>
      <vt:lpstr>Query Execution</vt:lpstr>
      <vt:lpstr>Performance  AES Processing Overhead</vt:lpstr>
      <vt:lpstr>Performance Storage Overhead</vt:lpstr>
      <vt:lpstr>Performance Storage Overhead</vt:lpstr>
      <vt:lpstr>Performance Query Processing</vt:lpstr>
      <vt:lpstr>Conclusion</vt:lpstr>
      <vt:lpstr>FURTHER WORK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Witold Litwin</dc:creator>
  <cp:lastModifiedBy>WitoldLitwin</cp:lastModifiedBy>
  <cp:revision>407</cp:revision>
  <dcterms:created xsi:type="dcterms:W3CDTF">2014-05-20T01:03:16Z</dcterms:created>
  <dcterms:modified xsi:type="dcterms:W3CDTF">2016-11-22T22:57:30Z</dcterms:modified>
</cp:coreProperties>
</file>