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6"/>
  </p:notesMasterIdLst>
  <p:sldIdLst>
    <p:sldId id="256" r:id="rId2"/>
    <p:sldId id="303" r:id="rId3"/>
    <p:sldId id="341" r:id="rId4"/>
    <p:sldId id="342" r:id="rId5"/>
    <p:sldId id="362" r:id="rId6"/>
    <p:sldId id="343" r:id="rId7"/>
    <p:sldId id="344" r:id="rId8"/>
    <p:sldId id="364" r:id="rId9"/>
    <p:sldId id="353" r:id="rId10"/>
    <p:sldId id="365" r:id="rId11"/>
    <p:sldId id="264" r:id="rId12"/>
    <p:sldId id="354" r:id="rId13"/>
    <p:sldId id="356" r:id="rId14"/>
    <p:sldId id="357" r:id="rId15"/>
    <p:sldId id="347" r:id="rId16"/>
    <p:sldId id="355" r:id="rId17"/>
    <p:sldId id="358" r:id="rId18"/>
    <p:sldId id="324" r:id="rId19"/>
    <p:sldId id="366" r:id="rId20"/>
    <p:sldId id="348" r:id="rId21"/>
    <p:sldId id="325" r:id="rId22"/>
    <p:sldId id="361" r:id="rId23"/>
    <p:sldId id="266" r:id="rId24"/>
    <p:sldId id="367" r:id="rId25"/>
    <p:sldId id="359" r:id="rId26"/>
    <p:sldId id="267" r:id="rId27"/>
    <p:sldId id="273" r:id="rId28"/>
    <p:sldId id="339" r:id="rId29"/>
    <p:sldId id="289" r:id="rId30"/>
    <p:sldId id="340" r:id="rId31"/>
    <p:sldId id="295" r:id="rId32"/>
    <p:sldId id="363" r:id="rId33"/>
    <p:sldId id="360" r:id="rId34"/>
    <p:sldId id="296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3" autoAdjust="0"/>
    <p:restoredTop sz="93925" autoAdjust="0"/>
  </p:normalViewPr>
  <p:slideViewPr>
    <p:cSldViewPr>
      <p:cViewPr>
        <p:scale>
          <a:sx n="66" d="100"/>
          <a:sy n="66" d="100"/>
        </p:scale>
        <p:origin x="-1065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56379-8E3F-435F-A0E5-73283AE31BC7}" type="datetimeFigureOut">
              <a:rPr lang="fr-FR" smtClean="0"/>
              <a:t>27/05/2019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88B83-1DF8-4D1E-ADF0-DABA2F9DA9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48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96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775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8034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1066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315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3255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459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067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025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02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46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0302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5780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96512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7764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8311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32436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2613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343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40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4628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0864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6991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051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60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930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2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AC0A-8938-4807-B234-06951E7E5C21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40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6B0D-5230-4335-B577-6531D14C5418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28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9971-41F4-4DB0-B34B-9A2C0BEF281F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0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  <a:lvl3pPr>
              <a:defRPr>
                <a:solidFill>
                  <a:srgbClr val="7030A0"/>
                </a:solidFill>
              </a:defRPr>
            </a:lvl3pPr>
            <a:lvl4pPr>
              <a:defRPr>
                <a:solidFill>
                  <a:srgbClr val="7030A0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BF0B-2BDE-4EC5-8D6D-9C5B91534FFB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68531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C81-235C-490E-8061-5F4F6F6E69B7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03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208912" cy="4453955"/>
          </a:xfrm>
        </p:spPr>
        <p:txBody>
          <a:bodyPr/>
          <a:lstStyle>
            <a:lvl1pPr>
              <a:defRPr sz="2800">
                <a:solidFill>
                  <a:srgbClr val="7030A0"/>
                </a:solidFill>
              </a:defRPr>
            </a:lvl1pPr>
            <a:lvl2pPr>
              <a:defRPr sz="2400">
                <a:solidFill>
                  <a:srgbClr val="7030A0"/>
                </a:solidFill>
              </a:defRPr>
            </a:lvl2pPr>
            <a:lvl3pPr>
              <a:defRPr sz="2000">
                <a:solidFill>
                  <a:srgbClr val="7030A0"/>
                </a:solidFill>
              </a:defRPr>
            </a:lvl3pPr>
            <a:lvl4pPr>
              <a:defRPr sz="1800">
                <a:solidFill>
                  <a:srgbClr val="7030A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619A-1985-453F-9ED3-1B2317205CBE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6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71AB-05EF-4078-878B-9280B220D6D5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5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6D85-3106-4783-9567-E6A3B7F9807C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3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169B-31B5-4E24-90F5-D6F16CB683B0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4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B01C-B984-4C04-84CF-2A5F57DFB449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2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C7-37D4-492E-9300-80FC02158672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4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DA9-FCB3-4C57-B49E-82ECB6A0C473}" type="datetime1">
              <a:rPr lang="fr-FR" smtClean="0"/>
              <a:t>27/05/2019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21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SQL for Stored </a:t>
            </a:r>
            <a:r>
              <a:rPr lang="en-US" b="1" dirty="0">
                <a:solidFill>
                  <a:srgbClr val="7030A0"/>
                </a:solidFill>
              </a:rPr>
              <a:t>and Inherited </a:t>
            </a:r>
            <a:r>
              <a:rPr lang="en-US" b="1" dirty="0" smtClean="0">
                <a:solidFill>
                  <a:srgbClr val="7030A0"/>
                </a:solidFill>
              </a:rPr>
              <a:t>Relations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992888" cy="3024335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7030A0"/>
                </a:solidFill>
              </a:rPr>
              <a:t>Witold Litwin</a:t>
            </a:r>
          </a:p>
          <a:p>
            <a:r>
              <a:rPr lang="fr-FR" dirty="0" smtClean="0">
                <a:solidFill>
                  <a:srgbClr val="7030A0"/>
                </a:solidFill>
              </a:rPr>
              <a:t> Dauphine </a:t>
            </a:r>
            <a:r>
              <a:rPr lang="fr-FR" dirty="0" err="1" smtClean="0">
                <a:solidFill>
                  <a:srgbClr val="7030A0"/>
                </a:solidFill>
              </a:rPr>
              <a:t>University</a:t>
            </a:r>
            <a:endParaRPr lang="fr-FR" dirty="0" smtClean="0">
              <a:solidFill>
                <a:srgbClr val="7030A0"/>
              </a:solidFill>
            </a:endParaRPr>
          </a:p>
          <a:p>
            <a:r>
              <a:rPr lang="fr-FR" sz="2400" dirty="0" smtClean="0">
                <a:solidFill>
                  <a:srgbClr val="7030A0"/>
                </a:solidFill>
              </a:rPr>
              <a:t>Witold.litwin@dauphine.psl.eu</a:t>
            </a:r>
          </a:p>
          <a:p>
            <a:endParaRPr lang="fr-FR" sz="2400" dirty="0">
              <a:solidFill>
                <a:srgbClr val="7030A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r>
              <a:rPr lang="fr-FR" dirty="0" smtClean="0"/>
              <a:t> 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lnSpcReduction="10000"/>
          </a:bodyPr>
          <a:lstStyle/>
          <a:p>
            <a:r>
              <a:rPr lang="en-US" sz="4300" dirty="0" smtClean="0"/>
              <a:t>We also show how to implement SIRs defined as proposed on every popular DBS</a:t>
            </a:r>
          </a:p>
          <a:p>
            <a:pPr lvl="1"/>
            <a:r>
              <a:rPr lang="en-US" sz="3900" dirty="0"/>
              <a:t> </a:t>
            </a:r>
            <a:r>
              <a:rPr lang="en-US" sz="3900" dirty="0" smtClean="0"/>
              <a:t>MySQL, SQL Server, MS Access…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dirty="0"/>
              <a:t> With negligible storage and processing overhead</a:t>
            </a:r>
          </a:p>
          <a:p>
            <a:r>
              <a:rPr lang="en-US" sz="4000" b="1" dirty="0"/>
              <a:t>W</a:t>
            </a:r>
            <a:r>
              <a:rPr lang="en-US" sz="4000" b="1" dirty="0" smtClean="0"/>
              <a:t>e therefore postulate SIRs  standard </a:t>
            </a:r>
            <a:r>
              <a:rPr lang="en-US" sz="4000" b="1" dirty="0"/>
              <a:t>on every popular </a:t>
            </a:r>
            <a:r>
              <a:rPr lang="en-US" sz="4000" b="1" dirty="0" smtClean="0"/>
              <a:t>DBS</a:t>
            </a:r>
          </a:p>
          <a:p>
            <a:endParaRPr lang="en-US" sz="4000" b="1" dirty="0"/>
          </a:p>
          <a:p>
            <a:pPr lvl="1"/>
            <a:endParaRPr lang="en-US" sz="39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9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11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2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3684830"/>
            <a:ext cx="9036496" cy="298453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SP is a minimal conceptual scheme of a supply</a:t>
            </a:r>
          </a:p>
          <a:p>
            <a:r>
              <a:rPr lang="en-US" sz="3300" dirty="0" smtClean="0"/>
              <a:t>Why not having SAs providing for a complete one: </a:t>
            </a:r>
          </a:p>
          <a:p>
            <a:pPr marL="0" indent="0">
              <a:buNone/>
            </a:pPr>
            <a:r>
              <a:rPr lang="en-US" sz="3300" dirty="0" smtClean="0"/>
              <a:t>	</a:t>
            </a:r>
            <a:r>
              <a:rPr lang="en-US" sz="2800" dirty="0" smtClean="0"/>
              <a:t>SP(S#,P#,QTY, SNAME…CITY, PNAME…WEIGHT)</a:t>
            </a:r>
          </a:p>
          <a:p>
            <a:r>
              <a:rPr lang="en-US" dirty="0" smtClean="0"/>
              <a:t>Normalization anomalies would follow</a:t>
            </a:r>
          </a:p>
          <a:p>
            <a:pPr lvl="1"/>
            <a:r>
              <a:rPr lang="en-US" dirty="0" smtClean="0"/>
              <a:t>See any top-notch DB textbook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12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501008"/>
            <a:ext cx="8424936" cy="2952328"/>
          </a:xfrm>
        </p:spPr>
        <p:txBody>
          <a:bodyPr>
            <a:normAutofit lnSpcReduction="10000"/>
          </a:bodyPr>
          <a:lstStyle/>
          <a:p>
            <a:r>
              <a:rPr lang="fr-FR" sz="3300" i="1" dirty="0" smtClean="0"/>
              <a:t>Price to </a:t>
            </a:r>
            <a:r>
              <a:rPr lang="fr-FR" sz="3300" i="1" dirty="0" err="1" smtClean="0"/>
              <a:t>pay</a:t>
            </a:r>
            <a:r>
              <a:rPr lang="fr-FR" sz="3300" i="1" dirty="0" smtClean="0"/>
              <a:t>:</a:t>
            </a:r>
            <a:endParaRPr lang="en-US" sz="3300" i="1" dirty="0" smtClean="0"/>
          </a:p>
          <a:p>
            <a:pPr marL="400050" lvl="1" indent="0">
              <a:buNone/>
            </a:pPr>
            <a:r>
              <a:rPr lang="en-US" sz="2900" i="1" dirty="0" smtClean="0"/>
              <a:t>Q = </a:t>
            </a:r>
            <a:r>
              <a:rPr lang="en-US" sz="2900" dirty="0" smtClean="0"/>
              <a:t>Select SP.*, SNAME</a:t>
            </a:r>
            <a:r>
              <a:rPr lang="en-US" sz="2900" dirty="0"/>
              <a:t>, </a:t>
            </a:r>
            <a:r>
              <a:rPr lang="en-US" sz="2900" dirty="0" smtClean="0"/>
              <a:t>PNAME </a:t>
            </a:r>
            <a:br>
              <a:rPr lang="en-US" sz="2900" dirty="0" smtClean="0"/>
            </a:br>
            <a:r>
              <a:rPr lang="en-US" sz="2900" dirty="0" smtClean="0">
                <a:solidFill>
                  <a:srgbClr val="FF0000"/>
                </a:solidFill>
              </a:rPr>
              <a:t>From </a:t>
            </a:r>
            <a:r>
              <a:rPr lang="en-US" sz="2900" dirty="0">
                <a:solidFill>
                  <a:srgbClr val="FF0000"/>
                </a:solidFill>
              </a:rPr>
              <a:t>(SP</a:t>
            </a:r>
            <a:r>
              <a:rPr lang="en-US" sz="2900" dirty="0" smtClean="0">
                <a:solidFill>
                  <a:srgbClr val="FF0000"/>
                </a:solidFill>
              </a:rPr>
              <a:t>_ </a:t>
            </a:r>
            <a:r>
              <a:rPr lang="en-US" sz="2900" dirty="0">
                <a:solidFill>
                  <a:srgbClr val="FF0000"/>
                </a:solidFill>
              </a:rPr>
              <a:t>Left Join S On SP</a:t>
            </a:r>
            <a:r>
              <a:rPr lang="en-US" sz="2900" dirty="0" smtClean="0">
                <a:solidFill>
                  <a:srgbClr val="FF0000"/>
                </a:solidFill>
              </a:rPr>
              <a:t>_.</a:t>
            </a:r>
            <a:r>
              <a:rPr lang="en-US" sz="2900" dirty="0">
                <a:solidFill>
                  <a:srgbClr val="FF0000"/>
                </a:solidFill>
              </a:rPr>
              <a:t>S# = S.S#) Left Join P On SP</a:t>
            </a:r>
            <a:r>
              <a:rPr lang="en-US" sz="2900" dirty="0" smtClean="0">
                <a:solidFill>
                  <a:srgbClr val="FF0000"/>
                </a:solidFill>
              </a:rPr>
              <a:t>_.</a:t>
            </a:r>
            <a:r>
              <a:rPr lang="en-US" sz="2900" dirty="0">
                <a:solidFill>
                  <a:srgbClr val="FF0000"/>
                </a:solidFill>
              </a:rPr>
              <a:t>P# = P.P</a:t>
            </a:r>
            <a:r>
              <a:rPr lang="en-US" sz="2900" dirty="0" smtClean="0">
                <a:solidFill>
                  <a:srgbClr val="FF0000"/>
                </a:solidFill>
              </a:rPr>
              <a:t>#) </a:t>
            </a:r>
            <a:r>
              <a:rPr lang="en-US" sz="2900" dirty="0" smtClean="0"/>
              <a:t>Where QTY &lt; 200 ;</a:t>
            </a:r>
          </a:p>
          <a:p>
            <a:r>
              <a:rPr lang="en-US" sz="3300" dirty="0" smtClean="0">
                <a:solidFill>
                  <a:srgbClr val="FF0000"/>
                </a:solidFill>
              </a:rPr>
              <a:t>In red</a:t>
            </a:r>
            <a:r>
              <a:rPr lang="en-US" sz="3300" dirty="0" smtClean="0">
                <a:solidFill>
                  <a:srgbClr val="0070C0"/>
                </a:solidFill>
              </a:rPr>
              <a:t>, the logical navigation 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T</a:t>
            </a:r>
            <a:r>
              <a:rPr lang="en-US" sz="2900" dirty="0" smtClean="0">
                <a:solidFill>
                  <a:srgbClr val="0070C0"/>
                </a:solidFill>
              </a:rPr>
              <a:t>hrough outer joins. Easy ? 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13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684830"/>
            <a:ext cx="8352928" cy="2984530"/>
          </a:xfrm>
        </p:spPr>
        <p:txBody>
          <a:bodyPr>
            <a:normAutofit fontScale="85000" lnSpcReduction="10000"/>
          </a:bodyPr>
          <a:lstStyle/>
          <a:p>
            <a:r>
              <a:rPr lang="en-US" sz="3500" dirty="0" smtClean="0"/>
              <a:t>Current solution for some:  2</a:t>
            </a:r>
            <a:r>
              <a:rPr lang="en-US" sz="3500" baseline="30000" dirty="0" smtClean="0"/>
              <a:t>nd</a:t>
            </a:r>
            <a:r>
              <a:rPr lang="en-US" sz="3500" dirty="0" smtClean="0"/>
              <a:t> relation SP</a:t>
            </a:r>
          </a:p>
          <a:p>
            <a:pPr marL="0" indent="0">
              <a:buNone/>
            </a:pPr>
            <a:r>
              <a:rPr lang="en-US" sz="3600" dirty="0" smtClean="0"/>
              <a:t>A </a:t>
            </a:r>
            <a:r>
              <a:rPr lang="en-US" sz="3600" i="1" dirty="0"/>
              <a:t>conceptually expanded</a:t>
            </a:r>
            <a:r>
              <a:rPr lang="en-US" sz="3600" dirty="0"/>
              <a:t> view of </a:t>
            </a:r>
            <a:r>
              <a:rPr lang="en-US" sz="3600" dirty="0" smtClean="0"/>
              <a:t>SP, (C-view SP):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Alter Table SP Rename To SP_</a:t>
            </a:r>
            <a:endParaRPr lang="en-US" sz="3000" dirty="0" smtClean="0"/>
          </a:p>
          <a:p>
            <a:pPr marL="0" indent="0">
              <a:buNone/>
            </a:pPr>
            <a:r>
              <a:rPr lang="en-US" sz="3300" dirty="0" smtClean="0"/>
              <a:t>Create </a:t>
            </a:r>
            <a:r>
              <a:rPr lang="en-US" sz="3300" dirty="0"/>
              <a:t>View SP As (Select SP</a:t>
            </a:r>
            <a:r>
              <a:rPr lang="en-US" sz="3300" dirty="0" smtClean="0"/>
              <a:t>_.*, </a:t>
            </a:r>
            <a:r>
              <a:rPr lang="en-US" sz="3300" dirty="0"/>
              <a:t>SNAME, STATUS, S.CITY, PNAME, COLOR, WEIGHT, P.CITY </a:t>
            </a:r>
            <a:r>
              <a:rPr lang="en-US" sz="3300" dirty="0">
                <a:solidFill>
                  <a:srgbClr val="FF0000"/>
                </a:solidFill>
              </a:rPr>
              <a:t>From (SP</a:t>
            </a:r>
            <a:r>
              <a:rPr lang="en-US" sz="3300" dirty="0" smtClean="0">
                <a:solidFill>
                  <a:srgbClr val="FF0000"/>
                </a:solidFill>
              </a:rPr>
              <a:t>_ </a:t>
            </a:r>
            <a:r>
              <a:rPr lang="en-US" sz="3300" dirty="0">
                <a:solidFill>
                  <a:srgbClr val="FF0000"/>
                </a:solidFill>
              </a:rPr>
              <a:t>Left Join S On SP</a:t>
            </a:r>
            <a:r>
              <a:rPr lang="en-US" sz="3300" dirty="0" smtClean="0">
                <a:solidFill>
                  <a:srgbClr val="FF0000"/>
                </a:solidFill>
              </a:rPr>
              <a:t>_.</a:t>
            </a:r>
            <a:r>
              <a:rPr lang="en-US" sz="3300" dirty="0">
                <a:solidFill>
                  <a:srgbClr val="FF0000"/>
                </a:solidFill>
              </a:rPr>
              <a:t>S# = S.S#) Left Join P On SP</a:t>
            </a:r>
            <a:r>
              <a:rPr lang="en-US" sz="3300" dirty="0" smtClean="0">
                <a:solidFill>
                  <a:srgbClr val="FF0000"/>
                </a:solidFill>
              </a:rPr>
              <a:t>_.</a:t>
            </a:r>
            <a:r>
              <a:rPr lang="en-US" sz="3300" dirty="0">
                <a:solidFill>
                  <a:srgbClr val="FF0000"/>
                </a:solidFill>
              </a:rPr>
              <a:t>P# = P.P</a:t>
            </a:r>
            <a:r>
              <a:rPr lang="en-US" sz="3300" dirty="0" smtClean="0">
                <a:solidFill>
                  <a:srgbClr val="FF0000"/>
                </a:solidFill>
              </a:rPr>
              <a:t>#)</a:t>
            </a:r>
            <a:r>
              <a:rPr lang="en-US" sz="3300" dirty="0" smtClean="0"/>
              <a:t>; 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14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501008"/>
            <a:ext cx="8424936" cy="295232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Our </a:t>
            </a:r>
            <a:r>
              <a:rPr lang="fr-FR" dirty="0" err="1" smtClean="0"/>
              <a:t>query</a:t>
            </a:r>
            <a:r>
              <a:rPr lang="fr-FR" dirty="0" smtClean="0"/>
              <a:t> </a:t>
            </a:r>
            <a:r>
              <a:rPr lang="fr-FR" dirty="0" err="1" smtClean="0"/>
              <a:t>becomes</a:t>
            </a:r>
            <a:r>
              <a:rPr lang="fr-FR" dirty="0" smtClean="0"/>
              <a:t> </a:t>
            </a:r>
            <a:r>
              <a:rPr lang="fr-FR" dirty="0" err="1"/>
              <a:t>logical</a:t>
            </a:r>
            <a:r>
              <a:rPr lang="fr-FR" dirty="0"/>
              <a:t> </a:t>
            </a:r>
            <a:r>
              <a:rPr lang="fr-FR" dirty="0" smtClean="0"/>
              <a:t>navigation free :</a:t>
            </a:r>
            <a:endParaRPr lang="en-US" dirty="0" smtClean="0"/>
          </a:p>
          <a:p>
            <a:pPr marL="400050" lvl="1" indent="0">
              <a:buNone/>
            </a:pPr>
            <a:r>
              <a:rPr lang="en-US" i="1" dirty="0" smtClean="0"/>
              <a:t>Q’ = </a:t>
            </a:r>
            <a:r>
              <a:rPr lang="en-US" dirty="0" smtClean="0"/>
              <a:t>Select SP.*, SNAME</a:t>
            </a:r>
            <a:r>
              <a:rPr lang="en-US" dirty="0"/>
              <a:t>, </a:t>
            </a:r>
            <a:r>
              <a:rPr lang="en-US" dirty="0" smtClean="0"/>
              <a:t>PNAME </a:t>
            </a:r>
            <a:r>
              <a:rPr lang="en-US" dirty="0" smtClean="0">
                <a:solidFill>
                  <a:srgbClr val="FF0000"/>
                </a:solidFill>
              </a:rPr>
              <a:t>From SP </a:t>
            </a:r>
            <a:r>
              <a:rPr lang="en-US" dirty="0" smtClean="0"/>
              <a:t>Where QTY &lt; 200 ;</a:t>
            </a:r>
          </a:p>
          <a:p>
            <a:pPr marL="457200" indent="-457200"/>
            <a:r>
              <a:rPr lang="fr-FR" i="1" dirty="0" smtClean="0"/>
              <a:t>Q’ </a:t>
            </a:r>
            <a:r>
              <a:rPr lang="fr-FR" dirty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2+ times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procedural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i="1" dirty="0" smtClean="0"/>
              <a:t>Q</a:t>
            </a:r>
          </a:p>
          <a:p>
            <a:pPr marL="857250" lvl="1" indent="-457200"/>
            <a:r>
              <a:rPr lang="fr-FR" sz="2900" i="1" dirty="0" smtClean="0"/>
              <a:t>2+ times </a:t>
            </a:r>
            <a:r>
              <a:rPr lang="fr-FR" sz="2900" i="1" dirty="0" err="1" smtClean="0"/>
              <a:t>less</a:t>
            </a:r>
            <a:r>
              <a:rPr lang="fr-FR" sz="2900" i="1" dirty="0" smtClean="0"/>
              <a:t> </a:t>
            </a:r>
            <a:r>
              <a:rPr lang="fr-FR" sz="2900" i="1" dirty="0" err="1" smtClean="0"/>
              <a:t>characters</a:t>
            </a:r>
            <a:r>
              <a:rPr lang="fr-FR" sz="2900" i="1" dirty="0" smtClean="0"/>
              <a:t> per </a:t>
            </a:r>
            <a:r>
              <a:rPr lang="fr-FR" sz="2900" i="1" dirty="0" err="1" smtClean="0"/>
              <a:t>statement</a:t>
            </a:r>
            <a:endParaRPr lang="fr-FR" sz="2900" i="1" dirty="0" smtClean="0"/>
          </a:p>
          <a:p>
            <a:pPr marL="857250" lvl="1" indent="-457200"/>
            <a:r>
              <a:rPr lang="fr-FR" sz="2900" i="1" dirty="0" smtClean="0"/>
              <a:t>2+ </a:t>
            </a:r>
            <a:r>
              <a:rPr lang="fr-FR" sz="2900" i="1" dirty="0" err="1"/>
              <a:t>l</a:t>
            </a:r>
            <a:r>
              <a:rPr lang="fr-FR" sz="2900" i="1" dirty="0" err="1" smtClean="0"/>
              <a:t>ess</a:t>
            </a:r>
            <a:r>
              <a:rPr lang="fr-FR" sz="2900" i="1" dirty="0" smtClean="0"/>
              <a:t> </a:t>
            </a:r>
            <a:r>
              <a:rPr lang="fr-FR" sz="2900" i="1" dirty="0" err="1" smtClean="0"/>
              <a:t>typing</a:t>
            </a:r>
            <a:r>
              <a:rPr lang="fr-FR" sz="2900" i="1" dirty="0" smtClean="0"/>
              <a:t>-in</a:t>
            </a:r>
            <a:endParaRPr lang="en-US" sz="2900" i="1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15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600" dirty="0"/>
              <a:t>Why view SP </a:t>
            </a:r>
            <a:r>
              <a:rPr lang="en-US" sz="3600" dirty="0" smtClean="0"/>
              <a:t>solved our problem ?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352928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smtClean="0"/>
              <a:t>Create </a:t>
            </a:r>
            <a:r>
              <a:rPr lang="en-US" sz="3300" dirty="0"/>
              <a:t>View SP As (Select SP</a:t>
            </a:r>
            <a:r>
              <a:rPr lang="en-US" sz="3300" dirty="0" smtClean="0"/>
              <a:t>_.*, </a:t>
            </a:r>
            <a:r>
              <a:rPr lang="en-US" sz="3300" dirty="0">
                <a:solidFill>
                  <a:srgbClr val="FF0000"/>
                </a:solidFill>
              </a:rPr>
              <a:t>SNAME, STATUS, S.CITY, PNAME, COLOR, WEIGHT, P.CITY </a:t>
            </a:r>
            <a:r>
              <a:rPr lang="en-US" sz="3300" dirty="0"/>
              <a:t>From (SP</a:t>
            </a:r>
            <a:r>
              <a:rPr lang="en-US" sz="3300" dirty="0" smtClean="0"/>
              <a:t>_ </a:t>
            </a:r>
            <a:r>
              <a:rPr lang="en-US" sz="3300" dirty="0"/>
              <a:t>Left Join S On SP</a:t>
            </a:r>
            <a:r>
              <a:rPr lang="en-US" sz="3300" dirty="0" smtClean="0"/>
              <a:t>_.</a:t>
            </a:r>
            <a:r>
              <a:rPr lang="en-US" sz="3300" dirty="0"/>
              <a:t>S# = S.S#) Left Join P On SP</a:t>
            </a:r>
            <a:r>
              <a:rPr lang="en-US" sz="3300" dirty="0" smtClean="0"/>
              <a:t>_.</a:t>
            </a:r>
            <a:r>
              <a:rPr lang="en-US" sz="3300" dirty="0"/>
              <a:t>P# = P.P</a:t>
            </a:r>
            <a:r>
              <a:rPr lang="en-US" sz="3300" dirty="0" smtClean="0"/>
              <a:t>#);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 Since  </a:t>
            </a:r>
            <a:r>
              <a:rPr lang="en-US" sz="3600" dirty="0"/>
              <a:t>its attributes </a:t>
            </a:r>
            <a:r>
              <a:rPr lang="en-US" sz="3600" dirty="0" smtClean="0">
                <a:solidFill>
                  <a:srgbClr val="FF0000"/>
                </a:solidFill>
              </a:rPr>
              <a:t>SNAME</a:t>
            </a:r>
            <a:r>
              <a:rPr lang="en-US" sz="3600" dirty="0" smtClean="0"/>
              <a:t>… are all IAs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600" dirty="0"/>
              <a:t> </a:t>
            </a:r>
            <a:r>
              <a:rPr lang="en-US" sz="3600" dirty="0" smtClean="0"/>
              <a:t>While no </a:t>
            </a:r>
            <a:r>
              <a:rPr lang="en-US" sz="3600" dirty="0"/>
              <a:t>IA can create a normalization </a:t>
            </a:r>
            <a:r>
              <a:rPr lang="en-US" sz="3600" dirty="0" smtClean="0"/>
              <a:t>anomaly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fr-FR" sz="3600" dirty="0" err="1" smtClean="0"/>
              <a:t>Every</a:t>
            </a:r>
            <a:r>
              <a:rPr lang="fr-FR" sz="3600" dirty="0" smtClean="0"/>
              <a:t> SNAME… value </a:t>
            </a:r>
            <a:r>
              <a:rPr lang="fr-FR" sz="3600" dirty="0" err="1" smtClean="0"/>
              <a:t>is</a:t>
            </a:r>
            <a:r>
              <a:rPr lang="fr-FR" sz="3600" dirty="0" smtClean="0"/>
              <a:t> </a:t>
            </a:r>
            <a:r>
              <a:rPr lang="fr-FR" sz="3600" dirty="0" err="1" smtClean="0"/>
              <a:t>indeed</a:t>
            </a:r>
            <a:r>
              <a:rPr lang="fr-FR" sz="3600" dirty="0" smtClean="0"/>
              <a:t> </a:t>
            </a:r>
            <a:r>
              <a:rPr lang="fr-FR" sz="3600" dirty="0" err="1" smtClean="0"/>
              <a:t>only</a:t>
            </a:r>
            <a:r>
              <a:rPr lang="fr-FR" sz="3600" dirty="0" smtClean="0"/>
              <a:t> </a:t>
            </a:r>
            <a:r>
              <a:rPr lang="fr-FR" sz="3600" dirty="0" err="1" smtClean="0"/>
              <a:t>calculated</a:t>
            </a:r>
            <a:endParaRPr lang="en-US" sz="3600" dirty="0"/>
          </a:p>
          <a:p>
            <a:pPr marL="0" indent="0">
              <a:spcBef>
                <a:spcPts val="1800"/>
              </a:spcBef>
              <a:buNone/>
            </a:pPr>
            <a:endParaRPr lang="fr-FR" sz="33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16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792088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What’s annoying with </a:t>
            </a:r>
            <a:r>
              <a:rPr lang="en-US" sz="3200" dirty="0"/>
              <a:t>view </a:t>
            </a:r>
            <a:r>
              <a:rPr lang="en-US" sz="3200" dirty="0" smtClean="0"/>
              <a:t>SP ?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Create View SP As (Select SP_.*, </a:t>
            </a:r>
            <a:r>
              <a:rPr lang="en-US" sz="3000" dirty="0" smtClean="0">
                <a:solidFill>
                  <a:srgbClr val="FF0000"/>
                </a:solidFill>
              </a:rPr>
              <a:t>SNAME, STATUS, S.CITY, PNAME, COLOR, WEIGHT, P.CITY </a:t>
            </a:r>
            <a:r>
              <a:rPr lang="en-US" sz="3000" dirty="0" smtClean="0"/>
              <a:t>From (SP_ Left Join S On SP_.S# = S.S#) Left Join P On SP_.P# = P.P#);  </a:t>
            </a:r>
          </a:p>
          <a:p>
            <a:pPr>
              <a:spcBef>
                <a:spcPts val="600"/>
              </a:spcBef>
            </a:pPr>
            <a:r>
              <a:rPr lang="en-US" sz="3300" dirty="0" smtClean="0"/>
              <a:t>Redundancy on SP_.*</a:t>
            </a:r>
          </a:p>
          <a:p>
            <a:pPr lvl="1">
              <a:spcBef>
                <a:spcPts val="600"/>
              </a:spcBef>
            </a:pPr>
            <a:r>
              <a:rPr lang="en-US" sz="2900" dirty="0" smtClean="0"/>
              <a:t>Create View SP repeats every SA of SP_ </a:t>
            </a:r>
          </a:p>
          <a:p>
            <a:pPr lvl="2">
              <a:spcBef>
                <a:spcPts val="600"/>
              </a:spcBef>
            </a:pPr>
            <a:r>
              <a:rPr lang="en-US" sz="3000" dirty="0" smtClean="0"/>
              <a:t>While none was problematic</a:t>
            </a:r>
            <a:endParaRPr lang="en-US" sz="2600" dirty="0" smtClean="0"/>
          </a:p>
          <a:p>
            <a:pPr>
              <a:spcBef>
                <a:spcPts val="600"/>
              </a:spcBef>
            </a:pPr>
            <a:r>
              <a:rPr lang="en-US" sz="3300" dirty="0" smtClean="0"/>
              <a:t>Potentially useless procedurality results from  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For conceptual scheme of SP creation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For altering of SP_  </a:t>
            </a:r>
          </a:p>
          <a:p>
            <a:pPr lvl="2">
              <a:spcBef>
                <a:spcPts val="600"/>
              </a:spcBef>
            </a:pPr>
            <a:r>
              <a:rPr lang="en-US" sz="2800" dirty="0" smtClean="0"/>
              <a:t>A trigger on SP_ with atomic transaction is typically needed</a:t>
            </a:r>
            <a:endParaRPr lang="en-US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17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7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640960" cy="410445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Create View SP As (Select SP_.*, </a:t>
            </a:r>
            <a:r>
              <a:rPr lang="en-US" sz="3200" i="1" dirty="0"/>
              <a:t>SNAME, STATUS, S.CITY, PNAME, COLOR, WEIGHT, P.CITY From (SP_ Left Join S On SP_.S# = S.S#) Left Join P On SP_.P# = P.P</a:t>
            </a:r>
            <a:r>
              <a:rPr lang="en-US" sz="3200" i="1" dirty="0" smtClean="0"/>
              <a:t>#);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* 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/>
              <a:t>Italics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the IE defining the IAs for view SP</a:t>
            </a:r>
            <a:br>
              <a:rPr lang="en-US" sz="3200" dirty="0" smtClean="0"/>
            </a:br>
            <a:r>
              <a:rPr lang="en-US" sz="3200" dirty="0" smtClean="0"/>
              <a:t>* We reuse the IE  and only the IE for SIR SP</a:t>
            </a:r>
            <a:r>
              <a:rPr lang="en-US" sz="2800" dirty="0"/>
              <a:t/>
            </a:r>
            <a:br>
              <a:rPr lang="en-US" sz="2800" dirty="0"/>
            </a:b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18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75928" y="197024"/>
            <a:ext cx="8229600" cy="902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Doing better : S-P with SIR SP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61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12" y="4653136"/>
            <a:ext cx="8663868" cy="1693634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* </a:t>
            </a:r>
            <a:r>
              <a:rPr lang="en-US" sz="2800" dirty="0" smtClean="0">
                <a:solidFill>
                  <a:schemeClr val="tx1"/>
                </a:solidFill>
              </a:rPr>
              <a:t>SP_ scheme in black</a:t>
            </a:r>
            <a:r>
              <a:rPr lang="en-US" sz="2800" dirty="0">
                <a:solidFill>
                  <a:srgbClr val="0070C0"/>
                </a:solidFill>
              </a:rPr>
              <a:t/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* </a:t>
            </a:r>
            <a:r>
              <a:rPr lang="en-US" sz="2800" i="1" dirty="0" smtClean="0">
                <a:solidFill>
                  <a:srgbClr val="0070C0"/>
                </a:solidFill>
              </a:rPr>
              <a:t>IE in blue &amp; Italics ; same as within view SP</a:t>
            </a:r>
            <a:br>
              <a:rPr lang="en-US" sz="2800" i="1" dirty="0" smtClean="0">
                <a:solidFill>
                  <a:srgbClr val="0070C0"/>
                </a:solidFill>
              </a:rPr>
            </a:br>
            <a:r>
              <a:rPr lang="en-US" sz="2800" i="1" dirty="0" smtClean="0">
                <a:solidFill>
                  <a:srgbClr val="0070C0"/>
                </a:solidFill>
              </a:rPr>
              <a:t>* </a:t>
            </a:r>
            <a:r>
              <a:rPr lang="en-US" sz="2800" dirty="0" smtClean="0">
                <a:solidFill>
                  <a:srgbClr val="002060"/>
                </a:solidFill>
              </a:rPr>
              <a:t>SP is mathematically the same relation as C-view </a:t>
            </a:r>
            <a:r>
              <a:rPr lang="en-US" sz="2800" dirty="0" smtClean="0">
                <a:solidFill>
                  <a:srgbClr val="002060"/>
                </a:solidFill>
              </a:rPr>
              <a:t>SP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* Primary key of SP is that of SP_    </a:t>
            </a:r>
            <a:r>
              <a:rPr lang="en-US" sz="2800" i="1" dirty="0" smtClean="0">
                <a:solidFill>
                  <a:srgbClr val="0070C0"/>
                </a:solidFill>
              </a:rPr>
              <a:t/>
            </a:r>
            <a:br>
              <a:rPr lang="en-US" sz="2800" i="1" dirty="0" smtClean="0">
                <a:solidFill>
                  <a:srgbClr val="0070C0"/>
                </a:solidFill>
              </a:rPr>
            </a:br>
            <a:r>
              <a:rPr lang="en-US" sz="2800" dirty="0"/>
              <a:t> “Elementary, </a:t>
            </a:r>
            <a:r>
              <a:rPr lang="en-US" sz="2800" dirty="0" smtClean="0"/>
              <a:t>My dear </a:t>
            </a:r>
            <a:r>
              <a:rPr lang="en-US" sz="2800" dirty="0"/>
              <a:t>Watson</a:t>
            </a:r>
            <a:r>
              <a:rPr lang="en-US" sz="2800" dirty="0" smtClean="0"/>
              <a:t>“ ?</a:t>
            </a:r>
            <a:r>
              <a:rPr lang="en-US" sz="3200" i="1" dirty="0" smtClean="0">
                <a:solidFill>
                  <a:srgbClr val="0070C0"/>
                </a:solidFill>
              </a:rPr>
              <a:t/>
            </a:r>
            <a:br>
              <a:rPr lang="en-US" sz="3200" i="1" dirty="0" smtClean="0">
                <a:solidFill>
                  <a:srgbClr val="0070C0"/>
                </a:solidFill>
              </a:rPr>
            </a:b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19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1052736"/>
            <a:ext cx="8784976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S-P2 </a:t>
            </a:r>
            <a:r>
              <a:rPr lang="en-US" altLang="fr-FR" sz="28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8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</a:t>
            </a:r>
            <a:r>
              <a:rPr lang="en-US" altLang="fr-FR" sz="28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sz="2000" i="1" dirty="0">
                <a:solidFill>
                  <a:srgbClr val="0070C0"/>
                </a:solidFill>
              </a:rPr>
              <a:t>SNAME, STATUS, S.CITY, </a:t>
            </a:r>
            <a:r>
              <a:rPr lang="en-US" sz="2000" i="1" dirty="0" smtClean="0">
                <a:solidFill>
                  <a:srgbClr val="0070C0"/>
                </a:solidFill>
              </a:rPr>
              <a:t>							PNAME</a:t>
            </a:r>
            <a:r>
              <a:rPr lang="en-US" sz="2000" i="1" dirty="0">
                <a:solidFill>
                  <a:srgbClr val="0070C0"/>
                </a:solidFill>
              </a:rPr>
              <a:t>, COLOR, WEIGHT, </a:t>
            </a:r>
            <a:r>
              <a:rPr lang="en-US" sz="2000" i="1" dirty="0" smtClean="0">
                <a:solidFill>
                  <a:srgbClr val="0070C0"/>
                </a:solidFill>
              </a:rPr>
              <a:t>							P.CITY </a:t>
            </a:r>
          </a:p>
          <a:p>
            <a:r>
              <a:rPr lang="en-US" sz="2000" i="1" dirty="0">
                <a:solidFill>
                  <a:srgbClr val="0070C0"/>
                </a:solidFill>
              </a:rPr>
              <a:t>	</a:t>
            </a:r>
            <a:r>
              <a:rPr lang="en-US" sz="2000" i="1" dirty="0" smtClean="0">
                <a:solidFill>
                  <a:srgbClr val="0070C0"/>
                </a:solidFill>
              </a:rPr>
              <a:t>					</a:t>
            </a:r>
            <a:r>
              <a:rPr lang="en-US" sz="2000" dirty="0" smtClean="0">
                <a:solidFill>
                  <a:srgbClr val="0070C0"/>
                </a:solidFill>
              </a:rPr>
              <a:t>From</a:t>
            </a:r>
            <a:r>
              <a:rPr lang="en-US" sz="2000" i="1" dirty="0" smtClean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(</a:t>
            </a:r>
            <a:r>
              <a:rPr lang="en-US" sz="2000" dirty="0"/>
              <a:t>SP</a:t>
            </a:r>
            <a:r>
              <a:rPr lang="en-US" sz="2000" dirty="0" smtClean="0"/>
              <a:t>_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Left Join S On </a:t>
            </a:r>
            <a:r>
              <a:rPr lang="en-US" sz="2000" dirty="0" smtClean="0">
                <a:solidFill>
                  <a:srgbClr val="0070C0"/>
                </a:solidFill>
              </a:rPr>
              <a:t>							</a:t>
            </a:r>
            <a:r>
              <a:rPr lang="en-US" sz="2000" dirty="0" smtClean="0"/>
              <a:t>SP_</a:t>
            </a:r>
            <a:r>
              <a:rPr lang="en-US" sz="2000" dirty="0" smtClean="0">
                <a:solidFill>
                  <a:srgbClr val="0070C0"/>
                </a:solidFill>
              </a:rPr>
              <a:t>.S</a:t>
            </a:r>
            <a:r>
              <a:rPr lang="en-US" sz="2000" dirty="0">
                <a:solidFill>
                  <a:srgbClr val="0070C0"/>
                </a:solidFill>
              </a:rPr>
              <a:t># = S.S#) Left Join P On      </a:t>
            </a:r>
            <a:r>
              <a:rPr lang="en-US" sz="2000" dirty="0" smtClean="0">
                <a:solidFill>
                  <a:srgbClr val="0070C0"/>
                </a:solidFill>
              </a:rPr>
              <a:t>				</a:t>
            </a:r>
            <a:r>
              <a:rPr lang="en-US" sz="2000" dirty="0">
                <a:solidFill>
                  <a:srgbClr val="0070C0"/>
                </a:solidFill>
              </a:rPr>
              <a:t>	  	</a:t>
            </a:r>
            <a:r>
              <a:rPr lang="en-US" sz="2000" dirty="0"/>
              <a:t>SP</a:t>
            </a:r>
            <a:r>
              <a:rPr lang="en-US" sz="2000" dirty="0" smtClean="0"/>
              <a:t>_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  <a:r>
              <a:rPr lang="en-US" sz="2000" dirty="0">
                <a:solidFill>
                  <a:srgbClr val="0070C0"/>
                </a:solidFill>
              </a:rPr>
              <a:t>P# = P.P</a:t>
            </a:r>
            <a:r>
              <a:rPr lang="en-US" sz="2000" dirty="0" smtClean="0">
                <a:solidFill>
                  <a:srgbClr val="0070C0"/>
                </a:solidFill>
              </a:rPr>
              <a:t>#)</a:t>
            </a:r>
            <a:r>
              <a:rPr lang="en-US" sz="2000" i="1" dirty="0" smtClean="0">
                <a:solidFill>
                  <a:srgbClr val="0070C0"/>
                </a:solidFill>
              </a:rPr>
              <a:t>;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75928" y="197024"/>
            <a:ext cx="8229600" cy="902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Doing better : S-P with SIR SP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90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896544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A 1NF construct for relational DBs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Extends a stored relation (SR) with </a:t>
            </a:r>
            <a:r>
              <a:rPr lang="en-US" sz="4000" i="1" dirty="0" smtClean="0">
                <a:solidFill>
                  <a:srgbClr val="7030A0"/>
                </a:solidFill>
              </a:rPr>
              <a:t>inherited</a:t>
            </a:r>
            <a:r>
              <a:rPr lang="en-US" sz="4000" dirty="0" smtClean="0">
                <a:solidFill>
                  <a:srgbClr val="7030A0"/>
                </a:solidFill>
              </a:rPr>
              <a:t> attributes (</a:t>
            </a:r>
            <a:r>
              <a:rPr lang="en-US" sz="4000" dirty="0" smtClean="0"/>
              <a:t>IAs)</a:t>
            </a:r>
            <a:endParaRPr lang="en-US" sz="4000" dirty="0" smtClean="0">
              <a:solidFill>
                <a:srgbClr val="7030A0"/>
              </a:solidFill>
            </a:endParaRPr>
          </a:p>
          <a:p>
            <a:pPr lvl="1"/>
            <a:r>
              <a:rPr lang="en-US" sz="3600" dirty="0" smtClean="0"/>
              <a:t> Defined basically as for a specific view</a:t>
            </a:r>
          </a:p>
          <a:p>
            <a:pPr lvl="1"/>
            <a:r>
              <a:rPr lang="en-US" sz="3600" dirty="0" smtClean="0"/>
              <a:t> Through Inheritance  Expression (IE)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We call </a:t>
            </a:r>
            <a:r>
              <a:rPr lang="en-US" sz="4000" dirty="0" smtClean="0"/>
              <a:t>the construct</a:t>
            </a:r>
            <a:r>
              <a:rPr lang="en-US" sz="4000" dirty="0" smtClean="0">
                <a:solidFill>
                  <a:srgbClr val="7030A0"/>
                </a:solidFill>
              </a:rPr>
              <a:t> : </a:t>
            </a:r>
          </a:p>
          <a:p>
            <a:pPr marL="540000" lvl="1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Stored and Inherited Relation (SIR)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5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 Restated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S-P2 Content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 </a:t>
            </a:r>
            <a:r>
              <a:rPr lang="en-US" sz="1400" dirty="0"/>
              <a:t>					</a:t>
            </a:r>
            <a:r>
              <a:rPr lang="en-US" sz="1400" b="1" dirty="0"/>
              <a:t>Table 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SNAME	STATUS 	CITY		</a:t>
            </a:r>
            <a:r>
              <a:rPr lang="en-US" sz="1400" dirty="0" smtClean="0"/>
              <a:t>P#      PNAME</a:t>
            </a:r>
            <a:r>
              <a:rPr lang="en-US" sz="1400" dirty="0"/>
              <a:t>	COLOR    WEIGHT CITY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    	Smith	20	London		P1    </a:t>
            </a:r>
            <a:r>
              <a:rPr lang="en-US" sz="1400" dirty="0" smtClean="0"/>
              <a:t>  Nut</a:t>
            </a:r>
            <a:r>
              <a:rPr lang="en-US" sz="1400" dirty="0"/>
              <a:t>	Red	12	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	10	Paris		</a:t>
            </a:r>
            <a:r>
              <a:rPr lang="en-US" sz="1400" dirty="0" smtClean="0"/>
              <a:t>P2      Bolt</a:t>
            </a:r>
            <a:r>
              <a:rPr lang="en-US" sz="1400" dirty="0"/>
              <a:t>	Green	17	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	30	Paris		</a:t>
            </a:r>
            <a:r>
              <a:rPr lang="en-US" sz="1400" dirty="0" smtClean="0"/>
              <a:t>P3     Screw </a:t>
            </a:r>
            <a:r>
              <a:rPr lang="en-US" sz="1400" dirty="0"/>
              <a:t>	Blue	17	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	20	London		P4 </a:t>
            </a:r>
            <a:r>
              <a:rPr lang="en-US" sz="1400" dirty="0" smtClean="0"/>
              <a:t>    Screw</a:t>
            </a:r>
            <a:r>
              <a:rPr lang="en-US" sz="1400" dirty="0"/>
              <a:t>	Red	14	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S5	Adams	30 	Athens		</a:t>
            </a:r>
            <a:r>
              <a:rPr lang="en-US" sz="1400" dirty="0" smtClean="0"/>
              <a:t>P5     Cam</a:t>
            </a:r>
            <a:r>
              <a:rPr lang="en-US" sz="1400" dirty="0"/>
              <a:t>	Blue	12	Paris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					</a:t>
            </a:r>
            <a:r>
              <a:rPr lang="en-US" sz="1400" dirty="0" smtClean="0"/>
              <a:t>P6     Cog</a:t>
            </a:r>
            <a:r>
              <a:rPr lang="en-US" sz="1400" dirty="0"/>
              <a:t>	Red	19	London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P#	QTY	</a:t>
            </a:r>
            <a:r>
              <a:rPr lang="en-US" sz="1400" i="1" dirty="0"/>
              <a:t>SNAME   STATUS  SCITY       PNAME    COLOR   </a:t>
            </a:r>
            <a:r>
              <a:rPr lang="en-US" sz="1400" i="1" dirty="0" smtClean="0"/>
              <a:t>	WEIGHT       PCITY</a:t>
            </a:r>
            <a:r>
              <a:rPr lang="en-US" sz="1400" dirty="0" smtClean="0"/>
              <a:t>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P1	300  	</a:t>
            </a:r>
            <a:r>
              <a:rPr lang="en-US" sz="1400" i="1" dirty="0"/>
              <a:t>Smith    </a:t>
            </a:r>
            <a:r>
              <a:rPr lang="en-US" sz="1400" dirty="0"/>
              <a:t>  </a:t>
            </a:r>
            <a:r>
              <a:rPr lang="en-US" sz="1400" i="1" dirty="0"/>
              <a:t>20	  </a:t>
            </a:r>
            <a:r>
              <a:rPr lang="en-US" sz="1400" i="1" dirty="0" smtClean="0"/>
              <a:t>       London   Nut            	Red          	12</a:t>
            </a:r>
            <a:r>
              <a:rPr lang="en-US" sz="1400" i="1" dirty="0"/>
              <a:t>	</a:t>
            </a:r>
            <a:r>
              <a:rPr lang="en-US" sz="1400" i="1" dirty="0" smtClean="0"/>
              <a:t>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P2	200  	</a:t>
            </a:r>
            <a:r>
              <a:rPr lang="en-US" sz="1400" i="1" dirty="0"/>
              <a:t>Smith </a:t>
            </a:r>
            <a:r>
              <a:rPr lang="en-US" sz="1400" dirty="0"/>
              <a:t>     </a:t>
            </a:r>
            <a:r>
              <a:rPr lang="en-US" sz="1400" i="1" dirty="0"/>
              <a:t>20	 </a:t>
            </a:r>
            <a:r>
              <a:rPr lang="en-US" sz="1400" i="1" dirty="0" smtClean="0"/>
              <a:t>        London   Bolt</a:t>
            </a:r>
            <a:r>
              <a:rPr lang="en-US" sz="1400" i="1" dirty="0"/>
              <a:t> </a:t>
            </a:r>
            <a:r>
              <a:rPr lang="en-US" sz="1400" i="1" dirty="0" smtClean="0"/>
              <a:t>          	Green      	17</a:t>
            </a:r>
            <a:r>
              <a:rPr lang="en-US" sz="1400" i="1" dirty="0"/>
              <a:t>	</a:t>
            </a:r>
            <a:r>
              <a:rPr lang="en-US" sz="1400" i="1" dirty="0" smtClean="0"/>
              <a:t>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P3	400  	</a:t>
            </a:r>
            <a:r>
              <a:rPr lang="en-US" sz="1400" i="1" dirty="0"/>
              <a:t>Smith      20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r>
              <a:rPr lang="en-US" sz="1400" i="1" dirty="0" smtClean="0"/>
              <a:t>        London   </a:t>
            </a:r>
            <a:r>
              <a:rPr lang="en-US" sz="1400" i="1" dirty="0"/>
              <a:t>Screw        </a:t>
            </a:r>
            <a:r>
              <a:rPr lang="en-US" sz="1400" i="1" dirty="0" smtClean="0"/>
              <a:t>	Blue          	17</a:t>
            </a:r>
            <a:r>
              <a:rPr lang="en-US" sz="1400" i="1" dirty="0"/>
              <a:t>	 </a:t>
            </a:r>
            <a:r>
              <a:rPr lang="en-US" sz="1400" i="1" dirty="0" smtClean="0"/>
              <a:t>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P4 	200  	</a:t>
            </a:r>
            <a:r>
              <a:rPr lang="en-US" sz="1400" i="1" dirty="0"/>
              <a:t>Smith      20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London   Screw</a:t>
            </a:r>
            <a:r>
              <a:rPr lang="en-US" sz="1400" i="1" dirty="0"/>
              <a:t> </a:t>
            </a:r>
            <a:r>
              <a:rPr lang="en-US" sz="1400" i="1" dirty="0" smtClean="0"/>
              <a:t>       	Red</a:t>
            </a:r>
            <a:r>
              <a:rPr lang="en-US" sz="1400" i="1" dirty="0"/>
              <a:t>	</a:t>
            </a:r>
            <a:r>
              <a:rPr lang="en-US" sz="1400" i="1" dirty="0" smtClean="0"/>
              <a:t>14</a:t>
            </a:r>
            <a:r>
              <a:rPr lang="en-US" sz="1400" i="1" dirty="0"/>
              <a:t>	</a:t>
            </a:r>
            <a:r>
              <a:rPr lang="en-US" sz="1400" i="1" dirty="0" smtClean="0"/>
              <a:t>Londo</a:t>
            </a:r>
            <a:r>
              <a:rPr lang="en-US" sz="1400" dirty="0" smtClean="0"/>
              <a:t>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P5	100  	</a:t>
            </a:r>
            <a:r>
              <a:rPr lang="en-US" sz="1400" i="1" dirty="0"/>
              <a:t>Smith      20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r>
              <a:rPr lang="en-US" sz="1400" i="1" dirty="0" smtClean="0"/>
              <a:t>        London   Cam</a:t>
            </a:r>
            <a:r>
              <a:rPr lang="en-US" sz="1400" i="1" dirty="0"/>
              <a:t>	</a:t>
            </a:r>
            <a:r>
              <a:rPr lang="en-US" sz="1400" i="1" dirty="0" smtClean="0"/>
              <a:t>Blue</a:t>
            </a:r>
            <a:r>
              <a:rPr lang="en-US" sz="1400" i="1" dirty="0"/>
              <a:t>	 </a:t>
            </a:r>
            <a:r>
              <a:rPr lang="en-US" sz="1400" i="1" dirty="0" smtClean="0"/>
              <a:t>12             	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P6	100  	</a:t>
            </a:r>
            <a:r>
              <a:rPr lang="en-US" sz="1400" i="1" dirty="0"/>
              <a:t>Smith      20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London   Cog</a:t>
            </a:r>
            <a:r>
              <a:rPr lang="en-US" sz="1400" i="1" dirty="0"/>
              <a:t>	</a:t>
            </a:r>
            <a:r>
              <a:rPr lang="en-US" sz="1400" i="1" dirty="0" smtClean="0"/>
              <a:t>Red</a:t>
            </a:r>
            <a:r>
              <a:rPr lang="en-US" sz="1400" i="1" dirty="0"/>
              <a:t>	</a:t>
            </a:r>
            <a:r>
              <a:rPr lang="en-US" sz="1400" i="1" dirty="0" smtClean="0"/>
              <a:t>19</a:t>
            </a:r>
            <a:r>
              <a:rPr lang="en-US" sz="1400" i="1" dirty="0"/>
              <a:t>	</a:t>
            </a:r>
            <a:r>
              <a:rPr lang="en-US" sz="1400" i="1" dirty="0" smtClean="0"/>
              <a:t>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P1	300  	</a:t>
            </a:r>
            <a:r>
              <a:rPr lang="en-US" sz="1400" i="1" dirty="0" smtClean="0"/>
              <a:t>Jones      10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Paris        </a:t>
            </a:r>
            <a:r>
              <a:rPr lang="en-US" sz="1400" i="1" dirty="0"/>
              <a:t>Nut	 </a:t>
            </a:r>
            <a:r>
              <a:rPr lang="en-US" sz="1400" i="1" dirty="0" smtClean="0"/>
              <a:t>Red</a:t>
            </a:r>
            <a:r>
              <a:rPr lang="en-US" sz="1400" i="1" dirty="0"/>
              <a:t>	</a:t>
            </a:r>
            <a:r>
              <a:rPr lang="en-US" sz="1400" i="1" dirty="0" smtClean="0"/>
              <a:t>12</a:t>
            </a:r>
            <a:r>
              <a:rPr lang="en-US" sz="1400" i="1" dirty="0"/>
              <a:t>	</a:t>
            </a:r>
            <a:r>
              <a:rPr lang="en-US" sz="1400" i="1" dirty="0" smtClean="0"/>
              <a:t>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P2	400  	</a:t>
            </a:r>
            <a:r>
              <a:rPr lang="en-US" sz="1400" i="1" dirty="0" smtClean="0"/>
              <a:t>Jones</a:t>
            </a:r>
            <a:r>
              <a:rPr lang="en-US" sz="1400" i="1" dirty="0"/>
              <a:t> </a:t>
            </a:r>
            <a:r>
              <a:rPr lang="en-US" sz="1400" i="1" dirty="0" smtClean="0"/>
              <a:t>     10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Paris        </a:t>
            </a:r>
            <a:r>
              <a:rPr lang="en-US" sz="1400" i="1" dirty="0"/>
              <a:t>Bolt	 </a:t>
            </a:r>
            <a:r>
              <a:rPr lang="en-US" sz="1400" i="1" dirty="0" smtClean="0"/>
              <a:t>Green     	17</a:t>
            </a:r>
            <a:r>
              <a:rPr lang="en-US" sz="1400" i="1" dirty="0"/>
              <a:t>	</a:t>
            </a:r>
            <a:r>
              <a:rPr lang="en-US" sz="1400" i="1" dirty="0" smtClean="0"/>
              <a:t>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P2	200  	</a:t>
            </a:r>
            <a:r>
              <a:rPr lang="en-US" sz="1400" i="1" dirty="0" smtClean="0"/>
              <a:t>Blake      30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Paris        </a:t>
            </a:r>
            <a:r>
              <a:rPr lang="en-US" sz="1400" i="1" dirty="0"/>
              <a:t>Bolt	 </a:t>
            </a:r>
            <a:r>
              <a:rPr lang="en-US" sz="1400" i="1" dirty="0" smtClean="0"/>
              <a:t>Green     	17</a:t>
            </a:r>
            <a:r>
              <a:rPr lang="en-US" sz="1400" i="1" dirty="0"/>
              <a:t>	 </a:t>
            </a:r>
            <a:r>
              <a:rPr lang="en-US" sz="1400" i="1" dirty="0" smtClean="0"/>
              <a:t>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P2	200  	</a:t>
            </a:r>
            <a:r>
              <a:rPr lang="en-US" sz="1400" i="1" dirty="0" smtClean="0"/>
              <a:t>Clark      20</a:t>
            </a:r>
            <a:r>
              <a:rPr lang="en-US" sz="1400" dirty="0"/>
              <a:t>	 </a:t>
            </a:r>
            <a:r>
              <a:rPr lang="en-US" sz="1400" dirty="0" smtClean="0"/>
              <a:t>        </a:t>
            </a:r>
            <a:r>
              <a:rPr lang="en-US" sz="1400" i="1" dirty="0" smtClean="0"/>
              <a:t>London   </a:t>
            </a:r>
            <a:r>
              <a:rPr lang="en-US" sz="1400" i="1" dirty="0"/>
              <a:t>Bolt	 </a:t>
            </a:r>
            <a:r>
              <a:rPr lang="en-US" sz="1400" i="1" dirty="0" smtClean="0"/>
              <a:t>Green     	17</a:t>
            </a:r>
            <a:r>
              <a:rPr lang="en-US" sz="1400" i="1" dirty="0"/>
              <a:t>	 </a:t>
            </a:r>
            <a:r>
              <a:rPr lang="en-US" sz="1400" i="1" dirty="0" smtClean="0"/>
              <a:t>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P4	300  	</a:t>
            </a:r>
            <a:r>
              <a:rPr lang="en-US" sz="1400" i="1" dirty="0" smtClean="0"/>
              <a:t>Clark      20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r>
              <a:rPr lang="en-US" sz="1400" i="1" dirty="0" smtClean="0"/>
              <a:t>        London   </a:t>
            </a:r>
            <a:r>
              <a:rPr lang="en-US" sz="1400" i="1" dirty="0"/>
              <a:t>Screw	 </a:t>
            </a:r>
            <a:r>
              <a:rPr lang="en-US" sz="1400" i="1" dirty="0" smtClean="0"/>
              <a:t>Red</a:t>
            </a:r>
            <a:r>
              <a:rPr lang="en-US" sz="1400" i="1" dirty="0"/>
              <a:t>	 </a:t>
            </a:r>
            <a:r>
              <a:rPr lang="en-US" sz="1400" i="1" dirty="0" smtClean="0"/>
              <a:t>14</a:t>
            </a:r>
            <a:r>
              <a:rPr lang="en-US" sz="1400" i="1" dirty="0"/>
              <a:t>	 </a:t>
            </a:r>
            <a:r>
              <a:rPr lang="en-US" sz="1400" i="1" dirty="0" smtClean="0"/>
              <a:t>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P5	400  	</a:t>
            </a:r>
            <a:r>
              <a:rPr lang="en-US" sz="1400" i="1" dirty="0" smtClean="0"/>
              <a:t>Clark</a:t>
            </a:r>
            <a:r>
              <a:rPr lang="en-US" sz="1400" i="1" dirty="0"/>
              <a:t>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r>
              <a:rPr lang="en-US" sz="1400" i="1" dirty="0" smtClean="0"/>
              <a:t>        London   </a:t>
            </a:r>
            <a:r>
              <a:rPr lang="en-US" sz="1400" i="1" dirty="0"/>
              <a:t>Cam	  </a:t>
            </a:r>
            <a:r>
              <a:rPr lang="en-US" sz="1400" i="1" dirty="0" smtClean="0"/>
              <a:t>Blue</a:t>
            </a:r>
            <a:r>
              <a:rPr lang="en-US" sz="1400" i="1" dirty="0"/>
              <a:t>	 </a:t>
            </a:r>
            <a:r>
              <a:rPr lang="en-US" sz="1400" i="1" dirty="0" smtClean="0"/>
              <a:t>12     </a:t>
            </a:r>
            <a:r>
              <a:rPr lang="en-US" sz="1400" i="1" dirty="0"/>
              <a:t>	 </a:t>
            </a:r>
            <a:r>
              <a:rPr lang="en-US" sz="1400" i="1" dirty="0" smtClean="0"/>
              <a:t>Paris</a:t>
            </a:r>
            <a:endParaRPr lang="fr-FR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74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Inserts to SIR SP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4896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SA values suffice</a:t>
            </a:r>
          </a:p>
          <a:p>
            <a:pPr lvl="1"/>
            <a:r>
              <a:rPr lang="en-US" sz="3200" dirty="0" smtClean="0"/>
              <a:t>Insert Into SP (S# = ‘S4’, P# = ‘P1’, QTY = 200);</a:t>
            </a:r>
          </a:p>
          <a:p>
            <a:r>
              <a:rPr lang="en-US" sz="3600" dirty="0" smtClean="0"/>
              <a:t>Result has all IA values calculated </a:t>
            </a:r>
          </a:p>
          <a:p>
            <a:pPr marL="0" indent="0">
              <a:buNone/>
            </a:pPr>
            <a:r>
              <a:rPr lang="en-US" dirty="0" smtClean="0"/>
              <a:t>Select * From SP Where S# = ‘S4’ And P# = ‘P1’;</a:t>
            </a:r>
          </a:p>
          <a:p>
            <a:pPr marL="0" indent="0">
              <a:buNone/>
            </a:pPr>
            <a:r>
              <a:rPr lang="en-US" sz="2800" dirty="0" smtClean="0"/>
              <a:t>S4, P1, 200, </a:t>
            </a:r>
            <a:r>
              <a:rPr lang="en-US" sz="2800" i="1" dirty="0" smtClean="0"/>
              <a:t>Clark, 20, London, Bolt, Nut, Red, 12, London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41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Create</a:t>
            </a:r>
            <a:r>
              <a:rPr lang="fr-FR" dirty="0" smtClean="0"/>
              <a:t> Table SP for SIR SP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Create </a:t>
            </a:r>
            <a:r>
              <a:rPr lang="en-US" dirty="0"/>
              <a:t>Table SP (S# Char, P# Char, </a:t>
            </a:r>
            <a:r>
              <a:rPr lang="en-US" dirty="0" err="1"/>
              <a:t>Qty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SNAME</a:t>
            </a:r>
            <a:r>
              <a:rPr lang="en-US" dirty="0">
                <a:solidFill>
                  <a:srgbClr val="0070C0"/>
                </a:solidFill>
              </a:rPr>
              <a:t>, STATUS, S.CITY, PNAME, COLOR, WEIGHT, P.CITY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dirty="0">
                <a:solidFill>
                  <a:srgbClr val="0070C0"/>
                </a:solidFill>
              </a:rPr>
              <a:t>(SP</a:t>
            </a:r>
            <a:r>
              <a:rPr lang="en-US" dirty="0" smtClean="0">
                <a:solidFill>
                  <a:srgbClr val="0070C0"/>
                </a:solidFill>
              </a:rPr>
              <a:t>_ </a:t>
            </a:r>
            <a:r>
              <a:rPr lang="en-US" dirty="0">
                <a:solidFill>
                  <a:srgbClr val="0070C0"/>
                </a:solidFill>
              </a:rPr>
              <a:t>Left Join S On SP</a:t>
            </a:r>
            <a:r>
              <a:rPr lang="en-US" dirty="0" smtClean="0">
                <a:solidFill>
                  <a:srgbClr val="0070C0"/>
                </a:solidFill>
              </a:rPr>
              <a:t>_.</a:t>
            </a:r>
            <a:r>
              <a:rPr lang="en-US" dirty="0">
                <a:solidFill>
                  <a:srgbClr val="0070C0"/>
                </a:solidFill>
              </a:rPr>
              <a:t>S# = S.S#) Left Join P On SP</a:t>
            </a:r>
            <a:r>
              <a:rPr lang="en-US" dirty="0" smtClean="0">
                <a:solidFill>
                  <a:srgbClr val="0070C0"/>
                </a:solidFill>
              </a:rPr>
              <a:t>_.</a:t>
            </a:r>
            <a:r>
              <a:rPr lang="en-US" dirty="0">
                <a:solidFill>
                  <a:srgbClr val="0070C0"/>
                </a:solidFill>
              </a:rPr>
              <a:t>P# = P.P#), </a:t>
            </a:r>
            <a:r>
              <a:rPr lang="en-US" dirty="0"/>
              <a:t>Primary Key (S#, P</a:t>
            </a:r>
            <a:r>
              <a:rPr lang="en-US" dirty="0" smtClean="0"/>
              <a:t>#));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fr-FR" sz="3600" dirty="0" smtClean="0">
                <a:solidFill>
                  <a:srgbClr val="0070C0"/>
                </a:solidFill>
              </a:rPr>
              <a:t>IE in </a:t>
            </a:r>
            <a:r>
              <a:rPr lang="fr-FR" sz="3600" dirty="0" err="1" smtClean="0">
                <a:solidFill>
                  <a:srgbClr val="0070C0"/>
                </a:solidFill>
              </a:rPr>
              <a:t>blue</a:t>
            </a:r>
            <a:endParaRPr lang="fr-FR" sz="3600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458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/>
          <a:lstStyle/>
          <a:p>
            <a:r>
              <a:rPr lang="en-US" dirty="0" smtClean="0"/>
              <a:t>Gain with respect to C-view SP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IE of S-P2.SP is less procedural than Create View SP for C-view SP</a:t>
            </a:r>
          </a:p>
          <a:p>
            <a:pPr lvl="1"/>
            <a:r>
              <a:rPr lang="en-US" dirty="0" smtClean="0"/>
              <a:t>The latter is longer by about 25% of the former</a:t>
            </a:r>
          </a:p>
          <a:p>
            <a:pPr lvl="1"/>
            <a:r>
              <a:rPr lang="en-US" dirty="0" smtClean="0"/>
              <a:t> By </a:t>
            </a:r>
            <a:r>
              <a:rPr lang="en-US" dirty="0" smtClean="0">
                <a:solidFill>
                  <a:srgbClr val="0070C0"/>
                </a:solidFill>
              </a:rPr>
              <a:t>‘Create View SP As (Select SP_.*, ‘  </a:t>
            </a:r>
            <a:r>
              <a:rPr lang="en-US" dirty="0" smtClean="0"/>
              <a:t>precisely</a:t>
            </a:r>
          </a:p>
          <a:p>
            <a:r>
              <a:rPr lang="en-US" dirty="0" smtClean="0"/>
              <a:t>Single statement altering always suffices</a:t>
            </a:r>
          </a:p>
          <a:p>
            <a:pPr lvl="1"/>
            <a:r>
              <a:rPr lang="en-US" dirty="0" smtClean="0"/>
              <a:t>Alter Table SP….</a:t>
            </a:r>
          </a:p>
          <a:p>
            <a:pPr lvl="1"/>
            <a:r>
              <a:rPr lang="en-US" dirty="0" smtClean="0"/>
              <a:t>See the paper why</a:t>
            </a:r>
          </a:p>
          <a:p>
            <a:pPr lvl="1"/>
            <a:r>
              <a:rPr lang="en-US" dirty="0" smtClean="0"/>
              <a:t>No need for an atomic transaction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3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Create Table for any SIR R </a:t>
            </a:r>
            <a:br>
              <a:rPr lang="en-US" dirty="0" smtClean="0"/>
            </a:br>
            <a:r>
              <a:rPr lang="en-US" sz="4000" dirty="0" smtClean="0"/>
              <a:t>Basic Worksheet</a:t>
            </a:r>
            <a:endParaRPr lang="en-US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9685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your favorite C-view R, s</a:t>
            </a:r>
            <a:r>
              <a:rPr lang="en-US" dirty="0" smtClean="0"/>
              <a:t>pecify the expression E </a:t>
            </a:r>
            <a:r>
              <a:rPr lang="en-US" dirty="0"/>
              <a:t>to follow Select keyword in Create View R </a:t>
            </a:r>
            <a:endParaRPr lang="en-US" dirty="0" smtClean="0"/>
          </a:p>
          <a:p>
            <a:r>
              <a:rPr lang="fr-FR" dirty="0" smtClean="0"/>
              <a:t>Be sure </a:t>
            </a:r>
            <a:r>
              <a:rPr lang="fr-FR" dirty="0" err="1" smtClean="0"/>
              <a:t>that</a:t>
            </a:r>
            <a:r>
              <a:rPr lang="fr-FR" dirty="0" smtClean="0"/>
              <a:t> E </a:t>
            </a:r>
            <a:r>
              <a:rPr lang="fr-FR" dirty="0" err="1" smtClean="0"/>
              <a:t>contains</a:t>
            </a:r>
            <a:r>
              <a:rPr lang="fr-FR" dirty="0" smtClean="0"/>
              <a:t> the </a:t>
            </a:r>
            <a:r>
              <a:rPr lang="fr-FR" dirty="0" err="1" smtClean="0"/>
              <a:t>proper</a:t>
            </a:r>
            <a:r>
              <a:rPr lang="fr-FR" dirty="0" smtClean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 of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attribute</a:t>
            </a:r>
            <a:r>
              <a:rPr lang="fr-FR" dirty="0" smtClean="0"/>
              <a:t> A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wish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SA A in SIR R</a:t>
            </a:r>
            <a:endParaRPr lang="en-US" dirty="0" smtClean="0"/>
          </a:p>
          <a:p>
            <a:r>
              <a:rPr lang="en-US" dirty="0" smtClean="0"/>
              <a:t>Prefix E with ‘Create Table R (‘</a:t>
            </a:r>
          </a:p>
          <a:p>
            <a:r>
              <a:rPr lang="fr-FR" dirty="0" err="1" smtClean="0"/>
              <a:t>S</a:t>
            </a:r>
            <a:r>
              <a:rPr lang="fr-FR" dirty="0" err="1" smtClean="0"/>
              <a:t>pecify</a:t>
            </a:r>
            <a:r>
              <a:rPr lang="fr-FR" dirty="0" smtClean="0"/>
              <a:t> </a:t>
            </a:r>
            <a:r>
              <a:rPr lang="fr-FR" dirty="0"/>
              <a:t>data </a:t>
            </a:r>
            <a:r>
              <a:rPr lang="fr-FR" dirty="0" smtClean="0"/>
              <a:t>type for </a:t>
            </a:r>
            <a:r>
              <a:rPr lang="fr-FR" dirty="0" err="1" smtClean="0"/>
              <a:t>every</a:t>
            </a:r>
            <a:r>
              <a:rPr lang="fr-FR" dirty="0" smtClean="0"/>
              <a:t> A</a:t>
            </a:r>
          </a:p>
          <a:p>
            <a:pPr lvl="1"/>
            <a:r>
              <a:rPr lang="fr-FR" dirty="0" smtClean="0"/>
              <a:t>Char, Int…</a:t>
            </a:r>
          </a:p>
          <a:p>
            <a:r>
              <a:rPr lang="fr-FR" dirty="0" err="1" smtClean="0"/>
              <a:t>Postfix</a:t>
            </a:r>
            <a:r>
              <a:rPr lang="fr-FR" dirty="0" smtClean="0"/>
              <a:t> E </a:t>
            </a:r>
            <a:r>
              <a:rPr lang="fr-FR" dirty="0" err="1" smtClean="0"/>
              <a:t>with</a:t>
            </a:r>
            <a:r>
              <a:rPr lang="fr-FR" dirty="0" smtClean="0"/>
              <a:t> table option </a:t>
            </a:r>
            <a:r>
              <a:rPr lang="fr-FR" dirty="0" err="1" smtClean="0"/>
              <a:t>intended</a:t>
            </a:r>
            <a:r>
              <a:rPr lang="fr-FR" dirty="0" smtClean="0"/>
              <a:t> for R_</a:t>
            </a:r>
          </a:p>
          <a:p>
            <a:pPr lvl="1"/>
            <a:r>
              <a:rPr lang="fr-FR" dirty="0" err="1" smtClean="0"/>
              <a:t>Primary</a:t>
            </a:r>
            <a:r>
              <a:rPr lang="fr-FR" dirty="0" smtClean="0"/>
              <a:t> Key, </a:t>
            </a:r>
            <a:r>
              <a:rPr lang="fr-FR" dirty="0" err="1" smtClean="0"/>
              <a:t>Constraint</a:t>
            </a:r>
            <a:r>
              <a:rPr lang="fr-FR" dirty="0" smtClean="0"/>
              <a:t>, </a:t>
            </a:r>
            <a:r>
              <a:rPr lang="fr-FR" dirty="0" err="1" smtClean="0"/>
              <a:t>Foreign</a:t>
            </a:r>
            <a:r>
              <a:rPr lang="fr-FR" dirty="0" smtClean="0"/>
              <a:t> Key…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Simple 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the </a:t>
            </a:r>
            <a:r>
              <a:rPr lang="fr-FR" dirty="0" err="1" smtClean="0"/>
              <a:t>paper</a:t>
            </a:r>
            <a:r>
              <a:rPr lang="fr-FR" dirty="0" smtClean="0"/>
              <a:t> for </a:t>
            </a:r>
            <a:r>
              <a:rPr lang="fr-FR" dirty="0" err="1" smtClean="0"/>
              <a:t>alternates</a:t>
            </a:r>
            <a:r>
              <a:rPr lang="fr-FR" dirty="0" smtClean="0"/>
              <a:t>  </a:t>
            </a:r>
            <a:endParaRPr lang="fr-FR" dirty="0" smtClean="0"/>
          </a:p>
          <a:p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60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Basic g</a:t>
            </a:r>
            <a:r>
              <a:rPr lang="en-US" sz="3600" dirty="0" smtClean="0"/>
              <a:t>ain </a:t>
            </a:r>
            <a:r>
              <a:rPr lang="en-US" sz="3600" dirty="0" smtClean="0"/>
              <a:t>with </a:t>
            </a:r>
            <a:r>
              <a:rPr lang="en-US" sz="3600" dirty="0" smtClean="0"/>
              <a:t>SIR R /</a:t>
            </a:r>
            <a:r>
              <a:rPr lang="en-US" sz="3600" dirty="0" smtClean="0"/>
              <a:t> </a:t>
            </a:r>
            <a:r>
              <a:rPr lang="en-US" sz="3600" dirty="0" smtClean="0"/>
              <a:t>C-view </a:t>
            </a:r>
            <a:r>
              <a:rPr lang="en-US" sz="3600" dirty="0" smtClean="0"/>
              <a:t>R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1125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IE of SIR R is less procedural than any Create View R for C-view R listing explicitly every IA that is </a:t>
            </a:r>
            <a:r>
              <a:rPr lang="en-US" dirty="0" smtClean="0"/>
              <a:t>also IA </a:t>
            </a:r>
            <a:r>
              <a:rPr lang="en-US" dirty="0" smtClean="0"/>
              <a:t>in SIR </a:t>
            </a:r>
            <a:r>
              <a:rPr lang="en-US" dirty="0" smtClean="0"/>
              <a:t>R </a:t>
            </a:r>
            <a:endParaRPr lang="en-US" dirty="0" smtClean="0"/>
          </a:p>
          <a:p>
            <a:r>
              <a:rPr lang="en-US" sz="3200" dirty="0" smtClean="0"/>
              <a:t>In particular, if R_.* cannot apply to Create View R,  IE may be comparatively even less procedural</a:t>
            </a:r>
          </a:p>
          <a:p>
            <a:r>
              <a:rPr lang="en-US" dirty="0" smtClean="0"/>
              <a:t>E.g. consider C-view SP (</a:t>
            </a:r>
            <a:r>
              <a:rPr lang="en-US" dirty="0" smtClean="0">
                <a:solidFill>
                  <a:srgbClr val="FF0000"/>
                </a:solidFill>
              </a:rPr>
              <a:t>SP_.S#</a:t>
            </a:r>
            <a:r>
              <a:rPr lang="en-US" dirty="0" smtClean="0"/>
              <a:t>, SNAME…, </a:t>
            </a:r>
            <a:r>
              <a:rPr lang="en-US" dirty="0" smtClean="0">
                <a:solidFill>
                  <a:srgbClr val="FF0000"/>
                </a:solidFill>
              </a:rPr>
              <a:t>SP_.P#</a:t>
            </a:r>
            <a:r>
              <a:rPr lang="en-US" dirty="0" smtClean="0"/>
              <a:t>, PNAME…, </a:t>
            </a:r>
            <a:r>
              <a:rPr lang="en-US" dirty="0" smtClean="0">
                <a:solidFill>
                  <a:srgbClr val="FF0000"/>
                </a:solidFill>
              </a:rPr>
              <a:t>QTY</a:t>
            </a:r>
            <a:r>
              <a:rPr lang="en-US" dirty="0" smtClean="0"/>
              <a:t> From ….)</a:t>
            </a:r>
          </a:p>
          <a:p>
            <a:r>
              <a:rPr lang="en-US" dirty="0" smtClean="0"/>
              <a:t>IE procedurality </a:t>
            </a:r>
            <a:r>
              <a:rPr lang="en-US" dirty="0" smtClean="0"/>
              <a:t>there remains in contrast the </a:t>
            </a:r>
            <a:r>
              <a:rPr lang="en-US" dirty="0" smtClean="0"/>
              <a:t>same  as for Create View SP As (Select SP_.*….)</a:t>
            </a:r>
            <a:endParaRPr lang="en-US" sz="32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411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</a:t>
            </a:r>
            <a:r>
              <a:rPr lang="en-US" dirty="0" smtClean="0"/>
              <a:t>Part : Exceptions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7342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When C-view R may use Select * From..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Idem for Select R1.*, R2.*… sometimes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When one may use Create Table with virtual Attributes (VAs)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Also qualified of computed, dynamic… columns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E.g., SQL Server, Oracle, MySQL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But not </a:t>
            </a:r>
            <a:r>
              <a:rPr lang="en-US" dirty="0" err="1" smtClean="0"/>
              <a:t>MsAccess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When so-called Q-view R suffices for queries in SQL practice instead of C-view 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Create View R for Q-view R can be substantially less procedural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i="1" dirty="0" smtClean="0"/>
              <a:t>See the paper for </a:t>
            </a:r>
            <a:r>
              <a:rPr lang="en-US" b="1" i="1" dirty="0" smtClean="0"/>
              <a:t>simple</a:t>
            </a:r>
            <a:r>
              <a:rPr lang="en-US" i="1" dirty="0" smtClean="0"/>
              <a:t> solutions</a:t>
            </a:r>
            <a:endParaRPr lang="en-US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162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Other DDL statements </a:t>
            </a:r>
            <a:r>
              <a:rPr lang="en-US" sz="3600" dirty="0"/>
              <a:t>for </a:t>
            </a:r>
            <a:r>
              <a:rPr lang="en-US" sz="3600" dirty="0" smtClean="0"/>
              <a:t>SIRs 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r>
              <a:rPr lang="en-US" dirty="0" smtClean="0"/>
              <a:t>For SIRs, kernel’s  Alter Table statement expands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With clause altering the IE </a:t>
            </a:r>
          </a:p>
          <a:p>
            <a:r>
              <a:rPr lang="en-US" dirty="0" smtClean="0"/>
              <a:t>Drop Table and Create Index stay as is</a:t>
            </a:r>
          </a:p>
          <a:p>
            <a:pPr lvl="1"/>
            <a:r>
              <a:rPr lang="en-US" dirty="0" smtClean="0"/>
              <a:t>But Drop deletes IE as well</a:t>
            </a:r>
          </a:p>
          <a:p>
            <a:pPr lvl="1"/>
            <a:r>
              <a:rPr lang="en-US" dirty="0" smtClean="0"/>
              <a:t>Index may refer only to SAs (at present)</a:t>
            </a:r>
          </a:p>
          <a:p>
            <a:r>
              <a:rPr lang="en-US" dirty="0" smtClean="0"/>
              <a:t>See the paper for + 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03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Gain for Alter Table R for SIR R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853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Alter Table R for an IA of SIR R is always less procedural than Alter View R for C-view R and the same IA </a:t>
            </a:r>
          </a:p>
          <a:p>
            <a:r>
              <a:rPr lang="en-US" dirty="0"/>
              <a:t>Alter Table R for an </a:t>
            </a:r>
            <a:r>
              <a:rPr lang="en-US" dirty="0" smtClean="0"/>
              <a:t>SA A of </a:t>
            </a:r>
            <a:r>
              <a:rPr lang="en-US" dirty="0"/>
              <a:t>SIR R </a:t>
            </a:r>
            <a:r>
              <a:rPr lang="en-US" dirty="0" smtClean="0"/>
              <a:t>is substantially less procedural than altering SR R_ and C-view 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No trigger with atomic SQL transaction is necessary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Under penalty of </a:t>
            </a:r>
            <a:r>
              <a:rPr lang="en-US" dirty="0" smtClean="0"/>
              <a:t>a run-time error </a:t>
            </a:r>
            <a:r>
              <a:rPr lang="en-US" dirty="0" smtClean="0"/>
              <a:t>otherwise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That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occur</a:t>
            </a:r>
            <a:r>
              <a:rPr lang="fr-FR" dirty="0" smtClean="0"/>
              <a:t> out a </a:t>
            </a:r>
            <a:r>
              <a:rPr lang="fr-FR" dirty="0" err="1" smtClean="0"/>
              <a:t>clear</a:t>
            </a:r>
            <a:r>
              <a:rPr lang="fr-FR" dirty="0" smtClean="0"/>
              <a:t> </a:t>
            </a:r>
            <a:r>
              <a:rPr lang="fr-FR" dirty="0" err="1" smtClean="0"/>
              <a:t>blue</a:t>
            </a:r>
            <a:r>
              <a:rPr lang="fr-FR" dirty="0" smtClean="0"/>
              <a:t> </a:t>
            </a:r>
            <a:r>
              <a:rPr lang="fr-FR" dirty="0" err="1" smtClean="0"/>
              <a:t>sky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months</a:t>
            </a:r>
            <a:r>
              <a:rPr lang="fr-FR" dirty="0" smtClean="0"/>
              <a:t>/</a:t>
            </a:r>
            <a:r>
              <a:rPr lang="fr-FR" dirty="0" err="1" smtClean="0"/>
              <a:t>years</a:t>
            </a:r>
            <a:r>
              <a:rPr lang="fr-FR" dirty="0" smtClean="0"/>
              <a:t> of </a:t>
            </a:r>
            <a:r>
              <a:rPr lang="fr-FR" dirty="0" err="1" smtClean="0"/>
              <a:t>smooth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err="1"/>
              <a:t>Nightmare</a:t>
            </a:r>
            <a:r>
              <a:rPr lang="fr-FR" dirty="0"/>
              <a:t> for DB </a:t>
            </a:r>
            <a:r>
              <a:rPr lang="fr-FR" dirty="0" err="1"/>
              <a:t>app</a:t>
            </a:r>
            <a:r>
              <a:rPr lang="fr-FR" dirty="0"/>
              <a:t> </a:t>
            </a:r>
            <a:r>
              <a:rPr lang="fr-FR" dirty="0" smtClean="0"/>
              <a:t>designers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738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Implementing </a:t>
            </a:r>
            <a:r>
              <a:rPr lang="en-US" b="1" dirty="0" smtClean="0"/>
              <a:t>SIRs</a:t>
            </a:r>
            <a:br>
              <a:rPr lang="en-US" b="1" dirty="0" smtClean="0"/>
            </a:br>
            <a:r>
              <a:rPr lang="en-US" b="1" dirty="0" smtClean="0"/>
              <a:t>Basic Processing Scheme (BPS)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04764"/>
            <a:ext cx="5544616" cy="4968552"/>
          </a:xfrm>
        </p:spPr>
        <p:txBody>
          <a:bodyPr>
            <a:noAutofit/>
          </a:bodyPr>
          <a:lstStyle/>
          <a:p>
            <a:r>
              <a:rPr lang="en-US" sz="2800" dirty="0" smtClean="0"/>
              <a:t>SIR-layer manages all SIRs</a:t>
            </a:r>
          </a:p>
          <a:p>
            <a:r>
              <a:rPr lang="en-US" sz="2800" dirty="0" smtClean="0"/>
              <a:t>Internally calls existing (kernel) SQL DBS services</a:t>
            </a:r>
          </a:p>
          <a:p>
            <a:r>
              <a:rPr lang="en-US" sz="2800" dirty="0" smtClean="0"/>
              <a:t>SIR-layer creates every SIR 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As SR R_ and C-view R for DBS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smtClean="0"/>
              <a:t>Except for SIR that is an SR with VA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smtClean="0"/>
              <a:t>SIR-layer </a:t>
            </a:r>
            <a:r>
              <a:rPr lang="fr-FR" sz="2800" dirty="0" err="1" smtClean="0"/>
              <a:t>alters</a:t>
            </a:r>
            <a:r>
              <a:rPr lang="fr-FR" sz="2800" dirty="0" smtClean="0"/>
              <a:t> </a:t>
            </a:r>
            <a:r>
              <a:rPr lang="fr-FR" sz="2800" dirty="0" err="1" smtClean="0"/>
              <a:t>every</a:t>
            </a:r>
            <a:r>
              <a:rPr lang="fr-FR" sz="2800" dirty="0" smtClean="0"/>
              <a:t> SIR 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2400" dirty="0"/>
              <a:t> </a:t>
            </a:r>
            <a:r>
              <a:rPr lang="fr-FR" sz="2400" dirty="0" err="1" smtClean="0"/>
              <a:t>Details</a:t>
            </a:r>
            <a:r>
              <a:rPr lang="fr-FR" sz="2400" dirty="0"/>
              <a:t> </a:t>
            </a:r>
            <a:r>
              <a:rPr lang="fr-FR" sz="2400" dirty="0" smtClean="0"/>
              <a:t>in the </a:t>
            </a:r>
            <a:r>
              <a:rPr lang="fr-FR" sz="2400" dirty="0" err="1" smtClean="0"/>
              <a:t>paper</a:t>
            </a:r>
            <a:endParaRPr lang="fr-F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err="1" smtClean="0"/>
              <a:t>Pass</a:t>
            </a:r>
            <a:r>
              <a:rPr lang="fr-FR" sz="2800" dirty="0" smtClean="0"/>
              <a:t> « as </a:t>
            </a:r>
            <a:r>
              <a:rPr lang="fr-FR" sz="2800" dirty="0" err="1" smtClean="0"/>
              <a:t>is</a:t>
            </a:r>
            <a:r>
              <a:rPr lang="fr-FR" sz="2800" dirty="0" smtClean="0"/>
              <a:t> » </a:t>
            </a:r>
            <a:r>
              <a:rPr lang="fr-FR" sz="2800" dirty="0" err="1" smtClean="0"/>
              <a:t>every</a:t>
            </a:r>
            <a:r>
              <a:rPr lang="fr-FR" sz="2800" dirty="0" smtClean="0"/>
              <a:t> </a:t>
            </a:r>
            <a:r>
              <a:rPr lang="fr-FR" sz="2800" dirty="0" err="1" smtClean="0"/>
              <a:t>other</a:t>
            </a:r>
            <a:r>
              <a:rPr lang="fr-FR" sz="2800" dirty="0" smtClean="0"/>
              <a:t> DDL or DML </a:t>
            </a:r>
            <a:r>
              <a:rPr lang="fr-FR" sz="2800" dirty="0" err="1" smtClean="0"/>
              <a:t>statement</a:t>
            </a:r>
            <a:r>
              <a:rPr lang="fr-FR" sz="2800" dirty="0" smtClean="0"/>
              <a:t> </a:t>
            </a:r>
            <a:r>
              <a:rPr lang="fr-FR" sz="2400" dirty="0"/>
              <a:t>to </a:t>
            </a:r>
            <a:r>
              <a:rPr lang="fr-FR" sz="2400" dirty="0" smtClean="0"/>
              <a:t>DBS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29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52136" y="3501008"/>
            <a:ext cx="2160240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SIR-layer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Cylindre 7"/>
          <p:cNvSpPr/>
          <p:nvPr/>
        </p:nvSpPr>
        <p:spPr>
          <a:xfrm>
            <a:off x="6444208" y="4653136"/>
            <a:ext cx="2160240" cy="1800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Kernel</a:t>
            </a:r>
          </a:p>
          <a:p>
            <a:pPr algn="ctr"/>
            <a:r>
              <a:rPr lang="en-US" sz="4000" dirty="0" smtClean="0"/>
              <a:t>SQL DBS</a:t>
            </a:r>
            <a:endParaRPr lang="en-US" sz="4000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7560704" y="4077072"/>
            <a:ext cx="0" cy="86409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7524328" y="2636912"/>
            <a:ext cx="0" cy="86409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Émoticône 15"/>
          <p:cNvSpPr/>
          <p:nvPr/>
        </p:nvSpPr>
        <p:spPr>
          <a:xfrm>
            <a:off x="6876256" y="1844824"/>
            <a:ext cx="1296144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Why</a:t>
            </a:r>
            <a:r>
              <a:rPr lang="fr-FR" sz="4000" dirty="0" smtClean="0">
                <a:solidFill>
                  <a:srgbClr val="7030A0"/>
                </a:solidFill>
              </a:rPr>
              <a:t> </a:t>
            </a:r>
            <a:r>
              <a:rPr lang="fr-FR" sz="4000" dirty="0" err="1" smtClean="0">
                <a:solidFill>
                  <a:srgbClr val="7030A0"/>
                </a:solidFill>
              </a:rPr>
              <a:t>SIRs</a:t>
            </a:r>
            <a:r>
              <a:rPr lang="fr-FR" sz="4000" dirty="0" smtClean="0">
                <a:solidFill>
                  <a:srgbClr val="7030A0"/>
                </a:solidFill>
              </a:rPr>
              <a:t> </a:t>
            </a:r>
            <a:r>
              <a:rPr lang="fr-FR" sz="4000" dirty="0" err="1" smtClean="0">
                <a:solidFill>
                  <a:srgbClr val="7030A0"/>
                </a:solidFill>
              </a:rPr>
              <a:t>with</a:t>
            </a:r>
            <a:r>
              <a:rPr lang="fr-FR" sz="4000" dirty="0" smtClean="0">
                <a:solidFill>
                  <a:srgbClr val="7030A0"/>
                </a:solidFill>
              </a:rPr>
              <a:t> respect to </a:t>
            </a:r>
            <a:r>
              <a:rPr lang="fr-FR" sz="4000" dirty="0" err="1" smtClean="0">
                <a:solidFill>
                  <a:srgbClr val="7030A0"/>
                </a:solidFill>
              </a:rPr>
              <a:t>SRs</a:t>
            </a:r>
            <a:r>
              <a:rPr lang="fr-FR" sz="4000" dirty="0" smtClean="0">
                <a:solidFill>
                  <a:srgbClr val="7030A0"/>
                </a:solidFill>
              </a:rPr>
              <a:t>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680520"/>
          </a:xfrm>
        </p:spPr>
        <p:txBody>
          <a:bodyPr>
            <a:noAutofit/>
          </a:bodyPr>
          <a:lstStyle/>
          <a:p>
            <a:r>
              <a:rPr lang="en-US" sz="4000" dirty="0" smtClean="0"/>
              <a:t>More faithful conceptual schemas</a:t>
            </a:r>
          </a:p>
          <a:p>
            <a:pPr lvl="1"/>
            <a:r>
              <a:rPr lang="fr-FR" sz="3600" dirty="0"/>
              <a:t> </a:t>
            </a:r>
            <a:r>
              <a:rPr lang="fr-FR" sz="3600" dirty="0" err="1" smtClean="0"/>
              <a:t>Than</a:t>
            </a:r>
            <a:r>
              <a:rPr lang="fr-FR" sz="3600" dirty="0" smtClean="0"/>
              <a:t> </a:t>
            </a:r>
            <a:r>
              <a:rPr lang="fr-FR" sz="3600" dirty="0" err="1" smtClean="0"/>
              <a:t>those</a:t>
            </a:r>
            <a:r>
              <a:rPr lang="fr-FR" sz="3600" dirty="0" smtClean="0"/>
              <a:t> possible for </a:t>
            </a:r>
            <a:r>
              <a:rPr lang="fr-FR" sz="3600" dirty="0" err="1" smtClean="0"/>
              <a:t>normalized</a:t>
            </a:r>
            <a:r>
              <a:rPr lang="fr-FR" sz="3600" dirty="0" smtClean="0"/>
              <a:t> relations </a:t>
            </a:r>
            <a:r>
              <a:rPr lang="fr-FR" sz="3600" dirty="0" err="1" smtClean="0"/>
              <a:t>with</a:t>
            </a:r>
            <a:r>
              <a:rPr lang="fr-FR" sz="3600" dirty="0" smtClean="0"/>
              <a:t> </a:t>
            </a:r>
            <a:r>
              <a:rPr lang="fr-FR" sz="3600" dirty="0" err="1" smtClean="0"/>
              <a:t>SAs</a:t>
            </a:r>
            <a:r>
              <a:rPr lang="fr-FR" sz="3600" dirty="0" smtClean="0"/>
              <a:t> </a:t>
            </a:r>
            <a:r>
              <a:rPr lang="fr-FR" sz="3600" dirty="0" err="1" smtClean="0"/>
              <a:t>only</a:t>
            </a:r>
            <a:endParaRPr lang="en-US" sz="3600" dirty="0" smtClean="0"/>
          </a:p>
          <a:p>
            <a:r>
              <a:rPr lang="en-US" sz="4000" dirty="0" smtClean="0">
                <a:solidFill>
                  <a:srgbClr val="7030A0"/>
                </a:solidFill>
              </a:rPr>
              <a:t>Queries free of : 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logical navigation</a:t>
            </a:r>
          </a:p>
          <a:p>
            <a:pPr lvl="1"/>
            <a:r>
              <a:rPr lang="en-US" sz="3600" dirty="0" smtClean="0"/>
              <a:t> selected value expressions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Example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5373216"/>
            <a:ext cx="8640960" cy="1152128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S-P DB has P with IA  WEIGHT_KG over kernel SQL without VAs</a:t>
            </a:r>
          </a:p>
          <a:p>
            <a:r>
              <a:rPr lang="en-US" sz="2600" dirty="0" smtClean="0"/>
              <a:t>Above</a:t>
            </a:r>
            <a:r>
              <a:rPr lang="en-US" sz="2600" dirty="0"/>
              <a:t>: SIRs. Below: </a:t>
            </a:r>
            <a:r>
              <a:rPr lang="en-US" sz="2600" dirty="0" smtClean="0"/>
              <a:t>C-views </a:t>
            </a:r>
            <a:r>
              <a:rPr lang="en-US" sz="2600" dirty="0"/>
              <a:t>and SRs within the kernel DBS</a:t>
            </a:r>
            <a:r>
              <a:rPr lang="en-US" sz="2300" dirty="0"/>
              <a:t>. </a:t>
            </a:r>
            <a:endParaRPr lang="en-US" sz="23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30</a:t>
            </a:fld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1408430" y="6877685"/>
            <a:ext cx="4163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fr-FR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fr-FR" altLang="fr-FR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1408430" y="6877685"/>
            <a:ext cx="4163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51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" name="Rectangle 53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fr-FR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fr-FR" altLang="fr-FR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24744"/>
            <a:ext cx="8892480" cy="388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6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SIRs appear useful </a:t>
            </a:r>
          </a:p>
          <a:p>
            <a:r>
              <a:rPr lang="en-US" dirty="0" smtClean="0"/>
              <a:t>SIR R may have a more faithful CS, i.e., more attributes, than the normalized SR R with the same SAs</a:t>
            </a:r>
          </a:p>
          <a:p>
            <a:pPr lvl="1"/>
            <a:r>
              <a:rPr lang="en-US" sz="3000" dirty="0" smtClean="0"/>
              <a:t> Since IAs are immune to normalization anomalies</a:t>
            </a:r>
          </a:p>
          <a:p>
            <a:pPr lvl="1"/>
            <a:r>
              <a:rPr lang="en-US" sz="3000" dirty="0" smtClean="0"/>
              <a:t> SAs the same as IAs could not be</a:t>
            </a:r>
          </a:p>
          <a:p>
            <a:r>
              <a:rPr lang="en-US" dirty="0" smtClean="0"/>
              <a:t>SIR R provides then for logical navigation free queries</a:t>
            </a:r>
          </a:p>
          <a:p>
            <a:pPr lvl="1"/>
            <a:r>
              <a:rPr lang="en-US" dirty="0" smtClean="0"/>
              <a:t>Impossible for SR R_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04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Teaching of the relational design should get revised</a:t>
            </a:r>
          </a:p>
          <a:p>
            <a:pPr lvl="1"/>
            <a:r>
              <a:rPr lang="en-US" sz="3000" i="1" dirty="0" smtClean="0">
                <a:solidFill>
                  <a:srgbClr val="FF0000"/>
                </a:solidFill>
              </a:rPr>
              <a:t>A base relation, i.e., with non-calculated SAs, can be normalized AND logical navigation free</a:t>
            </a:r>
          </a:p>
          <a:p>
            <a:pPr lvl="2"/>
            <a:r>
              <a:rPr lang="en-US" sz="3100" i="1" dirty="0" smtClean="0"/>
              <a:t>Starting from the « biblical « SP</a:t>
            </a:r>
            <a:endParaRPr lang="en-US" sz="18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400" i="1" dirty="0" smtClean="0"/>
              <a:t>Textbooks books </a:t>
            </a:r>
            <a:r>
              <a:rPr lang="en-US" i="1" dirty="0" smtClean="0"/>
              <a:t>should get the lift </a:t>
            </a:r>
            <a:r>
              <a:rPr lang="en-US" sz="3400" i="1" dirty="0" smtClean="0"/>
              <a:t>accordingly</a:t>
            </a:r>
          </a:p>
          <a:p>
            <a:pPr lvl="1"/>
            <a:r>
              <a:rPr lang="en-US" sz="3000" i="1" dirty="0" smtClean="0"/>
              <a:t>Ch. Date, H. Garcia-Molina &amp; al, A. </a:t>
            </a:r>
            <a:r>
              <a:rPr lang="en-US" sz="3000" i="1" dirty="0" err="1" smtClean="0"/>
              <a:t>Silberschatz</a:t>
            </a:r>
            <a:r>
              <a:rPr lang="en-US" sz="3000" i="1" dirty="0" smtClean="0"/>
              <a:t> &amp; al, G. </a:t>
            </a:r>
            <a:r>
              <a:rPr lang="en-US" sz="3000" i="1" dirty="0" err="1" smtClean="0"/>
              <a:t>Gardarin</a:t>
            </a:r>
            <a:r>
              <a:rPr lang="en-US" sz="3000" i="1" dirty="0" smtClean="0"/>
              <a:t>…</a:t>
            </a:r>
          </a:p>
          <a:p>
            <a:pPr lvl="1"/>
            <a:r>
              <a:rPr lang="en-US" sz="3100" i="1" dirty="0" smtClean="0"/>
              <a:t>Starting with the discussion of S-P scheme</a:t>
            </a:r>
          </a:p>
          <a:p>
            <a:pPr lvl="2"/>
            <a:r>
              <a:rPr lang="en-US" sz="3100" i="1" dirty="0" smtClean="0"/>
              <a:t>Or of any alike</a:t>
            </a:r>
          </a:p>
          <a:p>
            <a:pPr lvl="3"/>
            <a:r>
              <a:rPr lang="en-US" sz="2700" i="1" dirty="0" smtClean="0"/>
              <a:t>E.g. French Wine BD (</a:t>
            </a:r>
            <a:r>
              <a:rPr lang="en-US" sz="2700" i="1" dirty="0" err="1" smtClean="0"/>
              <a:t>Gardarin</a:t>
            </a:r>
            <a:r>
              <a:rPr lang="en-US" sz="2700" i="1" dirty="0" smtClean="0"/>
              <a:t>)</a:t>
            </a:r>
          </a:p>
          <a:p>
            <a:pPr lvl="1"/>
            <a:r>
              <a:rPr lang="en-US" sz="3500" i="1" dirty="0" smtClean="0"/>
              <a:t> </a:t>
            </a:r>
            <a:r>
              <a:rPr lang="en-US" sz="3000" i="1" dirty="0" smtClean="0"/>
              <a:t>And of ER-model consequently</a:t>
            </a:r>
            <a:endParaRPr lang="en-US" sz="3500" i="1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96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616624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IE may always be less procedural than C-view or Q-view</a:t>
            </a:r>
          </a:p>
          <a:p>
            <a:r>
              <a:rPr lang="en-US" sz="3800" dirty="0" smtClean="0"/>
              <a:t>SIR is also always less procedural to alter than any such view</a:t>
            </a:r>
          </a:p>
          <a:p>
            <a:pPr lvl="1"/>
            <a:r>
              <a:rPr lang="en-US" sz="3800" dirty="0" smtClean="0"/>
              <a:t> Especially when view altering follows that of an SA</a:t>
            </a:r>
          </a:p>
          <a:p>
            <a:r>
              <a:rPr lang="en-US" sz="3800" dirty="0" smtClean="0"/>
              <a:t>SIRs appear simple to implement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smtClean="0">
                <a:solidFill>
                  <a:srgbClr val="FF0000"/>
                </a:solidFill>
              </a:rPr>
              <a:t> SIRs should become standard on every relational DBMS</a:t>
            </a:r>
          </a:p>
          <a:p>
            <a:pPr lvl="1"/>
            <a:r>
              <a:rPr lang="en-US" sz="3800" dirty="0" smtClean="0"/>
              <a:t>“Better sooner than later”</a:t>
            </a:r>
          </a:p>
          <a:p>
            <a:r>
              <a:rPr lang="en-US" sz="3800" dirty="0" smtClean="0"/>
              <a:t>Future work : </a:t>
            </a:r>
          </a:p>
          <a:p>
            <a:pPr lvl="1"/>
            <a:r>
              <a:rPr lang="en-US" sz="3800" dirty="0" smtClean="0"/>
              <a:t>Implementation (MySQL ?) </a:t>
            </a:r>
          </a:p>
          <a:p>
            <a:pPr lvl="1"/>
            <a:r>
              <a:rPr lang="en-US" sz="3800" dirty="0" smtClean="0"/>
              <a:t>See the paper </a:t>
            </a:r>
          </a:p>
          <a:p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6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smtClean="0"/>
              <a:t>Thanks</a:t>
            </a:r>
            <a:br>
              <a:rPr lang="en-US" sz="5400" dirty="0" smtClean="0"/>
            </a:br>
            <a:r>
              <a:rPr lang="en-US" sz="5400" dirty="0" smtClean="0"/>
              <a:t>For </a:t>
            </a:r>
          </a:p>
          <a:p>
            <a:pPr marL="0" indent="0" algn="ctr">
              <a:buNone/>
            </a:pPr>
            <a:r>
              <a:rPr lang="en-US" sz="5400" dirty="0" smtClean="0"/>
              <a:t>Your  Attention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3600" dirty="0" smtClean="0"/>
              <a:t>            </a:t>
            </a:r>
            <a:r>
              <a:rPr lang="en-US" sz="3600" dirty="0" err="1" smtClean="0"/>
              <a:t>Witold</a:t>
            </a:r>
            <a:r>
              <a:rPr lang="en-US" sz="3600" dirty="0" smtClean="0"/>
              <a:t> LITWIN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Witold.litwin@dauphine.fr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34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/>
              <a:t>Why</a:t>
            </a:r>
            <a:r>
              <a:rPr lang="fr-FR" sz="4000" dirty="0"/>
              <a:t> </a:t>
            </a:r>
            <a:r>
              <a:rPr lang="fr-FR" sz="4000" dirty="0" err="1"/>
              <a:t>SIRs</a:t>
            </a:r>
            <a:r>
              <a:rPr lang="fr-FR" sz="4000" dirty="0"/>
              <a:t> </a:t>
            </a:r>
            <a:r>
              <a:rPr lang="fr-FR" sz="4000" dirty="0" err="1"/>
              <a:t>with</a:t>
            </a:r>
            <a:r>
              <a:rPr lang="fr-FR" sz="4000" dirty="0"/>
              <a:t> respect to </a:t>
            </a:r>
            <a:r>
              <a:rPr lang="fr-FR" sz="4000" dirty="0" err="1" smtClean="0"/>
              <a:t>views</a:t>
            </a:r>
            <a:r>
              <a:rPr lang="fr-FR" sz="4000" dirty="0" smtClean="0"/>
              <a:t> </a:t>
            </a:r>
            <a:r>
              <a:rPr lang="fr-FR" sz="4000" dirty="0"/>
              <a:t>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176464"/>
          </a:xfrm>
        </p:spPr>
        <p:txBody>
          <a:bodyPr>
            <a:noAutofit/>
          </a:bodyPr>
          <a:lstStyle/>
          <a:p>
            <a:r>
              <a:rPr lang="en-US" sz="4000" dirty="0"/>
              <a:t>S</a:t>
            </a:r>
            <a:r>
              <a:rPr lang="en-US" sz="4000" dirty="0" smtClean="0"/>
              <a:t>pecific views can provide for the same schemes and queries </a:t>
            </a:r>
          </a:p>
          <a:p>
            <a:pPr lvl="1"/>
            <a:r>
              <a:rPr lang="en-US" sz="3600" dirty="0" smtClean="0"/>
              <a:t>Through mathematically the same SQL relation schemes as for SIRs</a:t>
            </a:r>
          </a:p>
          <a:p>
            <a:r>
              <a:rPr lang="fr-FR" sz="4400" dirty="0" smtClean="0"/>
              <a:t> </a:t>
            </a:r>
            <a:r>
              <a:rPr lang="fr-FR" sz="4000" dirty="0" smtClean="0"/>
              <a:t>Or for the </a:t>
            </a:r>
            <a:r>
              <a:rPr lang="fr-FR" sz="4000" dirty="0" err="1" smtClean="0"/>
              <a:t>same</a:t>
            </a:r>
            <a:r>
              <a:rPr lang="fr-FR" sz="4000" dirty="0" smtClean="0"/>
              <a:t>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 in practice, </a:t>
            </a:r>
            <a:r>
              <a:rPr lang="fr-FR" sz="4000" dirty="0"/>
              <a:t>at </a:t>
            </a:r>
            <a:r>
              <a:rPr lang="fr-FR" sz="4000" dirty="0" smtClean="0"/>
              <a:t>least 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1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/>
              <a:t>Why</a:t>
            </a:r>
            <a:r>
              <a:rPr lang="fr-FR" sz="4000" dirty="0"/>
              <a:t> </a:t>
            </a:r>
            <a:r>
              <a:rPr lang="fr-FR" sz="4000" dirty="0" err="1"/>
              <a:t>SIRs</a:t>
            </a:r>
            <a:r>
              <a:rPr lang="fr-FR" sz="4000" dirty="0"/>
              <a:t> </a:t>
            </a:r>
            <a:r>
              <a:rPr lang="fr-FR" sz="4000" dirty="0" err="1"/>
              <a:t>with</a:t>
            </a:r>
            <a:r>
              <a:rPr lang="fr-FR" sz="4000" dirty="0"/>
              <a:t> respect to </a:t>
            </a:r>
            <a:r>
              <a:rPr lang="fr-FR" sz="4000" dirty="0" err="1" smtClean="0"/>
              <a:t>VAs</a:t>
            </a:r>
            <a:r>
              <a:rPr lang="fr-FR" sz="4000" dirty="0" smtClean="0"/>
              <a:t> </a:t>
            </a:r>
            <a:r>
              <a:rPr lang="fr-FR" sz="4000" dirty="0"/>
              <a:t>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176464"/>
          </a:xfrm>
        </p:spPr>
        <p:txBody>
          <a:bodyPr>
            <a:noAutofit/>
          </a:bodyPr>
          <a:lstStyle/>
          <a:p>
            <a:r>
              <a:rPr lang="en-US" sz="3600" dirty="0" smtClean="0"/>
              <a:t>Virtual (computed, generated…) attributes (columns), (VAs)  can do as well to free queries from selected value expressions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Possibly extending SRs at some DBSs</a:t>
            </a:r>
          </a:p>
          <a:p>
            <a:pPr lvl="2"/>
            <a:r>
              <a:rPr lang="fr-FR" dirty="0"/>
              <a:t> </a:t>
            </a:r>
            <a:r>
              <a:rPr lang="fr-FR" sz="2800" dirty="0" err="1" smtClean="0"/>
              <a:t>E.g</a:t>
            </a:r>
            <a:r>
              <a:rPr lang="fr-FR" sz="2800" dirty="0" smtClean="0"/>
              <a:t>. MySQL, SQL Server…</a:t>
            </a:r>
            <a:endParaRPr lang="en-US" dirty="0" smtClean="0"/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Less procedural to define than any alternate views</a:t>
            </a:r>
            <a:endParaRPr lang="en-US" sz="3200" dirty="0"/>
          </a:p>
          <a:p>
            <a:pPr lvl="2"/>
            <a:r>
              <a:rPr lang="en-US" dirty="0" smtClean="0"/>
              <a:t> </a:t>
            </a:r>
            <a:r>
              <a:rPr lang="en-US" sz="3200" dirty="0" smtClean="0"/>
              <a:t>Less procedural = shorter string</a:t>
            </a:r>
            <a:r>
              <a:rPr lang="en-US" sz="2800" dirty="0" smtClean="0"/>
              <a:t>     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9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So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r>
              <a:rPr lang="fr-FR" dirty="0" smtClean="0"/>
              <a:t> 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/>
          </a:bodyPr>
          <a:lstStyle/>
          <a:p>
            <a:r>
              <a:rPr lang="en-US" sz="4300" dirty="0" smtClean="0"/>
              <a:t>We define SQL clauses specific to SIRs providing for following properties </a:t>
            </a:r>
          </a:p>
          <a:p>
            <a:r>
              <a:rPr lang="en-US" sz="4300" dirty="0" smtClean="0"/>
              <a:t>Create Table R for SIR R can</a:t>
            </a:r>
            <a:r>
              <a:rPr lang="en-US" sz="3900" dirty="0" smtClean="0"/>
              <a:t> </a:t>
            </a:r>
            <a:r>
              <a:rPr lang="en-US" sz="3900" dirty="0"/>
              <a:t>always have </a:t>
            </a:r>
            <a:r>
              <a:rPr lang="en-US" sz="3900" dirty="0" smtClean="0"/>
              <a:t>an IE less procedural than any equivalent Create View R</a:t>
            </a:r>
          </a:p>
          <a:p>
            <a:pPr marL="457200" lvl="1" indent="0">
              <a:buNone/>
            </a:pPr>
            <a:endParaRPr lang="en-US" sz="39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E4CE4F-5428-463E-B0DB-BF531E19BCFF}" type="slidenum">
              <a:rPr lang="fr-FR" sz="1600" smtClean="0"/>
              <a:t>6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8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r>
              <a:rPr lang="fr-FR" dirty="0" smtClean="0"/>
              <a:t> 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 smtClean="0"/>
              <a:t>Alter Table R for SIR R</a:t>
            </a:r>
          </a:p>
          <a:p>
            <a:pPr lvl="1"/>
            <a:r>
              <a:rPr lang="en-US" sz="3900" dirty="0" smtClean="0"/>
              <a:t> Can alter an IA always less procedurally than any equivalent Alter View R</a:t>
            </a:r>
          </a:p>
          <a:p>
            <a:pPr lvl="1"/>
            <a:r>
              <a:rPr lang="en-US" sz="3900" dirty="0" smtClean="0"/>
              <a:t> Can alter an SA in practice always substantially less procedurally than when view R  is used</a:t>
            </a:r>
          </a:p>
          <a:p>
            <a:pPr lvl="2"/>
            <a:r>
              <a:rPr lang="fr-FR" sz="3500" dirty="0"/>
              <a:t> </a:t>
            </a:r>
            <a:r>
              <a:rPr lang="fr-FR" sz="3500" dirty="0" smtClean="0"/>
              <a:t>Alter Table </a:t>
            </a:r>
            <a:r>
              <a:rPr lang="fr-FR" sz="3500" dirty="0" err="1" smtClean="0"/>
              <a:t>followed</a:t>
            </a:r>
            <a:r>
              <a:rPr lang="fr-FR" sz="3500" dirty="0" smtClean="0"/>
              <a:t> by Alter </a:t>
            </a:r>
            <a:r>
              <a:rPr lang="fr-FR" sz="3500" dirty="0" err="1" smtClean="0"/>
              <a:t>View</a:t>
            </a:r>
            <a:r>
              <a:rPr lang="fr-FR" sz="3500" dirty="0" smtClean="0"/>
              <a:t> R have to </a:t>
            </a:r>
            <a:r>
              <a:rPr lang="fr-FR" sz="3500" dirty="0" err="1" smtClean="0"/>
              <a:t>be</a:t>
            </a:r>
            <a:r>
              <a:rPr lang="fr-FR" sz="3500" dirty="0" smtClean="0"/>
              <a:t> </a:t>
            </a:r>
            <a:r>
              <a:rPr lang="fr-FR" sz="3500" dirty="0" err="1" smtClean="0"/>
              <a:t>issued</a:t>
            </a:r>
            <a:endParaRPr lang="fr-FR" sz="3500" dirty="0" smtClean="0"/>
          </a:p>
          <a:p>
            <a:pPr lvl="2"/>
            <a:r>
              <a:rPr lang="fr-FR" sz="3500" dirty="0"/>
              <a:t> </a:t>
            </a:r>
            <a:r>
              <a:rPr lang="fr-FR" sz="3500" dirty="0" err="1" smtClean="0"/>
              <a:t>Within</a:t>
            </a:r>
            <a:r>
              <a:rPr lang="fr-FR" sz="3500" dirty="0" smtClean="0"/>
              <a:t> an </a:t>
            </a:r>
            <a:r>
              <a:rPr lang="fr-FR" sz="3500" dirty="0" err="1" smtClean="0"/>
              <a:t>atomic</a:t>
            </a:r>
            <a:r>
              <a:rPr lang="fr-FR" sz="3500" dirty="0" smtClean="0"/>
              <a:t> SQL transaction &amp; Trigger On Alter Table </a:t>
            </a:r>
            <a:r>
              <a:rPr lang="fr-FR" sz="3500" dirty="0" err="1" smtClean="0"/>
              <a:t>statements</a:t>
            </a:r>
            <a:r>
              <a:rPr lang="fr-FR" sz="3500" dirty="0" smtClean="0"/>
              <a:t> </a:t>
            </a:r>
            <a:r>
              <a:rPr lang="fr-FR" sz="3500" dirty="0" err="1" smtClean="0"/>
              <a:t>usually</a:t>
            </a:r>
            <a:endParaRPr lang="fr-FR" sz="3500" dirty="0" smtClean="0"/>
          </a:p>
          <a:p>
            <a:pPr lvl="2"/>
            <a:endParaRPr lang="en-US" sz="35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7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8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r>
              <a:rPr lang="fr-FR" dirty="0" smtClean="0"/>
              <a:t> 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900" dirty="0" smtClean="0"/>
              <a:t>For queries free of selected value expressions only, VAs do our job in fact already</a:t>
            </a:r>
          </a:p>
          <a:p>
            <a:pPr lvl="2"/>
            <a:r>
              <a:rPr lang="en-US" sz="3600" dirty="0" smtClean="0"/>
              <a:t>Since </a:t>
            </a:r>
            <a:r>
              <a:rPr lang="en-US" sz="3600" dirty="0"/>
              <a:t>four </a:t>
            </a:r>
            <a:r>
              <a:rPr lang="en-US" sz="3600" dirty="0" smtClean="0"/>
              <a:t>decades even</a:t>
            </a:r>
            <a:endParaRPr lang="en-US" sz="3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900" dirty="0" smtClean="0"/>
              <a:t>Every SR R with VAs is indeed a specific SIR R</a:t>
            </a:r>
          </a:p>
          <a:p>
            <a:pPr lvl="2"/>
            <a:r>
              <a:rPr lang="fr-FR" sz="3500" dirty="0"/>
              <a:t> </a:t>
            </a:r>
            <a:r>
              <a:rPr lang="fr-FR" sz="3500" dirty="0" err="1" smtClean="0"/>
              <a:t>With</a:t>
            </a:r>
            <a:r>
              <a:rPr lang="fr-FR" sz="3500" dirty="0" smtClean="0"/>
              <a:t> </a:t>
            </a:r>
            <a:r>
              <a:rPr lang="fr-FR" sz="3500" dirty="0" err="1" smtClean="0"/>
              <a:t>every</a:t>
            </a:r>
            <a:r>
              <a:rPr lang="fr-FR" sz="3500" dirty="0" smtClean="0"/>
              <a:t> IA </a:t>
            </a:r>
            <a:r>
              <a:rPr lang="fr-FR" sz="3500" dirty="0" err="1" smtClean="0"/>
              <a:t>declared</a:t>
            </a:r>
            <a:r>
              <a:rPr lang="fr-FR" sz="3500" dirty="0" smtClean="0"/>
              <a:t> as a VA </a:t>
            </a:r>
            <a:endParaRPr lang="en-US" sz="35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900" dirty="0" smtClean="0"/>
              <a:t>But no one realized it before this work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FR" sz="3500" dirty="0"/>
              <a:t> </a:t>
            </a:r>
            <a:r>
              <a:rPr lang="fr-FR" sz="3500" dirty="0" smtClean="0"/>
              <a:t>More on </a:t>
            </a:r>
            <a:r>
              <a:rPr lang="fr-FR" sz="3500" dirty="0" err="1" smtClean="0"/>
              <a:t>it</a:t>
            </a:r>
            <a:r>
              <a:rPr lang="fr-FR" sz="3500" dirty="0" smtClean="0"/>
              <a:t> in the </a:t>
            </a:r>
            <a:r>
              <a:rPr lang="fr-FR" sz="3500" dirty="0" err="1" smtClean="0"/>
              <a:t>paper</a:t>
            </a:r>
            <a:endParaRPr lang="en-US" sz="35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4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r>
              <a:rPr lang="fr-FR" dirty="0" smtClean="0"/>
              <a:t> 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lnSpcReduction="10000"/>
          </a:bodyPr>
          <a:lstStyle/>
          <a:p>
            <a:r>
              <a:rPr lang="en-US" sz="4300" dirty="0" smtClean="0"/>
              <a:t>We show however that our claims apply also to every SIR R that cannot be an SR R with VAs</a:t>
            </a:r>
          </a:p>
          <a:p>
            <a:r>
              <a:rPr lang="en-US" sz="4300" dirty="0" smtClean="0"/>
              <a:t>With IAs computed thus through:</a:t>
            </a:r>
          </a:p>
          <a:p>
            <a:pPr lvl="1"/>
            <a:r>
              <a:rPr lang="en-US" sz="4000" b="1" dirty="0" smtClean="0"/>
              <a:t> </a:t>
            </a:r>
            <a:r>
              <a:rPr lang="en-US" sz="4000" dirty="0" smtClean="0"/>
              <a:t>A relational expression</a:t>
            </a:r>
          </a:p>
          <a:p>
            <a:pPr lvl="1"/>
            <a:r>
              <a:rPr lang="en-US" sz="4000" dirty="0" smtClean="0"/>
              <a:t> A relational expression and value expressions that could not define VAs for some at least</a:t>
            </a:r>
          </a:p>
          <a:p>
            <a:pPr marL="457200" lvl="1" indent="0">
              <a:buNone/>
            </a:pPr>
            <a:endParaRPr lang="en-US" sz="3600" dirty="0" smtClean="0"/>
          </a:p>
          <a:p>
            <a:pPr lvl="1"/>
            <a:endParaRPr lang="en-US" sz="39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7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28452</TotalTime>
  <Words>1812</Words>
  <Application>Microsoft Office PowerPoint</Application>
  <PresentationFormat>Affichage à l'écran (4:3)</PresentationFormat>
  <Paragraphs>354</Paragraphs>
  <Slides>34</Slides>
  <Notes>34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SQL for Stored and Inherited Relations</vt:lpstr>
      <vt:lpstr>What’s Up ? </vt:lpstr>
      <vt:lpstr>Why SIRs with respect to SRs ? </vt:lpstr>
      <vt:lpstr>Why SIRs with respect to views ? </vt:lpstr>
      <vt:lpstr>Why SIRs with respect to VAs ? </vt:lpstr>
      <vt:lpstr>So Why SIRs ?</vt:lpstr>
      <vt:lpstr>Why SIRs ?</vt:lpstr>
      <vt:lpstr>Why SIRs ?</vt:lpstr>
      <vt:lpstr>Why SIRs ?</vt:lpstr>
      <vt:lpstr>Why SIRs ?</vt:lpstr>
      <vt:lpstr>Motivating Example : Codd’s S-P DB</vt:lpstr>
      <vt:lpstr>Motivating Example : Codd’s S-P DB</vt:lpstr>
      <vt:lpstr>Motivating Example : Codd’s S-P DB</vt:lpstr>
      <vt:lpstr>Motivating Example : Codd’s S-P DB</vt:lpstr>
      <vt:lpstr>Motivating Example : Codd’s S-P DB</vt:lpstr>
      <vt:lpstr>Why view SP solved our problem ?</vt:lpstr>
      <vt:lpstr>What’s annoying with view SP ?</vt:lpstr>
      <vt:lpstr>Create View SP As (Select SP_.*, SNAME, STATUS, S.CITY, PNAME, COLOR, WEIGHT, P.CITY From (SP_ Left Join S On SP_.S# = S.S#) Left Join P On SP_.P# = P.P#);  * In Italics the IE defining the IAs for view SP * We reuse the IE  and only the IE for SIR SP </vt:lpstr>
      <vt:lpstr> * SP_ scheme in black * IE in blue &amp; Italics ; same as within view SP * SP is mathematically the same relation as C-view SP * Primary key of SP is that of SP_      “Elementary, My dear Watson“ ? </vt:lpstr>
      <vt:lpstr>Motivating Example : Codd’s S-P DB Restated</vt:lpstr>
      <vt:lpstr>Inserts to SIR SP</vt:lpstr>
      <vt:lpstr>Create Table SP for SIR SP</vt:lpstr>
      <vt:lpstr>Gain with respect to C-view SP</vt:lpstr>
      <vt:lpstr>Create Table for any SIR R  Basic Worksheet</vt:lpstr>
      <vt:lpstr>Basic gain with SIR R / C-view R</vt:lpstr>
      <vt:lpstr>Hard Part : Exceptions</vt:lpstr>
      <vt:lpstr>Other DDL statements for SIRs </vt:lpstr>
      <vt:lpstr>Gain for Alter Table R for SIR R</vt:lpstr>
      <vt:lpstr>Implementing SIRs Basic Processing Scheme (BPS)</vt:lpstr>
      <vt:lpstr>Example</vt:lpstr>
      <vt:lpstr>Conclusion</vt:lpstr>
      <vt:lpstr>Conclusion</vt:lpstr>
      <vt:lpstr>Conclusion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with Stored and Inherited Attributes</dc:title>
  <dc:creator>WitoldLitwin</dc:creator>
  <cp:lastModifiedBy>Anonyme</cp:lastModifiedBy>
  <cp:revision>535</cp:revision>
  <dcterms:created xsi:type="dcterms:W3CDTF">2016-06-08T17:15:12Z</dcterms:created>
  <dcterms:modified xsi:type="dcterms:W3CDTF">2019-05-27T14:06:24Z</dcterms:modified>
</cp:coreProperties>
</file>