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14"/>
  </p:notesMasterIdLst>
  <p:handoutMasterIdLst>
    <p:handoutMasterId r:id="rId1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305" r:id="rId12"/>
    <p:sldId id="316" r:id="rId13"/>
    <p:sldId id="266" r:id="rId14"/>
    <p:sldId id="267" r:id="rId15"/>
    <p:sldId id="268" r:id="rId16"/>
    <p:sldId id="269" r:id="rId17"/>
    <p:sldId id="302" r:id="rId18"/>
    <p:sldId id="303" r:id="rId19"/>
    <p:sldId id="317" r:id="rId20"/>
    <p:sldId id="318" r:id="rId21"/>
    <p:sldId id="306" r:id="rId22"/>
    <p:sldId id="321" r:id="rId23"/>
    <p:sldId id="322" r:id="rId24"/>
    <p:sldId id="323" r:id="rId25"/>
    <p:sldId id="324" r:id="rId26"/>
    <p:sldId id="325" r:id="rId27"/>
    <p:sldId id="326" r:id="rId28"/>
    <p:sldId id="327" r:id="rId29"/>
    <p:sldId id="334" r:id="rId30"/>
    <p:sldId id="335" r:id="rId31"/>
    <p:sldId id="337" r:id="rId32"/>
    <p:sldId id="336" r:id="rId33"/>
    <p:sldId id="360" r:id="rId34"/>
    <p:sldId id="361" r:id="rId35"/>
    <p:sldId id="270" r:id="rId36"/>
    <p:sldId id="362" r:id="rId37"/>
    <p:sldId id="363" r:id="rId38"/>
    <p:sldId id="364" r:id="rId39"/>
    <p:sldId id="365" r:id="rId40"/>
    <p:sldId id="366" r:id="rId41"/>
    <p:sldId id="367" r:id="rId42"/>
    <p:sldId id="368" r:id="rId43"/>
    <p:sldId id="369" r:id="rId44"/>
    <p:sldId id="309" r:id="rId45"/>
    <p:sldId id="310" r:id="rId46"/>
    <p:sldId id="311" r:id="rId47"/>
    <p:sldId id="312" r:id="rId48"/>
    <p:sldId id="313" r:id="rId49"/>
    <p:sldId id="314" r:id="rId50"/>
    <p:sldId id="315" r:id="rId51"/>
    <p:sldId id="271" r:id="rId52"/>
    <p:sldId id="272" r:id="rId53"/>
    <p:sldId id="273" r:id="rId54"/>
    <p:sldId id="274" r:id="rId55"/>
    <p:sldId id="301" r:id="rId56"/>
    <p:sldId id="275" r:id="rId57"/>
    <p:sldId id="276" r:id="rId58"/>
    <p:sldId id="277" r:id="rId59"/>
    <p:sldId id="278" r:id="rId60"/>
    <p:sldId id="279" r:id="rId61"/>
    <p:sldId id="329" r:id="rId62"/>
    <p:sldId id="330" r:id="rId63"/>
    <p:sldId id="332" r:id="rId64"/>
    <p:sldId id="331" r:id="rId65"/>
    <p:sldId id="333" r:id="rId66"/>
    <p:sldId id="328" r:id="rId67"/>
    <p:sldId id="280" r:id="rId68"/>
    <p:sldId id="281" r:id="rId69"/>
    <p:sldId id="282" r:id="rId70"/>
    <p:sldId id="283" r:id="rId71"/>
    <p:sldId id="284" r:id="rId72"/>
    <p:sldId id="308" r:id="rId73"/>
    <p:sldId id="285" r:id="rId74"/>
    <p:sldId id="286" r:id="rId75"/>
    <p:sldId id="287" r:id="rId76"/>
    <p:sldId id="288" r:id="rId77"/>
    <p:sldId id="289" r:id="rId78"/>
    <p:sldId id="290" r:id="rId79"/>
    <p:sldId id="291" r:id="rId80"/>
    <p:sldId id="292" r:id="rId81"/>
    <p:sldId id="293" r:id="rId82"/>
    <p:sldId id="294" r:id="rId83"/>
    <p:sldId id="307" r:id="rId84"/>
    <p:sldId id="319" r:id="rId85"/>
    <p:sldId id="320" r:id="rId86"/>
    <p:sldId id="338" r:id="rId87"/>
    <p:sldId id="347" r:id="rId88"/>
    <p:sldId id="358" r:id="rId89"/>
    <p:sldId id="359" r:id="rId90"/>
    <p:sldId id="348" r:id="rId91"/>
    <p:sldId id="353" r:id="rId92"/>
    <p:sldId id="346" r:id="rId93"/>
    <p:sldId id="344" r:id="rId94"/>
    <p:sldId id="343" r:id="rId95"/>
    <p:sldId id="342" r:id="rId96"/>
    <p:sldId id="339" r:id="rId97"/>
    <p:sldId id="340" r:id="rId98"/>
    <p:sldId id="349" r:id="rId99"/>
    <p:sldId id="350" r:id="rId100"/>
    <p:sldId id="341" r:id="rId101"/>
    <p:sldId id="296" r:id="rId102"/>
    <p:sldId id="354" r:id="rId103"/>
    <p:sldId id="357" r:id="rId104"/>
    <p:sldId id="355" r:id="rId105"/>
    <p:sldId id="356" r:id="rId106"/>
    <p:sldId id="297" r:id="rId107"/>
    <p:sldId id="298" r:id="rId108"/>
    <p:sldId id="299" r:id="rId109"/>
    <p:sldId id="345" r:id="rId110"/>
    <p:sldId id="351" r:id="rId111"/>
    <p:sldId id="352" r:id="rId112"/>
    <p:sldId id="300" r:id="rId113"/>
  </p:sldIdLst>
  <p:sldSz cx="9144000" cy="6858000" type="screen4x3"/>
  <p:notesSz cx="7099300" cy="102346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Book Antiqua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Book Antiqua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Book Antiqua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Book Antiqua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kern="1200">
        <a:solidFill>
          <a:schemeClr val="accent2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accent2"/>
        </a:solidFill>
        <a:latin typeface="Book Antiqua" pitchFamily="18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accent2"/>
        </a:solidFill>
        <a:latin typeface="Book Antiqua" pitchFamily="18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accent2"/>
        </a:solidFill>
        <a:latin typeface="Book Antiqua" pitchFamily="18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accent2"/>
        </a:solidFill>
        <a:latin typeface="Book Antiqua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4FFB"/>
    <a:srgbClr val="00279F"/>
    <a:srgbClr val="60617B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40" autoAdjust="0"/>
    <p:restoredTop sz="92992" autoAdjust="0"/>
  </p:normalViewPr>
  <p:slideViewPr>
    <p:cSldViewPr>
      <p:cViewPr varScale="1">
        <p:scale>
          <a:sx n="52" d="100"/>
          <a:sy n="52" d="100"/>
        </p:scale>
        <p:origin x="-876" y="-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05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viewProps" Target="viewProps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slide" Target="slides/slide101.xml"/><Relationship Id="rId110" Type="http://schemas.openxmlformats.org/officeDocument/2006/relationships/slide" Target="slides/slide109.xml"/><Relationship Id="rId11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notesMaster" Target="notesMasters/notesMaster1.xml"/><Relationship Id="rId119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8639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8017" tIns="48148" rIns="98017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25" y="774700"/>
            <a:ext cx="5099050" cy="38242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  <p:extLst>
      <p:ext uri="{BB962C8B-B14F-4D97-AF65-F5344CB8AC3E}">
        <p14:creationId xmlns:p14="http://schemas.microsoft.com/office/powerpoint/2010/main" val="12932771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Book Antiqua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8" name="Group 14"/>
          <p:cNvGrpSpPr>
            <a:grpSpLocks/>
          </p:cNvGrpSpPr>
          <p:nvPr/>
        </p:nvGrpSpPr>
        <p:grpSpPr bwMode="auto">
          <a:xfrm>
            <a:off x="303213" y="5867400"/>
            <a:ext cx="8840787" cy="820738"/>
            <a:chOff x="96" y="3697"/>
            <a:chExt cx="5569" cy="517"/>
          </a:xfrm>
        </p:grpSpPr>
        <p:sp>
          <p:nvSpPr>
            <p:cNvPr id="1026" name="Rectangle 2"/>
            <p:cNvSpPr>
              <a:spLocks noChangeArrowheads="1"/>
            </p:cNvSpPr>
            <p:nvPr/>
          </p:nvSpPr>
          <p:spPr bwMode="auto">
            <a:xfrm>
              <a:off x="96" y="3804"/>
              <a:ext cx="5565" cy="330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80000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80000"/>
                    <a:invGamma/>
                  </a:srgbClr>
                </a:gs>
              </a:gsLst>
              <a:lin ang="2700000" scaled="1"/>
            </a:gradFill>
            <a:ln w="12700">
              <a:noFill/>
              <a:miter lim="800000"/>
              <a:headEnd/>
              <a:tailEnd/>
            </a:ln>
            <a:effectLst>
              <a:outerShdw dist="53882" dir="189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endParaRPr lang="fr-FR"/>
            </a:p>
          </p:txBody>
        </p:sp>
        <p:grpSp>
          <p:nvGrpSpPr>
            <p:cNvPr id="1037" name="Group 13"/>
            <p:cNvGrpSpPr>
              <a:grpSpLocks/>
            </p:cNvGrpSpPr>
            <p:nvPr/>
          </p:nvGrpSpPr>
          <p:grpSpPr bwMode="auto">
            <a:xfrm>
              <a:off x="96" y="3697"/>
              <a:ext cx="5569" cy="517"/>
              <a:chOff x="96" y="3697"/>
              <a:chExt cx="5569" cy="517"/>
            </a:xfrm>
          </p:grpSpPr>
          <p:grpSp>
            <p:nvGrpSpPr>
              <p:cNvPr id="1033" name="Group 9"/>
              <p:cNvGrpSpPr>
                <a:grpSpLocks/>
              </p:cNvGrpSpPr>
              <p:nvPr/>
            </p:nvGrpSpPr>
            <p:grpSpPr bwMode="auto">
              <a:xfrm>
                <a:off x="96" y="3801"/>
                <a:ext cx="5569" cy="335"/>
                <a:chOff x="96" y="3801"/>
                <a:chExt cx="5569" cy="335"/>
              </a:xfrm>
            </p:grpSpPr>
            <p:sp>
              <p:nvSpPr>
                <p:cNvPr id="1027" name="Freeform 3"/>
                <p:cNvSpPr>
                  <a:spLocks/>
                </p:cNvSpPr>
                <p:nvPr/>
              </p:nvSpPr>
              <p:spPr bwMode="auto">
                <a:xfrm>
                  <a:off x="96" y="3801"/>
                  <a:ext cx="5569" cy="100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0" y="0"/>
                    </a:cxn>
                    <a:cxn ang="0">
                      <a:pos x="5568" y="0"/>
                    </a:cxn>
                  </a:cxnLst>
                  <a:rect l="0" t="0" r="r" b="b"/>
                  <a:pathLst>
                    <a:path w="5569" h="100">
                      <a:moveTo>
                        <a:pt x="0" y="99"/>
                      </a:moveTo>
                      <a:lnTo>
                        <a:pt x="0" y="0"/>
                      </a:lnTo>
                      <a:lnTo>
                        <a:pt x="556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8" name="Freeform 4"/>
                <p:cNvSpPr>
                  <a:spLocks/>
                </p:cNvSpPr>
                <p:nvPr/>
              </p:nvSpPr>
              <p:spPr bwMode="auto">
                <a:xfrm>
                  <a:off x="96" y="3915"/>
                  <a:ext cx="5569" cy="100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0" y="0"/>
                    </a:cxn>
                    <a:cxn ang="0">
                      <a:pos x="5568" y="0"/>
                    </a:cxn>
                  </a:cxnLst>
                  <a:rect l="0" t="0" r="r" b="b"/>
                  <a:pathLst>
                    <a:path w="5569" h="100">
                      <a:moveTo>
                        <a:pt x="0" y="99"/>
                      </a:moveTo>
                      <a:lnTo>
                        <a:pt x="0" y="0"/>
                      </a:lnTo>
                      <a:lnTo>
                        <a:pt x="556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FFFFFF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29" name="Freeform 5"/>
                <p:cNvSpPr>
                  <a:spLocks/>
                </p:cNvSpPr>
                <p:nvPr/>
              </p:nvSpPr>
              <p:spPr bwMode="auto">
                <a:xfrm>
                  <a:off x="96" y="4029"/>
                  <a:ext cx="5569" cy="100"/>
                </a:xfrm>
                <a:custGeom>
                  <a:avLst/>
                  <a:gdLst/>
                  <a:ahLst/>
                  <a:cxnLst>
                    <a:cxn ang="0">
                      <a:pos x="0" y="99"/>
                    </a:cxn>
                    <a:cxn ang="0">
                      <a:pos x="0" y="0"/>
                    </a:cxn>
                    <a:cxn ang="0">
                      <a:pos x="5568" y="0"/>
                    </a:cxn>
                  </a:cxnLst>
                  <a:rect l="0" t="0" r="r" b="b"/>
                  <a:pathLst>
                    <a:path w="5569" h="100">
                      <a:moveTo>
                        <a:pt x="0" y="99"/>
                      </a:moveTo>
                      <a:lnTo>
                        <a:pt x="0" y="0"/>
                      </a:lnTo>
                      <a:lnTo>
                        <a:pt x="5568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E8E8E8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0" name="Freeform 6"/>
                <p:cNvSpPr>
                  <a:spLocks/>
                </p:cNvSpPr>
                <p:nvPr/>
              </p:nvSpPr>
              <p:spPr bwMode="auto">
                <a:xfrm>
                  <a:off x="96" y="3808"/>
                  <a:ext cx="5569" cy="100"/>
                </a:xfrm>
                <a:custGeom>
                  <a:avLst/>
                  <a:gdLst/>
                  <a:ahLst/>
                  <a:cxnLst>
                    <a:cxn ang="0">
                      <a:pos x="5568" y="0"/>
                    </a:cxn>
                    <a:cxn ang="0">
                      <a:pos x="5568" y="99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5569" h="100">
                      <a:moveTo>
                        <a:pt x="5568" y="0"/>
                      </a:moveTo>
                      <a:lnTo>
                        <a:pt x="5568" y="99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 cmpd="sng">
                  <a:solidFill>
                    <a:srgbClr val="67676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1" name="Freeform 7"/>
                <p:cNvSpPr>
                  <a:spLocks/>
                </p:cNvSpPr>
                <p:nvPr/>
              </p:nvSpPr>
              <p:spPr bwMode="auto">
                <a:xfrm>
                  <a:off x="96" y="3922"/>
                  <a:ext cx="5569" cy="100"/>
                </a:xfrm>
                <a:custGeom>
                  <a:avLst/>
                  <a:gdLst/>
                  <a:ahLst/>
                  <a:cxnLst>
                    <a:cxn ang="0">
                      <a:pos x="5568" y="0"/>
                    </a:cxn>
                    <a:cxn ang="0">
                      <a:pos x="5568" y="99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5569" h="100">
                      <a:moveTo>
                        <a:pt x="5568" y="0"/>
                      </a:moveTo>
                      <a:lnTo>
                        <a:pt x="5568" y="99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 cmpd="sng">
                  <a:solidFill>
                    <a:srgbClr val="474747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32" name="Freeform 8"/>
                <p:cNvSpPr>
                  <a:spLocks/>
                </p:cNvSpPr>
                <p:nvPr/>
              </p:nvSpPr>
              <p:spPr bwMode="auto">
                <a:xfrm>
                  <a:off x="96" y="4036"/>
                  <a:ext cx="5569" cy="100"/>
                </a:xfrm>
                <a:custGeom>
                  <a:avLst/>
                  <a:gdLst/>
                  <a:ahLst/>
                  <a:cxnLst>
                    <a:cxn ang="0">
                      <a:pos x="5568" y="0"/>
                    </a:cxn>
                    <a:cxn ang="0">
                      <a:pos x="5568" y="99"/>
                    </a:cxn>
                    <a:cxn ang="0">
                      <a:pos x="0" y="99"/>
                    </a:cxn>
                  </a:cxnLst>
                  <a:rect l="0" t="0" r="r" b="b"/>
                  <a:pathLst>
                    <a:path w="5569" h="100">
                      <a:moveTo>
                        <a:pt x="5568" y="0"/>
                      </a:moveTo>
                      <a:lnTo>
                        <a:pt x="5568" y="99"/>
                      </a:lnTo>
                      <a:lnTo>
                        <a:pt x="0" y="99"/>
                      </a:lnTo>
                    </a:path>
                  </a:pathLst>
                </a:custGeom>
                <a:noFill/>
                <a:ln w="12700" cap="rnd" cmpd="sng">
                  <a:solidFill>
                    <a:srgbClr val="333333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fr-FR"/>
                </a:p>
              </p:txBody>
            </p:sp>
          </p:grpSp>
          <p:grpSp>
            <p:nvGrpSpPr>
              <p:cNvPr id="1036" name="Group 12"/>
              <p:cNvGrpSpPr>
                <a:grpSpLocks/>
              </p:cNvGrpSpPr>
              <p:nvPr/>
            </p:nvGrpSpPr>
            <p:grpSpPr bwMode="auto">
              <a:xfrm>
                <a:off x="5100" y="3697"/>
                <a:ext cx="392" cy="517"/>
                <a:chOff x="5100" y="3697"/>
                <a:chExt cx="392" cy="517"/>
              </a:xfrm>
            </p:grpSpPr>
            <p:sp>
              <p:nvSpPr>
                <p:cNvPr id="1034" name="Rectangle 10"/>
                <p:cNvSpPr>
                  <a:spLocks noChangeArrowheads="1"/>
                </p:cNvSpPr>
                <p:nvPr/>
              </p:nvSpPr>
              <p:spPr bwMode="auto">
                <a:xfrm>
                  <a:off x="5100" y="3697"/>
                  <a:ext cx="392" cy="517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FF">
                        <a:gamma/>
                        <a:shade val="80000"/>
                        <a:invGamma/>
                      </a:srgbClr>
                    </a:gs>
                    <a:gs pos="50000">
                      <a:srgbClr val="FFFFFF"/>
                    </a:gs>
                    <a:gs pos="100000">
                      <a:srgbClr val="FFFFFF">
                        <a:gamma/>
                        <a:shade val="80000"/>
                        <a:invGamma/>
                      </a:srgbClr>
                    </a:gs>
                  </a:gsLst>
                  <a:lin ang="5400000" scaled="1"/>
                </a:gradFill>
                <a:ln w="12700">
                  <a:solidFill>
                    <a:srgbClr val="DADADA"/>
                  </a:solidFill>
                  <a:miter lim="800000"/>
                  <a:headEnd/>
                  <a:tailEnd/>
                </a:ln>
                <a:effectLst>
                  <a:outerShdw dist="35921" dir="18900000" algn="ctr" rotWithShape="0">
                    <a:srgbClr val="000000"/>
                  </a:outerShdw>
                </a:effec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035" name="Rectangle 11"/>
                <p:cNvSpPr>
                  <a:spLocks noChangeArrowheads="1"/>
                </p:cNvSpPr>
                <p:nvPr/>
              </p:nvSpPr>
              <p:spPr bwMode="auto">
                <a:xfrm>
                  <a:off x="5239" y="3756"/>
                  <a:ext cx="114" cy="171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endParaRPr lang="fr-FR" sz="1200" b="1">
                    <a:solidFill>
                      <a:srgbClr val="000000"/>
                    </a:solidFill>
                  </a:endParaRPr>
                </a:p>
              </p:txBody>
            </p:sp>
          </p:grpSp>
        </p:grpSp>
      </p:grpSp>
      <p:sp>
        <p:nvSpPr>
          <p:cNvPr id="1039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1" name="Rectangle 17"/>
          <p:cNvSpPr>
            <a:spLocks noChangeArrowheads="1"/>
          </p:cNvSpPr>
          <p:nvPr/>
        </p:nvSpPr>
        <p:spPr bwMode="auto">
          <a:xfrm>
            <a:off x="-23813" y="6465888"/>
            <a:ext cx="434976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fld id="{8984BEAE-8123-4F56-8228-E57A584874D3}" type="slidenum">
              <a:rPr lang="en-US" sz="2000">
                <a:solidFill>
                  <a:schemeClr val="tx2"/>
                </a:solidFill>
              </a:rPr>
              <a:pPr/>
              <a:t>‹N°›</a:t>
            </a:fld>
            <a:endParaRPr lang="en-US" sz="2000">
              <a:solidFill>
                <a:schemeClr val="tx2"/>
              </a:solidFill>
            </a:endParaRPr>
          </a:p>
        </p:txBody>
      </p:sp>
      <p:sp>
        <p:nvSpPr>
          <p:cNvPr id="1042" name="Rectangle 18"/>
          <p:cNvSpPr>
            <a:spLocks noChangeArrowheads="1"/>
          </p:cNvSpPr>
          <p:nvPr/>
        </p:nvSpPr>
        <p:spPr bwMode="auto">
          <a:xfrm>
            <a:off x="6350" y="6350"/>
            <a:ext cx="9118600" cy="68326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graphicFrame>
        <p:nvGraphicFramePr>
          <p:cNvPr id="1043" name="Object 19"/>
          <p:cNvGraphicFramePr>
            <a:graphicFrameLocks noChangeAspect="1"/>
          </p:cNvGraphicFramePr>
          <p:nvPr/>
        </p:nvGraphicFramePr>
        <p:xfrm>
          <a:off x="8153400" y="5805488"/>
          <a:ext cx="790575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Photo Editor Photo" r:id="rId14" imgW="1924319" imgH="2561905" progId="">
                  <p:embed/>
                </p:oleObj>
              </mc:Choice>
              <mc:Fallback>
                <p:oleObj name="Photo Editor Photo" r:id="rId14" imgW="1924319" imgH="2561905" progId="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3400" y="5805488"/>
                        <a:ext cx="790575" cy="1052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E9B0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rgbClr val="FFFF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C1CEFF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Book Antiqua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»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Monotype Sort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hyperlink" Target="http://ceria.dauphine.fr/video/D&#233;moHanafi_05-09-2007.rar" TargetMode="External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hyperlink" Target="http://ceria.dauphine.fr/video/soror-liferay_2007.rar" TargetMode="External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hyperlink" Target="http://go.microsoft.com/fwlink/?LinkId=75722" TargetMode="External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hyperlink" Target="http://ceria.dauphine.fr/video/information-extraction.rar" TargetMode="External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4.wmf"/><Relationship Id="rId4" Type="http://schemas.openxmlformats.org/officeDocument/2006/relationships/oleObject" Target="../embeddings/oleObject5.bin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3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.wmf"/><Relationship Id="rId4" Type="http://schemas.openxmlformats.org/officeDocument/2006/relationships/oleObject" Target="../embeddings/oleObject4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714744" y="4714884"/>
            <a:ext cx="1622425" cy="1044575"/>
          </a:xfrm>
          <a:prstGeom prst="rect">
            <a:avLst/>
          </a:prstGeom>
          <a:solidFill>
            <a:schemeClr val="bg2"/>
          </a:solidFill>
          <a:ln w="1016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sz="2800" b="1" dirty="0"/>
              <a:t>Witold</a:t>
            </a:r>
          </a:p>
          <a:p>
            <a:pPr algn="l"/>
            <a:r>
              <a:rPr lang="en-US" sz="2800" b="1" dirty="0"/>
              <a:t>Litwin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8596" y="1571612"/>
            <a:ext cx="7858180" cy="2500330"/>
          </a:xfrm>
          <a:solidFill>
            <a:schemeClr val="bg1"/>
          </a:solidFill>
          <a:ln/>
          <a:effectLst>
            <a:outerShdw dist="35921" dir="2700000" algn="ctr" rotWithShape="0">
              <a:schemeClr val="bg2"/>
            </a:outerShdw>
          </a:effectLst>
        </p:spPr>
        <p:txBody>
          <a:bodyPr anchor="ctr"/>
          <a:lstStyle/>
          <a:p>
            <a:r>
              <a:rPr lang="fr-F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Création Rapide d’Applications de Bases de Données</a:t>
            </a:r>
            <a:r>
              <a:rPr lang="fr-FR" sz="32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</a:t>
            </a:r>
            <a:r>
              <a:rPr lang="fr-FR" sz="40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:</a:t>
            </a:r>
            <a:r>
              <a:rPr lang="fr-FR" sz="4000" dirty="0" smtClean="0"/>
              <a:t> </a:t>
            </a:r>
            <a:br>
              <a:rPr lang="fr-FR" sz="4000" dirty="0" smtClean="0"/>
            </a:br>
            <a:r>
              <a:rPr lang="fr-FR" sz="4000" dirty="0" smtClean="0"/>
              <a:t>Interface </a:t>
            </a:r>
            <a:r>
              <a:rPr lang="fr-FR" sz="4000" dirty="0" smtClean="0"/>
              <a:t>4-GL</a:t>
            </a:r>
            <a:endParaRPr lang="fr-FR" sz="4000" dirty="0">
              <a:solidFill>
                <a:schemeClr val="tx1"/>
              </a:solidFill>
            </a:endParaRPr>
          </a:p>
        </p:txBody>
      </p:sp>
      <p:graphicFrame>
        <p:nvGraphicFramePr>
          <p:cNvPr id="4100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7683500" y="0"/>
          <a:ext cx="146050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Harvard F/X Drawing" r:id="rId5" imgW="3073320" imgH="2958840" progId="">
                  <p:embed/>
                </p:oleObj>
              </mc:Choice>
              <mc:Fallback>
                <p:oleObj name="Harvard F/X Drawing" r:id="rId5" imgW="3073320" imgH="2958840" progId="">
                  <p:embed/>
                  <p:pic>
                    <p:nvPicPr>
                      <p:cNvPr id="0" name="Picture 4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3500" y="0"/>
                        <a:ext cx="1460500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1" name="Picture 5">
            <a:hlinkClick r:id="" action="ppaction://media"/>
          </p:cNvPr>
          <p:cNvPicPr>
            <a:picLocks noRot="1" noChangeAspect="1" noChangeArrowheads="1"/>
          </p:cNvPicPr>
          <p:nvPr>
            <a:wavAudioFile r:embed="rId2" name="APPLAUSE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00958" y="6143644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02" fill="hold"/>
                                        <p:tgtEl>
                                          <p:spTgt spid="410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1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3500"/>
            <a:ext cx="90678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3315" name="Oval 3"/>
          <p:cNvSpPr>
            <a:spLocks noChangeArrowheads="1"/>
          </p:cNvSpPr>
          <p:nvPr/>
        </p:nvSpPr>
        <p:spPr bwMode="auto">
          <a:xfrm>
            <a:off x="6299200" y="-25400"/>
            <a:ext cx="2413000" cy="965200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r>
              <a:rPr lang="fr-FR" sz="2000"/>
              <a:t>Le schéma</a:t>
            </a:r>
          </a:p>
          <a:p>
            <a:r>
              <a:rPr lang="fr-FR" sz="2000"/>
              <a:t>du formulaire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273050" y="806450"/>
            <a:ext cx="177800" cy="330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3317" name="AutoShape 5"/>
          <p:cNvSpPr>
            <a:spLocks noChangeArrowheads="1"/>
          </p:cNvSpPr>
          <p:nvPr/>
        </p:nvSpPr>
        <p:spPr bwMode="auto">
          <a:xfrm rot="10800000" flipH="1">
            <a:off x="346075" y="1173163"/>
            <a:ext cx="1714500" cy="396875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lIns="90488" tIns="44450" rIns="90488" bIns="44450" anchor="ctr">
            <a:spAutoFit/>
          </a:bodyPr>
          <a:lstStyle/>
          <a:p>
            <a:r>
              <a:rPr lang="en-US" sz="1800"/>
              <a:t>On a cliqué ici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723900"/>
          </a:xfrm>
          <a:solidFill>
            <a:srgbClr val="000000"/>
          </a:solidFill>
          <a:ln/>
          <a:effectLst>
            <a:outerShdw dist="107763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en-US" dirty="0" err="1"/>
              <a:t>Limites</a:t>
            </a:r>
            <a:r>
              <a:rPr lang="en-US" dirty="0"/>
              <a:t> de macros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250" y="1181100"/>
            <a:ext cx="7772400" cy="4114800"/>
          </a:xfrm>
          <a:noFill/>
          <a:ln/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sz="2800"/>
              <a:t>Liens statiques</a:t>
            </a:r>
          </a:p>
          <a:p>
            <a:pPr lvl="1">
              <a:spcBef>
                <a:spcPct val="15000"/>
              </a:spcBef>
            </a:pPr>
            <a:r>
              <a:rPr lang="en-US" sz="2400"/>
              <a:t>les noms de sources sont fixes à la définition de la macro</a:t>
            </a:r>
          </a:p>
          <a:p>
            <a:pPr lvl="2">
              <a:spcBef>
                <a:spcPct val="15000"/>
              </a:spcBef>
            </a:pPr>
            <a:r>
              <a:rPr lang="en-US"/>
              <a:t>pas de choix de source par une variable</a:t>
            </a:r>
          </a:p>
          <a:p>
            <a:pPr>
              <a:spcBef>
                <a:spcPct val="15000"/>
              </a:spcBef>
            </a:pPr>
            <a:r>
              <a:rPr lang="en-US" sz="2800"/>
              <a:t>Pas de navigation programmée à travers la collection</a:t>
            </a:r>
          </a:p>
          <a:p>
            <a:pPr lvl="1">
              <a:spcBef>
                <a:spcPct val="15000"/>
              </a:spcBef>
            </a:pPr>
            <a:r>
              <a:rPr lang="en-US" sz="2400"/>
              <a:t>seulement par l'usager</a:t>
            </a:r>
          </a:p>
          <a:p>
            <a:pPr>
              <a:spcBef>
                <a:spcPct val="15000"/>
              </a:spcBef>
            </a:pPr>
            <a:r>
              <a:rPr lang="en-US" sz="2800"/>
              <a:t>Pas de fonctions</a:t>
            </a:r>
          </a:p>
          <a:p>
            <a:pPr lvl="1">
              <a:spcBef>
                <a:spcPct val="15000"/>
              </a:spcBef>
            </a:pPr>
            <a:r>
              <a:rPr lang="en-US" sz="2400"/>
              <a:t>notamment pour les expressions répétées</a:t>
            </a:r>
          </a:p>
          <a:p>
            <a:pPr>
              <a:spcBef>
                <a:spcPct val="15000"/>
              </a:spcBef>
            </a:pPr>
            <a:r>
              <a:rPr lang="en-US" sz="2800"/>
              <a:t>Intéropérabilité limitée avec d'autres applications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33350"/>
            <a:ext cx="7772400" cy="1123950"/>
          </a:xfrm>
          <a:solidFill>
            <a:srgbClr val="000000"/>
          </a:solidFill>
          <a:ln/>
          <a:effectLst>
            <a:outerShdw dist="107763" dir="2700000" algn="ctr" rotWithShape="0">
              <a:schemeClr val="accent2"/>
            </a:outerShdw>
          </a:effectLst>
        </p:spPr>
        <p:txBody>
          <a:bodyPr/>
          <a:lstStyle/>
          <a:p>
            <a:r>
              <a:rPr lang="en-US" sz="4000"/>
              <a:t>Visual Basic</a:t>
            </a:r>
            <a:br>
              <a:rPr lang="en-US" sz="4000"/>
            </a:br>
            <a:r>
              <a:rPr lang="en-US" sz="2400">
                <a:solidFill>
                  <a:schemeClr val="hlink"/>
                </a:solidFill>
              </a:rPr>
              <a:t>(pour en faire plus)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550" y="1409700"/>
            <a:ext cx="882015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400">
                <a:solidFill>
                  <a:schemeClr val="tx2"/>
                </a:solidFill>
              </a:rPr>
              <a:t>Un langage de programmation BD  </a:t>
            </a:r>
            <a:r>
              <a:rPr lang="fr-FR" sz="2000">
                <a:solidFill>
                  <a:schemeClr val="tx2"/>
                </a:solidFill>
              </a:rPr>
              <a:t>(appelé avant Access Basic)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pour les programmeurs d'application expérimentes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400">
                <a:solidFill>
                  <a:schemeClr val="tx2"/>
                </a:solidFill>
              </a:rPr>
              <a:t>complet au sens de Turing</a:t>
            </a:r>
          </a:p>
          <a:p>
            <a:pPr lvl="2">
              <a:lnSpc>
                <a:spcPct val="90000"/>
              </a:lnSpc>
              <a:spcBef>
                <a:spcPct val="0"/>
              </a:spcBef>
            </a:pPr>
            <a:r>
              <a:rPr lang="fr-FR"/>
              <a:t>variables, procédures, fonctions, structures de contrôle,...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400">
                <a:solidFill>
                  <a:schemeClr val="tx2"/>
                </a:solidFill>
              </a:rPr>
              <a:t>définition </a:t>
            </a:r>
            <a:r>
              <a:rPr lang="fr-FR" sz="2400">
                <a:solidFill>
                  <a:schemeClr val="hlink"/>
                </a:solidFill>
              </a:rPr>
              <a:t>dynamique</a:t>
            </a:r>
            <a:r>
              <a:rPr lang="fr-FR" sz="2400">
                <a:solidFill>
                  <a:schemeClr val="tx2"/>
                </a:solidFill>
              </a:rPr>
              <a:t> de requêtes relationnelles (SQL)</a:t>
            </a:r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 sz="2400"/>
              <a:t>avec paramétrage et/ou multibases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400">
                <a:solidFill>
                  <a:schemeClr val="tx2"/>
                </a:solidFill>
              </a:rPr>
              <a:t>opérations de navigation à travers le résultat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400">
                <a:solidFill>
                  <a:schemeClr val="tx2"/>
                </a:solidFill>
              </a:rPr>
              <a:t>manipulation des objets 4-GL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400">
                <a:solidFill>
                  <a:schemeClr val="tx2"/>
                </a:solidFill>
              </a:rPr>
              <a:t>interfaces programmatiques OLE et DDE et DLL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fr-FR" sz="2400">
                <a:solidFill>
                  <a:schemeClr val="tx2"/>
                </a:solidFill>
              </a:rPr>
              <a:t>transactions ACID et concurrence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par verrouillage et estampilles</a:t>
            </a:r>
          </a:p>
          <a:p>
            <a:pPr>
              <a:lnSpc>
                <a:spcPct val="90000"/>
              </a:lnSpc>
            </a:pPr>
            <a:r>
              <a:rPr lang="fr-FR" sz="2400">
                <a:solidFill>
                  <a:schemeClr val="tx2"/>
                </a:solidFill>
              </a:rPr>
              <a:t>administration de la BD et sécurité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785810"/>
          </a:xfrm>
        </p:spPr>
        <p:txBody>
          <a:bodyPr/>
          <a:lstStyle/>
          <a:p>
            <a:r>
              <a:rPr lang="fr-FR" dirty="0" smtClean="0"/>
              <a:t>Avenir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857232"/>
            <a:ext cx="8143932" cy="5429288"/>
          </a:xfrm>
        </p:spPr>
        <p:txBody>
          <a:bodyPr/>
          <a:lstStyle/>
          <a:p>
            <a:r>
              <a:rPr lang="fr-FR" dirty="0" smtClean="0"/>
              <a:t>Commande par la voix</a:t>
            </a:r>
          </a:p>
          <a:p>
            <a:pPr lvl="1"/>
            <a:r>
              <a:rPr lang="fr-FR" dirty="0" smtClean="0"/>
              <a:t>Voir </a:t>
            </a:r>
            <a:r>
              <a:rPr lang="en-GB" dirty="0" smtClean="0"/>
              <a:t> </a:t>
            </a:r>
            <a:r>
              <a:rPr lang="en-GB" dirty="0" smtClean="0">
                <a:hlinkClick r:id="rId3" action="ppaction://hlinkfile"/>
              </a:rPr>
              <a:t>Voice Enabled Browser Access to  </a:t>
            </a:r>
            <a:r>
              <a:rPr lang="en-GB" dirty="0" err="1" smtClean="0">
                <a:hlinkClick r:id="rId3" action="ppaction://hlinkfile"/>
              </a:rPr>
              <a:t>eGov</a:t>
            </a:r>
            <a:r>
              <a:rPr lang="en-GB" dirty="0" smtClean="0">
                <a:hlinkClick r:id="rId3" action="ppaction://hlinkfile"/>
              </a:rPr>
              <a:t>-Bus  </a:t>
            </a:r>
            <a:r>
              <a:rPr lang="en-GB" dirty="0" smtClean="0"/>
              <a:t>(</a:t>
            </a:r>
            <a:r>
              <a:rPr lang="en-GB" dirty="0" err="1" smtClean="0"/>
              <a:t>Yakouben</a:t>
            </a:r>
            <a:r>
              <a:rPr lang="en-GB" dirty="0" smtClean="0"/>
              <a:t> </a:t>
            </a:r>
            <a:r>
              <a:rPr lang="en-GB" dirty="0" err="1" smtClean="0"/>
              <a:t>Hanafi</a:t>
            </a:r>
            <a:r>
              <a:rPr lang="en-GB" dirty="0" smtClean="0"/>
              <a:t>)</a:t>
            </a:r>
          </a:p>
          <a:p>
            <a:r>
              <a:rPr lang="fr-FR" dirty="0" smtClean="0"/>
              <a:t>Davantage de “Business </a:t>
            </a:r>
            <a:r>
              <a:rPr lang="fr-FR" dirty="0" err="1" smtClean="0"/>
              <a:t>Inteligence</a:t>
            </a:r>
            <a:r>
              <a:rPr lang="fr-FR" dirty="0" smtClean="0"/>
              <a:t>”</a:t>
            </a:r>
          </a:p>
          <a:p>
            <a:pPr lvl="1"/>
            <a:r>
              <a:rPr lang="fr-FR" dirty="0" smtClean="0"/>
              <a:t>SQL Server 2008</a:t>
            </a:r>
          </a:p>
          <a:p>
            <a:pPr lvl="2">
              <a:buFontTx/>
              <a:buChar char="-"/>
            </a:pPr>
            <a:r>
              <a:rPr lang="fr-FR" dirty="0" err="1" smtClean="0"/>
              <a:t>Analysis</a:t>
            </a:r>
            <a:r>
              <a:rPr lang="fr-FR" dirty="0" smtClean="0"/>
              <a:t> Services</a:t>
            </a:r>
          </a:p>
          <a:p>
            <a:pPr lvl="2">
              <a:buFontTx/>
              <a:buChar char="-"/>
            </a:pPr>
            <a:r>
              <a:rPr lang="fr-FR" dirty="0" smtClean="0"/>
              <a:t>….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785810"/>
          </a:xfrm>
        </p:spPr>
        <p:txBody>
          <a:bodyPr/>
          <a:lstStyle/>
          <a:p>
            <a:r>
              <a:rPr lang="fr-FR" dirty="0" smtClean="0"/>
              <a:t>Avenir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1071546"/>
            <a:ext cx="8143932" cy="5429288"/>
          </a:xfrm>
        </p:spPr>
        <p:txBody>
          <a:bodyPr/>
          <a:lstStyle/>
          <a:p>
            <a:r>
              <a:rPr lang="fr-FR" sz="2800" dirty="0" smtClean="0"/>
              <a:t>L’interface Web plus facile à créer</a:t>
            </a:r>
          </a:p>
          <a:p>
            <a:pPr lvl="1"/>
            <a:r>
              <a:rPr lang="fr-FR" sz="2400" dirty="0" smtClean="0"/>
              <a:t>Point faible de l’interface 4GL des SGBD actuels</a:t>
            </a:r>
          </a:p>
          <a:p>
            <a:pPr lvl="1"/>
            <a:r>
              <a:rPr lang="fr-FR" sz="2400" dirty="0" smtClean="0"/>
              <a:t>Devrait être aussi facile que les formulaires </a:t>
            </a:r>
            <a:r>
              <a:rPr lang="fr-FR" sz="2400" dirty="0" err="1" smtClean="0"/>
              <a:t>etc</a:t>
            </a:r>
            <a:r>
              <a:rPr lang="fr-FR" sz="2400" dirty="0" smtClean="0"/>
              <a:t> de </a:t>
            </a:r>
            <a:r>
              <a:rPr lang="fr-FR" sz="2400" dirty="0" err="1" smtClean="0"/>
              <a:t>MsAccess</a:t>
            </a:r>
            <a:r>
              <a:rPr lang="fr-FR" sz="2400" dirty="0" smtClean="0"/>
              <a:t> </a:t>
            </a:r>
          </a:p>
          <a:p>
            <a:pPr lvl="1"/>
            <a:r>
              <a:rPr lang="fr-FR" sz="2400" dirty="0" smtClean="0"/>
              <a:t>Devrait être collaborative</a:t>
            </a:r>
          </a:p>
          <a:p>
            <a:pPr lvl="1"/>
            <a:r>
              <a:rPr lang="fr-FR" sz="2400" dirty="0" smtClean="0"/>
              <a:t>Nouveaux outils</a:t>
            </a:r>
          </a:p>
          <a:p>
            <a:pPr lvl="2"/>
            <a:r>
              <a:rPr lang="fr-FR" sz="2800" dirty="0" smtClean="0"/>
              <a:t>Container de </a:t>
            </a:r>
            <a:r>
              <a:rPr lang="fr-FR" sz="2800" dirty="0" err="1" smtClean="0"/>
              <a:t>portlets</a:t>
            </a:r>
            <a:endParaRPr lang="fr-FR" sz="2800" dirty="0" smtClean="0"/>
          </a:p>
          <a:p>
            <a:pPr lvl="3"/>
            <a:r>
              <a:rPr lang="fr-FR" sz="2400" dirty="0" err="1" smtClean="0"/>
              <a:t>Liferay</a:t>
            </a:r>
            <a:r>
              <a:rPr lang="fr-FR" sz="2400" dirty="0" smtClean="0"/>
              <a:t>…</a:t>
            </a:r>
          </a:p>
          <a:p>
            <a:pPr lvl="2"/>
            <a:r>
              <a:rPr lang="fr-FR" sz="2800" dirty="0" smtClean="0"/>
              <a:t>Démo d’application </a:t>
            </a:r>
            <a:r>
              <a:rPr lang="fr-FR" sz="2800" dirty="0" err="1" smtClean="0"/>
              <a:t>EGov</a:t>
            </a:r>
            <a:endParaRPr lang="fr-FR" sz="2800" dirty="0" smtClean="0"/>
          </a:p>
          <a:p>
            <a:pPr lvl="3"/>
            <a:r>
              <a:rPr lang="fr-FR" sz="2400" dirty="0" smtClean="0">
                <a:hlinkClick r:id="rId3"/>
              </a:rPr>
              <a:t> </a:t>
            </a:r>
            <a:r>
              <a:rPr lang="fr-FR" sz="2400" dirty="0" err="1" smtClean="0">
                <a:hlinkClick r:id="rId3"/>
              </a:rPr>
              <a:t>Browsing</a:t>
            </a:r>
            <a:r>
              <a:rPr lang="fr-FR" sz="2400" dirty="0" smtClean="0">
                <a:hlinkClick r:id="rId3"/>
              </a:rPr>
              <a:t>  </a:t>
            </a:r>
            <a:r>
              <a:rPr lang="fr-FR" sz="2400" dirty="0" err="1" smtClean="0">
                <a:hlinkClick r:id="rId3"/>
              </a:rPr>
              <a:t>eGov</a:t>
            </a:r>
            <a:r>
              <a:rPr lang="fr-FR" sz="2400" dirty="0" smtClean="0">
                <a:hlinkClick r:id="rId3"/>
              </a:rPr>
              <a:t> Bus Portal</a:t>
            </a:r>
            <a:r>
              <a:rPr lang="fr-FR" sz="2400" dirty="0" smtClean="0"/>
              <a:t> </a:t>
            </a:r>
          </a:p>
          <a:p>
            <a:pPr lvl="4"/>
            <a:r>
              <a:rPr lang="fr-FR" sz="2400" smtClean="0"/>
              <a:t> par S</a:t>
            </a:r>
            <a:r>
              <a:rPr lang="fr-FR" sz="2400" dirty="0" smtClean="0"/>
              <a:t>. </a:t>
            </a:r>
            <a:r>
              <a:rPr lang="fr-FR" sz="2400" dirty="0" err="1" smtClean="0"/>
              <a:t>Sahri</a:t>
            </a:r>
            <a:endParaRPr lang="fr-FR" sz="2400" dirty="0" smtClean="0"/>
          </a:p>
          <a:p>
            <a:pPr lvl="1">
              <a:buNone/>
            </a:pPr>
            <a:endParaRPr lang="fr-FR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772400" cy="785810"/>
          </a:xfrm>
        </p:spPr>
        <p:txBody>
          <a:bodyPr/>
          <a:lstStyle/>
          <a:p>
            <a:r>
              <a:rPr lang="fr-FR" dirty="0" smtClean="0"/>
              <a:t>Avenir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857232"/>
            <a:ext cx="8143932" cy="5429288"/>
          </a:xfrm>
        </p:spPr>
        <p:txBody>
          <a:bodyPr/>
          <a:lstStyle/>
          <a:p>
            <a:r>
              <a:rPr lang="fr-FR" dirty="0" smtClean="0"/>
              <a:t>Davantage de données géographiques, mobiles, images aisément manipulables</a:t>
            </a:r>
          </a:p>
          <a:p>
            <a:pPr lvl="1"/>
            <a:r>
              <a:rPr lang="fr-FR" dirty="0" smtClean="0"/>
              <a:t>SQL Server 2008</a:t>
            </a:r>
          </a:p>
          <a:p>
            <a:pPr lvl="1"/>
            <a:r>
              <a:rPr lang="fr-FR" dirty="0" smtClean="0"/>
              <a:t>Interface de type </a:t>
            </a:r>
            <a:r>
              <a:rPr lang="en-GB" dirty="0" smtClean="0">
                <a:hlinkClick r:id="rId3"/>
              </a:rPr>
              <a:t>Virtual Earth</a:t>
            </a:r>
            <a:endParaRPr lang="en-GB" dirty="0" smtClean="0"/>
          </a:p>
          <a:p>
            <a:pPr lvl="2"/>
            <a:r>
              <a:rPr lang="fr-FR" dirty="0" smtClean="0"/>
              <a:t>Basé sur les travaux de Jim Gray</a:t>
            </a:r>
          </a:p>
          <a:p>
            <a:pPr lvl="2"/>
            <a:r>
              <a:rPr lang="fr-FR" dirty="0" smtClean="0"/>
              <a:t>Grand chercheur en </a:t>
            </a:r>
            <a:r>
              <a:rPr lang="fr-FR" dirty="0" err="1" smtClean="0"/>
              <a:t>BDs</a:t>
            </a:r>
            <a:endParaRPr lang="fr-FR" dirty="0" smtClean="0"/>
          </a:p>
          <a:p>
            <a:pPr lvl="2"/>
            <a:r>
              <a:rPr lang="fr-FR" dirty="0" smtClean="0"/>
              <a:t>Docteur H.C de Dauphine </a:t>
            </a:r>
          </a:p>
          <a:p>
            <a:pPr lvl="2"/>
            <a:r>
              <a:rPr lang="fr-FR" dirty="0" smtClean="0"/>
              <a:t>Disparu en mer en 2007</a:t>
            </a:r>
            <a:br>
              <a:rPr lang="fr-FR" dirty="0" smtClean="0"/>
            </a:br>
            <a:endParaRPr lang="fr-FR" dirty="0"/>
          </a:p>
        </p:txBody>
      </p:sp>
      <p:pic>
        <p:nvPicPr>
          <p:cNvPr id="4" name="Image 3" descr="jim-in-rob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29388" y="2428868"/>
            <a:ext cx="2428892" cy="32125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0"/>
            <a:ext cx="7772400" cy="785810"/>
          </a:xfrm>
        </p:spPr>
        <p:txBody>
          <a:bodyPr/>
          <a:lstStyle/>
          <a:p>
            <a:r>
              <a:rPr lang="fr-FR" dirty="0" smtClean="0"/>
              <a:t>Avenir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14348" y="785794"/>
            <a:ext cx="8143932" cy="5429288"/>
          </a:xfrm>
        </p:spPr>
        <p:txBody>
          <a:bodyPr/>
          <a:lstStyle/>
          <a:p>
            <a:r>
              <a:rPr lang="fr-FR" dirty="0" smtClean="0"/>
              <a:t>Interface en langage naturel</a:t>
            </a:r>
          </a:p>
          <a:p>
            <a:pPr lvl="1"/>
            <a:r>
              <a:rPr lang="fr-FR" dirty="0" smtClean="0"/>
              <a:t>Fournisseur S1 s’appelle Smith,  est localisé à Paris et son statut est 100</a:t>
            </a:r>
          </a:p>
          <a:p>
            <a:r>
              <a:rPr lang="fr-FR" dirty="0" smtClean="0"/>
              <a:t>Extraction d’information</a:t>
            </a:r>
          </a:p>
          <a:p>
            <a:r>
              <a:rPr lang="fr-FR" dirty="0" smtClean="0"/>
              <a:t>P. ex. système </a:t>
            </a:r>
            <a:r>
              <a:rPr lang="fr-FR" dirty="0" err="1" smtClean="0"/>
              <a:t>Lingpipe</a:t>
            </a:r>
            <a:endParaRPr lang="fr-FR" dirty="0" smtClean="0"/>
          </a:p>
          <a:p>
            <a:pPr lvl="1"/>
            <a:r>
              <a:rPr lang="fr-FR" dirty="0" smtClean="0"/>
              <a:t>Voir Google</a:t>
            </a:r>
          </a:p>
          <a:p>
            <a:r>
              <a:rPr lang="fr-FR" dirty="0" smtClean="0"/>
              <a:t> Voir aussi la démo par R. </a:t>
            </a:r>
            <a:r>
              <a:rPr lang="fr-FR" dirty="0" err="1" smtClean="0"/>
              <a:t>Mokadem</a:t>
            </a:r>
            <a:endParaRPr lang="fr-FR" dirty="0" smtClean="0"/>
          </a:p>
          <a:p>
            <a:pPr lvl="1"/>
            <a:r>
              <a:rPr lang="fr-FR" dirty="0" smtClean="0"/>
              <a:t>Site CERIA</a:t>
            </a:r>
          </a:p>
          <a:p>
            <a:pPr lvl="1"/>
            <a:r>
              <a:rPr lang="en-US" dirty="0" smtClean="0">
                <a:hlinkClick r:id="rId3"/>
              </a:rPr>
              <a:t>Information Extraction from </a:t>
            </a:r>
            <a:r>
              <a:rPr lang="en-US" dirty="0" err="1" smtClean="0">
                <a:hlinkClick r:id="rId3"/>
              </a:rPr>
              <a:t>eGov</a:t>
            </a:r>
            <a:r>
              <a:rPr lang="en-US" dirty="0" smtClean="0">
                <a:hlinkClick r:id="rId3"/>
              </a:rPr>
              <a:t> Bus User Full Text Requests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Application </a:t>
            </a:r>
            <a:r>
              <a:rPr lang="fr-FR"/>
              <a:t>pratique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514600"/>
            <a:ext cx="7772400" cy="2819400"/>
          </a:xfrm>
          <a:noFill/>
          <a:ln/>
        </p:spPr>
        <p:txBody>
          <a:bodyPr/>
          <a:lstStyle/>
          <a:p>
            <a:pPr algn="ctr"/>
            <a:r>
              <a:rPr lang="en-US" b="1">
                <a:solidFill>
                  <a:schemeClr val="accent2"/>
                </a:solidFill>
              </a:rPr>
              <a:t>MsAccess</a:t>
            </a:r>
            <a:br>
              <a:rPr lang="en-US" b="1">
                <a:solidFill>
                  <a:schemeClr val="accent2"/>
                </a:solidFill>
              </a:rPr>
            </a:br>
            <a:endParaRPr lang="en-US" b="1">
              <a:solidFill>
                <a:schemeClr val="accent2"/>
              </a:solidFill>
            </a:endParaRPr>
          </a:p>
          <a:p>
            <a:r>
              <a:rPr lang="fr-FR"/>
              <a:t>La démo</a:t>
            </a:r>
          </a:p>
          <a:p>
            <a:r>
              <a:rPr lang="fr-FR" b="1">
                <a:solidFill>
                  <a:schemeClr val="hlink"/>
                </a:solidFill>
              </a:rPr>
              <a:t>A approfondir par soi-même ! Voir les exercices à la fin du cours</a:t>
            </a:r>
          </a:p>
          <a:p>
            <a:pPr lvl="1"/>
            <a:endParaRPr lang="fr-FR" b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886200" y="3962400"/>
            <a:ext cx="1622425" cy="1044575"/>
          </a:xfrm>
          <a:prstGeom prst="rect">
            <a:avLst/>
          </a:prstGeom>
          <a:solidFill>
            <a:schemeClr val="bg2"/>
          </a:solidFill>
          <a:ln w="101600">
            <a:solidFill>
              <a:schemeClr val="folHlink"/>
            </a:solidFill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l"/>
            <a:r>
              <a:rPr lang="en-US" sz="2800" b="1"/>
              <a:t>Witold</a:t>
            </a:r>
          </a:p>
          <a:p>
            <a:pPr algn="l"/>
            <a:r>
              <a:rPr lang="en-US" sz="2800" b="1"/>
              <a:t>Litwin</a:t>
            </a:r>
          </a:p>
        </p:txBody>
      </p:sp>
      <p:graphicFrame>
        <p:nvGraphicFramePr>
          <p:cNvPr id="4710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544888" y="2190750"/>
          <a:ext cx="1636712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5" name="Package" r:id="rId4" imgW="379080" imgH="495000" progId="Package">
                  <p:embed/>
                </p:oleObj>
              </mc:Choice>
              <mc:Fallback>
                <p:oleObj name="Package" r:id="rId4" imgW="379080" imgH="495000" progId="Package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4888" y="2190750"/>
                        <a:ext cx="1636712" cy="2149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14290"/>
            <a:ext cx="7772400" cy="361950"/>
          </a:xfrm>
          <a:noFill/>
          <a:ln/>
        </p:spPr>
        <p:txBody>
          <a:bodyPr/>
          <a:lstStyle/>
          <a:p>
            <a:r>
              <a:rPr lang="fr-FR" sz="3200" b="1" dirty="0"/>
              <a:t>Exercices</a:t>
            </a:r>
            <a:endParaRPr lang="en-US" sz="24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500042"/>
            <a:ext cx="7772400" cy="5638800"/>
          </a:xfrm>
          <a:noFill/>
          <a:ln/>
        </p:spPr>
        <p:txBody>
          <a:bodyPr/>
          <a:lstStyle/>
          <a:p>
            <a:r>
              <a:rPr lang="fr-FR" sz="2800" dirty="0"/>
              <a:t>Refaire les manipulations du cours sur </a:t>
            </a:r>
            <a:r>
              <a:rPr lang="fr-FR" sz="2800" dirty="0" smtClean="0"/>
              <a:t>une BD du cours </a:t>
            </a:r>
          </a:p>
          <a:p>
            <a:pPr lvl="1"/>
            <a:r>
              <a:rPr lang="fr-FR" sz="2400" dirty="0" smtClean="0"/>
              <a:t> S-P, </a:t>
            </a:r>
            <a:r>
              <a:rPr lang="fr-FR" sz="2400" dirty="0" err="1" smtClean="0"/>
              <a:t>Northwind</a:t>
            </a:r>
            <a:r>
              <a:rPr lang="fr-FR" sz="2400" dirty="0" smtClean="0"/>
              <a:t>, Comptoir… </a:t>
            </a:r>
            <a:endParaRPr lang="fr-FR" sz="2400" dirty="0"/>
          </a:p>
          <a:p>
            <a:r>
              <a:rPr lang="fr-FR" sz="2800" dirty="0" smtClean="0"/>
              <a:t>Créer les différents formulaires simples pour les </a:t>
            </a:r>
            <a:r>
              <a:rPr lang="fr-FR" sz="2800" dirty="0"/>
              <a:t>table de </a:t>
            </a:r>
            <a:r>
              <a:rPr lang="fr-FR" sz="2800" dirty="0" smtClean="0"/>
              <a:t>S-P</a:t>
            </a:r>
          </a:p>
          <a:p>
            <a:pPr lvl="1"/>
            <a:r>
              <a:rPr lang="fr-FR" sz="2400" dirty="0" smtClean="0"/>
              <a:t> Formulaire auto et avec l’Assistant</a:t>
            </a:r>
            <a:endParaRPr lang="fr-FR" sz="2400" dirty="0"/>
          </a:p>
          <a:p>
            <a:r>
              <a:rPr lang="fr-FR" sz="2800" dirty="0"/>
              <a:t>Embellir </a:t>
            </a:r>
            <a:r>
              <a:rPr lang="fr-FR" sz="2800" dirty="0" smtClean="0"/>
              <a:t>ces formulaires</a:t>
            </a:r>
            <a:endParaRPr lang="fr-FR" sz="2800" dirty="0"/>
          </a:p>
          <a:p>
            <a:r>
              <a:rPr lang="fr-FR" sz="2800" dirty="0" smtClean="0"/>
              <a:t>Ajouter encore :</a:t>
            </a:r>
            <a:r>
              <a:rPr lang="fr-FR" sz="2800" dirty="0"/>
              <a:t/>
            </a:r>
            <a:br>
              <a:rPr lang="fr-FR" sz="2800" dirty="0"/>
            </a:br>
            <a:r>
              <a:rPr lang="fr-FR" sz="2800" dirty="0"/>
              <a:t>	</a:t>
            </a:r>
            <a:r>
              <a:rPr lang="fr-FR" sz="2800" dirty="0" smtClean="0"/>
              <a:t>un </a:t>
            </a:r>
            <a:r>
              <a:rPr lang="fr-FR" sz="2800" dirty="0"/>
              <a:t>sous-formulaire</a:t>
            </a:r>
            <a:br>
              <a:rPr lang="fr-FR" sz="2800" dirty="0"/>
            </a:br>
            <a:r>
              <a:rPr lang="fr-FR" sz="2800" dirty="0"/>
              <a:t>	</a:t>
            </a:r>
            <a:r>
              <a:rPr lang="fr-FR" sz="2800" dirty="0" smtClean="0"/>
              <a:t>un </a:t>
            </a:r>
            <a:r>
              <a:rPr lang="fr-FR" sz="2800" dirty="0"/>
              <a:t>graphe</a:t>
            </a:r>
            <a:br>
              <a:rPr lang="fr-FR" sz="2800" dirty="0"/>
            </a:br>
            <a:r>
              <a:rPr lang="fr-FR" sz="2800" dirty="0"/>
              <a:t>	</a:t>
            </a:r>
            <a:r>
              <a:rPr lang="fr-FR" sz="2800" dirty="0" smtClean="0"/>
              <a:t>une image</a:t>
            </a:r>
          </a:p>
          <a:p>
            <a:r>
              <a:rPr lang="fr-FR" sz="2800" dirty="0" smtClean="0"/>
              <a:t>Créer un formulaire de type boîte de dialogue modale pour la table S</a:t>
            </a:r>
            <a:endParaRPr lang="fr-FR" sz="2800" dirty="0"/>
          </a:p>
        </p:txBody>
      </p:sp>
    </p:spTree>
  </p:cSld>
  <p:clrMapOvr>
    <a:masterClrMapping/>
  </p:clrMapOvr>
  <p:transition/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772400" cy="361950"/>
          </a:xfrm>
          <a:noFill/>
          <a:ln/>
        </p:spPr>
        <p:txBody>
          <a:bodyPr/>
          <a:lstStyle/>
          <a:p>
            <a:r>
              <a:rPr lang="fr-FR" sz="3200" b="1" dirty="0"/>
              <a:t>Exercices</a:t>
            </a:r>
            <a:endParaRPr lang="en-US" sz="32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642918"/>
            <a:ext cx="7772400" cy="5638800"/>
          </a:xfrm>
          <a:noFill/>
          <a:ln/>
        </p:spPr>
        <p:txBody>
          <a:bodyPr/>
          <a:lstStyle/>
          <a:p>
            <a:pPr marL="457200" indent="-457200"/>
            <a:r>
              <a:rPr lang="fr-FR" dirty="0" smtClean="0"/>
              <a:t>Ajouter sur un formulaire: 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Un </a:t>
            </a:r>
            <a:r>
              <a:rPr lang="fr-FR" dirty="0"/>
              <a:t>bouton qui ouvre une table </a:t>
            </a:r>
            <a:r>
              <a:rPr lang="fr-FR" dirty="0" smtClean="0"/>
              <a:t>ou un </a:t>
            </a:r>
            <a:r>
              <a:rPr lang="fr-FR" dirty="0"/>
              <a:t>autre formulaire</a:t>
            </a:r>
            <a:br>
              <a:rPr lang="fr-FR" dirty="0"/>
            </a:br>
            <a:r>
              <a:rPr lang="fr-FR" dirty="0" smtClean="0"/>
              <a:t>Un </a:t>
            </a:r>
            <a:r>
              <a:rPr lang="fr-FR" dirty="0"/>
              <a:t>bouton qui lance </a:t>
            </a:r>
            <a:r>
              <a:rPr lang="fr-FR" dirty="0" err="1"/>
              <a:t>MsExcell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Un </a:t>
            </a:r>
            <a:r>
              <a:rPr lang="fr-FR" dirty="0"/>
              <a:t>bouton qui ferme la table et formulaire </a:t>
            </a:r>
            <a:r>
              <a:rPr lang="fr-FR" dirty="0" smtClean="0"/>
              <a:t>ci-dessus, en appelant donc Une macro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Un </a:t>
            </a:r>
            <a:r>
              <a:rPr lang="fr-FR" dirty="0"/>
              <a:t>bouton qui lance la fenêtre de la nouvelle requête </a:t>
            </a:r>
            <a:r>
              <a:rPr lang="fr-FR" dirty="0" smtClean="0"/>
              <a:t>QBE</a:t>
            </a:r>
            <a:r>
              <a:rPr lang="fr-FR" sz="2000" dirty="0" smtClean="0"/>
              <a:t> 	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98903"/>
            <a:ext cx="9144000" cy="595909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  <p:sp>
        <p:nvSpPr>
          <p:cNvPr id="3" name="Rectangle à coins arrondis 2"/>
          <p:cNvSpPr/>
          <p:nvPr/>
        </p:nvSpPr>
        <p:spPr bwMode="auto">
          <a:xfrm>
            <a:off x="1285852" y="142852"/>
            <a:ext cx="6929486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Mode Création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MsAccess</a:t>
            </a:r>
            <a:r>
              <a:rPr lang="fr-FR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2007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772400" cy="361950"/>
          </a:xfrm>
          <a:noFill/>
          <a:ln/>
        </p:spPr>
        <p:txBody>
          <a:bodyPr/>
          <a:lstStyle/>
          <a:p>
            <a:r>
              <a:rPr lang="fr-FR" sz="3200" b="1" dirty="0"/>
              <a:t>Exercices</a:t>
            </a:r>
            <a:endParaRPr lang="en-US" sz="32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714356"/>
            <a:ext cx="7772400" cy="5638800"/>
          </a:xfrm>
          <a:noFill/>
          <a:ln/>
        </p:spPr>
        <p:txBody>
          <a:bodyPr/>
          <a:lstStyle/>
          <a:p>
            <a:pPr marL="457200" indent="-457200"/>
            <a:r>
              <a:rPr lang="fr-FR" dirty="0" smtClean="0"/>
              <a:t>Une macro qui lance le formulaire SP à partir de S, en passant à SP le S# en cours sur l’écran</a:t>
            </a:r>
          </a:p>
          <a:p>
            <a:pPr marL="457200" indent="-457200"/>
            <a:r>
              <a:rPr lang="fr-FR" dirty="0" smtClean="0"/>
              <a:t>Un bouton qui permet de chercher une pièce par sa 1</a:t>
            </a:r>
            <a:r>
              <a:rPr lang="fr-FR" baseline="30000" dirty="0" smtClean="0"/>
              <a:t>ère</a:t>
            </a:r>
            <a:r>
              <a:rPr lang="fr-FR" dirty="0" smtClean="0"/>
              <a:t> lettre</a:t>
            </a:r>
            <a:endParaRPr lang="fr-FR" dirty="0"/>
          </a:p>
          <a:p>
            <a:pPr marL="457200" indent="-457200"/>
            <a:r>
              <a:rPr lang="fr-FR" dirty="0" smtClean="0"/>
              <a:t>Un bouton  qui ferme la base sans quitter </a:t>
            </a:r>
            <a:r>
              <a:rPr lang="fr-FR" dirty="0" err="1" smtClean="0"/>
              <a:t>MsAccess</a:t>
            </a:r>
            <a:endParaRPr lang="fr-FR" dirty="0" smtClean="0"/>
          </a:p>
          <a:p>
            <a:pPr marL="457200" indent="-457200"/>
            <a:r>
              <a:rPr lang="fr-FR" dirty="0" smtClean="0"/>
              <a:t>Un </a:t>
            </a:r>
            <a:r>
              <a:rPr lang="fr-FR" dirty="0"/>
              <a:t>bouton qui quitte </a:t>
            </a:r>
            <a:r>
              <a:rPr lang="fr-FR" dirty="0" err="1" smtClean="0"/>
              <a:t>MsAccess</a:t>
            </a:r>
            <a:endParaRPr lang="fr-FR" dirty="0" smtClean="0"/>
          </a:p>
        </p:txBody>
      </p:sp>
    </p:spTree>
  </p:cSld>
  <p:clrMapOvr>
    <a:masterClrMapping/>
  </p:clrMapOvr>
  <p:transition/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285728"/>
            <a:ext cx="7772400" cy="361950"/>
          </a:xfrm>
          <a:noFill/>
          <a:ln/>
        </p:spPr>
        <p:txBody>
          <a:bodyPr/>
          <a:lstStyle/>
          <a:p>
            <a:r>
              <a:rPr lang="fr-FR" sz="3200" b="1" dirty="0"/>
              <a:t>Exercices</a:t>
            </a:r>
            <a:endParaRPr lang="en-US" sz="3200" b="1" dirty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10" y="714356"/>
            <a:ext cx="7772400" cy="5638800"/>
          </a:xfrm>
          <a:noFill/>
          <a:ln/>
        </p:spPr>
        <p:txBody>
          <a:bodyPr/>
          <a:lstStyle/>
          <a:p>
            <a:pPr marL="457200" indent="-457200"/>
            <a:r>
              <a:rPr lang="fr-FR" sz="3600" dirty="0" smtClean="0"/>
              <a:t>Proposez comment créer les boutons protégés par les autorisations :</a:t>
            </a:r>
          </a:p>
          <a:p>
            <a:pPr marL="857250" lvl="1" indent="-457200"/>
            <a:r>
              <a:rPr lang="fr-FR" sz="3200" dirty="0" smtClean="0"/>
              <a:t>N’importe quelle chaîne qui commence par deux chiffres</a:t>
            </a:r>
          </a:p>
          <a:p>
            <a:pPr marL="857250" lvl="1" indent="-457200"/>
            <a:r>
              <a:rPr lang="fr-FR" sz="3200" dirty="0" smtClean="0"/>
              <a:t>Mot de passe ‘123’</a:t>
            </a:r>
          </a:p>
          <a:p>
            <a:pPr marL="457200" indent="-457200"/>
            <a:r>
              <a:rPr lang="fr-FR" sz="3600" dirty="0" smtClean="0"/>
              <a:t>Comment créer un déclencheur qui après la MAJ de SP affiche la nouvelle valeur du total </a:t>
            </a:r>
            <a:r>
              <a:rPr lang="fr-FR" sz="3600" smtClean="0"/>
              <a:t>de QTY ?</a:t>
            </a:r>
            <a:endParaRPr lang="fr-FR" sz="3600" dirty="0" smtClean="0"/>
          </a:p>
        </p:txBody>
      </p:sp>
    </p:spTree>
  </p:cSld>
  <p:clrMapOvr>
    <a:masterClrMapping/>
  </p:clrMapOvr>
  <p:transition/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 rot="20391204">
            <a:off x="762000" y="2286000"/>
            <a:ext cx="7772400" cy="1143000"/>
          </a:xfrm>
        </p:spPr>
        <p:txBody>
          <a:bodyPr/>
          <a:lstStyle/>
          <a:p>
            <a:r>
              <a:rPr lang="fr-FR" sz="9600"/>
              <a:t>FIN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4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0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à coins arrondis 2"/>
          <p:cNvSpPr/>
          <p:nvPr/>
        </p:nvSpPr>
        <p:spPr bwMode="auto">
          <a:xfrm>
            <a:off x="1285852" y="142852"/>
            <a:ext cx="6929486" cy="64294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Mode </a:t>
            </a: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Page</a:t>
            </a:r>
            <a:r>
              <a: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 </a:t>
            </a:r>
            <a:r>
              <a:rPr kumimoji="0" lang="fr-FR" sz="32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MsAccess</a:t>
            </a:r>
            <a:r>
              <a:rPr lang="fr-FR" sz="32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2007</a:t>
            </a:r>
            <a:endParaRPr kumimoji="0" lang="fr-FR" sz="32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pic>
        <p:nvPicPr>
          <p:cNvPr id="4" name="Image 3" descr="mode-page-access-200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785794"/>
            <a:ext cx="6929454" cy="51970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286644" y="1142984"/>
            <a:ext cx="1643074" cy="1200329"/>
          </a:xfrm>
          <a:prstGeom prst="rect">
            <a:avLst/>
          </a:prstGeom>
          <a:solidFill>
            <a:schemeClr val="accent4">
              <a:lumMod val="90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Mode création simplifiée</a:t>
            </a:r>
            <a:endParaRPr lang="fr-FR" sz="2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67800" cy="679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4339" name="AutoShape 3"/>
          <p:cNvSpPr>
            <a:spLocks noChangeArrowheads="1"/>
          </p:cNvSpPr>
          <p:nvPr/>
        </p:nvSpPr>
        <p:spPr bwMode="auto">
          <a:xfrm>
            <a:off x="1530350" y="4730750"/>
            <a:ext cx="2584450" cy="1130300"/>
          </a:xfrm>
          <a:prstGeom prst="cube">
            <a:avLst>
              <a:gd name="adj" fmla="val 24995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sz="2000"/>
              <a:t>Formulaire avec</a:t>
            </a:r>
          </a:p>
          <a:p>
            <a:r>
              <a:rPr lang="en-US" sz="2000"/>
              <a:t>un </a:t>
            </a:r>
            <a:r>
              <a:rPr lang="en-US" sz="2000">
                <a:solidFill>
                  <a:srgbClr val="00279F"/>
                </a:solidFill>
              </a:rPr>
              <a:t>sous-formulaire</a:t>
            </a:r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3359150" y="4260850"/>
            <a:ext cx="825500" cy="130810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3435350" y="4946650"/>
            <a:ext cx="2501900" cy="622300"/>
          </a:xfrm>
          <a:prstGeom prst="line">
            <a:avLst/>
          </a:prstGeom>
          <a:noFill/>
          <a:ln w="12700">
            <a:solidFill>
              <a:srgbClr val="114FFB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42" name="Arc 6"/>
          <p:cNvSpPr>
            <a:spLocks/>
          </p:cNvSpPr>
          <p:nvPr/>
        </p:nvSpPr>
        <p:spPr bwMode="auto">
          <a:xfrm>
            <a:off x="312738" y="3200400"/>
            <a:ext cx="1441450" cy="19748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43" name="Arc 7"/>
          <p:cNvSpPr>
            <a:spLocks/>
          </p:cNvSpPr>
          <p:nvPr/>
        </p:nvSpPr>
        <p:spPr bwMode="auto">
          <a:xfrm rot="10800000">
            <a:off x="304800" y="1524000"/>
            <a:ext cx="222250" cy="167005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4344" name="AutoShape 8"/>
          <p:cNvSpPr>
            <a:spLocks noChangeArrowheads="1"/>
          </p:cNvSpPr>
          <p:nvPr/>
        </p:nvSpPr>
        <p:spPr bwMode="auto">
          <a:xfrm flipH="1">
            <a:off x="8083550" y="2444750"/>
            <a:ext cx="977900" cy="901700"/>
          </a:xfrm>
          <a:prstGeom prst="rightArrow">
            <a:avLst>
              <a:gd name="adj1" fmla="val 75000"/>
              <a:gd name="adj2" fmla="val 5423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sz="1800"/>
              <a:t>ascen-</a:t>
            </a:r>
          </a:p>
          <a:p>
            <a:r>
              <a:rPr lang="en-US" sz="1800"/>
              <a:t>seur</a:t>
            </a:r>
          </a:p>
        </p:txBody>
      </p:sp>
      <p:sp>
        <p:nvSpPr>
          <p:cNvPr id="14345" name="AutoShape 9"/>
          <p:cNvSpPr>
            <a:spLocks noChangeArrowheads="1"/>
          </p:cNvSpPr>
          <p:nvPr/>
        </p:nvSpPr>
        <p:spPr bwMode="auto">
          <a:xfrm>
            <a:off x="5943600" y="381000"/>
            <a:ext cx="2584450" cy="520700"/>
          </a:xfrm>
          <a:prstGeom prst="octagon">
            <a:avLst>
              <a:gd name="adj" fmla="val 29282"/>
            </a:avLst>
          </a:prstGeom>
          <a:solidFill>
            <a:schemeClr val="hlink"/>
          </a:solidFill>
          <a:ln w="127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lIns="90488" tIns="44450" rIns="90488" bIns="44450" anchor="ctr">
            <a:flatTx/>
          </a:bodyPr>
          <a:lstStyle/>
          <a:p>
            <a:r>
              <a:rPr lang="en-US" sz="2000"/>
              <a:t>Un autre formulaire</a:t>
            </a:r>
          </a:p>
        </p:txBody>
      </p:sp>
      <p:sp>
        <p:nvSpPr>
          <p:cNvPr id="14346" name="AutoShape 10"/>
          <p:cNvSpPr>
            <a:spLocks noChangeArrowheads="1"/>
          </p:cNvSpPr>
          <p:nvPr/>
        </p:nvSpPr>
        <p:spPr bwMode="auto">
          <a:xfrm flipH="1">
            <a:off x="2882900" y="1149350"/>
            <a:ext cx="2463800" cy="482600"/>
          </a:xfrm>
          <a:prstGeom prst="homePlate">
            <a:avLst>
              <a:gd name="adj" fmla="val 170175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/>
              <a:t>Source :Table Customer</a:t>
            </a:r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 flipH="1">
            <a:off x="2566988" y="2828925"/>
            <a:ext cx="2663825" cy="590550"/>
          </a:xfrm>
          <a:prstGeom prst="homePlate">
            <a:avLst>
              <a:gd name="adj" fmla="val 15035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r>
              <a:rPr lang="en-US"/>
              <a:t>Produit du client </a:t>
            </a:r>
          </a:p>
          <a:p>
            <a:r>
              <a:rPr lang="en-US"/>
              <a:t>Source: Table Products</a:t>
            </a:r>
          </a:p>
        </p:txBody>
      </p:sp>
      <p:sp>
        <p:nvSpPr>
          <p:cNvPr id="14348" name="Line 12"/>
          <p:cNvSpPr>
            <a:spLocks noChangeShapeType="1"/>
          </p:cNvSpPr>
          <p:nvPr/>
        </p:nvSpPr>
        <p:spPr bwMode="auto">
          <a:xfrm>
            <a:off x="2501900" y="1530350"/>
            <a:ext cx="2406650" cy="1473200"/>
          </a:xfrm>
          <a:prstGeom prst="line">
            <a:avLst/>
          </a:prstGeom>
          <a:noFill/>
          <a:ln w="12700">
            <a:solidFill>
              <a:schemeClr val="accent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4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5363" name="AutoShape 3"/>
          <p:cNvSpPr>
            <a:spLocks noChangeArrowheads="1"/>
          </p:cNvSpPr>
          <p:nvPr/>
        </p:nvSpPr>
        <p:spPr bwMode="auto">
          <a:xfrm flipH="1">
            <a:off x="8147050" y="2997200"/>
            <a:ext cx="977900" cy="901700"/>
          </a:xfrm>
          <a:prstGeom prst="rightArrow">
            <a:avLst>
              <a:gd name="adj1" fmla="val 75000"/>
              <a:gd name="adj2" fmla="val 5423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sz="1800"/>
              <a:t>ascen-</a:t>
            </a:r>
          </a:p>
          <a:p>
            <a:r>
              <a:rPr lang="en-US" sz="1800"/>
              <a:t>seur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8083550" y="3549650"/>
            <a:ext cx="177800" cy="330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 flipH="1">
            <a:off x="2805113" y="3065463"/>
            <a:ext cx="974725" cy="346075"/>
          </a:xfrm>
          <a:prstGeom prst="homePlate">
            <a:avLst>
              <a:gd name="adj" fmla="val 93884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r>
              <a:rPr lang="en-US"/>
              <a:t>La suite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42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6387" name="Line 3"/>
          <p:cNvSpPr>
            <a:spLocks noChangeShapeType="1"/>
          </p:cNvSpPr>
          <p:nvPr/>
        </p:nvSpPr>
        <p:spPr bwMode="auto">
          <a:xfrm>
            <a:off x="3111500" y="6489700"/>
            <a:ext cx="177800" cy="330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3265488" y="6142038"/>
            <a:ext cx="571500" cy="363802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r>
              <a:rPr lang="en-US"/>
              <a:t>Clic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31300" cy="6845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7411" name="Line 3"/>
          <p:cNvSpPr>
            <a:spLocks noChangeShapeType="1"/>
          </p:cNvSpPr>
          <p:nvPr/>
        </p:nvSpPr>
        <p:spPr bwMode="auto">
          <a:xfrm>
            <a:off x="3111500" y="6489700"/>
            <a:ext cx="177800" cy="330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12" name="AutoShape 4"/>
          <p:cNvSpPr>
            <a:spLocks noChangeArrowheads="1"/>
          </p:cNvSpPr>
          <p:nvPr/>
        </p:nvSpPr>
        <p:spPr bwMode="auto">
          <a:xfrm>
            <a:off x="1046163" y="5427663"/>
            <a:ext cx="1404937" cy="916781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 anchorCtr="1">
            <a:spAutoFit/>
          </a:bodyPr>
          <a:lstStyle/>
          <a:p>
            <a:r>
              <a:rPr lang="en-US"/>
              <a:t>Au client</a:t>
            </a:r>
          </a:p>
          <a:p>
            <a:r>
              <a:rPr lang="en-US"/>
              <a:t>suivant et </a:t>
            </a:r>
          </a:p>
          <a:p>
            <a:r>
              <a:rPr lang="en-US"/>
              <a:t>ses produits</a:t>
            </a:r>
          </a:p>
        </p:txBody>
      </p:sp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2387600" y="4241800"/>
            <a:ext cx="787400" cy="18986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14" name="Line 6"/>
          <p:cNvSpPr>
            <a:spLocks noChangeShapeType="1"/>
          </p:cNvSpPr>
          <p:nvPr/>
        </p:nvSpPr>
        <p:spPr bwMode="auto">
          <a:xfrm flipV="1">
            <a:off x="2368550" y="4832350"/>
            <a:ext cx="3644900" cy="12890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15" name="Arc 7"/>
          <p:cNvSpPr>
            <a:spLocks/>
          </p:cNvSpPr>
          <p:nvPr/>
        </p:nvSpPr>
        <p:spPr bwMode="auto">
          <a:xfrm>
            <a:off x="369888" y="3505200"/>
            <a:ext cx="736600" cy="2089150"/>
          </a:xfrm>
          <a:custGeom>
            <a:avLst/>
            <a:gdLst>
              <a:gd name="G0" fmla="+- 21600 0 0"/>
              <a:gd name="G1" fmla="+- 0 0 0"/>
              <a:gd name="G2" fmla="+- 21600 0 0"/>
              <a:gd name="T0" fmla="*/ 21600 w 21600"/>
              <a:gd name="T1" fmla="*/ 21600 h 21600"/>
              <a:gd name="T2" fmla="*/ 0 w 21600"/>
              <a:gd name="T3" fmla="*/ 0 h 21600"/>
              <a:gd name="T4" fmla="*/ 2160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</a:path>
              <a:path w="21600" h="21600" stroke="0" extrusionOk="0">
                <a:moveTo>
                  <a:pt x="21600" y="21600"/>
                </a:moveTo>
                <a:cubicBezTo>
                  <a:pt x="9670" y="21600"/>
                  <a:pt x="0" y="11929"/>
                  <a:pt x="0" y="0"/>
                </a:cubicBezTo>
                <a:lnTo>
                  <a:pt x="2160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7416" name="Arc 8"/>
          <p:cNvSpPr>
            <a:spLocks/>
          </p:cNvSpPr>
          <p:nvPr/>
        </p:nvSpPr>
        <p:spPr bwMode="auto">
          <a:xfrm rot="10800000">
            <a:off x="342900" y="1409700"/>
            <a:ext cx="1403350" cy="20701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1600 w 21600"/>
              <a:gd name="T1" fmla="*/ 0 h 21600"/>
              <a:gd name="T2" fmla="*/ 0 w 21600"/>
              <a:gd name="T3" fmla="*/ 21600 h 21600"/>
              <a:gd name="T4" fmla="*/ 0 w 21600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</a:path>
              <a:path w="21600" h="21600" stroke="0" extrusionOk="0">
                <a:moveTo>
                  <a:pt x="21600" y="0"/>
                </a:moveTo>
                <a:cubicBezTo>
                  <a:pt x="21600" y="11929"/>
                  <a:pt x="11929" y="21599"/>
                  <a:pt x="0" y="21600"/>
                </a:cubicBezTo>
                <a:lnTo>
                  <a:pt x="0" y="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temp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00108"/>
            <a:ext cx="6932808" cy="464347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Formulaire  Double Affichage</a:t>
            </a:r>
            <a:endParaRPr lang="fr-FR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Formulaire  à Plusieurs Eléments</a:t>
            </a:r>
            <a:endParaRPr lang="fr-FR" sz="3200" dirty="0"/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857232"/>
            <a:ext cx="6138880" cy="5114367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Formulaire  à Plusieurs Eléments</a:t>
            </a:r>
            <a:endParaRPr lang="fr-FR" sz="3200" dirty="0"/>
          </a:p>
        </p:txBody>
      </p:sp>
      <p:pic>
        <p:nvPicPr>
          <p:cNvPr id="5" name="Image 4" descr="mode empile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857231"/>
            <a:ext cx="3500462" cy="5901779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857752" y="1142984"/>
            <a:ext cx="3143272" cy="2246769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</a:rPr>
              <a:t>Mode empilée :</a:t>
            </a:r>
          </a:p>
          <a:p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Utile pour les tabulations croisées</a:t>
            </a:r>
            <a:endParaRPr lang="fr-FR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Limitation d'un </a:t>
            </a:r>
            <a:r>
              <a:rPr lang="en-US" dirty="0" err="1"/>
              <a:t>langage</a:t>
            </a:r>
            <a:r>
              <a:rPr lang="en-US"/>
              <a:t> 3-GL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SQL est un sous-langage</a:t>
            </a:r>
          </a:p>
          <a:p>
            <a:pPr lvl="1"/>
            <a:r>
              <a:rPr lang="en-US"/>
              <a:t>pratiquement pas de contrôle de présentation de données</a:t>
            </a:r>
          </a:p>
          <a:p>
            <a:r>
              <a:rPr lang="en-US"/>
              <a:t>SQL n n'est pas le langage pour "Madame/Monsieur Tout le Monde"</a:t>
            </a:r>
          </a:p>
          <a:p>
            <a:pPr lvl="1"/>
            <a:r>
              <a:rPr lang="en-US"/>
              <a:t>un temps d'apprentissage est nécessaire </a:t>
            </a:r>
          </a:p>
        </p:txBody>
      </p:sp>
      <p:pic>
        <p:nvPicPr>
          <p:cNvPr id="5126" name="Picture 6">
            <a:hlinkClick r:id="" action="ppaction://media"/>
          </p:cNvPr>
          <p:cNvPicPr>
            <a:picLocks noRot="1" noChangeAspect="1" noChangeArrowheads="1"/>
          </p:cNvPicPr>
          <p:nvPr>
            <a:wavAudioFile r:embed="rId1" name="CHIMES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438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5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689" fill="hold"/>
                                        <p:tgtEl>
                                          <p:spTgt spid="51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26"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6"/>
                </p:tgtEl>
              </p:cMediaNode>
            </p:audio>
          </p:childTnLst>
        </p:cTn>
      </p:par>
    </p:tnLst>
    <p:bldLst>
      <p:bldP spid="5123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Formulaire  à Plusieurs Eléments</a:t>
            </a:r>
            <a:endParaRPr lang="fr-FR" sz="3200" dirty="0"/>
          </a:p>
        </p:txBody>
      </p:sp>
      <p:sp>
        <p:nvSpPr>
          <p:cNvPr id="7" name="ZoneTexte 6"/>
          <p:cNvSpPr txBox="1"/>
          <p:nvPr/>
        </p:nvSpPr>
        <p:spPr>
          <a:xfrm>
            <a:off x="5357818" y="1142984"/>
            <a:ext cx="3143272" cy="2677656"/>
          </a:xfrm>
          <a:prstGeom prst="rect">
            <a:avLst/>
          </a:prstGeom>
          <a:solidFill>
            <a:schemeClr val="accent4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</a:rPr>
              <a:t>Mode empilée :</a:t>
            </a:r>
          </a:p>
          <a:p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</a:p>
          <a:p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Choix en mode page avec le bouton droit de la souris</a:t>
            </a:r>
            <a:endParaRPr lang="fr-FR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5" y="1000108"/>
            <a:ext cx="4512715" cy="5572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Boîte de Dialogue Modale </a:t>
            </a:r>
            <a:endParaRPr lang="fr-FR" sz="3200" dirty="0"/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1071546"/>
            <a:ext cx="6286544" cy="4714908"/>
          </a:xfrm>
          <a:prstGeom prst="rect">
            <a:avLst/>
          </a:prstGeom>
          <a:noFill/>
          <a:ln w="12700" cap="flat" cmpd="sng">
            <a:noFill/>
            <a:prstDash val="solid"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Boîte de Dialogue Modale </a:t>
            </a:r>
            <a:endParaRPr lang="fr-FR" sz="3200" dirty="0"/>
          </a:p>
        </p:txBody>
      </p:sp>
      <p:pic>
        <p:nvPicPr>
          <p:cNvPr id="5" name="Image 4" descr="bm2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5786" y="785794"/>
            <a:ext cx="7000924" cy="5250693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 bwMode="auto">
          <a:xfrm>
            <a:off x="3857620" y="3357562"/>
            <a:ext cx="4429156" cy="114300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Boîte de Dialogue Modale </a:t>
            </a:r>
            <a:endParaRPr lang="fr-FR" sz="3200" dirty="0"/>
          </a:p>
        </p:txBody>
      </p:sp>
      <p:pic>
        <p:nvPicPr>
          <p:cNvPr id="6" name="Image 5" descr="bm2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857232"/>
            <a:ext cx="6143668" cy="50486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Boîte de Dialogue Modale </a:t>
            </a:r>
            <a:endParaRPr lang="fr-FR" sz="3200" dirty="0"/>
          </a:p>
        </p:txBody>
      </p:sp>
      <p:pic>
        <p:nvPicPr>
          <p:cNvPr id="5" name="Image 4" descr="bm2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000108"/>
            <a:ext cx="8676069" cy="4379613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 bwMode="auto">
          <a:xfrm rot="5400000" flipH="1" flipV="1">
            <a:off x="6357950" y="1643050"/>
            <a:ext cx="2571768" cy="5715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 flipV="1">
            <a:off x="714348" y="714356"/>
            <a:ext cx="7215238" cy="185738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3" name="Connecteur droit avec flèche 12"/>
          <p:cNvCxnSpPr/>
          <p:nvPr/>
        </p:nvCxnSpPr>
        <p:spPr bwMode="auto">
          <a:xfrm rot="5400000" flipH="1" flipV="1">
            <a:off x="3393273" y="1821645"/>
            <a:ext cx="1500198" cy="142876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Boîte de Dialogue Modale </a:t>
            </a:r>
            <a:endParaRPr lang="fr-FR" sz="3200" dirty="0"/>
          </a:p>
        </p:txBody>
      </p:sp>
      <p:pic>
        <p:nvPicPr>
          <p:cNvPr id="6" name="Image 5" descr="bm2-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1142984"/>
            <a:ext cx="8786842" cy="4608228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 bwMode="auto">
          <a:xfrm rot="5400000" flipH="1" flipV="1">
            <a:off x="6286512" y="1357298"/>
            <a:ext cx="2643206" cy="785818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7" name="Connecteur droit avec flèche 6"/>
          <p:cNvCxnSpPr/>
          <p:nvPr/>
        </p:nvCxnSpPr>
        <p:spPr bwMode="auto">
          <a:xfrm flipV="1">
            <a:off x="2214546" y="428604"/>
            <a:ext cx="5786478" cy="41434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Boîte de Dialogue Modale </a:t>
            </a:r>
            <a:endParaRPr lang="fr-FR" sz="3200" dirty="0"/>
          </a:p>
        </p:txBody>
      </p:sp>
      <p:pic>
        <p:nvPicPr>
          <p:cNvPr id="9" name="Image 8" descr="bm2-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4348" y="928670"/>
            <a:ext cx="7143800" cy="4778881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 bwMode="auto">
          <a:xfrm flipV="1">
            <a:off x="3428992" y="428604"/>
            <a:ext cx="4572032" cy="40719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Boîte de Dialogue Modale </a:t>
            </a:r>
            <a:endParaRPr lang="fr-FR" sz="3200" dirty="0"/>
          </a:p>
        </p:txBody>
      </p:sp>
      <p:pic>
        <p:nvPicPr>
          <p:cNvPr id="8" name="Image 7" descr="bm2-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291668"/>
            <a:ext cx="9144000" cy="4274663"/>
          </a:xfrm>
          <a:prstGeom prst="rect">
            <a:avLst/>
          </a:prstGeom>
        </p:spPr>
      </p:pic>
      <p:cxnSp>
        <p:nvCxnSpPr>
          <p:cNvPr id="7" name="Connecteur droit avec flèche 6"/>
          <p:cNvCxnSpPr/>
          <p:nvPr/>
        </p:nvCxnSpPr>
        <p:spPr bwMode="auto">
          <a:xfrm flipV="1">
            <a:off x="3428992" y="428604"/>
            <a:ext cx="4572032" cy="4071966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10" name="Connecteur droit avec flèche 9"/>
          <p:cNvCxnSpPr/>
          <p:nvPr/>
        </p:nvCxnSpPr>
        <p:spPr bwMode="auto">
          <a:xfrm rot="16200000" flipV="1">
            <a:off x="7072330" y="1357298"/>
            <a:ext cx="2857520" cy="1000132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FF0000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 descr="bm2-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85794"/>
            <a:ext cx="7715272" cy="514745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071538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/>
              <a:t>Boîte de Dialogue Modale </a:t>
            </a:r>
            <a:endParaRPr lang="fr-FR" sz="3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71604" y="142852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Tableau Croisé Dynamique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 4" descr="formulaire tab croisé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857232"/>
            <a:ext cx="6955517" cy="464975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214282" y="1357298"/>
            <a:ext cx="1643074" cy="193899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fr-FR" sz="2000" dirty="0" smtClean="0"/>
              <a:t>A noter la ligne Total général qui n’existait pas dans la requête</a:t>
            </a:r>
            <a:endParaRPr lang="fr-FR" sz="2000" dirty="0"/>
          </a:p>
        </p:txBody>
      </p:sp>
      <p:sp>
        <p:nvSpPr>
          <p:cNvPr id="8" name="ZoneTexte 7"/>
          <p:cNvSpPr txBox="1"/>
          <p:nvPr/>
        </p:nvSpPr>
        <p:spPr>
          <a:xfrm>
            <a:off x="142844" y="4286256"/>
            <a:ext cx="3143272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TRANSFORM Sum(sp.qty) AS </a:t>
            </a:r>
            <a:r>
              <a:rPr lang="en-US" dirty="0" err="1" smtClean="0"/>
              <a:t>SommeDeqty</a:t>
            </a:r>
            <a:endParaRPr lang="en-US" dirty="0" smtClean="0"/>
          </a:p>
          <a:p>
            <a:pPr algn="l"/>
            <a:r>
              <a:rPr lang="en-US" dirty="0" smtClean="0"/>
              <a:t>SELECT sp.[s#], Sum(sp.qty) AS [Total de qty]</a:t>
            </a:r>
          </a:p>
          <a:p>
            <a:pPr algn="l"/>
            <a:r>
              <a:rPr lang="en-US" dirty="0" smtClean="0"/>
              <a:t>FROM sp</a:t>
            </a:r>
          </a:p>
          <a:p>
            <a:pPr algn="l"/>
            <a:r>
              <a:rPr lang="en-US" dirty="0" smtClean="0"/>
              <a:t>GROUP BY sp.[s#]</a:t>
            </a:r>
          </a:p>
          <a:p>
            <a:pPr algn="l"/>
            <a:r>
              <a:rPr lang="en-US" dirty="0" smtClean="0"/>
              <a:t>PIVOT sp.[p#];</a:t>
            </a:r>
            <a:endParaRPr lang="fr-F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  <a:noFill/>
          <a:ln/>
        </p:spPr>
        <p:txBody>
          <a:bodyPr/>
          <a:lstStyle/>
          <a:p>
            <a:r>
              <a:rPr lang="en-US" b="1">
                <a:solidFill>
                  <a:srgbClr val="114FFB"/>
                </a:solidFill>
              </a:rPr>
              <a:t>Langages 4-GL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43000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accent1"/>
                </a:solidFill>
              </a:rPr>
              <a:t>Introduits</a:t>
            </a:r>
            <a:r>
              <a:rPr lang="en-US" b="1" dirty="0">
                <a:solidFill>
                  <a:schemeClr val="accent1"/>
                </a:solidFill>
              </a:rPr>
              <a:t> par Inf. Builders pour Focus, </a:t>
            </a:r>
            <a:r>
              <a:rPr lang="en-US" b="1" dirty="0" err="1">
                <a:solidFill>
                  <a:schemeClr val="accent1"/>
                </a:solidFill>
              </a:rPr>
              <a:t>vers</a:t>
            </a:r>
            <a:r>
              <a:rPr lang="en-US" b="1" dirty="0">
                <a:solidFill>
                  <a:schemeClr val="accent1"/>
                </a:solidFill>
              </a:rPr>
              <a:t> 1980</a:t>
            </a:r>
          </a:p>
          <a:p>
            <a:pPr>
              <a:lnSpc>
                <a:spcPct val="90000"/>
              </a:lnSpc>
            </a:pPr>
            <a:r>
              <a:rPr lang="en-US" b="1" dirty="0" err="1">
                <a:solidFill>
                  <a:schemeClr val="accent1"/>
                </a:solidFill>
              </a:rPr>
              <a:t>Fonctions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chemeClr val="accent1"/>
                </a:solidFill>
              </a:rPr>
              <a:t>Accès</a:t>
            </a:r>
            <a:r>
              <a:rPr lang="en-US" b="1" dirty="0">
                <a:solidFill>
                  <a:schemeClr val="accent1"/>
                </a:solidFill>
              </a:rPr>
              <a:t> aux </a:t>
            </a:r>
            <a:r>
              <a:rPr lang="en-US" b="1" dirty="0" err="1">
                <a:solidFill>
                  <a:schemeClr val="accent1"/>
                </a:solidFill>
              </a:rPr>
              <a:t>données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b="1" dirty="0" err="1">
                <a:solidFill>
                  <a:schemeClr val="accent1"/>
                </a:solidFill>
              </a:rPr>
              <a:t>Formulaires</a:t>
            </a:r>
            <a:endParaRPr lang="en-US" b="1" dirty="0">
              <a:solidFill>
                <a:schemeClr val="accent1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chemeClr val="accent1"/>
                </a:solidFill>
              </a:rPr>
              <a:t>Présentation</a:t>
            </a:r>
            <a:r>
              <a:rPr lang="en-US" b="1" dirty="0">
                <a:solidFill>
                  <a:schemeClr val="accent1"/>
                </a:solidFill>
              </a:rPr>
              <a:t> de </a:t>
            </a:r>
            <a:r>
              <a:rPr lang="en-US" b="1" dirty="0" err="1">
                <a:solidFill>
                  <a:schemeClr val="accent1"/>
                </a:solidFill>
              </a:rPr>
              <a:t>données</a:t>
            </a:r>
            <a:r>
              <a:rPr lang="en-US" b="1" dirty="0">
                <a:solidFill>
                  <a:schemeClr val="accent1"/>
                </a:solidFill>
              </a:rPr>
              <a:t>: </a:t>
            </a:r>
            <a:r>
              <a:rPr lang="en-US" b="1" dirty="0" err="1">
                <a:solidFill>
                  <a:schemeClr val="accent1"/>
                </a:solidFill>
              </a:rPr>
              <a:t>Formulaires</a:t>
            </a:r>
            <a:r>
              <a:rPr lang="en-US" b="1" dirty="0">
                <a:solidFill>
                  <a:schemeClr val="accent1"/>
                </a:solidFill>
              </a:rPr>
              <a:t> et Rapports</a:t>
            </a:r>
          </a:p>
          <a:p>
            <a:pPr lvl="1">
              <a:lnSpc>
                <a:spcPct val="90000"/>
              </a:lnSpc>
            </a:pPr>
            <a:r>
              <a:rPr lang="en-US" b="1" dirty="0" err="1">
                <a:solidFill>
                  <a:schemeClr val="accent1"/>
                </a:solidFill>
              </a:rPr>
              <a:t>Générateurs</a:t>
            </a:r>
            <a:r>
              <a:rPr lang="en-US" b="1" dirty="0">
                <a:solidFill>
                  <a:schemeClr val="accent1"/>
                </a:solidFill>
              </a:rPr>
              <a:t> </a:t>
            </a:r>
            <a:r>
              <a:rPr lang="en-US" b="1" dirty="0" err="1">
                <a:solidFill>
                  <a:schemeClr val="accent1"/>
                </a:solidFill>
              </a:rPr>
              <a:t>d'applications</a:t>
            </a:r>
            <a:r>
              <a:rPr lang="en-US" b="1" dirty="0">
                <a:solidFill>
                  <a:schemeClr val="accent1"/>
                </a:solidFill>
              </a:rPr>
              <a:t>:</a:t>
            </a:r>
          </a:p>
          <a:p>
            <a:pPr lvl="2">
              <a:lnSpc>
                <a:spcPct val="90000"/>
              </a:lnSpc>
            </a:pPr>
            <a:r>
              <a:rPr lang="en-US" b="1" dirty="0" err="1"/>
              <a:t>Logique</a:t>
            </a:r>
            <a:r>
              <a:rPr lang="en-US" b="1" dirty="0"/>
              <a:t> de </a:t>
            </a:r>
            <a:r>
              <a:rPr lang="en-US" b="1" dirty="0" err="1"/>
              <a:t>contrôle</a:t>
            </a:r>
            <a:endParaRPr lang="en-US" b="1" dirty="0"/>
          </a:p>
          <a:p>
            <a:pPr lvl="2">
              <a:lnSpc>
                <a:spcPct val="90000"/>
              </a:lnSpc>
            </a:pPr>
            <a:r>
              <a:rPr lang="en-US" b="1" dirty="0"/>
              <a:t>Menus, buttons, </a:t>
            </a:r>
            <a:r>
              <a:rPr lang="en-US" b="1" dirty="0" err="1"/>
              <a:t>ascenseurs</a:t>
            </a:r>
            <a:r>
              <a:rPr lang="en-US" b="1" dirty="0"/>
              <a:t>, </a:t>
            </a:r>
            <a:r>
              <a:rPr lang="en-US" b="1" dirty="0" err="1"/>
              <a:t>boites</a:t>
            </a:r>
            <a:r>
              <a:rPr lang="en-US" b="1" dirty="0"/>
              <a:t>, clicks...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43042" y="0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Graphique Croisé Dynamique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9" name="Image 8" descr="Graphique dyn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1277" y="714356"/>
            <a:ext cx="7982723" cy="417997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3643314"/>
            <a:ext cx="3143272" cy="181588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dirty="0" smtClean="0"/>
              <a:t>TRANSFORM Sum(sp.qty) AS </a:t>
            </a:r>
            <a:r>
              <a:rPr lang="en-US" dirty="0" err="1" smtClean="0"/>
              <a:t>SommeDeqty</a:t>
            </a:r>
            <a:endParaRPr lang="en-US" dirty="0" smtClean="0"/>
          </a:p>
          <a:p>
            <a:pPr algn="l"/>
            <a:r>
              <a:rPr lang="en-US" dirty="0" smtClean="0"/>
              <a:t>SELECT sp.[s#], Sum(sp.qty) AS [Total de qty]</a:t>
            </a:r>
          </a:p>
          <a:p>
            <a:pPr algn="l"/>
            <a:r>
              <a:rPr lang="en-US" dirty="0" smtClean="0"/>
              <a:t>FROM sp</a:t>
            </a:r>
          </a:p>
          <a:p>
            <a:pPr algn="l"/>
            <a:r>
              <a:rPr lang="en-US" dirty="0" smtClean="0"/>
              <a:t>GROUP BY sp.[s#]</a:t>
            </a:r>
          </a:p>
          <a:p>
            <a:pPr algn="l"/>
            <a:r>
              <a:rPr lang="en-US" dirty="0" smtClean="0"/>
              <a:t>PIVOT sp.[p#];</a:t>
            </a:r>
            <a:endParaRPr lang="fr-FR" dirty="0"/>
          </a:p>
        </p:txBody>
      </p:sp>
      <p:cxnSp>
        <p:nvCxnSpPr>
          <p:cNvPr id="11" name="Connecteur en angle 10"/>
          <p:cNvCxnSpPr/>
          <p:nvPr/>
        </p:nvCxnSpPr>
        <p:spPr bwMode="auto">
          <a:xfrm rot="5400000" flipH="1" flipV="1">
            <a:off x="3571868" y="3429000"/>
            <a:ext cx="2714644" cy="142876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Ellipse 11"/>
          <p:cNvSpPr/>
          <p:nvPr/>
        </p:nvSpPr>
        <p:spPr bwMode="auto">
          <a:xfrm>
            <a:off x="3500430" y="5500702"/>
            <a:ext cx="1571636" cy="35719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ook Antiqua" pitchFamily="18" charset="0"/>
              </a:rPr>
              <a:t>Info-bulle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43042" y="0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Graphique Croisé Dynamique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3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1" y="857232"/>
            <a:ext cx="8742443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en angle 10"/>
          <p:cNvCxnSpPr/>
          <p:nvPr/>
        </p:nvCxnSpPr>
        <p:spPr bwMode="auto">
          <a:xfrm rot="16200000" flipV="1">
            <a:off x="3143240" y="4429132"/>
            <a:ext cx="1857388" cy="28575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Ellipse 11"/>
          <p:cNvSpPr/>
          <p:nvPr/>
        </p:nvSpPr>
        <p:spPr bwMode="auto">
          <a:xfrm>
            <a:off x="2857488" y="5286388"/>
            <a:ext cx="2714644" cy="1357322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ook Antiqua" pitchFamily="18" charset="0"/>
              </a:rPr>
              <a:t>Cliquer d’abord ici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Book Antiqua" pitchFamily="18" charset="0"/>
              </a:rPr>
              <a:t> pour voir l’onglet « Modifier le type du graphique »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43042" y="0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Avec les Etiquettes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8496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Connecteur en angle 10"/>
          <p:cNvCxnSpPr/>
          <p:nvPr/>
        </p:nvCxnSpPr>
        <p:spPr bwMode="auto">
          <a:xfrm flipV="1">
            <a:off x="4214810" y="1928802"/>
            <a:ext cx="3714776" cy="357190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Ellipse 11"/>
          <p:cNvSpPr/>
          <p:nvPr/>
        </p:nvSpPr>
        <p:spPr bwMode="auto">
          <a:xfrm>
            <a:off x="3286116" y="5143512"/>
            <a:ext cx="2214578" cy="714380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Clique, puis clique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Book Antiqua" pitchFamily="18" charset="0"/>
            </a:endParaRPr>
          </a:p>
        </p:txBody>
      </p:sp>
      <p:cxnSp>
        <p:nvCxnSpPr>
          <p:cNvPr id="13" name="Connecteur en angle 12"/>
          <p:cNvCxnSpPr/>
          <p:nvPr/>
        </p:nvCxnSpPr>
        <p:spPr bwMode="auto">
          <a:xfrm rot="16200000" flipV="1">
            <a:off x="-357222" y="2786058"/>
            <a:ext cx="3214710" cy="1785950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Ellipse 13"/>
          <p:cNvSpPr/>
          <p:nvPr/>
        </p:nvSpPr>
        <p:spPr bwMode="auto">
          <a:xfrm>
            <a:off x="1500166" y="5072074"/>
            <a:ext cx="1214446" cy="571504"/>
          </a:xfrm>
          <a:prstGeom prst="ellips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 smtClean="0"/>
              <a:t>Clique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Book Antiqua" pitchFamily="18" charset="0"/>
            </a:endParaRPr>
          </a:p>
        </p:txBody>
      </p:sp>
      <p:sp>
        <p:nvSpPr>
          <p:cNvPr id="18" name="Rectangle à coins arrondis 17"/>
          <p:cNvSpPr/>
          <p:nvPr/>
        </p:nvSpPr>
        <p:spPr bwMode="auto">
          <a:xfrm>
            <a:off x="6215074" y="4714884"/>
            <a:ext cx="2500330" cy="92869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6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Il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 faut </a:t>
            </a:r>
            <a:r>
              <a:rPr lang="fr-FR" dirty="0" smtClean="0">
                <a:solidFill>
                  <a:schemeClr val="bg2">
                    <a:lumMod val="25000"/>
                  </a:schemeClr>
                </a:solidFill>
              </a:rPr>
              <a:t>être en</a:t>
            </a:r>
            <a:r>
              <a:rPr kumimoji="0" lang="fr-FR" sz="1600" b="0" i="0" u="none" strike="noStrike" cap="none" normalizeH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latin typeface="Book Antiqua" pitchFamily="18" charset="0"/>
              </a:rPr>
              <a:t> mode « Modifier le type du graphique »</a:t>
            </a:r>
            <a:endParaRPr kumimoji="0" lang="fr-FR" sz="16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43042" y="0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Formulaire Général 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09600" y="1143000"/>
            <a:ext cx="7772400" cy="4114800"/>
          </a:xfrm>
          <a:prstGeom prst="rect">
            <a:avLst/>
          </a:prstGeom>
          <a:noFill/>
          <a:ln/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lang="en-US" sz="3600" b="1" kern="0" noProof="0" dirty="0" err="1" smtClean="0">
                <a:solidFill>
                  <a:schemeClr val="tx1"/>
                </a:solidFill>
                <a:latin typeface="+mn-lt"/>
              </a:rPr>
              <a:t>Bouton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 “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Créer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un </a:t>
            </a:r>
            <a:r>
              <a:rPr kumimoji="0" lang="en-US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formulaire</a:t>
            </a:r>
            <a:r>
              <a:rPr kumimoji="0" lang="en-US" sz="36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”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sz="3600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kern="0" dirty="0" err="1" smtClean="0">
                <a:solidFill>
                  <a:schemeClr val="tx1"/>
                </a:solidFill>
                <a:latin typeface="+mn-lt"/>
              </a:rPr>
              <a:t>Crée</a:t>
            </a:r>
            <a:r>
              <a:rPr lang="en-US" sz="3600" b="1" kern="0" dirty="0" smtClean="0">
                <a:solidFill>
                  <a:schemeClr val="tx1"/>
                </a:solidFill>
                <a:latin typeface="+mn-lt"/>
              </a:rPr>
              <a:t> un cadre vide</a:t>
            </a:r>
            <a:endParaRPr kumimoji="0" lang="en-US" sz="36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Monotype Sorts" pitchFamily="2" charset="2"/>
              <a:buChar char="l"/>
              <a:tabLst/>
              <a:defRPr/>
            </a:pPr>
            <a:r>
              <a:rPr lang="en-US" sz="3600" b="1" kern="0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kern="0" baseline="0" dirty="0" err="1" smtClean="0">
                <a:solidFill>
                  <a:schemeClr val="tx1"/>
                </a:solidFill>
                <a:latin typeface="+mn-lt"/>
              </a:rPr>
              <a:t>Permet</a:t>
            </a:r>
            <a:r>
              <a:rPr lang="en-US" sz="3600" b="1" kern="0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kern="0" baseline="0" dirty="0" err="1" smtClean="0">
                <a:solidFill>
                  <a:schemeClr val="tx1"/>
                </a:solidFill>
                <a:latin typeface="+mn-lt"/>
              </a:rPr>
              <a:t>ensuite</a:t>
            </a:r>
            <a:r>
              <a:rPr lang="en-US" sz="3600" b="1" kern="0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kern="0" baseline="0" dirty="0" err="1" smtClean="0">
                <a:solidFill>
                  <a:schemeClr val="tx1"/>
                </a:solidFill>
                <a:latin typeface="+mn-lt"/>
              </a:rPr>
              <a:t>l’insertion</a:t>
            </a:r>
            <a:r>
              <a:rPr lang="en-US" sz="3600" b="1" kern="0" baseline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600" b="1" kern="0" baseline="0" dirty="0" err="1" smtClean="0">
                <a:solidFill>
                  <a:schemeClr val="tx1"/>
                </a:solidFill>
                <a:latin typeface="+mn-lt"/>
              </a:rPr>
              <a:t>libre</a:t>
            </a:r>
            <a:endParaRPr lang="en-US" sz="3600" b="1" kern="0" baseline="0" dirty="0" smtClean="0">
              <a:solidFill>
                <a:schemeClr val="tx1"/>
              </a:solidFill>
              <a:latin typeface="+mn-lt"/>
            </a:endParaRP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sz="3200" b="1" kern="0" dirty="0" smtClean="0">
                <a:solidFill>
                  <a:schemeClr val="tx1"/>
                </a:solidFill>
                <a:latin typeface="+mn-lt"/>
              </a:rPr>
              <a:t>Les </a:t>
            </a:r>
            <a:r>
              <a:rPr lang="en-US" sz="3200" b="1" kern="0" dirty="0" err="1" smtClean="0">
                <a:solidFill>
                  <a:schemeClr val="tx1"/>
                </a:solidFill>
                <a:latin typeface="+mn-lt"/>
              </a:rPr>
              <a:t>objets</a:t>
            </a:r>
            <a:r>
              <a:rPr lang="en-US" sz="3200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+mn-lt"/>
              </a:rPr>
              <a:t>indépendants</a:t>
            </a:r>
            <a:endParaRPr lang="en-US" sz="3200" b="1" kern="0" dirty="0" smtClean="0">
              <a:solidFill>
                <a:schemeClr val="tx1"/>
              </a:solidFill>
              <a:latin typeface="+mn-lt"/>
            </a:endParaRPr>
          </a:p>
          <a:p>
            <a:pPr marL="1257300" lvl="2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Photos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sz="3200" b="1" kern="0" baseline="0" dirty="0" smtClean="0">
                <a:solidFill>
                  <a:schemeClr val="tx1"/>
                </a:solidFill>
                <a:latin typeface="+mn-lt"/>
              </a:rPr>
              <a:t>Les</a:t>
            </a:r>
            <a:r>
              <a:rPr lang="en-US" sz="3200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+mn-lt"/>
              </a:rPr>
              <a:t>sousformulaires</a:t>
            </a:r>
            <a:r>
              <a:rPr lang="en-US" sz="3200" b="1" kern="0" dirty="0" smtClean="0">
                <a:solidFill>
                  <a:schemeClr val="tx1"/>
                </a:solidFill>
                <a:latin typeface="+mn-lt"/>
              </a:rPr>
              <a:t> </a:t>
            </a:r>
            <a:r>
              <a:rPr lang="en-US" sz="3200" b="1" kern="0" dirty="0" err="1" smtClean="0">
                <a:solidFill>
                  <a:schemeClr val="tx1"/>
                </a:solidFill>
                <a:latin typeface="+mn-lt"/>
              </a:rPr>
              <a:t>ind</a:t>
            </a:r>
            <a:r>
              <a:rPr lang="en-US" sz="3200" b="1" kern="0" dirty="0" smtClean="0">
                <a:solidFill>
                  <a:schemeClr val="tx1"/>
                </a:solidFill>
                <a:latin typeface="+mn-lt"/>
              </a:rPr>
              <a:t>.</a:t>
            </a: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kumimoji="0" lang="en-US" sz="3200" b="1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 Les </a:t>
            </a:r>
            <a:r>
              <a:rPr kumimoji="0" lang="en-US" sz="3200" b="1" i="0" u="none" strike="noStrike" kern="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graphiques</a:t>
            </a:r>
            <a:endParaRPr kumimoji="0" lang="en-US" sz="3200" b="1" i="0" u="none" strike="noStrike" kern="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800100" lvl="1" indent="-342900" algn="l"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Monotype Sorts" pitchFamily="2" charset="2"/>
              <a:buChar char="l"/>
            </a:pPr>
            <a:r>
              <a:rPr lang="en-US" sz="3200" b="1" kern="0" baseline="0" dirty="0" smtClean="0">
                <a:solidFill>
                  <a:schemeClr val="tx1"/>
                </a:solidFill>
                <a:latin typeface="+mn-lt"/>
              </a:rPr>
              <a:t>….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643042" y="0"/>
            <a:ext cx="6286544" cy="584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>
            <a:reflection blurRad="6350" stA="50000" endA="300" endPos="5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bg2">
                    <a:lumMod val="50000"/>
                  </a:schemeClr>
                </a:solidFill>
              </a:rPr>
              <a:t>Formulaire Général </a:t>
            </a:r>
            <a:endParaRPr lang="fr-FR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 4" descr="Sans tit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642918"/>
            <a:ext cx="9144000" cy="519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45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6659562" y="2852738"/>
            <a:ext cx="1912965" cy="852483"/>
          </a:xfrm>
          <a:prstGeom prst="hexagon">
            <a:avLst>
              <a:gd name="adj" fmla="val 51701"/>
              <a:gd name="vf" fmla="val 11547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 lIns="90488" tIns="44450" rIns="90488" bIns="44450" anchor="ctr">
            <a:spAutoFit/>
          </a:bodyPr>
          <a:lstStyle/>
          <a:p>
            <a:r>
              <a:rPr lang="en-US"/>
              <a:t>Bouton de</a:t>
            </a:r>
          </a:p>
          <a:p>
            <a:r>
              <a:rPr lang="en-US"/>
              <a:t>commande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50825" y="5661025"/>
            <a:ext cx="8459788" cy="822325"/>
          </a:xfrm>
          <a:prstGeom prst="rect">
            <a:avLst/>
          </a:prstGeom>
          <a:solidFill>
            <a:schemeClr val="tx2"/>
          </a:solidFill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fr-FR" sz="2400"/>
              <a:t>En général,  lancé automatiquement par la commande « Démarrage » y associée pendant la création du formulaire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904"/>
            <a:ext cx="7772400" cy="1143000"/>
          </a:xfrm>
        </p:spPr>
        <p:txBody>
          <a:bodyPr/>
          <a:lstStyle/>
          <a:p>
            <a:r>
              <a:rPr lang="fr-FR" dirty="0" smtClean="0"/>
              <a:t>Formulaires de Navigation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038344"/>
            <a:ext cx="6674662" cy="3910935"/>
          </a:xfrm>
        </p:spPr>
      </p:pic>
      <p:sp>
        <p:nvSpPr>
          <p:cNvPr id="5" name="ZoneTexte 4"/>
          <p:cNvSpPr txBox="1"/>
          <p:nvPr/>
        </p:nvSpPr>
        <p:spPr>
          <a:xfrm>
            <a:off x="1115616" y="1268760"/>
            <a:ext cx="691276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Menus « Express »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477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904"/>
            <a:ext cx="7772400" cy="1143000"/>
          </a:xfrm>
        </p:spPr>
        <p:txBody>
          <a:bodyPr/>
          <a:lstStyle/>
          <a:p>
            <a:r>
              <a:rPr lang="fr-FR" dirty="0" smtClean="0"/>
              <a:t>Formulaires de Navigation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1115616" y="1268760"/>
            <a:ext cx="6912768" cy="58477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chemeClr val="tx1"/>
                </a:solidFill>
              </a:rPr>
              <a:t>Résultat</a:t>
            </a:r>
            <a:endParaRPr lang="fr-FR" sz="3200" dirty="0">
              <a:solidFill>
                <a:schemeClr val="tx1"/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04" y="1877535"/>
            <a:ext cx="7022592" cy="4114800"/>
          </a:xfrm>
        </p:spPr>
      </p:pic>
    </p:spTree>
    <p:extLst>
      <p:ext uri="{BB962C8B-B14F-4D97-AF65-F5344CB8AC3E}">
        <p14:creationId xmlns:p14="http://schemas.microsoft.com/office/powerpoint/2010/main" val="3691091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904"/>
            <a:ext cx="7772400" cy="1143000"/>
          </a:xfrm>
        </p:spPr>
        <p:txBody>
          <a:bodyPr/>
          <a:lstStyle/>
          <a:p>
            <a:r>
              <a:rPr lang="fr-FR" dirty="0" smtClean="0"/>
              <a:t>Formulaires de Navigation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Sélectionner l’onglet avec la souris</a:t>
            </a:r>
          </a:p>
          <a:p>
            <a:r>
              <a:rPr lang="fr-FR" dirty="0" smtClean="0"/>
              <a:t>Tapez ou coller le nom du formulaire</a:t>
            </a:r>
          </a:p>
          <a:p>
            <a:r>
              <a:rPr lang="fr-FR" dirty="0" smtClean="0"/>
              <a:t>Cliquez sur le champs au-dessous</a:t>
            </a:r>
          </a:p>
          <a:p>
            <a:pPr lvl="1"/>
            <a:r>
              <a:rPr lang="fr-FR" dirty="0" smtClean="0"/>
              <a:t>Le formulaire devrait apparaitre </a:t>
            </a:r>
          </a:p>
          <a:p>
            <a:r>
              <a:rPr lang="fr-FR" dirty="0" smtClean="0"/>
              <a:t>Passez à l’ongle suivant qui apparaitra aussi</a:t>
            </a:r>
          </a:p>
          <a:p>
            <a:r>
              <a:rPr lang="fr-FR" dirty="0" smtClean="0"/>
              <a:t>Etc.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5289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904"/>
            <a:ext cx="7772400" cy="1143000"/>
          </a:xfrm>
        </p:spPr>
        <p:txBody>
          <a:bodyPr/>
          <a:lstStyle/>
          <a:p>
            <a:r>
              <a:rPr lang="fr-FR" dirty="0" smtClean="0"/>
              <a:t>Formulaires de Navigation</a:t>
            </a:r>
            <a:endParaRPr lang="fr-FR" dirty="0"/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3600" dirty="0" smtClean="0"/>
              <a:t>Sauvez le résultat</a:t>
            </a:r>
          </a:p>
          <a:p>
            <a:r>
              <a:rPr lang="fr-FR" sz="3600" dirty="0" smtClean="0"/>
              <a:t>Passez en mode Formulaire</a:t>
            </a:r>
          </a:p>
          <a:p>
            <a:r>
              <a:rPr lang="fr-FR" sz="3600" dirty="0" smtClean="0"/>
              <a:t>Résultat possible sur le diapo suivant</a:t>
            </a:r>
          </a:p>
          <a:p>
            <a:r>
              <a:rPr lang="fr-FR" sz="3600" dirty="0" smtClean="0"/>
              <a:t>Vous pouvez le peaufiner à volonté</a:t>
            </a:r>
          </a:p>
          <a:p>
            <a:pPr lvl="1"/>
            <a:r>
              <a:rPr lang="fr-FR" sz="3200" dirty="0"/>
              <a:t>E</a:t>
            </a:r>
            <a:r>
              <a:rPr lang="fr-FR" sz="3200" dirty="0" smtClean="0"/>
              <a:t>n mode page ou création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789801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685800"/>
          </a:xfrm>
          <a:noFill/>
          <a:ln/>
        </p:spPr>
        <p:txBody>
          <a:bodyPr/>
          <a:lstStyle/>
          <a:p>
            <a:r>
              <a:rPr lang="en-US" b="1">
                <a:solidFill>
                  <a:srgbClr val="00279F"/>
                </a:solidFill>
              </a:rPr>
              <a:t>Formulaires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>
                <a:solidFill>
                  <a:schemeClr val="tx2"/>
                </a:solidFill>
              </a:rPr>
              <a:t>Contrôle de saisie de données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valeurs d'attributs et contraintes interattributs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tx2"/>
                </a:solidFill>
              </a:rPr>
              <a:t>Contrôle de présentation de données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Couleurs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Fonts: genre et taille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Positionnement sur l'écran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Effets spéciaux: clignotement, 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Présentation graphique de données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tx2"/>
                </a:solidFill>
              </a:rPr>
              <a:t>Autoformulaires &amp; formulaires élaborées</a:t>
            </a:r>
          </a:p>
        </p:txBody>
      </p:sp>
      <p:graphicFrame>
        <p:nvGraphicFramePr>
          <p:cNvPr id="717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616700" y="3117850"/>
          <a:ext cx="146050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Harvard F/X Drawing" r:id="rId4" imgW="3073320" imgH="2958840" progId="">
                  <p:embed/>
                </p:oleObj>
              </mc:Choice>
              <mc:Fallback>
                <p:oleObj name="Harvard F/X Drawing" r:id="rId4" imgW="3073320" imgH="2958840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16700" y="3117850"/>
                        <a:ext cx="1460500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2700000" algn="ctr" rotWithShape="0">
                          <a:schemeClr val="bg1"/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0" dur="5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904"/>
            <a:ext cx="7772400" cy="1143000"/>
          </a:xfrm>
        </p:spPr>
        <p:txBody>
          <a:bodyPr/>
          <a:lstStyle/>
          <a:p>
            <a:r>
              <a:rPr lang="fr-FR" dirty="0" smtClean="0"/>
              <a:t>Formulaires de Navigation</a:t>
            </a:r>
            <a:endParaRPr lang="fr-FR" dirty="0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00" y="1746314"/>
            <a:ext cx="7022592" cy="4114800"/>
          </a:xfrm>
        </p:spPr>
      </p:pic>
      <p:sp>
        <p:nvSpPr>
          <p:cNvPr id="8" name="ZoneTexte 7"/>
          <p:cNvSpPr txBox="1"/>
          <p:nvPr/>
        </p:nvSpPr>
        <p:spPr>
          <a:xfrm>
            <a:off x="395536" y="1261777"/>
            <a:ext cx="82809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>
                <a:solidFill>
                  <a:schemeClr val="tx1"/>
                </a:solidFill>
              </a:rPr>
              <a:t>Le formulaire  Quantité présente une requête graphique</a:t>
            </a:r>
            <a:endParaRPr lang="fr-F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30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904"/>
            <a:ext cx="7772400" cy="1143000"/>
          </a:xfrm>
        </p:spPr>
        <p:txBody>
          <a:bodyPr/>
          <a:lstStyle/>
          <a:p>
            <a:r>
              <a:rPr lang="fr-FR" dirty="0" smtClean="0"/>
              <a:t>Formulaires de Navigation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r>
              <a:rPr lang="fr-FR" sz="3600" dirty="0" smtClean="0"/>
              <a:t>Alternativement on Crée le Formulaire Vierge</a:t>
            </a:r>
          </a:p>
          <a:p>
            <a:pPr lvl="1"/>
            <a:r>
              <a:rPr lang="fr-FR" sz="3200" dirty="0" smtClean="0"/>
              <a:t>En Mode Création automatiquement</a:t>
            </a:r>
          </a:p>
          <a:p>
            <a:r>
              <a:rPr lang="fr-FR" sz="3600" dirty="0" smtClean="0"/>
              <a:t>A partir du Ruban on insère:</a:t>
            </a:r>
          </a:p>
          <a:p>
            <a:pPr lvl="1"/>
            <a:r>
              <a:rPr lang="fr-FR" sz="3200" dirty="0" smtClean="0"/>
              <a:t>Titre, Logo, Date…</a:t>
            </a:r>
          </a:p>
          <a:p>
            <a:pPr lvl="1"/>
            <a:r>
              <a:rPr lang="fr-FR" sz="3200" dirty="0" smtClean="0"/>
              <a:t>L’insertion du 1èr de ces champs ouvre le champs En-Tête invisible avant</a:t>
            </a:r>
          </a:p>
        </p:txBody>
      </p:sp>
    </p:spTree>
    <p:extLst>
      <p:ext uri="{BB962C8B-B14F-4D97-AF65-F5344CB8AC3E}">
        <p14:creationId xmlns:p14="http://schemas.microsoft.com/office/powerpoint/2010/main" val="7302774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904"/>
            <a:ext cx="7772400" cy="1143000"/>
          </a:xfrm>
        </p:spPr>
        <p:txBody>
          <a:bodyPr/>
          <a:lstStyle/>
          <a:p>
            <a:r>
              <a:rPr lang="fr-FR" dirty="0" smtClean="0"/>
              <a:t>Formulaires de Navigation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r>
              <a:rPr lang="fr-FR" sz="3600" dirty="0" smtClean="0"/>
              <a:t>Dans le Détail  </a:t>
            </a:r>
            <a:r>
              <a:rPr lang="fr-FR" sz="3600" dirty="0"/>
              <a:t>o</a:t>
            </a:r>
            <a:r>
              <a:rPr lang="fr-FR" sz="3600" dirty="0" smtClean="0"/>
              <a:t>n met les boutons d’ouverture d’autres formulaires</a:t>
            </a:r>
          </a:p>
          <a:p>
            <a:r>
              <a:rPr lang="fr-FR" sz="3600" dirty="0" smtClean="0"/>
              <a:t>Dans le Pied on met le bouton Quitter </a:t>
            </a:r>
          </a:p>
          <a:p>
            <a:r>
              <a:rPr lang="fr-FR" sz="3600" dirty="0" smtClean="0"/>
              <a:t>Comme en </a:t>
            </a:r>
            <a:r>
              <a:rPr lang="fr-FR" sz="3600" dirty="0" err="1" smtClean="0"/>
              <a:t>TPs</a:t>
            </a:r>
            <a:endParaRPr lang="fr-FR" sz="3600" dirty="0" smtClean="0"/>
          </a:p>
        </p:txBody>
      </p:sp>
    </p:spTree>
    <p:extLst>
      <p:ext uri="{BB962C8B-B14F-4D97-AF65-F5344CB8AC3E}">
        <p14:creationId xmlns:p14="http://schemas.microsoft.com/office/powerpoint/2010/main" val="328617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3568" y="22904"/>
            <a:ext cx="7772400" cy="1143000"/>
          </a:xfrm>
        </p:spPr>
        <p:txBody>
          <a:bodyPr/>
          <a:lstStyle/>
          <a:p>
            <a:r>
              <a:rPr lang="fr-FR" dirty="0" smtClean="0"/>
              <a:t>Formulaires de Navigation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3568" y="1484784"/>
            <a:ext cx="7772400" cy="4114800"/>
          </a:xfrm>
        </p:spPr>
        <p:txBody>
          <a:bodyPr/>
          <a:lstStyle/>
          <a:p>
            <a:r>
              <a:rPr lang="fr-FR" sz="4400" dirty="0" smtClean="0"/>
              <a:t>Le tout est plus long à faire / choix d’un Formulaire de Navigation à onglets </a:t>
            </a:r>
            <a:r>
              <a:rPr lang="fr-FR" sz="4400" dirty="0"/>
              <a:t>sur le Ruban</a:t>
            </a:r>
            <a:endParaRPr lang="fr-FR" sz="4400" dirty="0" smtClean="0"/>
          </a:p>
          <a:p>
            <a:r>
              <a:rPr lang="fr-FR" sz="4400" dirty="0" smtClean="0"/>
              <a:t>Mais le résultat peut </a:t>
            </a:r>
            <a:r>
              <a:rPr lang="fr-FR" sz="4400" smtClean="0"/>
              <a:t>être bien </a:t>
            </a:r>
            <a:r>
              <a:rPr lang="fr-FR" sz="4400" dirty="0" smtClean="0"/>
              <a:t>+ Pro</a:t>
            </a:r>
            <a:endParaRPr lang="fr-FR" sz="4000" dirty="0" smtClean="0"/>
          </a:p>
        </p:txBody>
      </p:sp>
    </p:spTree>
    <p:extLst>
      <p:ext uri="{BB962C8B-B14F-4D97-AF65-F5344CB8AC3E}">
        <p14:creationId xmlns:p14="http://schemas.microsoft.com/office/powerpoint/2010/main" val="34856097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42910" y="0"/>
            <a:ext cx="7529538" cy="771508"/>
          </a:xfrm>
        </p:spPr>
        <p:txBody>
          <a:bodyPr/>
          <a:lstStyle/>
          <a:p>
            <a:r>
              <a:rPr lang="fr-FR" sz="3600" dirty="0" smtClean="0"/>
              <a:t>Menu Général : </a:t>
            </a:r>
            <a:r>
              <a:rPr lang="fr-FR" sz="3600" dirty="0" err="1" smtClean="0"/>
              <a:t>MsAccess</a:t>
            </a:r>
            <a:r>
              <a:rPr lang="fr-FR" sz="3600" dirty="0" smtClean="0"/>
              <a:t> 2007</a:t>
            </a:r>
            <a:endParaRPr lang="fr-FR" sz="3600" dirty="0"/>
          </a:p>
        </p:txBody>
      </p:sp>
      <p:pic>
        <p:nvPicPr>
          <p:cNvPr id="4" name="Espace réservé du contenu 3" descr="temp7-menu-g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785794"/>
            <a:ext cx="6781845" cy="5086384"/>
          </a:xfrm>
        </p:spPr>
      </p:pic>
      <p:cxnSp>
        <p:nvCxnSpPr>
          <p:cNvPr id="6" name="Connecteur en angle 5"/>
          <p:cNvCxnSpPr/>
          <p:nvPr/>
        </p:nvCxnSpPr>
        <p:spPr bwMode="auto">
          <a:xfrm rot="10800000">
            <a:off x="7215206" y="1142984"/>
            <a:ext cx="1500198" cy="1357322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 bwMode="auto">
          <a:xfrm rot="10800000">
            <a:off x="5857884" y="2428868"/>
            <a:ext cx="2500330" cy="71438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 descr="temp8-menu-g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176" y="857231"/>
            <a:ext cx="6734220" cy="5050665"/>
          </a:xfrm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642910" y="0"/>
            <a:ext cx="7529538" cy="7715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600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Résultat</a:t>
            </a: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: </a:t>
            </a:r>
            <a:r>
              <a:rPr kumimoji="0" lang="fr-FR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MsAccess</a:t>
            </a:r>
            <a:r>
              <a:rPr kumimoji="0" lang="fr-FR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2007</a:t>
            </a:r>
            <a:endParaRPr kumimoji="0" lang="fr-FR" sz="36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4348" y="-214338"/>
            <a:ext cx="7772400" cy="1143000"/>
          </a:xfrm>
        </p:spPr>
        <p:txBody>
          <a:bodyPr/>
          <a:lstStyle/>
          <a:p>
            <a:pPr lvl="0"/>
            <a:r>
              <a:rPr lang="fr-FR" dirty="0" smtClean="0"/>
              <a:t>Résultat : </a:t>
            </a:r>
            <a:r>
              <a:rPr lang="fr-FR" dirty="0" err="1" smtClean="0"/>
              <a:t>MsAccess</a:t>
            </a:r>
            <a:r>
              <a:rPr lang="fr-FR" dirty="0" smtClean="0"/>
              <a:t> 2007</a:t>
            </a:r>
            <a:endParaRPr lang="fr-FR" dirty="0"/>
          </a:p>
        </p:txBody>
      </p:sp>
      <p:pic>
        <p:nvPicPr>
          <p:cNvPr id="4" name="Espace réservé du contenu 3" descr="temp9-menu-gal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928670"/>
            <a:ext cx="6715172" cy="503638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/>
          <a:lstStyle/>
          <a:p>
            <a:r>
              <a:rPr lang="fr-FR" dirty="0" smtClean="0"/>
              <a:t>Démarrage : </a:t>
            </a:r>
            <a:r>
              <a:rPr lang="fr-FR" dirty="0" err="1" smtClean="0"/>
              <a:t>MsAccess</a:t>
            </a:r>
            <a:r>
              <a:rPr lang="fr-FR" dirty="0" smtClean="0"/>
              <a:t> 2007</a:t>
            </a:r>
            <a:endParaRPr lang="fr-FR" dirty="0"/>
          </a:p>
        </p:txBody>
      </p:sp>
      <p:pic>
        <p:nvPicPr>
          <p:cNvPr id="4" name="Espace réservé du contenu 3" descr="Démarrag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86660" y="1142983"/>
            <a:ext cx="6085735" cy="4960001"/>
          </a:xfrm>
        </p:spPr>
      </p:pic>
      <p:cxnSp>
        <p:nvCxnSpPr>
          <p:cNvPr id="6" name="Connecteur en angle 5"/>
          <p:cNvCxnSpPr/>
          <p:nvPr/>
        </p:nvCxnSpPr>
        <p:spPr bwMode="auto">
          <a:xfrm rot="10800000" flipV="1">
            <a:off x="6000760" y="4357694"/>
            <a:ext cx="2428892" cy="1357322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/>
          <a:lstStyle/>
          <a:p>
            <a:r>
              <a:rPr lang="fr-FR" dirty="0" smtClean="0"/>
              <a:t>Démarrage : </a:t>
            </a:r>
            <a:r>
              <a:rPr lang="fr-FR" dirty="0" err="1" smtClean="0"/>
              <a:t>MsAccess</a:t>
            </a:r>
            <a:r>
              <a:rPr lang="fr-FR" dirty="0" smtClean="0"/>
              <a:t> 2007</a:t>
            </a:r>
            <a:endParaRPr lang="fr-FR" dirty="0"/>
          </a:p>
        </p:txBody>
      </p:sp>
      <p:pic>
        <p:nvPicPr>
          <p:cNvPr id="7" name="Espace réservé du contenu 6" descr="Démarr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19140" y="1071545"/>
            <a:ext cx="6010380" cy="4929863"/>
          </a:xfrm>
        </p:spPr>
      </p:pic>
      <p:cxnSp>
        <p:nvCxnSpPr>
          <p:cNvPr id="6" name="Connecteur en angle 5"/>
          <p:cNvCxnSpPr/>
          <p:nvPr/>
        </p:nvCxnSpPr>
        <p:spPr bwMode="auto">
          <a:xfrm rot="10800000">
            <a:off x="4929190" y="2500306"/>
            <a:ext cx="3286148" cy="1000132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mot de passe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714612" y="1285860"/>
            <a:ext cx="5286412" cy="4478132"/>
          </a:xfrm>
        </p:spPr>
      </p:pic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/>
          <a:lstStyle/>
          <a:p>
            <a:r>
              <a:rPr lang="fr-FR" dirty="0" smtClean="0"/>
              <a:t>Démarrage : </a:t>
            </a:r>
            <a:r>
              <a:rPr lang="fr-FR" dirty="0" err="1" smtClean="0"/>
              <a:t>MsAccess</a:t>
            </a:r>
            <a:r>
              <a:rPr lang="fr-FR" dirty="0" smtClean="0"/>
              <a:t> 2007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571472" y="1214422"/>
            <a:ext cx="2143140" cy="214314"/>
          </a:xfrm>
          <a:prstGeom prst="straightConnector1">
            <a:avLst/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 bwMode="auto">
          <a:xfrm>
            <a:off x="285720" y="2000240"/>
            <a:ext cx="2214578" cy="92869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400" dirty="0" smtClean="0">
                <a:solidFill>
                  <a:schemeClr val="bg2">
                    <a:lumMod val="50000"/>
                  </a:schemeClr>
                </a:solidFill>
              </a:rPr>
              <a:t>Protection par Mot de Passe</a:t>
            </a: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1039813" y="6242050"/>
            <a:ext cx="2159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 spd="slow"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571472" y="0"/>
            <a:ext cx="7772400" cy="1143000"/>
          </a:xfrm>
        </p:spPr>
        <p:txBody>
          <a:bodyPr/>
          <a:lstStyle/>
          <a:p>
            <a:r>
              <a:rPr lang="fr-FR" dirty="0" smtClean="0"/>
              <a:t>Démarrage : </a:t>
            </a:r>
            <a:r>
              <a:rPr lang="fr-FR" dirty="0" err="1" smtClean="0"/>
              <a:t>MsAccess</a:t>
            </a:r>
            <a:r>
              <a:rPr lang="fr-FR" dirty="0" smtClean="0"/>
              <a:t> 2007</a:t>
            </a:r>
            <a:endParaRPr lang="fr-FR" dirty="0"/>
          </a:p>
        </p:txBody>
      </p:sp>
      <p:pic>
        <p:nvPicPr>
          <p:cNvPr id="7" name="Espace réservé du contenu 6" descr="mot de passe2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472" y="1643050"/>
            <a:ext cx="8268526" cy="3396666"/>
          </a:xfrm>
        </p:spPr>
      </p:pic>
      <p:cxnSp>
        <p:nvCxnSpPr>
          <p:cNvPr id="9" name="Connecteur en angle 8"/>
          <p:cNvCxnSpPr/>
          <p:nvPr/>
        </p:nvCxnSpPr>
        <p:spPr bwMode="auto">
          <a:xfrm rot="16200000" flipH="1">
            <a:off x="7929586" y="1500174"/>
            <a:ext cx="1357322" cy="214314"/>
          </a:xfrm>
          <a:prstGeom prst="bentConnector3">
            <a:avLst>
              <a:gd name="adj1" fmla="val 50000"/>
            </a:avLst>
          </a:prstGeom>
          <a:ln w="28575">
            <a:headEnd type="none" w="med" len="med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5340350" y="6350"/>
            <a:ext cx="3035300" cy="596900"/>
          </a:xfrm>
          <a:prstGeom prst="octagon">
            <a:avLst>
              <a:gd name="adj" fmla="val 29282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sz="2000">
                <a:solidFill>
                  <a:srgbClr val="60617B"/>
                </a:solidFill>
              </a:rPr>
              <a:t>Encore un formulaire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400" dirty="0" err="1">
                <a:solidFill>
                  <a:schemeClr val="tx2"/>
                </a:solidFill>
              </a:rPr>
              <a:t>relationnel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étendu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/>
              <a:t>relations </a:t>
            </a:r>
            <a:r>
              <a:rPr lang="en-US" sz="2400" dirty="0" err="1"/>
              <a:t>imbriquées</a:t>
            </a:r>
            <a:endParaRPr lang="en-US" sz="2400" dirty="0"/>
          </a:p>
          <a:p>
            <a:pPr lvl="2"/>
            <a:r>
              <a:rPr lang="en-US" sz="2000" dirty="0" err="1"/>
              <a:t>formulaires</a:t>
            </a:r>
            <a:r>
              <a:rPr lang="en-US" sz="2000" dirty="0"/>
              <a:t> avec </a:t>
            </a:r>
            <a:r>
              <a:rPr lang="en-US" sz="2000" dirty="0" err="1"/>
              <a:t>sous-formulaires</a:t>
            </a:r>
            <a:r>
              <a:rPr lang="en-US" sz="2000" dirty="0"/>
              <a:t> </a:t>
            </a:r>
            <a:r>
              <a:rPr lang="en-US" sz="2000" dirty="0" err="1"/>
              <a:t>hiérarchisés</a:t>
            </a:r>
            <a:endParaRPr lang="en-US" sz="2000" dirty="0"/>
          </a:p>
          <a:p>
            <a:pPr lvl="1"/>
            <a:r>
              <a:rPr lang="en-US" sz="2400" dirty="0"/>
              <a:t>multi-relations</a:t>
            </a:r>
          </a:p>
          <a:p>
            <a:pPr lvl="2"/>
            <a:r>
              <a:rPr lang="en-US" sz="2000" dirty="0" err="1"/>
              <a:t>formulaire</a:t>
            </a:r>
            <a:r>
              <a:rPr lang="en-US" sz="2000" dirty="0"/>
              <a:t> avec </a:t>
            </a:r>
            <a:r>
              <a:rPr lang="en-US" sz="2000" dirty="0" err="1"/>
              <a:t>sous-formulaires</a:t>
            </a:r>
            <a:r>
              <a:rPr lang="en-US" sz="2000" dirty="0"/>
              <a:t> </a:t>
            </a:r>
            <a:r>
              <a:rPr lang="en-US" sz="2000" dirty="0" err="1"/>
              <a:t>indépendantes</a:t>
            </a:r>
            <a:endParaRPr lang="en-US" sz="2000" dirty="0"/>
          </a:p>
          <a:p>
            <a:pPr lvl="1"/>
            <a:r>
              <a:rPr lang="en-US" sz="2400" u="sng" dirty="0" err="1"/>
              <a:t>objets</a:t>
            </a:r>
            <a:r>
              <a:rPr lang="en-US" sz="2400" dirty="0"/>
              <a:t>  (</a:t>
            </a:r>
            <a:r>
              <a:rPr lang="en-US" sz="2400" dirty="0" err="1"/>
              <a:t>autres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les </a:t>
            </a:r>
            <a:r>
              <a:rPr lang="en-US" sz="2400" dirty="0" err="1"/>
              <a:t>valeurs</a:t>
            </a:r>
            <a:r>
              <a:rPr lang="en-US" sz="2400" dirty="0"/>
              <a:t> </a:t>
            </a:r>
            <a:r>
              <a:rPr lang="en-US" sz="2400" dirty="0" err="1"/>
              <a:t>atomiques</a:t>
            </a:r>
            <a:r>
              <a:rPr lang="en-US" sz="2400" dirty="0"/>
              <a:t>)</a:t>
            </a:r>
          </a:p>
          <a:p>
            <a:pPr lvl="2"/>
            <a:r>
              <a:rPr lang="en-US" sz="2000" dirty="0" err="1"/>
              <a:t>procédures</a:t>
            </a:r>
            <a:r>
              <a:rPr lang="en-US" sz="2000" dirty="0"/>
              <a:t> </a:t>
            </a:r>
            <a:r>
              <a:rPr lang="en-US" sz="2000" dirty="0" err="1"/>
              <a:t>stockées</a:t>
            </a:r>
            <a:endParaRPr lang="en-US" sz="2000" dirty="0"/>
          </a:p>
          <a:p>
            <a:pPr lvl="3"/>
            <a:r>
              <a:rPr lang="en-US" sz="1800" dirty="0"/>
              <a:t>macros</a:t>
            </a:r>
          </a:p>
          <a:p>
            <a:pPr lvl="3"/>
            <a:r>
              <a:rPr lang="en-US" sz="1800" dirty="0" err="1"/>
              <a:t>procédures</a:t>
            </a:r>
            <a:r>
              <a:rPr lang="en-US" sz="1800" dirty="0"/>
              <a:t> et </a:t>
            </a:r>
            <a:r>
              <a:rPr lang="en-US" sz="1800" dirty="0" err="1"/>
              <a:t>fonctions</a:t>
            </a:r>
            <a:r>
              <a:rPr lang="en-US" sz="1800" dirty="0"/>
              <a:t> </a:t>
            </a:r>
            <a:r>
              <a:rPr lang="en-US" sz="1800" dirty="0" err="1"/>
              <a:t>d'AccessBasic</a:t>
            </a:r>
            <a:endParaRPr lang="en-US" sz="1800" dirty="0"/>
          </a:p>
          <a:p>
            <a:pPr lvl="2"/>
            <a:r>
              <a:rPr lang="en-US" sz="2000" dirty="0" err="1"/>
              <a:t>objets</a:t>
            </a:r>
            <a:r>
              <a:rPr lang="en-US" sz="2000" dirty="0"/>
              <a:t> OLE</a:t>
            </a: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838200" y="381000"/>
            <a:ext cx="7772400" cy="1143000"/>
          </a:xfrm>
          <a:prstGeom prst="rect">
            <a:avLst/>
          </a:prstGeom>
          <a:solidFill>
            <a:srgbClr val="00279F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r>
              <a:rPr lang="en-US" sz="3600" b="1">
                <a:solidFill>
                  <a:schemeClr val="tx2"/>
                </a:solidFill>
              </a:rPr>
              <a:t>Formulaires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Modèle de données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00279F"/>
          </a:solidFill>
          <a:ln/>
        </p:spPr>
        <p:txBody>
          <a:bodyPr/>
          <a:lstStyle/>
          <a:p>
            <a:r>
              <a:rPr lang="en-US" sz="3600" b="1"/>
              <a:t>Formulaires</a:t>
            </a:r>
            <a:br>
              <a:rPr lang="en-US" sz="3600" b="1"/>
            </a:br>
            <a:r>
              <a:rPr lang="en-US" sz="3200" b="1"/>
              <a:t>Propriétés Importantes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/>
              <a:t>Source de données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une table de base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une vue mono/multitable  mono/multibase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plusieurs tables</a:t>
            </a:r>
          </a:p>
          <a:p>
            <a:pPr lvl="2">
              <a:lnSpc>
                <a:spcPct val="90000"/>
              </a:lnSpc>
            </a:pPr>
            <a:r>
              <a:rPr lang="fr-FR" sz="2000"/>
              <a:t>formulaire avec (plusieurs sous-formulaires)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tables attachées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tables importées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images fixes (snapshots)</a:t>
            </a:r>
          </a:p>
          <a:p>
            <a:pPr lvl="2">
              <a:lnSpc>
                <a:spcPct val="90000"/>
              </a:lnSpc>
            </a:pPr>
            <a:r>
              <a:rPr lang="fr-FR"/>
              <a:t>interdites en MAJ</a:t>
            </a:r>
          </a:p>
          <a:p>
            <a:pPr lvl="1">
              <a:lnSpc>
                <a:spcPct val="90000"/>
              </a:lnSpc>
            </a:pPr>
            <a:r>
              <a:rPr lang="fr-FR" sz="2400"/>
              <a:t>aucune</a:t>
            </a:r>
            <a:endParaRPr lang="fr-FR"/>
          </a:p>
        </p:txBody>
      </p:sp>
      <p:sp>
        <p:nvSpPr>
          <p:cNvPr id="21509" name="AutoShape 5"/>
          <p:cNvSpPr>
            <a:spLocks noChangeArrowheads="1"/>
          </p:cNvSpPr>
          <p:nvPr/>
        </p:nvSpPr>
        <p:spPr bwMode="auto">
          <a:xfrm>
            <a:off x="6445250" y="3530600"/>
            <a:ext cx="2559050" cy="939800"/>
          </a:xfrm>
          <a:prstGeom prst="parallelogram">
            <a:avLst>
              <a:gd name="adj" fmla="val 68062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sz="1800" b="1">
                <a:solidFill>
                  <a:srgbClr val="00279F"/>
                </a:solidFill>
              </a:rPr>
              <a:t>Formulaires</a:t>
            </a:r>
          </a:p>
          <a:p>
            <a:r>
              <a:rPr lang="en-US" sz="1800" b="1">
                <a:solidFill>
                  <a:srgbClr val="00279F"/>
                </a:solidFill>
              </a:rPr>
              <a:t>multibases!</a:t>
            </a:r>
          </a:p>
        </p:txBody>
      </p:sp>
      <p:sp>
        <p:nvSpPr>
          <p:cNvPr id="21510" name="Line 6"/>
          <p:cNvSpPr>
            <a:spLocks noChangeShapeType="1"/>
          </p:cNvSpPr>
          <p:nvPr/>
        </p:nvSpPr>
        <p:spPr bwMode="auto">
          <a:xfrm>
            <a:off x="3733800" y="4019550"/>
            <a:ext cx="2743200" cy="3810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1511" name="Line 7"/>
          <p:cNvSpPr>
            <a:spLocks noChangeShapeType="1"/>
          </p:cNvSpPr>
          <p:nvPr/>
        </p:nvSpPr>
        <p:spPr bwMode="auto">
          <a:xfrm>
            <a:off x="6267450" y="3028950"/>
            <a:ext cx="857250" cy="4953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5" dur="1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15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447800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Parcours de tuples sélectionnes par la requête source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tous</a:t>
            </a:r>
          </a:p>
          <a:p>
            <a:pPr lvl="1">
              <a:lnSpc>
                <a:spcPct val="90000"/>
              </a:lnSpc>
            </a:pPr>
            <a:r>
              <a:rPr lang="en-US" sz="2400"/>
              <a:t>par un filtre additionnel (Edit Filter) dans le menu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par une requête </a:t>
            </a:r>
            <a:r>
              <a:rPr lang="en-US" sz="2400" u="sng">
                <a:solidFill>
                  <a:schemeClr val="tx2"/>
                </a:solidFill>
              </a:rPr>
              <a:t>parametrée</a:t>
            </a:r>
            <a:r>
              <a:rPr lang="en-US" sz="2400">
                <a:solidFill>
                  <a:schemeClr val="tx2"/>
                </a:solidFill>
              </a:rPr>
              <a:t> par (une reference à) une valeur d'un contrôle sur le formulaire, ou un autre formulaire</a:t>
            </a:r>
            <a:endParaRPr lang="en-US"/>
          </a:p>
          <a:p>
            <a:pPr lvl="2">
              <a:lnSpc>
                <a:spcPct val="90000"/>
              </a:lnSpc>
            </a:pPr>
            <a:r>
              <a:rPr lang="en-US"/>
              <a:t>voir format général de  reference à un objet</a:t>
            </a:r>
          </a:p>
          <a:p>
            <a:pPr lvl="2">
              <a:lnSpc>
                <a:spcPct val="90000"/>
              </a:lnSpc>
            </a:pPr>
            <a:r>
              <a:rPr lang="en-US"/>
              <a:t>reference absolue vers un formulaire</a:t>
            </a:r>
          </a:p>
          <a:p>
            <a:pPr lvl="3">
              <a:lnSpc>
                <a:spcPct val="90000"/>
              </a:lnSpc>
            </a:pPr>
            <a:r>
              <a:rPr lang="en-US"/>
              <a:t>[Forms]![</a:t>
            </a:r>
            <a:r>
              <a:rPr lang="en-US" i="1"/>
              <a:t>nom-forme</a:t>
            </a:r>
            <a:r>
              <a:rPr lang="en-US"/>
              <a:t>]![</a:t>
            </a:r>
            <a:r>
              <a:rPr lang="en-US" i="1"/>
              <a:t>nom-controle</a:t>
            </a:r>
            <a:r>
              <a:rPr lang="en-US"/>
              <a:t>]</a:t>
            </a:r>
          </a:p>
          <a:p>
            <a:pPr lvl="2">
              <a:lnSpc>
                <a:spcPct val="90000"/>
              </a:lnSpc>
            </a:pPr>
            <a:r>
              <a:rPr lang="en-US"/>
              <a:t>reference locale au formulaire actif</a:t>
            </a:r>
          </a:p>
          <a:p>
            <a:pPr lvl="3">
              <a:lnSpc>
                <a:spcPct val="90000"/>
              </a:lnSpc>
            </a:pPr>
            <a:r>
              <a:rPr lang="en-US"/>
              <a:t>[</a:t>
            </a:r>
            <a:r>
              <a:rPr lang="en-US" i="1"/>
              <a:t>nom-controle</a:t>
            </a:r>
            <a:r>
              <a:rPr lang="en-US"/>
              <a:t>]</a:t>
            </a: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57250" y="76200"/>
            <a:ext cx="7772400" cy="1143000"/>
          </a:xfrm>
          <a:prstGeom prst="rect">
            <a:avLst/>
          </a:prstGeom>
          <a:solidFill>
            <a:srgbClr val="00279F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r>
              <a:rPr lang="en-US" sz="3600" b="1">
                <a:solidFill>
                  <a:schemeClr val="tx2"/>
                </a:solidFill>
              </a:rPr>
              <a:t>Formulaires</a:t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3200" b="1">
                <a:solidFill>
                  <a:schemeClr val="tx2"/>
                </a:solidFill>
              </a:rPr>
              <a:t>Parcours de tuples source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762000"/>
          </a:xfrm>
          <a:solidFill>
            <a:schemeClr val="hlink"/>
          </a:solidFill>
        </p:spPr>
        <p:txBody>
          <a:bodyPr/>
          <a:lstStyle/>
          <a:p>
            <a:pPr>
              <a:lnSpc>
                <a:spcPct val="200000"/>
              </a:lnSpc>
            </a:pPr>
            <a:r>
              <a:rPr lang="fr-FR" sz="3200" b="1">
                <a:solidFill>
                  <a:srgbClr val="00279F"/>
                </a:solidFill>
              </a:rPr>
              <a:t>Formulaires : </a:t>
            </a:r>
            <a:r>
              <a:rPr lang="fr-FR" sz="2800" b="1">
                <a:solidFill>
                  <a:srgbClr val="00279F"/>
                </a:solidFill>
              </a:rPr>
              <a:t>Principaux éléments de composition</a:t>
            </a:r>
            <a:endParaRPr lang="fr-FR" sz="5400" b="1">
              <a:solidFill>
                <a:srgbClr val="00279F"/>
              </a:solidFill>
            </a:endParaRPr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762000"/>
            <a:ext cx="7772400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fr-FR" sz="2400" dirty="0"/>
              <a:t>Champs: En-tête, Détail, Bas-de-formulaire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2000" dirty="0"/>
              <a:t>Boîtes avec les données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1800" dirty="0"/>
              <a:t>texte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1800" dirty="0"/>
              <a:t>check (oui / non)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1800" dirty="0"/>
              <a:t>liste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1800" dirty="0"/>
              <a:t>groupe d ’options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2000" dirty="0"/>
              <a:t>Labels (sans données)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1800" dirty="0"/>
              <a:t>texte ou hypertexte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2000" dirty="0"/>
              <a:t>Objets liés (</a:t>
            </a:r>
            <a:r>
              <a:rPr lang="fr-FR" sz="2000" dirty="0" err="1"/>
              <a:t>Bound</a:t>
            </a:r>
            <a:r>
              <a:rPr lang="fr-FR" sz="2000" dirty="0"/>
              <a:t> OLE </a:t>
            </a:r>
            <a:r>
              <a:rPr lang="fr-FR" sz="2000" dirty="0" err="1"/>
              <a:t>object</a:t>
            </a:r>
            <a:r>
              <a:rPr lang="fr-FR" sz="2000" dirty="0"/>
              <a:t>)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2000" dirty="0"/>
              <a:t>Objets libres (</a:t>
            </a:r>
            <a:r>
              <a:rPr lang="fr-FR" sz="2000" dirty="0" err="1"/>
              <a:t>Unbound</a:t>
            </a:r>
            <a:r>
              <a:rPr lang="fr-FR" sz="2000" dirty="0"/>
              <a:t> OLE </a:t>
            </a:r>
            <a:r>
              <a:rPr lang="fr-FR" sz="2000" dirty="0" err="1"/>
              <a:t>object</a:t>
            </a:r>
            <a:r>
              <a:rPr lang="fr-FR" sz="2000" dirty="0"/>
              <a:t>)</a:t>
            </a:r>
          </a:p>
          <a:p>
            <a:pPr lvl="1"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1800" dirty="0"/>
              <a:t>images, clips, programmes…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"/>
            </a:pPr>
            <a:r>
              <a:rPr lang="fr-FR" sz="2000" dirty="0"/>
              <a:t>Graphiques (</a:t>
            </a:r>
            <a:r>
              <a:rPr lang="fr-FR" sz="2000" dirty="0" err="1"/>
              <a:t>ang</a:t>
            </a:r>
            <a:r>
              <a:rPr lang="fr-FR" sz="2000" dirty="0"/>
              <a:t>. </a:t>
            </a:r>
            <a:r>
              <a:rPr lang="fr-FR" sz="2000" dirty="0" err="1">
                <a:solidFill>
                  <a:schemeClr val="accent1"/>
                </a:solidFill>
              </a:rPr>
              <a:t>charts</a:t>
            </a:r>
            <a:r>
              <a:rPr lang="fr-FR" sz="2000" dirty="0"/>
              <a:t>)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2000" dirty="0"/>
              <a:t>Sous-formulaires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2000" dirty="0"/>
              <a:t>Boutons de </a:t>
            </a:r>
            <a:r>
              <a:rPr lang="fr-FR" sz="2000" dirty="0" smtClean="0"/>
              <a:t>commande</a:t>
            </a:r>
          </a:p>
          <a:p>
            <a:pPr>
              <a:lnSpc>
                <a:spcPct val="90000"/>
              </a:lnSpc>
              <a:buClr>
                <a:schemeClr val="accent2"/>
              </a:buClr>
              <a:buSzPct val="120000"/>
              <a:buFont typeface="Webdings" pitchFamily="18" charset="2"/>
              <a:buChar char="h"/>
            </a:pPr>
            <a:r>
              <a:rPr lang="fr-FR" sz="2000" dirty="0" smtClean="0"/>
              <a:t>Onglets (</a:t>
            </a:r>
            <a:r>
              <a:rPr lang="fr-FR" sz="2000" dirty="0" err="1" smtClean="0"/>
              <a:t>MsAccess</a:t>
            </a:r>
            <a:r>
              <a:rPr lang="fr-FR" sz="2000" dirty="0" smtClean="0"/>
              <a:t> 2007)</a:t>
            </a:r>
            <a:endParaRPr lang="fr-FR" sz="1800" dirty="0"/>
          </a:p>
          <a:p>
            <a:pPr>
              <a:lnSpc>
                <a:spcPct val="90000"/>
              </a:lnSpc>
            </a:pPr>
            <a:r>
              <a:rPr lang="fr-FR" sz="2400" dirty="0"/>
              <a:t>Les éléments </a:t>
            </a:r>
            <a:r>
              <a:rPr lang="fr-FR" sz="2400" dirty="0">
                <a:solidFill>
                  <a:schemeClr val="accent2"/>
                </a:solidFill>
                <a:sym typeface="Webdings" pitchFamily="18" charset="2"/>
              </a:rPr>
              <a:t></a:t>
            </a:r>
            <a:r>
              <a:rPr lang="fr-FR" sz="2400" dirty="0">
                <a:sym typeface="Webdings" pitchFamily="18" charset="2"/>
              </a:rPr>
              <a:t> sont des « outils »</a:t>
            </a:r>
            <a:endParaRPr lang="fr-FR" dirty="0"/>
          </a:p>
        </p:txBody>
      </p:sp>
    </p:spTree>
  </p:cSld>
  <p:clrMapOvr>
    <a:masterClrMapping/>
  </p:clrMapOvr>
  <p:transition spd="slow">
    <p:zoom/>
    <p:sndAc>
      <p:stSnd>
        <p:snd r:embed="rId3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5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5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52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52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52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52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52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52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52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52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523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9523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9523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5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523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95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9523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5" grpId="0" build="p" autoUpdateAnimBg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23900" y="1562100"/>
            <a:ext cx="777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18000"/>
              </a:spcBef>
            </a:pPr>
            <a:r>
              <a:rPr lang="fr-FR" sz="2800"/>
              <a:t>Dans MsAccess à définir dans les "Propriétés"</a:t>
            </a:r>
          </a:p>
          <a:p>
            <a:pPr>
              <a:lnSpc>
                <a:spcPct val="90000"/>
              </a:lnSpc>
              <a:spcBef>
                <a:spcPct val="18000"/>
              </a:spcBef>
            </a:pPr>
            <a:r>
              <a:rPr lang="fr-FR" sz="2800"/>
              <a:t>MAJ</a:t>
            </a:r>
          </a:p>
          <a:p>
            <a:pPr lvl="1">
              <a:lnSpc>
                <a:spcPct val="90000"/>
              </a:lnSpc>
              <a:spcBef>
                <a:spcPct val="18000"/>
              </a:spcBef>
            </a:pPr>
            <a:r>
              <a:rPr lang="fr-FR">
                <a:solidFill>
                  <a:schemeClr val="tx2"/>
                </a:solidFill>
              </a:rPr>
              <a:t>rien, pas d'ajouts, tables défaut, toutes les tables</a:t>
            </a:r>
          </a:p>
          <a:p>
            <a:pPr>
              <a:lnSpc>
                <a:spcPct val="90000"/>
              </a:lnSpc>
              <a:spcBef>
                <a:spcPct val="18000"/>
              </a:spcBef>
            </a:pPr>
            <a:r>
              <a:rPr lang="fr-FR" sz="2800"/>
              <a:t>Accès à la définition du formulaire</a:t>
            </a:r>
          </a:p>
          <a:p>
            <a:pPr lvl="1">
              <a:lnSpc>
                <a:spcPct val="90000"/>
              </a:lnSpc>
              <a:spcBef>
                <a:spcPct val="18000"/>
              </a:spcBef>
            </a:pPr>
            <a:r>
              <a:rPr lang="fr-FR">
                <a:solidFill>
                  <a:schemeClr val="tx2"/>
                </a:solidFill>
              </a:rPr>
              <a:t>ouvert / restreint pour l'usager</a:t>
            </a:r>
          </a:p>
          <a:p>
            <a:pPr>
              <a:lnSpc>
                <a:spcPct val="90000"/>
              </a:lnSpc>
              <a:spcBef>
                <a:spcPct val="18000"/>
              </a:spcBef>
            </a:pPr>
            <a:r>
              <a:rPr lang="fr-FR" sz="2800">
                <a:solidFill>
                  <a:schemeClr val="hlink"/>
                </a:solidFill>
              </a:rPr>
              <a:t>Déclencheurs</a:t>
            </a:r>
            <a:endParaRPr lang="fr-FR" sz="2800"/>
          </a:p>
          <a:p>
            <a:pPr lvl="1">
              <a:lnSpc>
                <a:spcPct val="90000"/>
              </a:lnSpc>
              <a:spcBef>
                <a:spcPct val="0"/>
              </a:spcBef>
            </a:pPr>
            <a:r>
              <a:rPr lang="fr-FR">
                <a:solidFill>
                  <a:schemeClr val="tx2"/>
                </a:solidFill>
              </a:rPr>
              <a:t>pas du tout, avant ou après une MAJ</a:t>
            </a:r>
          </a:p>
          <a:p>
            <a:pPr lvl="1">
              <a:lnSpc>
                <a:spcPct val="90000"/>
              </a:lnSpc>
            </a:pPr>
            <a:r>
              <a:rPr lang="fr-FR"/>
              <a:t>ne peuvent pas s'enchaîner !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781050" y="57150"/>
            <a:ext cx="7772400" cy="1143000"/>
          </a:xfrm>
          <a:prstGeom prst="rect">
            <a:avLst/>
          </a:prstGeom>
          <a:solidFill>
            <a:srgbClr val="00279F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r>
              <a:rPr lang="en-US" sz="4000" b="1">
                <a:solidFill>
                  <a:schemeClr val="tx2"/>
                </a:solidFill>
              </a:rPr>
              <a:t>Formulaires</a:t>
            </a:r>
            <a:r>
              <a:rPr lang="en-US" sz="3600" b="1">
                <a:solidFill>
                  <a:schemeClr val="tx2"/>
                </a:solidFill>
              </a:rPr>
              <a:t/>
            </a:r>
            <a:br>
              <a:rPr lang="en-US" sz="3600" b="1">
                <a:solidFill>
                  <a:schemeClr val="tx2"/>
                </a:solidFill>
              </a:rPr>
            </a:br>
            <a:r>
              <a:rPr lang="en-US" sz="2800" b="1">
                <a:solidFill>
                  <a:schemeClr val="tx2"/>
                </a:solidFill>
              </a:rPr>
              <a:t>Propriétés Avancées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1" dur="1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2355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 autoUpdateAnimBg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81050"/>
          </a:xfrm>
          <a:solidFill>
            <a:srgbClr val="00279F"/>
          </a:solidFill>
          <a:ln/>
        </p:spPr>
        <p:txBody>
          <a:bodyPr/>
          <a:lstStyle/>
          <a:p>
            <a:r>
              <a:rPr lang="en-US" sz="3600"/>
              <a:t>Niveaux de concurrence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333500"/>
            <a:ext cx="8153400" cy="48006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/>
              <a:t>Nécessaire pour les applications multi-usagers</a:t>
            </a:r>
          </a:p>
          <a:p>
            <a:pPr>
              <a:lnSpc>
                <a:spcPct val="90000"/>
              </a:lnSpc>
              <a:spcBef>
                <a:spcPct val="5000"/>
              </a:spcBef>
            </a:pPr>
            <a:r>
              <a:rPr lang="en-US" sz="2800"/>
              <a:t>pas de verrouillage, seulement une notification d'un conflit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sz="2400" b="1">
                <a:solidFill>
                  <a:schemeClr val="tx2"/>
                </a:solidFill>
              </a:rPr>
              <a:t>le mode  le + performant</a:t>
            </a:r>
          </a:p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en-US">
                <a:solidFill>
                  <a:schemeClr val="tx2"/>
                </a:solidFill>
              </a:rPr>
              <a:t>SQL : "read uncommitted </a:t>
            </a:r>
          </a:p>
          <a:p>
            <a:pPr lvl="3">
              <a:lnSpc>
                <a:spcPct val="90000"/>
              </a:lnSpc>
              <a:spcBef>
                <a:spcPct val="5000"/>
              </a:spcBef>
            </a:pPr>
            <a:r>
              <a:rPr lang="en-US" sz="2400"/>
              <a:t>peut faire perdre une MAJ</a:t>
            </a:r>
          </a:p>
          <a:p>
            <a:pPr lvl="4">
              <a:lnSpc>
                <a:spcPct val="90000"/>
              </a:lnSpc>
            </a:pPr>
            <a:r>
              <a:rPr lang="en-US">
                <a:solidFill>
                  <a:schemeClr val="hlink"/>
                </a:solidFill>
              </a:rPr>
              <a:t>voir le cours sur les transactions</a:t>
            </a:r>
          </a:p>
          <a:p>
            <a:pPr>
              <a:lnSpc>
                <a:spcPct val="90000"/>
              </a:lnSpc>
            </a:pPr>
            <a:r>
              <a:rPr lang="en-US" sz="2800"/>
              <a:t>verrouillage de la page éditée</a:t>
            </a:r>
          </a:p>
          <a:p>
            <a:pPr lvl="1">
              <a:lnSpc>
                <a:spcPct val="90000"/>
              </a:lnSpc>
              <a:spcBef>
                <a:spcPct val="5000"/>
              </a:spcBef>
            </a:pPr>
            <a:r>
              <a:rPr lang="en-US" sz="2400" b="1">
                <a:solidFill>
                  <a:schemeClr val="tx2"/>
                </a:solidFill>
              </a:rPr>
              <a:t>le mode - performant</a:t>
            </a:r>
            <a:endParaRPr lang="en-US" b="1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  <a:spcBef>
                <a:spcPct val="5000"/>
              </a:spcBef>
            </a:pPr>
            <a:r>
              <a:rPr lang="en-US">
                <a:solidFill>
                  <a:schemeClr val="tx2"/>
                </a:solidFill>
              </a:rPr>
              <a:t>SQL: "read committed"</a:t>
            </a:r>
          </a:p>
          <a:p>
            <a:pPr lvl="3">
              <a:lnSpc>
                <a:spcPct val="90000"/>
              </a:lnSpc>
              <a:spcBef>
                <a:spcPct val="5000"/>
              </a:spcBef>
            </a:pPr>
            <a:r>
              <a:rPr lang="en-US" sz="2400"/>
              <a:t>peut faire l'erreur d'une fonction agrégat</a:t>
            </a:r>
          </a:p>
          <a:p>
            <a:pPr lvl="4">
              <a:lnSpc>
                <a:spcPct val="90000"/>
              </a:lnSpc>
              <a:spcBef>
                <a:spcPct val="5000"/>
              </a:spcBef>
            </a:pPr>
            <a:r>
              <a:rPr lang="en-US" sz="2400"/>
              <a:t>problème de fantôme ("cursor stability")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5" dur="1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6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245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9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1" dur="1" fill="hold"/>
                                        <p:tgtEl>
                                          <p:spTgt spid="245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 autoUpdateAnimBg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verrouillage de toute la table source</a:t>
            </a:r>
          </a:p>
          <a:p>
            <a:pPr lvl="2">
              <a:lnSpc>
                <a:spcPct val="90000"/>
              </a:lnSpc>
            </a:pPr>
            <a:r>
              <a:rPr lang="en-US"/>
              <a:t>y compris pour les insertions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le mode le - performant</a:t>
            </a:r>
            <a:r>
              <a:rPr lang="en-US"/>
              <a:t> </a:t>
            </a:r>
          </a:p>
          <a:p>
            <a:pPr lvl="2">
              <a:lnSpc>
                <a:spcPct val="90000"/>
              </a:lnSpc>
            </a:pPr>
            <a:r>
              <a:rPr lang="en-US"/>
              <a:t>SQL : "Serializable" </a:t>
            </a:r>
          </a:p>
          <a:p>
            <a:pPr lvl="3">
              <a:lnSpc>
                <a:spcPct val="90000"/>
              </a:lnSpc>
            </a:pPr>
            <a:r>
              <a:rPr lang="en-US"/>
              <a:t>pas d'erreurs de concurrence possible</a:t>
            </a:r>
          </a:p>
          <a:p>
            <a:pPr lvl="3">
              <a:lnSpc>
                <a:spcPct val="90000"/>
              </a:lnSpc>
            </a:pPr>
            <a:r>
              <a:rPr lang="en-US"/>
              <a:t>Sérialisabilité garantie</a:t>
            </a:r>
          </a:p>
          <a:p>
            <a:pPr>
              <a:lnSpc>
                <a:spcPct val="90000"/>
              </a:lnSpc>
            </a:pPr>
            <a:r>
              <a:rPr lang="en-US" sz="2800">
                <a:solidFill>
                  <a:schemeClr val="hlink"/>
                </a:solidFill>
              </a:rPr>
              <a:t>Si le formulaire est en lecture seulement, alors le verrouillage est inutile</a:t>
            </a:r>
          </a:p>
          <a:p>
            <a:pPr lvl="1">
              <a:lnSpc>
                <a:spcPct val="90000"/>
              </a:lnSpc>
            </a:pPr>
            <a:r>
              <a:rPr lang="en-US" sz="2400">
                <a:solidFill>
                  <a:schemeClr val="tx2"/>
                </a:solidFill>
              </a:rPr>
              <a:t>nocif  même </a:t>
            </a:r>
            <a:br>
              <a:rPr lang="en-US" sz="2400">
                <a:solidFill>
                  <a:schemeClr val="tx2"/>
                </a:solidFill>
              </a:rPr>
            </a:br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solidFill>
            <a:srgbClr val="00279F"/>
          </a:solidFill>
          <a:ln/>
        </p:spPr>
        <p:txBody>
          <a:bodyPr/>
          <a:lstStyle/>
          <a:p>
            <a:r>
              <a:rPr lang="en-US" sz="3600"/>
              <a:t>Niveaux de concurrence</a:t>
            </a:r>
            <a:br>
              <a:rPr lang="en-US" sz="3600"/>
            </a:br>
            <a:r>
              <a:rPr lang="en-US" sz="2800">
                <a:solidFill>
                  <a:schemeClr val="hlink"/>
                </a:solidFill>
              </a:rPr>
              <a:t>(définis dans les "Propriétés du Formulaire"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56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0" dur="1" fill="hold"/>
                                        <p:tgtEl>
                                          <p:spTgt spid="2560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 autoUpdateAnimBg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62050"/>
          </a:xfrm>
          <a:solidFill>
            <a:srgbClr val="00279F"/>
          </a:solidFill>
          <a:ln/>
        </p:spPr>
        <p:txBody>
          <a:bodyPr/>
          <a:lstStyle/>
          <a:p>
            <a:r>
              <a:rPr lang="en-US" sz="4000"/>
              <a:t>Réglages  de fenêtrage</a:t>
            </a:r>
            <a:br>
              <a:rPr lang="en-US" sz="4000"/>
            </a:br>
            <a:r>
              <a:rPr lang="en-US" sz="2800">
                <a:solidFill>
                  <a:schemeClr val="hlink"/>
                </a:solidFill>
              </a:rPr>
              <a:t>(Propriétés d'un formulaire)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1333500"/>
            <a:ext cx="7772400" cy="4648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400" b="1">
                <a:solidFill>
                  <a:schemeClr val="tx2"/>
                </a:solidFill>
              </a:rPr>
              <a:t>Les boutons de contrôle de fenêtrage</a:t>
            </a:r>
          </a:p>
          <a:p>
            <a:pPr lvl="1">
              <a:lnSpc>
                <a:spcPct val="40000"/>
              </a:lnSpc>
              <a:spcBef>
                <a:spcPct val="15000"/>
              </a:spcBef>
            </a:pPr>
            <a:r>
              <a:rPr lang="en-US" sz="2400"/>
              <a:t> maximisation ou minimisation de la fenêtre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800" b="1"/>
              <a:t> </a:t>
            </a:r>
            <a:r>
              <a:rPr lang="en-US" sz="2400" b="1">
                <a:solidFill>
                  <a:schemeClr val="tx2"/>
                </a:solidFill>
              </a:rPr>
              <a:t>Les boutons</a:t>
            </a:r>
            <a:r>
              <a:rPr lang="en-US" sz="2800" b="1"/>
              <a:t> </a:t>
            </a:r>
            <a:r>
              <a:rPr lang="en-US" sz="2400" b="1">
                <a:solidFill>
                  <a:schemeClr val="tx2"/>
                </a:solidFill>
              </a:rPr>
              <a:t>de navigation</a:t>
            </a:r>
            <a:r>
              <a:rPr lang="en-US" sz="2400">
                <a:solidFill>
                  <a:schemeClr val="tx2"/>
                </a:solidFill>
              </a:rPr>
              <a:t> </a:t>
            </a:r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2400"/>
              <a:t>pour passer au tuple suivant, premier ou dernier</a:t>
            </a:r>
            <a:endParaRPr lang="en-US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400" b="1">
                <a:solidFill>
                  <a:schemeClr val="tx2"/>
                </a:solidFill>
              </a:rPr>
              <a:t>L'affichage modale </a:t>
            </a:r>
            <a:endParaRPr lang="en-US" sz="2400">
              <a:solidFill>
                <a:schemeClr val="tx2"/>
              </a:solidFill>
            </a:endParaRPr>
          </a:p>
          <a:p>
            <a:pPr lvl="2">
              <a:lnSpc>
                <a:spcPct val="90000"/>
              </a:lnSpc>
              <a:spcBef>
                <a:spcPct val="15000"/>
              </a:spcBef>
            </a:pPr>
            <a:r>
              <a:rPr lang="en-US"/>
              <a:t>le formulaire retient le focus</a:t>
            </a:r>
            <a:endParaRPr lang="en-US" sz="2000"/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400" b="1">
                <a:solidFill>
                  <a:schemeClr val="tx2"/>
                </a:solidFill>
              </a:rPr>
              <a:t>L'affichage "pop-up"</a:t>
            </a:r>
            <a:endParaRPr lang="en-US" sz="2400"/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2000"/>
              <a:t>le formulaire reste toujours visible, par-dessus d'autres formulaires ouvertes</a:t>
            </a:r>
          </a:p>
          <a:p>
            <a:pPr>
              <a:lnSpc>
                <a:spcPct val="90000"/>
              </a:lnSpc>
              <a:spcBef>
                <a:spcPct val="15000"/>
              </a:spcBef>
            </a:pPr>
            <a:r>
              <a:rPr lang="en-US" sz="2400" b="1">
                <a:solidFill>
                  <a:schemeClr val="tx2"/>
                </a:solidFill>
              </a:rPr>
              <a:t>Autres</a:t>
            </a:r>
            <a:endParaRPr lang="en-US" sz="2400"/>
          </a:p>
          <a:p>
            <a:pPr lvl="1">
              <a:lnSpc>
                <a:spcPct val="90000"/>
              </a:lnSpc>
              <a:spcBef>
                <a:spcPct val="15000"/>
              </a:spcBef>
            </a:pPr>
            <a:r>
              <a:rPr lang="en-US" sz="2400"/>
              <a:t>L'autocentrage, le genre de bordure</a:t>
            </a:r>
          </a:p>
          <a:p>
            <a:pPr lvl="2">
              <a:lnSpc>
                <a:spcPct val="90000"/>
              </a:lnSpc>
              <a:spcBef>
                <a:spcPct val="15000"/>
              </a:spcBef>
            </a:pPr>
            <a:r>
              <a:rPr lang="en-US">
                <a:solidFill>
                  <a:schemeClr val="hlink"/>
                </a:solidFill>
              </a:rPr>
              <a:t>voir le manuel ou l'aide contextuelle</a:t>
            </a:r>
          </a:p>
        </p:txBody>
      </p:sp>
    </p:spTree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9219" name="AutoShape 3"/>
          <p:cNvSpPr>
            <a:spLocks noChangeArrowheads="1"/>
          </p:cNvSpPr>
          <p:nvPr/>
        </p:nvSpPr>
        <p:spPr bwMode="auto">
          <a:xfrm>
            <a:off x="5638800" y="5334000"/>
            <a:ext cx="3270250" cy="1262063"/>
          </a:xfrm>
          <a:prstGeom prst="rightArrow">
            <a:avLst>
              <a:gd name="adj1" fmla="val 75000"/>
              <a:gd name="adj2" fmla="val 129572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sz="1800"/>
              <a:t>Suite du formulaire</a:t>
            </a:r>
          </a:p>
          <a:p>
            <a:r>
              <a:rPr lang="en-US" sz="1800"/>
              <a:t>(on a cliqué ici)</a:t>
            </a:r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8864600" y="5969000"/>
            <a:ext cx="177800" cy="330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039813" y="6242050"/>
            <a:ext cx="2159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 spd="slow">
    <p:cover dir="u"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/>
              <a:t>On </a:t>
            </a:r>
            <a:r>
              <a:rPr lang="en-US" dirty="0" err="1" smtClean="0"/>
              <a:t>peut</a:t>
            </a:r>
            <a:r>
              <a:rPr lang="en-US" dirty="0" smtClean="0"/>
              <a:t> </a:t>
            </a:r>
            <a:r>
              <a:rPr lang="en-US" dirty="0" err="1" smtClean="0"/>
              <a:t>naviguer</a:t>
            </a:r>
            <a:r>
              <a:rPr lang="en-US" dirty="0" smtClean="0"/>
              <a:t> par les </a:t>
            </a:r>
            <a:r>
              <a:rPr lang="en-US" dirty="0" err="1" smtClean="0"/>
              <a:t>boutons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les </a:t>
            </a:r>
            <a:r>
              <a:rPr lang="en-US" dirty="0" err="1" smtClean="0"/>
              <a:t>onglets</a:t>
            </a:r>
            <a:endParaRPr lang="en-US" dirty="0" smtClean="0"/>
          </a:p>
          <a:p>
            <a:r>
              <a:rPr lang="en-US" dirty="0" smtClean="0"/>
              <a:t>On </a:t>
            </a:r>
            <a:r>
              <a:rPr lang="en-US" dirty="0" err="1"/>
              <a:t>peut</a:t>
            </a:r>
            <a:r>
              <a:rPr lang="en-US" dirty="0"/>
              <a:t> </a:t>
            </a:r>
            <a:r>
              <a:rPr lang="en-US" dirty="0" err="1" smtClean="0"/>
              <a:t>aussi</a:t>
            </a:r>
            <a:r>
              <a:rPr lang="en-US" dirty="0" smtClean="0"/>
              <a:t> </a:t>
            </a:r>
            <a:r>
              <a:rPr lang="en-US" dirty="0" err="1" smtClean="0"/>
              <a:t>créer</a:t>
            </a:r>
            <a:r>
              <a:rPr lang="en-US" dirty="0" smtClean="0"/>
              <a:t> </a:t>
            </a:r>
            <a:r>
              <a:rPr lang="en-US" dirty="0"/>
              <a:t>des menus de </a:t>
            </a:r>
            <a:r>
              <a:rPr lang="en-US" dirty="0" err="1"/>
              <a:t>commandes</a:t>
            </a:r>
            <a:r>
              <a:rPr lang="en-US" dirty="0"/>
              <a:t> </a:t>
            </a:r>
            <a:r>
              <a:rPr lang="en-US" dirty="0" err="1"/>
              <a:t>nouvelles</a:t>
            </a:r>
            <a:r>
              <a:rPr lang="en-US" dirty="0"/>
              <a:t>, </a:t>
            </a:r>
            <a:r>
              <a:rPr lang="en-US" dirty="0" err="1"/>
              <a:t>associés</a:t>
            </a:r>
            <a:r>
              <a:rPr lang="en-US" dirty="0"/>
              <a:t> au </a:t>
            </a:r>
            <a:r>
              <a:rPr lang="en-US" dirty="0" err="1"/>
              <a:t>formulaire</a:t>
            </a:r>
            <a:endParaRPr lang="en-US" dirty="0"/>
          </a:p>
          <a:p>
            <a:pPr lvl="1"/>
            <a:r>
              <a:rPr lang="en-US" dirty="0">
                <a:solidFill>
                  <a:schemeClr val="tx2"/>
                </a:solidFill>
              </a:rPr>
              <a:t>option "custom menus"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il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faut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cliquer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sur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l'outil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err="1">
                <a:solidFill>
                  <a:schemeClr val="tx2"/>
                </a:solidFill>
              </a:rPr>
              <a:t>création</a:t>
            </a:r>
            <a:r>
              <a:rPr lang="en-US" dirty="0">
                <a:solidFill>
                  <a:schemeClr val="tx2"/>
                </a:solidFill>
              </a:rPr>
              <a:t> de </a:t>
            </a:r>
            <a:r>
              <a:rPr lang="en-US" dirty="0" smtClean="0">
                <a:solidFill>
                  <a:schemeClr val="tx2"/>
                </a:solidFill>
              </a:rPr>
              <a:t>menus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62050"/>
          </a:xfrm>
          <a:solidFill>
            <a:srgbClr val="00279F"/>
          </a:solidFill>
          <a:ln/>
        </p:spPr>
        <p:txBody>
          <a:bodyPr/>
          <a:lstStyle/>
          <a:p>
            <a:r>
              <a:rPr lang="en-US" sz="4000"/>
              <a:t>Menus d'application</a:t>
            </a:r>
            <a:br>
              <a:rPr lang="en-US" sz="4000"/>
            </a:br>
            <a:r>
              <a:rPr lang="en-US" sz="2800">
                <a:solidFill>
                  <a:schemeClr val="hlink"/>
                </a:solidFill>
              </a:rPr>
              <a:t>(Propriétés d'un formulaire)</a:t>
            </a:r>
          </a:p>
        </p:txBody>
      </p:sp>
    </p:spTree>
  </p:cSld>
  <p:clrMapOvr>
    <a:masterClrMapping/>
  </p:clrMapOvr>
  <p:transition>
    <p:random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85794"/>
          </a:xfrm>
          <a:solidFill>
            <a:srgbClr val="00279F"/>
          </a:solidFill>
          <a:ln/>
        </p:spPr>
        <p:txBody>
          <a:bodyPr/>
          <a:lstStyle/>
          <a:p>
            <a:r>
              <a:rPr lang="en-US" sz="4000" dirty="0" err="1" smtClean="0"/>
              <a:t>Boite</a:t>
            </a:r>
            <a:r>
              <a:rPr lang="en-US" sz="4000" dirty="0" smtClean="0"/>
              <a:t> </a:t>
            </a:r>
            <a:r>
              <a:rPr lang="en-US" sz="4000" dirty="0" err="1" smtClean="0"/>
              <a:t>Modale</a:t>
            </a:r>
            <a:r>
              <a:rPr lang="en-US" sz="4000" dirty="0" smtClean="0"/>
              <a:t> Avec </a:t>
            </a:r>
            <a:r>
              <a:rPr lang="en-US" sz="4000" dirty="0" err="1" smtClean="0"/>
              <a:t>Onglets</a:t>
            </a:r>
            <a:endParaRPr lang="en-US" sz="2800" dirty="0">
              <a:solidFill>
                <a:schemeClr val="hlink"/>
              </a:solidFill>
            </a:endParaRPr>
          </a:p>
        </p:txBody>
      </p:sp>
      <p:pic>
        <p:nvPicPr>
          <p:cNvPr id="5" name="Image 4" descr="BM3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428860" y="1000108"/>
            <a:ext cx="6400800" cy="47320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4282" y="1500174"/>
            <a:ext cx="2071702" cy="1631216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 Deux Onglets sont concaténés</a:t>
            </a:r>
          </a:p>
          <a:p>
            <a:pPr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 On pourrait mettre autant que l’on veut</a:t>
            </a:r>
            <a:endParaRPr lang="fr-FR" sz="2000" dirty="0">
              <a:solidFill>
                <a:schemeClr val="tx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V="1">
            <a:off x="785786" y="3357562"/>
            <a:ext cx="4071966" cy="35719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85794"/>
          </a:xfrm>
          <a:solidFill>
            <a:srgbClr val="00279F"/>
          </a:solidFill>
          <a:ln/>
        </p:spPr>
        <p:txBody>
          <a:bodyPr/>
          <a:lstStyle/>
          <a:p>
            <a:r>
              <a:rPr lang="en-US" sz="4000" dirty="0" err="1" smtClean="0"/>
              <a:t>Boite</a:t>
            </a:r>
            <a:r>
              <a:rPr lang="en-US" sz="4000" dirty="0" smtClean="0"/>
              <a:t> </a:t>
            </a:r>
            <a:r>
              <a:rPr lang="en-US" sz="4000" dirty="0" err="1" smtClean="0"/>
              <a:t>Modale</a:t>
            </a:r>
            <a:r>
              <a:rPr lang="en-US" sz="4000" dirty="0" smtClean="0"/>
              <a:t> Avec </a:t>
            </a:r>
            <a:r>
              <a:rPr lang="en-US" sz="4000" dirty="0" err="1" smtClean="0"/>
              <a:t>Onglets</a:t>
            </a:r>
            <a:endParaRPr lang="en-US" sz="2800" dirty="0">
              <a:solidFill>
                <a:schemeClr val="hlink"/>
              </a:solidFill>
            </a:endParaRPr>
          </a:p>
        </p:txBody>
      </p:sp>
      <p:pic>
        <p:nvPicPr>
          <p:cNvPr id="7" name="Image 6" descr="bm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928670"/>
            <a:ext cx="5929354" cy="5021404"/>
          </a:xfrm>
          <a:prstGeom prst="rect">
            <a:avLst/>
          </a:prstGeom>
        </p:spPr>
      </p:pic>
      <p:cxnSp>
        <p:nvCxnSpPr>
          <p:cNvPr id="13" name="Connecteur droit avec flèche 12"/>
          <p:cNvCxnSpPr/>
          <p:nvPr/>
        </p:nvCxnSpPr>
        <p:spPr bwMode="auto">
          <a:xfrm flipV="1">
            <a:off x="571472" y="2786058"/>
            <a:ext cx="2786082" cy="57150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/>
  </p:transition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85794"/>
          </a:xfrm>
          <a:solidFill>
            <a:srgbClr val="00279F"/>
          </a:solidFill>
          <a:ln/>
        </p:spPr>
        <p:txBody>
          <a:bodyPr/>
          <a:lstStyle/>
          <a:p>
            <a:r>
              <a:rPr lang="en-US" sz="4000" dirty="0" err="1" smtClean="0"/>
              <a:t>Boite</a:t>
            </a:r>
            <a:r>
              <a:rPr lang="en-US" sz="4000" dirty="0" smtClean="0"/>
              <a:t> </a:t>
            </a:r>
            <a:r>
              <a:rPr lang="en-US" sz="4000" dirty="0" err="1" smtClean="0"/>
              <a:t>Modale</a:t>
            </a:r>
            <a:r>
              <a:rPr lang="en-US" sz="4000" dirty="0" smtClean="0"/>
              <a:t> Avec </a:t>
            </a:r>
            <a:r>
              <a:rPr lang="en-US" sz="4000" dirty="0" err="1" smtClean="0"/>
              <a:t>Onglets</a:t>
            </a:r>
            <a:endParaRPr lang="en-US" sz="2800" dirty="0">
              <a:solidFill>
                <a:schemeClr val="hlink"/>
              </a:solidFill>
            </a:endParaRPr>
          </a:p>
        </p:txBody>
      </p:sp>
      <p:pic>
        <p:nvPicPr>
          <p:cNvPr id="7" name="Image 6" descr="bm3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71604" y="928670"/>
            <a:ext cx="5929354" cy="5021404"/>
          </a:xfrm>
          <a:prstGeom prst="rect">
            <a:avLst/>
          </a:prstGeom>
        </p:spPr>
      </p:pic>
      <p:cxnSp>
        <p:nvCxnSpPr>
          <p:cNvPr id="10" name="Connecteur droit avec flèche 9"/>
          <p:cNvCxnSpPr/>
          <p:nvPr/>
        </p:nvCxnSpPr>
        <p:spPr bwMode="auto">
          <a:xfrm>
            <a:off x="500034" y="1571612"/>
            <a:ext cx="2928958" cy="1643074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random/>
  </p:transition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bm3-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785794"/>
            <a:ext cx="6076109" cy="5074932"/>
          </a:xfrm>
          <a:prstGeom prst="rect">
            <a:avLst/>
          </a:prstGeom>
        </p:spPr>
      </p:pic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85794"/>
          </a:xfrm>
          <a:solidFill>
            <a:srgbClr val="00279F"/>
          </a:solidFill>
          <a:ln/>
        </p:spPr>
        <p:txBody>
          <a:bodyPr/>
          <a:lstStyle/>
          <a:p>
            <a:r>
              <a:rPr lang="en-US" sz="4000" dirty="0" err="1" smtClean="0"/>
              <a:t>Boite</a:t>
            </a:r>
            <a:r>
              <a:rPr lang="en-US" sz="4000" dirty="0" smtClean="0"/>
              <a:t> </a:t>
            </a:r>
            <a:r>
              <a:rPr lang="en-US" sz="4000" dirty="0" err="1" smtClean="0"/>
              <a:t>Modale</a:t>
            </a:r>
            <a:r>
              <a:rPr lang="en-US" sz="4000" dirty="0" smtClean="0"/>
              <a:t> Avec </a:t>
            </a:r>
            <a:r>
              <a:rPr lang="en-US" sz="4000" dirty="0" err="1" smtClean="0"/>
              <a:t>Onglets</a:t>
            </a:r>
            <a:endParaRPr lang="en-US" sz="2800" dirty="0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785794"/>
          </a:xfrm>
          <a:solidFill>
            <a:srgbClr val="00279F"/>
          </a:solidFill>
          <a:ln/>
        </p:spPr>
        <p:txBody>
          <a:bodyPr/>
          <a:lstStyle/>
          <a:p>
            <a:r>
              <a:rPr lang="en-US" sz="4000" dirty="0" err="1" smtClean="0"/>
              <a:t>Boite</a:t>
            </a:r>
            <a:r>
              <a:rPr lang="en-US" sz="4000" dirty="0" smtClean="0"/>
              <a:t> </a:t>
            </a:r>
            <a:r>
              <a:rPr lang="en-US" sz="4000" dirty="0" err="1" smtClean="0"/>
              <a:t>Modale</a:t>
            </a:r>
            <a:r>
              <a:rPr lang="en-US" sz="4000" dirty="0" smtClean="0"/>
              <a:t> Avec </a:t>
            </a:r>
            <a:r>
              <a:rPr lang="en-US" sz="4000" dirty="0" err="1" smtClean="0"/>
              <a:t>Onglets</a:t>
            </a:r>
            <a:endParaRPr lang="en-US" sz="2800" dirty="0">
              <a:solidFill>
                <a:schemeClr val="hlink"/>
              </a:solidFill>
            </a:endParaRPr>
          </a:p>
        </p:txBody>
      </p:sp>
      <p:pic>
        <p:nvPicPr>
          <p:cNvPr id="4" name="Image 3" descr="bm3-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14546" y="928670"/>
            <a:ext cx="6500858" cy="48756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4282" y="1500174"/>
            <a:ext cx="1785950" cy="193899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 Mode Création</a:t>
            </a:r>
          </a:p>
          <a:p>
            <a:pPr algn="l">
              <a:buFont typeface="Arial" pitchFamily="34" charset="0"/>
              <a:buChar char="•"/>
            </a:pPr>
            <a:r>
              <a:rPr lang="fr-FR" sz="2000" dirty="0" smtClean="0">
                <a:solidFill>
                  <a:schemeClr val="tx1"/>
                </a:solidFill>
              </a:rPr>
              <a:t> On voit les propriétés de l’onglet « Ouvre P »</a:t>
            </a:r>
            <a:endParaRPr lang="fr-FR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random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dirty="0" err="1" smtClean="0"/>
              <a:t>L'équilibre</a:t>
            </a:r>
            <a:r>
              <a:rPr lang="en-US" sz="2800" dirty="0" smtClean="0"/>
              <a:t> </a:t>
            </a:r>
            <a:r>
              <a:rPr lang="en-US" sz="2800" dirty="0"/>
              <a:t>entre </a:t>
            </a:r>
            <a:r>
              <a:rPr lang="en-US" sz="2800" dirty="0" err="1" smtClean="0"/>
              <a:t>ces</a:t>
            </a:r>
            <a:r>
              <a:rPr lang="en-US" sz="2800" dirty="0" smtClean="0"/>
              <a:t> </a:t>
            </a:r>
            <a:r>
              <a:rPr lang="en-US" sz="2800" dirty="0" err="1" smtClean="0"/>
              <a:t>possibilités</a:t>
            </a:r>
            <a:r>
              <a:rPr lang="en-US" sz="2800" dirty="0" smtClean="0"/>
              <a:t> </a:t>
            </a:r>
            <a:r>
              <a:rPr lang="en-US" sz="2800" dirty="0" err="1" smtClean="0"/>
              <a:t>est</a:t>
            </a:r>
            <a:r>
              <a:rPr lang="en-US" sz="2800" dirty="0" smtClean="0"/>
              <a:t> </a:t>
            </a:r>
            <a:r>
              <a:rPr lang="en-US" sz="2800" dirty="0" err="1" smtClean="0"/>
              <a:t>arbitraire</a:t>
            </a:r>
            <a:endParaRPr lang="en-US" sz="2800" dirty="0"/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de </a:t>
            </a:r>
            <a:r>
              <a:rPr lang="en-US" sz="2400" dirty="0" err="1" smtClean="0">
                <a:solidFill>
                  <a:schemeClr val="tx2"/>
                </a:solidFill>
              </a:rPr>
              <a:t>l'art</a:t>
            </a:r>
            <a:endParaRPr lang="en-US" sz="2400" dirty="0" smtClean="0">
              <a:solidFill>
                <a:schemeClr val="tx2"/>
              </a:solidFill>
            </a:endParaRPr>
          </a:p>
          <a:p>
            <a:r>
              <a:rPr lang="en-US" sz="2800" dirty="0" smtClean="0"/>
              <a:t>La  </a:t>
            </a:r>
            <a:r>
              <a:rPr lang="en-US" sz="2800" dirty="0" err="1" smtClean="0"/>
              <a:t>bonne</a:t>
            </a:r>
            <a:r>
              <a:rPr lang="en-US" sz="2800" dirty="0" smtClean="0"/>
              <a:t> conception </a:t>
            </a:r>
            <a:r>
              <a:rPr lang="en-US" sz="2800" dirty="0" err="1" smtClean="0"/>
              <a:t>exige</a:t>
            </a:r>
            <a:r>
              <a:rPr lang="en-US" sz="2800" dirty="0" smtClean="0"/>
              <a:t> </a:t>
            </a:r>
            <a:r>
              <a:rPr lang="en-US" sz="2800" dirty="0" err="1" smtClean="0"/>
              <a:t>seulement</a:t>
            </a:r>
            <a:endParaRPr lang="en-US" sz="2800" dirty="0" smtClean="0"/>
          </a:p>
          <a:p>
            <a:pPr lvl="1"/>
            <a:r>
              <a:rPr lang="en-US" sz="2400" dirty="0" smtClean="0"/>
              <a:t>de ne </a:t>
            </a:r>
            <a:r>
              <a:rPr lang="en-US" sz="2400" dirty="0" err="1" smtClean="0"/>
              <a:t>jamais</a:t>
            </a:r>
            <a:r>
              <a:rPr lang="en-US" sz="2400" dirty="0" smtClean="0"/>
              <a:t> forcer </a:t>
            </a:r>
            <a:r>
              <a:rPr lang="en-US" sz="2400" dirty="0" err="1" smtClean="0"/>
              <a:t>l’usager</a:t>
            </a:r>
            <a:r>
              <a:rPr lang="en-US" sz="2400" dirty="0" smtClean="0"/>
              <a:t> de </a:t>
            </a:r>
            <a:r>
              <a:rPr lang="en-US" sz="2400" dirty="0" err="1" smtClean="0"/>
              <a:t>fermer</a:t>
            </a:r>
            <a:r>
              <a:rPr lang="en-US" sz="2400" dirty="0" smtClean="0"/>
              <a:t> la </a:t>
            </a:r>
            <a:r>
              <a:rPr lang="en-US" sz="2400" dirty="0" err="1" smtClean="0"/>
              <a:t>fenêtre</a:t>
            </a:r>
            <a:r>
              <a:rPr lang="en-US" sz="2400" dirty="0" smtClean="0"/>
              <a:t> par les </a:t>
            </a:r>
            <a:r>
              <a:rPr lang="en-US" sz="2400" dirty="0" err="1" smtClean="0"/>
              <a:t>boutons</a:t>
            </a:r>
            <a:r>
              <a:rPr lang="en-US" sz="2400" dirty="0" smtClean="0"/>
              <a:t> </a:t>
            </a:r>
            <a:r>
              <a:rPr lang="en-US" sz="2400" dirty="0" err="1" smtClean="0"/>
              <a:t>usuels</a:t>
            </a:r>
            <a:r>
              <a:rPr lang="en-US" sz="2400" dirty="0" smtClean="0"/>
              <a:t> de Windows </a:t>
            </a:r>
          </a:p>
          <a:p>
            <a:pPr lvl="1"/>
            <a:r>
              <a:rPr lang="en-US" sz="2400" dirty="0" err="1" smtClean="0"/>
              <a:t>Avoir</a:t>
            </a:r>
            <a:r>
              <a:rPr lang="en-US" sz="2400" dirty="0" smtClean="0"/>
              <a:t> le </a:t>
            </a:r>
            <a:r>
              <a:rPr lang="en-US" sz="2400" dirty="0" err="1" smtClean="0"/>
              <a:t>bouton</a:t>
            </a:r>
            <a:r>
              <a:rPr lang="en-US" sz="2400" dirty="0" smtClean="0"/>
              <a:t> (</a:t>
            </a:r>
            <a:r>
              <a:rPr lang="en-US" sz="2400" dirty="0" err="1" smtClean="0"/>
              <a:t>onglet</a:t>
            </a:r>
            <a:r>
              <a:rPr lang="en-US" sz="2400" dirty="0" smtClean="0"/>
              <a:t>…) “</a:t>
            </a:r>
            <a:r>
              <a:rPr lang="en-US" sz="2400" dirty="0" err="1" smtClean="0"/>
              <a:t>Fermer</a:t>
            </a:r>
            <a:r>
              <a:rPr lang="en-US" sz="2400" dirty="0" smtClean="0"/>
              <a:t> la base”</a:t>
            </a:r>
          </a:p>
          <a:p>
            <a:pPr lvl="1"/>
            <a:r>
              <a:rPr lang="en-US" dirty="0" err="1" smtClean="0"/>
              <a:t>Avoir</a:t>
            </a:r>
            <a:r>
              <a:rPr lang="en-US" dirty="0" smtClean="0"/>
              <a:t> le </a:t>
            </a:r>
            <a:r>
              <a:rPr lang="en-US" dirty="0" err="1" smtClean="0"/>
              <a:t>bouton</a:t>
            </a:r>
            <a:r>
              <a:rPr lang="en-US" dirty="0" smtClean="0"/>
              <a:t> (</a:t>
            </a:r>
            <a:r>
              <a:rPr lang="en-US" dirty="0" err="1" smtClean="0"/>
              <a:t>onglet</a:t>
            </a:r>
            <a:r>
              <a:rPr lang="en-US" dirty="0" smtClean="0"/>
              <a:t>…) “Quitter </a:t>
            </a:r>
            <a:r>
              <a:rPr lang="en-US" dirty="0" err="1" smtClean="0"/>
              <a:t>MsAccess</a:t>
            </a:r>
            <a:r>
              <a:rPr lang="en-US" dirty="0" smtClean="0"/>
              <a:t>”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62050"/>
          </a:xfrm>
          <a:solidFill>
            <a:srgbClr val="00279F"/>
          </a:solidFill>
          <a:ln/>
        </p:spPr>
        <p:txBody>
          <a:bodyPr/>
          <a:lstStyle/>
          <a:p>
            <a:r>
              <a:rPr lang="en-US" sz="4000"/>
              <a:t>Menus d'application</a:t>
            </a:r>
            <a:br>
              <a:rPr lang="en-US" sz="4000"/>
            </a:br>
            <a:r>
              <a:rPr lang="en-US" sz="2800">
                <a:solidFill>
                  <a:schemeClr val="hlink"/>
                </a:solidFill>
              </a:rPr>
              <a:t>(Propriétés d'un formulaire)</a:t>
            </a:r>
          </a:p>
        </p:txBody>
      </p:sp>
    </p:spTree>
  </p:cSld>
  <p:clrMapOvr>
    <a:masterClrMapping/>
  </p:clrMapOvr>
  <p:transition>
    <p:random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352550"/>
            <a:ext cx="7772400" cy="4114800"/>
          </a:xfrm>
          <a:noFill/>
          <a:ln/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sz="2800"/>
              <a:t>On les calcule</a:t>
            </a:r>
          </a:p>
          <a:p>
            <a:pPr lvl="1">
              <a:spcBef>
                <a:spcPct val="15000"/>
              </a:spcBef>
            </a:pPr>
            <a:r>
              <a:rPr lang="en-US" sz="2400"/>
              <a:t>dans les requêtes</a:t>
            </a:r>
          </a:p>
          <a:p>
            <a:pPr lvl="2">
              <a:spcBef>
                <a:spcPct val="15000"/>
              </a:spcBef>
            </a:pPr>
            <a:r>
              <a:rPr lang="en-US" sz="2000"/>
              <a:t>expressions de valeur, fonctions agrégats</a:t>
            </a:r>
          </a:p>
          <a:p>
            <a:pPr lvl="1">
              <a:spcBef>
                <a:spcPct val="15000"/>
              </a:spcBef>
            </a:pPr>
            <a:r>
              <a:rPr lang="en-US" sz="2400"/>
              <a:t>dans la propriété source d'un contrôle</a:t>
            </a:r>
          </a:p>
          <a:p>
            <a:pPr lvl="2">
              <a:spcBef>
                <a:spcPct val="15000"/>
              </a:spcBef>
            </a:pPr>
            <a:r>
              <a:rPr lang="en-US" sz="2000"/>
              <a:t>expression de valeur</a:t>
            </a:r>
          </a:p>
          <a:p>
            <a:pPr lvl="3">
              <a:spcBef>
                <a:spcPct val="15000"/>
              </a:spcBef>
            </a:pPr>
            <a:r>
              <a:rPr lang="en-US" sz="1800"/>
              <a:t>on peut appeler le Générateur d'Expressions (Expression Builder)</a:t>
            </a:r>
          </a:p>
          <a:p>
            <a:pPr lvl="4">
              <a:spcBef>
                <a:spcPct val="15000"/>
              </a:spcBef>
            </a:pPr>
            <a:r>
              <a:rPr lang="en-US" sz="1800"/>
              <a:t>clique sur le bouton droit de la souris</a:t>
            </a:r>
          </a:p>
          <a:p>
            <a:pPr lvl="3">
              <a:spcBef>
                <a:spcPct val="15000"/>
              </a:spcBef>
            </a:pPr>
            <a:r>
              <a:rPr lang="en-US" sz="1800" i="1">
                <a:solidFill>
                  <a:schemeClr val="hlink"/>
                </a:solidFill>
              </a:rPr>
              <a:t>exemples MsAccess à revoir</a:t>
            </a:r>
            <a:endParaRPr lang="en-US" sz="1800"/>
          </a:p>
          <a:p>
            <a:pPr lvl="2">
              <a:spcBef>
                <a:spcPct val="15000"/>
              </a:spcBef>
            </a:pPr>
            <a:r>
              <a:rPr lang="en-US" sz="2000"/>
              <a:t>fonction VisualBasic</a:t>
            </a:r>
          </a:p>
          <a:p>
            <a:pPr lvl="3">
              <a:spcBef>
                <a:spcPct val="15000"/>
              </a:spcBef>
            </a:pPr>
            <a:r>
              <a:rPr lang="en-US" sz="1800"/>
              <a:t>expressions répetitives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571500" y="114300"/>
            <a:ext cx="7772400" cy="1143000"/>
          </a:xfrm>
          <a:prstGeom prst="rect">
            <a:avLst/>
          </a:prstGeom>
          <a:solidFill>
            <a:srgbClr val="00279F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r>
              <a:rPr lang="en-US" sz="4000">
                <a:solidFill>
                  <a:schemeClr val="tx2"/>
                </a:solidFill>
              </a:rPr>
              <a:t>Valeurs calculées</a:t>
            </a:r>
          </a:p>
          <a:p>
            <a:r>
              <a:rPr lang="en-US" sz="2800">
                <a:solidFill>
                  <a:schemeClr val="hlink"/>
                </a:solidFill>
              </a:rPr>
              <a:t>(totaux, prix avec TVA...)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 autoUpdateAnimBg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b="1"/>
              <a:t>Générateurs de Rapports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>
                <a:solidFill>
                  <a:schemeClr val="tx2"/>
                </a:solidFill>
              </a:rPr>
              <a:t>Formulaires pour le papier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Rapports simples: auto-rapports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Rapports élaborés</a:t>
            </a:r>
          </a:p>
          <a:p>
            <a:r>
              <a:rPr lang="en-US">
                <a:solidFill>
                  <a:schemeClr val="tx2"/>
                </a:solidFill>
              </a:rPr>
              <a:t>Programmation d'aspects "non-SQL"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manipulation de pages</a:t>
            </a:r>
          </a:p>
          <a:p>
            <a:pPr lvl="1"/>
            <a:r>
              <a:rPr lang="en-US">
                <a:solidFill>
                  <a:schemeClr val="tx2"/>
                </a:solidFill>
              </a:rPr>
              <a:t>valeurs agrégat par page</a:t>
            </a:r>
          </a:p>
          <a:p>
            <a:pPr lvl="2"/>
            <a:r>
              <a:rPr lang="en-US"/>
              <a:t>total en bas de page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 autoUpdateAnimBg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9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9388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3054350" y="4959350"/>
            <a:ext cx="1663700" cy="10541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sz="2000"/>
              <a:t>Les </a:t>
            </a:r>
          </a:p>
          <a:p>
            <a:r>
              <a:rPr lang="en-US" sz="2000"/>
              <a:t>contrôles</a:t>
            </a:r>
          </a:p>
        </p:txBody>
      </p:sp>
      <p:sp>
        <p:nvSpPr>
          <p:cNvPr id="10244" name="Line 4"/>
          <p:cNvSpPr>
            <a:spLocks noChangeShapeType="1"/>
          </p:cNvSpPr>
          <p:nvPr/>
        </p:nvSpPr>
        <p:spPr bwMode="auto">
          <a:xfrm>
            <a:off x="920750" y="4654550"/>
            <a:ext cx="2197100" cy="7493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5" name="Line 5"/>
          <p:cNvSpPr>
            <a:spLocks noChangeShapeType="1"/>
          </p:cNvSpPr>
          <p:nvPr/>
        </p:nvSpPr>
        <p:spPr bwMode="auto">
          <a:xfrm flipV="1">
            <a:off x="3206750" y="5861050"/>
            <a:ext cx="1397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6" name="Line 6"/>
          <p:cNvSpPr>
            <a:spLocks noChangeShapeType="1"/>
          </p:cNvSpPr>
          <p:nvPr/>
        </p:nvSpPr>
        <p:spPr bwMode="auto">
          <a:xfrm flipV="1">
            <a:off x="3435350" y="5861050"/>
            <a:ext cx="139700" cy="39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0247" name="AutoShape 7"/>
          <p:cNvSpPr>
            <a:spLocks noChangeArrowheads="1"/>
          </p:cNvSpPr>
          <p:nvPr/>
        </p:nvSpPr>
        <p:spPr bwMode="auto">
          <a:xfrm>
            <a:off x="800100" y="5321300"/>
            <a:ext cx="1447800" cy="707761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r>
              <a:rPr lang="en-US" sz="1800"/>
              <a:t>Formulaire</a:t>
            </a:r>
          </a:p>
          <a:p>
            <a:r>
              <a:rPr lang="en-US" sz="1800"/>
              <a:t>#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039813" y="6242050"/>
            <a:ext cx="2159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masterClrMapping/>
  </p:clrMapOvr>
  <p:transition spd="slow">
    <p:zoom/>
  </p:transition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Présentations graphiques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2800" b="1">
                <a:solidFill>
                  <a:schemeClr val="tx2"/>
                </a:solidFill>
              </a:rPr>
              <a:t>Une image vaut mille mots</a:t>
            </a:r>
          </a:p>
          <a:p>
            <a:r>
              <a:rPr lang="en-US" sz="2800" b="1">
                <a:solidFill>
                  <a:schemeClr val="tx2"/>
                </a:solidFill>
              </a:rPr>
              <a:t>Interface  facile pour générer:</a:t>
            </a:r>
          </a:p>
          <a:p>
            <a:pPr lvl="1"/>
            <a:r>
              <a:rPr lang="en-US" sz="2400" b="1">
                <a:solidFill>
                  <a:schemeClr val="tx2"/>
                </a:solidFill>
              </a:rPr>
              <a:t>camemberts</a:t>
            </a:r>
          </a:p>
          <a:p>
            <a:pPr lvl="1"/>
            <a:r>
              <a:rPr lang="en-US" sz="2400" b="1">
                <a:solidFill>
                  <a:schemeClr val="tx2"/>
                </a:solidFill>
              </a:rPr>
              <a:t>histogrammes</a:t>
            </a:r>
          </a:p>
          <a:p>
            <a:pPr lvl="1"/>
            <a:r>
              <a:rPr lang="en-US" sz="2400" b="1">
                <a:solidFill>
                  <a:schemeClr val="tx2"/>
                </a:solidFill>
              </a:rPr>
              <a:t>Graphes X-Y</a:t>
            </a:r>
          </a:p>
          <a:p>
            <a:pPr lvl="1"/>
            <a:r>
              <a:rPr lang="en-US" sz="2400" b="1">
                <a:solidFill>
                  <a:schemeClr val="tx2"/>
                </a:solidFill>
              </a:rPr>
              <a:t>Graphes 3-D</a:t>
            </a:r>
          </a:p>
          <a:p>
            <a:pPr lvl="1"/>
            <a:r>
              <a:rPr lang="en-US" sz="2400" b="1">
                <a:solidFill>
                  <a:schemeClr val="tx2"/>
                </a:solidFill>
              </a:rPr>
              <a:t>....</a:t>
            </a:r>
          </a:p>
          <a:p>
            <a:r>
              <a:rPr lang="en-US" sz="2800" b="1">
                <a:solidFill>
                  <a:schemeClr val="tx2"/>
                </a:solidFill>
              </a:rPr>
              <a:t>Contrôle de taille, échelles, couleurs, légendes...</a:t>
            </a:r>
          </a:p>
        </p:txBody>
      </p:sp>
      <p:graphicFrame>
        <p:nvGraphicFramePr>
          <p:cNvPr id="3174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007100" y="2889250"/>
          <a:ext cx="1460500" cy="175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7" name="Harvard F/X Drawing" r:id="rId4" imgW="3073320" imgH="2958840" progId="">
                  <p:embed/>
                </p:oleObj>
              </mc:Choice>
              <mc:Fallback>
                <p:oleObj name="Harvard F/X Drawing" r:id="rId4" imgW="3073320" imgH="2958840" progId="">
                  <p:embed/>
                  <p:pic>
                    <p:nvPicPr>
                      <p:cNvPr id="0" name="Picture 5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2889250"/>
                        <a:ext cx="1460500" cy="1758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6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7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9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temp6-graphiqu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1071546"/>
            <a:ext cx="6357982" cy="4768487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 bwMode="auto">
          <a:xfrm>
            <a:off x="5072066" y="1428736"/>
            <a:ext cx="3357586" cy="50006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none"/>
          </a:ln>
          <a:effectLst/>
        </p:spPr>
      </p:cxnSp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Interface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MsAccess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 2007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067800" cy="762000"/>
          </a:xfrm>
          <a:noFill/>
          <a:ln/>
        </p:spPr>
        <p:txBody>
          <a:bodyPr/>
          <a:lstStyle/>
          <a:p>
            <a:r>
              <a:rPr lang="en-US" b="1">
                <a:solidFill>
                  <a:srgbClr val="00279F"/>
                </a:solidFill>
              </a:rPr>
              <a:t>Génération d'applications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066800"/>
            <a:ext cx="7772400" cy="4114800"/>
          </a:xfrm>
          <a:noFill/>
          <a:ln/>
        </p:spPr>
        <p:txBody>
          <a:bodyPr/>
          <a:lstStyle/>
          <a:p>
            <a:r>
              <a:rPr lang="en-US" sz="2800" dirty="0" err="1">
                <a:solidFill>
                  <a:schemeClr val="tx2"/>
                </a:solidFill>
              </a:rPr>
              <a:t>Logique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contrôle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l'enchaînement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formulaires</a:t>
            </a:r>
            <a:r>
              <a:rPr lang="en-US" sz="2800" dirty="0">
                <a:solidFill>
                  <a:schemeClr val="tx2"/>
                </a:solidFill>
              </a:rPr>
              <a:t> et rapports</a:t>
            </a:r>
          </a:p>
          <a:p>
            <a:pPr lvl="1"/>
            <a:r>
              <a:rPr lang="en-US" sz="2400" dirty="0" err="1">
                <a:solidFill>
                  <a:schemeClr val="tx2"/>
                </a:solidFill>
              </a:rPr>
              <a:t>événements</a:t>
            </a:r>
            <a:endParaRPr lang="en-US" sz="2400" dirty="0">
              <a:solidFill>
                <a:schemeClr val="tx2"/>
              </a:solidFill>
            </a:endParaRP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macros et modules </a:t>
            </a:r>
          </a:p>
          <a:p>
            <a:r>
              <a:rPr lang="en-US" sz="2800" dirty="0" err="1">
                <a:solidFill>
                  <a:schemeClr val="tx2"/>
                </a:solidFill>
              </a:rPr>
              <a:t>Outils</a:t>
            </a:r>
            <a:r>
              <a:rPr lang="en-US" sz="2800" dirty="0">
                <a:solidFill>
                  <a:schemeClr val="tx2"/>
                </a:solidFill>
              </a:rPr>
              <a:t> de </a:t>
            </a:r>
            <a:r>
              <a:rPr lang="en-US" sz="2800" dirty="0" err="1">
                <a:solidFill>
                  <a:schemeClr val="tx2"/>
                </a:solidFill>
              </a:rPr>
              <a:t>programmation</a:t>
            </a:r>
            <a:r>
              <a:rPr lang="en-US" sz="2800" dirty="0">
                <a:solidFill>
                  <a:schemeClr val="tx2"/>
                </a:solidFill>
              </a:rPr>
              <a:t> </a:t>
            </a:r>
            <a:r>
              <a:rPr lang="en-US" sz="2800" dirty="0" err="1">
                <a:solidFill>
                  <a:schemeClr val="tx2"/>
                </a:solidFill>
              </a:rPr>
              <a:t>visuelle</a:t>
            </a:r>
            <a:r>
              <a:rPr lang="en-US" sz="2800" dirty="0">
                <a:solidFill>
                  <a:schemeClr val="tx2"/>
                </a:solidFill>
              </a:rPr>
              <a:t>:</a:t>
            </a:r>
          </a:p>
          <a:p>
            <a:pPr lvl="1"/>
            <a:r>
              <a:rPr lang="en-US" sz="2400" dirty="0">
                <a:solidFill>
                  <a:schemeClr val="tx2"/>
                </a:solidFill>
              </a:rPr>
              <a:t>menu, </a:t>
            </a:r>
            <a:r>
              <a:rPr lang="en-US" sz="2400" dirty="0" err="1">
                <a:solidFill>
                  <a:schemeClr val="tx2"/>
                </a:solidFill>
              </a:rPr>
              <a:t>bouton</a:t>
            </a:r>
            <a:r>
              <a:rPr lang="en-US" sz="2400" dirty="0">
                <a:solidFill>
                  <a:schemeClr val="tx2"/>
                </a:solidFill>
              </a:rPr>
              <a:t>, </a:t>
            </a:r>
            <a:r>
              <a:rPr lang="en-US" sz="2400" dirty="0" err="1">
                <a:solidFill>
                  <a:schemeClr val="tx2"/>
                </a:solidFill>
              </a:rPr>
              <a:t>boite</a:t>
            </a:r>
            <a:r>
              <a:rPr lang="en-US" sz="2400" dirty="0">
                <a:solidFill>
                  <a:schemeClr val="tx2"/>
                </a:solidFill>
              </a:rPr>
              <a:t> ("check" </a:t>
            </a:r>
            <a:r>
              <a:rPr lang="en-US" sz="2400" dirty="0" err="1">
                <a:solidFill>
                  <a:schemeClr val="tx2"/>
                </a:solidFill>
              </a:rPr>
              <a:t>ou</a:t>
            </a:r>
            <a:r>
              <a:rPr lang="en-US" sz="2400" dirty="0">
                <a:solidFill>
                  <a:schemeClr val="tx2"/>
                </a:solidFill>
              </a:rPr>
              <a:t> combo), clique, "drag &amp; drop"...</a:t>
            </a:r>
          </a:p>
          <a:p>
            <a:pPr lvl="1"/>
            <a:r>
              <a:rPr lang="en-US" sz="2400" dirty="0" err="1">
                <a:solidFill>
                  <a:schemeClr val="tx2"/>
                </a:solidFill>
              </a:rPr>
              <a:t>dessin</a:t>
            </a:r>
            <a:r>
              <a:rPr lang="en-US" sz="2400" dirty="0">
                <a:solidFill>
                  <a:schemeClr val="tx2"/>
                </a:solidFill>
              </a:rPr>
              <a:t> de </a:t>
            </a:r>
            <a:r>
              <a:rPr lang="en-US" sz="2400" dirty="0" err="1">
                <a:solidFill>
                  <a:schemeClr val="tx2"/>
                </a:solidFill>
              </a:rPr>
              <a:t>lignes</a:t>
            </a:r>
            <a:r>
              <a:rPr lang="en-US" sz="2400" dirty="0">
                <a:solidFill>
                  <a:schemeClr val="tx2"/>
                </a:solidFill>
              </a:rPr>
              <a:t> de relation</a:t>
            </a:r>
          </a:p>
          <a:p>
            <a:pPr lvl="1"/>
            <a:r>
              <a:rPr lang="en-US" sz="2400" dirty="0" err="1">
                <a:solidFill>
                  <a:schemeClr val="tx2"/>
                </a:solidFill>
              </a:rPr>
              <a:t>ascenseurs</a:t>
            </a:r>
            <a:r>
              <a:rPr lang="en-US" sz="2400" dirty="0">
                <a:solidFill>
                  <a:schemeClr val="tx2"/>
                </a:solidFill>
              </a:rPr>
              <a:t> (sliders), images 2D et 3D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" dur="500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1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" dur="500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1" dur="500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2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4" dur="500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 autoUpdateAnimBg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66850"/>
            <a:ext cx="7772400" cy="4114800"/>
          </a:xfrm>
          <a:noFill/>
          <a:ln/>
        </p:spPr>
        <p:txBody>
          <a:bodyPr/>
          <a:lstStyle/>
          <a:p>
            <a:pPr>
              <a:spcBef>
                <a:spcPct val="15000"/>
              </a:spcBef>
            </a:pPr>
            <a:r>
              <a:rPr lang="en-US" sz="2800">
                <a:solidFill>
                  <a:schemeClr val="tx2"/>
                </a:solidFill>
              </a:rPr>
              <a:t>Assistants (ang. Wizards)</a:t>
            </a:r>
          </a:p>
          <a:p>
            <a:pPr lvl="1">
              <a:spcBef>
                <a:spcPct val="15000"/>
              </a:spcBef>
            </a:pPr>
            <a:r>
              <a:rPr lang="en-US" sz="2400"/>
              <a:t>pour créer les tables, formulaires, graphiques, rapports...</a:t>
            </a:r>
          </a:p>
          <a:p>
            <a:pPr lvl="1">
              <a:spcBef>
                <a:spcPct val="15000"/>
              </a:spcBef>
            </a:pPr>
            <a:r>
              <a:rPr lang="en-US" sz="2400"/>
              <a:t>on peut les avoir en ligne ou les débrancher</a:t>
            </a:r>
          </a:p>
          <a:p>
            <a:pPr lvl="2">
              <a:spcBef>
                <a:spcPct val="15000"/>
              </a:spcBef>
            </a:pPr>
            <a:r>
              <a:rPr lang="en-US" sz="2000"/>
              <a:t>la commande correspondante est dans le menu Edit</a:t>
            </a:r>
          </a:p>
          <a:p>
            <a:pPr lvl="3">
              <a:spcBef>
                <a:spcPct val="15000"/>
              </a:spcBef>
            </a:pPr>
            <a:r>
              <a:rPr lang="en-US" sz="1800"/>
              <a:t>MsAccess</a:t>
            </a:r>
          </a:p>
          <a:p>
            <a:pPr lvl="1">
              <a:spcBef>
                <a:spcPct val="15000"/>
              </a:spcBef>
            </a:pPr>
            <a:r>
              <a:rPr lang="en-US" sz="2400">
                <a:solidFill>
                  <a:schemeClr val="hlink"/>
                </a:solidFill>
              </a:rPr>
              <a:t>très utiles sous MsAccess !</a:t>
            </a:r>
            <a:endParaRPr lang="en-US" sz="2400"/>
          </a:p>
          <a:p>
            <a:pPr>
              <a:spcBef>
                <a:spcPct val="15000"/>
              </a:spcBef>
            </a:pPr>
            <a:r>
              <a:rPr lang="en-US" sz="2800">
                <a:solidFill>
                  <a:schemeClr val="tx2"/>
                </a:solidFill>
              </a:rPr>
              <a:t>Aide contextuelle</a:t>
            </a:r>
          </a:p>
          <a:p>
            <a:pPr>
              <a:spcBef>
                <a:spcPct val="15000"/>
              </a:spcBef>
            </a:pPr>
            <a:r>
              <a:rPr lang="en-US" sz="2800">
                <a:solidFill>
                  <a:schemeClr val="tx2"/>
                </a:solidFill>
              </a:rPr>
              <a:t>Aide générale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0" y="666750"/>
            <a:ext cx="9067800" cy="76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b"/>
          <a:lstStyle/>
          <a:p>
            <a:r>
              <a:rPr lang="en-US" sz="4400" b="1">
                <a:solidFill>
                  <a:srgbClr val="00279F"/>
                </a:solidFill>
              </a:rPr>
              <a:t>Génération d'applications</a:t>
            </a:r>
          </a:p>
          <a:p>
            <a:pPr>
              <a:spcBef>
                <a:spcPct val="20000"/>
              </a:spcBef>
            </a:pPr>
            <a:r>
              <a:rPr lang="en-US" sz="3200">
                <a:solidFill>
                  <a:schemeClr val="hlink"/>
                </a:solidFill>
              </a:rPr>
              <a:t>Outils d'aide </a:t>
            </a:r>
          </a:p>
        </p:txBody>
      </p:sp>
    </p:spTree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9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97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36869" name="Group 5"/>
          <p:cNvGrpSpPr>
            <a:grpSpLocks/>
          </p:cNvGrpSpPr>
          <p:nvPr/>
        </p:nvGrpSpPr>
        <p:grpSpPr bwMode="auto">
          <a:xfrm>
            <a:off x="6864350" y="1454150"/>
            <a:ext cx="1739900" cy="1054100"/>
            <a:chOff x="4324" y="916"/>
            <a:chExt cx="1096" cy="664"/>
          </a:xfrm>
        </p:grpSpPr>
        <p:sp>
          <p:nvSpPr>
            <p:cNvPr id="36867" name="AutoShape 3"/>
            <p:cNvSpPr>
              <a:spLocks noChangeArrowheads="1"/>
            </p:cNvSpPr>
            <p:nvPr/>
          </p:nvSpPr>
          <p:spPr bwMode="auto">
            <a:xfrm rot="10800000" flipH="1">
              <a:off x="4324" y="916"/>
              <a:ext cx="1096" cy="553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6868" name="Rectangle 4"/>
            <p:cNvSpPr>
              <a:spLocks noChangeArrowheads="1"/>
            </p:cNvSpPr>
            <p:nvPr/>
          </p:nvSpPr>
          <p:spPr bwMode="auto">
            <a:xfrm>
              <a:off x="4407" y="1124"/>
              <a:ext cx="802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 b="1"/>
                <a:t>On clique</a:t>
              </a:r>
            </a:p>
            <a:p>
              <a:pPr algn="l"/>
              <a:r>
                <a:rPr lang="en-US" sz="2000" b="1"/>
                <a:t>ici</a:t>
              </a:r>
            </a:p>
          </p:txBody>
        </p:sp>
      </p:grpSp>
      <p:sp>
        <p:nvSpPr>
          <p:cNvPr id="36870" name="Line 6"/>
          <p:cNvSpPr>
            <a:spLocks noChangeShapeType="1"/>
          </p:cNvSpPr>
          <p:nvPr/>
        </p:nvSpPr>
        <p:spPr bwMode="auto">
          <a:xfrm>
            <a:off x="8178800" y="1320800"/>
            <a:ext cx="177800" cy="330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37893" name="Group 5"/>
          <p:cNvGrpSpPr>
            <a:grpSpLocks/>
          </p:cNvGrpSpPr>
          <p:nvPr/>
        </p:nvGrpSpPr>
        <p:grpSpPr bwMode="auto">
          <a:xfrm>
            <a:off x="6407150" y="3841750"/>
            <a:ext cx="1587500" cy="800100"/>
            <a:chOff x="4036" y="2420"/>
            <a:chExt cx="1000" cy="504"/>
          </a:xfrm>
        </p:grpSpPr>
        <p:sp>
          <p:nvSpPr>
            <p:cNvPr id="37891" name="AutoShape 3"/>
            <p:cNvSpPr>
              <a:spLocks noChangeArrowheads="1"/>
            </p:cNvSpPr>
            <p:nvPr/>
          </p:nvSpPr>
          <p:spPr bwMode="auto">
            <a:xfrm>
              <a:off x="4036" y="2452"/>
              <a:ext cx="1000" cy="393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7892" name="Rectangle 4"/>
            <p:cNvSpPr>
              <a:spLocks noChangeArrowheads="1"/>
            </p:cNvSpPr>
            <p:nvPr/>
          </p:nvSpPr>
          <p:spPr bwMode="auto">
            <a:xfrm>
              <a:off x="4217" y="2420"/>
              <a:ext cx="686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 dirty="0"/>
                <a:t>Macro à</a:t>
              </a:r>
            </a:p>
            <a:p>
              <a:r>
                <a:rPr lang="en-US" sz="2000" dirty="0" err="1"/>
                <a:t>appeler</a:t>
              </a:r>
              <a:endParaRPr lang="en-US" sz="2000" dirty="0"/>
            </a:p>
          </p:txBody>
        </p:sp>
      </p:grpSp>
    </p:spTree>
  </p:cSld>
  <p:clrMapOvr>
    <a:masterClrMapping/>
  </p:clrMapOvr>
  <p:transition spd="slow">
    <p:zoom dir="in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8341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688"/>
            <a:ext cx="9067800" cy="67421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39941" name="Group 5"/>
          <p:cNvGrpSpPr>
            <a:grpSpLocks/>
          </p:cNvGrpSpPr>
          <p:nvPr/>
        </p:nvGrpSpPr>
        <p:grpSpPr bwMode="auto">
          <a:xfrm>
            <a:off x="5645150" y="1073150"/>
            <a:ext cx="2995613" cy="1130300"/>
            <a:chOff x="3556" y="676"/>
            <a:chExt cx="1887" cy="712"/>
          </a:xfrm>
        </p:grpSpPr>
        <p:sp>
          <p:nvSpPr>
            <p:cNvPr id="39939" name="AutoShape 3"/>
            <p:cNvSpPr>
              <a:spLocks noChangeArrowheads="1"/>
            </p:cNvSpPr>
            <p:nvPr/>
          </p:nvSpPr>
          <p:spPr bwMode="auto">
            <a:xfrm flipH="1">
              <a:off x="3556" y="676"/>
              <a:ext cx="1480" cy="712"/>
            </a:xfrm>
            <a:prstGeom prst="homePlate">
              <a:avLst>
                <a:gd name="adj" fmla="val 69288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40" name="Rectangle 4"/>
            <p:cNvSpPr>
              <a:spLocks noChangeArrowheads="1"/>
            </p:cNvSpPr>
            <p:nvPr/>
          </p:nvSpPr>
          <p:spPr bwMode="auto">
            <a:xfrm>
              <a:off x="3879" y="740"/>
              <a:ext cx="1564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l"/>
              <a:r>
                <a:rPr lang="en-US" sz="2000"/>
                <a:t>Même formulaire en</a:t>
              </a:r>
            </a:p>
            <a:p>
              <a:pPr algn="l"/>
              <a:r>
                <a:rPr lang="en-US" sz="2000"/>
                <a:t>design view et</a:t>
              </a:r>
            </a:p>
            <a:p>
              <a:pPr algn="l"/>
              <a:r>
                <a:rPr lang="en-US" sz="2000"/>
                <a:t>on a cliqué ici</a:t>
              </a:r>
            </a:p>
          </p:txBody>
        </p:sp>
      </p:grpSp>
      <p:grpSp>
        <p:nvGrpSpPr>
          <p:cNvPr id="39944" name="Group 8"/>
          <p:cNvGrpSpPr>
            <a:grpSpLocks/>
          </p:cNvGrpSpPr>
          <p:nvPr/>
        </p:nvGrpSpPr>
        <p:grpSpPr bwMode="auto">
          <a:xfrm>
            <a:off x="2366963" y="1911350"/>
            <a:ext cx="2432050" cy="1282700"/>
            <a:chOff x="1491" y="1204"/>
            <a:chExt cx="1532" cy="808"/>
          </a:xfrm>
        </p:grpSpPr>
        <p:sp>
          <p:nvSpPr>
            <p:cNvPr id="39942" name="AutoShape 6"/>
            <p:cNvSpPr>
              <a:spLocks noChangeArrowheads="1"/>
            </p:cNvSpPr>
            <p:nvPr/>
          </p:nvSpPr>
          <p:spPr bwMode="auto">
            <a:xfrm flipH="1">
              <a:off x="1491" y="1204"/>
              <a:ext cx="1385" cy="673"/>
            </a:xfrm>
            <a:prstGeom prst="wedgeRoundRectCallout">
              <a:avLst>
                <a:gd name="adj1" fmla="val -41671"/>
                <a:gd name="adj2" fmla="val 66667"/>
                <a:gd name="adj3" fmla="val 16667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943" name="Rectangle 7"/>
            <p:cNvSpPr>
              <a:spLocks noChangeArrowheads="1"/>
            </p:cNvSpPr>
            <p:nvPr/>
          </p:nvSpPr>
          <p:spPr bwMode="auto">
            <a:xfrm>
              <a:off x="1527" y="1220"/>
              <a:ext cx="1496" cy="6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en-US" sz="2000" dirty="0" err="1"/>
                <a:t>Evénements</a:t>
              </a:r>
              <a:r>
                <a:rPr lang="en-US" sz="2000" dirty="0"/>
                <a:t> </a:t>
              </a:r>
            </a:p>
            <a:p>
              <a:pPr algn="l"/>
              <a:r>
                <a:rPr lang="en-US" sz="2000" dirty="0" err="1"/>
                <a:t>possibles</a:t>
              </a:r>
              <a:r>
                <a:rPr lang="en-US" sz="2000" dirty="0"/>
                <a:t> et macros</a:t>
              </a:r>
            </a:p>
            <a:p>
              <a:pPr algn="l"/>
              <a:r>
                <a:rPr lang="en-US" sz="2000" dirty="0"/>
                <a:t>attachés au </a:t>
              </a:r>
              <a:r>
                <a:rPr lang="en-US" sz="2000" dirty="0" err="1"/>
                <a:t>bouton</a:t>
              </a:r>
              <a:endParaRPr lang="en-US" sz="2000" dirty="0"/>
            </a:p>
          </p:txBody>
        </p:sp>
      </p:grp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5435600" y="1854200"/>
            <a:ext cx="177800" cy="330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chemeClr val="bg1">
                <a:gamma/>
                <a:shade val="0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1267" name="AutoShape 3"/>
          <p:cNvSpPr>
            <a:spLocks noChangeArrowheads="1"/>
          </p:cNvSpPr>
          <p:nvPr/>
        </p:nvSpPr>
        <p:spPr bwMode="auto">
          <a:xfrm>
            <a:off x="4044950" y="4959350"/>
            <a:ext cx="1663700" cy="10541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sz="2000"/>
              <a:t>Les </a:t>
            </a:r>
          </a:p>
          <a:p>
            <a:r>
              <a:rPr lang="en-US" sz="2000"/>
              <a:t>valeurs</a:t>
            </a:r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>
            <a:off x="2749550" y="4883150"/>
            <a:ext cx="1511300" cy="520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206750" y="3587750"/>
            <a:ext cx="1130300" cy="15875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1270" name="AutoShape 6"/>
          <p:cNvSpPr>
            <a:spLocks noChangeArrowheads="1"/>
          </p:cNvSpPr>
          <p:nvPr/>
        </p:nvSpPr>
        <p:spPr bwMode="auto">
          <a:xfrm>
            <a:off x="4121150" y="3663950"/>
            <a:ext cx="1435100" cy="977900"/>
          </a:xfrm>
          <a:prstGeom prst="homePlate">
            <a:avLst>
              <a:gd name="adj" fmla="val 48918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sz="2000"/>
              <a:t>Objet</a:t>
            </a:r>
          </a:p>
          <a:p>
            <a:r>
              <a:rPr lang="en-US" sz="2000"/>
              <a:t>importée</a:t>
            </a:r>
          </a:p>
          <a:p>
            <a:r>
              <a:rPr lang="en-US" sz="2000"/>
              <a:t>par ref.</a:t>
            </a:r>
          </a:p>
        </p:txBody>
      </p:sp>
      <p:sp>
        <p:nvSpPr>
          <p:cNvPr id="11271" name="AutoShape 7"/>
          <p:cNvSpPr>
            <a:spLocks noChangeArrowheads="1"/>
          </p:cNvSpPr>
          <p:nvPr/>
        </p:nvSpPr>
        <p:spPr bwMode="auto">
          <a:xfrm>
            <a:off x="1841500" y="5351463"/>
            <a:ext cx="2114550" cy="707760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r>
              <a:rPr lang="en-US" sz="1800"/>
              <a:t>Nbre de</a:t>
            </a:r>
          </a:p>
          <a:p>
            <a:r>
              <a:rPr lang="en-US" sz="1800"/>
              <a:t>formulaires disp.</a:t>
            </a:r>
          </a:p>
        </p:txBody>
      </p:sp>
      <p:sp>
        <p:nvSpPr>
          <p:cNvPr id="11272" name="Rectangle 8"/>
          <p:cNvSpPr>
            <a:spLocks noChangeArrowheads="1"/>
          </p:cNvSpPr>
          <p:nvPr/>
        </p:nvSpPr>
        <p:spPr bwMode="auto">
          <a:xfrm>
            <a:off x="1039813" y="6242050"/>
            <a:ext cx="215900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1</a:t>
            </a: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slow">
    <p:zoom dir="in"/>
  </p:transition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00" y="0"/>
            <a:ext cx="90043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grpSp>
        <p:nvGrpSpPr>
          <p:cNvPr id="40965" name="Group 5"/>
          <p:cNvGrpSpPr>
            <a:grpSpLocks/>
          </p:cNvGrpSpPr>
          <p:nvPr/>
        </p:nvGrpSpPr>
        <p:grpSpPr bwMode="auto">
          <a:xfrm>
            <a:off x="3359150" y="768350"/>
            <a:ext cx="1816100" cy="901700"/>
            <a:chOff x="2116" y="484"/>
            <a:chExt cx="1144" cy="568"/>
          </a:xfrm>
        </p:grpSpPr>
        <p:sp>
          <p:nvSpPr>
            <p:cNvPr id="40963" name="AutoShape 3"/>
            <p:cNvSpPr>
              <a:spLocks noChangeArrowheads="1"/>
            </p:cNvSpPr>
            <p:nvPr/>
          </p:nvSpPr>
          <p:spPr bwMode="auto">
            <a:xfrm flipH="1">
              <a:off x="2116" y="484"/>
              <a:ext cx="1144" cy="568"/>
            </a:xfrm>
            <a:prstGeom prst="rightArrow">
              <a:avLst>
                <a:gd name="adj1" fmla="val 75000"/>
                <a:gd name="adj2" fmla="val 100714"/>
              </a:avLst>
            </a:prstGeom>
            <a:solidFill>
              <a:schemeClr val="tx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40964" name="Rectangle 4"/>
            <p:cNvSpPr>
              <a:spLocks noChangeArrowheads="1"/>
            </p:cNvSpPr>
            <p:nvPr/>
          </p:nvSpPr>
          <p:spPr bwMode="auto">
            <a:xfrm>
              <a:off x="2457" y="548"/>
              <a:ext cx="801" cy="44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000"/>
                <a:t>On clique</a:t>
              </a:r>
            </a:p>
            <a:p>
              <a:r>
                <a:rPr lang="en-US" sz="2000"/>
                <a:t>ici  et..</a:t>
              </a:r>
            </a:p>
          </p:txBody>
        </p:sp>
      </p:grpSp>
    </p:spTree>
  </p:cSld>
  <p:clrMapOvr>
    <a:masterClrMapping/>
  </p:clrMapOvr>
  <p:transition spd="slow">
    <p:blinds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1987" name="AutoShape 3"/>
          <p:cNvSpPr>
            <a:spLocks noChangeArrowheads="1"/>
          </p:cNvSpPr>
          <p:nvPr/>
        </p:nvSpPr>
        <p:spPr bwMode="auto">
          <a:xfrm>
            <a:off x="1835150" y="5187950"/>
            <a:ext cx="2501900" cy="12827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2243138" y="5289550"/>
            <a:ext cx="1763712" cy="1003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dirty="0" err="1"/>
              <a:t>Texte</a:t>
            </a:r>
            <a:r>
              <a:rPr lang="en-US" sz="2000" dirty="0"/>
              <a:t> de</a:t>
            </a:r>
          </a:p>
          <a:p>
            <a:r>
              <a:rPr lang="en-US" sz="2000" dirty="0"/>
              <a:t>la macro et </a:t>
            </a:r>
          </a:p>
          <a:p>
            <a:r>
              <a:rPr lang="en-US" sz="2000" dirty="0" err="1"/>
              <a:t>commentaires</a:t>
            </a:r>
            <a:endParaRPr lang="en-US" sz="2000" dirty="0"/>
          </a:p>
        </p:txBody>
      </p:sp>
      <p:sp>
        <p:nvSpPr>
          <p:cNvPr id="41989" name="AutoShape 5"/>
          <p:cNvSpPr>
            <a:spLocks noChangeArrowheads="1"/>
          </p:cNvSpPr>
          <p:nvPr/>
        </p:nvSpPr>
        <p:spPr bwMode="auto">
          <a:xfrm rot="10800000" flipH="1">
            <a:off x="158750" y="5187950"/>
            <a:ext cx="1358900" cy="1005417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lIns="90488" tIns="44450" rIns="90488" bIns="44450" anchor="ctr"/>
          <a:lstStyle/>
          <a:p>
            <a:r>
              <a:rPr lang="en-US" sz="1800"/>
              <a:t>Point </a:t>
            </a:r>
          </a:p>
          <a:p>
            <a:r>
              <a:rPr lang="en-US" sz="1800"/>
              <a:t>d'entrée du</a:t>
            </a:r>
          </a:p>
          <a:p>
            <a:r>
              <a:rPr lang="en-US" sz="1800"/>
              <a:t>bouton Close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 flipH="1" flipV="1">
            <a:off x="139700" y="3340100"/>
            <a:ext cx="101600" cy="185420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454400" y="3302000"/>
            <a:ext cx="177800" cy="330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67800" cy="678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3011" name="AutoShape 3"/>
          <p:cNvSpPr>
            <a:spLocks noChangeArrowheads="1"/>
          </p:cNvSpPr>
          <p:nvPr/>
        </p:nvSpPr>
        <p:spPr bwMode="auto">
          <a:xfrm>
            <a:off x="1454150" y="5187950"/>
            <a:ext cx="2120900" cy="901700"/>
          </a:xfrm>
          <a:prstGeom prst="star16">
            <a:avLst>
              <a:gd name="adj" fmla="val 37500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sz="2000"/>
              <a:t>Liste des</a:t>
            </a:r>
          </a:p>
          <a:p>
            <a:r>
              <a:rPr lang="en-US" sz="2000"/>
              <a:t>macros disp.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 descr="temp5-macr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857232"/>
            <a:ext cx="6643734" cy="4982801"/>
          </a:xfrm>
          <a:prstGeom prst="rect">
            <a:avLst/>
          </a:prstGeom>
        </p:spPr>
      </p:pic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Interface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MsAccess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 2007</a:t>
            </a:r>
          </a:p>
        </p:txBody>
      </p:sp>
      <p:cxnSp>
        <p:nvCxnSpPr>
          <p:cNvPr id="7" name="Connecteur en angle 6"/>
          <p:cNvCxnSpPr/>
          <p:nvPr/>
        </p:nvCxnSpPr>
        <p:spPr bwMode="auto">
          <a:xfrm>
            <a:off x="6715140" y="1571612"/>
            <a:ext cx="1643074" cy="1000132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Interface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MsAccess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 2007</a:t>
            </a:r>
          </a:p>
        </p:txBody>
      </p:sp>
      <p:cxnSp>
        <p:nvCxnSpPr>
          <p:cNvPr id="7" name="Connecteur en angle 6"/>
          <p:cNvCxnSpPr/>
          <p:nvPr/>
        </p:nvCxnSpPr>
        <p:spPr bwMode="auto">
          <a:xfrm>
            <a:off x="6858016" y="2500306"/>
            <a:ext cx="1285852" cy="92869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12700" cap="flat" cmpd="sng" algn="ctr">
            <a:solidFill>
              <a:schemeClr val="accent6"/>
            </a:solidFill>
            <a:prstDash val="solid"/>
            <a:round/>
            <a:headEnd type="triangle" w="med" len="med"/>
            <a:tailEnd type="none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cxn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714356"/>
            <a:ext cx="6643734" cy="5217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Interface </a:t>
            </a:r>
            <a:r>
              <a:rPr kumimoji="0" lang="fr-FR" sz="2800" b="0" i="0" u="none" strike="noStrike" cap="none" normalizeH="0" baseline="0" dirty="0" err="1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MsAccess</a:t>
            </a: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 2007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06500" y="889000"/>
            <a:ext cx="6731000" cy="5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Possibilités Utiles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5786" y="857232"/>
            <a:ext cx="750099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On peut lancer un formulaire de saisie par un bouton d’un formulaire en y passant des valeurs initiaux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S#  pour lancer SP quand on visualise un </a:t>
            </a:r>
            <a:r>
              <a:rPr lang="fr-FR" sz="2800" dirty="0" err="1" smtClean="0">
                <a:solidFill>
                  <a:srgbClr val="FFFF00"/>
                </a:solidFill>
              </a:rPr>
              <a:t>tuple</a:t>
            </a:r>
            <a:r>
              <a:rPr lang="fr-FR" sz="2800" dirty="0" smtClean="0">
                <a:solidFill>
                  <a:srgbClr val="FFFF00"/>
                </a:solidFill>
              </a:rPr>
              <a:t> de S 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On utilise l’action </a:t>
            </a:r>
            <a:r>
              <a:rPr lang="fr-FR" sz="2800" dirty="0" err="1" smtClean="0">
                <a:solidFill>
                  <a:srgbClr val="FFFF00"/>
                </a:solidFill>
              </a:rPr>
              <a:t>DefinirValeur</a:t>
            </a:r>
            <a:r>
              <a:rPr lang="fr-FR" sz="2800" dirty="0" smtClean="0">
                <a:solidFill>
                  <a:srgbClr val="FFFF00"/>
                </a:solidFill>
              </a:rPr>
              <a:t> avec l’</a:t>
            </a:r>
            <a:r>
              <a:rPr lang="fr-FR" sz="2800" dirty="0" err="1" smtClean="0">
                <a:solidFill>
                  <a:srgbClr val="FFFF00"/>
                </a:solidFill>
              </a:rPr>
              <a:t>Element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Forms!SP</a:t>
            </a:r>
            <a:r>
              <a:rPr lang="fr-FR" sz="2800" dirty="0" smtClean="0">
                <a:solidFill>
                  <a:srgbClr val="FFFF00"/>
                </a:solidFill>
              </a:rPr>
              <a:t>![S#] et l’Expression [S#]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Possibilités Utiles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5786" y="857232"/>
            <a:ext cx="75009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On peut lancer un formulaire de consultation par un bouton d’un formulaire en y passant une valeur d’un contrôle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S#  pour lancer SP quand on visualise un </a:t>
            </a:r>
            <a:r>
              <a:rPr lang="fr-FR" sz="2800" dirty="0" err="1" smtClean="0">
                <a:solidFill>
                  <a:srgbClr val="FFFF00"/>
                </a:solidFill>
              </a:rPr>
              <a:t>tuple</a:t>
            </a:r>
            <a:r>
              <a:rPr lang="fr-FR" sz="2800" dirty="0" smtClean="0">
                <a:solidFill>
                  <a:srgbClr val="FFFF00"/>
                </a:solidFill>
              </a:rPr>
              <a:t> de S 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On utilise l’action </a:t>
            </a:r>
            <a:r>
              <a:rPr lang="fr-FR" sz="2800" dirty="0" err="1" smtClean="0">
                <a:solidFill>
                  <a:srgbClr val="FFFF00"/>
                </a:solidFill>
              </a:rPr>
              <a:t>OuvrirFormulaire</a:t>
            </a:r>
            <a:r>
              <a:rPr lang="fr-FR" sz="2800" dirty="0" smtClean="0">
                <a:solidFill>
                  <a:srgbClr val="FFFF00"/>
                </a:solidFill>
              </a:rPr>
              <a:t> avec la </a:t>
            </a:r>
            <a:r>
              <a:rPr lang="fr-FR" sz="2800" dirty="0" err="1" smtClean="0">
                <a:solidFill>
                  <a:srgbClr val="FFFF00"/>
                </a:solidFill>
              </a:rPr>
              <a:t>condtion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[S#]=</a:t>
            </a:r>
            <a:r>
              <a:rPr lang="fr-FR" sz="2800" dirty="0" err="1" smtClean="0">
                <a:solidFill>
                  <a:srgbClr val="FFFF00"/>
                </a:solidFill>
              </a:rPr>
              <a:t>Formulaires!s6</a:t>
            </a:r>
            <a:r>
              <a:rPr lang="fr-FR" sz="2800" dirty="0" smtClean="0">
                <a:solidFill>
                  <a:srgbClr val="FFFF00"/>
                </a:solidFill>
              </a:rPr>
              <a:t>![s#]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Possibilités Utiles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5786" y="1285860"/>
            <a:ext cx="750099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600" dirty="0" smtClean="0">
                <a:solidFill>
                  <a:srgbClr val="FFFF00"/>
                </a:solidFill>
              </a:rPr>
              <a:t> </a:t>
            </a:r>
            <a:r>
              <a:rPr lang="fr-FR" sz="3200" dirty="0" smtClean="0">
                <a:solidFill>
                  <a:srgbClr val="FFFF00"/>
                </a:solidFill>
              </a:rPr>
              <a:t>Exemple  de macro similaire: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Un bouton déclenche la macro2 dans le formulaire  SP 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 Celle-ci  commence par deux bips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Ouvre le formulaire S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 Passe la valeur de S# en cours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Ferme SP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Possibilités Utiles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pic>
        <p:nvPicPr>
          <p:cNvPr id="4" name="Image 3" descr="ouvre S par bouton de SP avec para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096366"/>
            <a:ext cx="7786742" cy="45403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88"/>
            <a:ext cx="9047163" cy="67802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12291" name="AutoShape 3"/>
          <p:cNvSpPr>
            <a:spLocks noChangeArrowheads="1"/>
          </p:cNvSpPr>
          <p:nvPr/>
        </p:nvSpPr>
        <p:spPr bwMode="auto">
          <a:xfrm>
            <a:off x="3065463" y="5321300"/>
            <a:ext cx="1490662" cy="776553"/>
          </a:xfrm>
          <a:prstGeom prst="wedgeRoundRectCallout">
            <a:avLst>
              <a:gd name="adj1" fmla="val -41671"/>
              <a:gd name="adj2" fmla="val 66667"/>
              <a:gd name="adj3" fmla="val 16667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>
            <a:spAutoFit/>
          </a:bodyPr>
          <a:lstStyle/>
          <a:p>
            <a:r>
              <a:rPr lang="en-US" sz="2000"/>
              <a:t>On a cliqué</a:t>
            </a:r>
          </a:p>
          <a:p>
            <a:r>
              <a:rPr lang="en-US" sz="2000"/>
              <a:t>ici</a:t>
            </a:r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1225550" y="6013450"/>
            <a:ext cx="749300" cy="31750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12293" name="AutoShape 5"/>
          <p:cNvSpPr>
            <a:spLocks noChangeArrowheads="1"/>
          </p:cNvSpPr>
          <p:nvPr/>
        </p:nvSpPr>
        <p:spPr bwMode="auto">
          <a:xfrm>
            <a:off x="1295400" y="5562600"/>
            <a:ext cx="1441450" cy="527050"/>
          </a:xfrm>
          <a:prstGeom prst="octagon">
            <a:avLst>
              <a:gd name="adj" fmla="val 29282"/>
            </a:avLst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4450" rIns="90488" bIns="44450" anchor="ctr"/>
          <a:lstStyle/>
          <a:p>
            <a:r>
              <a:rPr lang="en-US" sz="2000"/>
              <a:t>Formulaire</a:t>
            </a:r>
          </a:p>
          <a:p>
            <a:r>
              <a:rPr lang="en-US" sz="2000"/>
              <a:t>suiv.</a:t>
            </a:r>
          </a:p>
        </p:txBody>
      </p:sp>
      <p:sp>
        <p:nvSpPr>
          <p:cNvPr id="12294" name="Line 6"/>
          <p:cNvSpPr>
            <a:spLocks noChangeShapeType="1"/>
          </p:cNvSpPr>
          <p:nvPr/>
        </p:nvSpPr>
        <p:spPr bwMode="auto">
          <a:xfrm>
            <a:off x="3225800" y="6426200"/>
            <a:ext cx="177800" cy="330200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Possibilités Utiles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5786" y="857232"/>
            <a:ext cx="7500990" cy="409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600" dirty="0" smtClean="0">
                <a:solidFill>
                  <a:srgbClr val="FFFF00"/>
                </a:solidFill>
              </a:rPr>
              <a:t> </a:t>
            </a:r>
            <a:r>
              <a:rPr lang="fr-FR" sz="3200" dirty="0" smtClean="0">
                <a:solidFill>
                  <a:srgbClr val="FFFF00"/>
                </a:solidFill>
              </a:rPr>
              <a:t>On peut  visualiser les info-bulles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Par la propriété Texte d’info-bulle</a:t>
            </a: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Trouvez –là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Par événement  et boite message</a:t>
            </a: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Sur Réception focus</a:t>
            </a: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Sur : à expérimenter par vous même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Possibilités Utiles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14348" y="785794"/>
            <a:ext cx="7500990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600" dirty="0" smtClean="0">
                <a:solidFill>
                  <a:srgbClr val="FFFF00"/>
                </a:solidFill>
              </a:rPr>
              <a:t> </a:t>
            </a:r>
            <a:r>
              <a:rPr lang="fr-FR" sz="3200" dirty="0" smtClean="0">
                <a:solidFill>
                  <a:srgbClr val="FFFF00"/>
                </a:solidFill>
              </a:rPr>
              <a:t>On peut  exporter les données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Vers Excel, Word, Access, SQL-Server, </a:t>
            </a:r>
            <a:r>
              <a:rPr lang="fr-FR" sz="3200" dirty="0" err="1" smtClean="0">
                <a:solidFill>
                  <a:srgbClr val="FFFF00"/>
                </a:solidFill>
              </a:rPr>
              <a:t>Sharepoint</a:t>
            </a:r>
            <a:r>
              <a:rPr lang="fr-FR" sz="3200" dirty="0" smtClean="0">
                <a:solidFill>
                  <a:srgbClr val="FFFF00"/>
                </a:solidFill>
              </a:rPr>
              <a:t>, Editeur HTML, XML… 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Par l’Action </a:t>
            </a:r>
            <a:r>
              <a:rPr lang="fr-FR" sz="3200" dirty="0" err="1" smtClean="0">
                <a:solidFill>
                  <a:srgbClr val="FFFF00"/>
                </a:solidFill>
              </a:rPr>
              <a:t>CopierVers</a:t>
            </a:r>
            <a:endParaRPr lang="fr-FR" sz="3200" dirty="0" smtClean="0">
              <a:solidFill>
                <a:srgbClr val="FFFF00"/>
              </a:solidFill>
            </a:endParaRP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Actionnée par un clic, double clic, bouton…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Cette action équivaut aux bouton d’exportation sur le ruban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Macros Conditionnelles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85786" y="857232"/>
            <a:ext cx="7500990" cy="4131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Une possibilité puissante pour créer les applications sophistiquées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 Pour l’utiliser, on clique sur le bouton Condition dans le ruban 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La colonne Condition apparait  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Les actions d’une macro s’exécutent alors  selon des conditions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Macros Conditionnelles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28596" y="785794"/>
            <a:ext cx="8358246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On peut créer des déclencheurs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Avant ou après Insertion, MAJ…</a:t>
            </a: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Vérifier que le code postal a 5 chiffres</a:t>
            </a: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…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On peut créer des autorisations associées aux boutons ou onglets</a:t>
            </a: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En réservant certains choix aux certains usagers seulement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 …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Macros Conditionnelles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85786" y="857232"/>
            <a:ext cx="75009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L’évaluation de la condition est Vrai/Faux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Vrai exécute une séquence d’actions 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Celle dans la ligne avec la condition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Toutes celles qui suivent avec … dans la colonne Condition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Faux envoie l’exécution dans la ligne qui suit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Macros Conditionnelles</a:t>
            </a:r>
            <a:r>
              <a:rPr kumimoji="0" lang="fr-FR" sz="2800" b="0" i="0" u="none" strike="noStrike" cap="none" normalizeH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 : Exemple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3500438"/>
            <a:ext cx="719137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785786" y="928670"/>
            <a:ext cx="750099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On génère le contrôle du code postal</a:t>
            </a:r>
          </a:p>
          <a:p>
            <a:pPr lvl="1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Par un </a:t>
            </a:r>
            <a:r>
              <a:rPr lang="fr-FR" sz="3200" i="1" dirty="0" smtClean="0">
                <a:solidFill>
                  <a:srgbClr val="FFFF00"/>
                </a:solidFill>
              </a:rPr>
              <a:t>déclencheur</a:t>
            </a:r>
            <a:r>
              <a:rPr lang="fr-FR" sz="3200" dirty="0" smtClean="0">
                <a:solidFill>
                  <a:srgbClr val="FFFF00"/>
                </a:solidFill>
              </a:rPr>
              <a:t> Avant MAJ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Si le code n’a pas 5 chiffres, une boite avec le message apparaît</a:t>
            </a:r>
            <a:endParaRPr lang="fr-FR" sz="32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Macros Conditionnelles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3438" y="785794"/>
            <a:ext cx="4071966" cy="89255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En mode page, après le clique sur le contrôle Code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8" name="Image 7" descr="macro-cond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857364"/>
            <a:ext cx="7858180" cy="3929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28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Book Antiqua" pitchFamily="18" charset="0"/>
              </a:rPr>
              <a:t>Macros Conditionnelles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43438" y="785794"/>
            <a:ext cx="4071966" cy="52322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400" dirty="0" smtClean="0">
                <a:solidFill>
                  <a:srgbClr val="FFFF00"/>
                </a:solidFill>
              </a:rPr>
              <a:t>Après le clique sur les ‘…’</a:t>
            </a:r>
            <a:endParaRPr lang="fr-FR" sz="2800" dirty="0">
              <a:solidFill>
                <a:srgbClr val="FFFF00"/>
              </a:solidFill>
            </a:endParaRPr>
          </a:p>
        </p:txBody>
      </p:sp>
      <p:pic>
        <p:nvPicPr>
          <p:cNvPr id="7" name="Image 6" descr="macro-cond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1446571"/>
            <a:ext cx="7215238" cy="5411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Possibilité Utiles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5786" y="714356"/>
            <a:ext cx="750099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On peut   créer les boutons « groupe d’option »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Par ex. [Choix de S] pour filtrer S sur la 1</a:t>
            </a:r>
            <a:r>
              <a:rPr lang="fr-FR" sz="2800" baseline="30000" dirty="0" smtClean="0">
                <a:solidFill>
                  <a:srgbClr val="FFFF00"/>
                </a:solidFill>
              </a:rPr>
              <a:t>ère</a:t>
            </a:r>
            <a:r>
              <a:rPr lang="fr-FR" sz="2800" dirty="0" smtClean="0">
                <a:solidFill>
                  <a:srgbClr val="FFFF00"/>
                </a:solidFill>
              </a:rPr>
              <a:t> lettre</a:t>
            </a: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Le groupe montre les boutons A,B…,</a:t>
            </a:r>
            <a:r>
              <a:rPr lang="fr-FR" sz="2800" dirty="0" err="1" smtClean="0">
                <a:solidFill>
                  <a:srgbClr val="FFFF00"/>
                </a:solidFill>
              </a:rPr>
              <a:t>Z,Toutes</a:t>
            </a:r>
            <a:endParaRPr lang="fr-FR" sz="2800" dirty="0" smtClean="0">
              <a:solidFill>
                <a:srgbClr val="FFFF00"/>
              </a:solidFill>
            </a:endParaRP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Pour chaque bouton on positionne une valeur d’option : 1,2..,26,27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à coins arrondis 4"/>
          <p:cNvSpPr/>
          <p:nvPr/>
        </p:nvSpPr>
        <p:spPr bwMode="auto">
          <a:xfrm>
            <a:off x="1714480" y="214290"/>
            <a:ext cx="5715040" cy="50006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2800" dirty="0" smtClean="0">
                <a:solidFill>
                  <a:schemeClr val="bg2">
                    <a:lumMod val="50000"/>
                  </a:schemeClr>
                </a:solidFill>
              </a:rPr>
              <a:t>Possibilité Utiles</a:t>
            </a:r>
            <a:endParaRPr kumimoji="0" lang="fr-FR" sz="28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Book Antiqua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5786" y="714356"/>
            <a:ext cx="7500990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3200" dirty="0" smtClean="0">
                <a:solidFill>
                  <a:srgbClr val="FFFF00"/>
                </a:solidFill>
              </a:rPr>
              <a:t> </a:t>
            </a:r>
            <a:r>
              <a:rPr lang="fr-FR" sz="2800" dirty="0" smtClean="0">
                <a:solidFill>
                  <a:srgbClr val="FFFF00"/>
                </a:solidFill>
              </a:rPr>
              <a:t>Chaque valeur est sujet de la condition et de l’action </a:t>
            </a:r>
            <a:r>
              <a:rPr lang="fr-FR" sz="2800" dirty="0" err="1" smtClean="0">
                <a:solidFill>
                  <a:srgbClr val="FFFF00"/>
                </a:solidFill>
              </a:rPr>
              <a:t>AppliquerFiltre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Par exemple pour la valeur 1 </a:t>
            </a: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Condition : [Choix de S] = 1</a:t>
            </a: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Action: </a:t>
            </a:r>
            <a:r>
              <a:rPr lang="fr-FR" sz="2800" dirty="0" err="1" smtClean="0">
                <a:solidFill>
                  <a:srgbClr val="FFFF00"/>
                </a:solidFill>
              </a:rPr>
              <a:t>AppliquerFiltre</a:t>
            </a:r>
            <a:endParaRPr lang="fr-FR" sz="2800" dirty="0" smtClean="0">
              <a:solidFill>
                <a:srgbClr val="FFFF00"/>
              </a:solidFill>
            </a:endParaRP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Where</a:t>
            </a:r>
            <a:r>
              <a:rPr lang="fr-FR" sz="2800" dirty="0" smtClean="0">
                <a:solidFill>
                  <a:srgbClr val="FFFF00"/>
                </a:solidFill>
              </a:rPr>
              <a:t> : </a:t>
            </a:r>
            <a:r>
              <a:rPr lang="fr-FR" sz="2800" dirty="0" err="1" smtClean="0">
                <a:solidFill>
                  <a:srgbClr val="FFFF00"/>
                </a:solidFill>
              </a:rPr>
              <a:t>Sname</a:t>
            </a:r>
            <a:r>
              <a:rPr lang="fr-FR" sz="2800" dirty="0" smtClean="0">
                <a:solidFill>
                  <a:srgbClr val="FFFF00"/>
                </a:solidFill>
              </a:rPr>
              <a:t> </a:t>
            </a:r>
            <a:r>
              <a:rPr lang="fr-FR" sz="2800" dirty="0" err="1" smtClean="0">
                <a:solidFill>
                  <a:srgbClr val="FFFF00"/>
                </a:solidFill>
              </a:rPr>
              <a:t>Like</a:t>
            </a:r>
            <a:r>
              <a:rPr lang="fr-FR" sz="2800" dirty="0" smtClean="0">
                <a:solidFill>
                  <a:srgbClr val="FFFF00"/>
                </a:solidFill>
              </a:rPr>
              <a:t> « A* »</a:t>
            </a: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Pour « Toutes » </a:t>
            </a: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Condition : [Choix de S] = 27</a:t>
            </a:r>
          </a:p>
          <a:p>
            <a:pPr lvl="2" algn="l">
              <a:lnSpc>
                <a:spcPts val="4500"/>
              </a:lnSpc>
              <a:buFont typeface="Arial" pitchFamily="34" charset="0"/>
              <a:buChar char="•"/>
            </a:pPr>
            <a:r>
              <a:rPr lang="fr-FR" sz="2800" dirty="0" smtClean="0">
                <a:solidFill>
                  <a:srgbClr val="FFFF00"/>
                </a:solidFill>
              </a:rPr>
              <a:t> Action: </a:t>
            </a:r>
            <a:r>
              <a:rPr lang="fr-FR" sz="2800" dirty="0" err="1" smtClean="0">
                <a:solidFill>
                  <a:srgbClr val="FFFF00"/>
                </a:solidFill>
              </a:rPr>
              <a:t>AfficherTousEnreg</a:t>
            </a:r>
            <a:endParaRPr lang="fr-FR" sz="2800" dirty="0" smtClean="0">
              <a:solidFill>
                <a:srgbClr val="FFFF00"/>
              </a:solidFill>
            </a:endParaRPr>
          </a:p>
          <a:p>
            <a:pPr algn="l">
              <a:lnSpc>
                <a:spcPts val="4500"/>
              </a:lnSpc>
              <a:buFont typeface="Arial" pitchFamily="34" charset="0"/>
              <a:buChar char="•"/>
            </a:pPr>
            <a:endParaRPr lang="fr-FR" sz="2800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tlbars">
  <a:themeElements>
    <a:clrScheme name="">
      <a:dk1>
        <a:srgbClr val="C1CEFF"/>
      </a:dk1>
      <a:lt1>
        <a:srgbClr val="FFFFFF"/>
      </a:lt1>
      <a:dk2>
        <a:srgbClr val="3C0023"/>
      </a:dk2>
      <a:lt2>
        <a:srgbClr val="FAFD00"/>
      </a:lt2>
      <a:accent1>
        <a:srgbClr val="FE9B03"/>
      </a:accent1>
      <a:accent2>
        <a:srgbClr val="FC0128"/>
      </a:accent2>
      <a:accent3>
        <a:srgbClr val="AFAAAC"/>
      </a:accent3>
      <a:accent4>
        <a:srgbClr val="DADADA"/>
      </a:accent4>
      <a:accent5>
        <a:srgbClr val="FECBAA"/>
      </a:accent5>
      <a:accent6>
        <a:srgbClr val="E40123"/>
      </a:accent6>
      <a:hlink>
        <a:srgbClr val="00DFCA"/>
      </a:hlink>
      <a:folHlink>
        <a:srgbClr val="618FFD"/>
      </a:folHlink>
    </a:clrScheme>
    <a:fontScheme name="metlbars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Book Antiqua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accent2"/>
            </a:solidFill>
            <a:effectLst/>
            <a:latin typeface="Book Antiqua" pitchFamily="18" charset="0"/>
          </a:defRPr>
        </a:defPPr>
      </a:lstStyle>
    </a:lnDef>
  </a:objectDefaults>
  <a:extraClrSchemeLst>
    <a:extraClrScheme>
      <a:clrScheme name="metlbar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etlbar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etlbar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C1CEFF"/>
    </a:dk1>
    <a:lt1>
      <a:srgbClr val="FFFFFF"/>
    </a:lt1>
    <a:dk2>
      <a:srgbClr val="3C0023"/>
    </a:dk2>
    <a:lt2>
      <a:srgbClr val="FAFD00"/>
    </a:lt2>
    <a:accent1>
      <a:srgbClr val="FAFD00"/>
    </a:accent1>
    <a:accent2>
      <a:srgbClr val="FC0128"/>
    </a:accent2>
    <a:accent3>
      <a:srgbClr val="AFAAAC"/>
    </a:accent3>
    <a:accent4>
      <a:srgbClr val="DADADA"/>
    </a:accent4>
    <a:accent5>
      <a:srgbClr val="FCFEAA"/>
    </a:accent5>
    <a:accent6>
      <a:srgbClr val="E40123"/>
    </a:accent6>
    <a:hlink>
      <a:srgbClr val="00DFCA"/>
    </a:hlink>
    <a:folHlink>
      <a:srgbClr val="618FFD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C1CEFF"/>
    </a:dk1>
    <a:lt1>
      <a:srgbClr val="FFFFFF"/>
    </a:lt1>
    <a:dk2>
      <a:srgbClr val="3C0023"/>
    </a:dk2>
    <a:lt2>
      <a:srgbClr val="FAFD00"/>
    </a:lt2>
    <a:accent1>
      <a:srgbClr val="FAFD00"/>
    </a:accent1>
    <a:accent2>
      <a:srgbClr val="FC0128"/>
    </a:accent2>
    <a:accent3>
      <a:srgbClr val="AFAAAC"/>
    </a:accent3>
    <a:accent4>
      <a:srgbClr val="DADADA"/>
    </a:accent4>
    <a:accent5>
      <a:srgbClr val="FCFEAA"/>
    </a:accent5>
    <a:accent6>
      <a:srgbClr val="E40123"/>
    </a:accent6>
    <a:hlink>
      <a:srgbClr val="00DFCA"/>
    </a:hlink>
    <a:folHlink>
      <a:srgbClr val="618FF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c:\msoffice\powerpnt\template\sldshow\metlbars.ppt</Template>
  <TotalTime>128145390</TotalTime>
  <Pages>44</Pages>
  <Words>2315</Words>
  <Application>Microsoft Office PowerPoint</Application>
  <PresentationFormat>Affichage à l'écran (4:3)</PresentationFormat>
  <Paragraphs>500</Paragraphs>
  <Slides>112</Slides>
  <Notes>104</Notes>
  <HiddenSlides>0</HiddenSlides>
  <MMClips>2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3</vt:i4>
      </vt:variant>
      <vt:variant>
        <vt:lpstr>Titres des diapositives</vt:lpstr>
      </vt:variant>
      <vt:variant>
        <vt:i4>112</vt:i4>
      </vt:variant>
    </vt:vector>
  </HeadingPairs>
  <TitlesOfParts>
    <vt:vector size="116" baseType="lpstr">
      <vt:lpstr>metlbars</vt:lpstr>
      <vt:lpstr>Photo Editor Photo</vt:lpstr>
      <vt:lpstr>Harvard F/X Drawing</vt:lpstr>
      <vt:lpstr>Package</vt:lpstr>
      <vt:lpstr>Création Rapide d’Applications de Bases de Données :  Interface 4-GL</vt:lpstr>
      <vt:lpstr>Limitation d'un langage 3-GL</vt:lpstr>
      <vt:lpstr>Langages 4-GL</vt:lpstr>
      <vt:lpstr>Formulaires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Formulaires de Navigation</vt:lpstr>
      <vt:lpstr>Formulaires de Navigation</vt:lpstr>
      <vt:lpstr>Formulaires de Navigation</vt:lpstr>
      <vt:lpstr>Formulaires de Navigation</vt:lpstr>
      <vt:lpstr>Formulaires de Navigation</vt:lpstr>
      <vt:lpstr>Formulaires de Navigation</vt:lpstr>
      <vt:lpstr>Formulaires de Navigation</vt:lpstr>
      <vt:lpstr>Formulaires de Navigation</vt:lpstr>
      <vt:lpstr>Menu Général : MsAccess 2007</vt:lpstr>
      <vt:lpstr>Présentation PowerPoint</vt:lpstr>
      <vt:lpstr>Résultat : MsAccess 2007</vt:lpstr>
      <vt:lpstr>Démarrage : MsAccess 2007</vt:lpstr>
      <vt:lpstr>Démarrage : MsAccess 2007</vt:lpstr>
      <vt:lpstr>Démarrage : MsAccess 2007</vt:lpstr>
      <vt:lpstr>Démarrage : MsAccess 2007</vt:lpstr>
      <vt:lpstr>Présentation PowerPoint</vt:lpstr>
      <vt:lpstr>Présentation PowerPoint</vt:lpstr>
      <vt:lpstr>Formulaires Propriétés Importantes</vt:lpstr>
      <vt:lpstr>Présentation PowerPoint</vt:lpstr>
      <vt:lpstr>Formulaires : Principaux éléments de composition</vt:lpstr>
      <vt:lpstr>Présentation PowerPoint</vt:lpstr>
      <vt:lpstr>Niveaux de concurrence</vt:lpstr>
      <vt:lpstr>Niveaux de concurrence (définis dans les "Propriétés du Formulaire"</vt:lpstr>
      <vt:lpstr>Réglages  de fenêtrage (Propriétés d'un formulaire)</vt:lpstr>
      <vt:lpstr>Menus d'application (Propriétés d'un formulaire)</vt:lpstr>
      <vt:lpstr>Boite Modale Avec Onglets</vt:lpstr>
      <vt:lpstr>Boite Modale Avec Onglets</vt:lpstr>
      <vt:lpstr>Boite Modale Avec Onglets</vt:lpstr>
      <vt:lpstr>Boite Modale Avec Onglets</vt:lpstr>
      <vt:lpstr>Boite Modale Avec Onglets</vt:lpstr>
      <vt:lpstr>Menus d'application (Propriétés d'un formulaire)</vt:lpstr>
      <vt:lpstr>Présentation PowerPoint</vt:lpstr>
      <vt:lpstr>Générateurs de Rapports</vt:lpstr>
      <vt:lpstr>Présentation PowerPoint</vt:lpstr>
      <vt:lpstr>Présentations graphiques</vt:lpstr>
      <vt:lpstr>Présentation PowerPoint</vt:lpstr>
      <vt:lpstr>Présentation PowerPoint</vt:lpstr>
      <vt:lpstr>Génération d'applications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Limites de macros</vt:lpstr>
      <vt:lpstr>Visual Basic (pour en faire plus)</vt:lpstr>
      <vt:lpstr>Avenir</vt:lpstr>
      <vt:lpstr>Avenir</vt:lpstr>
      <vt:lpstr>Avenir</vt:lpstr>
      <vt:lpstr>Avenir</vt:lpstr>
      <vt:lpstr>Application pratique</vt:lpstr>
      <vt:lpstr>Présentation PowerPoint</vt:lpstr>
      <vt:lpstr>Exercices</vt:lpstr>
      <vt:lpstr>Exercices</vt:lpstr>
      <vt:lpstr>Exercices</vt:lpstr>
      <vt:lpstr>Exercices</vt:lpstr>
      <vt:lpstr>FIN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 4-GL</dc:title>
  <dc:creator>litwin</dc:creator>
  <cp:lastModifiedBy>Wit</cp:lastModifiedBy>
  <cp:revision>144</cp:revision>
  <cp:lastPrinted>1995-11-21T10:41:04Z</cp:lastPrinted>
  <dcterms:created xsi:type="dcterms:W3CDTF">1995-01-31T11:31:58Z</dcterms:created>
  <dcterms:modified xsi:type="dcterms:W3CDTF">2012-10-27T12:25:17Z</dcterms:modified>
</cp:coreProperties>
</file>