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theme/theme2.xml" ContentType="application/vnd.openxmlformats-officedocument.theme+xml"/>
  <Override PartName="/ppt/theme/themeOverride6.xml" ContentType="application/vnd.openxmlformats-officedocument.themeOverrid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notesSlides/notesSlide187.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notesSlides/notesSlide195.xml" ContentType="application/vnd.openxmlformats-officedocument.presentationml.notesSlide+xml"/>
  <Override PartName="/ppt/notesSlides/notesSlide200.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theme/themeOverride8.xml" ContentType="application/vnd.openxmlformats-officedocument.themeOverr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Default Extension="wav" ContentType="audio/wav"/>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Default Extension="doc" ContentType="application/msword"/>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slides/slide51.xml" ContentType="application/vnd.openxmlformats-officedocument.presentationml.slide+xml"/>
  <Override PartName="/ppt/theme/themeOverride2.xml" ContentType="application/vnd.openxmlformats-officedocument.themeOverr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theme/themeOverride10.xml" ContentType="application/vnd.openxmlformats-officedocument.themeOverr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slides/slide167.xml" ContentType="application/vnd.openxmlformats-officedocument.presentationml.slide+xml"/>
  <Override PartName="/ppt/commentAuthors.xml" ContentType="application/vnd.openxmlformats-officedocument.presentationml.commentAuthors+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theme/themeOverride4.xml" ContentType="application/vnd.openxmlformats-officedocument.themeOverride+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theme/themeOverride9.xml" ContentType="application/vnd.openxmlformats-officedocument.themeOverr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20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0"/>
  </p:notesMasterIdLst>
  <p:handoutMasterIdLst>
    <p:handoutMasterId r:id="rId211"/>
  </p:handoutMasterIdLst>
  <p:sldIdLst>
    <p:sldId id="256" r:id="rId2"/>
    <p:sldId id="408" r:id="rId3"/>
    <p:sldId id="409" r:id="rId4"/>
    <p:sldId id="410" r:id="rId5"/>
    <p:sldId id="257" r:id="rId6"/>
    <p:sldId id="411" r:id="rId7"/>
    <p:sldId id="258" r:id="rId8"/>
    <p:sldId id="259" r:id="rId9"/>
    <p:sldId id="260" r:id="rId10"/>
    <p:sldId id="261" r:id="rId11"/>
    <p:sldId id="262" r:id="rId12"/>
    <p:sldId id="263" r:id="rId13"/>
    <p:sldId id="264" r:id="rId14"/>
    <p:sldId id="265" r:id="rId15"/>
    <p:sldId id="266" r:id="rId16"/>
    <p:sldId id="267" r:id="rId17"/>
    <p:sldId id="268" r:id="rId18"/>
    <p:sldId id="424" r:id="rId19"/>
    <p:sldId id="432" r:id="rId20"/>
    <p:sldId id="531" r:id="rId21"/>
    <p:sldId id="269" r:id="rId22"/>
    <p:sldId id="270" r:id="rId23"/>
    <p:sldId id="271" r:id="rId24"/>
    <p:sldId id="272" r:id="rId25"/>
    <p:sldId id="273" r:id="rId26"/>
    <p:sldId id="274" r:id="rId27"/>
    <p:sldId id="275" r:id="rId28"/>
    <p:sldId id="426" r:id="rId29"/>
    <p:sldId id="332" r:id="rId30"/>
    <p:sldId id="542" r:id="rId31"/>
    <p:sldId id="543" r:id="rId32"/>
    <p:sldId id="427" r:id="rId33"/>
    <p:sldId id="509" r:id="rId34"/>
    <p:sldId id="533" r:id="rId35"/>
    <p:sldId id="406" r:id="rId36"/>
    <p:sldId id="428" r:id="rId37"/>
    <p:sldId id="402" r:id="rId38"/>
    <p:sldId id="407" r:id="rId39"/>
    <p:sldId id="400" r:id="rId40"/>
    <p:sldId id="433" r:id="rId41"/>
    <p:sldId id="512" r:id="rId42"/>
    <p:sldId id="397" r:id="rId43"/>
    <p:sldId id="434" r:id="rId44"/>
    <p:sldId id="435" r:id="rId45"/>
    <p:sldId id="276" r:id="rId46"/>
    <p:sldId id="513" r:id="rId47"/>
    <p:sldId id="403" r:id="rId48"/>
    <p:sldId id="277" r:id="rId49"/>
    <p:sldId id="278" r:id="rId50"/>
    <p:sldId id="436" r:id="rId51"/>
    <p:sldId id="532" r:id="rId52"/>
    <p:sldId id="518" r:id="rId53"/>
    <p:sldId id="331" r:id="rId54"/>
    <p:sldId id="549" r:id="rId55"/>
    <p:sldId id="550" r:id="rId56"/>
    <p:sldId id="551" r:id="rId57"/>
    <p:sldId id="544" r:id="rId58"/>
    <p:sldId id="546" r:id="rId59"/>
    <p:sldId id="545" r:id="rId60"/>
    <p:sldId id="548" r:id="rId61"/>
    <p:sldId id="547" r:id="rId62"/>
    <p:sldId id="552" r:id="rId63"/>
    <p:sldId id="413" r:id="rId64"/>
    <p:sldId id="281" r:id="rId65"/>
    <p:sldId id="282" r:id="rId66"/>
    <p:sldId id="404" r:id="rId67"/>
    <p:sldId id="414" r:id="rId68"/>
    <p:sldId id="283" r:id="rId69"/>
    <p:sldId id="284" r:id="rId70"/>
    <p:sldId id="524" r:id="rId71"/>
    <p:sldId id="395" r:id="rId72"/>
    <p:sldId id="438" r:id="rId73"/>
    <p:sldId id="285" r:id="rId74"/>
    <p:sldId id="439" r:id="rId75"/>
    <p:sldId id="287" r:id="rId76"/>
    <p:sldId id="288" r:id="rId77"/>
    <p:sldId id="523" r:id="rId78"/>
    <p:sldId id="333" r:id="rId79"/>
    <p:sldId id="334" r:id="rId80"/>
    <p:sldId id="335" r:id="rId81"/>
    <p:sldId id="521" r:id="rId82"/>
    <p:sldId id="289" r:id="rId83"/>
    <p:sldId id="555" r:id="rId84"/>
    <p:sldId id="336" r:id="rId85"/>
    <p:sldId id="554" r:id="rId86"/>
    <p:sldId id="522" r:id="rId87"/>
    <p:sldId id="525" r:id="rId88"/>
    <p:sldId id="345" r:id="rId89"/>
    <p:sldId id="405" r:id="rId90"/>
    <p:sldId id="347" r:id="rId91"/>
    <p:sldId id="358" r:id="rId92"/>
    <p:sldId id="534" r:id="rId93"/>
    <p:sldId id="540" r:id="rId94"/>
    <p:sldId id="419" r:id="rId95"/>
    <p:sldId id="420" r:id="rId96"/>
    <p:sldId id="479" r:id="rId97"/>
    <p:sldId id="470" r:id="rId98"/>
    <p:sldId id="471" r:id="rId99"/>
    <p:sldId id="472" r:id="rId100"/>
    <p:sldId id="480" r:id="rId101"/>
    <p:sldId id="515" r:id="rId102"/>
    <p:sldId id="514" r:id="rId103"/>
    <p:sldId id="517" r:id="rId104"/>
    <p:sldId id="516" r:id="rId105"/>
    <p:sldId id="474" r:id="rId106"/>
    <p:sldId id="473" r:id="rId107"/>
    <p:sldId id="475" r:id="rId108"/>
    <p:sldId id="437" r:id="rId109"/>
    <p:sldId id="444" r:id="rId110"/>
    <p:sldId id="536" r:id="rId111"/>
    <p:sldId id="502" r:id="rId112"/>
    <p:sldId id="497" r:id="rId113"/>
    <p:sldId id="535" r:id="rId114"/>
    <p:sldId id="528" r:id="rId115"/>
    <p:sldId id="508" r:id="rId116"/>
    <p:sldId id="556" r:id="rId117"/>
    <p:sldId id="541" r:id="rId118"/>
    <p:sldId id="538" r:id="rId119"/>
    <p:sldId id="530" r:id="rId120"/>
    <p:sldId id="529" r:id="rId121"/>
    <p:sldId id="539" r:id="rId122"/>
    <p:sldId id="450" r:id="rId123"/>
    <p:sldId id="458" r:id="rId124"/>
    <p:sldId id="506" r:id="rId125"/>
    <p:sldId id="463" r:id="rId126"/>
    <p:sldId id="507" r:id="rId127"/>
    <p:sldId id="462" r:id="rId128"/>
    <p:sldId id="461" r:id="rId129"/>
    <p:sldId id="488" r:id="rId130"/>
    <p:sldId id="526" r:id="rId131"/>
    <p:sldId id="451" r:id="rId132"/>
    <p:sldId id="464" r:id="rId133"/>
    <p:sldId id="465" r:id="rId134"/>
    <p:sldId id="467" r:id="rId135"/>
    <p:sldId id="468" r:id="rId136"/>
    <p:sldId id="466" r:id="rId137"/>
    <p:sldId id="476" r:id="rId138"/>
    <p:sldId id="503" r:id="rId139"/>
    <p:sldId id="494" r:id="rId140"/>
    <p:sldId id="486" r:id="rId141"/>
    <p:sldId id="487" r:id="rId142"/>
    <p:sldId id="477" r:id="rId143"/>
    <p:sldId id="519" r:id="rId144"/>
    <p:sldId id="483" r:id="rId145"/>
    <p:sldId id="484" r:id="rId146"/>
    <p:sldId id="485" r:id="rId147"/>
    <p:sldId id="478" r:id="rId148"/>
    <p:sldId id="359" r:id="rId149"/>
    <p:sldId id="440" r:id="rId150"/>
    <p:sldId id="441" r:id="rId151"/>
    <p:sldId id="442" r:id="rId152"/>
    <p:sldId id="340" r:id="rId153"/>
    <p:sldId id="341" r:id="rId154"/>
    <p:sldId id="352" r:id="rId155"/>
    <p:sldId id="469" r:id="rId156"/>
    <p:sldId id="353" r:id="rId157"/>
    <p:sldId id="380" r:id="rId158"/>
    <p:sldId id="362" r:id="rId159"/>
    <p:sldId id="342" r:id="rId160"/>
    <p:sldId id="357" r:id="rId161"/>
    <p:sldId id="377" r:id="rId162"/>
    <p:sldId id="354" r:id="rId163"/>
    <p:sldId id="372" r:id="rId164"/>
    <p:sldId id="355" r:id="rId165"/>
    <p:sldId id="356" r:id="rId166"/>
    <p:sldId id="363" r:id="rId167"/>
    <p:sldId id="389" r:id="rId168"/>
    <p:sldId id="416" r:id="rId169"/>
    <p:sldId id="388" r:id="rId170"/>
    <p:sldId id="417" r:id="rId171"/>
    <p:sldId id="415" r:id="rId172"/>
    <p:sldId id="390" r:id="rId173"/>
    <p:sldId id="364" r:id="rId174"/>
    <p:sldId id="367" r:id="rId175"/>
    <p:sldId id="365" r:id="rId176"/>
    <p:sldId id="386" r:id="rId177"/>
    <p:sldId id="366" r:id="rId178"/>
    <p:sldId id="384" r:id="rId179"/>
    <p:sldId id="387" r:id="rId180"/>
    <p:sldId id="379" r:id="rId181"/>
    <p:sldId id="385" r:id="rId182"/>
    <p:sldId id="368" r:id="rId183"/>
    <p:sldId id="383" r:id="rId184"/>
    <p:sldId id="374" r:id="rId185"/>
    <p:sldId id="369" r:id="rId186"/>
    <p:sldId id="370" r:id="rId187"/>
    <p:sldId id="371" r:id="rId188"/>
    <p:sldId id="373" r:id="rId189"/>
    <p:sldId id="382" r:id="rId190"/>
    <p:sldId id="423" r:id="rId191"/>
    <p:sldId id="430" r:id="rId192"/>
    <p:sldId id="376" r:id="rId193"/>
    <p:sldId id="443" r:id="rId194"/>
    <p:sldId id="418" r:id="rId195"/>
    <p:sldId id="378" r:id="rId196"/>
    <p:sldId id="309" r:id="rId197"/>
    <p:sldId id="314" r:id="rId198"/>
    <p:sldId id="393" r:id="rId199"/>
    <p:sldId id="315" r:id="rId200"/>
    <p:sldId id="316" r:id="rId201"/>
    <p:sldId id="317" r:id="rId202"/>
    <p:sldId id="422" r:id="rId203"/>
    <p:sldId id="381" r:id="rId204"/>
    <p:sldId id="391" r:id="rId205"/>
    <p:sldId id="394" r:id="rId206"/>
    <p:sldId id="392" r:id="rId207"/>
    <p:sldId id="327" r:id="rId208"/>
    <p:sldId id="429" r:id="rId209"/>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000" kern="1200">
        <a:solidFill>
          <a:srgbClr val="FAFD00"/>
        </a:solidFill>
        <a:latin typeface="Times New Roman" pitchFamily="18" charset="0"/>
        <a:ea typeface="+mn-ea"/>
        <a:cs typeface="+mn-cs"/>
      </a:defRPr>
    </a:lvl1pPr>
    <a:lvl2pPr marL="457200" algn="l" rtl="0" eaLnBrk="0" fontAlgn="base" hangingPunct="0">
      <a:spcBef>
        <a:spcPct val="0"/>
      </a:spcBef>
      <a:spcAft>
        <a:spcPct val="0"/>
      </a:spcAft>
      <a:defRPr sz="2000" kern="1200">
        <a:solidFill>
          <a:srgbClr val="FAFD00"/>
        </a:solidFill>
        <a:latin typeface="Times New Roman" pitchFamily="18" charset="0"/>
        <a:ea typeface="+mn-ea"/>
        <a:cs typeface="+mn-cs"/>
      </a:defRPr>
    </a:lvl2pPr>
    <a:lvl3pPr marL="914400" algn="l" rtl="0" eaLnBrk="0" fontAlgn="base" hangingPunct="0">
      <a:spcBef>
        <a:spcPct val="0"/>
      </a:spcBef>
      <a:spcAft>
        <a:spcPct val="0"/>
      </a:spcAft>
      <a:defRPr sz="2000" kern="1200">
        <a:solidFill>
          <a:srgbClr val="FAFD00"/>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rgbClr val="FAFD00"/>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rgbClr val="FAFD00"/>
        </a:solidFill>
        <a:latin typeface="Times New Roman" pitchFamily="18" charset="0"/>
        <a:ea typeface="+mn-ea"/>
        <a:cs typeface="+mn-cs"/>
      </a:defRPr>
    </a:lvl5pPr>
    <a:lvl6pPr marL="2286000" algn="l" defTabSz="914400" rtl="0" eaLnBrk="1" latinLnBrk="0" hangingPunct="1">
      <a:defRPr sz="2000" kern="1200">
        <a:solidFill>
          <a:srgbClr val="FAFD00"/>
        </a:solidFill>
        <a:latin typeface="Times New Roman" pitchFamily="18" charset="0"/>
        <a:ea typeface="+mn-ea"/>
        <a:cs typeface="+mn-cs"/>
      </a:defRPr>
    </a:lvl6pPr>
    <a:lvl7pPr marL="2743200" algn="l" defTabSz="914400" rtl="0" eaLnBrk="1" latinLnBrk="0" hangingPunct="1">
      <a:defRPr sz="2000" kern="1200">
        <a:solidFill>
          <a:srgbClr val="FAFD00"/>
        </a:solidFill>
        <a:latin typeface="Times New Roman" pitchFamily="18" charset="0"/>
        <a:ea typeface="+mn-ea"/>
        <a:cs typeface="+mn-cs"/>
      </a:defRPr>
    </a:lvl7pPr>
    <a:lvl8pPr marL="3200400" algn="l" defTabSz="914400" rtl="0" eaLnBrk="1" latinLnBrk="0" hangingPunct="1">
      <a:defRPr sz="2000" kern="1200">
        <a:solidFill>
          <a:srgbClr val="FAFD00"/>
        </a:solidFill>
        <a:latin typeface="Times New Roman" pitchFamily="18" charset="0"/>
        <a:ea typeface="+mn-ea"/>
        <a:cs typeface="+mn-cs"/>
      </a:defRPr>
    </a:lvl8pPr>
    <a:lvl9pPr marL="3657600" algn="l" defTabSz="914400" rtl="0" eaLnBrk="1" latinLnBrk="0" hangingPunct="1">
      <a:defRPr sz="2000" kern="1200">
        <a:solidFill>
          <a:srgbClr val="FAFD00"/>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r LITW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C9"/>
    <a:srgbClr val="FAFD00"/>
    <a:srgbClr val="3135CC"/>
    <a:srgbClr val="0000FD"/>
    <a:srgbClr val="11DDED"/>
    <a:srgbClr val="00279F"/>
    <a:srgbClr val="00FF00"/>
    <a:srgbClr val="7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7416" autoAdjust="0"/>
    <p:restoredTop sz="94240" autoAdjust="0"/>
  </p:normalViewPr>
  <p:slideViewPr>
    <p:cSldViewPr snapToGrid="0">
      <p:cViewPr varScale="1">
        <p:scale>
          <a:sx n="76" d="100"/>
          <a:sy n="76" d="100"/>
        </p:scale>
        <p:origin x="-108" y="-420"/>
      </p:cViewPr>
      <p:guideLst>
        <p:guide orient="horz" pos="2160"/>
        <p:guide pos="2880"/>
      </p:guideLst>
    </p:cSldViewPr>
  </p:slideViewPr>
  <p:outlineViewPr>
    <p:cViewPr>
      <p:scale>
        <a:sx n="33" d="100"/>
        <a:sy n="33" d="100"/>
      </p:scale>
      <p:origin x="0" y="54102"/>
    </p:cViewPr>
  </p:outlineViewPr>
  <p:notesTextViewPr>
    <p:cViewPr>
      <p:scale>
        <a:sx n="100" d="100"/>
        <a:sy n="100" d="100"/>
      </p:scale>
      <p:origin x="0" y="0"/>
    </p:cViewPr>
  </p:notesTextViewPr>
  <p:sorterViewPr>
    <p:cViewPr>
      <p:scale>
        <a:sx n="100" d="100"/>
        <a:sy n="100" d="100"/>
      </p:scale>
      <p:origin x="0" y="12546"/>
    </p:cViewPr>
  </p:sorterViewPr>
  <p:notesViewPr>
    <p:cSldViewPr snapToGrid="0">
      <p:cViewPr varScale="1">
        <p:scale>
          <a:sx n="61" d="100"/>
          <a:sy n="61" d="100"/>
        </p:scale>
        <p:origin x="-2002" y="-77"/>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tableStyles" Target="tableStyles.xml"/><Relationship Id="rId211"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commentAuthors" Target="commentAuthor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notesMaster" Target="notesMasters/notesMaster1.xml"/><Relationship Id="rId215"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8.emf"/><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4"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3"/>
          </p:nvPr>
        </p:nvSpPr>
        <p:spPr>
          <a:xfrm>
            <a:off x="4143427" y="9120172"/>
            <a:ext cx="3170138" cy="479539"/>
          </a:xfrm>
          <a:prstGeom prst="rect">
            <a:avLst/>
          </a:prstGeom>
        </p:spPr>
        <p:txBody>
          <a:bodyPr vert="horz" lIns="91440" tIns="45720" rIns="91440" bIns="45720" rtlCol="0" anchor="b"/>
          <a:lstStyle>
            <a:lvl1pPr algn="r">
              <a:defRPr sz="1200"/>
            </a:lvl1pPr>
          </a:lstStyle>
          <a:p>
            <a:fld id="{5596892A-871D-49E7-9D32-9FF811189865}" type="slidenum">
              <a:rPr lang="fr-FR" smtClean="0"/>
              <a:pPr/>
              <a:t>‹N°›</a:t>
            </a:fld>
            <a:endParaRPr lang="fr-FR"/>
          </a:p>
        </p:txBody>
      </p:sp>
      <p:sp>
        <p:nvSpPr>
          <p:cNvPr id="3" name="Espace réservé de l'en-tête 2"/>
          <p:cNvSpPr>
            <a:spLocks noGrp="1"/>
          </p:cNvSpPr>
          <p:nvPr>
            <p:ph type="hdr" sz="quarter"/>
          </p:nvPr>
        </p:nvSpPr>
        <p:spPr>
          <a:xfrm>
            <a:off x="1" y="0"/>
            <a:ext cx="3170138" cy="479539"/>
          </a:xfrm>
          <a:prstGeom prst="rect">
            <a:avLst/>
          </a:prstGeom>
        </p:spPr>
        <p:txBody>
          <a:bodyPr vert="horz" lIns="91440" tIns="45720" rIns="91440" bIns="45720" rtlCol="0"/>
          <a:lstStyle>
            <a:lvl1pPr algn="l">
              <a:defRPr sz="1200"/>
            </a:lvl1pPr>
          </a:lstStyle>
          <a:p>
            <a:endParaRPr lang="fr-FR"/>
          </a:p>
        </p:txBody>
      </p:sp>
    </p:spTree>
    <p:extLst>
      <p:ext uri="{BB962C8B-B14F-4D97-AF65-F5344CB8AC3E}">
        <p14:creationId xmlns="" xmlns:p14="http://schemas.microsoft.com/office/powerpoint/2010/main" val="3470444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265238" y="727075"/>
            <a:ext cx="4784725" cy="3587750"/>
          </a:xfrm>
          <a:prstGeom prst="rect">
            <a:avLst/>
          </a:prstGeom>
          <a:noFill/>
          <a:ln w="12700">
            <a:solidFill>
              <a:schemeClr val="tx1"/>
            </a:solidFill>
            <a:miter lim="800000"/>
            <a:headEnd/>
            <a:tailEnd/>
          </a:ln>
          <a:effectLst/>
        </p:spPr>
      </p:sp>
      <p:sp>
        <p:nvSpPr>
          <p:cNvPr id="2051" name="Rectangle 3"/>
          <p:cNvSpPr>
            <a:spLocks noGrp="1" noChangeArrowheads="1"/>
          </p:cNvSpPr>
          <p:nvPr>
            <p:ph type="body" sz="quarter" idx="3"/>
          </p:nvPr>
        </p:nvSpPr>
        <p:spPr bwMode="auto">
          <a:xfrm>
            <a:off x="974924" y="4561576"/>
            <a:ext cx="5365352" cy="4318827"/>
          </a:xfrm>
          <a:prstGeom prst="rect">
            <a:avLst/>
          </a:prstGeom>
          <a:noFill/>
          <a:ln w="12700">
            <a:noFill/>
            <a:miter lim="800000"/>
            <a:headEnd/>
            <a:tailEnd/>
          </a:ln>
          <a:effectLst/>
        </p:spPr>
        <p:txBody>
          <a:bodyPr vert="horz" wrap="square" lIns="98026" tIns="48153" rIns="98026" bIns="4815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 xmlns:p14="http://schemas.microsoft.com/office/powerpoint/2010/main" val="3339374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fr-FR" smtClean="0"/>
              <a:t>Commenter que cette réponse serait correcte mais loin d’être utile (il faut LIST) </a:t>
            </a:r>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fr-FR"/>
              <a:t>Statut du client comme son nom l’indique ne dépend que de C#. </a:t>
            </a: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fr-FR"/>
              <a:t>Un </a:t>
            </a:r>
            <a:r>
              <a:rPr lang="fr-FR" err="1"/>
              <a:t>tuple</a:t>
            </a:r>
            <a:r>
              <a:rPr lang="fr-FR"/>
              <a:t> identifie une personne avec un de ses hobbies, un de ses amis et un de ses restaurants.  Pour chaque combinaison de ces valeurs il y un </a:t>
            </a:r>
            <a:r>
              <a:rPr lang="fr-FR" err="1"/>
              <a:t>tuple</a:t>
            </a:r>
            <a:r>
              <a:rPr lang="fr-FR"/>
              <a:t>. Outre le nombre prohibitif de </a:t>
            </a:r>
            <a:r>
              <a:rPr lang="fr-FR" err="1"/>
              <a:t>tuples</a:t>
            </a:r>
            <a:r>
              <a:rPr lang="fr-FR"/>
              <a:t> (1000 dans notre cas)  il y a la redondance de Prénom et Nom (999 fois de trop). </a:t>
            </a: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fr-FR"/>
              <a:t>Ici un même couple client voiture peut avoir plusieurs accidents à des dates différentes. Donc la date devient l’attribut clé ou l’attribut multivalué. </a:t>
            </a: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fr-FR">
                <a:solidFill>
                  <a:srgbClr val="00279F"/>
                </a:solidFill>
              </a:rPr>
              <a:t>Nul ne peut pas pas être un att. clé</a:t>
            </a:r>
          </a:p>
          <a:p>
            <a:r>
              <a:rPr lang="fr-FR">
                <a:solidFill>
                  <a:srgbClr val="00279F"/>
                </a:solidFill>
              </a:rPr>
              <a:t>Nul ne peut pas pas être un att. clé</a:t>
            </a: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r>
              <a:rPr lang="fr-FR">
                <a:solidFill>
                  <a:srgbClr val="00279F"/>
                </a:solidFill>
              </a:rPr>
              <a:t>Nul ne peut pas pas être un att. clé</a:t>
            </a:r>
            <a:endParaRPr lang="fr-F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fr-FR"/>
              <a:t>IR veut dire Integrité Référentielle.  Il faut s’assurer qu’une même assurance A# n’est pas dans deux sous-classes. Déclencheur est nécessaire.</a:t>
            </a: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fr-FR"/>
              <a:t>Réification en une, ou deux ou trois entités. A justifier les avantages et inconvénients.  Notamment pour les opérations (présence de nuls, jointure, count de personnes…)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fr-FR" baseline="0" smtClean="0"/>
              <a:t> Au lieu de 6 valeurs pour S1 on insère 18, puis au lieu de 8 pour S2 on insère 24! Donc 3 fois + de travail et de mémoire.  </a:t>
            </a:r>
            <a:endParaRPr lang="fr-F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fr-FR" smtClean="0"/>
              <a:t>Fin cours 1 Utilisation </a:t>
            </a:r>
            <a:r>
              <a:rPr lang="fr-FR" err="1" smtClean="0"/>
              <a:t>BDs</a:t>
            </a:r>
            <a:r>
              <a:rPr lang="fr-FR" smtClean="0"/>
              <a:t> 07-08</a:t>
            </a:r>
            <a:endParaRPr lang="fr-F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7500" y="609600"/>
            <a:ext cx="1943100" cy="55626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38200" y="609600"/>
            <a:ext cx="5676900" cy="55626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838200" y="609600"/>
            <a:ext cx="77724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838200" y="1905000"/>
            <a:ext cx="7772400" cy="4267200"/>
          </a:xfrm>
        </p:spPr>
        <p:txBody>
          <a:bodyPr/>
          <a:lstStyle/>
          <a:p>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38200" y="19050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00600" y="19050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6096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fr-FR" smtClean="0"/>
              <a:t>Click to edit Master title style</a:t>
            </a:r>
          </a:p>
        </p:txBody>
      </p:sp>
      <p:sp>
        <p:nvSpPr>
          <p:cNvPr id="1027" name="Rectangle 3"/>
          <p:cNvSpPr>
            <a:spLocks noGrp="1" noChangeArrowheads="1"/>
          </p:cNvSpPr>
          <p:nvPr>
            <p:ph type="body" idx="1"/>
          </p:nvPr>
        </p:nvSpPr>
        <p:spPr bwMode="auto">
          <a:xfrm>
            <a:off x="838200" y="1905000"/>
            <a:ext cx="7772400" cy="42672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1028" name="Rectangle 4"/>
          <p:cNvSpPr>
            <a:spLocks noChangeArrowheads="1"/>
          </p:cNvSpPr>
          <p:nvPr/>
        </p:nvSpPr>
        <p:spPr bwMode="auto">
          <a:xfrm>
            <a:off x="1588" y="6450013"/>
            <a:ext cx="635000" cy="393700"/>
          </a:xfrm>
          <a:prstGeom prst="rect">
            <a:avLst/>
          </a:prstGeom>
          <a:noFill/>
          <a:ln w="12700">
            <a:noFill/>
            <a:miter lim="800000"/>
            <a:headEnd/>
            <a:tailEnd/>
          </a:ln>
          <a:effectLst/>
        </p:spPr>
        <p:txBody>
          <a:bodyPr wrap="none" lIns="90488" tIns="44450" rIns="90488" bIns="44450">
            <a:spAutoFit/>
          </a:bodyPr>
          <a:lstStyle/>
          <a:p>
            <a:fld id="{6974EF70-EAF7-454E-AFBF-6B907533D358}" type="slidenum">
              <a:rPr lang="fr-FR" b="1"/>
              <a:pPr/>
              <a:t>‹N°›</a:t>
            </a:fld>
            <a:endParaRPr lang="fr-FR" b="1"/>
          </a:p>
        </p:txBody>
      </p:sp>
      <p:sp>
        <p:nvSpPr>
          <p:cNvPr id="1029" name="Rectangle 5"/>
          <p:cNvSpPr>
            <a:spLocks noChangeArrowheads="1"/>
          </p:cNvSpPr>
          <p:nvPr/>
        </p:nvSpPr>
        <p:spPr bwMode="auto">
          <a:xfrm>
            <a:off x="12700" y="12700"/>
            <a:ext cx="9105900" cy="6770688"/>
          </a:xfrm>
          <a:prstGeom prst="rect">
            <a:avLst/>
          </a:prstGeom>
          <a:noFill/>
          <a:ln w="25400">
            <a:solidFill>
              <a:schemeClr val="accent1"/>
            </a:solidFill>
            <a:miter lim="800000"/>
            <a:headEnd/>
            <a:tailEnd/>
          </a:ln>
          <a:effectLst/>
        </p:spPr>
        <p:txBody>
          <a:bodyPr wrap="none" anchor="ctr"/>
          <a:lstStyle/>
          <a:p>
            <a:endParaRPr lang="fr-F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Monotype Sorts" pitchFamily="2" charset="2"/>
        <a:buChar char="u"/>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Monotype Sorts" pitchFamily="2" charset="2"/>
        <a:buChar char="u"/>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Monotype Sorts" pitchFamily="2" charset="2"/>
        <a:buChar char="u"/>
        <a:defRPr sz="2000">
          <a:solidFill>
            <a:schemeClr val="tx1"/>
          </a:solidFill>
          <a:latin typeface="+mn-lt"/>
        </a:defRPr>
      </a:lvl5pPr>
      <a:lvl6pPr marL="2514600" indent="-228600" algn="l" rtl="0" eaLnBrk="0" fontAlgn="base" hangingPunct="0">
        <a:spcBef>
          <a:spcPct val="20000"/>
        </a:spcBef>
        <a:spcAft>
          <a:spcPct val="0"/>
        </a:spcAft>
        <a:buClr>
          <a:schemeClr val="tx1"/>
        </a:buClr>
        <a:buSzPct val="65000"/>
        <a:buFont typeface="Monotype Sorts" pitchFamily="2" charset="2"/>
        <a:buChar char="u"/>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65000"/>
        <a:buFont typeface="Monotype Sorts" pitchFamily="2" charset="2"/>
        <a:buChar char="u"/>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65000"/>
        <a:buFont typeface="Monotype Sorts" pitchFamily="2" charset="2"/>
        <a:buChar char="u"/>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65000"/>
        <a:buFont typeface="Monotype Sorts" pitchFamily="2" charset="2"/>
        <a:buChar char="u"/>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3.vml"/><Relationship Id="rId1" Type="http://schemas.openxmlformats.org/officeDocument/2006/relationships/themeOverride" Target="../theme/themeOverride1.xml"/><Relationship Id="rId5" Type="http://schemas.openxmlformats.org/officeDocument/2006/relationships/oleObject" Target="../embeddings/Document_Microsoft_Office_Word_97_-_20031.doc"/><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4.vml"/><Relationship Id="rId1" Type="http://schemas.openxmlformats.org/officeDocument/2006/relationships/themeOverride" Target="../theme/themeOverride2.xml"/><Relationship Id="rId6" Type="http://schemas.openxmlformats.org/officeDocument/2006/relationships/oleObject" Target="../embeddings/Document_Microsoft_Office_Word_97_-_20033.doc"/><Relationship Id="rId5" Type="http://schemas.openxmlformats.org/officeDocument/2006/relationships/oleObject" Target="../embeddings/Document_Microsoft_Office_Word_97_-_20032.doc"/><Relationship Id="rId4"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Document_Microsoft_Office_Word_97_-_20036.doc"/><Relationship Id="rId2" Type="http://schemas.openxmlformats.org/officeDocument/2006/relationships/vmlDrawing" Target="../drawings/vmlDrawing5.vml"/><Relationship Id="rId1" Type="http://schemas.openxmlformats.org/officeDocument/2006/relationships/themeOverride" Target="../theme/themeOverride3.xml"/><Relationship Id="rId6" Type="http://schemas.openxmlformats.org/officeDocument/2006/relationships/oleObject" Target="../embeddings/Document_Microsoft_Office_Word_97_-_20035.doc"/><Relationship Id="rId5" Type="http://schemas.openxmlformats.org/officeDocument/2006/relationships/oleObject" Target="../embeddings/Document_Microsoft_Office_Word_97_-_20034.doc"/><Relationship Id="rId4"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7.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8.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9.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10.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11.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12.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35.jpeg"/><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6.vml"/><Relationship Id="rId1" Type="http://schemas.openxmlformats.org/officeDocument/2006/relationships/themeOverride" Target="../theme/themeOverride4.xml"/><Relationship Id="rId5" Type="http://schemas.openxmlformats.org/officeDocument/2006/relationships/oleObject" Target="../embeddings/Document_Microsoft_Office_Word_97_-_20037.doc"/><Relationship Id="rId4"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14.bin"/></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oleObject" Target="../embeddings/Document_Microsoft_Office_Word_97_-_200326.doc"/><Relationship Id="rId5" Type="http://schemas.openxmlformats.org/officeDocument/2006/relationships/oleObject" Target="../embeddings/Document_Microsoft_Office_Word_97_-_200325.doc"/><Relationship Id="rId4" Type="http://schemas.openxmlformats.org/officeDocument/2006/relationships/oleObject" Target="../embeddings/Document_Microsoft_Office_Word_97_-_200324.doc"/></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Document_Microsoft_Office_Word_97_-_200310.doc"/><Relationship Id="rId2" Type="http://schemas.openxmlformats.org/officeDocument/2006/relationships/vmlDrawing" Target="../drawings/vmlDrawing7.vml"/><Relationship Id="rId1" Type="http://schemas.openxmlformats.org/officeDocument/2006/relationships/themeOverride" Target="../theme/themeOverride5.xml"/><Relationship Id="rId6" Type="http://schemas.openxmlformats.org/officeDocument/2006/relationships/oleObject" Target="../embeddings/Document_Microsoft_Office_Word_97_-_20039.doc"/><Relationship Id="rId5" Type="http://schemas.openxmlformats.org/officeDocument/2006/relationships/oleObject" Target="../embeddings/Document_Microsoft_Office_Word_97_-_20038.doc"/><Relationship Id="rId4"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oleObject" Target="../embeddings/Document_Microsoft_Office_Word_97_-_200329.doc"/><Relationship Id="rId2" Type="http://schemas.openxmlformats.org/officeDocument/2006/relationships/vmlDrawing" Target="../drawings/vmlDrawing22.vml"/><Relationship Id="rId1" Type="http://schemas.openxmlformats.org/officeDocument/2006/relationships/themeOverride" Target="../theme/themeOverride8.xml"/><Relationship Id="rId6" Type="http://schemas.openxmlformats.org/officeDocument/2006/relationships/oleObject" Target="../embeddings/Document_Microsoft_Office_Word_97_-_200328.doc"/><Relationship Id="rId5" Type="http://schemas.openxmlformats.org/officeDocument/2006/relationships/oleObject" Target="../embeddings/Document_Microsoft_Office_Word_97_-_200327.doc"/><Relationship Id="rId4"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0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48.png"/></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oleObject" Target="../embeddings/Document_Microsoft_Office_Word_97_-_200313.doc"/><Relationship Id="rId2" Type="http://schemas.openxmlformats.org/officeDocument/2006/relationships/vmlDrawing" Target="../drawings/vmlDrawing8.vml"/><Relationship Id="rId1" Type="http://schemas.openxmlformats.org/officeDocument/2006/relationships/themeOverride" Target="../theme/themeOverride6.xml"/><Relationship Id="rId6" Type="http://schemas.openxmlformats.org/officeDocument/2006/relationships/oleObject" Target="../embeddings/Document_Microsoft_Office_Word_97_-_200312.doc"/><Relationship Id="rId5" Type="http://schemas.openxmlformats.org/officeDocument/2006/relationships/oleObject" Target="../embeddings/Document_Microsoft_Office_Word_97_-_200311.doc"/><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Document_Microsoft_Office_Word_97_-_200317.doc"/><Relationship Id="rId3" Type="http://schemas.openxmlformats.org/officeDocument/2006/relationships/slideLayout" Target="../slideLayouts/slideLayout12.xml"/><Relationship Id="rId7" Type="http://schemas.openxmlformats.org/officeDocument/2006/relationships/oleObject" Target="../embeddings/Document_Microsoft_Office_Word_97_-_200316.doc"/><Relationship Id="rId2" Type="http://schemas.openxmlformats.org/officeDocument/2006/relationships/vmlDrawing" Target="../drawings/vmlDrawing9.vml"/><Relationship Id="rId1" Type="http://schemas.openxmlformats.org/officeDocument/2006/relationships/themeOverride" Target="../theme/themeOverride7.xml"/><Relationship Id="rId6" Type="http://schemas.openxmlformats.org/officeDocument/2006/relationships/oleObject" Target="../embeddings/Document_Microsoft_Office_Word_97_-_200315.doc"/><Relationship Id="rId5" Type="http://schemas.openxmlformats.org/officeDocument/2006/relationships/oleObject" Target="../embeddings/Document_Microsoft_Office_Word_97_-_200314.doc"/><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oleObject" Target="../embeddings/Document_Microsoft_Office_Word_97_-_200321.doc"/><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Document_Microsoft_Office_Word_97_-_200320.doc"/><Relationship Id="rId5" Type="http://schemas.openxmlformats.org/officeDocument/2006/relationships/oleObject" Target="../embeddings/Document_Microsoft_Office_Word_97_-_200319.doc"/><Relationship Id="rId4" Type="http://schemas.openxmlformats.org/officeDocument/2006/relationships/oleObject" Target="../embeddings/Document_Microsoft_Office_Word_97_-_200318.doc"/></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26.png"/><Relationship Id="rId4" Type="http://schemas.microsoft.com/office/2007/relationships/media" Target="../media/media1.wav"/></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xml"/><Relationship Id="rId7" Type="http://schemas.openxmlformats.org/officeDocument/2006/relationships/oleObject" Target="../embeddings/Document_Microsoft_Office_Word_97_-_200322.doc"/><Relationship Id="rId2" Type="http://schemas.openxmlformats.org/officeDocument/2006/relationships/video" Target="NULL" TargetMode="External"/><Relationship Id="rId1" Type="http://schemas.openxmlformats.org/officeDocument/2006/relationships/vmlDrawing" Target="../drawings/vmlDrawing11.vml"/><Relationship Id="rId6" Type="http://schemas.openxmlformats.org/officeDocument/2006/relationships/oleObject" Target="../embeddings/oleObject5.bin"/><Relationship Id="rId5" Type="http://schemas.openxmlformats.org/officeDocument/2006/relationships/oleObject" Target="../embeddings/oleObject4.bin"/><Relationship Id="rId10" Type="http://schemas.openxmlformats.org/officeDocument/2006/relationships/image" Target="../media/image26.png"/><Relationship Id="rId4" Type="http://schemas.openxmlformats.org/officeDocument/2006/relationships/notesSlide" Target="../notesSlides/notesSlide35.xml"/><Relationship Id="rId9" Type="http://schemas.microsoft.com/office/2007/relationships/media" Target="../media/media2.wav"/></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26.png"/><Relationship Id="rId4" Type="http://schemas.microsoft.com/office/2007/relationships/media" Target="../media/media3.wav"/></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Document_Microsoft_Office_Word_97_-_200323.doc"/></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95648" y="353275"/>
            <a:ext cx="7772400" cy="2347913"/>
          </a:xfrm>
          <a:gradFill rotWithShape="0">
            <a:gsLst>
              <a:gs pos="0">
                <a:srgbClr val="0000FD"/>
              </a:gs>
              <a:gs pos="100000">
                <a:srgbClr val="0000FD">
                  <a:gamma/>
                  <a:shade val="29804"/>
                  <a:invGamma/>
                </a:srgbClr>
              </a:gs>
            </a:gsLst>
            <a:lin ang="5400000" scaled="1"/>
          </a:gradFill>
          <a:ln/>
        </p:spPr>
        <p:txBody>
          <a:bodyPr/>
          <a:lstStyle/>
          <a:p>
            <a:pPr algn="ctr"/>
            <a:r>
              <a:rPr lang="fr-FR" dirty="0">
                <a:solidFill>
                  <a:srgbClr val="FAFD00"/>
                </a:solidFill>
              </a:rPr>
              <a:t>Modèle </a:t>
            </a:r>
            <a:r>
              <a:rPr lang="fr-FR" dirty="0" smtClean="0">
                <a:solidFill>
                  <a:srgbClr val="FAFD00"/>
                </a:solidFill>
              </a:rPr>
              <a:t>Relationnel</a:t>
            </a:r>
            <a:br>
              <a:rPr lang="fr-FR" dirty="0" smtClean="0">
                <a:solidFill>
                  <a:srgbClr val="FAFD00"/>
                </a:solidFill>
              </a:rPr>
            </a:br>
            <a:r>
              <a:rPr lang="fr-FR" dirty="0" smtClean="0">
                <a:solidFill>
                  <a:srgbClr val="FAFD00"/>
                </a:solidFill>
              </a:rPr>
              <a:t>2011 - 12</a:t>
            </a:r>
            <a:endParaRPr lang="fr-FR" b="1" dirty="0">
              <a:solidFill>
                <a:srgbClr val="00FF00"/>
              </a:solidFill>
              <a:latin typeface="Script"/>
            </a:endParaRPr>
          </a:p>
        </p:txBody>
      </p:sp>
      <p:sp>
        <p:nvSpPr>
          <p:cNvPr id="4099" name="Rectangle 3"/>
          <p:cNvSpPr>
            <a:spLocks noGrp="1" noChangeArrowheads="1"/>
          </p:cNvSpPr>
          <p:nvPr>
            <p:ph type="subTitle" idx="1"/>
          </p:nvPr>
        </p:nvSpPr>
        <p:spPr>
          <a:xfrm>
            <a:off x="569577" y="3612234"/>
            <a:ext cx="4903944" cy="1752600"/>
          </a:xfrm>
          <a:noFill/>
          <a:ln/>
        </p:spPr>
        <p:txBody>
          <a:bodyPr/>
          <a:lstStyle/>
          <a:p>
            <a:pPr marL="342900" indent="-342900"/>
            <a:r>
              <a:rPr lang="fr-FR" dirty="0" err="1">
                <a:solidFill>
                  <a:srgbClr val="FAFD00"/>
                </a:solidFill>
              </a:rPr>
              <a:t>Witold</a:t>
            </a:r>
            <a:r>
              <a:rPr lang="fr-FR">
                <a:solidFill>
                  <a:srgbClr val="FAFD00"/>
                </a:solidFill>
              </a:rPr>
              <a:t> Litwin</a:t>
            </a:r>
          </a:p>
        </p:txBody>
      </p:sp>
      <p:graphicFrame>
        <p:nvGraphicFramePr>
          <p:cNvPr id="4115" name="Object 19"/>
          <p:cNvGraphicFramePr>
            <a:graphicFrameLocks noChangeAspect="1"/>
          </p:cNvGraphicFramePr>
          <p:nvPr/>
        </p:nvGraphicFramePr>
        <p:xfrm>
          <a:off x="1787525" y="4843463"/>
          <a:ext cx="1357313" cy="1343025"/>
        </p:xfrm>
        <a:graphic>
          <a:graphicData uri="http://schemas.openxmlformats.org/presentationml/2006/ole">
            <p:oleObj spid="_x0000_s4218" name="Clip" r:id="rId4" imgW="754126" imgH="746667" progId="">
              <p:embed/>
            </p:oleObj>
          </a:graphicData>
        </a:graphic>
      </p:graphicFrame>
      <p:pic>
        <p:nvPicPr>
          <p:cNvPr id="6" name="Image 5" descr="Database-iceberg.jpg"/>
          <p:cNvPicPr>
            <a:picLocks noChangeAspect="1"/>
          </p:cNvPicPr>
          <p:nvPr/>
        </p:nvPicPr>
        <p:blipFill>
          <a:blip r:embed="rId5" cstate="print"/>
          <a:stretch>
            <a:fillRect/>
          </a:stretch>
        </p:blipFill>
        <p:spPr>
          <a:xfrm>
            <a:off x="5131414" y="2962140"/>
            <a:ext cx="2982275" cy="3632953"/>
          </a:xfrm>
          <a:prstGeom prst="rect">
            <a:avLst/>
          </a:prstGeom>
        </p:spPr>
      </p:pic>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218" name="Object 2">
            <a:hlinkClick r:id="" action="ppaction://ole?verb=0"/>
          </p:cNvPr>
          <p:cNvGraphicFramePr>
            <a:graphicFrameLocks/>
          </p:cNvGraphicFramePr>
          <p:nvPr>
            <p:extLst>
              <p:ext uri="{D42A27DB-BD31-4B8C-83A1-F6EECF244321}">
                <p14:modId xmlns="" xmlns:p14="http://schemas.microsoft.com/office/powerpoint/2010/main" val="2868722401"/>
              </p:ext>
            </p:extLst>
          </p:nvPr>
        </p:nvGraphicFramePr>
        <p:xfrm>
          <a:off x="531813" y="538163"/>
          <a:ext cx="4881562" cy="2719387"/>
        </p:xfrm>
        <a:graphic>
          <a:graphicData uri="http://schemas.openxmlformats.org/presentationml/2006/ole">
            <p:oleObj spid="_x0000_s9321" name="Document" r:id="rId5" imgW="5754232" imgH="2722169" progId="Word.Document.8">
              <p:embed/>
            </p:oleObj>
          </a:graphicData>
        </a:graphic>
      </p:graphicFrame>
      <p:sp>
        <p:nvSpPr>
          <p:cNvPr id="9219" name="Rectangle 3"/>
          <p:cNvSpPr>
            <a:spLocks noChangeArrowheads="1"/>
          </p:cNvSpPr>
          <p:nvPr/>
        </p:nvSpPr>
        <p:spPr bwMode="auto">
          <a:xfrm>
            <a:off x="153988" y="5349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a:t>
            </a:r>
          </a:p>
        </p:txBody>
      </p:sp>
    </p:spTree>
  </p:cSld>
  <p:clrMapOvr>
    <a:overrideClrMapping bg1="lt1" tx1="dk1" bg2="lt2" tx2="dk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219074" y="1812373"/>
            <a:ext cx="8924926" cy="4663071"/>
          </a:xfrm>
          <a:noFill/>
          <a:ln>
            <a:solidFill>
              <a:schemeClr val="accent1"/>
            </a:solidFill>
          </a:ln>
        </p:spPr>
        <p:txBody>
          <a:bodyPr/>
          <a:lstStyle/>
          <a:p>
            <a:pPr>
              <a:spcBef>
                <a:spcPts val="300"/>
              </a:spcBef>
            </a:pPr>
            <a:r>
              <a:rPr lang="fr-FR" sz="3600" smtClean="0">
                <a:solidFill>
                  <a:schemeClr val="accent4">
                    <a:lumMod val="20000"/>
                    <a:lumOff val="80000"/>
                  </a:schemeClr>
                </a:solidFill>
              </a:rPr>
              <a:t>La conception est libre de deux aspects discutés de l’anomalie </a:t>
            </a:r>
          </a:p>
          <a:p>
            <a:pPr lvl="1">
              <a:spcBef>
                <a:spcPts val="300"/>
              </a:spcBef>
            </a:pPr>
            <a:r>
              <a:rPr lang="fr-FR" sz="3200" smtClean="0">
                <a:solidFill>
                  <a:schemeClr val="accent4">
                    <a:lumMod val="20000"/>
                    <a:lumOff val="80000"/>
                  </a:schemeClr>
                </a:solidFill>
              </a:rPr>
              <a:t> </a:t>
            </a:r>
            <a:r>
              <a:rPr lang="fr-FR" sz="3600" smtClean="0">
                <a:solidFill>
                  <a:schemeClr val="accent4">
                    <a:lumMod val="20000"/>
                    <a:lumOff val="80000"/>
                  </a:schemeClr>
                </a:solidFill>
              </a:rPr>
              <a:t>On peut insérer les données sur S1 même s’il ne fournit rien actuellement</a:t>
            </a:r>
          </a:p>
          <a:p>
            <a:pPr lvl="2">
              <a:spcBef>
                <a:spcPts val="300"/>
              </a:spcBef>
            </a:pPr>
            <a:r>
              <a:rPr lang="fr-FR" sz="3200" smtClean="0">
                <a:solidFill>
                  <a:schemeClr val="accent4">
                    <a:lumMod val="20000"/>
                    <a:lumOff val="80000"/>
                  </a:schemeClr>
                </a:solidFill>
              </a:rPr>
              <a:t> La base peut contenir davantage de données</a:t>
            </a:r>
          </a:p>
          <a:p>
            <a:pPr lvl="1">
              <a:spcBef>
                <a:spcPts val="300"/>
              </a:spcBef>
            </a:pPr>
            <a:r>
              <a:rPr lang="fr-FR" sz="3600" smtClean="0">
                <a:solidFill>
                  <a:schemeClr val="accent4">
                    <a:lumMod val="20000"/>
                    <a:lumOff val="80000"/>
                  </a:schemeClr>
                </a:solidFill>
              </a:rPr>
              <a:t> On n’insère </a:t>
            </a:r>
            <a:r>
              <a:rPr lang="fr-FR" sz="3600" smtClean="0">
                <a:solidFill>
                  <a:srgbClr val="FFFFC9"/>
                </a:solidFill>
              </a:rPr>
              <a:t>aussi </a:t>
            </a:r>
            <a:r>
              <a:rPr lang="fr-FR" sz="3600" err="1" smtClean="0">
                <a:solidFill>
                  <a:srgbClr val="FFFFC9"/>
                </a:solidFill>
              </a:rPr>
              <a:t>Sname</a:t>
            </a:r>
            <a:r>
              <a:rPr lang="fr-FR" sz="3600" smtClean="0">
                <a:solidFill>
                  <a:srgbClr val="FFFFC9"/>
                </a:solidFill>
              </a:rPr>
              <a:t>, City, </a:t>
            </a:r>
            <a:r>
              <a:rPr lang="fr-FR" sz="3600" err="1" smtClean="0">
                <a:solidFill>
                  <a:srgbClr val="FFFFC9"/>
                </a:solidFill>
              </a:rPr>
              <a:t>Status</a:t>
            </a:r>
            <a:r>
              <a:rPr lang="fr-FR" sz="3600" smtClean="0">
                <a:solidFill>
                  <a:srgbClr val="FFFFC9"/>
                </a:solidFill>
              </a:rPr>
              <a:t> </a:t>
            </a:r>
            <a:r>
              <a:rPr lang="fr-FR" sz="3600" smtClean="0">
                <a:solidFill>
                  <a:schemeClr val="accent4">
                    <a:lumMod val="20000"/>
                    <a:lumOff val="80000"/>
                  </a:schemeClr>
                </a:solidFill>
              </a:rPr>
              <a:t>qu’une fois</a:t>
            </a:r>
            <a:endParaRPr lang="fr-FR" sz="3600" b="1" smtClean="0">
              <a:solidFill>
                <a:schemeClr val="accent4">
                  <a:lumMod val="20000"/>
                  <a:lumOff val="80000"/>
                </a:schemeClr>
              </a:solidFill>
            </a:endParaRPr>
          </a:p>
          <a:p>
            <a:pPr lvl="1"/>
            <a:endParaRPr lang="fr-FR" b="1"/>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en-US" sz="3600" smtClean="0">
                <a:solidFill>
                  <a:schemeClr val="accent1"/>
                </a:solidFill>
              </a:rPr>
              <a:t>Anomalies</a:t>
            </a:r>
            <a:endParaRPr lang="fr-FR" sz="320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3846">
                                            <p:txEl>
                                              <p:pRg st="1" end="1"/>
                                            </p:txEl>
                                          </p:spTgt>
                                        </p:tgtEl>
                                        <p:attrNameLst>
                                          <p:attrName>style.visibility</p:attrName>
                                        </p:attrNameLst>
                                      </p:cBhvr>
                                      <p:to>
                                        <p:strVal val="visible"/>
                                      </p:to>
                                    </p:set>
                                    <p:anim to="" calcmode="lin" valueType="num">
                                      <p:cBhvr>
                                        <p:cTn id="10"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3846">
                                            <p:txEl>
                                              <p:pRg st="2" end="2"/>
                                            </p:txEl>
                                          </p:spTgt>
                                        </p:tgtEl>
                                        <p:attrNameLst>
                                          <p:attrName>style.visibility</p:attrName>
                                        </p:attrNameLst>
                                      </p:cBhvr>
                                      <p:to>
                                        <p:strVal val="visible"/>
                                      </p:to>
                                    </p:set>
                                    <p:anim to="" calcmode="lin" valueType="num">
                                      <p:cBhvr>
                                        <p:cTn id="13"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63846">
                                            <p:txEl>
                                              <p:pRg st="3" end="3"/>
                                            </p:txEl>
                                          </p:spTgt>
                                        </p:tgtEl>
                                        <p:attrNameLst>
                                          <p:attrName>style.visibility</p:attrName>
                                        </p:attrNameLst>
                                      </p:cBhvr>
                                      <p:to>
                                        <p:strVal val="visible"/>
                                      </p:to>
                                    </p:set>
                                    <p:anim to="" calcmode="lin" valueType="num">
                                      <p:cBhvr>
                                        <p:cTn id="16"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219074" y="1812373"/>
            <a:ext cx="8924926" cy="4663071"/>
          </a:xfrm>
          <a:noFill/>
          <a:ln>
            <a:solidFill>
              <a:schemeClr val="accent1"/>
            </a:solidFill>
          </a:ln>
        </p:spPr>
        <p:txBody>
          <a:bodyPr/>
          <a:lstStyle/>
          <a:p>
            <a:pPr>
              <a:spcBef>
                <a:spcPts val="300"/>
              </a:spcBef>
            </a:pPr>
            <a:r>
              <a:rPr lang="fr-FR" sz="3600" smtClean="0">
                <a:solidFill>
                  <a:schemeClr val="accent4">
                    <a:lumMod val="20000"/>
                    <a:lumOff val="80000"/>
                  </a:schemeClr>
                </a:solidFill>
              </a:rPr>
              <a:t>En supposant qu’en général un fournisseur fournit plusieurs pièces, on diminue la redondance globale</a:t>
            </a:r>
          </a:p>
          <a:p>
            <a:pPr lvl="1">
              <a:spcBef>
                <a:spcPts val="300"/>
              </a:spcBef>
            </a:pPr>
            <a:r>
              <a:rPr lang="fr-FR" sz="3200" smtClean="0">
                <a:solidFill>
                  <a:schemeClr val="accent4">
                    <a:lumMod val="20000"/>
                    <a:lumOff val="80000"/>
                  </a:schemeClr>
                </a:solidFill>
              </a:rPr>
              <a:t> </a:t>
            </a:r>
            <a:r>
              <a:rPr lang="fr-FR" sz="3600" smtClean="0">
                <a:solidFill>
                  <a:schemeClr val="accent4">
                    <a:lumMod val="20000"/>
                    <a:lumOff val="80000"/>
                  </a:schemeClr>
                </a:solidFill>
              </a:rPr>
              <a:t>Bien que l’on l’augmente nécessairement localement pour S# </a:t>
            </a:r>
            <a:endParaRPr lang="fr-FR" sz="3200" smtClean="0">
              <a:solidFill>
                <a:schemeClr val="accent4">
                  <a:lumMod val="20000"/>
                  <a:lumOff val="80000"/>
                </a:schemeClr>
              </a:solidFill>
            </a:endParaRPr>
          </a:p>
          <a:p>
            <a:endParaRPr lang="fr-FR" sz="3200" b="1" smtClean="0">
              <a:solidFill>
                <a:schemeClr val="accent4">
                  <a:lumMod val="20000"/>
                  <a:lumOff val="80000"/>
                </a:schemeClr>
              </a:solidFill>
            </a:endParaRPr>
          </a:p>
          <a:p>
            <a:pPr lvl="1"/>
            <a:endParaRPr lang="fr-FR" b="1"/>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en-US" sz="3600" smtClean="0">
                <a:solidFill>
                  <a:schemeClr val="accent1"/>
                </a:solidFill>
              </a:rPr>
              <a:t>Anomalies</a:t>
            </a:r>
            <a:endParaRPr lang="fr-FR" sz="320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3846">
                                            <p:txEl>
                                              <p:pRg st="1" end="1"/>
                                            </p:txEl>
                                          </p:spTgt>
                                        </p:tgtEl>
                                        <p:attrNameLst>
                                          <p:attrName>style.visibility</p:attrName>
                                        </p:attrNameLst>
                                      </p:cBhvr>
                                      <p:to>
                                        <p:strVal val="visible"/>
                                      </p:to>
                                    </p:set>
                                    <p:anim to="" calcmode="lin" valueType="num">
                                      <p:cBhvr>
                                        <p:cTn id="10"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400827" y="1828702"/>
            <a:ext cx="8419323" cy="4686398"/>
          </a:xfrm>
          <a:noFill/>
          <a:ln>
            <a:solidFill>
              <a:schemeClr val="accent1"/>
            </a:solidFill>
          </a:ln>
        </p:spPr>
        <p:txBody>
          <a:bodyPr/>
          <a:lstStyle/>
          <a:p>
            <a:r>
              <a:rPr lang="fr-FR" smtClean="0">
                <a:solidFill>
                  <a:srgbClr val="FAFD00"/>
                </a:solidFill>
              </a:rPr>
              <a:t>Ex. 3</a:t>
            </a:r>
            <a:r>
              <a:rPr lang="fr-FR" smtClean="0">
                <a:solidFill>
                  <a:schemeClr val="accent4">
                    <a:lumMod val="20000"/>
                    <a:lumOff val="80000"/>
                  </a:schemeClr>
                </a:solidFill>
              </a:rPr>
              <a:t> Soit la table</a:t>
            </a:r>
          </a:p>
          <a:p>
            <a:pPr>
              <a:buNone/>
            </a:pPr>
            <a:r>
              <a:rPr lang="fr-FR" smtClean="0">
                <a:solidFill>
                  <a:schemeClr val="accent4">
                    <a:lumMod val="20000"/>
                    <a:lumOff val="80000"/>
                  </a:schemeClr>
                </a:solidFill>
              </a:rPr>
              <a:t>		S’'  = (</a:t>
            </a:r>
            <a:r>
              <a:rPr lang="fr-FR" u="sng" smtClean="0">
                <a:solidFill>
                  <a:schemeClr val="accent4">
                    <a:lumMod val="20000"/>
                    <a:lumOff val="80000"/>
                  </a:schemeClr>
                </a:solidFill>
              </a:rPr>
              <a:t>S#</a:t>
            </a:r>
            <a:r>
              <a:rPr lang="fr-FR" smtClean="0">
                <a:solidFill>
                  <a:schemeClr val="accent4">
                    <a:lumMod val="20000"/>
                    <a:lumOff val="80000"/>
                  </a:schemeClr>
                </a:solidFill>
              </a:rPr>
              <a:t>, </a:t>
            </a:r>
            <a:r>
              <a:rPr lang="fr-FR" err="1" smtClean="0">
                <a:solidFill>
                  <a:schemeClr val="accent4">
                    <a:lumMod val="20000"/>
                    <a:lumOff val="80000"/>
                  </a:schemeClr>
                </a:solidFill>
              </a:rPr>
              <a:t>Sname</a:t>
            </a:r>
            <a:r>
              <a:rPr lang="fr-FR" smtClean="0">
                <a:solidFill>
                  <a:schemeClr val="accent4">
                    <a:lumMod val="20000"/>
                    <a:lumOff val="80000"/>
                  </a:schemeClr>
                </a:solidFill>
              </a:rPr>
              <a:t>, </a:t>
            </a:r>
            <a:r>
              <a:rPr lang="fr-FR" err="1" smtClean="0">
                <a:solidFill>
                  <a:schemeClr val="accent4">
                    <a:lumMod val="20000"/>
                    <a:lumOff val="80000"/>
                  </a:schemeClr>
                </a:solidFill>
              </a:rPr>
              <a:t>Status</a:t>
            </a:r>
            <a:r>
              <a:rPr lang="fr-FR" smtClean="0">
                <a:solidFill>
                  <a:schemeClr val="accent4">
                    <a:lumMod val="20000"/>
                    <a:lumOff val="80000"/>
                  </a:schemeClr>
                </a:solidFill>
              </a:rPr>
              <a:t>, ZIP, City) </a:t>
            </a:r>
          </a:p>
          <a:p>
            <a:r>
              <a:rPr lang="fr-FR" smtClean="0">
                <a:solidFill>
                  <a:schemeClr val="accent4">
                    <a:lumMod val="20000"/>
                    <a:lumOff val="80000"/>
                  </a:schemeClr>
                </a:solidFill>
              </a:rPr>
              <a:t> Pour chaque ZIP il n’y a qu’une ville</a:t>
            </a:r>
          </a:p>
          <a:p>
            <a:r>
              <a:rPr lang="fr-FR" sz="2800" smtClean="0">
                <a:solidFill>
                  <a:schemeClr val="accent4">
                    <a:lumMod val="20000"/>
                    <a:lumOff val="80000"/>
                  </a:schemeClr>
                </a:solidFill>
              </a:rPr>
              <a:t> </a:t>
            </a:r>
            <a:r>
              <a:rPr lang="fr-FR" smtClean="0">
                <a:solidFill>
                  <a:schemeClr val="accent4">
                    <a:lumMod val="20000"/>
                    <a:lumOff val="80000"/>
                  </a:schemeClr>
                </a:solidFill>
              </a:rPr>
              <a:t>Il faut répéter  la ville inutilement quand plusieurs fournisseurs partagent un même code postal</a:t>
            </a:r>
            <a:endParaRPr lang="fr-FR" sz="2800" smtClean="0">
              <a:solidFill>
                <a:schemeClr val="accent4">
                  <a:lumMod val="20000"/>
                  <a:lumOff val="80000"/>
                </a:schemeClr>
              </a:solidFill>
            </a:endParaRPr>
          </a:p>
          <a:p>
            <a:r>
              <a:rPr lang="fr-FR" b="1" smtClean="0"/>
              <a:t> </a:t>
            </a:r>
            <a:r>
              <a:rPr lang="fr-FR" smtClean="0">
                <a:solidFill>
                  <a:srgbClr val="FFFFC9"/>
                </a:solidFill>
              </a:rPr>
              <a:t>La solution ?</a:t>
            </a:r>
          </a:p>
          <a:p>
            <a:pPr lvl="1"/>
            <a:r>
              <a:rPr lang="fr-FR" b="1" smtClean="0">
                <a:solidFill>
                  <a:srgbClr val="FFFFC9"/>
                </a:solidFill>
              </a:rPr>
              <a:t> </a:t>
            </a:r>
            <a:r>
              <a:rPr lang="fr-FR" smtClean="0">
                <a:solidFill>
                  <a:srgbClr val="FFFFC9"/>
                </a:solidFill>
              </a:rPr>
              <a:t>Problème dit de 3NF</a:t>
            </a:r>
            <a:r>
              <a:rPr lang="fr-FR" b="1" smtClean="0">
                <a:solidFill>
                  <a:srgbClr val="FFFFC9"/>
                </a:solidFill>
              </a:rPr>
              <a:t> </a:t>
            </a:r>
            <a:endParaRPr lang="fr-FR" b="1"/>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en-US" sz="3600" smtClean="0">
                <a:solidFill>
                  <a:schemeClr val="accent1"/>
                </a:solidFill>
              </a:rPr>
              <a:t>Anomalies</a:t>
            </a:r>
            <a:endParaRPr lang="fr-FR" sz="320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3846">
                                            <p:txEl>
                                              <p:pRg st="1" end="1"/>
                                            </p:txEl>
                                          </p:spTgt>
                                        </p:tgtEl>
                                        <p:attrNameLst>
                                          <p:attrName>style.visibility</p:attrName>
                                        </p:attrNameLst>
                                      </p:cBhvr>
                                      <p:to>
                                        <p:strVal val="visible"/>
                                      </p:to>
                                    </p:set>
                                    <p:anim to="" calcmode="lin" valueType="num">
                                      <p:cBhvr>
                                        <p:cTn id="12"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3846">
                                            <p:txEl>
                                              <p:pRg st="2" end="2"/>
                                            </p:txEl>
                                          </p:spTgt>
                                        </p:tgtEl>
                                        <p:attrNameLst>
                                          <p:attrName>style.visibility</p:attrName>
                                        </p:attrNameLst>
                                      </p:cBhvr>
                                      <p:to>
                                        <p:strVal val="visible"/>
                                      </p:to>
                                    </p:set>
                                    <p:anim to="" calcmode="lin" valueType="num">
                                      <p:cBhvr>
                                        <p:cTn id="17"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63846">
                                            <p:txEl>
                                              <p:pRg st="3" end="3"/>
                                            </p:txEl>
                                          </p:spTgt>
                                        </p:tgtEl>
                                        <p:attrNameLst>
                                          <p:attrName>style.visibility</p:attrName>
                                        </p:attrNameLst>
                                      </p:cBhvr>
                                      <p:to>
                                        <p:strVal val="visible"/>
                                      </p:to>
                                    </p:set>
                                    <p:anim to="" calcmode="lin" valueType="num">
                                      <p:cBhvr>
                                        <p:cTn id="22"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63846">
                                            <p:txEl>
                                              <p:pRg st="4" end="4"/>
                                            </p:txEl>
                                          </p:spTgt>
                                        </p:tgtEl>
                                        <p:attrNameLst>
                                          <p:attrName>style.visibility</p:attrName>
                                        </p:attrNameLst>
                                      </p:cBhvr>
                                      <p:to>
                                        <p:strVal val="visible"/>
                                      </p:to>
                                    </p:set>
                                    <p:anim to="" calcmode="lin" valueType="num">
                                      <p:cBhvr>
                                        <p:cTn id="27" dur="1" fill="hold"/>
                                        <p:tgtEl>
                                          <p:spTgt spid="163846">
                                            <p:txEl>
                                              <p:pRg st="4" end="4"/>
                                            </p:txEl>
                                          </p:spTgt>
                                        </p:tgtEl>
                                        <p:attrNameLst>
                                          <p:attrName/>
                                        </p:attrNameLst>
                                      </p:cBhvr>
                                    </p:anim>
                                  </p:childTnLst>
                                  <p:subTnLst>
                                    <p:animClr clrSpc="rgb" dir="cw">
                                      <p:cBhvr override="childStyle">
                                        <p:cTn dur="1" fill="hold" display="0" masterRel="nextClick" afterEffect="1"/>
                                        <p:tgtEl>
                                          <p:spTgt spid="163846">
                                            <p:txEl>
                                              <p:pRg st="4" end="4"/>
                                            </p:txEl>
                                          </p:spTgt>
                                        </p:tgtEl>
                                        <p:attrNameLst>
                                          <p:attrName>ppt_c</p:attrName>
                                        </p:attrNameLst>
                                      </p:cBhvr>
                                      <p:to>
                                        <a:schemeClr val="hlink"/>
                                      </p:to>
                                    </p:animClr>
                                  </p:subTnLst>
                                </p:cTn>
                              </p:par>
                              <p:par>
                                <p:cTn id="28" presetID="24" presetClass="entr" presetSubtype="0" fill="hold" grpId="0" nodeType="withEffect">
                                  <p:stCondLst>
                                    <p:cond delay="0"/>
                                  </p:stCondLst>
                                  <p:childTnLst>
                                    <p:set>
                                      <p:cBhvr>
                                        <p:cTn id="29" dur="1" fill="hold">
                                          <p:stCondLst>
                                            <p:cond delay="499"/>
                                          </p:stCondLst>
                                        </p:cTn>
                                        <p:tgtEl>
                                          <p:spTgt spid="163846">
                                            <p:txEl>
                                              <p:pRg st="5" end="5"/>
                                            </p:txEl>
                                          </p:spTgt>
                                        </p:tgtEl>
                                        <p:attrNameLst>
                                          <p:attrName>style.visibility</p:attrName>
                                        </p:attrNameLst>
                                      </p:cBhvr>
                                      <p:to>
                                        <p:strVal val="visible"/>
                                      </p:to>
                                    </p:set>
                                    <p:anim to="" calcmode="lin" valueType="num">
                                      <p:cBhvr>
                                        <p:cTn id="30" dur="1" fill="hold"/>
                                        <p:tgtEl>
                                          <p:spTgt spid="163846">
                                            <p:txEl>
                                              <p:pRg st="5" end="5"/>
                                            </p:txEl>
                                          </p:spTgt>
                                        </p:tgtEl>
                                        <p:attrNameLst>
                                          <p:attrName/>
                                        </p:attrNameLst>
                                      </p:cBhvr>
                                    </p:anim>
                                  </p:childTnLst>
                                  <p:subTnLst>
                                    <p:animClr clrSpc="rgb" dir="cw">
                                      <p:cBhvr override="childStyle">
                                        <p:cTn dur="1" fill="hold" display="0" masterRel="nextClick" afterEffect="1"/>
                                        <p:tgtEl>
                                          <p:spTgt spid="163846">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400827" y="1866024"/>
            <a:ext cx="8419323" cy="4686398"/>
          </a:xfrm>
          <a:noFill/>
          <a:ln>
            <a:solidFill>
              <a:schemeClr val="accent1"/>
            </a:solidFill>
          </a:ln>
        </p:spPr>
        <p:txBody>
          <a:bodyPr/>
          <a:lstStyle/>
          <a:p>
            <a:r>
              <a:rPr lang="fr-FR" smtClean="0">
                <a:solidFill>
                  <a:srgbClr val="FAFD00"/>
                </a:solidFill>
              </a:rPr>
              <a:t>Ex. 4</a:t>
            </a:r>
            <a:r>
              <a:rPr lang="fr-FR" smtClean="0">
                <a:solidFill>
                  <a:schemeClr val="accent4">
                    <a:lumMod val="20000"/>
                    <a:lumOff val="80000"/>
                  </a:schemeClr>
                </a:solidFill>
              </a:rPr>
              <a:t> Soit notre table S’</a:t>
            </a:r>
          </a:p>
          <a:p>
            <a:pPr>
              <a:buNone/>
            </a:pPr>
            <a:r>
              <a:rPr lang="fr-FR" smtClean="0">
                <a:solidFill>
                  <a:schemeClr val="accent4">
                    <a:lumMod val="20000"/>
                    <a:lumOff val="80000"/>
                  </a:schemeClr>
                </a:solidFill>
              </a:rPr>
              <a:t>		S’  = (S#, </a:t>
            </a:r>
            <a:r>
              <a:rPr lang="fr-FR" err="1" smtClean="0">
                <a:solidFill>
                  <a:schemeClr val="accent4">
                    <a:lumMod val="20000"/>
                    <a:lumOff val="80000"/>
                  </a:schemeClr>
                </a:solidFill>
              </a:rPr>
              <a:t>Sname</a:t>
            </a:r>
            <a:r>
              <a:rPr lang="fr-FR" smtClean="0">
                <a:solidFill>
                  <a:schemeClr val="accent4">
                    <a:lumMod val="20000"/>
                    <a:lumOff val="80000"/>
                  </a:schemeClr>
                </a:solidFill>
              </a:rPr>
              <a:t>, </a:t>
            </a:r>
            <a:r>
              <a:rPr lang="fr-FR" err="1" smtClean="0">
                <a:solidFill>
                  <a:schemeClr val="accent4">
                    <a:lumMod val="20000"/>
                    <a:lumOff val="80000"/>
                  </a:schemeClr>
                </a:solidFill>
              </a:rPr>
              <a:t>Status</a:t>
            </a:r>
            <a:r>
              <a:rPr lang="fr-FR" smtClean="0">
                <a:solidFill>
                  <a:schemeClr val="accent4">
                    <a:lumMod val="20000"/>
                    <a:lumOff val="80000"/>
                  </a:schemeClr>
                </a:solidFill>
              </a:rPr>
              <a:t>, City, P#, </a:t>
            </a:r>
            <a:r>
              <a:rPr lang="fr-FR" err="1" smtClean="0">
                <a:solidFill>
                  <a:schemeClr val="accent4">
                    <a:lumMod val="20000"/>
                    <a:lumOff val="80000"/>
                  </a:schemeClr>
                </a:solidFill>
              </a:rPr>
              <a:t>Qty</a:t>
            </a:r>
            <a:r>
              <a:rPr lang="fr-FR" smtClean="0">
                <a:solidFill>
                  <a:schemeClr val="accent4">
                    <a:lumMod val="20000"/>
                    <a:lumOff val="80000"/>
                  </a:schemeClr>
                </a:solidFill>
              </a:rPr>
              <a:t>) </a:t>
            </a:r>
          </a:p>
          <a:p>
            <a:r>
              <a:rPr lang="fr-FR" smtClean="0">
                <a:solidFill>
                  <a:schemeClr val="accent4">
                    <a:lumMod val="20000"/>
                    <a:lumOff val="80000"/>
                  </a:schemeClr>
                </a:solidFill>
              </a:rPr>
              <a:t> Supposons que S# et </a:t>
            </a:r>
            <a:r>
              <a:rPr lang="fr-FR" err="1" smtClean="0">
                <a:solidFill>
                  <a:schemeClr val="accent4">
                    <a:lumMod val="20000"/>
                    <a:lumOff val="80000"/>
                  </a:schemeClr>
                </a:solidFill>
              </a:rPr>
              <a:t>Sname</a:t>
            </a:r>
            <a:r>
              <a:rPr lang="fr-FR" smtClean="0">
                <a:solidFill>
                  <a:schemeClr val="accent4">
                    <a:lumMod val="20000"/>
                    <a:lumOff val="80000"/>
                  </a:schemeClr>
                </a:solidFill>
              </a:rPr>
              <a:t> sont  deux clés candidates dans S (S#, </a:t>
            </a:r>
            <a:r>
              <a:rPr lang="fr-FR" err="1" smtClean="0">
                <a:solidFill>
                  <a:schemeClr val="accent4">
                    <a:lumMod val="20000"/>
                    <a:lumOff val="80000"/>
                  </a:schemeClr>
                </a:solidFill>
              </a:rPr>
              <a:t>Sname</a:t>
            </a:r>
            <a:r>
              <a:rPr lang="fr-FR" smtClean="0">
                <a:solidFill>
                  <a:schemeClr val="accent4">
                    <a:lumMod val="20000"/>
                    <a:lumOff val="80000"/>
                  </a:schemeClr>
                </a:solidFill>
              </a:rPr>
              <a:t>, </a:t>
            </a:r>
            <a:r>
              <a:rPr lang="fr-FR" err="1" smtClean="0">
                <a:solidFill>
                  <a:schemeClr val="accent4">
                    <a:lumMod val="20000"/>
                    <a:lumOff val="80000"/>
                  </a:schemeClr>
                </a:solidFill>
              </a:rPr>
              <a:t>Status</a:t>
            </a:r>
            <a:r>
              <a:rPr lang="fr-FR" smtClean="0">
                <a:solidFill>
                  <a:schemeClr val="accent4">
                    <a:lumMod val="20000"/>
                    <a:lumOff val="80000"/>
                  </a:schemeClr>
                </a:solidFill>
              </a:rPr>
              <a:t>, City)</a:t>
            </a:r>
          </a:p>
          <a:p>
            <a:r>
              <a:rPr lang="fr-FR" sz="2800" smtClean="0">
                <a:solidFill>
                  <a:schemeClr val="accent4">
                    <a:lumMod val="20000"/>
                    <a:lumOff val="80000"/>
                  </a:schemeClr>
                </a:solidFill>
              </a:rPr>
              <a:t> </a:t>
            </a:r>
            <a:r>
              <a:rPr lang="fr-FR" smtClean="0">
                <a:solidFill>
                  <a:schemeClr val="accent4">
                    <a:lumMod val="20000"/>
                    <a:lumOff val="80000"/>
                  </a:schemeClr>
                </a:solidFill>
              </a:rPr>
              <a:t>S’ présente la même anomalie qu’avant </a:t>
            </a:r>
            <a:endParaRPr lang="fr-FR" sz="2800" smtClean="0">
              <a:solidFill>
                <a:schemeClr val="accent4">
                  <a:lumMod val="20000"/>
                  <a:lumOff val="80000"/>
                </a:schemeClr>
              </a:solidFill>
            </a:endParaRPr>
          </a:p>
          <a:p>
            <a:r>
              <a:rPr lang="fr-FR" b="1" smtClean="0"/>
              <a:t> Une autre </a:t>
            </a:r>
            <a:r>
              <a:rPr lang="fr-FR" smtClean="0">
                <a:solidFill>
                  <a:srgbClr val="FFFFC9"/>
                </a:solidFill>
              </a:rPr>
              <a:t>solution  en plus de celle de la décomposition en tables S et SP déjà discutées?</a:t>
            </a:r>
          </a:p>
          <a:p>
            <a:pPr lvl="1"/>
            <a:r>
              <a:rPr lang="fr-FR" b="1" smtClean="0">
                <a:solidFill>
                  <a:srgbClr val="FFFFC9"/>
                </a:solidFill>
              </a:rPr>
              <a:t> </a:t>
            </a:r>
            <a:r>
              <a:rPr lang="fr-FR" sz="3200" smtClean="0">
                <a:solidFill>
                  <a:srgbClr val="FFFFC9"/>
                </a:solidFill>
              </a:rPr>
              <a:t>Problème dit de BCNF</a:t>
            </a:r>
            <a:r>
              <a:rPr lang="fr-FR" sz="3200" b="1" smtClean="0">
                <a:solidFill>
                  <a:srgbClr val="FFFFC9"/>
                </a:solidFill>
              </a:rPr>
              <a:t> </a:t>
            </a:r>
            <a:endParaRPr lang="fr-FR" b="1"/>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en-US" sz="3600" smtClean="0">
                <a:solidFill>
                  <a:schemeClr val="accent1"/>
                </a:solidFill>
              </a:rPr>
              <a:t>Anomalies</a:t>
            </a:r>
            <a:endParaRPr lang="fr-FR" sz="320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3846">
                                            <p:txEl>
                                              <p:pRg st="1" end="1"/>
                                            </p:txEl>
                                          </p:spTgt>
                                        </p:tgtEl>
                                        <p:attrNameLst>
                                          <p:attrName>style.visibility</p:attrName>
                                        </p:attrNameLst>
                                      </p:cBhvr>
                                      <p:to>
                                        <p:strVal val="visible"/>
                                      </p:to>
                                    </p:set>
                                    <p:anim to="" calcmode="lin" valueType="num">
                                      <p:cBhvr>
                                        <p:cTn id="12"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3846">
                                            <p:txEl>
                                              <p:pRg st="2" end="2"/>
                                            </p:txEl>
                                          </p:spTgt>
                                        </p:tgtEl>
                                        <p:attrNameLst>
                                          <p:attrName>style.visibility</p:attrName>
                                        </p:attrNameLst>
                                      </p:cBhvr>
                                      <p:to>
                                        <p:strVal val="visible"/>
                                      </p:to>
                                    </p:set>
                                    <p:anim to="" calcmode="lin" valueType="num">
                                      <p:cBhvr>
                                        <p:cTn id="17"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63846">
                                            <p:txEl>
                                              <p:pRg st="3" end="3"/>
                                            </p:txEl>
                                          </p:spTgt>
                                        </p:tgtEl>
                                        <p:attrNameLst>
                                          <p:attrName>style.visibility</p:attrName>
                                        </p:attrNameLst>
                                      </p:cBhvr>
                                      <p:to>
                                        <p:strVal val="visible"/>
                                      </p:to>
                                    </p:set>
                                    <p:anim to="" calcmode="lin" valueType="num">
                                      <p:cBhvr>
                                        <p:cTn id="22"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63846">
                                            <p:txEl>
                                              <p:pRg st="4" end="4"/>
                                            </p:txEl>
                                          </p:spTgt>
                                        </p:tgtEl>
                                        <p:attrNameLst>
                                          <p:attrName>style.visibility</p:attrName>
                                        </p:attrNameLst>
                                      </p:cBhvr>
                                      <p:to>
                                        <p:strVal val="visible"/>
                                      </p:to>
                                    </p:set>
                                    <p:anim to="" calcmode="lin" valueType="num">
                                      <p:cBhvr>
                                        <p:cTn id="27" dur="1" fill="hold"/>
                                        <p:tgtEl>
                                          <p:spTgt spid="163846">
                                            <p:txEl>
                                              <p:pRg st="4" end="4"/>
                                            </p:txEl>
                                          </p:spTgt>
                                        </p:tgtEl>
                                        <p:attrNameLst>
                                          <p:attrName/>
                                        </p:attrNameLst>
                                      </p:cBhvr>
                                    </p:anim>
                                  </p:childTnLst>
                                  <p:subTnLst>
                                    <p:animClr clrSpc="rgb" dir="cw">
                                      <p:cBhvr override="childStyle">
                                        <p:cTn dur="1" fill="hold" display="0" masterRel="nextClick" afterEffect="1"/>
                                        <p:tgtEl>
                                          <p:spTgt spid="163846">
                                            <p:txEl>
                                              <p:pRg st="4" end="4"/>
                                            </p:txEl>
                                          </p:spTgt>
                                        </p:tgtEl>
                                        <p:attrNameLst>
                                          <p:attrName>ppt_c</p:attrName>
                                        </p:attrNameLst>
                                      </p:cBhvr>
                                      <p:to>
                                        <a:schemeClr val="hlink"/>
                                      </p:to>
                                    </p:animClr>
                                  </p:subTnLst>
                                </p:cTn>
                              </p:par>
                              <p:par>
                                <p:cTn id="28" presetID="24" presetClass="entr" presetSubtype="0" fill="hold" grpId="0" nodeType="withEffect">
                                  <p:stCondLst>
                                    <p:cond delay="0"/>
                                  </p:stCondLst>
                                  <p:childTnLst>
                                    <p:set>
                                      <p:cBhvr>
                                        <p:cTn id="29" dur="1" fill="hold">
                                          <p:stCondLst>
                                            <p:cond delay="499"/>
                                          </p:stCondLst>
                                        </p:cTn>
                                        <p:tgtEl>
                                          <p:spTgt spid="163846">
                                            <p:txEl>
                                              <p:pRg st="5" end="5"/>
                                            </p:txEl>
                                          </p:spTgt>
                                        </p:tgtEl>
                                        <p:attrNameLst>
                                          <p:attrName>style.visibility</p:attrName>
                                        </p:attrNameLst>
                                      </p:cBhvr>
                                      <p:to>
                                        <p:strVal val="visible"/>
                                      </p:to>
                                    </p:set>
                                    <p:anim to="" calcmode="lin" valueType="num">
                                      <p:cBhvr>
                                        <p:cTn id="30" dur="1" fill="hold"/>
                                        <p:tgtEl>
                                          <p:spTgt spid="163846">
                                            <p:txEl>
                                              <p:pRg st="5" end="5"/>
                                            </p:txEl>
                                          </p:spTgt>
                                        </p:tgtEl>
                                        <p:attrNameLst>
                                          <p:attrName/>
                                        </p:attrNameLst>
                                      </p:cBhvr>
                                    </p:anim>
                                  </p:childTnLst>
                                  <p:subTnLst>
                                    <p:animClr clrSpc="rgb" dir="cw">
                                      <p:cBhvr override="childStyle">
                                        <p:cTn dur="1" fill="hold" display="0" masterRel="nextClick" afterEffect="1"/>
                                        <p:tgtEl>
                                          <p:spTgt spid="163846">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400827" y="1828702"/>
            <a:ext cx="8419323" cy="4686398"/>
          </a:xfrm>
          <a:noFill/>
          <a:ln>
            <a:solidFill>
              <a:schemeClr val="accent1"/>
            </a:solidFill>
          </a:ln>
        </p:spPr>
        <p:txBody>
          <a:bodyPr/>
          <a:lstStyle/>
          <a:p>
            <a:r>
              <a:rPr lang="fr-FR" smtClean="0">
                <a:solidFill>
                  <a:srgbClr val="FAFD00"/>
                </a:solidFill>
              </a:rPr>
              <a:t>Ex. 4</a:t>
            </a:r>
            <a:r>
              <a:rPr lang="fr-FR" smtClean="0">
                <a:solidFill>
                  <a:schemeClr val="accent4">
                    <a:lumMod val="20000"/>
                    <a:lumOff val="80000"/>
                  </a:schemeClr>
                </a:solidFill>
              </a:rPr>
              <a:t> Soit la table</a:t>
            </a:r>
          </a:p>
          <a:p>
            <a:pPr>
              <a:buNone/>
            </a:pPr>
            <a:r>
              <a:rPr lang="fr-FR" smtClean="0">
                <a:solidFill>
                  <a:schemeClr val="accent4">
                    <a:lumMod val="20000"/>
                    <a:lumOff val="80000"/>
                  </a:schemeClr>
                </a:solidFill>
              </a:rPr>
              <a:t>	P  = (</a:t>
            </a:r>
            <a:r>
              <a:rPr lang="fr-FR" u="sng" smtClean="0">
                <a:solidFill>
                  <a:schemeClr val="accent4">
                    <a:lumMod val="20000"/>
                    <a:lumOff val="80000"/>
                  </a:schemeClr>
                </a:solidFill>
              </a:rPr>
              <a:t>P#</a:t>
            </a:r>
            <a:r>
              <a:rPr lang="fr-FR" smtClean="0">
                <a:solidFill>
                  <a:schemeClr val="accent4">
                    <a:lumMod val="20000"/>
                    <a:lumOff val="80000"/>
                  </a:schemeClr>
                </a:solidFill>
              </a:rPr>
              <a:t>, </a:t>
            </a:r>
            <a:r>
              <a:rPr lang="fr-FR" err="1" smtClean="0">
                <a:solidFill>
                  <a:schemeClr val="accent4">
                    <a:lumMod val="20000"/>
                    <a:lumOff val="80000"/>
                  </a:schemeClr>
                </a:solidFill>
              </a:rPr>
              <a:t>Pname</a:t>
            </a:r>
            <a:r>
              <a:rPr lang="fr-FR" smtClean="0">
                <a:solidFill>
                  <a:schemeClr val="accent4">
                    <a:lumMod val="20000"/>
                    <a:lumOff val="80000"/>
                  </a:schemeClr>
                </a:solidFill>
              </a:rPr>
              <a:t>, E#, Sal,  S#, </a:t>
            </a:r>
            <a:r>
              <a:rPr lang="fr-FR" err="1" smtClean="0">
                <a:solidFill>
                  <a:schemeClr val="accent4">
                    <a:lumMod val="20000"/>
                    <a:lumOff val="80000"/>
                  </a:schemeClr>
                </a:solidFill>
              </a:rPr>
              <a:t>Dipl</a:t>
            </a:r>
            <a:r>
              <a:rPr lang="fr-FR" smtClean="0">
                <a:solidFill>
                  <a:schemeClr val="accent4">
                    <a:lumMod val="20000"/>
                    <a:lumOff val="80000"/>
                  </a:schemeClr>
                </a:solidFill>
              </a:rPr>
              <a:t>, V#, </a:t>
            </a:r>
            <a:r>
              <a:rPr lang="fr-FR" err="1" smtClean="0">
                <a:solidFill>
                  <a:schemeClr val="accent4">
                    <a:lumMod val="20000"/>
                    <a:lumOff val="80000"/>
                  </a:schemeClr>
                </a:solidFill>
              </a:rPr>
              <a:t>Lab</a:t>
            </a:r>
            <a:r>
              <a:rPr lang="fr-FR" smtClean="0">
                <a:solidFill>
                  <a:schemeClr val="accent4">
                    <a:lumMod val="20000"/>
                    <a:lumOff val="80000"/>
                  </a:schemeClr>
                </a:solidFill>
              </a:rPr>
              <a:t>)   </a:t>
            </a:r>
          </a:p>
          <a:p>
            <a:r>
              <a:rPr lang="fr-FR" smtClean="0">
                <a:solidFill>
                  <a:schemeClr val="accent4">
                    <a:lumMod val="20000"/>
                    <a:lumOff val="80000"/>
                  </a:schemeClr>
                </a:solidFill>
              </a:rPr>
              <a:t> Une personne est en général soit un employé, soit un étudiant, soit un visiteur </a:t>
            </a:r>
          </a:p>
          <a:p>
            <a:r>
              <a:rPr lang="fr-FR" smtClean="0">
                <a:solidFill>
                  <a:schemeClr val="accent4">
                    <a:lumMod val="20000"/>
                    <a:lumOff val="80000"/>
                  </a:schemeClr>
                </a:solidFill>
              </a:rPr>
              <a:t> Une insertion génère un général beaucoup de nuls</a:t>
            </a:r>
          </a:p>
          <a:p>
            <a:pPr lvl="1"/>
            <a:r>
              <a:rPr lang="fr-FR" smtClean="0">
                <a:solidFill>
                  <a:schemeClr val="accent4">
                    <a:lumMod val="20000"/>
                    <a:lumOff val="80000"/>
                  </a:schemeClr>
                </a:solidFill>
              </a:rPr>
              <a:t> Une anomalie non considérée par le relationnel classique</a:t>
            </a:r>
          </a:p>
          <a:p>
            <a:pPr lvl="1"/>
            <a:r>
              <a:rPr lang="fr-FR" smtClean="0">
                <a:solidFill>
                  <a:schemeClr val="accent4">
                    <a:lumMod val="20000"/>
                    <a:lumOff val="80000"/>
                  </a:schemeClr>
                </a:solidFill>
              </a:rPr>
              <a:t>On y reviendra + tard    </a:t>
            </a:r>
            <a:endParaRPr lang="fr-FR" b="1"/>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en-US" sz="3600" smtClean="0">
                <a:solidFill>
                  <a:schemeClr val="accent1"/>
                </a:solidFill>
              </a:rPr>
              <a:t>Anomalies</a:t>
            </a:r>
            <a:endParaRPr lang="fr-FR" sz="320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3846">
                                            <p:txEl>
                                              <p:pRg st="1" end="1"/>
                                            </p:txEl>
                                          </p:spTgt>
                                        </p:tgtEl>
                                        <p:attrNameLst>
                                          <p:attrName>style.visibility</p:attrName>
                                        </p:attrNameLst>
                                      </p:cBhvr>
                                      <p:to>
                                        <p:strVal val="visible"/>
                                      </p:to>
                                    </p:set>
                                    <p:anim to="" calcmode="lin" valueType="num">
                                      <p:cBhvr>
                                        <p:cTn id="12"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3846">
                                            <p:txEl>
                                              <p:pRg st="2" end="2"/>
                                            </p:txEl>
                                          </p:spTgt>
                                        </p:tgtEl>
                                        <p:attrNameLst>
                                          <p:attrName>style.visibility</p:attrName>
                                        </p:attrNameLst>
                                      </p:cBhvr>
                                      <p:to>
                                        <p:strVal val="visible"/>
                                      </p:to>
                                    </p:set>
                                    <p:anim to="" calcmode="lin" valueType="num">
                                      <p:cBhvr>
                                        <p:cTn id="17"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63846">
                                            <p:txEl>
                                              <p:pRg st="3" end="3"/>
                                            </p:txEl>
                                          </p:spTgt>
                                        </p:tgtEl>
                                        <p:attrNameLst>
                                          <p:attrName>style.visibility</p:attrName>
                                        </p:attrNameLst>
                                      </p:cBhvr>
                                      <p:to>
                                        <p:strVal val="visible"/>
                                      </p:to>
                                    </p:set>
                                    <p:anim to="" calcmode="lin" valueType="num">
                                      <p:cBhvr>
                                        <p:cTn id="22"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par>
                                <p:cTn id="23" presetID="24" presetClass="entr" presetSubtype="0" fill="hold" grpId="0" nodeType="withEffect">
                                  <p:stCondLst>
                                    <p:cond delay="0"/>
                                  </p:stCondLst>
                                  <p:childTnLst>
                                    <p:set>
                                      <p:cBhvr>
                                        <p:cTn id="24" dur="1" fill="hold">
                                          <p:stCondLst>
                                            <p:cond delay="499"/>
                                          </p:stCondLst>
                                        </p:cTn>
                                        <p:tgtEl>
                                          <p:spTgt spid="163846">
                                            <p:txEl>
                                              <p:pRg st="4" end="4"/>
                                            </p:txEl>
                                          </p:spTgt>
                                        </p:tgtEl>
                                        <p:attrNameLst>
                                          <p:attrName>style.visibility</p:attrName>
                                        </p:attrNameLst>
                                      </p:cBhvr>
                                      <p:to>
                                        <p:strVal val="visible"/>
                                      </p:to>
                                    </p:set>
                                    <p:anim to="" calcmode="lin" valueType="num">
                                      <p:cBhvr>
                                        <p:cTn id="25" dur="1" fill="hold"/>
                                        <p:tgtEl>
                                          <p:spTgt spid="163846">
                                            <p:txEl>
                                              <p:pRg st="4" end="4"/>
                                            </p:txEl>
                                          </p:spTgt>
                                        </p:tgtEl>
                                        <p:attrNameLst>
                                          <p:attrName/>
                                        </p:attrNameLst>
                                      </p:cBhvr>
                                    </p:anim>
                                  </p:childTnLst>
                                  <p:subTnLst>
                                    <p:animClr clrSpc="rgb" dir="cw">
                                      <p:cBhvr override="childStyle">
                                        <p:cTn dur="1" fill="hold" display="0" masterRel="nextClick" afterEffect="1"/>
                                        <p:tgtEl>
                                          <p:spTgt spid="163846">
                                            <p:txEl>
                                              <p:pRg st="4" end="4"/>
                                            </p:txEl>
                                          </p:spTgt>
                                        </p:tgtEl>
                                        <p:attrNameLst>
                                          <p:attrName>ppt_c</p:attrName>
                                        </p:attrNameLst>
                                      </p:cBhvr>
                                      <p:to>
                                        <a:schemeClr val="hlink"/>
                                      </p:to>
                                    </p:animClr>
                                  </p:subTnLst>
                                </p:cTn>
                              </p:par>
                              <p:par>
                                <p:cTn id="26" presetID="24" presetClass="entr" presetSubtype="0" fill="hold" grpId="0" nodeType="withEffect">
                                  <p:stCondLst>
                                    <p:cond delay="0"/>
                                  </p:stCondLst>
                                  <p:childTnLst>
                                    <p:set>
                                      <p:cBhvr>
                                        <p:cTn id="27" dur="1" fill="hold">
                                          <p:stCondLst>
                                            <p:cond delay="499"/>
                                          </p:stCondLst>
                                        </p:cTn>
                                        <p:tgtEl>
                                          <p:spTgt spid="163846">
                                            <p:txEl>
                                              <p:pRg st="5" end="5"/>
                                            </p:txEl>
                                          </p:spTgt>
                                        </p:tgtEl>
                                        <p:attrNameLst>
                                          <p:attrName>style.visibility</p:attrName>
                                        </p:attrNameLst>
                                      </p:cBhvr>
                                      <p:to>
                                        <p:strVal val="visible"/>
                                      </p:to>
                                    </p:set>
                                    <p:anim to="" calcmode="lin" valueType="num">
                                      <p:cBhvr>
                                        <p:cTn id="28" dur="1" fill="hold"/>
                                        <p:tgtEl>
                                          <p:spTgt spid="163846">
                                            <p:txEl>
                                              <p:pRg st="5" end="5"/>
                                            </p:txEl>
                                          </p:spTgt>
                                        </p:tgtEl>
                                        <p:attrNameLst>
                                          <p:attrName/>
                                        </p:attrNameLst>
                                      </p:cBhvr>
                                    </p:anim>
                                  </p:childTnLst>
                                  <p:subTnLst>
                                    <p:animClr clrSpc="rgb" dir="cw">
                                      <p:cBhvr override="childStyle">
                                        <p:cTn dur="1" fill="hold" display="0" masterRel="nextClick" afterEffect="1"/>
                                        <p:tgtEl>
                                          <p:spTgt spid="163846">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247650" y="2209702"/>
            <a:ext cx="8610600" cy="4247081"/>
          </a:xfrm>
          <a:noFill/>
          <a:ln>
            <a:solidFill>
              <a:schemeClr val="accent1"/>
            </a:solidFill>
          </a:ln>
        </p:spPr>
        <p:txBody>
          <a:bodyPr/>
          <a:lstStyle/>
          <a:p>
            <a:r>
              <a:rPr lang="fr-FR" smtClean="0">
                <a:solidFill>
                  <a:schemeClr val="accent4">
                    <a:lumMod val="20000"/>
                    <a:lumOff val="80000"/>
                  </a:schemeClr>
                </a:solidFill>
              </a:rPr>
              <a:t>Enfin,</a:t>
            </a:r>
            <a:r>
              <a:rPr lang="fr-FR" sz="3200" smtClean="0">
                <a:solidFill>
                  <a:schemeClr val="accent4">
                    <a:lumMod val="20000"/>
                    <a:lumOff val="80000"/>
                  </a:schemeClr>
                </a:solidFill>
              </a:rPr>
              <a:t> supposons que l’on conçoit au lieu de S trois tables</a:t>
            </a:r>
          </a:p>
          <a:p>
            <a:pPr lvl="1">
              <a:buNone/>
            </a:pPr>
            <a:r>
              <a:rPr lang="fr-FR" sz="3200" smtClean="0">
                <a:solidFill>
                  <a:schemeClr val="accent4">
                    <a:lumMod val="20000"/>
                    <a:lumOff val="80000"/>
                  </a:schemeClr>
                </a:solidFill>
              </a:rPr>
              <a:t>S1 (</a:t>
            </a:r>
            <a:r>
              <a:rPr lang="fr-FR" sz="3200" u="sng" smtClean="0">
                <a:solidFill>
                  <a:schemeClr val="accent4">
                    <a:lumMod val="20000"/>
                    <a:lumOff val="80000"/>
                  </a:schemeClr>
                </a:solidFill>
              </a:rPr>
              <a:t>S#</a:t>
            </a:r>
            <a:r>
              <a:rPr lang="fr-FR" sz="3200" smtClean="0">
                <a:solidFill>
                  <a:schemeClr val="accent4">
                    <a:lumMod val="20000"/>
                    <a:lumOff val="80000"/>
                  </a:schemeClr>
                </a:solidFill>
              </a:rPr>
              <a:t>, </a:t>
            </a:r>
            <a:r>
              <a:rPr lang="fr-FR" sz="3200" err="1" smtClean="0">
                <a:solidFill>
                  <a:schemeClr val="accent4">
                    <a:lumMod val="20000"/>
                    <a:lumOff val="80000"/>
                  </a:schemeClr>
                </a:solidFill>
              </a:rPr>
              <a:t>Sname</a:t>
            </a:r>
            <a:r>
              <a:rPr lang="fr-FR" sz="3200" smtClean="0">
                <a:solidFill>
                  <a:schemeClr val="accent4">
                    <a:lumMod val="20000"/>
                    <a:lumOff val="80000"/>
                  </a:schemeClr>
                </a:solidFill>
              </a:rPr>
              <a:t>), S2 (</a:t>
            </a:r>
            <a:r>
              <a:rPr lang="fr-FR" sz="3200" u="sng" smtClean="0">
                <a:solidFill>
                  <a:schemeClr val="accent4">
                    <a:lumMod val="20000"/>
                    <a:lumOff val="80000"/>
                  </a:schemeClr>
                </a:solidFill>
              </a:rPr>
              <a:t>S#</a:t>
            </a:r>
            <a:r>
              <a:rPr lang="fr-FR" sz="3200" smtClean="0">
                <a:solidFill>
                  <a:schemeClr val="accent4">
                    <a:lumMod val="20000"/>
                    <a:lumOff val="80000"/>
                  </a:schemeClr>
                </a:solidFill>
              </a:rPr>
              <a:t>, City),  S3 (</a:t>
            </a:r>
            <a:r>
              <a:rPr lang="fr-FR" sz="3200" u="sng" smtClean="0">
                <a:solidFill>
                  <a:schemeClr val="accent4">
                    <a:lumMod val="20000"/>
                    <a:lumOff val="80000"/>
                  </a:schemeClr>
                </a:solidFill>
              </a:rPr>
              <a:t>S#</a:t>
            </a:r>
            <a:r>
              <a:rPr lang="fr-FR" sz="3200" smtClean="0">
                <a:solidFill>
                  <a:schemeClr val="accent4">
                    <a:lumMod val="20000"/>
                    <a:lumOff val="80000"/>
                  </a:schemeClr>
                </a:solidFill>
              </a:rPr>
              <a:t>, </a:t>
            </a:r>
            <a:r>
              <a:rPr lang="fr-FR" sz="3200" err="1" smtClean="0">
                <a:solidFill>
                  <a:schemeClr val="accent4">
                    <a:lumMod val="20000"/>
                    <a:lumOff val="80000"/>
                  </a:schemeClr>
                </a:solidFill>
              </a:rPr>
              <a:t>Status</a:t>
            </a:r>
            <a:r>
              <a:rPr lang="fr-FR" sz="3200" smtClean="0">
                <a:solidFill>
                  <a:schemeClr val="accent4">
                    <a:lumMod val="20000"/>
                    <a:lumOff val="80000"/>
                  </a:schemeClr>
                </a:solidFill>
              </a:rPr>
              <a:t>)</a:t>
            </a:r>
          </a:p>
          <a:p>
            <a:r>
              <a:rPr lang="fr-FR" smtClean="0">
                <a:solidFill>
                  <a:schemeClr val="accent4">
                    <a:lumMod val="20000"/>
                    <a:lumOff val="80000"/>
                  </a:schemeClr>
                </a:solidFill>
              </a:rPr>
              <a:t>On insère S1 trois fois de trop, par rapport à S</a:t>
            </a:r>
          </a:p>
          <a:p>
            <a:r>
              <a:rPr lang="fr-FR" sz="2800" smtClean="0">
                <a:solidFill>
                  <a:schemeClr val="accent4">
                    <a:lumMod val="20000"/>
                    <a:lumOff val="80000"/>
                  </a:schemeClr>
                </a:solidFill>
              </a:rPr>
              <a:t> </a:t>
            </a:r>
            <a:r>
              <a:rPr lang="fr-FR" smtClean="0">
                <a:solidFill>
                  <a:schemeClr val="accent4">
                    <a:lumMod val="20000"/>
                    <a:lumOff val="80000"/>
                  </a:schemeClr>
                </a:solidFill>
              </a:rPr>
              <a:t>Trop de tables conduit à l’anomalie aussi</a:t>
            </a:r>
            <a:r>
              <a:rPr lang="fr-FR" sz="2800" smtClean="0">
                <a:solidFill>
                  <a:schemeClr val="accent4">
                    <a:lumMod val="20000"/>
                    <a:lumOff val="80000"/>
                  </a:schemeClr>
                </a:solidFill>
              </a:rPr>
              <a:t> </a:t>
            </a:r>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en-US" sz="3600" smtClean="0">
                <a:solidFill>
                  <a:schemeClr val="accent1"/>
                </a:solidFill>
              </a:rPr>
              <a:t>Anomalies</a:t>
            </a:r>
            <a:endParaRPr lang="fr-FR" sz="320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3846">
                                            <p:txEl>
                                              <p:pRg st="1" end="1"/>
                                            </p:txEl>
                                          </p:spTgt>
                                        </p:tgtEl>
                                        <p:attrNameLst>
                                          <p:attrName>style.visibility</p:attrName>
                                        </p:attrNameLst>
                                      </p:cBhvr>
                                      <p:to>
                                        <p:strVal val="visible"/>
                                      </p:to>
                                    </p:set>
                                    <p:anim to="" calcmode="lin" valueType="num">
                                      <p:cBhvr>
                                        <p:cTn id="10"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3846">
                                            <p:txEl>
                                              <p:pRg st="2" end="2"/>
                                            </p:txEl>
                                          </p:spTgt>
                                        </p:tgtEl>
                                        <p:attrNameLst>
                                          <p:attrName>style.visibility</p:attrName>
                                        </p:attrNameLst>
                                      </p:cBhvr>
                                      <p:to>
                                        <p:strVal val="visible"/>
                                      </p:to>
                                    </p:set>
                                    <p:anim to="" calcmode="lin" valueType="num">
                                      <p:cBhvr>
                                        <p:cTn id="13"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63846">
                                            <p:txEl>
                                              <p:pRg st="3" end="3"/>
                                            </p:txEl>
                                          </p:spTgt>
                                        </p:tgtEl>
                                        <p:attrNameLst>
                                          <p:attrName>style.visibility</p:attrName>
                                        </p:attrNameLst>
                                      </p:cBhvr>
                                      <p:to>
                                        <p:strVal val="visible"/>
                                      </p:to>
                                    </p:set>
                                    <p:anim to="" calcmode="lin" valueType="num">
                                      <p:cBhvr>
                                        <p:cTn id="16"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247650" y="1943002"/>
            <a:ext cx="8610600" cy="4247081"/>
          </a:xfrm>
          <a:noFill/>
          <a:ln>
            <a:solidFill>
              <a:schemeClr val="accent1"/>
            </a:solidFill>
          </a:ln>
        </p:spPr>
        <p:txBody>
          <a:bodyPr/>
          <a:lstStyle/>
          <a:p>
            <a:r>
              <a:rPr lang="fr-FR" sz="3600" smtClean="0"/>
              <a:t>Anomalie de MAJ </a:t>
            </a:r>
            <a:endParaRPr lang="fr-FR" sz="3600"/>
          </a:p>
          <a:p>
            <a:pPr lvl="1"/>
            <a:r>
              <a:rPr lang="fr-FR" sz="3600" smtClean="0"/>
              <a:t> On MAJ plusieurs valeurs au lieu d’une seule</a:t>
            </a:r>
          </a:p>
          <a:p>
            <a:pPr lvl="2"/>
            <a:r>
              <a:rPr lang="fr-FR" sz="2800" smtClean="0"/>
              <a:t> </a:t>
            </a:r>
            <a:r>
              <a:rPr lang="fr-FR" sz="3200" smtClean="0"/>
              <a:t>Pour une bonne conception</a:t>
            </a:r>
            <a:r>
              <a:rPr lang="fr-FR" sz="2800" smtClean="0"/>
              <a:t>  </a:t>
            </a:r>
          </a:p>
          <a:p>
            <a:r>
              <a:rPr lang="fr-FR" sz="3600" smtClean="0">
                <a:solidFill>
                  <a:schemeClr val="accent4">
                    <a:lumMod val="20000"/>
                    <a:lumOff val="80000"/>
                  </a:schemeClr>
                </a:solidFill>
              </a:rPr>
              <a:t>Dans S’, si S1 fournit 5 pièces et déménage à Paris, alors il faut mettre à jour 5 valeurs</a:t>
            </a:r>
          </a:p>
          <a:p>
            <a:r>
              <a:rPr lang="fr-FR" sz="4000" smtClean="0">
                <a:solidFill>
                  <a:schemeClr val="accent4">
                    <a:lumMod val="20000"/>
                    <a:lumOff val="80000"/>
                  </a:schemeClr>
                </a:solidFill>
              </a:rPr>
              <a:t> </a:t>
            </a:r>
            <a:r>
              <a:rPr lang="fr-FR" sz="3600" smtClean="0">
                <a:solidFill>
                  <a:schemeClr val="accent4">
                    <a:lumMod val="20000"/>
                    <a:lumOff val="80000"/>
                  </a:schemeClr>
                </a:solidFill>
              </a:rPr>
              <a:t>Dans S, il suffit d’une seule</a:t>
            </a:r>
          </a:p>
          <a:p>
            <a:pPr lvl="1"/>
            <a:endParaRPr lang="fr-FR" b="1"/>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4"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en-US" sz="3600">
                <a:solidFill>
                  <a:schemeClr val="accent1"/>
                </a:solidFill>
              </a:rPr>
              <a:t>Anomalies</a:t>
            </a:r>
            <a:endParaRPr lang="fr-FR" sz="320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3846">
                                            <p:txEl>
                                              <p:pRg st="1" end="1"/>
                                            </p:txEl>
                                          </p:spTgt>
                                        </p:tgtEl>
                                        <p:attrNameLst>
                                          <p:attrName>style.visibility</p:attrName>
                                        </p:attrNameLst>
                                      </p:cBhvr>
                                      <p:to>
                                        <p:strVal val="visible"/>
                                      </p:to>
                                    </p:set>
                                    <p:anim to="" calcmode="lin" valueType="num">
                                      <p:cBhvr>
                                        <p:cTn id="10"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3846">
                                            <p:txEl>
                                              <p:pRg st="2" end="2"/>
                                            </p:txEl>
                                          </p:spTgt>
                                        </p:tgtEl>
                                        <p:attrNameLst>
                                          <p:attrName>style.visibility</p:attrName>
                                        </p:attrNameLst>
                                      </p:cBhvr>
                                      <p:to>
                                        <p:strVal val="visible"/>
                                      </p:to>
                                    </p:set>
                                    <p:anim to="" calcmode="lin" valueType="num">
                                      <p:cBhvr>
                                        <p:cTn id="13"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163846">
                                            <p:txEl>
                                              <p:pRg st="3" end="3"/>
                                            </p:txEl>
                                          </p:spTgt>
                                        </p:tgtEl>
                                        <p:attrNameLst>
                                          <p:attrName>style.visibility</p:attrName>
                                        </p:attrNameLst>
                                      </p:cBhvr>
                                      <p:to>
                                        <p:strVal val="visible"/>
                                      </p:to>
                                    </p:set>
                                    <p:anim to="" calcmode="lin" valueType="num">
                                      <p:cBhvr>
                                        <p:cTn id="18"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163846">
                                            <p:txEl>
                                              <p:pRg st="4" end="4"/>
                                            </p:txEl>
                                          </p:spTgt>
                                        </p:tgtEl>
                                        <p:attrNameLst>
                                          <p:attrName>style.visibility</p:attrName>
                                        </p:attrNameLst>
                                      </p:cBhvr>
                                      <p:to>
                                        <p:strVal val="visible"/>
                                      </p:to>
                                    </p:set>
                                    <p:anim to="" calcmode="lin" valueType="num">
                                      <p:cBhvr>
                                        <p:cTn id="23" dur="1" fill="hold"/>
                                        <p:tgtEl>
                                          <p:spTgt spid="163846">
                                            <p:txEl>
                                              <p:pRg st="4" end="4"/>
                                            </p:txEl>
                                          </p:spTgt>
                                        </p:tgtEl>
                                        <p:attrNameLst>
                                          <p:attrName/>
                                        </p:attrNameLst>
                                      </p:cBhvr>
                                    </p:anim>
                                  </p:childTnLst>
                                  <p:subTnLst>
                                    <p:animClr clrSpc="rgb" dir="cw">
                                      <p:cBhvr override="childStyle">
                                        <p:cTn dur="1" fill="hold" display="0" masterRel="nextClick" afterEffect="1"/>
                                        <p:tgtEl>
                                          <p:spTgt spid="163846">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247650" y="1628676"/>
            <a:ext cx="8572500" cy="4810223"/>
          </a:xfrm>
          <a:noFill/>
          <a:ln>
            <a:solidFill>
              <a:schemeClr val="accent1"/>
            </a:solidFill>
          </a:ln>
        </p:spPr>
        <p:txBody>
          <a:bodyPr/>
          <a:lstStyle/>
          <a:p>
            <a:pPr>
              <a:spcBef>
                <a:spcPts val="0"/>
              </a:spcBef>
            </a:pPr>
            <a:r>
              <a:rPr lang="fr-FR" sz="3600" smtClean="0"/>
              <a:t>Anomalie de suppression </a:t>
            </a:r>
            <a:endParaRPr lang="fr-FR" sz="3600"/>
          </a:p>
          <a:p>
            <a:pPr lvl="1">
              <a:spcBef>
                <a:spcPts val="0"/>
              </a:spcBef>
            </a:pPr>
            <a:r>
              <a:rPr lang="fr-FR" sz="3600" smtClean="0"/>
              <a:t> On supprime les valeurs qu’il ne faudrait pas</a:t>
            </a:r>
            <a:endParaRPr lang="fr-FR" sz="3200" smtClean="0"/>
          </a:p>
          <a:p>
            <a:pPr>
              <a:spcBef>
                <a:spcPts val="0"/>
              </a:spcBef>
            </a:pPr>
            <a:r>
              <a:rPr lang="fr-FR" sz="3600" smtClean="0">
                <a:solidFill>
                  <a:schemeClr val="accent4">
                    <a:lumMod val="20000"/>
                    <a:lumOff val="80000"/>
                  </a:schemeClr>
                </a:solidFill>
              </a:rPr>
              <a:t>Dans S’, si S1 fournit 5 pièces</a:t>
            </a:r>
          </a:p>
          <a:p>
            <a:pPr lvl="1">
              <a:spcBef>
                <a:spcPts val="0"/>
              </a:spcBef>
            </a:pPr>
            <a:r>
              <a:rPr lang="fr-FR" sz="3200" smtClean="0">
                <a:solidFill>
                  <a:schemeClr val="accent4">
                    <a:lumMod val="20000"/>
                    <a:lumOff val="80000"/>
                  </a:schemeClr>
                </a:solidFill>
              </a:rPr>
              <a:t> Si l’on supprime 4 fournitures, les données  de S1 restent dans la base</a:t>
            </a:r>
          </a:p>
          <a:p>
            <a:pPr lvl="1">
              <a:spcBef>
                <a:spcPts val="0"/>
              </a:spcBef>
            </a:pPr>
            <a:r>
              <a:rPr lang="fr-FR" sz="3200" smtClean="0">
                <a:solidFill>
                  <a:schemeClr val="accent4">
                    <a:lumMod val="20000"/>
                    <a:lumOff val="80000"/>
                  </a:schemeClr>
                </a:solidFill>
              </a:rPr>
              <a:t> Si l’on supprime la dernière fourniture, on les perd</a:t>
            </a:r>
          </a:p>
          <a:p>
            <a:pPr>
              <a:spcBef>
                <a:spcPts val="0"/>
              </a:spcBef>
            </a:pPr>
            <a:r>
              <a:rPr lang="fr-FR" sz="4000" smtClean="0">
                <a:solidFill>
                  <a:schemeClr val="accent4">
                    <a:lumMod val="20000"/>
                    <a:lumOff val="80000"/>
                  </a:schemeClr>
                </a:solidFill>
              </a:rPr>
              <a:t> </a:t>
            </a:r>
            <a:r>
              <a:rPr lang="fr-FR" sz="3600" smtClean="0">
                <a:solidFill>
                  <a:schemeClr val="accent4">
                    <a:lumMod val="20000"/>
                    <a:lumOff val="80000"/>
                  </a:schemeClr>
                </a:solidFill>
              </a:rPr>
              <a:t>Pas si l’on a la conception en S et SP </a:t>
            </a:r>
          </a:p>
          <a:p>
            <a:pPr lvl="1"/>
            <a:endParaRPr lang="fr-FR" b="1"/>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en-US" sz="3600" smtClean="0">
                <a:solidFill>
                  <a:schemeClr val="accent1"/>
                </a:solidFill>
              </a:rPr>
              <a:t>Anomalies</a:t>
            </a:r>
            <a:endParaRPr lang="fr-FR" sz="320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3846">
                                            <p:txEl>
                                              <p:pRg st="1" end="1"/>
                                            </p:txEl>
                                          </p:spTgt>
                                        </p:tgtEl>
                                        <p:attrNameLst>
                                          <p:attrName>style.visibility</p:attrName>
                                        </p:attrNameLst>
                                      </p:cBhvr>
                                      <p:to>
                                        <p:strVal val="visible"/>
                                      </p:to>
                                    </p:set>
                                    <p:anim to="" calcmode="lin" valueType="num">
                                      <p:cBhvr>
                                        <p:cTn id="10"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163846">
                                            <p:txEl>
                                              <p:pRg st="2" end="2"/>
                                            </p:txEl>
                                          </p:spTgt>
                                        </p:tgtEl>
                                        <p:attrNameLst>
                                          <p:attrName>style.visibility</p:attrName>
                                        </p:attrNameLst>
                                      </p:cBhvr>
                                      <p:to>
                                        <p:strVal val="visible"/>
                                      </p:to>
                                    </p:set>
                                    <p:anim to="" calcmode="lin" valueType="num">
                                      <p:cBhvr>
                                        <p:cTn id="15"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63846">
                                            <p:txEl>
                                              <p:pRg st="3" end="3"/>
                                            </p:txEl>
                                          </p:spTgt>
                                        </p:tgtEl>
                                        <p:attrNameLst>
                                          <p:attrName>style.visibility</p:attrName>
                                        </p:attrNameLst>
                                      </p:cBhvr>
                                      <p:to>
                                        <p:strVal val="visible"/>
                                      </p:to>
                                    </p:set>
                                    <p:anim to="" calcmode="lin" valueType="num">
                                      <p:cBhvr>
                                        <p:cTn id="18"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163846">
                                            <p:txEl>
                                              <p:pRg st="4" end="4"/>
                                            </p:txEl>
                                          </p:spTgt>
                                        </p:tgtEl>
                                        <p:attrNameLst>
                                          <p:attrName>style.visibility</p:attrName>
                                        </p:attrNameLst>
                                      </p:cBhvr>
                                      <p:to>
                                        <p:strVal val="visible"/>
                                      </p:to>
                                    </p:set>
                                    <p:anim to="" calcmode="lin" valueType="num">
                                      <p:cBhvr>
                                        <p:cTn id="21" dur="1" fill="hold"/>
                                        <p:tgtEl>
                                          <p:spTgt spid="163846">
                                            <p:txEl>
                                              <p:pRg st="4" end="4"/>
                                            </p:txEl>
                                          </p:spTgt>
                                        </p:tgtEl>
                                        <p:attrNameLst>
                                          <p:attrName/>
                                        </p:attrNameLst>
                                      </p:cBhvr>
                                    </p:anim>
                                  </p:childTnLst>
                                  <p:subTnLst>
                                    <p:animClr clrSpc="rgb" dir="cw">
                                      <p:cBhvr override="childStyle">
                                        <p:cTn dur="1" fill="hold" display="0" masterRel="nextClick" afterEffect="1"/>
                                        <p:tgtEl>
                                          <p:spTgt spid="163846">
                                            <p:txEl>
                                              <p:pRg st="4" end="4"/>
                                            </p:txEl>
                                          </p:spTgt>
                                        </p:tgtEl>
                                        <p:attrNameLst>
                                          <p:attrName>ppt_c</p:attrName>
                                        </p:attrNameLst>
                                      </p:cBhvr>
                                      <p:to>
                                        <a:schemeClr val="hlink"/>
                                      </p:to>
                                    </p:animClr>
                                  </p:sub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499"/>
                                          </p:stCondLst>
                                        </p:cTn>
                                        <p:tgtEl>
                                          <p:spTgt spid="163846">
                                            <p:txEl>
                                              <p:pRg st="5" end="5"/>
                                            </p:txEl>
                                          </p:spTgt>
                                        </p:tgtEl>
                                        <p:attrNameLst>
                                          <p:attrName>style.visibility</p:attrName>
                                        </p:attrNameLst>
                                      </p:cBhvr>
                                      <p:to>
                                        <p:strVal val="visible"/>
                                      </p:to>
                                    </p:set>
                                    <p:anim to="" calcmode="lin" valueType="num">
                                      <p:cBhvr>
                                        <p:cTn id="26" dur="1" fill="hold"/>
                                        <p:tgtEl>
                                          <p:spTgt spid="163846">
                                            <p:txEl>
                                              <p:pRg st="5" end="5"/>
                                            </p:txEl>
                                          </p:spTgt>
                                        </p:tgtEl>
                                        <p:attrNameLst>
                                          <p:attrName/>
                                        </p:attrNameLst>
                                      </p:cBhvr>
                                    </p:anim>
                                  </p:childTnLst>
                                  <p:subTnLst>
                                    <p:animClr clrSpc="rgb" dir="cw">
                                      <p:cBhvr override="childStyle">
                                        <p:cTn dur="1" fill="hold" display="0" masterRel="nextClick" afterEffect="1"/>
                                        <p:tgtEl>
                                          <p:spTgt spid="163846">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332695"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78683"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361395"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409573" y="1862138"/>
            <a:ext cx="8353427" cy="4995862"/>
          </a:xfrm>
          <a:noFill/>
          <a:ln>
            <a:solidFill>
              <a:schemeClr val="accent1"/>
            </a:solidFill>
          </a:ln>
        </p:spPr>
        <p:txBody>
          <a:bodyPr/>
          <a:lstStyle/>
          <a:p>
            <a:r>
              <a:rPr lang="fr-FR" sz="3600" dirty="0">
                <a:solidFill>
                  <a:srgbClr val="FAFD00"/>
                </a:solidFill>
              </a:rPr>
              <a:t>Plusieurs relations</a:t>
            </a:r>
          </a:p>
          <a:p>
            <a:r>
              <a:rPr lang="fr-FR" sz="3600" dirty="0">
                <a:solidFill>
                  <a:srgbClr val="FAFD00"/>
                </a:solidFill>
              </a:rPr>
              <a:t>Chaque relation consistant</a:t>
            </a:r>
          </a:p>
          <a:p>
            <a:pPr lvl="1"/>
            <a:r>
              <a:rPr lang="fr-FR" sz="3200" dirty="0">
                <a:solidFill>
                  <a:srgbClr val="FAFD00"/>
                </a:solidFill>
              </a:rPr>
              <a:t>d’une clé</a:t>
            </a:r>
          </a:p>
          <a:p>
            <a:pPr lvl="1"/>
            <a:r>
              <a:rPr lang="fr-FR" sz="3200" dirty="0">
                <a:solidFill>
                  <a:srgbClr val="FAFD00"/>
                </a:solidFill>
              </a:rPr>
              <a:t>de max d’attributs identifi</a:t>
            </a:r>
            <a:r>
              <a:rPr lang="fr-FR" sz="3200" dirty="0">
                <a:solidFill>
                  <a:srgbClr val="FAFD00"/>
                </a:solidFill>
                <a:cs typeface="Times New Roman" pitchFamily="18" charset="0"/>
              </a:rPr>
              <a:t>é</a:t>
            </a:r>
            <a:r>
              <a:rPr lang="fr-FR" sz="3200" dirty="0">
                <a:solidFill>
                  <a:srgbClr val="FAFD00"/>
                </a:solidFill>
              </a:rPr>
              <a:t>s chacun comme </a:t>
            </a:r>
            <a:r>
              <a:rPr lang="fr-FR" sz="3200" dirty="0" smtClean="0">
                <a:solidFill>
                  <a:srgbClr val="FAFD00"/>
                </a:solidFill>
              </a:rPr>
              <a:t>fonctions de </a:t>
            </a:r>
            <a:r>
              <a:rPr lang="fr-FR" sz="3200" dirty="0">
                <a:solidFill>
                  <a:srgbClr val="FAFD00"/>
                </a:solidFill>
              </a:rPr>
              <a:t>la  </a:t>
            </a:r>
            <a:r>
              <a:rPr lang="fr-FR" sz="3200" dirty="0" smtClean="0">
                <a:solidFill>
                  <a:srgbClr val="FAFD00"/>
                </a:solidFill>
              </a:rPr>
              <a:t>clé</a:t>
            </a:r>
          </a:p>
          <a:p>
            <a:r>
              <a:rPr lang="fr-FR" sz="3600" dirty="0" smtClean="0">
                <a:solidFill>
                  <a:srgbClr val="FAFD00"/>
                </a:solidFill>
              </a:rPr>
              <a:t>On respecte aisément la condition nécessaire</a:t>
            </a:r>
          </a:p>
          <a:p>
            <a:r>
              <a:rPr lang="fr-FR" sz="3600" dirty="0" smtClean="0">
                <a:solidFill>
                  <a:srgbClr val="FAFD00"/>
                </a:solidFill>
              </a:rPr>
              <a:t>Pas celle suffisante</a:t>
            </a:r>
            <a:endParaRPr lang="fr-FR" sz="3600" dirty="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a:solidFill>
                  <a:schemeClr val="accent1"/>
                </a:solidFill>
              </a:rPr>
              <a:t>Résultat </a:t>
            </a:r>
            <a:r>
              <a:rPr lang="fr-FR" sz="3600" dirty="0" smtClean="0">
                <a:solidFill>
                  <a:schemeClr val="accent1"/>
                </a:solidFill>
              </a:rPr>
              <a:t>général</a:t>
            </a:r>
            <a:r>
              <a:rPr lang="fr-FR" sz="4000" dirty="0" smtClean="0">
                <a:solidFill>
                  <a:schemeClr val="accent1"/>
                </a:solidFill>
              </a:rPr>
              <a:t> </a:t>
            </a:r>
            <a:endParaRPr lang="fr-FR" sz="4000" dirty="0">
              <a:solidFill>
                <a:schemeClr val="accent1"/>
              </a:solidFill>
            </a:endParaRPr>
          </a:p>
        </p:txBody>
      </p:sp>
      <p:sp>
        <p:nvSpPr>
          <p:cNvPr id="165895" name="Oval 1031"/>
          <p:cNvSpPr>
            <a:spLocks noChangeArrowheads="1"/>
          </p:cNvSpPr>
          <p:nvPr/>
        </p:nvSpPr>
        <p:spPr bwMode="auto">
          <a:xfrm>
            <a:off x="6602445"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99395"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7067583"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97883"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108983"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908958"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443820"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65893">
                                            <p:txEl>
                                              <p:pRg st="2" end="2"/>
                                            </p:txEl>
                                          </p:spTgt>
                                        </p:tgtEl>
                                        <p:attrNameLst>
                                          <p:attrName>style.visibility</p:attrName>
                                        </p:attrNameLst>
                                      </p:cBhvr>
                                      <p:to>
                                        <p:strVal val="visible"/>
                                      </p:to>
                                    </p:set>
                                    <p:anim to="" calcmode="lin" valueType="num">
                                      <p:cBhvr>
                                        <p:cTn id="15"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65893">
                                            <p:txEl>
                                              <p:pRg st="3" end="3"/>
                                            </p:txEl>
                                          </p:spTgt>
                                        </p:tgtEl>
                                        <p:attrNameLst>
                                          <p:attrName>style.visibility</p:attrName>
                                        </p:attrNameLst>
                                      </p:cBhvr>
                                      <p:to>
                                        <p:strVal val="visible"/>
                                      </p:to>
                                    </p:set>
                                    <p:anim to="" calcmode="lin" valueType="num">
                                      <p:cBhvr>
                                        <p:cTn id="18"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165893">
                                            <p:txEl>
                                              <p:pRg st="4" end="4"/>
                                            </p:txEl>
                                          </p:spTgt>
                                        </p:tgtEl>
                                        <p:attrNameLst>
                                          <p:attrName>style.visibility</p:attrName>
                                        </p:attrNameLst>
                                      </p:cBhvr>
                                      <p:to>
                                        <p:strVal val="visible"/>
                                      </p:to>
                                    </p:set>
                                    <p:anim to="" calcmode="lin" valueType="num">
                                      <p:cBhvr>
                                        <p:cTn id="23"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499"/>
                                          </p:stCondLst>
                                        </p:cTn>
                                        <p:tgtEl>
                                          <p:spTgt spid="165893">
                                            <p:txEl>
                                              <p:pRg st="5" end="5"/>
                                            </p:txEl>
                                          </p:spTgt>
                                        </p:tgtEl>
                                        <p:attrNameLst>
                                          <p:attrName>style.visibility</p:attrName>
                                        </p:attrNameLst>
                                      </p:cBhvr>
                                      <p:to>
                                        <p:strVal val="visible"/>
                                      </p:to>
                                    </p:set>
                                    <p:anim to="" calcmode="lin" valueType="num">
                                      <p:cBhvr>
                                        <p:cTn id="28" dur="1" fill="hold"/>
                                        <p:tgtEl>
                                          <p:spTgt spid="165893">
                                            <p:txEl>
                                              <p:pRg st="5" end="5"/>
                                            </p:txEl>
                                          </p:spTgt>
                                        </p:tgtEl>
                                        <p:attrNameLst>
                                          <p:attrName/>
                                        </p:attrNameLst>
                                      </p:cBhvr>
                                    </p:anim>
                                  </p:childTnLst>
                                  <p:subTnLst>
                                    <p:animClr clrSpc="rgb" dir="cw">
                                      <p:cBhvr override="childStyle">
                                        <p:cTn dur="1" fill="hold" display="0" masterRel="nextClick" afterEffect="1"/>
                                        <p:tgtEl>
                                          <p:spTgt spid="16589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0" y="1806507"/>
            <a:ext cx="8888819" cy="4745102"/>
          </a:xfrm>
          <a:noFill/>
          <a:ln>
            <a:solidFill>
              <a:schemeClr val="accent1"/>
            </a:solidFill>
          </a:ln>
        </p:spPr>
        <p:txBody>
          <a:bodyPr/>
          <a:lstStyle/>
          <a:p>
            <a:r>
              <a:rPr lang="fr-FR" sz="3600" dirty="0">
                <a:solidFill>
                  <a:srgbClr val="FAFD00"/>
                </a:solidFill>
              </a:rPr>
              <a:t>Détails dans les exercices vus en classe</a:t>
            </a:r>
          </a:p>
          <a:p>
            <a:pPr lvl="1"/>
            <a:r>
              <a:rPr lang="fr-FR" sz="3600" dirty="0">
                <a:solidFill>
                  <a:srgbClr val="FAFD00"/>
                </a:solidFill>
              </a:rPr>
              <a:t> </a:t>
            </a:r>
            <a:r>
              <a:rPr lang="fr-FR" sz="3200" dirty="0">
                <a:solidFill>
                  <a:srgbClr val="FAFD00"/>
                </a:solidFill>
              </a:rPr>
              <a:t>Pas sur le Web </a:t>
            </a:r>
            <a:endParaRPr lang="fr-FR" dirty="0">
              <a:solidFill>
                <a:srgbClr val="FAFD00"/>
              </a:solidFill>
            </a:endParaRPr>
          </a:p>
          <a:p>
            <a:r>
              <a:rPr lang="fr-FR" sz="3600" dirty="0">
                <a:solidFill>
                  <a:srgbClr val="FAFD00"/>
                </a:solidFill>
              </a:rPr>
              <a:t> D</a:t>
            </a:r>
            <a:r>
              <a:rPr lang="fr-FR" sz="3600" dirty="0" smtClean="0">
                <a:solidFill>
                  <a:srgbClr val="FAFD00"/>
                </a:solidFill>
              </a:rPr>
              <a:t>’abord, on traduit les </a:t>
            </a:r>
            <a:r>
              <a:rPr lang="fr-FR" sz="3600" i="1" dirty="0" smtClean="0">
                <a:solidFill>
                  <a:srgbClr val="FAFD00"/>
                </a:solidFill>
              </a:rPr>
              <a:t>spécifications fonctionnelles</a:t>
            </a:r>
            <a:r>
              <a:rPr lang="fr-FR" sz="3600" dirty="0" smtClean="0">
                <a:solidFill>
                  <a:srgbClr val="FAFD00"/>
                </a:solidFill>
              </a:rPr>
              <a:t> en </a:t>
            </a:r>
            <a:r>
              <a:rPr lang="fr-FR" sz="3600" u="sng" dirty="0" smtClean="0">
                <a:solidFill>
                  <a:srgbClr val="FAFD00"/>
                </a:solidFill>
              </a:rPr>
              <a:t>une seule</a:t>
            </a:r>
            <a:r>
              <a:rPr lang="fr-FR" sz="3600" dirty="0" smtClean="0">
                <a:solidFill>
                  <a:srgbClr val="FAFD00"/>
                </a:solidFill>
              </a:rPr>
              <a:t> relation </a:t>
            </a:r>
          </a:p>
          <a:p>
            <a:pPr lvl="1"/>
            <a:r>
              <a:rPr lang="fr-FR" sz="3600" dirty="0" smtClean="0">
                <a:solidFill>
                  <a:srgbClr val="FAFD00"/>
                </a:solidFill>
              </a:rPr>
              <a:t>Relation </a:t>
            </a:r>
            <a:r>
              <a:rPr lang="fr-FR" sz="4000" i="1" dirty="0" smtClean="0">
                <a:solidFill>
                  <a:srgbClr val="FAFD00"/>
                </a:solidFill>
              </a:rPr>
              <a:t>universelle</a:t>
            </a:r>
            <a:endParaRPr lang="fr-FR" sz="4000" dirty="0">
              <a:solidFill>
                <a:srgbClr val="FAFD00"/>
              </a:solidFill>
            </a:endParaRPr>
          </a:p>
        </p:txBody>
      </p:sp>
      <p:sp>
        <p:nvSpPr>
          <p:cNvPr id="165894" name="Rectangle 1030"/>
          <p:cNvSpPr>
            <a:spLocks noChangeArrowheads="1"/>
          </p:cNvSpPr>
          <p:nvPr/>
        </p:nvSpPr>
        <p:spPr bwMode="auto">
          <a:xfrm>
            <a:off x="0" y="1"/>
            <a:ext cx="6037263" cy="1073150"/>
          </a:xfrm>
          <a:prstGeom prst="rect">
            <a:avLst/>
          </a:prstGeom>
          <a:solidFill>
            <a:srgbClr val="FAFD00"/>
          </a:solidFill>
          <a:ln w="12700">
            <a:noFill/>
            <a:miter lim="800000"/>
            <a:headEnd/>
            <a:tailEnd/>
          </a:ln>
          <a:effectLst/>
        </p:spPr>
        <p:txBody>
          <a:bodyPr lIns="90488" tIns="44450" rIns="90488" bIns="44450" anchor="ctr"/>
          <a:lstStyle/>
          <a:p>
            <a:pPr algn="ctr"/>
            <a:r>
              <a:rPr lang="fr-FR" sz="4400" dirty="0" smtClean="0">
                <a:solidFill>
                  <a:schemeClr val="accent1"/>
                </a:solidFill>
              </a:rPr>
              <a:t>Démarche formelle</a:t>
            </a:r>
            <a:endParaRPr lang="fr-FR" sz="48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313859"/>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36465" y="1428750"/>
            <a:ext cx="751848" cy="81073"/>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165893">
                                            <p:txEl>
                                              <p:pRg st="2" end="2"/>
                                            </p:txEl>
                                          </p:spTgt>
                                        </p:tgtEl>
                                        <p:attrNameLst>
                                          <p:attrName>style.visibility</p:attrName>
                                        </p:attrNameLst>
                                      </p:cBhvr>
                                      <p:to>
                                        <p:strVal val="visible"/>
                                      </p:to>
                                    </p:set>
                                    <p:anim to="" calcmode="lin" valueType="num">
                                      <p:cBhvr>
                                        <p:cTn id="15"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65893">
                                            <p:txEl>
                                              <p:pRg st="3" end="3"/>
                                            </p:txEl>
                                          </p:spTgt>
                                        </p:tgtEl>
                                        <p:attrNameLst>
                                          <p:attrName>style.visibility</p:attrName>
                                        </p:attrNameLst>
                                      </p:cBhvr>
                                      <p:to>
                                        <p:strVal val="visible"/>
                                      </p:to>
                                    </p:set>
                                    <p:anim to="" calcmode="lin" valueType="num">
                                      <p:cBhvr>
                                        <p:cTn id="18"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42" name="Object 2">
            <a:hlinkClick r:id="" action="ppaction://ole?verb=0"/>
          </p:cNvPr>
          <p:cNvGraphicFramePr>
            <a:graphicFrameLocks/>
          </p:cNvGraphicFramePr>
          <p:nvPr>
            <p:extLst>
              <p:ext uri="{D42A27DB-BD31-4B8C-83A1-F6EECF244321}">
                <p14:modId xmlns="" xmlns:p14="http://schemas.microsoft.com/office/powerpoint/2010/main" val="2267414207"/>
              </p:ext>
            </p:extLst>
          </p:nvPr>
        </p:nvGraphicFramePr>
        <p:xfrm>
          <a:off x="533400" y="538163"/>
          <a:ext cx="4876800" cy="2717800"/>
        </p:xfrm>
        <a:graphic>
          <a:graphicData uri="http://schemas.openxmlformats.org/presentationml/2006/ole">
            <p:oleObj spid="_x0000_s10449" name="Document" r:id="rId5" imgW="5754232" imgH="2722169" progId="Word.Document.8">
              <p:embed/>
            </p:oleObj>
          </a:graphicData>
        </a:graphic>
      </p:graphicFrame>
      <p:sp>
        <p:nvSpPr>
          <p:cNvPr id="10243" name="Rectangle 3"/>
          <p:cNvSpPr>
            <a:spLocks noChangeArrowheads="1"/>
          </p:cNvSpPr>
          <p:nvPr/>
        </p:nvSpPr>
        <p:spPr bwMode="auto">
          <a:xfrm>
            <a:off x="153988" y="5349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a:t>
            </a:r>
          </a:p>
        </p:txBody>
      </p:sp>
      <p:graphicFrame>
        <p:nvGraphicFramePr>
          <p:cNvPr id="10244" name="Object 4">
            <a:hlinkClick r:id="" action="ppaction://ole?verb=0"/>
          </p:cNvPr>
          <p:cNvGraphicFramePr>
            <a:graphicFrameLocks/>
          </p:cNvGraphicFramePr>
          <p:nvPr>
            <p:extLst>
              <p:ext uri="{D42A27DB-BD31-4B8C-83A1-F6EECF244321}">
                <p14:modId xmlns="" xmlns:p14="http://schemas.microsoft.com/office/powerpoint/2010/main" val="1851874121"/>
              </p:ext>
            </p:extLst>
          </p:nvPr>
        </p:nvGraphicFramePr>
        <p:xfrm>
          <a:off x="6000750" y="3810000"/>
          <a:ext cx="2860675" cy="2794000"/>
        </p:xfrm>
        <a:graphic>
          <a:graphicData uri="http://schemas.openxmlformats.org/presentationml/2006/ole">
            <p:oleObj spid="_x0000_s10450" name="Document" r:id="rId6" imgW="3394005" imgH="2798175" progId="Word.Document.8">
              <p:embed/>
            </p:oleObj>
          </a:graphicData>
        </a:graphic>
      </p:graphicFrame>
      <p:sp>
        <p:nvSpPr>
          <p:cNvPr id="10245" name="Arc 5"/>
          <p:cNvSpPr>
            <a:spLocks/>
          </p:cNvSpPr>
          <p:nvPr/>
        </p:nvSpPr>
        <p:spPr bwMode="auto">
          <a:xfrm>
            <a:off x="5715000" y="2109788"/>
            <a:ext cx="1701800" cy="1625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01600" cap="rnd">
            <a:solidFill>
              <a:schemeClr val="accent1"/>
            </a:solidFill>
            <a:round/>
            <a:headEnd/>
            <a:tailEnd type="triangle" w="med" len="med"/>
          </a:ln>
          <a:effectLst/>
        </p:spPr>
        <p:txBody>
          <a:bodyPr wrap="none" anchor="ctr"/>
          <a:lstStyle/>
          <a:p>
            <a:endParaRPr lang="fr-FR"/>
          </a:p>
        </p:txBody>
      </p:sp>
      <p:sp>
        <p:nvSpPr>
          <p:cNvPr id="10246" name="Rectangle 6"/>
          <p:cNvSpPr>
            <a:spLocks noChangeArrowheads="1"/>
          </p:cNvSpPr>
          <p:nvPr/>
        </p:nvSpPr>
        <p:spPr bwMode="auto">
          <a:xfrm>
            <a:off x="5411788" y="38877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P1</a:t>
            </a:r>
          </a:p>
        </p:txBody>
      </p:sp>
      <p:sp>
        <p:nvSpPr>
          <p:cNvPr id="10247" name="Rectangle 7"/>
          <p:cNvSpPr>
            <a:spLocks noChangeArrowheads="1"/>
          </p:cNvSpPr>
          <p:nvPr/>
        </p:nvSpPr>
        <p:spPr bwMode="auto">
          <a:xfrm>
            <a:off x="5853113" y="793750"/>
            <a:ext cx="3236912" cy="1003300"/>
          </a:xfrm>
          <a:prstGeom prst="rect">
            <a:avLst/>
          </a:prstGeom>
          <a:noFill/>
          <a:ln w="12700">
            <a:noFill/>
            <a:miter lim="800000"/>
            <a:headEnd/>
            <a:tailEnd/>
          </a:ln>
          <a:effectLst/>
        </p:spPr>
        <p:txBody>
          <a:bodyPr wrap="none" lIns="90488" tIns="44450" rIns="90488" bIns="44450">
            <a:spAutoFit/>
          </a:bodyPr>
          <a:lstStyle/>
          <a:p>
            <a:r>
              <a:rPr lang="fr-FR" b="1">
                <a:solidFill>
                  <a:srgbClr val="00FF00"/>
                </a:solidFill>
              </a:rPr>
              <a:t>Create View P1 as</a:t>
            </a:r>
          </a:p>
          <a:p>
            <a:r>
              <a:rPr lang="fr-FR" b="1">
                <a:solidFill>
                  <a:srgbClr val="00FF00"/>
                </a:solidFill>
              </a:rPr>
              <a:t>select P#, PNAME, COLOR</a:t>
            </a:r>
          </a:p>
          <a:p>
            <a:r>
              <a:rPr lang="fr-FR" b="1">
                <a:solidFill>
                  <a:srgbClr val="00FF00"/>
                </a:solidFill>
              </a:rPr>
              <a:t>from P;</a:t>
            </a:r>
          </a:p>
        </p:txBody>
      </p:sp>
    </p:spTree>
  </p:cSld>
  <p:clrMapOvr>
    <a:overrideClrMapping bg1="lt1" tx1="dk1" bg2="lt2" tx2="dk2" accent1="accent1" accent2="accent2" accent3="accent3" accent4="accent4" accent5="accent5" accent6="accent6" hlink="hlink" folHlink="folHlink"/>
  </p:clrMapOvr>
  <p:transition spd="slow">
    <p:zoom dir="in"/>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0" y="1806507"/>
            <a:ext cx="8888819" cy="4745102"/>
          </a:xfrm>
          <a:noFill/>
          <a:ln>
            <a:solidFill>
              <a:schemeClr val="accent1"/>
            </a:solidFill>
          </a:ln>
        </p:spPr>
        <p:txBody>
          <a:bodyPr/>
          <a:lstStyle/>
          <a:p>
            <a:pPr marL="342900" lvl="2" indent="-342900">
              <a:buClr>
                <a:schemeClr val="hlink"/>
              </a:buClr>
              <a:buSzPct val="75000"/>
            </a:pPr>
            <a:r>
              <a:rPr lang="fr-FR" sz="3600" smtClean="0">
                <a:solidFill>
                  <a:srgbClr val="FAFD00"/>
                </a:solidFill>
              </a:rPr>
              <a:t> Relation universelle est souvent </a:t>
            </a:r>
            <a:r>
              <a:rPr lang="fr-FR" sz="3600">
                <a:solidFill>
                  <a:srgbClr val="FAFD00"/>
                </a:solidFill>
              </a:rPr>
              <a:t>notée </a:t>
            </a:r>
            <a:r>
              <a:rPr lang="fr-FR" sz="3600" smtClean="0">
                <a:solidFill>
                  <a:srgbClr val="FAFD00"/>
                </a:solidFill>
              </a:rPr>
              <a:t>U</a:t>
            </a:r>
            <a:endParaRPr lang="fr-FR" sz="4000" i="1" smtClean="0">
              <a:solidFill>
                <a:srgbClr val="FAFD00"/>
              </a:solidFill>
            </a:endParaRPr>
          </a:p>
          <a:p>
            <a:r>
              <a:rPr lang="fr-FR" sz="4000" i="1" smtClean="0">
                <a:solidFill>
                  <a:srgbClr val="FAFD00"/>
                </a:solidFill>
              </a:rPr>
              <a:t>U est </a:t>
            </a:r>
            <a:r>
              <a:rPr lang="fr-FR" sz="4000" smtClean="0">
                <a:solidFill>
                  <a:srgbClr val="FAFD00"/>
                </a:solidFill>
              </a:rPr>
              <a:t>un fourre-tout</a:t>
            </a:r>
          </a:p>
          <a:p>
            <a:r>
              <a:rPr lang="fr-FR" sz="4000" smtClean="0">
                <a:solidFill>
                  <a:srgbClr val="FAFD00"/>
                </a:solidFill>
              </a:rPr>
              <a:t> Sans nuls </a:t>
            </a:r>
          </a:p>
          <a:p>
            <a:pPr lvl="1"/>
            <a:r>
              <a:rPr lang="fr-FR" sz="3600" smtClean="0">
                <a:solidFill>
                  <a:srgbClr val="FAFD00"/>
                </a:solidFill>
              </a:rPr>
              <a:t>Selon le relationnel classique</a:t>
            </a:r>
          </a:p>
          <a:p>
            <a:pPr>
              <a:spcBef>
                <a:spcPts val="600"/>
              </a:spcBef>
            </a:pPr>
            <a:r>
              <a:rPr lang="fr-FR" sz="3600">
                <a:solidFill>
                  <a:srgbClr val="FAFD00"/>
                </a:solidFill>
              </a:rPr>
              <a:t> Si U est sans anomalie et en 5NF on a fini</a:t>
            </a:r>
          </a:p>
          <a:p>
            <a:pPr lvl="1">
              <a:spcBef>
                <a:spcPts val="600"/>
              </a:spcBef>
            </a:pPr>
            <a:r>
              <a:rPr lang="fr-FR">
                <a:solidFill>
                  <a:srgbClr val="FAFD00"/>
                </a:solidFill>
              </a:rPr>
              <a:t> </a:t>
            </a:r>
            <a:r>
              <a:rPr lang="fr-FR" sz="3600">
                <a:solidFill>
                  <a:srgbClr val="FAFD00"/>
                </a:solidFill>
              </a:rPr>
              <a:t>Cas très </a:t>
            </a:r>
            <a:r>
              <a:rPr lang="fr-FR" sz="3600" smtClean="0">
                <a:solidFill>
                  <a:srgbClr val="FAFD00"/>
                </a:solidFill>
              </a:rPr>
              <a:t>rare</a:t>
            </a:r>
            <a:endParaRPr lang="fr-FR">
              <a:solidFill>
                <a:srgbClr val="FAFD00"/>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313859"/>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36465" y="1428750"/>
            <a:ext cx="751848" cy="81073"/>
          </a:xfrm>
          <a:prstGeom prst="line">
            <a:avLst/>
          </a:prstGeom>
          <a:noFill/>
          <a:ln w="12700">
            <a:solidFill>
              <a:schemeClr val="tx1"/>
            </a:solidFill>
            <a:round/>
            <a:headEnd/>
            <a:tailEnd type="triangle" w="med" len="med"/>
          </a:ln>
          <a:effectLst/>
        </p:spPr>
        <p:txBody>
          <a:bodyPr wrap="none" anchor="ctr"/>
          <a:lstStyle/>
          <a:p>
            <a:endParaRPr lang="fr-FR"/>
          </a:p>
        </p:txBody>
      </p:sp>
      <p:sp>
        <p:nvSpPr>
          <p:cNvPr id="14" name="Rectangle 1030"/>
          <p:cNvSpPr>
            <a:spLocks noChangeArrowheads="1"/>
          </p:cNvSpPr>
          <p:nvPr/>
        </p:nvSpPr>
        <p:spPr bwMode="auto">
          <a:xfrm>
            <a:off x="0" y="1"/>
            <a:ext cx="6037263" cy="1073150"/>
          </a:xfrm>
          <a:prstGeom prst="rect">
            <a:avLst/>
          </a:prstGeom>
          <a:solidFill>
            <a:srgbClr val="FAFD00"/>
          </a:solidFill>
          <a:ln w="12700">
            <a:noFill/>
            <a:miter lim="800000"/>
            <a:headEnd/>
            <a:tailEnd/>
          </a:ln>
          <a:effectLst/>
        </p:spPr>
        <p:txBody>
          <a:bodyPr lIns="90488" tIns="44450" rIns="90488" bIns="44450" anchor="ctr"/>
          <a:lstStyle/>
          <a:p>
            <a:pPr algn="ctr"/>
            <a:r>
              <a:rPr lang="fr-FR" sz="4400" dirty="0" smtClean="0">
                <a:solidFill>
                  <a:schemeClr val="accent1"/>
                </a:solidFill>
              </a:rPr>
              <a:t>Démarche formelle</a:t>
            </a:r>
            <a:endParaRPr lang="fr-FR" sz="4800" dirty="0">
              <a:solidFill>
                <a:schemeClr val="accent1"/>
              </a:solidFill>
            </a:endParaRPr>
          </a:p>
        </p:txBody>
      </p:sp>
    </p:spTree>
    <p:extLst>
      <p:ext uri="{BB962C8B-B14F-4D97-AF65-F5344CB8AC3E}">
        <p14:creationId xmlns="" xmlns:p14="http://schemas.microsoft.com/office/powerpoint/2010/main" val="393000665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5893">
                                            <p:txEl>
                                              <p:pRg st="2" end="2"/>
                                            </p:txEl>
                                          </p:spTgt>
                                        </p:tgtEl>
                                        <p:attrNameLst>
                                          <p:attrName>style.visibility</p:attrName>
                                        </p:attrNameLst>
                                      </p:cBhvr>
                                      <p:to>
                                        <p:strVal val="visible"/>
                                      </p:to>
                                    </p:set>
                                    <p:anim to="" calcmode="lin" valueType="num">
                                      <p:cBhvr>
                                        <p:cTn id="17"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8" presetID="24" presetClass="entr" presetSubtype="0" fill="hold" grpId="0" nodeType="withEffect">
                                  <p:stCondLst>
                                    <p:cond delay="0"/>
                                  </p:stCondLst>
                                  <p:childTnLst>
                                    <p:set>
                                      <p:cBhvr>
                                        <p:cTn id="19" dur="1" fill="hold">
                                          <p:stCondLst>
                                            <p:cond delay="499"/>
                                          </p:stCondLst>
                                        </p:cTn>
                                        <p:tgtEl>
                                          <p:spTgt spid="165893">
                                            <p:txEl>
                                              <p:pRg st="3" end="3"/>
                                            </p:txEl>
                                          </p:spTgt>
                                        </p:tgtEl>
                                        <p:attrNameLst>
                                          <p:attrName>style.visibility</p:attrName>
                                        </p:attrNameLst>
                                      </p:cBhvr>
                                      <p:to>
                                        <p:strVal val="visible"/>
                                      </p:to>
                                    </p:set>
                                    <p:anim to="" calcmode="lin" valueType="num">
                                      <p:cBhvr>
                                        <p:cTn id="20"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165893">
                                            <p:txEl>
                                              <p:pRg st="4" end="4"/>
                                            </p:txEl>
                                          </p:spTgt>
                                        </p:tgtEl>
                                        <p:attrNameLst>
                                          <p:attrName>style.visibility</p:attrName>
                                        </p:attrNameLst>
                                      </p:cBhvr>
                                      <p:to>
                                        <p:strVal val="visible"/>
                                      </p:to>
                                    </p:set>
                                    <p:anim to="" calcmode="lin" valueType="num">
                                      <p:cBhvr>
                                        <p:cTn id="25"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par>
                                <p:cTn id="26" presetID="24" presetClass="entr" presetSubtype="0" fill="hold" grpId="0" nodeType="withEffect">
                                  <p:stCondLst>
                                    <p:cond delay="0"/>
                                  </p:stCondLst>
                                  <p:childTnLst>
                                    <p:set>
                                      <p:cBhvr>
                                        <p:cTn id="27" dur="1" fill="hold">
                                          <p:stCondLst>
                                            <p:cond delay="499"/>
                                          </p:stCondLst>
                                        </p:cTn>
                                        <p:tgtEl>
                                          <p:spTgt spid="165893">
                                            <p:txEl>
                                              <p:pRg st="5" end="5"/>
                                            </p:txEl>
                                          </p:spTgt>
                                        </p:tgtEl>
                                        <p:attrNameLst>
                                          <p:attrName>style.visibility</p:attrName>
                                        </p:attrNameLst>
                                      </p:cBhvr>
                                      <p:to>
                                        <p:strVal val="visible"/>
                                      </p:to>
                                    </p:set>
                                    <p:anim to="" calcmode="lin" valueType="num">
                                      <p:cBhvr>
                                        <p:cTn id="28" dur="1" fill="hold"/>
                                        <p:tgtEl>
                                          <p:spTgt spid="165893">
                                            <p:txEl>
                                              <p:pRg st="5" end="5"/>
                                            </p:txEl>
                                          </p:spTgt>
                                        </p:tgtEl>
                                        <p:attrNameLst>
                                          <p:attrName/>
                                        </p:attrNameLst>
                                      </p:cBhvr>
                                    </p:anim>
                                  </p:childTnLst>
                                  <p:subTnLst>
                                    <p:animClr clrSpc="rgb" dir="cw">
                                      <p:cBhvr override="childStyle">
                                        <p:cTn dur="1" fill="hold" display="0" masterRel="nextClick" afterEffect="1"/>
                                        <p:tgtEl>
                                          <p:spTgt spid="16589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409573" y="1794102"/>
            <a:ext cx="8386955" cy="4881018"/>
          </a:xfrm>
          <a:noFill/>
          <a:ln>
            <a:solidFill>
              <a:schemeClr val="accent1"/>
            </a:solidFill>
          </a:ln>
        </p:spPr>
        <p:txBody>
          <a:bodyPr/>
          <a:lstStyle/>
          <a:p>
            <a:pPr>
              <a:spcBef>
                <a:spcPts val="600"/>
              </a:spcBef>
            </a:pPr>
            <a:r>
              <a:rPr lang="fr-FR" sz="3600" dirty="0" smtClean="0">
                <a:solidFill>
                  <a:srgbClr val="FAFD00"/>
                </a:solidFill>
              </a:rPr>
              <a:t>Sinon </a:t>
            </a:r>
            <a:r>
              <a:rPr lang="fr-FR" sz="4000" dirty="0" smtClean="0">
                <a:solidFill>
                  <a:srgbClr val="FAFD00"/>
                </a:solidFill>
              </a:rPr>
              <a:t>on procède </a:t>
            </a:r>
            <a:r>
              <a:rPr lang="fr-FR" sz="4000" dirty="0">
                <a:solidFill>
                  <a:srgbClr val="FAFD00"/>
                </a:solidFill>
              </a:rPr>
              <a:t>en deux étapes</a:t>
            </a:r>
          </a:p>
          <a:p>
            <a:pPr lvl="1"/>
            <a:r>
              <a:rPr lang="fr-FR" sz="3600" dirty="0">
                <a:solidFill>
                  <a:srgbClr val="FAFD00"/>
                </a:solidFill>
              </a:rPr>
              <a:t> </a:t>
            </a:r>
            <a:r>
              <a:rPr lang="fr-FR" sz="3600" dirty="0" smtClean="0">
                <a:solidFill>
                  <a:srgbClr val="FAFD00"/>
                </a:solidFill>
              </a:rPr>
              <a:t>On élimine les </a:t>
            </a:r>
            <a:r>
              <a:rPr lang="fr-FR" sz="3600" dirty="0" err="1">
                <a:solidFill>
                  <a:srgbClr val="FAFD00"/>
                </a:solidFill>
              </a:rPr>
              <a:t>DMs</a:t>
            </a:r>
            <a:r>
              <a:rPr lang="fr-FR" sz="3600" dirty="0">
                <a:solidFill>
                  <a:srgbClr val="FAFD00"/>
                </a:solidFill>
              </a:rPr>
              <a:t> </a:t>
            </a:r>
            <a:endParaRPr lang="fr-FR" sz="3600" dirty="0" smtClean="0">
              <a:solidFill>
                <a:srgbClr val="FAFD00"/>
              </a:solidFill>
            </a:endParaRPr>
          </a:p>
          <a:p>
            <a:pPr lvl="2"/>
            <a:r>
              <a:rPr lang="fr-FR" sz="3200" dirty="0" smtClean="0">
                <a:solidFill>
                  <a:srgbClr val="FAFD00"/>
                </a:solidFill>
              </a:rPr>
              <a:t> Par Th</a:t>
            </a:r>
            <a:r>
              <a:rPr lang="fr-FR" sz="3200" dirty="0">
                <a:solidFill>
                  <a:srgbClr val="FAFD00"/>
                </a:solidFill>
              </a:rPr>
              <a:t>. de </a:t>
            </a:r>
            <a:r>
              <a:rPr lang="fr-FR" sz="3200" dirty="0" err="1">
                <a:solidFill>
                  <a:srgbClr val="FAFD00"/>
                </a:solidFill>
              </a:rPr>
              <a:t>Fagin</a:t>
            </a:r>
            <a:endParaRPr lang="fr-FR" sz="3200" dirty="0">
              <a:solidFill>
                <a:srgbClr val="FAFD00"/>
              </a:solidFill>
            </a:endParaRPr>
          </a:p>
          <a:p>
            <a:pPr lvl="1"/>
            <a:r>
              <a:rPr lang="fr-FR" sz="3600" dirty="0">
                <a:solidFill>
                  <a:srgbClr val="FAFD00"/>
                </a:solidFill>
              </a:rPr>
              <a:t> </a:t>
            </a:r>
            <a:r>
              <a:rPr lang="fr-FR" sz="3600" dirty="0" smtClean="0">
                <a:solidFill>
                  <a:srgbClr val="FAFD00"/>
                </a:solidFill>
              </a:rPr>
              <a:t>On élimine des anomalies dues aux certaines </a:t>
            </a:r>
            <a:r>
              <a:rPr lang="fr-FR" sz="3600" dirty="0" err="1" smtClean="0">
                <a:solidFill>
                  <a:srgbClr val="FAFD00"/>
                </a:solidFill>
              </a:rPr>
              <a:t>DFs</a:t>
            </a:r>
            <a:r>
              <a:rPr lang="fr-FR" sz="3600" dirty="0" smtClean="0">
                <a:solidFill>
                  <a:srgbClr val="FAFD00"/>
                </a:solidFill>
              </a:rPr>
              <a:t> </a:t>
            </a:r>
          </a:p>
          <a:p>
            <a:pPr lvl="2"/>
            <a:r>
              <a:rPr lang="fr-FR" dirty="0" smtClean="0">
                <a:solidFill>
                  <a:srgbClr val="FAFD00"/>
                </a:solidFill>
              </a:rPr>
              <a:t> </a:t>
            </a:r>
            <a:r>
              <a:rPr lang="fr-FR" sz="3600" dirty="0" smtClean="0">
                <a:solidFill>
                  <a:srgbClr val="FAFD00"/>
                </a:solidFill>
              </a:rPr>
              <a:t>Par </a:t>
            </a:r>
            <a:r>
              <a:rPr lang="fr-FR" sz="3600" dirty="0">
                <a:solidFill>
                  <a:srgbClr val="FAFD00"/>
                </a:solidFill>
              </a:rPr>
              <a:t>Th. de Heath  </a:t>
            </a: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4" name="Rectangle 1030"/>
          <p:cNvSpPr>
            <a:spLocks noChangeArrowheads="1"/>
          </p:cNvSpPr>
          <p:nvPr/>
        </p:nvSpPr>
        <p:spPr bwMode="auto">
          <a:xfrm>
            <a:off x="0" y="1"/>
            <a:ext cx="6037263" cy="1073150"/>
          </a:xfrm>
          <a:prstGeom prst="rect">
            <a:avLst/>
          </a:prstGeom>
          <a:solidFill>
            <a:srgbClr val="FAFD00"/>
          </a:solidFill>
          <a:ln w="12700">
            <a:noFill/>
            <a:miter lim="800000"/>
            <a:headEnd/>
            <a:tailEnd/>
          </a:ln>
          <a:effectLst/>
        </p:spPr>
        <p:txBody>
          <a:bodyPr lIns="90488" tIns="44450" rIns="90488" bIns="44450" anchor="ctr"/>
          <a:lstStyle/>
          <a:p>
            <a:pPr algn="ctr"/>
            <a:r>
              <a:rPr lang="fr-FR" sz="4400" dirty="0" smtClean="0">
                <a:solidFill>
                  <a:schemeClr val="accent1"/>
                </a:solidFill>
              </a:rPr>
              <a:t>Démarche formelle</a:t>
            </a:r>
            <a:endParaRPr lang="fr-FR" sz="48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65893">
                                            <p:txEl>
                                              <p:pRg st="3" end="3"/>
                                            </p:txEl>
                                          </p:spTgt>
                                        </p:tgtEl>
                                        <p:attrNameLst>
                                          <p:attrName>style.visibility</p:attrName>
                                        </p:attrNameLst>
                                      </p:cBhvr>
                                      <p:to>
                                        <p:strVal val="visible"/>
                                      </p:to>
                                    </p:set>
                                    <p:anim to="" calcmode="lin" valueType="num">
                                      <p:cBhvr>
                                        <p:cTn id="16"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165893">
                                            <p:txEl>
                                              <p:pRg st="4" end="4"/>
                                            </p:txEl>
                                          </p:spTgt>
                                        </p:tgtEl>
                                        <p:attrNameLst>
                                          <p:attrName>style.visibility</p:attrName>
                                        </p:attrNameLst>
                                      </p:cBhvr>
                                      <p:to>
                                        <p:strVal val="visible"/>
                                      </p:to>
                                    </p:set>
                                    <p:anim to="" calcmode="lin" valueType="num">
                                      <p:cBhvr>
                                        <p:cTn id="19"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0" y="1760538"/>
            <a:ext cx="9345168" cy="4969446"/>
          </a:xfrm>
          <a:noFill/>
          <a:ln>
            <a:solidFill>
              <a:schemeClr val="accent1"/>
            </a:solidFill>
          </a:ln>
        </p:spPr>
        <p:txBody>
          <a:bodyPr/>
          <a:lstStyle/>
          <a:p>
            <a:pPr>
              <a:spcBef>
                <a:spcPts val="600"/>
              </a:spcBef>
            </a:pPr>
            <a:r>
              <a:rPr lang="fr-FR" sz="3600" dirty="0" smtClean="0">
                <a:solidFill>
                  <a:srgbClr val="FAFD00"/>
                </a:solidFill>
              </a:rPr>
              <a:t> </a:t>
            </a:r>
            <a:r>
              <a:rPr lang="fr-FR" sz="3600" dirty="0">
                <a:solidFill>
                  <a:srgbClr val="FAFD00"/>
                </a:solidFill>
              </a:rPr>
              <a:t>L</a:t>
            </a:r>
            <a:r>
              <a:rPr lang="fr-FR" sz="3600" dirty="0" smtClean="0">
                <a:solidFill>
                  <a:srgbClr val="FAFD00"/>
                </a:solidFill>
              </a:rPr>
              <a:t>e </a:t>
            </a:r>
            <a:r>
              <a:rPr lang="fr-FR" sz="3600" dirty="0">
                <a:solidFill>
                  <a:srgbClr val="FAFD00"/>
                </a:solidFill>
              </a:rPr>
              <a:t>Théorème de </a:t>
            </a:r>
            <a:r>
              <a:rPr lang="fr-FR" sz="3600" dirty="0" err="1" smtClean="0">
                <a:solidFill>
                  <a:srgbClr val="FAFD00"/>
                </a:solidFill>
              </a:rPr>
              <a:t>Fagin</a:t>
            </a:r>
            <a:r>
              <a:rPr lang="fr-FR" sz="3600" dirty="0" smtClean="0">
                <a:solidFill>
                  <a:srgbClr val="FAFD00"/>
                </a:solidFill>
              </a:rPr>
              <a:t> </a:t>
            </a:r>
            <a:r>
              <a:rPr lang="fr-FR" sz="3600" i="1" dirty="0" smtClean="0">
                <a:solidFill>
                  <a:srgbClr val="FAFD00"/>
                </a:solidFill>
              </a:rPr>
              <a:t>décompose sans pertes </a:t>
            </a:r>
            <a:r>
              <a:rPr lang="fr-FR" sz="3600" dirty="0" smtClean="0">
                <a:solidFill>
                  <a:srgbClr val="FAFD00"/>
                </a:solidFill>
              </a:rPr>
              <a:t>une table </a:t>
            </a:r>
          </a:p>
          <a:p>
            <a:pPr marL="342900" lvl="1" indent="-342900">
              <a:spcBef>
                <a:spcPts val="600"/>
              </a:spcBef>
              <a:buClr>
                <a:schemeClr val="hlink"/>
              </a:buClr>
            </a:pPr>
            <a:r>
              <a:rPr lang="fr-FR" sz="3600" dirty="0">
                <a:solidFill>
                  <a:srgbClr val="FAFD00"/>
                </a:solidFill>
              </a:rPr>
              <a:t> En commençant par </a:t>
            </a:r>
            <a:r>
              <a:rPr lang="fr-FR" sz="3600" i="1" dirty="0">
                <a:solidFill>
                  <a:srgbClr val="FAFD00"/>
                </a:solidFill>
              </a:rPr>
              <a:t>U</a:t>
            </a:r>
          </a:p>
          <a:p>
            <a:pPr>
              <a:spcBef>
                <a:spcPts val="600"/>
              </a:spcBef>
            </a:pPr>
            <a:r>
              <a:rPr lang="fr-FR" sz="3600" dirty="0" smtClean="0">
                <a:solidFill>
                  <a:srgbClr val="FAFD00"/>
                </a:solidFill>
              </a:rPr>
              <a:t>Chaque décomposition </a:t>
            </a:r>
          </a:p>
          <a:p>
            <a:pPr lvl="1"/>
            <a:r>
              <a:rPr lang="fr-FR" sz="3200" dirty="0">
                <a:solidFill>
                  <a:srgbClr val="FAFD00"/>
                </a:solidFill>
              </a:rPr>
              <a:t>L</a:t>
            </a:r>
            <a:r>
              <a:rPr lang="fr-FR" sz="3200" dirty="0" smtClean="0">
                <a:solidFill>
                  <a:srgbClr val="FAFD00"/>
                </a:solidFill>
              </a:rPr>
              <a:t>iquide une DM </a:t>
            </a:r>
          </a:p>
          <a:p>
            <a:pPr lvl="1"/>
            <a:r>
              <a:rPr lang="fr-FR" sz="3200" dirty="0">
                <a:solidFill>
                  <a:srgbClr val="FAFD00"/>
                </a:solidFill>
              </a:rPr>
              <a:t> </a:t>
            </a:r>
            <a:r>
              <a:rPr lang="fr-FR" sz="3000" dirty="0">
                <a:solidFill>
                  <a:srgbClr val="FAFD00"/>
                </a:solidFill>
              </a:rPr>
              <a:t>R</a:t>
            </a:r>
            <a:r>
              <a:rPr lang="fr-FR" sz="3000" dirty="0" smtClean="0">
                <a:solidFill>
                  <a:srgbClr val="FAFD00"/>
                </a:solidFill>
              </a:rPr>
              <a:t>emplace une table </a:t>
            </a:r>
            <a:r>
              <a:rPr lang="fr-FR" sz="3000" i="1" dirty="0" smtClean="0">
                <a:solidFill>
                  <a:srgbClr val="FAFD00"/>
                </a:solidFill>
              </a:rPr>
              <a:t>R</a:t>
            </a:r>
            <a:r>
              <a:rPr lang="fr-FR" sz="3000" dirty="0" smtClean="0">
                <a:solidFill>
                  <a:srgbClr val="FAFD00"/>
                </a:solidFill>
              </a:rPr>
              <a:t> par deux projections </a:t>
            </a:r>
            <a:r>
              <a:rPr lang="fr-FR" sz="3000" i="1" dirty="0" smtClean="0">
                <a:solidFill>
                  <a:srgbClr val="FAFD00"/>
                </a:solidFill>
              </a:rPr>
              <a:t>R</a:t>
            </a:r>
            <a:r>
              <a:rPr lang="fr-FR" sz="3000" dirty="0" smtClean="0">
                <a:solidFill>
                  <a:srgbClr val="FAFD00"/>
                </a:solidFill>
              </a:rPr>
              <a:t>1 et </a:t>
            </a:r>
            <a:r>
              <a:rPr lang="fr-FR" sz="3000" i="1" dirty="0" smtClean="0">
                <a:solidFill>
                  <a:srgbClr val="FAFD00"/>
                </a:solidFill>
              </a:rPr>
              <a:t>R</a:t>
            </a:r>
            <a:r>
              <a:rPr lang="fr-FR" sz="3000" dirty="0" smtClean="0">
                <a:solidFill>
                  <a:srgbClr val="FAFD00"/>
                </a:solidFill>
              </a:rPr>
              <a:t>2 telles </a:t>
            </a:r>
            <a:r>
              <a:rPr lang="fr-FR" sz="3000" dirty="0">
                <a:solidFill>
                  <a:srgbClr val="FAFD00"/>
                </a:solidFill>
              </a:rPr>
              <a:t>q</a:t>
            </a:r>
            <a:r>
              <a:rPr lang="fr-FR" sz="3000" dirty="0" smtClean="0">
                <a:solidFill>
                  <a:srgbClr val="FAFD00"/>
                </a:solidFill>
              </a:rPr>
              <a:t>ue </a:t>
            </a:r>
            <a:r>
              <a:rPr lang="fr-FR" sz="3000" i="1" dirty="0" smtClean="0">
                <a:solidFill>
                  <a:srgbClr val="FAFD00"/>
                </a:solidFill>
              </a:rPr>
              <a:t>R </a:t>
            </a:r>
            <a:r>
              <a:rPr lang="fr-FR" sz="3000" i="1" dirty="0">
                <a:solidFill>
                  <a:srgbClr val="FAFD00"/>
                </a:solidFill>
              </a:rPr>
              <a:t>= R</a:t>
            </a:r>
            <a:r>
              <a:rPr lang="fr-FR" sz="3000" dirty="0">
                <a:solidFill>
                  <a:srgbClr val="FAFD00"/>
                </a:solidFill>
              </a:rPr>
              <a:t>1 </a:t>
            </a:r>
            <a:r>
              <a:rPr lang="fr-FR" sz="3000" dirty="0" err="1">
                <a:solidFill>
                  <a:srgbClr val="FAFD00"/>
                </a:solidFill>
              </a:rPr>
              <a:t>Join</a:t>
            </a:r>
            <a:r>
              <a:rPr lang="fr-FR" sz="3000" dirty="0">
                <a:solidFill>
                  <a:srgbClr val="FAFD00"/>
                </a:solidFill>
              </a:rPr>
              <a:t> </a:t>
            </a:r>
            <a:r>
              <a:rPr lang="fr-FR" sz="3000" i="1" dirty="0" smtClean="0">
                <a:solidFill>
                  <a:srgbClr val="FAFD00"/>
                </a:solidFill>
              </a:rPr>
              <a:t>R</a:t>
            </a:r>
            <a:r>
              <a:rPr lang="fr-FR" sz="3000" dirty="0" smtClean="0">
                <a:solidFill>
                  <a:srgbClr val="FAFD00"/>
                </a:solidFill>
              </a:rPr>
              <a:t>2</a:t>
            </a:r>
            <a:endParaRPr lang="fr-FR" sz="3000" dirty="0">
              <a:solidFill>
                <a:srgbClr val="FAFD00"/>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4" name="Rectangle 1030"/>
          <p:cNvSpPr>
            <a:spLocks noChangeArrowheads="1"/>
          </p:cNvSpPr>
          <p:nvPr/>
        </p:nvSpPr>
        <p:spPr bwMode="auto">
          <a:xfrm>
            <a:off x="0" y="1"/>
            <a:ext cx="6037263" cy="1073150"/>
          </a:xfrm>
          <a:prstGeom prst="rect">
            <a:avLst/>
          </a:prstGeom>
          <a:solidFill>
            <a:srgbClr val="FAFD00"/>
          </a:solidFill>
          <a:ln w="12700">
            <a:noFill/>
            <a:miter lim="800000"/>
            <a:headEnd/>
            <a:tailEnd/>
          </a:ln>
          <a:effectLst/>
        </p:spPr>
        <p:txBody>
          <a:bodyPr lIns="90488" tIns="44450" rIns="90488" bIns="44450" anchor="ctr"/>
          <a:lstStyle/>
          <a:p>
            <a:pPr algn="ctr"/>
            <a:r>
              <a:rPr lang="fr-FR" sz="4400" dirty="0" smtClean="0">
                <a:solidFill>
                  <a:schemeClr val="accent1"/>
                </a:solidFill>
              </a:rPr>
              <a:t>Démarche formelle</a:t>
            </a:r>
            <a:endParaRPr lang="fr-FR" sz="48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5893">
                                            <p:txEl>
                                              <p:pRg st="2" end="2"/>
                                            </p:txEl>
                                          </p:spTgt>
                                        </p:tgtEl>
                                        <p:attrNameLst>
                                          <p:attrName>style.visibility</p:attrName>
                                        </p:attrNameLst>
                                      </p:cBhvr>
                                      <p:to>
                                        <p:strVal val="visible"/>
                                      </p:to>
                                    </p:set>
                                    <p:anim to="" calcmode="lin" valueType="num">
                                      <p:cBhvr>
                                        <p:cTn id="17"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8" presetID="24" presetClass="entr" presetSubtype="0" fill="hold" grpId="0" nodeType="withEffect">
                                  <p:stCondLst>
                                    <p:cond delay="0"/>
                                  </p:stCondLst>
                                  <p:childTnLst>
                                    <p:set>
                                      <p:cBhvr>
                                        <p:cTn id="19" dur="1" fill="hold">
                                          <p:stCondLst>
                                            <p:cond delay="499"/>
                                          </p:stCondLst>
                                        </p:cTn>
                                        <p:tgtEl>
                                          <p:spTgt spid="165893">
                                            <p:txEl>
                                              <p:pRg st="3" end="3"/>
                                            </p:txEl>
                                          </p:spTgt>
                                        </p:tgtEl>
                                        <p:attrNameLst>
                                          <p:attrName>style.visibility</p:attrName>
                                        </p:attrNameLst>
                                      </p:cBhvr>
                                      <p:to>
                                        <p:strVal val="visible"/>
                                      </p:to>
                                    </p:set>
                                    <p:anim to="" calcmode="lin" valueType="num">
                                      <p:cBhvr>
                                        <p:cTn id="20"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21" presetID="24" presetClass="entr" presetSubtype="0" fill="hold" grpId="0" nodeType="withEffect">
                                  <p:stCondLst>
                                    <p:cond delay="0"/>
                                  </p:stCondLst>
                                  <p:childTnLst>
                                    <p:set>
                                      <p:cBhvr>
                                        <p:cTn id="22" dur="1" fill="hold">
                                          <p:stCondLst>
                                            <p:cond delay="499"/>
                                          </p:stCondLst>
                                        </p:cTn>
                                        <p:tgtEl>
                                          <p:spTgt spid="165893">
                                            <p:txEl>
                                              <p:pRg st="4" end="4"/>
                                            </p:txEl>
                                          </p:spTgt>
                                        </p:tgtEl>
                                        <p:attrNameLst>
                                          <p:attrName>style.visibility</p:attrName>
                                        </p:attrNameLst>
                                      </p:cBhvr>
                                      <p:to>
                                        <p:strVal val="visible"/>
                                      </p:to>
                                    </p:set>
                                    <p:anim to="" calcmode="lin" valueType="num">
                                      <p:cBhvr>
                                        <p:cTn id="23"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1" y="1813152"/>
            <a:ext cx="9144000" cy="4797198"/>
          </a:xfrm>
          <a:noFill/>
          <a:ln>
            <a:solidFill>
              <a:schemeClr val="accent1"/>
            </a:solidFill>
          </a:ln>
        </p:spPr>
        <p:txBody>
          <a:bodyPr/>
          <a:lstStyle/>
          <a:p>
            <a:r>
              <a:rPr lang="fr-FR" sz="4000" smtClean="0">
                <a:solidFill>
                  <a:srgbClr val="FAFD00"/>
                </a:solidFill>
              </a:rPr>
              <a:t>On continue récursivement pour toute table résultante</a:t>
            </a:r>
          </a:p>
          <a:p>
            <a:r>
              <a:rPr lang="fr-FR" sz="4000">
                <a:solidFill>
                  <a:srgbClr val="FAFD00"/>
                </a:solidFill>
              </a:rPr>
              <a:t> </a:t>
            </a:r>
            <a:r>
              <a:rPr lang="fr-FR" sz="4000" smtClean="0">
                <a:solidFill>
                  <a:srgbClr val="FAFD00"/>
                </a:solidFill>
              </a:rPr>
              <a:t>Jusqu’aux tables sans </a:t>
            </a:r>
            <a:r>
              <a:rPr lang="fr-FR" sz="4000" err="1" smtClean="0">
                <a:solidFill>
                  <a:srgbClr val="FAFD00"/>
                </a:solidFill>
              </a:rPr>
              <a:t>DMs</a:t>
            </a:r>
            <a:endParaRPr lang="fr-FR" sz="4000" smtClean="0">
              <a:solidFill>
                <a:srgbClr val="FAFD00"/>
              </a:solidFill>
            </a:endParaRPr>
          </a:p>
          <a:p>
            <a:pPr lvl="1"/>
            <a:r>
              <a:rPr lang="fr-FR" sz="3600">
                <a:solidFill>
                  <a:srgbClr val="FAFD00"/>
                </a:solidFill>
              </a:rPr>
              <a:t> </a:t>
            </a:r>
            <a:r>
              <a:rPr lang="fr-FR" sz="3600" smtClean="0">
                <a:solidFill>
                  <a:srgbClr val="FAFD00"/>
                </a:solidFill>
              </a:rPr>
              <a:t>Nécessairement</a:t>
            </a:r>
            <a:endParaRPr lang="fr-FR" sz="4000" smtClean="0">
              <a:solidFill>
                <a:srgbClr val="FAFD00"/>
              </a:solidFill>
            </a:endParaRPr>
          </a:p>
          <a:p>
            <a:pPr marL="0" indent="0">
              <a:buNone/>
            </a:pPr>
            <a:endParaRPr lang="fr-FR" sz="4000">
              <a:solidFill>
                <a:srgbClr val="FAFD00"/>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4" name="Rectangle 1030"/>
          <p:cNvSpPr>
            <a:spLocks noChangeArrowheads="1"/>
          </p:cNvSpPr>
          <p:nvPr/>
        </p:nvSpPr>
        <p:spPr bwMode="auto">
          <a:xfrm>
            <a:off x="0" y="1"/>
            <a:ext cx="6037263" cy="1073150"/>
          </a:xfrm>
          <a:prstGeom prst="rect">
            <a:avLst/>
          </a:prstGeom>
          <a:solidFill>
            <a:srgbClr val="FAFD00"/>
          </a:solidFill>
          <a:ln w="12700">
            <a:noFill/>
            <a:miter lim="800000"/>
            <a:headEnd/>
            <a:tailEnd/>
          </a:ln>
          <a:effectLst/>
        </p:spPr>
        <p:txBody>
          <a:bodyPr lIns="90488" tIns="44450" rIns="90488" bIns="44450" anchor="ctr"/>
          <a:lstStyle/>
          <a:p>
            <a:pPr algn="ctr"/>
            <a:r>
              <a:rPr lang="fr-FR" sz="4400" dirty="0" smtClean="0">
                <a:solidFill>
                  <a:schemeClr val="accent1"/>
                </a:solidFill>
              </a:rPr>
              <a:t>Démarche formelle</a:t>
            </a:r>
            <a:endParaRPr lang="fr-FR" sz="4800" dirty="0">
              <a:solidFill>
                <a:schemeClr val="accent1"/>
              </a:solidFill>
            </a:endParaRPr>
          </a:p>
        </p:txBody>
      </p:sp>
    </p:spTree>
    <p:extLst>
      <p:ext uri="{BB962C8B-B14F-4D97-AF65-F5344CB8AC3E}">
        <p14:creationId xmlns="" xmlns:p14="http://schemas.microsoft.com/office/powerpoint/2010/main" val="25712616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65893">
                                            <p:txEl>
                                              <p:pRg st="2" end="2"/>
                                            </p:txEl>
                                          </p:spTgt>
                                        </p:tgtEl>
                                        <p:attrNameLst>
                                          <p:attrName>style.visibility</p:attrName>
                                        </p:attrNameLst>
                                      </p:cBhvr>
                                      <p:to>
                                        <p:strVal val="visible"/>
                                      </p:to>
                                    </p:set>
                                    <p:anim to="" calcmode="lin" valueType="num">
                                      <p:cBhvr>
                                        <p:cTn id="15"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1" y="1813152"/>
            <a:ext cx="9144000" cy="4797198"/>
          </a:xfrm>
          <a:noFill/>
          <a:ln>
            <a:solidFill>
              <a:schemeClr val="accent1"/>
            </a:solidFill>
          </a:ln>
        </p:spPr>
        <p:txBody>
          <a:bodyPr/>
          <a:lstStyle/>
          <a:p>
            <a:pPr>
              <a:spcBef>
                <a:spcPts val="600"/>
              </a:spcBef>
            </a:pPr>
            <a:r>
              <a:rPr lang="fr-FR" sz="3600" smtClean="0">
                <a:solidFill>
                  <a:srgbClr val="FAFD00"/>
                </a:solidFill>
              </a:rPr>
              <a:t> </a:t>
            </a:r>
            <a:r>
              <a:rPr lang="fr-FR" sz="4000" smtClean="0">
                <a:solidFill>
                  <a:srgbClr val="FAFD00"/>
                </a:solidFill>
              </a:rPr>
              <a:t>Une table R  sans une DM peut présenter encore des anomalies </a:t>
            </a:r>
          </a:p>
          <a:p>
            <a:pPr>
              <a:spcBef>
                <a:spcPts val="600"/>
              </a:spcBef>
            </a:pPr>
            <a:r>
              <a:rPr lang="fr-FR" sz="4000">
                <a:solidFill>
                  <a:srgbClr val="FAFD00"/>
                </a:solidFill>
              </a:rPr>
              <a:t> </a:t>
            </a:r>
            <a:r>
              <a:rPr lang="fr-FR" sz="4000" smtClean="0">
                <a:solidFill>
                  <a:srgbClr val="FAFD00"/>
                </a:solidFill>
              </a:rPr>
              <a:t>En présence de </a:t>
            </a:r>
            <a:r>
              <a:rPr lang="fr-FR" sz="4000" err="1" smtClean="0">
                <a:solidFill>
                  <a:srgbClr val="FAFD00"/>
                </a:solidFill>
              </a:rPr>
              <a:t>DFs</a:t>
            </a:r>
            <a:r>
              <a:rPr lang="fr-FR" sz="4000" smtClean="0">
                <a:solidFill>
                  <a:srgbClr val="FAFD00"/>
                </a:solidFill>
              </a:rPr>
              <a:t> sur  des attributs que ne seraient pas des clés</a:t>
            </a:r>
          </a:p>
          <a:p>
            <a:pPr lvl="1">
              <a:spcBef>
                <a:spcPts val="600"/>
              </a:spcBef>
            </a:pPr>
            <a:r>
              <a:rPr lang="fr-FR" sz="3600">
                <a:solidFill>
                  <a:srgbClr val="FAFD00"/>
                </a:solidFill>
              </a:rPr>
              <a:t> </a:t>
            </a:r>
            <a:r>
              <a:rPr lang="fr-FR" sz="3600" smtClean="0">
                <a:solidFill>
                  <a:srgbClr val="FAFD00"/>
                </a:solidFill>
              </a:rPr>
              <a:t>Déterminants  (mono-valeur) </a:t>
            </a:r>
          </a:p>
          <a:p>
            <a:pPr>
              <a:spcBef>
                <a:spcPts val="600"/>
              </a:spcBef>
            </a:pPr>
            <a:r>
              <a:rPr lang="fr-FR" sz="4000">
                <a:solidFill>
                  <a:srgbClr val="FAFD00"/>
                </a:solidFill>
              </a:rPr>
              <a:t> O</a:t>
            </a:r>
            <a:r>
              <a:rPr lang="fr-FR" sz="4000" smtClean="0">
                <a:solidFill>
                  <a:srgbClr val="FAFD00"/>
                </a:solidFill>
              </a:rPr>
              <a:t>n passe alors a Etape 2 </a:t>
            </a:r>
          </a:p>
          <a:p>
            <a:pPr lvl="2">
              <a:spcBef>
                <a:spcPts val="600"/>
              </a:spcBef>
            </a:pPr>
            <a:r>
              <a:rPr lang="fr-FR" sz="3600" smtClean="0">
                <a:solidFill>
                  <a:srgbClr val="FAFD00"/>
                </a:solidFill>
              </a:rPr>
              <a:t> Y compris peut-être pour U d’emblée</a:t>
            </a: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4" name="Rectangle 1030"/>
          <p:cNvSpPr>
            <a:spLocks noChangeArrowheads="1"/>
          </p:cNvSpPr>
          <p:nvPr/>
        </p:nvSpPr>
        <p:spPr bwMode="auto">
          <a:xfrm>
            <a:off x="0" y="1"/>
            <a:ext cx="6037263" cy="1073150"/>
          </a:xfrm>
          <a:prstGeom prst="rect">
            <a:avLst/>
          </a:prstGeom>
          <a:solidFill>
            <a:srgbClr val="FAFD00"/>
          </a:solidFill>
          <a:ln w="12700">
            <a:noFill/>
            <a:miter lim="800000"/>
            <a:headEnd/>
            <a:tailEnd/>
          </a:ln>
          <a:effectLst/>
        </p:spPr>
        <p:txBody>
          <a:bodyPr lIns="90488" tIns="44450" rIns="90488" bIns="44450" anchor="ctr"/>
          <a:lstStyle/>
          <a:p>
            <a:pPr algn="ctr"/>
            <a:r>
              <a:rPr lang="fr-FR" sz="4400" dirty="0" smtClean="0">
                <a:solidFill>
                  <a:schemeClr val="accent1"/>
                </a:solidFill>
              </a:rPr>
              <a:t>Démarche formelle</a:t>
            </a:r>
            <a:endParaRPr lang="fr-FR" sz="48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65893">
                                            <p:txEl>
                                              <p:pRg st="2" end="2"/>
                                            </p:txEl>
                                          </p:spTgt>
                                        </p:tgtEl>
                                        <p:attrNameLst>
                                          <p:attrName>style.visibility</p:attrName>
                                        </p:attrNameLst>
                                      </p:cBhvr>
                                      <p:to>
                                        <p:strVal val="visible"/>
                                      </p:to>
                                    </p:set>
                                    <p:anim to="" calcmode="lin" valueType="num">
                                      <p:cBhvr>
                                        <p:cTn id="15"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165893">
                                            <p:txEl>
                                              <p:pRg st="3" end="3"/>
                                            </p:txEl>
                                          </p:spTgt>
                                        </p:tgtEl>
                                        <p:attrNameLst>
                                          <p:attrName>style.visibility</p:attrName>
                                        </p:attrNameLst>
                                      </p:cBhvr>
                                      <p:to>
                                        <p:strVal val="visible"/>
                                      </p:to>
                                    </p:set>
                                    <p:anim to="" calcmode="lin" valueType="num">
                                      <p:cBhvr>
                                        <p:cTn id="20"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21" presetID="24" presetClass="entr" presetSubtype="0" fill="hold" grpId="0" nodeType="withEffect">
                                  <p:stCondLst>
                                    <p:cond delay="0"/>
                                  </p:stCondLst>
                                  <p:childTnLst>
                                    <p:set>
                                      <p:cBhvr>
                                        <p:cTn id="22" dur="1" fill="hold">
                                          <p:stCondLst>
                                            <p:cond delay="499"/>
                                          </p:stCondLst>
                                        </p:cTn>
                                        <p:tgtEl>
                                          <p:spTgt spid="165893">
                                            <p:txEl>
                                              <p:pRg st="4" end="4"/>
                                            </p:txEl>
                                          </p:spTgt>
                                        </p:tgtEl>
                                        <p:attrNameLst>
                                          <p:attrName>style.visibility</p:attrName>
                                        </p:attrNameLst>
                                      </p:cBhvr>
                                      <p:to>
                                        <p:strVal val="visible"/>
                                      </p:to>
                                    </p:set>
                                    <p:anim to="" calcmode="lin" valueType="num">
                                      <p:cBhvr>
                                        <p:cTn id="23"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1" y="1813152"/>
            <a:ext cx="9144000" cy="4797198"/>
          </a:xfrm>
          <a:noFill/>
          <a:ln>
            <a:solidFill>
              <a:schemeClr val="accent1"/>
            </a:solidFill>
          </a:ln>
        </p:spPr>
        <p:txBody>
          <a:bodyPr/>
          <a:lstStyle/>
          <a:p>
            <a:pPr>
              <a:spcBef>
                <a:spcPts val="600"/>
              </a:spcBef>
            </a:pPr>
            <a:r>
              <a:rPr lang="fr-FR" sz="4000" dirty="0">
                <a:solidFill>
                  <a:srgbClr val="FAFD00"/>
                </a:solidFill>
              </a:rPr>
              <a:t> </a:t>
            </a:r>
            <a:r>
              <a:rPr lang="fr-FR" sz="3600" dirty="0" smtClean="0">
                <a:solidFill>
                  <a:srgbClr val="FAFD00"/>
                </a:solidFill>
              </a:rPr>
              <a:t>On applique récursivement le Th. de Heath </a:t>
            </a:r>
          </a:p>
          <a:p>
            <a:pPr>
              <a:spcBef>
                <a:spcPts val="600"/>
              </a:spcBef>
            </a:pPr>
            <a:r>
              <a:rPr lang="fr-FR" sz="3600" dirty="0">
                <a:solidFill>
                  <a:srgbClr val="FAFD00"/>
                </a:solidFill>
              </a:rPr>
              <a:t> </a:t>
            </a:r>
            <a:r>
              <a:rPr lang="fr-FR" sz="3600" dirty="0" smtClean="0">
                <a:solidFill>
                  <a:srgbClr val="FAFD00"/>
                </a:solidFill>
              </a:rPr>
              <a:t>A chaque fois, on décompose une table sans pertes de données en deux projections</a:t>
            </a:r>
          </a:p>
          <a:p>
            <a:pPr>
              <a:spcBef>
                <a:spcPts val="600"/>
              </a:spcBef>
            </a:pPr>
            <a:r>
              <a:rPr lang="fr-FR" sz="3600" dirty="0">
                <a:solidFill>
                  <a:srgbClr val="FAFD00"/>
                </a:solidFill>
              </a:rPr>
              <a:t> </a:t>
            </a:r>
            <a:r>
              <a:rPr lang="fr-FR" sz="3600" dirty="0" smtClean="0">
                <a:solidFill>
                  <a:srgbClr val="FAFD00"/>
                </a:solidFill>
              </a:rPr>
              <a:t>L’une contient seulement la DF max. pour un déterminant qui n’est pas une clé </a:t>
            </a:r>
          </a:p>
          <a:p>
            <a:pPr lvl="1">
              <a:spcBef>
                <a:spcPts val="600"/>
              </a:spcBef>
            </a:pPr>
            <a:r>
              <a:rPr lang="fr-FR" dirty="0">
                <a:solidFill>
                  <a:srgbClr val="FAFD00"/>
                </a:solidFill>
              </a:rPr>
              <a:t> </a:t>
            </a:r>
            <a:r>
              <a:rPr lang="fr-FR" sz="3600" dirty="0">
                <a:solidFill>
                  <a:srgbClr val="FAFD00"/>
                </a:solidFill>
              </a:rPr>
              <a:t>Avec </a:t>
            </a:r>
            <a:r>
              <a:rPr lang="fr-FR" sz="3600" dirty="0" smtClean="0">
                <a:solidFill>
                  <a:srgbClr val="FAFD00"/>
                </a:solidFill>
              </a:rPr>
              <a:t>tous les attributs </a:t>
            </a:r>
            <a:r>
              <a:rPr lang="fr-FR" sz="3600" dirty="0">
                <a:solidFill>
                  <a:srgbClr val="FAFD00"/>
                </a:solidFill>
              </a:rPr>
              <a:t>cibles sur ce </a:t>
            </a:r>
            <a:r>
              <a:rPr lang="fr-FR" sz="3600" dirty="0" smtClean="0">
                <a:solidFill>
                  <a:srgbClr val="FAFD00"/>
                </a:solidFill>
              </a:rPr>
              <a:t>déterminant</a:t>
            </a:r>
            <a:r>
              <a:rPr lang="fr-FR" sz="4000" dirty="0" smtClean="0">
                <a:solidFill>
                  <a:srgbClr val="FAFD00"/>
                </a:solidFill>
              </a:rPr>
              <a:t> </a:t>
            </a: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4" name="Rectangle 1030"/>
          <p:cNvSpPr>
            <a:spLocks noChangeArrowheads="1"/>
          </p:cNvSpPr>
          <p:nvPr/>
        </p:nvSpPr>
        <p:spPr bwMode="auto">
          <a:xfrm>
            <a:off x="0" y="1"/>
            <a:ext cx="6037263" cy="1073150"/>
          </a:xfrm>
          <a:prstGeom prst="rect">
            <a:avLst/>
          </a:prstGeom>
          <a:solidFill>
            <a:srgbClr val="FAFD00"/>
          </a:solidFill>
          <a:ln w="12700">
            <a:noFill/>
            <a:miter lim="800000"/>
            <a:headEnd/>
            <a:tailEnd/>
          </a:ln>
          <a:effectLst/>
        </p:spPr>
        <p:txBody>
          <a:bodyPr lIns="90488" tIns="44450" rIns="90488" bIns="44450" anchor="ctr"/>
          <a:lstStyle/>
          <a:p>
            <a:pPr algn="ctr"/>
            <a:r>
              <a:rPr lang="fr-FR" sz="4400" dirty="0" smtClean="0">
                <a:solidFill>
                  <a:schemeClr val="accent1"/>
                </a:solidFill>
              </a:rPr>
              <a:t>Démarche formelle</a:t>
            </a:r>
            <a:endParaRPr lang="fr-FR" sz="48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5893">
                                            <p:txEl>
                                              <p:pRg st="2" end="2"/>
                                            </p:txEl>
                                          </p:spTgt>
                                        </p:tgtEl>
                                        <p:attrNameLst>
                                          <p:attrName>style.visibility</p:attrName>
                                        </p:attrNameLst>
                                      </p:cBhvr>
                                      <p:to>
                                        <p:strVal val="visible"/>
                                      </p:to>
                                    </p:set>
                                    <p:anim to="" calcmode="lin" valueType="num">
                                      <p:cBhvr>
                                        <p:cTn id="17"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8" presetID="24" presetClass="entr" presetSubtype="0" fill="hold" grpId="0" nodeType="withEffect">
                                  <p:stCondLst>
                                    <p:cond delay="0"/>
                                  </p:stCondLst>
                                  <p:childTnLst>
                                    <p:set>
                                      <p:cBhvr>
                                        <p:cTn id="19" dur="1" fill="hold">
                                          <p:stCondLst>
                                            <p:cond delay="499"/>
                                          </p:stCondLst>
                                        </p:cTn>
                                        <p:tgtEl>
                                          <p:spTgt spid="165893">
                                            <p:txEl>
                                              <p:pRg st="3" end="3"/>
                                            </p:txEl>
                                          </p:spTgt>
                                        </p:tgtEl>
                                        <p:attrNameLst>
                                          <p:attrName>style.visibility</p:attrName>
                                        </p:attrNameLst>
                                      </p:cBhvr>
                                      <p:to>
                                        <p:strVal val="visible"/>
                                      </p:to>
                                    </p:set>
                                    <p:anim to="" calcmode="lin" valueType="num">
                                      <p:cBhvr>
                                        <p:cTn id="20"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1" y="1813152"/>
            <a:ext cx="9144000" cy="4797198"/>
          </a:xfrm>
          <a:noFill/>
          <a:ln>
            <a:solidFill>
              <a:schemeClr val="accent1"/>
            </a:solidFill>
          </a:ln>
        </p:spPr>
        <p:txBody>
          <a:bodyPr/>
          <a:lstStyle/>
          <a:p>
            <a:pPr marL="342900" lvl="1" indent="-342900">
              <a:spcBef>
                <a:spcPts val="600"/>
              </a:spcBef>
              <a:buClr>
                <a:schemeClr val="hlink"/>
              </a:buClr>
            </a:pPr>
            <a:r>
              <a:rPr lang="fr-FR" sz="3600" dirty="0">
                <a:solidFill>
                  <a:srgbClr val="FAFD00"/>
                </a:solidFill>
              </a:rPr>
              <a:t> </a:t>
            </a:r>
            <a:r>
              <a:rPr lang="fr-FR" sz="3600" dirty="0" smtClean="0">
                <a:solidFill>
                  <a:srgbClr val="FAFD00"/>
                </a:solidFill>
              </a:rPr>
              <a:t>On liquide à chaque </a:t>
            </a:r>
            <a:r>
              <a:rPr lang="fr-FR" sz="3600" dirty="0" err="1" smtClean="0">
                <a:solidFill>
                  <a:srgbClr val="FAFD00"/>
                </a:solidFill>
              </a:rPr>
              <a:t>décomp</a:t>
            </a:r>
            <a:r>
              <a:rPr lang="fr-FR" sz="3600" dirty="0" smtClean="0">
                <a:solidFill>
                  <a:srgbClr val="FAFD00"/>
                </a:solidFill>
              </a:rPr>
              <a:t>.  une anomalie</a:t>
            </a:r>
          </a:p>
          <a:p>
            <a:pPr marL="742950" lvl="2" indent="-342900">
              <a:spcBef>
                <a:spcPts val="600"/>
              </a:spcBef>
              <a:buClr>
                <a:schemeClr val="hlink"/>
              </a:buClr>
            </a:pPr>
            <a:r>
              <a:rPr lang="fr-FR" sz="3200" dirty="0" smtClean="0">
                <a:solidFill>
                  <a:srgbClr val="FAFD00"/>
                </a:solidFill>
              </a:rPr>
              <a:t> Due à la DF max. mise dans sa table dédiée </a:t>
            </a:r>
          </a:p>
          <a:p>
            <a:pPr marL="342900" lvl="1" indent="-342900">
              <a:spcBef>
                <a:spcPts val="600"/>
              </a:spcBef>
              <a:buClr>
                <a:schemeClr val="hlink"/>
              </a:buClr>
            </a:pPr>
            <a:r>
              <a:rPr lang="fr-FR" sz="3600" dirty="0" smtClean="0">
                <a:solidFill>
                  <a:srgbClr val="FAFD00"/>
                </a:solidFill>
              </a:rPr>
              <a:t> Comme dans notre ex. de passage 0NF -&gt; 1NF </a:t>
            </a:r>
          </a:p>
          <a:p>
            <a:pPr marL="342900" lvl="1" indent="-342900">
              <a:spcBef>
                <a:spcPts val="600"/>
              </a:spcBef>
              <a:buClr>
                <a:schemeClr val="hlink"/>
              </a:buClr>
            </a:pPr>
            <a:r>
              <a:rPr lang="fr-FR" sz="3600" dirty="0" smtClean="0">
                <a:solidFill>
                  <a:srgbClr val="FAFD00"/>
                </a:solidFill>
              </a:rPr>
              <a:t>Revoir aussi la </a:t>
            </a:r>
            <a:r>
              <a:rPr lang="fr-FR" sz="3600" dirty="0" err="1">
                <a:solidFill>
                  <a:srgbClr val="FAFD00"/>
                </a:solidFill>
              </a:rPr>
              <a:t>def</a:t>
            </a:r>
            <a:r>
              <a:rPr lang="fr-FR" sz="3600" dirty="0">
                <a:solidFill>
                  <a:srgbClr val="FAFD00"/>
                </a:solidFill>
              </a:rPr>
              <a:t>. de  la </a:t>
            </a:r>
            <a:r>
              <a:rPr lang="fr-FR" sz="3600" dirty="0" smtClean="0">
                <a:solidFill>
                  <a:srgbClr val="FAFD00"/>
                </a:solidFill>
              </a:rPr>
              <a:t>BCNF</a:t>
            </a:r>
          </a:p>
          <a:p>
            <a:pPr>
              <a:spcBef>
                <a:spcPts val="600"/>
              </a:spcBef>
            </a:pPr>
            <a:r>
              <a:rPr lang="fr-FR" sz="3600" dirty="0" smtClean="0">
                <a:solidFill>
                  <a:srgbClr val="FAFD00"/>
                </a:solidFill>
              </a:rPr>
              <a:t>Il en résulte le schéma avec le minimum de tables sans anomalies dues à de telles </a:t>
            </a:r>
            <a:r>
              <a:rPr lang="fr-FR" sz="3600" dirty="0" err="1" smtClean="0">
                <a:solidFill>
                  <a:srgbClr val="FAFD00"/>
                </a:solidFill>
              </a:rPr>
              <a:t>DFs</a:t>
            </a:r>
            <a:endParaRPr lang="fr-FR" sz="3600" dirty="0" smtClean="0">
              <a:solidFill>
                <a:srgbClr val="FAFD00"/>
              </a:solidFill>
            </a:endParaRPr>
          </a:p>
          <a:p>
            <a:pPr>
              <a:spcBef>
                <a:spcPts val="600"/>
              </a:spcBef>
            </a:pPr>
            <a:r>
              <a:rPr lang="fr-FR" sz="3600" dirty="0">
                <a:solidFill>
                  <a:srgbClr val="FAFD00"/>
                </a:solidFill>
              </a:rPr>
              <a:t> </a:t>
            </a:r>
            <a:r>
              <a:rPr lang="fr-FR" sz="3600" dirty="0" smtClean="0">
                <a:solidFill>
                  <a:srgbClr val="FAFD00"/>
                </a:solidFill>
              </a:rPr>
              <a:t>En 4NF, vu l’élimination des DM déjà   </a:t>
            </a:r>
            <a:endParaRPr lang="fr-FR" sz="3200" dirty="0" smtClean="0">
              <a:solidFill>
                <a:srgbClr val="FAFD00"/>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4" name="Rectangle 1030"/>
          <p:cNvSpPr>
            <a:spLocks noChangeArrowheads="1"/>
          </p:cNvSpPr>
          <p:nvPr/>
        </p:nvSpPr>
        <p:spPr bwMode="auto">
          <a:xfrm>
            <a:off x="0" y="1"/>
            <a:ext cx="6037263" cy="1073150"/>
          </a:xfrm>
          <a:prstGeom prst="rect">
            <a:avLst/>
          </a:prstGeom>
          <a:solidFill>
            <a:srgbClr val="FAFD00"/>
          </a:solidFill>
          <a:ln w="12700">
            <a:noFill/>
            <a:miter lim="800000"/>
            <a:headEnd/>
            <a:tailEnd/>
          </a:ln>
          <a:effectLst/>
        </p:spPr>
        <p:txBody>
          <a:bodyPr lIns="90488" tIns="44450" rIns="90488" bIns="44450" anchor="ctr"/>
          <a:lstStyle/>
          <a:p>
            <a:pPr algn="ctr"/>
            <a:r>
              <a:rPr lang="fr-FR" sz="4400" dirty="0" smtClean="0">
                <a:solidFill>
                  <a:schemeClr val="accent1"/>
                </a:solidFill>
              </a:rPr>
              <a:t>Démarche formelle</a:t>
            </a:r>
            <a:endParaRPr lang="fr-FR" sz="4800" dirty="0">
              <a:solidFill>
                <a:schemeClr val="accent1"/>
              </a:solidFill>
            </a:endParaRPr>
          </a:p>
        </p:txBody>
      </p:sp>
    </p:spTree>
    <p:extLst>
      <p:ext uri="{BB962C8B-B14F-4D97-AF65-F5344CB8AC3E}">
        <p14:creationId xmlns="" xmlns:p14="http://schemas.microsoft.com/office/powerpoint/2010/main" val="289626053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65893">
                                            <p:txEl>
                                              <p:pRg st="3" end="3"/>
                                            </p:txEl>
                                          </p:spTgt>
                                        </p:tgtEl>
                                        <p:attrNameLst>
                                          <p:attrName>style.visibility</p:attrName>
                                        </p:attrNameLst>
                                      </p:cBhvr>
                                      <p:to>
                                        <p:strVal val="visible"/>
                                      </p:to>
                                    </p:set>
                                    <p:anim to="" calcmode="lin" valueType="num">
                                      <p:cBhvr>
                                        <p:cTn id="16"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499"/>
                                          </p:stCondLst>
                                        </p:cTn>
                                        <p:tgtEl>
                                          <p:spTgt spid="165893">
                                            <p:txEl>
                                              <p:pRg st="4" end="4"/>
                                            </p:txEl>
                                          </p:spTgt>
                                        </p:tgtEl>
                                        <p:attrNameLst>
                                          <p:attrName>style.visibility</p:attrName>
                                        </p:attrNameLst>
                                      </p:cBhvr>
                                      <p:to>
                                        <p:strVal val="visible"/>
                                      </p:to>
                                    </p:set>
                                    <p:anim to="" calcmode="lin" valueType="num">
                                      <p:cBhvr>
                                        <p:cTn id="21"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499"/>
                                          </p:stCondLst>
                                        </p:cTn>
                                        <p:tgtEl>
                                          <p:spTgt spid="165893">
                                            <p:txEl>
                                              <p:pRg st="5" end="5"/>
                                            </p:txEl>
                                          </p:spTgt>
                                        </p:tgtEl>
                                        <p:attrNameLst>
                                          <p:attrName>style.visibility</p:attrName>
                                        </p:attrNameLst>
                                      </p:cBhvr>
                                      <p:to>
                                        <p:strVal val="visible"/>
                                      </p:to>
                                    </p:set>
                                    <p:anim to="" calcmode="lin" valueType="num">
                                      <p:cBhvr>
                                        <p:cTn id="26" dur="1" fill="hold"/>
                                        <p:tgtEl>
                                          <p:spTgt spid="165893">
                                            <p:txEl>
                                              <p:pRg st="5" end="5"/>
                                            </p:txEl>
                                          </p:spTgt>
                                        </p:tgtEl>
                                        <p:attrNameLst>
                                          <p:attrName/>
                                        </p:attrNameLst>
                                      </p:cBhvr>
                                    </p:anim>
                                  </p:childTnLst>
                                  <p:subTnLst>
                                    <p:animClr clrSpc="rgb" dir="cw">
                                      <p:cBhvr override="childStyle">
                                        <p:cTn dur="1" fill="hold" display="0" masterRel="nextClick" afterEffect="1"/>
                                        <p:tgtEl>
                                          <p:spTgt spid="16589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1" y="1813152"/>
            <a:ext cx="9144000" cy="4797198"/>
          </a:xfrm>
          <a:noFill/>
          <a:ln>
            <a:solidFill>
              <a:schemeClr val="accent1"/>
            </a:solidFill>
          </a:ln>
        </p:spPr>
        <p:txBody>
          <a:bodyPr/>
          <a:lstStyle/>
          <a:p>
            <a:pPr>
              <a:spcBef>
                <a:spcPts val="600"/>
              </a:spcBef>
            </a:pPr>
            <a:r>
              <a:rPr lang="fr-FR" sz="3600" dirty="0" smtClean="0">
                <a:solidFill>
                  <a:srgbClr val="FAFD00"/>
                </a:solidFill>
              </a:rPr>
              <a:t>La décomposition doit chercher des projections indépendantes</a:t>
            </a:r>
          </a:p>
          <a:p>
            <a:pPr lvl="1"/>
            <a:r>
              <a:rPr lang="fr-FR" sz="3200" dirty="0" smtClean="0">
                <a:solidFill>
                  <a:srgbClr val="FAFD00"/>
                </a:solidFill>
              </a:rPr>
              <a:t>  Pour ne pas perdre de </a:t>
            </a:r>
            <a:r>
              <a:rPr lang="fr-FR" sz="3200" dirty="0" err="1" smtClean="0">
                <a:solidFill>
                  <a:srgbClr val="FAFD00"/>
                </a:solidFill>
              </a:rPr>
              <a:t>DFs</a:t>
            </a:r>
            <a:endParaRPr lang="fr-FR" sz="3200" dirty="0" smtClean="0">
              <a:solidFill>
                <a:srgbClr val="FAFD00"/>
              </a:solidFill>
            </a:endParaRPr>
          </a:p>
          <a:p>
            <a:r>
              <a:rPr lang="fr-FR" sz="3600" dirty="0" smtClean="0">
                <a:solidFill>
                  <a:srgbClr val="FAFD00"/>
                </a:solidFill>
              </a:rPr>
              <a:t> Ce n’est pas toujours possible</a:t>
            </a:r>
          </a:p>
          <a:p>
            <a:pPr lvl="1"/>
            <a:r>
              <a:rPr lang="fr-FR" dirty="0">
                <a:solidFill>
                  <a:srgbClr val="FAFD00"/>
                </a:solidFill>
              </a:rPr>
              <a:t> </a:t>
            </a:r>
            <a:r>
              <a:rPr lang="fr-FR" sz="3200" dirty="0" smtClean="0">
                <a:solidFill>
                  <a:srgbClr val="FAFD00"/>
                </a:solidFill>
              </a:rPr>
              <a:t>Voir la discussion de la BCNF dans le cours sur la normalisation  </a:t>
            </a:r>
          </a:p>
          <a:p>
            <a:r>
              <a:rPr lang="fr-FR" sz="3600" dirty="0">
                <a:solidFill>
                  <a:srgbClr val="FAFD00"/>
                </a:solidFill>
              </a:rPr>
              <a:t>On s’arrête quand il n’y a plus de table avec une anomalie due à une </a:t>
            </a:r>
            <a:r>
              <a:rPr lang="fr-FR" sz="3600" dirty="0" smtClean="0">
                <a:solidFill>
                  <a:srgbClr val="FAFD00"/>
                </a:solidFill>
              </a:rPr>
              <a:t>DF</a:t>
            </a:r>
            <a:endParaRPr lang="fr-FR" sz="3600" dirty="0">
              <a:solidFill>
                <a:srgbClr val="FAFD00"/>
              </a:solidFill>
            </a:endParaRPr>
          </a:p>
          <a:p>
            <a:pPr lvl="1"/>
            <a:endParaRPr lang="fr-FR" sz="3200" dirty="0" smtClean="0">
              <a:solidFill>
                <a:srgbClr val="FAFD00"/>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4" name="Rectangle 1030"/>
          <p:cNvSpPr>
            <a:spLocks noChangeArrowheads="1"/>
          </p:cNvSpPr>
          <p:nvPr/>
        </p:nvSpPr>
        <p:spPr bwMode="auto">
          <a:xfrm>
            <a:off x="0" y="1"/>
            <a:ext cx="6037263" cy="1073150"/>
          </a:xfrm>
          <a:prstGeom prst="rect">
            <a:avLst/>
          </a:prstGeom>
          <a:solidFill>
            <a:srgbClr val="FAFD00"/>
          </a:solidFill>
          <a:ln w="12700">
            <a:noFill/>
            <a:miter lim="800000"/>
            <a:headEnd/>
            <a:tailEnd/>
          </a:ln>
          <a:effectLst/>
        </p:spPr>
        <p:txBody>
          <a:bodyPr lIns="90488" tIns="44450" rIns="90488" bIns="44450" anchor="ctr"/>
          <a:lstStyle/>
          <a:p>
            <a:pPr algn="ctr"/>
            <a:r>
              <a:rPr lang="fr-FR" sz="4400" dirty="0" smtClean="0">
                <a:solidFill>
                  <a:schemeClr val="accent1"/>
                </a:solidFill>
              </a:rPr>
              <a:t>Démarche formelle</a:t>
            </a:r>
            <a:endParaRPr lang="fr-FR" sz="4800" dirty="0">
              <a:solidFill>
                <a:schemeClr val="accent1"/>
              </a:solidFill>
            </a:endParaRPr>
          </a:p>
        </p:txBody>
      </p:sp>
    </p:spTree>
    <p:extLst>
      <p:ext uri="{BB962C8B-B14F-4D97-AF65-F5344CB8AC3E}">
        <p14:creationId xmlns="" xmlns:p14="http://schemas.microsoft.com/office/powerpoint/2010/main" val="368928524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165893">
                                            <p:txEl>
                                              <p:pRg st="2" end="2"/>
                                            </p:txEl>
                                          </p:spTgt>
                                        </p:tgtEl>
                                        <p:attrNameLst>
                                          <p:attrName>style.visibility</p:attrName>
                                        </p:attrNameLst>
                                      </p:cBhvr>
                                      <p:to>
                                        <p:strVal val="visible"/>
                                      </p:to>
                                    </p:set>
                                    <p:anim to="" calcmode="lin" valueType="num">
                                      <p:cBhvr>
                                        <p:cTn id="15"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65893">
                                            <p:txEl>
                                              <p:pRg st="3" end="3"/>
                                            </p:txEl>
                                          </p:spTgt>
                                        </p:tgtEl>
                                        <p:attrNameLst>
                                          <p:attrName>style.visibility</p:attrName>
                                        </p:attrNameLst>
                                      </p:cBhvr>
                                      <p:to>
                                        <p:strVal val="visible"/>
                                      </p:to>
                                    </p:set>
                                    <p:anim to="" calcmode="lin" valueType="num">
                                      <p:cBhvr>
                                        <p:cTn id="18"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165893">
                                            <p:txEl>
                                              <p:pRg st="4" end="4"/>
                                            </p:txEl>
                                          </p:spTgt>
                                        </p:tgtEl>
                                        <p:attrNameLst>
                                          <p:attrName>style.visibility</p:attrName>
                                        </p:attrNameLst>
                                      </p:cBhvr>
                                      <p:to>
                                        <p:strVal val="visible"/>
                                      </p:to>
                                    </p:set>
                                    <p:anim to="" calcmode="lin" valueType="num">
                                      <p:cBhvr>
                                        <p:cTn id="23"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1" y="1813152"/>
            <a:ext cx="9144000" cy="4797198"/>
          </a:xfrm>
          <a:noFill/>
          <a:ln>
            <a:solidFill>
              <a:schemeClr val="accent1"/>
            </a:solidFill>
          </a:ln>
        </p:spPr>
        <p:txBody>
          <a:bodyPr/>
          <a:lstStyle/>
          <a:p>
            <a:pPr>
              <a:spcBef>
                <a:spcPts val="600"/>
              </a:spcBef>
            </a:pPr>
            <a:r>
              <a:rPr lang="fr-FR" sz="3600" dirty="0" smtClean="0">
                <a:solidFill>
                  <a:srgbClr val="FAFD00"/>
                </a:solidFill>
              </a:rPr>
              <a:t>Si les nuls sont permis, alors on passe à </a:t>
            </a:r>
            <a:br>
              <a:rPr lang="fr-FR" sz="3600" dirty="0" smtClean="0">
                <a:solidFill>
                  <a:srgbClr val="FAFD00"/>
                </a:solidFill>
              </a:rPr>
            </a:br>
            <a:r>
              <a:rPr lang="fr-FR" sz="3600" dirty="0" smtClean="0">
                <a:solidFill>
                  <a:srgbClr val="FAFD00"/>
                </a:solidFill>
              </a:rPr>
              <a:t>l’étape 3</a:t>
            </a:r>
          </a:p>
          <a:p>
            <a:pPr>
              <a:spcBef>
                <a:spcPts val="600"/>
              </a:spcBef>
            </a:pPr>
            <a:r>
              <a:rPr lang="fr-FR" sz="3600" dirty="0">
                <a:solidFill>
                  <a:srgbClr val="FAFD00"/>
                </a:solidFill>
              </a:rPr>
              <a:t> </a:t>
            </a:r>
            <a:r>
              <a:rPr lang="fr-FR" sz="3600" dirty="0" smtClean="0">
                <a:solidFill>
                  <a:srgbClr val="FAFD00"/>
                </a:solidFill>
              </a:rPr>
              <a:t>On </a:t>
            </a:r>
            <a:r>
              <a:rPr lang="fr-FR" sz="3600" dirty="0">
                <a:solidFill>
                  <a:srgbClr val="FAFD00"/>
                </a:solidFill>
              </a:rPr>
              <a:t>suppose </a:t>
            </a:r>
            <a:r>
              <a:rPr lang="fr-FR" sz="3600" dirty="0" smtClean="0">
                <a:solidFill>
                  <a:srgbClr val="FAFD00"/>
                </a:solidFill>
              </a:rPr>
              <a:t>qu’une table </a:t>
            </a:r>
            <a:r>
              <a:rPr lang="fr-FR" sz="3600" dirty="0">
                <a:solidFill>
                  <a:srgbClr val="FAFD00"/>
                </a:solidFill>
              </a:rPr>
              <a:t>R dans le </a:t>
            </a:r>
            <a:r>
              <a:rPr lang="fr-FR" sz="3600" dirty="0" smtClean="0">
                <a:solidFill>
                  <a:srgbClr val="FAFD00"/>
                </a:solidFill>
              </a:rPr>
              <a:t>résultat peut </a:t>
            </a:r>
            <a:r>
              <a:rPr lang="fr-FR" sz="3600" dirty="0">
                <a:solidFill>
                  <a:srgbClr val="FAFD00"/>
                </a:solidFill>
              </a:rPr>
              <a:t>contenir de nuls</a:t>
            </a:r>
            <a:r>
              <a:rPr lang="fr-FR" sz="4000" dirty="0">
                <a:solidFill>
                  <a:srgbClr val="FAFD00"/>
                </a:solidFill>
              </a:rPr>
              <a:t> </a:t>
            </a:r>
            <a:r>
              <a:rPr lang="fr-FR" sz="4000" dirty="0" smtClean="0">
                <a:solidFill>
                  <a:srgbClr val="FAFD00"/>
                </a:solidFill>
              </a:rPr>
              <a:t>non-clé </a:t>
            </a:r>
          </a:p>
          <a:p>
            <a:pPr lvl="1">
              <a:spcBef>
                <a:spcPts val="600"/>
              </a:spcBef>
            </a:pPr>
            <a:r>
              <a:rPr lang="fr-FR" sz="3600" dirty="0">
                <a:solidFill>
                  <a:srgbClr val="FAFD00"/>
                </a:solidFill>
              </a:rPr>
              <a:t> </a:t>
            </a:r>
            <a:r>
              <a:rPr lang="fr-FR" sz="3600" dirty="0" smtClean="0">
                <a:solidFill>
                  <a:srgbClr val="FAFD00"/>
                </a:solidFill>
              </a:rPr>
              <a:t>Contrairement aux relationnel classiques</a:t>
            </a:r>
          </a:p>
          <a:p>
            <a:pPr lvl="1">
              <a:spcBef>
                <a:spcPts val="600"/>
              </a:spcBef>
            </a:pPr>
            <a:r>
              <a:rPr lang="fr-FR" sz="3600" dirty="0">
                <a:solidFill>
                  <a:srgbClr val="FAFD00"/>
                </a:solidFill>
              </a:rPr>
              <a:t> </a:t>
            </a:r>
            <a:r>
              <a:rPr lang="fr-FR" sz="3600" dirty="0" smtClean="0">
                <a:solidFill>
                  <a:srgbClr val="FAFD00"/>
                </a:solidFill>
              </a:rPr>
              <a:t>Donc a la Théorie des </a:t>
            </a:r>
            <a:r>
              <a:rPr lang="fr-FR" sz="3600" dirty="0" err="1" smtClean="0">
                <a:solidFill>
                  <a:srgbClr val="FAFD00"/>
                </a:solidFill>
              </a:rPr>
              <a:t>NFs</a:t>
            </a:r>
            <a:r>
              <a:rPr lang="fr-FR" sz="3600" dirty="0" smtClean="0">
                <a:solidFill>
                  <a:srgbClr val="FAFD00"/>
                </a:solidFill>
              </a:rPr>
              <a:t> </a:t>
            </a:r>
            <a:endParaRPr lang="fr-FR" sz="3600" dirty="0">
              <a:solidFill>
                <a:srgbClr val="FAFD00"/>
              </a:solidFill>
            </a:endParaRPr>
          </a:p>
          <a:p>
            <a:pPr marL="0" indent="0">
              <a:spcBef>
                <a:spcPts val="600"/>
              </a:spcBef>
              <a:buNone/>
            </a:pPr>
            <a:endParaRPr lang="fr-FR" sz="3600" dirty="0" smtClean="0">
              <a:solidFill>
                <a:srgbClr val="FAFD00"/>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4" name="Rectangle 1030"/>
          <p:cNvSpPr>
            <a:spLocks noChangeArrowheads="1"/>
          </p:cNvSpPr>
          <p:nvPr/>
        </p:nvSpPr>
        <p:spPr bwMode="auto">
          <a:xfrm>
            <a:off x="0" y="1"/>
            <a:ext cx="6037263" cy="1073150"/>
          </a:xfrm>
          <a:prstGeom prst="rect">
            <a:avLst/>
          </a:prstGeom>
          <a:solidFill>
            <a:srgbClr val="FAFD00"/>
          </a:solidFill>
          <a:ln w="12700">
            <a:noFill/>
            <a:miter lim="800000"/>
            <a:headEnd/>
            <a:tailEnd/>
          </a:ln>
          <a:effectLst/>
        </p:spPr>
        <p:txBody>
          <a:bodyPr lIns="90488" tIns="44450" rIns="90488" bIns="44450" anchor="ctr"/>
          <a:lstStyle/>
          <a:p>
            <a:pPr algn="ctr"/>
            <a:r>
              <a:rPr lang="fr-FR" sz="4400" dirty="0" smtClean="0">
                <a:solidFill>
                  <a:schemeClr val="accent1"/>
                </a:solidFill>
              </a:rPr>
              <a:t>Démarche formelle</a:t>
            </a:r>
            <a:endParaRPr lang="fr-FR" sz="4800" dirty="0">
              <a:solidFill>
                <a:schemeClr val="accent1"/>
              </a:solidFill>
            </a:endParaRPr>
          </a:p>
        </p:txBody>
      </p:sp>
    </p:spTree>
    <p:extLst>
      <p:ext uri="{BB962C8B-B14F-4D97-AF65-F5344CB8AC3E}">
        <p14:creationId xmlns="" xmlns:p14="http://schemas.microsoft.com/office/powerpoint/2010/main" val="337005971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65893">
                                            <p:txEl>
                                              <p:pRg st="2" end="2"/>
                                            </p:txEl>
                                          </p:spTgt>
                                        </p:tgtEl>
                                        <p:attrNameLst>
                                          <p:attrName>style.visibility</p:attrName>
                                        </p:attrNameLst>
                                      </p:cBhvr>
                                      <p:to>
                                        <p:strVal val="visible"/>
                                      </p:to>
                                    </p:set>
                                    <p:anim to="" calcmode="lin" valueType="num">
                                      <p:cBhvr>
                                        <p:cTn id="15"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65893">
                                            <p:txEl>
                                              <p:pRg st="3" end="3"/>
                                            </p:txEl>
                                          </p:spTgt>
                                        </p:tgtEl>
                                        <p:attrNameLst>
                                          <p:attrName>style.visibility</p:attrName>
                                        </p:attrNameLst>
                                      </p:cBhvr>
                                      <p:to>
                                        <p:strVal val="visible"/>
                                      </p:to>
                                    </p:set>
                                    <p:anim to="" calcmode="lin" valueType="num">
                                      <p:cBhvr>
                                        <p:cTn id="18"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428623" y="1794102"/>
            <a:ext cx="8505827" cy="4682898"/>
          </a:xfrm>
          <a:noFill/>
          <a:ln>
            <a:solidFill>
              <a:schemeClr val="accent1"/>
            </a:solidFill>
          </a:ln>
        </p:spPr>
        <p:txBody>
          <a:bodyPr/>
          <a:lstStyle/>
          <a:p>
            <a:r>
              <a:rPr lang="fr-FR" sz="4000" smtClean="0">
                <a:solidFill>
                  <a:srgbClr val="FAFD00"/>
                </a:solidFill>
              </a:rPr>
              <a:t> On regarde  si R n’a pas alors « trop » de nuls</a:t>
            </a:r>
          </a:p>
          <a:p>
            <a:r>
              <a:rPr lang="fr-FR" sz="4000" smtClean="0">
                <a:solidFill>
                  <a:srgbClr val="FAFD00"/>
                </a:solidFill>
              </a:rPr>
              <a:t> Seul le bon sens dit si trop de nuls c’est vraiment trop</a:t>
            </a:r>
          </a:p>
          <a:p>
            <a:r>
              <a:rPr lang="fr-FR" sz="4000">
                <a:solidFill>
                  <a:srgbClr val="FAFD00"/>
                </a:solidFill>
              </a:rPr>
              <a:t> Ces nuls peuvent indiquer </a:t>
            </a:r>
            <a:r>
              <a:rPr lang="fr-FR" sz="4000" smtClean="0">
                <a:solidFill>
                  <a:srgbClr val="FAFD00"/>
                </a:solidFill>
              </a:rPr>
              <a:t>des </a:t>
            </a:r>
            <a:r>
              <a:rPr lang="fr-FR" sz="4000" i="1" smtClean="0">
                <a:solidFill>
                  <a:srgbClr val="FAFD00"/>
                </a:solidFill>
              </a:rPr>
              <a:t>sous-classes</a:t>
            </a:r>
          </a:p>
          <a:p>
            <a:pPr lvl="1"/>
            <a:r>
              <a:rPr lang="fr-FR" i="1">
                <a:solidFill>
                  <a:srgbClr val="FAFD00"/>
                </a:solidFill>
              </a:rPr>
              <a:t> </a:t>
            </a:r>
            <a:r>
              <a:rPr lang="fr-FR" sz="3600" i="1" smtClean="0">
                <a:solidFill>
                  <a:srgbClr val="FAFD00"/>
                </a:solidFill>
              </a:rPr>
              <a:t>Sous-types</a:t>
            </a:r>
            <a:endParaRPr lang="fr-FR" i="1">
              <a:solidFill>
                <a:srgbClr val="FAFD00"/>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4" name="Rectangle 1030"/>
          <p:cNvSpPr>
            <a:spLocks noChangeArrowheads="1"/>
          </p:cNvSpPr>
          <p:nvPr/>
        </p:nvSpPr>
        <p:spPr bwMode="auto">
          <a:xfrm>
            <a:off x="0" y="1"/>
            <a:ext cx="6037263" cy="1073150"/>
          </a:xfrm>
          <a:prstGeom prst="rect">
            <a:avLst/>
          </a:prstGeom>
          <a:solidFill>
            <a:srgbClr val="FAFD00"/>
          </a:solidFill>
          <a:ln w="12700">
            <a:noFill/>
            <a:miter lim="800000"/>
            <a:headEnd/>
            <a:tailEnd/>
          </a:ln>
          <a:effectLst/>
        </p:spPr>
        <p:txBody>
          <a:bodyPr lIns="90488" tIns="44450" rIns="90488" bIns="44450" anchor="ctr"/>
          <a:lstStyle/>
          <a:p>
            <a:pPr algn="ctr"/>
            <a:r>
              <a:rPr lang="fr-FR" sz="4400" dirty="0" smtClean="0">
                <a:solidFill>
                  <a:schemeClr val="accent1"/>
                </a:solidFill>
              </a:rPr>
              <a:t>Démarche formelle</a:t>
            </a:r>
            <a:endParaRPr lang="fr-FR" sz="48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5893">
                                            <p:txEl>
                                              <p:pRg st="2" end="2"/>
                                            </p:txEl>
                                          </p:spTgt>
                                        </p:tgtEl>
                                        <p:attrNameLst>
                                          <p:attrName>style.visibility</p:attrName>
                                        </p:attrNameLst>
                                      </p:cBhvr>
                                      <p:to>
                                        <p:strVal val="visible"/>
                                      </p:to>
                                    </p:set>
                                    <p:anim to="" calcmode="lin" valueType="num">
                                      <p:cBhvr>
                                        <p:cTn id="17"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8" presetID="24" presetClass="entr" presetSubtype="0" fill="hold" grpId="0" nodeType="withEffect">
                                  <p:stCondLst>
                                    <p:cond delay="0"/>
                                  </p:stCondLst>
                                  <p:childTnLst>
                                    <p:set>
                                      <p:cBhvr>
                                        <p:cTn id="19" dur="1" fill="hold">
                                          <p:stCondLst>
                                            <p:cond delay="499"/>
                                          </p:stCondLst>
                                        </p:cTn>
                                        <p:tgtEl>
                                          <p:spTgt spid="165893">
                                            <p:txEl>
                                              <p:pRg st="3" end="3"/>
                                            </p:txEl>
                                          </p:spTgt>
                                        </p:tgtEl>
                                        <p:attrNameLst>
                                          <p:attrName>style.visibility</p:attrName>
                                        </p:attrNameLst>
                                      </p:cBhvr>
                                      <p:to>
                                        <p:strVal val="visible"/>
                                      </p:to>
                                    </p:set>
                                    <p:anim to="" calcmode="lin" valueType="num">
                                      <p:cBhvr>
                                        <p:cTn id="20"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266" name="Object 2">
            <a:hlinkClick r:id="" action="ppaction://ole?verb=0"/>
          </p:cNvPr>
          <p:cNvGraphicFramePr>
            <a:graphicFrameLocks/>
          </p:cNvGraphicFramePr>
          <p:nvPr>
            <p:extLst>
              <p:ext uri="{D42A27DB-BD31-4B8C-83A1-F6EECF244321}">
                <p14:modId xmlns="" xmlns:p14="http://schemas.microsoft.com/office/powerpoint/2010/main" val="4189742504"/>
              </p:ext>
            </p:extLst>
          </p:nvPr>
        </p:nvGraphicFramePr>
        <p:xfrm>
          <a:off x="533400" y="538163"/>
          <a:ext cx="4876800" cy="2717800"/>
        </p:xfrm>
        <a:graphic>
          <a:graphicData uri="http://schemas.openxmlformats.org/presentationml/2006/ole">
            <p:oleObj spid="_x0000_s11579" name="Document" r:id="rId5" imgW="5754232" imgH="2722169" progId="Word.Document.8">
              <p:embed/>
            </p:oleObj>
          </a:graphicData>
        </a:graphic>
      </p:graphicFrame>
      <p:sp>
        <p:nvSpPr>
          <p:cNvPr id="11267" name="Rectangle 3"/>
          <p:cNvSpPr>
            <a:spLocks noChangeArrowheads="1"/>
          </p:cNvSpPr>
          <p:nvPr/>
        </p:nvSpPr>
        <p:spPr bwMode="auto">
          <a:xfrm>
            <a:off x="153988" y="5349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a:t>
            </a:r>
          </a:p>
        </p:txBody>
      </p:sp>
      <p:graphicFrame>
        <p:nvGraphicFramePr>
          <p:cNvPr id="11268" name="Object 4">
            <a:hlinkClick r:id="" action="ppaction://ole?verb=0"/>
          </p:cNvPr>
          <p:cNvGraphicFramePr>
            <a:graphicFrameLocks/>
          </p:cNvGraphicFramePr>
          <p:nvPr>
            <p:extLst>
              <p:ext uri="{D42A27DB-BD31-4B8C-83A1-F6EECF244321}">
                <p14:modId xmlns="" xmlns:p14="http://schemas.microsoft.com/office/powerpoint/2010/main" val="2418579947"/>
              </p:ext>
            </p:extLst>
          </p:nvPr>
        </p:nvGraphicFramePr>
        <p:xfrm>
          <a:off x="6010275" y="3814763"/>
          <a:ext cx="2860675" cy="2701925"/>
        </p:xfrm>
        <a:graphic>
          <a:graphicData uri="http://schemas.openxmlformats.org/presentationml/2006/ole">
            <p:oleObj spid="_x0000_s11580" name="Document" r:id="rId6" imgW="3394005" imgH="2706679" progId="Word.Document.8">
              <p:embed/>
            </p:oleObj>
          </a:graphicData>
        </a:graphic>
      </p:graphicFrame>
      <p:sp>
        <p:nvSpPr>
          <p:cNvPr id="11269" name="Arc 5"/>
          <p:cNvSpPr>
            <a:spLocks/>
          </p:cNvSpPr>
          <p:nvPr/>
        </p:nvSpPr>
        <p:spPr bwMode="auto">
          <a:xfrm>
            <a:off x="5715000" y="2109788"/>
            <a:ext cx="1701800" cy="1625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01600" cap="rnd">
            <a:solidFill>
              <a:schemeClr val="accent1"/>
            </a:solidFill>
            <a:round/>
            <a:headEnd/>
            <a:tailEnd type="triangle" w="med" len="med"/>
          </a:ln>
          <a:effectLst/>
        </p:spPr>
        <p:txBody>
          <a:bodyPr wrap="none" anchor="ctr"/>
          <a:lstStyle/>
          <a:p>
            <a:endParaRPr lang="fr-FR"/>
          </a:p>
        </p:txBody>
      </p:sp>
      <p:sp>
        <p:nvSpPr>
          <p:cNvPr id="11270" name="Rectangle 6"/>
          <p:cNvSpPr>
            <a:spLocks noChangeArrowheads="1"/>
          </p:cNvSpPr>
          <p:nvPr/>
        </p:nvSpPr>
        <p:spPr bwMode="auto">
          <a:xfrm>
            <a:off x="5411788" y="38877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P1</a:t>
            </a:r>
          </a:p>
        </p:txBody>
      </p:sp>
      <p:sp>
        <p:nvSpPr>
          <p:cNvPr id="11271" name="Rectangle 7"/>
          <p:cNvSpPr>
            <a:spLocks noChangeArrowheads="1"/>
          </p:cNvSpPr>
          <p:nvPr/>
        </p:nvSpPr>
        <p:spPr bwMode="auto">
          <a:xfrm>
            <a:off x="5853113" y="793750"/>
            <a:ext cx="3236912" cy="1003300"/>
          </a:xfrm>
          <a:prstGeom prst="rect">
            <a:avLst/>
          </a:prstGeom>
          <a:noFill/>
          <a:ln w="12700">
            <a:noFill/>
            <a:miter lim="800000"/>
            <a:headEnd/>
            <a:tailEnd/>
          </a:ln>
          <a:effectLst/>
        </p:spPr>
        <p:txBody>
          <a:bodyPr wrap="none" lIns="90488" tIns="44450" rIns="90488" bIns="44450">
            <a:spAutoFit/>
          </a:bodyPr>
          <a:lstStyle/>
          <a:p>
            <a:r>
              <a:rPr lang="fr-FR" b="1">
                <a:solidFill>
                  <a:srgbClr val="00FF00"/>
                </a:solidFill>
              </a:rPr>
              <a:t>Create View P1 as</a:t>
            </a:r>
          </a:p>
          <a:p>
            <a:r>
              <a:rPr lang="fr-FR" b="1">
                <a:solidFill>
                  <a:srgbClr val="00FF00"/>
                </a:solidFill>
              </a:rPr>
              <a:t>select P#, PNAME, COLOR</a:t>
            </a:r>
          </a:p>
          <a:p>
            <a:r>
              <a:rPr lang="fr-FR" b="1">
                <a:solidFill>
                  <a:srgbClr val="00FF00"/>
                </a:solidFill>
              </a:rPr>
              <a:t>from P;</a:t>
            </a:r>
          </a:p>
        </p:txBody>
      </p:sp>
      <p:graphicFrame>
        <p:nvGraphicFramePr>
          <p:cNvPr id="11272" name="Object 8">
            <a:hlinkClick r:id="" action="ppaction://ole?verb=0"/>
          </p:cNvPr>
          <p:cNvGraphicFramePr>
            <a:graphicFrameLocks/>
          </p:cNvGraphicFramePr>
          <p:nvPr>
            <p:extLst>
              <p:ext uri="{D42A27DB-BD31-4B8C-83A1-F6EECF244321}">
                <p14:modId xmlns="" xmlns:p14="http://schemas.microsoft.com/office/powerpoint/2010/main" val="2843658673"/>
              </p:ext>
            </p:extLst>
          </p:nvPr>
        </p:nvGraphicFramePr>
        <p:xfrm>
          <a:off x="1062038" y="4795838"/>
          <a:ext cx="2838450" cy="1628775"/>
        </p:xfrm>
        <a:graphic>
          <a:graphicData uri="http://schemas.openxmlformats.org/presentationml/2006/ole">
            <p:oleObj spid="_x0000_s11581" name="Document" r:id="rId7" imgW="3331040" imgH="1636111" progId="Word.Document.8">
              <p:embed/>
            </p:oleObj>
          </a:graphicData>
        </a:graphic>
      </p:graphicFrame>
      <p:sp>
        <p:nvSpPr>
          <p:cNvPr id="11273" name="Rectangle 9"/>
          <p:cNvSpPr>
            <a:spLocks noChangeArrowheads="1"/>
          </p:cNvSpPr>
          <p:nvPr/>
        </p:nvSpPr>
        <p:spPr bwMode="auto">
          <a:xfrm>
            <a:off x="458788" y="48783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P2</a:t>
            </a:r>
          </a:p>
        </p:txBody>
      </p:sp>
      <p:sp>
        <p:nvSpPr>
          <p:cNvPr id="11274" name="Rectangle 10"/>
          <p:cNvSpPr>
            <a:spLocks noChangeArrowheads="1"/>
          </p:cNvSpPr>
          <p:nvPr/>
        </p:nvSpPr>
        <p:spPr bwMode="auto">
          <a:xfrm>
            <a:off x="1357313" y="3460750"/>
            <a:ext cx="3705225" cy="1003300"/>
          </a:xfrm>
          <a:prstGeom prst="rect">
            <a:avLst/>
          </a:prstGeom>
          <a:noFill/>
          <a:ln w="12700">
            <a:noFill/>
            <a:miter lim="800000"/>
            <a:headEnd/>
            <a:tailEnd/>
          </a:ln>
          <a:effectLst/>
        </p:spPr>
        <p:txBody>
          <a:bodyPr wrap="none" lIns="90488" tIns="44450" rIns="90488" bIns="44450">
            <a:spAutoFit/>
          </a:bodyPr>
          <a:lstStyle/>
          <a:p>
            <a:r>
              <a:rPr lang="fr-FR" b="1">
                <a:solidFill>
                  <a:srgbClr val="00FF00"/>
                </a:solidFill>
              </a:rPr>
              <a:t>Create View P2 as</a:t>
            </a:r>
          </a:p>
          <a:p>
            <a:r>
              <a:rPr lang="fr-FR" b="1">
                <a:solidFill>
                  <a:srgbClr val="00FF00"/>
                </a:solidFill>
              </a:rPr>
              <a:t>select P#, PNAME, COLOR</a:t>
            </a:r>
          </a:p>
          <a:p>
            <a:r>
              <a:rPr lang="fr-FR" b="1">
                <a:solidFill>
                  <a:srgbClr val="00FF00"/>
                </a:solidFill>
              </a:rPr>
              <a:t>from P where CITY = 'London';</a:t>
            </a:r>
          </a:p>
        </p:txBody>
      </p:sp>
      <p:sp>
        <p:nvSpPr>
          <p:cNvPr id="11275" name="Line 11"/>
          <p:cNvSpPr>
            <a:spLocks noChangeShapeType="1"/>
          </p:cNvSpPr>
          <p:nvPr/>
        </p:nvSpPr>
        <p:spPr bwMode="auto">
          <a:xfrm>
            <a:off x="965200" y="3251200"/>
            <a:ext cx="203200" cy="1270000"/>
          </a:xfrm>
          <a:prstGeom prst="line">
            <a:avLst/>
          </a:prstGeom>
          <a:noFill/>
          <a:ln w="101600">
            <a:solidFill>
              <a:schemeClr val="accent1"/>
            </a:solidFill>
            <a:round/>
            <a:headEnd/>
            <a:tailEnd type="triangle" w="med" len="med"/>
          </a:ln>
          <a:effectLst/>
        </p:spPr>
        <p:txBody>
          <a:bodyPr wrap="none" anchor="ctr"/>
          <a:lstStyle/>
          <a:p>
            <a:endParaRPr lang="fr-FR"/>
          </a:p>
        </p:txBody>
      </p:sp>
    </p:spTree>
  </p:cSld>
  <p:clrMapOvr>
    <a:overrideClrMapping bg1="lt1" tx1="dk1" bg2="lt2" tx2="dk2" accent1="accent1" accent2="accent2" accent3="accent3" accent4="accent4" accent5="accent5" accent6="accent6" hlink="hlink" folHlink="folHlink"/>
  </p:clrMapOvr>
  <p:transition spd="slow">
    <p:zoom dir="in"/>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128017" y="1794102"/>
            <a:ext cx="8806434" cy="4625359"/>
          </a:xfrm>
          <a:noFill/>
          <a:ln>
            <a:solidFill>
              <a:schemeClr val="accent1"/>
            </a:solidFill>
          </a:ln>
        </p:spPr>
        <p:txBody>
          <a:bodyPr/>
          <a:lstStyle/>
          <a:p>
            <a:r>
              <a:rPr lang="fr-FR" sz="3600" smtClean="0">
                <a:solidFill>
                  <a:srgbClr val="FAFD00"/>
                </a:solidFill>
              </a:rPr>
              <a:t>Il faut alors encore décomposer</a:t>
            </a:r>
          </a:p>
          <a:p>
            <a:r>
              <a:rPr lang="fr-FR" sz="3600" smtClean="0">
                <a:solidFill>
                  <a:srgbClr val="FAFD00"/>
                </a:solidFill>
              </a:rPr>
              <a:t>Mais comment  et sur quel base théorique ?</a:t>
            </a:r>
          </a:p>
          <a:p>
            <a:r>
              <a:rPr lang="fr-FR" sz="3600" smtClean="0">
                <a:solidFill>
                  <a:srgbClr val="FAFD00"/>
                </a:solidFill>
              </a:rPr>
              <a:t>On </a:t>
            </a:r>
            <a:r>
              <a:rPr lang="fr-FR" sz="3600">
                <a:solidFill>
                  <a:srgbClr val="FAFD00"/>
                </a:solidFill>
              </a:rPr>
              <a:t>ne peut plus employer de jointures naturelles (internes) </a:t>
            </a:r>
          </a:p>
          <a:p>
            <a:pPr lvl="1"/>
            <a:r>
              <a:rPr lang="fr-FR" sz="3200">
                <a:solidFill>
                  <a:srgbClr val="FAFD00"/>
                </a:solidFill>
              </a:rPr>
              <a:t>Le principe de la décomposition sans perte classique</a:t>
            </a:r>
          </a:p>
          <a:p>
            <a:r>
              <a:rPr lang="fr-FR" sz="3600">
                <a:solidFill>
                  <a:srgbClr val="FAFD00"/>
                </a:solidFill>
              </a:rPr>
              <a:t> Notamment des Etapes 1 et 2</a:t>
            </a:r>
          </a:p>
          <a:p>
            <a:endParaRPr lang="fr-FR" sz="4000" smtClean="0">
              <a:solidFill>
                <a:srgbClr val="FAFD00"/>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4" name="Rectangle 1030"/>
          <p:cNvSpPr>
            <a:spLocks noChangeArrowheads="1"/>
          </p:cNvSpPr>
          <p:nvPr/>
        </p:nvSpPr>
        <p:spPr bwMode="auto">
          <a:xfrm>
            <a:off x="0" y="1"/>
            <a:ext cx="6037263" cy="1073150"/>
          </a:xfrm>
          <a:prstGeom prst="rect">
            <a:avLst/>
          </a:prstGeom>
          <a:solidFill>
            <a:srgbClr val="FAFD00"/>
          </a:solidFill>
          <a:ln w="12700">
            <a:noFill/>
            <a:miter lim="800000"/>
            <a:headEnd/>
            <a:tailEnd/>
          </a:ln>
          <a:effectLst/>
        </p:spPr>
        <p:txBody>
          <a:bodyPr lIns="90488" tIns="44450" rIns="90488" bIns="44450" anchor="ctr"/>
          <a:lstStyle/>
          <a:p>
            <a:pPr algn="ctr"/>
            <a:r>
              <a:rPr lang="fr-FR" sz="4400" dirty="0" smtClean="0">
                <a:solidFill>
                  <a:schemeClr val="accent1"/>
                </a:solidFill>
              </a:rPr>
              <a:t>Démarche formelle</a:t>
            </a:r>
            <a:endParaRPr lang="fr-FR" sz="48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5893">
                                            <p:txEl>
                                              <p:pRg st="2" end="2"/>
                                            </p:txEl>
                                          </p:spTgt>
                                        </p:tgtEl>
                                        <p:attrNameLst>
                                          <p:attrName>style.visibility</p:attrName>
                                        </p:attrNameLst>
                                      </p:cBhvr>
                                      <p:to>
                                        <p:strVal val="visible"/>
                                      </p:to>
                                    </p:set>
                                    <p:anim to="" calcmode="lin" valueType="num">
                                      <p:cBhvr>
                                        <p:cTn id="17"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8" presetID="24" presetClass="entr" presetSubtype="0" fill="hold" grpId="0" nodeType="withEffect">
                                  <p:stCondLst>
                                    <p:cond delay="0"/>
                                  </p:stCondLst>
                                  <p:childTnLst>
                                    <p:set>
                                      <p:cBhvr>
                                        <p:cTn id="19" dur="1" fill="hold">
                                          <p:stCondLst>
                                            <p:cond delay="499"/>
                                          </p:stCondLst>
                                        </p:cTn>
                                        <p:tgtEl>
                                          <p:spTgt spid="165893">
                                            <p:txEl>
                                              <p:pRg st="3" end="3"/>
                                            </p:txEl>
                                          </p:spTgt>
                                        </p:tgtEl>
                                        <p:attrNameLst>
                                          <p:attrName>style.visibility</p:attrName>
                                        </p:attrNameLst>
                                      </p:cBhvr>
                                      <p:to>
                                        <p:strVal val="visible"/>
                                      </p:to>
                                    </p:set>
                                    <p:anim to="" calcmode="lin" valueType="num">
                                      <p:cBhvr>
                                        <p:cTn id="20"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165893">
                                            <p:txEl>
                                              <p:pRg st="4" end="4"/>
                                            </p:txEl>
                                          </p:spTgt>
                                        </p:tgtEl>
                                        <p:attrNameLst>
                                          <p:attrName>style.visibility</p:attrName>
                                        </p:attrNameLst>
                                      </p:cBhvr>
                                      <p:to>
                                        <p:strVal val="visible"/>
                                      </p:to>
                                    </p:set>
                                    <p:anim to="" calcmode="lin" valueType="num">
                                      <p:cBhvr>
                                        <p:cTn id="25"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409573" y="1867200"/>
            <a:ext cx="8372477" cy="4990800"/>
          </a:xfrm>
          <a:noFill/>
          <a:ln>
            <a:solidFill>
              <a:schemeClr val="accent1"/>
            </a:solidFill>
          </a:ln>
        </p:spPr>
        <p:txBody>
          <a:bodyPr/>
          <a:lstStyle/>
          <a:p>
            <a:r>
              <a:rPr lang="fr-FR" sz="3600" smtClean="0">
                <a:solidFill>
                  <a:srgbClr val="FAFD00"/>
                </a:solidFill>
              </a:rPr>
              <a:t>On peut néanmoins décomposer  sans perte R alors en utilisant les jointures externes </a:t>
            </a:r>
          </a:p>
          <a:p>
            <a:r>
              <a:rPr lang="fr-FR" sz="3600" smtClean="0">
                <a:solidFill>
                  <a:srgbClr val="FAFD00"/>
                </a:solidFill>
              </a:rPr>
              <a:t> Théorème de votre prof.</a:t>
            </a:r>
          </a:p>
          <a:p>
            <a:r>
              <a:rPr lang="fr-FR" sz="3600" smtClean="0">
                <a:solidFill>
                  <a:srgbClr val="FAFD00"/>
                </a:solidFill>
              </a:rPr>
              <a:t> Détails dans les exercices </a:t>
            </a:r>
          </a:p>
          <a:p>
            <a:endParaRPr lang="fr-FR" sz="3200" smtClean="0">
              <a:solidFill>
                <a:srgbClr val="FAFD00"/>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4" name="Rectangle 1030"/>
          <p:cNvSpPr>
            <a:spLocks noChangeArrowheads="1"/>
          </p:cNvSpPr>
          <p:nvPr/>
        </p:nvSpPr>
        <p:spPr bwMode="auto">
          <a:xfrm>
            <a:off x="0" y="1"/>
            <a:ext cx="6037263" cy="1073150"/>
          </a:xfrm>
          <a:prstGeom prst="rect">
            <a:avLst/>
          </a:prstGeom>
          <a:solidFill>
            <a:srgbClr val="FAFD00"/>
          </a:solidFill>
          <a:ln w="12700">
            <a:noFill/>
            <a:miter lim="800000"/>
            <a:headEnd/>
            <a:tailEnd/>
          </a:ln>
          <a:effectLst/>
        </p:spPr>
        <p:txBody>
          <a:bodyPr lIns="90488" tIns="44450" rIns="90488" bIns="44450" anchor="ctr"/>
          <a:lstStyle/>
          <a:p>
            <a:pPr algn="ctr"/>
            <a:r>
              <a:rPr lang="fr-FR" sz="4400" dirty="0" smtClean="0">
                <a:solidFill>
                  <a:schemeClr val="accent1"/>
                </a:solidFill>
              </a:rPr>
              <a:t>Démarche formelle</a:t>
            </a:r>
            <a:endParaRPr lang="fr-FR" sz="4800" dirty="0">
              <a:solidFill>
                <a:schemeClr val="accent1"/>
              </a:solidFill>
            </a:endParaRPr>
          </a:p>
        </p:txBody>
      </p:sp>
    </p:spTree>
    <p:extLst>
      <p:ext uri="{BB962C8B-B14F-4D97-AF65-F5344CB8AC3E}">
        <p14:creationId xmlns="" xmlns:p14="http://schemas.microsoft.com/office/powerpoint/2010/main" val="165184327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5893">
                                            <p:txEl>
                                              <p:pRg st="2" end="2"/>
                                            </p:txEl>
                                          </p:spTgt>
                                        </p:tgtEl>
                                        <p:attrNameLst>
                                          <p:attrName>style.visibility</p:attrName>
                                        </p:attrNameLst>
                                      </p:cBhvr>
                                      <p:to>
                                        <p:strVal val="visible"/>
                                      </p:to>
                                    </p:set>
                                    <p:anim to="" calcmode="lin" valueType="num">
                                      <p:cBhvr>
                                        <p:cTn id="17"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76711"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22699"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305411"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261257" y="1943392"/>
            <a:ext cx="8621486" cy="4666958"/>
          </a:xfrm>
          <a:noFill/>
          <a:ln>
            <a:solidFill>
              <a:schemeClr val="accent1"/>
            </a:solidFill>
          </a:ln>
        </p:spPr>
        <p:txBody>
          <a:bodyPr/>
          <a:lstStyle/>
          <a:p>
            <a:pPr>
              <a:spcBef>
                <a:spcPts val="300"/>
              </a:spcBef>
            </a:pPr>
            <a:r>
              <a:rPr lang="fr-FR" sz="3600" smtClean="0">
                <a:solidFill>
                  <a:srgbClr val="FAFD00"/>
                </a:solidFill>
              </a:rPr>
              <a:t> Ensuite, on crée récursivement entre les relations  obtenues</a:t>
            </a:r>
          </a:p>
          <a:p>
            <a:pPr lvl="1">
              <a:spcBef>
                <a:spcPts val="300"/>
              </a:spcBef>
            </a:pPr>
            <a:r>
              <a:rPr lang="fr-FR" sz="3600" smtClean="0">
                <a:solidFill>
                  <a:srgbClr val="FAFD00"/>
                </a:solidFill>
              </a:rPr>
              <a:t>Les liens sémantiques </a:t>
            </a:r>
          </a:p>
          <a:p>
            <a:pPr lvl="1">
              <a:spcBef>
                <a:spcPts val="300"/>
              </a:spcBef>
            </a:pPr>
            <a:r>
              <a:rPr lang="fr-FR" sz="3600" smtClean="0">
                <a:solidFill>
                  <a:srgbClr val="FAFD00"/>
                </a:solidFill>
              </a:rPr>
              <a:t> Les contraintes d’intégrité référentielle</a:t>
            </a:r>
          </a:p>
          <a:p>
            <a:pPr>
              <a:spcBef>
                <a:spcPts val="300"/>
              </a:spcBef>
            </a:pPr>
            <a:r>
              <a:rPr lang="fr-FR" sz="3600" smtClean="0">
                <a:solidFill>
                  <a:srgbClr val="FAFD00"/>
                </a:solidFill>
              </a:rPr>
              <a:t> Le tout selon l’application</a:t>
            </a:r>
          </a:p>
          <a:p>
            <a:pPr lvl="1">
              <a:spcBef>
                <a:spcPts val="300"/>
              </a:spcBef>
            </a:pPr>
            <a:r>
              <a:rPr lang="fr-FR" sz="3600" smtClean="0">
                <a:solidFill>
                  <a:srgbClr val="FAFD00"/>
                </a:solidFill>
              </a:rPr>
              <a:t> Entre les clés primaires  ou candidates  et les clés étrangères </a:t>
            </a: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fr-FR" sz="4000" smtClean="0">
                <a:solidFill>
                  <a:schemeClr val="accent1"/>
                </a:solidFill>
              </a:rPr>
              <a:t>Toute</a:t>
            </a:r>
            <a:r>
              <a:rPr lang="en-US" sz="4000" smtClean="0">
                <a:solidFill>
                  <a:schemeClr val="accent1"/>
                </a:solidFill>
              </a:rPr>
              <a:t> </a:t>
            </a:r>
            <a:r>
              <a:rPr lang="fr-FR" sz="3600" smtClean="0">
                <a:solidFill>
                  <a:schemeClr val="accent1"/>
                </a:solidFill>
              </a:rPr>
              <a:t>Démarche</a:t>
            </a:r>
            <a:endParaRPr lang="fr-FR" sz="4000">
              <a:solidFill>
                <a:schemeClr val="accent1"/>
              </a:solidFill>
            </a:endParaRPr>
          </a:p>
        </p:txBody>
      </p:sp>
      <p:sp>
        <p:nvSpPr>
          <p:cNvPr id="165895" name="Oval 1031"/>
          <p:cNvSpPr>
            <a:spLocks noChangeArrowheads="1"/>
          </p:cNvSpPr>
          <p:nvPr/>
        </p:nvSpPr>
        <p:spPr bwMode="auto">
          <a:xfrm>
            <a:off x="6546461"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43411"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7011599"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41899"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52999"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52974"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87836"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165893">
                                            <p:txEl>
                                              <p:pRg st="3" end="3"/>
                                            </p:txEl>
                                          </p:spTgt>
                                        </p:tgtEl>
                                        <p:attrNameLst>
                                          <p:attrName>style.visibility</p:attrName>
                                        </p:attrNameLst>
                                      </p:cBhvr>
                                      <p:to>
                                        <p:strVal val="visible"/>
                                      </p:to>
                                    </p:set>
                                    <p:anim to="" calcmode="lin" valueType="num">
                                      <p:cBhvr>
                                        <p:cTn id="18"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165893">
                                            <p:txEl>
                                              <p:pRg st="4" end="4"/>
                                            </p:txEl>
                                          </p:spTgt>
                                        </p:tgtEl>
                                        <p:attrNameLst>
                                          <p:attrName>style.visibility</p:attrName>
                                        </p:attrNameLst>
                                      </p:cBhvr>
                                      <p:to>
                                        <p:strVal val="visible"/>
                                      </p:to>
                                    </p:set>
                                    <p:anim to="" calcmode="lin" valueType="num">
                                      <p:cBhvr>
                                        <p:cTn id="21"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76711"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22699"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305411"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261256" y="1847850"/>
            <a:ext cx="8602825" cy="4702240"/>
          </a:xfrm>
          <a:noFill/>
          <a:ln>
            <a:solidFill>
              <a:schemeClr val="accent1"/>
            </a:solidFill>
          </a:ln>
        </p:spPr>
        <p:txBody>
          <a:bodyPr/>
          <a:lstStyle/>
          <a:p>
            <a:r>
              <a:rPr lang="fr-FR" sz="3600" smtClean="0">
                <a:solidFill>
                  <a:srgbClr val="FAFD00"/>
                </a:solidFill>
              </a:rPr>
              <a:t> </a:t>
            </a:r>
            <a:r>
              <a:rPr lang="fr-FR" sz="4000" smtClean="0">
                <a:solidFill>
                  <a:srgbClr val="FAFD00"/>
                </a:solidFill>
              </a:rPr>
              <a:t>Enfin, on choisi pour chaque contrainte référentielle et  chaque lien sémantique sa jointure</a:t>
            </a:r>
            <a:r>
              <a:rPr lang="fr-FR" sz="4000" i="1" smtClean="0">
                <a:solidFill>
                  <a:srgbClr val="FAFD00"/>
                </a:solidFill>
              </a:rPr>
              <a:t> implicite</a:t>
            </a:r>
            <a:endParaRPr lang="fr-FR" sz="3600" i="1" smtClean="0">
              <a:solidFill>
                <a:srgbClr val="FAFD00"/>
              </a:solidFill>
            </a:endParaRPr>
          </a:p>
          <a:p>
            <a:pPr lvl="1"/>
            <a:r>
              <a:rPr lang="fr-FR" sz="3600" i="1" smtClean="0">
                <a:solidFill>
                  <a:srgbClr val="FAFD00"/>
                </a:solidFill>
              </a:rPr>
              <a:t> </a:t>
            </a:r>
            <a:r>
              <a:rPr lang="fr-FR" sz="4000" smtClean="0">
                <a:solidFill>
                  <a:srgbClr val="FAFD00"/>
                </a:solidFill>
              </a:rPr>
              <a:t>Une jointure ajoutée automatiquement à la requête en mode QBE</a:t>
            </a:r>
          </a:p>
        </p:txBody>
      </p:sp>
      <p:sp>
        <p:nvSpPr>
          <p:cNvPr id="165895" name="Oval 1031"/>
          <p:cNvSpPr>
            <a:spLocks noChangeArrowheads="1"/>
          </p:cNvSpPr>
          <p:nvPr/>
        </p:nvSpPr>
        <p:spPr bwMode="auto">
          <a:xfrm>
            <a:off x="6546461"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43411"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7011599"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41899"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52999"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52974"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87836"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graphicFrame>
        <p:nvGraphicFramePr>
          <p:cNvPr id="797698" name="Object 2"/>
          <p:cNvGraphicFramePr>
            <a:graphicFrameLocks noChangeAspect="1"/>
          </p:cNvGraphicFramePr>
          <p:nvPr/>
        </p:nvGraphicFramePr>
        <p:xfrm>
          <a:off x="-2165350" y="6829425"/>
          <a:ext cx="2066925" cy="485775"/>
        </p:xfrm>
        <a:graphic>
          <a:graphicData uri="http://schemas.openxmlformats.org/presentationml/2006/ole">
            <p:oleObj spid="_x0000_s797803" name="Package" r:id="rId4" imgW="2079057" imgH="481263" progId="Package">
              <p:embed/>
            </p:oleObj>
          </a:graphicData>
        </a:graphic>
      </p:graphicFrame>
      <p:sp>
        <p:nvSpPr>
          <p:cNvPr id="15"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fr-FR" sz="4000" smtClean="0">
                <a:solidFill>
                  <a:schemeClr val="accent1"/>
                </a:solidFill>
              </a:rPr>
              <a:t>Toute</a:t>
            </a:r>
            <a:r>
              <a:rPr lang="en-US" sz="4000" smtClean="0">
                <a:solidFill>
                  <a:schemeClr val="accent1"/>
                </a:solidFill>
              </a:rPr>
              <a:t> </a:t>
            </a:r>
            <a:r>
              <a:rPr lang="fr-FR" sz="3600" smtClean="0">
                <a:solidFill>
                  <a:schemeClr val="accent1"/>
                </a:solidFill>
              </a:rPr>
              <a:t>Démarche</a:t>
            </a:r>
            <a:endParaRPr lang="fr-FR" sz="400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76711"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22699"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305411"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261256" y="1771650"/>
            <a:ext cx="8602825" cy="4857750"/>
          </a:xfrm>
          <a:noFill/>
          <a:ln>
            <a:solidFill>
              <a:schemeClr val="accent1"/>
            </a:solidFill>
          </a:ln>
        </p:spPr>
        <p:txBody>
          <a:bodyPr/>
          <a:lstStyle/>
          <a:p>
            <a:pPr>
              <a:spcBef>
                <a:spcPts val="0"/>
              </a:spcBef>
            </a:pPr>
            <a:r>
              <a:rPr lang="fr-FR" sz="3600" smtClean="0">
                <a:solidFill>
                  <a:srgbClr val="FAFD00"/>
                </a:solidFill>
              </a:rPr>
              <a:t> </a:t>
            </a:r>
            <a:r>
              <a:rPr lang="fr-FR" sz="4000" smtClean="0">
                <a:solidFill>
                  <a:srgbClr val="FAFD00"/>
                </a:solidFill>
              </a:rPr>
              <a:t>Requêtes  courantes deviennent + simples </a:t>
            </a:r>
          </a:p>
          <a:p>
            <a:pPr lvl="2">
              <a:spcBef>
                <a:spcPts val="0"/>
              </a:spcBef>
            </a:pPr>
            <a:r>
              <a:rPr lang="fr-FR" sz="3600" smtClean="0">
                <a:solidFill>
                  <a:srgbClr val="FAFD00"/>
                </a:solidFill>
              </a:rPr>
              <a:t> - procédurales,</a:t>
            </a:r>
            <a:r>
              <a:rPr lang="fr-FR" sz="3200" smtClean="0">
                <a:solidFill>
                  <a:srgbClr val="FAFD00"/>
                </a:solidFill>
              </a:rPr>
              <a:t>  </a:t>
            </a:r>
          </a:p>
          <a:p>
            <a:pPr lvl="2">
              <a:spcBef>
                <a:spcPts val="0"/>
              </a:spcBef>
            </a:pPr>
            <a:r>
              <a:rPr lang="fr-FR" sz="3200" smtClean="0">
                <a:solidFill>
                  <a:srgbClr val="FAFD00"/>
                </a:solidFill>
              </a:rPr>
              <a:t> </a:t>
            </a:r>
            <a:r>
              <a:rPr lang="fr-FR" sz="3600" smtClean="0">
                <a:solidFill>
                  <a:srgbClr val="FAFD00"/>
                </a:solidFill>
              </a:rPr>
              <a:t>+  </a:t>
            </a:r>
            <a:r>
              <a:rPr lang="fr-FR" sz="3600" err="1" smtClean="0">
                <a:solidFill>
                  <a:srgbClr val="FAFD00"/>
                </a:solidFill>
              </a:rPr>
              <a:t>assertionnelles</a:t>
            </a:r>
            <a:r>
              <a:rPr lang="fr-FR" sz="3600" smtClean="0">
                <a:solidFill>
                  <a:srgbClr val="FAFD00"/>
                </a:solidFill>
              </a:rPr>
              <a:t>…</a:t>
            </a:r>
          </a:p>
          <a:p>
            <a:pPr>
              <a:spcBef>
                <a:spcPts val="0"/>
              </a:spcBef>
            </a:pPr>
            <a:r>
              <a:rPr lang="fr-FR" sz="5400" smtClean="0">
                <a:solidFill>
                  <a:srgbClr val="FAFD00"/>
                </a:solidFill>
              </a:rPr>
              <a:t> </a:t>
            </a:r>
            <a:r>
              <a:rPr lang="fr-FR" sz="4000" smtClean="0">
                <a:solidFill>
                  <a:srgbClr val="FAFD00"/>
                </a:solidFill>
              </a:rPr>
              <a:t>Cette  possibilité  dans les </a:t>
            </a:r>
            <a:r>
              <a:rPr lang="fr-FR" sz="4000" err="1" smtClean="0">
                <a:solidFill>
                  <a:srgbClr val="FAFD00"/>
                </a:solidFill>
              </a:rPr>
              <a:t>SGBDs</a:t>
            </a:r>
            <a:r>
              <a:rPr lang="fr-FR" sz="4000" smtClean="0">
                <a:solidFill>
                  <a:srgbClr val="FAFD00"/>
                </a:solidFill>
              </a:rPr>
              <a:t> commerciaux  vient de</a:t>
            </a:r>
            <a:r>
              <a:rPr lang="fr-FR" sz="3600" smtClean="0">
                <a:solidFill>
                  <a:srgbClr val="FAFD00"/>
                </a:solidFill>
              </a:rPr>
              <a:t> </a:t>
            </a:r>
            <a:r>
              <a:rPr lang="fr-FR" sz="4000" err="1" smtClean="0">
                <a:solidFill>
                  <a:srgbClr val="FAFD00"/>
                </a:solidFill>
              </a:rPr>
              <a:t>MsAccess</a:t>
            </a:r>
            <a:r>
              <a:rPr lang="fr-FR" sz="4000" smtClean="0">
                <a:solidFill>
                  <a:srgbClr val="FAFD00"/>
                </a:solidFill>
              </a:rPr>
              <a:t> </a:t>
            </a:r>
          </a:p>
          <a:p>
            <a:pPr lvl="2">
              <a:spcBef>
                <a:spcPts val="0"/>
              </a:spcBef>
            </a:pPr>
            <a:r>
              <a:rPr lang="fr-FR" sz="2800" smtClean="0">
                <a:solidFill>
                  <a:srgbClr val="FAFD00"/>
                </a:solidFill>
              </a:rPr>
              <a:t> </a:t>
            </a:r>
            <a:r>
              <a:rPr lang="fr-FR" sz="3600" smtClean="0">
                <a:solidFill>
                  <a:srgbClr val="FAFD00"/>
                </a:solidFill>
              </a:rPr>
              <a:t>Suivi par quelques autres </a:t>
            </a:r>
            <a:r>
              <a:rPr lang="fr-FR" sz="3600" err="1" smtClean="0">
                <a:solidFill>
                  <a:srgbClr val="FAFD00"/>
                </a:solidFill>
              </a:rPr>
              <a:t>SGBDs</a:t>
            </a:r>
            <a:r>
              <a:rPr lang="fr-FR" sz="3600" smtClean="0">
                <a:solidFill>
                  <a:srgbClr val="FAFD00"/>
                </a:solidFill>
              </a:rPr>
              <a:t> </a:t>
            </a:r>
          </a:p>
          <a:p>
            <a:pPr lvl="3">
              <a:spcBef>
                <a:spcPts val="0"/>
              </a:spcBef>
            </a:pPr>
            <a:r>
              <a:rPr lang="fr-FR" sz="3200" smtClean="0">
                <a:solidFill>
                  <a:srgbClr val="FAFD00"/>
                </a:solidFill>
              </a:rPr>
              <a:t>  </a:t>
            </a:r>
            <a:r>
              <a:rPr lang="fr-FR" sz="3600" smtClean="0">
                <a:solidFill>
                  <a:srgbClr val="FAFD00"/>
                </a:solidFill>
              </a:rPr>
              <a:t>SQL Server, DB2, Sybase (?)…</a:t>
            </a:r>
            <a:endParaRPr lang="fr-FR" sz="4400" smtClean="0">
              <a:solidFill>
                <a:srgbClr val="FAFD00"/>
              </a:solidFill>
            </a:endParaRPr>
          </a:p>
          <a:p>
            <a:endParaRPr lang="fr-FR" sz="4400" smtClean="0">
              <a:solidFill>
                <a:srgbClr val="FAFD00"/>
              </a:solidFill>
            </a:endParaRPr>
          </a:p>
        </p:txBody>
      </p:sp>
      <p:sp>
        <p:nvSpPr>
          <p:cNvPr id="165895" name="Oval 1031"/>
          <p:cNvSpPr>
            <a:spLocks noChangeArrowheads="1"/>
          </p:cNvSpPr>
          <p:nvPr/>
        </p:nvSpPr>
        <p:spPr bwMode="auto">
          <a:xfrm>
            <a:off x="6546461"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43411"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7011599"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41899"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52999"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52974"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87836"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graphicFrame>
        <p:nvGraphicFramePr>
          <p:cNvPr id="797698" name="Object 2"/>
          <p:cNvGraphicFramePr>
            <a:graphicFrameLocks noChangeAspect="1"/>
          </p:cNvGraphicFramePr>
          <p:nvPr/>
        </p:nvGraphicFramePr>
        <p:xfrm>
          <a:off x="-2165350" y="6829425"/>
          <a:ext cx="2066925" cy="485775"/>
        </p:xfrm>
        <a:graphic>
          <a:graphicData uri="http://schemas.openxmlformats.org/presentationml/2006/ole">
            <p:oleObj spid="_x0000_s1452139" name="Package" r:id="rId4" imgW="2079057" imgH="481263" progId="Package">
              <p:embed/>
            </p:oleObj>
          </a:graphicData>
        </a:graphic>
      </p:graphicFrame>
      <p:sp>
        <p:nvSpPr>
          <p:cNvPr id="15"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fr-FR" sz="4000" smtClean="0">
                <a:solidFill>
                  <a:schemeClr val="accent1"/>
                </a:solidFill>
              </a:rPr>
              <a:t>Toute</a:t>
            </a:r>
            <a:r>
              <a:rPr lang="en-US" sz="4000" smtClean="0">
                <a:solidFill>
                  <a:schemeClr val="accent1"/>
                </a:solidFill>
              </a:rPr>
              <a:t> </a:t>
            </a:r>
            <a:r>
              <a:rPr lang="fr-FR" sz="3600" smtClean="0">
                <a:solidFill>
                  <a:schemeClr val="accent1"/>
                </a:solidFill>
              </a:rPr>
              <a:t>Démarche</a:t>
            </a:r>
            <a:endParaRPr lang="fr-FR" sz="400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165893">
                                            <p:txEl>
                                              <p:pRg st="3" end="3"/>
                                            </p:txEl>
                                          </p:spTgt>
                                        </p:tgtEl>
                                        <p:attrNameLst>
                                          <p:attrName>style.visibility</p:attrName>
                                        </p:attrNameLst>
                                      </p:cBhvr>
                                      <p:to>
                                        <p:strVal val="visible"/>
                                      </p:to>
                                    </p:set>
                                    <p:anim to="" calcmode="lin" valueType="num">
                                      <p:cBhvr>
                                        <p:cTn id="18"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165893">
                                            <p:txEl>
                                              <p:pRg st="4" end="4"/>
                                            </p:txEl>
                                          </p:spTgt>
                                        </p:tgtEl>
                                        <p:attrNameLst>
                                          <p:attrName>style.visibility</p:attrName>
                                        </p:attrNameLst>
                                      </p:cBhvr>
                                      <p:to>
                                        <p:strVal val="visible"/>
                                      </p:to>
                                    </p:set>
                                    <p:anim to="" calcmode="lin" valueType="num">
                                      <p:cBhvr>
                                        <p:cTn id="21"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par>
                                <p:cTn id="22" presetID="24" presetClass="entr" presetSubtype="0" fill="hold" grpId="0" nodeType="withEffect">
                                  <p:stCondLst>
                                    <p:cond delay="0"/>
                                  </p:stCondLst>
                                  <p:childTnLst>
                                    <p:set>
                                      <p:cBhvr>
                                        <p:cTn id="23" dur="1" fill="hold">
                                          <p:stCondLst>
                                            <p:cond delay="499"/>
                                          </p:stCondLst>
                                        </p:cTn>
                                        <p:tgtEl>
                                          <p:spTgt spid="165893">
                                            <p:txEl>
                                              <p:pRg st="5" end="5"/>
                                            </p:txEl>
                                          </p:spTgt>
                                        </p:tgtEl>
                                        <p:attrNameLst>
                                          <p:attrName>style.visibility</p:attrName>
                                        </p:attrNameLst>
                                      </p:cBhvr>
                                      <p:to>
                                        <p:strVal val="visible"/>
                                      </p:to>
                                    </p:set>
                                    <p:anim to="" calcmode="lin" valueType="num">
                                      <p:cBhvr>
                                        <p:cTn id="24" dur="1" fill="hold"/>
                                        <p:tgtEl>
                                          <p:spTgt spid="165893">
                                            <p:txEl>
                                              <p:pRg st="5" end="5"/>
                                            </p:txEl>
                                          </p:spTgt>
                                        </p:tgtEl>
                                        <p:attrNameLst>
                                          <p:attrName/>
                                        </p:attrNameLst>
                                      </p:cBhvr>
                                    </p:anim>
                                  </p:childTnLst>
                                  <p:subTnLst>
                                    <p:animClr clrSpc="rgb" dir="cw">
                                      <p:cBhvr override="childStyle">
                                        <p:cTn dur="1" fill="hold" display="0" masterRel="nextClick" afterEffect="1"/>
                                        <p:tgtEl>
                                          <p:spTgt spid="16589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76711"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22699"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305411"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261256" y="2019592"/>
            <a:ext cx="8602825" cy="4530498"/>
          </a:xfrm>
          <a:noFill/>
          <a:ln>
            <a:solidFill>
              <a:schemeClr val="accent1"/>
            </a:solidFill>
          </a:ln>
        </p:spPr>
        <p:txBody>
          <a:bodyPr/>
          <a:lstStyle/>
          <a:p>
            <a:pPr marL="342900" lvl="1" indent="-342900">
              <a:buClr>
                <a:schemeClr val="hlink"/>
              </a:buClr>
            </a:pPr>
            <a:r>
              <a:rPr lang="fr-FR" sz="4400" smtClean="0">
                <a:solidFill>
                  <a:srgbClr val="FAFD00"/>
                </a:solidFill>
              </a:rPr>
              <a:t>En fait, les jointures</a:t>
            </a:r>
            <a:r>
              <a:rPr lang="fr-FR" sz="4400" i="1" smtClean="0">
                <a:solidFill>
                  <a:srgbClr val="FAFD00"/>
                </a:solidFill>
              </a:rPr>
              <a:t> </a:t>
            </a:r>
            <a:r>
              <a:rPr lang="fr-FR" sz="4400" smtClean="0">
                <a:solidFill>
                  <a:srgbClr val="FAFD00"/>
                </a:solidFill>
              </a:rPr>
              <a:t>implicite ont été proposées dans les 80</a:t>
            </a:r>
            <a:endParaRPr lang="fr-FR" sz="4000" smtClean="0">
              <a:solidFill>
                <a:srgbClr val="FAFD00"/>
              </a:solidFill>
            </a:endParaRPr>
          </a:p>
          <a:p>
            <a:r>
              <a:rPr lang="fr-FR" sz="4000" smtClean="0">
                <a:solidFill>
                  <a:srgbClr val="FAFD00"/>
                </a:solidFill>
              </a:rPr>
              <a:t>Par votre prof. et son Thésard A. Abdellatif (INRIA)</a:t>
            </a:r>
          </a:p>
          <a:p>
            <a:r>
              <a:rPr lang="fr-FR" sz="4000" smtClean="0">
                <a:solidFill>
                  <a:srgbClr val="FAFD00"/>
                </a:solidFill>
              </a:rPr>
              <a:t> Prof. à Tunis </a:t>
            </a:r>
          </a:p>
        </p:txBody>
      </p:sp>
      <p:sp>
        <p:nvSpPr>
          <p:cNvPr id="165895" name="Oval 1031"/>
          <p:cNvSpPr>
            <a:spLocks noChangeArrowheads="1"/>
          </p:cNvSpPr>
          <p:nvPr/>
        </p:nvSpPr>
        <p:spPr bwMode="auto">
          <a:xfrm>
            <a:off x="6546461"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43411"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7011599"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41899"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52999"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52974"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87836"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graphicFrame>
        <p:nvGraphicFramePr>
          <p:cNvPr id="797698" name="Object 2"/>
          <p:cNvGraphicFramePr>
            <a:graphicFrameLocks noChangeAspect="1"/>
          </p:cNvGraphicFramePr>
          <p:nvPr/>
        </p:nvGraphicFramePr>
        <p:xfrm>
          <a:off x="-2165350" y="6829425"/>
          <a:ext cx="2066925" cy="485775"/>
        </p:xfrm>
        <a:graphic>
          <a:graphicData uri="http://schemas.openxmlformats.org/presentationml/2006/ole">
            <p:oleObj spid="_x0000_s1141867" name="Package" r:id="rId4" imgW="2079057" imgH="481263" progId="Package">
              <p:embed/>
            </p:oleObj>
          </a:graphicData>
        </a:graphic>
      </p:graphicFrame>
      <p:sp>
        <p:nvSpPr>
          <p:cNvPr id="15"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fr-FR" sz="4000" smtClean="0">
                <a:solidFill>
                  <a:schemeClr val="accent1"/>
                </a:solidFill>
              </a:rPr>
              <a:t>Toute</a:t>
            </a:r>
            <a:r>
              <a:rPr lang="en-US" sz="4000" smtClean="0">
                <a:solidFill>
                  <a:schemeClr val="accent1"/>
                </a:solidFill>
              </a:rPr>
              <a:t> </a:t>
            </a:r>
            <a:r>
              <a:rPr lang="fr-FR" sz="3600" smtClean="0">
                <a:solidFill>
                  <a:schemeClr val="accent1"/>
                </a:solidFill>
              </a:rPr>
              <a:t>Démarche</a:t>
            </a:r>
            <a:endParaRPr lang="fr-FR" sz="400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5893">
                                            <p:txEl>
                                              <p:pRg st="2" end="2"/>
                                            </p:txEl>
                                          </p:spTgt>
                                        </p:tgtEl>
                                        <p:attrNameLst>
                                          <p:attrName>style.visibility</p:attrName>
                                        </p:attrNameLst>
                                      </p:cBhvr>
                                      <p:to>
                                        <p:strVal val="visible"/>
                                      </p:to>
                                    </p:set>
                                    <p:anim to="" calcmode="lin" valueType="num">
                                      <p:cBhvr>
                                        <p:cTn id="17"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76711"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22699"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305411"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261256" y="2019592"/>
            <a:ext cx="8602825" cy="4530498"/>
          </a:xfrm>
          <a:noFill/>
          <a:ln>
            <a:solidFill>
              <a:schemeClr val="accent1"/>
            </a:solidFill>
          </a:ln>
        </p:spPr>
        <p:txBody>
          <a:bodyPr/>
          <a:lstStyle/>
          <a:p>
            <a:pPr marL="342900" lvl="1" indent="-342900">
              <a:buClr>
                <a:schemeClr val="hlink"/>
              </a:buClr>
            </a:pPr>
            <a:r>
              <a:rPr lang="fr-FR" sz="4400" smtClean="0">
                <a:solidFill>
                  <a:srgbClr val="FAFD00"/>
                </a:solidFill>
              </a:rPr>
              <a:t>Développées avec Prof. G. </a:t>
            </a:r>
            <a:r>
              <a:rPr lang="fr-FR" sz="4400" err="1" smtClean="0">
                <a:solidFill>
                  <a:srgbClr val="FAFD00"/>
                </a:solidFill>
              </a:rPr>
              <a:t>Wiederhold</a:t>
            </a:r>
            <a:r>
              <a:rPr lang="fr-FR" sz="4400" smtClean="0">
                <a:solidFill>
                  <a:srgbClr val="FAFD00"/>
                </a:solidFill>
              </a:rPr>
              <a:t> </a:t>
            </a:r>
          </a:p>
          <a:p>
            <a:pPr marL="342900" lvl="1" indent="-342900">
              <a:buClr>
                <a:schemeClr val="hlink"/>
              </a:buClr>
            </a:pPr>
            <a:r>
              <a:rPr lang="fr-FR" sz="4400" smtClean="0">
                <a:solidFill>
                  <a:srgbClr val="FAFD00"/>
                </a:solidFill>
              </a:rPr>
              <a:t> Ont donné lieu au </a:t>
            </a:r>
            <a:r>
              <a:rPr lang="fr-FR" sz="4400" err="1" smtClean="0">
                <a:solidFill>
                  <a:srgbClr val="FAFD00"/>
                </a:solidFill>
              </a:rPr>
              <a:t>Ph.D</a:t>
            </a:r>
            <a:r>
              <a:rPr lang="fr-FR" sz="4400" smtClean="0">
                <a:solidFill>
                  <a:srgbClr val="FAFD00"/>
                </a:solidFill>
              </a:rPr>
              <a:t>. de son étudiant B. Lee (</a:t>
            </a:r>
            <a:r>
              <a:rPr lang="fr-FR" sz="4400" err="1" smtClean="0">
                <a:solidFill>
                  <a:srgbClr val="FAFD00"/>
                </a:solidFill>
              </a:rPr>
              <a:t>Stanford</a:t>
            </a:r>
            <a:r>
              <a:rPr lang="fr-FR" sz="4400" smtClean="0">
                <a:solidFill>
                  <a:srgbClr val="FAFD00"/>
                </a:solidFill>
              </a:rPr>
              <a:t>)</a:t>
            </a:r>
          </a:p>
          <a:p>
            <a:r>
              <a:rPr lang="fr-FR" sz="4400" smtClean="0">
                <a:solidFill>
                  <a:srgbClr val="FAFD00"/>
                </a:solidFill>
              </a:rPr>
              <a:t> Papiers sur la page Web de votre prof.   </a:t>
            </a:r>
          </a:p>
        </p:txBody>
      </p:sp>
      <p:sp>
        <p:nvSpPr>
          <p:cNvPr id="165895" name="Oval 1031"/>
          <p:cNvSpPr>
            <a:spLocks noChangeArrowheads="1"/>
          </p:cNvSpPr>
          <p:nvPr/>
        </p:nvSpPr>
        <p:spPr bwMode="auto">
          <a:xfrm>
            <a:off x="6546461"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43411"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7011599"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41899"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52999"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52974"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87836"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graphicFrame>
        <p:nvGraphicFramePr>
          <p:cNvPr id="797698" name="Object 2"/>
          <p:cNvGraphicFramePr>
            <a:graphicFrameLocks noChangeAspect="1"/>
          </p:cNvGraphicFramePr>
          <p:nvPr/>
        </p:nvGraphicFramePr>
        <p:xfrm>
          <a:off x="-2165350" y="6829425"/>
          <a:ext cx="2066925" cy="485775"/>
        </p:xfrm>
        <a:graphic>
          <a:graphicData uri="http://schemas.openxmlformats.org/presentationml/2006/ole">
            <p:oleObj spid="_x0000_s1453163" name="Package" r:id="rId4" imgW="2079057" imgH="481263" progId="Package">
              <p:embed/>
            </p:oleObj>
          </a:graphicData>
        </a:graphic>
      </p:graphicFrame>
      <p:sp>
        <p:nvSpPr>
          <p:cNvPr id="16"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fr-FR" sz="4000" smtClean="0">
                <a:solidFill>
                  <a:schemeClr val="accent1"/>
                </a:solidFill>
              </a:rPr>
              <a:t>Toute</a:t>
            </a:r>
            <a:r>
              <a:rPr lang="en-US" sz="4000" smtClean="0">
                <a:solidFill>
                  <a:schemeClr val="accent1"/>
                </a:solidFill>
              </a:rPr>
              <a:t> </a:t>
            </a:r>
            <a:r>
              <a:rPr lang="fr-FR" sz="3600" smtClean="0">
                <a:solidFill>
                  <a:schemeClr val="accent1"/>
                </a:solidFill>
              </a:rPr>
              <a:t>Démarche</a:t>
            </a:r>
            <a:endParaRPr lang="fr-FR" sz="400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165893">
                                            <p:txEl>
                                              <p:pRg st="2" end="2"/>
                                            </p:txEl>
                                          </p:spTgt>
                                        </p:tgtEl>
                                        <p:attrNameLst>
                                          <p:attrName>style.visibility</p:attrName>
                                        </p:attrNameLst>
                                      </p:cBhvr>
                                      <p:to>
                                        <p:strVal val="visible"/>
                                      </p:to>
                                    </p:set>
                                    <p:anim to="" calcmode="lin" valueType="num">
                                      <p:cBhvr>
                                        <p:cTn id="15"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76711"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22699"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305411"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261257" y="2019592"/>
            <a:ext cx="8621486" cy="4530498"/>
          </a:xfrm>
          <a:noFill/>
          <a:ln>
            <a:solidFill>
              <a:schemeClr val="accent1"/>
            </a:solidFill>
          </a:ln>
        </p:spPr>
        <p:txBody>
          <a:bodyPr/>
          <a:lstStyle/>
          <a:p>
            <a:r>
              <a:rPr lang="fr-FR" sz="4000" smtClean="0">
                <a:solidFill>
                  <a:srgbClr val="FAFD00"/>
                </a:solidFill>
              </a:rPr>
              <a:t>Type de jointure implicite pour le lien sémantique (</a:t>
            </a:r>
            <a:r>
              <a:rPr lang="fr-FR" sz="4000" err="1" smtClean="0">
                <a:solidFill>
                  <a:srgbClr val="FAFD00"/>
                </a:solidFill>
              </a:rPr>
              <a:t>MsAccess</a:t>
            </a:r>
            <a:r>
              <a:rPr lang="fr-FR" sz="4000" smtClean="0">
                <a:solidFill>
                  <a:srgbClr val="FAFD00"/>
                </a:solidFill>
              </a:rPr>
              <a:t>) </a:t>
            </a:r>
          </a:p>
          <a:p>
            <a:pPr lvl="1"/>
            <a:r>
              <a:rPr lang="fr-FR" sz="3600" smtClean="0">
                <a:solidFill>
                  <a:srgbClr val="FAFD00"/>
                </a:solidFill>
              </a:rPr>
              <a:t> Interne   (défaut) </a:t>
            </a:r>
          </a:p>
          <a:p>
            <a:pPr lvl="2"/>
            <a:r>
              <a:rPr lang="fr-FR" sz="3200" smtClean="0">
                <a:solidFill>
                  <a:srgbClr val="FAFD00"/>
                </a:solidFill>
              </a:rPr>
              <a:t>  </a:t>
            </a:r>
            <a:r>
              <a:rPr lang="fr-FR" sz="3600" smtClean="0">
                <a:solidFill>
                  <a:srgbClr val="FAFD00"/>
                </a:solidFill>
              </a:rPr>
              <a:t>Produit seulement les tuples de deux tables ou les valeurs jointes sont égales</a:t>
            </a:r>
          </a:p>
        </p:txBody>
      </p:sp>
      <p:sp>
        <p:nvSpPr>
          <p:cNvPr id="165895" name="Oval 1031"/>
          <p:cNvSpPr>
            <a:spLocks noChangeArrowheads="1"/>
          </p:cNvSpPr>
          <p:nvPr/>
        </p:nvSpPr>
        <p:spPr bwMode="auto">
          <a:xfrm>
            <a:off x="6546461"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43411"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7011599"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41899"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52999"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52974"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87836"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graphicFrame>
        <p:nvGraphicFramePr>
          <p:cNvPr id="797698" name="Object 2"/>
          <p:cNvGraphicFramePr>
            <a:graphicFrameLocks noChangeAspect="1"/>
          </p:cNvGraphicFramePr>
          <p:nvPr/>
        </p:nvGraphicFramePr>
        <p:xfrm>
          <a:off x="-2165350" y="6829425"/>
          <a:ext cx="2066925" cy="485775"/>
        </p:xfrm>
        <a:graphic>
          <a:graphicData uri="http://schemas.openxmlformats.org/presentationml/2006/ole">
            <p:oleObj spid="_x0000_s1139819" name="Package" r:id="rId4" imgW="2079057" imgH="481263" progId="Package">
              <p:embed/>
            </p:oleObj>
          </a:graphicData>
        </a:graphic>
      </p:graphicFrame>
      <p:sp>
        <p:nvSpPr>
          <p:cNvPr id="15"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fr-FR" sz="4000" smtClean="0">
                <a:solidFill>
                  <a:schemeClr val="accent1"/>
                </a:solidFill>
              </a:rPr>
              <a:t>Toute</a:t>
            </a:r>
            <a:r>
              <a:rPr lang="en-US" sz="4000" smtClean="0">
                <a:solidFill>
                  <a:schemeClr val="accent1"/>
                </a:solidFill>
              </a:rPr>
              <a:t> </a:t>
            </a:r>
            <a:r>
              <a:rPr lang="fr-FR" sz="3600" smtClean="0">
                <a:solidFill>
                  <a:schemeClr val="accent1"/>
                </a:solidFill>
              </a:rPr>
              <a:t>Démarche</a:t>
            </a:r>
            <a:endParaRPr lang="fr-FR" sz="400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76711"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22699"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305411"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261257" y="1851641"/>
            <a:ext cx="8621486" cy="4530498"/>
          </a:xfrm>
          <a:noFill/>
          <a:ln>
            <a:solidFill>
              <a:schemeClr val="accent1"/>
            </a:solidFill>
          </a:ln>
        </p:spPr>
        <p:txBody>
          <a:bodyPr/>
          <a:lstStyle/>
          <a:p>
            <a:pPr>
              <a:spcBef>
                <a:spcPts val="600"/>
              </a:spcBef>
            </a:pPr>
            <a:r>
              <a:rPr lang="fr-FR" sz="4000" smtClean="0">
                <a:solidFill>
                  <a:srgbClr val="FAFD00"/>
                </a:solidFill>
              </a:rPr>
              <a:t>Externe</a:t>
            </a:r>
            <a:endParaRPr lang="fr-FR" sz="3600" smtClean="0">
              <a:solidFill>
                <a:srgbClr val="FAFD00"/>
              </a:solidFill>
            </a:endParaRPr>
          </a:p>
          <a:p>
            <a:pPr lvl="1">
              <a:spcBef>
                <a:spcPts val="600"/>
              </a:spcBef>
            </a:pPr>
            <a:r>
              <a:rPr lang="fr-FR" sz="3600" smtClean="0">
                <a:solidFill>
                  <a:srgbClr val="FAFD00"/>
                </a:solidFill>
              </a:rPr>
              <a:t> </a:t>
            </a:r>
            <a:r>
              <a:rPr lang="fr-FR" sz="4000" smtClean="0">
                <a:solidFill>
                  <a:srgbClr val="FAFD00"/>
                </a:solidFill>
              </a:rPr>
              <a:t>Préserve toutes les tuples d’une de deux tables </a:t>
            </a:r>
          </a:p>
          <a:p>
            <a:pPr lvl="1">
              <a:spcBef>
                <a:spcPts val="600"/>
              </a:spcBef>
            </a:pPr>
            <a:r>
              <a:rPr lang="fr-FR" sz="4000" smtClean="0">
                <a:solidFill>
                  <a:srgbClr val="FAFD00"/>
                </a:solidFill>
              </a:rPr>
              <a:t> Au choix sous </a:t>
            </a:r>
            <a:r>
              <a:rPr lang="fr-FR" sz="4000" err="1" smtClean="0">
                <a:solidFill>
                  <a:srgbClr val="FAFD00"/>
                </a:solidFill>
              </a:rPr>
              <a:t>MsAccess</a:t>
            </a:r>
            <a:endParaRPr lang="fr-FR" sz="4000" smtClean="0">
              <a:solidFill>
                <a:srgbClr val="FAFD00"/>
              </a:solidFill>
            </a:endParaRPr>
          </a:p>
          <a:p>
            <a:pPr lvl="1">
              <a:spcBef>
                <a:spcPts val="600"/>
              </a:spcBef>
            </a:pPr>
            <a:r>
              <a:rPr lang="fr-FR" sz="4000" smtClean="0">
                <a:solidFill>
                  <a:srgbClr val="FAFD00"/>
                </a:solidFill>
              </a:rPr>
              <a:t> Mais pas les deux  tables à la fois</a:t>
            </a:r>
          </a:p>
          <a:p>
            <a:pPr lvl="2">
              <a:spcBef>
                <a:spcPts val="600"/>
              </a:spcBef>
            </a:pPr>
            <a:r>
              <a:rPr lang="fr-FR" sz="3600" smtClean="0">
                <a:solidFill>
                  <a:srgbClr val="FAFD00"/>
                </a:solidFill>
              </a:rPr>
              <a:t>  Pas de jointure externe complète sous </a:t>
            </a:r>
            <a:r>
              <a:rPr lang="fr-FR" sz="3600" err="1" smtClean="0">
                <a:solidFill>
                  <a:srgbClr val="FAFD00"/>
                </a:solidFill>
              </a:rPr>
              <a:t>MsAccess</a:t>
            </a:r>
            <a:endParaRPr lang="fr-FR" sz="3600" smtClean="0">
              <a:solidFill>
                <a:srgbClr val="FAFD00"/>
              </a:solidFill>
            </a:endParaRPr>
          </a:p>
        </p:txBody>
      </p:sp>
      <p:sp>
        <p:nvSpPr>
          <p:cNvPr id="165895" name="Oval 1031"/>
          <p:cNvSpPr>
            <a:spLocks noChangeArrowheads="1"/>
          </p:cNvSpPr>
          <p:nvPr/>
        </p:nvSpPr>
        <p:spPr bwMode="auto">
          <a:xfrm>
            <a:off x="6546461"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43411"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7011599"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41899"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52999"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52974"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87836"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graphicFrame>
        <p:nvGraphicFramePr>
          <p:cNvPr id="797698" name="Object 2"/>
          <p:cNvGraphicFramePr>
            <a:graphicFrameLocks noChangeAspect="1"/>
          </p:cNvGraphicFramePr>
          <p:nvPr/>
        </p:nvGraphicFramePr>
        <p:xfrm>
          <a:off x="-2165350" y="6829425"/>
          <a:ext cx="2066925" cy="485775"/>
        </p:xfrm>
        <a:graphic>
          <a:graphicData uri="http://schemas.openxmlformats.org/presentationml/2006/ole">
            <p:oleObj spid="_x0000_s970859" name="Package" r:id="rId4" imgW="2079057" imgH="481263" progId="Package">
              <p:embed/>
            </p:oleObj>
          </a:graphicData>
        </a:graphic>
      </p:graphicFrame>
      <p:sp>
        <p:nvSpPr>
          <p:cNvPr id="16"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fr-FR" sz="4000" smtClean="0">
                <a:solidFill>
                  <a:schemeClr val="accent1"/>
                </a:solidFill>
              </a:rPr>
              <a:t>Toute</a:t>
            </a:r>
            <a:r>
              <a:rPr lang="en-US" sz="4000" smtClean="0">
                <a:solidFill>
                  <a:schemeClr val="accent1"/>
                </a:solidFill>
              </a:rPr>
              <a:t> </a:t>
            </a:r>
            <a:r>
              <a:rPr lang="fr-FR" sz="3600" smtClean="0">
                <a:solidFill>
                  <a:schemeClr val="accent1"/>
                </a:solidFill>
              </a:rPr>
              <a:t>Démarche</a:t>
            </a:r>
            <a:endParaRPr lang="fr-FR" sz="400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65893">
                                            <p:txEl>
                                              <p:pRg st="3" end="3"/>
                                            </p:txEl>
                                          </p:spTgt>
                                        </p:tgtEl>
                                        <p:attrNameLst>
                                          <p:attrName>style.visibility</p:attrName>
                                        </p:attrNameLst>
                                      </p:cBhvr>
                                      <p:to>
                                        <p:strVal val="visible"/>
                                      </p:to>
                                    </p:set>
                                    <p:anim to="" calcmode="lin" valueType="num">
                                      <p:cBhvr>
                                        <p:cTn id="16"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165893">
                                            <p:txEl>
                                              <p:pRg st="4" end="4"/>
                                            </p:txEl>
                                          </p:spTgt>
                                        </p:tgtEl>
                                        <p:attrNameLst>
                                          <p:attrName>style.visibility</p:attrName>
                                        </p:attrNameLst>
                                      </p:cBhvr>
                                      <p:to>
                                        <p:strVal val="visible"/>
                                      </p:to>
                                    </p:set>
                                    <p:anim to="" calcmode="lin" valueType="num">
                                      <p:cBhvr>
                                        <p:cTn id="19"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76711"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22699"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305411"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318407" y="1661141"/>
            <a:ext cx="3815443" cy="4815859"/>
          </a:xfrm>
          <a:noFill/>
          <a:ln>
            <a:solidFill>
              <a:schemeClr val="accent1"/>
            </a:solidFill>
          </a:ln>
        </p:spPr>
        <p:txBody>
          <a:bodyPr/>
          <a:lstStyle/>
          <a:p>
            <a:pPr>
              <a:spcBef>
                <a:spcPts val="600"/>
              </a:spcBef>
            </a:pPr>
            <a:r>
              <a:rPr lang="fr-FR" sz="2800" smtClean="0">
                <a:solidFill>
                  <a:srgbClr val="FAFD00"/>
                </a:solidFill>
              </a:rPr>
              <a:t>On peut demander N°, nom, </a:t>
            </a:r>
            <a:r>
              <a:rPr lang="fr-FR" sz="2800" err="1" smtClean="0">
                <a:solidFill>
                  <a:srgbClr val="FAFD00"/>
                </a:solidFill>
              </a:rPr>
              <a:t>NomJF</a:t>
            </a:r>
            <a:r>
              <a:rPr lang="fr-FR" sz="2800" smtClean="0">
                <a:solidFill>
                  <a:srgbClr val="FAFD00"/>
                </a:solidFill>
              </a:rPr>
              <a:t>, tel, ville, email en QBE</a:t>
            </a:r>
          </a:p>
          <a:p>
            <a:pPr>
              <a:spcBef>
                <a:spcPts val="600"/>
              </a:spcBef>
            </a:pPr>
            <a:r>
              <a:rPr lang="fr-FR" sz="2800" smtClean="0">
                <a:solidFill>
                  <a:srgbClr val="FAFD00"/>
                </a:solidFill>
              </a:rPr>
              <a:t> Sans spécifier les jointures</a:t>
            </a:r>
          </a:p>
          <a:p>
            <a:pPr>
              <a:spcBef>
                <a:spcPts val="600"/>
              </a:spcBef>
            </a:pPr>
            <a:r>
              <a:rPr lang="fr-FR" sz="2800" smtClean="0">
                <a:solidFill>
                  <a:srgbClr val="FAFD00"/>
                </a:solidFill>
              </a:rPr>
              <a:t>La réponse serait OK</a:t>
            </a:r>
          </a:p>
          <a:p>
            <a:pPr>
              <a:spcBef>
                <a:spcPts val="600"/>
              </a:spcBef>
            </a:pPr>
            <a:r>
              <a:rPr lang="fr-FR" sz="2800" smtClean="0">
                <a:solidFill>
                  <a:srgbClr val="FAFD00"/>
                </a:solidFill>
              </a:rPr>
              <a:t> Elle serait erronée pour les jointures internes</a:t>
            </a:r>
          </a:p>
          <a:p>
            <a:pPr>
              <a:spcBef>
                <a:spcPts val="600"/>
              </a:spcBef>
            </a:pPr>
            <a:r>
              <a:rPr lang="fr-FR" sz="2800" smtClean="0">
                <a:solidFill>
                  <a:srgbClr val="FAFD00"/>
                </a:solidFill>
              </a:rPr>
              <a:t>Pourquoi  ?</a:t>
            </a:r>
          </a:p>
        </p:txBody>
      </p:sp>
      <p:sp>
        <p:nvSpPr>
          <p:cNvPr id="165895" name="Oval 1031"/>
          <p:cNvSpPr>
            <a:spLocks noChangeArrowheads="1"/>
          </p:cNvSpPr>
          <p:nvPr/>
        </p:nvSpPr>
        <p:spPr bwMode="auto">
          <a:xfrm>
            <a:off x="6546461"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43411"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7011599"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41899"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52999"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52974"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87836"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graphicFrame>
        <p:nvGraphicFramePr>
          <p:cNvPr id="797698" name="Object 2"/>
          <p:cNvGraphicFramePr>
            <a:graphicFrameLocks noChangeAspect="1"/>
          </p:cNvGraphicFramePr>
          <p:nvPr/>
        </p:nvGraphicFramePr>
        <p:xfrm>
          <a:off x="-2165350" y="6829425"/>
          <a:ext cx="2066925" cy="485775"/>
        </p:xfrm>
        <a:graphic>
          <a:graphicData uri="http://schemas.openxmlformats.org/presentationml/2006/ole">
            <p:oleObj spid="_x0000_s1296491" name="Package" r:id="rId4" imgW="2079057" imgH="481263" progId="Package">
              <p:embed/>
            </p:oleObj>
          </a:graphicData>
        </a:graphic>
      </p:graphicFrame>
      <p:pic>
        <p:nvPicPr>
          <p:cNvPr id="15" name="Image 14" descr="jointures externes.JPG"/>
          <p:cNvPicPr>
            <a:picLocks noChangeAspect="1"/>
          </p:cNvPicPr>
          <p:nvPr/>
        </p:nvPicPr>
        <p:blipFill>
          <a:blip r:embed="rId5" cstate="print"/>
          <a:stretch>
            <a:fillRect/>
          </a:stretch>
        </p:blipFill>
        <p:spPr>
          <a:xfrm>
            <a:off x="4743450" y="1957196"/>
            <a:ext cx="3886200" cy="4585716"/>
          </a:xfrm>
          <a:prstGeom prst="rect">
            <a:avLst/>
          </a:prstGeom>
        </p:spPr>
      </p:pic>
      <p:sp>
        <p:nvSpPr>
          <p:cNvPr id="16" name="Rectangle 15"/>
          <p:cNvSpPr/>
          <p:nvPr/>
        </p:nvSpPr>
        <p:spPr>
          <a:xfrm>
            <a:off x="4287306" y="3228945"/>
            <a:ext cx="569387" cy="400110"/>
          </a:xfrm>
          <a:prstGeom prst="rect">
            <a:avLst/>
          </a:prstGeom>
        </p:spPr>
        <p:txBody>
          <a:bodyPr wrap="none">
            <a:spAutoFit/>
          </a:bodyPr>
          <a:lstStyle/>
          <a:p>
            <a:r>
              <a:rPr lang="en-US" smtClean="0"/>
              <a:t>300</a:t>
            </a:r>
            <a:endParaRPr lang="en-US"/>
          </a:p>
        </p:txBody>
      </p:sp>
      <p:sp>
        <p:nvSpPr>
          <p:cNvPr id="17" name="Rectangle 16"/>
          <p:cNvSpPr/>
          <p:nvPr/>
        </p:nvSpPr>
        <p:spPr>
          <a:xfrm>
            <a:off x="4287306" y="3228945"/>
            <a:ext cx="569387" cy="400110"/>
          </a:xfrm>
          <a:prstGeom prst="rect">
            <a:avLst/>
          </a:prstGeom>
        </p:spPr>
        <p:txBody>
          <a:bodyPr wrap="none">
            <a:spAutoFit/>
          </a:bodyPr>
          <a:lstStyle/>
          <a:p>
            <a:r>
              <a:rPr lang="en-US" smtClean="0"/>
              <a:t>300</a:t>
            </a:r>
            <a:endParaRPr lang="en-US"/>
          </a:p>
        </p:txBody>
      </p:sp>
      <p:sp>
        <p:nvSpPr>
          <p:cNvPr id="18"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fr-FR" sz="4000" smtClean="0">
                <a:solidFill>
                  <a:schemeClr val="accent1"/>
                </a:solidFill>
              </a:rPr>
              <a:t>Toute</a:t>
            </a:r>
            <a:r>
              <a:rPr lang="en-US" sz="4000" smtClean="0">
                <a:solidFill>
                  <a:schemeClr val="accent1"/>
                </a:solidFill>
              </a:rPr>
              <a:t> </a:t>
            </a:r>
            <a:r>
              <a:rPr lang="fr-FR" sz="3600" smtClean="0">
                <a:solidFill>
                  <a:schemeClr val="accent1"/>
                </a:solidFill>
              </a:rPr>
              <a:t>Démarche</a:t>
            </a:r>
            <a:endParaRPr lang="fr-FR" sz="400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5893">
                                            <p:txEl>
                                              <p:pRg st="2" end="2"/>
                                            </p:txEl>
                                          </p:spTgt>
                                        </p:tgtEl>
                                        <p:attrNameLst>
                                          <p:attrName>style.visibility</p:attrName>
                                        </p:attrNameLst>
                                      </p:cBhvr>
                                      <p:to>
                                        <p:strVal val="visible"/>
                                      </p:to>
                                    </p:set>
                                    <p:anim to="" calcmode="lin" valueType="num">
                                      <p:cBhvr>
                                        <p:cTn id="17"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65893">
                                            <p:txEl>
                                              <p:pRg st="3" end="3"/>
                                            </p:txEl>
                                          </p:spTgt>
                                        </p:tgtEl>
                                        <p:attrNameLst>
                                          <p:attrName>style.visibility</p:attrName>
                                        </p:attrNameLst>
                                      </p:cBhvr>
                                      <p:to>
                                        <p:strVal val="visible"/>
                                      </p:to>
                                    </p:set>
                                    <p:anim to="" calcmode="lin" valueType="num">
                                      <p:cBhvr>
                                        <p:cTn id="22"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65893">
                                            <p:txEl>
                                              <p:pRg st="4" end="4"/>
                                            </p:txEl>
                                          </p:spTgt>
                                        </p:tgtEl>
                                        <p:attrNameLst>
                                          <p:attrName>style.visibility</p:attrName>
                                        </p:attrNameLst>
                                      </p:cBhvr>
                                      <p:to>
                                        <p:strVal val="visible"/>
                                      </p:to>
                                    </p:set>
                                    <p:anim to="" calcmode="lin" valueType="num">
                                      <p:cBhvr>
                                        <p:cTn id="27"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290" name="Object 2">
            <a:hlinkClick r:id="" action="ppaction://ole?verb=0"/>
          </p:cNvPr>
          <p:cNvGraphicFramePr>
            <a:graphicFrameLocks/>
          </p:cNvGraphicFramePr>
          <p:nvPr>
            <p:extLst>
              <p:ext uri="{D42A27DB-BD31-4B8C-83A1-F6EECF244321}">
                <p14:modId xmlns="" xmlns:p14="http://schemas.microsoft.com/office/powerpoint/2010/main" val="3884333283"/>
              </p:ext>
            </p:extLst>
          </p:nvPr>
        </p:nvGraphicFramePr>
        <p:xfrm>
          <a:off x="533400" y="538163"/>
          <a:ext cx="4876800" cy="2701925"/>
        </p:xfrm>
        <a:graphic>
          <a:graphicData uri="http://schemas.openxmlformats.org/presentationml/2006/ole">
            <p:oleObj spid="_x0000_s12393" name="Document" r:id="rId5" imgW="5754232" imgH="2706679" progId="Word.Document.8">
              <p:embed/>
            </p:oleObj>
          </a:graphicData>
        </a:graphic>
      </p:graphicFrame>
      <p:sp>
        <p:nvSpPr>
          <p:cNvPr id="12291" name="Rectangle 3"/>
          <p:cNvSpPr>
            <a:spLocks noChangeArrowheads="1"/>
          </p:cNvSpPr>
          <p:nvPr/>
        </p:nvSpPr>
        <p:spPr bwMode="auto">
          <a:xfrm>
            <a:off x="153988" y="5349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a:t>
            </a:r>
          </a:p>
        </p:txBody>
      </p:sp>
      <p:sp>
        <p:nvSpPr>
          <p:cNvPr id="12292" name="Rectangle 4"/>
          <p:cNvSpPr>
            <a:spLocks noChangeArrowheads="1"/>
          </p:cNvSpPr>
          <p:nvPr/>
        </p:nvSpPr>
        <p:spPr bwMode="auto">
          <a:xfrm>
            <a:off x="2082800" y="939800"/>
            <a:ext cx="711200" cy="330200"/>
          </a:xfrm>
          <a:prstGeom prst="rect">
            <a:avLst/>
          </a:prstGeom>
          <a:noFill/>
          <a:ln w="50800">
            <a:solidFill>
              <a:schemeClr val="accent1"/>
            </a:solidFill>
            <a:miter lim="800000"/>
            <a:headEnd/>
            <a:tailEnd/>
          </a:ln>
          <a:effectLst/>
        </p:spPr>
        <p:txBody>
          <a:bodyPr wrap="none" anchor="ctr"/>
          <a:lstStyle/>
          <a:p>
            <a:endParaRPr lang="fr-FR"/>
          </a:p>
        </p:txBody>
      </p:sp>
    </p:spTree>
  </p:cSld>
  <p:clrMapOvr>
    <a:overrideClrMapping bg1="lt1" tx1="dk1" bg2="lt2" tx2="dk2" accent1="accent1" accent2="accent2" accent3="accent3" accent4="accent4" accent5="accent5" accent6="accent6" hlink="hlink" folHlink="folHlink"/>
  </p:clrMapOvr>
  <p:transition spd="slow">
    <p:zoom dir="in"/>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76711"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22699"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305411"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261257" y="1851641"/>
            <a:ext cx="8621486" cy="4530498"/>
          </a:xfrm>
          <a:noFill/>
          <a:ln>
            <a:solidFill>
              <a:schemeClr val="accent1"/>
            </a:solidFill>
          </a:ln>
        </p:spPr>
        <p:txBody>
          <a:bodyPr/>
          <a:lstStyle/>
          <a:p>
            <a:pPr>
              <a:spcBef>
                <a:spcPts val="600"/>
              </a:spcBef>
            </a:pPr>
            <a:r>
              <a:rPr lang="fr-FR" sz="4000" smtClean="0">
                <a:solidFill>
                  <a:srgbClr val="FAFD00"/>
                </a:solidFill>
              </a:rPr>
              <a:t> Jointures externes sont mal supportées par </a:t>
            </a:r>
            <a:r>
              <a:rPr lang="fr-FR" sz="4000" err="1" smtClean="0">
                <a:solidFill>
                  <a:srgbClr val="FAFD00"/>
                </a:solidFill>
              </a:rPr>
              <a:t>MsAccess</a:t>
            </a:r>
            <a:endParaRPr lang="fr-FR" sz="4000" smtClean="0">
              <a:solidFill>
                <a:srgbClr val="FAFD00"/>
              </a:solidFill>
            </a:endParaRPr>
          </a:p>
          <a:p>
            <a:pPr lvl="1">
              <a:spcBef>
                <a:spcPts val="600"/>
              </a:spcBef>
            </a:pPr>
            <a:r>
              <a:rPr lang="fr-FR" sz="3600" smtClean="0">
                <a:solidFill>
                  <a:srgbClr val="FAFD00"/>
                </a:solidFill>
              </a:rPr>
              <a:t> Absence de la théorie cohérente</a:t>
            </a:r>
          </a:p>
          <a:p>
            <a:pPr lvl="1">
              <a:spcBef>
                <a:spcPts val="600"/>
              </a:spcBef>
            </a:pPr>
            <a:r>
              <a:rPr lang="fr-FR" sz="3600" smtClean="0">
                <a:solidFill>
                  <a:srgbClr val="FAFD00"/>
                </a:solidFill>
              </a:rPr>
              <a:t> Bugs</a:t>
            </a:r>
          </a:p>
          <a:p>
            <a:pPr lvl="1">
              <a:spcBef>
                <a:spcPts val="600"/>
              </a:spcBef>
            </a:pPr>
            <a:r>
              <a:rPr lang="fr-FR" sz="3600" smtClean="0">
                <a:solidFill>
                  <a:srgbClr val="FAFD00"/>
                </a:solidFill>
              </a:rPr>
              <a:t> Voir + dans le cours sur SQL</a:t>
            </a:r>
          </a:p>
          <a:p>
            <a:pPr>
              <a:spcBef>
                <a:spcPts val="600"/>
              </a:spcBef>
            </a:pPr>
            <a:r>
              <a:rPr lang="fr-FR" sz="4000" smtClean="0">
                <a:solidFill>
                  <a:srgbClr val="FAFD00"/>
                </a:solidFill>
              </a:rPr>
              <a:t> A n’utiliser comme implicites que quand c’est vraiment utile et testé  </a:t>
            </a:r>
          </a:p>
        </p:txBody>
      </p:sp>
      <p:sp>
        <p:nvSpPr>
          <p:cNvPr id="165895" name="Oval 1031"/>
          <p:cNvSpPr>
            <a:spLocks noChangeArrowheads="1"/>
          </p:cNvSpPr>
          <p:nvPr/>
        </p:nvSpPr>
        <p:spPr bwMode="auto">
          <a:xfrm>
            <a:off x="6546461"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43411"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7011599"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41899"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52999"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52974"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87836"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graphicFrame>
        <p:nvGraphicFramePr>
          <p:cNvPr id="797698" name="Object 2"/>
          <p:cNvGraphicFramePr>
            <a:graphicFrameLocks noChangeAspect="1"/>
          </p:cNvGraphicFramePr>
          <p:nvPr/>
        </p:nvGraphicFramePr>
        <p:xfrm>
          <a:off x="-2165350" y="6829425"/>
          <a:ext cx="2066925" cy="485775"/>
        </p:xfrm>
        <a:graphic>
          <a:graphicData uri="http://schemas.openxmlformats.org/presentationml/2006/ole">
            <p:oleObj spid="_x0000_s1714283" name="Package" r:id="rId4" imgW="2079057" imgH="481263" progId="Package">
              <p:embed/>
            </p:oleObj>
          </a:graphicData>
        </a:graphic>
      </p:graphicFrame>
      <p:sp>
        <p:nvSpPr>
          <p:cNvPr id="15"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fr-FR" sz="4000" smtClean="0">
                <a:solidFill>
                  <a:schemeClr val="accent1"/>
                </a:solidFill>
              </a:rPr>
              <a:t>Toute</a:t>
            </a:r>
            <a:r>
              <a:rPr lang="en-US" sz="4000" smtClean="0">
                <a:solidFill>
                  <a:schemeClr val="accent1"/>
                </a:solidFill>
              </a:rPr>
              <a:t> </a:t>
            </a:r>
            <a:r>
              <a:rPr lang="fr-FR" sz="3600" smtClean="0">
                <a:solidFill>
                  <a:schemeClr val="accent1"/>
                </a:solidFill>
              </a:rPr>
              <a:t>Démarche</a:t>
            </a:r>
            <a:endParaRPr lang="fr-FR" sz="400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65893">
                                            <p:txEl>
                                              <p:pRg st="3" end="3"/>
                                            </p:txEl>
                                          </p:spTgt>
                                        </p:tgtEl>
                                        <p:attrNameLst>
                                          <p:attrName>style.visibility</p:attrName>
                                        </p:attrNameLst>
                                      </p:cBhvr>
                                      <p:to>
                                        <p:strVal val="visible"/>
                                      </p:to>
                                    </p:set>
                                    <p:anim to="" calcmode="lin" valueType="num">
                                      <p:cBhvr>
                                        <p:cTn id="16"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499"/>
                                          </p:stCondLst>
                                        </p:cTn>
                                        <p:tgtEl>
                                          <p:spTgt spid="165893">
                                            <p:txEl>
                                              <p:pRg st="4" end="4"/>
                                            </p:txEl>
                                          </p:spTgt>
                                        </p:tgtEl>
                                        <p:attrNameLst>
                                          <p:attrName>style.visibility</p:attrName>
                                        </p:attrNameLst>
                                      </p:cBhvr>
                                      <p:to>
                                        <p:strVal val="visible"/>
                                      </p:to>
                                    </p:set>
                                    <p:anim to="" calcmode="lin" valueType="num">
                                      <p:cBhvr>
                                        <p:cTn id="21"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36366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115411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65405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409573" y="2262188"/>
            <a:ext cx="8329073" cy="4364855"/>
          </a:xfrm>
          <a:noFill/>
          <a:ln>
            <a:solidFill>
              <a:schemeClr val="accent1"/>
            </a:solidFill>
          </a:ln>
        </p:spPr>
        <p:txBody>
          <a:bodyPr/>
          <a:lstStyle/>
          <a:p>
            <a:r>
              <a:rPr lang="fr-FR" sz="4000" smtClean="0">
                <a:solidFill>
                  <a:srgbClr val="FAFD00"/>
                </a:solidFill>
              </a:rPr>
              <a:t>Expérience d’application</a:t>
            </a:r>
          </a:p>
          <a:p>
            <a:pPr lvl="1"/>
            <a:r>
              <a:rPr lang="fr-FR" sz="3600" smtClean="0">
                <a:solidFill>
                  <a:srgbClr val="FAFD00"/>
                </a:solidFill>
              </a:rPr>
              <a:t> Les exercices</a:t>
            </a:r>
          </a:p>
          <a:p>
            <a:pPr lvl="2"/>
            <a:r>
              <a:rPr lang="fr-FR" sz="2800" smtClean="0">
                <a:solidFill>
                  <a:srgbClr val="FAFD00"/>
                </a:solidFill>
              </a:rPr>
              <a:t> </a:t>
            </a:r>
            <a:r>
              <a:rPr lang="fr-FR" sz="3200" smtClean="0">
                <a:solidFill>
                  <a:srgbClr val="FAFD00"/>
                </a:solidFill>
              </a:rPr>
              <a:t>Voir ceux du cours</a:t>
            </a:r>
            <a:endParaRPr lang="fr-FR" sz="2800" smtClean="0">
              <a:solidFill>
                <a:srgbClr val="FAFD00"/>
              </a:solidFill>
            </a:endParaRPr>
          </a:p>
          <a:p>
            <a:pPr lvl="1"/>
            <a:r>
              <a:rPr lang="fr-FR" sz="3600" smtClean="0">
                <a:solidFill>
                  <a:srgbClr val="FAFD00"/>
                </a:solidFill>
              </a:rPr>
              <a:t> La pratique</a:t>
            </a:r>
          </a:p>
          <a:p>
            <a:pPr lvl="2"/>
            <a:r>
              <a:rPr lang="fr-FR" sz="2800" smtClean="0">
                <a:solidFill>
                  <a:srgbClr val="FAFD00"/>
                </a:solidFill>
              </a:rPr>
              <a:t> </a:t>
            </a:r>
            <a:r>
              <a:rPr lang="fr-FR" sz="3200" smtClean="0">
                <a:solidFill>
                  <a:srgbClr val="FAFD00"/>
                </a:solidFill>
              </a:rPr>
              <a:t>Voir la vie autour</a:t>
            </a:r>
            <a:r>
              <a:rPr lang="fr-FR" sz="2800" smtClean="0">
                <a:solidFill>
                  <a:srgbClr val="FAFD00"/>
                </a:solidFill>
              </a:rPr>
              <a:t> </a:t>
            </a:r>
          </a:p>
          <a:p>
            <a:pPr lvl="3"/>
            <a:r>
              <a:rPr lang="fr-FR" smtClean="0">
                <a:solidFill>
                  <a:srgbClr val="FAFD00"/>
                </a:solidFill>
              </a:rPr>
              <a:t> </a:t>
            </a:r>
            <a:r>
              <a:rPr lang="fr-FR" sz="2800" smtClean="0">
                <a:solidFill>
                  <a:srgbClr val="FAFD00"/>
                </a:solidFill>
              </a:rPr>
              <a:t>Dauphine,  Votre entreprise, </a:t>
            </a:r>
            <a:r>
              <a:rPr lang="fr-FR" sz="2800" err="1" smtClean="0">
                <a:solidFill>
                  <a:srgbClr val="FAFD00"/>
                </a:solidFill>
              </a:rPr>
              <a:t>Facebook</a:t>
            </a:r>
            <a:r>
              <a:rPr lang="fr-FR" sz="2800" smtClean="0">
                <a:solidFill>
                  <a:srgbClr val="FAFD00"/>
                </a:solidFill>
              </a:rPr>
              <a:t>,  Ecole de Conduite, vos  CDs…</a:t>
            </a:r>
            <a:r>
              <a:rPr lang="fr-FR" smtClean="0">
                <a:solidFill>
                  <a:srgbClr val="FAFD00"/>
                </a:solidFill>
              </a:rPr>
              <a:t> </a:t>
            </a: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fr-FR" sz="3600" smtClean="0">
                <a:solidFill>
                  <a:schemeClr val="accent1"/>
                </a:solidFill>
              </a:rPr>
              <a:t>Démarche </a:t>
            </a:r>
            <a:r>
              <a:rPr lang="fr-FR" sz="3600">
                <a:solidFill>
                  <a:schemeClr val="accent1"/>
                </a:solidFill>
              </a:rPr>
              <a:t>formelle</a:t>
            </a:r>
            <a:endParaRPr lang="fr-FR" sz="4000">
              <a:solidFill>
                <a:schemeClr val="accent1"/>
              </a:solidFill>
            </a:endParaRPr>
          </a:p>
        </p:txBody>
      </p:sp>
      <p:sp>
        <p:nvSpPr>
          <p:cNvPr id="165895" name="Oval 1031"/>
          <p:cNvSpPr>
            <a:spLocks noChangeArrowheads="1"/>
          </p:cNvSpPr>
          <p:nvPr/>
        </p:nvSpPr>
        <p:spPr bwMode="auto">
          <a:xfrm>
            <a:off x="6527800" y="10207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10652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75260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48590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3111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60960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73990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65893">
                                            <p:txEl>
                                              <p:pRg st="3" end="3"/>
                                            </p:txEl>
                                          </p:spTgt>
                                        </p:tgtEl>
                                        <p:attrNameLst>
                                          <p:attrName>style.visibility</p:attrName>
                                        </p:attrNameLst>
                                      </p:cBhvr>
                                      <p:to>
                                        <p:strVal val="visible"/>
                                      </p:to>
                                    </p:set>
                                    <p:anim to="" calcmode="lin" valueType="num">
                                      <p:cBhvr>
                                        <p:cTn id="16"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165893">
                                            <p:txEl>
                                              <p:pRg st="4" end="4"/>
                                            </p:txEl>
                                          </p:spTgt>
                                        </p:tgtEl>
                                        <p:attrNameLst>
                                          <p:attrName>style.visibility</p:attrName>
                                        </p:attrNameLst>
                                      </p:cBhvr>
                                      <p:to>
                                        <p:strVal val="visible"/>
                                      </p:to>
                                    </p:set>
                                    <p:anim to="" calcmode="lin" valueType="num">
                                      <p:cBhvr>
                                        <p:cTn id="19"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par>
                                <p:cTn id="20" presetID="24" presetClass="entr" presetSubtype="0" fill="hold" grpId="0" nodeType="withEffect">
                                  <p:stCondLst>
                                    <p:cond delay="0"/>
                                  </p:stCondLst>
                                  <p:childTnLst>
                                    <p:set>
                                      <p:cBhvr>
                                        <p:cTn id="21" dur="1" fill="hold">
                                          <p:stCondLst>
                                            <p:cond delay="499"/>
                                          </p:stCondLst>
                                        </p:cTn>
                                        <p:tgtEl>
                                          <p:spTgt spid="165893">
                                            <p:txEl>
                                              <p:pRg st="5" end="5"/>
                                            </p:txEl>
                                          </p:spTgt>
                                        </p:tgtEl>
                                        <p:attrNameLst>
                                          <p:attrName>style.visibility</p:attrName>
                                        </p:attrNameLst>
                                      </p:cBhvr>
                                      <p:to>
                                        <p:strVal val="visible"/>
                                      </p:to>
                                    </p:set>
                                    <p:anim to="" calcmode="lin" valueType="num">
                                      <p:cBhvr>
                                        <p:cTn id="22" dur="1" fill="hold"/>
                                        <p:tgtEl>
                                          <p:spTgt spid="165893">
                                            <p:txEl>
                                              <p:pRg st="5" end="5"/>
                                            </p:txEl>
                                          </p:spTgt>
                                        </p:tgtEl>
                                        <p:attrNameLst>
                                          <p:attrName/>
                                        </p:attrNameLst>
                                      </p:cBhvr>
                                    </p:anim>
                                  </p:childTnLst>
                                  <p:subTnLst>
                                    <p:animClr clrSpc="rgb" dir="cw">
                                      <p:cBhvr override="childStyle">
                                        <p:cTn dur="1" fill="hold" display="0" masterRel="nextClick" afterEffect="1"/>
                                        <p:tgtEl>
                                          <p:spTgt spid="16589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4800" y="762000"/>
            <a:ext cx="7772400" cy="1143000"/>
          </a:xfrm>
          <a:noFill/>
          <a:ln/>
        </p:spPr>
        <p:txBody>
          <a:bodyPr/>
          <a:lstStyle/>
          <a:p>
            <a:r>
              <a:rPr lang="fr-FR" sz="3200" b="1"/>
              <a:t>Spécifications </a:t>
            </a:r>
            <a:r>
              <a:rPr lang="fr-FR" sz="3200" b="1" smtClean="0"/>
              <a:t>fonctionnelles</a:t>
            </a:r>
            <a:endParaRPr lang="fr-FR" sz="3200" b="1"/>
          </a:p>
        </p:txBody>
      </p:sp>
      <p:sp>
        <p:nvSpPr>
          <p:cNvPr id="58371" name="Rectangle 3"/>
          <p:cNvSpPr>
            <a:spLocks noGrp="1" noChangeArrowheads="1"/>
          </p:cNvSpPr>
          <p:nvPr>
            <p:ph type="body" idx="1"/>
          </p:nvPr>
        </p:nvSpPr>
        <p:spPr>
          <a:xfrm>
            <a:off x="398463" y="2130425"/>
            <a:ext cx="8383587" cy="4111625"/>
          </a:xfrm>
          <a:noFill/>
          <a:ln/>
        </p:spPr>
        <p:txBody>
          <a:bodyPr/>
          <a:lstStyle/>
          <a:p>
            <a:r>
              <a:rPr lang="fr-FR" sz="2800">
                <a:solidFill>
                  <a:srgbClr val="FAFD00"/>
                </a:solidFill>
              </a:rPr>
              <a:t>Une entreprise a des </a:t>
            </a:r>
            <a:r>
              <a:rPr lang="fr-FR" sz="2800">
                <a:solidFill>
                  <a:srgbClr val="00FF00"/>
                </a:solidFill>
              </a:rPr>
              <a:t>fournisseurs </a:t>
            </a:r>
            <a:r>
              <a:rPr lang="fr-FR" sz="2800" i="1">
                <a:solidFill>
                  <a:srgbClr val="00FF00"/>
                </a:solidFill>
              </a:rPr>
              <a:t>S</a:t>
            </a:r>
            <a:endParaRPr lang="fr-FR" sz="2800">
              <a:solidFill>
                <a:srgbClr val="00FF00"/>
              </a:solidFill>
            </a:endParaRPr>
          </a:p>
          <a:p>
            <a:r>
              <a:rPr lang="fr-FR" sz="2800">
                <a:solidFill>
                  <a:srgbClr val="FAFD00"/>
                </a:solidFill>
              </a:rPr>
              <a:t>Un fournisseur </a:t>
            </a:r>
            <a:r>
              <a:rPr lang="fr-FR" sz="2800" i="1">
                <a:solidFill>
                  <a:srgbClr val="00FF00"/>
                </a:solidFill>
              </a:rPr>
              <a:t>f </a:t>
            </a:r>
            <a:r>
              <a:rPr lang="fr-FR" sz="2800">
                <a:solidFill>
                  <a:srgbClr val="FAFD00"/>
                </a:solidFill>
              </a:rPr>
              <a:t>a un ID, un nom, un statut, et est dans une ville</a:t>
            </a:r>
          </a:p>
          <a:p>
            <a:r>
              <a:rPr lang="fr-FR" sz="2800">
                <a:solidFill>
                  <a:srgbClr val="FAFD00"/>
                </a:solidFill>
              </a:rPr>
              <a:t>Un </a:t>
            </a:r>
            <a:r>
              <a:rPr lang="fr-FR" sz="2800" i="1">
                <a:solidFill>
                  <a:srgbClr val="00FF00"/>
                </a:solidFill>
              </a:rPr>
              <a:t>f  </a:t>
            </a:r>
            <a:r>
              <a:rPr lang="fr-FR" sz="2800">
                <a:solidFill>
                  <a:srgbClr val="FAFD00"/>
                </a:solidFill>
              </a:rPr>
              <a:t>fournit des </a:t>
            </a:r>
            <a:r>
              <a:rPr lang="fr-FR" sz="2800">
                <a:solidFill>
                  <a:srgbClr val="00FF00"/>
                </a:solidFill>
              </a:rPr>
              <a:t>fournitures</a:t>
            </a:r>
            <a:r>
              <a:rPr lang="fr-FR" sz="2800">
                <a:solidFill>
                  <a:srgbClr val="FAFD00"/>
                </a:solidFill>
              </a:rPr>
              <a:t> </a:t>
            </a:r>
            <a:r>
              <a:rPr lang="fr-FR" sz="2800" i="1">
                <a:solidFill>
                  <a:srgbClr val="00FF00"/>
                </a:solidFill>
              </a:rPr>
              <a:t>SP </a:t>
            </a:r>
            <a:r>
              <a:rPr lang="fr-FR" sz="2800">
                <a:solidFill>
                  <a:srgbClr val="FAFD00"/>
                </a:solidFill>
              </a:rPr>
              <a:t>de </a:t>
            </a:r>
            <a:r>
              <a:rPr lang="fr-FR" sz="2800">
                <a:solidFill>
                  <a:srgbClr val="00FF00"/>
                </a:solidFill>
              </a:rPr>
              <a:t>pièces </a:t>
            </a:r>
            <a:r>
              <a:rPr lang="fr-FR" sz="2800" i="1">
                <a:solidFill>
                  <a:srgbClr val="00FF00"/>
                </a:solidFill>
              </a:rPr>
              <a:t>P</a:t>
            </a:r>
            <a:endParaRPr lang="fr-FR" sz="2800">
              <a:solidFill>
                <a:srgbClr val="FAFD00"/>
              </a:solidFill>
            </a:endParaRPr>
          </a:p>
          <a:p>
            <a:r>
              <a:rPr lang="fr-FR" sz="2800">
                <a:solidFill>
                  <a:srgbClr val="FAFD00"/>
                </a:solidFill>
              </a:rPr>
              <a:t>Chaque fourniture </a:t>
            </a:r>
            <a:r>
              <a:rPr lang="fr-FR" sz="2800" i="1">
                <a:solidFill>
                  <a:srgbClr val="00FF00"/>
                </a:solidFill>
              </a:rPr>
              <a:t>fp</a:t>
            </a:r>
            <a:r>
              <a:rPr lang="fr-FR" sz="2800">
                <a:solidFill>
                  <a:srgbClr val="FAFD00"/>
                </a:solidFill>
              </a:rPr>
              <a:t> comporte une certaine quantité d'</a:t>
            </a:r>
            <a:r>
              <a:rPr lang="fr-FR" sz="2800" u="sng">
                <a:solidFill>
                  <a:srgbClr val="FAFD00"/>
                </a:solidFill>
              </a:rPr>
              <a:t>une</a:t>
            </a:r>
            <a:r>
              <a:rPr lang="fr-FR" sz="2800">
                <a:solidFill>
                  <a:srgbClr val="FAFD00"/>
                </a:solidFill>
              </a:rPr>
              <a:t> pièce</a:t>
            </a:r>
            <a:r>
              <a:rPr lang="fr-FR" sz="2800">
                <a:solidFill>
                  <a:srgbClr val="00FF00"/>
                </a:solidFill>
              </a:rPr>
              <a:t> </a:t>
            </a:r>
            <a:r>
              <a:rPr lang="fr-FR" sz="2800">
                <a:solidFill>
                  <a:srgbClr val="FAFD00"/>
                </a:solidFill>
              </a:rPr>
              <a:t> </a:t>
            </a:r>
            <a:r>
              <a:rPr lang="fr-FR" sz="2800" i="1">
                <a:solidFill>
                  <a:srgbClr val="00FF00"/>
                </a:solidFill>
              </a:rPr>
              <a:t>p</a:t>
            </a:r>
            <a:endParaRPr lang="fr-FR" sz="2800">
              <a:solidFill>
                <a:srgbClr val="FAFD00"/>
              </a:solidFill>
            </a:endParaRPr>
          </a:p>
          <a:p>
            <a:r>
              <a:rPr lang="fr-FR" sz="2800">
                <a:solidFill>
                  <a:srgbClr val="FAFD00"/>
                </a:solidFill>
              </a:rPr>
              <a:t>Chaque</a:t>
            </a:r>
            <a:r>
              <a:rPr lang="fr-FR" sz="2800" i="1">
                <a:solidFill>
                  <a:srgbClr val="FAFD00"/>
                </a:solidFill>
              </a:rPr>
              <a:t> </a:t>
            </a:r>
            <a:r>
              <a:rPr lang="fr-FR" sz="2800" i="1">
                <a:solidFill>
                  <a:srgbClr val="00FF00"/>
                </a:solidFill>
              </a:rPr>
              <a:t>p</a:t>
            </a:r>
            <a:r>
              <a:rPr lang="fr-FR" sz="2800">
                <a:solidFill>
                  <a:srgbClr val="00FF00"/>
                </a:solidFill>
              </a:rPr>
              <a:t> </a:t>
            </a:r>
            <a:r>
              <a:rPr lang="fr-FR" sz="2800">
                <a:solidFill>
                  <a:srgbClr val="FAFD00"/>
                </a:solidFill>
              </a:rPr>
              <a:t>a un ID, un nom, un poids, une couleur</a:t>
            </a:r>
          </a:p>
          <a:p>
            <a:r>
              <a:rPr lang="fr-FR" sz="2800">
                <a:solidFill>
                  <a:srgbClr val="FAFD00"/>
                </a:solidFill>
              </a:rPr>
              <a:t>Une pièce </a:t>
            </a:r>
            <a:r>
              <a:rPr lang="fr-FR" sz="2800" i="1">
                <a:solidFill>
                  <a:srgbClr val="00FF00"/>
                </a:solidFill>
              </a:rPr>
              <a:t>p</a:t>
            </a:r>
            <a:r>
              <a:rPr lang="fr-FR" sz="2800">
                <a:solidFill>
                  <a:srgbClr val="FAFD00"/>
                </a:solidFill>
              </a:rPr>
              <a:t> peut être l'objet de plusieurs fournitures </a:t>
            </a:r>
            <a:r>
              <a:rPr lang="fr-FR" sz="2800" i="1">
                <a:solidFill>
                  <a:srgbClr val="00FF00"/>
                </a:solidFill>
              </a:rPr>
              <a:t>fp</a:t>
            </a:r>
            <a:r>
              <a:rPr lang="fr-FR" sz="2800">
                <a:solidFill>
                  <a:srgbClr val="FAFD00"/>
                </a:solidFill>
              </a:rPr>
              <a:t> </a:t>
            </a:r>
          </a:p>
        </p:txBody>
      </p:sp>
      <p:sp>
        <p:nvSpPr>
          <p:cNvPr id="58372" name="Rectangle 4"/>
          <p:cNvSpPr>
            <a:spLocks noChangeArrowheads="1"/>
          </p:cNvSpPr>
          <p:nvPr/>
        </p:nvSpPr>
        <p:spPr bwMode="auto">
          <a:xfrm>
            <a:off x="4876800" y="228600"/>
            <a:ext cx="4038600"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400">
                <a:solidFill>
                  <a:schemeClr val="accent1"/>
                </a:solidFill>
              </a:rPr>
              <a:t>Exemple canon</a:t>
            </a:r>
          </a:p>
        </p:txBody>
      </p:sp>
    </p:spTree>
  </p:cSld>
  <p:clrMapOvr>
    <a:masterClrMapping/>
  </p:clrMapOvr>
  <p:transition spd="slow">
    <p:fade thruBlk="1"/>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531813" y="227013"/>
            <a:ext cx="5775682"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400" smtClean="0">
                <a:solidFill>
                  <a:schemeClr val="accent1"/>
                </a:solidFill>
              </a:rPr>
              <a:t>Schéma Conceptuel</a:t>
            </a:r>
            <a:endParaRPr lang="fr-FR" sz="4400">
              <a:solidFill>
                <a:schemeClr val="accent1"/>
              </a:solidFill>
            </a:endParaRPr>
          </a:p>
        </p:txBody>
      </p:sp>
      <p:sp>
        <p:nvSpPr>
          <p:cNvPr id="252931" name="Rectangle 3"/>
          <p:cNvSpPr>
            <a:spLocks noChangeArrowheads="1"/>
          </p:cNvSpPr>
          <p:nvPr/>
        </p:nvSpPr>
        <p:spPr bwMode="auto">
          <a:xfrm>
            <a:off x="1751013" y="3414713"/>
            <a:ext cx="1095375" cy="1625600"/>
          </a:xfrm>
          <a:prstGeom prst="rect">
            <a:avLst/>
          </a:prstGeom>
          <a:solidFill>
            <a:srgbClr val="7FFF00"/>
          </a:solidFill>
          <a:ln w="57150">
            <a:solidFill>
              <a:srgbClr val="0066FF"/>
            </a:solidFill>
            <a:miter lim="800000"/>
            <a:headEnd/>
            <a:tailEnd/>
          </a:ln>
          <a:effectLst/>
        </p:spPr>
        <p:txBody>
          <a:bodyPr wrap="none"/>
          <a:lstStyle/>
          <a:p>
            <a:r>
              <a:rPr lang="fr-FR">
                <a:solidFill>
                  <a:schemeClr val="bg2"/>
                </a:solidFill>
              </a:rPr>
              <a:t>S</a:t>
            </a:r>
          </a:p>
          <a:p>
            <a:r>
              <a:rPr lang="fr-FR" sz="1800" u="sng">
                <a:solidFill>
                  <a:schemeClr val="bg2"/>
                </a:solidFill>
              </a:rPr>
              <a:t>S#</a:t>
            </a:r>
          </a:p>
          <a:p>
            <a:r>
              <a:rPr lang="fr-FR" sz="1800" err="1">
                <a:solidFill>
                  <a:schemeClr val="bg2"/>
                </a:solidFill>
              </a:rPr>
              <a:t>Sname</a:t>
            </a:r>
            <a:endParaRPr lang="fr-FR" sz="1800">
              <a:solidFill>
                <a:schemeClr val="bg2"/>
              </a:solidFill>
            </a:endParaRPr>
          </a:p>
          <a:p>
            <a:r>
              <a:rPr lang="fr-FR" sz="1800" err="1">
                <a:solidFill>
                  <a:schemeClr val="bg2"/>
                </a:solidFill>
              </a:rPr>
              <a:t>Status</a:t>
            </a:r>
            <a:endParaRPr lang="fr-FR" sz="1800">
              <a:solidFill>
                <a:schemeClr val="bg2"/>
              </a:solidFill>
            </a:endParaRPr>
          </a:p>
          <a:p>
            <a:r>
              <a:rPr lang="fr-FR" sz="1800">
                <a:solidFill>
                  <a:schemeClr val="bg2"/>
                </a:solidFill>
              </a:rPr>
              <a:t>City</a:t>
            </a:r>
          </a:p>
        </p:txBody>
      </p:sp>
      <p:sp>
        <p:nvSpPr>
          <p:cNvPr id="252932" name="Rectangle 4"/>
          <p:cNvSpPr>
            <a:spLocks noChangeArrowheads="1"/>
          </p:cNvSpPr>
          <p:nvPr/>
        </p:nvSpPr>
        <p:spPr bwMode="auto">
          <a:xfrm>
            <a:off x="7172325" y="3349625"/>
            <a:ext cx="955675" cy="1639888"/>
          </a:xfrm>
          <a:prstGeom prst="rect">
            <a:avLst/>
          </a:prstGeom>
          <a:solidFill>
            <a:srgbClr val="7FFF00"/>
          </a:solidFill>
          <a:ln w="57150">
            <a:solidFill>
              <a:srgbClr val="0066FF"/>
            </a:solidFill>
            <a:miter lim="800000"/>
            <a:headEnd/>
            <a:tailEnd/>
          </a:ln>
          <a:effectLst/>
        </p:spPr>
        <p:txBody>
          <a:bodyPr wrap="none"/>
          <a:lstStyle/>
          <a:p>
            <a:r>
              <a:rPr lang="fr-FR">
                <a:solidFill>
                  <a:schemeClr val="bg2"/>
                </a:solidFill>
              </a:rPr>
              <a:t>P</a:t>
            </a:r>
          </a:p>
          <a:p>
            <a:r>
              <a:rPr lang="fr-FR" sz="1600" u="sng">
                <a:solidFill>
                  <a:schemeClr val="bg2"/>
                </a:solidFill>
              </a:rPr>
              <a:t>P#</a:t>
            </a:r>
          </a:p>
          <a:p>
            <a:r>
              <a:rPr lang="fr-FR" sz="1600">
                <a:solidFill>
                  <a:schemeClr val="bg2"/>
                </a:solidFill>
              </a:rPr>
              <a:t>Pname</a:t>
            </a:r>
          </a:p>
          <a:p>
            <a:r>
              <a:rPr lang="fr-FR" sz="1600">
                <a:solidFill>
                  <a:schemeClr val="bg2"/>
                </a:solidFill>
              </a:rPr>
              <a:t>Color</a:t>
            </a:r>
          </a:p>
          <a:p>
            <a:r>
              <a:rPr lang="fr-FR" sz="1600">
                <a:solidFill>
                  <a:schemeClr val="bg2"/>
                </a:solidFill>
              </a:rPr>
              <a:t>Weight</a:t>
            </a:r>
          </a:p>
          <a:p>
            <a:r>
              <a:rPr lang="fr-FR" sz="1600">
                <a:solidFill>
                  <a:schemeClr val="bg2"/>
                </a:solidFill>
              </a:rPr>
              <a:t>City</a:t>
            </a:r>
          </a:p>
        </p:txBody>
      </p:sp>
      <p:sp>
        <p:nvSpPr>
          <p:cNvPr id="252933" name="Rectangle 5"/>
          <p:cNvSpPr>
            <a:spLocks noChangeArrowheads="1"/>
          </p:cNvSpPr>
          <p:nvPr/>
        </p:nvSpPr>
        <p:spPr bwMode="auto">
          <a:xfrm>
            <a:off x="4605338" y="1985963"/>
            <a:ext cx="752475" cy="1249362"/>
          </a:xfrm>
          <a:prstGeom prst="rect">
            <a:avLst/>
          </a:prstGeom>
          <a:solidFill>
            <a:srgbClr val="7FFF00"/>
          </a:solidFill>
          <a:ln w="57150">
            <a:solidFill>
              <a:srgbClr val="0066FF"/>
            </a:solidFill>
            <a:miter lim="800000"/>
            <a:headEnd/>
            <a:tailEnd/>
          </a:ln>
          <a:effectLst/>
        </p:spPr>
        <p:txBody>
          <a:bodyPr wrap="none"/>
          <a:lstStyle/>
          <a:p>
            <a:r>
              <a:rPr lang="fr-FR">
                <a:solidFill>
                  <a:schemeClr val="bg2"/>
                </a:solidFill>
              </a:rPr>
              <a:t>SP</a:t>
            </a:r>
          </a:p>
          <a:p>
            <a:r>
              <a:rPr lang="fr-FR" sz="1600" u="sng">
                <a:solidFill>
                  <a:schemeClr val="bg2"/>
                </a:solidFill>
              </a:rPr>
              <a:t>P#</a:t>
            </a:r>
          </a:p>
          <a:p>
            <a:r>
              <a:rPr lang="fr-FR" sz="1600" u="sng">
                <a:solidFill>
                  <a:schemeClr val="bg2"/>
                </a:solidFill>
              </a:rPr>
              <a:t>S#</a:t>
            </a:r>
          </a:p>
          <a:p>
            <a:r>
              <a:rPr lang="fr-FR" sz="1600">
                <a:solidFill>
                  <a:schemeClr val="bg2"/>
                </a:solidFill>
              </a:rPr>
              <a:t>Qty</a:t>
            </a:r>
          </a:p>
        </p:txBody>
      </p:sp>
      <p:sp>
        <p:nvSpPr>
          <p:cNvPr id="252934" name="Line 6"/>
          <p:cNvSpPr>
            <a:spLocks noChangeShapeType="1"/>
          </p:cNvSpPr>
          <p:nvPr/>
        </p:nvSpPr>
        <p:spPr bwMode="auto">
          <a:xfrm flipH="1" flipV="1">
            <a:off x="5330825" y="2508250"/>
            <a:ext cx="1874838" cy="1328738"/>
          </a:xfrm>
          <a:prstGeom prst="line">
            <a:avLst/>
          </a:prstGeom>
          <a:noFill/>
          <a:ln w="12700">
            <a:solidFill>
              <a:schemeClr val="tx1"/>
            </a:solidFill>
            <a:round/>
            <a:headEnd/>
            <a:tailEnd type="triangle" w="med" len="med"/>
          </a:ln>
          <a:effectLst/>
        </p:spPr>
        <p:txBody>
          <a:bodyPr/>
          <a:lstStyle/>
          <a:p>
            <a:endParaRPr lang="fr-FR"/>
          </a:p>
        </p:txBody>
      </p:sp>
      <p:sp>
        <p:nvSpPr>
          <p:cNvPr id="252935" name="Line 7"/>
          <p:cNvSpPr>
            <a:spLocks noChangeShapeType="1"/>
          </p:cNvSpPr>
          <p:nvPr/>
        </p:nvSpPr>
        <p:spPr bwMode="auto">
          <a:xfrm flipV="1">
            <a:off x="2844800" y="2743200"/>
            <a:ext cx="1766888" cy="1187450"/>
          </a:xfrm>
          <a:prstGeom prst="line">
            <a:avLst/>
          </a:prstGeom>
          <a:noFill/>
          <a:ln w="12700">
            <a:solidFill>
              <a:schemeClr val="tx1"/>
            </a:solidFill>
            <a:round/>
            <a:headEnd/>
            <a:tailEnd type="triangle" w="med" len="med"/>
          </a:ln>
          <a:effectLst/>
        </p:spPr>
        <p:txBody>
          <a:bodyPr/>
          <a:lstStyle/>
          <a:p>
            <a:endParaRPr lang="fr-FR"/>
          </a:p>
        </p:txBody>
      </p:sp>
      <p:sp>
        <p:nvSpPr>
          <p:cNvPr id="252936" name="Text Box 8"/>
          <p:cNvSpPr txBox="1">
            <a:spLocks noChangeArrowheads="1"/>
          </p:cNvSpPr>
          <p:nvPr/>
        </p:nvSpPr>
        <p:spPr bwMode="auto">
          <a:xfrm>
            <a:off x="6643688" y="3571875"/>
            <a:ext cx="404812"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52937" name="Text Box 9"/>
          <p:cNvSpPr txBox="1">
            <a:spLocks noChangeArrowheads="1"/>
          </p:cNvSpPr>
          <p:nvPr/>
        </p:nvSpPr>
        <p:spPr bwMode="auto">
          <a:xfrm>
            <a:off x="5627688" y="2384425"/>
            <a:ext cx="404812" cy="396875"/>
          </a:xfrm>
          <a:prstGeom prst="rect">
            <a:avLst/>
          </a:prstGeom>
          <a:noFill/>
          <a:ln w="12700">
            <a:noFill/>
            <a:miter lim="800000"/>
            <a:headEnd/>
            <a:tailEnd/>
          </a:ln>
          <a:effectLst/>
        </p:spPr>
        <p:txBody>
          <a:bodyPr>
            <a:spAutoFit/>
          </a:bodyPr>
          <a:lstStyle/>
          <a:p>
            <a:pPr>
              <a:spcBef>
                <a:spcPct val="50000"/>
              </a:spcBef>
            </a:pPr>
            <a:r>
              <a:rPr lang="fr-FR"/>
              <a:t>*</a:t>
            </a:r>
          </a:p>
        </p:txBody>
      </p:sp>
      <p:sp>
        <p:nvSpPr>
          <p:cNvPr id="252938" name="Text Box 10"/>
          <p:cNvSpPr txBox="1">
            <a:spLocks noChangeArrowheads="1"/>
          </p:cNvSpPr>
          <p:nvPr/>
        </p:nvSpPr>
        <p:spPr bwMode="auto">
          <a:xfrm>
            <a:off x="4095750" y="2587625"/>
            <a:ext cx="404813" cy="396875"/>
          </a:xfrm>
          <a:prstGeom prst="rect">
            <a:avLst/>
          </a:prstGeom>
          <a:noFill/>
          <a:ln w="12700">
            <a:noFill/>
            <a:miter lim="800000"/>
            <a:headEnd/>
            <a:tailEnd/>
          </a:ln>
          <a:effectLst/>
        </p:spPr>
        <p:txBody>
          <a:bodyPr>
            <a:spAutoFit/>
          </a:bodyPr>
          <a:lstStyle/>
          <a:p>
            <a:pPr>
              <a:spcBef>
                <a:spcPct val="50000"/>
              </a:spcBef>
            </a:pPr>
            <a:r>
              <a:rPr lang="fr-FR"/>
              <a:t>*</a:t>
            </a:r>
          </a:p>
        </p:txBody>
      </p:sp>
      <p:sp>
        <p:nvSpPr>
          <p:cNvPr id="252939" name="Text Box 11"/>
          <p:cNvSpPr txBox="1">
            <a:spLocks noChangeArrowheads="1"/>
          </p:cNvSpPr>
          <p:nvPr/>
        </p:nvSpPr>
        <p:spPr bwMode="auto">
          <a:xfrm>
            <a:off x="2938463" y="3883025"/>
            <a:ext cx="404812" cy="396875"/>
          </a:xfrm>
          <a:prstGeom prst="rect">
            <a:avLst/>
          </a:prstGeom>
          <a:noFill/>
          <a:ln w="12700">
            <a:noFill/>
            <a:miter lim="800000"/>
            <a:headEnd/>
            <a:tailEnd/>
          </a:ln>
          <a:effectLst/>
        </p:spPr>
        <p:txBody>
          <a:bodyPr>
            <a:spAutoFit/>
          </a:bodyPr>
          <a:lstStyle/>
          <a:p>
            <a:pPr>
              <a:spcBef>
                <a:spcPct val="50000"/>
              </a:spcBef>
            </a:pPr>
            <a:r>
              <a:rPr lang="fr-FR"/>
              <a:t>1</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2931"/>
                                        </p:tgtEl>
                                        <p:attrNameLst>
                                          <p:attrName>style.visibility</p:attrName>
                                        </p:attrNameLst>
                                      </p:cBhvr>
                                      <p:to>
                                        <p:strVal val="visible"/>
                                      </p:to>
                                    </p:set>
                                    <p:anim calcmode="lin" valueType="num">
                                      <p:cBhvr additive="base">
                                        <p:cTn id="7" dur="500" fill="hold"/>
                                        <p:tgtEl>
                                          <p:spTgt spid="252931"/>
                                        </p:tgtEl>
                                        <p:attrNameLst>
                                          <p:attrName>ppt_x</p:attrName>
                                        </p:attrNameLst>
                                      </p:cBhvr>
                                      <p:tavLst>
                                        <p:tav tm="0">
                                          <p:val>
                                            <p:strVal val="#ppt_x"/>
                                          </p:val>
                                        </p:tav>
                                        <p:tav tm="100000">
                                          <p:val>
                                            <p:strVal val="#ppt_x"/>
                                          </p:val>
                                        </p:tav>
                                      </p:tavLst>
                                    </p:anim>
                                    <p:anim calcmode="lin" valueType="num">
                                      <p:cBhvr additive="base">
                                        <p:cTn id="8" dur="500" fill="hold"/>
                                        <p:tgtEl>
                                          <p:spTgt spid="2529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52933"/>
                                        </p:tgtEl>
                                        <p:attrNameLst>
                                          <p:attrName>style.visibility</p:attrName>
                                        </p:attrNameLst>
                                      </p:cBhvr>
                                      <p:to>
                                        <p:strVal val="visible"/>
                                      </p:to>
                                    </p:set>
                                    <p:animEffect transition="in" filter="box(in)">
                                      <p:cBhvr>
                                        <p:cTn id="13" dur="500"/>
                                        <p:tgtEl>
                                          <p:spTgt spid="25293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52932"/>
                                        </p:tgtEl>
                                        <p:attrNameLst>
                                          <p:attrName>style.visibility</p:attrName>
                                        </p:attrNameLst>
                                      </p:cBhvr>
                                      <p:to>
                                        <p:strVal val="visible"/>
                                      </p:to>
                                    </p:set>
                                    <p:animEffect transition="in" filter="box(in)">
                                      <p:cBhvr>
                                        <p:cTn id="18" dur="500"/>
                                        <p:tgtEl>
                                          <p:spTgt spid="25293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52935"/>
                                        </p:tgtEl>
                                        <p:attrNameLst>
                                          <p:attrName>style.visibility</p:attrName>
                                        </p:attrNameLst>
                                      </p:cBhvr>
                                      <p:to>
                                        <p:strVal val="visible"/>
                                      </p:to>
                                    </p:set>
                                    <p:animEffect transition="in" filter="checkerboard(across)">
                                      <p:cBhvr>
                                        <p:cTn id="23" dur="500"/>
                                        <p:tgtEl>
                                          <p:spTgt spid="252935"/>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52939"/>
                                        </p:tgtEl>
                                        <p:attrNameLst>
                                          <p:attrName>style.visibility</p:attrName>
                                        </p:attrNameLst>
                                      </p:cBhvr>
                                      <p:to>
                                        <p:strVal val="visible"/>
                                      </p:to>
                                    </p:set>
                                    <p:animEffect transition="in" filter="box(in)">
                                      <p:cBhvr>
                                        <p:cTn id="26" dur="500"/>
                                        <p:tgtEl>
                                          <p:spTgt spid="252939"/>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52938"/>
                                        </p:tgtEl>
                                        <p:attrNameLst>
                                          <p:attrName>style.visibility</p:attrName>
                                        </p:attrNameLst>
                                      </p:cBhvr>
                                      <p:to>
                                        <p:strVal val="visible"/>
                                      </p:to>
                                    </p:set>
                                    <p:animEffect transition="in" filter="box(in)">
                                      <p:cBhvr>
                                        <p:cTn id="29" dur="500"/>
                                        <p:tgtEl>
                                          <p:spTgt spid="252938"/>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52934"/>
                                        </p:tgtEl>
                                        <p:attrNameLst>
                                          <p:attrName>style.visibility</p:attrName>
                                        </p:attrNameLst>
                                      </p:cBhvr>
                                      <p:to>
                                        <p:strVal val="visible"/>
                                      </p:to>
                                    </p:set>
                                    <p:animEffect transition="in" filter="box(in)">
                                      <p:cBhvr>
                                        <p:cTn id="32" dur="500"/>
                                        <p:tgtEl>
                                          <p:spTgt spid="252934"/>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52936"/>
                                        </p:tgtEl>
                                        <p:attrNameLst>
                                          <p:attrName>style.visibility</p:attrName>
                                        </p:attrNameLst>
                                      </p:cBhvr>
                                      <p:to>
                                        <p:strVal val="visible"/>
                                      </p:to>
                                    </p:set>
                                    <p:animEffect transition="in" filter="box(in)">
                                      <p:cBhvr>
                                        <p:cTn id="35" dur="500"/>
                                        <p:tgtEl>
                                          <p:spTgt spid="252936"/>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252937"/>
                                        </p:tgtEl>
                                        <p:attrNameLst>
                                          <p:attrName>style.visibility</p:attrName>
                                        </p:attrNameLst>
                                      </p:cBhvr>
                                      <p:to>
                                        <p:strVal val="visible"/>
                                      </p:to>
                                    </p:set>
                                    <p:animEffect transition="in" filter="box(in)">
                                      <p:cBhvr>
                                        <p:cTn id="38" dur="500"/>
                                        <p:tgtEl>
                                          <p:spTgt spid="252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animBg="1"/>
      <p:bldP spid="252932" grpId="0" animBg="1"/>
      <p:bldP spid="252933" grpId="0" animBg="1"/>
      <p:bldP spid="252934" grpId="0" animBg="1"/>
      <p:bldP spid="252935" grpId="0" animBg="1"/>
      <p:bldP spid="252936" grpId="0"/>
      <p:bldP spid="252937" grpId="0"/>
      <p:bldP spid="252938" grpId="0"/>
      <p:bldP spid="252939"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531812" y="227013"/>
            <a:ext cx="8108335"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400" smtClean="0">
                <a:solidFill>
                  <a:schemeClr val="accent1"/>
                </a:solidFill>
              </a:rPr>
              <a:t>Jointure Implicite (S – SP)</a:t>
            </a:r>
            <a:endParaRPr lang="fr-FR" sz="4400">
              <a:solidFill>
                <a:schemeClr val="accent1"/>
              </a:solidFill>
            </a:endParaRPr>
          </a:p>
        </p:txBody>
      </p:sp>
      <p:pic>
        <p:nvPicPr>
          <p:cNvPr id="12" name="Image 11" descr="integrité_type_joint_S.JPG"/>
          <p:cNvPicPr>
            <a:picLocks noChangeAspect="1"/>
          </p:cNvPicPr>
          <p:nvPr/>
        </p:nvPicPr>
        <p:blipFill>
          <a:blip r:embed="rId3" cstate="print"/>
          <a:stretch>
            <a:fillRect/>
          </a:stretch>
        </p:blipFill>
        <p:spPr>
          <a:xfrm>
            <a:off x="391886" y="2034074"/>
            <a:ext cx="8210939" cy="4310743"/>
          </a:xfrm>
          <a:prstGeom prst="rect">
            <a:avLst/>
          </a:prstGeom>
        </p:spPr>
      </p:pic>
      <p:sp>
        <p:nvSpPr>
          <p:cNvPr id="13" name="ZoneTexte 12"/>
          <p:cNvSpPr txBox="1"/>
          <p:nvPr/>
        </p:nvSpPr>
        <p:spPr>
          <a:xfrm>
            <a:off x="765110" y="1175658"/>
            <a:ext cx="7426390" cy="584775"/>
          </a:xfrm>
          <a:prstGeom prst="rect">
            <a:avLst/>
          </a:prstGeom>
          <a:noFill/>
        </p:spPr>
        <p:txBody>
          <a:bodyPr wrap="square" rtlCol="0">
            <a:spAutoFit/>
          </a:bodyPr>
          <a:lstStyle/>
          <a:p>
            <a:pPr>
              <a:buFont typeface="Arial" pitchFamily="34" charset="0"/>
              <a:buChar char="•"/>
            </a:pPr>
            <a:r>
              <a:rPr lang="fr-FR" sz="3200" smtClean="0"/>
              <a:t>  Choix de jointure  interne (défaut)</a:t>
            </a:r>
            <a:endParaRPr lang="fr-FR"/>
          </a:p>
        </p:txBody>
      </p:sp>
    </p:spTree>
  </p:cSld>
  <p:clrMapOvr>
    <a:masterClrMapping/>
  </p:clrMapOvr>
  <p:transition spd="slow">
    <p:zoom dir="in"/>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531812" y="227013"/>
            <a:ext cx="8108335" cy="685800"/>
          </a:xfrm>
          <a:prstGeom prst="rect">
            <a:avLst/>
          </a:prstGeom>
          <a:solidFill>
            <a:srgbClr val="FAFD00"/>
          </a:solidFill>
          <a:ln w="12700">
            <a:solidFill>
              <a:schemeClr val="accent1"/>
            </a:solidFill>
            <a:miter lim="800000"/>
            <a:headEnd/>
            <a:tailEnd/>
          </a:ln>
          <a:effectLst/>
        </p:spPr>
        <p:txBody>
          <a:bodyPr lIns="90488" tIns="44450" rIns="90488" bIns="44450" anchor="ctr"/>
          <a:lstStyle/>
          <a:p>
            <a:pPr algn="ctr"/>
            <a:r>
              <a:rPr lang="fr-FR" sz="4400" smtClean="0">
                <a:solidFill>
                  <a:srgbClr val="FF0000"/>
                </a:solidFill>
              </a:rPr>
              <a:t>Résultat pour une requête</a:t>
            </a:r>
            <a:endParaRPr lang="fr-FR" sz="4400">
              <a:solidFill>
                <a:srgbClr val="FF0000"/>
              </a:solidFill>
            </a:endParaRPr>
          </a:p>
        </p:txBody>
      </p:sp>
      <p:sp>
        <p:nvSpPr>
          <p:cNvPr id="13" name="ZoneTexte 12"/>
          <p:cNvSpPr txBox="1"/>
          <p:nvPr/>
        </p:nvSpPr>
        <p:spPr>
          <a:xfrm>
            <a:off x="7427167" y="1194319"/>
            <a:ext cx="1436914" cy="584775"/>
          </a:xfrm>
          <a:prstGeom prst="rect">
            <a:avLst/>
          </a:prstGeom>
          <a:noFill/>
        </p:spPr>
        <p:txBody>
          <a:bodyPr wrap="square" rtlCol="0">
            <a:spAutoFit/>
          </a:bodyPr>
          <a:lstStyle/>
          <a:p>
            <a:r>
              <a:rPr lang="fr-FR" sz="3200" smtClean="0"/>
              <a:t>  QBE</a:t>
            </a:r>
            <a:endParaRPr lang="fr-FR"/>
          </a:p>
        </p:txBody>
      </p:sp>
      <p:pic>
        <p:nvPicPr>
          <p:cNvPr id="5" name="Image 4" descr="req-impl_QBE.JPG"/>
          <p:cNvPicPr>
            <a:picLocks noChangeAspect="1"/>
          </p:cNvPicPr>
          <p:nvPr/>
        </p:nvPicPr>
        <p:blipFill>
          <a:blip r:embed="rId3" cstate="print"/>
          <a:stretch>
            <a:fillRect/>
          </a:stretch>
        </p:blipFill>
        <p:spPr>
          <a:xfrm>
            <a:off x="339109" y="1279461"/>
            <a:ext cx="6976091" cy="3741965"/>
          </a:xfrm>
          <a:prstGeom prst="rect">
            <a:avLst/>
          </a:prstGeom>
        </p:spPr>
      </p:pic>
      <p:pic>
        <p:nvPicPr>
          <p:cNvPr id="6" name="Image 5" descr="req-impl_SQL.JPG"/>
          <p:cNvPicPr>
            <a:picLocks noChangeAspect="1"/>
          </p:cNvPicPr>
          <p:nvPr/>
        </p:nvPicPr>
        <p:blipFill>
          <a:blip r:embed="rId4" cstate="print"/>
          <a:stretch>
            <a:fillRect/>
          </a:stretch>
        </p:blipFill>
        <p:spPr>
          <a:xfrm>
            <a:off x="1609723" y="5304064"/>
            <a:ext cx="5077057" cy="1180711"/>
          </a:xfrm>
          <a:prstGeom prst="rect">
            <a:avLst/>
          </a:prstGeom>
        </p:spPr>
      </p:pic>
      <p:sp>
        <p:nvSpPr>
          <p:cNvPr id="7" name="ZoneTexte 6"/>
          <p:cNvSpPr txBox="1"/>
          <p:nvPr/>
        </p:nvSpPr>
        <p:spPr>
          <a:xfrm>
            <a:off x="6817567" y="5556769"/>
            <a:ext cx="1436914" cy="584775"/>
          </a:xfrm>
          <a:prstGeom prst="rect">
            <a:avLst/>
          </a:prstGeom>
          <a:noFill/>
        </p:spPr>
        <p:txBody>
          <a:bodyPr wrap="square" rtlCol="0">
            <a:spAutoFit/>
          </a:bodyPr>
          <a:lstStyle/>
          <a:p>
            <a:r>
              <a:rPr lang="fr-FR" sz="3200" smtClean="0"/>
              <a:t>  SQL</a:t>
            </a:r>
            <a:endParaRPr lang="fr-FR"/>
          </a:p>
        </p:txBody>
      </p:sp>
      <p:sp>
        <p:nvSpPr>
          <p:cNvPr id="8" name="Ellipse 7"/>
          <p:cNvSpPr/>
          <p:nvPr/>
        </p:nvSpPr>
        <p:spPr bwMode="auto">
          <a:xfrm>
            <a:off x="1962150" y="1657350"/>
            <a:ext cx="762000" cy="742950"/>
          </a:xfrm>
          <a:prstGeom prst="ellipse">
            <a:avLst/>
          </a:prstGeom>
          <a:noFill/>
          <a:ln w="12700" cap="flat" cmpd="sng" algn="ctr">
            <a:solidFill>
              <a:schemeClr val="accent1"/>
            </a:solidFill>
            <a:prstDash val="solid"/>
            <a:round/>
            <a:headEnd type="none" w="med" len="med"/>
            <a:tailEnd type="none" w="med" len="med"/>
          </a:ln>
          <a:effectLst>
            <a:innerShdw blurRad="63500" dist="508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rgbClr val="FAFD00"/>
              </a:solidFill>
              <a:effectLst/>
              <a:latin typeface="Times New Roman" pitchFamily="18" charset="0"/>
            </a:endParaRPr>
          </a:p>
        </p:txBody>
      </p:sp>
      <p:sp>
        <p:nvSpPr>
          <p:cNvPr id="9" name="Ellipse 8"/>
          <p:cNvSpPr/>
          <p:nvPr/>
        </p:nvSpPr>
        <p:spPr bwMode="auto">
          <a:xfrm>
            <a:off x="3657600" y="1657350"/>
            <a:ext cx="762000" cy="742950"/>
          </a:xfrm>
          <a:prstGeom prst="ellipse">
            <a:avLst/>
          </a:prstGeom>
          <a:noFill/>
          <a:ln w="12700" cap="flat" cmpd="sng" algn="ctr">
            <a:solidFill>
              <a:schemeClr val="accent1"/>
            </a:solidFill>
            <a:prstDash val="solid"/>
            <a:round/>
            <a:headEnd type="none" w="med" len="med"/>
            <a:tailEnd type="none" w="med" len="med"/>
          </a:ln>
          <a:effectLst>
            <a:innerShdw blurRad="63500" dist="508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rgbClr val="FAFD00"/>
              </a:solidFill>
              <a:effectLst/>
              <a:latin typeface="Times New Roman" pitchFamily="18" charset="0"/>
            </a:endParaRPr>
          </a:p>
        </p:txBody>
      </p:sp>
    </p:spTree>
  </p:cSld>
  <p:clrMapOvr>
    <a:masterClrMapping/>
  </p:clrMapOvr>
  <p:transition spd="slow">
    <p:zoom dir="in"/>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5" name="Object 3">
            <a:hlinkClick r:id="" action="ppaction://ole?verb=0"/>
          </p:cNvPr>
          <p:cNvGraphicFramePr>
            <a:graphicFrameLocks noGrp="1"/>
          </p:cNvGraphicFramePr>
          <p:nvPr>
            <p:ph type="tbl" idx="1"/>
          </p:nvPr>
        </p:nvGraphicFramePr>
        <p:xfrm>
          <a:off x="381000" y="1628775"/>
          <a:ext cx="5257800" cy="2246313"/>
        </p:xfrm>
        <a:graphic>
          <a:graphicData uri="http://schemas.openxmlformats.org/presentationml/2006/ole">
            <p:oleObj spid="_x0000_s1143095" name="Document" r:id="rId4" imgW="7373880" imgH="3154680" progId="Word.Document.8">
              <p:embed/>
            </p:oleObj>
          </a:graphicData>
        </a:graphic>
      </p:graphicFrame>
      <p:graphicFrame>
        <p:nvGraphicFramePr>
          <p:cNvPr id="64516" name="Object 4">
            <a:hlinkClick r:id="" action="ppaction://ole?verb=0"/>
          </p:cNvPr>
          <p:cNvGraphicFramePr>
            <a:graphicFrameLocks/>
          </p:cNvGraphicFramePr>
          <p:nvPr/>
        </p:nvGraphicFramePr>
        <p:xfrm>
          <a:off x="457200" y="4043363"/>
          <a:ext cx="5746750" cy="2717800"/>
        </p:xfrm>
        <a:graphic>
          <a:graphicData uri="http://schemas.openxmlformats.org/presentationml/2006/ole">
            <p:oleObj spid="_x0000_s1143096" name="Document" r:id="rId5" imgW="7894080" imgH="3625200" progId="Word.Document.8">
              <p:embed/>
            </p:oleObj>
          </a:graphicData>
        </a:graphic>
      </p:graphicFrame>
      <p:graphicFrame>
        <p:nvGraphicFramePr>
          <p:cNvPr id="64517" name="Object 5">
            <a:hlinkClick r:id="" action="ppaction://ole?verb=0"/>
          </p:cNvPr>
          <p:cNvGraphicFramePr>
            <a:graphicFrameLocks/>
          </p:cNvGraphicFramePr>
          <p:nvPr/>
        </p:nvGraphicFramePr>
        <p:xfrm>
          <a:off x="6553200" y="1447800"/>
          <a:ext cx="2247900" cy="4857750"/>
        </p:xfrm>
        <a:graphic>
          <a:graphicData uri="http://schemas.openxmlformats.org/presentationml/2006/ole">
            <p:oleObj spid="_x0000_s1143097" name="Document" r:id="rId6" imgW="3236400" imgH="6487200" progId="Word.Document.8">
              <p:embed/>
            </p:oleObj>
          </a:graphicData>
        </a:graphic>
      </p:graphicFrame>
      <p:sp>
        <p:nvSpPr>
          <p:cNvPr id="64518" name="Rectangle 6"/>
          <p:cNvSpPr>
            <a:spLocks noChangeArrowheads="1"/>
          </p:cNvSpPr>
          <p:nvPr/>
        </p:nvSpPr>
        <p:spPr bwMode="auto">
          <a:xfrm>
            <a:off x="4876800" y="228600"/>
            <a:ext cx="4038600"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400">
                <a:solidFill>
                  <a:schemeClr val="accent1"/>
                </a:solidFill>
              </a:rPr>
              <a:t>Exemple canon</a:t>
            </a:r>
          </a:p>
        </p:txBody>
      </p:sp>
      <p:sp>
        <p:nvSpPr>
          <p:cNvPr id="64519" name="Rectangle 7"/>
          <p:cNvSpPr>
            <a:spLocks noChangeArrowheads="1"/>
          </p:cNvSpPr>
          <p:nvPr/>
        </p:nvSpPr>
        <p:spPr bwMode="auto">
          <a:xfrm>
            <a:off x="1588" y="14493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S</a:t>
            </a:r>
          </a:p>
        </p:txBody>
      </p:sp>
      <p:sp>
        <p:nvSpPr>
          <p:cNvPr id="64520" name="Rectangle 8"/>
          <p:cNvSpPr>
            <a:spLocks noChangeArrowheads="1"/>
          </p:cNvSpPr>
          <p:nvPr/>
        </p:nvSpPr>
        <p:spPr bwMode="auto">
          <a:xfrm>
            <a:off x="1588" y="40401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a:t>
            </a:r>
          </a:p>
        </p:txBody>
      </p:sp>
      <p:sp>
        <p:nvSpPr>
          <p:cNvPr id="64521" name="Rectangle 9"/>
          <p:cNvSpPr>
            <a:spLocks noChangeArrowheads="1"/>
          </p:cNvSpPr>
          <p:nvPr/>
        </p:nvSpPr>
        <p:spPr bwMode="auto">
          <a:xfrm>
            <a:off x="5868988" y="13731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SP</a:t>
            </a:r>
          </a:p>
        </p:txBody>
      </p:sp>
    </p:spTree>
  </p:cSld>
  <p:clrMapOvr>
    <a:masterClrMapping/>
  </p:clrMapOvr>
  <p:transition spd="slow">
    <p:random/>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390911" y="1792936"/>
            <a:ext cx="8329073" cy="3636314"/>
          </a:xfrm>
          <a:noFill/>
          <a:ln>
            <a:solidFill>
              <a:schemeClr val="accent1"/>
            </a:solidFill>
          </a:ln>
        </p:spPr>
        <p:txBody>
          <a:bodyPr/>
          <a:lstStyle/>
          <a:p>
            <a:pPr>
              <a:spcBef>
                <a:spcPts val="300"/>
              </a:spcBef>
            </a:pPr>
            <a:r>
              <a:rPr lang="fr-FR" sz="3600" smtClean="0">
                <a:solidFill>
                  <a:srgbClr val="FAFD00"/>
                </a:solidFill>
              </a:rPr>
              <a:t>Cas  particulier</a:t>
            </a:r>
          </a:p>
          <a:p>
            <a:pPr lvl="1">
              <a:spcBef>
                <a:spcPts val="300"/>
              </a:spcBef>
            </a:pPr>
            <a:r>
              <a:rPr lang="fr-FR" smtClean="0">
                <a:solidFill>
                  <a:srgbClr val="FAFD00"/>
                </a:solidFill>
              </a:rPr>
              <a:t> </a:t>
            </a:r>
            <a:r>
              <a:rPr lang="fr-FR" sz="3200" smtClean="0">
                <a:solidFill>
                  <a:srgbClr val="FAFD00"/>
                </a:solidFill>
              </a:rPr>
              <a:t>Tout employé a un et un seul poste tél, </a:t>
            </a:r>
          </a:p>
          <a:p>
            <a:pPr lvl="1">
              <a:spcBef>
                <a:spcPts val="300"/>
              </a:spcBef>
            </a:pPr>
            <a:r>
              <a:rPr lang="fr-FR" sz="3200" smtClean="0">
                <a:solidFill>
                  <a:srgbClr val="FAFD00"/>
                </a:solidFill>
              </a:rPr>
              <a:t> Il y a aussi des postes non-assignés </a:t>
            </a:r>
          </a:p>
          <a:p>
            <a:pPr>
              <a:spcBef>
                <a:spcPts val="300"/>
              </a:spcBef>
            </a:pPr>
            <a:r>
              <a:rPr lang="fr-FR" smtClean="0">
                <a:solidFill>
                  <a:srgbClr val="FAFD00"/>
                </a:solidFill>
              </a:rPr>
              <a:t> Dans la base créée par la démarche générale  on aurait que : </a:t>
            </a:r>
          </a:p>
          <a:p>
            <a:pPr lvl="1">
              <a:spcBef>
                <a:spcPts val="300"/>
              </a:spcBef>
              <a:buNone/>
            </a:pPr>
            <a:r>
              <a:rPr lang="fr-FR" sz="3200" err="1" smtClean="0">
                <a:solidFill>
                  <a:srgbClr val="FAFD00"/>
                </a:solidFill>
              </a:rPr>
              <a:t>Empl</a:t>
            </a:r>
            <a:r>
              <a:rPr lang="fr-FR" sz="3200" smtClean="0">
                <a:solidFill>
                  <a:srgbClr val="FAFD00"/>
                </a:solidFill>
              </a:rPr>
              <a:t> (</a:t>
            </a:r>
            <a:r>
              <a:rPr lang="fr-FR" sz="3200" u="sng" smtClean="0">
                <a:solidFill>
                  <a:srgbClr val="FAFD00"/>
                </a:solidFill>
              </a:rPr>
              <a:t>E#</a:t>
            </a:r>
            <a:r>
              <a:rPr lang="fr-FR" sz="3200" smtClean="0">
                <a:solidFill>
                  <a:srgbClr val="FAFD00"/>
                </a:solidFill>
              </a:rPr>
              <a:t>, Nom, </a:t>
            </a:r>
            <a:r>
              <a:rPr lang="fr-FR" sz="3200" err="1" smtClean="0">
                <a:solidFill>
                  <a:srgbClr val="FAFD00"/>
                </a:solidFill>
              </a:rPr>
              <a:t>PosteTel</a:t>
            </a:r>
            <a:r>
              <a:rPr lang="fr-FR" sz="3200" smtClean="0">
                <a:solidFill>
                  <a:srgbClr val="FAFD00"/>
                </a:solidFill>
              </a:rPr>
              <a:t>,…)</a:t>
            </a:r>
          </a:p>
          <a:p>
            <a:pPr>
              <a:buNone/>
            </a:pPr>
            <a:endParaRPr lang="fr-FR" sz="2800" b="1" i="1"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fr-FR" sz="3600" smtClean="0">
                <a:solidFill>
                  <a:schemeClr val="accent1"/>
                </a:solidFill>
              </a:rPr>
              <a:t>Démarche générale</a:t>
            </a:r>
            <a:endParaRPr lang="fr-FR" sz="400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165893">
                                            <p:txEl>
                                              <p:pRg st="3" end="3"/>
                                            </p:txEl>
                                          </p:spTgt>
                                        </p:tgtEl>
                                        <p:attrNameLst>
                                          <p:attrName>style.visibility</p:attrName>
                                        </p:attrNameLst>
                                      </p:cBhvr>
                                      <p:to>
                                        <p:strVal val="visible"/>
                                      </p:to>
                                    </p:set>
                                    <p:anim to="" calcmode="lin" valueType="num">
                                      <p:cBhvr>
                                        <p:cTn id="18"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165893">
                                            <p:txEl>
                                              <p:pRg st="4" end="4"/>
                                            </p:txEl>
                                          </p:spTgt>
                                        </p:tgtEl>
                                        <p:attrNameLst>
                                          <p:attrName>style.visibility</p:attrName>
                                        </p:attrNameLst>
                                      </p:cBhvr>
                                      <p:to>
                                        <p:strVal val="visible"/>
                                      </p:to>
                                    </p:set>
                                    <p:anim to="" calcmode="lin" valueType="num">
                                      <p:cBhvr>
                                        <p:cTn id="21"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390911" y="1792936"/>
            <a:ext cx="8329073" cy="4322114"/>
          </a:xfrm>
          <a:noFill/>
          <a:ln>
            <a:solidFill>
              <a:schemeClr val="accent1"/>
            </a:solidFill>
          </a:ln>
        </p:spPr>
        <p:txBody>
          <a:bodyPr/>
          <a:lstStyle/>
          <a:p>
            <a:pPr>
              <a:spcBef>
                <a:spcPts val="300"/>
              </a:spcBef>
            </a:pPr>
            <a:r>
              <a:rPr lang="fr-FR" sz="4000" smtClean="0">
                <a:solidFill>
                  <a:srgbClr val="FAFD00"/>
                </a:solidFill>
              </a:rPr>
              <a:t>On a une anomalie d’insertion </a:t>
            </a:r>
          </a:p>
          <a:p>
            <a:pPr lvl="1">
              <a:spcBef>
                <a:spcPts val="300"/>
              </a:spcBef>
            </a:pPr>
            <a:r>
              <a:rPr lang="fr-FR" sz="3200" smtClean="0">
                <a:solidFill>
                  <a:srgbClr val="FAFD00"/>
                </a:solidFill>
              </a:rPr>
              <a:t> </a:t>
            </a:r>
            <a:r>
              <a:rPr lang="fr-FR" sz="3600" smtClean="0">
                <a:solidFill>
                  <a:srgbClr val="FAFD00"/>
                </a:solidFill>
              </a:rPr>
              <a:t>Laquelle ?</a:t>
            </a:r>
            <a:endParaRPr lang="fr-FR" sz="3200" smtClean="0">
              <a:solidFill>
                <a:srgbClr val="FAFD00"/>
              </a:solidFill>
            </a:endParaRPr>
          </a:p>
          <a:p>
            <a:pPr>
              <a:spcBef>
                <a:spcPts val="300"/>
              </a:spcBef>
            </a:pPr>
            <a:r>
              <a:rPr lang="fr-FR" sz="3600" smtClean="0">
                <a:solidFill>
                  <a:srgbClr val="FAFD00"/>
                </a:solidFill>
              </a:rPr>
              <a:t> </a:t>
            </a:r>
            <a:r>
              <a:rPr lang="fr-FR" sz="4000" smtClean="0">
                <a:solidFill>
                  <a:srgbClr val="FAFD00"/>
                </a:solidFill>
              </a:rPr>
              <a:t>On  ajoute la table </a:t>
            </a:r>
            <a:endParaRPr lang="fr-FR" sz="3600" smtClean="0">
              <a:solidFill>
                <a:srgbClr val="FAFD00"/>
              </a:solidFill>
            </a:endParaRPr>
          </a:p>
          <a:p>
            <a:pPr lvl="2">
              <a:spcBef>
                <a:spcPts val="300"/>
              </a:spcBef>
              <a:buNone/>
            </a:pPr>
            <a:r>
              <a:rPr lang="fr-FR" sz="3600" smtClean="0">
                <a:solidFill>
                  <a:srgbClr val="FAFD00"/>
                </a:solidFill>
              </a:rPr>
              <a:t>Postes (</a:t>
            </a:r>
            <a:r>
              <a:rPr lang="fr-FR" sz="3600" u="sng" err="1" smtClean="0">
                <a:solidFill>
                  <a:srgbClr val="FAFD00"/>
                </a:solidFill>
              </a:rPr>
              <a:t>PosteTel</a:t>
            </a:r>
            <a:r>
              <a:rPr lang="fr-FR" sz="3600" u="sng" smtClean="0">
                <a:solidFill>
                  <a:srgbClr val="FAFD00"/>
                </a:solidFill>
              </a:rPr>
              <a:t>)</a:t>
            </a:r>
          </a:p>
          <a:p>
            <a:pPr>
              <a:spcBef>
                <a:spcPts val="300"/>
              </a:spcBef>
            </a:pPr>
            <a:r>
              <a:rPr lang="fr-FR" sz="4400" smtClean="0">
                <a:solidFill>
                  <a:srgbClr val="FAFD00"/>
                </a:solidFill>
              </a:rPr>
              <a:t> </a:t>
            </a:r>
            <a:r>
              <a:rPr lang="fr-FR" sz="4000" smtClean="0">
                <a:solidFill>
                  <a:srgbClr val="FAFD00"/>
                </a:solidFill>
              </a:rPr>
              <a:t> Avec une contrainte d’intégrité</a:t>
            </a:r>
          </a:p>
          <a:p>
            <a:pPr marL="742950" lvl="2" indent="-342900">
              <a:spcBef>
                <a:spcPts val="300"/>
              </a:spcBef>
              <a:buClr>
                <a:schemeClr val="hlink"/>
              </a:buClr>
            </a:pPr>
            <a:r>
              <a:rPr lang="fr-FR" sz="3600" smtClean="0">
                <a:solidFill>
                  <a:srgbClr val="FAFD00"/>
                </a:solidFill>
              </a:rPr>
              <a:t> </a:t>
            </a:r>
            <a:r>
              <a:rPr lang="fr-FR" smtClean="0">
                <a:solidFill>
                  <a:srgbClr val="FAFD00"/>
                </a:solidFill>
              </a:rPr>
              <a:t> </a:t>
            </a:r>
            <a:r>
              <a:rPr lang="fr-FR" sz="4000" smtClean="0">
                <a:solidFill>
                  <a:srgbClr val="FAFD00"/>
                </a:solidFill>
              </a:rPr>
              <a:t>Laquelle ?</a:t>
            </a:r>
            <a:endParaRPr lang="fr-FR" sz="3600" smtClean="0">
              <a:solidFill>
                <a:srgbClr val="FAFD00"/>
              </a:solidFill>
            </a:endParaRPr>
          </a:p>
          <a:p>
            <a:pPr lvl="1">
              <a:spcBef>
                <a:spcPts val="300"/>
              </a:spcBef>
              <a:buNone/>
            </a:pPr>
            <a:endParaRPr lang="fr-FR" sz="3200" u="sng" smtClean="0">
              <a:solidFill>
                <a:srgbClr val="FAFD00"/>
              </a:solidFill>
            </a:endParaRPr>
          </a:p>
          <a:p>
            <a:pPr lvl="1">
              <a:spcBef>
                <a:spcPts val="300"/>
              </a:spcBef>
              <a:buNone/>
            </a:pPr>
            <a:endParaRPr lang="fr-FR" sz="3200" u="sng" smtClean="0">
              <a:solidFill>
                <a:srgbClr val="FAFD00"/>
              </a:solidFill>
            </a:endParaRPr>
          </a:p>
          <a:p>
            <a:pPr lvl="1">
              <a:buNone/>
            </a:pPr>
            <a:endParaRPr lang="fr-FR" sz="3200" smtClean="0">
              <a:solidFill>
                <a:srgbClr val="FAFD00"/>
              </a:solidFill>
            </a:endParaRPr>
          </a:p>
          <a:p>
            <a:pPr>
              <a:buNone/>
            </a:pPr>
            <a:endParaRPr lang="fr-FR" sz="2800" b="1" i="1"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fr-FR" sz="3600" smtClean="0">
                <a:solidFill>
                  <a:schemeClr val="accent1"/>
                </a:solidFill>
              </a:rPr>
              <a:t>Démarche générale</a:t>
            </a:r>
            <a:endParaRPr lang="fr-FR" sz="400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390911" y="1926286"/>
            <a:ext cx="8329073" cy="4679787"/>
          </a:xfrm>
          <a:noFill/>
          <a:ln>
            <a:solidFill>
              <a:schemeClr val="accent1"/>
            </a:solidFill>
          </a:ln>
        </p:spPr>
        <p:txBody>
          <a:bodyPr/>
          <a:lstStyle/>
          <a:p>
            <a:r>
              <a:rPr lang="fr-FR" sz="3600" smtClean="0">
                <a:solidFill>
                  <a:srgbClr val="FAFD00"/>
                </a:solidFill>
              </a:rPr>
              <a:t>Cas  particulier</a:t>
            </a:r>
          </a:p>
          <a:p>
            <a:pPr lvl="1">
              <a:buNone/>
            </a:pPr>
            <a:r>
              <a:rPr lang="fr-FR" sz="3200" smtClean="0">
                <a:solidFill>
                  <a:srgbClr val="FAFD00"/>
                </a:solidFill>
              </a:rPr>
              <a:t>Pers (</a:t>
            </a:r>
            <a:r>
              <a:rPr lang="fr-FR" sz="3200" u="sng" smtClean="0">
                <a:solidFill>
                  <a:srgbClr val="FAFD00"/>
                </a:solidFill>
              </a:rPr>
              <a:t>P#</a:t>
            </a:r>
            <a:r>
              <a:rPr lang="fr-FR" sz="3200" smtClean="0">
                <a:solidFill>
                  <a:srgbClr val="FAFD00"/>
                </a:solidFill>
              </a:rPr>
              <a:t>, Nom, </a:t>
            </a:r>
            <a:r>
              <a:rPr lang="fr-FR" sz="3200" err="1" smtClean="0">
                <a:solidFill>
                  <a:srgbClr val="FAFD00"/>
                </a:solidFill>
              </a:rPr>
              <a:t>Pnom</a:t>
            </a:r>
            <a:r>
              <a:rPr lang="fr-FR" sz="3200" smtClean="0">
                <a:solidFill>
                  <a:srgbClr val="FAFD00"/>
                </a:solidFill>
              </a:rPr>
              <a:t>, </a:t>
            </a:r>
            <a:r>
              <a:rPr lang="fr-FR" sz="3200" err="1" smtClean="0">
                <a:solidFill>
                  <a:srgbClr val="FAFD00"/>
                </a:solidFill>
              </a:rPr>
              <a:t>DNaiss</a:t>
            </a:r>
            <a:r>
              <a:rPr lang="fr-FR" sz="3200" smtClean="0">
                <a:solidFill>
                  <a:srgbClr val="FAFD00"/>
                </a:solidFill>
              </a:rPr>
              <a:t>, CP,…)</a:t>
            </a:r>
          </a:p>
          <a:p>
            <a:pPr lvl="1">
              <a:buNone/>
            </a:pPr>
            <a:r>
              <a:rPr lang="fr-FR" sz="3200" smtClean="0">
                <a:solidFill>
                  <a:srgbClr val="FAFD00"/>
                </a:solidFill>
              </a:rPr>
              <a:t>CV (</a:t>
            </a:r>
            <a:r>
              <a:rPr lang="fr-FR" sz="3200" u="sng" smtClean="0">
                <a:solidFill>
                  <a:srgbClr val="FAFD00"/>
                </a:solidFill>
              </a:rPr>
              <a:t>CP</a:t>
            </a:r>
            <a:r>
              <a:rPr lang="fr-FR" sz="3200" smtClean="0">
                <a:solidFill>
                  <a:srgbClr val="FAFD00"/>
                </a:solidFill>
              </a:rPr>
              <a:t>, Ville)</a:t>
            </a:r>
            <a:endParaRPr lang="fr-FR" sz="3200" u="sng" smtClean="0">
              <a:solidFill>
                <a:srgbClr val="FAFD00"/>
              </a:solidFill>
            </a:endParaRPr>
          </a:p>
          <a:p>
            <a:r>
              <a:rPr lang="fr-FR" smtClean="0">
                <a:solidFill>
                  <a:srgbClr val="FAFD00"/>
                </a:solidFill>
              </a:rPr>
              <a:t> Que faire si l’on sait que P1 est à Paris, mais l’on ne connaît pas CP ?  </a:t>
            </a:r>
            <a:r>
              <a:rPr lang="fr-FR" i="1" smtClean="0">
                <a:solidFill>
                  <a:srgbClr val="FAFD00"/>
                </a:solidFill>
              </a:rPr>
              <a:t> </a:t>
            </a:r>
          </a:p>
          <a:p>
            <a:r>
              <a:rPr lang="fr-FR" smtClean="0">
                <a:solidFill>
                  <a:srgbClr val="FAFD00"/>
                </a:solidFill>
              </a:rPr>
              <a:t> Pas de problème par contre avec la conception </a:t>
            </a:r>
            <a:r>
              <a:rPr lang="fr-FR" i="1" err="1" smtClean="0">
                <a:solidFill>
                  <a:srgbClr val="FAFD00"/>
                </a:solidFill>
              </a:rPr>
              <a:t>dénormalisée</a:t>
            </a:r>
            <a:endParaRPr lang="fr-FR" i="1" smtClean="0">
              <a:solidFill>
                <a:srgbClr val="FAFD00"/>
              </a:solidFill>
            </a:endParaRPr>
          </a:p>
          <a:p>
            <a:pPr marL="342900" lvl="1" indent="-342900">
              <a:buClr>
                <a:schemeClr val="hlink"/>
              </a:buClr>
              <a:buNone/>
            </a:pPr>
            <a:r>
              <a:rPr lang="fr-FR" i="1" smtClean="0">
                <a:solidFill>
                  <a:srgbClr val="FAFD00"/>
                </a:solidFill>
              </a:rPr>
              <a:t>    </a:t>
            </a:r>
            <a:r>
              <a:rPr lang="fr-FR" sz="3200" smtClean="0">
                <a:solidFill>
                  <a:srgbClr val="FAFD00"/>
                </a:solidFill>
              </a:rPr>
              <a:t>Pers (</a:t>
            </a:r>
            <a:r>
              <a:rPr lang="fr-FR" sz="3200" u="sng" smtClean="0">
                <a:solidFill>
                  <a:srgbClr val="FAFD00"/>
                </a:solidFill>
              </a:rPr>
              <a:t>P#</a:t>
            </a:r>
            <a:r>
              <a:rPr lang="fr-FR" sz="3200" smtClean="0">
                <a:solidFill>
                  <a:srgbClr val="FAFD00"/>
                </a:solidFill>
              </a:rPr>
              <a:t>, Nom, </a:t>
            </a:r>
            <a:r>
              <a:rPr lang="fr-FR" sz="3200" err="1" smtClean="0">
                <a:solidFill>
                  <a:srgbClr val="FAFD00"/>
                </a:solidFill>
              </a:rPr>
              <a:t>Pnom</a:t>
            </a:r>
            <a:r>
              <a:rPr lang="fr-FR" sz="3200" smtClean="0">
                <a:solidFill>
                  <a:srgbClr val="FAFD00"/>
                </a:solidFill>
              </a:rPr>
              <a:t>, </a:t>
            </a:r>
            <a:r>
              <a:rPr lang="fr-FR" sz="3200" err="1" smtClean="0">
                <a:solidFill>
                  <a:srgbClr val="FAFD00"/>
                </a:solidFill>
              </a:rPr>
              <a:t>DNaiss</a:t>
            </a:r>
            <a:r>
              <a:rPr lang="fr-FR" sz="3200" smtClean="0">
                <a:solidFill>
                  <a:srgbClr val="FAFD00"/>
                </a:solidFill>
              </a:rPr>
              <a:t>, CP, Ville)</a:t>
            </a:r>
          </a:p>
          <a:p>
            <a:pPr>
              <a:buNone/>
            </a:pPr>
            <a:endParaRPr lang="fr-FR" sz="2800" b="1" i="1"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en-US" sz="4000" err="1" smtClean="0">
                <a:solidFill>
                  <a:schemeClr val="accent1"/>
                </a:solidFill>
              </a:rPr>
              <a:t>Toute</a:t>
            </a:r>
            <a:r>
              <a:rPr lang="en-US" sz="4000" smtClean="0">
                <a:solidFill>
                  <a:schemeClr val="accent1"/>
                </a:solidFill>
              </a:rPr>
              <a:t> </a:t>
            </a:r>
            <a:r>
              <a:rPr lang="fr-FR" sz="3600" smtClean="0">
                <a:solidFill>
                  <a:schemeClr val="accent1"/>
                </a:solidFill>
              </a:rPr>
              <a:t>Démarche</a:t>
            </a:r>
            <a:endParaRPr lang="fr-FR" sz="400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3314" name="Object 2">
            <a:hlinkClick r:id="" action="ppaction://ole?verb=0"/>
          </p:cNvPr>
          <p:cNvGraphicFramePr>
            <a:graphicFrameLocks/>
          </p:cNvGraphicFramePr>
          <p:nvPr>
            <p:extLst>
              <p:ext uri="{D42A27DB-BD31-4B8C-83A1-F6EECF244321}">
                <p14:modId xmlns="" xmlns:p14="http://schemas.microsoft.com/office/powerpoint/2010/main" val="3726933531"/>
              </p:ext>
            </p:extLst>
          </p:nvPr>
        </p:nvGraphicFramePr>
        <p:xfrm>
          <a:off x="533400" y="538163"/>
          <a:ext cx="4876800" cy="2701925"/>
        </p:xfrm>
        <a:graphic>
          <a:graphicData uri="http://schemas.openxmlformats.org/presentationml/2006/ole">
            <p:oleObj spid="_x0000_s13629" name="Document" r:id="rId5" imgW="5754232" imgH="2706679" progId="Word.Document.8">
              <p:embed/>
            </p:oleObj>
          </a:graphicData>
        </a:graphic>
      </p:graphicFrame>
      <p:sp>
        <p:nvSpPr>
          <p:cNvPr id="13315" name="Rectangle 3"/>
          <p:cNvSpPr>
            <a:spLocks noChangeArrowheads="1"/>
          </p:cNvSpPr>
          <p:nvPr/>
        </p:nvSpPr>
        <p:spPr bwMode="auto">
          <a:xfrm>
            <a:off x="153988" y="5349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a:t>
            </a:r>
          </a:p>
        </p:txBody>
      </p:sp>
      <p:graphicFrame>
        <p:nvGraphicFramePr>
          <p:cNvPr id="13316" name="Object 4">
            <a:hlinkClick r:id="" action="ppaction://ole?verb=0"/>
          </p:cNvPr>
          <p:cNvGraphicFramePr>
            <a:graphicFrameLocks/>
          </p:cNvGraphicFramePr>
          <p:nvPr>
            <p:extLst>
              <p:ext uri="{D42A27DB-BD31-4B8C-83A1-F6EECF244321}">
                <p14:modId xmlns="" xmlns:p14="http://schemas.microsoft.com/office/powerpoint/2010/main" val="2805287689"/>
              </p:ext>
            </p:extLst>
          </p:nvPr>
        </p:nvGraphicFramePr>
        <p:xfrm>
          <a:off x="6010275" y="3814763"/>
          <a:ext cx="2860675" cy="2701925"/>
        </p:xfrm>
        <a:graphic>
          <a:graphicData uri="http://schemas.openxmlformats.org/presentationml/2006/ole">
            <p:oleObj spid="_x0000_s13630" name="Document" r:id="rId6" imgW="3394005" imgH="2706679" progId="Word.Document.8">
              <p:embed/>
            </p:oleObj>
          </a:graphicData>
        </a:graphic>
      </p:graphicFrame>
      <p:sp>
        <p:nvSpPr>
          <p:cNvPr id="13317" name="Arc 5"/>
          <p:cNvSpPr>
            <a:spLocks/>
          </p:cNvSpPr>
          <p:nvPr/>
        </p:nvSpPr>
        <p:spPr bwMode="auto">
          <a:xfrm>
            <a:off x="5715000" y="2109788"/>
            <a:ext cx="1701800" cy="1625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01600" cap="rnd">
            <a:solidFill>
              <a:schemeClr val="accent1"/>
            </a:solidFill>
            <a:round/>
            <a:headEnd/>
            <a:tailEnd type="triangle" w="med" len="med"/>
          </a:ln>
          <a:effectLst/>
        </p:spPr>
        <p:txBody>
          <a:bodyPr wrap="none" anchor="ctr"/>
          <a:lstStyle/>
          <a:p>
            <a:endParaRPr lang="fr-FR"/>
          </a:p>
        </p:txBody>
      </p:sp>
      <p:sp>
        <p:nvSpPr>
          <p:cNvPr id="13318" name="Rectangle 6"/>
          <p:cNvSpPr>
            <a:spLocks noChangeArrowheads="1"/>
          </p:cNvSpPr>
          <p:nvPr/>
        </p:nvSpPr>
        <p:spPr bwMode="auto">
          <a:xfrm>
            <a:off x="5411788" y="38877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P1</a:t>
            </a:r>
          </a:p>
        </p:txBody>
      </p:sp>
      <p:graphicFrame>
        <p:nvGraphicFramePr>
          <p:cNvPr id="13319" name="Object 7">
            <a:hlinkClick r:id="" action="ppaction://ole?verb=0"/>
          </p:cNvPr>
          <p:cNvGraphicFramePr>
            <a:graphicFrameLocks/>
          </p:cNvGraphicFramePr>
          <p:nvPr>
            <p:extLst>
              <p:ext uri="{D42A27DB-BD31-4B8C-83A1-F6EECF244321}">
                <p14:modId xmlns="" xmlns:p14="http://schemas.microsoft.com/office/powerpoint/2010/main" val="270500703"/>
              </p:ext>
            </p:extLst>
          </p:nvPr>
        </p:nvGraphicFramePr>
        <p:xfrm>
          <a:off x="1062038" y="4795838"/>
          <a:ext cx="2838450" cy="1628775"/>
        </p:xfrm>
        <a:graphic>
          <a:graphicData uri="http://schemas.openxmlformats.org/presentationml/2006/ole">
            <p:oleObj spid="_x0000_s13631" name="Document" r:id="rId7" imgW="3331040" imgH="1636111" progId="Word.Document.8">
              <p:embed/>
            </p:oleObj>
          </a:graphicData>
        </a:graphic>
      </p:graphicFrame>
      <p:sp>
        <p:nvSpPr>
          <p:cNvPr id="13320" name="Rectangle 8"/>
          <p:cNvSpPr>
            <a:spLocks noChangeArrowheads="1"/>
          </p:cNvSpPr>
          <p:nvPr/>
        </p:nvSpPr>
        <p:spPr bwMode="auto">
          <a:xfrm>
            <a:off x="458788" y="48783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P2</a:t>
            </a:r>
          </a:p>
        </p:txBody>
      </p:sp>
      <p:sp>
        <p:nvSpPr>
          <p:cNvPr id="13321" name="Line 9"/>
          <p:cNvSpPr>
            <a:spLocks noChangeShapeType="1"/>
          </p:cNvSpPr>
          <p:nvPr/>
        </p:nvSpPr>
        <p:spPr bwMode="auto">
          <a:xfrm>
            <a:off x="965200" y="3251200"/>
            <a:ext cx="203200" cy="1270000"/>
          </a:xfrm>
          <a:prstGeom prst="line">
            <a:avLst/>
          </a:prstGeom>
          <a:noFill/>
          <a:ln w="101600">
            <a:solidFill>
              <a:schemeClr val="accent1"/>
            </a:solidFill>
            <a:round/>
            <a:headEnd/>
            <a:tailEnd type="triangle" w="med" len="med"/>
          </a:ln>
          <a:effectLst/>
        </p:spPr>
        <p:txBody>
          <a:bodyPr wrap="none" anchor="ctr"/>
          <a:lstStyle/>
          <a:p>
            <a:endParaRPr lang="fr-FR"/>
          </a:p>
        </p:txBody>
      </p:sp>
      <p:sp>
        <p:nvSpPr>
          <p:cNvPr id="13322" name="Rectangle 10"/>
          <p:cNvSpPr>
            <a:spLocks noChangeArrowheads="1"/>
          </p:cNvSpPr>
          <p:nvPr/>
        </p:nvSpPr>
        <p:spPr bwMode="auto">
          <a:xfrm>
            <a:off x="2082800" y="939800"/>
            <a:ext cx="711200" cy="330200"/>
          </a:xfrm>
          <a:prstGeom prst="rect">
            <a:avLst/>
          </a:prstGeom>
          <a:noFill/>
          <a:ln w="50800">
            <a:solidFill>
              <a:schemeClr val="accent1"/>
            </a:solidFill>
            <a:miter lim="800000"/>
            <a:headEnd/>
            <a:tailEnd/>
          </a:ln>
          <a:effectLst/>
        </p:spPr>
        <p:txBody>
          <a:bodyPr wrap="none" anchor="ctr"/>
          <a:lstStyle/>
          <a:p>
            <a:endParaRPr lang="fr-FR"/>
          </a:p>
        </p:txBody>
      </p:sp>
      <p:sp>
        <p:nvSpPr>
          <p:cNvPr id="13323" name="Rectangle 11"/>
          <p:cNvSpPr>
            <a:spLocks noChangeArrowheads="1"/>
          </p:cNvSpPr>
          <p:nvPr/>
        </p:nvSpPr>
        <p:spPr bwMode="auto">
          <a:xfrm>
            <a:off x="7493000" y="4140200"/>
            <a:ext cx="787400" cy="406400"/>
          </a:xfrm>
          <a:prstGeom prst="rect">
            <a:avLst/>
          </a:prstGeom>
          <a:noFill/>
          <a:ln w="50800">
            <a:solidFill>
              <a:schemeClr val="accent1"/>
            </a:solidFill>
            <a:miter lim="800000"/>
            <a:headEnd/>
            <a:tailEnd/>
          </a:ln>
          <a:effectLst/>
        </p:spPr>
        <p:txBody>
          <a:bodyPr wrap="none" anchor="ctr"/>
          <a:lstStyle/>
          <a:p>
            <a:endParaRPr lang="fr-FR"/>
          </a:p>
        </p:txBody>
      </p:sp>
      <p:sp>
        <p:nvSpPr>
          <p:cNvPr id="13324" name="Rectangle 12"/>
          <p:cNvSpPr>
            <a:spLocks noChangeArrowheads="1"/>
          </p:cNvSpPr>
          <p:nvPr/>
        </p:nvSpPr>
        <p:spPr bwMode="auto">
          <a:xfrm>
            <a:off x="2616200" y="5130800"/>
            <a:ext cx="711200" cy="330200"/>
          </a:xfrm>
          <a:prstGeom prst="rect">
            <a:avLst/>
          </a:prstGeom>
          <a:noFill/>
          <a:ln w="50800">
            <a:solidFill>
              <a:schemeClr val="accent1"/>
            </a:solidFill>
            <a:miter lim="800000"/>
            <a:headEnd/>
            <a:tailEnd/>
          </a:ln>
          <a:effectLst/>
        </p:spPr>
        <p:txBody>
          <a:bodyPr wrap="none" anchor="ctr"/>
          <a:lstStyle/>
          <a:p>
            <a:endParaRPr lang="fr-FR"/>
          </a:p>
        </p:txBody>
      </p:sp>
    </p:spTree>
  </p:cSld>
  <p:clrMapOvr>
    <a:overrideClrMapping bg1="lt1" tx1="dk1" bg2="lt2" tx2="dk2" accent1="accent1" accent2="accent2" accent3="accent3" accent4="accent4" accent5="accent5" accent6="accent6" hlink="hlink" folHlink="folHlink"/>
  </p:clrMapOvr>
  <p:transition spd="slow">
    <p:zoom dir="in"/>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409961" y="1869136"/>
            <a:ext cx="8329073" cy="4679787"/>
          </a:xfrm>
          <a:noFill/>
          <a:ln>
            <a:solidFill>
              <a:schemeClr val="accent1"/>
            </a:solidFill>
          </a:ln>
        </p:spPr>
        <p:txBody>
          <a:bodyPr/>
          <a:lstStyle/>
          <a:p>
            <a:r>
              <a:rPr lang="fr-FR" sz="3600" smtClean="0">
                <a:solidFill>
                  <a:srgbClr val="FAFD00"/>
                </a:solidFill>
              </a:rPr>
              <a:t>Cas  particulier</a:t>
            </a:r>
          </a:p>
          <a:p>
            <a:pPr lvl="1">
              <a:buNone/>
            </a:pPr>
            <a:r>
              <a:rPr lang="fr-FR" sz="3200" smtClean="0">
                <a:solidFill>
                  <a:srgbClr val="FAFD00"/>
                </a:solidFill>
              </a:rPr>
              <a:t>VRP (</a:t>
            </a:r>
            <a:r>
              <a:rPr lang="fr-FR" sz="3200" u="sng" smtClean="0">
                <a:solidFill>
                  <a:srgbClr val="FAFD00"/>
                </a:solidFill>
              </a:rPr>
              <a:t>P#</a:t>
            </a:r>
            <a:r>
              <a:rPr lang="fr-FR" sz="3200" smtClean="0">
                <a:solidFill>
                  <a:srgbClr val="FAFD00"/>
                </a:solidFill>
              </a:rPr>
              <a:t>, Nom, </a:t>
            </a:r>
            <a:r>
              <a:rPr lang="fr-FR" sz="3200" err="1" smtClean="0">
                <a:solidFill>
                  <a:srgbClr val="FAFD00"/>
                </a:solidFill>
              </a:rPr>
              <a:t>Pnom</a:t>
            </a:r>
            <a:r>
              <a:rPr lang="fr-FR" sz="3200" smtClean="0">
                <a:solidFill>
                  <a:srgbClr val="FAFD00"/>
                </a:solidFill>
              </a:rPr>
              <a:t>,…)</a:t>
            </a:r>
          </a:p>
          <a:p>
            <a:pPr lvl="1">
              <a:buNone/>
            </a:pPr>
            <a:r>
              <a:rPr lang="fr-FR" sz="3200" smtClean="0">
                <a:solidFill>
                  <a:srgbClr val="FAFD00"/>
                </a:solidFill>
              </a:rPr>
              <a:t>Planning (</a:t>
            </a:r>
            <a:r>
              <a:rPr lang="fr-FR" sz="3200" u="sng" smtClean="0">
                <a:solidFill>
                  <a:srgbClr val="FAFD00"/>
                </a:solidFill>
              </a:rPr>
              <a:t>P#</a:t>
            </a:r>
            <a:r>
              <a:rPr lang="fr-FR" sz="3200" smtClean="0">
                <a:solidFill>
                  <a:srgbClr val="FAFD00"/>
                </a:solidFill>
              </a:rPr>
              <a:t>, </a:t>
            </a:r>
            <a:r>
              <a:rPr lang="fr-FR" sz="3200" u="sng" smtClean="0">
                <a:solidFill>
                  <a:srgbClr val="FAFD00"/>
                </a:solidFill>
              </a:rPr>
              <a:t>Ville</a:t>
            </a:r>
            <a:r>
              <a:rPr lang="fr-FR" sz="3200" smtClean="0">
                <a:solidFill>
                  <a:srgbClr val="FAFD00"/>
                </a:solidFill>
              </a:rPr>
              <a:t>, </a:t>
            </a:r>
            <a:r>
              <a:rPr lang="fr-FR" sz="3200" u="sng" err="1" smtClean="0">
                <a:solidFill>
                  <a:srgbClr val="FAFD00"/>
                </a:solidFill>
              </a:rPr>
              <a:t>JourSem</a:t>
            </a:r>
            <a:r>
              <a:rPr lang="fr-FR" sz="3200" smtClean="0">
                <a:solidFill>
                  <a:srgbClr val="FAFD00"/>
                </a:solidFill>
              </a:rPr>
              <a:t>)</a:t>
            </a:r>
            <a:endParaRPr lang="fr-FR" sz="3200" u="sng" smtClean="0">
              <a:solidFill>
                <a:srgbClr val="FAFD00"/>
              </a:solidFill>
            </a:endParaRPr>
          </a:p>
          <a:p>
            <a:r>
              <a:rPr lang="fr-FR" smtClean="0">
                <a:solidFill>
                  <a:srgbClr val="FAFD00"/>
                </a:solidFill>
              </a:rPr>
              <a:t> Un VRP fait plusieurs villes avec des jours spécifiques pour chaque</a:t>
            </a:r>
          </a:p>
          <a:p>
            <a:r>
              <a:rPr lang="fr-FR" sz="3200" smtClean="0">
                <a:solidFill>
                  <a:srgbClr val="FAFD00"/>
                </a:solidFill>
              </a:rPr>
              <a:t> Les deux attributs Ville et </a:t>
            </a:r>
            <a:r>
              <a:rPr lang="fr-FR" sz="3200" err="1" smtClean="0">
                <a:solidFill>
                  <a:srgbClr val="FAFD00"/>
                </a:solidFill>
              </a:rPr>
              <a:t>JourSem</a:t>
            </a:r>
            <a:r>
              <a:rPr lang="fr-FR" sz="3200" smtClean="0">
                <a:solidFill>
                  <a:srgbClr val="FAFD00"/>
                </a:solidFill>
              </a:rPr>
              <a:t> seraient multi-valeur par rapport à P#</a:t>
            </a:r>
          </a:p>
          <a:p>
            <a:r>
              <a:rPr lang="fr-FR" smtClean="0">
                <a:solidFill>
                  <a:srgbClr val="FAFD00"/>
                </a:solidFill>
              </a:rPr>
              <a:t> On les met néanmoins dans la même table </a:t>
            </a:r>
            <a:endParaRPr lang="fr-FR" sz="3200" smtClean="0">
              <a:solidFill>
                <a:srgbClr val="FAFD00"/>
              </a:solidFill>
            </a:endParaRPr>
          </a:p>
          <a:p>
            <a:pPr>
              <a:buNone/>
            </a:pPr>
            <a:endParaRPr lang="fr-FR" sz="2800" b="1" i="1"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fr-FR" sz="3600" smtClean="0">
                <a:solidFill>
                  <a:schemeClr val="accent1"/>
                </a:solidFill>
              </a:rPr>
              <a:t>Démarche générale</a:t>
            </a:r>
            <a:endParaRPr lang="fr-FR" sz="400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409961" y="1869136"/>
            <a:ext cx="8329073" cy="4679787"/>
          </a:xfrm>
          <a:noFill/>
          <a:ln>
            <a:solidFill>
              <a:schemeClr val="accent1"/>
            </a:solidFill>
          </a:ln>
        </p:spPr>
        <p:txBody>
          <a:bodyPr/>
          <a:lstStyle/>
          <a:p>
            <a:r>
              <a:rPr lang="fr-FR" sz="3600" smtClean="0">
                <a:solidFill>
                  <a:srgbClr val="FAFD00"/>
                </a:solidFill>
              </a:rPr>
              <a:t> La raison est qu’il s’agit d’une (plus rare) association ternaire </a:t>
            </a:r>
          </a:p>
          <a:p>
            <a:r>
              <a:rPr lang="fr-FR" sz="3600" smtClean="0">
                <a:solidFill>
                  <a:srgbClr val="FAFD00"/>
                </a:solidFill>
              </a:rPr>
              <a:t> les  valeurs de ces attributs ne sont pas indépendantes</a:t>
            </a:r>
          </a:p>
          <a:p>
            <a:pPr lvl="1"/>
            <a:r>
              <a:rPr lang="fr-FR" smtClean="0">
                <a:solidFill>
                  <a:srgbClr val="FAFD00"/>
                </a:solidFill>
              </a:rPr>
              <a:t> VRP X visite Ville Y le </a:t>
            </a:r>
            <a:r>
              <a:rPr lang="fr-FR" err="1" smtClean="0">
                <a:solidFill>
                  <a:srgbClr val="FAFD00"/>
                </a:solidFill>
              </a:rPr>
              <a:t>JourSem</a:t>
            </a:r>
            <a:r>
              <a:rPr lang="fr-FR" smtClean="0">
                <a:solidFill>
                  <a:srgbClr val="FAFD00"/>
                </a:solidFill>
              </a:rPr>
              <a:t> Z</a:t>
            </a:r>
            <a:endParaRPr lang="fr-FR" sz="3200" smtClean="0">
              <a:solidFill>
                <a:srgbClr val="FAFD00"/>
              </a:solidFill>
            </a:endParaRPr>
          </a:p>
          <a:p>
            <a:r>
              <a:rPr lang="fr-FR" smtClean="0">
                <a:solidFill>
                  <a:srgbClr val="FAFD00"/>
                </a:solidFill>
              </a:rPr>
              <a:t> </a:t>
            </a:r>
            <a:r>
              <a:rPr lang="fr-FR" sz="3600" smtClean="0">
                <a:solidFill>
                  <a:srgbClr val="FAFD00"/>
                </a:solidFill>
              </a:rPr>
              <a:t>Le même principe s’applique à toute association de dégrée + élevé</a:t>
            </a:r>
          </a:p>
          <a:p>
            <a:pPr lvl="1"/>
            <a:r>
              <a:rPr lang="fr-FR" sz="3200" smtClean="0">
                <a:solidFill>
                  <a:srgbClr val="FAFD00"/>
                </a:solidFill>
              </a:rPr>
              <a:t> Rares</a:t>
            </a:r>
            <a:endParaRPr lang="fr-FR" sz="2800" b="1" i="1"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fr-FR" sz="3600" smtClean="0">
                <a:solidFill>
                  <a:schemeClr val="accent1"/>
                </a:solidFill>
              </a:rPr>
              <a:t>Démarche générale</a:t>
            </a:r>
            <a:endParaRPr lang="fr-FR" sz="400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65893">
                                            <p:txEl>
                                              <p:pRg st="2" end="2"/>
                                            </p:txEl>
                                          </p:spTgt>
                                        </p:tgtEl>
                                        <p:attrNameLst>
                                          <p:attrName>style.visibility</p:attrName>
                                        </p:attrNameLst>
                                      </p:cBhvr>
                                      <p:to>
                                        <p:strVal val="visible"/>
                                      </p:to>
                                    </p:set>
                                    <p:anim to="" calcmode="lin" valueType="num">
                                      <p:cBhvr>
                                        <p:cTn id="15"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165893">
                                            <p:txEl>
                                              <p:pRg st="3" end="3"/>
                                            </p:txEl>
                                          </p:spTgt>
                                        </p:tgtEl>
                                        <p:attrNameLst>
                                          <p:attrName>style.visibility</p:attrName>
                                        </p:attrNameLst>
                                      </p:cBhvr>
                                      <p:to>
                                        <p:strVal val="visible"/>
                                      </p:to>
                                    </p:set>
                                    <p:anim to="" calcmode="lin" valueType="num">
                                      <p:cBhvr>
                                        <p:cTn id="20"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21" presetID="24" presetClass="entr" presetSubtype="0" fill="hold" grpId="0" nodeType="withEffect">
                                  <p:stCondLst>
                                    <p:cond delay="0"/>
                                  </p:stCondLst>
                                  <p:childTnLst>
                                    <p:set>
                                      <p:cBhvr>
                                        <p:cTn id="22" dur="1" fill="hold">
                                          <p:stCondLst>
                                            <p:cond delay="499"/>
                                          </p:stCondLst>
                                        </p:cTn>
                                        <p:tgtEl>
                                          <p:spTgt spid="165893">
                                            <p:txEl>
                                              <p:pRg st="4" end="4"/>
                                            </p:txEl>
                                          </p:spTgt>
                                        </p:tgtEl>
                                        <p:attrNameLst>
                                          <p:attrName>style.visibility</p:attrName>
                                        </p:attrNameLst>
                                      </p:cBhvr>
                                      <p:to>
                                        <p:strVal val="visible"/>
                                      </p:to>
                                    </p:set>
                                    <p:anim to="" calcmode="lin" valueType="num">
                                      <p:cBhvr>
                                        <p:cTn id="23"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390911" y="1926286"/>
            <a:ext cx="8329073" cy="4679787"/>
          </a:xfrm>
          <a:noFill/>
          <a:ln>
            <a:solidFill>
              <a:schemeClr val="accent1"/>
            </a:solidFill>
          </a:ln>
        </p:spPr>
        <p:txBody>
          <a:bodyPr/>
          <a:lstStyle/>
          <a:p>
            <a:r>
              <a:rPr lang="fr-FR" sz="3600" smtClean="0">
                <a:solidFill>
                  <a:srgbClr val="FAFD00"/>
                </a:solidFill>
              </a:rPr>
              <a:t>Cas  particulier</a:t>
            </a:r>
          </a:p>
          <a:p>
            <a:pPr lvl="1">
              <a:buNone/>
            </a:pPr>
            <a:r>
              <a:rPr lang="fr-FR" sz="3200" smtClean="0">
                <a:solidFill>
                  <a:srgbClr val="FAFD00"/>
                </a:solidFill>
              </a:rPr>
              <a:t>Pers (</a:t>
            </a:r>
            <a:r>
              <a:rPr lang="fr-FR" sz="3200" u="sng" smtClean="0">
                <a:solidFill>
                  <a:srgbClr val="FAFD00"/>
                </a:solidFill>
              </a:rPr>
              <a:t>P#</a:t>
            </a:r>
            <a:r>
              <a:rPr lang="fr-FR" sz="3200" smtClean="0">
                <a:solidFill>
                  <a:srgbClr val="FAFD00"/>
                </a:solidFill>
              </a:rPr>
              <a:t>, Nom, </a:t>
            </a:r>
            <a:r>
              <a:rPr lang="fr-FR" sz="3200" err="1" smtClean="0">
                <a:solidFill>
                  <a:srgbClr val="FAFD00"/>
                </a:solidFill>
              </a:rPr>
              <a:t>Pnom</a:t>
            </a:r>
            <a:r>
              <a:rPr lang="fr-FR" sz="3200" smtClean="0">
                <a:solidFill>
                  <a:srgbClr val="FAFD00"/>
                </a:solidFill>
              </a:rPr>
              <a:t>, </a:t>
            </a:r>
            <a:r>
              <a:rPr lang="fr-FR" sz="3200" err="1" smtClean="0">
                <a:solidFill>
                  <a:srgbClr val="FAFD00"/>
                </a:solidFill>
              </a:rPr>
              <a:t>Sex</a:t>
            </a:r>
            <a:r>
              <a:rPr lang="fr-FR" sz="3200" smtClean="0">
                <a:solidFill>
                  <a:srgbClr val="FAFD00"/>
                </a:solidFill>
              </a:rPr>
              <a:t>, </a:t>
            </a:r>
            <a:r>
              <a:rPr lang="fr-FR" sz="3200" err="1" smtClean="0">
                <a:solidFill>
                  <a:srgbClr val="FAFD00"/>
                </a:solidFill>
              </a:rPr>
              <a:t>Célib</a:t>
            </a:r>
            <a:r>
              <a:rPr lang="fr-FR" sz="3200" smtClean="0">
                <a:solidFill>
                  <a:srgbClr val="FAFD00"/>
                </a:solidFill>
              </a:rPr>
              <a:t>,…)</a:t>
            </a:r>
          </a:p>
          <a:p>
            <a:pPr lvl="1">
              <a:buNone/>
            </a:pPr>
            <a:r>
              <a:rPr lang="fr-FR" sz="3200" err="1" smtClean="0">
                <a:solidFill>
                  <a:srgbClr val="FAFD00"/>
                </a:solidFill>
              </a:rPr>
              <a:t>PJf</a:t>
            </a:r>
            <a:r>
              <a:rPr lang="fr-FR" sz="3200" smtClean="0">
                <a:solidFill>
                  <a:srgbClr val="FAFD00"/>
                </a:solidFill>
              </a:rPr>
              <a:t> (</a:t>
            </a:r>
            <a:r>
              <a:rPr lang="fr-FR" sz="3200" u="sng" smtClean="0">
                <a:solidFill>
                  <a:srgbClr val="FAFD00"/>
                </a:solidFill>
              </a:rPr>
              <a:t>P#</a:t>
            </a:r>
            <a:r>
              <a:rPr lang="fr-FR" sz="3200" smtClean="0">
                <a:solidFill>
                  <a:srgbClr val="FAFD00"/>
                </a:solidFill>
              </a:rPr>
              <a:t>, </a:t>
            </a:r>
            <a:r>
              <a:rPr lang="fr-FR" sz="3200" err="1" smtClean="0">
                <a:solidFill>
                  <a:srgbClr val="FAFD00"/>
                </a:solidFill>
              </a:rPr>
              <a:t>NJf</a:t>
            </a:r>
            <a:r>
              <a:rPr lang="fr-FR" sz="3200" smtClean="0">
                <a:solidFill>
                  <a:srgbClr val="FAFD00"/>
                </a:solidFill>
              </a:rPr>
              <a:t>)</a:t>
            </a:r>
          </a:p>
          <a:p>
            <a:pPr lvl="1"/>
            <a:r>
              <a:rPr lang="fr-FR" sz="3200" smtClean="0">
                <a:solidFill>
                  <a:srgbClr val="FAFD00"/>
                </a:solidFill>
              </a:rPr>
              <a:t> </a:t>
            </a:r>
            <a:r>
              <a:rPr lang="fr-FR" sz="3200" err="1" smtClean="0">
                <a:solidFill>
                  <a:srgbClr val="FAFD00"/>
                </a:solidFill>
              </a:rPr>
              <a:t>NJf</a:t>
            </a:r>
            <a:r>
              <a:rPr lang="fr-FR" sz="3200" smtClean="0">
                <a:solidFill>
                  <a:srgbClr val="FAFD00"/>
                </a:solidFill>
              </a:rPr>
              <a:t>  existe seulement pour  les dames mariées</a:t>
            </a:r>
          </a:p>
          <a:p>
            <a:r>
              <a:rPr lang="fr-FR" smtClean="0">
                <a:solidFill>
                  <a:srgbClr val="FAFD00"/>
                </a:solidFill>
              </a:rPr>
              <a:t> Si les Jeunes Filles sont rares, la conception </a:t>
            </a:r>
            <a:r>
              <a:rPr lang="fr-FR" i="1" smtClean="0">
                <a:solidFill>
                  <a:srgbClr val="FAFD00"/>
                </a:solidFill>
              </a:rPr>
              <a:t>normalisée</a:t>
            </a:r>
            <a:r>
              <a:rPr lang="fr-FR" smtClean="0">
                <a:solidFill>
                  <a:srgbClr val="FAFD00"/>
                </a:solidFill>
              </a:rPr>
              <a:t> est fortement redondante sur P#  </a:t>
            </a: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fr-FR" sz="3600" smtClean="0">
                <a:solidFill>
                  <a:schemeClr val="accent1"/>
                </a:solidFill>
              </a:rPr>
              <a:t>Démarche générale</a:t>
            </a:r>
            <a:endParaRPr lang="fr-FR" sz="400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65893">
                                            <p:txEl>
                                              <p:pRg st="3" end="3"/>
                                            </p:txEl>
                                          </p:spTgt>
                                        </p:tgtEl>
                                        <p:attrNameLst>
                                          <p:attrName>style.visibility</p:attrName>
                                        </p:attrNameLst>
                                      </p:cBhvr>
                                      <p:to>
                                        <p:strVal val="visible"/>
                                      </p:to>
                                    </p:set>
                                    <p:anim to="" calcmode="lin" valueType="num">
                                      <p:cBhvr>
                                        <p:cTn id="16"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390911" y="1926286"/>
            <a:ext cx="8329073" cy="4679787"/>
          </a:xfrm>
          <a:noFill/>
          <a:ln>
            <a:solidFill>
              <a:schemeClr val="accent1"/>
            </a:solidFill>
          </a:ln>
        </p:spPr>
        <p:txBody>
          <a:bodyPr/>
          <a:lstStyle/>
          <a:p>
            <a:r>
              <a:rPr lang="fr-FR" smtClean="0">
                <a:solidFill>
                  <a:srgbClr val="FAFD00"/>
                </a:solidFill>
              </a:rPr>
              <a:t>En + il faut une jointure systématique pour voir </a:t>
            </a:r>
            <a:r>
              <a:rPr lang="fr-FR" err="1" smtClean="0">
                <a:solidFill>
                  <a:srgbClr val="FAFD00"/>
                </a:solidFill>
              </a:rPr>
              <a:t>NJf</a:t>
            </a:r>
            <a:r>
              <a:rPr lang="fr-FR" smtClean="0">
                <a:solidFill>
                  <a:srgbClr val="FAFD00"/>
                </a:solidFill>
              </a:rPr>
              <a:t> avec le reste du dossier</a:t>
            </a:r>
          </a:p>
          <a:p>
            <a:r>
              <a:rPr lang="fr-FR" smtClean="0">
                <a:solidFill>
                  <a:srgbClr val="FAFD00"/>
                </a:solidFill>
              </a:rPr>
              <a:t>La conception  </a:t>
            </a:r>
            <a:r>
              <a:rPr lang="fr-FR" err="1" smtClean="0">
                <a:solidFill>
                  <a:srgbClr val="FAFD00"/>
                </a:solidFill>
              </a:rPr>
              <a:t>dénormalisée</a:t>
            </a:r>
            <a:r>
              <a:rPr lang="fr-FR" sz="3600" smtClean="0">
                <a:solidFill>
                  <a:srgbClr val="FAFD00"/>
                </a:solidFill>
              </a:rPr>
              <a:t> </a:t>
            </a:r>
            <a:r>
              <a:rPr lang="fr-FR" smtClean="0">
                <a:solidFill>
                  <a:srgbClr val="FAFD00"/>
                </a:solidFill>
              </a:rPr>
              <a:t>n’a pas ceux problèmes </a:t>
            </a:r>
            <a:endParaRPr lang="fr-FR" i="1" smtClean="0">
              <a:solidFill>
                <a:srgbClr val="FAFD00"/>
              </a:solidFill>
            </a:endParaRPr>
          </a:p>
          <a:p>
            <a:pPr lvl="1">
              <a:buNone/>
            </a:pPr>
            <a:r>
              <a:rPr lang="fr-FR" i="1" smtClean="0">
                <a:solidFill>
                  <a:srgbClr val="FAFD00"/>
                </a:solidFill>
              </a:rPr>
              <a:t>    </a:t>
            </a:r>
            <a:r>
              <a:rPr lang="fr-FR" sz="3200" smtClean="0">
                <a:solidFill>
                  <a:srgbClr val="FAFD00"/>
                </a:solidFill>
              </a:rPr>
              <a:t>Pers (</a:t>
            </a:r>
            <a:r>
              <a:rPr lang="fr-FR" sz="3200" u="sng" smtClean="0">
                <a:solidFill>
                  <a:srgbClr val="FAFD00"/>
                </a:solidFill>
              </a:rPr>
              <a:t>P#</a:t>
            </a:r>
            <a:r>
              <a:rPr lang="fr-FR" sz="3200" smtClean="0">
                <a:solidFill>
                  <a:srgbClr val="FAFD00"/>
                </a:solidFill>
              </a:rPr>
              <a:t>, Nom, </a:t>
            </a:r>
            <a:r>
              <a:rPr lang="fr-FR" sz="3200" err="1" smtClean="0">
                <a:solidFill>
                  <a:srgbClr val="FAFD00"/>
                </a:solidFill>
              </a:rPr>
              <a:t>Pnom</a:t>
            </a:r>
            <a:r>
              <a:rPr lang="fr-FR" sz="3200" smtClean="0">
                <a:solidFill>
                  <a:srgbClr val="FAFD00"/>
                </a:solidFill>
              </a:rPr>
              <a:t>, </a:t>
            </a:r>
            <a:r>
              <a:rPr lang="fr-FR" sz="3200" err="1" smtClean="0">
                <a:solidFill>
                  <a:srgbClr val="FAFD00"/>
                </a:solidFill>
              </a:rPr>
              <a:t>Sex</a:t>
            </a:r>
            <a:r>
              <a:rPr lang="fr-FR" sz="3200" smtClean="0">
                <a:solidFill>
                  <a:srgbClr val="FAFD00"/>
                </a:solidFill>
              </a:rPr>
              <a:t>, </a:t>
            </a:r>
            <a:r>
              <a:rPr lang="fr-FR" sz="3200" err="1" smtClean="0">
                <a:solidFill>
                  <a:srgbClr val="FAFD00"/>
                </a:solidFill>
              </a:rPr>
              <a:t>Célib</a:t>
            </a:r>
            <a:r>
              <a:rPr lang="fr-FR" sz="3200" smtClean="0">
                <a:solidFill>
                  <a:srgbClr val="FAFD00"/>
                </a:solidFill>
              </a:rPr>
              <a:t>, </a:t>
            </a:r>
            <a:r>
              <a:rPr lang="fr-FR" sz="3200" err="1" smtClean="0">
                <a:solidFill>
                  <a:srgbClr val="FAFD00"/>
                </a:solidFill>
              </a:rPr>
              <a:t>NJf</a:t>
            </a:r>
            <a:r>
              <a:rPr lang="fr-FR" sz="3200" smtClean="0">
                <a:solidFill>
                  <a:srgbClr val="FAFD00"/>
                </a:solidFill>
              </a:rPr>
              <a:t>…)</a:t>
            </a:r>
          </a:p>
          <a:p>
            <a:r>
              <a:rPr lang="fr-FR" smtClean="0">
                <a:solidFill>
                  <a:srgbClr val="FAFD00"/>
                </a:solidFill>
              </a:rPr>
              <a:t>Elle est alors préférable en pratique</a:t>
            </a:r>
            <a:endParaRPr lang="fr-FR" sz="3600"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fr-FR" sz="3600" smtClean="0">
                <a:solidFill>
                  <a:schemeClr val="accent1"/>
                </a:solidFill>
              </a:rPr>
              <a:t>Démarche générale</a:t>
            </a:r>
            <a:endParaRPr lang="fr-FR" sz="400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390911" y="1926286"/>
            <a:ext cx="8329073" cy="4679787"/>
          </a:xfrm>
          <a:noFill/>
          <a:ln>
            <a:solidFill>
              <a:schemeClr val="accent1"/>
            </a:solidFill>
          </a:ln>
        </p:spPr>
        <p:txBody>
          <a:bodyPr/>
          <a:lstStyle/>
          <a:p>
            <a:r>
              <a:rPr lang="fr-FR" sz="3600" smtClean="0">
                <a:solidFill>
                  <a:srgbClr val="FAFD00"/>
                </a:solidFill>
              </a:rPr>
              <a:t>En pratique</a:t>
            </a:r>
          </a:p>
          <a:p>
            <a:pPr lvl="1"/>
            <a:r>
              <a:rPr lang="fr-FR" smtClean="0">
                <a:solidFill>
                  <a:srgbClr val="FAFD00"/>
                </a:solidFill>
              </a:rPr>
              <a:t> Un attribut seul avec nuls fréquents tel que </a:t>
            </a:r>
            <a:r>
              <a:rPr lang="fr-FR" err="1" smtClean="0">
                <a:solidFill>
                  <a:srgbClr val="FAFD00"/>
                </a:solidFill>
              </a:rPr>
              <a:t>NomJF</a:t>
            </a:r>
            <a:r>
              <a:rPr lang="fr-FR" sz="3200" smtClean="0">
                <a:solidFill>
                  <a:srgbClr val="FAFD00"/>
                </a:solidFill>
              </a:rPr>
              <a:t> reste en général dans « sa » table, p.ex., Pers</a:t>
            </a:r>
          </a:p>
          <a:p>
            <a:pPr lvl="1"/>
            <a:r>
              <a:rPr lang="fr-FR" sz="3200" smtClean="0">
                <a:solidFill>
                  <a:srgbClr val="FAFD00"/>
                </a:solidFill>
              </a:rPr>
              <a:t> Attribut à quelques de valeurs, p.ex. </a:t>
            </a:r>
            <a:r>
              <a:rPr lang="fr-FR" sz="3200" err="1" smtClean="0">
                <a:solidFill>
                  <a:srgbClr val="FAFD00"/>
                </a:solidFill>
              </a:rPr>
              <a:t>N°Tels</a:t>
            </a:r>
            <a:r>
              <a:rPr lang="fr-FR" sz="3200" smtClean="0">
                <a:solidFill>
                  <a:srgbClr val="FAFD00"/>
                </a:solidFill>
              </a:rPr>
              <a:t>, donne lieu à un nombre </a:t>
            </a:r>
            <a:r>
              <a:rPr lang="fr-FR" sz="3200" u="sng" smtClean="0">
                <a:solidFill>
                  <a:srgbClr val="FAFD00"/>
                </a:solidFill>
              </a:rPr>
              <a:t>fixe</a:t>
            </a:r>
            <a:r>
              <a:rPr lang="fr-FR" sz="3200" smtClean="0">
                <a:solidFill>
                  <a:srgbClr val="FAFD00"/>
                </a:solidFill>
              </a:rPr>
              <a:t> d’attributs atomiques   dans « sa » table</a:t>
            </a:r>
          </a:p>
          <a:p>
            <a:pPr lvl="2"/>
            <a:r>
              <a:rPr lang="fr-FR" sz="2000" i="1" smtClean="0">
                <a:solidFill>
                  <a:srgbClr val="FAFD00"/>
                </a:solidFill>
              </a:rPr>
              <a:t> </a:t>
            </a:r>
            <a:r>
              <a:rPr lang="fr-FR" sz="2800" b="1" err="1" smtClean="0">
                <a:solidFill>
                  <a:srgbClr val="FAFD00"/>
                </a:solidFill>
              </a:rPr>
              <a:t>Tel_M</a:t>
            </a:r>
            <a:r>
              <a:rPr lang="fr-FR" sz="2800" b="1" smtClean="0">
                <a:solidFill>
                  <a:srgbClr val="FAFD00"/>
                </a:solidFill>
              </a:rPr>
              <a:t>, </a:t>
            </a:r>
            <a:r>
              <a:rPr lang="fr-FR" sz="2800" b="1" err="1" smtClean="0">
                <a:solidFill>
                  <a:srgbClr val="FAFD00"/>
                </a:solidFill>
              </a:rPr>
              <a:t>Tel_B</a:t>
            </a:r>
            <a:r>
              <a:rPr lang="fr-FR" sz="2800" b="1" smtClean="0">
                <a:solidFill>
                  <a:srgbClr val="FAFD00"/>
                </a:solidFill>
              </a:rPr>
              <a:t>, </a:t>
            </a:r>
            <a:r>
              <a:rPr lang="fr-FR" sz="2800" b="1" err="1" smtClean="0">
                <a:solidFill>
                  <a:srgbClr val="FAFD00"/>
                </a:solidFill>
              </a:rPr>
              <a:t>Tel_P</a:t>
            </a:r>
            <a:endParaRPr lang="fr-FR" sz="2800" b="1" smtClean="0">
              <a:solidFill>
                <a:srgbClr val="FAFD00"/>
              </a:solidFill>
            </a:endParaRPr>
          </a:p>
          <a:p>
            <a:pPr lvl="2"/>
            <a:r>
              <a:rPr lang="fr-FR" sz="2800" b="1" smtClean="0">
                <a:solidFill>
                  <a:srgbClr val="FAFD00"/>
                </a:solidFill>
              </a:rPr>
              <a:t> Email1, Email2, Email3 </a:t>
            </a:r>
            <a:r>
              <a:rPr lang="fr-FR" sz="2000" b="1" smtClean="0">
                <a:solidFill>
                  <a:srgbClr val="FAFD00"/>
                </a:solidFill>
              </a:rPr>
              <a:t>	</a:t>
            </a:r>
            <a:r>
              <a:rPr lang="fr-FR" sz="2000" b="1" i="1" smtClean="0">
                <a:solidFill>
                  <a:srgbClr val="FAFD00"/>
                </a:solidFill>
              </a:rPr>
              <a:t>	</a:t>
            </a: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fr-FR" sz="3600" smtClean="0">
                <a:solidFill>
                  <a:schemeClr val="accent1"/>
                </a:solidFill>
              </a:rPr>
              <a:t>Démarche générale</a:t>
            </a:r>
            <a:endParaRPr lang="fr-FR" sz="400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65893">
                                            <p:txEl>
                                              <p:pRg st="3" end="3"/>
                                            </p:txEl>
                                          </p:spTgt>
                                        </p:tgtEl>
                                        <p:attrNameLst>
                                          <p:attrName>style.visibility</p:attrName>
                                        </p:attrNameLst>
                                      </p:cBhvr>
                                      <p:to>
                                        <p:strVal val="visible"/>
                                      </p:to>
                                    </p:set>
                                    <p:anim to="" calcmode="lin" valueType="num">
                                      <p:cBhvr>
                                        <p:cTn id="16"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165893">
                                            <p:txEl>
                                              <p:pRg st="4" end="4"/>
                                            </p:txEl>
                                          </p:spTgt>
                                        </p:tgtEl>
                                        <p:attrNameLst>
                                          <p:attrName>style.visibility</p:attrName>
                                        </p:attrNameLst>
                                      </p:cBhvr>
                                      <p:to>
                                        <p:strVal val="visible"/>
                                      </p:to>
                                    </p:set>
                                    <p:anim to="" calcmode="lin" valueType="num">
                                      <p:cBhvr>
                                        <p:cTn id="19"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390911" y="1926286"/>
            <a:ext cx="8329073" cy="4679787"/>
          </a:xfrm>
          <a:noFill/>
          <a:ln>
            <a:solidFill>
              <a:schemeClr val="accent1"/>
            </a:solidFill>
          </a:ln>
        </p:spPr>
        <p:txBody>
          <a:bodyPr/>
          <a:lstStyle/>
          <a:p>
            <a:r>
              <a:rPr lang="fr-FR" sz="3600" smtClean="0">
                <a:solidFill>
                  <a:srgbClr val="FAFD00"/>
                </a:solidFill>
              </a:rPr>
              <a:t>En pratique</a:t>
            </a:r>
          </a:p>
          <a:p>
            <a:pPr lvl="1"/>
            <a:r>
              <a:rPr lang="fr-FR" smtClean="0">
                <a:solidFill>
                  <a:srgbClr val="FAFD00"/>
                </a:solidFill>
              </a:rPr>
              <a:t> </a:t>
            </a:r>
            <a:r>
              <a:rPr lang="fr-FR" sz="3200" smtClean="0">
                <a:solidFill>
                  <a:srgbClr val="FAFD00"/>
                </a:solidFill>
              </a:rPr>
              <a:t> On complète éventuellement la table par une « extension » pour les autres valeurs si besoin</a:t>
            </a:r>
          </a:p>
          <a:p>
            <a:pPr lvl="2"/>
            <a:r>
              <a:rPr lang="fr-FR" b="1" i="1" smtClean="0">
                <a:solidFill>
                  <a:srgbClr val="FAFD00"/>
                </a:solidFill>
              </a:rPr>
              <a:t> </a:t>
            </a:r>
            <a:r>
              <a:rPr lang="fr-FR" sz="2800" b="1" smtClean="0">
                <a:solidFill>
                  <a:srgbClr val="FAFD00"/>
                </a:solidFill>
              </a:rPr>
              <a:t>Pers (</a:t>
            </a:r>
            <a:r>
              <a:rPr lang="fr-FR" sz="2800" b="1" u="sng" smtClean="0">
                <a:solidFill>
                  <a:srgbClr val="FAFD00"/>
                </a:solidFill>
              </a:rPr>
              <a:t>P#</a:t>
            </a:r>
            <a:r>
              <a:rPr lang="fr-FR" sz="2800" b="1" smtClean="0">
                <a:solidFill>
                  <a:srgbClr val="FAFD00"/>
                </a:solidFill>
              </a:rPr>
              <a:t>, </a:t>
            </a:r>
            <a:r>
              <a:rPr lang="fr-FR" sz="2800" b="1" err="1" smtClean="0">
                <a:solidFill>
                  <a:srgbClr val="FAFD00"/>
                </a:solidFill>
              </a:rPr>
              <a:t>Tel_M</a:t>
            </a:r>
            <a:r>
              <a:rPr lang="fr-FR" sz="2800" b="1" smtClean="0">
                <a:solidFill>
                  <a:srgbClr val="FAFD00"/>
                </a:solidFill>
              </a:rPr>
              <a:t>, </a:t>
            </a:r>
            <a:r>
              <a:rPr lang="fr-FR" sz="2800" b="1" err="1" smtClean="0">
                <a:solidFill>
                  <a:srgbClr val="FAFD00"/>
                </a:solidFill>
              </a:rPr>
              <a:t>Tel_B</a:t>
            </a:r>
            <a:r>
              <a:rPr lang="fr-FR" sz="2800" b="1" smtClean="0">
                <a:solidFill>
                  <a:srgbClr val="FAFD00"/>
                </a:solidFill>
              </a:rPr>
              <a:t>, </a:t>
            </a:r>
            <a:r>
              <a:rPr lang="fr-FR" sz="2800" b="1" err="1" smtClean="0">
                <a:solidFill>
                  <a:srgbClr val="FAFD00"/>
                </a:solidFill>
              </a:rPr>
              <a:t>Tel_P</a:t>
            </a:r>
            <a:r>
              <a:rPr lang="fr-FR" sz="2800" b="1" smtClean="0">
                <a:solidFill>
                  <a:srgbClr val="FAFD00"/>
                </a:solidFill>
              </a:rPr>
              <a:t>…..)</a:t>
            </a:r>
          </a:p>
          <a:p>
            <a:pPr lvl="2"/>
            <a:r>
              <a:rPr lang="fr-FR" sz="2800" b="1" smtClean="0">
                <a:solidFill>
                  <a:srgbClr val="FAFD00"/>
                </a:solidFill>
              </a:rPr>
              <a:t> </a:t>
            </a:r>
            <a:r>
              <a:rPr lang="fr-FR" sz="2800" b="1" err="1" smtClean="0">
                <a:solidFill>
                  <a:srgbClr val="FAFD00"/>
                </a:solidFill>
              </a:rPr>
              <a:t>AutresTels</a:t>
            </a:r>
            <a:r>
              <a:rPr lang="fr-FR" sz="2800" b="1" smtClean="0">
                <a:solidFill>
                  <a:srgbClr val="FAFD00"/>
                </a:solidFill>
              </a:rPr>
              <a:t> (</a:t>
            </a:r>
            <a:r>
              <a:rPr lang="fr-FR" sz="2800" b="1" u="sng" smtClean="0">
                <a:solidFill>
                  <a:srgbClr val="FAFD00"/>
                </a:solidFill>
              </a:rPr>
              <a:t>P#</a:t>
            </a:r>
            <a:r>
              <a:rPr lang="fr-FR" sz="2800" b="1" smtClean="0">
                <a:solidFill>
                  <a:srgbClr val="FAFD00"/>
                </a:solidFill>
              </a:rPr>
              <a:t>, </a:t>
            </a:r>
            <a:r>
              <a:rPr lang="fr-FR" sz="2800" b="1" u="sng" smtClean="0">
                <a:solidFill>
                  <a:srgbClr val="FAFD00"/>
                </a:solidFill>
              </a:rPr>
              <a:t>Tel)</a:t>
            </a:r>
          </a:p>
          <a:p>
            <a:pPr lvl="1"/>
            <a:r>
              <a:rPr lang="fr-FR" b="1" smtClean="0">
                <a:solidFill>
                  <a:srgbClr val="FAFD00"/>
                </a:solidFill>
              </a:rPr>
              <a:t> </a:t>
            </a:r>
            <a:r>
              <a:rPr lang="fr-FR" smtClean="0">
                <a:solidFill>
                  <a:srgbClr val="FAFD00"/>
                </a:solidFill>
              </a:rPr>
              <a:t>Quel type de jointures implicite serait approprié alors  ?</a:t>
            </a: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fr-FR" sz="3600" smtClean="0">
                <a:solidFill>
                  <a:schemeClr val="accent1"/>
                </a:solidFill>
              </a:rPr>
              <a:t>Démarche générale</a:t>
            </a:r>
            <a:endParaRPr lang="fr-FR" sz="400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65893">
                                            <p:txEl>
                                              <p:pRg st="3" end="3"/>
                                            </p:txEl>
                                          </p:spTgt>
                                        </p:tgtEl>
                                        <p:attrNameLst>
                                          <p:attrName>style.visibility</p:attrName>
                                        </p:attrNameLst>
                                      </p:cBhvr>
                                      <p:to>
                                        <p:strVal val="visible"/>
                                      </p:to>
                                    </p:set>
                                    <p:anim to="" calcmode="lin" valueType="num">
                                      <p:cBhvr>
                                        <p:cTn id="16"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165893">
                                            <p:txEl>
                                              <p:pRg st="4" end="4"/>
                                            </p:txEl>
                                          </p:spTgt>
                                        </p:tgtEl>
                                        <p:attrNameLst>
                                          <p:attrName>style.visibility</p:attrName>
                                        </p:attrNameLst>
                                      </p:cBhvr>
                                      <p:to>
                                        <p:strVal val="visible"/>
                                      </p:to>
                                    </p:set>
                                    <p:anim to="" calcmode="lin" valueType="num">
                                      <p:cBhvr>
                                        <p:cTn id="19"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390911" y="1831036"/>
            <a:ext cx="8329073" cy="4679787"/>
          </a:xfrm>
          <a:noFill/>
          <a:ln>
            <a:solidFill>
              <a:schemeClr val="accent1"/>
            </a:solidFill>
          </a:ln>
        </p:spPr>
        <p:txBody>
          <a:bodyPr/>
          <a:lstStyle/>
          <a:p>
            <a:pPr>
              <a:spcBef>
                <a:spcPts val="300"/>
              </a:spcBef>
            </a:pPr>
            <a:r>
              <a:rPr lang="fr-FR" sz="3600" smtClean="0">
                <a:solidFill>
                  <a:srgbClr val="FAFD00"/>
                </a:solidFill>
              </a:rPr>
              <a:t>En pratique</a:t>
            </a:r>
          </a:p>
          <a:p>
            <a:pPr lvl="1">
              <a:spcBef>
                <a:spcPts val="300"/>
              </a:spcBef>
            </a:pPr>
            <a:r>
              <a:rPr lang="fr-FR" smtClean="0">
                <a:solidFill>
                  <a:srgbClr val="FAFD00"/>
                </a:solidFill>
              </a:rPr>
              <a:t> </a:t>
            </a:r>
            <a:r>
              <a:rPr lang="fr-FR" sz="3200" smtClean="0">
                <a:solidFill>
                  <a:srgbClr val="FAFD00"/>
                </a:solidFill>
              </a:rPr>
              <a:t>On s’écarte de la démarche générale par pas mal de raisons hors celle-ci, internes surtout</a:t>
            </a:r>
          </a:p>
          <a:p>
            <a:pPr lvl="1">
              <a:spcBef>
                <a:spcPts val="300"/>
              </a:spcBef>
            </a:pPr>
            <a:r>
              <a:rPr lang="fr-FR" sz="3200" smtClean="0">
                <a:solidFill>
                  <a:srgbClr val="FAFD00"/>
                </a:solidFill>
              </a:rPr>
              <a:t> Coût de traitement de jointures</a:t>
            </a:r>
          </a:p>
          <a:p>
            <a:pPr lvl="1">
              <a:spcBef>
                <a:spcPts val="300"/>
              </a:spcBef>
            </a:pPr>
            <a:r>
              <a:rPr lang="fr-FR" sz="3200" smtClean="0">
                <a:solidFill>
                  <a:srgbClr val="FAFD00"/>
                </a:solidFill>
              </a:rPr>
              <a:t> Coût mémoire des indexes pour rendre les jointures rapides</a:t>
            </a:r>
          </a:p>
          <a:p>
            <a:pPr lvl="1">
              <a:spcBef>
                <a:spcPts val="300"/>
              </a:spcBef>
            </a:pPr>
            <a:r>
              <a:rPr lang="fr-FR" sz="3200" smtClean="0">
                <a:solidFill>
                  <a:srgbClr val="FAFD00"/>
                </a:solidFill>
              </a:rPr>
              <a:t> Problèmes théoriques avec jointures externes</a:t>
            </a:r>
          </a:p>
          <a:p>
            <a:pPr lvl="1">
              <a:spcBef>
                <a:spcPts val="300"/>
              </a:spcBef>
            </a:pPr>
            <a:r>
              <a:rPr lang="fr-FR" sz="3200" smtClean="0">
                <a:solidFill>
                  <a:srgbClr val="FAFD00"/>
                </a:solidFill>
              </a:rPr>
              <a:t> …. </a:t>
            </a:r>
            <a:endParaRPr lang="fr-FR"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fr-FR" sz="3600" smtClean="0">
                <a:solidFill>
                  <a:schemeClr val="accent1"/>
                </a:solidFill>
              </a:rPr>
              <a:t>Démarche générale</a:t>
            </a:r>
            <a:endParaRPr lang="fr-FR" sz="400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65893">
                                            <p:txEl>
                                              <p:pRg st="3" end="3"/>
                                            </p:txEl>
                                          </p:spTgt>
                                        </p:tgtEl>
                                        <p:attrNameLst>
                                          <p:attrName>style.visibility</p:attrName>
                                        </p:attrNameLst>
                                      </p:cBhvr>
                                      <p:to>
                                        <p:strVal val="visible"/>
                                      </p:to>
                                    </p:set>
                                    <p:anim to="" calcmode="lin" valueType="num">
                                      <p:cBhvr>
                                        <p:cTn id="16"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165893">
                                            <p:txEl>
                                              <p:pRg st="4" end="4"/>
                                            </p:txEl>
                                          </p:spTgt>
                                        </p:tgtEl>
                                        <p:attrNameLst>
                                          <p:attrName>style.visibility</p:attrName>
                                        </p:attrNameLst>
                                      </p:cBhvr>
                                      <p:to>
                                        <p:strVal val="visible"/>
                                      </p:to>
                                    </p:set>
                                    <p:anim to="" calcmode="lin" valueType="num">
                                      <p:cBhvr>
                                        <p:cTn id="19"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par>
                                <p:cTn id="20" presetID="24" presetClass="entr" presetSubtype="0" fill="hold" grpId="0" nodeType="withEffect">
                                  <p:stCondLst>
                                    <p:cond delay="0"/>
                                  </p:stCondLst>
                                  <p:childTnLst>
                                    <p:set>
                                      <p:cBhvr>
                                        <p:cTn id="21" dur="1" fill="hold">
                                          <p:stCondLst>
                                            <p:cond delay="499"/>
                                          </p:stCondLst>
                                        </p:cTn>
                                        <p:tgtEl>
                                          <p:spTgt spid="165893">
                                            <p:txEl>
                                              <p:pRg st="5" end="5"/>
                                            </p:txEl>
                                          </p:spTgt>
                                        </p:tgtEl>
                                        <p:attrNameLst>
                                          <p:attrName>style.visibility</p:attrName>
                                        </p:attrNameLst>
                                      </p:cBhvr>
                                      <p:to>
                                        <p:strVal val="visible"/>
                                      </p:to>
                                    </p:set>
                                    <p:anim to="" calcmode="lin" valueType="num">
                                      <p:cBhvr>
                                        <p:cTn id="22" dur="1" fill="hold"/>
                                        <p:tgtEl>
                                          <p:spTgt spid="165893">
                                            <p:txEl>
                                              <p:pRg st="5" end="5"/>
                                            </p:txEl>
                                          </p:spTgt>
                                        </p:tgtEl>
                                        <p:attrNameLst>
                                          <p:attrName/>
                                        </p:attrNameLst>
                                      </p:cBhvr>
                                    </p:anim>
                                  </p:childTnLst>
                                  <p:subTnLst>
                                    <p:animClr clrSpc="rgb" dir="cw">
                                      <p:cBhvr override="childStyle">
                                        <p:cTn dur="1" fill="hold" display="0" masterRel="nextClick" afterEffect="1"/>
                                        <p:tgtEl>
                                          <p:spTgt spid="16589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390911" y="1926286"/>
            <a:ext cx="8329073" cy="4679787"/>
          </a:xfrm>
          <a:noFill/>
          <a:ln>
            <a:solidFill>
              <a:schemeClr val="accent1"/>
            </a:solidFill>
          </a:ln>
        </p:spPr>
        <p:txBody>
          <a:bodyPr/>
          <a:lstStyle/>
          <a:p>
            <a:r>
              <a:rPr lang="fr-FR" sz="4000" b="1" smtClean="0">
                <a:solidFill>
                  <a:srgbClr val="FAFD00"/>
                </a:solidFill>
              </a:rPr>
              <a:t>Conclusion</a:t>
            </a:r>
          </a:p>
          <a:p>
            <a:r>
              <a:rPr lang="fr-FR" sz="4000" smtClean="0">
                <a:solidFill>
                  <a:srgbClr val="FAFD00"/>
                </a:solidFill>
              </a:rPr>
              <a:t> Il y a ceux et d’autres cas spéciaux</a:t>
            </a:r>
          </a:p>
          <a:p>
            <a:pPr marL="342900" lvl="1" indent="-342900">
              <a:buClr>
                <a:schemeClr val="hlink"/>
              </a:buClr>
            </a:pPr>
            <a:r>
              <a:rPr lang="fr-FR" sz="3600" smtClean="0">
                <a:solidFill>
                  <a:srgbClr val="FAFD00"/>
                </a:solidFill>
              </a:rPr>
              <a:t> Il faut commencer par la démarche </a:t>
            </a:r>
            <a:r>
              <a:rPr lang="fr-FR" sz="3600" smtClean="0">
                <a:solidFill>
                  <a:srgbClr val="FFFF00"/>
                </a:solidFill>
              </a:rPr>
              <a:t>générale</a:t>
            </a:r>
          </a:p>
          <a:p>
            <a:pPr marL="342900" lvl="1" indent="-342900">
              <a:buClr>
                <a:schemeClr val="hlink"/>
              </a:buClr>
            </a:pPr>
            <a:r>
              <a:rPr lang="fr-FR" sz="3600" smtClean="0">
                <a:solidFill>
                  <a:srgbClr val="FAFD00"/>
                </a:solidFill>
              </a:rPr>
              <a:t> </a:t>
            </a:r>
            <a:r>
              <a:rPr lang="fr-FR" sz="3600" smtClean="0">
                <a:solidFill>
                  <a:srgbClr val="FFFFC9"/>
                </a:solidFill>
              </a:rPr>
              <a:t>Après il faut exercer son bon sens</a:t>
            </a:r>
          </a:p>
          <a:p>
            <a:pPr marL="742950" lvl="2" indent="-342900">
              <a:buClr>
                <a:schemeClr val="hlink"/>
              </a:buClr>
            </a:pPr>
            <a:r>
              <a:rPr lang="fr-FR" sz="3200" smtClean="0">
                <a:solidFill>
                  <a:srgbClr val="FFFFC9"/>
                </a:solidFill>
              </a:rPr>
              <a:t> Selon les contraintes spécifiques de la base </a:t>
            </a:r>
          </a:p>
          <a:p>
            <a:pPr marL="342900" lvl="1" indent="-342900">
              <a:buClr>
                <a:schemeClr val="hlink"/>
              </a:buClr>
            </a:pPr>
            <a:r>
              <a:rPr lang="fr-FR" sz="3600" smtClean="0">
                <a:solidFill>
                  <a:srgbClr val="FFFFC9"/>
                </a:solidFill>
              </a:rPr>
              <a:t> </a:t>
            </a:r>
            <a:r>
              <a:rPr lang="fr-FR" sz="3600" err="1" smtClean="0">
                <a:solidFill>
                  <a:srgbClr val="FFFFC9"/>
                </a:solidFill>
              </a:rPr>
              <a:t>Dénormaliser</a:t>
            </a:r>
            <a:r>
              <a:rPr lang="fr-FR" sz="3600" smtClean="0">
                <a:solidFill>
                  <a:srgbClr val="FFFFC9"/>
                </a:solidFill>
              </a:rPr>
              <a:t> si utile </a:t>
            </a:r>
          </a:p>
          <a:p>
            <a:pPr>
              <a:buNone/>
            </a:pPr>
            <a:endParaRPr lang="fr-FR" sz="2800" b="1" i="1"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fr-FR" sz="3600" smtClean="0">
                <a:solidFill>
                  <a:schemeClr val="accent1"/>
                </a:solidFill>
              </a:rPr>
              <a:t>Démarche générale</a:t>
            </a:r>
            <a:endParaRPr lang="fr-FR" sz="400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65893">
                                            <p:txEl>
                                              <p:pRg st="2" end="2"/>
                                            </p:txEl>
                                          </p:spTgt>
                                        </p:tgtEl>
                                        <p:attrNameLst>
                                          <p:attrName>style.visibility</p:attrName>
                                        </p:attrNameLst>
                                      </p:cBhvr>
                                      <p:to>
                                        <p:strVal val="visible"/>
                                      </p:to>
                                    </p:set>
                                    <p:anim to="" calcmode="lin" valueType="num">
                                      <p:cBhvr>
                                        <p:cTn id="15"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65893">
                                            <p:txEl>
                                              <p:pRg st="3" end="3"/>
                                            </p:txEl>
                                          </p:spTgt>
                                        </p:tgtEl>
                                        <p:attrNameLst>
                                          <p:attrName>style.visibility</p:attrName>
                                        </p:attrNameLst>
                                      </p:cBhvr>
                                      <p:to>
                                        <p:strVal val="visible"/>
                                      </p:to>
                                    </p:set>
                                    <p:anim to="" calcmode="lin" valueType="num">
                                      <p:cBhvr>
                                        <p:cTn id="18"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165893">
                                            <p:txEl>
                                              <p:pRg st="4" end="4"/>
                                            </p:txEl>
                                          </p:spTgt>
                                        </p:tgtEl>
                                        <p:attrNameLst>
                                          <p:attrName>style.visibility</p:attrName>
                                        </p:attrNameLst>
                                      </p:cBhvr>
                                      <p:to>
                                        <p:strVal val="visible"/>
                                      </p:to>
                                    </p:set>
                                    <p:anim to="" calcmode="lin" valueType="num">
                                      <p:cBhvr>
                                        <p:cTn id="21"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par>
                                <p:cTn id="22" presetID="24" presetClass="entr" presetSubtype="0" fill="hold" grpId="0" nodeType="withEffect">
                                  <p:stCondLst>
                                    <p:cond delay="0"/>
                                  </p:stCondLst>
                                  <p:childTnLst>
                                    <p:set>
                                      <p:cBhvr>
                                        <p:cTn id="23" dur="1" fill="hold">
                                          <p:stCondLst>
                                            <p:cond delay="499"/>
                                          </p:stCondLst>
                                        </p:cTn>
                                        <p:tgtEl>
                                          <p:spTgt spid="165893">
                                            <p:txEl>
                                              <p:pRg st="5" end="5"/>
                                            </p:txEl>
                                          </p:spTgt>
                                        </p:tgtEl>
                                        <p:attrNameLst>
                                          <p:attrName>style.visibility</p:attrName>
                                        </p:attrNameLst>
                                      </p:cBhvr>
                                      <p:to>
                                        <p:strVal val="visible"/>
                                      </p:to>
                                    </p:set>
                                    <p:anim to="" calcmode="lin" valueType="num">
                                      <p:cBhvr>
                                        <p:cTn id="24" dur="1" fill="hold"/>
                                        <p:tgtEl>
                                          <p:spTgt spid="165893">
                                            <p:txEl>
                                              <p:pRg st="5" end="5"/>
                                            </p:txEl>
                                          </p:spTgt>
                                        </p:tgtEl>
                                        <p:attrNameLst>
                                          <p:attrName/>
                                        </p:attrNameLst>
                                      </p:cBhvr>
                                    </p:anim>
                                  </p:childTnLst>
                                  <p:subTnLst>
                                    <p:animClr clrSpc="rgb" dir="cw">
                                      <p:cBhvr override="childStyle">
                                        <p:cTn dur="1" fill="hold" display="0" masterRel="nextClick" afterEffect="1"/>
                                        <p:tgtEl>
                                          <p:spTgt spid="16589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838200" y="964164"/>
            <a:ext cx="7772400" cy="901959"/>
          </a:xfrm>
          <a:solidFill>
            <a:schemeClr val="tx1"/>
          </a:solidFill>
        </p:spPr>
        <p:txBody>
          <a:bodyPr/>
          <a:lstStyle/>
          <a:p>
            <a:pPr algn="ctr"/>
            <a:r>
              <a:rPr lang="fr-FR">
                <a:solidFill>
                  <a:schemeClr val="accent1"/>
                </a:solidFill>
              </a:rPr>
              <a:t>Modèle Conceptuel</a:t>
            </a:r>
            <a:endParaRPr lang="fr-FR">
              <a:solidFill>
                <a:srgbClr val="0000FD"/>
              </a:solidFill>
            </a:endParaRPr>
          </a:p>
        </p:txBody>
      </p:sp>
      <p:sp>
        <p:nvSpPr>
          <p:cNvPr id="203779" name="AutoShape 3"/>
          <p:cNvSpPr>
            <a:spLocks noChangeArrowheads="1"/>
          </p:cNvSpPr>
          <p:nvPr/>
        </p:nvSpPr>
        <p:spPr bwMode="auto">
          <a:xfrm>
            <a:off x="322263" y="2384425"/>
            <a:ext cx="4017962" cy="2884488"/>
          </a:xfrm>
          <a:prstGeom prst="irregularSeal2">
            <a:avLst/>
          </a:prstGeom>
          <a:solidFill>
            <a:schemeClr val="accent1"/>
          </a:solidFill>
          <a:ln w="12700">
            <a:solidFill>
              <a:schemeClr val="tx1"/>
            </a:solidFill>
            <a:miter lim="800000"/>
            <a:headEnd/>
            <a:tailEnd/>
          </a:ln>
          <a:effectLst/>
        </p:spPr>
        <p:txBody>
          <a:bodyPr wrap="none" anchor="ctr"/>
          <a:lstStyle/>
          <a:p>
            <a:pPr algn="ctr"/>
            <a:r>
              <a:rPr lang="fr-FR"/>
              <a:t>An mille sept cent </a:t>
            </a:r>
          </a:p>
          <a:p>
            <a:pPr algn="ctr"/>
            <a:r>
              <a:rPr lang="fr-FR"/>
              <a:t>quatre-vingt-dix-neuf</a:t>
            </a:r>
          </a:p>
        </p:txBody>
      </p:sp>
      <p:sp>
        <p:nvSpPr>
          <p:cNvPr id="203780" name="AutoShape 4"/>
          <p:cNvSpPr>
            <a:spLocks noChangeArrowheads="1"/>
          </p:cNvSpPr>
          <p:nvPr/>
        </p:nvSpPr>
        <p:spPr bwMode="auto">
          <a:xfrm rot="-1792451">
            <a:off x="4722813" y="2462213"/>
            <a:ext cx="1236662" cy="1157287"/>
          </a:xfrm>
          <a:prstGeom prst="rightArrow">
            <a:avLst>
              <a:gd name="adj1" fmla="val 50000"/>
              <a:gd name="adj2" fmla="val 26715"/>
            </a:avLst>
          </a:prstGeom>
          <a:solidFill>
            <a:schemeClr val="accent1"/>
          </a:solidFill>
          <a:ln w="12700">
            <a:solidFill>
              <a:schemeClr val="tx1"/>
            </a:solidFill>
            <a:miter lim="800000"/>
            <a:headEnd/>
            <a:tailEnd/>
          </a:ln>
          <a:effectLst/>
        </p:spPr>
        <p:txBody>
          <a:bodyPr wrap="none" anchor="ctr"/>
          <a:lstStyle/>
          <a:p>
            <a:pPr algn="ctr"/>
            <a:r>
              <a:rPr lang="fr-FR"/>
              <a:t>?</a:t>
            </a:r>
          </a:p>
        </p:txBody>
      </p:sp>
      <p:sp>
        <p:nvSpPr>
          <p:cNvPr id="203792" name="Rectangle 16"/>
          <p:cNvSpPr>
            <a:spLocks noChangeArrowheads="1"/>
          </p:cNvSpPr>
          <p:nvPr/>
        </p:nvSpPr>
        <p:spPr bwMode="auto">
          <a:xfrm>
            <a:off x="6467475" y="2089150"/>
            <a:ext cx="2368550" cy="538163"/>
          </a:xfrm>
          <a:prstGeom prst="rect">
            <a:avLst/>
          </a:prstGeom>
          <a:solidFill>
            <a:schemeClr val="accent1"/>
          </a:solidFill>
          <a:ln w="12700">
            <a:solidFill>
              <a:schemeClr val="tx1"/>
            </a:solidFill>
            <a:miter lim="800000"/>
            <a:headEnd/>
            <a:tailEnd/>
          </a:ln>
          <a:effectLst/>
        </p:spPr>
        <p:txBody>
          <a:bodyPr wrap="none" anchor="ctr"/>
          <a:lstStyle/>
          <a:p>
            <a:pPr algn="ctr"/>
            <a:r>
              <a:rPr lang="fr-FR"/>
              <a:t>MDCCXCIX</a:t>
            </a:r>
          </a:p>
        </p:txBody>
      </p:sp>
      <p:sp>
        <p:nvSpPr>
          <p:cNvPr id="203793" name="AutoShape 17"/>
          <p:cNvSpPr>
            <a:spLocks noChangeArrowheads="1"/>
          </p:cNvSpPr>
          <p:nvPr/>
        </p:nvSpPr>
        <p:spPr bwMode="auto">
          <a:xfrm rot="1197827">
            <a:off x="4621213" y="4071938"/>
            <a:ext cx="1452562" cy="849312"/>
          </a:xfrm>
          <a:prstGeom prst="rightArrow">
            <a:avLst>
              <a:gd name="adj1" fmla="val 50000"/>
              <a:gd name="adj2" fmla="val 42757"/>
            </a:avLst>
          </a:prstGeom>
          <a:solidFill>
            <a:schemeClr val="accent1"/>
          </a:solidFill>
          <a:ln w="12700">
            <a:solidFill>
              <a:schemeClr val="tx1"/>
            </a:solidFill>
            <a:miter lim="800000"/>
            <a:headEnd/>
            <a:tailEnd/>
          </a:ln>
          <a:effectLst/>
        </p:spPr>
        <p:txBody>
          <a:bodyPr wrap="none" anchor="ctr"/>
          <a:lstStyle/>
          <a:p>
            <a:pPr algn="ctr"/>
            <a:r>
              <a:rPr lang="fr-FR"/>
              <a:t>?</a:t>
            </a:r>
          </a:p>
        </p:txBody>
      </p:sp>
      <p:sp>
        <p:nvSpPr>
          <p:cNvPr id="203794" name="Rectangle 18"/>
          <p:cNvSpPr>
            <a:spLocks noChangeArrowheads="1"/>
          </p:cNvSpPr>
          <p:nvPr/>
        </p:nvSpPr>
        <p:spPr bwMode="auto">
          <a:xfrm>
            <a:off x="6505575" y="4456113"/>
            <a:ext cx="1290638" cy="596900"/>
          </a:xfrm>
          <a:prstGeom prst="rect">
            <a:avLst/>
          </a:prstGeom>
          <a:solidFill>
            <a:schemeClr val="accent1"/>
          </a:solidFill>
          <a:ln w="12700">
            <a:solidFill>
              <a:schemeClr val="tx1"/>
            </a:solidFill>
            <a:miter lim="800000"/>
            <a:headEnd/>
            <a:tailEnd/>
          </a:ln>
          <a:effectLst/>
        </p:spPr>
        <p:txBody>
          <a:bodyPr wrap="none" anchor="ctr"/>
          <a:lstStyle/>
          <a:p>
            <a:pPr algn="ctr"/>
            <a:r>
              <a:rPr lang="fr-FR"/>
              <a:t>1799</a:t>
            </a:r>
          </a:p>
        </p:txBody>
      </p:sp>
      <p:sp>
        <p:nvSpPr>
          <p:cNvPr id="203795" name="Text Box 19"/>
          <p:cNvSpPr txBox="1">
            <a:spLocks noChangeArrowheads="1"/>
          </p:cNvSpPr>
          <p:nvPr/>
        </p:nvSpPr>
        <p:spPr bwMode="auto">
          <a:xfrm>
            <a:off x="539750" y="5802313"/>
            <a:ext cx="4656138" cy="469900"/>
          </a:xfrm>
          <a:prstGeom prst="rect">
            <a:avLst/>
          </a:prstGeom>
          <a:noFill/>
          <a:ln w="12700">
            <a:solidFill>
              <a:schemeClr val="accent1"/>
            </a:solidFill>
            <a:miter lim="800000"/>
            <a:headEnd/>
            <a:tailEnd/>
          </a:ln>
          <a:effectLst/>
        </p:spPr>
        <p:txBody>
          <a:bodyPr>
            <a:spAutoFit/>
          </a:bodyPr>
          <a:lstStyle/>
          <a:p>
            <a:pPr>
              <a:spcBef>
                <a:spcPct val="50000"/>
              </a:spcBef>
              <a:buFontTx/>
              <a:buChar char="•"/>
            </a:pPr>
            <a:r>
              <a:rPr lang="fr-FR" sz="2400"/>
              <a:t>Votre modèle / standard préféré ?</a:t>
            </a:r>
          </a:p>
        </p:txBody>
      </p:sp>
      <p:sp>
        <p:nvSpPr>
          <p:cNvPr id="203796" name="Rectangle 20"/>
          <p:cNvSpPr>
            <a:spLocks noChangeArrowheads="1"/>
          </p:cNvSpPr>
          <p:nvPr/>
        </p:nvSpPr>
        <p:spPr bwMode="auto">
          <a:xfrm>
            <a:off x="6178550" y="2781300"/>
            <a:ext cx="2657475" cy="519113"/>
          </a:xfrm>
          <a:prstGeom prst="rect">
            <a:avLst/>
          </a:prstGeom>
          <a:solidFill>
            <a:schemeClr val="accent1"/>
          </a:solidFill>
          <a:ln w="12700">
            <a:solidFill>
              <a:schemeClr val="tx1"/>
            </a:solidFill>
            <a:miter lim="800000"/>
            <a:headEnd/>
            <a:tailEnd/>
          </a:ln>
          <a:effectLst/>
        </p:spPr>
        <p:txBody>
          <a:bodyPr wrap="none" anchor="ctr"/>
          <a:lstStyle/>
          <a:p>
            <a:pPr algn="ctr"/>
            <a:r>
              <a:rPr lang="fr-FR"/>
              <a:t>MDCCLXXXXVXXXX</a:t>
            </a:r>
          </a:p>
        </p:txBody>
      </p:sp>
      <p:sp>
        <p:nvSpPr>
          <p:cNvPr id="10" name="Rectangle 1030"/>
          <p:cNvSpPr>
            <a:spLocks noChangeArrowheads="1"/>
          </p:cNvSpPr>
          <p:nvPr/>
        </p:nvSpPr>
        <p:spPr bwMode="auto">
          <a:xfrm>
            <a:off x="0" y="1"/>
            <a:ext cx="9144000" cy="727787"/>
          </a:xfrm>
          <a:prstGeom prst="rect">
            <a:avLst/>
          </a:prstGeom>
          <a:solidFill>
            <a:srgbClr val="FAFD00"/>
          </a:solidFill>
          <a:ln w="12700">
            <a:noFill/>
            <a:miter lim="800000"/>
            <a:headEnd/>
            <a:tailEnd/>
          </a:ln>
          <a:effectLst/>
        </p:spPr>
        <p:txBody>
          <a:bodyPr lIns="90488" tIns="44450" rIns="90488" bIns="44450" anchor="ctr"/>
          <a:lstStyle/>
          <a:p>
            <a:pPr algn="ctr"/>
            <a:r>
              <a:rPr lang="fr-FR" sz="3600">
                <a:solidFill>
                  <a:schemeClr val="accent1"/>
                </a:solidFill>
              </a:rPr>
              <a:t>Modélisation </a:t>
            </a:r>
            <a:r>
              <a:rPr lang="fr-FR" sz="3600" smtClean="0">
                <a:solidFill>
                  <a:schemeClr val="accent1"/>
                </a:solidFill>
              </a:rPr>
              <a:t>Relationnelle</a:t>
            </a:r>
            <a:r>
              <a:rPr lang="en-US" sz="3600" smtClean="0">
                <a:solidFill>
                  <a:schemeClr val="accent1"/>
                </a:solidFill>
              </a:rPr>
              <a:t> </a:t>
            </a:r>
            <a:r>
              <a:rPr lang="fr-FR" sz="3600" smtClean="0">
                <a:solidFill>
                  <a:schemeClr val="accent1"/>
                </a:solidFill>
              </a:rPr>
              <a:t>Avancée</a:t>
            </a:r>
            <a:endParaRPr lang="fr-FR" sz="3600">
              <a:solidFill>
                <a:schemeClr val="accent1"/>
              </a:solidFill>
            </a:endParaRP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854075" y="207963"/>
            <a:ext cx="7772400" cy="820737"/>
          </a:xfrm>
          <a:solidFill>
            <a:schemeClr val="tx1"/>
          </a:solidFill>
        </p:spPr>
        <p:txBody>
          <a:bodyPr/>
          <a:lstStyle/>
          <a:p>
            <a:pPr algn="ctr"/>
            <a:r>
              <a:rPr lang="fr-FR">
                <a:solidFill>
                  <a:schemeClr val="accent1"/>
                </a:solidFill>
              </a:rPr>
              <a:t>Modélisation Conceptuelle</a:t>
            </a:r>
          </a:p>
        </p:txBody>
      </p:sp>
      <p:sp>
        <p:nvSpPr>
          <p:cNvPr id="189443" name="Rectangle 3"/>
          <p:cNvSpPr>
            <a:spLocks noGrp="1" noChangeArrowheads="1"/>
          </p:cNvSpPr>
          <p:nvPr>
            <p:ph type="body" idx="1"/>
          </p:nvPr>
        </p:nvSpPr>
        <p:spPr>
          <a:xfrm>
            <a:off x="743932" y="1327804"/>
            <a:ext cx="8400068" cy="5282546"/>
          </a:xfrm>
        </p:spPr>
        <p:txBody>
          <a:bodyPr/>
          <a:lstStyle/>
          <a:p>
            <a:pPr marL="590550" indent="-533400">
              <a:lnSpc>
                <a:spcPct val="80000"/>
              </a:lnSpc>
              <a:spcAft>
                <a:spcPts val="600"/>
              </a:spcAft>
            </a:pPr>
            <a:r>
              <a:rPr lang="fr-FR" sz="4000" smtClean="0"/>
              <a:t>Univers </a:t>
            </a:r>
            <a:endParaRPr lang="fr-FR" sz="4000"/>
          </a:p>
          <a:p>
            <a:pPr marL="971550" lvl="1" indent="-457200">
              <a:lnSpc>
                <a:spcPct val="80000"/>
              </a:lnSpc>
              <a:spcAft>
                <a:spcPts val="600"/>
              </a:spcAft>
            </a:pPr>
            <a:r>
              <a:rPr lang="fr-FR" sz="3600" smtClean="0"/>
              <a:t>Objets  </a:t>
            </a:r>
          </a:p>
          <a:p>
            <a:pPr marL="1371600" lvl="2" indent="-457200">
              <a:lnSpc>
                <a:spcPct val="80000"/>
              </a:lnSpc>
              <a:spcAft>
                <a:spcPts val="600"/>
              </a:spcAft>
            </a:pPr>
            <a:r>
              <a:rPr lang="fr-FR" sz="3200" smtClean="0"/>
              <a:t>Entités </a:t>
            </a:r>
          </a:p>
          <a:p>
            <a:pPr marL="971550" lvl="1" indent="-457200">
              <a:lnSpc>
                <a:spcPct val="80000"/>
              </a:lnSpc>
              <a:spcAft>
                <a:spcPts val="600"/>
              </a:spcAft>
            </a:pPr>
            <a:r>
              <a:rPr lang="fr-FR" sz="3600" smtClean="0"/>
              <a:t>Propriétés </a:t>
            </a:r>
          </a:p>
          <a:p>
            <a:pPr marL="1371600" lvl="2" indent="-457200">
              <a:lnSpc>
                <a:spcPct val="80000"/>
              </a:lnSpc>
              <a:spcAft>
                <a:spcPts val="600"/>
              </a:spcAft>
            </a:pPr>
            <a:r>
              <a:rPr lang="fr-FR" sz="3200" smtClean="0"/>
              <a:t>Associations </a:t>
            </a:r>
            <a:r>
              <a:rPr lang="fr-FR" sz="3200"/>
              <a:t>entre les objets </a:t>
            </a:r>
            <a:endParaRPr lang="fr-FR" sz="3200" smtClean="0"/>
          </a:p>
          <a:p>
            <a:pPr marL="971550" lvl="1" indent="-457200">
              <a:lnSpc>
                <a:spcPct val="80000"/>
              </a:lnSpc>
              <a:spcAft>
                <a:spcPts val="600"/>
              </a:spcAft>
            </a:pPr>
            <a:r>
              <a:rPr lang="fr-FR" sz="3200" smtClean="0"/>
              <a:t>Fonctions…</a:t>
            </a:r>
          </a:p>
          <a:p>
            <a:pPr marL="971550" lvl="1" indent="-457200">
              <a:lnSpc>
                <a:spcPct val="80000"/>
              </a:lnSpc>
              <a:spcAft>
                <a:spcPts val="600"/>
              </a:spcAft>
            </a:pPr>
            <a:r>
              <a:rPr lang="fr-FR" sz="3200" smtClean="0"/>
              <a:t> </a:t>
            </a:r>
            <a:r>
              <a:rPr lang="fr-FR" sz="3600" smtClean="0"/>
              <a:t>Ensembles spécifiques d’objets</a:t>
            </a:r>
          </a:p>
          <a:p>
            <a:pPr marL="1371600" lvl="2" indent="-457200">
              <a:lnSpc>
                <a:spcPct val="80000"/>
              </a:lnSpc>
              <a:spcAft>
                <a:spcPts val="600"/>
              </a:spcAft>
            </a:pPr>
            <a:r>
              <a:rPr lang="fr-FR" sz="3200" smtClean="0"/>
              <a:t>Types</a:t>
            </a:r>
          </a:p>
          <a:p>
            <a:pPr marL="1371600" lvl="2" indent="-457200">
              <a:lnSpc>
                <a:spcPct val="80000"/>
              </a:lnSpc>
              <a:spcAft>
                <a:spcPts val="600"/>
              </a:spcAft>
            </a:pPr>
            <a:r>
              <a:rPr lang="fr-FR" sz="3200" smtClean="0"/>
              <a:t> Classes...</a:t>
            </a:r>
          </a:p>
          <a:p>
            <a:pPr marL="1371600" lvl="2" indent="-457200">
              <a:lnSpc>
                <a:spcPct val="80000"/>
              </a:lnSpc>
              <a:spcAft>
                <a:spcPts val="600"/>
              </a:spcAft>
            </a:pPr>
            <a:endParaRPr lang="fr-FR" sz="32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0" y="76200"/>
            <a:ext cx="4495800" cy="1143000"/>
          </a:xfrm>
          <a:noFill/>
          <a:ln/>
        </p:spPr>
        <p:txBody>
          <a:bodyPr/>
          <a:lstStyle/>
          <a:p>
            <a:r>
              <a:rPr lang="fr-FR">
                <a:solidFill>
                  <a:srgbClr val="00FF00"/>
                </a:solidFill>
              </a:rPr>
              <a:t>Base relationnelle</a:t>
            </a:r>
          </a:p>
        </p:txBody>
      </p:sp>
      <p:sp>
        <p:nvSpPr>
          <p:cNvPr id="14339" name="Oval 3"/>
          <p:cNvSpPr>
            <a:spLocks noChangeArrowheads="1"/>
          </p:cNvSpPr>
          <p:nvPr/>
        </p:nvSpPr>
        <p:spPr bwMode="auto">
          <a:xfrm>
            <a:off x="1473200" y="2082800"/>
            <a:ext cx="5816600" cy="4140200"/>
          </a:xfrm>
          <a:prstGeom prst="ellipse">
            <a:avLst/>
          </a:prstGeom>
          <a:noFill/>
          <a:ln w="50800">
            <a:solidFill>
              <a:schemeClr val="accent1"/>
            </a:solidFill>
            <a:round/>
            <a:headEnd/>
            <a:tailEnd/>
          </a:ln>
          <a:effectLst/>
        </p:spPr>
        <p:txBody>
          <a:bodyPr wrap="none" anchor="ctr"/>
          <a:lstStyle/>
          <a:p>
            <a:endParaRPr lang="fr-FR"/>
          </a:p>
        </p:txBody>
      </p:sp>
      <p:sp>
        <p:nvSpPr>
          <p:cNvPr id="14340" name="Rectangle 4"/>
          <p:cNvSpPr>
            <a:spLocks noChangeArrowheads="1"/>
          </p:cNvSpPr>
          <p:nvPr/>
        </p:nvSpPr>
        <p:spPr bwMode="auto">
          <a:xfrm>
            <a:off x="2901950" y="2825750"/>
            <a:ext cx="368300" cy="9017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4341" name="Rectangle 5"/>
          <p:cNvSpPr>
            <a:spLocks noChangeArrowheads="1"/>
          </p:cNvSpPr>
          <p:nvPr/>
        </p:nvSpPr>
        <p:spPr bwMode="auto">
          <a:xfrm>
            <a:off x="3968750" y="2444750"/>
            <a:ext cx="520700" cy="8255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4342" name="Rectangle 6"/>
          <p:cNvSpPr>
            <a:spLocks noChangeArrowheads="1"/>
          </p:cNvSpPr>
          <p:nvPr/>
        </p:nvSpPr>
        <p:spPr bwMode="auto">
          <a:xfrm>
            <a:off x="5187950" y="2825750"/>
            <a:ext cx="520700" cy="13589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4343" name="Rectangle 7"/>
          <p:cNvSpPr>
            <a:spLocks noChangeArrowheads="1"/>
          </p:cNvSpPr>
          <p:nvPr/>
        </p:nvSpPr>
        <p:spPr bwMode="auto">
          <a:xfrm>
            <a:off x="2063750" y="4349750"/>
            <a:ext cx="520700" cy="9017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4344" name="Rectangle 8"/>
          <p:cNvSpPr>
            <a:spLocks noChangeArrowheads="1"/>
          </p:cNvSpPr>
          <p:nvPr/>
        </p:nvSpPr>
        <p:spPr bwMode="auto">
          <a:xfrm>
            <a:off x="4578350" y="4959350"/>
            <a:ext cx="520700" cy="9779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4345" name="Rectangle 9"/>
          <p:cNvSpPr>
            <a:spLocks noChangeArrowheads="1"/>
          </p:cNvSpPr>
          <p:nvPr/>
        </p:nvSpPr>
        <p:spPr bwMode="auto">
          <a:xfrm>
            <a:off x="366713" y="930275"/>
            <a:ext cx="2239962" cy="515938"/>
          </a:xfrm>
          <a:prstGeom prst="rect">
            <a:avLst/>
          </a:prstGeom>
          <a:noFill/>
          <a:ln w="12700">
            <a:noFill/>
            <a:miter lim="800000"/>
            <a:headEnd/>
            <a:tailEnd/>
          </a:ln>
          <a:effectLst/>
        </p:spPr>
        <p:txBody>
          <a:bodyPr wrap="none" lIns="90488" tIns="44450" rIns="90488" bIns="44450">
            <a:spAutoFit/>
          </a:bodyPr>
          <a:lstStyle/>
          <a:p>
            <a:r>
              <a:rPr lang="fr-FR" sz="2800" b="1">
                <a:solidFill>
                  <a:schemeClr val="accent1"/>
                </a:solidFill>
              </a:rPr>
              <a:t>Tables réelles</a:t>
            </a:r>
          </a:p>
        </p:txBody>
      </p:sp>
      <p:sp>
        <p:nvSpPr>
          <p:cNvPr id="14346" name="AutoShape 10"/>
          <p:cNvSpPr>
            <a:spLocks noChangeArrowheads="1"/>
          </p:cNvSpPr>
          <p:nvPr/>
        </p:nvSpPr>
        <p:spPr bwMode="auto">
          <a:xfrm rot="1980000">
            <a:off x="1073150" y="1758950"/>
            <a:ext cx="1435100" cy="596900"/>
          </a:xfrm>
          <a:prstGeom prst="rightArrow">
            <a:avLst>
              <a:gd name="adj1" fmla="val 50000"/>
              <a:gd name="adj2" fmla="val 120224"/>
            </a:avLst>
          </a:prstGeom>
          <a:solidFill>
            <a:schemeClr val="accent1"/>
          </a:solidFill>
          <a:ln w="12700">
            <a:solidFill>
              <a:schemeClr val="tx1"/>
            </a:solidFill>
            <a:miter lim="800000"/>
            <a:headEnd/>
            <a:tailEnd/>
          </a:ln>
          <a:effectLst/>
        </p:spPr>
        <p:txBody>
          <a:bodyPr wrap="none" anchor="ctr"/>
          <a:lstStyle/>
          <a:p>
            <a:endParaRPr lang="fr-FR"/>
          </a:p>
        </p:txBody>
      </p:sp>
    </p:spTree>
  </p:cSld>
  <p:clrMapOvr>
    <a:masterClrMapping/>
  </p:clrMapOvr>
  <p:transition spd="slow">
    <p:random/>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854075" y="207963"/>
            <a:ext cx="7772400" cy="1143000"/>
          </a:xfrm>
          <a:solidFill>
            <a:schemeClr val="tx1"/>
          </a:solidFill>
        </p:spPr>
        <p:txBody>
          <a:bodyPr/>
          <a:lstStyle/>
          <a:p>
            <a:pPr algn="ctr"/>
            <a:r>
              <a:rPr lang="fr-FR">
                <a:solidFill>
                  <a:schemeClr val="accent1"/>
                </a:solidFill>
              </a:rPr>
              <a:t>Modélisation Conceptuelle</a:t>
            </a:r>
          </a:p>
        </p:txBody>
      </p:sp>
      <p:sp>
        <p:nvSpPr>
          <p:cNvPr id="189443" name="Rectangle 3"/>
          <p:cNvSpPr>
            <a:spLocks noGrp="1" noChangeArrowheads="1"/>
          </p:cNvSpPr>
          <p:nvPr>
            <p:ph type="body" idx="1"/>
          </p:nvPr>
        </p:nvSpPr>
        <p:spPr>
          <a:xfrm>
            <a:off x="743932" y="1537355"/>
            <a:ext cx="8108950" cy="3881438"/>
          </a:xfrm>
        </p:spPr>
        <p:txBody>
          <a:bodyPr/>
          <a:lstStyle/>
          <a:p>
            <a:pPr marL="590550" indent="-533400">
              <a:lnSpc>
                <a:spcPct val="80000"/>
              </a:lnSpc>
              <a:spcBef>
                <a:spcPts val="600"/>
              </a:spcBef>
              <a:spcAft>
                <a:spcPts val="600"/>
              </a:spcAft>
            </a:pPr>
            <a:r>
              <a:rPr lang="en-US" sz="4000" smtClean="0"/>
              <a:t>Universal Modeling Language</a:t>
            </a:r>
          </a:p>
          <a:p>
            <a:pPr marL="971550" lvl="1" indent="-457200">
              <a:lnSpc>
                <a:spcPct val="80000"/>
              </a:lnSpc>
              <a:spcBef>
                <a:spcPts val="600"/>
              </a:spcBef>
              <a:spcAft>
                <a:spcPts val="600"/>
              </a:spcAft>
            </a:pPr>
            <a:r>
              <a:rPr lang="fr-FR" sz="3600" smtClean="0"/>
              <a:t>Standard </a:t>
            </a:r>
            <a:r>
              <a:rPr lang="fr-FR" sz="3600" err="1" smtClean="0"/>
              <a:t>Intl</a:t>
            </a:r>
            <a:r>
              <a:rPr lang="fr-FR" sz="3600" smtClean="0"/>
              <a:t>. </a:t>
            </a:r>
            <a:r>
              <a:rPr lang="fr-FR" sz="3600"/>
              <a:t>de OMG</a:t>
            </a:r>
          </a:p>
          <a:p>
            <a:pPr marL="971550" lvl="1" indent="-457200">
              <a:lnSpc>
                <a:spcPct val="80000"/>
              </a:lnSpc>
              <a:spcBef>
                <a:spcPts val="600"/>
              </a:spcBef>
              <a:spcAft>
                <a:spcPts val="600"/>
              </a:spcAft>
            </a:pPr>
            <a:r>
              <a:rPr lang="fr-FR" sz="3600"/>
              <a:t>Une variante de EER </a:t>
            </a:r>
            <a:endParaRPr lang="fr-FR" sz="3600" smtClean="0"/>
          </a:p>
          <a:p>
            <a:pPr marL="1371600" lvl="2" indent="-457200">
              <a:lnSpc>
                <a:spcPct val="80000"/>
              </a:lnSpc>
              <a:spcBef>
                <a:spcPts val="600"/>
              </a:spcBef>
              <a:spcAft>
                <a:spcPts val="600"/>
              </a:spcAft>
            </a:pPr>
            <a:r>
              <a:rPr lang="en-US" sz="3200" smtClean="0"/>
              <a:t>Extended </a:t>
            </a:r>
            <a:r>
              <a:rPr lang="en-US" sz="3200" err="1" smtClean="0"/>
              <a:t>Entit</a:t>
            </a:r>
            <a:r>
              <a:rPr lang="fr-FR" sz="3200" smtClean="0"/>
              <a:t>y Relationship  Model</a:t>
            </a:r>
            <a:endParaRPr lang="fr-FR" sz="3200"/>
          </a:p>
          <a:p>
            <a:pPr marL="971550" lvl="1" indent="-457200">
              <a:lnSpc>
                <a:spcPct val="80000"/>
              </a:lnSpc>
              <a:spcBef>
                <a:spcPts val="600"/>
              </a:spcBef>
              <a:spcAft>
                <a:spcPts val="600"/>
              </a:spcAft>
            </a:pPr>
            <a:r>
              <a:rPr lang="fr-FR" sz="3600"/>
              <a:t>ER avait été proposé par Peter </a:t>
            </a:r>
            <a:r>
              <a:rPr lang="fr-FR" sz="3600" smtClean="0"/>
              <a:t>Chen</a:t>
            </a:r>
          </a:p>
          <a:p>
            <a:pPr marL="1371600" lvl="2" indent="-457200">
              <a:lnSpc>
                <a:spcPct val="80000"/>
              </a:lnSpc>
              <a:spcBef>
                <a:spcPts val="600"/>
              </a:spcBef>
              <a:spcAft>
                <a:spcPts val="600"/>
              </a:spcAft>
            </a:pPr>
            <a:r>
              <a:rPr lang="fr-FR" sz="3200" smtClean="0"/>
              <a:t>Prof. à U. de </a:t>
            </a:r>
            <a:r>
              <a:rPr lang="fr-FR" sz="3200" err="1" smtClean="0"/>
              <a:t>Baton</a:t>
            </a:r>
            <a:r>
              <a:rPr lang="fr-FR" sz="3200" smtClean="0"/>
              <a:t> Rouge (LU)  </a:t>
            </a:r>
          </a:p>
          <a:p>
            <a:pPr marL="1371600" lvl="2" indent="-457200">
              <a:lnSpc>
                <a:spcPct val="80000"/>
              </a:lnSpc>
              <a:spcBef>
                <a:spcPts val="600"/>
              </a:spcBef>
              <a:spcAft>
                <a:spcPts val="600"/>
              </a:spcAft>
            </a:pPr>
            <a:r>
              <a:rPr lang="fr-FR" sz="3200" smtClean="0"/>
              <a:t>Il </a:t>
            </a:r>
            <a:r>
              <a:rPr lang="fr-FR" sz="3200"/>
              <a:t>y a une </a:t>
            </a:r>
            <a:r>
              <a:rPr lang="fr-FR" sz="3200" smtClean="0"/>
              <a:t>trentaine </a:t>
            </a:r>
            <a:r>
              <a:rPr lang="fr-FR" sz="3200"/>
              <a:t>d’années </a:t>
            </a:r>
          </a:p>
          <a:p>
            <a:pPr marL="1295400" lvl="2" indent="-381000">
              <a:lnSpc>
                <a:spcPct val="80000"/>
              </a:lnSpc>
              <a:spcBef>
                <a:spcPts val="600"/>
              </a:spcBef>
              <a:spcAft>
                <a:spcPts val="600"/>
              </a:spcAft>
            </a:pPr>
            <a:r>
              <a:rPr lang="fr-FR" sz="3200" smtClean="0"/>
              <a:t>Très populaire dans </a:t>
            </a:r>
            <a:r>
              <a:rPr lang="fr-FR" sz="3200"/>
              <a:t>le temps</a:t>
            </a:r>
          </a:p>
          <a:p>
            <a:pPr marL="1752600" lvl="3" indent="-381000">
              <a:lnSpc>
                <a:spcPct val="80000"/>
              </a:lnSpc>
              <a:spcBef>
                <a:spcPts val="600"/>
              </a:spcBef>
              <a:spcAft>
                <a:spcPts val="600"/>
              </a:spcAft>
            </a:pPr>
            <a:r>
              <a:rPr lang="fr-FR" sz="2800"/>
              <a:t>Un </a:t>
            </a:r>
            <a:r>
              <a:rPr lang="fr-FR" sz="2800" smtClean="0"/>
              <a:t>peu </a:t>
            </a:r>
            <a:r>
              <a:rPr lang="fr-FR" sz="2800"/>
              <a:t>à tort peut-être</a:t>
            </a: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854075" y="207963"/>
            <a:ext cx="7772400" cy="1143000"/>
          </a:xfrm>
          <a:solidFill>
            <a:schemeClr val="tx1"/>
          </a:solidFill>
        </p:spPr>
        <p:txBody>
          <a:bodyPr/>
          <a:lstStyle/>
          <a:p>
            <a:pPr algn="ctr"/>
            <a:r>
              <a:rPr lang="fr-FR">
                <a:solidFill>
                  <a:schemeClr val="accent1"/>
                </a:solidFill>
              </a:rPr>
              <a:t>Passage UML - Relationnel</a:t>
            </a:r>
          </a:p>
        </p:txBody>
      </p:sp>
      <p:sp>
        <p:nvSpPr>
          <p:cNvPr id="205827" name="Rectangle 3"/>
          <p:cNvSpPr>
            <a:spLocks noGrp="1" noChangeArrowheads="1"/>
          </p:cNvSpPr>
          <p:nvPr>
            <p:ph type="body" idx="1"/>
          </p:nvPr>
        </p:nvSpPr>
        <p:spPr>
          <a:xfrm>
            <a:off x="838200" y="1905000"/>
            <a:ext cx="8108950" cy="3881438"/>
          </a:xfrm>
        </p:spPr>
        <p:txBody>
          <a:bodyPr/>
          <a:lstStyle/>
          <a:p>
            <a:pPr marL="609600" indent="-609600"/>
            <a:r>
              <a:rPr lang="fr-FR" sz="4000"/>
              <a:t> Entités et Associations doivent devenir</a:t>
            </a:r>
          </a:p>
          <a:p>
            <a:pPr marL="990600" lvl="1" indent="-533400"/>
            <a:r>
              <a:rPr lang="fr-FR" sz="3600"/>
              <a:t>Tables du CS ou des ES</a:t>
            </a:r>
          </a:p>
          <a:p>
            <a:pPr marL="990600" lvl="1" indent="-533400"/>
            <a:r>
              <a:rPr lang="fr-FR" sz="3600"/>
              <a:t>Liens sémantiques</a:t>
            </a:r>
          </a:p>
          <a:p>
            <a:pPr marL="990600" lvl="1" indent="-533400"/>
            <a:r>
              <a:rPr lang="fr-FR" sz="3600"/>
              <a:t>Contraintes d’IR</a:t>
            </a:r>
          </a:p>
          <a:p>
            <a:pPr marL="990600" lvl="1" indent="-533400"/>
            <a:r>
              <a:rPr lang="fr-FR" sz="3600"/>
              <a:t>Opérations sur les tables</a:t>
            </a:r>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857250" y="247650"/>
            <a:ext cx="7772400" cy="838200"/>
          </a:xfrm>
        </p:spPr>
        <p:txBody>
          <a:bodyPr/>
          <a:lstStyle/>
          <a:p>
            <a:pPr algn="ctr"/>
            <a:r>
              <a:rPr lang="fr-FR" sz="5400"/>
              <a:t>UML</a:t>
            </a:r>
          </a:p>
        </p:txBody>
      </p:sp>
      <p:sp>
        <p:nvSpPr>
          <p:cNvPr id="177155" name="Rectangle 3"/>
          <p:cNvSpPr>
            <a:spLocks noGrp="1" noChangeArrowheads="1"/>
          </p:cNvSpPr>
          <p:nvPr>
            <p:ph type="body" idx="1"/>
          </p:nvPr>
        </p:nvSpPr>
        <p:spPr>
          <a:xfrm>
            <a:off x="742950" y="1333500"/>
            <a:ext cx="8058150" cy="4267200"/>
          </a:xfrm>
        </p:spPr>
        <p:txBody>
          <a:bodyPr/>
          <a:lstStyle/>
          <a:p>
            <a:pPr>
              <a:lnSpc>
                <a:spcPct val="90000"/>
              </a:lnSpc>
            </a:pPr>
            <a:r>
              <a:rPr lang="fr-FR" sz="3600"/>
              <a:t>Des diagrammes  standard proposées par OMG</a:t>
            </a:r>
          </a:p>
          <a:p>
            <a:pPr lvl="1">
              <a:lnSpc>
                <a:spcPct val="90000"/>
              </a:lnSpc>
            </a:pPr>
            <a:r>
              <a:rPr lang="fr-FR" sz="3200"/>
              <a:t> Données, Opérations, Messages…</a:t>
            </a:r>
          </a:p>
          <a:p>
            <a:pPr lvl="1">
              <a:lnSpc>
                <a:spcPct val="90000"/>
              </a:lnSpc>
            </a:pPr>
            <a:r>
              <a:rPr lang="fr-FR" sz="3200"/>
              <a:t> Notamment pour les </a:t>
            </a:r>
            <a:r>
              <a:rPr lang="fr-FR" sz="3200" err="1"/>
              <a:t>BDs</a:t>
            </a:r>
            <a:endParaRPr lang="fr-FR" sz="3200"/>
          </a:p>
          <a:p>
            <a:pPr lvl="1">
              <a:lnSpc>
                <a:spcPct val="90000"/>
              </a:lnSpc>
            </a:pPr>
            <a:r>
              <a:rPr lang="fr-FR" sz="3200"/>
              <a:t> Une adaptation dans de dernier but du modèle ER</a:t>
            </a:r>
          </a:p>
          <a:p>
            <a:pPr lvl="2">
              <a:lnSpc>
                <a:spcPct val="90000"/>
              </a:lnSpc>
            </a:pPr>
            <a:r>
              <a:rPr lang="fr-FR" sz="3200"/>
              <a:t>Une autre présentation de certains diagrammes</a:t>
            </a:r>
          </a:p>
          <a:p>
            <a:pPr lvl="2">
              <a:lnSpc>
                <a:spcPct val="90000"/>
              </a:lnSpc>
            </a:pPr>
            <a:r>
              <a:rPr lang="fr-FR" sz="3200"/>
              <a:t>Les concepts OO</a:t>
            </a:r>
          </a:p>
          <a:p>
            <a:pPr lvl="3">
              <a:lnSpc>
                <a:spcPct val="90000"/>
              </a:lnSpc>
            </a:pPr>
            <a:r>
              <a:rPr lang="fr-FR" sz="2800"/>
              <a:t>Composition, Agrégation</a:t>
            </a:r>
          </a:p>
          <a:p>
            <a:pPr lvl="2">
              <a:lnSpc>
                <a:spcPct val="90000"/>
              </a:lnSpc>
            </a:pPr>
            <a:endParaRPr lang="fr-F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857250" y="247650"/>
            <a:ext cx="7772400" cy="1143000"/>
          </a:xfrm>
        </p:spPr>
        <p:txBody>
          <a:bodyPr/>
          <a:lstStyle/>
          <a:p>
            <a:pPr algn="ctr"/>
            <a:r>
              <a:rPr lang="fr-FR" sz="5400"/>
              <a:t>UML</a:t>
            </a:r>
          </a:p>
        </p:txBody>
      </p:sp>
      <p:sp>
        <p:nvSpPr>
          <p:cNvPr id="178179" name="Rectangle 3"/>
          <p:cNvSpPr>
            <a:spLocks noGrp="1" noChangeArrowheads="1"/>
          </p:cNvSpPr>
          <p:nvPr>
            <p:ph type="body" idx="1"/>
          </p:nvPr>
        </p:nvSpPr>
        <p:spPr>
          <a:xfrm>
            <a:off x="762000" y="1657350"/>
            <a:ext cx="8058150" cy="4267200"/>
          </a:xfrm>
        </p:spPr>
        <p:txBody>
          <a:bodyPr/>
          <a:lstStyle/>
          <a:p>
            <a:r>
              <a:rPr lang="fr-FR"/>
              <a:t> Objet = Entité (</a:t>
            </a:r>
            <a:r>
              <a:rPr lang="fr-FR" err="1"/>
              <a:t>Entity</a:t>
            </a:r>
            <a:r>
              <a:rPr lang="fr-FR"/>
              <a:t>) ou Occurrence d’entité</a:t>
            </a:r>
          </a:p>
          <a:p>
            <a:r>
              <a:rPr lang="fr-FR"/>
              <a:t>Entité faible</a:t>
            </a:r>
          </a:p>
          <a:p>
            <a:pPr lvl="1"/>
            <a:r>
              <a:rPr lang="fr-FR" sz="3200"/>
              <a:t>Identifiable seulement dans une autre entité (forte)</a:t>
            </a:r>
          </a:p>
          <a:p>
            <a:r>
              <a:rPr lang="fr-FR"/>
              <a:t> Type d’objets = Type ou classe</a:t>
            </a:r>
          </a:p>
          <a:p>
            <a:r>
              <a:rPr lang="fr-FR"/>
              <a:t> Propriété = Association (Relationship)</a:t>
            </a:r>
          </a:p>
          <a:p>
            <a:pPr lvl="2"/>
            <a:endParaRPr lang="fr-FR"/>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857250" y="0"/>
            <a:ext cx="7772400" cy="1143000"/>
          </a:xfrm>
        </p:spPr>
        <p:txBody>
          <a:bodyPr/>
          <a:lstStyle/>
          <a:p>
            <a:pPr algn="ctr"/>
            <a:r>
              <a:rPr lang="fr-FR" sz="5400"/>
              <a:t>UML : Type d’Entité</a:t>
            </a:r>
          </a:p>
        </p:txBody>
      </p:sp>
      <p:sp>
        <p:nvSpPr>
          <p:cNvPr id="193541" name="Rectangle 5"/>
          <p:cNvSpPr>
            <a:spLocks noChangeArrowheads="1"/>
          </p:cNvSpPr>
          <p:nvPr/>
        </p:nvSpPr>
        <p:spPr bwMode="auto">
          <a:xfrm>
            <a:off x="3702050" y="2316163"/>
            <a:ext cx="1957388"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sz="2800"/>
              <a:t>Nom</a:t>
            </a:r>
          </a:p>
        </p:txBody>
      </p:sp>
      <p:sp>
        <p:nvSpPr>
          <p:cNvPr id="193542" name="Rectangle 6"/>
          <p:cNvSpPr>
            <a:spLocks noChangeArrowheads="1"/>
          </p:cNvSpPr>
          <p:nvPr/>
        </p:nvSpPr>
        <p:spPr bwMode="auto">
          <a:xfrm>
            <a:off x="3702050" y="3038475"/>
            <a:ext cx="1957388" cy="1019175"/>
          </a:xfrm>
          <a:prstGeom prst="rect">
            <a:avLst/>
          </a:prstGeom>
          <a:solidFill>
            <a:schemeClr val="accent1"/>
          </a:solidFill>
          <a:ln w="12700">
            <a:solidFill>
              <a:schemeClr val="tx1"/>
            </a:solidFill>
            <a:miter lim="800000"/>
            <a:headEnd/>
            <a:tailEnd/>
          </a:ln>
          <a:effectLst/>
        </p:spPr>
        <p:txBody>
          <a:bodyPr wrap="none" anchor="ctr"/>
          <a:lstStyle/>
          <a:p>
            <a:pPr algn="ctr"/>
            <a:r>
              <a:rPr lang="fr-FR" sz="2800"/>
              <a:t>Attributs clé </a:t>
            </a:r>
          </a:p>
          <a:p>
            <a:pPr algn="ctr"/>
            <a:r>
              <a:rPr lang="fr-FR" sz="2800"/>
              <a:t>et non-clé</a:t>
            </a:r>
          </a:p>
        </p:txBody>
      </p:sp>
      <p:sp>
        <p:nvSpPr>
          <p:cNvPr id="193543" name="Rectangle 7"/>
          <p:cNvSpPr>
            <a:spLocks noChangeArrowheads="1"/>
          </p:cNvSpPr>
          <p:nvPr/>
        </p:nvSpPr>
        <p:spPr bwMode="auto">
          <a:xfrm>
            <a:off x="3702050" y="4083050"/>
            <a:ext cx="1974850" cy="908050"/>
          </a:xfrm>
          <a:prstGeom prst="rect">
            <a:avLst/>
          </a:prstGeom>
          <a:solidFill>
            <a:schemeClr val="accent1"/>
          </a:solidFill>
          <a:ln w="12700">
            <a:solidFill>
              <a:schemeClr val="tx1"/>
            </a:solidFill>
            <a:prstDash val="dashDot"/>
            <a:miter lim="800000"/>
            <a:headEnd/>
            <a:tailEnd/>
          </a:ln>
          <a:effectLst/>
        </p:spPr>
        <p:txBody>
          <a:bodyPr wrap="none" anchor="ctr"/>
          <a:lstStyle/>
          <a:p>
            <a:pPr algn="ctr"/>
            <a:r>
              <a:rPr lang="fr-FR" sz="2800"/>
              <a:t>Opérations</a:t>
            </a:r>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857250" y="0"/>
            <a:ext cx="7772400" cy="1143000"/>
          </a:xfrm>
        </p:spPr>
        <p:txBody>
          <a:bodyPr/>
          <a:lstStyle/>
          <a:p>
            <a:pPr algn="ctr"/>
            <a:r>
              <a:rPr lang="fr-FR" sz="5400"/>
              <a:t>UML : Type d’Entité</a:t>
            </a:r>
          </a:p>
        </p:txBody>
      </p:sp>
      <p:sp>
        <p:nvSpPr>
          <p:cNvPr id="193547" name="Text Box 11"/>
          <p:cNvSpPr txBox="1">
            <a:spLocks noChangeArrowheads="1"/>
          </p:cNvSpPr>
          <p:nvPr/>
        </p:nvSpPr>
        <p:spPr bwMode="auto">
          <a:xfrm>
            <a:off x="304800" y="1803803"/>
            <a:ext cx="8439150" cy="4662815"/>
          </a:xfrm>
          <a:prstGeom prst="rect">
            <a:avLst/>
          </a:prstGeom>
          <a:noFill/>
          <a:ln w="12700">
            <a:noFill/>
            <a:miter lim="800000"/>
            <a:headEnd/>
            <a:tailEnd/>
          </a:ln>
          <a:effectLst/>
        </p:spPr>
        <p:txBody>
          <a:bodyPr wrap="square">
            <a:spAutoFit/>
          </a:bodyPr>
          <a:lstStyle/>
          <a:p>
            <a:pPr>
              <a:lnSpc>
                <a:spcPct val="65000"/>
              </a:lnSpc>
              <a:spcBef>
                <a:spcPct val="45000"/>
              </a:spcBef>
              <a:buFontTx/>
              <a:buChar char="•"/>
            </a:pPr>
            <a:r>
              <a:rPr lang="fr-FR" sz="2800"/>
              <a:t> </a:t>
            </a:r>
            <a:r>
              <a:rPr lang="fr-FR" sz="3600"/>
              <a:t>Pour le relationnel</a:t>
            </a:r>
            <a:r>
              <a:rPr lang="fr-FR" sz="2800"/>
              <a:t> </a:t>
            </a:r>
          </a:p>
          <a:p>
            <a:pPr lvl="1">
              <a:lnSpc>
                <a:spcPct val="65000"/>
              </a:lnSpc>
              <a:spcBef>
                <a:spcPct val="45000"/>
              </a:spcBef>
              <a:buFontTx/>
              <a:buChar char="•"/>
            </a:pPr>
            <a:r>
              <a:rPr lang="fr-FR" sz="2800"/>
              <a:t>  </a:t>
            </a:r>
            <a:r>
              <a:rPr lang="fr-FR" sz="3200"/>
              <a:t>Attributs </a:t>
            </a:r>
            <a:r>
              <a:rPr lang="fr-FR" sz="3200" u="sng"/>
              <a:t>atomiques</a:t>
            </a:r>
            <a:r>
              <a:rPr lang="fr-FR" sz="3200"/>
              <a:t> ou dérivés seulement</a:t>
            </a:r>
          </a:p>
          <a:p>
            <a:pPr lvl="2">
              <a:lnSpc>
                <a:spcPct val="65000"/>
              </a:lnSpc>
              <a:spcBef>
                <a:spcPct val="45000"/>
              </a:spcBef>
              <a:buFontTx/>
              <a:buChar char="•"/>
            </a:pPr>
            <a:r>
              <a:rPr lang="fr-FR" sz="3200" i="1"/>
              <a:t> Tout attribut atomique est fonctionnellement dépendants sur la clé</a:t>
            </a:r>
          </a:p>
          <a:p>
            <a:pPr lvl="3">
              <a:lnSpc>
                <a:spcPct val="65000"/>
              </a:lnSpc>
              <a:spcBef>
                <a:spcPct val="45000"/>
              </a:spcBef>
              <a:buFontTx/>
              <a:buChar char="•"/>
            </a:pPr>
            <a:r>
              <a:rPr lang="fr-FR" sz="3200" i="1"/>
              <a:t> </a:t>
            </a:r>
            <a:r>
              <a:rPr lang="fr-FR" sz="3200"/>
              <a:t>On note une dépendance fonctionnelle (FD) de B sur A comme A -&gt; B</a:t>
            </a:r>
          </a:p>
          <a:p>
            <a:pPr lvl="2">
              <a:lnSpc>
                <a:spcPct val="65000"/>
              </a:lnSpc>
              <a:spcBef>
                <a:spcPct val="45000"/>
              </a:spcBef>
              <a:buFontTx/>
              <a:buChar char="•"/>
            </a:pPr>
            <a:r>
              <a:rPr lang="fr-FR" sz="3200"/>
              <a:t> Pas d’attributs </a:t>
            </a:r>
            <a:r>
              <a:rPr lang="fr-FR" sz="3200" err="1"/>
              <a:t>multivalués</a:t>
            </a:r>
            <a:r>
              <a:rPr lang="fr-FR" sz="3200"/>
              <a:t> ou composés</a:t>
            </a:r>
          </a:p>
          <a:p>
            <a:pPr lvl="2">
              <a:lnSpc>
                <a:spcPct val="65000"/>
              </a:lnSpc>
              <a:spcBef>
                <a:spcPct val="45000"/>
              </a:spcBef>
              <a:buFontTx/>
              <a:buChar char="•"/>
            </a:pPr>
            <a:r>
              <a:rPr lang="fr-FR" sz="3200"/>
              <a:t>  Attributs dérivés sont pour les schémas externes </a:t>
            </a:r>
            <a:r>
              <a:rPr lang="fr-FR" sz="3200" smtClean="0"/>
              <a:t> et les  sous-tables (Access)</a:t>
            </a:r>
            <a:endParaRPr lang="fr-FR" sz="3200"/>
          </a:p>
          <a:p>
            <a:pPr lvl="1">
              <a:lnSpc>
                <a:spcPct val="65000"/>
              </a:lnSpc>
              <a:spcBef>
                <a:spcPct val="45000"/>
              </a:spcBef>
              <a:buFontTx/>
              <a:buChar char="•"/>
            </a:pPr>
            <a:r>
              <a:rPr lang="fr-FR" sz="3200"/>
              <a:t>  Les spécifs des opérations sont rares</a:t>
            </a:r>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822325" y="0"/>
            <a:ext cx="7772400" cy="1143000"/>
          </a:xfrm>
        </p:spPr>
        <p:txBody>
          <a:bodyPr/>
          <a:lstStyle/>
          <a:p>
            <a:pPr algn="ctr"/>
            <a:r>
              <a:rPr lang="fr-FR"/>
              <a:t>UML </a:t>
            </a:r>
            <a:r>
              <a:rPr lang="fr-FR" sz="5400"/>
              <a:t>: </a:t>
            </a:r>
            <a:r>
              <a:rPr lang="fr-FR" sz="4800"/>
              <a:t>Type d’Entité</a:t>
            </a:r>
          </a:p>
        </p:txBody>
      </p:sp>
      <p:sp>
        <p:nvSpPr>
          <p:cNvPr id="195588" name="Rectangle 4"/>
          <p:cNvSpPr>
            <a:spLocks noChangeArrowheads="1"/>
          </p:cNvSpPr>
          <p:nvPr/>
        </p:nvSpPr>
        <p:spPr bwMode="auto">
          <a:xfrm>
            <a:off x="3778250" y="1516063"/>
            <a:ext cx="2470150"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a:t>Personne</a:t>
            </a:r>
          </a:p>
        </p:txBody>
      </p:sp>
      <p:sp>
        <p:nvSpPr>
          <p:cNvPr id="195589" name="Rectangle 5"/>
          <p:cNvSpPr>
            <a:spLocks noChangeArrowheads="1"/>
          </p:cNvSpPr>
          <p:nvPr/>
        </p:nvSpPr>
        <p:spPr bwMode="auto">
          <a:xfrm>
            <a:off x="3778250" y="2238375"/>
            <a:ext cx="2470150" cy="2309813"/>
          </a:xfrm>
          <a:prstGeom prst="rect">
            <a:avLst/>
          </a:prstGeom>
          <a:solidFill>
            <a:schemeClr val="accent1"/>
          </a:solidFill>
          <a:ln w="12700">
            <a:solidFill>
              <a:schemeClr val="tx1"/>
            </a:solidFill>
            <a:miter lim="800000"/>
            <a:headEnd/>
            <a:tailEnd/>
          </a:ln>
          <a:effectLst/>
        </p:spPr>
        <p:txBody>
          <a:bodyPr wrap="none"/>
          <a:lstStyle/>
          <a:p>
            <a:r>
              <a:rPr lang="fr-FR"/>
              <a:t>&lt;PK&gt; P#</a:t>
            </a:r>
          </a:p>
          <a:p>
            <a:r>
              <a:rPr lang="fr-FR"/>
              <a:t>Nom</a:t>
            </a:r>
          </a:p>
          <a:p>
            <a:r>
              <a:rPr lang="fr-FR"/>
              <a:t>   Prénom</a:t>
            </a:r>
          </a:p>
          <a:p>
            <a:r>
              <a:rPr lang="fr-FR"/>
              <a:t>   Nom de famille</a:t>
            </a:r>
          </a:p>
          <a:p>
            <a:r>
              <a:rPr lang="fr-FR"/>
              <a:t>Hobbies</a:t>
            </a:r>
            <a:r>
              <a:rPr lang="fr-FR" i="1"/>
              <a:t> </a:t>
            </a:r>
            <a:r>
              <a:rPr lang="fr-FR"/>
              <a:t>0..10</a:t>
            </a:r>
          </a:p>
          <a:p>
            <a:r>
              <a:rPr lang="fr-FR"/>
              <a:t>Amis 0..10</a:t>
            </a:r>
          </a:p>
          <a:p>
            <a:r>
              <a:rPr lang="fr-FR"/>
              <a:t>Restaurants 0..10</a:t>
            </a:r>
            <a:endParaRPr lang="fr-FR" i="1"/>
          </a:p>
          <a:p>
            <a:r>
              <a:rPr lang="fr-FR"/>
              <a:t>   </a:t>
            </a:r>
          </a:p>
        </p:txBody>
      </p:sp>
      <p:sp>
        <p:nvSpPr>
          <p:cNvPr id="195591" name="Text Box 7"/>
          <p:cNvSpPr txBox="1">
            <a:spLocks noChangeArrowheads="1"/>
          </p:cNvSpPr>
          <p:nvPr/>
        </p:nvSpPr>
        <p:spPr bwMode="auto">
          <a:xfrm>
            <a:off x="787400" y="4689824"/>
            <a:ext cx="5180013" cy="1920526"/>
          </a:xfrm>
          <a:prstGeom prst="rect">
            <a:avLst/>
          </a:prstGeom>
          <a:noFill/>
          <a:ln w="12700">
            <a:solidFill>
              <a:schemeClr val="accent1"/>
            </a:solidFill>
            <a:miter lim="800000"/>
            <a:headEnd/>
            <a:tailEnd/>
          </a:ln>
          <a:effectLst/>
        </p:spPr>
        <p:txBody>
          <a:bodyPr>
            <a:spAutoFit/>
          </a:bodyPr>
          <a:lstStyle/>
          <a:p>
            <a:pPr>
              <a:lnSpc>
                <a:spcPct val="85000"/>
              </a:lnSpc>
              <a:spcBef>
                <a:spcPct val="35000"/>
              </a:spcBef>
              <a:buFontTx/>
              <a:buChar char="•"/>
            </a:pPr>
            <a:r>
              <a:rPr lang="fr-FR" sz="2400"/>
              <a:t> Valide pour XML</a:t>
            </a:r>
          </a:p>
          <a:p>
            <a:pPr>
              <a:lnSpc>
                <a:spcPct val="85000"/>
              </a:lnSpc>
              <a:spcBef>
                <a:spcPct val="35000"/>
              </a:spcBef>
              <a:buFontTx/>
              <a:buChar char="•"/>
            </a:pPr>
            <a:r>
              <a:rPr lang="fr-FR" sz="2400"/>
              <a:t> Pas pour le relationnel</a:t>
            </a:r>
          </a:p>
          <a:p>
            <a:pPr>
              <a:lnSpc>
                <a:spcPct val="85000"/>
              </a:lnSpc>
              <a:spcBef>
                <a:spcPct val="35000"/>
              </a:spcBef>
              <a:buFontTx/>
              <a:buChar char="•"/>
            </a:pPr>
            <a:r>
              <a:rPr lang="fr-FR" sz="2400"/>
              <a:t> Il faut mettre tout composite ou </a:t>
            </a:r>
            <a:r>
              <a:rPr lang="fr-FR" sz="2400" err="1"/>
              <a:t>multivalué</a:t>
            </a:r>
            <a:r>
              <a:rPr lang="fr-FR" sz="2400"/>
              <a:t> en type d’entité séparé (en principe)</a:t>
            </a:r>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822325" y="288925"/>
            <a:ext cx="7772400" cy="1143000"/>
          </a:xfrm>
        </p:spPr>
        <p:txBody>
          <a:bodyPr/>
          <a:lstStyle/>
          <a:p>
            <a:pPr algn="ctr"/>
            <a:r>
              <a:rPr lang="fr-FR"/>
              <a:t>UML </a:t>
            </a:r>
            <a:r>
              <a:rPr lang="fr-FR" sz="5400"/>
              <a:t>: </a:t>
            </a:r>
            <a:r>
              <a:rPr lang="fr-FR" sz="4800"/>
              <a:t>Type d’Entité</a:t>
            </a:r>
          </a:p>
        </p:txBody>
      </p:sp>
      <p:sp>
        <p:nvSpPr>
          <p:cNvPr id="234502" name="Rectangle 6"/>
          <p:cNvSpPr>
            <a:spLocks noChangeArrowheads="1"/>
          </p:cNvSpPr>
          <p:nvPr/>
        </p:nvSpPr>
        <p:spPr bwMode="auto">
          <a:xfrm>
            <a:off x="987425" y="1782763"/>
            <a:ext cx="1546225"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a:t>Personne</a:t>
            </a:r>
          </a:p>
        </p:txBody>
      </p:sp>
      <p:sp>
        <p:nvSpPr>
          <p:cNvPr id="234503" name="Rectangle 7"/>
          <p:cNvSpPr>
            <a:spLocks noChangeArrowheads="1"/>
          </p:cNvSpPr>
          <p:nvPr/>
        </p:nvSpPr>
        <p:spPr bwMode="auto">
          <a:xfrm>
            <a:off x="987425" y="2505075"/>
            <a:ext cx="1546225" cy="500063"/>
          </a:xfrm>
          <a:prstGeom prst="rect">
            <a:avLst/>
          </a:prstGeom>
          <a:solidFill>
            <a:schemeClr val="accent1"/>
          </a:solidFill>
          <a:ln w="12700">
            <a:solidFill>
              <a:schemeClr val="tx1"/>
            </a:solidFill>
            <a:miter lim="800000"/>
            <a:headEnd/>
            <a:tailEnd/>
          </a:ln>
          <a:effectLst/>
        </p:spPr>
        <p:txBody>
          <a:bodyPr wrap="none"/>
          <a:lstStyle/>
          <a:p>
            <a:r>
              <a:rPr lang="fr-FR"/>
              <a:t>&lt;PK&gt; P#</a:t>
            </a:r>
          </a:p>
          <a:p>
            <a:r>
              <a:rPr lang="fr-FR"/>
              <a:t>   </a:t>
            </a:r>
          </a:p>
        </p:txBody>
      </p:sp>
      <p:sp>
        <p:nvSpPr>
          <p:cNvPr id="234504" name="Rectangle 8"/>
          <p:cNvSpPr>
            <a:spLocks noChangeArrowheads="1"/>
          </p:cNvSpPr>
          <p:nvPr/>
        </p:nvSpPr>
        <p:spPr bwMode="auto">
          <a:xfrm>
            <a:off x="4010025" y="1628775"/>
            <a:ext cx="2425700" cy="722313"/>
          </a:xfrm>
          <a:prstGeom prst="rect">
            <a:avLst/>
          </a:prstGeom>
          <a:solidFill>
            <a:schemeClr val="accent1"/>
          </a:solidFill>
          <a:ln w="12700">
            <a:solidFill>
              <a:schemeClr val="tx1"/>
            </a:solidFill>
            <a:miter lim="800000"/>
            <a:headEnd/>
            <a:tailEnd/>
          </a:ln>
          <a:effectLst/>
        </p:spPr>
        <p:txBody>
          <a:bodyPr wrap="none" anchor="ctr"/>
          <a:lstStyle/>
          <a:p>
            <a:pPr algn="ctr"/>
            <a:r>
              <a:rPr lang="fr-FR"/>
              <a:t>Nom</a:t>
            </a:r>
          </a:p>
        </p:txBody>
      </p:sp>
      <p:sp>
        <p:nvSpPr>
          <p:cNvPr id="234505" name="Rectangle 9"/>
          <p:cNvSpPr>
            <a:spLocks noChangeArrowheads="1"/>
          </p:cNvSpPr>
          <p:nvPr/>
        </p:nvSpPr>
        <p:spPr bwMode="auto">
          <a:xfrm>
            <a:off x="4010025" y="2351088"/>
            <a:ext cx="2425700" cy="808037"/>
          </a:xfrm>
          <a:prstGeom prst="rect">
            <a:avLst/>
          </a:prstGeom>
          <a:solidFill>
            <a:schemeClr val="accent1"/>
          </a:solidFill>
          <a:ln w="12700">
            <a:solidFill>
              <a:schemeClr val="tx1"/>
            </a:solidFill>
            <a:miter lim="800000"/>
            <a:headEnd/>
            <a:tailEnd/>
          </a:ln>
          <a:effectLst/>
        </p:spPr>
        <p:txBody>
          <a:bodyPr wrap="none"/>
          <a:lstStyle/>
          <a:p>
            <a:r>
              <a:rPr lang="fr-FR"/>
              <a:t>&lt;PK&gt; Prénom</a:t>
            </a:r>
          </a:p>
          <a:p>
            <a:r>
              <a:rPr lang="fr-FR"/>
              <a:t>&lt;PK&gt; Nom de famille</a:t>
            </a:r>
          </a:p>
          <a:p>
            <a:r>
              <a:rPr lang="fr-FR"/>
              <a:t>   </a:t>
            </a:r>
          </a:p>
        </p:txBody>
      </p:sp>
      <p:sp>
        <p:nvSpPr>
          <p:cNvPr id="234506" name="Rectangle 10"/>
          <p:cNvSpPr>
            <a:spLocks noChangeArrowheads="1"/>
          </p:cNvSpPr>
          <p:nvPr/>
        </p:nvSpPr>
        <p:spPr bwMode="auto">
          <a:xfrm>
            <a:off x="4202113" y="4843463"/>
            <a:ext cx="1546225"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a:t>Hobbies</a:t>
            </a:r>
          </a:p>
        </p:txBody>
      </p:sp>
      <p:sp>
        <p:nvSpPr>
          <p:cNvPr id="234507" name="Rectangle 11"/>
          <p:cNvSpPr>
            <a:spLocks noChangeArrowheads="1"/>
          </p:cNvSpPr>
          <p:nvPr/>
        </p:nvSpPr>
        <p:spPr bwMode="auto">
          <a:xfrm>
            <a:off x="4202113" y="5565775"/>
            <a:ext cx="1546225" cy="500063"/>
          </a:xfrm>
          <a:prstGeom prst="rect">
            <a:avLst/>
          </a:prstGeom>
          <a:solidFill>
            <a:schemeClr val="accent1"/>
          </a:solidFill>
          <a:ln w="12700">
            <a:solidFill>
              <a:schemeClr val="tx1"/>
            </a:solidFill>
            <a:miter lim="800000"/>
            <a:headEnd/>
            <a:tailEnd/>
          </a:ln>
          <a:effectLst/>
        </p:spPr>
        <p:txBody>
          <a:bodyPr wrap="none"/>
          <a:lstStyle/>
          <a:p>
            <a:r>
              <a:rPr lang="fr-FR"/>
              <a:t>&lt;PK&gt; Hobby</a:t>
            </a:r>
          </a:p>
          <a:p>
            <a:r>
              <a:rPr lang="fr-FR"/>
              <a:t>   </a:t>
            </a:r>
          </a:p>
        </p:txBody>
      </p:sp>
      <p:sp>
        <p:nvSpPr>
          <p:cNvPr id="234508" name="Rectangle 12"/>
          <p:cNvSpPr>
            <a:spLocks noChangeArrowheads="1"/>
          </p:cNvSpPr>
          <p:nvPr/>
        </p:nvSpPr>
        <p:spPr bwMode="auto">
          <a:xfrm>
            <a:off x="6511925" y="3187700"/>
            <a:ext cx="1546225" cy="722313"/>
          </a:xfrm>
          <a:prstGeom prst="rect">
            <a:avLst/>
          </a:prstGeom>
          <a:solidFill>
            <a:schemeClr val="accent1"/>
          </a:solidFill>
          <a:ln w="12700">
            <a:solidFill>
              <a:schemeClr val="tx1"/>
            </a:solidFill>
            <a:miter lim="800000"/>
            <a:headEnd/>
            <a:tailEnd/>
          </a:ln>
          <a:effectLst/>
        </p:spPr>
        <p:txBody>
          <a:bodyPr wrap="none" anchor="ctr"/>
          <a:lstStyle/>
          <a:p>
            <a:pPr algn="ctr"/>
            <a:r>
              <a:rPr lang="fr-FR"/>
              <a:t>Amies</a:t>
            </a:r>
          </a:p>
        </p:txBody>
      </p:sp>
      <p:sp>
        <p:nvSpPr>
          <p:cNvPr id="234509" name="Rectangle 13"/>
          <p:cNvSpPr>
            <a:spLocks noChangeArrowheads="1"/>
          </p:cNvSpPr>
          <p:nvPr/>
        </p:nvSpPr>
        <p:spPr bwMode="auto">
          <a:xfrm>
            <a:off x="6511925" y="3910013"/>
            <a:ext cx="1546225" cy="500062"/>
          </a:xfrm>
          <a:prstGeom prst="rect">
            <a:avLst/>
          </a:prstGeom>
          <a:solidFill>
            <a:schemeClr val="accent1"/>
          </a:solidFill>
          <a:ln w="12700">
            <a:solidFill>
              <a:schemeClr val="tx1"/>
            </a:solidFill>
            <a:miter lim="800000"/>
            <a:headEnd/>
            <a:tailEnd/>
          </a:ln>
          <a:effectLst/>
        </p:spPr>
        <p:txBody>
          <a:bodyPr wrap="none"/>
          <a:lstStyle/>
          <a:p>
            <a:r>
              <a:rPr lang="fr-FR"/>
              <a:t>&lt;PK&gt; Ami</a:t>
            </a:r>
          </a:p>
          <a:p>
            <a:r>
              <a:rPr lang="fr-FR"/>
              <a:t>   </a:t>
            </a:r>
          </a:p>
        </p:txBody>
      </p:sp>
      <p:sp>
        <p:nvSpPr>
          <p:cNvPr id="234510" name="Rectangle 14"/>
          <p:cNvSpPr>
            <a:spLocks noChangeArrowheads="1"/>
          </p:cNvSpPr>
          <p:nvPr/>
        </p:nvSpPr>
        <p:spPr bwMode="auto">
          <a:xfrm>
            <a:off x="1373188" y="4535488"/>
            <a:ext cx="2028825"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a:t>Restaurants</a:t>
            </a:r>
          </a:p>
        </p:txBody>
      </p:sp>
      <p:sp>
        <p:nvSpPr>
          <p:cNvPr id="234511" name="Rectangle 15"/>
          <p:cNvSpPr>
            <a:spLocks noChangeArrowheads="1"/>
          </p:cNvSpPr>
          <p:nvPr/>
        </p:nvSpPr>
        <p:spPr bwMode="auto">
          <a:xfrm>
            <a:off x="1373188" y="5257800"/>
            <a:ext cx="2028825" cy="500063"/>
          </a:xfrm>
          <a:prstGeom prst="rect">
            <a:avLst/>
          </a:prstGeom>
          <a:solidFill>
            <a:schemeClr val="accent1"/>
          </a:solidFill>
          <a:ln w="12700">
            <a:solidFill>
              <a:schemeClr val="tx1"/>
            </a:solidFill>
            <a:miter lim="800000"/>
            <a:headEnd/>
            <a:tailEnd/>
          </a:ln>
          <a:effectLst/>
        </p:spPr>
        <p:txBody>
          <a:bodyPr wrap="none"/>
          <a:lstStyle/>
          <a:p>
            <a:r>
              <a:rPr lang="fr-FR"/>
              <a:t>&lt;PK&gt; Restaurant</a:t>
            </a:r>
          </a:p>
          <a:p>
            <a:r>
              <a:rPr lang="fr-FR"/>
              <a:t>   </a:t>
            </a:r>
          </a:p>
        </p:txBody>
      </p:sp>
      <p:sp>
        <p:nvSpPr>
          <p:cNvPr id="234512" name="Line 16"/>
          <p:cNvSpPr>
            <a:spLocks noChangeShapeType="1"/>
          </p:cNvSpPr>
          <p:nvPr/>
        </p:nvSpPr>
        <p:spPr bwMode="auto">
          <a:xfrm flipV="1">
            <a:off x="2551113" y="2136775"/>
            <a:ext cx="1462087" cy="211138"/>
          </a:xfrm>
          <a:prstGeom prst="line">
            <a:avLst/>
          </a:prstGeom>
          <a:noFill/>
          <a:ln w="12700">
            <a:solidFill>
              <a:schemeClr val="tx1"/>
            </a:solidFill>
            <a:round/>
            <a:headEnd/>
            <a:tailEnd/>
          </a:ln>
          <a:effectLst/>
        </p:spPr>
        <p:txBody>
          <a:bodyPr/>
          <a:lstStyle/>
          <a:p>
            <a:endParaRPr lang="fr-FR"/>
          </a:p>
        </p:txBody>
      </p:sp>
      <p:sp>
        <p:nvSpPr>
          <p:cNvPr id="234513" name="Text Box 17"/>
          <p:cNvSpPr txBox="1">
            <a:spLocks noChangeArrowheads="1"/>
          </p:cNvSpPr>
          <p:nvPr/>
        </p:nvSpPr>
        <p:spPr bwMode="auto">
          <a:xfrm>
            <a:off x="2627313" y="1905000"/>
            <a:ext cx="693737" cy="396875"/>
          </a:xfrm>
          <a:prstGeom prst="rect">
            <a:avLst/>
          </a:prstGeom>
          <a:noFill/>
          <a:ln w="12700">
            <a:noFill/>
            <a:miter lim="800000"/>
            <a:headEnd/>
            <a:tailEnd/>
          </a:ln>
          <a:effectLst/>
        </p:spPr>
        <p:txBody>
          <a:bodyPr>
            <a:spAutoFit/>
          </a:bodyPr>
          <a:lstStyle/>
          <a:p>
            <a:pPr>
              <a:spcBef>
                <a:spcPct val="50000"/>
              </a:spcBef>
            </a:pPr>
            <a:r>
              <a:rPr lang="fr-FR" smtClean="0"/>
              <a:t>1..*</a:t>
            </a:r>
            <a:endParaRPr lang="fr-FR"/>
          </a:p>
        </p:txBody>
      </p:sp>
      <p:sp>
        <p:nvSpPr>
          <p:cNvPr id="234514" name="Text Box 18"/>
          <p:cNvSpPr txBox="1">
            <a:spLocks noChangeArrowheads="1"/>
          </p:cNvSpPr>
          <p:nvPr/>
        </p:nvSpPr>
        <p:spPr bwMode="auto">
          <a:xfrm>
            <a:off x="3532188" y="1731963"/>
            <a:ext cx="404812"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34515" name="Line 19"/>
          <p:cNvSpPr>
            <a:spLocks noChangeShapeType="1"/>
          </p:cNvSpPr>
          <p:nvPr/>
        </p:nvSpPr>
        <p:spPr bwMode="auto">
          <a:xfrm>
            <a:off x="2541588" y="3003550"/>
            <a:ext cx="3984625" cy="808038"/>
          </a:xfrm>
          <a:prstGeom prst="line">
            <a:avLst/>
          </a:prstGeom>
          <a:noFill/>
          <a:ln w="12700">
            <a:solidFill>
              <a:schemeClr val="tx1"/>
            </a:solidFill>
            <a:round/>
            <a:headEnd/>
            <a:tailEnd/>
          </a:ln>
          <a:effectLst/>
        </p:spPr>
        <p:txBody>
          <a:bodyPr/>
          <a:lstStyle/>
          <a:p>
            <a:endParaRPr lang="fr-FR"/>
          </a:p>
        </p:txBody>
      </p:sp>
      <p:sp>
        <p:nvSpPr>
          <p:cNvPr id="234516" name="Text Box 20"/>
          <p:cNvSpPr txBox="1">
            <a:spLocks noChangeArrowheads="1"/>
          </p:cNvSpPr>
          <p:nvPr/>
        </p:nvSpPr>
        <p:spPr bwMode="auto">
          <a:xfrm>
            <a:off x="2724150" y="2655888"/>
            <a:ext cx="701630" cy="400110"/>
          </a:xfrm>
          <a:prstGeom prst="rect">
            <a:avLst/>
          </a:prstGeom>
          <a:noFill/>
          <a:ln w="12700">
            <a:noFill/>
            <a:miter lim="800000"/>
            <a:headEnd/>
            <a:tailEnd/>
          </a:ln>
          <a:effectLst/>
        </p:spPr>
        <p:txBody>
          <a:bodyPr wrap="square">
            <a:spAutoFit/>
          </a:bodyPr>
          <a:lstStyle/>
          <a:p>
            <a:pPr>
              <a:spcBef>
                <a:spcPct val="50000"/>
              </a:spcBef>
            </a:pPr>
            <a:r>
              <a:rPr lang="fr-FR" smtClean="0"/>
              <a:t>1..*</a:t>
            </a:r>
            <a:endParaRPr lang="fr-FR"/>
          </a:p>
        </p:txBody>
      </p:sp>
      <p:sp>
        <p:nvSpPr>
          <p:cNvPr id="234517" name="Text Box 21"/>
          <p:cNvSpPr txBox="1">
            <a:spLocks noChangeArrowheads="1"/>
          </p:cNvSpPr>
          <p:nvPr/>
        </p:nvSpPr>
        <p:spPr bwMode="auto">
          <a:xfrm>
            <a:off x="5743977" y="3792538"/>
            <a:ext cx="715561" cy="396875"/>
          </a:xfrm>
          <a:prstGeom prst="rect">
            <a:avLst/>
          </a:prstGeom>
          <a:noFill/>
          <a:ln w="12700">
            <a:noFill/>
            <a:miter lim="800000"/>
            <a:headEnd/>
            <a:tailEnd/>
          </a:ln>
          <a:effectLst/>
        </p:spPr>
        <p:txBody>
          <a:bodyPr wrap="square">
            <a:spAutoFit/>
          </a:bodyPr>
          <a:lstStyle/>
          <a:p>
            <a:pPr>
              <a:spcBef>
                <a:spcPct val="50000"/>
              </a:spcBef>
            </a:pPr>
            <a:r>
              <a:rPr lang="fr-FR" smtClean="0"/>
              <a:t>0..10</a:t>
            </a:r>
            <a:endParaRPr lang="fr-FR"/>
          </a:p>
        </p:txBody>
      </p:sp>
      <p:sp>
        <p:nvSpPr>
          <p:cNvPr id="234518" name="Line 22"/>
          <p:cNvSpPr>
            <a:spLocks noChangeShapeType="1"/>
          </p:cNvSpPr>
          <p:nvPr/>
        </p:nvSpPr>
        <p:spPr bwMode="auto">
          <a:xfrm>
            <a:off x="1655763" y="3022600"/>
            <a:ext cx="442912" cy="1520825"/>
          </a:xfrm>
          <a:prstGeom prst="line">
            <a:avLst/>
          </a:prstGeom>
          <a:noFill/>
          <a:ln w="12700">
            <a:solidFill>
              <a:schemeClr val="tx1"/>
            </a:solidFill>
            <a:round/>
            <a:headEnd/>
            <a:tailEnd/>
          </a:ln>
          <a:effectLst/>
        </p:spPr>
        <p:txBody>
          <a:bodyPr/>
          <a:lstStyle/>
          <a:p>
            <a:endParaRPr lang="fr-FR"/>
          </a:p>
        </p:txBody>
      </p:sp>
      <p:sp>
        <p:nvSpPr>
          <p:cNvPr id="234521" name="Line 25"/>
          <p:cNvSpPr>
            <a:spLocks noChangeShapeType="1"/>
          </p:cNvSpPr>
          <p:nvPr/>
        </p:nvSpPr>
        <p:spPr bwMode="auto">
          <a:xfrm>
            <a:off x="2079625" y="3003550"/>
            <a:ext cx="3001963" cy="1847850"/>
          </a:xfrm>
          <a:prstGeom prst="line">
            <a:avLst/>
          </a:prstGeom>
          <a:noFill/>
          <a:ln w="12700">
            <a:solidFill>
              <a:schemeClr val="tx1"/>
            </a:solidFill>
            <a:round/>
            <a:headEnd/>
            <a:tailEnd/>
          </a:ln>
          <a:effectLst/>
        </p:spPr>
        <p:txBody>
          <a:bodyPr/>
          <a:lstStyle/>
          <a:p>
            <a:endParaRPr lang="fr-FR"/>
          </a:p>
        </p:txBody>
      </p:sp>
      <p:sp>
        <p:nvSpPr>
          <p:cNvPr id="234522" name="Text Box 26"/>
          <p:cNvSpPr txBox="1">
            <a:spLocks noChangeArrowheads="1"/>
          </p:cNvSpPr>
          <p:nvPr/>
        </p:nvSpPr>
        <p:spPr bwMode="auto">
          <a:xfrm>
            <a:off x="4956174" y="4429125"/>
            <a:ext cx="890833" cy="861774"/>
          </a:xfrm>
          <a:prstGeom prst="rect">
            <a:avLst/>
          </a:prstGeom>
          <a:noFill/>
          <a:ln w="12700">
            <a:noFill/>
            <a:miter lim="800000"/>
            <a:headEnd/>
            <a:tailEnd/>
          </a:ln>
          <a:effectLst/>
        </p:spPr>
        <p:txBody>
          <a:bodyPr wrap="square">
            <a:spAutoFit/>
          </a:bodyPr>
          <a:lstStyle/>
          <a:p>
            <a:pPr>
              <a:spcBef>
                <a:spcPct val="50000"/>
              </a:spcBef>
            </a:pPr>
            <a:r>
              <a:rPr lang="fr-FR" smtClean="0"/>
              <a:t>0..10</a:t>
            </a:r>
          </a:p>
          <a:p>
            <a:pPr>
              <a:spcBef>
                <a:spcPct val="50000"/>
              </a:spcBef>
            </a:pPr>
            <a:endParaRPr lang="fr-FR"/>
          </a:p>
        </p:txBody>
      </p:sp>
      <p:sp>
        <p:nvSpPr>
          <p:cNvPr id="234523" name="Text Box 27"/>
          <p:cNvSpPr txBox="1">
            <a:spLocks noChangeArrowheads="1"/>
          </p:cNvSpPr>
          <p:nvPr/>
        </p:nvSpPr>
        <p:spPr bwMode="auto">
          <a:xfrm>
            <a:off x="1946408" y="3227053"/>
            <a:ext cx="796791" cy="396875"/>
          </a:xfrm>
          <a:prstGeom prst="rect">
            <a:avLst/>
          </a:prstGeom>
          <a:noFill/>
          <a:ln w="12700">
            <a:noFill/>
            <a:miter lim="800000"/>
            <a:headEnd/>
            <a:tailEnd/>
          </a:ln>
          <a:effectLst/>
        </p:spPr>
        <p:txBody>
          <a:bodyPr wrap="square">
            <a:spAutoFit/>
          </a:bodyPr>
          <a:lstStyle/>
          <a:p>
            <a:pPr>
              <a:spcBef>
                <a:spcPct val="50000"/>
              </a:spcBef>
            </a:pPr>
            <a:r>
              <a:rPr lang="fr-FR" smtClean="0"/>
              <a:t>1..*</a:t>
            </a:r>
            <a:endParaRPr lang="fr-FR"/>
          </a:p>
        </p:txBody>
      </p:sp>
      <p:sp>
        <p:nvSpPr>
          <p:cNvPr id="26" name="Text Box 21"/>
          <p:cNvSpPr txBox="1">
            <a:spLocks noChangeArrowheads="1"/>
          </p:cNvSpPr>
          <p:nvPr/>
        </p:nvSpPr>
        <p:spPr bwMode="auto">
          <a:xfrm>
            <a:off x="2097110" y="4047969"/>
            <a:ext cx="715561" cy="396875"/>
          </a:xfrm>
          <a:prstGeom prst="rect">
            <a:avLst/>
          </a:prstGeom>
          <a:noFill/>
          <a:ln w="12700">
            <a:noFill/>
            <a:miter lim="800000"/>
            <a:headEnd/>
            <a:tailEnd/>
          </a:ln>
          <a:effectLst/>
        </p:spPr>
        <p:txBody>
          <a:bodyPr wrap="square">
            <a:spAutoFit/>
          </a:bodyPr>
          <a:lstStyle/>
          <a:p>
            <a:pPr>
              <a:spcBef>
                <a:spcPct val="50000"/>
              </a:spcBef>
            </a:pPr>
            <a:r>
              <a:rPr lang="fr-FR" smtClean="0"/>
              <a:t>0..10</a:t>
            </a:r>
            <a:endParaRPr lang="fr-FR"/>
          </a:p>
        </p:txBody>
      </p:sp>
      <p:sp>
        <p:nvSpPr>
          <p:cNvPr id="27" name="Text Box 27"/>
          <p:cNvSpPr txBox="1">
            <a:spLocks noChangeArrowheads="1"/>
          </p:cNvSpPr>
          <p:nvPr/>
        </p:nvSpPr>
        <p:spPr bwMode="auto">
          <a:xfrm>
            <a:off x="1081378" y="3108996"/>
            <a:ext cx="796791" cy="396875"/>
          </a:xfrm>
          <a:prstGeom prst="rect">
            <a:avLst/>
          </a:prstGeom>
          <a:noFill/>
          <a:ln w="12700">
            <a:noFill/>
            <a:miter lim="800000"/>
            <a:headEnd/>
            <a:tailEnd/>
          </a:ln>
          <a:effectLst/>
        </p:spPr>
        <p:txBody>
          <a:bodyPr wrap="square">
            <a:spAutoFit/>
          </a:bodyPr>
          <a:lstStyle/>
          <a:p>
            <a:pPr>
              <a:spcBef>
                <a:spcPct val="50000"/>
              </a:spcBef>
            </a:pPr>
            <a:r>
              <a:rPr lang="fr-FR" smtClean="0"/>
              <a:t>1..*</a:t>
            </a:r>
            <a:endParaRPr lang="fr-FR"/>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822325" y="288925"/>
            <a:ext cx="7772400" cy="1143000"/>
          </a:xfrm>
        </p:spPr>
        <p:txBody>
          <a:bodyPr/>
          <a:lstStyle/>
          <a:p>
            <a:pPr algn="ctr"/>
            <a:r>
              <a:rPr lang="fr-FR"/>
              <a:t>UML</a:t>
            </a:r>
          </a:p>
        </p:txBody>
      </p:sp>
      <p:sp>
        <p:nvSpPr>
          <p:cNvPr id="206851" name="Rectangle 3"/>
          <p:cNvSpPr>
            <a:spLocks noChangeArrowheads="1"/>
          </p:cNvSpPr>
          <p:nvPr/>
        </p:nvSpPr>
        <p:spPr bwMode="auto">
          <a:xfrm>
            <a:off x="3778249" y="1706563"/>
            <a:ext cx="2957401"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a:t>Assuré</a:t>
            </a:r>
          </a:p>
        </p:txBody>
      </p:sp>
      <p:sp>
        <p:nvSpPr>
          <p:cNvPr id="206852" name="Rectangle 4"/>
          <p:cNvSpPr>
            <a:spLocks noChangeArrowheads="1"/>
          </p:cNvSpPr>
          <p:nvPr/>
        </p:nvSpPr>
        <p:spPr bwMode="auto">
          <a:xfrm>
            <a:off x="3778249" y="2428875"/>
            <a:ext cx="2957401" cy="1384300"/>
          </a:xfrm>
          <a:prstGeom prst="rect">
            <a:avLst/>
          </a:prstGeom>
          <a:solidFill>
            <a:schemeClr val="accent1"/>
          </a:solidFill>
          <a:ln w="12700">
            <a:solidFill>
              <a:schemeClr val="tx1"/>
            </a:solidFill>
            <a:miter lim="800000"/>
            <a:headEnd/>
            <a:tailEnd/>
          </a:ln>
          <a:effectLst/>
        </p:spPr>
        <p:txBody>
          <a:bodyPr wrap="none"/>
          <a:lstStyle/>
          <a:p>
            <a:r>
              <a:rPr lang="fr-FR"/>
              <a:t>&lt;PK&gt; Client#</a:t>
            </a:r>
          </a:p>
          <a:p>
            <a:r>
              <a:rPr lang="fr-FR"/>
              <a:t>&lt;PK&gt; Produit d’</a:t>
            </a:r>
            <a:r>
              <a:rPr lang="fr-FR" err="1"/>
              <a:t>ass</a:t>
            </a:r>
            <a:r>
              <a:rPr lang="fr-FR"/>
              <a:t>.#</a:t>
            </a:r>
          </a:p>
          <a:p>
            <a:r>
              <a:rPr lang="fr-FR"/>
              <a:t>Prix</a:t>
            </a:r>
          </a:p>
          <a:p>
            <a:r>
              <a:rPr lang="fr-FR" smtClean="0"/>
              <a:t>Prix/Prix </a:t>
            </a:r>
            <a:r>
              <a:rPr lang="fr-FR"/>
              <a:t>total </a:t>
            </a:r>
            <a:r>
              <a:rPr lang="fr-FR" smtClean="0"/>
              <a:t> per </a:t>
            </a:r>
            <a:r>
              <a:rPr lang="fr-FR"/>
              <a:t>client</a:t>
            </a:r>
          </a:p>
          <a:p>
            <a:endParaRPr lang="fr-FR" i="1"/>
          </a:p>
          <a:p>
            <a:r>
              <a:rPr lang="fr-FR"/>
              <a:t>   </a:t>
            </a:r>
          </a:p>
        </p:txBody>
      </p:sp>
      <p:sp>
        <p:nvSpPr>
          <p:cNvPr id="206853" name="Text Box 5"/>
          <p:cNvSpPr txBox="1">
            <a:spLocks noChangeArrowheads="1"/>
          </p:cNvSpPr>
          <p:nvPr/>
        </p:nvSpPr>
        <p:spPr bwMode="auto">
          <a:xfrm>
            <a:off x="673100" y="5286375"/>
            <a:ext cx="4492625" cy="1382713"/>
          </a:xfrm>
          <a:prstGeom prst="rect">
            <a:avLst/>
          </a:prstGeom>
          <a:noFill/>
          <a:ln w="12700">
            <a:solidFill>
              <a:schemeClr val="accent1"/>
            </a:solidFill>
            <a:miter lim="800000"/>
            <a:headEnd/>
            <a:tailEnd/>
          </a:ln>
          <a:effectLst/>
        </p:spPr>
        <p:txBody>
          <a:bodyPr>
            <a:spAutoFit/>
          </a:bodyPr>
          <a:lstStyle/>
          <a:p>
            <a:pPr>
              <a:spcBef>
                <a:spcPct val="50000"/>
              </a:spcBef>
              <a:buFontTx/>
              <a:buChar char="•"/>
            </a:pPr>
            <a:r>
              <a:rPr lang="fr-FR" sz="2400"/>
              <a:t> Valide pour le relationnel</a:t>
            </a:r>
          </a:p>
          <a:p>
            <a:pPr>
              <a:spcBef>
                <a:spcPct val="50000"/>
              </a:spcBef>
              <a:buFontTx/>
              <a:buChar char="•"/>
            </a:pPr>
            <a:r>
              <a:rPr lang="fr-FR" sz="2400"/>
              <a:t> Mais réalisable seulement comme une table </a:t>
            </a:r>
            <a:r>
              <a:rPr lang="fr-FR" sz="2400" u="sng"/>
              <a:t>et une vue</a:t>
            </a:r>
          </a:p>
        </p:txBody>
      </p:sp>
      <p:sp>
        <p:nvSpPr>
          <p:cNvPr id="206854" name="AutoShape 6"/>
          <p:cNvSpPr>
            <a:spLocks noChangeArrowheads="1"/>
          </p:cNvSpPr>
          <p:nvPr/>
        </p:nvSpPr>
        <p:spPr bwMode="auto">
          <a:xfrm>
            <a:off x="1482725" y="2722563"/>
            <a:ext cx="1290638" cy="887412"/>
          </a:xfrm>
          <a:prstGeom prst="foldedCorner">
            <a:avLst>
              <a:gd name="adj" fmla="val 12500"/>
            </a:avLst>
          </a:prstGeom>
          <a:solidFill>
            <a:srgbClr val="C3E4F5"/>
          </a:solidFill>
          <a:ln w="12700">
            <a:solidFill>
              <a:srgbClr val="C3E4F5"/>
            </a:solidFill>
            <a:round/>
            <a:headEnd/>
            <a:tailEnd/>
          </a:ln>
          <a:effectLst/>
        </p:spPr>
        <p:txBody>
          <a:bodyPr wrap="none" anchor="ctr"/>
          <a:lstStyle/>
          <a:p>
            <a:pPr algn="ctr"/>
            <a:r>
              <a:rPr lang="fr-FR">
                <a:solidFill>
                  <a:schemeClr val="bg2"/>
                </a:solidFill>
              </a:rPr>
              <a:t>Attribut </a:t>
            </a:r>
          </a:p>
          <a:p>
            <a:pPr algn="ctr"/>
            <a:r>
              <a:rPr lang="fr-FR">
                <a:solidFill>
                  <a:schemeClr val="bg2"/>
                </a:solidFill>
              </a:rPr>
              <a:t>dérivé</a:t>
            </a:r>
          </a:p>
        </p:txBody>
      </p:sp>
      <p:sp>
        <p:nvSpPr>
          <p:cNvPr id="206855" name="Line 7"/>
          <p:cNvSpPr>
            <a:spLocks noChangeShapeType="1"/>
          </p:cNvSpPr>
          <p:nvPr/>
        </p:nvSpPr>
        <p:spPr bwMode="auto">
          <a:xfrm>
            <a:off x="2771775" y="3378200"/>
            <a:ext cx="1020763" cy="173038"/>
          </a:xfrm>
          <a:prstGeom prst="line">
            <a:avLst/>
          </a:prstGeom>
          <a:noFill/>
          <a:ln w="12700">
            <a:solidFill>
              <a:schemeClr val="tx1"/>
            </a:solidFill>
            <a:round/>
            <a:headEnd/>
            <a:tailEnd type="triangle" w="med" len="med"/>
          </a:ln>
          <a:effectLst/>
        </p:spPr>
        <p:txBody>
          <a:bodyPr/>
          <a:lstStyle/>
          <a:p>
            <a:endParaRPr lang="fr-FR"/>
          </a:p>
        </p:txBody>
      </p:sp>
      <p:sp>
        <p:nvSpPr>
          <p:cNvPr id="9" name="ZoneTexte 8"/>
          <p:cNvSpPr txBox="1"/>
          <p:nvPr/>
        </p:nvSpPr>
        <p:spPr>
          <a:xfrm>
            <a:off x="3296991" y="4572000"/>
            <a:ext cx="4958366" cy="400110"/>
          </a:xfrm>
          <a:prstGeom prst="rect">
            <a:avLst/>
          </a:prstGeom>
          <a:noFill/>
          <a:ln>
            <a:solidFill>
              <a:schemeClr val="accent1"/>
            </a:solidFill>
          </a:ln>
        </p:spPr>
        <p:txBody>
          <a:bodyPr wrap="square" rtlCol="0">
            <a:spAutoFit/>
          </a:bodyPr>
          <a:lstStyle/>
          <a:p>
            <a:r>
              <a:rPr lang="fr-FR" smtClean="0"/>
              <a:t>Prix total  = Prix de tous les produits du client</a:t>
            </a:r>
            <a:endParaRPr lang="fr-FR"/>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p:cNvSpPr>
            <a:spLocks noGrp="1" noChangeArrowheads="1"/>
          </p:cNvSpPr>
          <p:nvPr>
            <p:ph type="title"/>
          </p:nvPr>
        </p:nvSpPr>
        <p:spPr>
          <a:xfrm>
            <a:off x="190500" y="209550"/>
            <a:ext cx="2000250" cy="1143000"/>
          </a:xfrm>
        </p:spPr>
        <p:txBody>
          <a:bodyPr/>
          <a:lstStyle/>
          <a:p>
            <a:pPr algn="ctr"/>
            <a:r>
              <a:rPr lang="fr-FR" smtClean="0"/>
              <a:t>UML</a:t>
            </a:r>
            <a:br>
              <a:rPr lang="fr-FR" smtClean="0"/>
            </a:br>
            <a:r>
              <a:rPr lang="fr-FR" sz="2800" smtClean="0"/>
              <a:t>Associations</a:t>
            </a:r>
            <a:endParaRPr lang="fr-FR"/>
          </a:p>
        </p:txBody>
      </p:sp>
      <p:pic>
        <p:nvPicPr>
          <p:cNvPr id="179205" name="Picture 5" descr="schema UML"/>
          <p:cNvPicPr>
            <a:picLocks noChangeAspect="1" noChangeArrowheads="1"/>
          </p:cNvPicPr>
          <p:nvPr/>
        </p:nvPicPr>
        <p:blipFill>
          <a:blip r:embed="rId3" cstate="print"/>
          <a:srcRect/>
          <a:stretch>
            <a:fillRect/>
          </a:stretch>
        </p:blipFill>
        <p:spPr bwMode="auto">
          <a:xfrm>
            <a:off x="2319539" y="360608"/>
            <a:ext cx="4492625" cy="6292850"/>
          </a:xfrm>
          <a:prstGeom prst="rect">
            <a:avLst/>
          </a:prstGeom>
          <a:noFill/>
        </p:spPr>
      </p:pic>
      <p:sp>
        <p:nvSpPr>
          <p:cNvPr id="179206" name="Text Box 6"/>
          <p:cNvSpPr txBox="1">
            <a:spLocks noChangeArrowheads="1"/>
          </p:cNvSpPr>
          <p:nvPr/>
        </p:nvSpPr>
        <p:spPr bwMode="auto">
          <a:xfrm>
            <a:off x="220663" y="4964113"/>
            <a:ext cx="1800225" cy="1325562"/>
          </a:xfrm>
          <a:prstGeom prst="rect">
            <a:avLst/>
          </a:prstGeom>
          <a:noFill/>
          <a:ln w="12700">
            <a:solidFill>
              <a:schemeClr val="accent1"/>
            </a:solidFill>
            <a:miter lim="800000"/>
            <a:headEnd/>
            <a:tailEnd/>
          </a:ln>
          <a:effectLst/>
        </p:spPr>
        <p:txBody>
          <a:bodyPr>
            <a:spAutoFit/>
          </a:bodyPr>
          <a:lstStyle/>
          <a:p>
            <a:pPr>
              <a:spcBef>
                <a:spcPct val="50000"/>
              </a:spcBef>
            </a:pPr>
            <a:r>
              <a:rPr lang="fr-FR"/>
              <a:t>Modèle d’une auto-école</a:t>
            </a:r>
          </a:p>
          <a:p>
            <a:pPr>
              <a:spcBef>
                <a:spcPct val="50000"/>
              </a:spcBef>
            </a:pPr>
            <a:r>
              <a:rPr lang="fr-FR" sz="1600"/>
              <a:t>basé sur l’ex. de M. Manouvrier</a:t>
            </a:r>
          </a:p>
        </p:txBody>
      </p:sp>
      <p:sp>
        <p:nvSpPr>
          <p:cNvPr id="179207" name="AutoShape 7"/>
          <p:cNvSpPr>
            <a:spLocks noChangeArrowheads="1"/>
          </p:cNvSpPr>
          <p:nvPr/>
        </p:nvSpPr>
        <p:spPr bwMode="auto">
          <a:xfrm>
            <a:off x="3480717" y="3513138"/>
            <a:ext cx="1157288" cy="876300"/>
          </a:xfrm>
          <a:prstGeom prst="foldedCorner">
            <a:avLst>
              <a:gd name="adj" fmla="val 12500"/>
            </a:avLst>
          </a:prstGeom>
          <a:solidFill>
            <a:srgbClr val="C3E4F5"/>
          </a:solidFill>
          <a:ln w="12700">
            <a:solidFill>
              <a:schemeClr val="tx1"/>
            </a:solidFill>
            <a:round/>
            <a:headEnd/>
            <a:tailEnd/>
          </a:ln>
          <a:effectLst/>
        </p:spPr>
        <p:txBody>
          <a:bodyPr wrap="none" anchor="ctr"/>
          <a:lstStyle/>
          <a:p>
            <a:pPr algn="ctr"/>
            <a:r>
              <a:rPr lang="fr-FR" sz="1000">
                <a:solidFill>
                  <a:schemeClr val="accent1"/>
                </a:solidFill>
              </a:rPr>
              <a:t>L’école peut </a:t>
            </a:r>
          </a:p>
          <a:p>
            <a:pPr algn="ctr"/>
            <a:r>
              <a:rPr lang="fr-FR" sz="1000">
                <a:solidFill>
                  <a:schemeClr val="accent1"/>
                </a:solidFill>
              </a:rPr>
              <a:t>envoyer entre </a:t>
            </a:r>
          </a:p>
          <a:p>
            <a:pPr algn="ctr"/>
            <a:r>
              <a:rPr lang="fr-FR" sz="1000">
                <a:solidFill>
                  <a:schemeClr val="accent1"/>
                </a:solidFill>
              </a:rPr>
              <a:t>0 et 8 étudiants </a:t>
            </a:r>
          </a:p>
          <a:p>
            <a:pPr algn="ctr"/>
            <a:r>
              <a:rPr lang="fr-FR" sz="1000">
                <a:solidFill>
                  <a:schemeClr val="accent1"/>
                </a:solidFill>
              </a:rPr>
              <a:t>à un exam</a:t>
            </a:r>
          </a:p>
        </p:txBody>
      </p:sp>
      <p:sp>
        <p:nvSpPr>
          <p:cNvPr id="179208" name="Line 8"/>
          <p:cNvSpPr>
            <a:spLocks noChangeShapeType="1"/>
          </p:cNvSpPr>
          <p:nvPr/>
        </p:nvSpPr>
        <p:spPr bwMode="auto">
          <a:xfrm flipH="1" flipV="1">
            <a:off x="3095625" y="2282825"/>
            <a:ext cx="639763" cy="1233488"/>
          </a:xfrm>
          <a:prstGeom prst="line">
            <a:avLst/>
          </a:prstGeom>
          <a:noFill/>
          <a:ln w="12700">
            <a:solidFill>
              <a:schemeClr val="accent1"/>
            </a:solidFill>
            <a:round/>
            <a:headEnd/>
            <a:tailEnd type="triangle" w="med" len="med"/>
          </a:ln>
          <a:effectLst/>
        </p:spPr>
        <p:txBody>
          <a:bodyPr/>
          <a:lstStyle/>
          <a:p>
            <a:endParaRPr lang="fr-FR"/>
          </a:p>
        </p:txBody>
      </p:sp>
      <p:sp>
        <p:nvSpPr>
          <p:cNvPr id="179209" name="AutoShape 9"/>
          <p:cNvSpPr>
            <a:spLocks noChangeArrowheads="1"/>
          </p:cNvSpPr>
          <p:nvPr/>
        </p:nvSpPr>
        <p:spPr bwMode="auto">
          <a:xfrm>
            <a:off x="277813" y="2341563"/>
            <a:ext cx="1047750" cy="563562"/>
          </a:xfrm>
          <a:prstGeom prst="foldedCorner">
            <a:avLst>
              <a:gd name="adj" fmla="val 12500"/>
            </a:avLst>
          </a:prstGeom>
          <a:solidFill>
            <a:srgbClr val="C3E4F5"/>
          </a:solidFill>
          <a:ln w="12700">
            <a:solidFill>
              <a:schemeClr val="tx1"/>
            </a:solidFill>
            <a:round/>
            <a:headEnd/>
            <a:tailEnd/>
          </a:ln>
          <a:effectLst/>
        </p:spPr>
        <p:txBody>
          <a:bodyPr wrap="none" anchor="ctr"/>
          <a:lstStyle/>
          <a:p>
            <a:pPr algn="ctr"/>
            <a:r>
              <a:rPr lang="fr-FR" sz="1000" b="1">
                <a:solidFill>
                  <a:schemeClr val="accent1"/>
                </a:solidFill>
              </a:rPr>
              <a:t>Diagramme de note</a:t>
            </a:r>
          </a:p>
          <a:p>
            <a:pPr algn="ctr"/>
            <a:r>
              <a:rPr lang="fr-FR" sz="1000" b="1">
                <a:solidFill>
                  <a:schemeClr val="accent1"/>
                </a:solidFill>
              </a:rPr>
              <a:t>en UML</a:t>
            </a:r>
          </a:p>
        </p:txBody>
      </p:sp>
      <p:sp>
        <p:nvSpPr>
          <p:cNvPr id="179210" name="AutoShape 10"/>
          <p:cNvSpPr>
            <a:spLocks noChangeArrowheads="1"/>
          </p:cNvSpPr>
          <p:nvPr/>
        </p:nvSpPr>
        <p:spPr bwMode="auto">
          <a:xfrm>
            <a:off x="6424613" y="2517775"/>
            <a:ext cx="219075" cy="280988"/>
          </a:xfrm>
          <a:prstGeom prst="upArrow">
            <a:avLst>
              <a:gd name="adj1" fmla="val 50000"/>
              <a:gd name="adj2" fmla="val 32065"/>
            </a:avLst>
          </a:prstGeom>
          <a:solidFill>
            <a:schemeClr val="accent1"/>
          </a:solidFill>
          <a:ln w="12700">
            <a:solidFill>
              <a:schemeClr val="tx1"/>
            </a:solidFill>
            <a:miter lim="800000"/>
            <a:headEnd/>
            <a:tailEnd/>
          </a:ln>
          <a:effectLst/>
        </p:spPr>
        <p:txBody>
          <a:bodyPr wrap="none" anchor="ctr"/>
          <a:lstStyle/>
          <a:p>
            <a:endParaRPr lang="fr-FR"/>
          </a:p>
        </p:txBody>
      </p:sp>
      <p:sp>
        <p:nvSpPr>
          <p:cNvPr id="179211" name="AutoShape 11"/>
          <p:cNvSpPr>
            <a:spLocks noChangeArrowheads="1"/>
          </p:cNvSpPr>
          <p:nvPr/>
        </p:nvSpPr>
        <p:spPr bwMode="auto">
          <a:xfrm>
            <a:off x="3924300" y="4946650"/>
            <a:ext cx="265113" cy="155575"/>
          </a:xfrm>
          <a:prstGeom prst="leftArrow">
            <a:avLst>
              <a:gd name="adj1" fmla="val 50000"/>
              <a:gd name="adj2" fmla="val 42602"/>
            </a:avLst>
          </a:prstGeom>
          <a:solidFill>
            <a:schemeClr val="accent1"/>
          </a:solidFill>
          <a:ln w="12700">
            <a:solidFill>
              <a:schemeClr val="tx1"/>
            </a:solidFill>
            <a:miter lim="800000"/>
            <a:headEnd/>
            <a:tailEnd/>
          </a:ln>
          <a:effectLst/>
        </p:spPr>
        <p:txBody>
          <a:bodyPr wrap="none" anchor="ctr"/>
          <a:lstStyle/>
          <a:p>
            <a:endParaRPr lang="fr-FR"/>
          </a:p>
        </p:txBody>
      </p:sp>
      <p:sp>
        <p:nvSpPr>
          <p:cNvPr id="179212" name="Text Box 12"/>
          <p:cNvSpPr txBox="1">
            <a:spLocks noChangeArrowheads="1"/>
          </p:cNvSpPr>
          <p:nvPr/>
        </p:nvSpPr>
        <p:spPr bwMode="auto">
          <a:xfrm>
            <a:off x="4486275" y="5149850"/>
            <a:ext cx="1000125" cy="274638"/>
          </a:xfrm>
          <a:prstGeom prst="rect">
            <a:avLst/>
          </a:prstGeom>
          <a:noFill/>
          <a:ln w="12700">
            <a:noFill/>
            <a:miter lim="800000"/>
            <a:headEnd/>
            <a:tailEnd/>
          </a:ln>
          <a:effectLst/>
        </p:spPr>
        <p:txBody>
          <a:bodyPr>
            <a:spAutoFit/>
          </a:bodyPr>
          <a:lstStyle/>
          <a:p>
            <a:pPr>
              <a:spcBef>
                <a:spcPct val="50000"/>
              </a:spcBef>
            </a:pPr>
            <a:r>
              <a:rPr lang="fr-FR" sz="1200">
                <a:solidFill>
                  <a:schemeClr val="bg2"/>
                </a:solidFill>
              </a:rPr>
              <a:t>Appartient à</a:t>
            </a:r>
          </a:p>
        </p:txBody>
      </p:sp>
      <p:sp>
        <p:nvSpPr>
          <p:cNvPr id="179213" name="AutoShape 13"/>
          <p:cNvSpPr>
            <a:spLocks noChangeArrowheads="1"/>
          </p:cNvSpPr>
          <p:nvPr/>
        </p:nvSpPr>
        <p:spPr bwMode="auto">
          <a:xfrm>
            <a:off x="5376863" y="5229225"/>
            <a:ext cx="155575" cy="171450"/>
          </a:xfrm>
          <a:prstGeom prst="rightArrow">
            <a:avLst>
              <a:gd name="adj1" fmla="val 50000"/>
              <a:gd name="adj2" fmla="val 25000"/>
            </a:avLst>
          </a:prstGeom>
          <a:solidFill>
            <a:schemeClr val="accent1"/>
          </a:solidFill>
          <a:ln w="12700">
            <a:solidFill>
              <a:schemeClr val="tx1"/>
            </a:solidFill>
            <a:miter lim="800000"/>
            <a:headEnd/>
            <a:tailEnd/>
          </a:ln>
          <a:effectLst/>
        </p:spPr>
        <p:txBody>
          <a:bodyPr wrap="none" anchor="ctr"/>
          <a:lstStyle/>
          <a:p>
            <a:endParaRPr lang="fr-FR"/>
          </a:p>
        </p:txBody>
      </p:sp>
      <p:sp>
        <p:nvSpPr>
          <p:cNvPr id="179214" name="AutoShape 14"/>
          <p:cNvSpPr>
            <a:spLocks noChangeArrowheads="1"/>
          </p:cNvSpPr>
          <p:nvPr/>
        </p:nvSpPr>
        <p:spPr bwMode="auto">
          <a:xfrm>
            <a:off x="6119813" y="5886450"/>
            <a:ext cx="1047750" cy="563563"/>
          </a:xfrm>
          <a:prstGeom prst="foldedCorner">
            <a:avLst>
              <a:gd name="adj" fmla="val 12500"/>
            </a:avLst>
          </a:prstGeom>
          <a:solidFill>
            <a:srgbClr val="C3E4F5"/>
          </a:solidFill>
          <a:ln w="12700">
            <a:solidFill>
              <a:schemeClr val="tx1"/>
            </a:solidFill>
            <a:round/>
            <a:headEnd/>
            <a:tailEnd/>
          </a:ln>
          <a:effectLst/>
        </p:spPr>
        <p:txBody>
          <a:bodyPr wrap="none" anchor="ctr"/>
          <a:lstStyle/>
          <a:p>
            <a:pPr algn="ctr"/>
            <a:r>
              <a:rPr lang="fr-FR" sz="1000" b="1">
                <a:solidFill>
                  <a:schemeClr val="accent1"/>
                </a:solidFill>
              </a:rPr>
              <a:t>Rôle de l’associon </a:t>
            </a:r>
          </a:p>
          <a:p>
            <a:pPr algn="ctr"/>
            <a:r>
              <a:rPr lang="fr-FR" sz="1000" b="1">
                <a:solidFill>
                  <a:schemeClr val="accent1"/>
                </a:solidFill>
              </a:rPr>
              <a:t>(directionnelle)</a:t>
            </a:r>
          </a:p>
        </p:txBody>
      </p:sp>
      <p:sp>
        <p:nvSpPr>
          <p:cNvPr id="179215" name="Line 15"/>
          <p:cNvSpPr>
            <a:spLocks noChangeShapeType="1"/>
          </p:cNvSpPr>
          <p:nvPr/>
        </p:nvSpPr>
        <p:spPr bwMode="auto">
          <a:xfrm flipH="1" flipV="1">
            <a:off x="5267325" y="5384800"/>
            <a:ext cx="781050" cy="454025"/>
          </a:xfrm>
          <a:prstGeom prst="line">
            <a:avLst/>
          </a:prstGeom>
          <a:noFill/>
          <a:ln w="12700">
            <a:solidFill>
              <a:schemeClr val="accent1"/>
            </a:solidFill>
            <a:round/>
            <a:headEnd/>
            <a:tailEnd type="triangle" w="med" len="med"/>
          </a:ln>
          <a:effectLst/>
        </p:spPr>
        <p:txBody>
          <a:bodyPr/>
          <a:lstStyle/>
          <a:p>
            <a:endParaRPr lang="fr-FR"/>
          </a:p>
        </p:txBody>
      </p:sp>
      <p:sp>
        <p:nvSpPr>
          <p:cNvPr id="179216" name="AutoShape 16"/>
          <p:cNvSpPr>
            <a:spLocks noChangeArrowheads="1"/>
          </p:cNvSpPr>
          <p:nvPr/>
        </p:nvSpPr>
        <p:spPr bwMode="auto">
          <a:xfrm>
            <a:off x="7402513" y="1635125"/>
            <a:ext cx="876300" cy="531813"/>
          </a:xfrm>
          <a:prstGeom prst="foldedCorner">
            <a:avLst>
              <a:gd name="adj" fmla="val 12500"/>
            </a:avLst>
          </a:prstGeom>
          <a:solidFill>
            <a:srgbClr val="C3E4F5"/>
          </a:solidFill>
          <a:ln w="12700">
            <a:solidFill>
              <a:schemeClr val="tx1"/>
            </a:solidFill>
            <a:round/>
            <a:headEnd/>
            <a:tailEnd/>
          </a:ln>
          <a:effectLst/>
        </p:spPr>
        <p:txBody>
          <a:bodyPr wrap="none" anchor="ctr"/>
          <a:lstStyle/>
          <a:p>
            <a:pPr algn="ctr"/>
            <a:r>
              <a:rPr lang="fr-FR" sz="1000" b="1">
                <a:solidFill>
                  <a:schemeClr val="accent1"/>
                </a:solidFill>
              </a:rPr>
              <a:t>Nom de</a:t>
            </a:r>
          </a:p>
          <a:p>
            <a:pPr algn="ctr"/>
            <a:r>
              <a:rPr lang="fr-FR" sz="1000" b="1">
                <a:solidFill>
                  <a:schemeClr val="accent1"/>
                </a:solidFill>
              </a:rPr>
              <a:t> l’association</a:t>
            </a:r>
          </a:p>
        </p:txBody>
      </p:sp>
      <p:sp>
        <p:nvSpPr>
          <p:cNvPr id="179217" name="Line 17"/>
          <p:cNvSpPr>
            <a:spLocks noChangeShapeType="1"/>
          </p:cNvSpPr>
          <p:nvPr/>
        </p:nvSpPr>
        <p:spPr bwMode="auto">
          <a:xfrm flipH="1">
            <a:off x="5095875" y="1789113"/>
            <a:ext cx="2281238" cy="438150"/>
          </a:xfrm>
          <a:prstGeom prst="line">
            <a:avLst/>
          </a:prstGeom>
          <a:noFill/>
          <a:ln w="12700">
            <a:solidFill>
              <a:schemeClr val="accent1"/>
            </a:solidFill>
            <a:round/>
            <a:headEnd/>
            <a:tailEnd type="triangle" w="med" len="med"/>
          </a:ln>
          <a:effectLst/>
        </p:spPr>
        <p:txBody>
          <a:bodyPr/>
          <a:lstStyle/>
          <a:p>
            <a:endParaRPr lang="fr-FR"/>
          </a:p>
        </p:txBody>
      </p:sp>
      <p:sp>
        <p:nvSpPr>
          <p:cNvPr id="179221" name="Line 21"/>
          <p:cNvSpPr>
            <a:spLocks noChangeShapeType="1"/>
          </p:cNvSpPr>
          <p:nvPr/>
        </p:nvSpPr>
        <p:spPr bwMode="auto">
          <a:xfrm flipH="1">
            <a:off x="5314950" y="679450"/>
            <a:ext cx="1906588" cy="15875"/>
          </a:xfrm>
          <a:prstGeom prst="line">
            <a:avLst/>
          </a:prstGeom>
          <a:noFill/>
          <a:ln w="12700">
            <a:solidFill>
              <a:schemeClr val="accent1"/>
            </a:solidFill>
            <a:round/>
            <a:headEnd/>
            <a:tailEnd/>
          </a:ln>
          <a:effectLst/>
        </p:spPr>
        <p:txBody>
          <a:bodyPr/>
          <a:lstStyle/>
          <a:p>
            <a:endParaRPr lang="fr-FR"/>
          </a:p>
        </p:txBody>
      </p:sp>
      <p:sp>
        <p:nvSpPr>
          <p:cNvPr id="179222" name="Line 22"/>
          <p:cNvSpPr>
            <a:spLocks noChangeShapeType="1"/>
          </p:cNvSpPr>
          <p:nvPr/>
        </p:nvSpPr>
        <p:spPr bwMode="auto">
          <a:xfrm>
            <a:off x="5314950" y="679450"/>
            <a:ext cx="30163" cy="688975"/>
          </a:xfrm>
          <a:prstGeom prst="line">
            <a:avLst/>
          </a:prstGeom>
          <a:noFill/>
          <a:ln w="12700">
            <a:solidFill>
              <a:schemeClr val="accent1"/>
            </a:solidFill>
            <a:round/>
            <a:headEnd/>
            <a:tailEnd type="triangle" w="med" len="med"/>
          </a:ln>
          <a:effectLst/>
        </p:spPr>
        <p:txBody>
          <a:bodyPr/>
          <a:lstStyle/>
          <a:p>
            <a:endParaRPr lang="fr-FR"/>
          </a:p>
        </p:txBody>
      </p:sp>
      <p:sp>
        <p:nvSpPr>
          <p:cNvPr id="179218" name="AutoShape 18"/>
          <p:cNvSpPr>
            <a:spLocks noChangeArrowheads="1"/>
          </p:cNvSpPr>
          <p:nvPr/>
        </p:nvSpPr>
        <p:spPr bwMode="auto">
          <a:xfrm>
            <a:off x="7175500" y="446088"/>
            <a:ext cx="828675" cy="501650"/>
          </a:xfrm>
          <a:prstGeom prst="foldedCorner">
            <a:avLst>
              <a:gd name="adj" fmla="val 12500"/>
            </a:avLst>
          </a:prstGeom>
          <a:solidFill>
            <a:srgbClr val="C3E4F5"/>
          </a:solidFill>
          <a:ln w="12700">
            <a:solidFill>
              <a:schemeClr val="tx1"/>
            </a:solidFill>
            <a:round/>
            <a:headEnd/>
            <a:tailEnd/>
          </a:ln>
          <a:effectLst/>
        </p:spPr>
        <p:txBody>
          <a:bodyPr wrap="none"/>
          <a:lstStyle/>
          <a:p>
            <a:pPr algn="ctr"/>
            <a:r>
              <a:rPr lang="fr-FR" sz="1000" b="1">
                <a:solidFill>
                  <a:schemeClr val="accent1"/>
                </a:solidFill>
              </a:rPr>
              <a:t>Abréviation </a:t>
            </a:r>
          </a:p>
          <a:p>
            <a:pPr algn="ctr"/>
            <a:r>
              <a:rPr lang="fr-FR" sz="1000" b="1">
                <a:solidFill>
                  <a:schemeClr val="accent1"/>
                </a:solidFill>
              </a:rPr>
              <a:t>de  0..*</a:t>
            </a:r>
            <a:r>
              <a:rPr lang="fr-FR" sz="1800" b="1">
                <a:solidFill>
                  <a:schemeClr val="accent1"/>
                </a:solidFill>
              </a:rPr>
              <a:t> </a:t>
            </a:r>
          </a:p>
        </p:txBody>
      </p:sp>
      <p:sp>
        <p:nvSpPr>
          <p:cNvPr id="179223" name="AutoShape 23"/>
          <p:cNvSpPr>
            <a:spLocks noChangeArrowheads="1"/>
          </p:cNvSpPr>
          <p:nvPr/>
        </p:nvSpPr>
        <p:spPr bwMode="auto">
          <a:xfrm>
            <a:off x="7407275" y="4148138"/>
            <a:ext cx="828675" cy="501650"/>
          </a:xfrm>
          <a:prstGeom prst="foldedCorner">
            <a:avLst>
              <a:gd name="adj" fmla="val 12500"/>
            </a:avLst>
          </a:prstGeom>
          <a:solidFill>
            <a:srgbClr val="C3E4F5"/>
          </a:solidFill>
          <a:ln w="12700">
            <a:solidFill>
              <a:schemeClr val="tx1"/>
            </a:solidFill>
            <a:round/>
            <a:headEnd/>
            <a:tailEnd/>
          </a:ln>
          <a:effectLst/>
        </p:spPr>
        <p:txBody>
          <a:bodyPr wrap="none"/>
          <a:lstStyle/>
          <a:p>
            <a:pPr algn="ctr"/>
            <a:r>
              <a:rPr lang="fr-FR" sz="1000" b="1">
                <a:solidFill>
                  <a:schemeClr val="accent1"/>
                </a:solidFill>
              </a:rPr>
              <a:t>Exactement</a:t>
            </a:r>
          </a:p>
          <a:p>
            <a:pPr algn="ctr"/>
            <a:r>
              <a:rPr lang="fr-FR" sz="1000" b="1">
                <a:solidFill>
                  <a:schemeClr val="accent1"/>
                </a:solidFill>
              </a:rPr>
              <a:t>6 séries / CD</a:t>
            </a:r>
            <a:endParaRPr lang="fr-FR" sz="1800" b="1">
              <a:solidFill>
                <a:schemeClr val="accent1"/>
              </a:solidFill>
            </a:endParaRPr>
          </a:p>
        </p:txBody>
      </p:sp>
      <p:sp>
        <p:nvSpPr>
          <p:cNvPr id="179224" name="Line 24"/>
          <p:cNvSpPr>
            <a:spLocks noChangeShapeType="1"/>
          </p:cNvSpPr>
          <p:nvPr/>
        </p:nvSpPr>
        <p:spPr bwMode="auto">
          <a:xfrm flipH="1">
            <a:off x="6080125" y="4400550"/>
            <a:ext cx="1328738" cy="422275"/>
          </a:xfrm>
          <a:prstGeom prst="line">
            <a:avLst/>
          </a:prstGeom>
          <a:noFill/>
          <a:ln w="12700">
            <a:solidFill>
              <a:schemeClr val="accent1"/>
            </a:solidFill>
            <a:round/>
            <a:headEnd/>
            <a:tailEnd type="triangle" w="med" len="med"/>
          </a:ln>
          <a:effectLst/>
        </p:spPr>
        <p:txBody>
          <a:bodyPr/>
          <a:lstStyle/>
          <a:p>
            <a:endParaRPr lang="fr-F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0" y="0"/>
            <a:ext cx="4495800" cy="1143000"/>
          </a:xfrm>
          <a:noFill/>
          <a:ln/>
        </p:spPr>
        <p:txBody>
          <a:bodyPr/>
          <a:lstStyle/>
          <a:p>
            <a:r>
              <a:rPr lang="fr-FR">
                <a:solidFill>
                  <a:srgbClr val="00FF00"/>
                </a:solidFill>
              </a:rPr>
              <a:t>Base relationnelle</a:t>
            </a:r>
          </a:p>
        </p:txBody>
      </p:sp>
      <p:sp>
        <p:nvSpPr>
          <p:cNvPr id="15363" name="Oval 3"/>
          <p:cNvSpPr>
            <a:spLocks noChangeArrowheads="1"/>
          </p:cNvSpPr>
          <p:nvPr/>
        </p:nvSpPr>
        <p:spPr bwMode="auto">
          <a:xfrm>
            <a:off x="1473200" y="2082800"/>
            <a:ext cx="5816600" cy="4140200"/>
          </a:xfrm>
          <a:prstGeom prst="ellipse">
            <a:avLst/>
          </a:prstGeom>
          <a:noFill/>
          <a:ln w="50800">
            <a:solidFill>
              <a:schemeClr val="accent1"/>
            </a:solidFill>
            <a:round/>
            <a:headEnd/>
            <a:tailEnd/>
          </a:ln>
          <a:effectLst/>
        </p:spPr>
        <p:txBody>
          <a:bodyPr wrap="none" anchor="ctr"/>
          <a:lstStyle/>
          <a:p>
            <a:endParaRPr lang="fr-FR"/>
          </a:p>
        </p:txBody>
      </p:sp>
      <p:sp>
        <p:nvSpPr>
          <p:cNvPr id="15364" name="Rectangle 4"/>
          <p:cNvSpPr>
            <a:spLocks noChangeArrowheads="1"/>
          </p:cNvSpPr>
          <p:nvPr/>
        </p:nvSpPr>
        <p:spPr bwMode="auto">
          <a:xfrm>
            <a:off x="2901950" y="2825750"/>
            <a:ext cx="368300" cy="9017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365" name="Rectangle 5"/>
          <p:cNvSpPr>
            <a:spLocks noChangeArrowheads="1"/>
          </p:cNvSpPr>
          <p:nvPr/>
        </p:nvSpPr>
        <p:spPr bwMode="auto">
          <a:xfrm>
            <a:off x="3968750" y="2444750"/>
            <a:ext cx="520700" cy="8255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366" name="Rectangle 6"/>
          <p:cNvSpPr>
            <a:spLocks noChangeArrowheads="1"/>
          </p:cNvSpPr>
          <p:nvPr/>
        </p:nvSpPr>
        <p:spPr bwMode="auto">
          <a:xfrm>
            <a:off x="5187950" y="2825750"/>
            <a:ext cx="520700" cy="13589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367" name="Rectangle 7"/>
          <p:cNvSpPr>
            <a:spLocks noChangeArrowheads="1"/>
          </p:cNvSpPr>
          <p:nvPr/>
        </p:nvSpPr>
        <p:spPr bwMode="auto">
          <a:xfrm>
            <a:off x="2063750" y="4349750"/>
            <a:ext cx="520700" cy="9017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368" name="Rectangle 8"/>
          <p:cNvSpPr>
            <a:spLocks noChangeArrowheads="1"/>
          </p:cNvSpPr>
          <p:nvPr/>
        </p:nvSpPr>
        <p:spPr bwMode="auto">
          <a:xfrm>
            <a:off x="4578350" y="4959350"/>
            <a:ext cx="520700" cy="9779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369" name="Rectangle 9"/>
          <p:cNvSpPr>
            <a:spLocks noChangeArrowheads="1"/>
          </p:cNvSpPr>
          <p:nvPr/>
        </p:nvSpPr>
        <p:spPr bwMode="auto">
          <a:xfrm>
            <a:off x="6330950" y="3282950"/>
            <a:ext cx="444500" cy="901700"/>
          </a:xfrm>
          <a:prstGeom prst="rect">
            <a:avLst/>
          </a:prstGeom>
          <a:solidFill>
            <a:schemeClr val="hlink"/>
          </a:solidFill>
          <a:ln w="12700">
            <a:solidFill>
              <a:schemeClr val="tx1"/>
            </a:solidFill>
            <a:miter lim="800000"/>
            <a:headEnd/>
            <a:tailEnd/>
          </a:ln>
          <a:effectLst/>
        </p:spPr>
        <p:txBody>
          <a:bodyPr wrap="none" anchor="ctr"/>
          <a:lstStyle/>
          <a:p>
            <a:endParaRPr lang="fr-FR"/>
          </a:p>
        </p:txBody>
      </p:sp>
      <p:sp>
        <p:nvSpPr>
          <p:cNvPr id="15370" name="Rectangle 10"/>
          <p:cNvSpPr>
            <a:spLocks noChangeArrowheads="1"/>
          </p:cNvSpPr>
          <p:nvPr/>
        </p:nvSpPr>
        <p:spPr bwMode="auto">
          <a:xfrm>
            <a:off x="3892550" y="3816350"/>
            <a:ext cx="596900" cy="901700"/>
          </a:xfrm>
          <a:prstGeom prst="rect">
            <a:avLst/>
          </a:prstGeom>
          <a:solidFill>
            <a:schemeClr val="hlink"/>
          </a:solidFill>
          <a:ln w="12700">
            <a:solidFill>
              <a:schemeClr val="tx1"/>
            </a:solidFill>
            <a:miter lim="800000"/>
            <a:headEnd/>
            <a:tailEnd/>
          </a:ln>
          <a:effectLst/>
        </p:spPr>
        <p:txBody>
          <a:bodyPr wrap="none" anchor="ctr"/>
          <a:lstStyle/>
          <a:p>
            <a:endParaRPr lang="fr-FR"/>
          </a:p>
        </p:txBody>
      </p:sp>
      <p:sp>
        <p:nvSpPr>
          <p:cNvPr id="15371" name="Rectangle 11"/>
          <p:cNvSpPr>
            <a:spLocks noChangeArrowheads="1"/>
          </p:cNvSpPr>
          <p:nvPr/>
        </p:nvSpPr>
        <p:spPr bwMode="auto">
          <a:xfrm>
            <a:off x="3130550" y="4883150"/>
            <a:ext cx="368300" cy="901700"/>
          </a:xfrm>
          <a:prstGeom prst="rect">
            <a:avLst/>
          </a:prstGeom>
          <a:solidFill>
            <a:schemeClr val="hlink"/>
          </a:solidFill>
          <a:ln w="12700">
            <a:solidFill>
              <a:schemeClr val="tx1"/>
            </a:solidFill>
            <a:miter lim="800000"/>
            <a:headEnd/>
            <a:tailEnd/>
          </a:ln>
          <a:effectLst/>
        </p:spPr>
        <p:txBody>
          <a:bodyPr wrap="none" anchor="ctr"/>
          <a:lstStyle/>
          <a:p>
            <a:endParaRPr lang="fr-FR"/>
          </a:p>
        </p:txBody>
      </p:sp>
      <p:sp>
        <p:nvSpPr>
          <p:cNvPr id="15372" name="Rectangle 12"/>
          <p:cNvSpPr>
            <a:spLocks noChangeArrowheads="1"/>
          </p:cNvSpPr>
          <p:nvPr/>
        </p:nvSpPr>
        <p:spPr bwMode="auto">
          <a:xfrm>
            <a:off x="5797550" y="4806950"/>
            <a:ext cx="368300" cy="901700"/>
          </a:xfrm>
          <a:prstGeom prst="rect">
            <a:avLst/>
          </a:prstGeom>
          <a:solidFill>
            <a:schemeClr val="hlink"/>
          </a:solidFill>
          <a:ln w="12700">
            <a:solidFill>
              <a:schemeClr val="tx1"/>
            </a:solidFill>
            <a:miter lim="800000"/>
            <a:headEnd/>
            <a:tailEnd/>
          </a:ln>
          <a:effectLst/>
        </p:spPr>
        <p:txBody>
          <a:bodyPr wrap="none" anchor="ctr"/>
          <a:lstStyle/>
          <a:p>
            <a:endParaRPr lang="fr-FR"/>
          </a:p>
        </p:txBody>
      </p:sp>
      <p:sp>
        <p:nvSpPr>
          <p:cNvPr id="15373" name="AutoShape 13"/>
          <p:cNvSpPr>
            <a:spLocks noChangeArrowheads="1"/>
          </p:cNvSpPr>
          <p:nvPr/>
        </p:nvSpPr>
        <p:spPr bwMode="auto">
          <a:xfrm>
            <a:off x="5797550" y="3511550"/>
            <a:ext cx="520700" cy="368300"/>
          </a:xfrm>
          <a:prstGeom prst="rightArrow">
            <a:avLst>
              <a:gd name="adj1" fmla="val 50000"/>
              <a:gd name="adj2" fmla="val 70696"/>
            </a:avLst>
          </a:prstGeom>
          <a:solidFill>
            <a:srgbClr val="FAFD00"/>
          </a:solidFill>
          <a:ln w="12700">
            <a:solidFill>
              <a:schemeClr val="tx1"/>
            </a:solidFill>
            <a:miter lim="800000"/>
            <a:headEnd/>
            <a:tailEnd/>
          </a:ln>
          <a:effectLst/>
        </p:spPr>
        <p:txBody>
          <a:bodyPr wrap="none" anchor="ctr"/>
          <a:lstStyle/>
          <a:p>
            <a:endParaRPr lang="fr-FR"/>
          </a:p>
        </p:txBody>
      </p:sp>
      <p:sp>
        <p:nvSpPr>
          <p:cNvPr id="15374" name="AutoShape 14"/>
          <p:cNvSpPr>
            <a:spLocks noChangeArrowheads="1"/>
          </p:cNvSpPr>
          <p:nvPr/>
        </p:nvSpPr>
        <p:spPr bwMode="auto">
          <a:xfrm rot="18180000" flipH="1">
            <a:off x="4502150" y="3740150"/>
            <a:ext cx="596900" cy="292100"/>
          </a:xfrm>
          <a:prstGeom prst="rightArrow">
            <a:avLst>
              <a:gd name="adj1" fmla="val 50000"/>
              <a:gd name="adj2" fmla="val 102183"/>
            </a:avLst>
          </a:prstGeom>
          <a:solidFill>
            <a:srgbClr val="FAFD00"/>
          </a:solidFill>
          <a:ln w="12700">
            <a:solidFill>
              <a:schemeClr val="tx1"/>
            </a:solidFill>
            <a:miter lim="800000"/>
            <a:headEnd/>
            <a:tailEnd/>
          </a:ln>
          <a:effectLst/>
        </p:spPr>
        <p:txBody>
          <a:bodyPr wrap="none" anchor="ctr"/>
          <a:lstStyle/>
          <a:p>
            <a:endParaRPr lang="fr-FR"/>
          </a:p>
        </p:txBody>
      </p:sp>
      <p:sp>
        <p:nvSpPr>
          <p:cNvPr id="15375" name="AutoShape 15"/>
          <p:cNvSpPr>
            <a:spLocks noChangeArrowheads="1"/>
          </p:cNvSpPr>
          <p:nvPr/>
        </p:nvSpPr>
        <p:spPr bwMode="auto">
          <a:xfrm rot="3180000" flipH="1">
            <a:off x="4502150" y="4349750"/>
            <a:ext cx="596900" cy="292100"/>
          </a:xfrm>
          <a:prstGeom prst="rightArrow">
            <a:avLst>
              <a:gd name="adj1" fmla="val 50000"/>
              <a:gd name="adj2" fmla="val 102183"/>
            </a:avLst>
          </a:prstGeom>
          <a:solidFill>
            <a:srgbClr val="FAFD00"/>
          </a:solidFill>
          <a:ln w="12700">
            <a:solidFill>
              <a:schemeClr val="tx1"/>
            </a:solidFill>
            <a:miter lim="800000"/>
            <a:headEnd/>
            <a:tailEnd/>
          </a:ln>
          <a:effectLst/>
        </p:spPr>
        <p:txBody>
          <a:bodyPr wrap="none" anchor="ctr"/>
          <a:lstStyle/>
          <a:p>
            <a:endParaRPr lang="fr-FR"/>
          </a:p>
        </p:txBody>
      </p:sp>
      <p:sp>
        <p:nvSpPr>
          <p:cNvPr id="15376" name="AutoShape 16"/>
          <p:cNvSpPr>
            <a:spLocks noChangeArrowheads="1"/>
          </p:cNvSpPr>
          <p:nvPr/>
        </p:nvSpPr>
        <p:spPr bwMode="auto">
          <a:xfrm flipH="1">
            <a:off x="3740150" y="5264150"/>
            <a:ext cx="520700" cy="368300"/>
          </a:xfrm>
          <a:prstGeom prst="rightArrow">
            <a:avLst>
              <a:gd name="adj1" fmla="val 50000"/>
              <a:gd name="adj2" fmla="val 70696"/>
            </a:avLst>
          </a:prstGeom>
          <a:solidFill>
            <a:srgbClr val="FAFD00"/>
          </a:solidFill>
          <a:ln w="12700">
            <a:solidFill>
              <a:schemeClr val="tx1"/>
            </a:solidFill>
            <a:miter lim="800000"/>
            <a:headEnd/>
            <a:tailEnd/>
          </a:ln>
          <a:effectLst/>
        </p:spPr>
        <p:txBody>
          <a:bodyPr wrap="none" anchor="ctr"/>
          <a:lstStyle/>
          <a:p>
            <a:endParaRPr lang="fr-FR"/>
          </a:p>
        </p:txBody>
      </p:sp>
      <p:sp>
        <p:nvSpPr>
          <p:cNvPr id="15377" name="AutoShape 17"/>
          <p:cNvSpPr>
            <a:spLocks noChangeArrowheads="1"/>
          </p:cNvSpPr>
          <p:nvPr/>
        </p:nvSpPr>
        <p:spPr bwMode="auto">
          <a:xfrm rot="14160000" flipH="1">
            <a:off x="3359150" y="3359150"/>
            <a:ext cx="596900" cy="292100"/>
          </a:xfrm>
          <a:prstGeom prst="rightArrow">
            <a:avLst>
              <a:gd name="adj1" fmla="val 50000"/>
              <a:gd name="adj2" fmla="val 102183"/>
            </a:avLst>
          </a:prstGeom>
          <a:solidFill>
            <a:srgbClr val="FAFD00"/>
          </a:solidFill>
          <a:ln w="12700">
            <a:solidFill>
              <a:schemeClr val="tx1"/>
            </a:solidFill>
            <a:miter lim="800000"/>
            <a:headEnd/>
            <a:tailEnd/>
          </a:ln>
          <a:effectLst/>
        </p:spPr>
        <p:txBody>
          <a:bodyPr wrap="none" anchor="ctr"/>
          <a:lstStyle/>
          <a:p>
            <a:endParaRPr lang="fr-FR"/>
          </a:p>
        </p:txBody>
      </p:sp>
      <p:sp>
        <p:nvSpPr>
          <p:cNvPr id="15378" name="AutoShape 18"/>
          <p:cNvSpPr>
            <a:spLocks noChangeArrowheads="1"/>
          </p:cNvSpPr>
          <p:nvPr/>
        </p:nvSpPr>
        <p:spPr bwMode="auto">
          <a:xfrm>
            <a:off x="5187950" y="5187950"/>
            <a:ext cx="520700" cy="368300"/>
          </a:xfrm>
          <a:prstGeom prst="rightArrow">
            <a:avLst>
              <a:gd name="adj1" fmla="val 50000"/>
              <a:gd name="adj2" fmla="val 70696"/>
            </a:avLst>
          </a:prstGeom>
          <a:solidFill>
            <a:srgbClr val="FAFD00"/>
          </a:solidFill>
          <a:ln w="12700">
            <a:solidFill>
              <a:schemeClr val="tx1"/>
            </a:solidFill>
            <a:miter lim="800000"/>
            <a:headEnd/>
            <a:tailEnd/>
          </a:ln>
          <a:effectLst/>
        </p:spPr>
        <p:txBody>
          <a:bodyPr wrap="none" anchor="ctr"/>
          <a:lstStyle/>
          <a:p>
            <a:endParaRPr lang="fr-FR"/>
          </a:p>
        </p:txBody>
      </p:sp>
      <p:sp>
        <p:nvSpPr>
          <p:cNvPr id="15379" name="Rectangle 19"/>
          <p:cNvSpPr>
            <a:spLocks noChangeArrowheads="1"/>
          </p:cNvSpPr>
          <p:nvPr/>
        </p:nvSpPr>
        <p:spPr bwMode="auto">
          <a:xfrm>
            <a:off x="138113" y="930275"/>
            <a:ext cx="3454400" cy="515938"/>
          </a:xfrm>
          <a:prstGeom prst="rect">
            <a:avLst/>
          </a:prstGeom>
          <a:noFill/>
          <a:ln w="12700">
            <a:noFill/>
            <a:miter lim="800000"/>
            <a:headEnd/>
            <a:tailEnd/>
          </a:ln>
          <a:effectLst/>
        </p:spPr>
        <p:txBody>
          <a:bodyPr wrap="none" lIns="90488" tIns="44450" rIns="90488" bIns="44450">
            <a:spAutoFit/>
          </a:bodyPr>
          <a:lstStyle/>
          <a:p>
            <a:r>
              <a:rPr lang="fr-FR" sz="2800" b="1">
                <a:solidFill>
                  <a:schemeClr val="accent1"/>
                </a:solidFill>
              </a:rPr>
              <a:t>Tables réelles  </a:t>
            </a:r>
            <a:r>
              <a:rPr lang="fr-FR" sz="2800" b="1">
                <a:solidFill>
                  <a:srgbClr val="00FF00"/>
                </a:solidFill>
              </a:rPr>
              <a:t>et vues</a:t>
            </a:r>
          </a:p>
        </p:txBody>
      </p:sp>
      <p:sp>
        <p:nvSpPr>
          <p:cNvPr id="15380" name="AutoShape 20"/>
          <p:cNvSpPr>
            <a:spLocks noChangeArrowheads="1"/>
          </p:cNvSpPr>
          <p:nvPr/>
        </p:nvSpPr>
        <p:spPr bwMode="auto">
          <a:xfrm rot="1980000">
            <a:off x="1073150" y="1758950"/>
            <a:ext cx="1435100" cy="596900"/>
          </a:xfrm>
          <a:prstGeom prst="rightArrow">
            <a:avLst>
              <a:gd name="adj1" fmla="val 50000"/>
              <a:gd name="adj2" fmla="val 120224"/>
            </a:avLst>
          </a:prstGeom>
          <a:solidFill>
            <a:schemeClr val="accent1"/>
          </a:solidFill>
          <a:ln w="12700">
            <a:solidFill>
              <a:schemeClr val="tx1"/>
            </a:solidFill>
            <a:miter lim="800000"/>
            <a:headEnd/>
            <a:tailEnd/>
          </a:ln>
          <a:effectLst/>
        </p:spPr>
        <p:txBody>
          <a:bodyPr wrap="none" anchor="ctr"/>
          <a:lstStyle/>
          <a:p>
            <a:endParaRPr lang="fr-FR"/>
          </a:p>
        </p:txBody>
      </p:sp>
    </p:spTree>
  </p:cSld>
  <p:clrMapOvr>
    <a:masterClrMapping/>
  </p:clrMapOvr>
  <p:transition spd="slow">
    <p:zoom/>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1665288" y="288925"/>
            <a:ext cx="5938837" cy="1143000"/>
          </a:xfrm>
          <a:noFill/>
          <a:ln/>
        </p:spPr>
        <p:txBody>
          <a:bodyPr/>
          <a:lstStyle/>
          <a:p>
            <a:r>
              <a:rPr lang="fr-FR" sz="4000"/>
              <a:t>UML : Association n-aire</a:t>
            </a:r>
          </a:p>
        </p:txBody>
      </p:sp>
      <p:sp>
        <p:nvSpPr>
          <p:cNvPr id="200707" name="Rectangle 3"/>
          <p:cNvSpPr>
            <a:spLocks noGrp="1" noChangeArrowheads="1"/>
          </p:cNvSpPr>
          <p:nvPr>
            <p:ph type="body" idx="1"/>
          </p:nvPr>
        </p:nvSpPr>
        <p:spPr>
          <a:xfrm>
            <a:off x="704850" y="1595438"/>
            <a:ext cx="7772400" cy="4267200"/>
          </a:xfrm>
          <a:noFill/>
          <a:ln/>
        </p:spPr>
        <p:txBody>
          <a:bodyPr/>
          <a:lstStyle/>
          <a:p>
            <a:r>
              <a:rPr lang="fr-FR"/>
              <a:t>Les </a:t>
            </a:r>
            <a:r>
              <a:rPr lang="fr-FR">
                <a:solidFill>
                  <a:schemeClr val="accent2"/>
                </a:solidFill>
              </a:rPr>
              <a:t>patients</a:t>
            </a:r>
            <a:r>
              <a:rPr lang="fr-FR"/>
              <a:t> P sont </a:t>
            </a:r>
            <a:r>
              <a:rPr lang="fr-FR">
                <a:solidFill>
                  <a:schemeClr val="accent2"/>
                </a:solidFill>
              </a:rPr>
              <a:t>soignés</a:t>
            </a:r>
            <a:r>
              <a:rPr lang="fr-FR"/>
              <a:t> par des </a:t>
            </a:r>
            <a:r>
              <a:rPr lang="fr-FR">
                <a:solidFill>
                  <a:schemeClr val="accent2"/>
                </a:solidFill>
              </a:rPr>
              <a:t>médecins M</a:t>
            </a:r>
            <a:r>
              <a:rPr lang="fr-FR"/>
              <a:t>, dans des </a:t>
            </a:r>
            <a:r>
              <a:rPr lang="fr-FR">
                <a:solidFill>
                  <a:schemeClr val="accent2"/>
                </a:solidFill>
              </a:rPr>
              <a:t>services S</a:t>
            </a:r>
          </a:p>
          <a:p>
            <a:r>
              <a:rPr lang="fr-FR"/>
              <a:t>Un médecin peut être partagé entre plusieurs patients et services</a:t>
            </a:r>
          </a:p>
        </p:txBody>
      </p:sp>
      <p:sp>
        <p:nvSpPr>
          <p:cNvPr id="200708" name="Rectangle 4"/>
          <p:cNvSpPr>
            <a:spLocks noChangeArrowheads="1"/>
          </p:cNvSpPr>
          <p:nvPr/>
        </p:nvSpPr>
        <p:spPr bwMode="auto">
          <a:xfrm>
            <a:off x="6330950" y="4354513"/>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200712" name="Line 8"/>
          <p:cNvSpPr>
            <a:spLocks noChangeShapeType="1"/>
          </p:cNvSpPr>
          <p:nvPr/>
        </p:nvSpPr>
        <p:spPr bwMode="auto">
          <a:xfrm>
            <a:off x="2028825" y="4518025"/>
            <a:ext cx="2141538" cy="80963"/>
          </a:xfrm>
          <a:prstGeom prst="line">
            <a:avLst/>
          </a:prstGeom>
          <a:noFill/>
          <a:ln w="50800">
            <a:solidFill>
              <a:schemeClr val="bg2"/>
            </a:solidFill>
            <a:round/>
            <a:headEnd/>
            <a:tailEnd type="triangle" w="med" len="med"/>
          </a:ln>
          <a:effectLst/>
        </p:spPr>
        <p:txBody>
          <a:bodyPr wrap="none" anchor="ctr"/>
          <a:lstStyle/>
          <a:p>
            <a:endParaRPr lang="fr-FR"/>
          </a:p>
        </p:txBody>
      </p:sp>
      <p:sp>
        <p:nvSpPr>
          <p:cNvPr id="200713" name="Line 9"/>
          <p:cNvSpPr>
            <a:spLocks noChangeShapeType="1"/>
          </p:cNvSpPr>
          <p:nvPr/>
        </p:nvSpPr>
        <p:spPr bwMode="auto">
          <a:xfrm flipH="1" flipV="1">
            <a:off x="4864100" y="4568825"/>
            <a:ext cx="1803400" cy="203200"/>
          </a:xfrm>
          <a:prstGeom prst="line">
            <a:avLst/>
          </a:prstGeom>
          <a:noFill/>
          <a:ln w="50800">
            <a:solidFill>
              <a:schemeClr val="bg2"/>
            </a:solidFill>
            <a:round/>
            <a:headEnd/>
            <a:tailEnd type="triangle" w="med" len="med"/>
          </a:ln>
          <a:effectLst/>
        </p:spPr>
        <p:txBody>
          <a:bodyPr wrap="none" anchor="ctr"/>
          <a:lstStyle/>
          <a:p>
            <a:endParaRPr lang="fr-FR"/>
          </a:p>
        </p:txBody>
      </p:sp>
      <p:sp>
        <p:nvSpPr>
          <p:cNvPr id="200714" name="Rectangle 10"/>
          <p:cNvSpPr>
            <a:spLocks noChangeArrowheads="1"/>
          </p:cNvSpPr>
          <p:nvPr/>
        </p:nvSpPr>
        <p:spPr bwMode="auto">
          <a:xfrm>
            <a:off x="1462088" y="4367213"/>
            <a:ext cx="606425" cy="454025"/>
          </a:xfrm>
          <a:prstGeom prst="rect">
            <a:avLst/>
          </a:prstGeom>
          <a:solidFill>
            <a:schemeClr val="accent1"/>
          </a:solidFill>
          <a:ln w="12700">
            <a:noFill/>
            <a:miter lim="800000"/>
            <a:headEnd/>
            <a:tailEnd/>
          </a:ln>
          <a:effectLst/>
        </p:spPr>
        <p:txBody>
          <a:bodyPr lIns="90488" tIns="44450" rIns="90488" bIns="44450">
            <a:spAutoFit/>
          </a:bodyPr>
          <a:lstStyle/>
          <a:p>
            <a:pPr algn="ctr">
              <a:spcBef>
                <a:spcPct val="50000"/>
              </a:spcBef>
            </a:pPr>
            <a:r>
              <a:rPr lang="fr-FR" sz="2400" b="1"/>
              <a:t>P</a:t>
            </a:r>
          </a:p>
        </p:txBody>
      </p:sp>
      <p:sp>
        <p:nvSpPr>
          <p:cNvPr id="200715" name="Rectangle 11"/>
          <p:cNvSpPr>
            <a:spLocks noChangeArrowheads="1"/>
          </p:cNvSpPr>
          <p:nvPr/>
        </p:nvSpPr>
        <p:spPr bwMode="auto">
          <a:xfrm>
            <a:off x="6680200" y="4559300"/>
            <a:ext cx="606425" cy="454025"/>
          </a:xfrm>
          <a:prstGeom prst="rect">
            <a:avLst/>
          </a:prstGeom>
          <a:solidFill>
            <a:schemeClr val="accent1"/>
          </a:solidFill>
          <a:ln w="12700">
            <a:noFill/>
            <a:miter lim="800000"/>
            <a:headEnd/>
            <a:tailEnd/>
          </a:ln>
          <a:effectLst/>
        </p:spPr>
        <p:txBody>
          <a:bodyPr lIns="90488" tIns="44450" rIns="90488" bIns="44450">
            <a:spAutoFit/>
          </a:bodyPr>
          <a:lstStyle/>
          <a:p>
            <a:pPr algn="ctr">
              <a:spcBef>
                <a:spcPct val="50000"/>
              </a:spcBef>
            </a:pPr>
            <a:r>
              <a:rPr lang="fr-FR" sz="2400" b="1"/>
              <a:t>S</a:t>
            </a:r>
          </a:p>
        </p:txBody>
      </p:sp>
      <p:sp>
        <p:nvSpPr>
          <p:cNvPr id="200717" name="Rectangle 13"/>
          <p:cNvSpPr>
            <a:spLocks noChangeArrowheads="1"/>
          </p:cNvSpPr>
          <p:nvPr/>
        </p:nvSpPr>
        <p:spPr bwMode="auto">
          <a:xfrm>
            <a:off x="1978025" y="4108450"/>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200718" name="Rectangle 14"/>
          <p:cNvSpPr>
            <a:spLocks noChangeArrowheads="1"/>
          </p:cNvSpPr>
          <p:nvPr/>
        </p:nvSpPr>
        <p:spPr bwMode="auto">
          <a:xfrm>
            <a:off x="3540125" y="4198938"/>
            <a:ext cx="561975" cy="393700"/>
          </a:xfrm>
          <a:prstGeom prst="rect">
            <a:avLst/>
          </a:prstGeom>
          <a:noFill/>
          <a:ln w="12700">
            <a:noFill/>
            <a:miter lim="800000"/>
            <a:headEnd/>
            <a:tailEnd/>
          </a:ln>
          <a:effectLst/>
        </p:spPr>
        <p:txBody>
          <a:bodyPr wrap="none" lIns="90488" tIns="44450" rIns="90488" bIns="44450">
            <a:spAutoFit/>
          </a:bodyPr>
          <a:lstStyle/>
          <a:p>
            <a:r>
              <a:rPr lang="fr-FR" b="1"/>
              <a:t>1..4</a:t>
            </a:r>
          </a:p>
        </p:txBody>
      </p:sp>
      <p:sp>
        <p:nvSpPr>
          <p:cNvPr id="200719" name="Rectangle 15"/>
          <p:cNvSpPr>
            <a:spLocks noChangeArrowheads="1"/>
          </p:cNvSpPr>
          <p:nvPr/>
        </p:nvSpPr>
        <p:spPr bwMode="auto">
          <a:xfrm>
            <a:off x="4992688" y="4221163"/>
            <a:ext cx="561975" cy="393700"/>
          </a:xfrm>
          <a:prstGeom prst="rect">
            <a:avLst/>
          </a:prstGeom>
          <a:noFill/>
          <a:ln w="12700">
            <a:noFill/>
            <a:miter lim="800000"/>
            <a:headEnd/>
            <a:tailEnd/>
          </a:ln>
          <a:effectLst/>
        </p:spPr>
        <p:txBody>
          <a:bodyPr wrap="none" lIns="90488" tIns="44450" rIns="90488" bIns="44450">
            <a:spAutoFit/>
          </a:bodyPr>
          <a:lstStyle/>
          <a:p>
            <a:r>
              <a:rPr lang="fr-FR" b="1"/>
              <a:t>100</a:t>
            </a:r>
          </a:p>
        </p:txBody>
      </p:sp>
      <p:sp>
        <p:nvSpPr>
          <p:cNvPr id="200721" name="Line 17"/>
          <p:cNvSpPr>
            <a:spLocks noChangeShapeType="1"/>
          </p:cNvSpPr>
          <p:nvPr/>
        </p:nvSpPr>
        <p:spPr bwMode="auto">
          <a:xfrm flipV="1">
            <a:off x="4495800" y="4906963"/>
            <a:ext cx="26988" cy="925512"/>
          </a:xfrm>
          <a:prstGeom prst="line">
            <a:avLst/>
          </a:prstGeom>
          <a:noFill/>
          <a:ln w="50800">
            <a:solidFill>
              <a:schemeClr val="bg2"/>
            </a:solidFill>
            <a:round/>
            <a:headEnd/>
            <a:tailEnd type="triangle" w="med" len="med"/>
          </a:ln>
          <a:effectLst/>
        </p:spPr>
        <p:txBody>
          <a:bodyPr wrap="none" anchor="ctr"/>
          <a:lstStyle/>
          <a:p>
            <a:endParaRPr lang="fr-FR"/>
          </a:p>
        </p:txBody>
      </p:sp>
      <p:sp>
        <p:nvSpPr>
          <p:cNvPr id="200722" name="Rectangle 18"/>
          <p:cNvSpPr>
            <a:spLocks noChangeArrowheads="1"/>
          </p:cNvSpPr>
          <p:nvPr/>
        </p:nvSpPr>
        <p:spPr bwMode="auto">
          <a:xfrm>
            <a:off x="4581525" y="4916488"/>
            <a:ext cx="561975" cy="393700"/>
          </a:xfrm>
          <a:prstGeom prst="rect">
            <a:avLst/>
          </a:prstGeom>
          <a:noFill/>
          <a:ln w="12700">
            <a:noFill/>
            <a:miter lim="800000"/>
            <a:headEnd/>
            <a:tailEnd/>
          </a:ln>
          <a:effectLst/>
        </p:spPr>
        <p:txBody>
          <a:bodyPr wrap="none" lIns="90488" tIns="44450" rIns="90488" bIns="44450">
            <a:spAutoFit/>
          </a:bodyPr>
          <a:lstStyle/>
          <a:p>
            <a:r>
              <a:rPr lang="fr-FR" b="1"/>
              <a:t>1..5</a:t>
            </a:r>
          </a:p>
        </p:txBody>
      </p:sp>
      <p:sp>
        <p:nvSpPr>
          <p:cNvPr id="200723" name="Rectangle 19"/>
          <p:cNvSpPr>
            <a:spLocks noChangeArrowheads="1"/>
          </p:cNvSpPr>
          <p:nvPr/>
        </p:nvSpPr>
        <p:spPr bwMode="auto">
          <a:xfrm>
            <a:off x="4572000" y="5492750"/>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200725" name="AutoShape 21"/>
          <p:cNvSpPr>
            <a:spLocks noChangeArrowheads="1"/>
          </p:cNvSpPr>
          <p:nvPr/>
        </p:nvSpPr>
        <p:spPr bwMode="auto">
          <a:xfrm>
            <a:off x="4175125" y="4187825"/>
            <a:ext cx="731838" cy="693738"/>
          </a:xfrm>
          <a:prstGeom prst="diamond">
            <a:avLst/>
          </a:prstGeom>
          <a:solidFill>
            <a:schemeClr val="accent1"/>
          </a:solidFill>
          <a:ln w="12700">
            <a:solidFill>
              <a:schemeClr val="tx1"/>
            </a:solidFill>
            <a:miter lim="800000"/>
            <a:headEnd/>
            <a:tailEnd/>
          </a:ln>
          <a:effectLst/>
        </p:spPr>
        <p:txBody>
          <a:bodyPr wrap="none" anchor="ctr"/>
          <a:lstStyle/>
          <a:p>
            <a:pPr algn="ctr"/>
            <a:r>
              <a:rPr lang="fr-FR" sz="1800" b="1"/>
              <a:t>Soin</a:t>
            </a:r>
          </a:p>
        </p:txBody>
      </p:sp>
      <p:sp>
        <p:nvSpPr>
          <p:cNvPr id="200726" name="Rectangle 22"/>
          <p:cNvSpPr>
            <a:spLocks noChangeArrowheads="1"/>
          </p:cNvSpPr>
          <p:nvPr/>
        </p:nvSpPr>
        <p:spPr bwMode="auto">
          <a:xfrm>
            <a:off x="4143375" y="5834063"/>
            <a:ext cx="606425" cy="454025"/>
          </a:xfrm>
          <a:prstGeom prst="rect">
            <a:avLst/>
          </a:prstGeom>
          <a:solidFill>
            <a:schemeClr val="accent1"/>
          </a:solidFill>
          <a:ln w="12700">
            <a:noFill/>
            <a:miter lim="800000"/>
            <a:headEnd/>
            <a:tailEnd/>
          </a:ln>
          <a:effectLst/>
        </p:spPr>
        <p:txBody>
          <a:bodyPr lIns="90488" tIns="44450" rIns="90488" bIns="44450">
            <a:spAutoFit/>
          </a:bodyPr>
          <a:lstStyle/>
          <a:p>
            <a:pPr algn="ctr">
              <a:spcBef>
                <a:spcPct val="50000"/>
              </a:spcBef>
            </a:pPr>
            <a:r>
              <a:rPr lang="fr-FR" sz="2400" b="1"/>
              <a:t>M</a:t>
            </a:r>
          </a:p>
        </p:txBody>
      </p:sp>
      <p:sp>
        <p:nvSpPr>
          <p:cNvPr id="200727" name="Text Box 23"/>
          <p:cNvSpPr txBox="1">
            <a:spLocks noChangeArrowheads="1"/>
          </p:cNvSpPr>
          <p:nvPr/>
        </p:nvSpPr>
        <p:spPr bwMode="auto">
          <a:xfrm>
            <a:off x="134938" y="5399088"/>
            <a:ext cx="2714625" cy="409575"/>
          </a:xfrm>
          <a:prstGeom prst="rect">
            <a:avLst/>
          </a:prstGeom>
          <a:noFill/>
          <a:ln w="12700">
            <a:solidFill>
              <a:schemeClr val="accent1"/>
            </a:solidFill>
            <a:miter lim="800000"/>
            <a:headEnd/>
            <a:tailEnd/>
          </a:ln>
          <a:effectLst/>
        </p:spPr>
        <p:txBody>
          <a:bodyPr>
            <a:spAutoFit/>
          </a:bodyPr>
          <a:lstStyle/>
          <a:p>
            <a:pPr>
              <a:spcBef>
                <a:spcPct val="50000"/>
              </a:spcBef>
            </a:pPr>
            <a:r>
              <a:rPr lang="fr-FR"/>
              <a:t>Que disent les chiffres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 calcmode="lin" valueType="num">
                                      <p:cBhvr additive="base">
                                        <p:cTn id="7" dur="500" fill="hold"/>
                                        <p:tgtEl>
                                          <p:spTgt spid="2007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0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0707">
                                            <p:txEl>
                                              <p:pRg st="1" end="1"/>
                                            </p:txEl>
                                          </p:spTgt>
                                        </p:tgtEl>
                                        <p:attrNameLst>
                                          <p:attrName>style.visibility</p:attrName>
                                        </p:attrNameLst>
                                      </p:cBhvr>
                                      <p:to>
                                        <p:strVal val="visible"/>
                                      </p:to>
                                    </p:set>
                                    <p:anim calcmode="lin" valueType="num">
                                      <p:cBhvr additive="base">
                                        <p:cTn id="13" dur="500" fill="hold"/>
                                        <p:tgtEl>
                                          <p:spTgt spid="2007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0707">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00714"/>
                                        </p:tgtEl>
                                        <p:attrNameLst>
                                          <p:attrName>style.visibility</p:attrName>
                                        </p:attrNameLst>
                                      </p:cBhvr>
                                      <p:to>
                                        <p:strVal val="visible"/>
                                      </p:to>
                                    </p:set>
                                    <p:anim calcmode="lin" valueType="num">
                                      <p:cBhvr additive="base">
                                        <p:cTn id="18" dur="500" fill="hold"/>
                                        <p:tgtEl>
                                          <p:spTgt spid="200714"/>
                                        </p:tgtEl>
                                        <p:attrNameLst>
                                          <p:attrName>ppt_x</p:attrName>
                                        </p:attrNameLst>
                                      </p:cBhvr>
                                      <p:tavLst>
                                        <p:tav tm="0">
                                          <p:val>
                                            <p:strVal val="0-#ppt_w/2"/>
                                          </p:val>
                                        </p:tav>
                                        <p:tav tm="100000">
                                          <p:val>
                                            <p:strVal val="#ppt_x"/>
                                          </p:val>
                                        </p:tav>
                                      </p:tavLst>
                                    </p:anim>
                                    <p:anim calcmode="lin" valueType="num">
                                      <p:cBhvr additive="base">
                                        <p:cTn id="19" dur="500" fill="hold"/>
                                        <p:tgtEl>
                                          <p:spTgt spid="20071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200715"/>
                                        </p:tgtEl>
                                        <p:attrNameLst>
                                          <p:attrName>style.visibility</p:attrName>
                                        </p:attrNameLst>
                                      </p:cBhvr>
                                      <p:to>
                                        <p:strVal val="visible"/>
                                      </p:to>
                                    </p:set>
                                    <p:anim calcmode="lin" valueType="num">
                                      <p:cBhvr additive="base">
                                        <p:cTn id="23" dur="500" fill="hold"/>
                                        <p:tgtEl>
                                          <p:spTgt spid="200715"/>
                                        </p:tgtEl>
                                        <p:attrNameLst>
                                          <p:attrName>ppt_x</p:attrName>
                                        </p:attrNameLst>
                                      </p:cBhvr>
                                      <p:tavLst>
                                        <p:tav tm="0">
                                          <p:val>
                                            <p:strVal val="0-#ppt_w/2"/>
                                          </p:val>
                                        </p:tav>
                                        <p:tav tm="100000">
                                          <p:val>
                                            <p:strVal val="#ppt_x"/>
                                          </p:val>
                                        </p:tav>
                                      </p:tavLst>
                                    </p:anim>
                                    <p:anim calcmode="lin" valueType="num">
                                      <p:cBhvr additive="base">
                                        <p:cTn id="24" dur="500" fill="hold"/>
                                        <p:tgtEl>
                                          <p:spTgt spid="20071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00712"/>
                                        </p:tgtEl>
                                        <p:attrNameLst>
                                          <p:attrName>style.visibility</p:attrName>
                                        </p:attrNameLst>
                                      </p:cBhvr>
                                      <p:to>
                                        <p:strVal val="visible"/>
                                      </p:to>
                                    </p:set>
                                    <p:anim calcmode="lin" valueType="num">
                                      <p:cBhvr additive="base">
                                        <p:cTn id="29" dur="500" fill="hold"/>
                                        <p:tgtEl>
                                          <p:spTgt spid="200712"/>
                                        </p:tgtEl>
                                        <p:attrNameLst>
                                          <p:attrName>ppt_x</p:attrName>
                                        </p:attrNameLst>
                                      </p:cBhvr>
                                      <p:tavLst>
                                        <p:tav tm="0">
                                          <p:val>
                                            <p:strVal val="0-#ppt_w/2"/>
                                          </p:val>
                                        </p:tav>
                                        <p:tav tm="100000">
                                          <p:val>
                                            <p:strVal val="#ppt_x"/>
                                          </p:val>
                                        </p:tav>
                                      </p:tavLst>
                                    </p:anim>
                                    <p:anim calcmode="lin" valueType="num">
                                      <p:cBhvr additive="base">
                                        <p:cTn id="30" dur="500" fill="hold"/>
                                        <p:tgtEl>
                                          <p:spTgt spid="20071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00713"/>
                                        </p:tgtEl>
                                        <p:attrNameLst>
                                          <p:attrName>style.visibility</p:attrName>
                                        </p:attrNameLst>
                                      </p:cBhvr>
                                      <p:to>
                                        <p:strVal val="visible"/>
                                      </p:to>
                                    </p:set>
                                    <p:anim calcmode="lin" valueType="num">
                                      <p:cBhvr additive="base">
                                        <p:cTn id="35" dur="500" fill="hold"/>
                                        <p:tgtEl>
                                          <p:spTgt spid="200713"/>
                                        </p:tgtEl>
                                        <p:attrNameLst>
                                          <p:attrName>ppt_x</p:attrName>
                                        </p:attrNameLst>
                                      </p:cBhvr>
                                      <p:tavLst>
                                        <p:tav tm="0">
                                          <p:val>
                                            <p:strVal val="0-#ppt_w/2"/>
                                          </p:val>
                                        </p:tav>
                                        <p:tav tm="100000">
                                          <p:val>
                                            <p:strVal val="#ppt_x"/>
                                          </p:val>
                                        </p:tav>
                                      </p:tavLst>
                                    </p:anim>
                                    <p:anim calcmode="lin" valueType="num">
                                      <p:cBhvr additive="base">
                                        <p:cTn id="36" dur="500" fill="hold"/>
                                        <p:tgtEl>
                                          <p:spTgt spid="200713"/>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200721"/>
                                        </p:tgtEl>
                                        <p:attrNameLst>
                                          <p:attrName>style.visibility</p:attrName>
                                        </p:attrNameLst>
                                      </p:cBhvr>
                                      <p:to>
                                        <p:strVal val="visible"/>
                                      </p:to>
                                    </p:set>
                                    <p:anim calcmode="lin" valueType="num">
                                      <p:cBhvr additive="base">
                                        <p:cTn id="40" dur="500" fill="hold"/>
                                        <p:tgtEl>
                                          <p:spTgt spid="200721"/>
                                        </p:tgtEl>
                                        <p:attrNameLst>
                                          <p:attrName>ppt_x</p:attrName>
                                        </p:attrNameLst>
                                      </p:cBhvr>
                                      <p:tavLst>
                                        <p:tav tm="0">
                                          <p:val>
                                            <p:strVal val="0-#ppt_w/2"/>
                                          </p:val>
                                        </p:tav>
                                        <p:tav tm="100000">
                                          <p:val>
                                            <p:strVal val="#ppt_x"/>
                                          </p:val>
                                        </p:tav>
                                      </p:tavLst>
                                    </p:anim>
                                    <p:anim calcmode="lin" valueType="num">
                                      <p:cBhvr additive="base">
                                        <p:cTn id="41" dur="500" fill="hold"/>
                                        <p:tgtEl>
                                          <p:spTgt spid="200721"/>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00717"/>
                                        </p:tgtEl>
                                        <p:attrNameLst>
                                          <p:attrName>style.visibility</p:attrName>
                                        </p:attrNameLst>
                                      </p:cBhvr>
                                      <p:to>
                                        <p:strVal val="visible"/>
                                      </p:to>
                                    </p:set>
                                    <p:anim calcmode="lin" valueType="num">
                                      <p:cBhvr additive="base">
                                        <p:cTn id="46" dur="500" fill="hold"/>
                                        <p:tgtEl>
                                          <p:spTgt spid="200717"/>
                                        </p:tgtEl>
                                        <p:attrNameLst>
                                          <p:attrName>ppt_x</p:attrName>
                                        </p:attrNameLst>
                                      </p:cBhvr>
                                      <p:tavLst>
                                        <p:tav tm="0">
                                          <p:val>
                                            <p:strVal val="0-#ppt_w/2"/>
                                          </p:val>
                                        </p:tav>
                                        <p:tav tm="100000">
                                          <p:val>
                                            <p:strVal val="#ppt_x"/>
                                          </p:val>
                                        </p:tav>
                                      </p:tavLst>
                                    </p:anim>
                                    <p:anim calcmode="lin" valueType="num">
                                      <p:cBhvr additive="base">
                                        <p:cTn id="47" dur="500" fill="hold"/>
                                        <p:tgtEl>
                                          <p:spTgt spid="200717"/>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2" presetClass="entr" presetSubtype="8" fill="hold" grpId="0" nodeType="afterEffect">
                                  <p:stCondLst>
                                    <p:cond delay="0"/>
                                  </p:stCondLst>
                                  <p:childTnLst>
                                    <p:set>
                                      <p:cBhvr>
                                        <p:cTn id="50" dur="1" fill="hold">
                                          <p:stCondLst>
                                            <p:cond delay="0"/>
                                          </p:stCondLst>
                                        </p:cTn>
                                        <p:tgtEl>
                                          <p:spTgt spid="200718"/>
                                        </p:tgtEl>
                                        <p:attrNameLst>
                                          <p:attrName>style.visibility</p:attrName>
                                        </p:attrNameLst>
                                      </p:cBhvr>
                                      <p:to>
                                        <p:strVal val="visible"/>
                                      </p:to>
                                    </p:set>
                                    <p:anim calcmode="lin" valueType="num">
                                      <p:cBhvr additive="base">
                                        <p:cTn id="51" dur="500" fill="hold"/>
                                        <p:tgtEl>
                                          <p:spTgt spid="200718"/>
                                        </p:tgtEl>
                                        <p:attrNameLst>
                                          <p:attrName>ppt_x</p:attrName>
                                        </p:attrNameLst>
                                      </p:cBhvr>
                                      <p:tavLst>
                                        <p:tav tm="0">
                                          <p:val>
                                            <p:strVal val="0-#ppt_w/2"/>
                                          </p:val>
                                        </p:tav>
                                        <p:tav tm="100000">
                                          <p:val>
                                            <p:strVal val="#ppt_x"/>
                                          </p:val>
                                        </p:tav>
                                      </p:tavLst>
                                    </p:anim>
                                    <p:anim calcmode="lin" valueType="num">
                                      <p:cBhvr additive="base">
                                        <p:cTn id="52" dur="500" fill="hold"/>
                                        <p:tgtEl>
                                          <p:spTgt spid="200718"/>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2" presetClass="entr" presetSubtype="8" fill="hold" grpId="0" nodeType="afterEffect">
                                  <p:stCondLst>
                                    <p:cond delay="0"/>
                                  </p:stCondLst>
                                  <p:childTnLst>
                                    <p:set>
                                      <p:cBhvr>
                                        <p:cTn id="55" dur="1" fill="hold">
                                          <p:stCondLst>
                                            <p:cond delay="0"/>
                                          </p:stCondLst>
                                        </p:cTn>
                                        <p:tgtEl>
                                          <p:spTgt spid="200719"/>
                                        </p:tgtEl>
                                        <p:attrNameLst>
                                          <p:attrName>style.visibility</p:attrName>
                                        </p:attrNameLst>
                                      </p:cBhvr>
                                      <p:to>
                                        <p:strVal val="visible"/>
                                      </p:to>
                                    </p:set>
                                    <p:anim calcmode="lin" valueType="num">
                                      <p:cBhvr additive="base">
                                        <p:cTn id="56" dur="500" fill="hold"/>
                                        <p:tgtEl>
                                          <p:spTgt spid="200719"/>
                                        </p:tgtEl>
                                        <p:attrNameLst>
                                          <p:attrName>ppt_x</p:attrName>
                                        </p:attrNameLst>
                                      </p:cBhvr>
                                      <p:tavLst>
                                        <p:tav tm="0">
                                          <p:val>
                                            <p:strVal val="0-#ppt_w/2"/>
                                          </p:val>
                                        </p:tav>
                                        <p:tav tm="100000">
                                          <p:val>
                                            <p:strVal val="#ppt_x"/>
                                          </p:val>
                                        </p:tav>
                                      </p:tavLst>
                                    </p:anim>
                                    <p:anim calcmode="lin" valueType="num">
                                      <p:cBhvr additive="base">
                                        <p:cTn id="57" dur="500" fill="hold"/>
                                        <p:tgtEl>
                                          <p:spTgt spid="200719"/>
                                        </p:tgtEl>
                                        <p:attrNameLst>
                                          <p:attrName>ppt_y</p:attrName>
                                        </p:attrNameLst>
                                      </p:cBhvr>
                                      <p:tavLst>
                                        <p:tav tm="0">
                                          <p:val>
                                            <p:strVal val="#ppt_y"/>
                                          </p:val>
                                        </p:tav>
                                        <p:tav tm="100000">
                                          <p:val>
                                            <p:strVal val="#ppt_y"/>
                                          </p:val>
                                        </p:tav>
                                      </p:tavLst>
                                    </p:anim>
                                  </p:childTnLst>
                                </p:cTn>
                              </p:par>
                            </p:childTnLst>
                          </p:cTn>
                        </p:par>
                        <p:par>
                          <p:cTn id="58" fill="hold">
                            <p:stCondLst>
                              <p:cond delay="1500"/>
                            </p:stCondLst>
                            <p:childTnLst>
                              <p:par>
                                <p:cTn id="59" presetID="2" presetClass="entr" presetSubtype="8" fill="hold" grpId="0" nodeType="afterEffect">
                                  <p:stCondLst>
                                    <p:cond delay="0"/>
                                  </p:stCondLst>
                                  <p:childTnLst>
                                    <p:set>
                                      <p:cBhvr>
                                        <p:cTn id="60" dur="1" fill="hold">
                                          <p:stCondLst>
                                            <p:cond delay="0"/>
                                          </p:stCondLst>
                                        </p:cTn>
                                        <p:tgtEl>
                                          <p:spTgt spid="200708"/>
                                        </p:tgtEl>
                                        <p:attrNameLst>
                                          <p:attrName>style.visibility</p:attrName>
                                        </p:attrNameLst>
                                      </p:cBhvr>
                                      <p:to>
                                        <p:strVal val="visible"/>
                                      </p:to>
                                    </p:set>
                                    <p:anim calcmode="lin" valueType="num">
                                      <p:cBhvr additive="base">
                                        <p:cTn id="61" dur="500" fill="hold"/>
                                        <p:tgtEl>
                                          <p:spTgt spid="200708"/>
                                        </p:tgtEl>
                                        <p:attrNameLst>
                                          <p:attrName>ppt_x</p:attrName>
                                        </p:attrNameLst>
                                      </p:cBhvr>
                                      <p:tavLst>
                                        <p:tav tm="0">
                                          <p:val>
                                            <p:strVal val="0-#ppt_w/2"/>
                                          </p:val>
                                        </p:tav>
                                        <p:tav tm="100000">
                                          <p:val>
                                            <p:strVal val="#ppt_x"/>
                                          </p:val>
                                        </p:tav>
                                      </p:tavLst>
                                    </p:anim>
                                    <p:anim calcmode="lin" valueType="num">
                                      <p:cBhvr additive="base">
                                        <p:cTn id="62" dur="500" fill="hold"/>
                                        <p:tgtEl>
                                          <p:spTgt spid="200708"/>
                                        </p:tgtEl>
                                        <p:attrNameLst>
                                          <p:attrName>ppt_y</p:attrName>
                                        </p:attrNameLst>
                                      </p:cBhvr>
                                      <p:tavLst>
                                        <p:tav tm="0">
                                          <p:val>
                                            <p:strVal val="#ppt_y"/>
                                          </p:val>
                                        </p:tav>
                                        <p:tav tm="100000">
                                          <p:val>
                                            <p:strVal val="#ppt_y"/>
                                          </p:val>
                                        </p:tav>
                                      </p:tavLst>
                                    </p:anim>
                                  </p:childTnLst>
                                </p:cTn>
                              </p:par>
                            </p:childTnLst>
                          </p:cTn>
                        </p:par>
                        <p:par>
                          <p:cTn id="63" fill="hold">
                            <p:stCondLst>
                              <p:cond delay="2000"/>
                            </p:stCondLst>
                            <p:childTnLst>
                              <p:par>
                                <p:cTn id="64" presetID="2" presetClass="entr" presetSubtype="8" fill="hold" grpId="0" nodeType="afterEffect">
                                  <p:stCondLst>
                                    <p:cond delay="0"/>
                                  </p:stCondLst>
                                  <p:childTnLst>
                                    <p:set>
                                      <p:cBhvr>
                                        <p:cTn id="65" dur="1" fill="hold">
                                          <p:stCondLst>
                                            <p:cond delay="0"/>
                                          </p:stCondLst>
                                        </p:cTn>
                                        <p:tgtEl>
                                          <p:spTgt spid="200722"/>
                                        </p:tgtEl>
                                        <p:attrNameLst>
                                          <p:attrName>style.visibility</p:attrName>
                                        </p:attrNameLst>
                                      </p:cBhvr>
                                      <p:to>
                                        <p:strVal val="visible"/>
                                      </p:to>
                                    </p:set>
                                    <p:anim calcmode="lin" valueType="num">
                                      <p:cBhvr additive="base">
                                        <p:cTn id="66" dur="500" fill="hold"/>
                                        <p:tgtEl>
                                          <p:spTgt spid="200722"/>
                                        </p:tgtEl>
                                        <p:attrNameLst>
                                          <p:attrName>ppt_x</p:attrName>
                                        </p:attrNameLst>
                                      </p:cBhvr>
                                      <p:tavLst>
                                        <p:tav tm="0">
                                          <p:val>
                                            <p:strVal val="0-#ppt_w/2"/>
                                          </p:val>
                                        </p:tav>
                                        <p:tav tm="100000">
                                          <p:val>
                                            <p:strVal val="#ppt_x"/>
                                          </p:val>
                                        </p:tav>
                                      </p:tavLst>
                                    </p:anim>
                                    <p:anim calcmode="lin" valueType="num">
                                      <p:cBhvr additive="base">
                                        <p:cTn id="67" dur="500" fill="hold"/>
                                        <p:tgtEl>
                                          <p:spTgt spid="200722"/>
                                        </p:tgtEl>
                                        <p:attrNameLst>
                                          <p:attrName>ppt_y</p:attrName>
                                        </p:attrNameLst>
                                      </p:cBhvr>
                                      <p:tavLst>
                                        <p:tav tm="0">
                                          <p:val>
                                            <p:strVal val="#ppt_y"/>
                                          </p:val>
                                        </p:tav>
                                        <p:tav tm="100000">
                                          <p:val>
                                            <p:strVal val="#ppt_y"/>
                                          </p:val>
                                        </p:tav>
                                      </p:tavLst>
                                    </p:anim>
                                  </p:childTnLst>
                                </p:cTn>
                              </p:par>
                            </p:childTnLst>
                          </p:cTn>
                        </p:par>
                        <p:par>
                          <p:cTn id="68" fill="hold">
                            <p:stCondLst>
                              <p:cond delay="2500"/>
                            </p:stCondLst>
                            <p:childTnLst>
                              <p:par>
                                <p:cTn id="69" presetID="2" presetClass="entr" presetSubtype="8" fill="hold" grpId="0" nodeType="afterEffect">
                                  <p:stCondLst>
                                    <p:cond delay="0"/>
                                  </p:stCondLst>
                                  <p:childTnLst>
                                    <p:set>
                                      <p:cBhvr>
                                        <p:cTn id="70" dur="1" fill="hold">
                                          <p:stCondLst>
                                            <p:cond delay="0"/>
                                          </p:stCondLst>
                                        </p:cTn>
                                        <p:tgtEl>
                                          <p:spTgt spid="200723"/>
                                        </p:tgtEl>
                                        <p:attrNameLst>
                                          <p:attrName>style.visibility</p:attrName>
                                        </p:attrNameLst>
                                      </p:cBhvr>
                                      <p:to>
                                        <p:strVal val="visible"/>
                                      </p:to>
                                    </p:set>
                                    <p:anim calcmode="lin" valueType="num">
                                      <p:cBhvr additive="base">
                                        <p:cTn id="71" dur="500" fill="hold"/>
                                        <p:tgtEl>
                                          <p:spTgt spid="200723"/>
                                        </p:tgtEl>
                                        <p:attrNameLst>
                                          <p:attrName>ppt_x</p:attrName>
                                        </p:attrNameLst>
                                      </p:cBhvr>
                                      <p:tavLst>
                                        <p:tav tm="0">
                                          <p:val>
                                            <p:strVal val="0-#ppt_w/2"/>
                                          </p:val>
                                        </p:tav>
                                        <p:tav tm="100000">
                                          <p:val>
                                            <p:strVal val="#ppt_x"/>
                                          </p:val>
                                        </p:tav>
                                      </p:tavLst>
                                    </p:anim>
                                    <p:anim calcmode="lin" valueType="num">
                                      <p:cBhvr additive="base">
                                        <p:cTn id="72" dur="500" fill="hold"/>
                                        <p:tgtEl>
                                          <p:spTgt spid="200723"/>
                                        </p:tgtEl>
                                        <p:attrNameLst>
                                          <p:attrName>ppt_y</p:attrName>
                                        </p:attrNameLst>
                                      </p:cBhvr>
                                      <p:tavLst>
                                        <p:tav tm="0">
                                          <p:val>
                                            <p:strVal val="#ppt_y"/>
                                          </p:val>
                                        </p:tav>
                                        <p:tav tm="100000">
                                          <p:val>
                                            <p:strVal val="#ppt_y"/>
                                          </p:val>
                                        </p:tav>
                                      </p:tavLst>
                                    </p:anim>
                                  </p:childTnLst>
                                </p:cTn>
                              </p:par>
                            </p:childTnLst>
                          </p:cTn>
                        </p:par>
                        <p:par>
                          <p:cTn id="73" fill="hold">
                            <p:stCondLst>
                              <p:cond delay="3000"/>
                            </p:stCondLst>
                            <p:childTnLst>
                              <p:par>
                                <p:cTn id="74" presetID="2" presetClass="entr" presetSubtype="8" fill="hold" grpId="0" nodeType="afterEffect">
                                  <p:stCondLst>
                                    <p:cond delay="0"/>
                                  </p:stCondLst>
                                  <p:childTnLst>
                                    <p:set>
                                      <p:cBhvr>
                                        <p:cTn id="75" dur="1" fill="hold">
                                          <p:stCondLst>
                                            <p:cond delay="0"/>
                                          </p:stCondLst>
                                        </p:cTn>
                                        <p:tgtEl>
                                          <p:spTgt spid="200726"/>
                                        </p:tgtEl>
                                        <p:attrNameLst>
                                          <p:attrName>style.visibility</p:attrName>
                                        </p:attrNameLst>
                                      </p:cBhvr>
                                      <p:to>
                                        <p:strVal val="visible"/>
                                      </p:to>
                                    </p:set>
                                    <p:anim calcmode="lin" valueType="num">
                                      <p:cBhvr additive="base">
                                        <p:cTn id="76" dur="500" fill="hold"/>
                                        <p:tgtEl>
                                          <p:spTgt spid="200726"/>
                                        </p:tgtEl>
                                        <p:attrNameLst>
                                          <p:attrName>ppt_x</p:attrName>
                                        </p:attrNameLst>
                                      </p:cBhvr>
                                      <p:tavLst>
                                        <p:tav tm="0">
                                          <p:val>
                                            <p:strVal val="0-#ppt_w/2"/>
                                          </p:val>
                                        </p:tav>
                                        <p:tav tm="100000">
                                          <p:val>
                                            <p:strVal val="#ppt_x"/>
                                          </p:val>
                                        </p:tav>
                                      </p:tavLst>
                                    </p:anim>
                                    <p:anim calcmode="lin" valueType="num">
                                      <p:cBhvr additive="base">
                                        <p:cTn id="77" dur="500" fill="hold"/>
                                        <p:tgtEl>
                                          <p:spTgt spid="2007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autoUpdateAnimBg="0"/>
      <p:bldP spid="200708" grpId="0" autoUpdateAnimBg="0"/>
      <p:bldP spid="200712" grpId="0" animBg="1"/>
      <p:bldP spid="200713" grpId="0" animBg="1"/>
      <p:bldP spid="200714" grpId="0" animBg="1" autoUpdateAnimBg="0"/>
      <p:bldP spid="200715" grpId="0" animBg="1" autoUpdateAnimBg="0"/>
      <p:bldP spid="200717" grpId="0" autoUpdateAnimBg="0"/>
      <p:bldP spid="200718" grpId="0" autoUpdateAnimBg="0"/>
      <p:bldP spid="200719" grpId="0" autoUpdateAnimBg="0"/>
      <p:bldP spid="200721" grpId="0" animBg="1"/>
      <p:bldP spid="200722" grpId="0" autoUpdateAnimBg="0"/>
      <p:bldP spid="200723" grpId="0" autoUpdateAnimBg="0"/>
      <p:bldP spid="200726" grpId="0" animBg="1" autoUpdateAnimBg="0"/>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1665288" y="288925"/>
            <a:ext cx="5938837" cy="1143000"/>
          </a:xfrm>
          <a:noFill/>
          <a:ln/>
        </p:spPr>
        <p:txBody>
          <a:bodyPr/>
          <a:lstStyle/>
          <a:p>
            <a:r>
              <a:rPr lang="fr-FR" sz="4000"/>
              <a:t>UML : Association 1-aire</a:t>
            </a:r>
          </a:p>
        </p:txBody>
      </p:sp>
      <p:sp>
        <p:nvSpPr>
          <p:cNvPr id="227346" name="Rectangle 18"/>
          <p:cNvSpPr>
            <a:spLocks noChangeArrowheads="1"/>
          </p:cNvSpPr>
          <p:nvPr/>
        </p:nvSpPr>
        <p:spPr bwMode="auto">
          <a:xfrm>
            <a:off x="2662238" y="2187575"/>
            <a:ext cx="1468437" cy="722313"/>
          </a:xfrm>
          <a:prstGeom prst="rect">
            <a:avLst/>
          </a:prstGeom>
          <a:solidFill>
            <a:schemeClr val="accent1"/>
          </a:solidFill>
          <a:ln w="12700">
            <a:solidFill>
              <a:schemeClr val="tx1"/>
            </a:solidFill>
            <a:miter lim="800000"/>
            <a:headEnd/>
            <a:tailEnd/>
          </a:ln>
          <a:effectLst/>
        </p:spPr>
        <p:txBody>
          <a:bodyPr wrap="none" anchor="ctr"/>
          <a:lstStyle/>
          <a:p>
            <a:r>
              <a:rPr lang="fr-FR"/>
              <a:t>Personne</a:t>
            </a:r>
          </a:p>
        </p:txBody>
      </p:sp>
      <p:sp>
        <p:nvSpPr>
          <p:cNvPr id="227347" name="Rectangle 19"/>
          <p:cNvSpPr>
            <a:spLocks noChangeArrowheads="1"/>
          </p:cNvSpPr>
          <p:nvPr/>
        </p:nvSpPr>
        <p:spPr bwMode="auto">
          <a:xfrm>
            <a:off x="2662238" y="2909888"/>
            <a:ext cx="1468437" cy="1363662"/>
          </a:xfrm>
          <a:prstGeom prst="rect">
            <a:avLst/>
          </a:prstGeom>
          <a:solidFill>
            <a:schemeClr val="accent1"/>
          </a:solidFill>
          <a:ln w="12700">
            <a:solidFill>
              <a:schemeClr val="tx1"/>
            </a:solidFill>
            <a:miter lim="800000"/>
            <a:headEnd/>
            <a:tailEnd/>
          </a:ln>
          <a:effectLst/>
        </p:spPr>
        <p:txBody>
          <a:bodyPr wrap="none"/>
          <a:lstStyle/>
          <a:p>
            <a:r>
              <a:rPr lang="fr-FR"/>
              <a:t>&lt;PK&gt; P#</a:t>
            </a:r>
          </a:p>
          <a:p>
            <a:r>
              <a:rPr lang="fr-FR"/>
              <a:t>Nom</a:t>
            </a:r>
          </a:p>
          <a:p>
            <a:r>
              <a:rPr lang="fr-FR"/>
              <a:t>Prénom</a:t>
            </a:r>
          </a:p>
          <a:p>
            <a:r>
              <a:rPr lang="fr-FR"/>
              <a:t>  </a:t>
            </a:r>
          </a:p>
        </p:txBody>
      </p:sp>
      <p:sp>
        <p:nvSpPr>
          <p:cNvPr id="227348" name="Line 20"/>
          <p:cNvSpPr>
            <a:spLocks noChangeShapeType="1"/>
          </p:cNvSpPr>
          <p:nvPr/>
        </p:nvSpPr>
        <p:spPr bwMode="auto">
          <a:xfrm>
            <a:off x="4148138" y="3570288"/>
            <a:ext cx="1347787" cy="0"/>
          </a:xfrm>
          <a:prstGeom prst="line">
            <a:avLst/>
          </a:prstGeom>
          <a:noFill/>
          <a:ln w="12700">
            <a:solidFill>
              <a:schemeClr val="tx1"/>
            </a:solidFill>
            <a:round/>
            <a:headEnd type="triangle" w="med" len="med"/>
            <a:tailEnd/>
          </a:ln>
          <a:effectLst/>
        </p:spPr>
        <p:txBody>
          <a:bodyPr/>
          <a:lstStyle/>
          <a:p>
            <a:endParaRPr lang="fr-FR"/>
          </a:p>
        </p:txBody>
      </p:sp>
      <p:sp>
        <p:nvSpPr>
          <p:cNvPr id="227350" name="Line 22"/>
          <p:cNvSpPr>
            <a:spLocks noChangeShapeType="1"/>
          </p:cNvSpPr>
          <p:nvPr/>
        </p:nvSpPr>
        <p:spPr bwMode="auto">
          <a:xfrm flipV="1">
            <a:off x="5457825" y="2551113"/>
            <a:ext cx="0" cy="654050"/>
          </a:xfrm>
          <a:prstGeom prst="line">
            <a:avLst/>
          </a:prstGeom>
          <a:noFill/>
          <a:ln w="12700">
            <a:solidFill>
              <a:schemeClr val="tx1"/>
            </a:solidFill>
            <a:round/>
            <a:headEnd/>
            <a:tailEnd/>
          </a:ln>
          <a:effectLst/>
        </p:spPr>
        <p:txBody>
          <a:bodyPr/>
          <a:lstStyle/>
          <a:p>
            <a:endParaRPr lang="fr-FR"/>
          </a:p>
        </p:txBody>
      </p:sp>
      <p:sp>
        <p:nvSpPr>
          <p:cNvPr id="227352" name="Line 24"/>
          <p:cNvSpPr>
            <a:spLocks noChangeShapeType="1"/>
          </p:cNvSpPr>
          <p:nvPr/>
        </p:nvSpPr>
        <p:spPr bwMode="auto">
          <a:xfrm>
            <a:off x="4129088" y="2551113"/>
            <a:ext cx="1347787" cy="0"/>
          </a:xfrm>
          <a:prstGeom prst="line">
            <a:avLst/>
          </a:prstGeom>
          <a:noFill/>
          <a:ln w="12700">
            <a:solidFill>
              <a:schemeClr val="tx1"/>
            </a:solidFill>
            <a:round/>
            <a:headEnd type="triangle" w="med" len="med"/>
            <a:tailEnd/>
          </a:ln>
          <a:effectLst/>
        </p:spPr>
        <p:txBody>
          <a:bodyPr/>
          <a:lstStyle/>
          <a:p>
            <a:endParaRPr lang="fr-FR"/>
          </a:p>
        </p:txBody>
      </p:sp>
      <p:sp>
        <p:nvSpPr>
          <p:cNvPr id="227353" name="Text Box 25"/>
          <p:cNvSpPr txBox="1">
            <a:spLocks noChangeArrowheads="1"/>
          </p:cNvSpPr>
          <p:nvPr/>
        </p:nvSpPr>
        <p:spPr bwMode="auto">
          <a:xfrm>
            <a:off x="4330700" y="2182813"/>
            <a:ext cx="749300" cy="396875"/>
          </a:xfrm>
          <a:prstGeom prst="rect">
            <a:avLst/>
          </a:prstGeom>
          <a:noFill/>
          <a:ln w="12700">
            <a:noFill/>
            <a:miter lim="800000"/>
            <a:headEnd/>
            <a:tailEnd/>
          </a:ln>
          <a:effectLst/>
        </p:spPr>
        <p:txBody>
          <a:bodyPr>
            <a:spAutoFit/>
          </a:bodyPr>
          <a:lstStyle/>
          <a:p>
            <a:pPr>
              <a:spcBef>
                <a:spcPct val="50000"/>
              </a:spcBef>
            </a:pPr>
            <a:r>
              <a:rPr lang="fr-FR"/>
              <a:t>Père</a:t>
            </a:r>
          </a:p>
        </p:txBody>
      </p:sp>
      <p:sp>
        <p:nvSpPr>
          <p:cNvPr id="227354" name="Line 26"/>
          <p:cNvSpPr>
            <a:spLocks noChangeShapeType="1"/>
          </p:cNvSpPr>
          <p:nvPr/>
        </p:nvSpPr>
        <p:spPr bwMode="auto">
          <a:xfrm>
            <a:off x="1341438" y="3382963"/>
            <a:ext cx="1347787" cy="0"/>
          </a:xfrm>
          <a:prstGeom prst="line">
            <a:avLst/>
          </a:prstGeom>
          <a:noFill/>
          <a:ln w="12700">
            <a:solidFill>
              <a:schemeClr val="tx1"/>
            </a:solidFill>
            <a:round/>
            <a:headEnd/>
            <a:tailEnd/>
          </a:ln>
          <a:effectLst/>
        </p:spPr>
        <p:txBody>
          <a:bodyPr/>
          <a:lstStyle/>
          <a:p>
            <a:endParaRPr lang="fr-FR"/>
          </a:p>
        </p:txBody>
      </p:sp>
      <p:sp>
        <p:nvSpPr>
          <p:cNvPr id="227355" name="Line 27"/>
          <p:cNvSpPr>
            <a:spLocks noChangeShapeType="1"/>
          </p:cNvSpPr>
          <p:nvPr/>
        </p:nvSpPr>
        <p:spPr bwMode="auto">
          <a:xfrm flipV="1">
            <a:off x="1341438" y="2613025"/>
            <a:ext cx="0" cy="769938"/>
          </a:xfrm>
          <a:prstGeom prst="line">
            <a:avLst/>
          </a:prstGeom>
          <a:noFill/>
          <a:ln w="12700">
            <a:solidFill>
              <a:schemeClr val="tx1"/>
            </a:solidFill>
            <a:round/>
            <a:headEnd/>
            <a:tailEnd/>
          </a:ln>
          <a:effectLst/>
        </p:spPr>
        <p:txBody>
          <a:bodyPr/>
          <a:lstStyle/>
          <a:p>
            <a:endParaRPr lang="fr-FR"/>
          </a:p>
        </p:txBody>
      </p:sp>
      <p:sp>
        <p:nvSpPr>
          <p:cNvPr id="227356" name="Line 28"/>
          <p:cNvSpPr>
            <a:spLocks noChangeShapeType="1"/>
          </p:cNvSpPr>
          <p:nvPr/>
        </p:nvSpPr>
        <p:spPr bwMode="auto">
          <a:xfrm>
            <a:off x="1341438" y="2613025"/>
            <a:ext cx="1347787" cy="0"/>
          </a:xfrm>
          <a:prstGeom prst="line">
            <a:avLst/>
          </a:prstGeom>
          <a:noFill/>
          <a:ln w="12700">
            <a:solidFill>
              <a:schemeClr val="tx1"/>
            </a:solidFill>
            <a:round/>
            <a:headEnd/>
            <a:tailEnd type="triangle" w="med" len="med"/>
          </a:ln>
          <a:effectLst/>
        </p:spPr>
        <p:txBody>
          <a:bodyPr/>
          <a:lstStyle/>
          <a:p>
            <a:endParaRPr lang="fr-FR"/>
          </a:p>
        </p:txBody>
      </p:sp>
      <p:sp>
        <p:nvSpPr>
          <p:cNvPr id="227357" name="Text Box 29"/>
          <p:cNvSpPr txBox="1">
            <a:spLocks noChangeArrowheads="1"/>
          </p:cNvSpPr>
          <p:nvPr/>
        </p:nvSpPr>
        <p:spPr bwMode="auto">
          <a:xfrm>
            <a:off x="1833563" y="2266950"/>
            <a:ext cx="749300" cy="396875"/>
          </a:xfrm>
          <a:prstGeom prst="rect">
            <a:avLst/>
          </a:prstGeom>
          <a:noFill/>
          <a:ln w="12700">
            <a:noFill/>
            <a:miter lim="800000"/>
            <a:headEnd/>
            <a:tailEnd/>
          </a:ln>
          <a:effectLst/>
        </p:spPr>
        <p:txBody>
          <a:bodyPr>
            <a:spAutoFit/>
          </a:bodyPr>
          <a:lstStyle/>
          <a:p>
            <a:pPr>
              <a:spcBef>
                <a:spcPct val="50000"/>
              </a:spcBef>
            </a:pPr>
            <a:r>
              <a:rPr lang="fr-FR"/>
              <a:t>Mère</a:t>
            </a:r>
          </a:p>
        </p:txBody>
      </p:sp>
      <p:sp>
        <p:nvSpPr>
          <p:cNvPr id="227358" name="Line 30"/>
          <p:cNvSpPr>
            <a:spLocks noChangeShapeType="1"/>
          </p:cNvSpPr>
          <p:nvPr/>
        </p:nvSpPr>
        <p:spPr bwMode="auto">
          <a:xfrm>
            <a:off x="4151313" y="4287838"/>
            <a:ext cx="1347787" cy="0"/>
          </a:xfrm>
          <a:prstGeom prst="line">
            <a:avLst/>
          </a:prstGeom>
          <a:noFill/>
          <a:ln w="12700">
            <a:solidFill>
              <a:schemeClr val="tx1"/>
            </a:solidFill>
            <a:round/>
            <a:headEnd/>
            <a:tailEnd/>
          </a:ln>
          <a:effectLst/>
        </p:spPr>
        <p:txBody>
          <a:bodyPr/>
          <a:lstStyle/>
          <a:p>
            <a:endParaRPr lang="fr-FR"/>
          </a:p>
        </p:txBody>
      </p:sp>
      <p:sp>
        <p:nvSpPr>
          <p:cNvPr id="227359" name="Line 31"/>
          <p:cNvSpPr>
            <a:spLocks noChangeShapeType="1"/>
          </p:cNvSpPr>
          <p:nvPr/>
        </p:nvSpPr>
        <p:spPr bwMode="auto">
          <a:xfrm flipV="1">
            <a:off x="5499100" y="3536950"/>
            <a:ext cx="0" cy="769938"/>
          </a:xfrm>
          <a:prstGeom prst="line">
            <a:avLst/>
          </a:prstGeom>
          <a:noFill/>
          <a:ln w="12700">
            <a:solidFill>
              <a:schemeClr val="tx1"/>
            </a:solidFill>
            <a:round/>
            <a:headEnd/>
            <a:tailEnd/>
          </a:ln>
          <a:effectLst/>
        </p:spPr>
        <p:txBody>
          <a:bodyPr/>
          <a:lstStyle/>
          <a:p>
            <a:endParaRPr lang="fr-FR"/>
          </a:p>
        </p:txBody>
      </p:sp>
      <p:sp>
        <p:nvSpPr>
          <p:cNvPr id="227360" name="Line 32"/>
          <p:cNvSpPr>
            <a:spLocks noChangeShapeType="1"/>
          </p:cNvSpPr>
          <p:nvPr/>
        </p:nvSpPr>
        <p:spPr bwMode="auto">
          <a:xfrm>
            <a:off x="4094163" y="3209925"/>
            <a:ext cx="1347787" cy="0"/>
          </a:xfrm>
          <a:prstGeom prst="line">
            <a:avLst/>
          </a:prstGeom>
          <a:noFill/>
          <a:ln w="12700">
            <a:solidFill>
              <a:schemeClr val="tx1"/>
            </a:solidFill>
            <a:round/>
            <a:headEnd/>
            <a:tailEnd/>
          </a:ln>
          <a:effectLst/>
        </p:spPr>
        <p:txBody>
          <a:bodyPr/>
          <a:lstStyle/>
          <a:p>
            <a:endParaRPr lang="fr-FR"/>
          </a:p>
        </p:txBody>
      </p:sp>
      <p:sp>
        <p:nvSpPr>
          <p:cNvPr id="227361" name="Text Box 33"/>
          <p:cNvSpPr txBox="1">
            <a:spLocks noChangeArrowheads="1"/>
          </p:cNvSpPr>
          <p:nvPr/>
        </p:nvSpPr>
        <p:spPr bwMode="auto">
          <a:xfrm>
            <a:off x="4217988" y="3536950"/>
            <a:ext cx="1462087" cy="396875"/>
          </a:xfrm>
          <a:prstGeom prst="rect">
            <a:avLst/>
          </a:prstGeom>
          <a:noFill/>
          <a:ln w="12700">
            <a:noFill/>
            <a:miter lim="800000"/>
            <a:headEnd/>
            <a:tailEnd/>
          </a:ln>
          <a:effectLst/>
        </p:spPr>
        <p:txBody>
          <a:bodyPr>
            <a:spAutoFit/>
          </a:bodyPr>
          <a:lstStyle/>
          <a:p>
            <a:pPr>
              <a:spcBef>
                <a:spcPct val="50000"/>
              </a:spcBef>
            </a:pPr>
            <a:r>
              <a:rPr lang="fr-FR"/>
              <a:t>Ancêtre</a:t>
            </a:r>
          </a:p>
        </p:txBody>
      </p:sp>
    </p:spTree>
  </p:cSld>
  <p:clrMapOvr>
    <a:masterClrMapping/>
  </p:clrMapOvr>
  <p:transition spd="slow">
    <p:zoom/>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857250" y="590550"/>
            <a:ext cx="7772400" cy="1143000"/>
          </a:xfrm>
        </p:spPr>
        <p:txBody>
          <a:bodyPr/>
          <a:lstStyle/>
          <a:p>
            <a:pPr algn="ctr"/>
            <a:r>
              <a:rPr lang="fr-FR"/>
              <a:t>UML </a:t>
            </a:r>
          </a:p>
        </p:txBody>
      </p:sp>
      <p:sp>
        <p:nvSpPr>
          <p:cNvPr id="197635" name="Rectangle 3"/>
          <p:cNvSpPr>
            <a:spLocks noGrp="1" noChangeArrowheads="1"/>
          </p:cNvSpPr>
          <p:nvPr>
            <p:ph type="body" idx="1"/>
          </p:nvPr>
        </p:nvSpPr>
        <p:spPr>
          <a:xfrm>
            <a:off x="341099" y="1732011"/>
            <a:ext cx="4023511" cy="3971205"/>
          </a:xfrm>
          <a:ln>
            <a:solidFill>
              <a:schemeClr val="accent1"/>
            </a:solidFill>
          </a:ln>
        </p:spPr>
        <p:txBody>
          <a:bodyPr/>
          <a:lstStyle/>
          <a:p>
            <a:pPr>
              <a:lnSpc>
                <a:spcPct val="80000"/>
              </a:lnSpc>
            </a:pPr>
            <a:r>
              <a:rPr lang="fr-FR" sz="2400"/>
              <a:t>Concept de composition</a:t>
            </a:r>
          </a:p>
          <a:p>
            <a:pPr lvl="1">
              <a:lnSpc>
                <a:spcPct val="80000"/>
              </a:lnSpc>
            </a:pPr>
            <a:r>
              <a:rPr lang="fr-FR" sz="2000"/>
              <a:t> Les entités composantes n’ont pas d’existence propre</a:t>
            </a:r>
          </a:p>
          <a:p>
            <a:pPr lvl="1">
              <a:lnSpc>
                <a:spcPct val="80000"/>
              </a:lnSpc>
            </a:pPr>
            <a:r>
              <a:rPr lang="fr-FR" sz="2000"/>
              <a:t> Ex. Les salles d’un bâtiment</a:t>
            </a:r>
          </a:p>
          <a:p>
            <a:pPr lvl="1">
              <a:lnSpc>
                <a:spcPct val="80000"/>
              </a:lnSpc>
            </a:pPr>
            <a:r>
              <a:rPr lang="fr-FR" sz="2000"/>
              <a:t> La suppression de la composition supprime aussi les composantes</a:t>
            </a:r>
          </a:p>
          <a:p>
            <a:pPr lvl="2">
              <a:lnSpc>
                <a:spcPct val="80000"/>
              </a:lnSpc>
            </a:pPr>
            <a:r>
              <a:rPr lang="fr-FR" sz="1800" i="1"/>
              <a:t>Contrainte d’intégrité référentielle</a:t>
            </a:r>
          </a:p>
          <a:p>
            <a:pPr lvl="1">
              <a:lnSpc>
                <a:spcPct val="80000"/>
              </a:lnSpc>
            </a:pPr>
            <a:r>
              <a:rPr lang="fr-FR" sz="2000"/>
              <a:t> Symbolisée par losange noir</a:t>
            </a:r>
          </a:p>
          <a:p>
            <a:pPr lvl="1">
              <a:lnSpc>
                <a:spcPct val="80000"/>
              </a:lnSpc>
            </a:pPr>
            <a:r>
              <a:rPr lang="fr-FR" sz="2000"/>
              <a:t>Les entités composées peuvent être agrégées par </a:t>
            </a:r>
            <a:r>
              <a:rPr lang="fr-FR" sz="2000" smtClean="0"/>
              <a:t>ailleurs</a:t>
            </a:r>
          </a:p>
          <a:p>
            <a:pPr lvl="2">
              <a:lnSpc>
                <a:spcPct val="80000"/>
              </a:lnSpc>
            </a:pPr>
            <a:r>
              <a:rPr lang="fr-FR" sz="1600" smtClean="0"/>
              <a:t>Losange transparent</a:t>
            </a:r>
            <a:endParaRPr lang="fr-FR" sz="1600"/>
          </a:p>
        </p:txBody>
      </p:sp>
      <p:sp>
        <p:nvSpPr>
          <p:cNvPr id="197636" name="Rectangle 4"/>
          <p:cNvSpPr>
            <a:spLocks noChangeArrowheads="1"/>
          </p:cNvSpPr>
          <p:nvPr/>
        </p:nvSpPr>
        <p:spPr bwMode="auto">
          <a:xfrm>
            <a:off x="6697663" y="2357438"/>
            <a:ext cx="1752600"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a:t>Batiment</a:t>
            </a:r>
          </a:p>
        </p:txBody>
      </p:sp>
      <p:sp>
        <p:nvSpPr>
          <p:cNvPr id="197637" name="Rectangle 5"/>
          <p:cNvSpPr>
            <a:spLocks noChangeArrowheads="1"/>
          </p:cNvSpPr>
          <p:nvPr/>
        </p:nvSpPr>
        <p:spPr bwMode="auto">
          <a:xfrm>
            <a:off x="6697663" y="4302125"/>
            <a:ext cx="1752600"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a:t>Salle</a:t>
            </a:r>
          </a:p>
        </p:txBody>
      </p:sp>
      <p:sp>
        <p:nvSpPr>
          <p:cNvPr id="197638" name="AutoShape 6"/>
          <p:cNvSpPr>
            <a:spLocks noChangeArrowheads="1"/>
          </p:cNvSpPr>
          <p:nvPr/>
        </p:nvSpPr>
        <p:spPr bwMode="auto">
          <a:xfrm>
            <a:off x="7410450" y="2897188"/>
            <a:ext cx="461963" cy="557212"/>
          </a:xfrm>
          <a:prstGeom prst="diamond">
            <a:avLst/>
          </a:prstGeom>
          <a:solidFill>
            <a:schemeClr val="bg2"/>
          </a:solidFill>
          <a:ln w="12700">
            <a:solidFill>
              <a:schemeClr val="tx1"/>
            </a:solidFill>
            <a:miter lim="800000"/>
            <a:headEnd/>
            <a:tailEnd/>
          </a:ln>
          <a:effectLst/>
        </p:spPr>
        <p:txBody>
          <a:bodyPr wrap="none" anchor="ctr"/>
          <a:lstStyle/>
          <a:p>
            <a:endParaRPr lang="fr-FR"/>
          </a:p>
        </p:txBody>
      </p:sp>
      <p:sp>
        <p:nvSpPr>
          <p:cNvPr id="197640" name="Line 8"/>
          <p:cNvSpPr>
            <a:spLocks noChangeShapeType="1"/>
          </p:cNvSpPr>
          <p:nvPr/>
        </p:nvSpPr>
        <p:spPr bwMode="auto">
          <a:xfrm>
            <a:off x="7642225" y="3435350"/>
            <a:ext cx="19050" cy="866775"/>
          </a:xfrm>
          <a:prstGeom prst="line">
            <a:avLst/>
          </a:prstGeom>
          <a:noFill/>
          <a:ln w="12700">
            <a:solidFill>
              <a:schemeClr val="tx1"/>
            </a:solidFill>
            <a:round/>
            <a:headEnd/>
            <a:tailEnd/>
          </a:ln>
          <a:effectLst/>
        </p:spPr>
        <p:txBody>
          <a:bodyPr/>
          <a:lstStyle/>
          <a:p>
            <a:endParaRPr lang="fr-FR"/>
          </a:p>
        </p:txBody>
      </p:sp>
      <p:sp>
        <p:nvSpPr>
          <p:cNvPr id="197641" name="Rectangle 9"/>
          <p:cNvSpPr>
            <a:spLocks noChangeArrowheads="1"/>
          </p:cNvSpPr>
          <p:nvPr/>
        </p:nvSpPr>
        <p:spPr bwMode="auto">
          <a:xfrm>
            <a:off x="5211763" y="2341563"/>
            <a:ext cx="1047750"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a:t>Conf</a:t>
            </a:r>
          </a:p>
        </p:txBody>
      </p:sp>
      <p:sp>
        <p:nvSpPr>
          <p:cNvPr id="197642" name="AutoShape 10"/>
          <p:cNvSpPr>
            <a:spLocks noChangeArrowheads="1"/>
          </p:cNvSpPr>
          <p:nvPr/>
        </p:nvSpPr>
        <p:spPr bwMode="auto">
          <a:xfrm rot="-1804666">
            <a:off x="5562600" y="2798763"/>
            <a:ext cx="461963" cy="557212"/>
          </a:xfrm>
          <a:prstGeom prst="diamond">
            <a:avLst/>
          </a:prstGeom>
          <a:noFill/>
          <a:ln w="12700">
            <a:solidFill>
              <a:schemeClr val="tx1"/>
            </a:solidFill>
            <a:miter lim="800000"/>
            <a:headEnd/>
            <a:tailEnd/>
          </a:ln>
          <a:effectLst/>
        </p:spPr>
        <p:txBody>
          <a:bodyPr wrap="none" anchor="ctr"/>
          <a:lstStyle/>
          <a:p>
            <a:endParaRPr lang="fr-FR"/>
          </a:p>
        </p:txBody>
      </p:sp>
      <p:sp>
        <p:nvSpPr>
          <p:cNvPr id="197643" name="Line 11"/>
          <p:cNvSpPr>
            <a:spLocks noChangeShapeType="1"/>
          </p:cNvSpPr>
          <p:nvPr/>
        </p:nvSpPr>
        <p:spPr bwMode="auto">
          <a:xfrm>
            <a:off x="5951538" y="3322638"/>
            <a:ext cx="1065212" cy="976312"/>
          </a:xfrm>
          <a:prstGeom prst="line">
            <a:avLst/>
          </a:prstGeom>
          <a:noFill/>
          <a:ln w="12700">
            <a:solidFill>
              <a:schemeClr val="tx1"/>
            </a:solidFill>
            <a:round/>
            <a:headEnd/>
            <a:tailEnd/>
          </a:ln>
          <a:effectLst/>
        </p:spPr>
        <p:txBody>
          <a:bodyPr/>
          <a:lstStyle/>
          <a:p>
            <a:endParaRPr lang="fr-FR"/>
          </a:p>
        </p:txBody>
      </p:sp>
      <p:sp>
        <p:nvSpPr>
          <p:cNvPr id="11" name="Rectangle 14"/>
          <p:cNvSpPr>
            <a:spLocks noChangeArrowheads="1"/>
          </p:cNvSpPr>
          <p:nvPr/>
        </p:nvSpPr>
        <p:spPr bwMode="auto">
          <a:xfrm>
            <a:off x="7735052" y="3331673"/>
            <a:ext cx="310984" cy="397545"/>
          </a:xfrm>
          <a:prstGeom prst="rect">
            <a:avLst/>
          </a:prstGeom>
          <a:noFill/>
          <a:ln w="12700">
            <a:noFill/>
            <a:miter lim="800000"/>
            <a:headEnd/>
            <a:tailEnd/>
          </a:ln>
          <a:effectLst/>
        </p:spPr>
        <p:txBody>
          <a:bodyPr wrap="none" lIns="90488" tIns="44450" rIns="90488" bIns="44450">
            <a:spAutoFit/>
          </a:bodyPr>
          <a:lstStyle/>
          <a:p>
            <a:r>
              <a:rPr lang="fr-FR" b="1" smtClean="0"/>
              <a:t>1</a:t>
            </a:r>
            <a:endParaRPr lang="fr-FR" b="1"/>
          </a:p>
        </p:txBody>
      </p:sp>
      <p:sp>
        <p:nvSpPr>
          <p:cNvPr id="12" name="Rectangle 14"/>
          <p:cNvSpPr>
            <a:spLocks noChangeArrowheads="1"/>
          </p:cNvSpPr>
          <p:nvPr/>
        </p:nvSpPr>
        <p:spPr bwMode="auto">
          <a:xfrm>
            <a:off x="7716199" y="3859573"/>
            <a:ext cx="567464" cy="397545"/>
          </a:xfrm>
          <a:prstGeom prst="rect">
            <a:avLst/>
          </a:prstGeom>
          <a:noFill/>
          <a:ln w="12700">
            <a:noFill/>
            <a:miter lim="800000"/>
            <a:headEnd/>
            <a:tailEnd/>
          </a:ln>
          <a:effectLst/>
        </p:spPr>
        <p:txBody>
          <a:bodyPr wrap="none" lIns="90488" tIns="44450" rIns="90488" bIns="44450">
            <a:spAutoFit/>
          </a:bodyPr>
          <a:lstStyle/>
          <a:p>
            <a:r>
              <a:rPr lang="fr-FR" b="1"/>
              <a:t>0</a:t>
            </a:r>
            <a:r>
              <a:rPr lang="fr-FR" b="1" smtClean="0"/>
              <a:t>..*</a:t>
            </a:r>
            <a:endParaRPr lang="fr-FR" b="1"/>
          </a:p>
        </p:txBody>
      </p:sp>
      <p:sp>
        <p:nvSpPr>
          <p:cNvPr id="13" name="Rectangle 14"/>
          <p:cNvSpPr>
            <a:spLocks noChangeArrowheads="1"/>
          </p:cNvSpPr>
          <p:nvPr/>
        </p:nvSpPr>
        <p:spPr bwMode="auto">
          <a:xfrm>
            <a:off x="6123070" y="3972694"/>
            <a:ext cx="561975" cy="393700"/>
          </a:xfrm>
          <a:prstGeom prst="rect">
            <a:avLst/>
          </a:prstGeom>
          <a:noFill/>
          <a:ln w="12700">
            <a:noFill/>
            <a:miter lim="800000"/>
            <a:headEnd/>
            <a:tailEnd/>
          </a:ln>
          <a:effectLst/>
        </p:spPr>
        <p:txBody>
          <a:bodyPr wrap="none" lIns="90488" tIns="44450" rIns="90488" bIns="44450">
            <a:spAutoFit/>
          </a:bodyPr>
          <a:lstStyle/>
          <a:p>
            <a:r>
              <a:rPr lang="fr-FR" b="1"/>
              <a:t>1..4</a:t>
            </a:r>
          </a:p>
        </p:txBody>
      </p:sp>
      <p:sp>
        <p:nvSpPr>
          <p:cNvPr id="14" name="Rectangle 14"/>
          <p:cNvSpPr>
            <a:spLocks noChangeArrowheads="1"/>
          </p:cNvSpPr>
          <p:nvPr/>
        </p:nvSpPr>
        <p:spPr bwMode="auto">
          <a:xfrm>
            <a:off x="5387779" y="3322245"/>
            <a:ext cx="567464" cy="397545"/>
          </a:xfrm>
          <a:prstGeom prst="rect">
            <a:avLst/>
          </a:prstGeom>
          <a:noFill/>
          <a:ln w="12700">
            <a:noFill/>
            <a:miter lim="800000"/>
            <a:headEnd/>
            <a:tailEnd/>
          </a:ln>
          <a:effectLst/>
        </p:spPr>
        <p:txBody>
          <a:bodyPr wrap="none" lIns="90488" tIns="44450" rIns="90488" bIns="44450">
            <a:spAutoFit/>
          </a:bodyPr>
          <a:lstStyle/>
          <a:p>
            <a:r>
              <a:rPr lang="fr-FR" b="1"/>
              <a:t>1</a:t>
            </a:r>
            <a:r>
              <a:rPr lang="fr-FR" b="1" smtClean="0"/>
              <a:t>..7</a:t>
            </a:r>
            <a:endParaRPr lang="fr-FR" b="1"/>
          </a:p>
        </p:txBody>
      </p:sp>
      <p:sp>
        <p:nvSpPr>
          <p:cNvPr id="15" name="ZoneTexte 14"/>
          <p:cNvSpPr txBox="1"/>
          <p:nvPr/>
        </p:nvSpPr>
        <p:spPr>
          <a:xfrm>
            <a:off x="4675694" y="5561815"/>
            <a:ext cx="4298623" cy="400110"/>
          </a:xfrm>
          <a:prstGeom prst="rect">
            <a:avLst/>
          </a:prstGeom>
          <a:solidFill>
            <a:schemeClr val="bg1">
              <a:lumMod val="60000"/>
              <a:lumOff val="40000"/>
            </a:schemeClr>
          </a:solidFill>
        </p:spPr>
        <p:txBody>
          <a:bodyPr wrap="square" rtlCol="0">
            <a:spAutoFit/>
          </a:bodyPr>
          <a:lstStyle/>
          <a:p>
            <a:r>
              <a:rPr lang="fr-FR" smtClean="0"/>
              <a:t>Les cardinalités x..y sont des exemples</a:t>
            </a: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P spid="13" grpId="0" autoUpdateAnimBg="0"/>
      <p:bldP spid="14" grpId="0" autoUpdateAnimBg="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857250" y="590550"/>
            <a:ext cx="7772400" cy="1143000"/>
          </a:xfrm>
        </p:spPr>
        <p:txBody>
          <a:bodyPr/>
          <a:lstStyle/>
          <a:p>
            <a:pPr algn="ctr"/>
            <a:r>
              <a:rPr lang="fr-FR"/>
              <a:t>UML : Classe / Sous-classe</a:t>
            </a:r>
          </a:p>
        </p:txBody>
      </p:sp>
      <p:sp>
        <p:nvSpPr>
          <p:cNvPr id="222211" name="Rectangle 3"/>
          <p:cNvSpPr>
            <a:spLocks noGrp="1" noChangeArrowheads="1"/>
          </p:cNvSpPr>
          <p:nvPr>
            <p:ph type="body" idx="1"/>
          </p:nvPr>
        </p:nvSpPr>
        <p:spPr>
          <a:xfrm>
            <a:off x="176213" y="2241550"/>
            <a:ext cx="4171950" cy="3632200"/>
          </a:xfrm>
          <a:ln>
            <a:solidFill>
              <a:schemeClr val="accent1"/>
            </a:solidFill>
          </a:ln>
        </p:spPr>
        <p:txBody>
          <a:bodyPr/>
          <a:lstStyle/>
          <a:p>
            <a:r>
              <a:rPr lang="fr-FR" sz="2400"/>
              <a:t>Concept de sous-classes</a:t>
            </a:r>
          </a:p>
          <a:p>
            <a:pPr lvl="1"/>
            <a:r>
              <a:rPr lang="fr-FR" sz="2000"/>
              <a:t>Spécialisation/généralisation</a:t>
            </a:r>
          </a:p>
          <a:p>
            <a:pPr lvl="1"/>
            <a:r>
              <a:rPr lang="fr-FR" sz="2000"/>
              <a:t>Symbolisées par la flèche</a:t>
            </a:r>
          </a:p>
          <a:p>
            <a:pPr lvl="1"/>
            <a:r>
              <a:rPr lang="fr-FR" sz="2000" err="1"/>
              <a:t>Mandatory</a:t>
            </a:r>
            <a:r>
              <a:rPr lang="fr-FR" sz="2000"/>
              <a:t>/</a:t>
            </a:r>
            <a:r>
              <a:rPr lang="fr-FR" sz="2000" err="1">
                <a:solidFill>
                  <a:srgbClr val="FFFFC9"/>
                </a:solidFill>
              </a:rPr>
              <a:t>Optional</a:t>
            </a:r>
            <a:endParaRPr lang="fr-FR" sz="2000">
              <a:solidFill>
                <a:srgbClr val="FFFFC9"/>
              </a:solidFill>
            </a:endParaRPr>
          </a:p>
          <a:p>
            <a:pPr lvl="2"/>
            <a:r>
              <a:rPr lang="fr-FR" sz="1800"/>
              <a:t>Tout membre de la classe est obligatoirement dans une sous-classe</a:t>
            </a:r>
          </a:p>
          <a:p>
            <a:pPr lvl="1"/>
            <a:r>
              <a:rPr lang="fr-FR" sz="2000">
                <a:solidFill>
                  <a:srgbClr val="FAFD00"/>
                </a:solidFill>
              </a:rPr>
              <a:t>And</a:t>
            </a:r>
            <a:r>
              <a:rPr lang="fr-FR" sz="2000"/>
              <a:t>/</a:t>
            </a:r>
            <a:r>
              <a:rPr lang="fr-FR" sz="2000">
                <a:solidFill>
                  <a:srgbClr val="FFFFC9"/>
                </a:solidFill>
              </a:rPr>
              <a:t>Or</a:t>
            </a:r>
          </a:p>
          <a:p>
            <a:pPr lvl="2"/>
            <a:r>
              <a:rPr lang="fr-FR" sz="1800"/>
              <a:t>Il peut être dans plusieurs sous-classes ou </a:t>
            </a:r>
            <a:r>
              <a:rPr lang="fr-FR" sz="1800" smtClean="0">
                <a:solidFill>
                  <a:srgbClr val="FFFFC9"/>
                </a:solidFill>
              </a:rPr>
              <a:t>pas </a:t>
            </a:r>
            <a:endParaRPr lang="fr-FR" sz="1800">
              <a:solidFill>
                <a:srgbClr val="FFFFC9"/>
              </a:solidFill>
            </a:endParaRPr>
          </a:p>
        </p:txBody>
      </p:sp>
      <p:sp>
        <p:nvSpPr>
          <p:cNvPr id="222212" name="Rectangle 4"/>
          <p:cNvSpPr>
            <a:spLocks noChangeArrowheads="1"/>
          </p:cNvSpPr>
          <p:nvPr/>
        </p:nvSpPr>
        <p:spPr bwMode="auto">
          <a:xfrm>
            <a:off x="6510338" y="1719263"/>
            <a:ext cx="1752600"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a:t>Assurance</a:t>
            </a:r>
          </a:p>
        </p:txBody>
      </p:sp>
      <p:sp>
        <p:nvSpPr>
          <p:cNvPr id="222213" name="Rectangle 5"/>
          <p:cNvSpPr>
            <a:spLocks noChangeArrowheads="1"/>
          </p:cNvSpPr>
          <p:nvPr/>
        </p:nvSpPr>
        <p:spPr bwMode="auto">
          <a:xfrm>
            <a:off x="4622800" y="4376738"/>
            <a:ext cx="1214438"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a:t>Ass-maison</a:t>
            </a:r>
          </a:p>
        </p:txBody>
      </p:sp>
      <p:sp>
        <p:nvSpPr>
          <p:cNvPr id="222215" name="Line 7"/>
          <p:cNvSpPr>
            <a:spLocks noChangeShapeType="1"/>
          </p:cNvSpPr>
          <p:nvPr/>
        </p:nvSpPr>
        <p:spPr bwMode="auto">
          <a:xfrm flipH="1">
            <a:off x="5202238" y="2873375"/>
            <a:ext cx="1558925" cy="1519238"/>
          </a:xfrm>
          <a:prstGeom prst="line">
            <a:avLst/>
          </a:prstGeom>
          <a:noFill/>
          <a:ln w="12700">
            <a:solidFill>
              <a:schemeClr val="tx1"/>
            </a:solidFill>
            <a:round/>
            <a:headEnd type="arrow" w="lg" len="lg"/>
            <a:tailEnd/>
          </a:ln>
          <a:effectLst/>
        </p:spPr>
        <p:txBody>
          <a:bodyPr/>
          <a:lstStyle/>
          <a:p>
            <a:endParaRPr lang="fr-FR"/>
          </a:p>
        </p:txBody>
      </p:sp>
      <p:sp>
        <p:nvSpPr>
          <p:cNvPr id="222216" name="Rectangle 8"/>
          <p:cNvSpPr>
            <a:spLocks noChangeArrowheads="1"/>
          </p:cNvSpPr>
          <p:nvPr/>
        </p:nvSpPr>
        <p:spPr bwMode="auto">
          <a:xfrm>
            <a:off x="6124575" y="4376738"/>
            <a:ext cx="1214438"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a:t>Ass-voiture</a:t>
            </a:r>
          </a:p>
        </p:txBody>
      </p:sp>
      <p:sp>
        <p:nvSpPr>
          <p:cNvPr id="222217" name="Rectangle 9"/>
          <p:cNvSpPr>
            <a:spLocks noChangeArrowheads="1"/>
          </p:cNvSpPr>
          <p:nvPr/>
        </p:nvSpPr>
        <p:spPr bwMode="auto">
          <a:xfrm>
            <a:off x="7529513" y="4376738"/>
            <a:ext cx="1427162"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a:t>Ass-maladie</a:t>
            </a:r>
          </a:p>
        </p:txBody>
      </p:sp>
      <p:sp>
        <p:nvSpPr>
          <p:cNvPr id="222218" name="Line 10"/>
          <p:cNvSpPr>
            <a:spLocks noChangeShapeType="1"/>
          </p:cNvSpPr>
          <p:nvPr/>
        </p:nvSpPr>
        <p:spPr bwMode="auto">
          <a:xfrm flipH="1">
            <a:off x="6726238" y="2878138"/>
            <a:ext cx="423862" cy="1519237"/>
          </a:xfrm>
          <a:prstGeom prst="line">
            <a:avLst/>
          </a:prstGeom>
          <a:noFill/>
          <a:ln w="12700">
            <a:solidFill>
              <a:schemeClr val="tx1"/>
            </a:solidFill>
            <a:round/>
            <a:headEnd type="arrow" w="lg" len="lg"/>
            <a:tailEnd/>
          </a:ln>
          <a:effectLst/>
        </p:spPr>
        <p:txBody>
          <a:bodyPr/>
          <a:lstStyle/>
          <a:p>
            <a:endParaRPr lang="fr-FR"/>
          </a:p>
        </p:txBody>
      </p:sp>
      <p:sp>
        <p:nvSpPr>
          <p:cNvPr id="222219" name="Line 11"/>
          <p:cNvSpPr>
            <a:spLocks noChangeShapeType="1"/>
          </p:cNvSpPr>
          <p:nvPr/>
        </p:nvSpPr>
        <p:spPr bwMode="auto">
          <a:xfrm>
            <a:off x="8112125" y="2897188"/>
            <a:ext cx="153988" cy="1462087"/>
          </a:xfrm>
          <a:prstGeom prst="line">
            <a:avLst/>
          </a:prstGeom>
          <a:noFill/>
          <a:ln w="12700">
            <a:solidFill>
              <a:schemeClr val="tx1"/>
            </a:solidFill>
            <a:round/>
            <a:headEnd type="arrow" w="lg" len="lg"/>
            <a:tailEnd/>
          </a:ln>
          <a:effectLst/>
        </p:spPr>
        <p:txBody>
          <a:bodyPr/>
          <a:lstStyle/>
          <a:p>
            <a:endParaRPr lang="fr-FR"/>
          </a:p>
        </p:txBody>
      </p:sp>
      <p:sp>
        <p:nvSpPr>
          <p:cNvPr id="222220" name="Rectangle 12"/>
          <p:cNvSpPr>
            <a:spLocks noChangeArrowheads="1"/>
          </p:cNvSpPr>
          <p:nvPr/>
        </p:nvSpPr>
        <p:spPr bwMode="auto">
          <a:xfrm>
            <a:off x="6510338" y="2257425"/>
            <a:ext cx="1752600" cy="598488"/>
          </a:xfrm>
          <a:prstGeom prst="rect">
            <a:avLst/>
          </a:prstGeom>
          <a:solidFill>
            <a:schemeClr val="accent1"/>
          </a:solidFill>
          <a:ln w="12700">
            <a:solidFill>
              <a:schemeClr val="tx1"/>
            </a:solidFill>
            <a:miter lim="800000"/>
            <a:headEnd/>
            <a:tailEnd/>
          </a:ln>
          <a:effectLst/>
        </p:spPr>
        <p:txBody>
          <a:bodyPr wrap="none" anchor="ctr"/>
          <a:lstStyle/>
          <a:p>
            <a:pPr algn="ctr"/>
            <a:r>
              <a:rPr lang="fr-FR" sz="1600"/>
              <a:t>&lt;PK&gt; A#</a:t>
            </a:r>
          </a:p>
          <a:p>
            <a:pPr algn="ctr"/>
            <a:r>
              <a:rPr lang="fr-FR" sz="1800"/>
              <a:t>Montant</a:t>
            </a:r>
          </a:p>
        </p:txBody>
      </p:sp>
      <p:sp>
        <p:nvSpPr>
          <p:cNvPr id="222221" name="Rectangle 13"/>
          <p:cNvSpPr>
            <a:spLocks noChangeArrowheads="1"/>
          </p:cNvSpPr>
          <p:nvPr/>
        </p:nvSpPr>
        <p:spPr bwMode="auto">
          <a:xfrm>
            <a:off x="4622800" y="4878388"/>
            <a:ext cx="1214438"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sz="1800"/>
              <a:t>Val-maison</a:t>
            </a:r>
          </a:p>
        </p:txBody>
      </p:sp>
      <p:sp>
        <p:nvSpPr>
          <p:cNvPr id="222222" name="Rectangle 14"/>
          <p:cNvSpPr>
            <a:spLocks noChangeArrowheads="1"/>
          </p:cNvSpPr>
          <p:nvPr/>
        </p:nvSpPr>
        <p:spPr bwMode="auto">
          <a:xfrm>
            <a:off x="6119813" y="4897438"/>
            <a:ext cx="1214437" cy="379412"/>
          </a:xfrm>
          <a:prstGeom prst="rect">
            <a:avLst/>
          </a:prstGeom>
          <a:solidFill>
            <a:schemeClr val="accent1"/>
          </a:solidFill>
          <a:ln w="12700">
            <a:solidFill>
              <a:schemeClr val="tx1"/>
            </a:solidFill>
            <a:miter lim="800000"/>
            <a:headEnd/>
            <a:tailEnd/>
          </a:ln>
          <a:effectLst/>
        </p:spPr>
        <p:txBody>
          <a:bodyPr wrap="none"/>
          <a:lstStyle/>
          <a:p>
            <a:pPr algn="ctr"/>
            <a:r>
              <a:rPr lang="fr-FR" sz="1800"/>
              <a:t>Bonus</a:t>
            </a:r>
          </a:p>
        </p:txBody>
      </p:sp>
      <p:sp>
        <p:nvSpPr>
          <p:cNvPr id="222223" name="Rectangle 15"/>
          <p:cNvSpPr>
            <a:spLocks noChangeArrowheads="1"/>
          </p:cNvSpPr>
          <p:nvPr/>
        </p:nvSpPr>
        <p:spPr bwMode="auto">
          <a:xfrm>
            <a:off x="7529513" y="4892675"/>
            <a:ext cx="1427162"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sz="1800"/>
              <a:t>Complément</a:t>
            </a:r>
          </a:p>
        </p:txBody>
      </p:sp>
      <p:sp>
        <p:nvSpPr>
          <p:cNvPr id="222224" name="Text Box 16"/>
          <p:cNvSpPr txBox="1">
            <a:spLocks noChangeArrowheads="1"/>
          </p:cNvSpPr>
          <p:nvPr/>
        </p:nvSpPr>
        <p:spPr bwMode="auto">
          <a:xfrm>
            <a:off x="6361113" y="3219450"/>
            <a:ext cx="1844675" cy="396875"/>
          </a:xfrm>
          <a:prstGeom prst="rect">
            <a:avLst/>
          </a:prstGeom>
          <a:solidFill>
            <a:srgbClr val="C3E4F5"/>
          </a:solidFill>
          <a:ln w="12700">
            <a:noFill/>
            <a:miter lim="800000"/>
            <a:headEnd/>
            <a:tailEnd/>
          </a:ln>
          <a:effectLst/>
        </p:spPr>
        <p:txBody>
          <a:bodyPr>
            <a:spAutoFit/>
          </a:bodyPr>
          <a:lstStyle/>
          <a:p>
            <a:pPr>
              <a:spcBef>
                <a:spcPct val="50000"/>
              </a:spcBef>
            </a:pPr>
            <a:r>
              <a:rPr lang="fr-FR">
                <a:solidFill>
                  <a:schemeClr val="bg2"/>
                </a:solidFill>
              </a:rPr>
              <a:t>Optional / OR</a:t>
            </a:r>
          </a:p>
        </p:txBody>
      </p:sp>
      <p:sp>
        <p:nvSpPr>
          <p:cNvPr id="16" name="Rectangle 14"/>
          <p:cNvSpPr>
            <a:spLocks noChangeArrowheads="1"/>
          </p:cNvSpPr>
          <p:nvPr/>
        </p:nvSpPr>
        <p:spPr bwMode="auto">
          <a:xfrm>
            <a:off x="6189057" y="2784918"/>
            <a:ext cx="310984" cy="397545"/>
          </a:xfrm>
          <a:prstGeom prst="rect">
            <a:avLst/>
          </a:prstGeom>
          <a:noFill/>
          <a:ln w="12700">
            <a:noFill/>
            <a:miter lim="800000"/>
            <a:headEnd/>
            <a:tailEnd/>
          </a:ln>
          <a:effectLst/>
        </p:spPr>
        <p:txBody>
          <a:bodyPr wrap="none" lIns="90488" tIns="44450" rIns="90488" bIns="44450">
            <a:spAutoFit/>
          </a:bodyPr>
          <a:lstStyle/>
          <a:p>
            <a:r>
              <a:rPr lang="fr-FR" b="1" smtClean="0"/>
              <a:t>1</a:t>
            </a:r>
            <a:endParaRPr lang="fr-FR" b="1"/>
          </a:p>
        </p:txBody>
      </p:sp>
      <p:sp>
        <p:nvSpPr>
          <p:cNvPr id="17" name="Rectangle 14"/>
          <p:cNvSpPr>
            <a:spLocks noChangeArrowheads="1"/>
          </p:cNvSpPr>
          <p:nvPr/>
        </p:nvSpPr>
        <p:spPr bwMode="auto">
          <a:xfrm>
            <a:off x="7150591" y="2822624"/>
            <a:ext cx="310984" cy="397545"/>
          </a:xfrm>
          <a:prstGeom prst="rect">
            <a:avLst/>
          </a:prstGeom>
          <a:noFill/>
          <a:ln w="12700">
            <a:noFill/>
            <a:miter lim="800000"/>
            <a:headEnd/>
            <a:tailEnd/>
          </a:ln>
          <a:effectLst/>
        </p:spPr>
        <p:txBody>
          <a:bodyPr wrap="none" lIns="90488" tIns="44450" rIns="90488" bIns="44450">
            <a:spAutoFit/>
          </a:bodyPr>
          <a:lstStyle/>
          <a:p>
            <a:r>
              <a:rPr lang="fr-FR" b="1" smtClean="0"/>
              <a:t>1</a:t>
            </a:r>
            <a:endParaRPr lang="fr-FR" b="1"/>
          </a:p>
        </p:txBody>
      </p:sp>
      <p:sp>
        <p:nvSpPr>
          <p:cNvPr id="18" name="Rectangle 14"/>
          <p:cNvSpPr>
            <a:spLocks noChangeArrowheads="1"/>
          </p:cNvSpPr>
          <p:nvPr/>
        </p:nvSpPr>
        <p:spPr bwMode="auto">
          <a:xfrm>
            <a:off x="8178112" y="2822624"/>
            <a:ext cx="310984" cy="397545"/>
          </a:xfrm>
          <a:prstGeom prst="rect">
            <a:avLst/>
          </a:prstGeom>
          <a:noFill/>
          <a:ln w="12700">
            <a:noFill/>
            <a:miter lim="800000"/>
            <a:headEnd/>
            <a:tailEnd/>
          </a:ln>
          <a:effectLst/>
        </p:spPr>
        <p:txBody>
          <a:bodyPr wrap="none" lIns="90488" tIns="44450" rIns="90488" bIns="44450">
            <a:spAutoFit/>
          </a:bodyPr>
          <a:lstStyle/>
          <a:p>
            <a:r>
              <a:rPr lang="fr-FR" b="1" smtClean="0"/>
              <a:t>1</a:t>
            </a:r>
            <a:endParaRPr lang="fr-FR" b="1"/>
          </a:p>
        </p:txBody>
      </p:sp>
      <p:sp>
        <p:nvSpPr>
          <p:cNvPr id="19" name="Rectangle 14"/>
          <p:cNvSpPr>
            <a:spLocks noChangeArrowheads="1"/>
          </p:cNvSpPr>
          <p:nvPr/>
        </p:nvSpPr>
        <p:spPr bwMode="auto">
          <a:xfrm>
            <a:off x="4793890" y="3916134"/>
            <a:ext cx="567464" cy="397545"/>
          </a:xfrm>
          <a:prstGeom prst="rect">
            <a:avLst/>
          </a:prstGeom>
          <a:noFill/>
          <a:ln w="12700">
            <a:noFill/>
            <a:miter lim="800000"/>
            <a:headEnd/>
            <a:tailEnd/>
          </a:ln>
          <a:effectLst/>
        </p:spPr>
        <p:txBody>
          <a:bodyPr wrap="none" lIns="90488" tIns="44450" rIns="90488" bIns="44450">
            <a:spAutoFit/>
          </a:bodyPr>
          <a:lstStyle/>
          <a:p>
            <a:r>
              <a:rPr lang="fr-FR" b="1"/>
              <a:t>0</a:t>
            </a:r>
            <a:r>
              <a:rPr lang="fr-FR" b="1" smtClean="0"/>
              <a:t>..</a:t>
            </a:r>
            <a:r>
              <a:rPr lang="fr-FR" b="1"/>
              <a:t>1</a:t>
            </a:r>
          </a:p>
        </p:txBody>
      </p:sp>
      <p:sp>
        <p:nvSpPr>
          <p:cNvPr id="20" name="Rectangle 14"/>
          <p:cNvSpPr>
            <a:spLocks noChangeArrowheads="1"/>
          </p:cNvSpPr>
          <p:nvPr/>
        </p:nvSpPr>
        <p:spPr bwMode="auto">
          <a:xfrm>
            <a:off x="6283325" y="3916134"/>
            <a:ext cx="567464" cy="397545"/>
          </a:xfrm>
          <a:prstGeom prst="rect">
            <a:avLst/>
          </a:prstGeom>
          <a:noFill/>
          <a:ln w="12700">
            <a:noFill/>
            <a:miter lim="800000"/>
            <a:headEnd/>
            <a:tailEnd/>
          </a:ln>
          <a:effectLst/>
        </p:spPr>
        <p:txBody>
          <a:bodyPr wrap="none" lIns="90488" tIns="44450" rIns="90488" bIns="44450">
            <a:spAutoFit/>
          </a:bodyPr>
          <a:lstStyle/>
          <a:p>
            <a:r>
              <a:rPr lang="fr-FR" b="1"/>
              <a:t>0</a:t>
            </a:r>
            <a:r>
              <a:rPr lang="fr-FR" b="1" smtClean="0"/>
              <a:t>..</a:t>
            </a:r>
            <a:r>
              <a:rPr lang="fr-FR" b="1"/>
              <a:t>1</a:t>
            </a:r>
          </a:p>
        </p:txBody>
      </p:sp>
      <p:sp>
        <p:nvSpPr>
          <p:cNvPr id="21" name="Rectangle 14"/>
          <p:cNvSpPr>
            <a:spLocks noChangeArrowheads="1"/>
          </p:cNvSpPr>
          <p:nvPr/>
        </p:nvSpPr>
        <p:spPr bwMode="auto">
          <a:xfrm>
            <a:off x="7687919" y="3906708"/>
            <a:ext cx="567464" cy="397545"/>
          </a:xfrm>
          <a:prstGeom prst="rect">
            <a:avLst/>
          </a:prstGeom>
          <a:noFill/>
          <a:ln w="12700">
            <a:noFill/>
            <a:miter lim="800000"/>
            <a:headEnd/>
            <a:tailEnd/>
          </a:ln>
          <a:effectLst/>
        </p:spPr>
        <p:txBody>
          <a:bodyPr wrap="none" lIns="90488" tIns="44450" rIns="90488" bIns="44450">
            <a:spAutoFit/>
          </a:bodyPr>
          <a:lstStyle/>
          <a:p>
            <a:r>
              <a:rPr lang="fr-FR" b="1"/>
              <a:t>0</a:t>
            </a:r>
            <a:r>
              <a:rPr lang="fr-FR" b="1" smtClean="0"/>
              <a:t>..</a:t>
            </a:r>
            <a:r>
              <a:rPr lang="fr-FR" b="1"/>
              <a:t>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0-#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0-#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7" grpId="0" autoUpdateAnimBg="0"/>
      <p:bldP spid="18" grpId="0" autoUpdateAnimBg="0"/>
      <p:bldP spid="19" grpId="0" autoUpdateAnimBg="0"/>
      <p:bldP spid="20" grpId="0" autoUpdateAnimBg="0"/>
      <p:bldP spid="21" grpId="0"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822325" y="288925"/>
            <a:ext cx="7772400" cy="1143000"/>
          </a:xfrm>
        </p:spPr>
        <p:txBody>
          <a:bodyPr/>
          <a:lstStyle/>
          <a:p>
            <a:pPr algn="ctr"/>
            <a:r>
              <a:rPr lang="fr-FR"/>
              <a:t>UML / Relationnel</a:t>
            </a:r>
          </a:p>
        </p:txBody>
      </p:sp>
      <p:sp>
        <p:nvSpPr>
          <p:cNvPr id="198659" name="Rectangle 3"/>
          <p:cNvSpPr>
            <a:spLocks noChangeArrowheads="1"/>
          </p:cNvSpPr>
          <p:nvPr/>
        </p:nvSpPr>
        <p:spPr bwMode="auto">
          <a:xfrm>
            <a:off x="1004888" y="1668463"/>
            <a:ext cx="2484437"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a:t>Client</a:t>
            </a:r>
          </a:p>
        </p:txBody>
      </p:sp>
      <p:sp>
        <p:nvSpPr>
          <p:cNvPr id="198660" name="Rectangle 4"/>
          <p:cNvSpPr>
            <a:spLocks noChangeArrowheads="1"/>
          </p:cNvSpPr>
          <p:nvPr/>
        </p:nvSpPr>
        <p:spPr bwMode="auto">
          <a:xfrm>
            <a:off x="1004888" y="2390775"/>
            <a:ext cx="2489200" cy="1963738"/>
          </a:xfrm>
          <a:prstGeom prst="rect">
            <a:avLst/>
          </a:prstGeom>
          <a:solidFill>
            <a:schemeClr val="accent1"/>
          </a:solidFill>
          <a:ln w="12700">
            <a:solidFill>
              <a:schemeClr val="tx1"/>
            </a:solidFill>
            <a:miter lim="800000"/>
            <a:headEnd/>
            <a:tailEnd/>
          </a:ln>
          <a:effectLst/>
        </p:spPr>
        <p:txBody>
          <a:bodyPr wrap="none"/>
          <a:lstStyle/>
          <a:p>
            <a:r>
              <a:rPr lang="fr-FR"/>
              <a:t>&lt;PK&gt; C#</a:t>
            </a:r>
          </a:p>
          <a:p>
            <a:r>
              <a:rPr lang="fr-FR"/>
              <a:t>Prénom</a:t>
            </a:r>
          </a:p>
          <a:p>
            <a:r>
              <a:rPr lang="fr-FR"/>
              <a:t>Nom de famille</a:t>
            </a:r>
          </a:p>
          <a:p>
            <a:r>
              <a:rPr lang="fr-FR"/>
              <a:t>Ville</a:t>
            </a:r>
          </a:p>
          <a:p>
            <a:r>
              <a:rPr lang="fr-FR"/>
              <a:t>CP</a:t>
            </a:r>
          </a:p>
          <a:p>
            <a:r>
              <a:rPr lang="fr-FR"/>
              <a:t> …</a:t>
            </a:r>
            <a:endParaRPr lang="fr-FR" i="1"/>
          </a:p>
          <a:p>
            <a:r>
              <a:rPr lang="fr-FR"/>
              <a:t>   </a:t>
            </a:r>
          </a:p>
        </p:txBody>
      </p:sp>
      <p:sp>
        <p:nvSpPr>
          <p:cNvPr id="198661" name="Text Box 5"/>
          <p:cNvSpPr txBox="1">
            <a:spLocks noChangeArrowheads="1"/>
          </p:cNvSpPr>
          <p:nvPr/>
        </p:nvSpPr>
        <p:spPr bwMode="auto">
          <a:xfrm>
            <a:off x="605306" y="4739425"/>
            <a:ext cx="8100812" cy="1908215"/>
          </a:xfrm>
          <a:prstGeom prst="rect">
            <a:avLst/>
          </a:prstGeom>
          <a:noFill/>
          <a:ln w="12700">
            <a:solidFill>
              <a:schemeClr val="accent1"/>
            </a:solidFill>
            <a:miter lim="800000"/>
            <a:headEnd/>
            <a:tailEnd/>
          </a:ln>
          <a:effectLst/>
        </p:spPr>
        <p:txBody>
          <a:bodyPr wrap="square">
            <a:spAutoFit/>
          </a:bodyPr>
          <a:lstStyle/>
          <a:p>
            <a:pPr>
              <a:spcBef>
                <a:spcPct val="50000"/>
              </a:spcBef>
              <a:buFontTx/>
              <a:buChar char="•"/>
            </a:pPr>
            <a:r>
              <a:rPr lang="fr-FR" sz="2400"/>
              <a:t> </a:t>
            </a:r>
            <a:r>
              <a:rPr lang="fr-FR" sz="2800"/>
              <a:t>Acceptable pour le relationnel</a:t>
            </a:r>
          </a:p>
          <a:p>
            <a:pPr>
              <a:spcBef>
                <a:spcPct val="50000"/>
              </a:spcBef>
              <a:buFontTx/>
              <a:buChar char="•"/>
            </a:pPr>
            <a:r>
              <a:rPr lang="fr-FR" sz="2800"/>
              <a:t> Mais une </a:t>
            </a:r>
            <a:r>
              <a:rPr lang="fr-FR" sz="2800" i="1"/>
              <a:t>mauvaise</a:t>
            </a:r>
            <a:r>
              <a:rPr lang="fr-FR" sz="2800"/>
              <a:t> conception </a:t>
            </a:r>
          </a:p>
          <a:p>
            <a:pPr lvl="1">
              <a:buFontTx/>
              <a:buChar char="•"/>
            </a:pPr>
            <a:r>
              <a:rPr lang="fr-FR"/>
              <a:t> </a:t>
            </a:r>
            <a:r>
              <a:rPr lang="fr-FR" smtClean="0"/>
              <a:t>Si  </a:t>
            </a:r>
            <a:r>
              <a:rPr lang="fr-FR" sz="2400" smtClean="0"/>
              <a:t>statut, comme son nom l’indique </a:t>
            </a:r>
            <a:r>
              <a:rPr lang="fr-FR" sz="2400"/>
              <a:t>ne dépend que de C#</a:t>
            </a:r>
          </a:p>
          <a:p>
            <a:pPr lvl="1">
              <a:buFontTx/>
              <a:buChar char="•"/>
            </a:pPr>
            <a:r>
              <a:rPr lang="fr-FR" sz="2400"/>
              <a:t> </a:t>
            </a:r>
            <a:r>
              <a:rPr lang="fr-FR" sz="2400" smtClean="0"/>
              <a:t>Si </a:t>
            </a:r>
            <a:r>
              <a:rPr lang="fr-FR" sz="2400"/>
              <a:t>CP implique la ville</a:t>
            </a:r>
          </a:p>
        </p:txBody>
      </p:sp>
      <p:sp>
        <p:nvSpPr>
          <p:cNvPr id="198663" name="Rectangle 7"/>
          <p:cNvSpPr>
            <a:spLocks noChangeArrowheads="1"/>
          </p:cNvSpPr>
          <p:nvPr/>
        </p:nvSpPr>
        <p:spPr bwMode="auto">
          <a:xfrm>
            <a:off x="5316538" y="1611313"/>
            <a:ext cx="1816100"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a:t>Assurance</a:t>
            </a:r>
          </a:p>
        </p:txBody>
      </p:sp>
      <p:sp>
        <p:nvSpPr>
          <p:cNvPr id="198664" name="Rectangle 8"/>
          <p:cNvSpPr>
            <a:spLocks noChangeArrowheads="1"/>
          </p:cNvSpPr>
          <p:nvPr/>
        </p:nvSpPr>
        <p:spPr bwMode="auto">
          <a:xfrm>
            <a:off x="5316538" y="2333625"/>
            <a:ext cx="1816100" cy="2309813"/>
          </a:xfrm>
          <a:prstGeom prst="rect">
            <a:avLst/>
          </a:prstGeom>
          <a:solidFill>
            <a:schemeClr val="accent1"/>
          </a:solidFill>
          <a:ln w="12700">
            <a:solidFill>
              <a:schemeClr val="tx1"/>
            </a:solidFill>
            <a:miter lim="800000"/>
            <a:headEnd/>
            <a:tailEnd/>
          </a:ln>
          <a:effectLst/>
        </p:spPr>
        <p:txBody>
          <a:bodyPr wrap="none"/>
          <a:lstStyle/>
          <a:p>
            <a:r>
              <a:rPr lang="fr-FR"/>
              <a:t>&lt;PK&gt; A#</a:t>
            </a:r>
          </a:p>
          <a:p>
            <a:r>
              <a:rPr lang="fr-FR"/>
              <a:t>&lt;PK&gt; C#</a:t>
            </a:r>
          </a:p>
          <a:p>
            <a:r>
              <a:rPr lang="fr-FR" i="1"/>
              <a:t>Statut du client</a:t>
            </a:r>
          </a:p>
          <a:p>
            <a:r>
              <a:rPr lang="fr-FR"/>
              <a:t>Prime</a:t>
            </a:r>
          </a:p>
          <a:p>
            <a:r>
              <a:rPr lang="fr-FR"/>
              <a:t> …</a:t>
            </a:r>
            <a:endParaRPr lang="fr-FR" i="1"/>
          </a:p>
          <a:p>
            <a:r>
              <a:rPr lang="fr-FR"/>
              <a:t>   </a:t>
            </a:r>
          </a:p>
        </p:txBody>
      </p:sp>
      <p:sp>
        <p:nvSpPr>
          <p:cNvPr id="198665" name="Line 9"/>
          <p:cNvSpPr>
            <a:spLocks noChangeShapeType="1"/>
          </p:cNvSpPr>
          <p:nvPr/>
        </p:nvSpPr>
        <p:spPr bwMode="auto">
          <a:xfrm>
            <a:off x="3484563" y="1992313"/>
            <a:ext cx="1866900" cy="0"/>
          </a:xfrm>
          <a:prstGeom prst="line">
            <a:avLst/>
          </a:prstGeom>
          <a:noFill/>
          <a:ln w="12700">
            <a:solidFill>
              <a:schemeClr val="tx1"/>
            </a:solidFill>
            <a:round/>
            <a:headEnd/>
            <a:tailEnd/>
          </a:ln>
          <a:effectLst/>
        </p:spPr>
        <p:txBody>
          <a:bodyPr/>
          <a:lstStyle/>
          <a:p>
            <a:endParaRPr lang="fr-FR"/>
          </a:p>
        </p:txBody>
      </p:sp>
      <p:sp>
        <p:nvSpPr>
          <p:cNvPr id="198666" name="Rectangle 10"/>
          <p:cNvSpPr>
            <a:spLocks noChangeArrowheads="1"/>
          </p:cNvSpPr>
          <p:nvPr/>
        </p:nvSpPr>
        <p:spPr bwMode="auto">
          <a:xfrm>
            <a:off x="3482975" y="1549400"/>
            <a:ext cx="481013" cy="442913"/>
          </a:xfrm>
          <a:prstGeom prst="rect">
            <a:avLst/>
          </a:prstGeom>
          <a:noFill/>
          <a:ln w="12700">
            <a:noFill/>
            <a:miter lim="800000"/>
            <a:headEnd/>
            <a:tailEnd/>
          </a:ln>
          <a:effectLst/>
        </p:spPr>
        <p:txBody>
          <a:bodyPr wrap="none" anchor="ctr"/>
          <a:lstStyle/>
          <a:p>
            <a:pPr algn="ctr"/>
            <a:r>
              <a:rPr lang="fr-FR"/>
              <a:t>1</a:t>
            </a:r>
          </a:p>
        </p:txBody>
      </p:sp>
      <p:sp>
        <p:nvSpPr>
          <p:cNvPr id="198667" name="Rectangle 11"/>
          <p:cNvSpPr>
            <a:spLocks noChangeArrowheads="1"/>
          </p:cNvSpPr>
          <p:nvPr/>
        </p:nvSpPr>
        <p:spPr bwMode="auto">
          <a:xfrm>
            <a:off x="4811713" y="1530350"/>
            <a:ext cx="481012" cy="442913"/>
          </a:xfrm>
          <a:prstGeom prst="rect">
            <a:avLst/>
          </a:prstGeom>
          <a:noFill/>
          <a:ln w="12700">
            <a:noFill/>
            <a:miter lim="800000"/>
            <a:headEnd/>
            <a:tailEnd/>
          </a:ln>
          <a:effectLst/>
        </p:spPr>
        <p:txBody>
          <a:bodyPr wrap="none" anchor="ctr"/>
          <a:lstStyle/>
          <a:p>
            <a:pPr algn="ctr"/>
            <a:r>
              <a:rPr lang="fr-FR"/>
              <a:t>*</a:t>
            </a:r>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822325" y="288925"/>
            <a:ext cx="7772400" cy="1143000"/>
          </a:xfrm>
        </p:spPr>
        <p:txBody>
          <a:bodyPr/>
          <a:lstStyle/>
          <a:p>
            <a:pPr algn="ctr"/>
            <a:r>
              <a:rPr lang="fr-FR"/>
              <a:t>UML / Relationnel</a:t>
            </a:r>
          </a:p>
        </p:txBody>
      </p:sp>
      <p:sp>
        <p:nvSpPr>
          <p:cNvPr id="199685" name="Text Box 5"/>
          <p:cNvSpPr txBox="1">
            <a:spLocks noChangeArrowheads="1"/>
          </p:cNvSpPr>
          <p:nvPr/>
        </p:nvSpPr>
        <p:spPr bwMode="auto">
          <a:xfrm>
            <a:off x="673100" y="5286375"/>
            <a:ext cx="5753458" cy="1169551"/>
          </a:xfrm>
          <a:prstGeom prst="rect">
            <a:avLst/>
          </a:prstGeom>
          <a:noFill/>
          <a:ln w="12700">
            <a:solidFill>
              <a:schemeClr val="accent1"/>
            </a:solidFill>
            <a:miter lim="800000"/>
            <a:headEnd/>
            <a:tailEnd/>
          </a:ln>
          <a:effectLst/>
        </p:spPr>
        <p:txBody>
          <a:bodyPr wrap="square">
            <a:spAutoFit/>
          </a:bodyPr>
          <a:lstStyle/>
          <a:p>
            <a:pPr>
              <a:spcBef>
                <a:spcPct val="50000"/>
              </a:spcBef>
              <a:buFontTx/>
              <a:buChar char="•"/>
            </a:pPr>
            <a:r>
              <a:rPr lang="fr-FR" sz="2400"/>
              <a:t> </a:t>
            </a:r>
            <a:r>
              <a:rPr lang="fr-FR" sz="2800"/>
              <a:t>Acceptable pour le relationnel</a:t>
            </a:r>
          </a:p>
          <a:p>
            <a:pPr>
              <a:spcBef>
                <a:spcPct val="50000"/>
              </a:spcBef>
              <a:buFontTx/>
              <a:buChar char="•"/>
            </a:pPr>
            <a:r>
              <a:rPr lang="fr-FR" sz="2800"/>
              <a:t> Mais une </a:t>
            </a:r>
            <a:r>
              <a:rPr lang="fr-FR" sz="2800" i="1"/>
              <a:t>très</a:t>
            </a:r>
            <a:r>
              <a:rPr lang="fr-FR" sz="2800"/>
              <a:t> mauvaise conception</a:t>
            </a:r>
          </a:p>
        </p:txBody>
      </p:sp>
      <p:sp>
        <p:nvSpPr>
          <p:cNvPr id="199691" name="Rectangle 11"/>
          <p:cNvSpPr>
            <a:spLocks noChangeArrowheads="1"/>
          </p:cNvSpPr>
          <p:nvPr/>
        </p:nvSpPr>
        <p:spPr bwMode="auto">
          <a:xfrm>
            <a:off x="3778250" y="1706563"/>
            <a:ext cx="2470150"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a:t>Personne</a:t>
            </a:r>
          </a:p>
        </p:txBody>
      </p:sp>
      <p:sp>
        <p:nvSpPr>
          <p:cNvPr id="199692" name="Rectangle 12"/>
          <p:cNvSpPr>
            <a:spLocks noChangeArrowheads="1"/>
          </p:cNvSpPr>
          <p:nvPr/>
        </p:nvSpPr>
        <p:spPr bwMode="auto">
          <a:xfrm>
            <a:off x="3778250" y="2428875"/>
            <a:ext cx="2470150" cy="2309813"/>
          </a:xfrm>
          <a:prstGeom prst="rect">
            <a:avLst/>
          </a:prstGeom>
          <a:solidFill>
            <a:schemeClr val="accent1"/>
          </a:solidFill>
          <a:ln w="12700">
            <a:solidFill>
              <a:schemeClr val="tx1"/>
            </a:solidFill>
            <a:miter lim="800000"/>
            <a:headEnd/>
            <a:tailEnd/>
          </a:ln>
          <a:effectLst/>
        </p:spPr>
        <p:txBody>
          <a:bodyPr wrap="none"/>
          <a:lstStyle/>
          <a:p>
            <a:r>
              <a:rPr lang="fr-FR"/>
              <a:t>&lt;PK&gt; P#</a:t>
            </a:r>
          </a:p>
          <a:p>
            <a:r>
              <a:rPr lang="fr-FR"/>
              <a:t>&lt;PK&gt; Hobby</a:t>
            </a:r>
          </a:p>
          <a:p>
            <a:r>
              <a:rPr lang="fr-FR"/>
              <a:t>&lt;PK&gt; Ami</a:t>
            </a:r>
          </a:p>
          <a:p>
            <a:r>
              <a:rPr lang="fr-FR"/>
              <a:t>&lt;PK&gt; Restaurant </a:t>
            </a:r>
          </a:p>
          <a:p>
            <a:r>
              <a:rPr lang="fr-FR"/>
              <a:t>Prénom</a:t>
            </a:r>
          </a:p>
          <a:p>
            <a:r>
              <a:rPr lang="fr-FR"/>
              <a:t>Nom de famille</a:t>
            </a:r>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822325" y="187325"/>
            <a:ext cx="7772400" cy="1143000"/>
          </a:xfrm>
        </p:spPr>
        <p:txBody>
          <a:bodyPr/>
          <a:lstStyle/>
          <a:p>
            <a:r>
              <a:rPr lang="fr-FR"/>
              <a:t>Passage UML - Relationnel</a:t>
            </a:r>
          </a:p>
        </p:txBody>
      </p:sp>
      <p:sp>
        <p:nvSpPr>
          <p:cNvPr id="207875" name="Rectangle 3"/>
          <p:cNvSpPr>
            <a:spLocks noGrp="1" noChangeArrowheads="1"/>
          </p:cNvSpPr>
          <p:nvPr>
            <p:ph type="body" idx="1"/>
          </p:nvPr>
        </p:nvSpPr>
        <p:spPr>
          <a:xfrm>
            <a:off x="808038" y="1512888"/>
            <a:ext cx="7866062" cy="4737100"/>
          </a:xfrm>
        </p:spPr>
        <p:txBody>
          <a:bodyPr/>
          <a:lstStyle/>
          <a:p>
            <a:r>
              <a:rPr lang="fr-FR" sz="2800"/>
              <a:t>Entités et associations doivent devenir</a:t>
            </a:r>
          </a:p>
          <a:p>
            <a:pPr lvl="1"/>
            <a:r>
              <a:rPr lang="fr-FR" sz="2400"/>
              <a:t> Tables</a:t>
            </a:r>
          </a:p>
          <a:p>
            <a:pPr lvl="1"/>
            <a:r>
              <a:rPr lang="fr-FR" sz="2400"/>
              <a:t> Liens sémantiques et contraintes IR</a:t>
            </a:r>
          </a:p>
          <a:p>
            <a:pPr lvl="1"/>
            <a:r>
              <a:rPr lang="fr-FR" sz="2400"/>
              <a:t> Opérations sur les tables</a:t>
            </a:r>
          </a:p>
          <a:p>
            <a:r>
              <a:rPr lang="fr-FR" sz="2800"/>
              <a:t>Dans le modèle UML la représentation des associations n’est pas spécifiée</a:t>
            </a:r>
          </a:p>
          <a:p>
            <a:pPr lvl="1"/>
            <a:r>
              <a:rPr lang="fr-FR" sz="2400"/>
              <a:t>Pourrait être les listes de pointeurs (références)</a:t>
            </a:r>
          </a:p>
          <a:p>
            <a:pPr lvl="1"/>
            <a:r>
              <a:rPr lang="fr-FR" sz="2400"/>
              <a:t>Manipulées alors différemment dans un langage de programmation que les valeurs directes de données</a:t>
            </a:r>
          </a:p>
          <a:p>
            <a:r>
              <a:rPr lang="fr-FR" sz="2800" i="1"/>
              <a:t>Principe rejeté par le modèle relationnel</a:t>
            </a:r>
          </a:p>
          <a:p>
            <a:pPr lvl="1">
              <a:buFont typeface="Monotype Sorts" pitchFamily="2" charset="2"/>
              <a:buNone/>
            </a:pPr>
            <a:endParaRPr lang="fr-FR" sz="2400" b="1"/>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822325" y="187325"/>
            <a:ext cx="7772400" cy="1143000"/>
          </a:xfrm>
        </p:spPr>
        <p:txBody>
          <a:bodyPr/>
          <a:lstStyle/>
          <a:p>
            <a:r>
              <a:rPr lang="fr-FR"/>
              <a:t>Passage UML - Relationnel</a:t>
            </a:r>
          </a:p>
        </p:txBody>
      </p:sp>
      <p:sp>
        <p:nvSpPr>
          <p:cNvPr id="244739" name="Rectangle 3"/>
          <p:cNvSpPr>
            <a:spLocks noGrp="1" noChangeArrowheads="1"/>
          </p:cNvSpPr>
          <p:nvPr>
            <p:ph type="body" idx="1"/>
          </p:nvPr>
        </p:nvSpPr>
        <p:spPr>
          <a:xfrm>
            <a:off x="808038" y="1567534"/>
            <a:ext cx="7866062" cy="4737100"/>
          </a:xfrm>
        </p:spPr>
        <p:txBody>
          <a:bodyPr/>
          <a:lstStyle/>
          <a:p>
            <a:pPr>
              <a:lnSpc>
                <a:spcPct val="80000"/>
              </a:lnSpc>
            </a:pPr>
            <a:r>
              <a:rPr lang="fr-FR" i="1">
                <a:solidFill>
                  <a:srgbClr val="FFFFC9"/>
                </a:solidFill>
              </a:rPr>
              <a:t>Les associations sont les tables comme les autres ou existent entre les valeurs des attributs  comme les </a:t>
            </a:r>
            <a:r>
              <a:rPr lang="fr-FR" i="1" smtClean="0">
                <a:solidFill>
                  <a:srgbClr val="FFFFC9"/>
                </a:solidFill>
              </a:rPr>
              <a:t>autres </a:t>
            </a:r>
            <a:r>
              <a:rPr lang="fr-FR" smtClean="0">
                <a:solidFill>
                  <a:srgbClr val="FFFFC9"/>
                </a:solidFill>
              </a:rPr>
              <a:t>(</a:t>
            </a:r>
            <a:r>
              <a:rPr lang="fr-FR" err="1" smtClean="0">
                <a:solidFill>
                  <a:srgbClr val="FFFFC9"/>
                </a:solidFill>
              </a:rPr>
              <a:t>Codd</a:t>
            </a:r>
            <a:r>
              <a:rPr lang="fr-FR" smtClean="0">
                <a:solidFill>
                  <a:srgbClr val="FFFFC9"/>
                </a:solidFill>
              </a:rPr>
              <a:t>)</a:t>
            </a:r>
            <a:endParaRPr lang="fr-FR">
              <a:solidFill>
                <a:srgbClr val="FFFFC9"/>
              </a:solidFill>
            </a:endParaRPr>
          </a:p>
          <a:p>
            <a:pPr>
              <a:lnSpc>
                <a:spcPct val="80000"/>
              </a:lnSpc>
            </a:pPr>
            <a:r>
              <a:rPr lang="fr-FR"/>
              <a:t>Entre les clés primaire et étrangère en général</a:t>
            </a:r>
          </a:p>
          <a:p>
            <a:pPr lvl="1">
              <a:lnSpc>
                <a:spcPct val="80000"/>
              </a:lnSpc>
            </a:pPr>
            <a:r>
              <a:rPr lang="fr-FR"/>
              <a:t>Associations </a:t>
            </a:r>
            <a:r>
              <a:rPr lang="fr-FR" i="1"/>
              <a:t>triviales</a:t>
            </a:r>
            <a:r>
              <a:rPr lang="fr-FR"/>
              <a:t> : une même valeur d’attribut clé étrangère d’une table que celle d’une clé d’une autre table indique un même objet réel</a:t>
            </a:r>
          </a:p>
          <a:p>
            <a:pPr>
              <a:lnSpc>
                <a:spcPct val="80000"/>
              </a:lnSpc>
            </a:pPr>
            <a:r>
              <a:rPr lang="fr-FR"/>
              <a:t>D’où l’introduction et l’importance capitale du concept de la clé dans le modèle relationnel </a:t>
            </a:r>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822325" y="187325"/>
            <a:ext cx="7772400" cy="1143000"/>
          </a:xfrm>
        </p:spPr>
        <p:txBody>
          <a:bodyPr/>
          <a:lstStyle/>
          <a:p>
            <a:r>
              <a:rPr lang="fr-FR"/>
              <a:t>Passage UML - Relationnel</a:t>
            </a:r>
          </a:p>
        </p:txBody>
      </p:sp>
      <p:sp>
        <p:nvSpPr>
          <p:cNvPr id="244739" name="Rectangle 3"/>
          <p:cNvSpPr>
            <a:spLocks noGrp="1" noChangeArrowheads="1"/>
          </p:cNvSpPr>
          <p:nvPr>
            <p:ph type="body" idx="1"/>
          </p:nvPr>
        </p:nvSpPr>
        <p:spPr>
          <a:xfrm>
            <a:off x="808038" y="1747838"/>
            <a:ext cx="7866062" cy="4737100"/>
          </a:xfrm>
        </p:spPr>
        <p:txBody>
          <a:bodyPr/>
          <a:lstStyle/>
          <a:p>
            <a:pPr>
              <a:lnSpc>
                <a:spcPct val="80000"/>
              </a:lnSpc>
            </a:pPr>
            <a:r>
              <a:rPr lang="fr-FR" smtClean="0"/>
              <a:t>Egalement important est le </a:t>
            </a:r>
            <a:r>
              <a:rPr lang="fr-FR"/>
              <a:t>principe que la table est un ensemble donc tout </a:t>
            </a:r>
            <a:r>
              <a:rPr lang="fr-FR" err="1"/>
              <a:t>tuple</a:t>
            </a:r>
            <a:r>
              <a:rPr lang="fr-FR"/>
              <a:t> a nécessairement une clé</a:t>
            </a:r>
          </a:p>
          <a:p>
            <a:pPr lvl="1">
              <a:lnSpc>
                <a:spcPct val="80000"/>
              </a:lnSpc>
            </a:pPr>
            <a:r>
              <a:rPr lang="fr-FR" smtClean="0"/>
              <a:t>Constituée  peut-être par </a:t>
            </a:r>
            <a:r>
              <a:rPr lang="fr-FR"/>
              <a:t>tous </a:t>
            </a:r>
            <a:r>
              <a:rPr lang="fr-FR" smtClean="0"/>
              <a:t>les </a:t>
            </a:r>
            <a:r>
              <a:rPr lang="fr-FR"/>
              <a:t>attributs, mais quand même</a:t>
            </a:r>
          </a:p>
          <a:p>
            <a:pPr lvl="2">
              <a:lnSpc>
                <a:spcPct val="80000"/>
              </a:lnSpc>
            </a:pPr>
            <a:r>
              <a:rPr lang="fr-FR"/>
              <a:t>Pas une bonne idée  </a:t>
            </a:r>
          </a:p>
          <a:p>
            <a:pPr>
              <a:lnSpc>
                <a:spcPct val="80000"/>
              </a:lnSpc>
            </a:pPr>
            <a:r>
              <a:rPr lang="fr-FR" smtClean="0"/>
              <a:t>Résultat global: </a:t>
            </a:r>
            <a:r>
              <a:rPr lang="fr-FR"/>
              <a:t>une même </a:t>
            </a:r>
            <a:r>
              <a:rPr lang="fr-FR" smtClean="0"/>
              <a:t>expression de manipulations </a:t>
            </a:r>
            <a:r>
              <a:rPr lang="fr-FR"/>
              <a:t>de </a:t>
            </a:r>
            <a:r>
              <a:rPr lang="fr-FR" smtClean="0"/>
              <a:t>toutes les données </a:t>
            </a:r>
            <a:r>
              <a:rPr lang="fr-FR"/>
              <a:t>dans la </a:t>
            </a:r>
            <a:r>
              <a:rPr lang="fr-FR" smtClean="0"/>
              <a:t>base (</a:t>
            </a:r>
            <a:r>
              <a:rPr lang="fr-FR" err="1" smtClean="0"/>
              <a:t>Codd</a:t>
            </a:r>
            <a:r>
              <a:rPr lang="fr-FR" smtClean="0"/>
              <a:t>)</a:t>
            </a:r>
            <a:endParaRPr lang="fr-FR"/>
          </a:p>
          <a:p>
            <a:pPr lvl="1">
              <a:lnSpc>
                <a:spcPct val="80000"/>
              </a:lnSpc>
            </a:pPr>
            <a:r>
              <a:rPr lang="fr-FR" b="1"/>
              <a:t>Un énorme avantage pour le but de  non-</a:t>
            </a:r>
            <a:r>
              <a:rPr lang="fr-FR" b="1" err="1"/>
              <a:t>proceduralité</a:t>
            </a:r>
            <a:endParaRPr lang="fr-FR" b="1"/>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790575" y="280988"/>
            <a:ext cx="7772400" cy="1143000"/>
          </a:xfrm>
        </p:spPr>
        <p:txBody>
          <a:bodyPr/>
          <a:lstStyle/>
          <a:p>
            <a:r>
              <a:rPr lang="fr-FR" smtClean="0"/>
              <a:t>Réification (Etape 1)</a:t>
            </a:r>
            <a:endParaRPr lang="fr-FR"/>
          </a:p>
        </p:txBody>
      </p:sp>
      <p:sp>
        <p:nvSpPr>
          <p:cNvPr id="243715" name="Rectangle 3"/>
          <p:cNvSpPr>
            <a:spLocks noGrp="1" noChangeArrowheads="1"/>
          </p:cNvSpPr>
          <p:nvPr>
            <p:ph type="body" idx="1"/>
          </p:nvPr>
        </p:nvSpPr>
        <p:spPr>
          <a:xfrm>
            <a:off x="838200" y="1404938"/>
            <a:ext cx="7772400" cy="5143500"/>
          </a:xfrm>
        </p:spPr>
        <p:txBody>
          <a:bodyPr/>
          <a:lstStyle/>
          <a:p>
            <a:pPr>
              <a:lnSpc>
                <a:spcPct val="90000"/>
              </a:lnSpc>
            </a:pPr>
            <a:r>
              <a:rPr lang="fr-FR"/>
              <a:t>Outil Fondamental de passage UML – Relationnel : </a:t>
            </a:r>
          </a:p>
          <a:p>
            <a:pPr>
              <a:lnSpc>
                <a:spcPct val="90000"/>
              </a:lnSpc>
            </a:pPr>
            <a:r>
              <a:rPr lang="fr-FR"/>
              <a:t>On réifie :</a:t>
            </a:r>
          </a:p>
          <a:p>
            <a:pPr lvl="1">
              <a:lnSpc>
                <a:spcPct val="90000"/>
              </a:lnSpc>
            </a:pPr>
            <a:r>
              <a:rPr lang="fr-FR"/>
              <a:t> </a:t>
            </a:r>
            <a:r>
              <a:rPr lang="fr-FR" smtClean="0"/>
              <a:t>Toute classe </a:t>
            </a:r>
            <a:r>
              <a:rPr lang="fr-FR"/>
              <a:t>d’associations en une classe d’entités </a:t>
            </a:r>
            <a:endParaRPr lang="fr-FR" smtClean="0"/>
          </a:p>
          <a:p>
            <a:pPr>
              <a:lnSpc>
                <a:spcPct val="90000"/>
              </a:lnSpc>
            </a:pPr>
            <a:r>
              <a:rPr lang="fr-FR" smtClean="0"/>
              <a:t> </a:t>
            </a:r>
            <a:r>
              <a:rPr lang="fr-FR" i="1" smtClean="0"/>
              <a:t>Toute classe d’entités deviendra plus tard une  table relationnelle</a:t>
            </a:r>
            <a:endParaRPr lang="fr-FR" i="1"/>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943600" y="304800"/>
            <a:ext cx="2895600" cy="1143000"/>
          </a:xfrm>
          <a:solidFill>
            <a:srgbClr val="FAFD00"/>
          </a:solidFill>
          <a:ln/>
        </p:spPr>
        <p:txBody>
          <a:bodyPr/>
          <a:lstStyle/>
          <a:p>
            <a:pPr algn="ctr"/>
            <a:r>
              <a:rPr lang="fr-FR">
                <a:solidFill>
                  <a:schemeClr val="accent1"/>
                </a:solidFill>
              </a:rPr>
              <a:t>Relations</a:t>
            </a:r>
          </a:p>
        </p:txBody>
      </p:sp>
      <p:sp>
        <p:nvSpPr>
          <p:cNvPr id="16387" name="Rectangle 3"/>
          <p:cNvSpPr>
            <a:spLocks noGrp="1" noChangeArrowheads="1"/>
          </p:cNvSpPr>
          <p:nvPr>
            <p:ph type="body" idx="1"/>
          </p:nvPr>
        </p:nvSpPr>
        <p:spPr>
          <a:xfrm>
            <a:off x="237744" y="1639824"/>
            <a:ext cx="7772400" cy="4504944"/>
          </a:xfrm>
          <a:noFill/>
          <a:ln/>
        </p:spPr>
        <p:txBody>
          <a:bodyPr/>
          <a:lstStyle/>
          <a:p>
            <a:pPr>
              <a:lnSpc>
                <a:spcPct val="90000"/>
              </a:lnSpc>
            </a:pPr>
            <a:r>
              <a:rPr lang="fr-FR" b="1" i="1">
                <a:solidFill>
                  <a:srgbClr val="FAFD00"/>
                </a:solidFill>
              </a:rPr>
              <a:t>D</a:t>
            </a:r>
            <a:r>
              <a:rPr lang="fr-FR" b="1" i="1" baseline="-25000">
                <a:solidFill>
                  <a:srgbClr val="FAFD00"/>
                </a:solidFill>
              </a:rPr>
              <a:t>i</a:t>
            </a:r>
            <a:r>
              <a:rPr lang="fr-FR" b="1" baseline="-25000">
                <a:solidFill>
                  <a:srgbClr val="FAFD00"/>
                </a:solidFill>
              </a:rPr>
              <a:t> </a:t>
            </a:r>
            <a:r>
              <a:rPr lang="fr-FR" b="1">
                <a:solidFill>
                  <a:srgbClr val="FAFD00"/>
                </a:solidFill>
              </a:rPr>
              <a:t> ; </a:t>
            </a:r>
            <a:r>
              <a:rPr lang="fr-FR" b="1" i="1">
                <a:solidFill>
                  <a:srgbClr val="FAFD00"/>
                </a:solidFill>
              </a:rPr>
              <a:t>i</a:t>
            </a:r>
            <a:r>
              <a:rPr lang="fr-FR" b="1">
                <a:solidFill>
                  <a:srgbClr val="FAFD00"/>
                </a:solidFill>
              </a:rPr>
              <a:t> = 1,2..</a:t>
            </a:r>
            <a:r>
              <a:rPr lang="fr-FR" b="1" i="1">
                <a:solidFill>
                  <a:srgbClr val="FAFD00"/>
                </a:solidFill>
              </a:rPr>
              <a:t>n </a:t>
            </a:r>
            <a:r>
              <a:rPr lang="fr-FR" b="1">
                <a:solidFill>
                  <a:srgbClr val="FAFD00"/>
                </a:solidFill>
              </a:rPr>
              <a:t>des ensembles dits </a:t>
            </a:r>
            <a:r>
              <a:rPr lang="fr-FR" b="1" i="1" smtClean="0">
                <a:solidFill>
                  <a:schemeClr val="hlink"/>
                </a:solidFill>
              </a:rPr>
              <a:t>domaines</a:t>
            </a:r>
            <a:endParaRPr lang="fr-FR" b="1" i="1">
              <a:solidFill>
                <a:schemeClr val="hlink"/>
              </a:solidFill>
            </a:endParaRPr>
          </a:p>
          <a:p>
            <a:pPr>
              <a:lnSpc>
                <a:spcPct val="90000"/>
              </a:lnSpc>
            </a:pPr>
            <a:r>
              <a:rPr lang="fr-FR" b="1">
                <a:solidFill>
                  <a:srgbClr val="FAFD00"/>
                </a:solidFill>
              </a:rPr>
              <a:t>Une relation </a:t>
            </a:r>
            <a:r>
              <a:rPr lang="fr-FR" b="1" i="1">
                <a:solidFill>
                  <a:srgbClr val="FAFD00"/>
                </a:solidFill>
              </a:rPr>
              <a:t>R</a:t>
            </a:r>
            <a:r>
              <a:rPr lang="fr-FR" b="1">
                <a:solidFill>
                  <a:srgbClr val="FAFD00"/>
                </a:solidFill>
              </a:rPr>
              <a:t> est un sous-ensemble </a:t>
            </a:r>
            <a:r>
              <a:rPr lang="fr-FR" b="1" smtClean="0">
                <a:solidFill>
                  <a:srgbClr val="FAFD00"/>
                </a:solidFill>
              </a:rPr>
              <a:t>de </a:t>
            </a:r>
            <a:r>
              <a:rPr lang="fr-FR" b="1">
                <a:solidFill>
                  <a:srgbClr val="FAFD00"/>
                </a:solidFill>
              </a:rPr>
              <a:t>produit cartésien:</a:t>
            </a:r>
          </a:p>
          <a:p>
            <a:pPr lvl="1">
              <a:lnSpc>
                <a:spcPct val="90000"/>
              </a:lnSpc>
            </a:pPr>
            <a:r>
              <a:rPr lang="fr-FR" b="1" i="1" smtClean="0">
                <a:solidFill>
                  <a:srgbClr val="FAFD00"/>
                </a:solidFill>
              </a:rPr>
              <a:t>R</a:t>
            </a:r>
            <a:r>
              <a:rPr lang="fr-FR" i="1" smtClean="0">
                <a:solidFill>
                  <a:srgbClr val="FAFD00"/>
                </a:solidFill>
              </a:rPr>
              <a:t> </a:t>
            </a:r>
            <a:r>
              <a:rPr lang="fr-FR">
                <a:solidFill>
                  <a:srgbClr val="FAFD00"/>
                </a:solidFill>
                <a:latin typeface="Symbol" pitchFamily="18" charset="2"/>
              </a:rPr>
              <a:t></a:t>
            </a:r>
            <a:r>
              <a:rPr lang="fr-FR" b="1" i="1">
                <a:solidFill>
                  <a:srgbClr val="FAFD00"/>
                </a:solidFill>
              </a:rPr>
              <a:t>D</a:t>
            </a:r>
            <a:r>
              <a:rPr lang="fr-FR" b="1" i="1" baseline="-25000">
                <a:solidFill>
                  <a:srgbClr val="FAFD00"/>
                </a:solidFill>
              </a:rPr>
              <a:t>i,</a:t>
            </a:r>
            <a:r>
              <a:rPr lang="fr-FR" b="1" baseline="-25000">
                <a:solidFill>
                  <a:srgbClr val="FAFD00"/>
                </a:solidFill>
              </a:rPr>
              <a:t>1 </a:t>
            </a:r>
            <a:r>
              <a:rPr lang="fr-FR" b="1">
                <a:solidFill>
                  <a:srgbClr val="FAFD00"/>
                </a:solidFill>
              </a:rPr>
              <a:t>x </a:t>
            </a:r>
            <a:r>
              <a:rPr lang="fr-FR" b="1" i="1">
                <a:solidFill>
                  <a:srgbClr val="FAFD00"/>
                </a:solidFill>
              </a:rPr>
              <a:t>D</a:t>
            </a:r>
            <a:r>
              <a:rPr lang="fr-FR" b="1" i="1" baseline="-25000">
                <a:solidFill>
                  <a:srgbClr val="FAFD00"/>
                </a:solidFill>
              </a:rPr>
              <a:t>i,</a:t>
            </a:r>
            <a:r>
              <a:rPr lang="fr-FR" b="1" baseline="-25000">
                <a:solidFill>
                  <a:srgbClr val="FAFD00"/>
                </a:solidFill>
              </a:rPr>
              <a:t>2 </a:t>
            </a:r>
            <a:r>
              <a:rPr lang="fr-FR" b="1">
                <a:solidFill>
                  <a:srgbClr val="FAFD00"/>
                </a:solidFill>
              </a:rPr>
              <a:t>... x ... </a:t>
            </a:r>
            <a:r>
              <a:rPr lang="fr-FR" b="1" i="1" err="1">
                <a:solidFill>
                  <a:srgbClr val="FAFD00"/>
                </a:solidFill>
              </a:rPr>
              <a:t>D</a:t>
            </a:r>
            <a:r>
              <a:rPr lang="fr-FR" b="1" i="1" baseline="-25000" err="1">
                <a:solidFill>
                  <a:srgbClr val="FAFD00"/>
                </a:solidFill>
              </a:rPr>
              <a:t>i,k</a:t>
            </a:r>
            <a:r>
              <a:rPr lang="fr-FR" b="1" i="1" baseline="-25000">
                <a:solidFill>
                  <a:srgbClr val="FAFD00"/>
                </a:solidFill>
              </a:rPr>
              <a:t>	</a:t>
            </a:r>
            <a:r>
              <a:rPr lang="fr-FR" b="1" i="1">
                <a:solidFill>
                  <a:srgbClr val="FAFD00"/>
                </a:solidFill>
              </a:rPr>
              <a:t>k </a:t>
            </a:r>
            <a:r>
              <a:rPr lang="fr-FR" b="1" smtClean="0">
                <a:solidFill>
                  <a:srgbClr val="FAFD00"/>
                </a:solidFill>
                <a:latin typeface="Symbol" pitchFamily="18" charset="2"/>
              </a:rPr>
              <a:t> = 1,2...</a:t>
            </a:r>
            <a:endParaRPr lang="fr-FR" b="1" i="1">
              <a:solidFill>
                <a:srgbClr val="FAFD00"/>
              </a:solidFill>
            </a:endParaRPr>
          </a:p>
          <a:p>
            <a:pPr>
              <a:lnSpc>
                <a:spcPct val="90000"/>
              </a:lnSpc>
            </a:pPr>
            <a:r>
              <a:rPr lang="fr-FR" b="1" smtClean="0">
                <a:solidFill>
                  <a:srgbClr val="FAFD00"/>
                </a:solidFill>
              </a:rPr>
              <a:t>Les </a:t>
            </a:r>
            <a:r>
              <a:rPr lang="fr-FR" b="1" i="1" err="1">
                <a:solidFill>
                  <a:srgbClr val="FAFD00"/>
                </a:solidFill>
              </a:rPr>
              <a:t>D</a:t>
            </a:r>
            <a:r>
              <a:rPr lang="fr-FR" b="1" i="1" baseline="-25000" err="1">
                <a:solidFill>
                  <a:srgbClr val="FAFD00"/>
                </a:solidFill>
              </a:rPr>
              <a:t>i,j</a:t>
            </a:r>
            <a:r>
              <a:rPr lang="fr-FR" b="1" i="1" baseline="-25000">
                <a:solidFill>
                  <a:srgbClr val="FAFD00"/>
                </a:solidFill>
              </a:rPr>
              <a:t> </a:t>
            </a:r>
            <a:r>
              <a:rPr lang="fr-FR" b="1">
                <a:solidFill>
                  <a:srgbClr val="FAFD00"/>
                </a:solidFill>
              </a:rPr>
              <a:t>sont les </a:t>
            </a:r>
            <a:r>
              <a:rPr lang="fr-FR" b="1" u="sng">
                <a:solidFill>
                  <a:srgbClr val="FAFD00"/>
                </a:solidFill>
              </a:rPr>
              <a:t>attributs</a:t>
            </a:r>
            <a:r>
              <a:rPr lang="fr-FR" b="1">
                <a:solidFill>
                  <a:srgbClr val="FAFD00"/>
                </a:solidFill>
              </a:rPr>
              <a:t> de </a:t>
            </a:r>
            <a:r>
              <a:rPr lang="fr-FR" b="1" i="1">
                <a:solidFill>
                  <a:srgbClr val="FAFD00"/>
                </a:solidFill>
              </a:rPr>
              <a:t>R ; </a:t>
            </a:r>
            <a:r>
              <a:rPr lang="fr-FR" b="1">
                <a:solidFill>
                  <a:srgbClr val="FAFD00"/>
                </a:solidFill>
              </a:rPr>
              <a:t>les </a:t>
            </a:r>
            <a:r>
              <a:rPr lang="fr-FR" b="1" u="sng">
                <a:solidFill>
                  <a:srgbClr val="FAFD00"/>
                </a:solidFill>
              </a:rPr>
              <a:t>rôles</a:t>
            </a:r>
            <a:r>
              <a:rPr lang="fr-FR" b="1">
                <a:solidFill>
                  <a:srgbClr val="FAFD00"/>
                </a:solidFill>
              </a:rPr>
              <a:t> de domaines (</a:t>
            </a:r>
            <a:r>
              <a:rPr lang="fr-FR" b="1" err="1">
                <a:solidFill>
                  <a:srgbClr val="FAFD00"/>
                </a:solidFill>
              </a:rPr>
              <a:t>Codd</a:t>
            </a:r>
            <a:r>
              <a:rPr lang="fr-FR" b="1" smtClean="0">
                <a:solidFill>
                  <a:srgbClr val="FAFD00"/>
                </a:solidFill>
              </a:rPr>
              <a:t>)</a:t>
            </a:r>
          </a:p>
          <a:p>
            <a:pPr>
              <a:lnSpc>
                <a:spcPct val="90000"/>
              </a:lnSpc>
            </a:pPr>
            <a:r>
              <a:rPr lang="fr-FR" b="1" smtClean="0">
                <a:solidFill>
                  <a:srgbClr val="FFFF00"/>
                </a:solidFill>
              </a:rPr>
              <a:t> Les éléments de </a:t>
            </a:r>
            <a:r>
              <a:rPr lang="fr-FR" b="1" i="1" smtClean="0">
                <a:solidFill>
                  <a:srgbClr val="FFFF00"/>
                </a:solidFill>
              </a:rPr>
              <a:t>R</a:t>
            </a:r>
            <a:r>
              <a:rPr lang="fr-FR" b="1" smtClean="0">
                <a:solidFill>
                  <a:srgbClr val="FFFF00"/>
                </a:solidFill>
              </a:rPr>
              <a:t> sont dit </a:t>
            </a:r>
            <a:r>
              <a:rPr lang="fr-FR" b="1" i="1" err="1" smtClean="0">
                <a:solidFill>
                  <a:srgbClr val="FFFF00"/>
                </a:solidFill>
              </a:rPr>
              <a:t>tuples</a:t>
            </a:r>
            <a:endParaRPr lang="fr-FR" b="1" i="1" smtClean="0">
              <a:solidFill>
                <a:srgbClr val="FFFF00"/>
              </a:solidFill>
            </a:endParaRPr>
          </a:p>
          <a:p>
            <a:pPr>
              <a:lnSpc>
                <a:spcPct val="90000"/>
              </a:lnSpc>
            </a:pPr>
            <a:r>
              <a:rPr lang="fr-FR" b="1" smtClean="0">
                <a:solidFill>
                  <a:srgbClr val="FFFF00"/>
                </a:solidFill>
              </a:rPr>
              <a:t> </a:t>
            </a:r>
            <a:r>
              <a:rPr lang="fr-FR" b="1" i="1" smtClean="0">
                <a:solidFill>
                  <a:srgbClr val="FFFF00"/>
                </a:solidFill>
              </a:rPr>
              <a:t>Il n’y a pas de </a:t>
            </a:r>
            <a:r>
              <a:rPr lang="fr-FR" b="1" i="1" err="1" smtClean="0">
                <a:solidFill>
                  <a:srgbClr val="FFFF00"/>
                </a:solidFill>
              </a:rPr>
              <a:t>tuples</a:t>
            </a:r>
            <a:r>
              <a:rPr lang="fr-FR" b="1" i="1" smtClean="0">
                <a:solidFill>
                  <a:srgbClr val="FFFF00"/>
                </a:solidFill>
              </a:rPr>
              <a:t> égaux dans une relation</a:t>
            </a:r>
          </a:p>
          <a:p>
            <a:pPr>
              <a:lnSpc>
                <a:spcPct val="90000"/>
              </a:lnSpc>
            </a:pPr>
            <a:endParaRPr lang="fr-FR" sz="3600" b="1" smtClean="0">
              <a:solidFill>
                <a:srgbClr val="FAFD00"/>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anim to="" calcmode="lin" valueType="num">
                                      <p:cBhvr>
                                        <p:cTn id="7" dur="1" fill="hold"/>
                                        <p:tgtEl>
                                          <p:spTgt spid="16387">
                                            <p:txEl>
                                              <p:pRg st="0" end="0"/>
                                            </p:txEl>
                                          </p:spTgt>
                                        </p:tgtEl>
                                        <p:attrNameLst>
                                          <p:attrName/>
                                        </p:attrNameLst>
                                      </p:cBhvr>
                                    </p:anim>
                                  </p:childTnLst>
                                  <p:subTnLst>
                                    <p:animClr clrSpc="rgb" dir="cw">
                                      <p:cBhvr override="childStyle">
                                        <p:cTn dur="1" fill="hold" display="0" masterRel="nextClick" afterEffect="1"/>
                                        <p:tgtEl>
                                          <p:spTgt spid="16387">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387">
                                            <p:txEl>
                                              <p:pRg st="1" end="1"/>
                                            </p:txEl>
                                          </p:spTgt>
                                        </p:tgtEl>
                                        <p:attrNameLst>
                                          <p:attrName>style.visibility</p:attrName>
                                        </p:attrNameLst>
                                      </p:cBhvr>
                                      <p:to>
                                        <p:strVal val="visible"/>
                                      </p:to>
                                    </p:set>
                                    <p:anim to="" calcmode="lin" valueType="num">
                                      <p:cBhvr>
                                        <p:cTn id="12" dur="1" fill="hold"/>
                                        <p:tgtEl>
                                          <p:spTgt spid="16387">
                                            <p:txEl>
                                              <p:pRg st="1" end="1"/>
                                            </p:txEl>
                                          </p:spTgt>
                                        </p:tgtEl>
                                        <p:attrNameLst>
                                          <p:attrName/>
                                        </p:attrNameLst>
                                      </p:cBhvr>
                                    </p:anim>
                                  </p:childTnLst>
                                  <p:subTnLst>
                                    <p:animClr clrSpc="rgb" dir="cw">
                                      <p:cBhvr override="childStyle">
                                        <p:cTn dur="1" fill="hold" display="0" masterRel="nextClick" afterEffect="1"/>
                                        <p:tgtEl>
                                          <p:spTgt spid="16387">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anim to="" calcmode="lin" valueType="num">
                                      <p:cBhvr>
                                        <p:cTn id="15" dur="1" fill="hold"/>
                                        <p:tgtEl>
                                          <p:spTgt spid="16387">
                                            <p:txEl>
                                              <p:pRg st="2" end="2"/>
                                            </p:txEl>
                                          </p:spTgt>
                                        </p:tgtEl>
                                        <p:attrNameLst>
                                          <p:attrName/>
                                        </p:attrNameLst>
                                      </p:cBhvr>
                                    </p:anim>
                                  </p:childTnLst>
                                  <p:subTnLst>
                                    <p:animClr clrSpc="rgb" dir="cw">
                                      <p:cBhvr override="childStyle">
                                        <p:cTn dur="1" fill="hold" display="0" masterRel="nextClick" afterEffect="1"/>
                                        <p:tgtEl>
                                          <p:spTgt spid="16387">
                                            <p:txEl>
                                              <p:pRg st="2" end="2"/>
                                            </p:txEl>
                                          </p:spTgt>
                                        </p:tgtEl>
                                        <p:attrNameLst>
                                          <p:attrName>ppt_c</p:attrName>
                                        </p:attrNameLst>
                                      </p:cBhvr>
                                      <p:to>
                                        <a:schemeClr val="hlink"/>
                                      </p:to>
                                    </p:animClr>
                                  </p:sub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16387">
                                            <p:txEl>
                                              <p:pRg st="3" end="3"/>
                                            </p:txEl>
                                          </p:spTgt>
                                        </p:tgtEl>
                                        <p:attrNameLst>
                                          <p:attrName>style.visibility</p:attrName>
                                        </p:attrNameLst>
                                      </p:cBhvr>
                                      <p:to>
                                        <p:strVal val="visible"/>
                                      </p:to>
                                    </p:set>
                                    <p:anim to="" calcmode="lin" valueType="num">
                                      <p:cBhvr>
                                        <p:cTn id="20" dur="1" fill="hold"/>
                                        <p:tgtEl>
                                          <p:spTgt spid="16387">
                                            <p:txEl>
                                              <p:pRg st="3" end="3"/>
                                            </p:txEl>
                                          </p:spTgt>
                                        </p:tgtEl>
                                        <p:attrNameLst>
                                          <p:attrName/>
                                        </p:attrNameLst>
                                      </p:cBhvr>
                                    </p:anim>
                                  </p:childTnLst>
                                  <p:subTnLst>
                                    <p:animClr clrSpc="rgb" dir="cw">
                                      <p:cBhvr override="childStyle">
                                        <p:cTn dur="1" fill="hold" display="0" masterRel="nextClick" afterEffect="1"/>
                                        <p:tgtEl>
                                          <p:spTgt spid="16387">
                                            <p:txEl>
                                              <p:pRg st="3" end="3"/>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16387">
                                            <p:txEl>
                                              <p:pRg st="4" end="4"/>
                                            </p:txEl>
                                          </p:spTgt>
                                        </p:tgtEl>
                                        <p:attrNameLst>
                                          <p:attrName>style.visibility</p:attrName>
                                        </p:attrNameLst>
                                      </p:cBhvr>
                                      <p:to>
                                        <p:strVal val="visible"/>
                                      </p:to>
                                    </p:set>
                                    <p:anim to="" calcmode="lin" valueType="num">
                                      <p:cBhvr>
                                        <p:cTn id="25" dur="1" fill="hold"/>
                                        <p:tgtEl>
                                          <p:spTgt spid="16387">
                                            <p:txEl>
                                              <p:pRg st="4" end="4"/>
                                            </p:txEl>
                                          </p:spTgt>
                                        </p:tgtEl>
                                        <p:attrNameLst>
                                          <p:attrName/>
                                        </p:attrNameLst>
                                      </p:cBhvr>
                                    </p:anim>
                                  </p:childTnLst>
                                  <p:subTnLst>
                                    <p:animClr clrSpc="rgb" dir="cw">
                                      <p:cBhvr override="childStyle">
                                        <p:cTn dur="1" fill="hold" display="0" masterRel="nextClick" afterEffect="1"/>
                                        <p:tgtEl>
                                          <p:spTgt spid="16387">
                                            <p:txEl>
                                              <p:pRg st="4" end="4"/>
                                            </p:txEl>
                                          </p:spTgt>
                                        </p:tgtEl>
                                        <p:attrNameLst>
                                          <p:attrName>ppt_c</p:attrName>
                                        </p:attrNameLst>
                                      </p:cBhvr>
                                      <p:to>
                                        <a:schemeClr val="hlink"/>
                                      </p:to>
                                    </p:animClr>
                                  </p:sub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499"/>
                                          </p:stCondLst>
                                        </p:cTn>
                                        <p:tgtEl>
                                          <p:spTgt spid="16387">
                                            <p:txEl>
                                              <p:pRg st="5" end="5"/>
                                            </p:txEl>
                                          </p:spTgt>
                                        </p:tgtEl>
                                        <p:attrNameLst>
                                          <p:attrName>style.visibility</p:attrName>
                                        </p:attrNameLst>
                                      </p:cBhvr>
                                      <p:to>
                                        <p:strVal val="visible"/>
                                      </p:to>
                                    </p:set>
                                    <p:anim to="" calcmode="lin" valueType="num">
                                      <p:cBhvr>
                                        <p:cTn id="30" dur="1" fill="hold"/>
                                        <p:tgtEl>
                                          <p:spTgt spid="16387">
                                            <p:txEl>
                                              <p:pRg st="5" end="5"/>
                                            </p:txEl>
                                          </p:spTgt>
                                        </p:tgtEl>
                                        <p:attrNameLst>
                                          <p:attrName/>
                                        </p:attrNameLst>
                                      </p:cBhvr>
                                    </p:anim>
                                  </p:childTnLst>
                                  <p:subTnLst>
                                    <p:animClr clrSpc="rgb" dir="cw">
                                      <p:cBhvr override="childStyle">
                                        <p:cTn dur="1" fill="hold" display="0" masterRel="nextClick" afterEffect="1"/>
                                        <p:tgtEl>
                                          <p:spTgt spid="16387">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790575" y="280988"/>
            <a:ext cx="7772400" cy="1143000"/>
          </a:xfrm>
        </p:spPr>
        <p:txBody>
          <a:bodyPr/>
          <a:lstStyle/>
          <a:p>
            <a:r>
              <a:rPr lang="fr-FR" smtClean="0"/>
              <a:t>Réification (Etape 1)</a:t>
            </a:r>
            <a:endParaRPr lang="fr-FR"/>
          </a:p>
        </p:txBody>
      </p:sp>
      <p:sp>
        <p:nvSpPr>
          <p:cNvPr id="243715" name="Rectangle 3"/>
          <p:cNvSpPr>
            <a:spLocks noGrp="1" noChangeArrowheads="1"/>
          </p:cNvSpPr>
          <p:nvPr>
            <p:ph type="body" idx="1"/>
          </p:nvPr>
        </p:nvSpPr>
        <p:spPr>
          <a:xfrm>
            <a:off x="838200" y="1404938"/>
            <a:ext cx="7772400" cy="5143500"/>
          </a:xfrm>
        </p:spPr>
        <p:txBody>
          <a:bodyPr/>
          <a:lstStyle/>
          <a:p>
            <a:pPr>
              <a:lnSpc>
                <a:spcPct val="90000"/>
              </a:lnSpc>
            </a:pPr>
            <a:r>
              <a:rPr lang="fr-FR" smtClean="0"/>
              <a:t>Une classe d’associations est peut-être réifiée en celle d’entités avec </a:t>
            </a:r>
            <a:r>
              <a:rPr lang="fr-FR"/>
              <a:t>ses classes d’entités aux extrémités </a:t>
            </a:r>
          </a:p>
          <a:p>
            <a:pPr lvl="1">
              <a:lnSpc>
                <a:spcPct val="90000"/>
              </a:lnSpc>
            </a:pPr>
            <a:r>
              <a:rPr lang="fr-FR"/>
              <a:t>Si l’association est une bijection notamment</a:t>
            </a:r>
          </a:p>
          <a:p>
            <a:pPr lvl="1">
              <a:lnSpc>
                <a:spcPct val="90000"/>
              </a:lnSpc>
            </a:pPr>
            <a:r>
              <a:rPr lang="fr-FR"/>
              <a:t> Autrement, </a:t>
            </a:r>
            <a:r>
              <a:rPr lang="fr-FR" smtClean="0"/>
              <a:t>on transforme une </a:t>
            </a:r>
            <a:r>
              <a:rPr lang="fr-FR"/>
              <a:t>association </a:t>
            </a:r>
            <a:r>
              <a:rPr lang="fr-FR" smtClean="0"/>
              <a:t>en</a:t>
            </a:r>
            <a:r>
              <a:rPr lang="fr-FR" i="1" smtClean="0"/>
              <a:t> </a:t>
            </a:r>
            <a:r>
              <a:rPr lang="fr-FR"/>
              <a:t>celle </a:t>
            </a:r>
            <a:r>
              <a:rPr lang="fr-FR" smtClean="0"/>
              <a:t>triviale </a:t>
            </a:r>
            <a:r>
              <a:rPr lang="fr-FR" i="1" smtClean="0"/>
              <a:t>entre </a:t>
            </a:r>
            <a:r>
              <a:rPr lang="fr-FR" i="1"/>
              <a:t>les attributs</a:t>
            </a:r>
            <a:r>
              <a:rPr lang="fr-FR"/>
              <a:t> des entités </a:t>
            </a:r>
          </a:p>
          <a:p>
            <a:pPr>
              <a:lnSpc>
                <a:spcPct val="90000"/>
              </a:lnSpc>
            </a:pPr>
            <a:r>
              <a:rPr lang="fr-FR"/>
              <a:t>Tout attribut structuré ou </a:t>
            </a:r>
            <a:r>
              <a:rPr lang="fr-FR" err="1"/>
              <a:t>multivalué</a:t>
            </a:r>
            <a:r>
              <a:rPr lang="fr-FR"/>
              <a:t> </a:t>
            </a:r>
            <a:r>
              <a:rPr lang="fr-FR" smtClean="0"/>
              <a:t>est réifié en une </a:t>
            </a:r>
            <a:r>
              <a:rPr lang="fr-FR"/>
              <a:t>entité (séparée et associée par </a:t>
            </a:r>
            <a:r>
              <a:rPr lang="fr-FR" smtClean="0"/>
              <a:t>des clés étrangères)</a:t>
            </a:r>
            <a:endParaRPr lang="fr-FR"/>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790575" y="280988"/>
            <a:ext cx="7772400" cy="1143000"/>
          </a:xfrm>
        </p:spPr>
        <p:txBody>
          <a:bodyPr/>
          <a:lstStyle/>
          <a:p>
            <a:r>
              <a:rPr lang="fr-FR" smtClean="0"/>
              <a:t>Réification (Etape 2)</a:t>
            </a:r>
            <a:endParaRPr lang="fr-FR"/>
          </a:p>
        </p:txBody>
      </p:sp>
      <p:sp>
        <p:nvSpPr>
          <p:cNvPr id="243715" name="Rectangle 3"/>
          <p:cNvSpPr>
            <a:spLocks noGrp="1" noChangeArrowheads="1"/>
          </p:cNvSpPr>
          <p:nvPr>
            <p:ph type="body" idx="1"/>
          </p:nvPr>
        </p:nvSpPr>
        <p:spPr>
          <a:xfrm>
            <a:off x="838200" y="1404938"/>
            <a:ext cx="7772400" cy="5143500"/>
          </a:xfrm>
        </p:spPr>
        <p:txBody>
          <a:bodyPr/>
          <a:lstStyle/>
          <a:p>
            <a:pPr>
              <a:lnSpc>
                <a:spcPct val="90000"/>
              </a:lnSpc>
            </a:pPr>
            <a:r>
              <a:rPr lang="fr-FR" sz="3600" smtClean="0"/>
              <a:t> Toute entité réifiée devient une table relationnelle </a:t>
            </a:r>
          </a:p>
          <a:p>
            <a:pPr>
              <a:lnSpc>
                <a:spcPct val="90000"/>
              </a:lnSpc>
            </a:pPr>
            <a:r>
              <a:rPr lang="fr-FR" sz="3600" smtClean="0"/>
              <a:t>Les </a:t>
            </a:r>
            <a:r>
              <a:rPr lang="fr-FR" sz="3600"/>
              <a:t>associations triviales deviennent </a:t>
            </a:r>
          </a:p>
          <a:p>
            <a:pPr lvl="1">
              <a:lnSpc>
                <a:spcPct val="90000"/>
              </a:lnSpc>
            </a:pPr>
            <a:r>
              <a:rPr lang="fr-FR" sz="3200"/>
              <a:t>Les liens sémantiques </a:t>
            </a:r>
          </a:p>
          <a:p>
            <a:pPr lvl="1">
              <a:lnSpc>
                <a:spcPct val="90000"/>
              </a:lnSpc>
            </a:pPr>
            <a:r>
              <a:rPr lang="fr-FR" sz="3200"/>
              <a:t>Les contraintes </a:t>
            </a:r>
            <a:r>
              <a:rPr lang="fr-FR" sz="3200" smtClean="0"/>
              <a:t>d’intégrité </a:t>
            </a:r>
            <a:r>
              <a:rPr lang="fr-FR" sz="3200" err="1" smtClean="0"/>
              <a:t>réferentielle</a:t>
            </a:r>
            <a:endParaRPr lang="fr-FR" sz="3200"/>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790575" y="280988"/>
            <a:ext cx="7772400" cy="1143000"/>
          </a:xfrm>
        </p:spPr>
        <p:txBody>
          <a:bodyPr/>
          <a:lstStyle/>
          <a:p>
            <a:r>
              <a:rPr lang="fr-FR"/>
              <a:t>Réification</a:t>
            </a:r>
          </a:p>
        </p:txBody>
      </p:sp>
      <p:sp>
        <p:nvSpPr>
          <p:cNvPr id="245763" name="Rectangle 3"/>
          <p:cNvSpPr>
            <a:spLocks noGrp="1" noChangeArrowheads="1"/>
          </p:cNvSpPr>
          <p:nvPr>
            <p:ph type="body" idx="1"/>
          </p:nvPr>
        </p:nvSpPr>
        <p:spPr>
          <a:xfrm>
            <a:off x="838200" y="1404938"/>
            <a:ext cx="7772400" cy="5143500"/>
          </a:xfrm>
        </p:spPr>
        <p:txBody>
          <a:bodyPr/>
          <a:lstStyle/>
          <a:p>
            <a:r>
              <a:rPr lang="fr-FR"/>
              <a:t>Le concept de réification est rarement explicité</a:t>
            </a:r>
          </a:p>
          <a:p>
            <a:r>
              <a:rPr lang="fr-FR"/>
              <a:t>La réification est en général manuelle</a:t>
            </a:r>
            <a:r>
              <a:rPr lang="fr-FR" b="1"/>
              <a:t> </a:t>
            </a:r>
          </a:p>
          <a:p>
            <a:pPr lvl="1"/>
            <a:r>
              <a:rPr lang="fr-FR"/>
              <a:t>A l’heure actuelle</a:t>
            </a:r>
          </a:p>
          <a:p>
            <a:r>
              <a:rPr lang="fr-FR" b="1"/>
              <a:t>C’est la principale limitation de l’emploi d’une BD relationnelle par un usager Tout-le-Monde</a:t>
            </a:r>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25" name="Line 29"/>
          <p:cNvSpPr>
            <a:spLocks noChangeShapeType="1"/>
          </p:cNvSpPr>
          <p:nvPr/>
        </p:nvSpPr>
        <p:spPr bwMode="auto">
          <a:xfrm flipV="1">
            <a:off x="2020888" y="4638675"/>
            <a:ext cx="3984625" cy="39688"/>
          </a:xfrm>
          <a:prstGeom prst="line">
            <a:avLst/>
          </a:prstGeom>
          <a:noFill/>
          <a:ln w="12700">
            <a:solidFill>
              <a:schemeClr val="tx1"/>
            </a:solidFill>
            <a:round/>
            <a:headEnd type="arrow" w="lg" len="lg"/>
            <a:tailEnd type="arrow" w="lg" len="lg"/>
          </a:ln>
          <a:effectLst/>
        </p:spPr>
        <p:txBody>
          <a:bodyPr/>
          <a:lstStyle/>
          <a:p>
            <a:endParaRPr lang="fr-FR"/>
          </a:p>
        </p:txBody>
      </p:sp>
      <p:sp>
        <p:nvSpPr>
          <p:cNvPr id="208900" name="Rectangle 4"/>
          <p:cNvSpPr>
            <a:spLocks noGrp="1" noChangeArrowheads="1"/>
          </p:cNvSpPr>
          <p:nvPr>
            <p:ph type="title"/>
          </p:nvPr>
        </p:nvSpPr>
        <p:spPr>
          <a:xfrm>
            <a:off x="798513" y="0"/>
            <a:ext cx="7772400" cy="1143000"/>
          </a:xfrm>
        </p:spPr>
        <p:txBody>
          <a:bodyPr/>
          <a:lstStyle/>
          <a:p>
            <a:pPr algn="ctr"/>
            <a:r>
              <a:rPr lang="fr-FR"/>
              <a:t>Réification : Principe Général</a:t>
            </a:r>
          </a:p>
        </p:txBody>
      </p:sp>
      <p:sp>
        <p:nvSpPr>
          <p:cNvPr id="208903" name="Rectangle 7"/>
          <p:cNvSpPr>
            <a:spLocks noChangeArrowheads="1"/>
          </p:cNvSpPr>
          <p:nvPr/>
        </p:nvSpPr>
        <p:spPr bwMode="auto">
          <a:xfrm>
            <a:off x="831850" y="1435100"/>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A</a:t>
            </a:r>
          </a:p>
        </p:txBody>
      </p:sp>
      <p:sp>
        <p:nvSpPr>
          <p:cNvPr id="208904" name="Rectangle 8"/>
          <p:cNvSpPr>
            <a:spLocks noChangeArrowheads="1"/>
          </p:cNvSpPr>
          <p:nvPr/>
        </p:nvSpPr>
        <p:spPr bwMode="auto">
          <a:xfrm>
            <a:off x="831850" y="1831975"/>
            <a:ext cx="1238250" cy="827088"/>
          </a:xfrm>
          <a:prstGeom prst="rect">
            <a:avLst/>
          </a:prstGeom>
          <a:solidFill>
            <a:schemeClr val="accent1"/>
          </a:solidFill>
          <a:ln w="12700">
            <a:solidFill>
              <a:schemeClr val="tx1"/>
            </a:solidFill>
            <a:miter lim="800000"/>
            <a:headEnd/>
            <a:tailEnd/>
          </a:ln>
          <a:effectLst/>
        </p:spPr>
        <p:txBody>
          <a:bodyPr wrap="none"/>
          <a:lstStyle/>
          <a:p>
            <a:r>
              <a:rPr lang="fr-FR" sz="1600"/>
              <a:t>&lt;PK&gt; A#</a:t>
            </a:r>
          </a:p>
          <a:p>
            <a:r>
              <a:rPr lang="fr-FR" sz="1600"/>
              <a:t>A1</a:t>
            </a:r>
          </a:p>
          <a:p>
            <a:r>
              <a:rPr lang="fr-FR" sz="1600"/>
              <a:t>….</a:t>
            </a:r>
          </a:p>
        </p:txBody>
      </p:sp>
      <p:sp>
        <p:nvSpPr>
          <p:cNvPr id="208905" name="Rectangle 9"/>
          <p:cNvSpPr>
            <a:spLocks noChangeArrowheads="1"/>
          </p:cNvSpPr>
          <p:nvPr/>
        </p:nvSpPr>
        <p:spPr bwMode="auto">
          <a:xfrm>
            <a:off x="6029325" y="1435100"/>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B</a:t>
            </a:r>
          </a:p>
        </p:txBody>
      </p:sp>
      <p:sp>
        <p:nvSpPr>
          <p:cNvPr id="208906" name="Rectangle 10"/>
          <p:cNvSpPr>
            <a:spLocks noChangeArrowheads="1"/>
          </p:cNvSpPr>
          <p:nvPr/>
        </p:nvSpPr>
        <p:spPr bwMode="auto">
          <a:xfrm>
            <a:off x="6029325" y="1831975"/>
            <a:ext cx="1238250" cy="847725"/>
          </a:xfrm>
          <a:prstGeom prst="rect">
            <a:avLst/>
          </a:prstGeom>
          <a:solidFill>
            <a:schemeClr val="accent1"/>
          </a:solidFill>
          <a:ln w="12700">
            <a:solidFill>
              <a:schemeClr val="tx1"/>
            </a:solidFill>
            <a:miter lim="800000"/>
            <a:headEnd/>
            <a:tailEnd/>
          </a:ln>
          <a:effectLst/>
        </p:spPr>
        <p:txBody>
          <a:bodyPr wrap="none"/>
          <a:lstStyle/>
          <a:p>
            <a:r>
              <a:rPr lang="fr-FR" sz="1600"/>
              <a:t>&lt;PK&gt; B#</a:t>
            </a:r>
          </a:p>
          <a:p>
            <a:r>
              <a:rPr lang="fr-FR" sz="1600"/>
              <a:t>B1</a:t>
            </a:r>
          </a:p>
          <a:p>
            <a:r>
              <a:rPr lang="fr-FR" sz="1600"/>
              <a:t>….</a:t>
            </a:r>
          </a:p>
        </p:txBody>
      </p:sp>
      <p:sp>
        <p:nvSpPr>
          <p:cNvPr id="208907" name="Line 11"/>
          <p:cNvSpPr>
            <a:spLocks noChangeShapeType="1"/>
          </p:cNvSpPr>
          <p:nvPr/>
        </p:nvSpPr>
        <p:spPr bwMode="auto">
          <a:xfrm>
            <a:off x="2058988" y="2097088"/>
            <a:ext cx="3986212" cy="0"/>
          </a:xfrm>
          <a:prstGeom prst="line">
            <a:avLst/>
          </a:prstGeom>
          <a:noFill/>
          <a:ln w="12700">
            <a:solidFill>
              <a:schemeClr val="tx1"/>
            </a:solidFill>
            <a:round/>
            <a:headEnd/>
            <a:tailEnd/>
          </a:ln>
          <a:effectLst/>
        </p:spPr>
        <p:txBody>
          <a:bodyPr/>
          <a:lstStyle/>
          <a:p>
            <a:endParaRPr lang="fr-FR"/>
          </a:p>
        </p:txBody>
      </p:sp>
      <p:sp>
        <p:nvSpPr>
          <p:cNvPr id="208908" name="Rectangle 12"/>
          <p:cNvSpPr>
            <a:spLocks noChangeArrowheads="1"/>
          </p:cNvSpPr>
          <p:nvPr/>
        </p:nvSpPr>
        <p:spPr bwMode="auto">
          <a:xfrm>
            <a:off x="3700463" y="2474913"/>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C</a:t>
            </a:r>
          </a:p>
        </p:txBody>
      </p:sp>
      <p:sp>
        <p:nvSpPr>
          <p:cNvPr id="208909" name="Rectangle 13"/>
          <p:cNvSpPr>
            <a:spLocks noChangeArrowheads="1"/>
          </p:cNvSpPr>
          <p:nvPr/>
        </p:nvSpPr>
        <p:spPr bwMode="auto">
          <a:xfrm>
            <a:off x="3700463" y="2871788"/>
            <a:ext cx="1238250" cy="673100"/>
          </a:xfrm>
          <a:prstGeom prst="rect">
            <a:avLst/>
          </a:prstGeom>
          <a:solidFill>
            <a:schemeClr val="accent1"/>
          </a:solidFill>
          <a:ln w="12700">
            <a:solidFill>
              <a:schemeClr val="tx1"/>
            </a:solidFill>
            <a:miter lim="800000"/>
            <a:headEnd/>
            <a:tailEnd/>
          </a:ln>
          <a:effectLst/>
        </p:spPr>
        <p:txBody>
          <a:bodyPr wrap="none"/>
          <a:lstStyle/>
          <a:p>
            <a:r>
              <a:rPr lang="fr-FR" sz="1600"/>
              <a:t>C1</a:t>
            </a:r>
          </a:p>
          <a:p>
            <a:r>
              <a:rPr lang="fr-FR" sz="1600"/>
              <a:t>….</a:t>
            </a:r>
          </a:p>
        </p:txBody>
      </p:sp>
      <p:sp>
        <p:nvSpPr>
          <p:cNvPr id="208912" name="Line 16"/>
          <p:cNvSpPr>
            <a:spLocks noChangeShapeType="1"/>
          </p:cNvSpPr>
          <p:nvPr/>
        </p:nvSpPr>
        <p:spPr bwMode="auto">
          <a:xfrm>
            <a:off x="4235450" y="2097088"/>
            <a:ext cx="0" cy="366712"/>
          </a:xfrm>
          <a:prstGeom prst="line">
            <a:avLst/>
          </a:prstGeom>
          <a:noFill/>
          <a:ln w="12700">
            <a:solidFill>
              <a:schemeClr val="tx1"/>
            </a:solidFill>
            <a:prstDash val="dash"/>
            <a:round/>
            <a:headEnd/>
            <a:tailEnd/>
          </a:ln>
          <a:effectLst/>
        </p:spPr>
        <p:txBody>
          <a:bodyPr/>
          <a:lstStyle/>
          <a:p>
            <a:endParaRPr lang="fr-FR"/>
          </a:p>
        </p:txBody>
      </p:sp>
      <p:sp>
        <p:nvSpPr>
          <p:cNvPr id="208914" name="Rectangle 18"/>
          <p:cNvSpPr>
            <a:spLocks noChangeArrowheads="1"/>
          </p:cNvSpPr>
          <p:nvPr/>
        </p:nvSpPr>
        <p:spPr bwMode="auto">
          <a:xfrm>
            <a:off x="793750" y="4132263"/>
            <a:ext cx="1238250" cy="396875"/>
          </a:xfrm>
          <a:prstGeom prst="rect">
            <a:avLst/>
          </a:prstGeom>
          <a:solidFill>
            <a:schemeClr val="accent1"/>
          </a:solidFill>
          <a:ln w="6350">
            <a:solidFill>
              <a:schemeClr val="tx1"/>
            </a:solidFill>
            <a:miter lim="800000"/>
            <a:headEnd/>
            <a:tailEnd/>
          </a:ln>
          <a:effectLst/>
        </p:spPr>
        <p:txBody>
          <a:bodyPr wrap="none" anchor="ctr"/>
          <a:lstStyle/>
          <a:p>
            <a:pPr algn="ctr"/>
            <a:r>
              <a:rPr lang="fr-FR"/>
              <a:t>A</a:t>
            </a:r>
          </a:p>
        </p:txBody>
      </p:sp>
      <p:sp>
        <p:nvSpPr>
          <p:cNvPr id="208915" name="Rectangle 19"/>
          <p:cNvSpPr>
            <a:spLocks noChangeArrowheads="1"/>
          </p:cNvSpPr>
          <p:nvPr/>
        </p:nvSpPr>
        <p:spPr bwMode="auto">
          <a:xfrm>
            <a:off x="793750" y="4529138"/>
            <a:ext cx="1238250" cy="827087"/>
          </a:xfrm>
          <a:prstGeom prst="rect">
            <a:avLst/>
          </a:prstGeom>
          <a:solidFill>
            <a:schemeClr val="accent1"/>
          </a:solidFill>
          <a:ln w="6350">
            <a:solidFill>
              <a:schemeClr val="tx1"/>
            </a:solidFill>
            <a:miter lim="800000"/>
            <a:headEnd/>
            <a:tailEnd/>
          </a:ln>
          <a:effectLst/>
        </p:spPr>
        <p:txBody>
          <a:bodyPr wrap="none"/>
          <a:lstStyle/>
          <a:p>
            <a:r>
              <a:rPr lang="fr-FR" sz="1600"/>
              <a:t>&lt;PK&gt; A#</a:t>
            </a:r>
          </a:p>
          <a:p>
            <a:r>
              <a:rPr lang="fr-FR" sz="1600"/>
              <a:t>A1</a:t>
            </a:r>
          </a:p>
          <a:p>
            <a:r>
              <a:rPr lang="fr-FR" sz="1600"/>
              <a:t>….</a:t>
            </a:r>
          </a:p>
        </p:txBody>
      </p:sp>
      <p:sp>
        <p:nvSpPr>
          <p:cNvPr id="208916" name="Rectangle 20"/>
          <p:cNvSpPr>
            <a:spLocks noChangeArrowheads="1"/>
          </p:cNvSpPr>
          <p:nvPr/>
        </p:nvSpPr>
        <p:spPr bwMode="auto">
          <a:xfrm>
            <a:off x="5991225" y="4132263"/>
            <a:ext cx="1238250" cy="396875"/>
          </a:xfrm>
          <a:prstGeom prst="rect">
            <a:avLst/>
          </a:prstGeom>
          <a:solidFill>
            <a:schemeClr val="accent1"/>
          </a:solidFill>
          <a:ln w="6350">
            <a:solidFill>
              <a:schemeClr val="tx1"/>
            </a:solidFill>
            <a:miter lim="800000"/>
            <a:headEnd/>
            <a:tailEnd/>
          </a:ln>
          <a:effectLst/>
        </p:spPr>
        <p:txBody>
          <a:bodyPr wrap="none" anchor="ctr"/>
          <a:lstStyle/>
          <a:p>
            <a:pPr algn="ctr"/>
            <a:r>
              <a:rPr lang="fr-FR"/>
              <a:t>B</a:t>
            </a:r>
          </a:p>
        </p:txBody>
      </p:sp>
      <p:sp>
        <p:nvSpPr>
          <p:cNvPr id="208917" name="Rectangle 21"/>
          <p:cNvSpPr>
            <a:spLocks noChangeArrowheads="1"/>
          </p:cNvSpPr>
          <p:nvPr/>
        </p:nvSpPr>
        <p:spPr bwMode="auto">
          <a:xfrm>
            <a:off x="5991225" y="4529138"/>
            <a:ext cx="1238250" cy="847725"/>
          </a:xfrm>
          <a:prstGeom prst="rect">
            <a:avLst/>
          </a:prstGeom>
          <a:solidFill>
            <a:schemeClr val="accent1"/>
          </a:solidFill>
          <a:ln w="6350">
            <a:solidFill>
              <a:schemeClr val="tx1"/>
            </a:solidFill>
            <a:miter lim="800000"/>
            <a:headEnd/>
            <a:tailEnd/>
          </a:ln>
          <a:effectLst/>
        </p:spPr>
        <p:txBody>
          <a:bodyPr wrap="none"/>
          <a:lstStyle/>
          <a:p>
            <a:r>
              <a:rPr lang="fr-FR" sz="1600"/>
              <a:t>&lt;PK&gt; B#</a:t>
            </a:r>
          </a:p>
          <a:p>
            <a:r>
              <a:rPr lang="fr-FR" sz="1600"/>
              <a:t>B1</a:t>
            </a:r>
          </a:p>
          <a:p>
            <a:r>
              <a:rPr lang="fr-FR" sz="1600"/>
              <a:t>….</a:t>
            </a:r>
          </a:p>
        </p:txBody>
      </p:sp>
      <p:sp>
        <p:nvSpPr>
          <p:cNvPr id="208922" name="Rectangle 26"/>
          <p:cNvSpPr>
            <a:spLocks noChangeArrowheads="1"/>
          </p:cNvSpPr>
          <p:nvPr/>
        </p:nvSpPr>
        <p:spPr bwMode="auto">
          <a:xfrm>
            <a:off x="3662363" y="4076700"/>
            <a:ext cx="1238250" cy="396875"/>
          </a:xfrm>
          <a:prstGeom prst="rect">
            <a:avLst/>
          </a:prstGeom>
          <a:solidFill>
            <a:schemeClr val="accent1"/>
          </a:solidFill>
          <a:ln w="6350">
            <a:solidFill>
              <a:schemeClr val="tx1"/>
            </a:solidFill>
            <a:miter lim="800000"/>
            <a:headEnd/>
            <a:tailEnd/>
          </a:ln>
          <a:effectLst/>
        </p:spPr>
        <p:txBody>
          <a:bodyPr wrap="none" anchor="ctr"/>
          <a:lstStyle/>
          <a:p>
            <a:pPr algn="ctr"/>
            <a:r>
              <a:rPr lang="fr-FR"/>
              <a:t>C</a:t>
            </a:r>
          </a:p>
        </p:txBody>
      </p:sp>
      <p:sp>
        <p:nvSpPr>
          <p:cNvPr id="208923" name="Rectangle 27"/>
          <p:cNvSpPr>
            <a:spLocks noChangeArrowheads="1"/>
          </p:cNvSpPr>
          <p:nvPr/>
        </p:nvSpPr>
        <p:spPr bwMode="auto">
          <a:xfrm>
            <a:off x="3662363" y="4473575"/>
            <a:ext cx="1238250" cy="1077913"/>
          </a:xfrm>
          <a:prstGeom prst="rect">
            <a:avLst/>
          </a:prstGeom>
          <a:solidFill>
            <a:schemeClr val="accent1"/>
          </a:solidFill>
          <a:ln w="6350">
            <a:solidFill>
              <a:schemeClr val="tx1"/>
            </a:solidFill>
            <a:miter lim="800000"/>
            <a:headEnd/>
            <a:tailEnd/>
          </a:ln>
          <a:effectLst/>
        </p:spPr>
        <p:txBody>
          <a:bodyPr wrap="none"/>
          <a:lstStyle/>
          <a:p>
            <a:r>
              <a:rPr lang="fr-FR" sz="1600"/>
              <a:t>&lt;PK&gt; A#</a:t>
            </a:r>
          </a:p>
          <a:p>
            <a:r>
              <a:rPr lang="fr-FR" sz="1600"/>
              <a:t>&lt;PK&gt; B#</a:t>
            </a:r>
          </a:p>
          <a:p>
            <a:r>
              <a:rPr lang="fr-FR" sz="1600"/>
              <a:t>C1</a:t>
            </a:r>
          </a:p>
          <a:p>
            <a:r>
              <a:rPr lang="fr-FR" sz="1600"/>
              <a:t>….</a:t>
            </a:r>
          </a:p>
        </p:txBody>
      </p:sp>
      <p:sp>
        <p:nvSpPr>
          <p:cNvPr id="208927" name="AutoShape 31"/>
          <p:cNvSpPr>
            <a:spLocks noChangeArrowheads="1"/>
          </p:cNvSpPr>
          <p:nvPr/>
        </p:nvSpPr>
        <p:spPr bwMode="auto">
          <a:xfrm>
            <a:off x="7507288" y="2608263"/>
            <a:ext cx="1328737" cy="1558925"/>
          </a:xfrm>
          <a:prstGeom prst="foldedCorner">
            <a:avLst>
              <a:gd name="adj" fmla="val 12500"/>
            </a:avLst>
          </a:prstGeom>
          <a:solidFill>
            <a:srgbClr val="C3E4F5"/>
          </a:solidFill>
          <a:ln w="12700">
            <a:solidFill>
              <a:schemeClr val="tx1"/>
            </a:solidFill>
            <a:round/>
            <a:headEnd/>
            <a:tailEnd/>
          </a:ln>
          <a:effectLst/>
        </p:spPr>
        <p:txBody>
          <a:bodyPr wrap="none"/>
          <a:lstStyle/>
          <a:p>
            <a:r>
              <a:rPr lang="fr-FR" sz="1600">
                <a:solidFill>
                  <a:schemeClr val="bg1"/>
                </a:solidFill>
              </a:rPr>
              <a:t>Association </a:t>
            </a:r>
          </a:p>
          <a:p>
            <a:r>
              <a:rPr lang="fr-FR" sz="1600" i="1">
                <a:solidFill>
                  <a:schemeClr val="bg1"/>
                </a:solidFill>
              </a:rPr>
              <a:t>triviale</a:t>
            </a:r>
            <a:r>
              <a:rPr lang="fr-FR" sz="1600">
                <a:solidFill>
                  <a:schemeClr val="bg1"/>
                </a:solidFill>
              </a:rPr>
              <a:t>:</a:t>
            </a:r>
          </a:p>
          <a:p>
            <a:r>
              <a:rPr lang="fr-FR" sz="1600">
                <a:solidFill>
                  <a:schemeClr val="bg1"/>
                </a:solidFill>
              </a:rPr>
              <a:t>les deux B# </a:t>
            </a:r>
          </a:p>
          <a:p>
            <a:r>
              <a:rPr lang="fr-FR" sz="1600">
                <a:solidFill>
                  <a:schemeClr val="bg1"/>
                </a:solidFill>
              </a:rPr>
              <a:t>identifient </a:t>
            </a:r>
          </a:p>
          <a:p>
            <a:r>
              <a:rPr lang="fr-FR" sz="1600">
                <a:solidFill>
                  <a:schemeClr val="bg1"/>
                </a:solidFill>
              </a:rPr>
              <a:t>la même entité.</a:t>
            </a:r>
          </a:p>
          <a:p>
            <a:endParaRPr lang="fr-FR" sz="1800">
              <a:solidFill>
                <a:schemeClr val="bg1"/>
              </a:solidFill>
            </a:endParaRPr>
          </a:p>
        </p:txBody>
      </p:sp>
      <p:sp>
        <p:nvSpPr>
          <p:cNvPr id="208928" name="Line 32"/>
          <p:cNvSpPr>
            <a:spLocks noChangeShapeType="1"/>
          </p:cNvSpPr>
          <p:nvPr/>
        </p:nvSpPr>
        <p:spPr bwMode="auto">
          <a:xfrm flipV="1">
            <a:off x="5389563" y="3436938"/>
            <a:ext cx="674687" cy="1192212"/>
          </a:xfrm>
          <a:prstGeom prst="line">
            <a:avLst/>
          </a:prstGeom>
          <a:noFill/>
          <a:ln w="12700">
            <a:solidFill>
              <a:schemeClr val="tx1"/>
            </a:solidFill>
            <a:prstDash val="sysDot"/>
            <a:round/>
            <a:headEnd type="triangle" w="med" len="med"/>
            <a:tailEnd/>
          </a:ln>
          <a:effectLst/>
        </p:spPr>
        <p:txBody>
          <a:bodyPr/>
          <a:lstStyle/>
          <a:p>
            <a:endParaRPr lang="fr-FR"/>
          </a:p>
        </p:txBody>
      </p:sp>
      <p:sp>
        <p:nvSpPr>
          <p:cNvPr id="208929" name="Line 33"/>
          <p:cNvSpPr>
            <a:spLocks noChangeShapeType="1"/>
          </p:cNvSpPr>
          <p:nvPr/>
        </p:nvSpPr>
        <p:spPr bwMode="auto">
          <a:xfrm flipV="1">
            <a:off x="6064250" y="3321050"/>
            <a:ext cx="1443038" cy="95250"/>
          </a:xfrm>
          <a:prstGeom prst="line">
            <a:avLst/>
          </a:prstGeom>
          <a:noFill/>
          <a:ln w="12700">
            <a:solidFill>
              <a:schemeClr val="tx1"/>
            </a:solidFill>
            <a:round/>
            <a:headEnd/>
            <a:tailEnd/>
          </a:ln>
          <a:effectLst/>
        </p:spPr>
        <p:txBody>
          <a:bodyPr/>
          <a:lstStyle/>
          <a:p>
            <a:endParaRPr lang="fr-FR"/>
          </a:p>
        </p:txBody>
      </p:sp>
      <p:sp>
        <p:nvSpPr>
          <p:cNvPr id="208931" name="Text Box 35"/>
          <p:cNvSpPr txBox="1">
            <a:spLocks noChangeArrowheads="1"/>
          </p:cNvSpPr>
          <p:nvPr/>
        </p:nvSpPr>
        <p:spPr bwMode="auto">
          <a:xfrm>
            <a:off x="538163" y="5664200"/>
            <a:ext cx="8008937" cy="1039813"/>
          </a:xfrm>
          <a:prstGeom prst="rect">
            <a:avLst/>
          </a:prstGeom>
          <a:noFill/>
          <a:ln w="12700">
            <a:solidFill>
              <a:schemeClr val="accent1"/>
            </a:solidFill>
            <a:miter lim="800000"/>
            <a:headEnd/>
            <a:tailEnd/>
          </a:ln>
          <a:effectLst/>
        </p:spPr>
        <p:txBody>
          <a:bodyPr>
            <a:spAutoFit/>
          </a:bodyPr>
          <a:lstStyle/>
          <a:p>
            <a:pPr>
              <a:spcBef>
                <a:spcPct val="20000"/>
              </a:spcBef>
              <a:buFontTx/>
              <a:buChar char="•"/>
            </a:pPr>
            <a:r>
              <a:rPr lang="fr-FR" sz="1800"/>
              <a:t> C’est une réification adaptée au relationnel pour éviter les </a:t>
            </a:r>
            <a:r>
              <a:rPr lang="fr-FR" sz="1800" i="1"/>
              <a:t>anomalies</a:t>
            </a:r>
          </a:p>
          <a:p>
            <a:pPr>
              <a:spcBef>
                <a:spcPct val="20000"/>
              </a:spcBef>
              <a:buFontTx/>
              <a:buChar char="•"/>
            </a:pPr>
            <a:r>
              <a:rPr lang="fr-FR" sz="1800" i="1"/>
              <a:t> </a:t>
            </a:r>
            <a:r>
              <a:rPr lang="fr-FR" sz="1800"/>
              <a:t>D’autres réifications sont possible (ex. A et B et C en une entité commune)</a:t>
            </a:r>
          </a:p>
          <a:p>
            <a:pPr lvl="1">
              <a:spcBef>
                <a:spcPct val="20000"/>
              </a:spcBef>
              <a:buFontTx/>
              <a:buChar char="•"/>
            </a:pPr>
            <a:r>
              <a:rPr lang="fr-FR" sz="1800"/>
              <a:t> </a:t>
            </a:r>
            <a:r>
              <a:rPr lang="fr-FR" sz="1800" i="1"/>
              <a:t>Relation universelle</a:t>
            </a:r>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98513" y="0"/>
            <a:ext cx="7772400" cy="1143000"/>
          </a:xfrm>
        </p:spPr>
        <p:txBody>
          <a:bodyPr/>
          <a:lstStyle/>
          <a:p>
            <a:pPr algn="ctr"/>
            <a:r>
              <a:rPr lang="fr-FR"/>
              <a:t>Réification : Principe Général</a:t>
            </a:r>
          </a:p>
        </p:txBody>
      </p:sp>
      <p:sp>
        <p:nvSpPr>
          <p:cNvPr id="214027" name="Rectangle 11"/>
          <p:cNvSpPr>
            <a:spLocks noChangeArrowheads="1"/>
          </p:cNvSpPr>
          <p:nvPr/>
        </p:nvSpPr>
        <p:spPr bwMode="auto">
          <a:xfrm>
            <a:off x="793750" y="3573463"/>
            <a:ext cx="1238250" cy="396875"/>
          </a:xfrm>
          <a:prstGeom prst="rect">
            <a:avLst/>
          </a:prstGeom>
          <a:solidFill>
            <a:srgbClr val="0066FF"/>
          </a:solidFill>
          <a:ln w="57150">
            <a:solidFill>
              <a:schemeClr val="tx1"/>
            </a:solidFill>
            <a:miter lim="800000"/>
            <a:headEnd/>
            <a:tailEnd/>
          </a:ln>
          <a:effectLst/>
        </p:spPr>
        <p:txBody>
          <a:bodyPr wrap="none" anchor="ctr"/>
          <a:lstStyle/>
          <a:p>
            <a:pPr algn="ctr"/>
            <a:r>
              <a:rPr lang="fr-FR"/>
              <a:t>A</a:t>
            </a:r>
          </a:p>
        </p:txBody>
      </p:sp>
      <p:sp>
        <p:nvSpPr>
          <p:cNvPr id="214028" name="Rectangle 12"/>
          <p:cNvSpPr>
            <a:spLocks noChangeArrowheads="1"/>
          </p:cNvSpPr>
          <p:nvPr/>
        </p:nvSpPr>
        <p:spPr bwMode="auto">
          <a:xfrm>
            <a:off x="793750" y="3970338"/>
            <a:ext cx="1238250" cy="827087"/>
          </a:xfrm>
          <a:prstGeom prst="rect">
            <a:avLst/>
          </a:prstGeom>
          <a:solidFill>
            <a:srgbClr val="0066FF"/>
          </a:solidFill>
          <a:ln w="57150">
            <a:solidFill>
              <a:schemeClr val="tx1"/>
            </a:solidFill>
            <a:miter lim="800000"/>
            <a:headEnd/>
            <a:tailEnd/>
          </a:ln>
          <a:effectLst/>
        </p:spPr>
        <p:txBody>
          <a:bodyPr wrap="none"/>
          <a:lstStyle/>
          <a:p>
            <a:r>
              <a:rPr lang="fr-FR" sz="1600"/>
              <a:t>&lt;PK&gt; A#</a:t>
            </a:r>
          </a:p>
          <a:p>
            <a:r>
              <a:rPr lang="fr-FR" sz="1600"/>
              <a:t>A1</a:t>
            </a:r>
          </a:p>
          <a:p>
            <a:r>
              <a:rPr lang="fr-FR" sz="1600"/>
              <a:t>….</a:t>
            </a:r>
          </a:p>
        </p:txBody>
      </p:sp>
      <p:sp>
        <p:nvSpPr>
          <p:cNvPr id="214029" name="Rectangle 13"/>
          <p:cNvSpPr>
            <a:spLocks noChangeArrowheads="1"/>
          </p:cNvSpPr>
          <p:nvPr/>
        </p:nvSpPr>
        <p:spPr bwMode="auto">
          <a:xfrm>
            <a:off x="5991225" y="3573463"/>
            <a:ext cx="1238250" cy="396875"/>
          </a:xfrm>
          <a:prstGeom prst="rect">
            <a:avLst/>
          </a:prstGeom>
          <a:solidFill>
            <a:srgbClr val="0066FF"/>
          </a:solidFill>
          <a:ln w="57150">
            <a:solidFill>
              <a:schemeClr val="tx1"/>
            </a:solidFill>
            <a:miter lim="800000"/>
            <a:headEnd/>
            <a:tailEnd/>
          </a:ln>
          <a:effectLst/>
        </p:spPr>
        <p:txBody>
          <a:bodyPr wrap="none" anchor="ctr"/>
          <a:lstStyle/>
          <a:p>
            <a:pPr algn="ctr"/>
            <a:r>
              <a:rPr lang="fr-FR"/>
              <a:t>B</a:t>
            </a:r>
          </a:p>
        </p:txBody>
      </p:sp>
      <p:sp>
        <p:nvSpPr>
          <p:cNvPr id="214030" name="Rectangle 14"/>
          <p:cNvSpPr>
            <a:spLocks noChangeArrowheads="1"/>
          </p:cNvSpPr>
          <p:nvPr/>
        </p:nvSpPr>
        <p:spPr bwMode="auto">
          <a:xfrm>
            <a:off x="5991225" y="3970338"/>
            <a:ext cx="1238250" cy="847725"/>
          </a:xfrm>
          <a:prstGeom prst="rect">
            <a:avLst/>
          </a:prstGeom>
          <a:solidFill>
            <a:srgbClr val="0066FF"/>
          </a:solidFill>
          <a:ln w="57150">
            <a:solidFill>
              <a:schemeClr val="tx1"/>
            </a:solidFill>
            <a:miter lim="800000"/>
            <a:headEnd/>
            <a:tailEnd/>
          </a:ln>
          <a:effectLst/>
        </p:spPr>
        <p:txBody>
          <a:bodyPr wrap="none"/>
          <a:lstStyle/>
          <a:p>
            <a:r>
              <a:rPr lang="fr-FR" sz="1600"/>
              <a:t>&lt;PK&gt; B#</a:t>
            </a:r>
          </a:p>
          <a:p>
            <a:r>
              <a:rPr lang="fr-FR" sz="1600"/>
              <a:t>B1</a:t>
            </a:r>
          </a:p>
          <a:p>
            <a:r>
              <a:rPr lang="fr-FR" sz="1600"/>
              <a:t>….</a:t>
            </a:r>
          </a:p>
        </p:txBody>
      </p:sp>
      <p:sp>
        <p:nvSpPr>
          <p:cNvPr id="214031" name="Rectangle 15"/>
          <p:cNvSpPr>
            <a:spLocks noChangeArrowheads="1"/>
          </p:cNvSpPr>
          <p:nvPr/>
        </p:nvSpPr>
        <p:spPr bwMode="auto">
          <a:xfrm>
            <a:off x="3662363" y="3517900"/>
            <a:ext cx="1238250" cy="396875"/>
          </a:xfrm>
          <a:prstGeom prst="rect">
            <a:avLst/>
          </a:prstGeom>
          <a:solidFill>
            <a:srgbClr val="0066FF"/>
          </a:solidFill>
          <a:ln w="57150">
            <a:solidFill>
              <a:schemeClr val="tx1"/>
            </a:solidFill>
            <a:miter lim="800000"/>
            <a:headEnd/>
            <a:tailEnd/>
          </a:ln>
          <a:effectLst/>
        </p:spPr>
        <p:txBody>
          <a:bodyPr wrap="none" anchor="ctr"/>
          <a:lstStyle/>
          <a:p>
            <a:pPr algn="ctr"/>
            <a:r>
              <a:rPr lang="fr-FR"/>
              <a:t>C</a:t>
            </a:r>
          </a:p>
        </p:txBody>
      </p:sp>
      <p:sp>
        <p:nvSpPr>
          <p:cNvPr id="214032" name="Rectangle 16"/>
          <p:cNvSpPr>
            <a:spLocks noChangeArrowheads="1"/>
          </p:cNvSpPr>
          <p:nvPr/>
        </p:nvSpPr>
        <p:spPr bwMode="auto">
          <a:xfrm>
            <a:off x="3662363" y="3914775"/>
            <a:ext cx="1238250" cy="1077913"/>
          </a:xfrm>
          <a:prstGeom prst="rect">
            <a:avLst/>
          </a:prstGeom>
          <a:solidFill>
            <a:srgbClr val="0066FF"/>
          </a:solidFill>
          <a:ln w="57150">
            <a:solidFill>
              <a:schemeClr val="tx1"/>
            </a:solidFill>
            <a:miter lim="800000"/>
            <a:headEnd/>
            <a:tailEnd/>
          </a:ln>
          <a:effectLst/>
        </p:spPr>
        <p:txBody>
          <a:bodyPr wrap="none"/>
          <a:lstStyle/>
          <a:p>
            <a:r>
              <a:rPr lang="fr-FR" sz="1600"/>
              <a:t>&lt;PK&gt; A#</a:t>
            </a:r>
          </a:p>
          <a:p>
            <a:r>
              <a:rPr lang="fr-FR" sz="1600"/>
              <a:t>&lt;PK&gt; B#</a:t>
            </a:r>
          </a:p>
          <a:p>
            <a:r>
              <a:rPr lang="fr-FR" sz="1600"/>
              <a:t>C1</a:t>
            </a:r>
          </a:p>
          <a:p>
            <a:r>
              <a:rPr lang="fr-FR" sz="1600"/>
              <a:t>….</a:t>
            </a:r>
          </a:p>
        </p:txBody>
      </p:sp>
      <p:sp>
        <p:nvSpPr>
          <p:cNvPr id="214034" name="Line 18"/>
          <p:cNvSpPr>
            <a:spLocks noChangeShapeType="1"/>
          </p:cNvSpPr>
          <p:nvPr/>
        </p:nvSpPr>
        <p:spPr bwMode="auto">
          <a:xfrm flipV="1">
            <a:off x="2082800" y="1985963"/>
            <a:ext cx="3984625" cy="39687"/>
          </a:xfrm>
          <a:prstGeom prst="line">
            <a:avLst/>
          </a:prstGeom>
          <a:noFill/>
          <a:ln w="12700">
            <a:solidFill>
              <a:schemeClr val="tx1"/>
            </a:solidFill>
            <a:round/>
            <a:headEnd type="arrow" w="lg" len="lg"/>
            <a:tailEnd type="arrow" w="lg" len="lg"/>
          </a:ln>
          <a:effectLst/>
        </p:spPr>
        <p:txBody>
          <a:bodyPr/>
          <a:lstStyle/>
          <a:p>
            <a:endParaRPr lang="fr-FR"/>
          </a:p>
        </p:txBody>
      </p:sp>
      <p:sp>
        <p:nvSpPr>
          <p:cNvPr id="214035" name="Rectangle 19"/>
          <p:cNvSpPr>
            <a:spLocks noChangeArrowheads="1"/>
          </p:cNvSpPr>
          <p:nvPr/>
        </p:nvSpPr>
        <p:spPr bwMode="auto">
          <a:xfrm>
            <a:off x="855663" y="1479550"/>
            <a:ext cx="1238250" cy="396875"/>
          </a:xfrm>
          <a:prstGeom prst="rect">
            <a:avLst/>
          </a:prstGeom>
          <a:solidFill>
            <a:schemeClr val="accent1"/>
          </a:solidFill>
          <a:ln w="6350">
            <a:solidFill>
              <a:schemeClr val="tx1"/>
            </a:solidFill>
            <a:miter lim="800000"/>
            <a:headEnd/>
            <a:tailEnd/>
          </a:ln>
          <a:effectLst/>
        </p:spPr>
        <p:txBody>
          <a:bodyPr wrap="none" anchor="ctr"/>
          <a:lstStyle/>
          <a:p>
            <a:pPr algn="ctr"/>
            <a:r>
              <a:rPr lang="fr-FR"/>
              <a:t>A</a:t>
            </a:r>
          </a:p>
        </p:txBody>
      </p:sp>
      <p:sp>
        <p:nvSpPr>
          <p:cNvPr id="214036" name="Rectangle 20"/>
          <p:cNvSpPr>
            <a:spLocks noChangeArrowheads="1"/>
          </p:cNvSpPr>
          <p:nvPr/>
        </p:nvSpPr>
        <p:spPr bwMode="auto">
          <a:xfrm>
            <a:off x="855663" y="1876425"/>
            <a:ext cx="1238250" cy="827088"/>
          </a:xfrm>
          <a:prstGeom prst="rect">
            <a:avLst/>
          </a:prstGeom>
          <a:solidFill>
            <a:schemeClr val="accent1"/>
          </a:solidFill>
          <a:ln w="6350">
            <a:solidFill>
              <a:schemeClr val="tx1"/>
            </a:solidFill>
            <a:miter lim="800000"/>
            <a:headEnd/>
            <a:tailEnd/>
          </a:ln>
          <a:effectLst/>
        </p:spPr>
        <p:txBody>
          <a:bodyPr wrap="none"/>
          <a:lstStyle/>
          <a:p>
            <a:r>
              <a:rPr lang="fr-FR" sz="1600"/>
              <a:t>&lt;PK&gt; A#</a:t>
            </a:r>
          </a:p>
          <a:p>
            <a:r>
              <a:rPr lang="fr-FR" sz="1600"/>
              <a:t>A1</a:t>
            </a:r>
          </a:p>
          <a:p>
            <a:r>
              <a:rPr lang="fr-FR" sz="1600"/>
              <a:t>….</a:t>
            </a:r>
          </a:p>
        </p:txBody>
      </p:sp>
      <p:sp>
        <p:nvSpPr>
          <p:cNvPr id="214037" name="Rectangle 21"/>
          <p:cNvSpPr>
            <a:spLocks noChangeArrowheads="1"/>
          </p:cNvSpPr>
          <p:nvPr/>
        </p:nvSpPr>
        <p:spPr bwMode="auto">
          <a:xfrm>
            <a:off x="6053138" y="1479550"/>
            <a:ext cx="1238250" cy="396875"/>
          </a:xfrm>
          <a:prstGeom prst="rect">
            <a:avLst/>
          </a:prstGeom>
          <a:solidFill>
            <a:schemeClr val="accent1"/>
          </a:solidFill>
          <a:ln w="6350">
            <a:solidFill>
              <a:schemeClr val="tx1"/>
            </a:solidFill>
            <a:miter lim="800000"/>
            <a:headEnd/>
            <a:tailEnd/>
          </a:ln>
          <a:effectLst/>
        </p:spPr>
        <p:txBody>
          <a:bodyPr wrap="none" anchor="ctr"/>
          <a:lstStyle/>
          <a:p>
            <a:pPr algn="ctr"/>
            <a:r>
              <a:rPr lang="fr-FR"/>
              <a:t>B</a:t>
            </a:r>
          </a:p>
        </p:txBody>
      </p:sp>
      <p:sp>
        <p:nvSpPr>
          <p:cNvPr id="214038" name="Rectangle 22"/>
          <p:cNvSpPr>
            <a:spLocks noChangeArrowheads="1"/>
          </p:cNvSpPr>
          <p:nvPr/>
        </p:nvSpPr>
        <p:spPr bwMode="auto">
          <a:xfrm>
            <a:off x="6053138" y="1876425"/>
            <a:ext cx="1238250" cy="847725"/>
          </a:xfrm>
          <a:prstGeom prst="rect">
            <a:avLst/>
          </a:prstGeom>
          <a:solidFill>
            <a:schemeClr val="accent1"/>
          </a:solidFill>
          <a:ln w="6350">
            <a:solidFill>
              <a:schemeClr val="tx1"/>
            </a:solidFill>
            <a:miter lim="800000"/>
            <a:headEnd/>
            <a:tailEnd/>
          </a:ln>
          <a:effectLst/>
        </p:spPr>
        <p:txBody>
          <a:bodyPr wrap="none"/>
          <a:lstStyle/>
          <a:p>
            <a:r>
              <a:rPr lang="fr-FR" sz="1600"/>
              <a:t>&lt;PK&gt; B#</a:t>
            </a:r>
          </a:p>
          <a:p>
            <a:r>
              <a:rPr lang="fr-FR" sz="1600"/>
              <a:t>B1</a:t>
            </a:r>
          </a:p>
          <a:p>
            <a:r>
              <a:rPr lang="fr-FR" sz="1600"/>
              <a:t>….</a:t>
            </a:r>
          </a:p>
        </p:txBody>
      </p:sp>
      <p:sp>
        <p:nvSpPr>
          <p:cNvPr id="214039" name="Rectangle 23"/>
          <p:cNvSpPr>
            <a:spLocks noChangeArrowheads="1"/>
          </p:cNvSpPr>
          <p:nvPr/>
        </p:nvSpPr>
        <p:spPr bwMode="auto">
          <a:xfrm>
            <a:off x="3724275" y="1423988"/>
            <a:ext cx="1238250" cy="396875"/>
          </a:xfrm>
          <a:prstGeom prst="rect">
            <a:avLst/>
          </a:prstGeom>
          <a:solidFill>
            <a:schemeClr val="accent1"/>
          </a:solidFill>
          <a:ln w="6350">
            <a:solidFill>
              <a:schemeClr val="tx1"/>
            </a:solidFill>
            <a:miter lim="800000"/>
            <a:headEnd/>
            <a:tailEnd/>
          </a:ln>
          <a:effectLst/>
        </p:spPr>
        <p:txBody>
          <a:bodyPr wrap="none" anchor="ctr"/>
          <a:lstStyle/>
          <a:p>
            <a:pPr algn="ctr"/>
            <a:r>
              <a:rPr lang="fr-FR"/>
              <a:t>C</a:t>
            </a:r>
          </a:p>
        </p:txBody>
      </p:sp>
      <p:sp>
        <p:nvSpPr>
          <p:cNvPr id="214040" name="Rectangle 24"/>
          <p:cNvSpPr>
            <a:spLocks noChangeArrowheads="1"/>
          </p:cNvSpPr>
          <p:nvPr/>
        </p:nvSpPr>
        <p:spPr bwMode="auto">
          <a:xfrm>
            <a:off x="3724275" y="1820863"/>
            <a:ext cx="1238250" cy="1077912"/>
          </a:xfrm>
          <a:prstGeom prst="rect">
            <a:avLst/>
          </a:prstGeom>
          <a:solidFill>
            <a:schemeClr val="accent1"/>
          </a:solidFill>
          <a:ln w="6350">
            <a:solidFill>
              <a:schemeClr val="tx1"/>
            </a:solidFill>
            <a:miter lim="800000"/>
            <a:headEnd/>
            <a:tailEnd/>
          </a:ln>
          <a:effectLst/>
        </p:spPr>
        <p:txBody>
          <a:bodyPr wrap="none"/>
          <a:lstStyle/>
          <a:p>
            <a:r>
              <a:rPr lang="fr-FR" sz="1600"/>
              <a:t>&lt;PK&gt; A#</a:t>
            </a:r>
          </a:p>
          <a:p>
            <a:r>
              <a:rPr lang="fr-FR" sz="1600"/>
              <a:t>&lt;PK&gt; B#</a:t>
            </a:r>
          </a:p>
          <a:p>
            <a:r>
              <a:rPr lang="fr-FR" sz="1600"/>
              <a:t>C1</a:t>
            </a:r>
          </a:p>
          <a:p>
            <a:r>
              <a:rPr lang="fr-FR" sz="1600"/>
              <a:t>….</a:t>
            </a:r>
          </a:p>
        </p:txBody>
      </p:sp>
      <p:sp>
        <p:nvSpPr>
          <p:cNvPr id="214041" name="Text Box 25"/>
          <p:cNvSpPr txBox="1">
            <a:spLocks noChangeArrowheads="1"/>
          </p:cNvSpPr>
          <p:nvPr/>
        </p:nvSpPr>
        <p:spPr bwMode="auto">
          <a:xfrm>
            <a:off x="606425" y="5318125"/>
            <a:ext cx="8007350" cy="1249363"/>
          </a:xfrm>
          <a:prstGeom prst="rect">
            <a:avLst/>
          </a:prstGeom>
          <a:noFill/>
          <a:ln w="12700">
            <a:solidFill>
              <a:schemeClr val="accent1"/>
            </a:solidFill>
            <a:miter lim="800000"/>
            <a:headEnd/>
            <a:tailEnd/>
          </a:ln>
          <a:effectLst/>
        </p:spPr>
        <p:txBody>
          <a:bodyPr>
            <a:spAutoFit/>
          </a:bodyPr>
          <a:lstStyle/>
          <a:p>
            <a:pPr>
              <a:spcBef>
                <a:spcPct val="50000"/>
              </a:spcBef>
              <a:buFontTx/>
              <a:buChar char="•"/>
            </a:pPr>
            <a:r>
              <a:rPr lang="fr-FR" sz="1800"/>
              <a:t>A l’origine, il n’y avait pas de liens sémantiques explicites dans une BD Rel.</a:t>
            </a:r>
          </a:p>
          <a:p>
            <a:pPr>
              <a:spcBef>
                <a:spcPct val="50000"/>
              </a:spcBef>
              <a:buFontTx/>
              <a:buChar char="•"/>
            </a:pPr>
            <a:r>
              <a:rPr lang="fr-FR" sz="1800"/>
              <a:t>Les associations triviales devenaient des liens </a:t>
            </a:r>
            <a:r>
              <a:rPr lang="fr-FR" sz="1800" i="1"/>
              <a:t>implicites</a:t>
            </a:r>
            <a:r>
              <a:rPr lang="fr-FR" sz="1800"/>
              <a:t> : </a:t>
            </a:r>
          </a:p>
          <a:p>
            <a:pPr>
              <a:spcBef>
                <a:spcPct val="50000"/>
              </a:spcBef>
              <a:buFontTx/>
              <a:buChar char="•"/>
            </a:pPr>
            <a:r>
              <a:rPr lang="fr-FR" sz="1800"/>
              <a:t>	l’égalité du nom de la clé primaire et celle étrangère</a:t>
            </a:r>
            <a:r>
              <a:rPr lang="fr-FR"/>
              <a:t>  </a:t>
            </a:r>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64" name="Line 20"/>
          <p:cNvSpPr>
            <a:spLocks noChangeShapeType="1"/>
          </p:cNvSpPr>
          <p:nvPr/>
        </p:nvSpPr>
        <p:spPr bwMode="auto">
          <a:xfrm flipV="1">
            <a:off x="4852988" y="5024438"/>
            <a:ext cx="1133475" cy="192087"/>
          </a:xfrm>
          <a:prstGeom prst="line">
            <a:avLst/>
          </a:prstGeom>
          <a:noFill/>
          <a:ln w="57150">
            <a:solidFill>
              <a:schemeClr val="tx1"/>
            </a:solidFill>
            <a:round/>
            <a:headEnd/>
            <a:tailEnd type="triangle" w="med" len="med"/>
          </a:ln>
          <a:effectLst/>
        </p:spPr>
        <p:txBody>
          <a:bodyPr/>
          <a:lstStyle/>
          <a:p>
            <a:endParaRPr lang="fr-FR"/>
          </a:p>
        </p:txBody>
      </p:sp>
      <p:sp>
        <p:nvSpPr>
          <p:cNvPr id="210946" name="Rectangle 2"/>
          <p:cNvSpPr>
            <a:spLocks noGrp="1" noChangeArrowheads="1"/>
          </p:cNvSpPr>
          <p:nvPr>
            <p:ph type="title"/>
          </p:nvPr>
        </p:nvSpPr>
        <p:spPr>
          <a:xfrm>
            <a:off x="857250" y="320675"/>
            <a:ext cx="7772400" cy="1143000"/>
          </a:xfrm>
        </p:spPr>
        <p:txBody>
          <a:bodyPr/>
          <a:lstStyle/>
          <a:p>
            <a:pPr algn="ctr"/>
            <a:r>
              <a:rPr lang="fr-FR"/>
              <a:t>Réification : Principe Général</a:t>
            </a:r>
          </a:p>
        </p:txBody>
      </p:sp>
      <p:sp>
        <p:nvSpPr>
          <p:cNvPr id="210955" name="Rectangle 11"/>
          <p:cNvSpPr>
            <a:spLocks noChangeArrowheads="1"/>
          </p:cNvSpPr>
          <p:nvPr/>
        </p:nvSpPr>
        <p:spPr bwMode="auto">
          <a:xfrm>
            <a:off x="812800" y="4440238"/>
            <a:ext cx="1238250" cy="396875"/>
          </a:xfrm>
          <a:prstGeom prst="rect">
            <a:avLst/>
          </a:prstGeom>
          <a:solidFill>
            <a:schemeClr val="hlink"/>
          </a:solidFill>
          <a:ln w="57150">
            <a:solidFill>
              <a:schemeClr val="accent1"/>
            </a:solidFill>
            <a:miter lim="800000"/>
            <a:headEnd/>
            <a:tailEnd/>
          </a:ln>
          <a:effectLst/>
        </p:spPr>
        <p:txBody>
          <a:bodyPr wrap="none" anchor="ctr"/>
          <a:lstStyle/>
          <a:p>
            <a:pPr algn="ctr"/>
            <a:r>
              <a:rPr lang="fr-FR"/>
              <a:t>A</a:t>
            </a:r>
          </a:p>
        </p:txBody>
      </p:sp>
      <p:sp>
        <p:nvSpPr>
          <p:cNvPr id="210956" name="Rectangle 12"/>
          <p:cNvSpPr>
            <a:spLocks noChangeArrowheads="1"/>
          </p:cNvSpPr>
          <p:nvPr/>
        </p:nvSpPr>
        <p:spPr bwMode="auto">
          <a:xfrm>
            <a:off x="812800" y="4837113"/>
            <a:ext cx="1238250" cy="827087"/>
          </a:xfrm>
          <a:prstGeom prst="rect">
            <a:avLst/>
          </a:prstGeom>
          <a:solidFill>
            <a:schemeClr val="hlink"/>
          </a:solidFill>
          <a:ln w="57150">
            <a:solidFill>
              <a:schemeClr val="accent1"/>
            </a:solidFill>
            <a:miter lim="800000"/>
            <a:headEnd/>
            <a:tailEnd/>
          </a:ln>
          <a:effectLst/>
        </p:spPr>
        <p:txBody>
          <a:bodyPr wrap="none"/>
          <a:lstStyle/>
          <a:p>
            <a:r>
              <a:rPr lang="fr-FR" sz="1600"/>
              <a:t>&lt;PK&gt; A#</a:t>
            </a:r>
          </a:p>
          <a:p>
            <a:r>
              <a:rPr lang="fr-FR" sz="1600"/>
              <a:t>A1</a:t>
            </a:r>
          </a:p>
          <a:p>
            <a:r>
              <a:rPr lang="fr-FR" sz="1600"/>
              <a:t>….</a:t>
            </a:r>
          </a:p>
        </p:txBody>
      </p:sp>
      <p:sp>
        <p:nvSpPr>
          <p:cNvPr id="210957" name="Rectangle 13"/>
          <p:cNvSpPr>
            <a:spLocks noChangeArrowheads="1"/>
          </p:cNvSpPr>
          <p:nvPr/>
        </p:nvSpPr>
        <p:spPr bwMode="auto">
          <a:xfrm>
            <a:off x="6010275" y="4440238"/>
            <a:ext cx="1238250" cy="396875"/>
          </a:xfrm>
          <a:prstGeom prst="rect">
            <a:avLst/>
          </a:prstGeom>
          <a:solidFill>
            <a:schemeClr val="hlink"/>
          </a:solidFill>
          <a:ln w="57150">
            <a:solidFill>
              <a:schemeClr val="accent1"/>
            </a:solidFill>
            <a:miter lim="800000"/>
            <a:headEnd/>
            <a:tailEnd/>
          </a:ln>
          <a:effectLst/>
        </p:spPr>
        <p:txBody>
          <a:bodyPr wrap="none" anchor="ctr"/>
          <a:lstStyle/>
          <a:p>
            <a:pPr algn="ctr"/>
            <a:r>
              <a:rPr lang="fr-FR"/>
              <a:t>B</a:t>
            </a:r>
          </a:p>
        </p:txBody>
      </p:sp>
      <p:sp>
        <p:nvSpPr>
          <p:cNvPr id="210958" name="Rectangle 14"/>
          <p:cNvSpPr>
            <a:spLocks noChangeArrowheads="1"/>
          </p:cNvSpPr>
          <p:nvPr/>
        </p:nvSpPr>
        <p:spPr bwMode="auto">
          <a:xfrm>
            <a:off x="6010275" y="4837113"/>
            <a:ext cx="1238250" cy="847725"/>
          </a:xfrm>
          <a:prstGeom prst="rect">
            <a:avLst/>
          </a:prstGeom>
          <a:solidFill>
            <a:schemeClr val="hlink"/>
          </a:solidFill>
          <a:ln w="57150">
            <a:solidFill>
              <a:schemeClr val="accent1"/>
            </a:solidFill>
            <a:miter lim="800000"/>
            <a:headEnd/>
            <a:tailEnd/>
          </a:ln>
          <a:effectLst/>
        </p:spPr>
        <p:txBody>
          <a:bodyPr wrap="none"/>
          <a:lstStyle/>
          <a:p>
            <a:r>
              <a:rPr lang="fr-FR" sz="1600"/>
              <a:t>&lt;PK&gt; B#</a:t>
            </a:r>
          </a:p>
          <a:p>
            <a:r>
              <a:rPr lang="fr-FR" sz="1600"/>
              <a:t>B1</a:t>
            </a:r>
          </a:p>
          <a:p>
            <a:r>
              <a:rPr lang="fr-FR" sz="1600"/>
              <a:t>….</a:t>
            </a:r>
          </a:p>
        </p:txBody>
      </p:sp>
      <p:sp>
        <p:nvSpPr>
          <p:cNvPr id="210959" name="Rectangle 15"/>
          <p:cNvSpPr>
            <a:spLocks noChangeArrowheads="1"/>
          </p:cNvSpPr>
          <p:nvPr/>
        </p:nvSpPr>
        <p:spPr bwMode="auto">
          <a:xfrm>
            <a:off x="3411538" y="4384675"/>
            <a:ext cx="1430337" cy="396875"/>
          </a:xfrm>
          <a:prstGeom prst="rect">
            <a:avLst/>
          </a:prstGeom>
          <a:solidFill>
            <a:schemeClr val="hlink"/>
          </a:solidFill>
          <a:ln w="57150">
            <a:solidFill>
              <a:schemeClr val="accent1"/>
            </a:solidFill>
            <a:miter lim="800000"/>
            <a:headEnd/>
            <a:tailEnd/>
          </a:ln>
          <a:effectLst/>
        </p:spPr>
        <p:txBody>
          <a:bodyPr wrap="none" anchor="ctr"/>
          <a:lstStyle/>
          <a:p>
            <a:pPr algn="ctr"/>
            <a:r>
              <a:rPr lang="fr-FR"/>
              <a:t>C</a:t>
            </a:r>
          </a:p>
        </p:txBody>
      </p:sp>
      <p:sp>
        <p:nvSpPr>
          <p:cNvPr id="210960" name="Rectangle 16"/>
          <p:cNvSpPr>
            <a:spLocks noChangeArrowheads="1"/>
          </p:cNvSpPr>
          <p:nvPr/>
        </p:nvSpPr>
        <p:spPr bwMode="auto">
          <a:xfrm>
            <a:off x="3411538" y="4781550"/>
            <a:ext cx="1430337" cy="1077913"/>
          </a:xfrm>
          <a:prstGeom prst="rect">
            <a:avLst/>
          </a:prstGeom>
          <a:solidFill>
            <a:schemeClr val="hlink"/>
          </a:solidFill>
          <a:ln w="57150">
            <a:solidFill>
              <a:schemeClr val="accent1"/>
            </a:solidFill>
            <a:miter lim="800000"/>
            <a:headEnd/>
            <a:tailEnd/>
          </a:ln>
          <a:effectLst/>
        </p:spPr>
        <p:txBody>
          <a:bodyPr wrap="none"/>
          <a:lstStyle/>
          <a:p>
            <a:r>
              <a:rPr lang="fr-FR" sz="1600"/>
              <a:t>&lt;PK&gt; RoleA#</a:t>
            </a:r>
          </a:p>
          <a:p>
            <a:r>
              <a:rPr lang="fr-FR" sz="1600"/>
              <a:t>&lt;PK&gt; RoleB#</a:t>
            </a:r>
          </a:p>
          <a:p>
            <a:r>
              <a:rPr lang="fr-FR" sz="1600"/>
              <a:t>C1</a:t>
            </a:r>
          </a:p>
          <a:p>
            <a:r>
              <a:rPr lang="fr-FR" sz="1600"/>
              <a:t>….</a:t>
            </a:r>
          </a:p>
        </p:txBody>
      </p:sp>
      <p:sp>
        <p:nvSpPr>
          <p:cNvPr id="210961" name="Text Box 17"/>
          <p:cNvSpPr txBox="1">
            <a:spLocks noChangeArrowheads="1"/>
          </p:cNvSpPr>
          <p:nvPr/>
        </p:nvSpPr>
        <p:spPr bwMode="auto">
          <a:xfrm>
            <a:off x="568325" y="6064250"/>
            <a:ext cx="8335963" cy="714375"/>
          </a:xfrm>
          <a:prstGeom prst="rect">
            <a:avLst/>
          </a:prstGeom>
          <a:noFill/>
          <a:ln w="12700">
            <a:solidFill>
              <a:schemeClr val="accent1"/>
            </a:solidFill>
            <a:miter lim="800000"/>
            <a:headEnd/>
            <a:tailEnd/>
          </a:ln>
          <a:effectLst/>
        </p:spPr>
        <p:txBody>
          <a:bodyPr>
            <a:spAutoFit/>
          </a:bodyPr>
          <a:lstStyle/>
          <a:p>
            <a:pPr>
              <a:spcBef>
                <a:spcPct val="50000"/>
              </a:spcBef>
            </a:pPr>
            <a:r>
              <a:rPr lang="fr-FR"/>
              <a:t>Après, oui, notamment pour l’intégrité référentielle en utilisant le nom de rôle (nom de l’association, uni ou bidirectionnelle : ex. Prop._de_la_voiture_)</a:t>
            </a:r>
          </a:p>
        </p:txBody>
      </p:sp>
      <p:sp>
        <p:nvSpPr>
          <p:cNvPr id="210963" name="Line 19"/>
          <p:cNvSpPr>
            <a:spLocks noChangeShapeType="1"/>
          </p:cNvSpPr>
          <p:nvPr/>
        </p:nvSpPr>
        <p:spPr bwMode="auto">
          <a:xfrm flipV="1">
            <a:off x="2060575" y="4986338"/>
            <a:ext cx="1346200" cy="57150"/>
          </a:xfrm>
          <a:prstGeom prst="line">
            <a:avLst/>
          </a:prstGeom>
          <a:noFill/>
          <a:ln w="57150">
            <a:solidFill>
              <a:schemeClr val="tx1"/>
            </a:solidFill>
            <a:round/>
            <a:headEnd type="triangle" w="med" len="med"/>
            <a:tailEnd/>
          </a:ln>
          <a:effectLst/>
        </p:spPr>
        <p:txBody>
          <a:bodyPr/>
          <a:lstStyle/>
          <a:p>
            <a:endParaRPr lang="fr-FR"/>
          </a:p>
        </p:txBody>
      </p:sp>
      <p:sp>
        <p:nvSpPr>
          <p:cNvPr id="210967" name="Line 23"/>
          <p:cNvSpPr>
            <a:spLocks noChangeShapeType="1"/>
          </p:cNvSpPr>
          <p:nvPr/>
        </p:nvSpPr>
        <p:spPr bwMode="auto">
          <a:xfrm flipV="1">
            <a:off x="1787525" y="2301875"/>
            <a:ext cx="3984625" cy="39688"/>
          </a:xfrm>
          <a:prstGeom prst="line">
            <a:avLst/>
          </a:prstGeom>
          <a:noFill/>
          <a:ln w="12700">
            <a:solidFill>
              <a:schemeClr val="tx1"/>
            </a:solidFill>
            <a:round/>
            <a:headEnd type="arrow" w="lg" len="lg"/>
            <a:tailEnd type="arrow" w="lg" len="lg"/>
          </a:ln>
          <a:effectLst/>
        </p:spPr>
        <p:txBody>
          <a:bodyPr/>
          <a:lstStyle/>
          <a:p>
            <a:endParaRPr lang="fr-FR"/>
          </a:p>
        </p:txBody>
      </p:sp>
      <p:sp>
        <p:nvSpPr>
          <p:cNvPr id="210968" name="Rectangle 24"/>
          <p:cNvSpPr>
            <a:spLocks noChangeArrowheads="1"/>
          </p:cNvSpPr>
          <p:nvPr/>
        </p:nvSpPr>
        <p:spPr bwMode="auto">
          <a:xfrm>
            <a:off x="560388" y="1795463"/>
            <a:ext cx="1238250" cy="396875"/>
          </a:xfrm>
          <a:prstGeom prst="rect">
            <a:avLst/>
          </a:prstGeom>
          <a:solidFill>
            <a:schemeClr val="accent1"/>
          </a:solidFill>
          <a:ln w="6350">
            <a:solidFill>
              <a:schemeClr val="tx1"/>
            </a:solidFill>
            <a:miter lim="800000"/>
            <a:headEnd/>
            <a:tailEnd/>
          </a:ln>
          <a:effectLst/>
        </p:spPr>
        <p:txBody>
          <a:bodyPr wrap="none" anchor="ctr"/>
          <a:lstStyle/>
          <a:p>
            <a:pPr algn="ctr"/>
            <a:r>
              <a:rPr lang="fr-FR"/>
              <a:t>A</a:t>
            </a:r>
          </a:p>
        </p:txBody>
      </p:sp>
      <p:sp>
        <p:nvSpPr>
          <p:cNvPr id="210969" name="Rectangle 25"/>
          <p:cNvSpPr>
            <a:spLocks noChangeArrowheads="1"/>
          </p:cNvSpPr>
          <p:nvPr/>
        </p:nvSpPr>
        <p:spPr bwMode="auto">
          <a:xfrm>
            <a:off x="560388" y="2192338"/>
            <a:ext cx="1238250" cy="827087"/>
          </a:xfrm>
          <a:prstGeom prst="rect">
            <a:avLst/>
          </a:prstGeom>
          <a:solidFill>
            <a:schemeClr val="accent1"/>
          </a:solidFill>
          <a:ln w="6350">
            <a:solidFill>
              <a:schemeClr val="tx1"/>
            </a:solidFill>
            <a:miter lim="800000"/>
            <a:headEnd/>
            <a:tailEnd/>
          </a:ln>
          <a:effectLst/>
        </p:spPr>
        <p:txBody>
          <a:bodyPr wrap="none"/>
          <a:lstStyle/>
          <a:p>
            <a:r>
              <a:rPr lang="fr-FR" sz="1600"/>
              <a:t>&lt;PK&gt; A#</a:t>
            </a:r>
          </a:p>
          <a:p>
            <a:r>
              <a:rPr lang="fr-FR" sz="1600"/>
              <a:t>A1</a:t>
            </a:r>
          </a:p>
          <a:p>
            <a:r>
              <a:rPr lang="fr-FR" sz="1600"/>
              <a:t>….</a:t>
            </a:r>
          </a:p>
        </p:txBody>
      </p:sp>
      <p:sp>
        <p:nvSpPr>
          <p:cNvPr id="210970" name="Rectangle 26"/>
          <p:cNvSpPr>
            <a:spLocks noChangeArrowheads="1"/>
          </p:cNvSpPr>
          <p:nvPr/>
        </p:nvSpPr>
        <p:spPr bwMode="auto">
          <a:xfrm>
            <a:off x="5757863" y="1795463"/>
            <a:ext cx="1238250" cy="396875"/>
          </a:xfrm>
          <a:prstGeom prst="rect">
            <a:avLst/>
          </a:prstGeom>
          <a:solidFill>
            <a:schemeClr val="accent1"/>
          </a:solidFill>
          <a:ln w="6350">
            <a:solidFill>
              <a:schemeClr val="tx1"/>
            </a:solidFill>
            <a:miter lim="800000"/>
            <a:headEnd/>
            <a:tailEnd/>
          </a:ln>
          <a:effectLst/>
        </p:spPr>
        <p:txBody>
          <a:bodyPr wrap="none" anchor="ctr"/>
          <a:lstStyle/>
          <a:p>
            <a:pPr algn="ctr"/>
            <a:r>
              <a:rPr lang="fr-FR"/>
              <a:t>B</a:t>
            </a:r>
          </a:p>
        </p:txBody>
      </p:sp>
      <p:sp>
        <p:nvSpPr>
          <p:cNvPr id="210971" name="Rectangle 27"/>
          <p:cNvSpPr>
            <a:spLocks noChangeArrowheads="1"/>
          </p:cNvSpPr>
          <p:nvPr/>
        </p:nvSpPr>
        <p:spPr bwMode="auto">
          <a:xfrm>
            <a:off x="5757863" y="2192338"/>
            <a:ext cx="1238250" cy="847725"/>
          </a:xfrm>
          <a:prstGeom prst="rect">
            <a:avLst/>
          </a:prstGeom>
          <a:solidFill>
            <a:schemeClr val="accent1"/>
          </a:solidFill>
          <a:ln w="6350">
            <a:solidFill>
              <a:schemeClr val="tx1"/>
            </a:solidFill>
            <a:miter lim="800000"/>
            <a:headEnd/>
            <a:tailEnd/>
          </a:ln>
          <a:effectLst/>
        </p:spPr>
        <p:txBody>
          <a:bodyPr wrap="none"/>
          <a:lstStyle/>
          <a:p>
            <a:r>
              <a:rPr lang="fr-FR" sz="1600"/>
              <a:t>&lt;PK&gt; B#</a:t>
            </a:r>
          </a:p>
          <a:p>
            <a:r>
              <a:rPr lang="fr-FR" sz="1600"/>
              <a:t>B1</a:t>
            </a:r>
          </a:p>
          <a:p>
            <a:r>
              <a:rPr lang="fr-FR" sz="1600"/>
              <a:t>….</a:t>
            </a:r>
          </a:p>
        </p:txBody>
      </p:sp>
      <p:sp>
        <p:nvSpPr>
          <p:cNvPr id="210972" name="Rectangle 28"/>
          <p:cNvSpPr>
            <a:spLocks noChangeArrowheads="1"/>
          </p:cNvSpPr>
          <p:nvPr/>
        </p:nvSpPr>
        <p:spPr bwMode="auto">
          <a:xfrm>
            <a:off x="3429000" y="1739900"/>
            <a:ext cx="1238250" cy="396875"/>
          </a:xfrm>
          <a:prstGeom prst="rect">
            <a:avLst/>
          </a:prstGeom>
          <a:solidFill>
            <a:schemeClr val="accent1"/>
          </a:solidFill>
          <a:ln w="6350">
            <a:solidFill>
              <a:schemeClr val="tx1"/>
            </a:solidFill>
            <a:miter lim="800000"/>
            <a:headEnd/>
            <a:tailEnd/>
          </a:ln>
          <a:effectLst/>
        </p:spPr>
        <p:txBody>
          <a:bodyPr wrap="none" anchor="ctr"/>
          <a:lstStyle/>
          <a:p>
            <a:pPr algn="ctr"/>
            <a:r>
              <a:rPr lang="fr-FR"/>
              <a:t>C</a:t>
            </a:r>
          </a:p>
        </p:txBody>
      </p:sp>
      <p:sp>
        <p:nvSpPr>
          <p:cNvPr id="210973" name="Rectangle 29"/>
          <p:cNvSpPr>
            <a:spLocks noChangeArrowheads="1"/>
          </p:cNvSpPr>
          <p:nvPr/>
        </p:nvSpPr>
        <p:spPr bwMode="auto">
          <a:xfrm>
            <a:off x="3429000" y="2136775"/>
            <a:ext cx="1238250" cy="1077913"/>
          </a:xfrm>
          <a:prstGeom prst="rect">
            <a:avLst/>
          </a:prstGeom>
          <a:solidFill>
            <a:schemeClr val="accent1"/>
          </a:solidFill>
          <a:ln w="6350">
            <a:solidFill>
              <a:schemeClr val="tx1"/>
            </a:solidFill>
            <a:miter lim="800000"/>
            <a:headEnd/>
            <a:tailEnd/>
          </a:ln>
          <a:effectLst/>
        </p:spPr>
        <p:txBody>
          <a:bodyPr wrap="none"/>
          <a:lstStyle/>
          <a:p>
            <a:r>
              <a:rPr lang="fr-FR" sz="1600"/>
              <a:t>&lt;PK&gt; A#</a:t>
            </a:r>
          </a:p>
          <a:p>
            <a:r>
              <a:rPr lang="fr-FR" sz="1600"/>
              <a:t>&lt;PK&gt; B#</a:t>
            </a:r>
          </a:p>
          <a:p>
            <a:r>
              <a:rPr lang="fr-FR" sz="1600"/>
              <a:t>C1</a:t>
            </a:r>
          </a:p>
          <a:p>
            <a:r>
              <a:rPr lang="fr-FR" sz="1600"/>
              <a:t>….</a:t>
            </a:r>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800100" y="320675"/>
            <a:ext cx="7772400" cy="1143000"/>
          </a:xfrm>
        </p:spPr>
        <p:txBody>
          <a:bodyPr/>
          <a:lstStyle/>
          <a:p>
            <a:r>
              <a:rPr lang="fr-FR" sz="3600"/>
              <a:t>Réification  &amp; Pointeurs dans les Langages de Programmation</a:t>
            </a:r>
          </a:p>
        </p:txBody>
      </p:sp>
      <p:sp>
        <p:nvSpPr>
          <p:cNvPr id="240643" name="Rectangle 3"/>
          <p:cNvSpPr>
            <a:spLocks noGrp="1" noChangeArrowheads="1"/>
          </p:cNvSpPr>
          <p:nvPr>
            <p:ph type="body" idx="1"/>
          </p:nvPr>
        </p:nvSpPr>
        <p:spPr>
          <a:xfrm>
            <a:off x="857250" y="1693863"/>
            <a:ext cx="7810500" cy="4883150"/>
          </a:xfrm>
        </p:spPr>
        <p:txBody>
          <a:bodyPr/>
          <a:lstStyle/>
          <a:p>
            <a:pPr>
              <a:lnSpc>
                <a:spcPct val="90000"/>
              </a:lnSpc>
            </a:pPr>
            <a:r>
              <a:rPr lang="fr-FR" sz="2800"/>
              <a:t>Une association triviale représente d’une manière explicite un pointeur d’une table vers une autre</a:t>
            </a:r>
          </a:p>
          <a:p>
            <a:pPr lvl="1">
              <a:lnSpc>
                <a:spcPct val="90000"/>
              </a:lnSpc>
            </a:pPr>
            <a:r>
              <a:rPr lang="fr-FR" sz="2400"/>
              <a:t> La valeur d’un pointeur est </a:t>
            </a:r>
            <a:r>
              <a:rPr lang="fr-FR" sz="2400" u="sng"/>
              <a:t>explicite</a:t>
            </a:r>
            <a:r>
              <a:rPr lang="fr-FR" sz="2400"/>
              <a:t> </a:t>
            </a:r>
          </a:p>
          <a:p>
            <a:pPr lvl="2">
              <a:lnSpc>
                <a:spcPct val="90000"/>
              </a:lnSpc>
            </a:pPr>
            <a:r>
              <a:rPr lang="fr-FR" sz="2000"/>
              <a:t>Contrairement en principe aux langages de programmation </a:t>
            </a:r>
          </a:p>
          <a:p>
            <a:pPr lvl="2">
              <a:lnSpc>
                <a:spcPct val="90000"/>
              </a:lnSpc>
            </a:pPr>
            <a:r>
              <a:rPr lang="fr-FR" sz="2000"/>
              <a:t> Dans le modèle relationnel elle est celle d’une attribut comme d’autres</a:t>
            </a:r>
          </a:p>
          <a:p>
            <a:pPr lvl="3">
              <a:lnSpc>
                <a:spcPct val="90000"/>
              </a:lnSpc>
            </a:pPr>
            <a:r>
              <a:rPr lang="fr-FR" sz="1800"/>
              <a:t>Presque, car il y a </a:t>
            </a:r>
            <a:r>
              <a:rPr lang="fr-FR" sz="1800" u="sng"/>
              <a:t>en général</a:t>
            </a:r>
            <a:r>
              <a:rPr lang="fr-FR" sz="1800"/>
              <a:t> les contraintes référentielles à gérer </a:t>
            </a:r>
          </a:p>
          <a:p>
            <a:pPr lvl="2">
              <a:lnSpc>
                <a:spcPct val="90000"/>
              </a:lnSpc>
            </a:pPr>
            <a:r>
              <a:rPr lang="fr-FR" sz="2000"/>
              <a:t> Un pointeur peut être alors manipulée comme toute autre donnée</a:t>
            </a:r>
          </a:p>
          <a:p>
            <a:pPr lvl="2">
              <a:lnSpc>
                <a:spcPct val="90000"/>
              </a:lnSpc>
            </a:pPr>
            <a:r>
              <a:rPr lang="fr-FR" sz="2000"/>
              <a:t>Une des idées fondamentales de E.Codd</a:t>
            </a:r>
          </a:p>
          <a:p>
            <a:pPr lvl="1">
              <a:lnSpc>
                <a:spcPct val="90000"/>
              </a:lnSpc>
            </a:pPr>
            <a:r>
              <a:rPr lang="fr-FR" sz="2400"/>
              <a:t> En fait le concept de la clé est une conséquence de cette idée</a:t>
            </a:r>
          </a:p>
          <a:p>
            <a:pPr lvl="2">
              <a:lnSpc>
                <a:spcPct val="90000"/>
              </a:lnSpc>
            </a:pPr>
            <a:r>
              <a:rPr lang="fr-FR" sz="2000"/>
              <a:t>Une représentation à la fois compacte et explicite d’un pointeur</a:t>
            </a:r>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2" name="Rectangle 4"/>
          <p:cNvSpPr>
            <a:spLocks noGrp="1" noChangeArrowheads="1"/>
          </p:cNvSpPr>
          <p:nvPr>
            <p:ph type="title"/>
          </p:nvPr>
        </p:nvSpPr>
        <p:spPr>
          <a:xfrm>
            <a:off x="800100" y="166688"/>
            <a:ext cx="7772400" cy="1143000"/>
          </a:xfrm>
        </p:spPr>
        <p:txBody>
          <a:bodyPr/>
          <a:lstStyle/>
          <a:p>
            <a:r>
              <a:rPr lang="fr-FR"/>
              <a:t>Réification : Association n-aire</a:t>
            </a:r>
          </a:p>
        </p:txBody>
      </p:sp>
      <p:sp>
        <p:nvSpPr>
          <p:cNvPr id="211973" name="Rectangle 5"/>
          <p:cNvSpPr>
            <a:spLocks noChangeArrowheads="1"/>
          </p:cNvSpPr>
          <p:nvPr/>
        </p:nvSpPr>
        <p:spPr bwMode="auto">
          <a:xfrm>
            <a:off x="6081713" y="1620838"/>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211974" name="Line 6"/>
          <p:cNvSpPr>
            <a:spLocks noChangeShapeType="1"/>
          </p:cNvSpPr>
          <p:nvPr/>
        </p:nvSpPr>
        <p:spPr bwMode="auto">
          <a:xfrm>
            <a:off x="1779588" y="1784350"/>
            <a:ext cx="2141537" cy="80963"/>
          </a:xfrm>
          <a:prstGeom prst="line">
            <a:avLst/>
          </a:prstGeom>
          <a:noFill/>
          <a:ln w="50800">
            <a:solidFill>
              <a:schemeClr val="bg2"/>
            </a:solidFill>
            <a:round/>
            <a:headEnd/>
            <a:tailEnd type="triangle" w="med" len="med"/>
          </a:ln>
          <a:effectLst/>
        </p:spPr>
        <p:txBody>
          <a:bodyPr wrap="none" anchor="ctr"/>
          <a:lstStyle/>
          <a:p>
            <a:endParaRPr lang="fr-FR"/>
          </a:p>
        </p:txBody>
      </p:sp>
      <p:sp>
        <p:nvSpPr>
          <p:cNvPr id="211975" name="Line 7"/>
          <p:cNvSpPr>
            <a:spLocks noChangeShapeType="1"/>
          </p:cNvSpPr>
          <p:nvPr/>
        </p:nvSpPr>
        <p:spPr bwMode="auto">
          <a:xfrm flipH="1" flipV="1">
            <a:off x="4614863" y="1835150"/>
            <a:ext cx="1803400" cy="203200"/>
          </a:xfrm>
          <a:prstGeom prst="line">
            <a:avLst/>
          </a:prstGeom>
          <a:noFill/>
          <a:ln w="50800">
            <a:solidFill>
              <a:schemeClr val="bg2"/>
            </a:solidFill>
            <a:round/>
            <a:headEnd/>
            <a:tailEnd type="triangle" w="med" len="med"/>
          </a:ln>
          <a:effectLst/>
        </p:spPr>
        <p:txBody>
          <a:bodyPr wrap="none" anchor="ctr"/>
          <a:lstStyle/>
          <a:p>
            <a:endParaRPr lang="fr-FR"/>
          </a:p>
        </p:txBody>
      </p:sp>
      <p:sp>
        <p:nvSpPr>
          <p:cNvPr id="211976" name="Rectangle 8"/>
          <p:cNvSpPr>
            <a:spLocks noChangeArrowheads="1"/>
          </p:cNvSpPr>
          <p:nvPr/>
        </p:nvSpPr>
        <p:spPr bwMode="auto">
          <a:xfrm>
            <a:off x="1212850" y="1633538"/>
            <a:ext cx="606425" cy="454025"/>
          </a:xfrm>
          <a:prstGeom prst="rect">
            <a:avLst/>
          </a:prstGeom>
          <a:solidFill>
            <a:schemeClr val="accent1"/>
          </a:solidFill>
          <a:ln w="12700">
            <a:noFill/>
            <a:miter lim="800000"/>
            <a:headEnd/>
            <a:tailEnd/>
          </a:ln>
          <a:effectLst/>
        </p:spPr>
        <p:txBody>
          <a:bodyPr lIns="90488" tIns="44450" rIns="90488" bIns="44450">
            <a:spAutoFit/>
          </a:bodyPr>
          <a:lstStyle/>
          <a:p>
            <a:pPr algn="ctr">
              <a:spcBef>
                <a:spcPct val="50000"/>
              </a:spcBef>
            </a:pPr>
            <a:r>
              <a:rPr lang="fr-FR" sz="2400" b="1"/>
              <a:t>P</a:t>
            </a:r>
          </a:p>
        </p:txBody>
      </p:sp>
      <p:sp>
        <p:nvSpPr>
          <p:cNvPr id="211977" name="Rectangle 9"/>
          <p:cNvSpPr>
            <a:spLocks noChangeArrowheads="1"/>
          </p:cNvSpPr>
          <p:nvPr/>
        </p:nvSpPr>
        <p:spPr bwMode="auto">
          <a:xfrm>
            <a:off x="6430963" y="1825625"/>
            <a:ext cx="606425" cy="454025"/>
          </a:xfrm>
          <a:prstGeom prst="rect">
            <a:avLst/>
          </a:prstGeom>
          <a:solidFill>
            <a:schemeClr val="accent1"/>
          </a:solidFill>
          <a:ln w="12700">
            <a:noFill/>
            <a:miter lim="800000"/>
            <a:headEnd/>
            <a:tailEnd/>
          </a:ln>
          <a:effectLst/>
        </p:spPr>
        <p:txBody>
          <a:bodyPr lIns="90488" tIns="44450" rIns="90488" bIns="44450">
            <a:spAutoFit/>
          </a:bodyPr>
          <a:lstStyle/>
          <a:p>
            <a:pPr algn="ctr">
              <a:spcBef>
                <a:spcPct val="50000"/>
              </a:spcBef>
            </a:pPr>
            <a:r>
              <a:rPr lang="fr-FR" sz="2400" b="1"/>
              <a:t>S</a:t>
            </a:r>
          </a:p>
        </p:txBody>
      </p:sp>
      <p:sp>
        <p:nvSpPr>
          <p:cNvPr id="211978" name="Rectangle 10"/>
          <p:cNvSpPr>
            <a:spLocks noChangeArrowheads="1"/>
          </p:cNvSpPr>
          <p:nvPr/>
        </p:nvSpPr>
        <p:spPr bwMode="auto">
          <a:xfrm>
            <a:off x="1728788" y="1374775"/>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211979" name="Rectangle 11"/>
          <p:cNvSpPr>
            <a:spLocks noChangeArrowheads="1"/>
          </p:cNvSpPr>
          <p:nvPr/>
        </p:nvSpPr>
        <p:spPr bwMode="auto">
          <a:xfrm>
            <a:off x="3290888" y="1465263"/>
            <a:ext cx="561975" cy="393700"/>
          </a:xfrm>
          <a:prstGeom prst="rect">
            <a:avLst/>
          </a:prstGeom>
          <a:noFill/>
          <a:ln w="12700">
            <a:noFill/>
            <a:miter lim="800000"/>
            <a:headEnd/>
            <a:tailEnd/>
          </a:ln>
          <a:effectLst/>
        </p:spPr>
        <p:txBody>
          <a:bodyPr wrap="none" lIns="90488" tIns="44450" rIns="90488" bIns="44450">
            <a:spAutoFit/>
          </a:bodyPr>
          <a:lstStyle/>
          <a:p>
            <a:r>
              <a:rPr lang="fr-FR" b="1"/>
              <a:t>1..4</a:t>
            </a:r>
          </a:p>
        </p:txBody>
      </p:sp>
      <p:sp>
        <p:nvSpPr>
          <p:cNvPr id="211980" name="Rectangle 12"/>
          <p:cNvSpPr>
            <a:spLocks noChangeArrowheads="1"/>
          </p:cNvSpPr>
          <p:nvPr/>
        </p:nvSpPr>
        <p:spPr bwMode="auto">
          <a:xfrm>
            <a:off x="4743450" y="1487488"/>
            <a:ext cx="561975" cy="393700"/>
          </a:xfrm>
          <a:prstGeom prst="rect">
            <a:avLst/>
          </a:prstGeom>
          <a:noFill/>
          <a:ln w="12700">
            <a:noFill/>
            <a:miter lim="800000"/>
            <a:headEnd/>
            <a:tailEnd/>
          </a:ln>
          <a:effectLst/>
        </p:spPr>
        <p:txBody>
          <a:bodyPr wrap="none" lIns="90488" tIns="44450" rIns="90488" bIns="44450">
            <a:spAutoFit/>
          </a:bodyPr>
          <a:lstStyle/>
          <a:p>
            <a:r>
              <a:rPr lang="fr-FR" b="1"/>
              <a:t>100</a:t>
            </a:r>
          </a:p>
        </p:txBody>
      </p:sp>
      <p:sp>
        <p:nvSpPr>
          <p:cNvPr id="211981" name="Line 13"/>
          <p:cNvSpPr>
            <a:spLocks noChangeShapeType="1"/>
          </p:cNvSpPr>
          <p:nvPr/>
        </p:nvSpPr>
        <p:spPr bwMode="auto">
          <a:xfrm flipV="1">
            <a:off x="4246563" y="2173288"/>
            <a:ext cx="26987" cy="925512"/>
          </a:xfrm>
          <a:prstGeom prst="line">
            <a:avLst/>
          </a:prstGeom>
          <a:noFill/>
          <a:ln w="50800">
            <a:solidFill>
              <a:schemeClr val="bg2"/>
            </a:solidFill>
            <a:round/>
            <a:headEnd/>
            <a:tailEnd type="triangle" w="med" len="med"/>
          </a:ln>
          <a:effectLst/>
        </p:spPr>
        <p:txBody>
          <a:bodyPr wrap="none" anchor="ctr"/>
          <a:lstStyle/>
          <a:p>
            <a:endParaRPr lang="fr-FR"/>
          </a:p>
        </p:txBody>
      </p:sp>
      <p:sp>
        <p:nvSpPr>
          <p:cNvPr id="211982" name="Rectangle 14"/>
          <p:cNvSpPr>
            <a:spLocks noChangeArrowheads="1"/>
          </p:cNvSpPr>
          <p:nvPr/>
        </p:nvSpPr>
        <p:spPr bwMode="auto">
          <a:xfrm>
            <a:off x="4332288" y="2182813"/>
            <a:ext cx="561975" cy="393700"/>
          </a:xfrm>
          <a:prstGeom prst="rect">
            <a:avLst/>
          </a:prstGeom>
          <a:noFill/>
          <a:ln w="12700">
            <a:noFill/>
            <a:miter lim="800000"/>
            <a:headEnd/>
            <a:tailEnd/>
          </a:ln>
          <a:effectLst/>
        </p:spPr>
        <p:txBody>
          <a:bodyPr wrap="none" lIns="90488" tIns="44450" rIns="90488" bIns="44450">
            <a:spAutoFit/>
          </a:bodyPr>
          <a:lstStyle/>
          <a:p>
            <a:r>
              <a:rPr lang="fr-FR" b="1"/>
              <a:t>1..5</a:t>
            </a:r>
          </a:p>
        </p:txBody>
      </p:sp>
      <p:sp>
        <p:nvSpPr>
          <p:cNvPr id="211983" name="Rectangle 15"/>
          <p:cNvSpPr>
            <a:spLocks noChangeArrowheads="1"/>
          </p:cNvSpPr>
          <p:nvPr/>
        </p:nvSpPr>
        <p:spPr bwMode="auto">
          <a:xfrm>
            <a:off x="4360863" y="2566988"/>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211984" name="AutoShape 16"/>
          <p:cNvSpPr>
            <a:spLocks noChangeArrowheads="1"/>
          </p:cNvSpPr>
          <p:nvPr/>
        </p:nvSpPr>
        <p:spPr bwMode="auto">
          <a:xfrm>
            <a:off x="3925888" y="1454150"/>
            <a:ext cx="731837" cy="693738"/>
          </a:xfrm>
          <a:prstGeom prst="diamond">
            <a:avLst/>
          </a:prstGeom>
          <a:solidFill>
            <a:schemeClr val="accent1"/>
          </a:solidFill>
          <a:ln w="12700">
            <a:solidFill>
              <a:schemeClr val="tx1"/>
            </a:solidFill>
            <a:miter lim="800000"/>
            <a:headEnd/>
            <a:tailEnd/>
          </a:ln>
          <a:effectLst/>
        </p:spPr>
        <p:txBody>
          <a:bodyPr wrap="none" anchor="ctr"/>
          <a:lstStyle/>
          <a:p>
            <a:pPr algn="ctr"/>
            <a:r>
              <a:rPr lang="fr-FR" sz="1800" b="1"/>
              <a:t>Soin</a:t>
            </a:r>
          </a:p>
        </p:txBody>
      </p:sp>
      <p:sp>
        <p:nvSpPr>
          <p:cNvPr id="211985" name="Rectangle 17"/>
          <p:cNvSpPr>
            <a:spLocks noChangeArrowheads="1"/>
          </p:cNvSpPr>
          <p:nvPr/>
        </p:nvSpPr>
        <p:spPr bwMode="auto">
          <a:xfrm>
            <a:off x="3932238" y="2927350"/>
            <a:ext cx="606425" cy="454025"/>
          </a:xfrm>
          <a:prstGeom prst="rect">
            <a:avLst/>
          </a:prstGeom>
          <a:solidFill>
            <a:schemeClr val="accent1"/>
          </a:solidFill>
          <a:ln w="12700">
            <a:noFill/>
            <a:miter lim="800000"/>
            <a:headEnd/>
            <a:tailEnd/>
          </a:ln>
          <a:effectLst/>
        </p:spPr>
        <p:txBody>
          <a:bodyPr lIns="90488" tIns="44450" rIns="90488" bIns="44450">
            <a:spAutoFit/>
          </a:bodyPr>
          <a:lstStyle/>
          <a:p>
            <a:pPr algn="ctr">
              <a:spcBef>
                <a:spcPct val="50000"/>
              </a:spcBef>
            </a:pPr>
            <a:r>
              <a:rPr lang="fr-FR" sz="2400" b="1"/>
              <a:t>M</a:t>
            </a:r>
          </a:p>
        </p:txBody>
      </p:sp>
      <p:sp>
        <p:nvSpPr>
          <p:cNvPr id="212025" name="Rectangle 57"/>
          <p:cNvSpPr>
            <a:spLocks noChangeArrowheads="1"/>
          </p:cNvSpPr>
          <p:nvPr/>
        </p:nvSpPr>
        <p:spPr bwMode="auto">
          <a:xfrm>
            <a:off x="6215063" y="4430713"/>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212026" name="Line 58"/>
          <p:cNvSpPr>
            <a:spLocks noChangeShapeType="1"/>
          </p:cNvSpPr>
          <p:nvPr/>
        </p:nvSpPr>
        <p:spPr bwMode="auto">
          <a:xfrm>
            <a:off x="1912938" y="4594225"/>
            <a:ext cx="2141537" cy="80963"/>
          </a:xfrm>
          <a:prstGeom prst="line">
            <a:avLst/>
          </a:prstGeom>
          <a:noFill/>
          <a:ln w="50800">
            <a:solidFill>
              <a:schemeClr val="bg2"/>
            </a:solidFill>
            <a:round/>
            <a:headEnd/>
            <a:tailEnd type="triangle" w="med" len="med"/>
          </a:ln>
          <a:effectLst/>
        </p:spPr>
        <p:txBody>
          <a:bodyPr wrap="none" anchor="ctr"/>
          <a:lstStyle/>
          <a:p>
            <a:endParaRPr lang="fr-FR"/>
          </a:p>
        </p:txBody>
      </p:sp>
      <p:sp>
        <p:nvSpPr>
          <p:cNvPr id="212027" name="Line 59"/>
          <p:cNvSpPr>
            <a:spLocks noChangeShapeType="1"/>
          </p:cNvSpPr>
          <p:nvPr/>
        </p:nvSpPr>
        <p:spPr bwMode="auto">
          <a:xfrm flipH="1" flipV="1">
            <a:off x="4748213" y="4645025"/>
            <a:ext cx="1803400" cy="203200"/>
          </a:xfrm>
          <a:prstGeom prst="line">
            <a:avLst/>
          </a:prstGeom>
          <a:noFill/>
          <a:ln w="50800">
            <a:solidFill>
              <a:schemeClr val="bg2"/>
            </a:solidFill>
            <a:round/>
            <a:headEnd/>
            <a:tailEnd type="triangle" w="med" len="med"/>
          </a:ln>
          <a:effectLst/>
        </p:spPr>
        <p:txBody>
          <a:bodyPr wrap="none" anchor="ctr"/>
          <a:lstStyle/>
          <a:p>
            <a:endParaRPr lang="fr-FR"/>
          </a:p>
        </p:txBody>
      </p:sp>
      <p:sp>
        <p:nvSpPr>
          <p:cNvPr id="212028" name="Rectangle 60"/>
          <p:cNvSpPr>
            <a:spLocks noChangeArrowheads="1"/>
          </p:cNvSpPr>
          <p:nvPr/>
        </p:nvSpPr>
        <p:spPr bwMode="auto">
          <a:xfrm>
            <a:off x="1346200" y="4443413"/>
            <a:ext cx="606425" cy="454025"/>
          </a:xfrm>
          <a:prstGeom prst="rect">
            <a:avLst/>
          </a:prstGeom>
          <a:solidFill>
            <a:schemeClr val="hlink"/>
          </a:solidFill>
          <a:ln w="12700">
            <a:noFill/>
            <a:miter lim="800000"/>
            <a:headEnd/>
            <a:tailEnd/>
          </a:ln>
          <a:effectLst/>
        </p:spPr>
        <p:txBody>
          <a:bodyPr lIns="90488" tIns="44450" rIns="90488" bIns="44450">
            <a:spAutoFit/>
          </a:bodyPr>
          <a:lstStyle/>
          <a:p>
            <a:pPr algn="ctr">
              <a:spcBef>
                <a:spcPct val="50000"/>
              </a:spcBef>
            </a:pPr>
            <a:r>
              <a:rPr lang="fr-FR" sz="2400" b="1"/>
              <a:t>P</a:t>
            </a:r>
          </a:p>
        </p:txBody>
      </p:sp>
      <p:sp>
        <p:nvSpPr>
          <p:cNvPr id="212029" name="Rectangle 61"/>
          <p:cNvSpPr>
            <a:spLocks noChangeArrowheads="1"/>
          </p:cNvSpPr>
          <p:nvPr/>
        </p:nvSpPr>
        <p:spPr bwMode="auto">
          <a:xfrm>
            <a:off x="6564313" y="4635500"/>
            <a:ext cx="606425" cy="454025"/>
          </a:xfrm>
          <a:prstGeom prst="rect">
            <a:avLst/>
          </a:prstGeom>
          <a:solidFill>
            <a:schemeClr val="hlink"/>
          </a:solidFill>
          <a:ln w="12700">
            <a:noFill/>
            <a:miter lim="800000"/>
            <a:headEnd/>
            <a:tailEnd/>
          </a:ln>
          <a:effectLst/>
        </p:spPr>
        <p:txBody>
          <a:bodyPr lIns="90488" tIns="44450" rIns="90488" bIns="44450">
            <a:spAutoFit/>
          </a:bodyPr>
          <a:lstStyle/>
          <a:p>
            <a:pPr algn="ctr">
              <a:spcBef>
                <a:spcPct val="50000"/>
              </a:spcBef>
            </a:pPr>
            <a:r>
              <a:rPr lang="fr-FR" sz="2400" b="1"/>
              <a:t>S</a:t>
            </a:r>
          </a:p>
        </p:txBody>
      </p:sp>
      <p:sp>
        <p:nvSpPr>
          <p:cNvPr id="212030" name="Rectangle 62"/>
          <p:cNvSpPr>
            <a:spLocks noChangeArrowheads="1"/>
          </p:cNvSpPr>
          <p:nvPr/>
        </p:nvSpPr>
        <p:spPr bwMode="auto">
          <a:xfrm>
            <a:off x="1862138" y="4184650"/>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212031" name="Rectangle 63"/>
          <p:cNvSpPr>
            <a:spLocks noChangeArrowheads="1"/>
          </p:cNvSpPr>
          <p:nvPr/>
        </p:nvSpPr>
        <p:spPr bwMode="auto">
          <a:xfrm>
            <a:off x="3194050" y="4294188"/>
            <a:ext cx="561975" cy="393700"/>
          </a:xfrm>
          <a:prstGeom prst="rect">
            <a:avLst/>
          </a:prstGeom>
          <a:noFill/>
          <a:ln w="12700">
            <a:noFill/>
            <a:miter lim="800000"/>
            <a:headEnd/>
            <a:tailEnd/>
          </a:ln>
          <a:effectLst/>
        </p:spPr>
        <p:txBody>
          <a:bodyPr wrap="none" lIns="90488" tIns="44450" rIns="90488" bIns="44450">
            <a:spAutoFit/>
          </a:bodyPr>
          <a:lstStyle/>
          <a:p>
            <a:r>
              <a:rPr lang="fr-FR" b="1"/>
              <a:t>1..4</a:t>
            </a:r>
          </a:p>
        </p:txBody>
      </p:sp>
      <p:sp>
        <p:nvSpPr>
          <p:cNvPr id="212032" name="Rectangle 64"/>
          <p:cNvSpPr>
            <a:spLocks noChangeArrowheads="1"/>
          </p:cNvSpPr>
          <p:nvPr/>
        </p:nvSpPr>
        <p:spPr bwMode="auto">
          <a:xfrm>
            <a:off x="5068888" y="4297363"/>
            <a:ext cx="561975" cy="393700"/>
          </a:xfrm>
          <a:prstGeom prst="rect">
            <a:avLst/>
          </a:prstGeom>
          <a:noFill/>
          <a:ln w="12700">
            <a:noFill/>
            <a:miter lim="800000"/>
            <a:headEnd/>
            <a:tailEnd/>
          </a:ln>
          <a:effectLst/>
        </p:spPr>
        <p:txBody>
          <a:bodyPr wrap="none" lIns="90488" tIns="44450" rIns="90488" bIns="44450">
            <a:spAutoFit/>
          </a:bodyPr>
          <a:lstStyle/>
          <a:p>
            <a:r>
              <a:rPr lang="fr-FR" b="1"/>
              <a:t>100</a:t>
            </a:r>
          </a:p>
        </p:txBody>
      </p:sp>
      <p:sp>
        <p:nvSpPr>
          <p:cNvPr id="212033" name="Line 65"/>
          <p:cNvSpPr>
            <a:spLocks noChangeShapeType="1"/>
          </p:cNvSpPr>
          <p:nvPr/>
        </p:nvSpPr>
        <p:spPr bwMode="auto">
          <a:xfrm flipV="1">
            <a:off x="4379913" y="5253038"/>
            <a:ext cx="26987" cy="655637"/>
          </a:xfrm>
          <a:prstGeom prst="line">
            <a:avLst/>
          </a:prstGeom>
          <a:noFill/>
          <a:ln w="38100">
            <a:solidFill>
              <a:schemeClr val="bg2"/>
            </a:solidFill>
            <a:round/>
            <a:headEnd/>
            <a:tailEnd/>
          </a:ln>
          <a:effectLst/>
        </p:spPr>
        <p:txBody>
          <a:bodyPr wrap="none" anchor="ctr"/>
          <a:lstStyle/>
          <a:p>
            <a:endParaRPr lang="fr-FR"/>
          </a:p>
        </p:txBody>
      </p:sp>
      <p:sp>
        <p:nvSpPr>
          <p:cNvPr id="212034" name="Rectangle 66"/>
          <p:cNvSpPr>
            <a:spLocks noChangeArrowheads="1"/>
          </p:cNvSpPr>
          <p:nvPr/>
        </p:nvSpPr>
        <p:spPr bwMode="auto">
          <a:xfrm>
            <a:off x="4484688" y="5184775"/>
            <a:ext cx="561975" cy="393700"/>
          </a:xfrm>
          <a:prstGeom prst="rect">
            <a:avLst/>
          </a:prstGeom>
          <a:noFill/>
          <a:ln w="12700">
            <a:noFill/>
            <a:miter lim="800000"/>
            <a:headEnd/>
            <a:tailEnd/>
          </a:ln>
          <a:effectLst/>
        </p:spPr>
        <p:txBody>
          <a:bodyPr wrap="none" lIns="90488" tIns="44450" rIns="90488" bIns="44450">
            <a:spAutoFit/>
          </a:bodyPr>
          <a:lstStyle/>
          <a:p>
            <a:r>
              <a:rPr lang="fr-FR" b="1"/>
              <a:t>1..5</a:t>
            </a:r>
          </a:p>
        </p:txBody>
      </p:sp>
      <p:sp>
        <p:nvSpPr>
          <p:cNvPr id="212035" name="Rectangle 67"/>
          <p:cNvSpPr>
            <a:spLocks noChangeArrowheads="1"/>
          </p:cNvSpPr>
          <p:nvPr/>
        </p:nvSpPr>
        <p:spPr bwMode="auto">
          <a:xfrm>
            <a:off x="4456113" y="5568950"/>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212037" name="Rectangle 69"/>
          <p:cNvSpPr>
            <a:spLocks noChangeArrowheads="1"/>
          </p:cNvSpPr>
          <p:nvPr/>
        </p:nvSpPr>
        <p:spPr bwMode="auto">
          <a:xfrm>
            <a:off x="4027488" y="5910263"/>
            <a:ext cx="606425" cy="454025"/>
          </a:xfrm>
          <a:prstGeom prst="rect">
            <a:avLst/>
          </a:prstGeom>
          <a:solidFill>
            <a:schemeClr val="hlink"/>
          </a:solidFill>
          <a:ln w="12700">
            <a:noFill/>
            <a:miter lim="800000"/>
            <a:headEnd/>
            <a:tailEnd/>
          </a:ln>
          <a:effectLst/>
        </p:spPr>
        <p:txBody>
          <a:bodyPr lIns="90488" tIns="44450" rIns="90488" bIns="44450">
            <a:spAutoFit/>
          </a:bodyPr>
          <a:lstStyle/>
          <a:p>
            <a:pPr algn="ctr">
              <a:spcBef>
                <a:spcPct val="50000"/>
              </a:spcBef>
            </a:pPr>
            <a:r>
              <a:rPr lang="fr-FR" sz="2400" b="1"/>
              <a:t>M</a:t>
            </a:r>
          </a:p>
        </p:txBody>
      </p:sp>
      <p:sp>
        <p:nvSpPr>
          <p:cNvPr id="212038" name="Rectangle 70"/>
          <p:cNvSpPr>
            <a:spLocks noChangeArrowheads="1"/>
          </p:cNvSpPr>
          <p:nvPr/>
        </p:nvSpPr>
        <p:spPr bwMode="auto">
          <a:xfrm>
            <a:off x="3908425" y="4216400"/>
            <a:ext cx="1117600" cy="1001713"/>
          </a:xfrm>
          <a:prstGeom prst="rect">
            <a:avLst/>
          </a:prstGeom>
          <a:solidFill>
            <a:schemeClr val="hlink"/>
          </a:solidFill>
          <a:ln w="12700">
            <a:solidFill>
              <a:schemeClr val="tx1"/>
            </a:solidFill>
            <a:miter lim="800000"/>
            <a:headEnd/>
            <a:tailEnd/>
          </a:ln>
          <a:effectLst/>
        </p:spPr>
        <p:txBody>
          <a:bodyPr wrap="none"/>
          <a:lstStyle/>
          <a:p>
            <a:r>
              <a:rPr lang="fr-FR" sz="1800"/>
              <a:t>&lt;PK&gt; S#</a:t>
            </a:r>
          </a:p>
          <a:p>
            <a:r>
              <a:rPr lang="fr-FR" sz="1800"/>
              <a:t>&lt;PK&gt; P#</a:t>
            </a:r>
          </a:p>
          <a:p>
            <a:r>
              <a:rPr lang="fr-FR" sz="1800"/>
              <a:t>&lt;PK&gt; M#</a:t>
            </a:r>
          </a:p>
        </p:txBody>
      </p:sp>
      <p:sp>
        <p:nvSpPr>
          <p:cNvPr id="212039" name="Rectangle 71"/>
          <p:cNvSpPr>
            <a:spLocks noChangeArrowheads="1"/>
          </p:cNvSpPr>
          <p:nvPr/>
        </p:nvSpPr>
        <p:spPr bwMode="auto">
          <a:xfrm>
            <a:off x="3906838" y="3889375"/>
            <a:ext cx="1138237" cy="327025"/>
          </a:xfrm>
          <a:prstGeom prst="rect">
            <a:avLst/>
          </a:prstGeom>
          <a:solidFill>
            <a:schemeClr val="hlink"/>
          </a:solidFill>
          <a:ln w="12700">
            <a:solidFill>
              <a:schemeClr val="tx1"/>
            </a:solidFill>
            <a:miter lim="800000"/>
            <a:headEnd/>
            <a:tailEnd/>
          </a:ln>
          <a:effectLst/>
        </p:spPr>
        <p:txBody>
          <a:bodyPr wrap="none" anchor="ctr"/>
          <a:lstStyle/>
          <a:p>
            <a:pPr algn="ctr"/>
            <a:r>
              <a:rPr lang="fr-FR"/>
              <a:t>Soin</a:t>
            </a:r>
          </a:p>
        </p:txBody>
      </p:sp>
      <p:sp>
        <p:nvSpPr>
          <p:cNvPr id="212041" name="Line 73"/>
          <p:cNvSpPr>
            <a:spLocks noChangeShapeType="1"/>
          </p:cNvSpPr>
          <p:nvPr/>
        </p:nvSpPr>
        <p:spPr bwMode="auto">
          <a:xfrm>
            <a:off x="657225" y="3603625"/>
            <a:ext cx="7986713" cy="30163"/>
          </a:xfrm>
          <a:prstGeom prst="line">
            <a:avLst/>
          </a:prstGeom>
          <a:noFill/>
          <a:ln w="76200">
            <a:solidFill>
              <a:srgbClr val="C3E4F5"/>
            </a:solidFill>
            <a:round/>
            <a:headEnd/>
            <a:tailEnd/>
          </a:ln>
          <a:effectLst/>
        </p:spPr>
        <p:txBody>
          <a:bodyP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1976"/>
                                        </p:tgtEl>
                                        <p:attrNameLst>
                                          <p:attrName>style.visibility</p:attrName>
                                        </p:attrNameLst>
                                      </p:cBhvr>
                                      <p:to>
                                        <p:strVal val="visible"/>
                                      </p:to>
                                    </p:set>
                                    <p:anim calcmode="lin" valueType="num">
                                      <p:cBhvr additive="base">
                                        <p:cTn id="7" dur="500" fill="hold"/>
                                        <p:tgtEl>
                                          <p:spTgt spid="211976"/>
                                        </p:tgtEl>
                                        <p:attrNameLst>
                                          <p:attrName>ppt_x</p:attrName>
                                        </p:attrNameLst>
                                      </p:cBhvr>
                                      <p:tavLst>
                                        <p:tav tm="0">
                                          <p:val>
                                            <p:strVal val="0-#ppt_w/2"/>
                                          </p:val>
                                        </p:tav>
                                        <p:tav tm="100000">
                                          <p:val>
                                            <p:strVal val="#ppt_x"/>
                                          </p:val>
                                        </p:tav>
                                      </p:tavLst>
                                    </p:anim>
                                    <p:anim calcmode="lin" valueType="num">
                                      <p:cBhvr additive="base">
                                        <p:cTn id="8" dur="500" fill="hold"/>
                                        <p:tgtEl>
                                          <p:spTgt spid="2119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1977"/>
                                        </p:tgtEl>
                                        <p:attrNameLst>
                                          <p:attrName>style.visibility</p:attrName>
                                        </p:attrNameLst>
                                      </p:cBhvr>
                                      <p:to>
                                        <p:strVal val="visible"/>
                                      </p:to>
                                    </p:set>
                                    <p:anim calcmode="lin" valueType="num">
                                      <p:cBhvr additive="base">
                                        <p:cTn id="12" dur="500" fill="hold"/>
                                        <p:tgtEl>
                                          <p:spTgt spid="211977"/>
                                        </p:tgtEl>
                                        <p:attrNameLst>
                                          <p:attrName>ppt_x</p:attrName>
                                        </p:attrNameLst>
                                      </p:cBhvr>
                                      <p:tavLst>
                                        <p:tav tm="0">
                                          <p:val>
                                            <p:strVal val="0-#ppt_w/2"/>
                                          </p:val>
                                        </p:tav>
                                        <p:tav tm="100000">
                                          <p:val>
                                            <p:strVal val="#ppt_x"/>
                                          </p:val>
                                        </p:tav>
                                      </p:tavLst>
                                    </p:anim>
                                    <p:anim calcmode="lin" valueType="num">
                                      <p:cBhvr additive="base">
                                        <p:cTn id="13" dur="500" fill="hold"/>
                                        <p:tgtEl>
                                          <p:spTgt spid="21197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11974"/>
                                        </p:tgtEl>
                                        <p:attrNameLst>
                                          <p:attrName>style.visibility</p:attrName>
                                        </p:attrNameLst>
                                      </p:cBhvr>
                                      <p:to>
                                        <p:strVal val="visible"/>
                                      </p:to>
                                    </p:set>
                                    <p:anim calcmode="lin" valueType="num">
                                      <p:cBhvr additive="base">
                                        <p:cTn id="18" dur="500" fill="hold"/>
                                        <p:tgtEl>
                                          <p:spTgt spid="211974"/>
                                        </p:tgtEl>
                                        <p:attrNameLst>
                                          <p:attrName>ppt_x</p:attrName>
                                        </p:attrNameLst>
                                      </p:cBhvr>
                                      <p:tavLst>
                                        <p:tav tm="0">
                                          <p:val>
                                            <p:strVal val="0-#ppt_w/2"/>
                                          </p:val>
                                        </p:tav>
                                        <p:tav tm="100000">
                                          <p:val>
                                            <p:strVal val="#ppt_x"/>
                                          </p:val>
                                        </p:tav>
                                      </p:tavLst>
                                    </p:anim>
                                    <p:anim calcmode="lin" valueType="num">
                                      <p:cBhvr additive="base">
                                        <p:cTn id="19" dur="500" fill="hold"/>
                                        <p:tgtEl>
                                          <p:spTgt spid="21197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11975"/>
                                        </p:tgtEl>
                                        <p:attrNameLst>
                                          <p:attrName>style.visibility</p:attrName>
                                        </p:attrNameLst>
                                      </p:cBhvr>
                                      <p:to>
                                        <p:strVal val="visible"/>
                                      </p:to>
                                    </p:set>
                                    <p:anim calcmode="lin" valueType="num">
                                      <p:cBhvr additive="base">
                                        <p:cTn id="24" dur="500" fill="hold"/>
                                        <p:tgtEl>
                                          <p:spTgt spid="211975"/>
                                        </p:tgtEl>
                                        <p:attrNameLst>
                                          <p:attrName>ppt_x</p:attrName>
                                        </p:attrNameLst>
                                      </p:cBhvr>
                                      <p:tavLst>
                                        <p:tav tm="0">
                                          <p:val>
                                            <p:strVal val="0-#ppt_w/2"/>
                                          </p:val>
                                        </p:tav>
                                        <p:tav tm="100000">
                                          <p:val>
                                            <p:strVal val="#ppt_x"/>
                                          </p:val>
                                        </p:tav>
                                      </p:tavLst>
                                    </p:anim>
                                    <p:anim calcmode="lin" valueType="num">
                                      <p:cBhvr additive="base">
                                        <p:cTn id="25" dur="500" fill="hold"/>
                                        <p:tgtEl>
                                          <p:spTgt spid="211975"/>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211981"/>
                                        </p:tgtEl>
                                        <p:attrNameLst>
                                          <p:attrName>style.visibility</p:attrName>
                                        </p:attrNameLst>
                                      </p:cBhvr>
                                      <p:to>
                                        <p:strVal val="visible"/>
                                      </p:to>
                                    </p:set>
                                    <p:anim calcmode="lin" valueType="num">
                                      <p:cBhvr additive="base">
                                        <p:cTn id="29" dur="500" fill="hold"/>
                                        <p:tgtEl>
                                          <p:spTgt spid="211981"/>
                                        </p:tgtEl>
                                        <p:attrNameLst>
                                          <p:attrName>ppt_x</p:attrName>
                                        </p:attrNameLst>
                                      </p:cBhvr>
                                      <p:tavLst>
                                        <p:tav tm="0">
                                          <p:val>
                                            <p:strVal val="0-#ppt_w/2"/>
                                          </p:val>
                                        </p:tav>
                                        <p:tav tm="100000">
                                          <p:val>
                                            <p:strVal val="#ppt_x"/>
                                          </p:val>
                                        </p:tav>
                                      </p:tavLst>
                                    </p:anim>
                                    <p:anim calcmode="lin" valueType="num">
                                      <p:cBhvr additive="base">
                                        <p:cTn id="30" dur="500" fill="hold"/>
                                        <p:tgtEl>
                                          <p:spTgt spid="21198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11978"/>
                                        </p:tgtEl>
                                        <p:attrNameLst>
                                          <p:attrName>style.visibility</p:attrName>
                                        </p:attrNameLst>
                                      </p:cBhvr>
                                      <p:to>
                                        <p:strVal val="visible"/>
                                      </p:to>
                                    </p:set>
                                    <p:anim calcmode="lin" valueType="num">
                                      <p:cBhvr additive="base">
                                        <p:cTn id="35" dur="500" fill="hold"/>
                                        <p:tgtEl>
                                          <p:spTgt spid="211978"/>
                                        </p:tgtEl>
                                        <p:attrNameLst>
                                          <p:attrName>ppt_x</p:attrName>
                                        </p:attrNameLst>
                                      </p:cBhvr>
                                      <p:tavLst>
                                        <p:tav tm="0">
                                          <p:val>
                                            <p:strVal val="0-#ppt_w/2"/>
                                          </p:val>
                                        </p:tav>
                                        <p:tav tm="100000">
                                          <p:val>
                                            <p:strVal val="#ppt_x"/>
                                          </p:val>
                                        </p:tav>
                                      </p:tavLst>
                                    </p:anim>
                                    <p:anim calcmode="lin" valueType="num">
                                      <p:cBhvr additive="base">
                                        <p:cTn id="36" dur="500" fill="hold"/>
                                        <p:tgtEl>
                                          <p:spTgt spid="211978"/>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211979"/>
                                        </p:tgtEl>
                                        <p:attrNameLst>
                                          <p:attrName>style.visibility</p:attrName>
                                        </p:attrNameLst>
                                      </p:cBhvr>
                                      <p:to>
                                        <p:strVal val="visible"/>
                                      </p:to>
                                    </p:set>
                                    <p:anim calcmode="lin" valueType="num">
                                      <p:cBhvr additive="base">
                                        <p:cTn id="40" dur="500" fill="hold"/>
                                        <p:tgtEl>
                                          <p:spTgt spid="211979"/>
                                        </p:tgtEl>
                                        <p:attrNameLst>
                                          <p:attrName>ppt_x</p:attrName>
                                        </p:attrNameLst>
                                      </p:cBhvr>
                                      <p:tavLst>
                                        <p:tav tm="0">
                                          <p:val>
                                            <p:strVal val="0-#ppt_w/2"/>
                                          </p:val>
                                        </p:tav>
                                        <p:tav tm="100000">
                                          <p:val>
                                            <p:strVal val="#ppt_x"/>
                                          </p:val>
                                        </p:tav>
                                      </p:tavLst>
                                    </p:anim>
                                    <p:anim calcmode="lin" valueType="num">
                                      <p:cBhvr additive="base">
                                        <p:cTn id="41" dur="500" fill="hold"/>
                                        <p:tgtEl>
                                          <p:spTgt spid="211979"/>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8" fill="hold" grpId="0" nodeType="afterEffect">
                                  <p:stCondLst>
                                    <p:cond delay="0"/>
                                  </p:stCondLst>
                                  <p:childTnLst>
                                    <p:set>
                                      <p:cBhvr>
                                        <p:cTn id="44" dur="1" fill="hold">
                                          <p:stCondLst>
                                            <p:cond delay="0"/>
                                          </p:stCondLst>
                                        </p:cTn>
                                        <p:tgtEl>
                                          <p:spTgt spid="211980"/>
                                        </p:tgtEl>
                                        <p:attrNameLst>
                                          <p:attrName>style.visibility</p:attrName>
                                        </p:attrNameLst>
                                      </p:cBhvr>
                                      <p:to>
                                        <p:strVal val="visible"/>
                                      </p:to>
                                    </p:set>
                                    <p:anim calcmode="lin" valueType="num">
                                      <p:cBhvr additive="base">
                                        <p:cTn id="45" dur="500" fill="hold"/>
                                        <p:tgtEl>
                                          <p:spTgt spid="211980"/>
                                        </p:tgtEl>
                                        <p:attrNameLst>
                                          <p:attrName>ppt_x</p:attrName>
                                        </p:attrNameLst>
                                      </p:cBhvr>
                                      <p:tavLst>
                                        <p:tav tm="0">
                                          <p:val>
                                            <p:strVal val="0-#ppt_w/2"/>
                                          </p:val>
                                        </p:tav>
                                        <p:tav tm="100000">
                                          <p:val>
                                            <p:strVal val="#ppt_x"/>
                                          </p:val>
                                        </p:tav>
                                      </p:tavLst>
                                    </p:anim>
                                    <p:anim calcmode="lin" valueType="num">
                                      <p:cBhvr additive="base">
                                        <p:cTn id="46" dur="500" fill="hold"/>
                                        <p:tgtEl>
                                          <p:spTgt spid="211980"/>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2" presetClass="entr" presetSubtype="8" fill="hold" grpId="0" nodeType="afterEffect">
                                  <p:stCondLst>
                                    <p:cond delay="0"/>
                                  </p:stCondLst>
                                  <p:childTnLst>
                                    <p:set>
                                      <p:cBhvr>
                                        <p:cTn id="49" dur="1" fill="hold">
                                          <p:stCondLst>
                                            <p:cond delay="0"/>
                                          </p:stCondLst>
                                        </p:cTn>
                                        <p:tgtEl>
                                          <p:spTgt spid="211973"/>
                                        </p:tgtEl>
                                        <p:attrNameLst>
                                          <p:attrName>style.visibility</p:attrName>
                                        </p:attrNameLst>
                                      </p:cBhvr>
                                      <p:to>
                                        <p:strVal val="visible"/>
                                      </p:to>
                                    </p:set>
                                    <p:anim calcmode="lin" valueType="num">
                                      <p:cBhvr additive="base">
                                        <p:cTn id="50" dur="500" fill="hold"/>
                                        <p:tgtEl>
                                          <p:spTgt spid="211973"/>
                                        </p:tgtEl>
                                        <p:attrNameLst>
                                          <p:attrName>ppt_x</p:attrName>
                                        </p:attrNameLst>
                                      </p:cBhvr>
                                      <p:tavLst>
                                        <p:tav tm="0">
                                          <p:val>
                                            <p:strVal val="0-#ppt_w/2"/>
                                          </p:val>
                                        </p:tav>
                                        <p:tav tm="100000">
                                          <p:val>
                                            <p:strVal val="#ppt_x"/>
                                          </p:val>
                                        </p:tav>
                                      </p:tavLst>
                                    </p:anim>
                                    <p:anim calcmode="lin" valueType="num">
                                      <p:cBhvr additive="base">
                                        <p:cTn id="51" dur="500" fill="hold"/>
                                        <p:tgtEl>
                                          <p:spTgt spid="211973"/>
                                        </p:tgtEl>
                                        <p:attrNameLst>
                                          <p:attrName>ppt_y</p:attrName>
                                        </p:attrNameLst>
                                      </p:cBhvr>
                                      <p:tavLst>
                                        <p:tav tm="0">
                                          <p:val>
                                            <p:strVal val="#ppt_y"/>
                                          </p:val>
                                        </p:tav>
                                        <p:tav tm="100000">
                                          <p:val>
                                            <p:strVal val="#ppt_y"/>
                                          </p:val>
                                        </p:tav>
                                      </p:tavLst>
                                    </p:anim>
                                  </p:childTnLst>
                                </p:cTn>
                              </p:par>
                            </p:childTnLst>
                          </p:cTn>
                        </p:par>
                        <p:par>
                          <p:cTn id="52" fill="hold">
                            <p:stCondLst>
                              <p:cond delay="2000"/>
                            </p:stCondLst>
                            <p:childTnLst>
                              <p:par>
                                <p:cTn id="53" presetID="2" presetClass="entr" presetSubtype="8" fill="hold" grpId="0" nodeType="afterEffect">
                                  <p:stCondLst>
                                    <p:cond delay="0"/>
                                  </p:stCondLst>
                                  <p:childTnLst>
                                    <p:set>
                                      <p:cBhvr>
                                        <p:cTn id="54" dur="1" fill="hold">
                                          <p:stCondLst>
                                            <p:cond delay="0"/>
                                          </p:stCondLst>
                                        </p:cTn>
                                        <p:tgtEl>
                                          <p:spTgt spid="211982"/>
                                        </p:tgtEl>
                                        <p:attrNameLst>
                                          <p:attrName>style.visibility</p:attrName>
                                        </p:attrNameLst>
                                      </p:cBhvr>
                                      <p:to>
                                        <p:strVal val="visible"/>
                                      </p:to>
                                    </p:set>
                                    <p:anim calcmode="lin" valueType="num">
                                      <p:cBhvr additive="base">
                                        <p:cTn id="55" dur="500" fill="hold"/>
                                        <p:tgtEl>
                                          <p:spTgt spid="211982"/>
                                        </p:tgtEl>
                                        <p:attrNameLst>
                                          <p:attrName>ppt_x</p:attrName>
                                        </p:attrNameLst>
                                      </p:cBhvr>
                                      <p:tavLst>
                                        <p:tav tm="0">
                                          <p:val>
                                            <p:strVal val="0-#ppt_w/2"/>
                                          </p:val>
                                        </p:tav>
                                        <p:tav tm="100000">
                                          <p:val>
                                            <p:strVal val="#ppt_x"/>
                                          </p:val>
                                        </p:tav>
                                      </p:tavLst>
                                    </p:anim>
                                    <p:anim calcmode="lin" valueType="num">
                                      <p:cBhvr additive="base">
                                        <p:cTn id="56" dur="500" fill="hold"/>
                                        <p:tgtEl>
                                          <p:spTgt spid="211982"/>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2" presetClass="entr" presetSubtype="8" fill="hold" grpId="0" nodeType="afterEffect">
                                  <p:stCondLst>
                                    <p:cond delay="0"/>
                                  </p:stCondLst>
                                  <p:childTnLst>
                                    <p:set>
                                      <p:cBhvr>
                                        <p:cTn id="59" dur="1" fill="hold">
                                          <p:stCondLst>
                                            <p:cond delay="0"/>
                                          </p:stCondLst>
                                        </p:cTn>
                                        <p:tgtEl>
                                          <p:spTgt spid="211983"/>
                                        </p:tgtEl>
                                        <p:attrNameLst>
                                          <p:attrName>style.visibility</p:attrName>
                                        </p:attrNameLst>
                                      </p:cBhvr>
                                      <p:to>
                                        <p:strVal val="visible"/>
                                      </p:to>
                                    </p:set>
                                    <p:anim calcmode="lin" valueType="num">
                                      <p:cBhvr additive="base">
                                        <p:cTn id="60" dur="500" fill="hold"/>
                                        <p:tgtEl>
                                          <p:spTgt spid="211983"/>
                                        </p:tgtEl>
                                        <p:attrNameLst>
                                          <p:attrName>ppt_x</p:attrName>
                                        </p:attrNameLst>
                                      </p:cBhvr>
                                      <p:tavLst>
                                        <p:tav tm="0">
                                          <p:val>
                                            <p:strVal val="0-#ppt_w/2"/>
                                          </p:val>
                                        </p:tav>
                                        <p:tav tm="100000">
                                          <p:val>
                                            <p:strVal val="#ppt_x"/>
                                          </p:val>
                                        </p:tav>
                                      </p:tavLst>
                                    </p:anim>
                                    <p:anim calcmode="lin" valueType="num">
                                      <p:cBhvr additive="base">
                                        <p:cTn id="61" dur="500" fill="hold"/>
                                        <p:tgtEl>
                                          <p:spTgt spid="211983"/>
                                        </p:tgtEl>
                                        <p:attrNameLst>
                                          <p:attrName>ppt_y</p:attrName>
                                        </p:attrNameLst>
                                      </p:cBhvr>
                                      <p:tavLst>
                                        <p:tav tm="0">
                                          <p:val>
                                            <p:strVal val="#ppt_y"/>
                                          </p:val>
                                        </p:tav>
                                        <p:tav tm="100000">
                                          <p:val>
                                            <p:strVal val="#ppt_y"/>
                                          </p:val>
                                        </p:tav>
                                      </p:tavLst>
                                    </p:anim>
                                  </p:childTnLst>
                                </p:cTn>
                              </p:par>
                            </p:childTnLst>
                          </p:cTn>
                        </p:par>
                        <p:par>
                          <p:cTn id="62" fill="hold">
                            <p:stCondLst>
                              <p:cond delay="3000"/>
                            </p:stCondLst>
                            <p:childTnLst>
                              <p:par>
                                <p:cTn id="63" presetID="2" presetClass="entr" presetSubtype="8" fill="hold" grpId="0" nodeType="afterEffect">
                                  <p:stCondLst>
                                    <p:cond delay="0"/>
                                  </p:stCondLst>
                                  <p:childTnLst>
                                    <p:set>
                                      <p:cBhvr>
                                        <p:cTn id="64" dur="1" fill="hold">
                                          <p:stCondLst>
                                            <p:cond delay="0"/>
                                          </p:stCondLst>
                                        </p:cTn>
                                        <p:tgtEl>
                                          <p:spTgt spid="211985"/>
                                        </p:tgtEl>
                                        <p:attrNameLst>
                                          <p:attrName>style.visibility</p:attrName>
                                        </p:attrNameLst>
                                      </p:cBhvr>
                                      <p:to>
                                        <p:strVal val="visible"/>
                                      </p:to>
                                    </p:set>
                                    <p:anim calcmode="lin" valueType="num">
                                      <p:cBhvr additive="base">
                                        <p:cTn id="65" dur="500" fill="hold"/>
                                        <p:tgtEl>
                                          <p:spTgt spid="211985"/>
                                        </p:tgtEl>
                                        <p:attrNameLst>
                                          <p:attrName>ppt_x</p:attrName>
                                        </p:attrNameLst>
                                      </p:cBhvr>
                                      <p:tavLst>
                                        <p:tav tm="0">
                                          <p:val>
                                            <p:strVal val="0-#ppt_w/2"/>
                                          </p:val>
                                        </p:tav>
                                        <p:tav tm="100000">
                                          <p:val>
                                            <p:strVal val="#ppt_x"/>
                                          </p:val>
                                        </p:tav>
                                      </p:tavLst>
                                    </p:anim>
                                    <p:anim calcmode="lin" valueType="num">
                                      <p:cBhvr additive="base">
                                        <p:cTn id="66" dur="500" fill="hold"/>
                                        <p:tgtEl>
                                          <p:spTgt spid="211985"/>
                                        </p:tgtEl>
                                        <p:attrNameLst>
                                          <p:attrName>ppt_y</p:attrName>
                                        </p:attrNameLst>
                                      </p:cBhvr>
                                      <p:tavLst>
                                        <p:tav tm="0">
                                          <p:val>
                                            <p:strVal val="#ppt_y"/>
                                          </p:val>
                                        </p:tav>
                                        <p:tav tm="100000">
                                          <p:val>
                                            <p:strVal val="#ppt_y"/>
                                          </p:val>
                                        </p:tav>
                                      </p:tavLst>
                                    </p:anim>
                                  </p:childTnLst>
                                </p:cTn>
                              </p:par>
                            </p:childTnLst>
                          </p:cTn>
                        </p:par>
                        <p:par>
                          <p:cTn id="67" fill="hold">
                            <p:stCondLst>
                              <p:cond delay="3500"/>
                            </p:stCondLst>
                            <p:childTnLst>
                              <p:par>
                                <p:cTn id="68" presetID="2" presetClass="entr" presetSubtype="8" fill="hold" grpId="0" nodeType="afterEffect">
                                  <p:stCondLst>
                                    <p:cond delay="0"/>
                                  </p:stCondLst>
                                  <p:childTnLst>
                                    <p:set>
                                      <p:cBhvr>
                                        <p:cTn id="69" dur="1" fill="hold">
                                          <p:stCondLst>
                                            <p:cond delay="0"/>
                                          </p:stCondLst>
                                        </p:cTn>
                                        <p:tgtEl>
                                          <p:spTgt spid="212028"/>
                                        </p:tgtEl>
                                        <p:attrNameLst>
                                          <p:attrName>style.visibility</p:attrName>
                                        </p:attrNameLst>
                                      </p:cBhvr>
                                      <p:to>
                                        <p:strVal val="visible"/>
                                      </p:to>
                                    </p:set>
                                    <p:anim calcmode="lin" valueType="num">
                                      <p:cBhvr additive="base">
                                        <p:cTn id="70" dur="500" fill="hold"/>
                                        <p:tgtEl>
                                          <p:spTgt spid="212028"/>
                                        </p:tgtEl>
                                        <p:attrNameLst>
                                          <p:attrName>ppt_x</p:attrName>
                                        </p:attrNameLst>
                                      </p:cBhvr>
                                      <p:tavLst>
                                        <p:tav tm="0">
                                          <p:val>
                                            <p:strVal val="0-#ppt_w/2"/>
                                          </p:val>
                                        </p:tav>
                                        <p:tav tm="100000">
                                          <p:val>
                                            <p:strVal val="#ppt_x"/>
                                          </p:val>
                                        </p:tav>
                                      </p:tavLst>
                                    </p:anim>
                                    <p:anim calcmode="lin" valueType="num">
                                      <p:cBhvr additive="base">
                                        <p:cTn id="71" dur="500" fill="hold"/>
                                        <p:tgtEl>
                                          <p:spTgt spid="212028"/>
                                        </p:tgtEl>
                                        <p:attrNameLst>
                                          <p:attrName>ppt_y</p:attrName>
                                        </p:attrNameLst>
                                      </p:cBhvr>
                                      <p:tavLst>
                                        <p:tav tm="0">
                                          <p:val>
                                            <p:strVal val="#ppt_y"/>
                                          </p:val>
                                        </p:tav>
                                        <p:tav tm="100000">
                                          <p:val>
                                            <p:strVal val="#ppt_y"/>
                                          </p:val>
                                        </p:tav>
                                      </p:tavLst>
                                    </p:anim>
                                  </p:childTnLst>
                                </p:cTn>
                              </p:par>
                            </p:childTnLst>
                          </p:cTn>
                        </p:par>
                        <p:par>
                          <p:cTn id="72" fill="hold">
                            <p:stCondLst>
                              <p:cond delay="4000"/>
                            </p:stCondLst>
                            <p:childTnLst>
                              <p:par>
                                <p:cTn id="73" presetID="2" presetClass="entr" presetSubtype="8" fill="hold" grpId="0" nodeType="afterEffect">
                                  <p:stCondLst>
                                    <p:cond delay="0"/>
                                  </p:stCondLst>
                                  <p:childTnLst>
                                    <p:set>
                                      <p:cBhvr>
                                        <p:cTn id="74" dur="1" fill="hold">
                                          <p:stCondLst>
                                            <p:cond delay="0"/>
                                          </p:stCondLst>
                                        </p:cTn>
                                        <p:tgtEl>
                                          <p:spTgt spid="212029"/>
                                        </p:tgtEl>
                                        <p:attrNameLst>
                                          <p:attrName>style.visibility</p:attrName>
                                        </p:attrNameLst>
                                      </p:cBhvr>
                                      <p:to>
                                        <p:strVal val="visible"/>
                                      </p:to>
                                    </p:set>
                                    <p:anim calcmode="lin" valueType="num">
                                      <p:cBhvr additive="base">
                                        <p:cTn id="75" dur="500" fill="hold"/>
                                        <p:tgtEl>
                                          <p:spTgt spid="212029"/>
                                        </p:tgtEl>
                                        <p:attrNameLst>
                                          <p:attrName>ppt_x</p:attrName>
                                        </p:attrNameLst>
                                      </p:cBhvr>
                                      <p:tavLst>
                                        <p:tav tm="0">
                                          <p:val>
                                            <p:strVal val="0-#ppt_w/2"/>
                                          </p:val>
                                        </p:tav>
                                        <p:tav tm="100000">
                                          <p:val>
                                            <p:strVal val="#ppt_x"/>
                                          </p:val>
                                        </p:tav>
                                      </p:tavLst>
                                    </p:anim>
                                    <p:anim calcmode="lin" valueType="num">
                                      <p:cBhvr additive="base">
                                        <p:cTn id="76" dur="500" fill="hold"/>
                                        <p:tgtEl>
                                          <p:spTgt spid="212029"/>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212026"/>
                                        </p:tgtEl>
                                        <p:attrNameLst>
                                          <p:attrName>style.visibility</p:attrName>
                                        </p:attrNameLst>
                                      </p:cBhvr>
                                      <p:to>
                                        <p:strVal val="visible"/>
                                      </p:to>
                                    </p:set>
                                    <p:anim calcmode="lin" valueType="num">
                                      <p:cBhvr additive="base">
                                        <p:cTn id="81" dur="500" fill="hold"/>
                                        <p:tgtEl>
                                          <p:spTgt spid="212026"/>
                                        </p:tgtEl>
                                        <p:attrNameLst>
                                          <p:attrName>ppt_x</p:attrName>
                                        </p:attrNameLst>
                                      </p:cBhvr>
                                      <p:tavLst>
                                        <p:tav tm="0">
                                          <p:val>
                                            <p:strVal val="0-#ppt_w/2"/>
                                          </p:val>
                                        </p:tav>
                                        <p:tav tm="100000">
                                          <p:val>
                                            <p:strVal val="#ppt_x"/>
                                          </p:val>
                                        </p:tav>
                                      </p:tavLst>
                                    </p:anim>
                                    <p:anim calcmode="lin" valueType="num">
                                      <p:cBhvr additive="base">
                                        <p:cTn id="82" dur="500" fill="hold"/>
                                        <p:tgtEl>
                                          <p:spTgt spid="212026"/>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212027"/>
                                        </p:tgtEl>
                                        <p:attrNameLst>
                                          <p:attrName>style.visibility</p:attrName>
                                        </p:attrNameLst>
                                      </p:cBhvr>
                                      <p:to>
                                        <p:strVal val="visible"/>
                                      </p:to>
                                    </p:set>
                                    <p:anim calcmode="lin" valueType="num">
                                      <p:cBhvr additive="base">
                                        <p:cTn id="87" dur="500" fill="hold"/>
                                        <p:tgtEl>
                                          <p:spTgt spid="212027"/>
                                        </p:tgtEl>
                                        <p:attrNameLst>
                                          <p:attrName>ppt_x</p:attrName>
                                        </p:attrNameLst>
                                      </p:cBhvr>
                                      <p:tavLst>
                                        <p:tav tm="0">
                                          <p:val>
                                            <p:strVal val="0-#ppt_w/2"/>
                                          </p:val>
                                        </p:tav>
                                        <p:tav tm="100000">
                                          <p:val>
                                            <p:strVal val="#ppt_x"/>
                                          </p:val>
                                        </p:tav>
                                      </p:tavLst>
                                    </p:anim>
                                    <p:anim calcmode="lin" valueType="num">
                                      <p:cBhvr additive="base">
                                        <p:cTn id="88" dur="500" fill="hold"/>
                                        <p:tgtEl>
                                          <p:spTgt spid="212027"/>
                                        </p:tgtEl>
                                        <p:attrNameLst>
                                          <p:attrName>ppt_y</p:attrName>
                                        </p:attrNameLst>
                                      </p:cBhvr>
                                      <p:tavLst>
                                        <p:tav tm="0">
                                          <p:val>
                                            <p:strVal val="#ppt_y"/>
                                          </p:val>
                                        </p:tav>
                                        <p:tav tm="100000">
                                          <p:val>
                                            <p:strVal val="#ppt_y"/>
                                          </p:val>
                                        </p:tav>
                                      </p:tavLst>
                                    </p:anim>
                                  </p:childTnLst>
                                </p:cTn>
                              </p:par>
                            </p:childTnLst>
                          </p:cTn>
                        </p:par>
                        <p:par>
                          <p:cTn id="89" fill="hold">
                            <p:stCondLst>
                              <p:cond delay="500"/>
                            </p:stCondLst>
                            <p:childTnLst>
                              <p:par>
                                <p:cTn id="90" presetID="2" presetClass="entr" presetSubtype="8" fill="hold" grpId="0" nodeType="afterEffect">
                                  <p:stCondLst>
                                    <p:cond delay="0"/>
                                  </p:stCondLst>
                                  <p:childTnLst>
                                    <p:set>
                                      <p:cBhvr>
                                        <p:cTn id="91" dur="1" fill="hold">
                                          <p:stCondLst>
                                            <p:cond delay="0"/>
                                          </p:stCondLst>
                                        </p:cTn>
                                        <p:tgtEl>
                                          <p:spTgt spid="212033"/>
                                        </p:tgtEl>
                                        <p:attrNameLst>
                                          <p:attrName>style.visibility</p:attrName>
                                        </p:attrNameLst>
                                      </p:cBhvr>
                                      <p:to>
                                        <p:strVal val="visible"/>
                                      </p:to>
                                    </p:set>
                                    <p:anim calcmode="lin" valueType="num">
                                      <p:cBhvr additive="base">
                                        <p:cTn id="92" dur="500" fill="hold"/>
                                        <p:tgtEl>
                                          <p:spTgt spid="212033"/>
                                        </p:tgtEl>
                                        <p:attrNameLst>
                                          <p:attrName>ppt_x</p:attrName>
                                        </p:attrNameLst>
                                      </p:cBhvr>
                                      <p:tavLst>
                                        <p:tav tm="0">
                                          <p:val>
                                            <p:strVal val="0-#ppt_w/2"/>
                                          </p:val>
                                        </p:tav>
                                        <p:tav tm="100000">
                                          <p:val>
                                            <p:strVal val="#ppt_x"/>
                                          </p:val>
                                        </p:tav>
                                      </p:tavLst>
                                    </p:anim>
                                    <p:anim calcmode="lin" valueType="num">
                                      <p:cBhvr additive="base">
                                        <p:cTn id="93" dur="500" fill="hold"/>
                                        <p:tgtEl>
                                          <p:spTgt spid="212033"/>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8" fill="hold" grpId="0" nodeType="clickEffect">
                                  <p:stCondLst>
                                    <p:cond delay="0"/>
                                  </p:stCondLst>
                                  <p:childTnLst>
                                    <p:set>
                                      <p:cBhvr>
                                        <p:cTn id="97" dur="1" fill="hold">
                                          <p:stCondLst>
                                            <p:cond delay="0"/>
                                          </p:stCondLst>
                                        </p:cTn>
                                        <p:tgtEl>
                                          <p:spTgt spid="212030"/>
                                        </p:tgtEl>
                                        <p:attrNameLst>
                                          <p:attrName>style.visibility</p:attrName>
                                        </p:attrNameLst>
                                      </p:cBhvr>
                                      <p:to>
                                        <p:strVal val="visible"/>
                                      </p:to>
                                    </p:set>
                                    <p:anim calcmode="lin" valueType="num">
                                      <p:cBhvr additive="base">
                                        <p:cTn id="98" dur="500" fill="hold"/>
                                        <p:tgtEl>
                                          <p:spTgt spid="212030"/>
                                        </p:tgtEl>
                                        <p:attrNameLst>
                                          <p:attrName>ppt_x</p:attrName>
                                        </p:attrNameLst>
                                      </p:cBhvr>
                                      <p:tavLst>
                                        <p:tav tm="0">
                                          <p:val>
                                            <p:strVal val="0-#ppt_w/2"/>
                                          </p:val>
                                        </p:tav>
                                        <p:tav tm="100000">
                                          <p:val>
                                            <p:strVal val="#ppt_x"/>
                                          </p:val>
                                        </p:tav>
                                      </p:tavLst>
                                    </p:anim>
                                    <p:anim calcmode="lin" valueType="num">
                                      <p:cBhvr additive="base">
                                        <p:cTn id="99" dur="500" fill="hold"/>
                                        <p:tgtEl>
                                          <p:spTgt spid="212030"/>
                                        </p:tgtEl>
                                        <p:attrNameLst>
                                          <p:attrName>ppt_y</p:attrName>
                                        </p:attrNameLst>
                                      </p:cBhvr>
                                      <p:tavLst>
                                        <p:tav tm="0">
                                          <p:val>
                                            <p:strVal val="#ppt_y"/>
                                          </p:val>
                                        </p:tav>
                                        <p:tav tm="100000">
                                          <p:val>
                                            <p:strVal val="#ppt_y"/>
                                          </p:val>
                                        </p:tav>
                                      </p:tavLst>
                                    </p:anim>
                                  </p:childTnLst>
                                </p:cTn>
                              </p:par>
                            </p:childTnLst>
                          </p:cTn>
                        </p:par>
                        <p:par>
                          <p:cTn id="100" fill="hold">
                            <p:stCondLst>
                              <p:cond delay="500"/>
                            </p:stCondLst>
                            <p:childTnLst>
                              <p:par>
                                <p:cTn id="101" presetID="2" presetClass="entr" presetSubtype="8" fill="hold" grpId="0" nodeType="afterEffect">
                                  <p:stCondLst>
                                    <p:cond delay="0"/>
                                  </p:stCondLst>
                                  <p:childTnLst>
                                    <p:set>
                                      <p:cBhvr>
                                        <p:cTn id="102" dur="1" fill="hold">
                                          <p:stCondLst>
                                            <p:cond delay="0"/>
                                          </p:stCondLst>
                                        </p:cTn>
                                        <p:tgtEl>
                                          <p:spTgt spid="212031"/>
                                        </p:tgtEl>
                                        <p:attrNameLst>
                                          <p:attrName>style.visibility</p:attrName>
                                        </p:attrNameLst>
                                      </p:cBhvr>
                                      <p:to>
                                        <p:strVal val="visible"/>
                                      </p:to>
                                    </p:set>
                                    <p:anim calcmode="lin" valueType="num">
                                      <p:cBhvr additive="base">
                                        <p:cTn id="103" dur="500" fill="hold"/>
                                        <p:tgtEl>
                                          <p:spTgt spid="212031"/>
                                        </p:tgtEl>
                                        <p:attrNameLst>
                                          <p:attrName>ppt_x</p:attrName>
                                        </p:attrNameLst>
                                      </p:cBhvr>
                                      <p:tavLst>
                                        <p:tav tm="0">
                                          <p:val>
                                            <p:strVal val="0-#ppt_w/2"/>
                                          </p:val>
                                        </p:tav>
                                        <p:tav tm="100000">
                                          <p:val>
                                            <p:strVal val="#ppt_x"/>
                                          </p:val>
                                        </p:tav>
                                      </p:tavLst>
                                    </p:anim>
                                    <p:anim calcmode="lin" valueType="num">
                                      <p:cBhvr additive="base">
                                        <p:cTn id="104" dur="500" fill="hold"/>
                                        <p:tgtEl>
                                          <p:spTgt spid="212031"/>
                                        </p:tgtEl>
                                        <p:attrNameLst>
                                          <p:attrName>ppt_y</p:attrName>
                                        </p:attrNameLst>
                                      </p:cBhvr>
                                      <p:tavLst>
                                        <p:tav tm="0">
                                          <p:val>
                                            <p:strVal val="#ppt_y"/>
                                          </p:val>
                                        </p:tav>
                                        <p:tav tm="100000">
                                          <p:val>
                                            <p:strVal val="#ppt_y"/>
                                          </p:val>
                                        </p:tav>
                                      </p:tavLst>
                                    </p:anim>
                                  </p:childTnLst>
                                </p:cTn>
                              </p:par>
                            </p:childTnLst>
                          </p:cTn>
                        </p:par>
                        <p:par>
                          <p:cTn id="105" fill="hold">
                            <p:stCondLst>
                              <p:cond delay="1000"/>
                            </p:stCondLst>
                            <p:childTnLst>
                              <p:par>
                                <p:cTn id="106" presetID="2" presetClass="entr" presetSubtype="8" fill="hold" grpId="0" nodeType="afterEffect">
                                  <p:stCondLst>
                                    <p:cond delay="0"/>
                                  </p:stCondLst>
                                  <p:childTnLst>
                                    <p:set>
                                      <p:cBhvr>
                                        <p:cTn id="107" dur="1" fill="hold">
                                          <p:stCondLst>
                                            <p:cond delay="0"/>
                                          </p:stCondLst>
                                        </p:cTn>
                                        <p:tgtEl>
                                          <p:spTgt spid="212032"/>
                                        </p:tgtEl>
                                        <p:attrNameLst>
                                          <p:attrName>style.visibility</p:attrName>
                                        </p:attrNameLst>
                                      </p:cBhvr>
                                      <p:to>
                                        <p:strVal val="visible"/>
                                      </p:to>
                                    </p:set>
                                    <p:anim calcmode="lin" valueType="num">
                                      <p:cBhvr additive="base">
                                        <p:cTn id="108" dur="500" fill="hold"/>
                                        <p:tgtEl>
                                          <p:spTgt spid="212032"/>
                                        </p:tgtEl>
                                        <p:attrNameLst>
                                          <p:attrName>ppt_x</p:attrName>
                                        </p:attrNameLst>
                                      </p:cBhvr>
                                      <p:tavLst>
                                        <p:tav tm="0">
                                          <p:val>
                                            <p:strVal val="0-#ppt_w/2"/>
                                          </p:val>
                                        </p:tav>
                                        <p:tav tm="100000">
                                          <p:val>
                                            <p:strVal val="#ppt_x"/>
                                          </p:val>
                                        </p:tav>
                                      </p:tavLst>
                                    </p:anim>
                                    <p:anim calcmode="lin" valueType="num">
                                      <p:cBhvr additive="base">
                                        <p:cTn id="109" dur="500" fill="hold"/>
                                        <p:tgtEl>
                                          <p:spTgt spid="212032"/>
                                        </p:tgtEl>
                                        <p:attrNameLst>
                                          <p:attrName>ppt_y</p:attrName>
                                        </p:attrNameLst>
                                      </p:cBhvr>
                                      <p:tavLst>
                                        <p:tav tm="0">
                                          <p:val>
                                            <p:strVal val="#ppt_y"/>
                                          </p:val>
                                        </p:tav>
                                        <p:tav tm="100000">
                                          <p:val>
                                            <p:strVal val="#ppt_y"/>
                                          </p:val>
                                        </p:tav>
                                      </p:tavLst>
                                    </p:anim>
                                  </p:childTnLst>
                                </p:cTn>
                              </p:par>
                            </p:childTnLst>
                          </p:cTn>
                        </p:par>
                        <p:par>
                          <p:cTn id="110" fill="hold">
                            <p:stCondLst>
                              <p:cond delay="1500"/>
                            </p:stCondLst>
                            <p:childTnLst>
                              <p:par>
                                <p:cTn id="111" presetID="2" presetClass="entr" presetSubtype="8" fill="hold" grpId="0" nodeType="afterEffect">
                                  <p:stCondLst>
                                    <p:cond delay="0"/>
                                  </p:stCondLst>
                                  <p:childTnLst>
                                    <p:set>
                                      <p:cBhvr>
                                        <p:cTn id="112" dur="1" fill="hold">
                                          <p:stCondLst>
                                            <p:cond delay="0"/>
                                          </p:stCondLst>
                                        </p:cTn>
                                        <p:tgtEl>
                                          <p:spTgt spid="212025"/>
                                        </p:tgtEl>
                                        <p:attrNameLst>
                                          <p:attrName>style.visibility</p:attrName>
                                        </p:attrNameLst>
                                      </p:cBhvr>
                                      <p:to>
                                        <p:strVal val="visible"/>
                                      </p:to>
                                    </p:set>
                                    <p:anim calcmode="lin" valueType="num">
                                      <p:cBhvr additive="base">
                                        <p:cTn id="113" dur="500" fill="hold"/>
                                        <p:tgtEl>
                                          <p:spTgt spid="212025"/>
                                        </p:tgtEl>
                                        <p:attrNameLst>
                                          <p:attrName>ppt_x</p:attrName>
                                        </p:attrNameLst>
                                      </p:cBhvr>
                                      <p:tavLst>
                                        <p:tav tm="0">
                                          <p:val>
                                            <p:strVal val="0-#ppt_w/2"/>
                                          </p:val>
                                        </p:tav>
                                        <p:tav tm="100000">
                                          <p:val>
                                            <p:strVal val="#ppt_x"/>
                                          </p:val>
                                        </p:tav>
                                      </p:tavLst>
                                    </p:anim>
                                    <p:anim calcmode="lin" valueType="num">
                                      <p:cBhvr additive="base">
                                        <p:cTn id="114" dur="500" fill="hold"/>
                                        <p:tgtEl>
                                          <p:spTgt spid="212025"/>
                                        </p:tgtEl>
                                        <p:attrNameLst>
                                          <p:attrName>ppt_y</p:attrName>
                                        </p:attrNameLst>
                                      </p:cBhvr>
                                      <p:tavLst>
                                        <p:tav tm="0">
                                          <p:val>
                                            <p:strVal val="#ppt_y"/>
                                          </p:val>
                                        </p:tav>
                                        <p:tav tm="100000">
                                          <p:val>
                                            <p:strVal val="#ppt_y"/>
                                          </p:val>
                                        </p:tav>
                                      </p:tavLst>
                                    </p:anim>
                                  </p:childTnLst>
                                </p:cTn>
                              </p:par>
                            </p:childTnLst>
                          </p:cTn>
                        </p:par>
                        <p:par>
                          <p:cTn id="115" fill="hold">
                            <p:stCondLst>
                              <p:cond delay="2000"/>
                            </p:stCondLst>
                            <p:childTnLst>
                              <p:par>
                                <p:cTn id="116" presetID="2" presetClass="entr" presetSubtype="8" fill="hold" grpId="0" nodeType="afterEffect">
                                  <p:stCondLst>
                                    <p:cond delay="0"/>
                                  </p:stCondLst>
                                  <p:childTnLst>
                                    <p:set>
                                      <p:cBhvr>
                                        <p:cTn id="117" dur="1" fill="hold">
                                          <p:stCondLst>
                                            <p:cond delay="0"/>
                                          </p:stCondLst>
                                        </p:cTn>
                                        <p:tgtEl>
                                          <p:spTgt spid="212034"/>
                                        </p:tgtEl>
                                        <p:attrNameLst>
                                          <p:attrName>style.visibility</p:attrName>
                                        </p:attrNameLst>
                                      </p:cBhvr>
                                      <p:to>
                                        <p:strVal val="visible"/>
                                      </p:to>
                                    </p:set>
                                    <p:anim calcmode="lin" valueType="num">
                                      <p:cBhvr additive="base">
                                        <p:cTn id="118" dur="500" fill="hold"/>
                                        <p:tgtEl>
                                          <p:spTgt spid="212034"/>
                                        </p:tgtEl>
                                        <p:attrNameLst>
                                          <p:attrName>ppt_x</p:attrName>
                                        </p:attrNameLst>
                                      </p:cBhvr>
                                      <p:tavLst>
                                        <p:tav tm="0">
                                          <p:val>
                                            <p:strVal val="0-#ppt_w/2"/>
                                          </p:val>
                                        </p:tav>
                                        <p:tav tm="100000">
                                          <p:val>
                                            <p:strVal val="#ppt_x"/>
                                          </p:val>
                                        </p:tav>
                                      </p:tavLst>
                                    </p:anim>
                                    <p:anim calcmode="lin" valueType="num">
                                      <p:cBhvr additive="base">
                                        <p:cTn id="119" dur="500" fill="hold"/>
                                        <p:tgtEl>
                                          <p:spTgt spid="212034"/>
                                        </p:tgtEl>
                                        <p:attrNameLst>
                                          <p:attrName>ppt_y</p:attrName>
                                        </p:attrNameLst>
                                      </p:cBhvr>
                                      <p:tavLst>
                                        <p:tav tm="0">
                                          <p:val>
                                            <p:strVal val="#ppt_y"/>
                                          </p:val>
                                        </p:tav>
                                        <p:tav tm="100000">
                                          <p:val>
                                            <p:strVal val="#ppt_y"/>
                                          </p:val>
                                        </p:tav>
                                      </p:tavLst>
                                    </p:anim>
                                  </p:childTnLst>
                                </p:cTn>
                              </p:par>
                            </p:childTnLst>
                          </p:cTn>
                        </p:par>
                        <p:par>
                          <p:cTn id="120" fill="hold">
                            <p:stCondLst>
                              <p:cond delay="2500"/>
                            </p:stCondLst>
                            <p:childTnLst>
                              <p:par>
                                <p:cTn id="121" presetID="2" presetClass="entr" presetSubtype="8" fill="hold" grpId="0" nodeType="afterEffect">
                                  <p:stCondLst>
                                    <p:cond delay="0"/>
                                  </p:stCondLst>
                                  <p:childTnLst>
                                    <p:set>
                                      <p:cBhvr>
                                        <p:cTn id="122" dur="1" fill="hold">
                                          <p:stCondLst>
                                            <p:cond delay="0"/>
                                          </p:stCondLst>
                                        </p:cTn>
                                        <p:tgtEl>
                                          <p:spTgt spid="212035"/>
                                        </p:tgtEl>
                                        <p:attrNameLst>
                                          <p:attrName>style.visibility</p:attrName>
                                        </p:attrNameLst>
                                      </p:cBhvr>
                                      <p:to>
                                        <p:strVal val="visible"/>
                                      </p:to>
                                    </p:set>
                                    <p:anim calcmode="lin" valueType="num">
                                      <p:cBhvr additive="base">
                                        <p:cTn id="123" dur="500" fill="hold"/>
                                        <p:tgtEl>
                                          <p:spTgt spid="212035"/>
                                        </p:tgtEl>
                                        <p:attrNameLst>
                                          <p:attrName>ppt_x</p:attrName>
                                        </p:attrNameLst>
                                      </p:cBhvr>
                                      <p:tavLst>
                                        <p:tav tm="0">
                                          <p:val>
                                            <p:strVal val="0-#ppt_w/2"/>
                                          </p:val>
                                        </p:tav>
                                        <p:tav tm="100000">
                                          <p:val>
                                            <p:strVal val="#ppt_x"/>
                                          </p:val>
                                        </p:tav>
                                      </p:tavLst>
                                    </p:anim>
                                    <p:anim calcmode="lin" valueType="num">
                                      <p:cBhvr additive="base">
                                        <p:cTn id="124" dur="500" fill="hold"/>
                                        <p:tgtEl>
                                          <p:spTgt spid="212035"/>
                                        </p:tgtEl>
                                        <p:attrNameLst>
                                          <p:attrName>ppt_y</p:attrName>
                                        </p:attrNameLst>
                                      </p:cBhvr>
                                      <p:tavLst>
                                        <p:tav tm="0">
                                          <p:val>
                                            <p:strVal val="#ppt_y"/>
                                          </p:val>
                                        </p:tav>
                                        <p:tav tm="100000">
                                          <p:val>
                                            <p:strVal val="#ppt_y"/>
                                          </p:val>
                                        </p:tav>
                                      </p:tavLst>
                                    </p:anim>
                                  </p:childTnLst>
                                </p:cTn>
                              </p:par>
                            </p:childTnLst>
                          </p:cTn>
                        </p:par>
                        <p:par>
                          <p:cTn id="125" fill="hold">
                            <p:stCondLst>
                              <p:cond delay="3000"/>
                            </p:stCondLst>
                            <p:childTnLst>
                              <p:par>
                                <p:cTn id="126" presetID="2" presetClass="entr" presetSubtype="8" fill="hold" grpId="0" nodeType="afterEffect">
                                  <p:stCondLst>
                                    <p:cond delay="0"/>
                                  </p:stCondLst>
                                  <p:childTnLst>
                                    <p:set>
                                      <p:cBhvr>
                                        <p:cTn id="127" dur="1" fill="hold">
                                          <p:stCondLst>
                                            <p:cond delay="0"/>
                                          </p:stCondLst>
                                        </p:cTn>
                                        <p:tgtEl>
                                          <p:spTgt spid="212037"/>
                                        </p:tgtEl>
                                        <p:attrNameLst>
                                          <p:attrName>style.visibility</p:attrName>
                                        </p:attrNameLst>
                                      </p:cBhvr>
                                      <p:to>
                                        <p:strVal val="visible"/>
                                      </p:to>
                                    </p:set>
                                    <p:anim calcmode="lin" valueType="num">
                                      <p:cBhvr additive="base">
                                        <p:cTn id="128" dur="500" fill="hold"/>
                                        <p:tgtEl>
                                          <p:spTgt spid="212037"/>
                                        </p:tgtEl>
                                        <p:attrNameLst>
                                          <p:attrName>ppt_x</p:attrName>
                                        </p:attrNameLst>
                                      </p:cBhvr>
                                      <p:tavLst>
                                        <p:tav tm="0">
                                          <p:val>
                                            <p:strVal val="0-#ppt_w/2"/>
                                          </p:val>
                                        </p:tav>
                                        <p:tav tm="100000">
                                          <p:val>
                                            <p:strVal val="#ppt_x"/>
                                          </p:val>
                                        </p:tav>
                                      </p:tavLst>
                                    </p:anim>
                                    <p:anim calcmode="lin" valueType="num">
                                      <p:cBhvr additive="base">
                                        <p:cTn id="129" dur="500" fill="hold"/>
                                        <p:tgtEl>
                                          <p:spTgt spid="2120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3" grpId="0" autoUpdateAnimBg="0"/>
      <p:bldP spid="211974" grpId="0" animBg="1"/>
      <p:bldP spid="211975" grpId="0" animBg="1"/>
      <p:bldP spid="211976" grpId="0" animBg="1" autoUpdateAnimBg="0"/>
      <p:bldP spid="211977" grpId="0" animBg="1" autoUpdateAnimBg="0"/>
      <p:bldP spid="211978" grpId="0" autoUpdateAnimBg="0"/>
      <p:bldP spid="211979" grpId="0" autoUpdateAnimBg="0"/>
      <p:bldP spid="211980" grpId="0" autoUpdateAnimBg="0"/>
      <p:bldP spid="211981" grpId="0" animBg="1"/>
      <p:bldP spid="211982" grpId="0" autoUpdateAnimBg="0"/>
      <p:bldP spid="211983" grpId="0" autoUpdateAnimBg="0"/>
      <p:bldP spid="211985" grpId="0" animBg="1" autoUpdateAnimBg="0"/>
      <p:bldP spid="212025" grpId="0" autoUpdateAnimBg="0"/>
      <p:bldP spid="212026" grpId="0" animBg="1"/>
      <p:bldP spid="212027" grpId="0" animBg="1"/>
      <p:bldP spid="212028" grpId="0" animBg="1" autoUpdateAnimBg="0"/>
      <p:bldP spid="212029" grpId="0" animBg="1" autoUpdateAnimBg="0"/>
      <p:bldP spid="212030" grpId="0" autoUpdateAnimBg="0"/>
      <p:bldP spid="212031" grpId="0" autoUpdateAnimBg="0"/>
      <p:bldP spid="212032" grpId="0" autoUpdateAnimBg="0"/>
      <p:bldP spid="212033" grpId="0" animBg="1"/>
      <p:bldP spid="212034" grpId="0" autoUpdateAnimBg="0"/>
      <p:bldP spid="212035" grpId="0" autoUpdateAnimBg="0"/>
      <p:bldP spid="212037" grpId="0" animBg="1"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822325" y="288925"/>
            <a:ext cx="7772400" cy="1143000"/>
          </a:xfrm>
        </p:spPr>
        <p:txBody>
          <a:bodyPr/>
          <a:lstStyle/>
          <a:p>
            <a:pPr algn="ctr"/>
            <a:r>
              <a:rPr lang="fr-FR"/>
              <a:t>Réification : Attribut composé</a:t>
            </a:r>
          </a:p>
        </p:txBody>
      </p:sp>
      <p:sp>
        <p:nvSpPr>
          <p:cNvPr id="238596" name="Rectangle 4"/>
          <p:cNvSpPr>
            <a:spLocks noChangeArrowheads="1"/>
          </p:cNvSpPr>
          <p:nvPr/>
        </p:nvSpPr>
        <p:spPr bwMode="auto">
          <a:xfrm>
            <a:off x="668338" y="1643063"/>
            <a:ext cx="1766887"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a:t>Personne</a:t>
            </a:r>
          </a:p>
        </p:txBody>
      </p:sp>
      <p:sp>
        <p:nvSpPr>
          <p:cNvPr id="238597" name="Rectangle 5"/>
          <p:cNvSpPr>
            <a:spLocks noChangeArrowheads="1"/>
          </p:cNvSpPr>
          <p:nvPr/>
        </p:nvSpPr>
        <p:spPr bwMode="auto">
          <a:xfrm>
            <a:off x="668338" y="2365375"/>
            <a:ext cx="1782762" cy="2590800"/>
          </a:xfrm>
          <a:prstGeom prst="rect">
            <a:avLst/>
          </a:prstGeom>
          <a:solidFill>
            <a:schemeClr val="accent1"/>
          </a:solidFill>
          <a:ln w="12700">
            <a:solidFill>
              <a:schemeClr val="tx1"/>
            </a:solidFill>
            <a:miter lim="800000"/>
            <a:headEnd/>
            <a:tailEnd/>
          </a:ln>
          <a:effectLst/>
        </p:spPr>
        <p:txBody>
          <a:bodyPr wrap="none"/>
          <a:lstStyle/>
          <a:p>
            <a:r>
              <a:rPr lang="fr-FR"/>
              <a:t>&lt;PK&gt; P#</a:t>
            </a:r>
          </a:p>
          <a:p>
            <a:r>
              <a:rPr lang="fr-FR"/>
              <a:t>Prénom</a:t>
            </a:r>
          </a:p>
          <a:p>
            <a:r>
              <a:rPr lang="fr-FR"/>
              <a:t>Nom de famille</a:t>
            </a:r>
          </a:p>
          <a:p>
            <a:r>
              <a:rPr lang="fr-FR"/>
              <a:t>Hobbies</a:t>
            </a:r>
          </a:p>
          <a:p>
            <a:r>
              <a:rPr lang="fr-FR"/>
              <a:t>Amis</a:t>
            </a:r>
          </a:p>
          <a:p>
            <a:r>
              <a:rPr lang="fr-FR"/>
              <a:t>Restaurants</a:t>
            </a:r>
          </a:p>
          <a:p>
            <a:r>
              <a:rPr lang="fr-FR"/>
              <a:t>   Nom</a:t>
            </a:r>
          </a:p>
          <a:p>
            <a:r>
              <a:rPr lang="fr-FR"/>
              <a:t>   Tel</a:t>
            </a:r>
          </a:p>
          <a:p>
            <a:r>
              <a:rPr lang="fr-FR"/>
              <a:t>    </a:t>
            </a:r>
          </a:p>
        </p:txBody>
      </p:sp>
      <p:sp>
        <p:nvSpPr>
          <p:cNvPr id="238598" name="Rectangle 6"/>
          <p:cNvSpPr>
            <a:spLocks noChangeArrowheads="1"/>
          </p:cNvSpPr>
          <p:nvPr/>
        </p:nvSpPr>
        <p:spPr bwMode="auto">
          <a:xfrm>
            <a:off x="3810000" y="1846263"/>
            <a:ext cx="1766888" cy="722312"/>
          </a:xfrm>
          <a:prstGeom prst="rect">
            <a:avLst/>
          </a:prstGeom>
          <a:solidFill>
            <a:schemeClr val="hlink"/>
          </a:solidFill>
          <a:ln w="12700">
            <a:solidFill>
              <a:schemeClr val="tx1"/>
            </a:solidFill>
            <a:miter lim="800000"/>
            <a:headEnd/>
            <a:tailEnd/>
          </a:ln>
          <a:effectLst/>
        </p:spPr>
        <p:txBody>
          <a:bodyPr wrap="none" anchor="ctr"/>
          <a:lstStyle/>
          <a:p>
            <a:pPr algn="ctr"/>
            <a:r>
              <a:rPr lang="fr-FR"/>
              <a:t>Personne</a:t>
            </a:r>
          </a:p>
        </p:txBody>
      </p:sp>
      <p:sp>
        <p:nvSpPr>
          <p:cNvPr id="238599" name="Rectangle 7"/>
          <p:cNvSpPr>
            <a:spLocks noChangeArrowheads="1"/>
          </p:cNvSpPr>
          <p:nvPr/>
        </p:nvSpPr>
        <p:spPr bwMode="auto">
          <a:xfrm>
            <a:off x="3810000" y="2568575"/>
            <a:ext cx="1766888" cy="1058863"/>
          </a:xfrm>
          <a:prstGeom prst="rect">
            <a:avLst/>
          </a:prstGeom>
          <a:solidFill>
            <a:schemeClr val="hlink"/>
          </a:solidFill>
          <a:ln w="12700">
            <a:solidFill>
              <a:schemeClr val="tx1"/>
            </a:solidFill>
            <a:miter lim="800000"/>
            <a:headEnd/>
            <a:tailEnd/>
          </a:ln>
          <a:effectLst/>
        </p:spPr>
        <p:txBody>
          <a:bodyPr wrap="none"/>
          <a:lstStyle/>
          <a:p>
            <a:r>
              <a:rPr lang="fr-FR"/>
              <a:t>&lt;PK&gt; P#</a:t>
            </a:r>
          </a:p>
          <a:p>
            <a:r>
              <a:rPr lang="fr-FR"/>
              <a:t>Prénom</a:t>
            </a:r>
          </a:p>
          <a:p>
            <a:r>
              <a:rPr lang="fr-FR"/>
              <a:t>Nom de famille</a:t>
            </a:r>
          </a:p>
        </p:txBody>
      </p:sp>
      <p:sp>
        <p:nvSpPr>
          <p:cNvPr id="238600" name="Rectangle 8"/>
          <p:cNvSpPr>
            <a:spLocks noChangeArrowheads="1"/>
          </p:cNvSpPr>
          <p:nvPr/>
        </p:nvSpPr>
        <p:spPr bwMode="auto">
          <a:xfrm>
            <a:off x="6638925" y="1690688"/>
            <a:ext cx="1592263" cy="487362"/>
          </a:xfrm>
          <a:prstGeom prst="rect">
            <a:avLst/>
          </a:prstGeom>
          <a:solidFill>
            <a:schemeClr val="hlink"/>
          </a:solidFill>
          <a:ln w="12700">
            <a:solidFill>
              <a:schemeClr val="tx1"/>
            </a:solidFill>
            <a:miter lim="800000"/>
            <a:headEnd/>
            <a:tailEnd/>
          </a:ln>
          <a:effectLst/>
        </p:spPr>
        <p:txBody>
          <a:bodyPr wrap="none" anchor="ctr"/>
          <a:lstStyle/>
          <a:p>
            <a:r>
              <a:rPr lang="fr-FR"/>
              <a:t>Hobbies</a:t>
            </a:r>
          </a:p>
        </p:txBody>
      </p:sp>
      <p:sp>
        <p:nvSpPr>
          <p:cNvPr id="238601" name="Rectangle 9"/>
          <p:cNvSpPr>
            <a:spLocks noChangeArrowheads="1"/>
          </p:cNvSpPr>
          <p:nvPr/>
        </p:nvSpPr>
        <p:spPr bwMode="auto">
          <a:xfrm>
            <a:off x="6638925" y="2178050"/>
            <a:ext cx="1592263" cy="682625"/>
          </a:xfrm>
          <a:prstGeom prst="rect">
            <a:avLst/>
          </a:prstGeom>
          <a:solidFill>
            <a:schemeClr val="hlink"/>
          </a:solidFill>
          <a:ln w="12700">
            <a:solidFill>
              <a:schemeClr val="tx1"/>
            </a:solidFill>
            <a:miter lim="800000"/>
            <a:headEnd/>
            <a:tailEnd/>
          </a:ln>
          <a:effectLst/>
        </p:spPr>
        <p:txBody>
          <a:bodyPr wrap="none"/>
          <a:lstStyle/>
          <a:p>
            <a:r>
              <a:rPr lang="fr-FR" sz="1800"/>
              <a:t>&lt;PK&gt; P#</a:t>
            </a:r>
          </a:p>
          <a:p>
            <a:r>
              <a:rPr lang="fr-FR" sz="1800"/>
              <a:t>&lt;PK&gt;</a:t>
            </a:r>
            <a:r>
              <a:rPr lang="fr-FR"/>
              <a:t>  </a:t>
            </a:r>
            <a:r>
              <a:rPr lang="fr-FR" sz="1800"/>
              <a:t>Hobby</a:t>
            </a:r>
          </a:p>
        </p:txBody>
      </p:sp>
      <p:sp>
        <p:nvSpPr>
          <p:cNvPr id="238602" name="Rectangle 10"/>
          <p:cNvSpPr>
            <a:spLocks noChangeArrowheads="1"/>
          </p:cNvSpPr>
          <p:nvPr/>
        </p:nvSpPr>
        <p:spPr bwMode="auto">
          <a:xfrm>
            <a:off x="6638925" y="3222625"/>
            <a:ext cx="1127125" cy="487363"/>
          </a:xfrm>
          <a:prstGeom prst="rect">
            <a:avLst/>
          </a:prstGeom>
          <a:solidFill>
            <a:schemeClr val="hlink"/>
          </a:solidFill>
          <a:ln w="12700">
            <a:solidFill>
              <a:schemeClr val="tx1"/>
            </a:solidFill>
            <a:miter lim="800000"/>
            <a:headEnd/>
            <a:tailEnd/>
          </a:ln>
          <a:effectLst/>
        </p:spPr>
        <p:txBody>
          <a:bodyPr wrap="none" anchor="ctr"/>
          <a:lstStyle/>
          <a:p>
            <a:r>
              <a:rPr lang="fr-FR"/>
              <a:t>Amis</a:t>
            </a:r>
          </a:p>
        </p:txBody>
      </p:sp>
      <p:sp>
        <p:nvSpPr>
          <p:cNvPr id="238603" name="Rectangle 11"/>
          <p:cNvSpPr>
            <a:spLocks noChangeArrowheads="1"/>
          </p:cNvSpPr>
          <p:nvPr/>
        </p:nvSpPr>
        <p:spPr bwMode="auto">
          <a:xfrm>
            <a:off x="6638925" y="3709988"/>
            <a:ext cx="1127125" cy="636587"/>
          </a:xfrm>
          <a:prstGeom prst="rect">
            <a:avLst/>
          </a:prstGeom>
          <a:solidFill>
            <a:schemeClr val="hlink"/>
          </a:solidFill>
          <a:ln w="12700">
            <a:solidFill>
              <a:schemeClr val="tx1"/>
            </a:solidFill>
            <a:miter lim="800000"/>
            <a:headEnd/>
            <a:tailEnd/>
          </a:ln>
          <a:effectLst/>
        </p:spPr>
        <p:txBody>
          <a:bodyPr wrap="none"/>
          <a:lstStyle/>
          <a:p>
            <a:r>
              <a:rPr lang="fr-FR" sz="1800"/>
              <a:t>&lt;PK&gt; P#</a:t>
            </a:r>
          </a:p>
          <a:p>
            <a:r>
              <a:rPr lang="fr-FR" sz="1800"/>
              <a:t>&lt;PK&gt;</a:t>
            </a:r>
            <a:r>
              <a:rPr lang="fr-FR"/>
              <a:t> </a:t>
            </a:r>
            <a:r>
              <a:rPr lang="fr-FR" sz="1800"/>
              <a:t>Ami</a:t>
            </a:r>
          </a:p>
        </p:txBody>
      </p:sp>
      <p:sp>
        <p:nvSpPr>
          <p:cNvPr id="238604" name="Rectangle 12"/>
          <p:cNvSpPr>
            <a:spLocks noChangeArrowheads="1"/>
          </p:cNvSpPr>
          <p:nvPr/>
        </p:nvSpPr>
        <p:spPr bwMode="auto">
          <a:xfrm>
            <a:off x="6638925" y="4613275"/>
            <a:ext cx="1330325" cy="487363"/>
          </a:xfrm>
          <a:prstGeom prst="rect">
            <a:avLst/>
          </a:prstGeom>
          <a:solidFill>
            <a:schemeClr val="hlink"/>
          </a:solidFill>
          <a:ln w="12700">
            <a:solidFill>
              <a:schemeClr val="tx1"/>
            </a:solidFill>
            <a:miter lim="800000"/>
            <a:headEnd/>
            <a:tailEnd/>
          </a:ln>
          <a:effectLst/>
        </p:spPr>
        <p:txBody>
          <a:bodyPr wrap="none" anchor="ctr"/>
          <a:lstStyle/>
          <a:p>
            <a:r>
              <a:rPr lang="fr-FR"/>
              <a:t>Restaurant</a:t>
            </a:r>
          </a:p>
        </p:txBody>
      </p:sp>
      <p:sp>
        <p:nvSpPr>
          <p:cNvPr id="238605" name="Rectangle 13"/>
          <p:cNvSpPr>
            <a:spLocks noChangeArrowheads="1"/>
          </p:cNvSpPr>
          <p:nvPr/>
        </p:nvSpPr>
        <p:spPr bwMode="auto">
          <a:xfrm>
            <a:off x="6638925" y="5100638"/>
            <a:ext cx="1330325" cy="949325"/>
          </a:xfrm>
          <a:prstGeom prst="rect">
            <a:avLst/>
          </a:prstGeom>
          <a:solidFill>
            <a:schemeClr val="hlink"/>
          </a:solidFill>
          <a:ln w="12700">
            <a:solidFill>
              <a:schemeClr val="tx1"/>
            </a:solidFill>
            <a:miter lim="800000"/>
            <a:headEnd/>
            <a:tailEnd/>
          </a:ln>
          <a:effectLst/>
        </p:spPr>
        <p:txBody>
          <a:bodyPr wrap="none"/>
          <a:lstStyle/>
          <a:p>
            <a:r>
              <a:rPr lang="fr-FR" sz="1800"/>
              <a:t>&lt;PK&gt; P#</a:t>
            </a:r>
          </a:p>
          <a:p>
            <a:r>
              <a:rPr lang="fr-FR" sz="1800"/>
              <a:t>Nom</a:t>
            </a:r>
          </a:p>
          <a:p>
            <a:r>
              <a:rPr lang="fr-FR" sz="1800"/>
              <a:t>&lt;PK&gt;</a:t>
            </a:r>
            <a:r>
              <a:rPr lang="fr-FR"/>
              <a:t> </a:t>
            </a:r>
            <a:r>
              <a:rPr lang="fr-FR" sz="1800"/>
              <a:t>Tel</a:t>
            </a:r>
          </a:p>
        </p:txBody>
      </p:sp>
      <p:sp>
        <p:nvSpPr>
          <p:cNvPr id="238606" name="Line 14"/>
          <p:cNvSpPr>
            <a:spLocks noChangeShapeType="1"/>
          </p:cNvSpPr>
          <p:nvPr/>
        </p:nvSpPr>
        <p:spPr bwMode="auto">
          <a:xfrm flipV="1">
            <a:off x="5580063" y="2032000"/>
            <a:ext cx="1063625" cy="422275"/>
          </a:xfrm>
          <a:prstGeom prst="line">
            <a:avLst/>
          </a:prstGeom>
          <a:noFill/>
          <a:ln w="12700">
            <a:solidFill>
              <a:schemeClr val="tx1"/>
            </a:solidFill>
            <a:round/>
            <a:headEnd/>
            <a:tailEnd type="triangle" w="med" len="med"/>
          </a:ln>
          <a:effectLst/>
        </p:spPr>
        <p:txBody>
          <a:bodyPr/>
          <a:lstStyle/>
          <a:p>
            <a:endParaRPr lang="fr-FR"/>
          </a:p>
        </p:txBody>
      </p:sp>
      <p:sp>
        <p:nvSpPr>
          <p:cNvPr id="238607" name="Line 15"/>
          <p:cNvSpPr>
            <a:spLocks noChangeShapeType="1"/>
          </p:cNvSpPr>
          <p:nvPr/>
        </p:nvSpPr>
        <p:spPr bwMode="auto">
          <a:xfrm>
            <a:off x="5580063" y="3048000"/>
            <a:ext cx="1077912" cy="468313"/>
          </a:xfrm>
          <a:prstGeom prst="line">
            <a:avLst/>
          </a:prstGeom>
          <a:noFill/>
          <a:ln w="12700">
            <a:solidFill>
              <a:schemeClr val="tx1"/>
            </a:solidFill>
            <a:round/>
            <a:headEnd/>
            <a:tailEnd type="triangle" w="med" len="med"/>
          </a:ln>
          <a:effectLst/>
        </p:spPr>
        <p:txBody>
          <a:bodyPr/>
          <a:lstStyle/>
          <a:p>
            <a:endParaRPr lang="fr-FR"/>
          </a:p>
        </p:txBody>
      </p:sp>
      <p:sp>
        <p:nvSpPr>
          <p:cNvPr id="238608" name="Line 16"/>
          <p:cNvSpPr>
            <a:spLocks noChangeShapeType="1"/>
          </p:cNvSpPr>
          <p:nvPr/>
        </p:nvSpPr>
        <p:spPr bwMode="auto">
          <a:xfrm>
            <a:off x="5595938" y="3454400"/>
            <a:ext cx="1031875" cy="1470025"/>
          </a:xfrm>
          <a:prstGeom prst="line">
            <a:avLst/>
          </a:prstGeom>
          <a:noFill/>
          <a:ln w="12700">
            <a:solidFill>
              <a:schemeClr val="tx1"/>
            </a:solidFill>
            <a:round/>
            <a:headEnd/>
            <a:tailEnd type="triangle" w="med" len="med"/>
          </a:ln>
          <a:effectLst/>
        </p:spPr>
        <p:txBody>
          <a:bodyPr/>
          <a:lstStyle/>
          <a:p>
            <a:endParaRPr lang="fr-FR"/>
          </a:p>
        </p:txBody>
      </p:sp>
      <p:sp>
        <p:nvSpPr>
          <p:cNvPr id="238609" name="Line 17"/>
          <p:cNvSpPr>
            <a:spLocks noChangeShapeType="1"/>
          </p:cNvSpPr>
          <p:nvPr/>
        </p:nvSpPr>
        <p:spPr bwMode="auto">
          <a:xfrm>
            <a:off x="3125788" y="1390650"/>
            <a:ext cx="0" cy="4970463"/>
          </a:xfrm>
          <a:prstGeom prst="line">
            <a:avLst/>
          </a:prstGeom>
          <a:noFill/>
          <a:ln w="76200">
            <a:solidFill>
              <a:schemeClr val="tx1"/>
            </a:solidFill>
            <a:round/>
            <a:headEnd/>
            <a:tailEnd/>
          </a:ln>
          <a:effectLst/>
        </p:spPr>
        <p:txBody>
          <a:bodyPr/>
          <a:lstStyle/>
          <a:p>
            <a:endParaRPr lang="fr-FR"/>
          </a:p>
        </p:txBody>
      </p:sp>
      <p:sp>
        <p:nvSpPr>
          <p:cNvPr id="238610" name="AutoShape 18"/>
          <p:cNvSpPr>
            <a:spLocks noChangeArrowheads="1"/>
          </p:cNvSpPr>
          <p:nvPr/>
        </p:nvSpPr>
        <p:spPr bwMode="auto">
          <a:xfrm>
            <a:off x="3719513" y="4438650"/>
            <a:ext cx="2189162" cy="752475"/>
          </a:xfrm>
          <a:prstGeom prst="foldedCorner">
            <a:avLst>
              <a:gd name="adj" fmla="val 12500"/>
            </a:avLst>
          </a:prstGeom>
          <a:solidFill>
            <a:srgbClr val="C3E4F5"/>
          </a:solidFill>
          <a:ln w="12700">
            <a:solidFill>
              <a:schemeClr val="accent1"/>
            </a:solidFill>
            <a:round/>
            <a:headEnd/>
            <a:tailEnd/>
          </a:ln>
          <a:effectLst/>
        </p:spPr>
        <p:txBody>
          <a:bodyPr wrap="none" anchor="ctr"/>
          <a:lstStyle/>
          <a:p>
            <a:pPr algn="ctr"/>
            <a:r>
              <a:rPr lang="fr-FR" sz="1800">
                <a:solidFill>
                  <a:srgbClr val="0000FD"/>
                </a:solidFill>
              </a:rPr>
              <a:t>Les cardinalités </a:t>
            </a:r>
          </a:p>
          <a:p>
            <a:pPr algn="ctr"/>
            <a:r>
              <a:rPr lang="fr-FR" sz="1800">
                <a:solidFill>
                  <a:srgbClr val="0000FD"/>
                </a:solidFill>
              </a:rPr>
              <a:t>des associations ?</a:t>
            </a:r>
          </a:p>
        </p:txBody>
      </p:sp>
      <p:sp>
        <p:nvSpPr>
          <p:cNvPr id="238611" name="AutoShape 19"/>
          <p:cNvSpPr>
            <a:spLocks noChangeArrowheads="1"/>
          </p:cNvSpPr>
          <p:nvPr/>
        </p:nvSpPr>
        <p:spPr bwMode="auto">
          <a:xfrm>
            <a:off x="3516313" y="5500688"/>
            <a:ext cx="2705100" cy="1096962"/>
          </a:xfrm>
          <a:prstGeom prst="foldedCorner">
            <a:avLst>
              <a:gd name="adj" fmla="val 12500"/>
            </a:avLst>
          </a:prstGeom>
          <a:solidFill>
            <a:srgbClr val="C3E4F5"/>
          </a:solidFill>
          <a:ln w="12700">
            <a:solidFill>
              <a:schemeClr val="accent1"/>
            </a:solidFill>
            <a:round/>
            <a:headEnd/>
            <a:tailEnd/>
          </a:ln>
          <a:effectLst/>
        </p:spPr>
        <p:txBody>
          <a:bodyPr wrap="none" anchor="ctr"/>
          <a:lstStyle/>
          <a:p>
            <a:pPr algn="ctr"/>
            <a:r>
              <a:rPr lang="fr-FR" sz="1800">
                <a:solidFill>
                  <a:srgbClr val="0000FD"/>
                </a:solidFill>
              </a:rPr>
              <a:t>Le processus  est </a:t>
            </a:r>
          </a:p>
          <a:p>
            <a:pPr algn="ctr"/>
            <a:r>
              <a:rPr lang="fr-FR" sz="1800">
                <a:solidFill>
                  <a:srgbClr val="0000FD"/>
                </a:solidFill>
              </a:rPr>
              <a:t>transitif pour une valeur</a:t>
            </a:r>
          </a:p>
          <a:p>
            <a:pPr algn="ctr"/>
            <a:r>
              <a:rPr lang="fr-FR" sz="1800">
                <a:solidFill>
                  <a:srgbClr val="0000FD"/>
                </a:solidFill>
              </a:rPr>
              <a:t>composée dans un attribut </a:t>
            </a:r>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822325" y="288925"/>
            <a:ext cx="7772400" cy="1143000"/>
          </a:xfrm>
        </p:spPr>
        <p:txBody>
          <a:bodyPr/>
          <a:lstStyle/>
          <a:p>
            <a:pPr algn="ctr"/>
            <a:r>
              <a:rPr lang="fr-FR"/>
              <a:t>Réification : Attribut composé</a:t>
            </a:r>
          </a:p>
        </p:txBody>
      </p:sp>
      <p:sp>
        <p:nvSpPr>
          <p:cNvPr id="241667" name="Rectangle 3"/>
          <p:cNvSpPr>
            <a:spLocks noChangeArrowheads="1"/>
          </p:cNvSpPr>
          <p:nvPr/>
        </p:nvSpPr>
        <p:spPr bwMode="auto">
          <a:xfrm>
            <a:off x="668338" y="1643063"/>
            <a:ext cx="1766887"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a:t>Personne</a:t>
            </a:r>
          </a:p>
        </p:txBody>
      </p:sp>
      <p:sp>
        <p:nvSpPr>
          <p:cNvPr id="241668" name="Rectangle 4"/>
          <p:cNvSpPr>
            <a:spLocks noChangeArrowheads="1"/>
          </p:cNvSpPr>
          <p:nvPr/>
        </p:nvSpPr>
        <p:spPr bwMode="auto">
          <a:xfrm>
            <a:off x="668338" y="2365375"/>
            <a:ext cx="1782762" cy="2590800"/>
          </a:xfrm>
          <a:prstGeom prst="rect">
            <a:avLst/>
          </a:prstGeom>
          <a:solidFill>
            <a:schemeClr val="accent1"/>
          </a:solidFill>
          <a:ln w="12700">
            <a:solidFill>
              <a:schemeClr val="tx1"/>
            </a:solidFill>
            <a:miter lim="800000"/>
            <a:headEnd/>
            <a:tailEnd/>
          </a:ln>
          <a:effectLst/>
        </p:spPr>
        <p:txBody>
          <a:bodyPr wrap="none"/>
          <a:lstStyle/>
          <a:p>
            <a:r>
              <a:rPr lang="fr-FR"/>
              <a:t>&lt;PK&gt; P#</a:t>
            </a:r>
          </a:p>
          <a:p>
            <a:r>
              <a:rPr lang="fr-FR"/>
              <a:t>Prénom</a:t>
            </a:r>
          </a:p>
          <a:p>
            <a:r>
              <a:rPr lang="fr-FR"/>
              <a:t>Nom de famille</a:t>
            </a:r>
          </a:p>
          <a:p>
            <a:r>
              <a:rPr lang="fr-FR"/>
              <a:t>Hobbies</a:t>
            </a:r>
          </a:p>
          <a:p>
            <a:r>
              <a:rPr lang="fr-FR"/>
              <a:t>Amis</a:t>
            </a:r>
          </a:p>
          <a:p>
            <a:r>
              <a:rPr lang="fr-FR"/>
              <a:t>Restaurants</a:t>
            </a:r>
          </a:p>
          <a:p>
            <a:r>
              <a:rPr lang="fr-FR"/>
              <a:t>   Nom</a:t>
            </a:r>
          </a:p>
          <a:p>
            <a:r>
              <a:rPr lang="fr-FR"/>
              <a:t>   Tel</a:t>
            </a:r>
          </a:p>
          <a:p>
            <a:r>
              <a:rPr lang="fr-FR"/>
              <a:t>    </a:t>
            </a:r>
          </a:p>
        </p:txBody>
      </p:sp>
      <p:sp>
        <p:nvSpPr>
          <p:cNvPr id="241669" name="Rectangle 5"/>
          <p:cNvSpPr>
            <a:spLocks noChangeArrowheads="1"/>
          </p:cNvSpPr>
          <p:nvPr/>
        </p:nvSpPr>
        <p:spPr bwMode="auto">
          <a:xfrm>
            <a:off x="3810000" y="1846263"/>
            <a:ext cx="1766888" cy="722312"/>
          </a:xfrm>
          <a:prstGeom prst="rect">
            <a:avLst/>
          </a:prstGeom>
          <a:solidFill>
            <a:schemeClr val="hlink"/>
          </a:solidFill>
          <a:ln w="12700">
            <a:solidFill>
              <a:schemeClr val="tx1"/>
            </a:solidFill>
            <a:miter lim="800000"/>
            <a:headEnd/>
            <a:tailEnd/>
          </a:ln>
          <a:effectLst/>
        </p:spPr>
        <p:txBody>
          <a:bodyPr wrap="none" anchor="ctr"/>
          <a:lstStyle/>
          <a:p>
            <a:pPr algn="ctr"/>
            <a:r>
              <a:rPr lang="fr-FR"/>
              <a:t>Personne</a:t>
            </a:r>
          </a:p>
        </p:txBody>
      </p:sp>
      <p:sp>
        <p:nvSpPr>
          <p:cNvPr id="241670" name="Rectangle 6"/>
          <p:cNvSpPr>
            <a:spLocks noChangeArrowheads="1"/>
          </p:cNvSpPr>
          <p:nvPr/>
        </p:nvSpPr>
        <p:spPr bwMode="auto">
          <a:xfrm>
            <a:off x="3810000" y="2568575"/>
            <a:ext cx="1766888" cy="1058863"/>
          </a:xfrm>
          <a:prstGeom prst="rect">
            <a:avLst/>
          </a:prstGeom>
          <a:solidFill>
            <a:schemeClr val="hlink"/>
          </a:solidFill>
          <a:ln w="12700">
            <a:solidFill>
              <a:schemeClr val="tx1"/>
            </a:solidFill>
            <a:miter lim="800000"/>
            <a:headEnd/>
            <a:tailEnd/>
          </a:ln>
          <a:effectLst/>
        </p:spPr>
        <p:txBody>
          <a:bodyPr wrap="none"/>
          <a:lstStyle/>
          <a:p>
            <a:r>
              <a:rPr lang="fr-FR"/>
              <a:t>&lt;PK&gt; P#</a:t>
            </a:r>
          </a:p>
          <a:p>
            <a:r>
              <a:rPr lang="fr-FR"/>
              <a:t>Prénom</a:t>
            </a:r>
          </a:p>
          <a:p>
            <a:r>
              <a:rPr lang="fr-FR"/>
              <a:t>Nom de famille</a:t>
            </a:r>
          </a:p>
        </p:txBody>
      </p:sp>
      <p:sp>
        <p:nvSpPr>
          <p:cNvPr id="241671" name="Rectangle 7"/>
          <p:cNvSpPr>
            <a:spLocks noChangeArrowheads="1"/>
          </p:cNvSpPr>
          <p:nvPr/>
        </p:nvSpPr>
        <p:spPr bwMode="auto">
          <a:xfrm>
            <a:off x="6234113" y="1728788"/>
            <a:ext cx="1127125" cy="487362"/>
          </a:xfrm>
          <a:prstGeom prst="rect">
            <a:avLst/>
          </a:prstGeom>
          <a:solidFill>
            <a:srgbClr val="F00EBA"/>
          </a:solidFill>
          <a:ln w="12700">
            <a:solidFill>
              <a:schemeClr val="tx1"/>
            </a:solidFill>
            <a:miter lim="800000"/>
            <a:headEnd/>
            <a:tailEnd/>
          </a:ln>
          <a:effectLst/>
        </p:spPr>
        <p:txBody>
          <a:bodyPr wrap="none" anchor="ctr"/>
          <a:lstStyle/>
          <a:p>
            <a:r>
              <a:rPr lang="fr-FR"/>
              <a:t>P_H</a:t>
            </a:r>
          </a:p>
        </p:txBody>
      </p:sp>
      <p:sp>
        <p:nvSpPr>
          <p:cNvPr id="241672" name="Rectangle 8"/>
          <p:cNvSpPr>
            <a:spLocks noChangeArrowheads="1"/>
          </p:cNvSpPr>
          <p:nvPr/>
        </p:nvSpPr>
        <p:spPr bwMode="auto">
          <a:xfrm>
            <a:off x="6234113" y="2216150"/>
            <a:ext cx="1127125" cy="682625"/>
          </a:xfrm>
          <a:prstGeom prst="rect">
            <a:avLst/>
          </a:prstGeom>
          <a:solidFill>
            <a:srgbClr val="F00EBA"/>
          </a:solidFill>
          <a:ln w="12700">
            <a:solidFill>
              <a:schemeClr val="tx1"/>
            </a:solidFill>
            <a:miter lim="800000"/>
            <a:headEnd/>
            <a:tailEnd/>
          </a:ln>
          <a:effectLst/>
        </p:spPr>
        <p:txBody>
          <a:bodyPr wrap="none"/>
          <a:lstStyle/>
          <a:p>
            <a:r>
              <a:rPr lang="fr-FR" sz="1800"/>
              <a:t>&lt;PK&gt; P#</a:t>
            </a:r>
          </a:p>
          <a:p>
            <a:r>
              <a:rPr lang="fr-FR" sz="1800"/>
              <a:t>&lt;PK&gt; H#</a:t>
            </a:r>
          </a:p>
        </p:txBody>
      </p:sp>
      <p:sp>
        <p:nvSpPr>
          <p:cNvPr id="241673" name="Rectangle 9"/>
          <p:cNvSpPr>
            <a:spLocks noChangeArrowheads="1"/>
          </p:cNvSpPr>
          <p:nvPr/>
        </p:nvSpPr>
        <p:spPr bwMode="auto">
          <a:xfrm>
            <a:off x="6638925" y="3222625"/>
            <a:ext cx="1127125" cy="487363"/>
          </a:xfrm>
          <a:prstGeom prst="rect">
            <a:avLst/>
          </a:prstGeom>
          <a:solidFill>
            <a:schemeClr val="hlink"/>
          </a:solidFill>
          <a:ln w="12700">
            <a:solidFill>
              <a:schemeClr val="tx1"/>
            </a:solidFill>
            <a:miter lim="800000"/>
            <a:headEnd/>
            <a:tailEnd/>
          </a:ln>
          <a:effectLst/>
        </p:spPr>
        <p:txBody>
          <a:bodyPr wrap="none" anchor="ctr"/>
          <a:lstStyle/>
          <a:p>
            <a:r>
              <a:rPr lang="fr-FR"/>
              <a:t>Amis</a:t>
            </a:r>
          </a:p>
        </p:txBody>
      </p:sp>
      <p:sp>
        <p:nvSpPr>
          <p:cNvPr id="241674" name="Rectangle 10"/>
          <p:cNvSpPr>
            <a:spLocks noChangeArrowheads="1"/>
          </p:cNvSpPr>
          <p:nvPr/>
        </p:nvSpPr>
        <p:spPr bwMode="auto">
          <a:xfrm>
            <a:off x="6638925" y="3709988"/>
            <a:ext cx="1127125" cy="636587"/>
          </a:xfrm>
          <a:prstGeom prst="rect">
            <a:avLst/>
          </a:prstGeom>
          <a:solidFill>
            <a:schemeClr val="hlink"/>
          </a:solidFill>
          <a:ln w="12700">
            <a:solidFill>
              <a:schemeClr val="tx1"/>
            </a:solidFill>
            <a:miter lim="800000"/>
            <a:headEnd/>
            <a:tailEnd/>
          </a:ln>
          <a:effectLst/>
        </p:spPr>
        <p:txBody>
          <a:bodyPr wrap="none"/>
          <a:lstStyle/>
          <a:p>
            <a:r>
              <a:rPr lang="fr-FR" sz="1800"/>
              <a:t>&lt;PK&gt; P#</a:t>
            </a:r>
          </a:p>
          <a:p>
            <a:r>
              <a:rPr lang="fr-FR" sz="1800"/>
              <a:t>&lt;PK&gt; Ami</a:t>
            </a:r>
          </a:p>
        </p:txBody>
      </p:sp>
      <p:sp>
        <p:nvSpPr>
          <p:cNvPr id="241675" name="Rectangle 11"/>
          <p:cNvSpPr>
            <a:spLocks noChangeArrowheads="1"/>
          </p:cNvSpPr>
          <p:nvPr/>
        </p:nvSpPr>
        <p:spPr bwMode="auto">
          <a:xfrm>
            <a:off x="6638925" y="4613275"/>
            <a:ext cx="1330325" cy="487363"/>
          </a:xfrm>
          <a:prstGeom prst="rect">
            <a:avLst/>
          </a:prstGeom>
          <a:solidFill>
            <a:schemeClr val="hlink"/>
          </a:solidFill>
          <a:ln w="12700">
            <a:solidFill>
              <a:schemeClr val="tx1"/>
            </a:solidFill>
            <a:miter lim="800000"/>
            <a:headEnd/>
            <a:tailEnd/>
          </a:ln>
          <a:effectLst/>
        </p:spPr>
        <p:txBody>
          <a:bodyPr wrap="none" anchor="ctr"/>
          <a:lstStyle/>
          <a:p>
            <a:r>
              <a:rPr lang="fr-FR"/>
              <a:t>Restaurant</a:t>
            </a:r>
          </a:p>
        </p:txBody>
      </p:sp>
      <p:sp>
        <p:nvSpPr>
          <p:cNvPr id="241676" name="Rectangle 12"/>
          <p:cNvSpPr>
            <a:spLocks noChangeArrowheads="1"/>
          </p:cNvSpPr>
          <p:nvPr/>
        </p:nvSpPr>
        <p:spPr bwMode="auto">
          <a:xfrm>
            <a:off x="6638925" y="5100638"/>
            <a:ext cx="1330325" cy="949325"/>
          </a:xfrm>
          <a:prstGeom prst="rect">
            <a:avLst/>
          </a:prstGeom>
          <a:solidFill>
            <a:schemeClr val="hlink"/>
          </a:solidFill>
          <a:ln w="12700">
            <a:solidFill>
              <a:schemeClr val="tx1"/>
            </a:solidFill>
            <a:miter lim="800000"/>
            <a:headEnd/>
            <a:tailEnd/>
          </a:ln>
          <a:effectLst/>
        </p:spPr>
        <p:txBody>
          <a:bodyPr wrap="none"/>
          <a:lstStyle/>
          <a:p>
            <a:r>
              <a:rPr lang="fr-FR" sz="1800"/>
              <a:t>&lt;PK&gt; P#</a:t>
            </a:r>
          </a:p>
          <a:p>
            <a:r>
              <a:rPr lang="fr-FR" sz="1800"/>
              <a:t>Nom</a:t>
            </a:r>
          </a:p>
          <a:p>
            <a:r>
              <a:rPr lang="fr-FR" sz="1800"/>
              <a:t>&lt;PK&gt; Tel</a:t>
            </a:r>
          </a:p>
        </p:txBody>
      </p:sp>
      <p:sp>
        <p:nvSpPr>
          <p:cNvPr id="241677" name="Line 13"/>
          <p:cNvSpPr>
            <a:spLocks noChangeShapeType="1"/>
          </p:cNvSpPr>
          <p:nvPr/>
        </p:nvSpPr>
        <p:spPr bwMode="auto">
          <a:xfrm flipV="1">
            <a:off x="5580063" y="2205038"/>
            <a:ext cx="658812" cy="249237"/>
          </a:xfrm>
          <a:prstGeom prst="line">
            <a:avLst/>
          </a:prstGeom>
          <a:noFill/>
          <a:ln w="12700">
            <a:solidFill>
              <a:schemeClr val="tx1"/>
            </a:solidFill>
            <a:round/>
            <a:headEnd/>
            <a:tailEnd type="triangle" w="med" len="med"/>
          </a:ln>
          <a:effectLst/>
        </p:spPr>
        <p:txBody>
          <a:bodyPr/>
          <a:lstStyle/>
          <a:p>
            <a:endParaRPr lang="fr-FR"/>
          </a:p>
        </p:txBody>
      </p:sp>
      <p:sp>
        <p:nvSpPr>
          <p:cNvPr id="241678" name="Line 14"/>
          <p:cNvSpPr>
            <a:spLocks noChangeShapeType="1"/>
          </p:cNvSpPr>
          <p:nvPr/>
        </p:nvSpPr>
        <p:spPr bwMode="auto">
          <a:xfrm>
            <a:off x="5580063" y="3048000"/>
            <a:ext cx="1077912" cy="468313"/>
          </a:xfrm>
          <a:prstGeom prst="line">
            <a:avLst/>
          </a:prstGeom>
          <a:noFill/>
          <a:ln w="12700">
            <a:solidFill>
              <a:schemeClr val="tx1"/>
            </a:solidFill>
            <a:round/>
            <a:headEnd/>
            <a:tailEnd type="triangle" w="med" len="med"/>
          </a:ln>
          <a:effectLst/>
        </p:spPr>
        <p:txBody>
          <a:bodyPr/>
          <a:lstStyle/>
          <a:p>
            <a:endParaRPr lang="fr-FR"/>
          </a:p>
        </p:txBody>
      </p:sp>
      <p:sp>
        <p:nvSpPr>
          <p:cNvPr id="241679" name="Line 15"/>
          <p:cNvSpPr>
            <a:spLocks noChangeShapeType="1"/>
          </p:cNvSpPr>
          <p:nvPr/>
        </p:nvSpPr>
        <p:spPr bwMode="auto">
          <a:xfrm>
            <a:off x="5595938" y="3454400"/>
            <a:ext cx="1031875" cy="1470025"/>
          </a:xfrm>
          <a:prstGeom prst="line">
            <a:avLst/>
          </a:prstGeom>
          <a:noFill/>
          <a:ln w="12700">
            <a:solidFill>
              <a:schemeClr val="tx1"/>
            </a:solidFill>
            <a:round/>
            <a:headEnd/>
            <a:tailEnd type="triangle" w="med" len="med"/>
          </a:ln>
          <a:effectLst/>
        </p:spPr>
        <p:txBody>
          <a:bodyPr/>
          <a:lstStyle/>
          <a:p>
            <a:endParaRPr lang="fr-FR"/>
          </a:p>
        </p:txBody>
      </p:sp>
      <p:sp>
        <p:nvSpPr>
          <p:cNvPr id="241680" name="Line 16"/>
          <p:cNvSpPr>
            <a:spLocks noChangeShapeType="1"/>
          </p:cNvSpPr>
          <p:nvPr/>
        </p:nvSpPr>
        <p:spPr bwMode="auto">
          <a:xfrm>
            <a:off x="3125788" y="1390650"/>
            <a:ext cx="0" cy="4970463"/>
          </a:xfrm>
          <a:prstGeom prst="line">
            <a:avLst/>
          </a:prstGeom>
          <a:noFill/>
          <a:ln w="76200">
            <a:solidFill>
              <a:schemeClr val="tx1"/>
            </a:solidFill>
            <a:round/>
            <a:headEnd/>
            <a:tailEnd/>
          </a:ln>
          <a:effectLst/>
        </p:spPr>
        <p:txBody>
          <a:bodyPr/>
          <a:lstStyle/>
          <a:p>
            <a:endParaRPr lang="fr-FR"/>
          </a:p>
        </p:txBody>
      </p:sp>
      <p:sp>
        <p:nvSpPr>
          <p:cNvPr id="241681" name="AutoShape 17"/>
          <p:cNvSpPr>
            <a:spLocks noChangeArrowheads="1"/>
          </p:cNvSpPr>
          <p:nvPr/>
        </p:nvSpPr>
        <p:spPr bwMode="auto">
          <a:xfrm>
            <a:off x="3605213" y="5668963"/>
            <a:ext cx="1803400" cy="855662"/>
          </a:xfrm>
          <a:prstGeom prst="foldedCorner">
            <a:avLst>
              <a:gd name="adj" fmla="val 12500"/>
            </a:avLst>
          </a:prstGeom>
          <a:solidFill>
            <a:srgbClr val="C3E4F5"/>
          </a:solidFill>
          <a:ln w="12700">
            <a:solidFill>
              <a:schemeClr val="accent1"/>
            </a:solidFill>
            <a:round/>
            <a:headEnd/>
            <a:tailEnd/>
          </a:ln>
          <a:effectLst/>
        </p:spPr>
        <p:txBody>
          <a:bodyPr wrap="none" anchor="ctr"/>
          <a:lstStyle/>
          <a:p>
            <a:r>
              <a:rPr lang="fr-FR" sz="1800">
                <a:solidFill>
                  <a:srgbClr val="0000FD"/>
                </a:solidFill>
              </a:rPr>
              <a:t>Approche utile </a:t>
            </a:r>
          </a:p>
          <a:p>
            <a:r>
              <a:rPr lang="fr-FR" sz="1800">
                <a:solidFill>
                  <a:srgbClr val="0000FD"/>
                </a:solidFill>
              </a:rPr>
              <a:t>pour un entrepôt </a:t>
            </a:r>
          </a:p>
          <a:p>
            <a:r>
              <a:rPr lang="fr-FR" sz="1800">
                <a:solidFill>
                  <a:srgbClr val="0000FD"/>
                </a:solidFill>
              </a:rPr>
              <a:t>de données</a:t>
            </a:r>
          </a:p>
        </p:txBody>
      </p:sp>
      <p:sp>
        <p:nvSpPr>
          <p:cNvPr id="241682" name="AutoShape 18"/>
          <p:cNvSpPr>
            <a:spLocks noChangeArrowheads="1"/>
          </p:cNvSpPr>
          <p:nvPr/>
        </p:nvSpPr>
        <p:spPr bwMode="auto">
          <a:xfrm>
            <a:off x="3392488" y="4035425"/>
            <a:ext cx="2314575" cy="1208088"/>
          </a:xfrm>
          <a:prstGeom prst="foldedCorner">
            <a:avLst>
              <a:gd name="adj" fmla="val 12500"/>
            </a:avLst>
          </a:prstGeom>
          <a:solidFill>
            <a:srgbClr val="C3E4F5"/>
          </a:solidFill>
          <a:ln w="12700">
            <a:solidFill>
              <a:schemeClr val="accent1"/>
            </a:solidFill>
            <a:round/>
            <a:headEnd/>
            <a:tailEnd/>
          </a:ln>
          <a:effectLst/>
        </p:spPr>
        <p:txBody>
          <a:bodyPr wrap="none"/>
          <a:lstStyle/>
          <a:p>
            <a:r>
              <a:rPr lang="fr-FR" sz="1400">
                <a:solidFill>
                  <a:srgbClr val="0000FD"/>
                </a:solidFill>
              </a:rPr>
              <a:t>Peut faire gagner de la place </a:t>
            </a:r>
          </a:p>
          <a:p>
            <a:r>
              <a:rPr lang="fr-FR" sz="1400">
                <a:solidFill>
                  <a:srgbClr val="0000FD"/>
                </a:solidFill>
              </a:rPr>
              <a:t>en mémoire de stockage </a:t>
            </a:r>
          </a:p>
          <a:p>
            <a:r>
              <a:rPr lang="fr-FR" sz="1400">
                <a:solidFill>
                  <a:srgbClr val="0000FD"/>
                </a:solidFill>
              </a:rPr>
              <a:t>(encombrement de H# est </a:t>
            </a:r>
          </a:p>
          <a:p>
            <a:r>
              <a:rPr lang="fr-FR" sz="1400">
                <a:solidFill>
                  <a:srgbClr val="0000FD"/>
                </a:solidFill>
              </a:rPr>
              <a:t>souvent bien plus petit que </a:t>
            </a:r>
          </a:p>
          <a:p>
            <a:r>
              <a:rPr lang="fr-FR" sz="1400">
                <a:solidFill>
                  <a:srgbClr val="0000FD"/>
                </a:solidFill>
              </a:rPr>
              <a:t>celui du texte de Hobby)</a:t>
            </a:r>
          </a:p>
        </p:txBody>
      </p:sp>
      <p:sp>
        <p:nvSpPr>
          <p:cNvPr id="241683" name="Rectangle 19"/>
          <p:cNvSpPr>
            <a:spLocks noChangeArrowheads="1"/>
          </p:cNvSpPr>
          <p:nvPr/>
        </p:nvSpPr>
        <p:spPr bwMode="auto">
          <a:xfrm>
            <a:off x="7813675" y="1652588"/>
            <a:ext cx="1127125" cy="487362"/>
          </a:xfrm>
          <a:prstGeom prst="rect">
            <a:avLst/>
          </a:prstGeom>
          <a:solidFill>
            <a:srgbClr val="F00EBA"/>
          </a:solidFill>
          <a:ln w="12700">
            <a:solidFill>
              <a:schemeClr val="tx1"/>
            </a:solidFill>
            <a:miter lim="800000"/>
            <a:headEnd/>
            <a:tailEnd/>
          </a:ln>
          <a:effectLst/>
        </p:spPr>
        <p:txBody>
          <a:bodyPr wrap="none" anchor="ctr"/>
          <a:lstStyle/>
          <a:p>
            <a:r>
              <a:rPr lang="fr-FR"/>
              <a:t>Hobbies</a:t>
            </a:r>
          </a:p>
        </p:txBody>
      </p:sp>
      <p:sp>
        <p:nvSpPr>
          <p:cNvPr id="241684" name="Rectangle 20"/>
          <p:cNvSpPr>
            <a:spLocks noChangeArrowheads="1"/>
          </p:cNvSpPr>
          <p:nvPr/>
        </p:nvSpPr>
        <p:spPr bwMode="auto">
          <a:xfrm>
            <a:off x="7813675" y="2139950"/>
            <a:ext cx="1127125" cy="682625"/>
          </a:xfrm>
          <a:prstGeom prst="rect">
            <a:avLst/>
          </a:prstGeom>
          <a:solidFill>
            <a:srgbClr val="F00EBA"/>
          </a:solidFill>
          <a:ln w="12700">
            <a:solidFill>
              <a:schemeClr val="tx1"/>
            </a:solidFill>
            <a:miter lim="800000"/>
            <a:headEnd/>
            <a:tailEnd/>
          </a:ln>
          <a:effectLst/>
        </p:spPr>
        <p:txBody>
          <a:bodyPr wrap="none"/>
          <a:lstStyle/>
          <a:p>
            <a:r>
              <a:rPr lang="fr-FR" sz="1800"/>
              <a:t>&lt;PK&gt; H#</a:t>
            </a:r>
          </a:p>
          <a:p>
            <a:r>
              <a:rPr lang="fr-FR" sz="1800"/>
              <a:t>Hobby</a:t>
            </a:r>
          </a:p>
        </p:txBody>
      </p:sp>
      <p:sp>
        <p:nvSpPr>
          <p:cNvPr id="241685" name="Line 21"/>
          <p:cNvSpPr>
            <a:spLocks noChangeShapeType="1"/>
          </p:cNvSpPr>
          <p:nvPr/>
        </p:nvSpPr>
        <p:spPr bwMode="auto">
          <a:xfrm flipV="1">
            <a:off x="7353300" y="2290763"/>
            <a:ext cx="461963" cy="38100"/>
          </a:xfrm>
          <a:prstGeom prst="line">
            <a:avLst/>
          </a:prstGeom>
          <a:noFill/>
          <a:ln w="12700">
            <a:solidFill>
              <a:schemeClr val="tx1"/>
            </a:solidFill>
            <a:round/>
            <a:headEnd/>
            <a:tailEnd type="triangle" w="med" len="med"/>
          </a:ln>
          <a:effectLst/>
        </p:spPr>
        <p:txBody>
          <a:bodyPr/>
          <a:lstStyle/>
          <a:p>
            <a:endParaRPr lang="fr-F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971032" y="176784"/>
            <a:ext cx="2895600" cy="1143000"/>
          </a:xfrm>
          <a:solidFill>
            <a:srgbClr val="FAFD00"/>
          </a:solidFill>
          <a:ln/>
        </p:spPr>
        <p:txBody>
          <a:bodyPr/>
          <a:lstStyle/>
          <a:p>
            <a:pPr algn="ctr"/>
            <a:r>
              <a:rPr lang="fr-FR">
                <a:solidFill>
                  <a:schemeClr val="accent1"/>
                </a:solidFill>
              </a:rPr>
              <a:t>Relations</a:t>
            </a:r>
          </a:p>
        </p:txBody>
      </p:sp>
      <p:sp>
        <p:nvSpPr>
          <p:cNvPr id="16387" name="Rectangle 3"/>
          <p:cNvSpPr>
            <a:spLocks noGrp="1" noChangeArrowheads="1"/>
          </p:cNvSpPr>
          <p:nvPr>
            <p:ph type="body" idx="1"/>
          </p:nvPr>
        </p:nvSpPr>
        <p:spPr>
          <a:xfrm>
            <a:off x="484632" y="1466088"/>
            <a:ext cx="8095488" cy="4812792"/>
          </a:xfrm>
          <a:noFill/>
          <a:ln/>
        </p:spPr>
        <p:txBody>
          <a:bodyPr/>
          <a:lstStyle/>
          <a:p>
            <a:pPr>
              <a:lnSpc>
                <a:spcPct val="90000"/>
              </a:lnSpc>
            </a:pPr>
            <a:r>
              <a:rPr lang="fr-FR" b="1" smtClean="0">
                <a:solidFill>
                  <a:srgbClr val="FAFD00"/>
                </a:solidFill>
              </a:rPr>
              <a:t>Dans </a:t>
            </a:r>
            <a:r>
              <a:rPr lang="fr-FR" b="1">
                <a:solidFill>
                  <a:srgbClr val="FAFD00"/>
                </a:solidFill>
              </a:rPr>
              <a:t>une BD relationnelle, on n’a que des relations </a:t>
            </a:r>
            <a:r>
              <a:rPr lang="fr-FR" b="1" u="sng" smtClean="0">
                <a:solidFill>
                  <a:srgbClr val="FAFD00"/>
                </a:solidFill>
              </a:rPr>
              <a:t>finies</a:t>
            </a:r>
          </a:p>
          <a:p>
            <a:pPr lvl="1">
              <a:lnSpc>
                <a:spcPct val="90000"/>
              </a:lnSpc>
            </a:pPr>
            <a:r>
              <a:rPr lang="fr-FR" sz="3200" b="1" smtClean="0">
                <a:solidFill>
                  <a:srgbClr val="FAFD00"/>
                </a:solidFill>
              </a:rPr>
              <a:t> </a:t>
            </a:r>
            <a:r>
              <a:rPr lang="fr-FR" b="1" smtClean="0">
                <a:solidFill>
                  <a:srgbClr val="FAFD00"/>
                </a:solidFill>
              </a:rPr>
              <a:t>En nombre d’attributs et en nombre de </a:t>
            </a:r>
            <a:r>
              <a:rPr lang="fr-FR" b="1" err="1" smtClean="0">
                <a:solidFill>
                  <a:srgbClr val="FAFD00"/>
                </a:solidFill>
              </a:rPr>
              <a:t>tuples</a:t>
            </a:r>
            <a:endParaRPr lang="fr-FR" sz="3200" b="1" smtClean="0">
              <a:solidFill>
                <a:srgbClr val="FAFD00"/>
              </a:solidFill>
            </a:endParaRPr>
          </a:p>
          <a:p>
            <a:pPr>
              <a:lnSpc>
                <a:spcPct val="90000"/>
              </a:lnSpc>
            </a:pPr>
            <a:r>
              <a:rPr lang="fr-FR" b="1" smtClean="0">
                <a:solidFill>
                  <a:srgbClr val="FAFD00"/>
                </a:solidFill>
              </a:rPr>
              <a:t>Toute valeur d’un </a:t>
            </a:r>
            <a:r>
              <a:rPr lang="fr-FR" b="1" i="1" smtClean="0">
                <a:solidFill>
                  <a:srgbClr val="FAFD00"/>
                </a:solidFill>
              </a:rPr>
              <a:t>d </a:t>
            </a:r>
            <a:r>
              <a:rPr lang="fr-FR" b="1" smtClean="0">
                <a:solidFill>
                  <a:srgbClr val="FAFD00"/>
                </a:solidFill>
                <a:sym typeface="Symbol"/>
              </a:rPr>
              <a:t> </a:t>
            </a:r>
            <a:r>
              <a:rPr lang="fr-FR" b="1" i="1" smtClean="0">
                <a:solidFill>
                  <a:srgbClr val="FAFD00"/>
                </a:solidFill>
                <a:sym typeface="Symbol"/>
              </a:rPr>
              <a:t>D</a:t>
            </a:r>
            <a:r>
              <a:rPr lang="fr-FR" b="1" i="1" baseline="-25000" smtClean="0">
                <a:solidFill>
                  <a:srgbClr val="FAFD00"/>
                </a:solidFill>
                <a:sym typeface="Symbol"/>
              </a:rPr>
              <a:t>i </a:t>
            </a:r>
            <a:r>
              <a:rPr lang="fr-FR" b="1" smtClean="0">
                <a:solidFill>
                  <a:srgbClr val="FAFD00"/>
                </a:solidFill>
                <a:sym typeface="Symbol"/>
              </a:rPr>
              <a:t>est  </a:t>
            </a:r>
            <a:r>
              <a:rPr lang="fr-FR" b="1" i="1" smtClean="0">
                <a:solidFill>
                  <a:srgbClr val="FAFD00"/>
                </a:solidFill>
                <a:sym typeface="Symbol"/>
              </a:rPr>
              <a:t>atomique</a:t>
            </a:r>
          </a:p>
          <a:p>
            <a:pPr lvl="1">
              <a:lnSpc>
                <a:spcPct val="90000"/>
              </a:lnSpc>
            </a:pPr>
            <a:r>
              <a:rPr lang="fr-FR" b="1" smtClean="0">
                <a:solidFill>
                  <a:srgbClr val="FAFD00"/>
                </a:solidFill>
                <a:sym typeface="Symbol"/>
              </a:rPr>
              <a:t>Pas un ensemble </a:t>
            </a:r>
          </a:p>
          <a:p>
            <a:pPr lvl="2">
              <a:lnSpc>
                <a:spcPct val="90000"/>
              </a:lnSpc>
            </a:pPr>
            <a:r>
              <a:rPr lang="fr-FR" sz="2800" b="1" smtClean="0">
                <a:solidFill>
                  <a:srgbClr val="FAFD00"/>
                </a:solidFill>
                <a:sym typeface="Symbol"/>
              </a:rPr>
              <a:t>donc mono-valeur </a:t>
            </a:r>
          </a:p>
          <a:p>
            <a:pPr lvl="2">
              <a:lnSpc>
                <a:spcPct val="90000"/>
              </a:lnSpc>
            </a:pPr>
            <a:r>
              <a:rPr lang="fr-FR" sz="2800" b="1" smtClean="0">
                <a:solidFill>
                  <a:srgbClr val="FAFD00"/>
                </a:solidFill>
                <a:sym typeface="Symbol"/>
              </a:rPr>
              <a:t>donc indécomposable </a:t>
            </a:r>
          </a:p>
          <a:p>
            <a:pPr lvl="3">
              <a:lnSpc>
                <a:spcPct val="90000"/>
              </a:lnSpc>
            </a:pPr>
            <a:r>
              <a:rPr lang="fr-FR" sz="2800" b="1" smtClean="0">
                <a:solidFill>
                  <a:srgbClr val="FAFD00"/>
                </a:solidFill>
                <a:sym typeface="Symbol"/>
              </a:rPr>
              <a:t>sans perte de la sémantique</a:t>
            </a:r>
          </a:p>
          <a:p>
            <a:pPr>
              <a:lnSpc>
                <a:spcPct val="90000"/>
              </a:lnSpc>
            </a:pPr>
            <a:r>
              <a:rPr lang="fr-FR" b="1" smtClean="0">
                <a:solidFill>
                  <a:srgbClr val="FAFD00"/>
                </a:solidFill>
                <a:sym typeface="Symbol"/>
              </a:rPr>
              <a:t> De telles relations sont dites </a:t>
            </a:r>
            <a:r>
              <a:rPr lang="fr-FR" b="1" i="1" smtClean="0">
                <a:solidFill>
                  <a:srgbClr val="FAFD00"/>
                </a:solidFill>
                <a:sym typeface="Symbol"/>
              </a:rPr>
              <a:t>normales</a:t>
            </a:r>
          </a:p>
          <a:p>
            <a:pPr lvl="1">
              <a:lnSpc>
                <a:spcPct val="90000"/>
              </a:lnSpc>
            </a:pPr>
            <a:r>
              <a:rPr lang="fr-FR" b="1" i="1" smtClean="0">
                <a:solidFill>
                  <a:srgbClr val="FAFD00"/>
                </a:solidFill>
                <a:sym typeface="Symbol"/>
              </a:rPr>
              <a:t> </a:t>
            </a:r>
            <a:r>
              <a:rPr lang="fr-FR" b="1" smtClean="0">
                <a:solidFill>
                  <a:srgbClr val="FAFD00"/>
                </a:solidFill>
                <a:sym typeface="Symbol"/>
              </a:rPr>
              <a:t>Autrement dit en 1 NF au moins</a:t>
            </a:r>
            <a:endParaRPr lang="fr-FR" b="1">
              <a:solidFill>
                <a:srgbClr val="FAFD00"/>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anim to="" calcmode="lin" valueType="num">
                                      <p:cBhvr>
                                        <p:cTn id="7" dur="1" fill="hold"/>
                                        <p:tgtEl>
                                          <p:spTgt spid="16387">
                                            <p:txEl>
                                              <p:pRg st="0" end="0"/>
                                            </p:txEl>
                                          </p:spTgt>
                                        </p:tgtEl>
                                        <p:attrNameLst>
                                          <p:attrName/>
                                        </p:attrNameLst>
                                      </p:cBhvr>
                                    </p:anim>
                                  </p:childTnLst>
                                  <p:subTnLst>
                                    <p:animClr clrSpc="rgb" dir="cw">
                                      <p:cBhvr override="childStyle">
                                        <p:cTn dur="1" fill="hold" display="0" masterRel="nextClick" afterEffect="1"/>
                                        <p:tgtEl>
                                          <p:spTgt spid="16387">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387">
                                            <p:txEl>
                                              <p:pRg st="1" end="1"/>
                                            </p:txEl>
                                          </p:spTgt>
                                        </p:tgtEl>
                                        <p:attrNameLst>
                                          <p:attrName>style.visibility</p:attrName>
                                        </p:attrNameLst>
                                      </p:cBhvr>
                                      <p:to>
                                        <p:strVal val="visible"/>
                                      </p:to>
                                    </p:set>
                                    <p:anim to="" calcmode="lin" valueType="num">
                                      <p:cBhvr>
                                        <p:cTn id="10" dur="1" fill="hold"/>
                                        <p:tgtEl>
                                          <p:spTgt spid="16387">
                                            <p:txEl>
                                              <p:pRg st="1" end="1"/>
                                            </p:txEl>
                                          </p:spTgt>
                                        </p:tgtEl>
                                        <p:attrNameLst>
                                          <p:attrName/>
                                        </p:attrNameLst>
                                      </p:cBhvr>
                                    </p:anim>
                                  </p:childTnLst>
                                  <p:subTnLst>
                                    <p:animClr clrSpc="rgb" dir="cw">
                                      <p:cBhvr override="childStyle">
                                        <p:cTn dur="1" fill="hold" display="0" masterRel="nextClick" afterEffect="1"/>
                                        <p:tgtEl>
                                          <p:spTgt spid="16387">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anim to="" calcmode="lin" valueType="num">
                                      <p:cBhvr>
                                        <p:cTn id="15" dur="1" fill="hold"/>
                                        <p:tgtEl>
                                          <p:spTgt spid="16387">
                                            <p:txEl>
                                              <p:pRg st="2" end="2"/>
                                            </p:txEl>
                                          </p:spTgt>
                                        </p:tgtEl>
                                        <p:attrNameLst>
                                          <p:attrName/>
                                        </p:attrNameLst>
                                      </p:cBhvr>
                                    </p:anim>
                                  </p:childTnLst>
                                  <p:subTnLst>
                                    <p:animClr clrSpc="rgb" dir="cw">
                                      <p:cBhvr override="childStyle">
                                        <p:cTn dur="1" fill="hold" display="0" masterRel="nextClick" afterEffect="1"/>
                                        <p:tgtEl>
                                          <p:spTgt spid="16387">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6387">
                                            <p:txEl>
                                              <p:pRg st="3" end="3"/>
                                            </p:txEl>
                                          </p:spTgt>
                                        </p:tgtEl>
                                        <p:attrNameLst>
                                          <p:attrName>style.visibility</p:attrName>
                                        </p:attrNameLst>
                                      </p:cBhvr>
                                      <p:to>
                                        <p:strVal val="visible"/>
                                      </p:to>
                                    </p:set>
                                    <p:anim to="" calcmode="lin" valueType="num">
                                      <p:cBhvr>
                                        <p:cTn id="18" dur="1" fill="hold"/>
                                        <p:tgtEl>
                                          <p:spTgt spid="16387">
                                            <p:txEl>
                                              <p:pRg st="3" end="3"/>
                                            </p:txEl>
                                          </p:spTgt>
                                        </p:tgtEl>
                                        <p:attrNameLst>
                                          <p:attrName/>
                                        </p:attrNameLst>
                                      </p:cBhvr>
                                    </p:anim>
                                  </p:childTnLst>
                                  <p:subTnLst>
                                    <p:animClr clrSpc="rgb" dir="cw">
                                      <p:cBhvr override="childStyle">
                                        <p:cTn dur="1" fill="hold" display="0" masterRel="nextClick" afterEffect="1"/>
                                        <p:tgtEl>
                                          <p:spTgt spid="16387">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16387">
                                            <p:txEl>
                                              <p:pRg st="4" end="4"/>
                                            </p:txEl>
                                          </p:spTgt>
                                        </p:tgtEl>
                                        <p:attrNameLst>
                                          <p:attrName>style.visibility</p:attrName>
                                        </p:attrNameLst>
                                      </p:cBhvr>
                                      <p:to>
                                        <p:strVal val="visible"/>
                                      </p:to>
                                    </p:set>
                                    <p:anim to="" calcmode="lin" valueType="num">
                                      <p:cBhvr>
                                        <p:cTn id="21" dur="1" fill="hold"/>
                                        <p:tgtEl>
                                          <p:spTgt spid="16387">
                                            <p:txEl>
                                              <p:pRg st="4" end="4"/>
                                            </p:txEl>
                                          </p:spTgt>
                                        </p:tgtEl>
                                        <p:attrNameLst>
                                          <p:attrName/>
                                        </p:attrNameLst>
                                      </p:cBhvr>
                                    </p:anim>
                                  </p:childTnLst>
                                  <p:subTnLst>
                                    <p:animClr clrSpc="rgb" dir="cw">
                                      <p:cBhvr override="childStyle">
                                        <p:cTn dur="1" fill="hold" display="0" masterRel="nextClick" afterEffect="1"/>
                                        <p:tgtEl>
                                          <p:spTgt spid="16387">
                                            <p:txEl>
                                              <p:pRg st="4" end="4"/>
                                            </p:txEl>
                                          </p:spTgt>
                                        </p:tgtEl>
                                        <p:attrNameLst>
                                          <p:attrName>ppt_c</p:attrName>
                                        </p:attrNameLst>
                                      </p:cBhvr>
                                      <p:to>
                                        <a:schemeClr val="hlink"/>
                                      </p:to>
                                    </p:animClr>
                                  </p:subTnLst>
                                </p:cTn>
                              </p:par>
                              <p:par>
                                <p:cTn id="22" presetID="24" presetClass="entr" presetSubtype="0" fill="hold" grpId="0" nodeType="withEffect">
                                  <p:stCondLst>
                                    <p:cond delay="0"/>
                                  </p:stCondLst>
                                  <p:childTnLst>
                                    <p:set>
                                      <p:cBhvr>
                                        <p:cTn id="23" dur="1" fill="hold">
                                          <p:stCondLst>
                                            <p:cond delay="499"/>
                                          </p:stCondLst>
                                        </p:cTn>
                                        <p:tgtEl>
                                          <p:spTgt spid="16387">
                                            <p:txEl>
                                              <p:pRg st="5" end="5"/>
                                            </p:txEl>
                                          </p:spTgt>
                                        </p:tgtEl>
                                        <p:attrNameLst>
                                          <p:attrName>style.visibility</p:attrName>
                                        </p:attrNameLst>
                                      </p:cBhvr>
                                      <p:to>
                                        <p:strVal val="visible"/>
                                      </p:to>
                                    </p:set>
                                    <p:anim to="" calcmode="lin" valueType="num">
                                      <p:cBhvr>
                                        <p:cTn id="24" dur="1" fill="hold"/>
                                        <p:tgtEl>
                                          <p:spTgt spid="16387">
                                            <p:txEl>
                                              <p:pRg st="5" end="5"/>
                                            </p:txEl>
                                          </p:spTgt>
                                        </p:tgtEl>
                                        <p:attrNameLst>
                                          <p:attrName/>
                                        </p:attrNameLst>
                                      </p:cBhvr>
                                    </p:anim>
                                  </p:childTnLst>
                                  <p:subTnLst>
                                    <p:animClr clrSpc="rgb" dir="cw">
                                      <p:cBhvr override="childStyle">
                                        <p:cTn dur="1" fill="hold" display="0" masterRel="nextClick" afterEffect="1"/>
                                        <p:tgtEl>
                                          <p:spTgt spid="16387">
                                            <p:txEl>
                                              <p:pRg st="5" end="5"/>
                                            </p:txEl>
                                          </p:spTgt>
                                        </p:tgtEl>
                                        <p:attrNameLst>
                                          <p:attrName>ppt_c</p:attrName>
                                        </p:attrNameLst>
                                      </p:cBhvr>
                                      <p:to>
                                        <a:schemeClr val="hlink"/>
                                      </p:to>
                                    </p:animClr>
                                  </p:subTnLst>
                                </p:cTn>
                              </p:par>
                              <p:par>
                                <p:cTn id="25" presetID="24" presetClass="entr" presetSubtype="0" fill="hold" grpId="0" nodeType="withEffect">
                                  <p:stCondLst>
                                    <p:cond delay="0"/>
                                  </p:stCondLst>
                                  <p:childTnLst>
                                    <p:set>
                                      <p:cBhvr>
                                        <p:cTn id="26" dur="1" fill="hold">
                                          <p:stCondLst>
                                            <p:cond delay="499"/>
                                          </p:stCondLst>
                                        </p:cTn>
                                        <p:tgtEl>
                                          <p:spTgt spid="16387">
                                            <p:txEl>
                                              <p:pRg st="6" end="6"/>
                                            </p:txEl>
                                          </p:spTgt>
                                        </p:tgtEl>
                                        <p:attrNameLst>
                                          <p:attrName>style.visibility</p:attrName>
                                        </p:attrNameLst>
                                      </p:cBhvr>
                                      <p:to>
                                        <p:strVal val="visible"/>
                                      </p:to>
                                    </p:set>
                                    <p:anim to="" calcmode="lin" valueType="num">
                                      <p:cBhvr>
                                        <p:cTn id="27" dur="1" fill="hold"/>
                                        <p:tgtEl>
                                          <p:spTgt spid="16387">
                                            <p:txEl>
                                              <p:pRg st="6" end="6"/>
                                            </p:txEl>
                                          </p:spTgt>
                                        </p:tgtEl>
                                        <p:attrNameLst>
                                          <p:attrName/>
                                        </p:attrNameLst>
                                      </p:cBhvr>
                                    </p:anim>
                                  </p:childTnLst>
                                  <p:subTnLst>
                                    <p:animClr clrSpc="rgb" dir="cw">
                                      <p:cBhvr override="childStyle">
                                        <p:cTn dur="1" fill="hold" display="0" masterRel="nextClick" afterEffect="1"/>
                                        <p:tgtEl>
                                          <p:spTgt spid="16387">
                                            <p:txEl>
                                              <p:pRg st="6" end="6"/>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16387">
                                            <p:txEl>
                                              <p:pRg st="7" end="7"/>
                                            </p:txEl>
                                          </p:spTgt>
                                        </p:tgtEl>
                                        <p:attrNameLst>
                                          <p:attrName>style.visibility</p:attrName>
                                        </p:attrNameLst>
                                      </p:cBhvr>
                                      <p:to>
                                        <p:strVal val="visible"/>
                                      </p:to>
                                    </p:set>
                                    <p:anim to="" calcmode="lin" valueType="num">
                                      <p:cBhvr>
                                        <p:cTn id="32" dur="1" fill="hold"/>
                                        <p:tgtEl>
                                          <p:spTgt spid="16387">
                                            <p:txEl>
                                              <p:pRg st="7" end="7"/>
                                            </p:txEl>
                                          </p:spTgt>
                                        </p:tgtEl>
                                        <p:attrNameLst>
                                          <p:attrName/>
                                        </p:attrNameLst>
                                      </p:cBhvr>
                                    </p:anim>
                                  </p:childTnLst>
                                  <p:subTnLst>
                                    <p:animClr clrSpc="rgb" dir="cw">
                                      <p:cBhvr override="childStyle">
                                        <p:cTn dur="1" fill="hold" display="0" masterRel="nextClick" afterEffect="1"/>
                                        <p:tgtEl>
                                          <p:spTgt spid="16387">
                                            <p:txEl>
                                              <p:pRg st="7" end="7"/>
                                            </p:txEl>
                                          </p:spTgt>
                                        </p:tgtEl>
                                        <p:attrNameLst>
                                          <p:attrName>ppt_c</p:attrName>
                                        </p:attrNameLst>
                                      </p:cBhvr>
                                      <p:to>
                                        <a:schemeClr val="hlink"/>
                                      </p:to>
                                    </p:animClr>
                                  </p:subTnLst>
                                </p:cTn>
                              </p:par>
                              <p:par>
                                <p:cTn id="33" presetID="24" presetClass="entr" presetSubtype="0" fill="hold" grpId="0" nodeType="withEffect">
                                  <p:stCondLst>
                                    <p:cond delay="0"/>
                                  </p:stCondLst>
                                  <p:childTnLst>
                                    <p:set>
                                      <p:cBhvr>
                                        <p:cTn id="34" dur="1" fill="hold">
                                          <p:stCondLst>
                                            <p:cond delay="499"/>
                                          </p:stCondLst>
                                        </p:cTn>
                                        <p:tgtEl>
                                          <p:spTgt spid="16387">
                                            <p:txEl>
                                              <p:pRg st="8" end="8"/>
                                            </p:txEl>
                                          </p:spTgt>
                                        </p:tgtEl>
                                        <p:attrNameLst>
                                          <p:attrName>style.visibility</p:attrName>
                                        </p:attrNameLst>
                                      </p:cBhvr>
                                      <p:to>
                                        <p:strVal val="visible"/>
                                      </p:to>
                                    </p:set>
                                    <p:anim to="" calcmode="lin" valueType="num">
                                      <p:cBhvr>
                                        <p:cTn id="35" dur="1" fill="hold"/>
                                        <p:tgtEl>
                                          <p:spTgt spid="16387">
                                            <p:txEl>
                                              <p:pRg st="8" end="8"/>
                                            </p:txEl>
                                          </p:spTgt>
                                        </p:tgtEl>
                                        <p:attrNameLst>
                                          <p:attrName/>
                                        </p:attrNameLst>
                                      </p:cBhvr>
                                    </p:anim>
                                  </p:childTnLst>
                                  <p:subTnLst>
                                    <p:animClr clrSpc="rgb" dir="cw">
                                      <p:cBhvr override="childStyle">
                                        <p:cTn dur="1" fill="hold" display="0" masterRel="nextClick" afterEffect="1"/>
                                        <p:tgtEl>
                                          <p:spTgt spid="16387">
                                            <p:txEl>
                                              <p:pRg st="8" end="8"/>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857250" y="590550"/>
            <a:ext cx="7772400" cy="1143000"/>
          </a:xfrm>
        </p:spPr>
        <p:txBody>
          <a:bodyPr/>
          <a:lstStyle/>
          <a:p>
            <a:pPr algn="ctr"/>
            <a:r>
              <a:rPr lang="fr-FR"/>
              <a:t>Réification : Entité Faible </a:t>
            </a:r>
          </a:p>
        </p:txBody>
      </p:sp>
      <p:sp>
        <p:nvSpPr>
          <p:cNvPr id="231428" name="Rectangle 4"/>
          <p:cNvSpPr>
            <a:spLocks noChangeArrowheads="1"/>
          </p:cNvSpPr>
          <p:nvPr/>
        </p:nvSpPr>
        <p:spPr bwMode="auto">
          <a:xfrm>
            <a:off x="1866900" y="2311400"/>
            <a:ext cx="1752600" cy="520700"/>
          </a:xfrm>
          <a:prstGeom prst="rect">
            <a:avLst/>
          </a:prstGeom>
          <a:solidFill>
            <a:schemeClr val="accent1"/>
          </a:solidFill>
          <a:ln w="12700">
            <a:solidFill>
              <a:schemeClr val="tx1"/>
            </a:solidFill>
            <a:miter lim="800000"/>
            <a:headEnd/>
            <a:tailEnd/>
          </a:ln>
          <a:effectLst/>
        </p:spPr>
        <p:txBody>
          <a:bodyPr wrap="none" anchor="ctr"/>
          <a:lstStyle/>
          <a:p>
            <a:r>
              <a:rPr lang="fr-FR"/>
              <a:t>&lt;PK&gt; C#</a:t>
            </a:r>
          </a:p>
        </p:txBody>
      </p:sp>
      <p:sp>
        <p:nvSpPr>
          <p:cNvPr id="231429" name="Rectangle 5"/>
          <p:cNvSpPr>
            <a:spLocks noChangeArrowheads="1"/>
          </p:cNvSpPr>
          <p:nvPr/>
        </p:nvSpPr>
        <p:spPr bwMode="auto">
          <a:xfrm>
            <a:off x="1693863" y="4662488"/>
            <a:ext cx="1752600"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a:t>Client</a:t>
            </a:r>
          </a:p>
        </p:txBody>
      </p:sp>
      <p:sp>
        <p:nvSpPr>
          <p:cNvPr id="231431" name="Line 7"/>
          <p:cNvSpPr>
            <a:spLocks noChangeShapeType="1"/>
          </p:cNvSpPr>
          <p:nvPr/>
        </p:nvSpPr>
        <p:spPr bwMode="auto">
          <a:xfrm flipH="1">
            <a:off x="2659063" y="3186113"/>
            <a:ext cx="106362" cy="1460500"/>
          </a:xfrm>
          <a:prstGeom prst="line">
            <a:avLst/>
          </a:prstGeom>
          <a:noFill/>
          <a:ln w="12700">
            <a:solidFill>
              <a:schemeClr val="tx1"/>
            </a:solidFill>
            <a:round/>
            <a:headEnd/>
            <a:tailEnd/>
          </a:ln>
          <a:effectLst/>
        </p:spPr>
        <p:txBody>
          <a:bodyPr/>
          <a:lstStyle/>
          <a:p>
            <a:endParaRPr lang="fr-FR"/>
          </a:p>
        </p:txBody>
      </p:sp>
      <p:sp>
        <p:nvSpPr>
          <p:cNvPr id="231436" name="Rectangle 12"/>
          <p:cNvSpPr>
            <a:spLocks noChangeArrowheads="1"/>
          </p:cNvSpPr>
          <p:nvPr/>
        </p:nvSpPr>
        <p:spPr bwMode="auto">
          <a:xfrm>
            <a:off x="2187575" y="2836863"/>
            <a:ext cx="1031875" cy="360362"/>
          </a:xfrm>
          <a:prstGeom prst="rect">
            <a:avLst/>
          </a:prstGeom>
          <a:solidFill>
            <a:schemeClr val="accent1"/>
          </a:solidFill>
          <a:ln w="12700">
            <a:solidFill>
              <a:schemeClr val="tx1"/>
            </a:solidFill>
            <a:miter lim="800000"/>
            <a:headEnd/>
            <a:tailEnd/>
          </a:ln>
          <a:effectLst/>
        </p:spPr>
        <p:txBody>
          <a:bodyPr wrap="none" anchor="ctr"/>
          <a:lstStyle/>
          <a:p>
            <a:pPr algn="ctr"/>
            <a:r>
              <a:rPr lang="fr-FR"/>
              <a:t>Cl#</a:t>
            </a:r>
          </a:p>
        </p:txBody>
      </p:sp>
      <p:sp>
        <p:nvSpPr>
          <p:cNvPr id="231438" name="Rectangle 14"/>
          <p:cNvSpPr>
            <a:spLocks noChangeArrowheads="1"/>
          </p:cNvSpPr>
          <p:nvPr/>
        </p:nvSpPr>
        <p:spPr bwMode="auto">
          <a:xfrm>
            <a:off x="1866900" y="1938338"/>
            <a:ext cx="1752600" cy="427037"/>
          </a:xfrm>
          <a:prstGeom prst="rect">
            <a:avLst/>
          </a:prstGeom>
          <a:solidFill>
            <a:schemeClr val="accent1"/>
          </a:solidFill>
          <a:ln w="12700">
            <a:solidFill>
              <a:schemeClr val="tx1"/>
            </a:solidFill>
            <a:miter lim="800000"/>
            <a:headEnd/>
            <a:tailEnd/>
          </a:ln>
          <a:effectLst/>
        </p:spPr>
        <p:txBody>
          <a:bodyPr wrap="none" anchor="ctr"/>
          <a:lstStyle/>
          <a:p>
            <a:pPr algn="ctr"/>
            <a:r>
              <a:rPr lang="fr-FR"/>
              <a:t>Conseiller</a:t>
            </a:r>
          </a:p>
        </p:txBody>
      </p:sp>
      <p:sp>
        <p:nvSpPr>
          <p:cNvPr id="231439" name="Rectangle 15"/>
          <p:cNvSpPr>
            <a:spLocks noChangeArrowheads="1"/>
          </p:cNvSpPr>
          <p:nvPr/>
        </p:nvSpPr>
        <p:spPr bwMode="auto">
          <a:xfrm>
            <a:off x="1693863" y="5157788"/>
            <a:ext cx="1752600" cy="833437"/>
          </a:xfrm>
          <a:prstGeom prst="rect">
            <a:avLst/>
          </a:prstGeom>
          <a:solidFill>
            <a:schemeClr val="accent1"/>
          </a:solidFill>
          <a:ln w="12700">
            <a:solidFill>
              <a:schemeClr val="tx1"/>
            </a:solidFill>
            <a:miter lim="800000"/>
            <a:headEnd/>
            <a:tailEnd/>
          </a:ln>
          <a:effectLst/>
        </p:spPr>
        <p:txBody>
          <a:bodyPr wrap="none"/>
          <a:lstStyle/>
          <a:p>
            <a:r>
              <a:rPr lang="fr-FR"/>
              <a:t>Cl#</a:t>
            </a:r>
          </a:p>
          <a:p>
            <a:r>
              <a:rPr lang="fr-FR"/>
              <a:t>Nom</a:t>
            </a:r>
          </a:p>
        </p:txBody>
      </p:sp>
      <p:sp>
        <p:nvSpPr>
          <p:cNvPr id="231440" name="Text Box 16"/>
          <p:cNvSpPr txBox="1">
            <a:spLocks noChangeArrowheads="1"/>
          </p:cNvSpPr>
          <p:nvPr/>
        </p:nvSpPr>
        <p:spPr bwMode="auto">
          <a:xfrm>
            <a:off x="2797175" y="3305175"/>
            <a:ext cx="515938"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31441" name="Text Box 17"/>
          <p:cNvSpPr txBox="1">
            <a:spLocks noChangeArrowheads="1"/>
          </p:cNvSpPr>
          <p:nvPr/>
        </p:nvSpPr>
        <p:spPr bwMode="auto">
          <a:xfrm>
            <a:off x="2765425" y="4133850"/>
            <a:ext cx="735013" cy="396875"/>
          </a:xfrm>
          <a:prstGeom prst="rect">
            <a:avLst/>
          </a:prstGeom>
          <a:noFill/>
          <a:ln w="12700">
            <a:noFill/>
            <a:miter lim="800000"/>
            <a:headEnd/>
            <a:tailEnd/>
          </a:ln>
          <a:effectLst/>
        </p:spPr>
        <p:txBody>
          <a:bodyPr>
            <a:spAutoFit/>
          </a:bodyPr>
          <a:lstStyle/>
          <a:p>
            <a:pPr>
              <a:spcBef>
                <a:spcPct val="50000"/>
              </a:spcBef>
            </a:pPr>
            <a:r>
              <a:rPr lang="fr-FR"/>
              <a:t>0..1</a:t>
            </a:r>
          </a:p>
        </p:txBody>
      </p:sp>
      <p:sp>
        <p:nvSpPr>
          <p:cNvPr id="231442" name="AutoShape 18"/>
          <p:cNvSpPr>
            <a:spLocks noChangeArrowheads="1"/>
          </p:cNvSpPr>
          <p:nvPr/>
        </p:nvSpPr>
        <p:spPr bwMode="auto">
          <a:xfrm>
            <a:off x="203200" y="5588000"/>
            <a:ext cx="1031875" cy="641350"/>
          </a:xfrm>
          <a:prstGeom prst="foldedCorner">
            <a:avLst>
              <a:gd name="adj" fmla="val 12500"/>
            </a:avLst>
          </a:prstGeom>
          <a:solidFill>
            <a:srgbClr val="C3E4F5"/>
          </a:solidFill>
          <a:ln w="12700">
            <a:solidFill>
              <a:schemeClr val="tx1"/>
            </a:solidFill>
            <a:round/>
            <a:headEnd/>
            <a:tailEnd/>
          </a:ln>
          <a:effectLst/>
        </p:spPr>
        <p:txBody>
          <a:bodyPr wrap="none"/>
          <a:lstStyle/>
          <a:p>
            <a:r>
              <a:rPr lang="fr-FR" sz="1600">
                <a:solidFill>
                  <a:schemeClr val="bg1"/>
                </a:solidFill>
              </a:rPr>
              <a:t>Cl# n’est </a:t>
            </a:r>
          </a:p>
          <a:p>
            <a:r>
              <a:rPr lang="fr-FR" sz="1600">
                <a:solidFill>
                  <a:schemeClr val="bg1"/>
                </a:solidFill>
              </a:rPr>
              <a:t>pas la clé</a:t>
            </a:r>
          </a:p>
        </p:txBody>
      </p:sp>
      <p:sp>
        <p:nvSpPr>
          <p:cNvPr id="231443" name="Line 19"/>
          <p:cNvSpPr>
            <a:spLocks noChangeShapeType="1"/>
          </p:cNvSpPr>
          <p:nvPr/>
        </p:nvSpPr>
        <p:spPr bwMode="auto">
          <a:xfrm flipV="1">
            <a:off x="1219200" y="5368925"/>
            <a:ext cx="454025" cy="250825"/>
          </a:xfrm>
          <a:prstGeom prst="line">
            <a:avLst/>
          </a:prstGeom>
          <a:noFill/>
          <a:ln w="12700">
            <a:solidFill>
              <a:schemeClr val="tx1"/>
            </a:solidFill>
            <a:round/>
            <a:headEnd/>
            <a:tailEnd type="triangle" w="med" len="med"/>
          </a:ln>
          <a:effectLst/>
        </p:spPr>
        <p:txBody>
          <a:bodyPr/>
          <a:lstStyle/>
          <a:p>
            <a:endParaRPr lang="fr-FR"/>
          </a:p>
        </p:txBody>
      </p:sp>
      <p:sp>
        <p:nvSpPr>
          <p:cNvPr id="231444" name="Rectangle 20"/>
          <p:cNvSpPr>
            <a:spLocks noChangeArrowheads="1"/>
          </p:cNvSpPr>
          <p:nvPr/>
        </p:nvSpPr>
        <p:spPr bwMode="auto">
          <a:xfrm>
            <a:off x="6149975" y="2311400"/>
            <a:ext cx="1752600" cy="520700"/>
          </a:xfrm>
          <a:prstGeom prst="rect">
            <a:avLst/>
          </a:prstGeom>
          <a:solidFill>
            <a:schemeClr val="hlink"/>
          </a:solidFill>
          <a:ln w="12700">
            <a:solidFill>
              <a:schemeClr val="tx1"/>
            </a:solidFill>
            <a:miter lim="800000"/>
            <a:headEnd/>
            <a:tailEnd/>
          </a:ln>
          <a:effectLst/>
        </p:spPr>
        <p:txBody>
          <a:bodyPr wrap="none" anchor="ctr"/>
          <a:lstStyle/>
          <a:p>
            <a:r>
              <a:rPr lang="fr-FR"/>
              <a:t>&lt;PK&gt; C#</a:t>
            </a:r>
          </a:p>
        </p:txBody>
      </p:sp>
      <p:sp>
        <p:nvSpPr>
          <p:cNvPr id="231445" name="Rectangle 21"/>
          <p:cNvSpPr>
            <a:spLocks noChangeArrowheads="1"/>
          </p:cNvSpPr>
          <p:nvPr/>
        </p:nvSpPr>
        <p:spPr bwMode="auto">
          <a:xfrm>
            <a:off x="5976938" y="4662488"/>
            <a:ext cx="1752600" cy="520700"/>
          </a:xfrm>
          <a:prstGeom prst="rect">
            <a:avLst/>
          </a:prstGeom>
          <a:solidFill>
            <a:schemeClr val="hlink"/>
          </a:solidFill>
          <a:ln w="12700">
            <a:solidFill>
              <a:schemeClr val="tx1"/>
            </a:solidFill>
            <a:miter lim="800000"/>
            <a:headEnd/>
            <a:tailEnd/>
          </a:ln>
          <a:effectLst/>
        </p:spPr>
        <p:txBody>
          <a:bodyPr wrap="none" anchor="ctr"/>
          <a:lstStyle/>
          <a:p>
            <a:r>
              <a:rPr lang="fr-FR"/>
              <a:t>Client</a:t>
            </a:r>
          </a:p>
        </p:txBody>
      </p:sp>
      <p:sp>
        <p:nvSpPr>
          <p:cNvPr id="231446" name="Line 22"/>
          <p:cNvSpPr>
            <a:spLocks noChangeShapeType="1"/>
          </p:cNvSpPr>
          <p:nvPr/>
        </p:nvSpPr>
        <p:spPr bwMode="auto">
          <a:xfrm flipH="1">
            <a:off x="6942138" y="2841625"/>
            <a:ext cx="136525" cy="1804988"/>
          </a:xfrm>
          <a:prstGeom prst="line">
            <a:avLst/>
          </a:prstGeom>
          <a:noFill/>
          <a:ln w="12700">
            <a:solidFill>
              <a:schemeClr val="tx1"/>
            </a:solidFill>
            <a:round/>
            <a:headEnd/>
            <a:tailEnd/>
          </a:ln>
          <a:effectLst/>
        </p:spPr>
        <p:txBody>
          <a:bodyPr/>
          <a:lstStyle/>
          <a:p>
            <a:endParaRPr lang="fr-FR"/>
          </a:p>
        </p:txBody>
      </p:sp>
      <p:sp>
        <p:nvSpPr>
          <p:cNvPr id="231448" name="Rectangle 24"/>
          <p:cNvSpPr>
            <a:spLocks noChangeArrowheads="1"/>
          </p:cNvSpPr>
          <p:nvPr/>
        </p:nvSpPr>
        <p:spPr bwMode="auto">
          <a:xfrm>
            <a:off x="6149975" y="1938338"/>
            <a:ext cx="1752600" cy="427037"/>
          </a:xfrm>
          <a:prstGeom prst="rect">
            <a:avLst/>
          </a:prstGeom>
          <a:solidFill>
            <a:schemeClr val="hlink"/>
          </a:solidFill>
          <a:ln w="12700">
            <a:solidFill>
              <a:schemeClr val="tx1"/>
            </a:solidFill>
            <a:miter lim="800000"/>
            <a:headEnd/>
            <a:tailEnd/>
          </a:ln>
          <a:effectLst/>
        </p:spPr>
        <p:txBody>
          <a:bodyPr wrap="none" anchor="ctr"/>
          <a:lstStyle/>
          <a:p>
            <a:r>
              <a:rPr lang="fr-FR"/>
              <a:t>Conseiller</a:t>
            </a:r>
          </a:p>
        </p:txBody>
      </p:sp>
      <p:sp>
        <p:nvSpPr>
          <p:cNvPr id="231449" name="Rectangle 25"/>
          <p:cNvSpPr>
            <a:spLocks noChangeArrowheads="1"/>
          </p:cNvSpPr>
          <p:nvPr/>
        </p:nvSpPr>
        <p:spPr bwMode="auto">
          <a:xfrm>
            <a:off x="5976938" y="5157788"/>
            <a:ext cx="1752600" cy="1160462"/>
          </a:xfrm>
          <a:prstGeom prst="rect">
            <a:avLst/>
          </a:prstGeom>
          <a:solidFill>
            <a:schemeClr val="hlink"/>
          </a:solidFill>
          <a:ln w="12700">
            <a:solidFill>
              <a:schemeClr val="tx1"/>
            </a:solidFill>
            <a:miter lim="800000"/>
            <a:headEnd/>
            <a:tailEnd/>
          </a:ln>
          <a:effectLst/>
        </p:spPr>
        <p:txBody>
          <a:bodyPr wrap="none"/>
          <a:lstStyle/>
          <a:p>
            <a:r>
              <a:rPr lang="fr-FR"/>
              <a:t>&lt;PK&gt; Cl#</a:t>
            </a:r>
          </a:p>
          <a:p>
            <a:r>
              <a:rPr lang="fr-FR"/>
              <a:t>&lt;PK&gt; C#</a:t>
            </a:r>
          </a:p>
          <a:p>
            <a:r>
              <a:rPr lang="fr-FR"/>
              <a:t>Nom</a:t>
            </a:r>
          </a:p>
        </p:txBody>
      </p:sp>
      <p:sp>
        <p:nvSpPr>
          <p:cNvPr id="231450" name="Text Box 26"/>
          <p:cNvSpPr txBox="1">
            <a:spLocks noChangeArrowheads="1"/>
          </p:cNvSpPr>
          <p:nvPr/>
        </p:nvSpPr>
        <p:spPr bwMode="auto">
          <a:xfrm>
            <a:off x="7110413" y="3008313"/>
            <a:ext cx="515937"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31451" name="Text Box 27"/>
          <p:cNvSpPr txBox="1">
            <a:spLocks noChangeArrowheads="1"/>
          </p:cNvSpPr>
          <p:nvPr/>
        </p:nvSpPr>
        <p:spPr bwMode="auto">
          <a:xfrm>
            <a:off x="7048500" y="4133850"/>
            <a:ext cx="735013" cy="396875"/>
          </a:xfrm>
          <a:prstGeom prst="rect">
            <a:avLst/>
          </a:prstGeom>
          <a:noFill/>
          <a:ln w="12700">
            <a:noFill/>
            <a:miter lim="800000"/>
            <a:headEnd/>
            <a:tailEnd/>
          </a:ln>
          <a:effectLst/>
        </p:spPr>
        <p:txBody>
          <a:bodyPr>
            <a:spAutoFit/>
          </a:bodyPr>
          <a:lstStyle/>
          <a:p>
            <a:pPr>
              <a:spcBef>
                <a:spcPct val="50000"/>
              </a:spcBef>
            </a:pPr>
            <a:r>
              <a:rPr lang="fr-FR"/>
              <a:t>*</a:t>
            </a:r>
          </a:p>
        </p:txBody>
      </p:sp>
      <p:sp>
        <p:nvSpPr>
          <p:cNvPr id="231453" name="AutoShape 29"/>
          <p:cNvSpPr>
            <a:spLocks noChangeArrowheads="1"/>
          </p:cNvSpPr>
          <p:nvPr/>
        </p:nvSpPr>
        <p:spPr bwMode="auto">
          <a:xfrm>
            <a:off x="4189413" y="3384550"/>
            <a:ext cx="1281112" cy="749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3E4F5"/>
          </a:solidFill>
          <a:ln w="12700">
            <a:solidFill>
              <a:schemeClr val="tx1"/>
            </a:solidFill>
            <a:miter lim="800000"/>
            <a:headEnd/>
            <a:tailEnd/>
          </a:ln>
          <a:effectLst/>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857250" y="590550"/>
            <a:ext cx="7772400" cy="1143000"/>
          </a:xfrm>
        </p:spPr>
        <p:txBody>
          <a:bodyPr/>
          <a:lstStyle/>
          <a:p>
            <a:pPr algn="ctr"/>
            <a:r>
              <a:rPr lang="fr-FR"/>
              <a:t>Réification : Entité Faible </a:t>
            </a:r>
          </a:p>
        </p:txBody>
      </p:sp>
      <p:sp>
        <p:nvSpPr>
          <p:cNvPr id="239619" name="Rectangle 3"/>
          <p:cNvSpPr>
            <a:spLocks noChangeArrowheads="1"/>
          </p:cNvSpPr>
          <p:nvPr/>
        </p:nvSpPr>
        <p:spPr bwMode="auto">
          <a:xfrm>
            <a:off x="1866900" y="2311400"/>
            <a:ext cx="1752600"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a:t> C#</a:t>
            </a:r>
          </a:p>
        </p:txBody>
      </p:sp>
      <p:sp>
        <p:nvSpPr>
          <p:cNvPr id="239620" name="Rectangle 4"/>
          <p:cNvSpPr>
            <a:spLocks noChangeArrowheads="1"/>
          </p:cNvSpPr>
          <p:nvPr/>
        </p:nvSpPr>
        <p:spPr bwMode="auto">
          <a:xfrm>
            <a:off x="1693863" y="4662488"/>
            <a:ext cx="1752600"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a:t>Client</a:t>
            </a:r>
          </a:p>
        </p:txBody>
      </p:sp>
      <p:sp>
        <p:nvSpPr>
          <p:cNvPr id="239621" name="Line 5"/>
          <p:cNvSpPr>
            <a:spLocks noChangeShapeType="1"/>
          </p:cNvSpPr>
          <p:nvPr/>
        </p:nvSpPr>
        <p:spPr bwMode="auto">
          <a:xfrm flipH="1">
            <a:off x="2659063" y="3186113"/>
            <a:ext cx="106362" cy="1460500"/>
          </a:xfrm>
          <a:prstGeom prst="line">
            <a:avLst/>
          </a:prstGeom>
          <a:noFill/>
          <a:ln w="12700">
            <a:solidFill>
              <a:schemeClr val="tx1"/>
            </a:solidFill>
            <a:round/>
            <a:headEnd/>
            <a:tailEnd/>
          </a:ln>
          <a:effectLst/>
        </p:spPr>
        <p:txBody>
          <a:bodyPr/>
          <a:lstStyle/>
          <a:p>
            <a:endParaRPr lang="fr-FR"/>
          </a:p>
        </p:txBody>
      </p:sp>
      <p:sp>
        <p:nvSpPr>
          <p:cNvPr id="239622" name="Rectangle 6"/>
          <p:cNvSpPr>
            <a:spLocks noChangeArrowheads="1"/>
          </p:cNvSpPr>
          <p:nvPr/>
        </p:nvSpPr>
        <p:spPr bwMode="auto">
          <a:xfrm>
            <a:off x="2187575" y="2836863"/>
            <a:ext cx="1031875" cy="360362"/>
          </a:xfrm>
          <a:prstGeom prst="rect">
            <a:avLst/>
          </a:prstGeom>
          <a:solidFill>
            <a:schemeClr val="accent1"/>
          </a:solidFill>
          <a:ln w="12700">
            <a:solidFill>
              <a:schemeClr val="tx1"/>
            </a:solidFill>
            <a:miter lim="800000"/>
            <a:headEnd/>
            <a:tailEnd/>
          </a:ln>
          <a:effectLst/>
        </p:spPr>
        <p:txBody>
          <a:bodyPr wrap="none" anchor="ctr"/>
          <a:lstStyle/>
          <a:p>
            <a:pPr algn="ctr"/>
            <a:r>
              <a:rPr lang="fr-FR"/>
              <a:t>Cl#</a:t>
            </a:r>
          </a:p>
        </p:txBody>
      </p:sp>
      <p:sp>
        <p:nvSpPr>
          <p:cNvPr id="239623" name="Rectangle 7"/>
          <p:cNvSpPr>
            <a:spLocks noChangeArrowheads="1"/>
          </p:cNvSpPr>
          <p:nvPr/>
        </p:nvSpPr>
        <p:spPr bwMode="auto">
          <a:xfrm>
            <a:off x="1866900" y="1938338"/>
            <a:ext cx="1752600" cy="427037"/>
          </a:xfrm>
          <a:prstGeom prst="rect">
            <a:avLst/>
          </a:prstGeom>
          <a:solidFill>
            <a:schemeClr val="accent1"/>
          </a:solidFill>
          <a:ln w="12700">
            <a:solidFill>
              <a:schemeClr val="tx1"/>
            </a:solidFill>
            <a:miter lim="800000"/>
            <a:headEnd/>
            <a:tailEnd/>
          </a:ln>
          <a:effectLst/>
        </p:spPr>
        <p:txBody>
          <a:bodyPr wrap="none" anchor="ctr"/>
          <a:lstStyle/>
          <a:p>
            <a:pPr algn="ctr"/>
            <a:r>
              <a:rPr lang="fr-FR"/>
              <a:t>Conseiller</a:t>
            </a:r>
          </a:p>
        </p:txBody>
      </p:sp>
      <p:sp>
        <p:nvSpPr>
          <p:cNvPr id="239624" name="Rectangle 8"/>
          <p:cNvSpPr>
            <a:spLocks noChangeArrowheads="1"/>
          </p:cNvSpPr>
          <p:nvPr/>
        </p:nvSpPr>
        <p:spPr bwMode="auto">
          <a:xfrm>
            <a:off x="1693863" y="5157788"/>
            <a:ext cx="1752600" cy="833437"/>
          </a:xfrm>
          <a:prstGeom prst="rect">
            <a:avLst/>
          </a:prstGeom>
          <a:solidFill>
            <a:schemeClr val="accent1"/>
          </a:solidFill>
          <a:ln w="12700">
            <a:solidFill>
              <a:schemeClr val="tx1"/>
            </a:solidFill>
            <a:miter lim="800000"/>
            <a:headEnd/>
            <a:tailEnd/>
          </a:ln>
          <a:effectLst/>
        </p:spPr>
        <p:txBody>
          <a:bodyPr wrap="none"/>
          <a:lstStyle/>
          <a:p>
            <a:r>
              <a:rPr lang="fr-FR"/>
              <a:t>Cl#</a:t>
            </a:r>
          </a:p>
          <a:p>
            <a:r>
              <a:rPr lang="fr-FR"/>
              <a:t>Nom</a:t>
            </a:r>
          </a:p>
        </p:txBody>
      </p:sp>
      <p:sp>
        <p:nvSpPr>
          <p:cNvPr id="239625" name="Text Box 9"/>
          <p:cNvSpPr txBox="1">
            <a:spLocks noChangeArrowheads="1"/>
          </p:cNvSpPr>
          <p:nvPr/>
        </p:nvSpPr>
        <p:spPr bwMode="auto">
          <a:xfrm>
            <a:off x="2797175" y="3305175"/>
            <a:ext cx="515938"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39626" name="Text Box 10"/>
          <p:cNvSpPr txBox="1">
            <a:spLocks noChangeArrowheads="1"/>
          </p:cNvSpPr>
          <p:nvPr/>
        </p:nvSpPr>
        <p:spPr bwMode="auto">
          <a:xfrm>
            <a:off x="2765425" y="4133850"/>
            <a:ext cx="735013" cy="396875"/>
          </a:xfrm>
          <a:prstGeom prst="rect">
            <a:avLst/>
          </a:prstGeom>
          <a:noFill/>
          <a:ln w="12700">
            <a:noFill/>
            <a:miter lim="800000"/>
            <a:headEnd/>
            <a:tailEnd/>
          </a:ln>
          <a:effectLst/>
        </p:spPr>
        <p:txBody>
          <a:bodyPr>
            <a:spAutoFit/>
          </a:bodyPr>
          <a:lstStyle/>
          <a:p>
            <a:pPr>
              <a:spcBef>
                <a:spcPct val="50000"/>
              </a:spcBef>
            </a:pPr>
            <a:r>
              <a:rPr lang="fr-FR"/>
              <a:t>0..1</a:t>
            </a:r>
          </a:p>
        </p:txBody>
      </p:sp>
      <p:sp>
        <p:nvSpPr>
          <p:cNvPr id="239627" name="AutoShape 11"/>
          <p:cNvSpPr>
            <a:spLocks noChangeArrowheads="1"/>
          </p:cNvSpPr>
          <p:nvPr/>
        </p:nvSpPr>
        <p:spPr bwMode="auto">
          <a:xfrm>
            <a:off x="203200" y="5588000"/>
            <a:ext cx="1031875" cy="641350"/>
          </a:xfrm>
          <a:prstGeom prst="foldedCorner">
            <a:avLst>
              <a:gd name="adj" fmla="val 12500"/>
            </a:avLst>
          </a:prstGeom>
          <a:solidFill>
            <a:srgbClr val="C3E4F5"/>
          </a:solidFill>
          <a:ln w="12700">
            <a:solidFill>
              <a:schemeClr val="tx1"/>
            </a:solidFill>
            <a:round/>
            <a:headEnd/>
            <a:tailEnd/>
          </a:ln>
          <a:effectLst/>
        </p:spPr>
        <p:txBody>
          <a:bodyPr wrap="none"/>
          <a:lstStyle/>
          <a:p>
            <a:r>
              <a:rPr lang="fr-FR" sz="1600">
                <a:solidFill>
                  <a:schemeClr val="bg1"/>
                </a:solidFill>
              </a:rPr>
              <a:t>Cl# n’est </a:t>
            </a:r>
          </a:p>
          <a:p>
            <a:r>
              <a:rPr lang="fr-FR" sz="1600">
                <a:solidFill>
                  <a:schemeClr val="bg1"/>
                </a:solidFill>
              </a:rPr>
              <a:t>pas la clé</a:t>
            </a:r>
          </a:p>
        </p:txBody>
      </p:sp>
      <p:sp>
        <p:nvSpPr>
          <p:cNvPr id="239628" name="Line 12"/>
          <p:cNvSpPr>
            <a:spLocks noChangeShapeType="1"/>
          </p:cNvSpPr>
          <p:nvPr/>
        </p:nvSpPr>
        <p:spPr bwMode="auto">
          <a:xfrm flipV="1">
            <a:off x="1219200" y="5368925"/>
            <a:ext cx="454025" cy="250825"/>
          </a:xfrm>
          <a:prstGeom prst="line">
            <a:avLst/>
          </a:prstGeom>
          <a:noFill/>
          <a:ln w="12700">
            <a:solidFill>
              <a:schemeClr val="tx1"/>
            </a:solidFill>
            <a:round/>
            <a:headEnd/>
            <a:tailEnd type="triangle" w="med" len="med"/>
          </a:ln>
          <a:effectLst/>
        </p:spPr>
        <p:txBody>
          <a:bodyPr/>
          <a:lstStyle/>
          <a:p>
            <a:endParaRPr lang="fr-FR"/>
          </a:p>
        </p:txBody>
      </p:sp>
      <p:sp>
        <p:nvSpPr>
          <p:cNvPr id="239637" name="AutoShape 21"/>
          <p:cNvSpPr>
            <a:spLocks noChangeArrowheads="1"/>
          </p:cNvSpPr>
          <p:nvPr/>
        </p:nvSpPr>
        <p:spPr bwMode="auto">
          <a:xfrm>
            <a:off x="3781425" y="5353050"/>
            <a:ext cx="1736725" cy="1111250"/>
          </a:xfrm>
          <a:prstGeom prst="foldedCorner">
            <a:avLst>
              <a:gd name="adj" fmla="val 12500"/>
            </a:avLst>
          </a:prstGeom>
          <a:solidFill>
            <a:srgbClr val="C3E4F5"/>
          </a:solidFill>
          <a:ln w="12700">
            <a:solidFill>
              <a:schemeClr val="tx1"/>
            </a:solidFill>
            <a:round/>
            <a:headEnd/>
            <a:tailEnd/>
          </a:ln>
          <a:effectLst/>
        </p:spPr>
        <p:txBody>
          <a:bodyPr wrap="none"/>
          <a:lstStyle/>
          <a:p>
            <a:r>
              <a:rPr lang="fr-FR" sz="1600">
                <a:solidFill>
                  <a:schemeClr val="bg1"/>
                </a:solidFill>
              </a:rPr>
              <a:t>La clé de Client</a:t>
            </a:r>
          </a:p>
          <a:p>
            <a:r>
              <a:rPr lang="fr-FR" sz="1600">
                <a:solidFill>
                  <a:schemeClr val="bg1"/>
                </a:solidFill>
              </a:rPr>
              <a:t>si Conseiller </a:t>
            </a:r>
          </a:p>
          <a:p>
            <a:r>
              <a:rPr lang="fr-FR" sz="1600">
                <a:solidFill>
                  <a:schemeClr val="bg1"/>
                </a:solidFill>
              </a:rPr>
              <a:t>est une entité </a:t>
            </a:r>
          </a:p>
          <a:p>
            <a:r>
              <a:rPr lang="fr-FR" sz="1600">
                <a:solidFill>
                  <a:schemeClr val="bg1"/>
                </a:solidFill>
              </a:rPr>
              <a:t>faible aussi ?</a:t>
            </a:r>
          </a:p>
        </p:txBody>
      </p:sp>
      <p:sp>
        <p:nvSpPr>
          <p:cNvPr id="239638" name="Line 22"/>
          <p:cNvSpPr>
            <a:spLocks noChangeShapeType="1"/>
          </p:cNvSpPr>
          <p:nvPr/>
        </p:nvSpPr>
        <p:spPr bwMode="auto">
          <a:xfrm flipH="1" flipV="1">
            <a:off x="1031875" y="1627188"/>
            <a:ext cx="828675" cy="484187"/>
          </a:xfrm>
          <a:prstGeom prst="line">
            <a:avLst/>
          </a:prstGeom>
          <a:noFill/>
          <a:ln w="12700">
            <a:solidFill>
              <a:schemeClr val="tx1"/>
            </a:solidFill>
            <a:round/>
            <a:headEnd/>
            <a:tailEnd/>
          </a:ln>
          <a:effectLst/>
        </p:spPr>
        <p:txBody>
          <a:bodyPr/>
          <a:lstStyle/>
          <a:p>
            <a:endParaRPr lang="fr-FR"/>
          </a:p>
        </p:txBody>
      </p:sp>
      <p:sp>
        <p:nvSpPr>
          <p:cNvPr id="239639" name="AutoShape 23"/>
          <p:cNvSpPr>
            <a:spLocks noChangeArrowheads="1"/>
          </p:cNvSpPr>
          <p:nvPr/>
        </p:nvSpPr>
        <p:spPr bwMode="auto">
          <a:xfrm>
            <a:off x="219075" y="1109663"/>
            <a:ext cx="1000125" cy="625475"/>
          </a:xfrm>
          <a:prstGeom prst="sun">
            <a:avLst>
              <a:gd name="adj" fmla="val 25000"/>
            </a:avLst>
          </a:prstGeom>
          <a:solidFill>
            <a:schemeClr val="accent1"/>
          </a:solidFill>
          <a:ln w="12700">
            <a:solidFill>
              <a:schemeClr val="tx1"/>
            </a:solidFill>
            <a:miter lim="800000"/>
            <a:headEnd/>
            <a:tailEnd/>
          </a:ln>
          <a:effectLst/>
        </p:spPr>
        <p:txBody>
          <a:bodyPr wrap="none" anchor="ctr"/>
          <a:lstStyle/>
          <a:p>
            <a:endParaRPr lang="fr-FR"/>
          </a:p>
        </p:txBody>
      </p:sp>
      <p:sp>
        <p:nvSpPr>
          <p:cNvPr id="239640" name="Rectangle 24"/>
          <p:cNvSpPr>
            <a:spLocks noChangeArrowheads="1"/>
          </p:cNvSpPr>
          <p:nvPr/>
        </p:nvSpPr>
        <p:spPr bwMode="auto">
          <a:xfrm>
            <a:off x="6149975" y="2311400"/>
            <a:ext cx="1752600" cy="520700"/>
          </a:xfrm>
          <a:prstGeom prst="rect">
            <a:avLst/>
          </a:prstGeom>
          <a:solidFill>
            <a:schemeClr val="hlink"/>
          </a:solidFill>
          <a:ln w="12700">
            <a:solidFill>
              <a:schemeClr val="tx1"/>
            </a:solidFill>
            <a:miter lim="800000"/>
            <a:headEnd/>
            <a:tailEnd/>
          </a:ln>
          <a:effectLst/>
        </p:spPr>
        <p:txBody>
          <a:bodyPr wrap="none" anchor="ctr"/>
          <a:lstStyle/>
          <a:p>
            <a:r>
              <a:rPr lang="fr-FR"/>
              <a:t> C#</a:t>
            </a:r>
          </a:p>
        </p:txBody>
      </p:sp>
      <p:sp>
        <p:nvSpPr>
          <p:cNvPr id="239641" name="Rectangle 25"/>
          <p:cNvSpPr>
            <a:spLocks noChangeArrowheads="1"/>
          </p:cNvSpPr>
          <p:nvPr/>
        </p:nvSpPr>
        <p:spPr bwMode="auto">
          <a:xfrm>
            <a:off x="5976938" y="4662488"/>
            <a:ext cx="1752600" cy="520700"/>
          </a:xfrm>
          <a:prstGeom prst="rect">
            <a:avLst/>
          </a:prstGeom>
          <a:solidFill>
            <a:schemeClr val="hlink"/>
          </a:solidFill>
          <a:ln w="12700">
            <a:solidFill>
              <a:schemeClr val="tx1"/>
            </a:solidFill>
            <a:miter lim="800000"/>
            <a:headEnd/>
            <a:tailEnd/>
          </a:ln>
          <a:effectLst/>
        </p:spPr>
        <p:txBody>
          <a:bodyPr wrap="none" anchor="ctr"/>
          <a:lstStyle/>
          <a:p>
            <a:r>
              <a:rPr lang="fr-FR"/>
              <a:t>Client</a:t>
            </a:r>
          </a:p>
        </p:txBody>
      </p:sp>
      <p:sp>
        <p:nvSpPr>
          <p:cNvPr id="239642" name="Line 26"/>
          <p:cNvSpPr>
            <a:spLocks noChangeShapeType="1"/>
          </p:cNvSpPr>
          <p:nvPr/>
        </p:nvSpPr>
        <p:spPr bwMode="auto">
          <a:xfrm flipH="1">
            <a:off x="6942138" y="2841625"/>
            <a:ext cx="136525" cy="1804988"/>
          </a:xfrm>
          <a:prstGeom prst="line">
            <a:avLst/>
          </a:prstGeom>
          <a:noFill/>
          <a:ln w="12700">
            <a:solidFill>
              <a:schemeClr val="tx1"/>
            </a:solidFill>
            <a:round/>
            <a:headEnd/>
            <a:tailEnd/>
          </a:ln>
          <a:effectLst/>
        </p:spPr>
        <p:txBody>
          <a:bodyPr/>
          <a:lstStyle/>
          <a:p>
            <a:endParaRPr lang="fr-FR"/>
          </a:p>
        </p:txBody>
      </p:sp>
      <p:sp>
        <p:nvSpPr>
          <p:cNvPr id="239643" name="Rectangle 27"/>
          <p:cNvSpPr>
            <a:spLocks noChangeArrowheads="1"/>
          </p:cNvSpPr>
          <p:nvPr/>
        </p:nvSpPr>
        <p:spPr bwMode="auto">
          <a:xfrm>
            <a:off x="6149975" y="1938338"/>
            <a:ext cx="1752600" cy="427037"/>
          </a:xfrm>
          <a:prstGeom prst="rect">
            <a:avLst/>
          </a:prstGeom>
          <a:solidFill>
            <a:schemeClr val="hlink"/>
          </a:solidFill>
          <a:ln w="12700">
            <a:solidFill>
              <a:schemeClr val="tx1"/>
            </a:solidFill>
            <a:miter lim="800000"/>
            <a:headEnd/>
            <a:tailEnd/>
          </a:ln>
          <a:effectLst/>
        </p:spPr>
        <p:txBody>
          <a:bodyPr wrap="none" anchor="ctr"/>
          <a:lstStyle/>
          <a:p>
            <a:r>
              <a:rPr lang="fr-FR"/>
              <a:t>Conseiller</a:t>
            </a:r>
          </a:p>
        </p:txBody>
      </p:sp>
      <p:sp>
        <p:nvSpPr>
          <p:cNvPr id="239644" name="Rectangle 28"/>
          <p:cNvSpPr>
            <a:spLocks noChangeArrowheads="1"/>
          </p:cNvSpPr>
          <p:nvPr/>
        </p:nvSpPr>
        <p:spPr bwMode="auto">
          <a:xfrm>
            <a:off x="5976938" y="5157788"/>
            <a:ext cx="1752600" cy="1160462"/>
          </a:xfrm>
          <a:prstGeom prst="rect">
            <a:avLst/>
          </a:prstGeom>
          <a:solidFill>
            <a:schemeClr val="hlink"/>
          </a:solidFill>
          <a:ln w="12700">
            <a:solidFill>
              <a:schemeClr val="tx1"/>
            </a:solidFill>
            <a:miter lim="800000"/>
            <a:headEnd/>
            <a:tailEnd/>
          </a:ln>
          <a:effectLst/>
        </p:spPr>
        <p:txBody>
          <a:bodyPr wrap="none"/>
          <a:lstStyle/>
          <a:p>
            <a:r>
              <a:rPr lang="fr-FR"/>
              <a:t>&lt;PK&gt;  ?</a:t>
            </a:r>
          </a:p>
          <a:p>
            <a:r>
              <a:rPr lang="fr-FR"/>
              <a:t>….</a:t>
            </a:r>
          </a:p>
          <a:p>
            <a:r>
              <a:rPr lang="fr-FR"/>
              <a:t>Nom</a:t>
            </a:r>
          </a:p>
        </p:txBody>
      </p:sp>
      <p:sp>
        <p:nvSpPr>
          <p:cNvPr id="239645" name="Text Box 29"/>
          <p:cNvSpPr txBox="1">
            <a:spLocks noChangeArrowheads="1"/>
          </p:cNvSpPr>
          <p:nvPr/>
        </p:nvSpPr>
        <p:spPr bwMode="auto">
          <a:xfrm>
            <a:off x="7110413" y="3008313"/>
            <a:ext cx="515937"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39646" name="Text Box 30"/>
          <p:cNvSpPr txBox="1">
            <a:spLocks noChangeArrowheads="1"/>
          </p:cNvSpPr>
          <p:nvPr/>
        </p:nvSpPr>
        <p:spPr bwMode="auto">
          <a:xfrm>
            <a:off x="7048500" y="4133850"/>
            <a:ext cx="735013" cy="396875"/>
          </a:xfrm>
          <a:prstGeom prst="rect">
            <a:avLst/>
          </a:prstGeom>
          <a:noFill/>
          <a:ln w="12700">
            <a:noFill/>
            <a:miter lim="800000"/>
            <a:headEnd/>
            <a:tailEnd/>
          </a:ln>
          <a:effectLst/>
        </p:spPr>
        <p:txBody>
          <a:bodyPr>
            <a:spAutoFit/>
          </a:bodyPr>
          <a:lstStyle/>
          <a:p>
            <a:pPr>
              <a:spcBef>
                <a:spcPct val="50000"/>
              </a:spcBef>
            </a:pPr>
            <a:r>
              <a:rPr lang="fr-FR"/>
              <a:t>*</a:t>
            </a:r>
          </a:p>
        </p:txBody>
      </p:sp>
      <p:sp>
        <p:nvSpPr>
          <p:cNvPr id="239647" name="AutoShape 31"/>
          <p:cNvSpPr>
            <a:spLocks noChangeArrowheads="1"/>
          </p:cNvSpPr>
          <p:nvPr/>
        </p:nvSpPr>
        <p:spPr bwMode="auto">
          <a:xfrm>
            <a:off x="4189413" y="3384550"/>
            <a:ext cx="1281112" cy="749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3E4F5"/>
          </a:solidFill>
          <a:ln w="12700">
            <a:solidFill>
              <a:schemeClr val="tx1"/>
            </a:solidFill>
            <a:miter lim="800000"/>
            <a:headEnd/>
            <a:tailEnd/>
          </a:ln>
          <a:effectLst/>
        </p:spPr>
        <p:txBody>
          <a:bodyPr wrap="none" anchor="ctr"/>
          <a:lstStyle/>
          <a:p>
            <a:endParaRPr lang="fr-FR"/>
          </a:p>
        </p:txBody>
      </p:sp>
      <p:sp>
        <p:nvSpPr>
          <p:cNvPr id="239648" name="Line 32"/>
          <p:cNvSpPr>
            <a:spLocks noChangeShapeType="1"/>
          </p:cNvSpPr>
          <p:nvPr/>
        </p:nvSpPr>
        <p:spPr bwMode="auto">
          <a:xfrm flipH="1" flipV="1">
            <a:off x="5392738" y="2189163"/>
            <a:ext cx="750887" cy="342900"/>
          </a:xfrm>
          <a:prstGeom prst="line">
            <a:avLst/>
          </a:prstGeom>
          <a:noFill/>
          <a:ln w="12700">
            <a:solidFill>
              <a:schemeClr val="tx1"/>
            </a:solidFill>
            <a:round/>
            <a:headEnd/>
            <a:tailEnd/>
          </a:ln>
          <a:effectLst/>
        </p:spPr>
        <p:txBody>
          <a:bodyPr/>
          <a:lstStyle/>
          <a:p>
            <a:endParaRPr lang="fr-FR"/>
          </a:p>
        </p:txBody>
      </p:sp>
      <p:sp>
        <p:nvSpPr>
          <p:cNvPr id="239649" name="AutoShape 33"/>
          <p:cNvSpPr>
            <a:spLocks noChangeArrowheads="1"/>
          </p:cNvSpPr>
          <p:nvPr/>
        </p:nvSpPr>
        <p:spPr bwMode="auto">
          <a:xfrm>
            <a:off x="4579938" y="1671638"/>
            <a:ext cx="1000125" cy="625475"/>
          </a:xfrm>
          <a:prstGeom prst="sun">
            <a:avLst>
              <a:gd name="adj" fmla="val 25000"/>
            </a:avLst>
          </a:prstGeom>
          <a:solidFill>
            <a:schemeClr val="accent1"/>
          </a:solidFill>
          <a:ln w="12700">
            <a:solidFill>
              <a:schemeClr val="tx1"/>
            </a:solidFill>
            <a:miter lim="800000"/>
            <a:headEnd/>
            <a:tailEnd/>
          </a:ln>
          <a:effectLst/>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0" name="Line 20"/>
          <p:cNvSpPr>
            <a:spLocks noChangeShapeType="1"/>
          </p:cNvSpPr>
          <p:nvPr/>
        </p:nvSpPr>
        <p:spPr bwMode="auto">
          <a:xfrm flipV="1">
            <a:off x="5318125" y="4875213"/>
            <a:ext cx="884238" cy="95250"/>
          </a:xfrm>
          <a:prstGeom prst="line">
            <a:avLst/>
          </a:prstGeom>
          <a:noFill/>
          <a:ln w="12700">
            <a:solidFill>
              <a:schemeClr val="tx1"/>
            </a:solidFill>
            <a:round/>
            <a:headEnd type="arrow" w="med" len="med"/>
            <a:tailEnd/>
          </a:ln>
          <a:effectLst/>
        </p:spPr>
        <p:txBody>
          <a:bodyPr/>
          <a:lstStyle/>
          <a:p>
            <a:endParaRPr lang="fr-FR"/>
          </a:p>
        </p:txBody>
      </p:sp>
      <p:sp>
        <p:nvSpPr>
          <p:cNvPr id="215044" name="Rectangle 4"/>
          <p:cNvSpPr>
            <a:spLocks noGrp="1" noChangeArrowheads="1"/>
          </p:cNvSpPr>
          <p:nvPr>
            <p:ph type="title"/>
          </p:nvPr>
        </p:nvSpPr>
        <p:spPr>
          <a:xfrm>
            <a:off x="798513" y="263525"/>
            <a:ext cx="7772400" cy="1143000"/>
          </a:xfrm>
        </p:spPr>
        <p:txBody>
          <a:bodyPr/>
          <a:lstStyle/>
          <a:p>
            <a:pPr algn="ctr"/>
            <a:r>
              <a:rPr lang="fr-FR" sz="4000"/>
              <a:t>Réification : Cas Spécifiques</a:t>
            </a:r>
            <a:br>
              <a:rPr lang="fr-FR" sz="4000"/>
            </a:br>
            <a:r>
              <a:rPr lang="fr-FR" sz="3200"/>
              <a:t>Bijection</a:t>
            </a:r>
          </a:p>
        </p:txBody>
      </p:sp>
      <p:sp>
        <p:nvSpPr>
          <p:cNvPr id="215045" name="Rectangle 5"/>
          <p:cNvSpPr>
            <a:spLocks noChangeArrowheads="1"/>
          </p:cNvSpPr>
          <p:nvPr/>
        </p:nvSpPr>
        <p:spPr bwMode="auto">
          <a:xfrm>
            <a:off x="908050"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Mari</a:t>
            </a:r>
          </a:p>
        </p:txBody>
      </p:sp>
      <p:sp>
        <p:nvSpPr>
          <p:cNvPr id="215046" name="Rectangle 6"/>
          <p:cNvSpPr>
            <a:spLocks noChangeArrowheads="1"/>
          </p:cNvSpPr>
          <p:nvPr/>
        </p:nvSpPr>
        <p:spPr bwMode="auto">
          <a:xfrm>
            <a:off x="908050" y="2139950"/>
            <a:ext cx="1238250" cy="827088"/>
          </a:xfrm>
          <a:prstGeom prst="rect">
            <a:avLst/>
          </a:prstGeom>
          <a:solidFill>
            <a:schemeClr val="accent1"/>
          </a:solidFill>
          <a:ln w="12700">
            <a:solidFill>
              <a:schemeClr val="tx1"/>
            </a:solidFill>
            <a:miter lim="800000"/>
            <a:headEnd/>
            <a:tailEnd/>
          </a:ln>
          <a:effectLst/>
        </p:spPr>
        <p:txBody>
          <a:bodyPr wrap="none"/>
          <a:lstStyle/>
          <a:p>
            <a:r>
              <a:rPr lang="fr-FR" sz="1600"/>
              <a:t>&lt;PK&gt; M#</a:t>
            </a:r>
          </a:p>
          <a:p>
            <a:r>
              <a:rPr lang="fr-FR" sz="1600"/>
              <a:t>A1</a:t>
            </a:r>
          </a:p>
          <a:p>
            <a:r>
              <a:rPr lang="fr-FR" sz="1600"/>
              <a:t>….</a:t>
            </a:r>
          </a:p>
        </p:txBody>
      </p:sp>
      <p:sp>
        <p:nvSpPr>
          <p:cNvPr id="215047" name="Rectangle 7"/>
          <p:cNvSpPr>
            <a:spLocks noChangeArrowheads="1"/>
          </p:cNvSpPr>
          <p:nvPr/>
        </p:nvSpPr>
        <p:spPr bwMode="auto">
          <a:xfrm>
            <a:off x="6105525"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Femme</a:t>
            </a:r>
          </a:p>
        </p:txBody>
      </p:sp>
      <p:sp>
        <p:nvSpPr>
          <p:cNvPr id="215048" name="Rectangle 8"/>
          <p:cNvSpPr>
            <a:spLocks noChangeArrowheads="1"/>
          </p:cNvSpPr>
          <p:nvPr/>
        </p:nvSpPr>
        <p:spPr bwMode="auto">
          <a:xfrm>
            <a:off x="6105525" y="2139950"/>
            <a:ext cx="1238250" cy="847725"/>
          </a:xfrm>
          <a:prstGeom prst="rect">
            <a:avLst/>
          </a:prstGeom>
          <a:solidFill>
            <a:schemeClr val="accent1"/>
          </a:solidFill>
          <a:ln w="12700">
            <a:solidFill>
              <a:schemeClr val="tx1"/>
            </a:solidFill>
            <a:miter lim="800000"/>
            <a:headEnd/>
            <a:tailEnd/>
          </a:ln>
          <a:effectLst/>
        </p:spPr>
        <p:txBody>
          <a:bodyPr wrap="none"/>
          <a:lstStyle/>
          <a:p>
            <a:r>
              <a:rPr lang="fr-FR" sz="1600"/>
              <a:t>&lt;PK&gt; F#</a:t>
            </a:r>
          </a:p>
          <a:p>
            <a:r>
              <a:rPr lang="fr-FR" sz="1600"/>
              <a:t>B1</a:t>
            </a:r>
          </a:p>
          <a:p>
            <a:r>
              <a:rPr lang="fr-FR" sz="1600"/>
              <a:t>….</a:t>
            </a:r>
          </a:p>
        </p:txBody>
      </p:sp>
      <p:sp>
        <p:nvSpPr>
          <p:cNvPr id="215049" name="Line 9"/>
          <p:cNvSpPr>
            <a:spLocks noChangeShapeType="1"/>
          </p:cNvSpPr>
          <p:nvPr/>
        </p:nvSpPr>
        <p:spPr bwMode="auto">
          <a:xfrm>
            <a:off x="2135188" y="2405063"/>
            <a:ext cx="3986212" cy="0"/>
          </a:xfrm>
          <a:prstGeom prst="line">
            <a:avLst/>
          </a:prstGeom>
          <a:noFill/>
          <a:ln w="12700">
            <a:solidFill>
              <a:schemeClr val="tx1"/>
            </a:solidFill>
            <a:round/>
            <a:headEnd/>
            <a:tailEnd/>
          </a:ln>
          <a:effectLst/>
        </p:spPr>
        <p:txBody>
          <a:bodyPr/>
          <a:lstStyle/>
          <a:p>
            <a:endParaRPr lang="fr-FR"/>
          </a:p>
        </p:txBody>
      </p:sp>
      <p:sp>
        <p:nvSpPr>
          <p:cNvPr id="215050" name="Rectangle 10"/>
          <p:cNvSpPr>
            <a:spLocks noChangeArrowheads="1"/>
          </p:cNvSpPr>
          <p:nvPr/>
        </p:nvSpPr>
        <p:spPr bwMode="auto">
          <a:xfrm>
            <a:off x="3776663" y="2782888"/>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Mariés</a:t>
            </a:r>
          </a:p>
        </p:txBody>
      </p:sp>
      <p:sp>
        <p:nvSpPr>
          <p:cNvPr id="215051" name="Rectangle 11"/>
          <p:cNvSpPr>
            <a:spLocks noChangeArrowheads="1"/>
          </p:cNvSpPr>
          <p:nvPr/>
        </p:nvSpPr>
        <p:spPr bwMode="auto">
          <a:xfrm>
            <a:off x="3776663" y="3179763"/>
            <a:ext cx="1238250" cy="673100"/>
          </a:xfrm>
          <a:prstGeom prst="rect">
            <a:avLst/>
          </a:prstGeom>
          <a:solidFill>
            <a:schemeClr val="accent1"/>
          </a:solidFill>
          <a:ln w="12700">
            <a:solidFill>
              <a:schemeClr val="tx1"/>
            </a:solidFill>
            <a:miter lim="800000"/>
            <a:headEnd/>
            <a:tailEnd/>
          </a:ln>
          <a:effectLst/>
        </p:spPr>
        <p:txBody>
          <a:bodyPr wrap="none"/>
          <a:lstStyle/>
          <a:p>
            <a:r>
              <a:rPr lang="fr-FR" sz="1600"/>
              <a:t>Date</a:t>
            </a:r>
          </a:p>
          <a:p>
            <a:r>
              <a:rPr lang="fr-FR" sz="1600"/>
              <a:t>….</a:t>
            </a:r>
          </a:p>
        </p:txBody>
      </p:sp>
      <p:sp>
        <p:nvSpPr>
          <p:cNvPr id="215052" name="Line 12"/>
          <p:cNvSpPr>
            <a:spLocks noChangeShapeType="1"/>
          </p:cNvSpPr>
          <p:nvPr/>
        </p:nvSpPr>
        <p:spPr bwMode="auto">
          <a:xfrm>
            <a:off x="4311650" y="2405063"/>
            <a:ext cx="0" cy="366712"/>
          </a:xfrm>
          <a:prstGeom prst="line">
            <a:avLst/>
          </a:prstGeom>
          <a:noFill/>
          <a:ln w="12700">
            <a:solidFill>
              <a:schemeClr val="tx1"/>
            </a:solidFill>
            <a:prstDash val="dash"/>
            <a:round/>
            <a:headEnd/>
            <a:tailEnd/>
          </a:ln>
          <a:effectLst/>
        </p:spPr>
        <p:txBody>
          <a:bodyPr/>
          <a:lstStyle/>
          <a:p>
            <a:endParaRPr lang="fr-FR"/>
          </a:p>
        </p:txBody>
      </p:sp>
      <p:sp>
        <p:nvSpPr>
          <p:cNvPr id="215053" name="Text Box 13"/>
          <p:cNvSpPr txBox="1">
            <a:spLocks noChangeArrowheads="1"/>
          </p:cNvSpPr>
          <p:nvPr/>
        </p:nvSpPr>
        <p:spPr bwMode="auto">
          <a:xfrm>
            <a:off x="2290763" y="1847850"/>
            <a:ext cx="366712"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15054" name="Text Box 14"/>
          <p:cNvSpPr txBox="1">
            <a:spLocks noChangeArrowheads="1"/>
          </p:cNvSpPr>
          <p:nvPr/>
        </p:nvSpPr>
        <p:spPr bwMode="auto">
          <a:xfrm>
            <a:off x="5581650" y="1866900"/>
            <a:ext cx="366713"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15055" name="Rectangle 15"/>
          <p:cNvSpPr>
            <a:spLocks noChangeArrowheads="1"/>
          </p:cNvSpPr>
          <p:nvPr/>
        </p:nvSpPr>
        <p:spPr bwMode="auto">
          <a:xfrm>
            <a:off x="3568700" y="4403725"/>
            <a:ext cx="1758950" cy="396875"/>
          </a:xfrm>
          <a:prstGeom prst="rect">
            <a:avLst/>
          </a:prstGeom>
          <a:solidFill>
            <a:schemeClr val="hlink"/>
          </a:solidFill>
          <a:ln w="57150">
            <a:solidFill>
              <a:schemeClr val="accent1"/>
            </a:solidFill>
            <a:miter lim="800000"/>
            <a:headEnd/>
            <a:tailEnd/>
          </a:ln>
          <a:effectLst/>
        </p:spPr>
        <p:txBody>
          <a:bodyPr wrap="none" anchor="ctr"/>
          <a:lstStyle/>
          <a:p>
            <a:pPr algn="ctr"/>
            <a:r>
              <a:rPr lang="fr-FR">
                <a:solidFill>
                  <a:srgbClr val="0000FD"/>
                </a:solidFill>
              </a:rPr>
              <a:t>Mariage</a:t>
            </a:r>
          </a:p>
        </p:txBody>
      </p:sp>
      <p:sp>
        <p:nvSpPr>
          <p:cNvPr id="215056" name="Rectangle 16"/>
          <p:cNvSpPr>
            <a:spLocks noChangeArrowheads="1"/>
          </p:cNvSpPr>
          <p:nvPr/>
        </p:nvSpPr>
        <p:spPr bwMode="auto">
          <a:xfrm>
            <a:off x="3568700" y="4800600"/>
            <a:ext cx="1757363" cy="1835150"/>
          </a:xfrm>
          <a:prstGeom prst="rect">
            <a:avLst/>
          </a:prstGeom>
          <a:solidFill>
            <a:schemeClr val="hlink"/>
          </a:solidFill>
          <a:ln w="57150">
            <a:solidFill>
              <a:schemeClr val="accent1"/>
            </a:solidFill>
            <a:miter lim="800000"/>
            <a:headEnd/>
            <a:tailEnd/>
          </a:ln>
          <a:effectLst/>
        </p:spPr>
        <p:txBody>
          <a:bodyPr wrap="none"/>
          <a:lstStyle/>
          <a:p>
            <a:r>
              <a:rPr lang="fr-FR" sz="1600">
                <a:solidFill>
                  <a:srgbClr val="0000FD"/>
                </a:solidFill>
              </a:rPr>
              <a:t>&lt;PK&gt; M# ou F#</a:t>
            </a:r>
          </a:p>
          <a:p>
            <a:r>
              <a:rPr lang="fr-FR" sz="1600">
                <a:solidFill>
                  <a:srgbClr val="0000FD"/>
                </a:solidFill>
              </a:rPr>
              <a:t>F# ou M#</a:t>
            </a:r>
            <a:endParaRPr lang="fr-FR" sz="1200">
              <a:solidFill>
                <a:srgbClr val="0000FD"/>
              </a:solidFill>
            </a:endParaRPr>
          </a:p>
          <a:p>
            <a:r>
              <a:rPr lang="fr-FR" sz="1600">
                <a:solidFill>
                  <a:srgbClr val="0000FD"/>
                </a:solidFill>
              </a:rPr>
              <a:t>Date</a:t>
            </a:r>
          </a:p>
          <a:p>
            <a:r>
              <a:rPr lang="fr-FR" sz="1600">
                <a:solidFill>
                  <a:srgbClr val="0000FD"/>
                </a:solidFill>
              </a:rPr>
              <a:t>A1</a:t>
            </a:r>
          </a:p>
          <a:p>
            <a:r>
              <a:rPr lang="fr-FR" sz="1600">
                <a:solidFill>
                  <a:srgbClr val="0000FD"/>
                </a:solidFill>
              </a:rPr>
              <a:t>….</a:t>
            </a:r>
          </a:p>
          <a:p>
            <a:r>
              <a:rPr lang="fr-FR" sz="1600">
                <a:solidFill>
                  <a:srgbClr val="0000FD"/>
                </a:solidFill>
              </a:rPr>
              <a:t>B1</a:t>
            </a:r>
          </a:p>
          <a:p>
            <a:r>
              <a:rPr lang="fr-FR" sz="1600">
                <a:solidFill>
                  <a:srgbClr val="0000FD"/>
                </a:solidFill>
              </a:rPr>
              <a:t>…..</a:t>
            </a:r>
          </a:p>
        </p:txBody>
      </p:sp>
      <p:sp>
        <p:nvSpPr>
          <p:cNvPr id="215057" name="AutoShape 17"/>
          <p:cNvSpPr>
            <a:spLocks noChangeArrowheads="1"/>
          </p:cNvSpPr>
          <p:nvPr/>
        </p:nvSpPr>
        <p:spPr bwMode="auto">
          <a:xfrm>
            <a:off x="463550" y="4619625"/>
            <a:ext cx="2257425" cy="957263"/>
          </a:xfrm>
          <a:prstGeom prst="foldedCorner">
            <a:avLst>
              <a:gd name="adj" fmla="val 12500"/>
            </a:avLst>
          </a:prstGeom>
          <a:solidFill>
            <a:srgbClr val="C3E4F5"/>
          </a:solidFill>
          <a:ln w="12700">
            <a:solidFill>
              <a:schemeClr val="tx1"/>
            </a:solidFill>
            <a:round/>
            <a:headEnd/>
            <a:tailEnd/>
          </a:ln>
          <a:effectLst/>
        </p:spPr>
        <p:txBody>
          <a:bodyPr wrap="none" anchor="ctr"/>
          <a:lstStyle/>
          <a:p>
            <a:r>
              <a:rPr lang="fr-FR" sz="1600">
                <a:solidFill>
                  <a:srgbClr val="00279F"/>
                </a:solidFill>
              </a:rPr>
              <a:t>On réifie en une entité</a:t>
            </a:r>
          </a:p>
          <a:p>
            <a:r>
              <a:rPr lang="fr-FR" sz="1200">
                <a:solidFill>
                  <a:srgbClr val="00279F"/>
                </a:solidFill>
              </a:rPr>
              <a:t>(</a:t>
            </a:r>
            <a:r>
              <a:rPr lang="fr-FR" sz="1600">
                <a:solidFill>
                  <a:srgbClr val="00279F"/>
                </a:solidFill>
              </a:rPr>
              <a:t>laquelle ?). Changement </a:t>
            </a:r>
          </a:p>
          <a:p>
            <a:r>
              <a:rPr lang="fr-FR" sz="1600">
                <a:solidFill>
                  <a:srgbClr val="00279F"/>
                </a:solidFill>
              </a:rPr>
              <a:t>du modèle conceptuel. </a:t>
            </a:r>
          </a:p>
        </p:txBody>
      </p:sp>
      <p:sp>
        <p:nvSpPr>
          <p:cNvPr id="215058" name="Line 18"/>
          <p:cNvSpPr>
            <a:spLocks noChangeShapeType="1"/>
          </p:cNvSpPr>
          <p:nvPr/>
        </p:nvSpPr>
        <p:spPr bwMode="auto">
          <a:xfrm flipV="1">
            <a:off x="2560638" y="4697413"/>
            <a:ext cx="981075" cy="519112"/>
          </a:xfrm>
          <a:prstGeom prst="line">
            <a:avLst/>
          </a:prstGeom>
          <a:noFill/>
          <a:ln w="12700">
            <a:solidFill>
              <a:schemeClr val="tx1"/>
            </a:solidFill>
            <a:round/>
            <a:headEnd/>
            <a:tailEnd type="triangle" w="med" len="med"/>
          </a:ln>
          <a:effectLst/>
        </p:spPr>
        <p:txBody>
          <a:bodyPr/>
          <a:lstStyle/>
          <a:p>
            <a:endParaRPr lang="fr-FR"/>
          </a:p>
        </p:txBody>
      </p:sp>
      <p:sp>
        <p:nvSpPr>
          <p:cNvPr id="215059" name="AutoShape 19"/>
          <p:cNvSpPr>
            <a:spLocks noChangeArrowheads="1"/>
          </p:cNvSpPr>
          <p:nvPr/>
        </p:nvSpPr>
        <p:spPr bwMode="auto">
          <a:xfrm>
            <a:off x="5795963" y="3489325"/>
            <a:ext cx="1466850" cy="1376363"/>
          </a:xfrm>
          <a:prstGeom prst="foldedCorner">
            <a:avLst>
              <a:gd name="adj" fmla="val 12500"/>
            </a:avLst>
          </a:prstGeom>
          <a:solidFill>
            <a:srgbClr val="C3E4F5"/>
          </a:solidFill>
          <a:ln w="12700">
            <a:solidFill>
              <a:schemeClr val="tx1"/>
            </a:solidFill>
            <a:round/>
            <a:headEnd/>
            <a:tailEnd/>
          </a:ln>
          <a:effectLst/>
        </p:spPr>
        <p:txBody>
          <a:bodyPr wrap="none" anchor="ctr"/>
          <a:lstStyle/>
          <a:p>
            <a:r>
              <a:rPr lang="fr-FR" sz="1600">
                <a:solidFill>
                  <a:srgbClr val="00279F"/>
                </a:solidFill>
              </a:rPr>
              <a:t>On gagne en </a:t>
            </a:r>
          </a:p>
          <a:p>
            <a:r>
              <a:rPr lang="fr-FR" sz="1600">
                <a:solidFill>
                  <a:srgbClr val="00279F"/>
                </a:solidFill>
              </a:rPr>
              <a:t>en général en </a:t>
            </a:r>
          </a:p>
          <a:p>
            <a:r>
              <a:rPr lang="fr-FR" sz="1600">
                <a:solidFill>
                  <a:srgbClr val="00279F"/>
                </a:solidFill>
              </a:rPr>
              <a:t>efficacité en </a:t>
            </a:r>
          </a:p>
          <a:p>
            <a:r>
              <a:rPr lang="fr-FR" sz="1600">
                <a:solidFill>
                  <a:srgbClr val="00279F"/>
                </a:solidFill>
              </a:rPr>
              <a:t>éliminant une </a:t>
            </a:r>
          </a:p>
          <a:p>
            <a:r>
              <a:rPr lang="fr-FR" sz="1600">
                <a:solidFill>
                  <a:srgbClr val="00279F"/>
                </a:solidFill>
              </a:rPr>
              <a:t>jointure</a:t>
            </a:r>
          </a:p>
        </p:txBody>
      </p:sp>
      <p:sp>
        <p:nvSpPr>
          <p:cNvPr id="215061" name="AutoShape 21"/>
          <p:cNvSpPr>
            <a:spLocks noChangeArrowheads="1"/>
          </p:cNvSpPr>
          <p:nvPr/>
        </p:nvSpPr>
        <p:spPr bwMode="auto">
          <a:xfrm>
            <a:off x="6530975" y="5145088"/>
            <a:ext cx="1574800" cy="1454150"/>
          </a:xfrm>
          <a:prstGeom prst="foldedCorner">
            <a:avLst>
              <a:gd name="adj" fmla="val 12500"/>
            </a:avLst>
          </a:prstGeom>
          <a:solidFill>
            <a:srgbClr val="C3E4F5"/>
          </a:solidFill>
          <a:ln w="12700">
            <a:solidFill>
              <a:schemeClr val="tx1"/>
            </a:solidFill>
            <a:round/>
            <a:headEnd/>
            <a:tailEnd/>
          </a:ln>
          <a:effectLst/>
        </p:spPr>
        <p:txBody>
          <a:bodyPr wrap="none"/>
          <a:lstStyle/>
          <a:p>
            <a:r>
              <a:rPr lang="fr-FR" sz="1200">
                <a:solidFill>
                  <a:srgbClr val="00279F"/>
                </a:solidFill>
              </a:rPr>
              <a:t>Il n’est plus </a:t>
            </a:r>
          </a:p>
          <a:p>
            <a:r>
              <a:rPr lang="fr-FR" sz="1200">
                <a:solidFill>
                  <a:srgbClr val="00279F"/>
                </a:solidFill>
              </a:rPr>
              <a:t>possible </a:t>
            </a:r>
          </a:p>
          <a:p>
            <a:r>
              <a:rPr lang="fr-FR" sz="1200">
                <a:solidFill>
                  <a:srgbClr val="00279F"/>
                </a:solidFill>
              </a:rPr>
              <a:t>d’introduire une</a:t>
            </a:r>
          </a:p>
          <a:p>
            <a:r>
              <a:rPr lang="fr-FR" sz="1200">
                <a:solidFill>
                  <a:srgbClr val="00279F"/>
                </a:solidFill>
              </a:rPr>
              <a:t>Femme dont on ne</a:t>
            </a:r>
          </a:p>
          <a:p>
            <a:r>
              <a:rPr lang="fr-FR" sz="1200">
                <a:solidFill>
                  <a:srgbClr val="00279F"/>
                </a:solidFill>
              </a:rPr>
              <a:t>connaît pas la </a:t>
            </a:r>
          </a:p>
          <a:p>
            <a:r>
              <a:rPr lang="fr-FR" sz="1200">
                <a:solidFill>
                  <a:srgbClr val="00279F"/>
                </a:solidFill>
              </a:rPr>
              <a:t>Mari ou vice versa</a:t>
            </a:r>
          </a:p>
          <a:p>
            <a:r>
              <a:rPr lang="fr-FR" sz="1200">
                <a:solidFill>
                  <a:srgbClr val="00279F"/>
                </a:solidFill>
              </a:rPr>
              <a:t>(pourquoi ?)</a:t>
            </a:r>
          </a:p>
          <a:p>
            <a:r>
              <a:rPr lang="fr-FR" sz="1800">
                <a:solidFill>
                  <a:srgbClr val="00279F"/>
                </a:solidFill>
              </a:rPr>
              <a:t>   </a:t>
            </a:r>
          </a:p>
        </p:txBody>
      </p:sp>
      <p:sp>
        <p:nvSpPr>
          <p:cNvPr id="215062" name="Line 22"/>
          <p:cNvSpPr>
            <a:spLocks noChangeShapeType="1"/>
          </p:cNvSpPr>
          <p:nvPr/>
        </p:nvSpPr>
        <p:spPr bwMode="auto">
          <a:xfrm flipH="1" flipV="1">
            <a:off x="5345113" y="5189538"/>
            <a:ext cx="1173162" cy="781050"/>
          </a:xfrm>
          <a:prstGeom prst="line">
            <a:avLst/>
          </a:prstGeom>
          <a:noFill/>
          <a:ln w="12700">
            <a:solidFill>
              <a:schemeClr val="tx1"/>
            </a:solidFill>
            <a:round/>
            <a:headEnd/>
            <a:tailEnd type="triangle" w="med" len="med"/>
          </a:ln>
          <a:effectLst/>
        </p:spPr>
        <p:txBody>
          <a:bodyPr/>
          <a:lstStyle/>
          <a:p>
            <a:endParaRPr lang="fr-FR"/>
          </a:p>
        </p:txBody>
      </p:sp>
      <p:sp>
        <p:nvSpPr>
          <p:cNvPr id="215063" name="AutoShape 23"/>
          <p:cNvSpPr>
            <a:spLocks noChangeArrowheads="1"/>
          </p:cNvSpPr>
          <p:nvPr/>
        </p:nvSpPr>
        <p:spPr bwMode="auto">
          <a:xfrm>
            <a:off x="1020763" y="3414713"/>
            <a:ext cx="2271712" cy="771525"/>
          </a:xfrm>
          <a:prstGeom prst="foldedCorner">
            <a:avLst>
              <a:gd name="adj" fmla="val 12500"/>
            </a:avLst>
          </a:prstGeom>
          <a:solidFill>
            <a:srgbClr val="C3E4F5"/>
          </a:solidFill>
          <a:ln w="12700">
            <a:solidFill>
              <a:schemeClr val="tx1"/>
            </a:solidFill>
            <a:round/>
            <a:headEnd/>
            <a:tailEnd/>
          </a:ln>
          <a:effectLst/>
        </p:spPr>
        <p:txBody>
          <a:bodyPr wrap="none"/>
          <a:lstStyle/>
          <a:p>
            <a:r>
              <a:rPr lang="fr-FR" sz="1400">
                <a:solidFill>
                  <a:srgbClr val="00279F"/>
                </a:solidFill>
              </a:rPr>
              <a:t>Unique (un seul mariage, </a:t>
            </a:r>
          </a:p>
          <a:p>
            <a:r>
              <a:rPr lang="fr-FR" sz="1400">
                <a:solidFill>
                  <a:srgbClr val="00279F"/>
                </a:solidFill>
              </a:rPr>
              <a:t>pas de personnes remariés </a:t>
            </a:r>
          </a:p>
          <a:p>
            <a:r>
              <a:rPr lang="fr-FR" sz="1400">
                <a:solidFill>
                  <a:srgbClr val="00279F"/>
                </a:solidFill>
              </a:rPr>
              <a:t>ensemble)</a:t>
            </a:r>
            <a:r>
              <a:rPr lang="fr-FR" sz="1600">
                <a:solidFill>
                  <a:srgbClr val="00279F"/>
                </a:solidFill>
              </a:rPr>
              <a:t>   </a:t>
            </a:r>
          </a:p>
        </p:txBody>
      </p:sp>
      <p:sp>
        <p:nvSpPr>
          <p:cNvPr id="215064" name="Line 24"/>
          <p:cNvSpPr>
            <a:spLocks noChangeShapeType="1"/>
          </p:cNvSpPr>
          <p:nvPr/>
        </p:nvSpPr>
        <p:spPr bwMode="auto">
          <a:xfrm flipV="1">
            <a:off x="3000375" y="3376613"/>
            <a:ext cx="860425" cy="342900"/>
          </a:xfrm>
          <a:prstGeom prst="line">
            <a:avLst/>
          </a:prstGeom>
          <a:noFill/>
          <a:ln w="12700">
            <a:solidFill>
              <a:schemeClr val="tx1"/>
            </a:solidFill>
            <a:round/>
            <a:headEnd/>
            <a:tailEnd type="triangle" w="med" len="med"/>
          </a:ln>
          <a:effectLst/>
        </p:spPr>
        <p:txBody>
          <a:bodyPr/>
          <a:lstStyle/>
          <a:p>
            <a:endParaRPr lang="fr-FR"/>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Rectangle 3"/>
          <p:cNvSpPr>
            <a:spLocks noGrp="1" noChangeArrowheads="1"/>
          </p:cNvSpPr>
          <p:nvPr>
            <p:ph type="title"/>
          </p:nvPr>
        </p:nvSpPr>
        <p:spPr>
          <a:xfrm>
            <a:off x="798513" y="263525"/>
            <a:ext cx="7772400" cy="1143000"/>
          </a:xfrm>
        </p:spPr>
        <p:txBody>
          <a:bodyPr/>
          <a:lstStyle/>
          <a:p>
            <a:pPr algn="ctr"/>
            <a:r>
              <a:rPr lang="fr-FR" sz="4000"/>
              <a:t>Réification : Cas Spécifiques</a:t>
            </a:r>
            <a:br>
              <a:rPr lang="fr-FR" sz="4000"/>
            </a:br>
            <a:r>
              <a:rPr lang="fr-FR" sz="3200"/>
              <a:t>Bijection</a:t>
            </a:r>
          </a:p>
        </p:txBody>
      </p:sp>
      <p:sp>
        <p:nvSpPr>
          <p:cNvPr id="237572" name="Rectangle 4"/>
          <p:cNvSpPr>
            <a:spLocks noChangeArrowheads="1"/>
          </p:cNvSpPr>
          <p:nvPr/>
        </p:nvSpPr>
        <p:spPr bwMode="auto">
          <a:xfrm>
            <a:off x="908050"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Client</a:t>
            </a:r>
          </a:p>
        </p:txBody>
      </p:sp>
      <p:sp>
        <p:nvSpPr>
          <p:cNvPr id="237573" name="Rectangle 5"/>
          <p:cNvSpPr>
            <a:spLocks noChangeArrowheads="1"/>
          </p:cNvSpPr>
          <p:nvPr/>
        </p:nvSpPr>
        <p:spPr bwMode="auto">
          <a:xfrm>
            <a:off x="908050" y="2139950"/>
            <a:ext cx="1238250" cy="827088"/>
          </a:xfrm>
          <a:prstGeom prst="rect">
            <a:avLst/>
          </a:prstGeom>
          <a:solidFill>
            <a:schemeClr val="accent1"/>
          </a:solidFill>
          <a:ln w="12700">
            <a:solidFill>
              <a:schemeClr val="tx1"/>
            </a:solidFill>
            <a:miter lim="800000"/>
            <a:headEnd/>
            <a:tailEnd/>
          </a:ln>
          <a:effectLst/>
        </p:spPr>
        <p:txBody>
          <a:bodyPr wrap="none"/>
          <a:lstStyle/>
          <a:p>
            <a:r>
              <a:rPr lang="fr-FR" sz="1600"/>
              <a:t>&lt;PK&gt; C#</a:t>
            </a:r>
          </a:p>
          <a:p>
            <a:r>
              <a:rPr lang="fr-FR" sz="1600"/>
              <a:t>A1</a:t>
            </a:r>
          </a:p>
          <a:p>
            <a:r>
              <a:rPr lang="fr-FR" sz="1600"/>
              <a:t>….</a:t>
            </a:r>
          </a:p>
        </p:txBody>
      </p:sp>
      <p:sp>
        <p:nvSpPr>
          <p:cNvPr id="237574" name="Rectangle 6"/>
          <p:cNvSpPr>
            <a:spLocks noChangeArrowheads="1"/>
          </p:cNvSpPr>
          <p:nvPr/>
        </p:nvSpPr>
        <p:spPr bwMode="auto">
          <a:xfrm>
            <a:off x="6105525"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Voiture</a:t>
            </a:r>
          </a:p>
        </p:txBody>
      </p:sp>
      <p:sp>
        <p:nvSpPr>
          <p:cNvPr id="237575" name="Rectangle 7"/>
          <p:cNvSpPr>
            <a:spLocks noChangeArrowheads="1"/>
          </p:cNvSpPr>
          <p:nvPr/>
        </p:nvSpPr>
        <p:spPr bwMode="auto">
          <a:xfrm>
            <a:off x="6105525" y="2139950"/>
            <a:ext cx="1238250" cy="847725"/>
          </a:xfrm>
          <a:prstGeom prst="rect">
            <a:avLst/>
          </a:prstGeom>
          <a:solidFill>
            <a:schemeClr val="accent1"/>
          </a:solidFill>
          <a:ln w="12700">
            <a:solidFill>
              <a:schemeClr val="tx1"/>
            </a:solidFill>
            <a:miter lim="800000"/>
            <a:headEnd/>
            <a:tailEnd/>
          </a:ln>
          <a:effectLst/>
        </p:spPr>
        <p:txBody>
          <a:bodyPr wrap="none"/>
          <a:lstStyle/>
          <a:p>
            <a:r>
              <a:rPr lang="fr-FR" sz="1600"/>
              <a:t>&lt;PK&gt; V#</a:t>
            </a:r>
          </a:p>
          <a:p>
            <a:r>
              <a:rPr lang="fr-FR" sz="1600"/>
              <a:t>B1</a:t>
            </a:r>
          </a:p>
          <a:p>
            <a:r>
              <a:rPr lang="fr-FR" sz="1600"/>
              <a:t>….</a:t>
            </a:r>
          </a:p>
        </p:txBody>
      </p:sp>
      <p:sp>
        <p:nvSpPr>
          <p:cNvPr id="237576" name="Line 8"/>
          <p:cNvSpPr>
            <a:spLocks noChangeShapeType="1"/>
          </p:cNvSpPr>
          <p:nvPr/>
        </p:nvSpPr>
        <p:spPr bwMode="auto">
          <a:xfrm>
            <a:off x="2135188" y="2405063"/>
            <a:ext cx="3986212" cy="0"/>
          </a:xfrm>
          <a:prstGeom prst="line">
            <a:avLst/>
          </a:prstGeom>
          <a:noFill/>
          <a:ln w="12700">
            <a:solidFill>
              <a:schemeClr val="tx1"/>
            </a:solidFill>
            <a:round/>
            <a:headEnd/>
            <a:tailEnd/>
          </a:ln>
          <a:effectLst/>
        </p:spPr>
        <p:txBody>
          <a:bodyPr/>
          <a:lstStyle/>
          <a:p>
            <a:endParaRPr lang="fr-FR"/>
          </a:p>
        </p:txBody>
      </p:sp>
      <p:sp>
        <p:nvSpPr>
          <p:cNvPr id="237577" name="Rectangle 9"/>
          <p:cNvSpPr>
            <a:spLocks noChangeArrowheads="1"/>
          </p:cNvSpPr>
          <p:nvPr/>
        </p:nvSpPr>
        <p:spPr bwMode="auto">
          <a:xfrm>
            <a:off x="3776663" y="2782888"/>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Accident</a:t>
            </a:r>
          </a:p>
        </p:txBody>
      </p:sp>
      <p:sp>
        <p:nvSpPr>
          <p:cNvPr id="237578" name="Rectangle 10"/>
          <p:cNvSpPr>
            <a:spLocks noChangeArrowheads="1"/>
          </p:cNvSpPr>
          <p:nvPr/>
        </p:nvSpPr>
        <p:spPr bwMode="auto">
          <a:xfrm>
            <a:off x="3776663" y="3179763"/>
            <a:ext cx="1238250" cy="673100"/>
          </a:xfrm>
          <a:prstGeom prst="rect">
            <a:avLst/>
          </a:prstGeom>
          <a:solidFill>
            <a:schemeClr val="accent1"/>
          </a:solidFill>
          <a:ln w="12700">
            <a:solidFill>
              <a:schemeClr val="tx1"/>
            </a:solidFill>
            <a:miter lim="800000"/>
            <a:headEnd/>
            <a:tailEnd/>
          </a:ln>
          <a:effectLst/>
        </p:spPr>
        <p:txBody>
          <a:bodyPr wrap="none"/>
          <a:lstStyle/>
          <a:p>
            <a:r>
              <a:rPr lang="fr-FR" sz="1600"/>
              <a:t>Date</a:t>
            </a:r>
          </a:p>
          <a:p>
            <a:r>
              <a:rPr lang="fr-FR" sz="1600"/>
              <a:t>….</a:t>
            </a:r>
          </a:p>
        </p:txBody>
      </p:sp>
      <p:sp>
        <p:nvSpPr>
          <p:cNvPr id="237579" name="Line 11"/>
          <p:cNvSpPr>
            <a:spLocks noChangeShapeType="1"/>
          </p:cNvSpPr>
          <p:nvPr/>
        </p:nvSpPr>
        <p:spPr bwMode="auto">
          <a:xfrm>
            <a:off x="4311650" y="2405063"/>
            <a:ext cx="0" cy="366712"/>
          </a:xfrm>
          <a:prstGeom prst="line">
            <a:avLst/>
          </a:prstGeom>
          <a:noFill/>
          <a:ln w="12700">
            <a:solidFill>
              <a:schemeClr val="tx1"/>
            </a:solidFill>
            <a:prstDash val="dash"/>
            <a:round/>
            <a:headEnd/>
            <a:tailEnd/>
          </a:ln>
          <a:effectLst/>
        </p:spPr>
        <p:txBody>
          <a:bodyPr/>
          <a:lstStyle/>
          <a:p>
            <a:endParaRPr lang="fr-FR"/>
          </a:p>
        </p:txBody>
      </p:sp>
      <p:sp>
        <p:nvSpPr>
          <p:cNvPr id="237580" name="Text Box 12"/>
          <p:cNvSpPr txBox="1">
            <a:spLocks noChangeArrowheads="1"/>
          </p:cNvSpPr>
          <p:nvPr/>
        </p:nvSpPr>
        <p:spPr bwMode="auto">
          <a:xfrm>
            <a:off x="2290763" y="1847850"/>
            <a:ext cx="366712"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37581" name="Text Box 13"/>
          <p:cNvSpPr txBox="1">
            <a:spLocks noChangeArrowheads="1"/>
          </p:cNvSpPr>
          <p:nvPr/>
        </p:nvSpPr>
        <p:spPr bwMode="auto">
          <a:xfrm>
            <a:off x="5581650" y="1866900"/>
            <a:ext cx="366713"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37591" name="Text Box 23"/>
          <p:cNvSpPr txBox="1">
            <a:spLocks noChangeArrowheads="1"/>
          </p:cNvSpPr>
          <p:nvPr/>
        </p:nvSpPr>
        <p:spPr bwMode="auto">
          <a:xfrm>
            <a:off x="876300" y="4579938"/>
            <a:ext cx="7454900" cy="1311275"/>
          </a:xfrm>
          <a:prstGeom prst="rect">
            <a:avLst/>
          </a:prstGeom>
          <a:noFill/>
          <a:ln w="12700">
            <a:noFill/>
            <a:miter lim="800000"/>
            <a:headEnd/>
            <a:tailEnd/>
          </a:ln>
          <a:effectLst/>
        </p:spPr>
        <p:txBody>
          <a:bodyPr>
            <a:spAutoFit/>
          </a:bodyPr>
          <a:lstStyle/>
          <a:p>
            <a:pPr>
              <a:spcBef>
                <a:spcPct val="50000"/>
              </a:spcBef>
              <a:buFont typeface="Wingdings" pitchFamily="2" charset="2"/>
              <a:buChar char="ü"/>
            </a:pPr>
            <a:r>
              <a:rPr lang="fr-FR"/>
              <a:t>On mémorise tous les accidents d’un client avec sa voiture </a:t>
            </a:r>
          </a:p>
          <a:p>
            <a:pPr>
              <a:spcBef>
                <a:spcPct val="50000"/>
              </a:spcBef>
              <a:buFont typeface="Wingdings" pitchFamily="2" charset="2"/>
              <a:buChar char="ü"/>
            </a:pPr>
            <a:r>
              <a:rPr lang="fr-FR"/>
              <a:t>Peut-on en général réifier comme auparavant ?  </a:t>
            </a:r>
          </a:p>
          <a:p>
            <a:pPr>
              <a:spcBef>
                <a:spcPct val="50000"/>
              </a:spcBef>
              <a:buFont typeface="Wingdings" pitchFamily="2" charset="2"/>
              <a:buChar char="ü"/>
            </a:pPr>
            <a:r>
              <a:rPr lang="fr-FR"/>
              <a:t>Sinon pourquoi pas ?</a:t>
            </a:r>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Line 2"/>
          <p:cNvSpPr>
            <a:spLocks noChangeShapeType="1"/>
          </p:cNvSpPr>
          <p:nvPr/>
        </p:nvSpPr>
        <p:spPr bwMode="auto">
          <a:xfrm flipV="1">
            <a:off x="5318125" y="4875213"/>
            <a:ext cx="884238" cy="95250"/>
          </a:xfrm>
          <a:prstGeom prst="line">
            <a:avLst/>
          </a:prstGeom>
          <a:noFill/>
          <a:ln w="12700">
            <a:solidFill>
              <a:schemeClr val="tx1"/>
            </a:solidFill>
            <a:round/>
            <a:headEnd type="arrow" w="med" len="med"/>
            <a:tailEnd/>
          </a:ln>
          <a:effectLst/>
        </p:spPr>
        <p:txBody>
          <a:bodyPr/>
          <a:lstStyle/>
          <a:p>
            <a:endParaRPr lang="fr-FR"/>
          </a:p>
        </p:txBody>
      </p:sp>
      <p:sp>
        <p:nvSpPr>
          <p:cNvPr id="224259" name="Rectangle 3"/>
          <p:cNvSpPr>
            <a:spLocks noGrp="1" noChangeArrowheads="1"/>
          </p:cNvSpPr>
          <p:nvPr>
            <p:ph type="title"/>
          </p:nvPr>
        </p:nvSpPr>
        <p:spPr>
          <a:xfrm>
            <a:off x="798513" y="263525"/>
            <a:ext cx="7772400" cy="1143000"/>
          </a:xfrm>
        </p:spPr>
        <p:txBody>
          <a:bodyPr/>
          <a:lstStyle/>
          <a:p>
            <a:pPr algn="ctr"/>
            <a:r>
              <a:rPr lang="fr-FR" sz="4000"/>
              <a:t>Réification : Cas Spécifiques</a:t>
            </a:r>
            <a:br>
              <a:rPr lang="fr-FR" sz="4000"/>
            </a:br>
            <a:r>
              <a:rPr lang="fr-FR" sz="3200"/>
              <a:t>Injection</a:t>
            </a:r>
          </a:p>
        </p:txBody>
      </p:sp>
      <p:sp>
        <p:nvSpPr>
          <p:cNvPr id="224260" name="Rectangle 4"/>
          <p:cNvSpPr>
            <a:spLocks noChangeArrowheads="1"/>
          </p:cNvSpPr>
          <p:nvPr/>
        </p:nvSpPr>
        <p:spPr bwMode="auto">
          <a:xfrm>
            <a:off x="908050"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Mari</a:t>
            </a:r>
          </a:p>
        </p:txBody>
      </p:sp>
      <p:sp>
        <p:nvSpPr>
          <p:cNvPr id="224261" name="Rectangle 5"/>
          <p:cNvSpPr>
            <a:spLocks noChangeArrowheads="1"/>
          </p:cNvSpPr>
          <p:nvPr/>
        </p:nvSpPr>
        <p:spPr bwMode="auto">
          <a:xfrm>
            <a:off x="908050" y="2139950"/>
            <a:ext cx="1238250" cy="827088"/>
          </a:xfrm>
          <a:prstGeom prst="rect">
            <a:avLst/>
          </a:prstGeom>
          <a:solidFill>
            <a:schemeClr val="accent1"/>
          </a:solidFill>
          <a:ln w="12700">
            <a:solidFill>
              <a:schemeClr val="tx1"/>
            </a:solidFill>
            <a:miter lim="800000"/>
            <a:headEnd/>
            <a:tailEnd/>
          </a:ln>
          <a:effectLst/>
        </p:spPr>
        <p:txBody>
          <a:bodyPr wrap="none"/>
          <a:lstStyle/>
          <a:p>
            <a:r>
              <a:rPr lang="fr-FR" sz="1600"/>
              <a:t>&lt;PK&gt; M#</a:t>
            </a:r>
          </a:p>
          <a:p>
            <a:r>
              <a:rPr lang="fr-FR" sz="1600"/>
              <a:t>A1</a:t>
            </a:r>
          </a:p>
          <a:p>
            <a:r>
              <a:rPr lang="fr-FR" sz="1600"/>
              <a:t>….</a:t>
            </a:r>
          </a:p>
        </p:txBody>
      </p:sp>
      <p:sp>
        <p:nvSpPr>
          <p:cNvPr id="224262" name="Rectangle 6"/>
          <p:cNvSpPr>
            <a:spLocks noChangeArrowheads="1"/>
          </p:cNvSpPr>
          <p:nvPr/>
        </p:nvSpPr>
        <p:spPr bwMode="auto">
          <a:xfrm>
            <a:off x="6105525"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Femme</a:t>
            </a:r>
          </a:p>
        </p:txBody>
      </p:sp>
      <p:sp>
        <p:nvSpPr>
          <p:cNvPr id="224263" name="Rectangle 7"/>
          <p:cNvSpPr>
            <a:spLocks noChangeArrowheads="1"/>
          </p:cNvSpPr>
          <p:nvPr/>
        </p:nvSpPr>
        <p:spPr bwMode="auto">
          <a:xfrm>
            <a:off x="6105525" y="2139950"/>
            <a:ext cx="1238250" cy="847725"/>
          </a:xfrm>
          <a:prstGeom prst="rect">
            <a:avLst/>
          </a:prstGeom>
          <a:solidFill>
            <a:schemeClr val="accent1"/>
          </a:solidFill>
          <a:ln w="12700">
            <a:solidFill>
              <a:schemeClr val="tx1"/>
            </a:solidFill>
            <a:miter lim="800000"/>
            <a:headEnd/>
            <a:tailEnd/>
          </a:ln>
          <a:effectLst/>
        </p:spPr>
        <p:txBody>
          <a:bodyPr wrap="none"/>
          <a:lstStyle/>
          <a:p>
            <a:r>
              <a:rPr lang="fr-FR" sz="1600"/>
              <a:t>&lt;PK&gt; F#</a:t>
            </a:r>
          </a:p>
          <a:p>
            <a:r>
              <a:rPr lang="fr-FR" sz="1600"/>
              <a:t>B1</a:t>
            </a:r>
          </a:p>
          <a:p>
            <a:r>
              <a:rPr lang="fr-FR" sz="1600"/>
              <a:t>….</a:t>
            </a:r>
          </a:p>
        </p:txBody>
      </p:sp>
      <p:sp>
        <p:nvSpPr>
          <p:cNvPr id="224264" name="Line 8"/>
          <p:cNvSpPr>
            <a:spLocks noChangeShapeType="1"/>
          </p:cNvSpPr>
          <p:nvPr/>
        </p:nvSpPr>
        <p:spPr bwMode="auto">
          <a:xfrm>
            <a:off x="2135188" y="2405063"/>
            <a:ext cx="3986212" cy="0"/>
          </a:xfrm>
          <a:prstGeom prst="line">
            <a:avLst/>
          </a:prstGeom>
          <a:noFill/>
          <a:ln w="12700">
            <a:solidFill>
              <a:schemeClr val="tx1"/>
            </a:solidFill>
            <a:round/>
            <a:headEnd/>
            <a:tailEnd/>
          </a:ln>
          <a:effectLst/>
        </p:spPr>
        <p:txBody>
          <a:bodyPr/>
          <a:lstStyle/>
          <a:p>
            <a:endParaRPr lang="fr-FR"/>
          </a:p>
        </p:txBody>
      </p:sp>
      <p:sp>
        <p:nvSpPr>
          <p:cNvPr id="224265" name="Rectangle 9"/>
          <p:cNvSpPr>
            <a:spLocks noChangeArrowheads="1"/>
          </p:cNvSpPr>
          <p:nvPr/>
        </p:nvSpPr>
        <p:spPr bwMode="auto">
          <a:xfrm>
            <a:off x="3776663" y="2782888"/>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Mariés</a:t>
            </a:r>
          </a:p>
        </p:txBody>
      </p:sp>
      <p:sp>
        <p:nvSpPr>
          <p:cNvPr id="224266" name="Rectangle 10"/>
          <p:cNvSpPr>
            <a:spLocks noChangeArrowheads="1"/>
          </p:cNvSpPr>
          <p:nvPr/>
        </p:nvSpPr>
        <p:spPr bwMode="auto">
          <a:xfrm>
            <a:off x="3776663" y="3179763"/>
            <a:ext cx="1238250" cy="673100"/>
          </a:xfrm>
          <a:prstGeom prst="rect">
            <a:avLst/>
          </a:prstGeom>
          <a:solidFill>
            <a:schemeClr val="accent1"/>
          </a:solidFill>
          <a:ln w="12700">
            <a:solidFill>
              <a:schemeClr val="tx1"/>
            </a:solidFill>
            <a:miter lim="800000"/>
            <a:headEnd/>
            <a:tailEnd/>
          </a:ln>
          <a:effectLst/>
        </p:spPr>
        <p:txBody>
          <a:bodyPr wrap="none"/>
          <a:lstStyle/>
          <a:p>
            <a:r>
              <a:rPr lang="fr-FR" sz="1600"/>
              <a:t>Date</a:t>
            </a:r>
          </a:p>
          <a:p>
            <a:r>
              <a:rPr lang="fr-FR" sz="1600"/>
              <a:t>….</a:t>
            </a:r>
          </a:p>
        </p:txBody>
      </p:sp>
      <p:sp>
        <p:nvSpPr>
          <p:cNvPr id="224267" name="Line 11"/>
          <p:cNvSpPr>
            <a:spLocks noChangeShapeType="1"/>
          </p:cNvSpPr>
          <p:nvPr/>
        </p:nvSpPr>
        <p:spPr bwMode="auto">
          <a:xfrm>
            <a:off x="4311650" y="2405063"/>
            <a:ext cx="0" cy="366712"/>
          </a:xfrm>
          <a:prstGeom prst="line">
            <a:avLst/>
          </a:prstGeom>
          <a:noFill/>
          <a:ln w="12700">
            <a:solidFill>
              <a:schemeClr val="tx1"/>
            </a:solidFill>
            <a:prstDash val="dash"/>
            <a:round/>
            <a:headEnd/>
            <a:tailEnd/>
          </a:ln>
          <a:effectLst/>
        </p:spPr>
        <p:txBody>
          <a:bodyPr/>
          <a:lstStyle/>
          <a:p>
            <a:endParaRPr lang="fr-FR"/>
          </a:p>
        </p:txBody>
      </p:sp>
      <p:sp>
        <p:nvSpPr>
          <p:cNvPr id="224268" name="Text Box 12"/>
          <p:cNvSpPr txBox="1">
            <a:spLocks noChangeArrowheads="1"/>
          </p:cNvSpPr>
          <p:nvPr/>
        </p:nvSpPr>
        <p:spPr bwMode="auto">
          <a:xfrm>
            <a:off x="2290763" y="1847850"/>
            <a:ext cx="727075" cy="396875"/>
          </a:xfrm>
          <a:prstGeom prst="rect">
            <a:avLst/>
          </a:prstGeom>
          <a:noFill/>
          <a:ln w="12700">
            <a:noFill/>
            <a:miter lim="800000"/>
            <a:headEnd/>
            <a:tailEnd/>
          </a:ln>
          <a:effectLst/>
        </p:spPr>
        <p:txBody>
          <a:bodyPr>
            <a:spAutoFit/>
          </a:bodyPr>
          <a:lstStyle/>
          <a:p>
            <a:pPr>
              <a:spcBef>
                <a:spcPct val="50000"/>
              </a:spcBef>
            </a:pPr>
            <a:r>
              <a:rPr lang="fr-FR"/>
              <a:t>0..1</a:t>
            </a:r>
          </a:p>
        </p:txBody>
      </p:sp>
      <p:sp>
        <p:nvSpPr>
          <p:cNvPr id="224269" name="Text Box 13"/>
          <p:cNvSpPr txBox="1">
            <a:spLocks noChangeArrowheads="1"/>
          </p:cNvSpPr>
          <p:nvPr/>
        </p:nvSpPr>
        <p:spPr bwMode="auto">
          <a:xfrm>
            <a:off x="5440363" y="1898650"/>
            <a:ext cx="428625"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24270" name="Rectangle 14"/>
          <p:cNvSpPr>
            <a:spLocks noChangeArrowheads="1"/>
          </p:cNvSpPr>
          <p:nvPr/>
        </p:nvSpPr>
        <p:spPr bwMode="auto">
          <a:xfrm>
            <a:off x="3568700" y="4138613"/>
            <a:ext cx="1758950" cy="661987"/>
          </a:xfrm>
          <a:prstGeom prst="rect">
            <a:avLst/>
          </a:prstGeom>
          <a:solidFill>
            <a:schemeClr val="hlink"/>
          </a:solidFill>
          <a:ln w="57150">
            <a:solidFill>
              <a:schemeClr val="accent1"/>
            </a:solidFill>
            <a:miter lim="800000"/>
            <a:headEnd/>
            <a:tailEnd/>
          </a:ln>
          <a:effectLst/>
        </p:spPr>
        <p:txBody>
          <a:bodyPr wrap="none" anchor="ctr"/>
          <a:lstStyle/>
          <a:p>
            <a:pPr algn="ctr"/>
            <a:r>
              <a:rPr lang="fr-FR">
                <a:solidFill>
                  <a:srgbClr val="0000FD"/>
                </a:solidFill>
              </a:rPr>
              <a:t>Femme Mariée </a:t>
            </a:r>
          </a:p>
          <a:p>
            <a:pPr algn="ctr"/>
            <a:r>
              <a:rPr lang="fr-FR">
                <a:solidFill>
                  <a:srgbClr val="0000FD"/>
                </a:solidFill>
              </a:rPr>
              <a:t>ou pas </a:t>
            </a:r>
          </a:p>
        </p:txBody>
      </p:sp>
      <p:sp>
        <p:nvSpPr>
          <p:cNvPr id="224271" name="Rectangle 15"/>
          <p:cNvSpPr>
            <a:spLocks noChangeArrowheads="1"/>
          </p:cNvSpPr>
          <p:nvPr/>
        </p:nvSpPr>
        <p:spPr bwMode="auto">
          <a:xfrm>
            <a:off x="3568700" y="4800600"/>
            <a:ext cx="1757363" cy="1787525"/>
          </a:xfrm>
          <a:prstGeom prst="rect">
            <a:avLst/>
          </a:prstGeom>
          <a:solidFill>
            <a:schemeClr val="hlink"/>
          </a:solidFill>
          <a:ln w="57150">
            <a:solidFill>
              <a:schemeClr val="accent1"/>
            </a:solidFill>
            <a:miter lim="800000"/>
            <a:headEnd/>
            <a:tailEnd/>
          </a:ln>
          <a:effectLst/>
        </p:spPr>
        <p:txBody>
          <a:bodyPr wrap="none"/>
          <a:lstStyle/>
          <a:p>
            <a:r>
              <a:rPr lang="fr-FR" sz="1600">
                <a:solidFill>
                  <a:srgbClr val="0000FD"/>
                </a:solidFill>
              </a:rPr>
              <a:t>&lt;PK&gt; F#</a:t>
            </a:r>
          </a:p>
          <a:p>
            <a:r>
              <a:rPr lang="fr-FR" sz="1600">
                <a:solidFill>
                  <a:srgbClr val="0000FD"/>
                </a:solidFill>
              </a:rPr>
              <a:t>M#</a:t>
            </a:r>
          </a:p>
          <a:p>
            <a:r>
              <a:rPr lang="fr-FR" sz="1600">
                <a:solidFill>
                  <a:srgbClr val="0000FD"/>
                </a:solidFill>
              </a:rPr>
              <a:t>Date</a:t>
            </a:r>
          </a:p>
          <a:p>
            <a:r>
              <a:rPr lang="fr-FR" sz="1600">
                <a:solidFill>
                  <a:srgbClr val="0000FD"/>
                </a:solidFill>
              </a:rPr>
              <a:t>A1</a:t>
            </a:r>
          </a:p>
          <a:p>
            <a:r>
              <a:rPr lang="fr-FR" sz="1600">
                <a:solidFill>
                  <a:srgbClr val="0000FD"/>
                </a:solidFill>
              </a:rPr>
              <a:t>….</a:t>
            </a:r>
          </a:p>
          <a:p>
            <a:r>
              <a:rPr lang="fr-FR" sz="1600">
                <a:solidFill>
                  <a:srgbClr val="0000FD"/>
                </a:solidFill>
              </a:rPr>
              <a:t>B1</a:t>
            </a:r>
          </a:p>
          <a:p>
            <a:r>
              <a:rPr lang="fr-FR" sz="1600">
                <a:solidFill>
                  <a:srgbClr val="0000FD"/>
                </a:solidFill>
              </a:rPr>
              <a:t>…..</a:t>
            </a:r>
          </a:p>
        </p:txBody>
      </p:sp>
      <p:sp>
        <p:nvSpPr>
          <p:cNvPr id="224272" name="AutoShape 16"/>
          <p:cNvSpPr>
            <a:spLocks noChangeArrowheads="1"/>
          </p:cNvSpPr>
          <p:nvPr/>
        </p:nvSpPr>
        <p:spPr bwMode="auto">
          <a:xfrm>
            <a:off x="439738" y="4900613"/>
            <a:ext cx="2120900" cy="582612"/>
          </a:xfrm>
          <a:prstGeom prst="foldedCorner">
            <a:avLst>
              <a:gd name="adj" fmla="val 12500"/>
            </a:avLst>
          </a:prstGeom>
          <a:solidFill>
            <a:srgbClr val="C3E4F5"/>
          </a:solidFill>
          <a:ln w="12700">
            <a:solidFill>
              <a:schemeClr val="tx1"/>
            </a:solidFill>
            <a:round/>
            <a:headEnd/>
            <a:tailEnd/>
          </a:ln>
          <a:effectLst/>
        </p:spPr>
        <p:txBody>
          <a:bodyPr wrap="none" anchor="ctr"/>
          <a:lstStyle/>
          <a:p>
            <a:r>
              <a:rPr lang="fr-FR" sz="1800">
                <a:solidFill>
                  <a:srgbClr val="00279F"/>
                </a:solidFill>
              </a:rPr>
              <a:t>Changement du</a:t>
            </a:r>
          </a:p>
          <a:p>
            <a:r>
              <a:rPr lang="fr-FR" sz="1800">
                <a:solidFill>
                  <a:srgbClr val="00279F"/>
                </a:solidFill>
              </a:rPr>
              <a:t>modèle conceptuel</a:t>
            </a:r>
          </a:p>
        </p:txBody>
      </p:sp>
      <p:sp>
        <p:nvSpPr>
          <p:cNvPr id="224273" name="Line 17"/>
          <p:cNvSpPr>
            <a:spLocks noChangeShapeType="1"/>
          </p:cNvSpPr>
          <p:nvPr/>
        </p:nvSpPr>
        <p:spPr bwMode="auto">
          <a:xfrm flipV="1">
            <a:off x="2560638" y="4697413"/>
            <a:ext cx="981075" cy="519112"/>
          </a:xfrm>
          <a:prstGeom prst="line">
            <a:avLst/>
          </a:prstGeom>
          <a:noFill/>
          <a:ln w="12700">
            <a:solidFill>
              <a:schemeClr val="tx1"/>
            </a:solidFill>
            <a:round/>
            <a:headEnd/>
            <a:tailEnd type="triangle" w="med" len="med"/>
          </a:ln>
          <a:effectLst/>
        </p:spPr>
        <p:txBody>
          <a:bodyPr/>
          <a:lstStyle/>
          <a:p>
            <a:endParaRPr lang="fr-FR"/>
          </a:p>
        </p:txBody>
      </p:sp>
      <p:sp>
        <p:nvSpPr>
          <p:cNvPr id="224274" name="AutoShape 18"/>
          <p:cNvSpPr>
            <a:spLocks noChangeArrowheads="1"/>
          </p:cNvSpPr>
          <p:nvPr/>
        </p:nvSpPr>
        <p:spPr bwMode="auto">
          <a:xfrm>
            <a:off x="6140450" y="4098925"/>
            <a:ext cx="1439863" cy="1925638"/>
          </a:xfrm>
          <a:prstGeom prst="foldedCorner">
            <a:avLst>
              <a:gd name="adj" fmla="val 12500"/>
            </a:avLst>
          </a:prstGeom>
          <a:solidFill>
            <a:srgbClr val="C3E4F5"/>
          </a:solidFill>
          <a:ln w="12700">
            <a:solidFill>
              <a:schemeClr val="tx1"/>
            </a:solidFill>
            <a:round/>
            <a:headEnd/>
            <a:tailEnd/>
          </a:ln>
          <a:effectLst/>
        </p:spPr>
        <p:txBody>
          <a:bodyPr wrap="none" anchor="ctr"/>
          <a:lstStyle/>
          <a:p>
            <a:r>
              <a:rPr lang="fr-FR" sz="1600">
                <a:solidFill>
                  <a:srgbClr val="00279F"/>
                </a:solidFill>
              </a:rPr>
              <a:t>On gagne en </a:t>
            </a:r>
          </a:p>
          <a:p>
            <a:r>
              <a:rPr lang="fr-FR" sz="1600">
                <a:solidFill>
                  <a:srgbClr val="00279F"/>
                </a:solidFill>
              </a:rPr>
              <a:t>souvent en </a:t>
            </a:r>
          </a:p>
          <a:p>
            <a:r>
              <a:rPr lang="fr-FR" sz="1600">
                <a:solidFill>
                  <a:srgbClr val="00279F"/>
                </a:solidFill>
              </a:rPr>
              <a:t>efficacité en </a:t>
            </a:r>
          </a:p>
          <a:p>
            <a:r>
              <a:rPr lang="fr-FR" sz="1600">
                <a:solidFill>
                  <a:srgbClr val="00279F"/>
                </a:solidFill>
              </a:rPr>
              <a:t>éliminant une </a:t>
            </a:r>
          </a:p>
          <a:p>
            <a:r>
              <a:rPr lang="fr-FR" sz="1600">
                <a:solidFill>
                  <a:srgbClr val="00279F"/>
                </a:solidFill>
              </a:rPr>
              <a:t>jointure / à </a:t>
            </a:r>
          </a:p>
          <a:p>
            <a:r>
              <a:rPr lang="fr-FR" sz="1600">
                <a:solidFill>
                  <a:srgbClr val="00279F"/>
                </a:solidFill>
              </a:rPr>
              <a:t>l’approche de </a:t>
            </a:r>
          </a:p>
          <a:p>
            <a:r>
              <a:rPr lang="fr-FR" sz="1600">
                <a:solidFill>
                  <a:srgbClr val="00279F"/>
                </a:solidFill>
              </a:rPr>
              <a:t>base</a:t>
            </a:r>
          </a:p>
        </p:txBody>
      </p:sp>
      <p:sp>
        <p:nvSpPr>
          <p:cNvPr id="224277" name="AutoShape 21"/>
          <p:cNvSpPr>
            <a:spLocks noChangeArrowheads="1"/>
          </p:cNvSpPr>
          <p:nvPr/>
        </p:nvSpPr>
        <p:spPr bwMode="auto">
          <a:xfrm>
            <a:off x="1228725" y="3414713"/>
            <a:ext cx="1814513" cy="771525"/>
          </a:xfrm>
          <a:prstGeom prst="foldedCorner">
            <a:avLst>
              <a:gd name="adj" fmla="val 12500"/>
            </a:avLst>
          </a:prstGeom>
          <a:solidFill>
            <a:srgbClr val="C3E4F5"/>
          </a:solidFill>
          <a:ln w="12700">
            <a:solidFill>
              <a:schemeClr val="tx1"/>
            </a:solidFill>
            <a:round/>
            <a:headEnd/>
            <a:tailEnd/>
          </a:ln>
          <a:effectLst/>
        </p:spPr>
        <p:txBody>
          <a:bodyPr wrap="none"/>
          <a:lstStyle/>
          <a:p>
            <a:r>
              <a:rPr lang="fr-FR" sz="1400">
                <a:solidFill>
                  <a:srgbClr val="00279F"/>
                </a:solidFill>
              </a:rPr>
              <a:t>Unique (un seul</a:t>
            </a:r>
          </a:p>
          <a:p>
            <a:r>
              <a:rPr lang="fr-FR" sz="1400">
                <a:solidFill>
                  <a:srgbClr val="00279F"/>
                </a:solidFill>
              </a:rPr>
              <a:t>mariage de personnes</a:t>
            </a:r>
          </a:p>
          <a:p>
            <a:r>
              <a:rPr lang="fr-FR" sz="1400">
                <a:solidFill>
                  <a:srgbClr val="00279F"/>
                </a:solidFill>
              </a:rPr>
              <a:t>remariés ensemble)</a:t>
            </a:r>
            <a:r>
              <a:rPr lang="fr-FR" sz="1600">
                <a:solidFill>
                  <a:srgbClr val="00279F"/>
                </a:solidFill>
              </a:rPr>
              <a:t>   </a:t>
            </a:r>
          </a:p>
        </p:txBody>
      </p:sp>
      <p:sp>
        <p:nvSpPr>
          <p:cNvPr id="224278" name="Line 22"/>
          <p:cNvSpPr>
            <a:spLocks noChangeShapeType="1"/>
          </p:cNvSpPr>
          <p:nvPr/>
        </p:nvSpPr>
        <p:spPr bwMode="auto">
          <a:xfrm flipV="1">
            <a:off x="3000375" y="3376613"/>
            <a:ext cx="860425" cy="342900"/>
          </a:xfrm>
          <a:prstGeom prst="line">
            <a:avLst/>
          </a:prstGeom>
          <a:noFill/>
          <a:ln w="12700">
            <a:solidFill>
              <a:schemeClr val="tx1"/>
            </a:solidFill>
            <a:round/>
            <a:headEnd/>
            <a:tailEnd type="triangle" w="med" len="med"/>
          </a:ln>
          <a:effectLst/>
        </p:spPr>
        <p:txBody>
          <a:bodyPr/>
          <a:lstStyle/>
          <a:p>
            <a:endParaRPr lang="fr-FR"/>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3"/>
          <p:cNvSpPr>
            <a:spLocks noGrp="1" noChangeArrowheads="1"/>
          </p:cNvSpPr>
          <p:nvPr>
            <p:ph type="title"/>
          </p:nvPr>
        </p:nvSpPr>
        <p:spPr>
          <a:xfrm>
            <a:off x="798513" y="263525"/>
            <a:ext cx="7772400" cy="1143000"/>
          </a:xfrm>
        </p:spPr>
        <p:txBody>
          <a:bodyPr/>
          <a:lstStyle/>
          <a:p>
            <a:r>
              <a:rPr lang="fr-FR"/>
              <a:t>Réification :Cas Spécifiques</a:t>
            </a:r>
          </a:p>
        </p:txBody>
      </p:sp>
      <p:sp>
        <p:nvSpPr>
          <p:cNvPr id="217092" name="Rectangle 4"/>
          <p:cNvSpPr>
            <a:spLocks noChangeArrowheads="1"/>
          </p:cNvSpPr>
          <p:nvPr/>
        </p:nvSpPr>
        <p:spPr bwMode="auto">
          <a:xfrm>
            <a:off x="908050"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Mari</a:t>
            </a:r>
          </a:p>
        </p:txBody>
      </p:sp>
      <p:sp>
        <p:nvSpPr>
          <p:cNvPr id="217093" name="Rectangle 5"/>
          <p:cNvSpPr>
            <a:spLocks noChangeArrowheads="1"/>
          </p:cNvSpPr>
          <p:nvPr/>
        </p:nvSpPr>
        <p:spPr bwMode="auto">
          <a:xfrm>
            <a:off x="908050" y="2139950"/>
            <a:ext cx="1238250" cy="827088"/>
          </a:xfrm>
          <a:prstGeom prst="rect">
            <a:avLst/>
          </a:prstGeom>
          <a:solidFill>
            <a:schemeClr val="accent1"/>
          </a:solidFill>
          <a:ln w="12700">
            <a:solidFill>
              <a:schemeClr val="tx1"/>
            </a:solidFill>
            <a:miter lim="800000"/>
            <a:headEnd/>
            <a:tailEnd/>
          </a:ln>
          <a:effectLst/>
        </p:spPr>
        <p:txBody>
          <a:bodyPr wrap="none"/>
          <a:lstStyle/>
          <a:p>
            <a:r>
              <a:rPr lang="fr-FR" sz="1600"/>
              <a:t>&lt;PK&gt; M#</a:t>
            </a:r>
          </a:p>
          <a:p>
            <a:r>
              <a:rPr lang="fr-FR" sz="1600"/>
              <a:t>A1</a:t>
            </a:r>
          </a:p>
          <a:p>
            <a:r>
              <a:rPr lang="fr-FR" sz="1600"/>
              <a:t>….</a:t>
            </a:r>
          </a:p>
        </p:txBody>
      </p:sp>
      <p:sp>
        <p:nvSpPr>
          <p:cNvPr id="217094" name="Rectangle 6"/>
          <p:cNvSpPr>
            <a:spLocks noChangeArrowheads="1"/>
          </p:cNvSpPr>
          <p:nvPr/>
        </p:nvSpPr>
        <p:spPr bwMode="auto">
          <a:xfrm>
            <a:off x="6105525"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Femme</a:t>
            </a:r>
          </a:p>
        </p:txBody>
      </p:sp>
      <p:sp>
        <p:nvSpPr>
          <p:cNvPr id="217095" name="Rectangle 7"/>
          <p:cNvSpPr>
            <a:spLocks noChangeArrowheads="1"/>
          </p:cNvSpPr>
          <p:nvPr/>
        </p:nvSpPr>
        <p:spPr bwMode="auto">
          <a:xfrm>
            <a:off x="6105525" y="2139950"/>
            <a:ext cx="1238250" cy="847725"/>
          </a:xfrm>
          <a:prstGeom prst="rect">
            <a:avLst/>
          </a:prstGeom>
          <a:solidFill>
            <a:schemeClr val="accent1"/>
          </a:solidFill>
          <a:ln w="12700">
            <a:solidFill>
              <a:schemeClr val="tx1"/>
            </a:solidFill>
            <a:miter lim="800000"/>
            <a:headEnd/>
            <a:tailEnd/>
          </a:ln>
          <a:effectLst/>
        </p:spPr>
        <p:txBody>
          <a:bodyPr wrap="none"/>
          <a:lstStyle/>
          <a:p>
            <a:r>
              <a:rPr lang="fr-FR" sz="1600"/>
              <a:t>&lt;PK&gt; F#</a:t>
            </a:r>
          </a:p>
          <a:p>
            <a:r>
              <a:rPr lang="fr-FR" sz="1600"/>
              <a:t>B1</a:t>
            </a:r>
          </a:p>
          <a:p>
            <a:r>
              <a:rPr lang="fr-FR" sz="1600"/>
              <a:t>….</a:t>
            </a:r>
          </a:p>
        </p:txBody>
      </p:sp>
      <p:sp>
        <p:nvSpPr>
          <p:cNvPr id="217096" name="Line 8"/>
          <p:cNvSpPr>
            <a:spLocks noChangeShapeType="1"/>
          </p:cNvSpPr>
          <p:nvPr/>
        </p:nvSpPr>
        <p:spPr bwMode="auto">
          <a:xfrm>
            <a:off x="2135188" y="2405063"/>
            <a:ext cx="3986212" cy="0"/>
          </a:xfrm>
          <a:prstGeom prst="line">
            <a:avLst/>
          </a:prstGeom>
          <a:noFill/>
          <a:ln w="12700">
            <a:solidFill>
              <a:schemeClr val="tx1"/>
            </a:solidFill>
            <a:round/>
            <a:headEnd/>
            <a:tailEnd/>
          </a:ln>
          <a:effectLst/>
        </p:spPr>
        <p:txBody>
          <a:bodyPr/>
          <a:lstStyle/>
          <a:p>
            <a:endParaRPr lang="fr-FR"/>
          </a:p>
        </p:txBody>
      </p:sp>
      <p:sp>
        <p:nvSpPr>
          <p:cNvPr id="217097" name="Rectangle 9"/>
          <p:cNvSpPr>
            <a:spLocks noChangeArrowheads="1"/>
          </p:cNvSpPr>
          <p:nvPr/>
        </p:nvSpPr>
        <p:spPr bwMode="auto">
          <a:xfrm>
            <a:off x="3776663" y="2782888"/>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Mariés</a:t>
            </a:r>
          </a:p>
        </p:txBody>
      </p:sp>
      <p:sp>
        <p:nvSpPr>
          <p:cNvPr id="217098" name="Rectangle 10"/>
          <p:cNvSpPr>
            <a:spLocks noChangeArrowheads="1"/>
          </p:cNvSpPr>
          <p:nvPr/>
        </p:nvSpPr>
        <p:spPr bwMode="auto">
          <a:xfrm>
            <a:off x="3776663" y="3179763"/>
            <a:ext cx="1238250" cy="673100"/>
          </a:xfrm>
          <a:prstGeom prst="rect">
            <a:avLst/>
          </a:prstGeom>
          <a:solidFill>
            <a:schemeClr val="accent1"/>
          </a:solidFill>
          <a:ln w="12700">
            <a:solidFill>
              <a:schemeClr val="tx1"/>
            </a:solidFill>
            <a:miter lim="800000"/>
            <a:headEnd/>
            <a:tailEnd/>
          </a:ln>
          <a:effectLst/>
        </p:spPr>
        <p:txBody>
          <a:bodyPr wrap="none"/>
          <a:lstStyle/>
          <a:p>
            <a:r>
              <a:rPr lang="fr-FR" sz="1600"/>
              <a:t>Date</a:t>
            </a:r>
          </a:p>
          <a:p>
            <a:r>
              <a:rPr lang="fr-FR" sz="1600"/>
              <a:t>….</a:t>
            </a:r>
          </a:p>
        </p:txBody>
      </p:sp>
      <p:sp>
        <p:nvSpPr>
          <p:cNvPr id="217099" name="Line 11"/>
          <p:cNvSpPr>
            <a:spLocks noChangeShapeType="1"/>
          </p:cNvSpPr>
          <p:nvPr/>
        </p:nvSpPr>
        <p:spPr bwMode="auto">
          <a:xfrm>
            <a:off x="4311650" y="2405063"/>
            <a:ext cx="0" cy="366712"/>
          </a:xfrm>
          <a:prstGeom prst="line">
            <a:avLst/>
          </a:prstGeom>
          <a:noFill/>
          <a:ln w="12700">
            <a:solidFill>
              <a:schemeClr val="tx1"/>
            </a:solidFill>
            <a:prstDash val="dash"/>
            <a:round/>
            <a:headEnd/>
            <a:tailEnd/>
          </a:ln>
          <a:effectLst/>
        </p:spPr>
        <p:txBody>
          <a:bodyPr/>
          <a:lstStyle/>
          <a:p>
            <a:endParaRPr lang="fr-FR"/>
          </a:p>
        </p:txBody>
      </p:sp>
      <p:sp>
        <p:nvSpPr>
          <p:cNvPr id="217100" name="Text Box 12"/>
          <p:cNvSpPr txBox="1">
            <a:spLocks noChangeArrowheads="1"/>
          </p:cNvSpPr>
          <p:nvPr/>
        </p:nvSpPr>
        <p:spPr bwMode="auto">
          <a:xfrm>
            <a:off x="2290763" y="1847850"/>
            <a:ext cx="655637" cy="396875"/>
          </a:xfrm>
          <a:prstGeom prst="rect">
            <a:avLst/>
          </a:prstGeom>
          <a:noFill/>
          <a:ln w="12700">
            <a:noFill/>
            <a:miter lim="800000"/>
            <a:headEnd/>
            <a:tailEnd/>
          </a:ln>
          <a:effectLst/>
        </p:spPr>
        <p:txBody>
          <a:bodyPr>
            <a:spAutoFit/>
          </a:bodyPr>
          <a:lstStyle/>
          <a:p>
            <a:pPr>
              <a:spcBef>
                <a:spcPct val="50000"/>
              </a:spcBef>
            </a:pPr>
            <a:r>
              <a:rPr lang="fr-FR"/>
              <a:t>0..1</a:t>
            </a:r>
          </a:p>
        </p:txBody>
      </p:sp>
      <p:sp>
        <p:nvSpPr>
          <p:cNvPr id="217101" name="Text Box 13"/>
          <p:cNvSpPr txBox="1">
            <a:spLocks noChangeArrowheads="1"/>
          </p:cNvSpPr>
          <p:nvPr/>
        </p:nvSpPr>
        <p:spPr bwMode="auto">
          <a:xfrm>
            <a:off x="5254625" y="1866900"/>
            <a:ext cx="693738" cy="396875"/>
          </a:xfrm>
          <a:prstGeom prst="rect">
            <a:avLst/>
          </a:prstGeom>
          <a:noFill/>
          <a:ln w="12700">
            <a:noFill/>
            <a:miter lim="800000"/>
            <a:headEnd/>
            <a:tailEnd/>
          </a:ln>
          <a:effectLst/>
        </p:spPr>
        <p:txBody>
          <a:bodyPr>
            <a:spAutoFit/>
          </a:bodyPr>
          <a:lstStyle/>
          <a:p>
            <a:pPr>
              <a:spcBef>
                <a:spcPct val="50000"/>
              </a:spcBef>
            </a:pPr>
            <a:r>
              <a:rPr lang="fr-FR"/>
              <a:t>0..1</a:t>
            </a:r>
          </a:p>
        </p:txBody>
      </p:sp>
      <p:sp>
        <p:nvSpPr>
          <p:cNvPr id="217107" name="Line 19"/>
          <p:cNvSpPr>
            <a:spLocks noChangeShapeType="1"/>
          </p:cNvSpPr>
          <p:nvPr/>
        </p:nvSpPr>
        <p:spPr bwMode="auto">
          <a:xfrm flipV="1">
            <a:off x="4852988" y="5024438"/>
            <a:ext cx="1133475" cy="192087"/>
          </a:xfrm>
          <a:prstGeom prst="line">
            <a:avLst/>
          </a:prstGeom>
          <a:noFill/>
          <a:ln w="57150">
            <a:solidFill>
              <a:schemeClr val="tx1"/>
            </a:solidFill>
            <a:round/>
            <a:headEnd/>
            <a:tailEnd type="triangle" w="med" len="med"/>
          </a:ln>
          <a:effectLst/>
        </p:spPr>
        <p:txBody>
          <a:bodyPr/>
          <a:lstStyle/>
          <a:p>
            <a:endParaRPr lang="fr-FR"/>
          </a:p>
        </p:txBody>
      </p:sp>
      <p:sp>
        <p:nvSpPr>
          <p:cNvPr id="217108" name="Rectangle 20"/>
          <p:cNvSpPr>
            <a:spLocks noChangeArrowheads="1"/>
          </p:cNvSpPr>
          <p:nvPr/>
        </p:nvSpPr>
        <p:spPr bwMode="auto">
          <a:xfrm>
            <a:off x="812800" y="4440238"/>
            <a:ext cx="1238250" cy="396875"/>
          </a:xfrm>
          <a:prstGeom prst="rect">
            <a:avLst/>
          </a:prstGeom>
          <a:solidFill>
            <a:schemeClr val="hlink"/>
          </a:solidFill>
          <a:ln w="57150">
            <a:solidFill>
              <a:schemeClr val="accent1"/>
            </a:solidFill>
            <a:miter lim="800000"/>
            <a:headEnd/>
            <a:tailEnd/>
          </a:ln>
          <a:effectLst/>
        </p:spPr>
        <p:txBody>
          <a:bodyPr wrap="none" anchor="ctr"/>
          <a:lstStyle/>
          <a:p>
            <a:pPr algn="ctr"/>
            <a:r>
              <a:rPr lang="fr-FR"/>
              <a:t>Mari</a:t>
            </a:r>
          </a:p>
        </p:txBody>
      </p:sp>
      <p:sp>
        <p:nvSpPr>
          <p:cNvPr id="217109" name="Rectangle 21"/>
          <p:cNvSpPr>
            <a:spLocks noChangeArrowheads="1"/>
          </p:cNvSpPr>
          <p:nvPr/>
        </p:nvSpPr>
        <p:spPr bwMode="auto">
          <a:xfrm>
            <a:off x="812800" y="4837113"/>
            <a:ext cx="1238250" cy="827087"/>
          </a:xfrm>
          <a:prstGeom prst="rect">
            <a:avLst/>
          </a:prstGeom>
          <a:solidFill>
            <a:schemeClr val="hlink"/>
          </a:solidFill>
          <a:ln w="57150">
            <a:solidFill>
              <a:schemeClr val="accent1"/>
            </a:solidFill>
            <a:miter lim="800000"/>
            <a:headEnd/>
            <a:tailEnd/>
          </a:ln>
          <a:effectLst/>
        </p:spPr>
        <p:txBody>
          <a:bodyPr wrap="none"/>
          <a:lstStyle/>
          <a:p>
            <a:r>
              <a:rPr lang="fr-FR" sz="1600"/>
              <a:t>&lt;PK&gt; M#</a:t>
            </a:r>
          </a:p>
          <a:p>
            <a:r>
              <a:rPr lang="fr-FR" sz="1600"/>
              <a:t>A1</a:t>
            </a:r>
          </a:p>
          <a:p>
            <a:r>
              <a:rPr lang="fr-FR" sz="1600"/>
              <a:t>….</a:t>
            </a:r>
          </a:p>
        </p:txBody>
      </p:sp>
      <p:sp>
        <p:nvSpPr>
          <p:cNvPr id="217110" name="Rectangle 22"/>
          <p:cNvSpPr>
            <a:spLocks noChangeArrowheads="1"/>
          </p:cNvSpPr>
          <p:nvPr/>
        </p:nvSpPr>
        <p:spPr bwMode="auto">
          <a:xfrm>
            <a:off x="6010275" y="4440238"/>
            <a:ext cx="1238250" cy="396875"/>
          </a:xfrm>
          <a:prstGeom prst="rect">
            <a:avLst/>
          </a:prstGeom>
          <a:solidFill>
            <a:schemeClr val="hlink"/>
          </a:solidFill>
          <a:ln w="57150">
            <a:solidFill>
              <a:schemeClr val="accent1"/>
            </a:solidFill>
            <a:miter lim="800000"/>
            <a:headEnd/>
            <a:tailEnd/>
          </a:ln>
          <a:effectLst/>
        </p:spPr>
        <p:txBody>
          <a:bodyPr wrap="none" anchor="ctr"/>
          <a:lstStyle/>
          <a:p>
            <a:pPr algn="ctr"/>
            <a:r>
              <a:rPr lang="fr-FR"/>
              <a:t>Femme</a:t>
            </a:r>
          </a:p>
        </p:txBody>
      </p:sp>
      <p:sp>
        <p:nvSpPr>
          <p:cNvPr id="217111" name="Rectangle 23"/>
          <p:cNvSpPr>
            <a:spLocks noChangeArrowheads="1"/>
          </p:cNvSpPr>
          <p:nvPr/>
        </p:nvSpPr>
        <p:spPr bwMode="auto">
          <a:xfrm>
            <a:off x="6010275" y="4837113"/>
            <a:ext cx="1238250" cy="847725"/>
          </a:xfrm>
          <a:prstGeom prst="rect">
            <a:avLst/>
          </a:prstGeom>
          <a:solidFill>
            <a:schemeClr val="hlink"/>
          </a:solidFill>
          <a:ln w="57150">
            <a:solidFill>
              <a:schemeClr val="accent1"/>
            </a:solidFill>
            <a:miter lim="800000"/>
            <a:headEnd/>
            <a:tailEnd/>
          </a:ln>
          <a:effectLst/>
        </p:spPr>
        <p:txBody>
          <a:bodyPr wrap="none"/>
          <a:lstStyle/>
          <a:p>
            <a:r>
              <a:rPr lang="fr-FR" sz="1600"/>
              <a:t>&lt;PK&gt; F#</a:t>
            </a:r>
          </a:p>
          <a:p>
            <a:r>
              <a:rPr lang="fr-FR" sz="1600"/>
              <a:t>B1</a:t>
            </a:r>
          </a:p>
          <a:p>
            <a:r>
              <a:rPr lang="fr-FR" sz="1600"/>
              <a:t>….</a:t>
            </a:r>
          </a:p>
        </p:txBody>
      </p:sp>
      <p:sp>
        <p:nvSpPr>
          <p:cNvPr id="217112" name="Rectangle 24"/>
          <p:cNvSpPr>
            <a:spLocks noChangeArrowheads="1"/>
          </p:cNvSpPr>
          <p:nvPr/>
        </p:nvSpPr>
        <p:spPr bwMode="auto">
          <a:xfrm>
            <a:off x="3411538" y="4384675"/>
            <a:ext cx="1430337" cy="396875"/>
          </a:xfrm>
          <a:prstGeom prst="rect">
            <a:avLst/>
          </a:prstGeom>
          <a:solidFill>
            <a:schemeClr val="hlink"/>
          </a:solidFill>
          <a:ln w="57150">
            <a:solidFill>
              <a:schemeClr val="accent1"/>
            </a:solidFill>
            <a:miter lim="800000"/>
            <a:headEnd/>
            <a:tailEnd/>
          </a:ln>
          <a:effectLst/>
        </p:spPr>
        <p:txBody>
          <a:bodyPr wrap="none" anchor="ctr"/>
          <a:lstStyle/>
          <a:p>
            <a:pPr algn="ctr"/>
            <a:r>
              <a:rPr lang="fr-FR"/>
              <a:t>Mariés</a:t>
            </a:r>
          </a:p>
        </p:txBody>
      </p:sp>
      <p:sp>
        <p:nvSpPr>
          <p:cNvPr id="217113" name="Rectangle 25"/>
          <p:cNvSpPr>
            <a:spLocks noChangeArrowheads="1"/>
          </p:cNvSpPr>
          <p:nvPr/>
        </p:nvSpPr>
        <p:spPr bwMode="auto">
          <a:xfrm>
            <a:off x="3411538" y="4781550"/>
            <a:ext cx="1430337" cy="1077913"/>
          </a:xfrm>
          <a:prstGeom prst="rect">
            <a:avLst/>
          </a:prstGeom>
          <a:solidFill>
            <a:schemeClr val="hlink"/>
          </a:solidFill>
          <a:ln w="57150">
            <a:solidFill>
              <a:schemeClr val="accent1"/>
            </a:solidFill>
            <a:miter lim="800000"/>
            <a:headEnd/>
            <a:tailEnd/>
          </a:ln>
          <a:effectLst/>
        </p:spPr>
        <p:txBody>
          <a:bodyPr wrap="none"/>
          <a:lstStyle/>
          <a:p>
            <a:r>
              <a:rPr lang="fr-FR" sz="1600"/>
              <a:t>&lt;PK&gt; M#</a:t>
            </a:r>
          </a:p>
          <a:p>
            <a:r>
              <a:rPr lang="fr-FR" sz="1600"/>
              <a:t>&lt;PK&gt; F#</a:t>
            </a:r>
          </a:p>
          <a:p>
            <a:r>
              <a:rPr lang="fr-FR" sz="1600"/>
              <a:t>C1</a:t>
            </a:r>
          </a:p>
          <a:p>
            <a:r>
              <a:rPr lang="fr-FR" sz="1600"/>
              <a:t>….</a:t>
            </a:r>
          </a:p>
        </p:txBody>
      </p:sp>
      <p:sp>
        <p:nvSpPr>
          <p:cNvPr id="217114" name="Line 26"/>
          <p:cNvSpPr>
            <a:spLocks noChangeShapeType="1"/>
          </p:cNvSpPr>
          <p:nvPr/>
        </p:nvSpPr>
        <p:spPr bwMode="auto">
          <a:xfrm flipV="1">
            <a:off x="2060575" y="4986338"/>
            <a:ext cx="1346200" cy="57150"/>
          </a:xfrm>
          <a:prstGeom prst="line">
            <a:avLst/>
          </a:prstGeom>
          <a:noFill/>
          <a:ln w="57150">
            <a:solidFill>
              <a:schemeClr val="tx1"/>
            </a:solidFill>
            <a:round/>
            <a:headEnd type="triangle" w="med" len="med"/>
            <a:tailEnd/>
          </a:ln>
          <a:effectLst/>
        </p:spPr>
        <p:txBody>
          <a:bodyPr/>
          <a:lstStyle/>
          <a:p>
            <a:endParaRPr lang="fr-FR"/>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798513" y="263525"/>
            <a:ext cx="7772400" cy="1143000"/>
          </a:xfrm>
        </p:spPr>
        <p:txBody>
          <a:bodyPr/>
          <a:lstStyle/>
          <a:p>
            <a:r>
              <a:rPr lang="fr-FR"/>
              <a:t>Réification : Hiérarchie</a:t>
            </a:r>
          </a:p>
        </p:txBody>
      </p:sp>
      <p:sp>
        <p:nvSpPr>
          <p:cNvPr id="218115" name="Rectangle 3"/>
          <p:cNvSpPr>
            <a:spLocks noChangeArrowheads="1"/>
          </p:cNvSpPr>
          <p:nvPr/>
        </p:nvSpPr>
        <p:spPr bwMode="auto">
          <a:xfrm>
            <a:off x="908050"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Mari</a:t>
            </a:r>
          </a:p>
        </p:txBody>
      </p:sp>
      <p:sp>
        <p:nvSpPr>
          <p:cNvPr id="218116" name="Rectangle 4"/>
          <p:cNvSpPr>
            <a:spLocks noChangeArrowheads="1"/>
          </p:cNvSpPr>
          <p:nvPr/>
        </p:nvSpPr>
        <p:spPr bwMode="auto">
          <a:xfrm>
            <a:off x="908050" y="2139950"/>
            <a:ext cx="1238250" cy="827088"/>
          </a:xfrm>
          <a:prstGeom prst="rect">
            <a:avLst/>
          </a:prstGeom>
          <a:solidFill>
            <a:schemeClr val="accent1"/>
          </a:solidFill>
          <a:ln w="12700">
            <a:solidFill>
              <a:schemeClr val="tx1"/>
            </a:solidFill>
            <a:miter lim="800000"/>
            <a:headEnd/>
            <a:tailEnd/>
          </a:ln>
          <a:effectLst/>
        </p:spPr>
        <p:txBody>
          <a:bodyPr wrap="none"/>
          <a:lstStyle/>
          <a:p>
            <a:r>
              <a:rPr lang="fr-FR" sz="1600"/>
              <a:t>&lt;PK&gt; M#</a:t>
            </a:r>
          </a:p>
          <a:p>
            <a:r>
              <a:rPr lang="fr-FR" sz="1600"/>
              <a:t>A1</a:t>
            </a:r>
          </a:p>
          <a:p>
            <a:r>
              <a:rPr lang="fr-FR" sz="1600"/>
              <a:t>….</a:t>
            </a:r>
          </a:p>
        </p:txBody>
      </p:sp>
      <p:sp>
        <p:nvSpPr>
          <p:cNvPr id="218117" name="Rectangle 5"/>
          <p:cNvSpPr>
            <a:spLocks noChangeArrowheads="1"/>
          </p:cNvSpPr>
          <p:nvPr/>
        </p:nvSpPr>
        <p:spPr bwMode="auto">
          <a:xfrm>
            <a:off x="6105525"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Femme</a:t>
            </a:r>
          </a:p>
        </p:txBody>
      </p:sp>
      <p:sp>
        <p:nvSpPr>
          <p:cNvPr id="218118" name="Rectangle 6"/>
          <p:cNvSpPr>
            <a:spLocks noChangeArrowheads="1"/>
          </p:cNvSpPr>
          <p:nvPr/>
        </p:nvSpPr>
        <p:spPr bwMode="auto">
          <a:xfrm>
            <a:off x="6105525" y="2139950"/>
            <a:ext cx="1238250" cy="847725"/>
          </a:xfrm>
          <a:prstGeom prst="rect">
            <a:avLst/>
          </a:prstGeom>
          <a:solidFill>
            <a:schemeClr val="accent1"/>
          </a:solidFill>
          <a:ln w="12700">
            <a:solidFill>
              <a:schemeClr val="tx1"/>
            </a:solidFill>
            <a:miter lim="800000"/>
            <a:headEnd/>
            <a:tailEnd/>
          </a:ln>
          <a:effectLst/>
        </p:spPr>
        <p:txBody>
          <a:bodyPr wrap="none"/>
          <a:lstStyle/>
          <a:p>
            <a:r>
              <a:rPr lang="fr-FR" sz="1600"/>
              <a:t>&lt;PK&gt; F#</a:t>
            </a:r>
          </a:p>
          <a:p>
            <a:r>
              <a:rPr lang="fr-FR" sz="1600"/>
              <a:t>B1</a:t>
            </a:r>
          </a:p>
          <a:p>
            <a:r>
              <a:rPr lang="fr-FR" sz="1600"/>
              <a:t>….</a:t>
            </a:r>
          </a:p>
        </p:txBody>
      </p:sp>
      <p:sp>
        <p:nvSpPr>
          <p:cNvPr id="218119" name="Line 7"/>
          <p:cNvSpPr>
            <a:spLocks noChangeShapeType="1"/>
          </p:cNvSpPr>
          <p:nvPr/>
        </p:nvSpPr>
        <p:spPr bwMode="auto">
          <a:xfrm>
            <a:off x="2135188" y="2405063"/>
            <a:ext cx="3986212" cy="0"/>
          </a:xfrm>
          <a:prstGeom prst="line">
            <a:avLst/>
          </a:prstGeom>
          <a:noFill/>
          <a:ln w="12700">
            <a:solidFill>
              <a:schemeClr val="tx1"/>
            </a:solidFill>
            <a:round/>
            <a:headEnd/>
            <a:tailEnd/>
          </a:ln>
          <a:effectLst/>
        </p:spPr>
        <p:txBody>
          <a:bodyPr/>
          <a:lstStyle/>
          <a:p>
            <a:endParaRPr lang="fr-FR"/>
          </a:p>
        </p:txBody>
      </p:sp>
      <p:sp>
        <p:nvSpPr>
          <p:cNvPr id="218120" name="Rectangle 8"/>
          <p:cNvSpPr>
            <a:spLocks noChangeArrowheads="1"/>
          </p:cNvSpPr>
          <p:nvPr/>
        </p:nvSpPr>
        <p:spPr bwMode="auto">
          <a:xfrm>
            <a:off x="3776663" y="2782888"/>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Mariés</a:t>
            </a:r>
          </a:p>
        </p:txBody>
      </p:sp>
      <p:sp>
        <p:nvSpPr>
          <p:cNvPr id="218121" name="Rectangle 9"/>
          <p:cNvSpPr>
            <a:spLocks noChangeArrowheads="1"/>
          </p:cNvSpPr>
          <p:nvPr/>
        </p:nvSpPr>
        <p:spPr bwMode="auto">
          <a:xfrm>
            <a:off x="3776663" y="3179763"/>
            <a:ext cx="1238250" cy="673100"/>
          </a:xfrm>
          <a:prstGeom prst="rect">
            <a:avLst/>
          </a:prstGeom>
          <a:solidFill>
            <a:schemeClr val="accent1"/>
          </a:solidFill>
          <a:ln w="12700">
            <a:solidFill>
              <a:schemeClr val="tx1"/>
            </a:solidFill>
            <a:miter lim="800000"/>
            <a:headEnd/>
            <a:tailEnd/>
          </a:ln>
          <a:effectLst/>
        </p:spPr>
        <p:txBody>
          <a:bodyPr wrap="none"/>
          <a:lstStyle/>
          <a:p>
            <a:r>
              <a:rPr lang="fr-FR" sz="1600"/>
              <a:t>Date</a:t>
            </a:r>
          </a:p>
          <a:p>
            <a:r>
              <a:rPr lang="fr-FR" sz="1600"/>
              <a:t>….</a:t>
            </a:r>
          </a:p>
        </p:txBody>
      </p:sp>
      <p:sp>
        <p:nvSpPr>
          <p:cNvPr id="218122" name="Line 10"/>
          <p:cNvSpPr>
            <a:spLocks noChangeShapeType="1"/>
          </p:cNvSpPr>
          <p:nvPr/>
        </p:nvSpPr>
        <p:spPr bwMode="auto">
          <a:xfrm>
            <a:off x="4311650" y="2405063"/>
            <a:ext cx="0" cy="366712"/>
          </a:xfrm>
          <a:prstGeom prst="line">
            <a:avLst/>
          </a:prstGeom>
          <a:noFill/>
          <a:ln w="12700">
            <a:solidFill>
              <a:schemeClr val="tx1"/>
            </a:solidFill>
            <a:prstDash val="dash"/>
            <a:round/>
            <a:headEnd/>
            <a:tailEnd/>
          </a:ln>
          <a:effectLst/>
        </p:spPr>
        <p:txBody>
          <a:bodyPr/>
          <a:lstStyle/>
          <a:p>
            <a:endParaRPr lang="fr-FR"/>
          </a:p>
        </p:txBody>
      </p:sp>
      <p:sp>
        <p:nvSpPr>
          <p:cNvPr id="218123" name="Text Box 11"/>
          <p:cNvSpPr txBox="1">
            <a:spLocks noChangeArrowheads="1"/>
          </p:cNvSpPr>
          <p:nvPr/>
        </p:nvSpPr>
        <p:spPr bwMode="auto">
          <a:xfrm>
            <a:off x="2290763" y="1847850"/>
            <a:ext cx="655637"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18124" name="Text Box 12"/>
          <p:cNvSpPr txBox="1">
            <a:spLocks noChangeArrowheads="1"/>
          </p:cNvSpPr>
          <p:nvPr/>
        </p:nvSpPr>
        <p:spPr bwMode="auto">
          <a:xfrm>
            <a:off x="5254625" y="1866900"/>
            <a:ext cx="693738" cy="396875"/>
          </a:xfrm>
          <a:prstGeom prst="rect">
            <a:avLst/>
          </a:prstGeom>
          <a:noFill/>
          <a:ln w="12700">
            <a:noFill/>
            <a:miter lim="800000"/>
            <a:headEnd/>
            <a:tailEnd/>
          </a:ln>
          <a:effectLst/>
        </p:spPr>
        <p:txBody>
          <a:bodyPr>
            <a:spAutoFit/>
          </a:bodyPr>
          <a:lstStyle/>
          <a:p>
            <a:pPr>
              <a:spcBef>
                <a:spcPct val="50000"/>
              </a:spcBef>
            </a:pPr>
            <a:r>
              <a:rPr lang="fr-FR"/>
              <a:t>0..4</a:t>
            </a:r>
          </a:p>
        </p:txBody>
      </p:sp>
      <p:sp>
        <p:nvSpPr>
          <p:cNvPr id="218125" name="Line 13"/>
          <p:cNvSpPr>
            <a:spLocks noChangeShapeType="1"/>
          </p:cNvSpPr>
          <p:nvPr/>
        </p:nvSpPr>
        <p:spPr bwMode="auto">
          <a:xfrm flipV="1">
            <a:off x="2041525" y="5024438"/>
            <a:ext cx="3944938" cy="0"/>
          </a:xfrm>
          <a:prstGeom prst="line">
            <a:avLst/>
          </a:prstGeom>
          <a:noFill/>
          <a:ln w="57150">
            <a:solidFill>
              <a:schemeClr val="tx1"/>
            </a:solidFill>
            <a:round/>
            <a:headEnd/>
            <a:tailEnd type="triangle" w="med" len="med"/>
          </a:ln>
          <a:effectLst/>
        </p:spPr>
        <p:txBody>
          <a:bodyPr/>
          <a:lstStyle/>
          <a:p>
            <a:endParaRPr lang="fr-FR"/>
          </a:p>
        </p:txBody>
      </p:sp>
      <p:sp>
        <p:nvSpPr>
          <p:cNvPr id="218126" name="Rectangle 14"/>
          <p:cNvSpPr>
            <a:spLocks noChangeArrowheads="1"/>
          </p:cNvSpPr>
          <p:nvPr/>
        </p:nvSpPr>
        <p:spPr bwMode="auto">
          <a:xfrm>
            <a:off x="812800" y="4440238"/>
            <a:ext cx="1238250" cy="396875"/>
          </a:xfrm>
          <a:prstGeom prst="rect">
            <a:avLst/>
          </a:prstGeom>
          <a:solidFill>
            <a:schemeClr val="hlink"/>
          </a:solidFill>
          <a:ln w="57150">
            <a:solidFill>
              <a:schemeClr val="accent1"/>
            </a:solidFill>
            <a:miter lim="800000"/>
            <a:headEnd/>
            <a:tailEnd/>
          </a:ln>
          <a:effectLst/>
        </p:spPr>
        <p:txBody>
          <a:bodyPr wrap="none" anchor="ctr"/>
          <a:lstStyle/>
          <a:p>
            <a:pPr algn="ctr"/>
            <a:r>
              <a:rPr lang="fr-FR"/>
              <a:t>Mari</a:t>
            </a:r>
          </a:p>
        </p:txBody>
      </p:sp>
      <p:sp>
        <p:nvSpPr>
          <p:cNvPr id="218127" name="Rectangle 15"/>
          <p:cNvSpPr>
            <a:spLocks noChangeArrowheads="1"/>
          </p:cNvSpPr>
          <p:nvPr/>
        </p:nvSpPr>
        <p:spPr bwMode="auto">
          <a:xfrm>
            <a:off x="812800" y="4837113"/>
            <a:ext cx="1238250" cy="827087"/>
          </a:xfrm>
          <a:prstGeom prst="rect">
            <a:avLst/>
          </a:prstGeom>
          <a:solidFill>
            <a:schemeClr val="hlink"/>
          </a:solidFill>
          <a:ln w="57150">
            <a:solidFill>
              <a:schemeClr val="accent1"/>
            </a:solidFill>
            <a:miter lim="800000"/>
            <a:headEnd/>
            <a:tailEnd/>
          </a:ln>
          <a:effectLst/>
        </p:spPr>
        <p:txBody>
          <a:bodyPr wrap="none"/>
          <a:lstStyle/>
          <a:p>
            <a:r>
              <a:rPr lang="fr-FR" sz="1600"/>
              <a:t>&lt;PK&gt; M#</a:t>
            </a:r>
          </a:p>
          <a:p>
            <a:r>
              <a:rPr lang="fr-FR" sz="1600"/>
              <a:t>A1</a:t>
            </a:r>
          </a:p>
          <a:p>
            <a:r>
              <a:rPr lang="fr-FR" sz="1600"/>
              <a:t>….</a:t>
            </a:r>
          </a:p>
        </p:txBody>
      </p:sp>
      <p:sp>
        <p:nvSpPr>
          <p:cNvPr id="218128" name="Rectangle 16"/>
          <p:cNvSpPr>
            <a:spLocks noChangeArrowheads="1"/>
          </p:cNvSpPr>
          <p:nvPr/>
        </p:nvSpPr>
        <p:spPr bwMode="auto">
          <a:xfrm>
            <a:off x="6010275" y="4440238"/>
            <a:ext cx="1238250" cy="396875"/>
          </a:xfrm>
          <a:prstGeom prst="rect">
            <a:avLst/>
          </a:prstGeom>
          <a:solidFill>
            <a:schemeClr val="hlink"/>
          </a:solidFill>
          <a:ln w="57150">
            <a:solidFill>
              <a:schemeClr val="accent1"/>
            </a:solidFill>
            <a:miter lim="800000"/>
            <a:headEnd/>
            <a:tailEnd/>
          </a:ln>
          <a:effectLst/>
        </p:spPr>
        <p:txBody>
          <a:bodyPr wrap="none" anchor="ctr"/>
          <a:lstStyle/>
          <a:p>
            <a:pPr algn="ctr"/>
            <a:r>
              <a:rPr lang="fr-FR"/>
              <a:t>Femme-m</a:t>
            </a:r>
          </a:p>
        </p:txBody>
      </p:sp>
      <p:sp>
        <p:nvSpPr>
          <p:cNvPr id="218129" name="Rectangle 17"/>
          <p:cNvSpPr>
            <a:spLocks noChangeArrowheads="1"/>
          </p:cNvSpPr>
          <p:nvPr/>
        </p:nvSpPr>
        <p:spPr bwMode="auto">
          <a:xfrm>
            <a:off x="6010275" y="4837113"/>
            <a:ext cx="1252538" cy="1501775"/>
          </a:xfrm>
          <a:prstGeom prst="rect">
            <a:avLst/>
          </a:prstGeom>
          <a:solidFill>
            <a:schemeClr val="hlink"/>
          </a:solidFill>
          <a:ln w="57150">
            <a:solidFill>
              <a:schemeClr val="accent1"/>
            </a:solidFill>
            <a:miter lim="800000"/>
            <a:headEnd/>
            <a:tailEnd/>
          </a:ln>
          <a:effectLst/>
        </p:spPr>
        <p:txBody>
          <a:bodyPr wrap="none"/>
          <a:lstStyle/>
          <a:p>
            <a:r>
              <a:rPr lang="fr-FR" sz="1600"/>
              <a:t>&lt;PK&gt; F#</a:t>
            </a:r>
          </a:p>
          <a:p>
            <a:r>
              <a:rPr lang="fr-FR" sz="1600"/>
              <a:t>M#</a:t>
            </a:r>
          </a:p>
          <a:p>
            <a:r>
              <a:rPr lang="fr-FR" sz="1600"/>
              <a:t>Date</a:t>
            </a:r>
          </a:p>
          <a:p>
            <a:r>
              <a:rPr lang="fr-FR" sz="1600"/>
              <a:t>B1</a:t>
            </a:r>
          </a:p>
          <a:p>
            <a:r>
              <a:rPr lang="fr-FR" sz="1600"/>
              <a:t>….</a:t>
            </a:r>
          </a:p>
        </p:txBody>
      </p:sp>
      <p:sp>
        <p:nvSpPr>
          <p:cNvPr id="218133" name="Line 21"/>
          <p:cNvSpPr>
            <a:spLocks noChangeShapeType="1"/>
          </p:cNvSpPr>
          <p:nvPr/>
        </p:nvSpPr>
        <p:spPr bwMode="auto">
          <a:xfrm flipV="1">
            <a:off x="6915150" y="3181350"/>
            <a:ext cx="557213" cy="1308100"/>
          </a:xfrm>
          <a:prstGeom prst="line">
            <a:avLst/>
          </a:prstGeom>
          <a:noFill/>
          <a:ln w="12700">
            <a:solidFill>
              <a:schemeClr val="tx1"/>
            </a:solidFill>
            <a:round/>
            <a:headEnd type="arrow" w="med" len="med"/>
            <a:tailEnd/>
          </a:ln>
          <a:effectLst/>
        </p:spPr>
        <p:txBody>
          <a:bodyPr/>
          <a:lstStyle/>
          <a:p>
            <a:endParaRPr lang="fr-FR"/>
          </a:p>
        </p:txBody>
      </p:sp>
      <p:sp>
        <p:nvSpPr>
          <p:cNvPr id="218134" name="AutoShape 22"/>
          <p:cNvSpPr>
            <a:spLocks noChangeArrowheads="1"/>
          </p:cNvSpPr>
          <p:nvPr/>
        </p:nvSpPr>
        <p:spPr bwMode="auto">
          <a:xfrm>
            <a:off x="7410450" y="2809875"/>
            <a:ext cx="1560513" cy="1501775"/>
          </a:xfrm>
          <a:prstGeom prst="foldedCorner">
            <a:avLst>
              <a:gd name="adj" fmla="val 12500"/>
            </a:avLst>
          </a:prstGeom>
          <a:solidFill>
            <a:srgbClr val="C3E4F5"/>
          </a:solidFill>
          <a:ln w="12700">
            <a:solidFill>
              <a:schemeClr val="tx1"/>
            </a:solidFill>
            <a:round/>
            <a:headEnd/>
            <a:tailEnd/>
          </a:ln>
          <a:effectLst/>
        </p:spPr>
        <p:txBody>
          <a:bodyPr wrap="none" anchor="ctr"/>
          <a:lstStyle/>
          <a:p>
            <a:pPr algn="ctr"/>
            <a:endParaRPr lang="fr-FR" sz="1400">
              <a:solidFill>
                <a:srgbClr val="00279F"/>
              </a:solidFill>
            </a:endParaRPr>
          </a:p>
          <a:p>
            <a:pPr algn="ctr"/>
            <a:r>
              <a:rPr lang="fr-FR" sz="1400">
                <a:solidFill>
                  <a:srgbClr val="00279F"/>
                </a:solidFill>
              </a:rPr>
              <a:t>On n’a que</a:t>
            </a:r>
          </a:p>
          <a:p>
            <a:pPr algn="ctr"/>
            <a:r>
              <a:rPr lang="fr-FR" sz="1400">
                <a:solidFill>
                  <a:srgbClr val="00279F"/>
                </a:solidFill>
              </a:rPr>
              <a:t>les femmes </a:t>
            </a:r>
          </a:p>
          <a:p>
            <a:pPr algn="ctr"/>
            <a:r>
              <a:rPr lang="fr-FR" sz="1400">
                <a:solidFill>
                  <a:srgbClr val="00279F"/>
                </a:solidFill>
              </a:rPr>
              <a:t>mariées </a:t>
            </a:r>
          </a:p>
          <a:p>
            <a:pPr algn="ctr"/>
            <a:r>
              <a:rPr lang="fr-FR" sz="1400">
                <a:solidFill>
                  <a:srgbClr val="00279F"/>
                </a:solidFill>
              </a:rPr>
              <a:t>(changement du</a:t>
            </a:r>
          </a:p>
          <a:p>
            <a:pPr algn="ctr"/>
            <a:r>
              <a:rPr lang="fr-FR" sz="1400">
                <a:solidFill>
                  <a:srgbClr val="00279F"/>
                </a:solidFill>
              </a:rPr>
              <a:t>modèle </a:t>
            </a:r>
          </a:p>
          <a:p>
            <a:pPr algn="ctr"/>
            <a:r>
              <a:rPr lang="fr-FR" sz="1400">
                <a:solidFill>
                  <a:srgbClr val="00279F"/>
                </a:solidFill>
              </a:rPr>
              <a:t>conceptuel)</a:t>
            </a:r>
          </a:p>
          <a:p>
            <a:pPr algn="ctr"/>
            <a:endParaRPr lang="fr-FR" sz="1400">
              <a:solidFill>
                <a:srgbClr val="00279F"/>
              </a:solidFill>
            </a:endParaRPr>
          </a:p>
        </p:txBody>
      </p:sp>
      <p:sp>
        <p:nvSpPr>
          <p:cNvPr id="218135" name="AutoShape 23"/>
          <p:cNvSpPr>
            <a:spLocks noChangeArrowheads="1"/>
          </p:cNvSpPr>
          <p:nvPr/>
        </p:nvSpPr>
        <p:spPr bwMode="auto">
          <a:xfrm>
            <a:off x="3346450" y="5384800"/>
            <a:ext cx="1344613" cy="1171575"/>
          </a:xfrm>
          <a:prstGeom prst="foldedCorner">
            <a:avLst>
              <a:gd name="adj" fmla="val 12500"/>
            </a:avLst>
          </a:prstGeom>
          <a:solidFill>
            <a:srgbClr val="C3E4F5"/>
          </a:solidFill>
          <a:ln w="12700">
            <a:solidFill>
              <a:schemeClr val="tx1"/>
            </a:solidFill>
            <a:round/>
            <a:headEnd/>
            <a:tailEnd/>
          </a:ln>
          <a:effectLst/>
        </p:spPr>
        <p:txBody>
          <a:bodyPr wrap="none" anchor="ctr"/>
          <a:lstStyle/>
          <a:p>
            <a:r>
              <a:rPr lang="fr-FR" sz="1400">
                <a:solidFill>
                  <a:srgbClr val="00279F"/>
                </a:solidFill>
              </a:rPr>
              <a:t>On élimine </a:t>
            </a:r>
          </a:p>
          <a:p>
            <a:r>
              <a:rPr lang="fr-FR" sz="1400">
                <a:solidFill>
                  <a:srgbClr val="00279F"/>
                </a:solidFill>
              </a:rPr>
              <a:t>une jointure et </a:t>
            </a:r>
          </a:p>
          <a:p>
            <a:r>
              <a:rPr lang="fr-FR" sz="1400">
                <a:solidFill>
                  <a:srgbClr val="00279F"/>
                </a:solidFill>
              </a:rPr>
              <a:t>une redondance/ </a:t>
            </a:r>
          </a:p>
          <a:p>
            <a:r>
              <a:rPr lang="fr-FR" sz="1400">
                <a:solidFill>
                  <a:srgbClr val="00279F"/>
                </a:solidFill>
              </a:rPr>
              <a:t>à l’approche</a:t>
            </a:r>
          </a:p>
          <a:p>
            <a:r>
              <a:rPr lang="fr-FR" sz="1400">
                <a:solidFill>
                  <a:srgbClr val="00279F"/>
                </a:solidFill>
              </a:rPr>
              <a:t>générale</a:t>
            </a:r>
          </a:p>
        </p:txBody>
      </p:sp>
      <p:sp>
        <p:nvSpPr>
          <p:cNvPr id="218137" name="Line 25"/>
          <p:cNvSpPr>
            <a:spLocks noChangeShapeType="1"/>
          </p:cNvSpPr>
          <p:nvPr/>
        </p:nvSpPr>
        <p:spPr bwMode="auto">
          <a:xfrm flipV="1">
            <a:off x="4716463" y="5313363"/>
            <a:ext cx="1270000" cy="423862"/>
          </a:xfrm>
          <a:prstGeom prst="line">
            <a:avLst/>
          </a:prstGeom>
          <a:noFill/>
          <a:ln w="12700">
            <a:solidFill>
              <a:schemeClr val="tx1"/>
            </a:solidFill>
            <a:round/>
            <a:headEnd/>
            <a:tailEnd type="triangle" w="med" len="med"/>
          </a:ln>
          <a:effectLst/>
        </p:spPr>
        <p:txBody>
          <a:bodyPr/>
          <a:lstStyle/>
          <a:p>
            <a:endParaRPr lang="fr-FR"/>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798513" y="263525"/>
            <a:ext cx="7772400" cy="1143000"/>
          </a:xfrm>
        </p:spPr>
        <p:txBody>
          <a:bodyPr/>
          <a:lstStyle/>
          <a:p>
            <a:r>
              <a:rPr lang="fr-FR"/>
              <a:t>Réification : Les Veuves ?</a:t>
            </a:r>
          </a:p>
        </p:txBody>
      </p:sp>
      <p:sp>
        <p:nvSpPr>
          <p:cNvPr id="219139" name="Rectangle 3"/>
          <p:cNvSpPr>
            <a:spLocks noChangeArrowheads="1"/>
          </p:cNvSpPr>
          <p:nvPr/>
        </p:nvSpPr>
        <p:spPr bwMode="auto">
          <a:xfrm>
            <a:off x="908050"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Mari</a:t>
            </a:r>
          </a:p>
        </p:txBody>
      </p:sp>
      <p:sp>
        <p:nvSpPr>
          <p:cNvPr id="219140" name="Rectangle 4"/>
          <p:cNvSpPr>
            <a:spLocks noChangeArrowheads="1"/>
          </p:cNvSpPr>
          <p:nvPr/>
        </p:nvSpPr>
        <p:spPr bwMode="auto">
          <a:xfrm>
            <a:off x="908050" y="2139950"/>
            <a:ext cx="1238250" cy="827088"/>
          </a:xfrm>
          <a:prstGeom prst="rect">
            <a:avLst/>
          </a:prstGeom>
          <a:solidFill>
            <a:schemeClr val="accent1"/>
          </a:solidFill>
          <a:ln w="12700">
            <a:solidFill>
              <a:schemeClr val="tx1"/>
            </a:solidFill>
            <a:miter lim="800000"/>
            <a:headEnd/>
            <a:tailEnd/>
          </a:ln>
          <a:effectLst/>
        </p:spPr>
        <p:txBody>
          <a:bodyPr wrap="none"/>
          <a:lstStyle/>
          <a:p>
            <a:r>
              <a:rPr lang="fr-FR" sz="1600"/>
              <a:t>&lt;PK&gt; M#</a:t>
            </a:r>
          </a:p>
          <a:p>
            <a:r>
              <a:rPr lang="fr-FR" sz="1600"/>
              <a:t>A1</a:t>
            </a:r>
          </a:p>
          <a:p>
            <a:r>
              <a:rPr lang="fr-FR" sz="1600"/>
              <a:t>….</a:t>
            </a:r>
          </a:p>
        </p:txBody>
      </p:sp>
      <p:sp>
        <p:nvSpPr>
          <p:cNvPr id="219141" name="Rectangle 5"/>
          <p:cNvSpPr>
            <a:spLocks noChangeArrowheads="1"/>
          </p:cNvSpPr>
          <p:nvPr/>
        </p:nvSpPr>
        <p:spPr bwMode="auto">
          <a:xfrm>
            <a:off x="6105525"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Femme</a:t>
            </a:r>
          </a:p>
        </p:txBody>
      </p:sp>
      <p:sp>
        <p:nvSpPr>
          <p:cNvPr id="219142" name="Rectangle 6"/>
          <p:cNvSpPr>
            <a:spLocks noChangeArrowheads="1"/>
          </p:cNvSpPr>
          <p:nvPr/>
        </p:nvSpPr>
        <p:spPr bwMode="auto">
          <a:xfrm>
            <a:off x="6105525" y="2139950"/>
            <a:ext cx="1238250" cy="847725"/>
          </a:xfrm>
          <a:prstGeom prst="rect">
            <a:avLst/>
          </a:prstGeom>
          <a:solidFill>
            <a:schemeClr val="accent1"/>
          </a:solidFill>
          <a:ln w="12700">
            <a:solidFill>
              <a:schemeClr val="tx1"/>
            </a:solidFill>
            <a:miter lim="800000"/>
            <a:headEnd/>
            <a:tailEnd/>
          </a:ln>
          <a:effectLst/>
        </p:spPr>
        <p:txBody>
          <a:bodyPr wrap="none"/>
          <a:lstStyle/>
          <a:p>
            <a:r>
              <a:rPr lang="fr-FR" sz="1600"/>
              <a:t>&lt;PK&gt; F#</a:t>
            </a:r>
          </a:p>
          <a:p>
            <a:r>
              <a:rPr lang="fr-FR" sz="1600"/>
              <a:t>B1</a:t>
            </a:r>
          </a:p>
          <a:p>
            <a:r>
              <a:rPr lang="fr-FR" sz="1600"/>
              <a:t>….</a:t>
            </a:r>
          </a:p>
        </p:txBody>
      </p:sp>
      <p:sp>
        <p:nvSpPr>
          <p:cNvPr id="219143" name="Line 7"/>
          <p:cNvSpPr>
            <a:spLocks noChangeShapeType="1"/>
          </p:cNvSpPr>
          <p:nvPr/>
        </p:nvSpPr>
        <p:spPr bwMode="auto">
          <a:xfrm>
            <a:off x="2135188" y="2405063"/>
            <a:ext cx="3986212" cy="0"/>
          </a:xfrm>
          <a:prstGeom prst="line">
            <a:avLst/>
          </a:prstGeom>
          <a:noFill/>
          <a:ln w="12700">
            <a:solidFill>
              <a:schemeClr val="tx1"/>
            </a:solidFill>
            <a:round/>
            <a:headEnd/>
            <a:tailEnd/>
          </a:ln>
          <a:effectLst/>
        </p:spPr>
        <p:txBody>
          <a:bodyPr/>
          <a:lstStyle/>
          <a:p>
            <a:endParaRPr lang="fr-FR"/>
          </a:p>
        </p:txBody>
      </p:sp>
      <p:sp>
        <p:nvSpPr>
          <p:cNvPr id="219144" name="Rectangle 8"/>
          <p:cNvSpPr>
            <a:spLocks noChangeArrowheads="1"/>
          </p:cNvSpPr>
          <p:nvPr/>
        </p:nvSpPr>
        <p:spPr bwMode="auto">
          <a:xfrm>
            <a:off x="3776663" y="2782888"/>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Mariés</a:t>
            </a:r>
          </a:p>
        </p:txBody>
      </p:sp>
      <p:sp>
        <p:nvSpPr>
          <p:cNvPr id="219145" name="Rectangle 9"/>
          <p:cNvSpPr>
            <a:spLocks noChangeArrowheads="1"/>
          </p:cNvSpPr>
          <p:nvPr/>
        </p:nvSpPr>
        <p:spPr bwMode="auto">
          <a:xfrm>
            <a:off x="3776663" y="3179763"/>
            <a:ext cx="1238250" cy="673100"/>
          </a:xfrm>
          <a:prstGeom prst="rect">
            <a:avLst/>
          </a:prstGeom>
          <a:solidFill>
            <a:schemeClr val="accent1"/>
          </a:solidFill>
          <a:ln w="12700">
            <a:solidFill>
              <a:schemeClr val="tx1"/>
            </a:solidFill>
            <a:miter lim="800000"/>
            <a:headEnd/>
            <a:tailEnd/>
          </a:ln>
          <a:effectLst/>
        </p:spPr>
        <p:txBody>
          <a:bodyPr wrap="none"/>
          <a:lstStyle/>
          <a:p>
            <a:r>
              <a:rPr lang="fr-FR" sz="1600"/>
              <a:t>Date</a:t>
            </a:r>
          </a:p>
          <a:p>
            <a:r>
              <a:rPr lang="fr-FR" sz="1600"/>
              <a:t>….</a:t>
            </a:r>
          </a:p>
        </p:txBody>
      </p:sp>
      <p:sp>
        <p:nvSpPr>
          <p:cNvPr id="219146" name="Line 10"/>
          <p:cNvSpPr>
            <a:spLocks noChangeShapeType="1"/>
          </p:cNvSpPr>
          <p:nvPr/>
        </p:nvSpPr>
        <p:spPr bwMode="auto">
          <a:xfrm>
            <a:off x="4311650" y="2405063"/>
            <a:ext cx="0" cy="366712"/>
          </a:xfrm>
          <a:prstGeom prst="line">
            <a:avLst/>
          </a:prstGeom>
          <a:noFill/>
          <a:ln w="12700">
            <a:solidFill>
              <a:schemeClr val="tx1"/>
            </a:solidFill>
            <a:prstDash val="dash"/>
            <a:round/>
            <a:headEnd/>
            <a:tailEnd/>
          </a:ln>
          <a:effectLst/>
        </p:spPr>
        <p:txBody>
          <a:bodyPr/>
          <a:lstStyle/>
          <a:p>
            <a:endParaRPr lang="fr-FR"/>
          </a:p>
        </p:txBody>
      </p:sp>
      <p:sp>
        <p:nvSpPr>
          <p:cNvPr id="219147" name="Text Box 11"/>
          <p:cNvSpPr txBox="1">
            <a:spLocks noChangeArrowheads="1"/>
          </p:cNvSpPr>
          <p:nvPr/>
        </p:nvSpPr>
        <p:spPr bwMode="auto">
          <a:xfrm>
            <a:off x="2290763" y="1847850"/>
            <a:ext cx="655637" cy="396875"/>
          </a:xfrm>
          <a:prstGeom prst="rect">
            <a:avLst/>
          </a:prstGeom>
          <a:noFill/>
          <a:ln w="12700">
            <a:noFill/>
            <a:miter lim="800000"/>
            <a:headEnd/>
            <a:tailEnd/>
          </a:ln>
          <a:effectLst/>
        </p:spPr>
        <p:txBody>
          <a:bodyPr>
            <a:spAutoFit/>
          </a:bodyPr>
          <a:lstStyle/>
          <a:p>
            <a:pPr>
              <a:spcBef>
                <a:spcPct val="50000"/>
              </a:spcBef>
            </a:pPr>
            <a:r>
              <a:rPr lang="fr-FR"/>
              <a:t>0..1</a:t>
            </a:r>
          </a:p>
        </p:txBody>
      </p:sp>
      <p:sp>
        <p:nvSpPr>
          <p:cNvPr id="219148" name="Text Box 12"/>
          <p:cNvSpPr txBox="1">
            <a:spLocks noChangeArrowheads="1"/>
          </p:cNvSpPr>
          <p:nvPr/>
        </p:nvSpPr>
        <p:spPr bwMode="auto">
          <a:xfrm>
            <a:off x="5254625" y="1866900"/>
            <a:ext cx="693738" cy="396875"/>
          </a:xfrm>
          <a:prstGeom prst="rect">
            <a:avLst/>
          </a:prstGeom>
          <a:noFill/>
          <a:ln w="12700">
            <a:noFill/>
            <a:miter lim="800000"/>
            <a:headEnd/>
            <a:tailEnd/>
          </a:ln>
          <a:effectLst/>
        </p:spPr>
        <p:txBody>
          <a:bodyPr>
            <a:spAutoFit/>
          </a:bodyPr>
          <a:lstStyle/>
          <a:p>
            <a:pPr>
              <a:spcBef>
                <a:spcPct val="50000"/>
              </a:spcBef>
            </a:pPr>
            <a:r>
              <a:rPr lang="fr-FR"/>
              <a:t>0..4</a:t>
            </a:r>
          </a:p>
        </p:txBody>
      </p:sp>
      <p:sp>
        <p:nvSpPr>
          <p:cNvPr id="219155" name="AutoShape 19"/>
          <p:cNvSpPr>
            <a:spLocks noChangeArrowheads="1"/>
          </p:cNvSpPr>
          <p:nvPr/>
        </p:nvSpPr>
        <p:spPr bwMode="auto">
          <a:xfrm>
            <a:off x="3714750" y="4870450"/>
            <a:ext cx="1347788" cy="963613"/>
          </a:xfrm>
          <a:prstGeom prst="foldedCorner">
            <a:avLst>
              <a:gd name="adj" fmla="val 12500"/>
            </a:avLst>
          </a:prstGeom>
          <a:solidFill>
            <a:srgbClr val="C3E4F5"/>
          </a:solidFill>
          <a:ln w="12700">
            <a:solidFill>
              <a:schemeClr val="tx1"/>
            </a:solidFill>
            <a:round/>
            <a:headEnd/>
            <a:tailEnd/>
          </a:ln>
          <a:effectLst/>
        </p:spPr>
        <p:txBody>
          <a:bodyPr wrap="none" anchor="ctr"/>
          <a:lstStyle/>
          <a:p>
            <a:pPr algn="ctr"/>
            <a:endParaRPr lang="fr-FR" sz="1400">
              <a:solidFill>
                <a:srgbClr val="00279F"/>
              </a:solidFill>
            </a:endParaRPr>
          </a:p>
          <a:p>
            <a:pPr algn="ctr"/>
            <a:r>
              <a:rPr lang="fr-FR" sz="1400">
                <a:solidFill>
                  <a:srgbClr val="00279F"/>
                </a:solidFill>
              </a:rPr>
              <a:t>Votre</a:t>
            </a:r>
          </a:p>
          <a:p>
            <a:pPr algn="ctr"/>
            <a:r>
              <a:rPr lang="fr-FR" sz="1400">
                <a:solidFill>
                  <a:srgbClr val="00279F"/>
                </a:solidFill>
              </a:rPr>
              <a:t>Proposition</a:t>
            </a:r>
          </a:p>
          <a:p>
            <a:pPr algn="ctr"/>
            <a:r>
              <a:rPr lang="fr-FR" sz="1400">
                <a:solidFill>
                  <a:srgbClr val="00279F"/>
                </a:solidFill>
              </a:rPr>
              <a:t>ici </a:t>
            </a:r>
          </a:p>
          <a:p>
            <a:pPr algn="ctr"/>
            <a:endParaRPr lang="fr-FR" sz="1400">
              <a:solidFill>
                <a:srgbClr val="00279F"/>
              </a:solidFill>
            </a:endParaRPr>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779463" y="120650"/>
            <a:ext cx="7772400" cy="1143000"/>
          </a:xfrm>
        </p:spPr>
        <p:txBody>
          <a:bodyPr/>
          <a:lstStyle/>
          <a:p>
            <a:pPr algn="ctr"/>
            <a:r>
              <a:rPr lang="fr-FR" sz="3600"/>
              <a:t>Réification : Classe / Sous-classe</a:t>
            </a:r>
          </a:p>
        </p:txBody>
      </p:sp>
      <p:sp>
        <p:nvSpPr>
          <p:cNvPr id="223236" name="Rectangle 4"/>
          <p:cNvSpPr>
            <a:spLocks noChangeArrowheads="1"/>
          </p:cNvSpPr>
          <p:nvPr/>
        </p:nvSpPr>
        <p:spPr bwMode="auto">
          <a:xfrm>
            <a:off x="6510338" y="1719263"/>
            <a:ext cx="1752600" cy="520700"/>
          </a:xfrm>
          <a:prstGeom prst="rect">
            <a:avLst/>
          </a:prstGeom>
          <a:solidFill>
            <a:schemeClr val="hlink"/>
          </a:solidFill>
          <a:ln w="12700">
            <a:solidFill>
              <a:schemeClr val="tx1"/>
            </a:solidFill>
            <a:miter lim="800000"/>
            <a:headEnd/>
            <a:tailEnd/>
          </a:ln>
          <a:effectLst/>
        </p:spPr>
        <p:txBody>
          <a:bodyPr wrap="none" anchor="ctr"/>
          <a:lstStyle/>
          <a:p>
            <a:pPr algn="ctr"/>
            <a:r>
              <a:rPr lang="fr-FR"/>
              <a:t>Assurance</a:t>
            </a:r>
          </a:p>
        </p:txBody>
      </p:sp>
      <p:sp>
        <p:nvSpPr>
          <p:cNvPr id="223237" name="Rectangle 5"/>
          <p:cNvSpPr>
            <a:spLocks noChangeArrowheads="1"/>
          </p:cNvSpPr>
          <p:nvPr/>
        </p:nvSpPr>
        <p:spPr bwMode="auto">
          <a:xfrm>
            <a:off x="4810125" y="4360863"/>
            <a:ext cx="1214438" cy="520700"/>
          </a:xfrm>
          <a:prstGeom prst="rect">
            <a:avLst/>
          </a:prstGeom>
          <a:solidFill>
            <a:schemeClr val="hlink"/>
          </a:solidFill>
          <a:ln w="12700">
            <a:solidFill>
              <a:schemeClr val="tx1"/>
            </a:solidFill>
            <a:miter lim="800000"/>
            <a:headEnd/>
            <a:tailEnd/>
          </a:ln>
          <a:effectLst/>
        </p:spPr>
        <p:txBody>
          <a:bodyPr wrap="none" anchor="ctr"/>
          <a:lstStyle/>
          <a:p>
            <a:pPr algn="ctr"/>
            <a:r>
              <a:rPr lang="fr-FR"/>
              <a:t>Ass-maison</a:t>
            </a:r>
          </a:p>
        </p:txBody>
      </p:sp>
      <p:sp>
        <p:nvSpPr>
          <p:cNvPr id="223238" name="Line 6"/>
          <p:cNvSpPr>
            <a:spLocks noChangeShapeType="1"/>
          </p:cNvSpPr>
          <p:nvPr/>
        </p:nvSpPr>
        <p:spPr bwMode="auto">
          <a:xfrm flipH="1">
            <a:off x="5202238" y="2873375"/>
            <a:ext cx="1558925" cy="1519238"/>
          </a:xfrm>
          <a:prstGeom prst="line">
            <a:avLst/>
          </a:prstGeom>
          <a:noFill/>
          <a:ln w="12700">
            <a:solidFill>
              <a:schemeClr val="tx1"/>
            </a:solidFill>
            <a:round/>
            <a:headEnd type="none" w="lg" len="lg"/>
            <a:tailEnd/>
          </a:ln>
          <a:effectLst/>
        </p:spPr>
        <p:txBody>
          <a:bodyPr/>
          <a:lstStyle/>
          <a:p>
            <a:endParaRPr lang="fr-FR"/>
          </a:p>
        </p:txBody>
      </p:sp>
      <p:sp>
        <p:nvSpPr>
          <p:cNvPr id="223239" name="Rectangle 7"/>
          <p:cNvSpPr>
            <a:spLocks noChangeArrowheads="1"/>
          </p:cNvSpPr>
          <p:nvPr/>
        </p:nvSpPr>
        <p:spPr bwMode="auto">
          <a:xfrm>
            <a:off x="6124575" y="4376738"/>
            <a:ext cx="1214438" cy="520700"/>
          </a:xfrm>
          <a:prstGeom prst="rect">
            <a:avLst/>
          </a:prstGeom>
          <a:solidFill>
            <a:schemeClr val="hlink"/>
          </a:solidFill>
          <a:ln w="12700">
            <a:solidFill>
              <a:schemeClr val="tx1"/>
            </a:solidFill>
            <a:miter lim="800000"/>
            <a:headEnd/>
            <a:tailEnd/>
          </a:ln>
          <a:effectLst/>
        </p:spPr>
        <p:txBody>
          <a:bodyPr wrap="none" anchor="ctr"/>
          <a:lstStyle/>
          <a:p>
            <a:pPr algn="ctr"/>
            <a:r>
              <a:rPr lang="fr-FR"/>
              <a:t>Ass-voiture</a:t>
            </a:r>
          </a:p>
        </p:txBody>
      </p:sp>
      <p:sp>
        <p:nvSpPr>
          <p:cNvPr id="223240" name="Rectangle 8"/>
          <p:cNvSpPr>
            <a:spLocks noChangeArrowheads="1"/>
          </p:cNvSpPr>
          <p:nvPr/>
        </p:nvSpPr>
        <p:spPr bwMode="auto">
          <a:xfrm>
            <a:off x="7529513" y="4376738"/>
            <a:ext cx="1427162" cy="520700"/>
          </a:xfrm>
          <a:prstGeom prst="rect">
            <a:avLst/>
          </a:prstGeom>
          <a:solidFill>
            <a:schemeClr val="hlink"/>
          </a:solidFill>
          <a:ln w="12700">
            <a:solidFill>
              <a:schemeClr val="tx1"/>
            </a:solidFill>
            <a:miter lim="800000"/>
            <a:headEnd/>
            <a:tailEnd/>
          </a:ln>
          <a:effectLst/>
        </p:spPr>
        <p:txBody>
          <a:bodyPr wrap="none" anchor="ctr"/>
          <a:lstStyle/>
          <a:p>
            <a:pPr algn="ctr"/>
            <a:r>
              <a:rPr lang="fr-FR"/>
              <a:t>Ass-maladie</a:t>
            </a:r>
          </a:p>
        </p:txBody>
      </p:sp>
      <p:sp>
        <p:nvSpPr>
          <p:cNvPr id="223241" name="Line 9"/>
          <p:cNvSpPr>
            <a:spLocks noChangeShapeType="1"/>
          </p:cNvSpPr>
          <p:nvPr/>
        </p:nvSpPr>
        <p:spPr bwMode="auto">
          <a:xfrm flipH="1">
            <a:off x="6726238" y="2878138"/>
            <a:ext cx="423862" cy="1519237"/>
          </a:xfrm>
          <a:prstGeom prst="line">
            <a:avLst/>
          </a:prstGeom>
          <a:noFill/>
          <a:ln w="12700">
            <a:solidFill>
              <a:schemeClr val="tx1"/>
            </a:solidFill>
            <a:round/>
            <a:headEnd type="none" w="lg" len="lg"/>
            <a:tailEnd/>
          </a:ln>
          <a:effectLst/>
        </p:spPr>
        <p:txBody>
          <a:bodyPr/>
          <a:lstStyle/>
          <a:p>
            <a:endParaRPr lang="fr-FR"/>
          </a:p>
        </p:txBody>
      </p:sp>
      <p:sp>
        <p:nvSpPr>
          <p:cNvPr id="223242" name="Line 10"/>
          <p:cNvSpPr>
            <a:spLocks noChangeShapeType="1"/>
          </p:cNvSpPr>
          <p:nvPr/>
        </p:nvSpPr>
        <p:spPr bwMode="auto">
          <a:xfrm>
            <a:off x="8112125" y="2897188"/>
            <a:ext cx="153988" cy="1462087"/>
          </a:xfrm>
          <a:prstGeom prst="line">
            <a:avLst/>
          </a:prstGeom>
          <a:noFill/>
          <a:ln w="12700">
            <a:solidFill>
              <a:schemeClr val="tx1"/>
            </a:solidFill>
            <a:round/>
            <a:headEnd type="none" w="lg" len="lg"/>
            <a:tailEnd/>
          </a:ln>
          <a:effectLst/>
        </p:spPr>
        <p:txBody>
          <a:bodyPr/>
          <a:lstStyle/>
          <a:p>
            <a:endParaRPr lang="fr-FR"/>
          </a:p>
        </p:txBody>
      </p:sp>
      <p:sp>
        <p:nvSpPr>
          <p:cNvPr id="223243" name="Rectangle 11"/>
          <p:cNvSpPr>
            <a:spLocks noChangeArrowheads="1"/>
          </p:cNvSpPr>
          <p:nvPr/>
        </p:nvSpPr>
        <p:spPr bwMode="auto">
          <a:xfrm>
            <a:off x="6510338" y="2257425"/>
            <a:ext cx="1752600" cy="598488"/>
          </a:xfrm>
          <a:prstGeom prst="rect">
            <a:avLst/>
          </a:prstGeom>
          <a:solidFill>
            <a:schemeClr val="hlink"/>
          </a:solidFill>
          <a:ln w="12700">
            <a:solidFill>
              <a:schemeClr val="tx1"/>
            </a:solidFill>
            <a:miter lim="800000"/>
            <a:headEnd/>
            <a:tailEnd/>
          </a:ln>
          <a:effectLst/>
        </p:spPr>
        <p:txBody>
          <a:bodyPr wrap="none" anchor="ctr"/>
          <a:lstStyle/>
          <a:p>
            <a:pPr algn="ctr"/>
            <a:r>
              <a:rPr lang="fr-FR" sz="1600"/>
              <a:t>&lt;PK&gt; A#</a:t>
            </a:r>
          </a:p>
          <a:p>
            <a:pPr algn="ctr"/>
            <a:r>
              <a:rPr lang="fr-FR" sz="1600"/>
              <a:t>Montant</a:t>
            </a:r>
          </a:p>
        </p:txBody>
      </p:sp>
      <p:sp>
        <p:nvSpPr>
          <p:cNvPr id="223244" name="Rectangle 12"/>
          <p:cNvSpPr>
            <a:spLocks noChangeArrowheads="1"/>
          </p:cNvSpPr>
          <p:nvPr/>
        </p:nvSpPr>
        <p:spPr bwMode="auto">
          <a:xfrm>
            <a:off x="4810125" y="4862513"/>
            <a:ext cx="1214438" cy="520700"/>
          </a:xfrm>
          <a:prstGeom prst="rect">
            <a:avLst/>
          </a:prstGeom>
          <a:solidFill>
            <a:schemeClr val="hlink"/>
          </a:solidFill>
          <a:ln w="12700">
            <a:solidFill>
              <a:schemeClr val="tx1"/>
            </a:solidFill>
            <a:miter lim="800000"/>
            <a:headEnd/>
            <a:tailEnd/>
          </a:ln>
          <a:effectLst/>
        </p:spPr>
        <p:txBody>
          <a:bodyPr wrap="none" anchor="ctr"/>
          <a:lstStyle/>
          <a:p>
            <a:pPr algn="ctr"/>
            <a:r>
              <a:rPr lang="fr-FR" sz="1400"/>
              <a:t>&lt;PK&gt; A#</a:t>
            </a:r>
          </a:p>
          <a:p>
            <a:pPr algn="ctr"/>
            <a:r>
              <a:rPr lang="fr-FR" sz="1600"/>
              <a:t>Val-maison</a:t>
            </a:r>
          </a:p>
        </p:txBody>
      </p:sp>
      <p:sp>
        <p:nvSpPr>
          <p:cNvPr id="223245" name="Rectangle 13"/>
          <p:cNvSpPr>
            <a:spLocks noChangeArrowheads="1"/>
          </p:cNvSpPr>
          <p:nvPr/>
        </p:nvSpPr>
        <p:spPr bwMode="auto">
          <a:xfrm>
            <a:off x="6119813" y="4897438"/>
            <a:ext cx="1214437" cy="582612"/>
          </a:xfrm>
          <a:prstGeom prst="rect">
            <a:avLst/>
          </a:prstGeom>
          <a:solidFill>
            <a:schemeClr val="hlink"/>
          </a:solidFill>
          <a:ln w="12700">
            <a:solidFill>
              <a:schemeClr val="tx1"/>
            </a:solidFill>
            <a:miter lim="800000"/>
            <a:headEnd/>
            <a:tailEnd/>
          </a:ln>
          <a:effectLst/>
        </p:spPr>
        <p:txBody>
          <a:bodyPr wrap="none"/>
          <a:lstStyle/>
          <a:p>
            <a:pPr algn="ctr"/>
            <a:r>
              <a:rPr lang="fr-FR" sz="1400"/>
              <a:t>&lt;PK&gt; A#</a:t>
            </a:r>
            <a:endParaRPr lang="fr-FR" sz="1600"/>
          </a:p>
          <a:p>
            <a:pPr algn="ctr"/>
            <a:r>
              <a:rPr lang="fr-FR" sz="1600"/>
              <a:t>Bonus</a:t>
            </a:r>
          </a:p>
        </p:txBody>
      </p:sp>
      <p:sp>
        <p:nvSpPr>
          <p:cNvPr id="223246" name="Rectangle 14"/>
          <p:cNvSpPr>
            <a:spLocks noChangeArrowheads="1"/>
          </p:cNvSpPr>
          <p:nvPr/>
        </p:nvSpPr>
        <p:spPr bwMode="auto">
          <a:xfrm>
            <a:off x="7529513" y="4892675"/>
            <a:ext cx="1427162" cy="520700"/>
          </a:xfrm>
          <a:prstGeom prst="rect">
            <a:avLst/>
          </a:prstGeom>
          <a:solidFill>
            <a:schemeClr val="hlink"/>
          </a:solidFill>
          <a:ln w="12700">
            <a:solidFill>
              <a:schemeClr val="tx1"/>
            </a:solidFill>
            <a:miter lim="800000"/>
            <a:headEnd/>
            <a:tailEnd/>
          </a:ln>
          <a:effectLst/>
        </p:spPr>
        <p:txBody>
          <a:bodyPr wrap="none" anchor="ctr"/>
          <a:lstStyle/>
          <a:p>
            <a:pPr algn="ctr"/>
            <a:r>
              <a:rPr lang="fr-FR" sz="1400"/>
              <a:t>&lt;PK&gt; A#</a:t>
            </a:r>
          </a:p>
          <a:p>
            <a:pPr algn="ctr"/>
            <a:r>
              <a:rPr lang="fr-FR" sz="1600"/>
              <a:t>Complément</a:t>
            </a:r>
          </a:p>
        </p:txBody>
      </p:sp>
      <p:sp>
        <p:nvSpPr>
          <p:cNvPr id="223249" name="Rectangle 17"/>
          <p:cNvSpPr>
            <a:spLocks noChangeArrowheads="1"/>
          </p:cNvSpPr>
          <p:nvPr/>
        </p:nvSpPr>
        <p:spPr bwMode="auto">
          <a:xfrm>
            <a:off x="2054225" y="1719263"/>
            <a:ext cx="1752600" cy="520700"/>
          </a:xfrm>
          <a:prstGeom prst="rect">
            <a:avLst/>
          </a:prstGeom>
          <a:solidFill>
            <a:schemeClr val="accent1"/>
          </a:solidFill>
          <a:ln w="12700">
            <a:solidFill>
              <a:schemeClr val="tx1"/>
            </a:solidFill>
            <a:miter lim="800000"/>
            <a:headEnd/>
            <a:tailEnd/>
          </a:ln>
          <a:effectLst/>
        </p:spPr>
        <p:txBody>
          <a:bodyPr wrap="none" anchor="ctr"/>
          <a:lstStyle/>
          <a:p>
            <a:r>
              <a:rPr lang="fr-FR"/>
              <a:t>Assurance</a:t>
            </a:r>
          </a:p>
        </p:txBody>
      </p:sp>
      <p:sp>
        <p:nvSpPr>
          <p:cNvPr id="223250" name="Rectangle 18"/>
          <p:cNvSpPr>
            <a:spLocks noChangeArrowheads="1"/>
          </p:cNvSpPr>
          <p:nvPr/>
        </p:nvSpPr>
        <p:spPr bwMode="auto">
          <a:xfrm>
            <a:off x="166688" y="4376738"/>
            <a:ext cx="1214437" cy="520700"/>
          </a:xfrm>
          <a:prstGeom prst="rect">
            <a:avLst/>
          </a:prstGeom>
          <a:solidFill>
            <a:schemeClr val="accent1"/>
          </a:solidFill>
          <a:ln w="12700">
            <a:solidFill>
              <a:schemeClr val="tx1"/>
            </a:solidFill>
            <a:miter lim="800000"/>
            <a:headEnd/>
            <a:tailEnd/>
          </a:ln>
          <a:effectLst/>
        </p:spPr>
        <p:txBody>
          <a:bodyPr wrap="none" anchor="ctr"/>
          <a:lstStyle/>
          <a:p>
            <a:r>
              <a:rPr lang="fr-FR" sz="1800"/>
              <a:t>Ass-maison</a:t>
            </a:r>
          </a:p>
        </p:txBody>
      </p:sp>
      <p:sp>
        <p:nvSpPr>
          <p:cNvPr id="223251" name="Line 19"/>
          <p:cNvSpPr>
            <a:spLocks noChangeShapeType="1"/>
          </p:cNvSpPr>
          <p:nvPr/>
        </p:nvSpPr>
        <p:spPr bwMode="auto">
          <a:xfrm flipH="1">
            <a:off x="746125" y="2873375"/>
            <a:ext cx="1558925" cy="1519238"/>
          </a:xfrm>
          <a:prstGeom prst="line">
            <a:avLst/>
          </a:prstGeom>
          <a:noFill/>
          <a:ln w="12700">
            <a:solidFill>
              <a:schemeClr val="tx1"/>
            </a:solidFill>
            <a:round/>
            <a:headEnd type="arrow" w="lg" len="lg"/>
            <a:tailEnd/>
          </a:ln>
          <a:effectLst/>
        </p:spPr>
        <p:txBody>
          <a:bodyPr/>
          <a:lstStyle/>
          <a:p>
            <a:endParaRPr lang="fr-FR"/>
          </a:p>
        </p:txBody>
      </p:sp>
      <p:sp>
        <p:nvSpPr>
          <p:cNvPr id="223252" name="Rectangle 20"/>
          <p:cNvSpPr>
            <a:spLocks noChangeArrowheads="1"/>
          </p:cNvSpPr>
          <p:nvPr/>
        </p:nvSpPr>
        <p:spPr bwMode="auto">
          <a:xfrm>
            <a:off x="1668463" y="4376738"/>
            <a:ext cx="1214437" cy="520700"/>
          </a:xfrm>
          <a:prstGeom prst="rect">
            <a:avLst/>
          </a:prstGeom>
          <a:solidFill>
            <a:schemeClr val="accent1"/>
          </a:solidFill>
          <a:ln w="12700">
            <a:solidFill>
              <a:schemeClr val="tx1"/>
            </a:solidFill>
            <a:miter lim="800000"/>
            <a:headEnd/>
            <a:tailEnd/>
          </a:ln>
          <a:effectLst/>
        </p:spPr>
        <p:txBody>
          <a:bodyPr wrap="none" anchor="ctr"/>
          <a:lstStyle/>
          <a:p>
            <a:r>
              <a:rPr lang="fr-FR" sz="1800"/>
              <a:t>Ass-voiture</a:t>
            </a:r>
          </a:p>
        </p:txBody>
      </p:sp>
      <p:sp>
        <p:nvSpPr>
          <p:cNvPr id="223253" name="Rectangle 21"/>
          <p:cNvSpPr>
            <a:spLocks noChangeArrowheads="1"/>
          </p:cNvSpPr>
          <p:nvPr/>
        </p:nvSpPr>
        <p:spPr bwMode="auto">
          <a:xfrm>
            <a:off x="3073400" y="4376738"/>
            <a:ext cx="1427163" cy="520700"/>
          </a:xfrm>
          <a:prstGeom prst="rect">
            <a:avLst/>
          </a:prstGeom>
          <a:solidFill>
            <a:schemeClr val="accent1"/>
          </a:solidFill>
          <a:ln w="12700">
            <a:solidFill>
              <a:schemeClr val="tx1"/>
            </a:solidFill>
            <a:miter lim="800000"/>
            <a:headEnd/>
            <a:tailEnd/>
          </a:ln>
          <a:effectLst/>
        </p:spPr>
        <p:txBody>
          <a:bodyPr wrap="none" anchor="ctr"/>
          <a:lstStyle/>
          <a:p>
            <a:r>
              <a:rPr lang="fr-FR" sz="1800"/>
              <a:t>Ass-maladie</a:t>
            </a:r>
          </a:p>
        </p:txBody>
      </p:sp>
      <p:sp>
        <p:nvSpPr>
          <p:cNvPr id="223254" name="Line 22"/>
          <p:cNvSpPr>
            <a:spLocks noChangeShapeType="1"/>
          </p:cNvSpPr>
          <p:nvPr/>
        </p:nvSpPr>
        <p:spPr bwMode="auto">
          <a:xfrm flipH="1">
            <a:off x="2270125" y="2878138"/>
            <a:ext cx="423863" cy="1519237"/>
          </a:xfrm>
          <a:prstGeom prst="line">
            <a:avLst/>
          </a:prstGeom>
          <a:noFill/>
          <a:ln w="12700">
            <a:solidFill>
              <a:schemeClr val="tx1"/>
            </a:solidFill>
            <a:round/>
            <a:headEnd type="arrow" w="lg" len="lg"/>
            <a:tailEnd/>
          </a:ln>
          <a:effectLst/>
        </p:spPr>
        <p:txBody>
          <a:bodyPr/>
          <a:lstStyle/>
          <a:p>
            <a:endParaRPr lang="fr-FR"/>
          </a:p>
        </p:txBody>
      </p:sp>
      <p:sp>
        <p:nvSpPr>
          <p:cNvPr id="223255" name="Line 23"/>
          <p:cNvSpPr>
            <a:spLocks noChangeShapeType="1"/>
          </p:cNvSpPr>
          <p:nvPr/>
        </p:nvSpPr>
        <p:spPr bwMode="auto">
          <a:xfrm>
            <a:off x="3656013" y="2897188"/>
            <a:ext cx="153987" cy="1462087"/>
          </a:xfrm>
          <a:prstGeom prst="line">
            <a:avLst/>
          </a:prstGeom>
          <a:noFill/>
          <a:ln w="12700">
            <a:solidFill>
              <a:schemeClr val="tx1"/>
            </a:solidFill>
            <a:round/>
            <a:headEnd type="arrow" w="lg" len="lg"/>
            <a:tailEnd/>
          </a:ln>
          <a:effectLst/>
        </p:spPr>
        <p:txBody>
          <a:bodyPr/>
          <a:lstStyle/>
          <a:p>
            <a:endParaRPr lang="fr-FR"/>
          </a:p>
        </p:txBody>
      </p:sp>
      <p:sp>
        <p:nvSpPr>
          <p:cNvPr id="223256" name="Rectangle 24"/>
          <p:cNvSpPr>
            <a:spLocks noChangeArrowheads="1"/>
          </p:cNvSpPr>
          <p:nvPr/>
        </p:nvSpPr>
        <p:spPr bwMode="auto">
          <a:xfrm>
            <a:off x="2054225" y="2257425"/>
            <a:ext cx="1752600" cy="598488"/>
          </a:xfrm>
          <a:prstGeom prst="rect">
            <a:avLst/>
          </a:prstGeom>
          <a:solidFill>
            <a:schemeClr val="accent1"/>
          </a:solidFill>
          <a:ln w="12700">
            <a:solidFill>
              <a:schemeClr val="tx1"/>
            </a:solidFill>
            <a:miter lim="800000"/>
            <a:headEnd/>
            <a:tailEnd/>
          </a:ln>
          <a:effectLst/>
        </p:spPr>
        <p:txBody>
          <a:bodyPr wrap="none" anchor="ctr"/>
          <a:lstStyle/>
          <a:p>
            <a:r>
              <a:rPr lang="fr-FR" sz="1600"/>
              <a:t>&lt;PK&gt; A#</a:t>
            </a:r>
          </a:p>
          <a:p>
            <a:r>
              <a:rPr lang="fr-FR" sz="1600"/>
              <a:t>Montant</a:t>
            </a:r>
          </a:p>
        </p:txBody>
      </p:sp>
      <p:sp>
        <p:nvSpPr>
          <p:cNvPr id="223257" name="Rectangle 25"/>
          <p:cNvSpPr>
            <a:spLocks noChangeArrowheads="1"/>
          </p:cNvSpPr>
          <p:nvPr/>
        </p:nvSpPr>
        <p:spPr bwMode="auto">
          <a:xfrm>
            <a:off x="166688" y="4878388"/>
            <a:ext cx="1214437" cy="520700"/>
          </a:xfrm>
          <a:prstGeom prst="rect">
            <a:avLst/>
          </a:prstGeom>
          <a:solidFill>
            <a:schemeClr val="accent1"/>
          </a:solidFill>
          <a:ln w="12700">
            <a:solidFill>
              <a:schemeClr val="tx1"/>
            </a:solidFill>
            <a:miter lim="800000"/>
            <a:headEnd/>
            <a:tailEnd/>
          </a:ln>
          <a:effectLst/>
        </p:spPr>
        <p:txBody>
          <a:bodyPr wrap="none" anchor="ctr"/>
          <a:lstStyle/>
          <a:p>
            <a:r>
              <a:rPr lang="fr-FR" sz="1800"/>
              <a:t>Val-maison</a:t>
            </a:r>
          </a:p>
        </p:txBody>
      </p:sp>
      <p:sp>
        <p:nvSpPr>
          <p:cNvPr id="223258" name="Rectangle 26"/>
          <p:cNvSpPr>
            <a:spLocks noChangeArrowheads="1"/>
          </p:cNvSpPr>
          <p:nvPr/>
        </p:nvSpPr>
        <p:spPr bwMode="auto">
          <a:xfrm>
            <a:off x="1663700" y="4897438"/>
            <a:ext cx="1214438" cy="425450"/>
          </a:xfrm>
          <a:prstGeom prst="rect">
            <a:avLst/>
          </a:prstGeom>
          <a:solidFill>
            <a:schemeClr val="accent1"/>
          </a:solidFill>
          <a:ln w="12700">
            <a:solidFill>
              <a:schemeClr val="tx1"/>
            </a:solidFill>
            <a:miter lim="800000"/>
            <a:headEnd/>
            <a:tailEnd/>
          </a:ln>
          <a:effectLst/>
        </p:spPr>
        <p:txBody>
          <a:bodyPr wrap="none"/>
          <a:lstStyle/>
          <a:p>
            <a:r>
              <a:rPr lang="fr-FR" sz="1800"/>
              <a:t>Bonus</a:t>
            </a:r>
          </a:p>
        </p:txBody>
      </p:sp>
      <p:sp>
        <p:nvSpPr>
          <p:cNvPr id="223259" name="Rectangle 27"/>
          <p:cNvSpPr>
            <a:spLocks noChangeArrowheads="1"/>
          </p:cNvSpPr>
          <p:nvPr/>
        </p:nvSpPr>
        <p:spPr bwMode="auto">
          <a:xfrm>
            <a:off x="3073400" y="4892675"/>
            <a:ext cx="1427163" cy="520700"/>
          </a:xfrm>
          <a:prstGeom prst="rect">
            <a:avLst/>
          </a:prstGeom>
          <a:solidFill>
            <a:schemeClr val="accent1"/>
          </a:solidFill>
          <a:ln w="12700">
            <a:solidFill>
              <a:schemeClr val="tx1"/>
            </a:solidFill>
            <a:miter lim="800000"/>
            <a:headEnd/>
            <a:tailEnd/>
          </a:ln>
          <a:effectLst/>
        </p:spPr>
        <p:txBody>
          <a:bodyPr wrap="none" anchor="ctr"/>
          <a:lstStyle/>
          <a:p>
            <a:r>
              <a:rPr lang="fr-FR" sz="1800"/>
              <a:t>Complément</a:t>
            </a:r>
          </a:p>
        </p:txBody>
      </p:sp>
      <p:sp>
        <p:nvSpPr>
          <p:cNvPr id="223260" name="Text Box 28"/>
          <p:cNvSpPr txBox="1">
            <a:spLocks noChangeArrowheads="1"/>
          </p:cNvSpPr>
          <p:nvPr/>
        </p:nvSpPr>
        <p:spPr bwMode="auto">
          <a:xfrm>
            <a:off x="1905000" y="3219450"/>
            <a:ext cx="1844675" cy="396875"/>
          </a:xfrm>
          <a:prstGeom prst="rect">
            <a:avLst/>
          </a:prstGeom>
          <a:solidFill>
            <a:srgbClr val="C3E4F5"/>
          </a:solidFill>
          <a:ln w="12700">
            <a:noFill/>
            <a:miter lim="800000"/>
            <a:headEnd/>
            <a:tailEnd/>
          </a:ln>
          <a:effectLst/>
        </p:spPr>
        <p:txBody>
          <a:bodyPr>
            <a:spAutoFit/>
          </a:bodyPr>
          <a:lstStyle/>
          <a:p>
            <a:pPr>
              <a:spcBef>
                <a:spcPct val="50000"/>
              </a:spcBef>
            </a:pPr>
            <a:r>
              <a:rPr lang="fr-FR">
                <a:solidFill>
                  <a:schemeClr val="bg2"/>
                </a:solidFill>
              </a:rPr>
              <a:t>Optional / OR</a:t>
            </a:r>
          </a:p>
        </p:txBody>
      </p:sp>
      <p:sp>
        <p:nvSpPr>
          <p:cNvPr id="223273" name="Line 41"/>
          <p:cNvSpPr>
            <a:spLocks noChangeShapeType="1"/>
          </p:cNvSpPr>
          <p:nvPr/>
        </p:nvSpPr>
        <p:spPr bwMode="auto">
          <a:xfrm>
            <a:off x="4673600" y="1344613"/>
            <a:ext cx="0" cy="5157787"/>
          </a:xfrm>
          <a:prstGeom prst="line">
            <a:avLst/>
          </a:prstGeom>
          <a:noFill/>
          <a:ln w="38100">
            <a:solidFill>
              <a:schemeClr val="tx1"/>
            </a:solidFill>
            <a:round/>
            <a:headEnd/>
            <a:tailEnd/>
          </a:ln>
          <a:effectLst/>
        </p:spPr>
        <p:txBody>
          <a:bodyPr/>
          <a:lstStyle/>
          <a:p>
            <a:endParaRPr lang="fr-FR"/>
          </a:p>
        </p:txBody>
      </p:sp>
      <p:sp>
        <p:nvSpPr>
          <p:cNvPr id="223275" name="AutoShape 43"/>
          <p:cNvSpPr>
            <a:spLocks noChangeArrowheads="1"/>
          </p:cNvSpPr>
          <p:nvPr/>
        </p:nvSpPr>
        <p:spPr bwMode="auto">
          <a:xfrm>
            <a:off x="5000625" y="5737225"/>
            <a:ext cx="3265488" cy="750888"/>
          </a:xfrm>
          <a:prstGeom prst="foldedCorner">
            <a:avLst>
              <a:gd name="adj" fmla="val 12500"/>
            </a:avLst>
          </a:prstGeom>
          <a:solidFill>
            <a:srgbClr val="C3E4F5"/>
          </a:solidFill>
          <a:ln w="12700">
            <a:solidFill>
              <a:schemeClr val="tx1"/>
            </a:solidFill>
            <a:round/>
            <a:headEnd/>
            <a:tailEnd/>
          </a:ln>
          <a:effectLst/>
        </p:spPr>
        <p:txBody>
          <a:bodyPr wrap="none" anchor="ctr"/>
          <a:lstStyle/>
          <a:p>
            <a:r>
              <a:rPr lang="fr-FR" sz="1600">
                <a:solidFill>
                  <a:srgbClr val="0066FF"/>
                </a:solidFill>
              </a:rPr>
              <a:t>Les tables sont comme les entités </a:t>
            </a:r>
          </a:p>
          <a:p>
            <a:r>
              <a:rPr lang="fr-FR" sz="1600">
                <a:solidFill>
                  <a:srgbClr val="0066FF"/>
                </a:solidFill>
              </a:rPr>
              <a:t>réifiées. Comment faire pour l’IR ?  </a:t>
            </a:r>
          </a:p>
        </p:txBody>
      </p:sp>
      <p:sp>
        <p:nvSpPr>
          <p:cNvPr id="28" name="Rectangle 14"/>
          <p:cNvSpPr>
            <a:spLocks noChangeArrowheads="1"/>
          </p:cNvSpPr>
          <p:nvPr/>
        </p:nvSpPr>
        <p:spPr bwMode="auto">
          <a:xfrm>
            <a:off x="269024" y="3944414"/>
            <a:ext cx="567464" cy="397545"/>
          </a:xfrm>
          <a:prstGeom prst="rect">
            <a:avLst/>
          </a:prstGeom>
          <a:noFill/>
          <a:ln w="12700">
            <a:noFill/>
            <a:miter lim="800000"/>
            <a:headEnd/>
            <a:tailEnd/>
          </a:ln>
          <a:effectLst/>
        </p:spPr>
        <p:txBody>
          <a:bodyPr wrap="none" lIns="90488" tIns="44450" rIns="90488" bIns="44450">
            <a:spAutoFit/>
          </a:bodyPr>
          <a:lstStyle/>
          <a:p>
            <a:r>
              <a:rPr lang="fr-FR" b="1"/>
              <a:t>0</a:t>
            </a:r>
            <a:r>
              <a:rPr lang="fr-FR" b="1" smtClean="0"/>
              <a:t>..</a:t>
            </a:r>
            <a:r>
              <a:rPr lang="fr-FR" b="1"/>
              <a:t>1</a:t>
            </a:r>
          </a:p>
        </p:txBody>
      </p:sp>
      <p:sp>
        <p:nvSpPr>
          <p:cNvPr id="29" name="Rectangle 14"/>
          <p:cNvSpPr>
            <a:spLocks noChangeArrowheads="1"/>
          </p:cNvSpPr>
          <p:nvPr/>
        </p:nvSpPr>
        <p:spPr bwMode="auto">
          <a:xfrm>
            <a:off x="1701898" y="3944414"/>
            <a:ext cx="567464" cy="397545"/>
          </a:xfrm>
          <a:prstGeom prst="rect">
            <a:avLst/>
          </a:prstGeom>
          <a:noFill/>
          <a:ln w="12700">
            <a:noFill/>
            <a:miter lim="800000"/>
            <a:headEnd/>
            <a:tailEnd/>
          </a:ln>
          <a:effectLst/>
        </p:spPr>
        <p:txBody>
          <a:bodyPr wrap="none" lIns="90488" tIns="44450" rIns="90488" bIns="44450">
            <a:spAutoFit/>
          </a:bodyPr>
          <a:lstStyle/>
          <a:p>
            <a:r>
              <a:rPr lang="fr-FR" b="1"/>
              <a:t>0</a:t>
            </a:r>
            <a:r>
              <a:rPr lang="fr-FR" b="1" smtClean="0"/>
              <a:t>..</a:t>
            </a:r>
            <a:r>
              <a:rPr lang="fr-FR" b="1"/>
              <a:t>1</a:t>
            </a:r>
          </a:p>
        </p:txBody>
      </p:sp>
      <p:sp>
        <p:nvSpPr>
          <p:cNvPr id="30" name="Rectangle 14"/>
          <p:cNvSpPr>
            <a:spLocks noChangeArrowheads="1"/>
          </p:cNvSpPr>
          <p:nvPr/>
        </p:nvSpPr>
        <p:spPr bwMode="auto">
          <a:xfrm>
            <a:off x="3266747" y="3944414"/>
            <a:ext cx="567464" cy="397545"/>
          </a:xfrm>
          <a:prstGeom prst="rect">
            <a:avLst/>
          </a:prstGeom>
          <a:noFill/>
          <a:ln w="12700">
            <a:noFill/>
            <a:miter lim="800000"/>
            <a:headEnd/>
            <a:tailEnd/>
          </a:ln>
          <a:effectLst/>
        </p:spPr>
        <p:txBody>
          <a:bodyPr wrap="none" lIns="90488" tIns="44450" rIns="90488" bIns="44450">
            <a:spAutoFit/>
          </a:bodyPr>
          <a:lstStyle/>
          <a:p>
            <a:r>
              <a:rPr lang="fr-FR" b="1"/>
              <a:t>0</a:t>
            </a:r>
            <a:r>
              <a:rPr lang="fr-FR" b="1" smtClean="0"/>
              <a:t>..</a:t>
            </a:r>
            <a:r>
              <a:rPr lang="fr-FR" b="1"/>
              <a:t>1</a:t>
            </a:r>
          </a:p>
        </p:txBody>
      </p:sp>
      <p:sp>
        <p:nvSpPr>
          <p:cNvPr id="32" name="Rectangle 14"/>
          <p:cNvSpPr>
            <a:spLocks noChangeArrowheads="1"/>
          </p:cNvSpPr>
          <p:nvPr/>
        </p:nvSpPr>
        <p:spPr bwMode="auto">
          <a:xfrm>
            <a:off x="1626484" y="2803770"/>
            <a:ext cx="310984" cy="397545"/>
          </a:xfrm>
          <a:prstGeom prst="rect">
            <a:avLst/>
          </a:prstGeom>
          <a:noFill/>
          <a:ln w="12700">
            <a:noFill/>
            <a:miter lim="800000"/>
            <a:headEnd/>
            <a:tailEnd/>
          </a:ln>
          <a:effectLst/>
        </p:spPr>
        <p:txBody>
          <a:bodyPr wrap="none" lIns="90488" tIns="44450" rIns="90488" bIns="44450">
            <a:spAutoFit/>
          </a:bodyPr>
          <a:lstStyle/>
          <a:p>
            <a:r>
              <a:rPr lang="fr-FR" b="1" smtClean="0"/>
              <a:t>1</a:t>
            </a:r>
            <a:endParaRPr lang="fr-FR" b="1"/>
          </a:p>
        </p:txBody>
      </p:sp>
      <p:sp>
        <p:nvSpPr>
          <p:cNvPr id="33" name="Rectangle 14"/>
          <p:cNvSpPr>
            <a:spLocks noChangeArrowheads="1"/>
          </p:cNvSpPr>
          <p:nvPr/>
        </p:nvSpPr>
        <p:spPr bwMode="auto">
          <a:xfrm>
            <a:off x="2701141" y="2841478"/>
            <a:ext cx="310984" cy="397545"/>
          </a:xfrm>
          <a:prstGeom prst="rect">
            <a:avLst/>
          </a:prstGeom>
          <a:noFill/>
          <a:ln w="12700">
            <a:noFill/>
            <a:miter lim="800000"/>
            <a:headEnd/>
            <a:tailEnd/>
          </a:ln>
          <a:effectLst/>
        </p:spPr>
        <p:txBody>
          <a:bodyPr wrap="none" lIns="90488" tIns="44450" rIns="90488" bIns="44450">
            <a:spAutoFit/>
          </a:bodyPr>
          <a:lstStyle/>
          <a:p>
            <a:r>
              <a:rPr lang="fr-FR" b="1" smtClean="0"/>
              <a:t>1</a:t>
            </a:r>
            <a:endParaRPr lang="fr-FR" b="1"/>
          </a:p>
        </p:txBody>
      </p:sp>
      <p:sp>
        <p:nvSpPr>
          <p:cNvPr id="34" name="Rectangle 14"/>
          <p:cNvSpPr>
            <a:spLocks noChangeArrowheads="1"/>
          </p:cNvSpPr>
          <p:nvPr/>
        </p:nvSpPr>
        <p:spPr bwMode="auto">
          <a:xfrm>
            <a:off x="3756943" y="2803770"/>
            <a:ext cx="310984" cy="397545"/>
          </a:xfrm>
          <a:prstGeom prst="rect">
            <a:avLst/>
          </a:prstGeom>
          <a:noFill/>
          <a:ln w="12700">
            <a:noFill/>
            <a:miter lim="800000"/>
            <a:headEnd/>
            <a:tailEnd/>
          </a:ln>
          <a:effectLst/>
        </p:spPr>
        <p:txBody>
          <a:bodyPr wrap="none" lIns="90488" tIns="44450" rIns="90488" bIns="44450">
            <a:spAutoFit/>
          </a:bodyPr>
          <a:lstStyle/>
          <a:p>
            <a:r>
              <a:rPr lang="fr-FR" b="1" smtClean="0"/>
              <a:t>1</a:t>
            </a:r>
            <a:endParaRPr lang="fr-FR"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0-#ppt_w/2"/>
                                          </p:val>
                                        </p:tav>
                                        <p:tav tm="100000">
                                          <p:val>
                                            <p:strVal val="#ppt_x"/>
                                          </p:val>
                                        </p:tav>
                                      </p:tavLst>
                                    </p:anim>
                                    <p:anim calcmode="lin" valueType="num">
                                      <p:cBhvr additive="base">
                                        <p:cTn id="13" dur="500" fill="hold"/>
                                        <p:tgtEl>
                                          <p:spTgt spid="2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0-#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0-#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0-#ppt_w/2"/>
                                          </p:val>
                                        </p:tav>
                                        <p:tav tm="100000">
                                          <p:val>
                                            <p:strVal val="#ppt_x"/>
                                          </p:val>
                                        </p:tav>
                                      </p:tavLst>
                                    </p:anim>
                                    <p:anim calcmode="lin" valueType="num">
                                      <p:cBhvr additive="base">
                                        <p:cTn id="3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utoUpdateAnimBg="0"/>
      <p:bldP spid="29" grpId="0" autoUpdateAnimBg="0"/>
      <p:bldP spid="30" grpId="0" autoUpdateAnimBg="0"/>
      <p:bldP spid="32" grpId="0" autoUpdateAnimBg="0"/>
      <p:bldP spid="33" grpId="0" autoUpdateAnimBg="0"/>
      <p:bldP spid="34" grpId="0" autoUpdateAnimBg="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779463" y="120650"/>
            <a:ext cx="7772400" cy="1143000"/>
          </a:xfrm>
        </p:spPr>
        <p:txBody>
          <a:bodyPr/>
          <a:lstStyle/>
          <a:p>
            <a:pPr algn="ctr"/>
            <a:r>
              <a:rPr lang="fr-FR" sz="3600"/>
              <a:t>Réification : Classe / Sous-classe</a:t>
            </a:r>
          </a:p>
        </p:txBody>
      </p:sp>
      <p:sp>
        <p:nvSpPr>
          <p:cNvPr id="236558" name="Rectangle 14"/>
          <p:cNvSpPr>
            <a:spLocks noChangeArrowheads="1"/>
          </p:cNvSpPr>
          <p:nvPr/>
        </p:nvSpPr>
        <p:spPr bwMode="auto">
          <a:xfrm>
            <a:off x="2054225" y="1719263"/>
            <a:ext cx="1752600" cy="520700"/>
          </a:xfrm>
          <a:prstGeom prst="rect">
            <a:avLst/>
          </a:prstGeom>
          <a:solidFill>
            <a:schemeClr val="accent1"/>
          </a:solidFill>
          <a:ln w="12700">
            <a:solidFill>
              <a:schemeClr val="tx1"/>
            </a:solidFill>
            <a:miter lim="800000"/>
            <a:headEnd/>
            <a:tailEnd/>
          </a:ln>
          <a:effectLst/>
        </p:spPr>
        <p:txBody>
          <a:bodyPr wrap="none" anchor="ctr"/>
          <a:lstStyle/>
          <a:p>
            <a:r>
              <a:rPr lang="fr-FR"/>
              <a:t>Client</a:t>
            </a:r>
          </a:p>
        </p:txBody>
      </p:sp>
      <p:sp>
        <p:nvSpPr>
          <p:cNvPr id="236559" name="Rectangle 15"/>
          <p:cNvSpPr>
            <a:spLocks noChangeArrowheads="1"/>
          </p:cNvSpPr>
          <p:nvPr/>
        </p:nvSpPr>
        <p:spPr bwMode="auto">
          <a:xfrm>
            <a:off x="166688" y="4376738"/>
            <a:ext cx="1214437" cy="520700"/>
          </a:xfrm>
          <a:prstGeom prst="rect">
            <a:avLst/>
          </a:prstGeom>
          <a:solidFill>
            <a:schemeClr val="accent1"/>
          </a:solidFill>
          <a:ln w="12700">
            <a:solidFill>
              <a:schemeClr val="tx1"/>
            </a:solidFill>
            <a:miter lim="800000"/>
            <a:headEnd/>
            <a:tailEnd/>
          </a:ln>
          <a:effectLst/>
        </p:spPr>
        <p:txBody>
          <a:bodyPr wrap="none" anchor="ctr"/>
          <a:lstStyle/>
          <a:p>
            <a:r>
              <a:rPr lang="fr-FR" sz="1800"/>
              <a:t>Homme</a:t>
            </a:r>
          </a:p>
        </p:txBody>
      </p:sp>
      <p:sp>
        <p:nvSpPr>
          <p:cNvPr id="236560" name="Line 16"/>
          <p:cNvSpPr>
            <a:spLocks noChangeShapeType="1"/>
          </p:cNvSpPr>
          <p:nvPr/>
        </p:nvSpPr>
        <p:spPr bwMode="auto">
          <a:xfrm flipH="1">
            <a:off x="746125" y="2873375"/>
            <a:ext cx="1558925" cy="1519238"/>
          </a:xfrm>
          <a:prstGeom prst="line">
            <a:avLst/>
          </a:prstGeom>
          <a:noFill/>
          <a:ln w="12700">
            <a:solidFill>
              <a:schemeClr val="tx1"/>
            </a:solidFill>
            <a:round/>
            <a:headEnd type="arrow" w="lg" len="lg"/>
            <a:tailEnd/>
          </a:ln>
          <a:effectLst/>
        </p:spPr>
        <p:txBody>
          <a:bodyPr/>
          <a:lstStyle/>
          <a:p>
            <a:endParaRPr lang="fr-FR"/>
          </a:p>
        </p:txBody>
      </p:sp>
      <p:sp>
        <p:nvSpPr>
          <p:cNvPr id="236561" name="Rectangle 17"/>
          <p:cNvSpPr>
            <a:spLocks noChangeArrowheads="1"/>
          </p:cNvSpPr>
          <p:nvPr/>
        </p:nvSpPr>
        <p:spPr bwMode="auto">
          <a:xfrm>
            <a:off x="1668463" y="4376738"/>
            <a:ext cx="1214437" cy="520700"/>
          </a:xfrm>
          <a:prstGeom prst="rect">
            <a:avLst/>
          </a:prstGeom>
          <a:solidFill>
            <a:schemeClr val="accent1"/>
          </a:solidFill>
          <a:ln w="12700">
            <a:solidFill>
              <a:schemeClr val="tx1"/>
            </a:solidFill>
            <a:miter lim="800000"/>
            <a:headEnd/>
            <a:tailEnd/>
          </a:ln>
          <a:effectLst/>
        </p:spPr>
        <p:txBody>
          <a:bodyPr wrap="none" anchor="ctr"/>
          <a:lstStyle/>
          <a:p>
            <a:r>
              <a:rPr lang="fr-FR" sz="1800"/>
              <a:t>Femme</a:t>
            </a:r>
          </a:p>
        </p:txBody>
      </p:sp>
      <p:sp>
        <p:nvSpPr>
          <p:cNvPr id="236563" name="Line 19"/>
          <p:cNvSpPr>
            <a:spLocks noChangeShapeType="1"/>
          </p:cNvSpPr>
          <p:nvPr/>
        </p:nvSpPr>
        <p:spPr bwMode="auto">
          <a:xfrm flipH="1">
            <a:off x="2270125" y="2878138"/>
            <a:ext cx="423863" cy="1519237"/>
          </a:xfrm>
          <a:prstGeom prst="line">
            <a:avLst/>
          </a:prstGeom>
          <a:noFill/>
          <a:ln w="12700">
            <a:solidFill>
              <a:schemeClr val="tx1"/>
            </a:solidFill>
            <a:round/>
            <a:headEnd type="arrow" w="lg" len="lg"/>
            <a:tailEnd/>
          </a:ln>
          <a:effectLst/>
        </p:spPr>
        <p:txBody>
          <a:bodyPr/>
          <a:lstStyle/>
          <a:p>
            <a:endParaRPr lang="fr-FR"/>
          </a:p>
        </p:txBody>
      </p:sp>
      <p:sp>
        <p:nvSpPr>
          <p:cNvPr id="236565" name="Rectangle 21"/>
          <p:cNvSpPr>
            <a:spLocks noChangeArrowheads="1"/>
          </p:cNvSpPr>
          <p:nvPr/>
        </p:nvSpPr>
        <p:spPr bwMode="auto">
          <a:xfrm>
            <a:off x="2054225" y="2257425"/>
            <a:ext cx="1752600" cy="598488"/>
          </a:xfrm>
          <a:prstGeom prst="rect">
            <a:avLst/>
          </a:prstGeom>
          <a:solidFill>
            <a:schemeClr val="accent1"/>
          </a:solidFill>
          <a:ln w="12700">
            <a:solidFill>
              <a:schemeClr val="tx1"/>
            </a:solidFill>
            <a:miter lim="800000"/>
            <a:headEnd/>
            <a:tailEnd/>
          </a:ln>
          <a:effectLst/>
        </p:spPr>
        <p:txBody>
          <a:bodyPr wrap="none" anchor="ctr"/>
          <a:lstStyle/>
          <a:p>
            <a:r>
              <a:rPr lang="fr-FR" sz="1600"/>
              <a:t>&lt;PK&gt; C#</a:t>
            </a:r>
          </a:p>
          <a:p>
            <a:r>
              <a:rPr lang="fr-FR" sz="1600"/>
              <a:t>Nom</a:t>
            </a:r>
          </a:p>
        </p:txBody>
      </p:sp>
      <p:sp>
        <p:nvSpPr>
          <p:cNvPr id="236569" name="Text Box 25"/>
          <p:cNvSpPr txBox="1">
            <a:spLocks noChangeArrowheads="1"/>
          </p:cNvSpPr>
          <p:nvPr/>
        </p:nvSpPr>
        <p:spPr bwMode="auto">
          <a:xfrm>
            <a:off x="1217613" y="3281363"/>
            <a:ext cx="1844675" cy="396875"/>
          </a:xfrm>
          <a:prstGeom prst="rect">
            <a:avLst/>
          </a:prstGeom>
          <a:solidFill>
            <a:srgbClr val="C3E4F5"/>
          </a:solidFill>
          <a:ln w="12700">
            <a:noFill/>
            <a:miter lim="800000"/>
            <a:headEnd/>
            <a:tailEnd/>
          </a:ln>
          <a:effectLst/>
        </p:spPr>
        <p:txBody>
          <a:bodyPr>
            <a:spAutoFit/>
          </a:bodyPr>
          <a:lstStyle/>
          <a:p>
            <a:pPr>
              <a:spcBef>
                <a:spcPct val="50000"/>
              </a:spcBef>
            </a:pPr>
            <a:r>
              <a:rPr lang="fr-FR">
                <a:solidFill>
                  <a:schemeClr val="bg2"/>
                </a:solidFill>
              </a:rPr>
              <a:t>Mandatory/ OR</a:t>
            </a:r>
          </a:p>
        </p:txBody>
      </p:sp>
      <p:sp>
        <p:nvSpPr>
          <p:cNvPr id="236570" name="Line 26"/>
          <p:cNvSpPr>
            <a:spLocks noChangeShapeType="1"/>
          </p:cNvSpPr>
          <p:nvPr/>
        </p:nvSpPr>
        <p:spPr bwMode="auto">
          <a:xfrm>
            <a:off x="4673600" y="1344613"/>
            <a:ext cx="0" cy="5157787"/>
          </a:xfrm>
          <a:prstGeom prst="line">
            <a:avLst/>
          </a:prstGeom>
          <a:noFill/>
          <a:ln w="38100">
            <a:solidFill>
              <a:schemeClr val="tx1"/>
            </a:solidFill>
            <a:round/>
            <a:headEnd/>
            <a:tailEnd/>
          </a:ln>
          <a:effectLst/>
        </p:spPr>
        <p:txBody>
          <a:bodyPr/>
          <a:lstStyle/>
          <a:p>
            <a:endParaRPr lang="fr-FR"/>
          </a:p>
        </p:txBody>
      </p:sp>
      <p:sp>
        <p:nvSpPr>
          <p:cNvPr id="236572" name="Rectangle 28"/>
          <p:cNvSpPr>
            <a:spLocks noChangeArrowheads="1"/>
          </p:cNvSpPr>
          <p:nvPr/>
        </p:nvSpPr>
        <p:spPr bwMode="auto">
          <a:xfrm>
            <a:off x="1668463" y="4876800"/>
            <a:ext cx="1214437" cy="520700"/>
          </a:xfrm>
          <a:prstGeom prst="rect">
            <a:avLst/>
          </a:prstGeom>
          <a:solidFill>
            <a:schemeClr val="accent1"/>
          </a:solidFill>
          <a:ln w="12700">
            <a:solidFill>
              <a:schemeClr val="tx1"/>
            </a:solidFill>
            <a:miter lim="800000"/>
            <a:headEnd/>
            <a:tailEnd/>
          </a:ln>
          <a:effectLst/>
        </p:spPr>
        <p:txBody>
          <a:bodyPr wrap="none" anchor="ctr"/>
          <a:lstStyle/>
          <a:p>
            <a:r>
              <a:rPr lang="fr-FR" sz="1800"/>
              <a:t>Nom_JF</a:t>
            </a:r>
            <a:endParaRPr lang="fr-FR" sz="1600"/>
          </a:p>
        </p:txBody>
      </p:sp>
      <p:sp>
        <p:nvSpPr>
          <p:cNvPr id="236573" name="Rectangle 29"/>
          <p:cNvSpPr>
            <a:spLocks noChangeArrowheads="1"/>
          </p:cNvSpPr>
          <p:nvPr/>
        </p:nvSpPr>
        <p:spPr bwMode="auto">
          <a:xfrm>
            <a:off x="6462713" y="1719263"/>
            <a:ext cx="1752600" cy="520700"/>
          </a:xfrm>
          <a:prstGeom prst="rect">
            <a:avLst/>
          </a:prstGeom>
          <a:solidFill>
            <a:schemeClr val="hlink"/>
          </a:solidFill>
          <a:ln w="12700">
            <a:solidFill>
              <a:schemeClr val="tx1"/>
            </a:solidFill>
            <a:miter lim="800000"/>
            <a:headEnd/>
            <a:tailEnd/>
          </a:ln>
          <a:effectLst/>
        </p:spPr>
        <p:txBody>
          <a:bodyPr wrap="none" anchor="ctr"/>
          <a:lstStyle/>
          <a:p>
            <a:r>
              <a:rPr lang="fr-FR"/>
              <a:t>Client</a:t>
            </a:r>
          </a:p>
        </p:txBody>
      </p:sp>
      <p:sp>
        <p:nvSpPr>
          <p:cNvPr id="236574" name="Rectangle 30"/>
          <p:cNvSpPr>
            <a:spLocks noChangeArrowheads="1"/>
          </p:cNvSpPr>
          <p:nvPr/>
        </p:nvSpPr>
        <p:spPr bwMode="auto">
          <a:xfrm>
            <a:off x="6462713" y="2257425"/>
            <a:ext cx="1752600" cy="973138"/>
          </a:xfrm>
          <a:prstGeom prst="rect">
            <a:avLst/>
          </a:prstGeom>
          <a:solidFill>
            <a:schemeClr val="hlink"/>
          </a:solidFill>
          <a:ln w="12700">
            <a:solidFill>
              <a:schemeClr val="tx1"/>
            </a:solidFill>
            <a:miter lim="800000"/>
            <a:headEnd/>
            <a:tailEnd/>
          </a:ln>
          <a:effectLst/>
        </p:spPr>
        <p:txBody>
          <a:bodyPr wrap="none"/>
          <a:lstStyle/>
          <a:p>
            <a:r>
              <a:rPr lang="fr-FR" sz="1600"/>
              <a:t>&lt;PK&gt; C#</a:t>
            </a:r>
          </a:p>
          <a:p>
            <a:r>
              <a:rPr lang="fr-FR" sz="1600"/>
              <a:t>Nom</a:t>
            </a:r>
          </a:p>
          <a:p>
            <a:r>
              <a:rPr lang="fr-FR" sz="1600"/>
              <a:t>Nom_JF</a:t>
            </a:r>
          </a:p>
        </p:txBody>
      </p:sp>
      <p:sp>
        <p:nvSpPr>
          <p:cNvPr id="236576" name="AutoShape 32"/>
          <p:cNvSpPr>
            <a:spLocks noChangeArrowheads="1"/>
          </p:cNvSpPr>
          <p:nvPr/>
        </p:nvSpPr>
        <p:spPr bwMode="auto">
          <a:xfrm>
            <a:off x="6450013" y="4230688"/>
            <a:ext cx="1347787" cy="963612"/>
          </a:xfrm>
          <a:prstGeom prst="foldedCorner">
            <a:avLst>
              <a:gd name="adj" fmla="val 12500"/>
            </a:avLst>
          </a:prstGeom>
          <a:solidFill>
            <a:srgbClr val="C3E4F5"/>
          </a:solidFill>
          <a:ln w="12700">
            <a:solidFill>
              <a:schemeClr val="tx1"/>
            </a:solidFill>
            <a:round/>
            <a:headEnd/>
            <a:tailEnd/>
          </a:ln>
          <a:effectLst/>
        </p:spPr>
        <p:txBody>
          <a:bodyPr wrap="none" anchor="ctr"/>
          <a:lstStyle/>
          <a:p>
            <a:pPr algn="ctr"/>
            <a:endParaRPr lang="fr-FR" sz="1400">
              <a:solidFill>
                <a:srgbClr val="00279F"/>
              </a:solidFill>
            </a:endParaRPr>
          </a:p>
          <a:p>
            <a:pPr algn="ctr"/>
            <a:r>
              <a:rPr lang="fr-FR" sz="1400">
                <a:solidFill>
                  <a:srgbClr val="00279F"/>
                </a:solidFill>
              </a:rPr>
              <a:t>Sinon  votre </a:t>
            </a:r>
          </a:p>
          <a:p>
            <a:pPr algn="ctr"/>
            <a:r>
              <a:rPr lang="fr-FR" sz="1400">
                <a:solidFill>
                  <a:srgbClr val="00279F"/>
                </a:solidFill>
              </a:rPr>
              <a:t>proposition</a:t>
            </a:r>
          </a:p>
          <a:p>
            <a:pPr algn="ctr"/>
            <a:r>
              <a:rPr lang="fr-FR" sz="1400">
                <a:solidFill>
                  <a:srgbClr val="00279F"/>
                </a:solidFill>
              </a:rPr>
              <a:t>ici </a:t>
            </a:r>
          </a:p>
          <a:p>
            <a:pPr algn="ctr"/>
            <a:endParaRPr lang="fr-FR" sz="1400">
              <a:solidFill>
                <a:srgbClr val="00279F"/>
              </a:solidFill>
            </a:endParaRPr>
          </a:p>
        </p:txBody>
      </p:sp>
      <p:sp>
        <p:nvSpPr>
          <p:cNvPr id="236577" name="AutoShape 33"/>
          <p:cNvSpPr>
            <a:spLocks noChangeArrowheads="1"/>
          </p:cNvSpPr>
          <p:nvPr/>
        </p:nvSpPr>
        <p:spPr bwMode="auto">
          <a:xfrm>
            <a:off x="4981575" y="2027238"/>
            <a:ext cx="971550" cy="698500"/>
          </a:xfrm>
          <a:prstGeom prst="foldedCorner">
            <a:avLst>
              <a:gd name="adj" fmla="val 12500"/>
            </a:avLst>
          </a:prstGeom>
          <a:solidFill>
            <a:srgbClr val="C3E4F5"/>
          </a:solidFill>
          <a:ln w="12700">
            <a:solidFill>
              <a:schemeClr val="tx1"/>
            </a:solidFill>
            <a:round/>
            <a:headEnd/>
            <a:tailEnd/>
          </a:ln>
          <a:effectLst/>
        </p:spPr>
        <p:txBody>
          <a:bodyPr wrap="none" anchor="ctr"/>
          <a:lstStyle/>
          <a:p>
            <a:pPr algn="ctr"/>
            <a:endParaRPr lang="fr-FR" sz="1400">
              <a:solidFill>
                <a:srgbClr val="00279F"/>
              </a:solidFill>
            </a:endParaRPr>
          </a:p>
          <a:p>
            <a:pPr algn="ctr"/>
            <a:r>
              <a:rPr lang="fr-FR" sz="1400">
                <a:solidFill>
                  <a:srgbClr val="00279F"/>
                </a:solidFill>
              </a:rPr>
              <a:t>OK ? </a:t>
            </a:r>
          </a:p>
          <a:p>
            <a:pPr algn="ctr"/>
            <a:endParaRPr lang="fr-FR" sz="1400">
              <a:solidFill>
                <a:srgbClr val="00279F"/>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771142" y="2347849"/>
            <a:ext cx="825500" cy="18161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1" name="Rectangle 3"/>
          <p:cNvSpPr>
            <a:spLocks noChangeArrowheads="1"/>
          </p:cNvSpPr>
          <p:nvPr/>
        </p:nvSpPr>
        <p:spPr bwMode="auto">
          <a:xfrm>
            <a:off x="2609342" y="2347849"/>
            <a:ext cx="825500" cy="18161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2" name="Rectangle 4"/>
          <p:cNvSpPr>
            <a:spLocks noChangeArrowheads="1"/>
          </p:cNvSpPr>
          <p:nvPr/>
        </p:nvSpPr>
        <p:spPr bwMode="auto">
          <a:xfrm>
            <a:off x="2741105" y="2479612"/>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a:p>
            <a:r>
              <a:rPr lang="fr-FR" sz="2400" b="1">
                <a:solidFill>
                  <a:schemeClr val="tx2"/>
                </a:solidFill>
                <a:latin typeface="Arial" pitchFamily="34" charset="0"/>
              </a:rPr>
              <a:t>P4</a:t>
            </a:r>
          </a:p>
        </p:txBody>
      </p:sp>
      <p:sp>
        <p:nvSpPr>
          <p:cNvPr id="27653" name="Rectangle 5"/>
          <p:cNvSpPr>
            <a:spLocks noChangeArrowheads="1"/>
          </p:cNvSpPr>
          <p:nvPr/>
        </p:nvSpPr>
        <p:spPr bwMode="auto">
          <a:xfrm>
            <a:off x="1918780" y="2952687"/>
            <a:ext cx="7588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a:solidFill>
                  <a:schemeClr val="tx2"/>
                </a:solidFill>
                <a:latin typeface="Arial" pitchFamily="34" charset="0"/>
              </a:rPr>
              <a:t>S1</a:t>
            </a:r>
          </a:p>
        </p:txBody>
      </p:sp>
      <p:sp>
        <p:nvSpPr>
          <p:cNvPr id="27654" name="Rectangle 6"/>
          <p:cNvSpPr>
            <a:spLocks noChangeArrowheads="1"/>
          </p:cNvSpPr>
          <p:nvPr/>
        </p:nvSpPr>
        <p:spPr bwMode="auto">
          <a:xfrm>
            <a:off x="1771142" y="4176649"/>
            <a:ext cx="825500" cy="12827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5" name="Rectangle 7"/>
          <p:cNvSpPr>
            <a:spLocks noChangeArrowheads="1"/>
          </p:cNvSpPr>
          <p:nvPr/>
        </p:nvSpPr>
        <p:spPr bwMode="auto">
          <a:xfrm>
            <a:off x="1918780" y="4629087"/>
            <a:ext cx="7588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a:solidFill>
                  <a:schemeClr val="tx2"/>
                </a:solidFill>
                <a:latin typeface="Arial" pitchFamily="34" charset="0"/>
              </a:rPr>
              <a:t>S2</a:t>
            </a:r>
          </a:p>
        </p:txBody>
      </p:sp>
      <p:sp>
        <p:nvSpPr>
          <p:cNvPr id="27656" name="Rectangle 8"/>
          <p:cNvSpPr>
            <a:spLocks noChangeArrowheads="1"/>
          </p:cNvSpPr>
          <p:nvPr/>
        </p:nvSpPr>
        <p:spPr bwMode="auto">
          <a:xfrm>
            <a:off x="2609342" y="4176649"/>
            <a:ext cx="825500" cy="12827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7" name="Rectangle 9"/>
          <p:cNvSpPr>
            <a:spLocks noChangeArrowheads="1"/>
          </p:cNvSpPr>
          <p:nvPr/>
        </p:nvSpPr>
        <p:spPr bwMode="auto">
          <a:xfrm>
            <a:off x="2741105" y="4308412"/>
            <a:ext cx="554037" cy="1184275"/>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p:txBody>
      </p:sp>
      <p:sp>
        <p:nvSpPr>
          <p:cNvPr id="27658" name="Rectangle 10"/>
          <p:cNvSpPr>
            <a:spLocks noChangeArrowheads="1"/>
          </p:cNvSpPr>
          <p:nvPr/>
        </p:nvSpPr>
        <p:spPr bwMode="auto">
          <a:xfrm>
            <a:off x="6215126" y="2430145"/>
            <a:ext cx="825500" cy="31115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9" name="Rectangle 11"/>
          <p:cNvSpPr>
            <a:spLocks noChangeArrowheads="1"/>
          </p:cNvSpPr>
          <p:nvPr/>
        </p:nvSpPr>
        <p:spPr bwMode="auto">
          <a:xfrm>
            <a:off x="7053326" y="2430145"/>
            <a:ext cx="825500" cy="31115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60" name="Rectangle 12"/>
          <p:cNvSpPr>
            <a:spLocks noChangeArrowheads="1"/>
          </p:cNvSpPr>
          <p:nvPr/>
        </p:nvSpPr>
        <p:spPr bwMode="auto">
          <a:xfrm>
            <a:off x="7185089" y="2561908"/>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a:p>
            <a:r>
              <a:rPr lang="fr-FR" sz="2400" b="1">
                <a:solidFill>
                  <a:schemeClr val="tx2"/>
                </a:solidFill>
                <a:latin typeface="Arial" pitchFamily="34" charset="0"/>
              </a:rPr>
              <a:t>P4</a:t>
            </a:r>
          </a:p>
        </p:txBody>
      </p:sp>
      <p:sp>
        <p:nvSpPr>
          <p:cNvPr id="27661" name="Rectangle 13"/>
          <p:cNvSpPr>
            <a:spLocks noChangeArrowheads="1"/>
          </p:cNvSpPr>
          <p:nvPr/>
        </p:nvSpPr>
        <p:spPr bwMode="auto">
          <a:xfrm>
            <a:off x="7185089" y="4085908"/>
            <a:ext cx="554037" cy="1184275"/>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p:txBody>
      </p:sp>
      <p:sp>
        <p:nvSpPr>
          <p:cNvPr id="27662" name="Rectangle 14"/>
          <p:cNvSpPr>
            <a:spLocks noChangeArrowheads="1"/>
          </p:cNvSpPr>
          <p:nvPr/>
        </p:nvSpPr>
        <p:spPr bwMode="auto">
          <a:xfrm>
            <a:off x="6423089" y="2561908"/>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S1</a:t>
            </a:r>
          </a:p>
          <a:p>
            <a:r>
              <a:rPr lang="fr-FR" sz="2400" b="1">
                <a:solidFill>
                  <a:schemeClr val="tx2"/>
                </a:solidFill>
                <a:latin typeface="Arial" pitchFamily="34" charset="0"/>
              </a:rPr>
              <a:t>S1</a:t>
            </a:r>
          </a:p>
          <a:p>
            <a:r>
              <a:rPr lang="fr-FR" sz="2400" b="1">
                <a:solidFill>
                  <a:schemeClr val="tx2"/>
                </a:solidFill>
                <a:latin typeface="Arial" pitchFamily="34" charset="0"/>
              </a:rPr>
              <a:t>S1</a:t>
            </a:r>
          </a:p>
          <a:p>
            <a:r>
              <a:rPr lang="fr-FR" sz="2400" b="1">
                <a:solidFill>
                  <a:schemeClr val="tx2"/>
                </a:solidFill>
                <a:latin typeface="Arial" pitchFamily="34" charset="0"/>
              </a:rPr>
              <a:t>S1</a:t>
            </a:r>
          </a:p>
        </p:txBody>
      </p:sp>
      <p:sp>
        <p:nvSpPr>
          <p:cNvPr id="27663" name="Rectangle 15"/>
          <p:cNvSpPr>
            <a:spLocks noChangeArrowheads="1"/>
          </p:cNvSpPr>
          <p:nvPr/>
        </p:nvSpPr>
        <p:spPr bwMode="auto">
          <a:xfrm>
            <a:off x="6423089" y="4085908"/>
            <a:ext cx="554037" cy="1184275"/>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S2</a:t>
            </a:r>
          </a:p>
          <a:p>
            <a:r>
              <a:rPr lang="fr-FR" sz="2400" b="1">
                <a:solidFill>
                  <a:schemeClr val="tx2"/>
                </a:solidFill>
                <a:latin typeface="Arial" pitchFamily="34" charset="0"/>
              </a:rPr>
              <a:t>S2</a:t>
            </a:r>
          </a:p>
          <a:p>
            <a:r>
              <a:rPr lang="fr-FR" sz="2400" b="1">
                <a:solidFill>
                  <a:schemeClr val="tx2"/>
                </a:solidFill>
                <a:latin typeface="Arial" pitchFamily="34" charset="0"/>
              </a:rPr>
              <a:t>S2</a:t>
            </a:r>
          </a:p>
        </p:txBody>
      </p:sp>
      <p:sp>
        <p:nvSpPr>
          <p:cNvPr id="27666" name="Rectangle 18"/>
          <p:cNvSpPr>
            <a:spLocks noChangeArrowheads="1"/>
          </p:cNvSpPr>
          <p:nvPr/>
        </p:nvSpPr>
        <p:spPr bwMode="auto">
          <a:xfrm>
            <a:off x="6575489" y="1799908"/>
            <a:ext cx="841375" cy="454025"/>
          </a:xfrm>
          <a:prstGeom prst="rect">
            <a:avLst/>
          </a:prstGeom>
          <a:noFill/>
          <a:ln w="12700">
            <a:noFill/>
            <a:miter lim="800000"/>
            <a:headEnd/>
            <a:tailEnd/>
          </a:ln>
          <a:effectLst/>
        </p:spPr>
        <p:txBody>
          <a:bodyPr wrap="none" lIns="90488" tIns="44450" rIns="90488" bIns="44450">
            <a:spAutoFit/>
          </a:bodyPr>
          <a:lstStyle/>
          <a:p>
            <a:r>
              <a:rPr lang="fr-FR" sz="2400" b="1">
                <a:solidFill>
                  <a:schemeClr val="hlink"/>
                </a:solidFill>
                <a:latin typeface="Arial" pitchFamily="34" charset="0"/>
              </a:rPr>
              <a:t>1 NF</a:t>
            </a:r>
          </a:p>
        </p:txBody>
      </p:sp>
      <p:sp>
        <p:nvSpPr>
          <p:cNvPr id="19" name="Rectangle 2"/>
          <p:cNvSpPr>
            <a:spLocks noGrp="1" noChangeArrowheads="1"/>
          </p:cNvSpPr>
          <p:nvPr>
            <p:ph type="title"/>
          </p:nvPr>
        </p:nvSpPr>
        <p:spPr>
          <a:xfrm>
            <a:off x="0" y="0"/>
            <a:ext cx="2895600" cy="1143000"/>
          </a:xfrm>
          <a:solidFill>
            <a:srgbClr val="FAFD00"/>
          </a:solidFill>
          <a:ln/>
        </p:spPr>
        <p:txBody>
          <a:bodyPr/>
          <a:lstStyle/>
          <a:p>
            <a:pPr algn="ctr"/>
            <a:r>
              <a:rPr lang="fr-FR">
                <a:solidFill>
                  <a:schemeClr val="accent1"/>
                </a:solidFill>
              </a:rPr>
              <a:t>Relations</a:t>
            </a:r>
          </a:p>
        </p:txBody>
      </p:sp>
      <p:sp>
        <p:nvSpPr>
          <p:cNvPr id="18" name="Rectangle 18"/>
          <p:cNvSpPr>
            <a:spLocks noChangeArrowheads="1"/>
          </p:cNvSpPr>
          <p:nvPr/>
        </p:nvSpPr>
        <p:spPr bwMode="auto">
          <a:xfrm>
            <a:off x="2247329" y="1723708"/>
            <a:ext cx="849593" cy="459100"/>
          </a:xfrm>
          <a:prstGeom prst="rect">
            <a:avLst/>
          </a:prstGeom>
          <a:noFill/>
          <a:ln w="12700">
            <a:noFill/>
            <a:miter lim="800000"/>
            <a:headEnd/>
            <a:tailEnd/>
          </a:ln>
          <a:effectLst/>
        </p:spPr>
        <p:txBody>
          <a:bodyPr wrap="none" lIns="90488" tIns="44450" rIns="90488" bIns="44450">
            <a:spAutoFit/>
          </a:bodyPr>
          <a:lstStyle/>
          <a:p>
            <a:r>
              <a:rPr lang="fr-FR" sz="2400" b="1">
                <a:solidFill>
                  <a:schemeClr val="hlink"/>
                </a:solidFill>
                <a:latin typeface="Arial" pitchFamily="34" charset="0"/>
              </a:rPr>
              <a:t>0</a:t>
            </a:r>
            <a:r>
              <a:rPr lang="fr-FR" sz="2400" b="1" smtClean="0">
                <a:solidFill>
                  <a:schemeClr val="hlink"/>
                </a:solidFill>
                <a:latin typeface="Arial" pitchFamily="34" charset="0"/>
              </a:rPr>
              <a:t> </a:t>
            </a:r>
            <a:r>
              <a:rPr lang="fr-FR" sz="2400" b="1">
                <a:solidFill>
                  <a:schemeClr val="hlink"/>
                </a:solidFill>
                <a:latin typeface="Arial" pitchFamily="34" charset="0"/>
              </a:rPr>
              <a:t>NF</a:t>
            </a:r>
          </a:p>
        </p:txBody>
      </p:sp>
      <p:sp>
        <p:nvSpPr>
          <p:cNvPr id="20" name="ZoneTexte 19"/>
          <p:cNvSpPr txBox="1"/>
          <p:nvPr/>
        </p:nvSpPr>
        <p:spPr>
          <a:xfrm>
            <a:off x="3557016" y="1033272"/>
            <a:ext cx="1499616" cy="707886"/>
          </a:xfrm>
          <a:prstGeom prst="rect">
            <a:avLst/>
          </a:prstGeom>
          <a:solidFill>
            <a:srgbClr val="0000FD"/>
          </a:solidFill>
        </p:spPr>
        <p:txBody>
          <a:bodyPr wrap="square" rtlCol="0">
            <a:spAutoFit/>
          </a:bodyPr>
          <a:lstStyle/>
          <a:p>
            <a:r>
              <a:rPr lang="fr-FR" smtClean="0"/>
              <a:t>Attribut multi-valeur</a:t>
            </a:r>
            <a:endParaRPr lang="fr-FR"/>
          </a:p>
        </p:txBody>
      </p:sp>
      <p:cxnSp>
        <p:nvCxnSpPr>
          <p:cNvPr id="22" name="Connecteur droit avec flèche 21"/>
          <p:cNvCxnSpPr/>
          <p:nvPr/>
        </p:nvCxnSpPr>
        <p:spPr bwMode="auto">
          <a:xfrm rot="5400000">
            <a:off x="2944368" y="1728216"/>
            <a:ext cx="649224" cy="576072"/>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23" name="Connecteur droit avec flèche 22"/>
          <p:cNvCxnSpPr>
            <a:endCxn id="27659" idx="0"/>
          </p:cNvCxnSpPr>
          <p:nvPr/>
        </p:nvCxnSpPr>
        <p:spPr bwMode="auto">
          <a:xfrm rot="5400000">
            <a:off x="7253898" y="1903818"/>
            <a:ext cx="738505" cy="31414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21" name="ZoneTexte 20"/>
          <p:cNvSpPr txBox="1"/>
          <p:nvPr/>
        </p:nvSpPr>
        <p:spPr>
          <a:xfrm>
            <a:off x="7676530" y="1080407"/>
            <a:ext cx="1269507" cy="707886"/>
          </a:xfrm>
          <a:prstGeom prst="rect">
            <a:avLst/>
          </a:prstGeom>
          <a:solidFill>
            <a:srgbClr val="0000FD"/>
          </a:solidFill>
        </p:spPr>
        <p:txBody>
          <a:bodyPr wrap="square" rtlCol="0">
            <a:spAutoFit/>
          </a:bodyPr>
          <a:lstStyle/>
          <a:p>
            <a:r>
              <a:rPr lang="fr-FR" smtClean="0"/>
              <a:t>Attribut atomique</a:t>
            </a:r>
            <a:endParaRPr lang="fr-FR"/>
          </a:p>
        </p:txBody>
      </p:sp>
    </p:spTree>
  </p:cSld>
  <p:clrMapOvr>
    <a:masterClrMapping/>
  </p:clrMapOvr>
  <p:transition spd="slow">
    <p:random/>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779463" y="120650"/>
            <a:ext cx="7772400" cy="1143000"/>
          </a:xfrm>
        </p:spPr>
        <p:txBody>
          <a:bodyPr/>
          <a:lstStyle/>
          <a:p>
            <a:pPr algn="ctr"/>
            <a:r>
              <a:rPr lang="fr-FR" sz="3600"/>
              <a:t>Réification : Classe / </a:t>
            </a:r>
            <a:r>
              <a:rPr lang="fr-FR" sz="3600" smtClean="0"/>
              <a:t>Sous-classe</a:t>
            </a:r>
            <a:br>
              <a:rPr lang="fr-FR" sz="3600" smtClean="0"/>
            </a:br>
            <a:r>
              <a:rPr lang="fr-FR" sz="3600" smtClean="0"/>
              <a:t>Schéma </a:t>
            </a:r>
            <a:r>
              <a:rPr lang="fr-FR" sz="3600" err="1" smtClean="0"/>
              <a:t>MsAccess</a:t>
            </a:r>
            <a:endParaRPr lang="fr-FR" sz="3600"/>
          </a:p>
        </p:txBody>
      </p:sp>
      <p:pic>
        <p:nvPicPr>
          <p:cNvPr id="16" name="Image 15" descr="Sans titre.JPG"/>
          <p:cNvPicPr>
            <a:picLocks noChangeAspect="1"/>
          </p:cNvPicPr>
          <p:nvPr/>
        </p:nvPicPr>
        <p:blipFill>
          <a:blip r:embed="rId3" cstate="print"/>
          <a:stretch>
            <a:fillRect/>
          </a:stretch>
        </p:blipFill>
        <p:spPr>
          <a:xfrm>
            <a:off x="727226" y="1622738"/>
            <a:ext cx="7429552" cy="4866426"/>
          </a:xfrm>
          <a:prstGeom prst="rect">
            <a:avLst/>
          </a:prstGeom>
        </p:spPr>
      </p:pic>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788607" y="248666"/>
            <a:ext cx="7634038" cy="1143000"/>
          </a:xfrm>
        </p:spPr>
        <p:txBody>
          <a:bodyPr/>
          <a:lstStyle/>
          <a:p>
            <a:pPr algn="ctr"/>
            <a:r>
              <a:rPr lang="fr-FR" sz="3600"/>
              <a:t>Réification : Classe / </a:t>
            </a:r>
            <a:r>
              <a:rPr lang="fr-FR" sz="3600" smtClean="0"/>
              <a:t>Sous-classe</a:t>
            </a:r>
            <a:br>
              <a:rPr lang="fr-FR" sz="3600" smtClean="0"/>
            </a:br>
            <a:r>
              <a:rPr lang="fr-FR" sz="3600" smtClean="0"/>
              <a:t>Schéma </a:t>
            </a:r>
            <a:r>
              <a:rPr lang="fr-FR" sz="3600" err="1" smtClean="0"/>
              <a:t>MsAccess</a:t>
            </a:r>
            <a:endParaRPr lang="fr-FR" sz="3600"/>
          </a:p>
        </p:txBody>
      </p:sp>
      <p:sp>
        <p:nvSpPr>
          <p:cNvPr id="5" name="Rectangle 3"/>
          <p:cNvSpPr txBox="1">
            <a:spLocks noChangeArrowheads="1"/>
          </p:cNvSpPr>
          <p:nvPr/>
        </p:nvSpPr>
        <p:spPr bwMode="auto">
          <a:xfrm>
            <a:off x="703775" y="1428419"/>
            <a:ext cx="7809289" cy="4935806"/>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609600" marR="0" lvl="0" indent="-609600" algn="l" defTabSz="914400" rtl="0" eaLnBrk="0" fontAlgn="base" latinLnBrk="0" hangingPunct="0">
              <a:lnSpc>
                <a:spcPct val="90000"/>
              </a:lnSpc>
              <a:spcBef>
                <a:spcPct val="20000"/>
              </a:spcBef>
              <a:spcAft>
                <a:spcPct val="0"/>
              </a:spcAft>
              <a:buClr>
                <a:schemeClr val="hlink"/>
              </a:buClr>
              <a:buSzPct val="75000"/>
              <a:buFont typeface="Monotype Sorts" pitchFamily="2" charset="2"/>
              <a:buChar char="u"/>
              <a:tabLst/>
              <a:defRPr/>
            </a:pPr>
            <a:endParaRPr kumimoji="0" lang="fr-FR" sz="3200" b="0" i="0" u="none" strike="noStrike" kern="0" cap="none" spc="0" normalizeH="0" baseline="0" noProof="0">
              <a:ln>
                <a:noFill/>
              </a:ln>
              <a:solidFill>
                <a:schemeClr val="tx1"/>
              </a:solidFill>
              <a:effectLst/>
              <a:uLnTx/>
              <a:uFillTx/>
              <a:latin typeface="+mn-lt"/>
            </a:endParaRPr>
          </a:p>
        </p:txBody>
      </p:sp>
      <p:sp>
        <p:nvSpPr>
          <p:cNvPr id="6" name="Rectangle 3"/>
          <p:cNvSpPr txBox="1">
            <a:spLocks noChangeArrowheads="1"/>
          </p:cNvSpPr>
          <p:nvPr/>
        </p:nvSpPr>
        <p:spPr bwMode="auto">
          <a:xfrm>
            <a:off x="653483" y="1439848"/>
            <a:ext cx="8037889" cy="4981526"/>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609600" marR="0" lvl="0" indent="-609600" algn="l" defTabSz="914400" rtl="0" eaLnBrk="0" fontAlgn="base" latinLnBrk="0" hangingPunct="0">
              <a:lnSpc>
                <a:spcPct val="90000"/>
              </a:lnSpc>
              <a:spcBef>
                <a:spcPct val="20000"/>
              </a:spcBef>
              <a:spcAft>
                <a:spcPct val="0"/>
              </a:spcAft>
              <a:buClr>
                <a:schemeClr val="hlink"/>
              </a:buClr>
              <a:buSzPct val="75000"/>
              <a:buFont typeface="Monotype Sorts" pitchFamily="2" charset="2"/>
              <a:buChar char="u"/>
              <a:tabLst/>
              <a:defRPr/>
            </a:pPr>
            <a:r>
              <a:rPr kumimoji="0" lang="fr-FR" sz="3600" b="0" i="0" u="none" strike="noStrike" kern="0" cap="none" spc="0" normalizeH="0" baseline="0" noProof="0" smtClean="0">
                <a:ln>
                  <a:noFill/>
                </a:ln>
                <a:solidFill>
                  <a:schemeClr val="tx1"/>
                </a:solidFill>
                <a:effectLst/>
                <a:uLnTx/>
                <a:uFillTx/>
                <a:latin typeface="+mn-lt"/>
                <a:ea typeface="+mn-ea"/>
                <a:cs typeface="+mn-cs"/>
              </a:rPr>
              <a:t>Le schéma permet d’aisément</a:t>
            </a:r>
            <a:r>
              <a:rPr kumimoji="0" lang="fr-FR" sz="3600" b="0" i="0" u="none" strike="noStrike" kern="0" cap="none" spc="0" normalizeH="0" noProof="0" smtClean="0">
                <a:ln>
                  <a:noFill/>
                </a:ln>
                <a:solidFill>
                  <a:schemeClr val="tx1"/>
                </a:solidFill>
                <a:effectLst/>
                <a:uLnTx/>
                <a:uFillTx/>
                <a:latin typeface="+mn-lt"/>
                <a:ea typeface="+mn-ea"/>
                <a:cs typeface="+mn-cs"/>
              </a:rPr>
              <a:t> formuler les requêtes:</a:t>
            </a:r>
          </a:p>
          <a:p>
            <a:pPr marL="1066800" lvl="1" indent="-609600">
              <a:lnSpc>
                <a:spcPct val="90000"/>
              </a:lnSpc>
              <a:spcBef>
                <a:spcPct val="20000"/>
              </a:spcBef>
              <a:buClr>
                <a:schemeClr val="hlink"/>
              </a:buClr>
              <a:buSzPct val="75000"/>
              <a:buFont typeface="Monotype Sorts" pitchFamily="2" charset="2"/>
              <a:buChar char="u"/>
            </a:pPr>
            <a:r>
              <a:rPr lang="fr-FR" sz="3600" kern="0" baseline="0" smtClean="0">
                <a:solidFill>
                  <a:schemeClr val="tx1"/>
                </a:solidFill>
                <a:latin typeface="+mn-lt"/>
              </a:rPr>
              <a:t>Toute</a:t>
            </a:r>
            <a:r>
              <a:rPr lang="fr-FR" sz="3600" kern="0" smtClean="0">
                <a:solidFill>
                  <a:schemeClr val="tx1"/>
                </a:solidFill>
                <a:latin typeface="+mn-lt"/>
              </a:rPr>
              <a:t> donnée de personne P1 dans Pers et, s’il y a lieu, ses données</a:t>
            </a:r>
          </a:p>
          <a:p>
            <a:pPr marL="1524000" lvl="2" indent="-609600">
              <a:lnSpc>
                <a:spcPct val="90000"/>
              </a:lnSpc>
              <a:spcBef>
                <a:spcPct val="20000"/>
              </a:spcBef>
              <a:buClr>
                <a:schemeClr val="hlink"/>
              </a:buClr>
              <a:buSzPct val="75000"/>
              <a:buFont typeface="Monotype Sorts" pitchFamily="2" charset="2"/>
              <a:buChar char="u"/>
            </a:pPr>
            <a:r>
              <a:rPr lang="fr-FR" sz="3600" kern="0" smtClean="0">
                <a:solidFill>
                  <a:schemeClr val="tx1"/>
                </a:solidFill>
              </a:rPr>
              <a:t>En tant</a:t>
            </a:r>
            <a:r>
              <a:rPr lang="fr-FR" sz="3600" kern="0" smtClean="0">
                <a:solidFill>
                  <a:schemeClr val="tx1"/>
                </a:solidFill>
                <a:latin typeface="+mn-lt"/>
              </a:rPr>
              <a:t> qu’un employé </a:t>
            </a:r>
          </a:p>
          <a:p>
            <a:pPr marL="1524000" lvl="2" indent="-609600">
              <a:lnSpc>
                <a:spcPct val="90000"/>
              </a:lnSpc>
              <a:spcBef>
                <a:spcPct val="20000"/>
              </a:spcBef>
              <a:buClr>
                <a:schemeClr val="hlink"/>
              </a:buClr>
              <a:buSzPct val="75000"/>
              <a:buFont typeface="Monotype Sorts" pitchFamily="2" charset="2"/>
              <a:buChar char="u"/>
            </a:pPr>
            <a:r>
              <a:rPr lang="fr-FR" sz="3600" kern="0" smtClean="0">
                <a:solidFill>
                  <a:schemeClr val="tx1"/>
                </a:solidFill>
              </a:rPr>
              <a:t>En tant </a:t>
            </a:r>
            <a:r>
              <a:rPr lang="fr-FR" sz="3600" kern="0" smtClean="0">
                <a:solidFill>
                  <a:schemeClr val="tx1"/>
                </a:solidFill>
                <a:latin typeface="+mn-lt"/>
              </a:rPr>
              <a:t>qu’un étudiant</a:t>
            </a:r>
          </a:p>
          <a:p>
            <a:pPr marL="609600" indent="-609600">
              <a:lnSpc>
                <a:spcPct val="90000"/>
              </a:lnSpc>
              <a:spcBef>
                <a:spcPct val="20000"/>
              </a:spcBef>
              <a:buClr>
                <a:schemeClr val="hlink"/>
              </a:buClr>
              <a:buSzPct val="75000"/>
              <a:buFont typeface="Monotype Sorts" pitchFamily="2" charset="2"/>
              <a:buChar char="u"/>
            </a:pPr>
            <a:r>
              <a:rPr lang="fr-FR" sz="3600" kern="0" err="1" smtClean="0">
                <a:solidFill>
                  <a:schemeClr val="tx1"/>
                </a:solidFill>
                <a:latin typeface="+mn-lt"/>
              </a:rPr>
              <a:t>MsAccess</a:t>
            </a:r>
            <a:r>
              <a:rPr lang="fr-FR" sz="3600" kern="0" smtClean="0">
                <a:solidFill>
                  <a:schemeClr val="tx1"/>
                </a:solidFill>
                <a:latin typeface="+mn-lt"/>
              </a:rPr>
              <a:t> génère alors les jointures implicites </a:t>
            </a:r>
            <a:r>
              <a:rPr lang="fr-FR" sz="3600" i="1" kern="0" smtClean="0">
                <a:solidFill>
                  <a:schemeClr val="tx1"/>
                </a:solidFill>
                <a:latin typeface="+mn-lt"/>
              </a:rPr>
              <a:t>externes</a:t>
            </a:r>
          </a:p>
          <a:p>
            <a:pPr marL="1524000" lvl="2" indent="-609600">
              <a:lnSpc>
                <a:spcPct val="90000"/>
              </a:lnSpc>
              <a:spcBef>
                <a:spcPct val="20000"/>
              </a:spcBef>
              <a:buClr>
                <a:schemeClr val="hlink"/>
              </a:buClr>
              <a:buSzPct val="75000"/>
              <a:buFont typeface="Monotype Sorts" pitchFamily="2" charset="2"/>
              <a:buChar char="u"/>
            </a:pPr>
            <a:r>
              <a:rPr lang="fr-FR" sz="3600" kern="0" smtClean="0">
                <a:solidFill>
                  <a:schemeClr val="tx1"/>
                </a:solidFill>
                <a:latin typeface="+mn-lt"/>
              </a:rPr>
              <a:t>Cours SQL </a:t>
            </a:r>
            <a:r>
              <a:rPr kumimoji="0" lang="fr-FR" sz="3600" b="0" i="0" u="none" strike="noStrike" kern="0" cap="none" spc="0" normalizeH="0" baseline="0" noProof="0" smtClean="0">
                <a:ln>
                  <a:noFill/>
                </a:ln>
                <a:solidFill>
                  <a:schemeClr val="tx1"/>
                </a:solidFill>
                <a:effectLst/>
                <a:uLnTx/>
                <a:uFillTx/>
                <a:latin typeface="+mn-lt"/>
                <a:ea typeface="+mn-ea"/>
                <a:cs typeface="+mn-cs"/>
              </a:rPr>
              <a:t> </a:t>
            </a:r>
            <a:endParaRPr kumimoji="0" lang="fr-FR" sz="3200" b="0" i="0" u="none" strike="noStrike" kern="0" cap="none" spc="0" normalizeH="0" baseline="0" noProof="0">
              <a:ln>
                <a:noFill/>
              </a:ln>
              <a:solidFill>
                <a:schemeClr val="tx1"/>
              </a:solidFill>
              <a:effectLst/>
              <a:uLnTx/>
              <a:uFillTx/>
              <a:latin typeface="+mn-lt"/>
            </a:endParaRPr>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819150" y="0"/>
            <a:ext cx="7772400" cy="1143000"/>
          </a:xfrm>
        </p:spPr>
        <p:txBody>
          <a:bodyPr/>
          <a:lstStyle/>
          <a:p>
            <a:r>
              <a:rPr lang="fr-FR"/>
              <a:t>Réification : Autres Cas</a:t>
            </a:r>
          </a:p>
        </p:txBody>
      </p:sp>
      <p:sp>
        <p:nvSpPr>
          <p:cNvPr id="226307" name="Rectangle 3"/>
          <p:cNvSpPr>
            <a:spLocks noGrp="1" noChangeArrowheads="1"/>
          </p:cNvSpPr>
          <p:nvPr>
            <p:ph type="body" idx="1"/>
          </p:nvPr>
        </p:nvSpPr>
        <p:spPr>
          <a:xfrm>
            <a:off x="703775" y="1016938"/>
            <a:ext cx="7950827" cy="5615681"/>
          </a:xfrm>
        </p:spPr>
        <p:txBody>
          <a:bodyPr/>
          <a:lstStyle/>
          <a:p>
            <a:pPr marL="609600" indent="-609600">
              <a:lnSpc>
                <a:spcPct val="90000"/>
              </a:lnSpc>
            </a:pPr>
            <a:r>
              <a:rPr lang="fr-FR" sz="3600"/>
              <a:t>Le « jeu de clés » en général facile à voir de diagrammes UML</a:t>
            </a:r>
          </a:p>
          <a:p>
            <a:pPr marL="990600" lvl="1" indent="-533400">
              <a:lnSpc>
                <a:spcPct val="90000"/>
              </a:lnSpc>
            </a:pPr>
            <a:r>
              <a:rPr lang="fr-FR" sz="3200"/>
              <a:t>Agrégation</a:t>
            </a:r>
          </a:p>
          <a:p>
            <a:pPr marL="990600" lvl="1" indent="-533400">
              <a:lnSpc>
                <a:spcPct val="90000"/>
              </a:lnSpc>
            </a:pPr>
            <a:r>
              <a:rPr lang="fr-FR" sz="3200"/>
              <a:t> Composition</a:t>
            </a:r>
          </a:p>
          <a:p>
            <a:pPr marL="990600" lvl="1" indent="-533400">
              <a:lnSpc>
                <a:spcPct val="90000"/>
              </a:lnSpc>
            </a:pPr>
            <a:r>
              <a:rPr lang="fr-FR" sz="3200"/>
              <a:t> Associations 1-ères</a:t>
            </a:r>
          </a:p>
          <a:p>
            <a:pPr marL="1371600" lvl="2" indent="-457200">
              <a:lnSpc>
                <a:spcPct val="90000"/>
              </a:lnSpc>
            </a:pPr>
            <a:r>
              <a:rPr lang="fr-FR" sz="3200"/>
              <a:t> Sauf  celle dite Ancêtre</a:t>
            </a:r>
          </a:p>
          <a:p>
            <a:pPr marL="1752600" lvl="3" indent="-381000">
              <a:lnSpc>
                <a:spcPct val="90000"/>
              </a:lnSpc>
            </a:pPr>
            <a:r>
              <a:rPr lang="fr-FR" sz="2800"/>
              <a:t> </a:t>
            </a:r>
            <a:r>
              <a:rPr lang="fr-FR" sz="3200"/>
              <a:t>Calcul de la fermeture transitive</a:t>
            </a:r>
          </a:p>
          <a:p>
            <a:pPr marL="1752600" lvl="3" indent="-381000">
              <a:lnSpc>
                <a:spcPct val="90000"/>
              </a:lnSpc>
            </a:pPr>
            <a:r>
              <a:rPr lang="fr-FR" sz="3200"/>
              <a:t> Peu performant dans les </a:t>
            </a:r>
            <a:r>
              <a:rPr lang="fr-FR" sz="3200" err="1"/>
              <a:t>BDs</a:t>
            </a:r>
            <a:r>
              <a:rPr lang="fr-FR" sz="3200"/>
              <a:t> </a:t>
            </a:r>
            <a:r>
              <a:rPr lang="fr-FR" sz="3200" smtClean="0"/>
              <a:t>Relationnelles</a:t>
            </a:r>
            <a:endParaRPr lang="fr-FR" sz="3200"/>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819150" y="0"/>
            <a:ext cx="7772400" cy="1143000"/>
          </a:xfrm>
        </p:spPr>
        <p:txBody>
          <a:bodyPr/>
          <a:lstStyle/>
          <a:p>
            <a:pPr algn="ctr"/>
            <a:r>
              <a:rPr lang="fr-FR"/>
              <a:t>Réification : </a:t>
            </a:r>
            <a:r>
              <a:rPr lang="fr-FR" smtClean="0"/>
              <a:t>Cardinalités</a:t>
            </a:r>
            <a:endParaRPr lang="fr-FR"/>
          </a:p>
        </p:txBody>
      </p:sp>
      <p:sp>
        <p:nvSpPr>
          <p:cNvPr id="226307" name="Rectangle 3"/>
          <p:cNvSpPr>
            <a:spLocks noGrp="1" noChangeArrowheads="1"/>
          </p:cNvSpPr>
          <p:nvPr>
            <p:ph type="body" idx="1"/>
          </p:nvPr>
        </p:nvSpPr>
        <p:spPr>
          <a:xfrm>
            <a:off x="414779" y="1016938"/>
            <a:ext cx="8239823" cy="5615681"/>
          </a:xfrm>
        </p:spPr>
        <p:txBody>
          <a:bodyPr/>
          <a:lstStyle/>
          <a:p>
            <a:pPr marL="609600" indent="-609600">
              <a:lnSpc>
                <a:spcPct val="90000"/>
              </a:lnSpc>
            </a:pPr>
            <a:r>
              <a:rPr lang="fr-FR" sz="3600" u="sng" smtClean="0"/>
              <a:t>1     *</a:t>
            </a:r>
            <a:r>
              <a:rPr lang="fr-FR" sz="3600" smtClean="0"/>
              <a:t> ou </a:t>
            </a:r>
            <a:r>
              <a:rPr lang="fr-FR" sz="3600" u="sng" smtClean="0"/>
              <a:t>1    1</a:t>
            </a:r>
            <a:r>
              <a:rPr lang="fr-FR" sz="3600" smtClean="0"/>
              <a:t>  présent avant ou après la réification, se réifie en contrainte d’intégrité référentielle clé primaire – clé étrangère</a:t>
            </a:r>
          </a:p>
          <a:p>
            <a:pPr marL="609600" indent="-609600">
              <a:lnSpc>
                <a:spcPct val="90000"/>
              </a:lnSpc>
            </a:pPr>
            <a:r>
              <a:rPr lang="fr-FR" sz="3600" u="sng" smtClean="0"/>
              <a:t>0      * </a:t>
            </a:r>
            <a:r>
              <a:rPr lang="fr-FR" sz="3600" smtClean="0"/>
              <a:t>ou </a:t>
            </a:r>
            <a:r>
              <a:rPr lang="fr-FR" sz="3600" u="sng" smtClean="0"/>
              <a:t>0     1 </a:t>
            </a:r>
            <a:r>
              <a:rPr lang="fr-FR" sz="3600" smtClean="0"/>
              <a:t>se réifie en un lien sémantique</a:t>
            </a:r>
          </a:p>
          <a:p>
            <a:pPr marL="609600" indent="-609600">
              <a:lnSpc>
                <a:spcPct val="90000"/>
              </a:lnSpc>
            </a:pPr>
            <a:r>
              <a:rPr lang="fr-FR" sz="3600" smtClean="0"/>
              <a:t>Autre cardinalités, p.ex. </a:t>
            </a:r>
            <a:r>
              <a:rPr lang="fr-FR" sz="3600" u="sng" smtClean="0"/>
              <a:t>1    6</a:t>
            </a:r>
            <a:r>
              <a:rPr lang="fr-FR" sz="3600" smtClean="0"/>
              <a:t> nécessitent en général des déclencheurs</a:t>
            </a:r>
          </a:p>
          <a:p>
            <a:pPr marL="1009650" lvl="1" indent="-609600">
              <a:lnSpc>
                <a:spcPct val="90000"/>
              </a:lnSpc>
            </a:pPr>
            <a:r>
              <a:rPr lang="fr-FR" sz="3200" smtClean="0"/>
              <a:t>Pas une sinécure pour Mme/M Tout le Monde  </a:t>
            </a:r>
            <a:endParaRPr lang="fr-FR" sz="3200"/>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819150" y="0"/>
            <a:ext cx="7772400" cy="1143000"/>
          </a:xfrm>
        </p:spPr>
        <p:txBody>
          <a:bodyPr/>
          <a:lstStyle/>
          <a:p>
            <a:r>
              <a:rPr lang="fr-FR"/>
              <a:t>Réification : Autres Cas</a:t>
            </a:r>
          </a:p>
        </p:txBody>
      </p:sp>
      <p:sp>
        <p:nvSpPr>
          <p:cNvPr id="226307" name="Rectangle 3"/>
          <p:cNvSpPr>
            <a:spLocks noGrp="1" noChangeArrowheads="1"/>
          </p:cNvSpPr>
          <p:nvPr>
            <p:ph type="body" idx="1"/>
          </p:nvPr>
        </p:nvSpPr>
        <p:spPr>
          <a:xfrm>
            <a:off x="665138" y="1776793"/>
            <a:ext cx="7950827" cy="4327794"/>
          </a:xfrm>
        </p:spPr>
        <p:txBody>
          <a:bodyPr/>
          <a:lstStyle/>
          <a:p>
            <a:pPr marL="609600" indent="-609600">
              <a:lnSpc>
                <a:spcPct val="90000"/>
              </a:lnSpc>
            </a:pPr>
            <a:r>
              <a:rPr lang="fr-FR" sz="3600" smtClean="0"/>
              <a:t>L’exemple </a:t>
            </a:r>
            <a:r>
              <a:rPr lang="fr-FR" sz="3600"/>
              <a:t>d’une Personne avec les Amies, Hobbies…? </a:t>
            </a:r>
          </a:p>
          <a:p>
            <a:pPr marL="609600" indent="-609600">
              <a:lnSpc>
                <a:spcPct val="90000"/>
              </a:lnSpc>
            </a:pPr>
            <a:r>
              <a:rPr lang="fr-FR" sz="3600"/>
              <a:t> </a:t>
            </a:r>
            <a:r>
              <a:rPr lang="fr-FR" sz="3600" smtClean="0"/>
              <a:t>Attributs dérivées ? </a:t>
            </a:r>
          </a:p>
          <a:p>
            <a:pPr marL="1009650" lvl="1" indent="-609600">
              <a:lnSpc>
                <a:spcPct val="90000"/>
              </a:lnSpc>
            </a:pPr>
            <a:r>
              <a:rPr lang="fr-FR" smtClean="0"/>
              <a:t>Il </a:t>
            </a:r>
            <a:r>
              <a:rPr lang="fr-FR"/>
              <a:t>faut les mettre dans les </a:t>
            </a:r>
            <a:r>
              <a:rPr lang="fr-FR" i="1"/>
              <a:t>vues</a:t>
            </a:r>
          </a:p>
          <a:p>
            <a:pPr marL="990600" lvl="1" indent="-533400">
              <a:lnSpc>
                <a:spcPct val="90000"/>
              </a:lnSpc>
              <a:buNone/>
            </a:pPr>
            <a:r>
              <a:rPr lang="fr-FR" sz="3200"/>
              <a:t> </a:t>
            </a:r>
            <a:r>
              <a:rPr lang="fr-FR" sz="3200" smtClean="0"/>
              <a:t>	</a:t>
            </a:r>
            <a:r>
              <a:rPr lang="fr-FR" sz="3200" smtClean="0">
                <a:solidFill>
                  <a:srgbClr val="FFFFC9"/>
                </a:solidFill>
              </a:rPr>
              <a:t>Select </a:t>
            </a:r>
            <a:r>
              <a:rPr lang="fr-FR" sz="3200" err="1">
                <a:solidFill>
                  <a:srgbClr val="FFFFC9"/>
                </a:solidFill>
              </a:rPr>
              <a:t>Sum</a:t>
            </a:r>
            <a:r>
              <a:rPr lang="fr-FR" sz="3200">
                <a:solidFill>
                  <a:srgbClr val="FFFFC9"/>
                </a:solidFill>
              </a:rPr>
              <a:t> (Prix) as </a:t>
            </a:r>
            <a:r>
              <a:rPr lang="fr-FR" sz="3200" err="1">
                <a:solidFill>
                  <a:srgbClr val="FFFFC9"/>
                </a:solidFill>
              </a:rPr>
              <a:t>PrixTotal</a:t>
            </a:r>
            <a:r>
              <a:rPr lang="fr-FR" sz="3200">
                <a:solidFill>
                  <a:srgbClr val="FFFFC9"/>
                </a:solidFill>
              </a:rPr>
              <a:t> </a:t>
            </a:r>
            <a:r>
              <a:rPr lang="fr-FR" sz="3200" err="1">
                <a:solidFill>
                  <a:srgbClr val="FFFFC9"/>
                </a:solidFill>
              </a:rPr>
              <a:t>from</a:t>
            </a:r>
            <a:r>
              <a:rPr lang="fr-FR" sz="3200">
                <a:solidFill>
                  <a:srgbClr val="FFFFC9"/>
                </a:solidFill>
              </a:rPr>
              <a:t> Client</a:t>
            </a:r>
          </a:p>
          <a:p>
            <a:pPr marL="990600" lvl="1" indent="-533400">
              <a:lnSpc>
                <a:spcPct val="90000"/>
              </a:lnSpc>
              <a:buNone/>
            </a:pPr>
            <a:r>
              <a:rPr lang="fr-FR" sz="3200">
                <a:solidFill>
                  <a:srgbClr val="FFFFC9"/>
                </a:solidFill>
              </a:rPr>
              <a:t>	</a:t>
            </a:r>
            <a:r>
              <a:rPr lang="fr-FR" sz="3200" smtClean="0">
                <a:solidFill>
                  <a:srgbClr val="FFFFC9"/>
                </a:solidFill>
              </a:rPr>
              <a:t>Group </a:t>
            </a:r>
            <a:r>
              <a:rPr lang="fr-FR" sz="3200">
                <a:solidFill>
                  <a:srgbClr val="FFFFC9"/>
                </a:solidFill>
              </a:rPr>
              <a:t>By Client#</a:t>
            </a:r>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888642" y="0"/>
            <a:ext cx="7772400" cy="1143000"/>
          </a:xfrm>
        </p:spPr>
        <p:txBody>
          <a:bodyPr/>
          <a:lstStyle/>
          <a:p>
            <a:pPr algn="ctr"/>
            <a:r>
              <a:rPr lang="fr-FR"/>
              <a:t>Après la Réification</a:t>
            </a:r>
          </a:p>
        </p:txBody>
      </p:sp>
      <p:sp>
        <p:nvSpPr>
          <p:cNvPr id="229379" name="Rectangle 3"/>
          <p:cNvSpPr>
            <a:spLocks noGrp="1" noChangeArrowheads="1"/>
          </p:cNvSpPr>
          <p:nvPr>
            <p:ph type="body" idx="1"/>
          </p:nvPr>
        </p:nvSpPr>
        <p:spPr>
          <a:xfrm>
            <a:off x="760926" y="1403283"/>
            <a:ext cx="7772400" cy="3978275"/>
          </a:xfrm>
        </p:spPr>
        <p:txBody>
          <a:bodyPr/>
          <a:lstStyle/>
          <a:p>
            <a:pPr>
              <a:lnSpc>
                <a:spcPct val="90000"/>
              </a:lnSpc>
            </a:pPr>
            <a:r>
              <a:rPr lang="fr-FR" sz="3600"/>
              <a:t>Le résultat peut être OK</a:t>
            </a:r>
          </a:p>
          <a:p>
            <a:pPr lvl="1">
              <a:lnSpc>
                <a:spcPct val="90000"/>
              </a:lnSpc>
            </a:pPr>
            <a:r>
              <a:rPr lang="fr-FR" sz="3200" i="1"/>
              <a:t>Exercice : </a:t>
            </a:r>
            <a:r>
              <a:rPr lang="fr-FR" sz="3200"/>
              <a:t>Modèle relationnel de l’auto-école</a:t>
            </a:r>
            <a:r>
              <a:rPr lang="fr-FR" sz="3200" i="1"/>
              <a:t> </a:t>
            </a:r>
            <a:endParaRPr lang="fr-FR" sz="3200"/>
          </a:p>
          <a:p>
            <a:pPr>
              <a:lnSpc>
                <a:spcPct val="90000"/>
              </a:lnSpc>
            </a:pPr>
            <a:r>
              <a:rPr lang="fr-FR" sz="3600"/>
              <a:t>Mais il peut être pas bon du tout pour une BD relationnelle</a:t>
            </a:r>
          </a:p>
          <a:p>
            <a:pPr lvl="1">
              <a:lnSpc>
                <a:spcPct val="90000"/>
              </a:lnSpc>
            </a:pPr>
            <a:r>
              <a:rPr lang="fr-FR" sz="3200"/>
              <a:t>A cause </a:t>
            </a:r>
            <a:r>
              <a:rPr lang="fr-FR" sz="3200" i="1"/>
              <a:t>d’anomalies </a:t>
            </a:r>
            <a:r>
              <a:rPr lang="fr-FR" sz="3200"/>
              <a:t>et de redondances</a:t>
            </a:r>
          </a:p>
          <a:p>
            <a:pPr>
              <a:lnSpc>
                <a:spcPct val="90000"/>
              </a:lnSpc>
            </a:pPr>
            <a:r>
              <a:rPr lang="fr-FR" sz="3600"/>
              <a:t> D’où la phase de normalisation</a:t>
            </a:r>
          </a:p>
          <a:p>
            <a:pPr lvl="1">
              <a:lnSpc>
                <a:spcPct val="90000"/>
              </a:lnSpc>
            </a:pPr>
            <a:r>
              <a:rPr lang="fr-FR" sz="3200"/>
              <a:t> Peut-être appliquée à partir de la relation universelle directement</a:t>
            </a:r>
          </a:p>
          <a:p>
            <a:pPr lvl="2">
              <a:lnSpc>
                <a:spcPct val="90000"/>
              </a:lnSpc>
            </a:pPr>
            <a:r>
              <a:rPr lang="fr-FR" sz="2800"/>
              <a:t> Par l’analyse des </a:t>
            </a:r>
            <a:r>
              <a:rPr lang="fr-FR" sz="2800" err="1"/>
              <a:t>DFs</a:t>
            </a:r>
            <a:r>
              <a:rPr lang="fr-FR" sz="2800"/>
              <a:t> et des </a:t>
            </a:r>
            <a:r>
              <a:rPr lang="fr-FR" sz="2800" err="1"/>
              <a:t>DMs</a:t>
            </a:r>
            <a:endParaRPr lang="fr-FR" sz="2800"/>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4800" y="762000"/>
            <a:ext cx="7772400" cy="1143000"/>
          </a:xfrm>
          <a:noFill/>
          <a:ln/>
        </p:spPr>
        <p:txBody>
          <a:bodyPr/>
          <a:lstStyle/>
          <a:p>
            <a:r>
              <a:rPr lang="fr-FR" sz="3200" b="1"/>
              <a:t>Spécifications fonctionnelles:</a:t>
            </a:r>
          </a:p>
        </p:txBody>
      </p:sp>
      <p:sp>
        <p:nvSpPr>
          <p:cNvPr id="58371" name="Rectangle 3"/>
          <p:cNvSpPr>
            <a:spLocks noGrp="1" noChangeArrowheads="1"/>
          </p:cNvSpPr>
          <p:nvPr>
            <p:ph type="body" idx="1"/>
          </p:nvPr>
        </p:nvSpPr>
        <p:spPr>
          <a:xfrm>
            <a:off x="398463" y="2130425"/>
            <a:ext cx="8383587" cy="4111625"/>
          </a:xfrm>
          <a:noFill/>
          <a:ln/>
        </p:spPr>
        <p:txBody>
          <a:bodyPr/>
          <a:lstStyle/>
          <a:p>
            <a:r>
              <a:rPr lang="fr-FR" sz="2800">
                <a:solidFill>
                  <a:srgbClr val="FAFD00"/>
                </a:solidFill>
              </a:rPr>
              <a:t>Une entreprise a des </a:t>
            </a:r>
            <a:r>
              <a:rPr lang="fr-FR" sz="2800">
                <a:solidFill>
                  <a:srgbClr val="00FF00"/>
                </a:solidFill>
              </a:rPr>
              <a:t>fournisseurs </a:t>
            </a:r>
            <a:r>
              <a:rPr lang="fr-FR" sz="2800" i="1">
                <a:solidFill>
                  <a:srgbClr val="00FF00"/>
                </a:solidFill>
              </a:rPr>
              <a:t>S</a:t>
            </a:r>
            <a:endParaRPr lang="fr-FR" sz="2800">
              <a:solidFill>
                <a:srgbClr val="00FF00"/>
              </a:solidFill>
            </a:endParaRPr>
          </a:p>
          <a:p>
            <a:r>
              <a:rPr lang="fr-FR" sz="2800">
                <a:solidFill>
                  <a:srgbClr val="FAFD00"/>
                </a:solidFill>
              </a:rPr>
              <a:t>Un fournisseur </a:t>
            </a:r>
            <a:r>
              <a:rPr lang="fr-FR" sz="2800" i="1">
                <a:solidFill>
                  <a:srgbClr val="00FF00"/>
                </a:solidFill>
              </a:rPr>
              <a:t>f </a:t>
            </a:r>
            <a:r>
              <a:rPr lang="fr-FR" sz="2800">
                <a:solidFill>
                  <a:srgbClr val="FAFD00"/>
                </a:solidFill>
              </a:rPr>
              <a:t>a un ID, un nom, un statut, et est dans une ville</a:t>
            </a:r>
          </a:p>
          <a:p>
            <a:r>
              <a:rPr lang="fr-FR" sz="2800">
                <a:solidFill>
                  <a:srgbClr val="FAFD00"/>
                </a:solidFill>
              </a:rPr>
              <a:t>Un </a:t>
            </a:r>
            <a:r>
              <a:rPr lang="fr-FR" sz="2800" i="1">
                <a:solidFill>
                  <a:srgbClr val="00FF00"/>
                </a:solidFill>
              </a:rPr>
              <a:t>f  </a:t>
            </a:r>
            <a:r>
              <a:rPr lang="fr-FR" sz="2800">
                <a:solidFill>
                  <a:srgbClr val="FAFD00"/>
                </a:solidFill>
              </a:rPr>
              <a:t>fournit des </a:t>
            </a:r>
            <a:r>
              <a:rPr lang="fr-FR" sz="2800">
                <a:solidFill>
                  <a:srgbClr val="00FF00"/>
                </a:solidFill>
              </a:rPr>
              <a:t>fournitures</a:t>
            </a:r>
            <a:r>
              <a:rPr lang="fr-FR" sz="2800">
                <a:solidFill>
                  <a:srgbClr val="FAFD00"/>
                </a:solidFill>
              </a:rPr>
              <a:t> </a:t>
            </a:r>
            <a:r>
              <a:rPr lang="fr-FR" sz="2800" i="1">
                <a:solidFill>
                  <a:srgbClr val="00FF00"/>
                </a:solidFill>
              </a:rPr>
              <a:t>SP </a:t>
            </a:r>
            <a:r>
              <a:rPr lang="fr-FR" sz="2800">
                <a:solidFill>
                  <a:srgbClr val="FAFD00"/>
                </a:solidFill>
              </a:rPr>
              <a:t>de </a:t>
            </a:r>
            <a:r>
              <a:rPr lang="fr-FR" sz="2800">
                <a:solidFill>
                  <a:srgbClr val="00FF00"/>
                </a:solidFill>
              </a:rPr>
              <a:t>pièces </a:t>
            </a:r>
            <a:r>
              <a:rPr lang="fr-FR" sz="2800" i="1">
                <a:solidFill>
                  <a:srgbClr val="00FF00"/>
                </a:solidFill>
              </a:rPr>
              <a:t>P</a:t>
            </a:r>
            <a:endParaRPr lang="fr-FR" sz="2800">
              <a:solidFill>
                <a:srgbClr val="FAFD00"/>
              </a:solidFill>
            </a:endParaRPr>
          </a:p>
          <a:p>
            <a:r>
              <a:rPr lang="fr-FR" sz="2800">
                <a:solidFill>
                  <a:srgbClr val="FAFD00"/>
                </a:solidFill>
              </a:rPr>
              <a:t>Chaque fourniture </a:t>
            </a:r>
            <a:r>
              <a:rPr lang="fr-FR" sz="2800" i="1">
                <a:solidFill>
                  <a:srgbClr val="00FF00"/>
                </a:solidFill>
              </a:rPr>
              <a:t>fp</a:t>
            </a:r>
            <a:r>
              <a:rPr lang="fr-FR" sz="2800">
                <a:solidFill>
                  <a:srgbClr val="FAFD00"/>
                </a:solidFill>
              </a:rPr>
              <a:t> comporte une certaine quantité d'</a:t>
            </a:r>
            <a:r>
              <a:rPr lang="fr-FR" sz="2800" u="sng">
                <a:solidFill>
                  <a:srgbClr val="FAFD00"/>
                </a:solidFill>
              </a:rPr>
              <a:t>une</a:t>
            </a:r>
            <a:r>
              <a:rPr lang="fr-FR" sz="2800">
                <a:solidFill>
                  <a:srgbClr val="FAFD00"/>
                </a:solidFill>
              </a:rPr>
              <a:t> pièce</a:t>
            </a:r>
            <a:r>
              <a:rPr lang="fr-FR" sz="2800">
                <a:solidFill>
                  <a:srgbClr val="00FF00"/>
                </a:solidFill>
              </a:rPr>
              <a:t> </a:t>
            </a:r>
            <a:r>
              <a:rPr lang="fr-FR" sz="2800">
                <a:solidFill>
                  <a:srgbClr val="FAFD00"/>
                </a:solidFill>
              </a:rPr>
              <a:t> </a:t>
            </a:r>
            <a:r>
              <a:rPr lang="fr-FR" sz="2800" i="1">
                <a:solidFill>
                  <a:srgbClr val="00FF00"/>
                </a:solidFill>
              </a:rPr>
              <a:t>p</a:t>
            </a:r>
            <a:endParaRPr lang="fr-FR" sz="2800">
              <a:solidFill>
                <a:srgbClr val="FAFD00"/>
              </a:solidFill>
            </a:endParaRPr>
          </a:p>
          <a:p>
            <a:r>
              <a:rPr lang="fr-FR" sz="2800">
                <a:solidFill>
                  <a:srgbClr val="FAFD00"/>
                </a:solidFill>
              </a:rPr>
              <a:t>Chaque</a:t>
            </a:r>
            <a:r>
              <a:rPr lang="fr-FR" sz="2800" i="1">
                <a:solidFill>
                  <a:srgbClr val="FAFD00"/>
                </a:solidFill>
              </a:rPr>
              <a:t> </a:t>
            </a:r>
            <a:r>
              <a:rPr lang="fr-FR" sz="2800" i="1">
                <a:solidFill>
                  <a:srgbClr val="00FF00"/>
                </a:solidFill>
              </a:rPr>
              <a:t>p</a:t>
            </a:r>
            <a:r>
              <a:rPr lang="fr-FR" sz="2800">
                <a:solidFill>
                  <a:srgbClr val="00FF00"/>
                </a:solidFill>
              </a:rPr>
              <a:t> </a:t>
            </a:r>
            <a:r>
              <a:rPr lang="fr-FR" sz="2800">
                <a:solidFill>
                  <a:srgbClr val="FAFD00"/>
                </a:solidFill>
              </a:rPr>
              <a:t>a un ID, un nom, un poids, une couleur</a:t>
            </a:r>
          </a:p>
          <a:p>
            <a:r>
              <a:rPr lang="fr-FR" sz="2800">
                <a:solidFill>
                  <a:srgbClr val="FAFD00"/>
                </a:solidFill>
              </a:rPr>
              <a:t>Une pièce </a:t>
            </a:r>
            <a:r>
              <a:rPr lang="fr-FR" sz="2800" i="1">
                <a:solidFill>
                  <a:srgbClr val="00FF00"/>
                </a:solidFill>
              </a:rPr>
              <a:t>p</a:t>
            </a:r>
            <a:r>
              <a:rPr lang="fr-FR" sz="2800">
                <a:solidFill>
                  <a:srgbClr val="FAFD00"/>
                </a:solidFill>
              </a:rPr>
              <a:t> peut être l'objet de plusieurs fournitures </a:t>
            </a:r>
            <a:r>
              <a:rPr lang="fr-FR" sz="2800" i="1">
                <a:solidFill>
                  <a:srgbClr val="00FF00"/>
                </a:solidFill>
              </a:rPr>
              <a:t>fp</a:t>
            </a:r>
            <a:r>
              <a:rPr lang="fr-FR" sz="2800">
                <a:solidFill>
                  <a:srgbClr val="FAFD00"/>
                </a:solidFill>
              </a:rPr>
              <a:t> </a:t>
            </a:r>
          </a:p>
        </p:txBody>
      </p:sp>
      <p:sp>
        <p:nvSpPr>
          <p:cNvPr id="58372" name="Rectangle 4"/>
          <p:cNvSpPr>
            <a:spLocks noChangeArrowheads="1"/>
          </p:cNvSpPr>
          <p:nvPr/>
        </p:nvSpPr>
        <p:spPr bwMode="auto">
          <a:xfrm>
            <a:off x="4876800" y="228600"/>
            <a:ext cx="4038600"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400">
                <a:solidFill>
                  <a:schemeClr val="accent1"/>
                </a:solidFill>
              </a:rPr>
              <a:t>Exemple canon</a:t>
            </a:r>
          </a:p>
        </p:txBody>
      </p:sp>
    </p:spTree>
  </p:cSld>
  <p:clrMapOvr>
    <a:masterClrMapping/>
  </p:clrMapOvr>
  <p:transition spd="slow">
    <p:fade thruBlk="1"/>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31813" y="227013"/>
            <a:ext cx="4038600"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400">
                <a:solidFill>
                  <a:schemeClr val="accent1"/>
                </a:solidFill>
              </a:rPr>
              <a:t>Exemple canon</a:t>
            </a:r>
          </a:p>
        </p:txBody>
      </p:sp>
      <p:sp>
        <p:nvSpPr>
          <p:cNvPr id="63503" name="Rectangle 15"/>
          <p:cNvSpPr>
            <a:spLocks noChangeArrowheads="1"/>
          </p:cNvSpPr>
          <p:nvPr/>
        </p:nvSpPr>
        <p:spPr bwMode="auto">
          <a:xfrm>
            <a:off x="1751013" y="3414713"/>
            <a:ext cx="1095375" cy="1427162"/>
          </a:xfrm>
          <a:prstGeom prst="rect">
            <a:avLst/>
          </a:prstGeom>
          <a:solidFill>
            <a:srgbClr val="F75107"/>
          </a:solidFill>
          <a:ln w="12700">
            <a:solidFill>
              <a:schemeClr val="bg2"/>
            </a:solidFill>
            <a:miter lim="800000"/>
            <a:headEnd/>
            <a:tailEnd/>
          </a:ln>
          <a:effectLst/>
        </p:spPr>
        <p:txBody>
          <a:bodyPr wrap="none"/>
          <a:lstStyle/>
          <a:p>
            <a:r>
              <a:rPr lang="fr-FR">
                <a:solidFill>
                  <a:schemeClr val="tx1"/>
                </a:solidFill>
              </a:rPr>
              <a:t>S</a:t>
            </a:r>
          </a:p>
          <a:p>
            <a:r>
              <a:rPr lang="fr-FR" sz="1600" u="sng">
                <a:solidFill>
                  <a:schemeClr val="tx1"/>
                </a:solidFill>
              </a:rPr>
              <a:t>S#</a:t>
            </a:r>
          </a:p>
          <a:p>
            <a:r>
              <a:rPr lang="fr-FR" sz="1600" u="sng">
                <a:solidFill>
                  <a:schemeClr val="tx1"/>
                </a:solidFill>
              </a:rPr>
              <a:t>Sname</a:t>
            </a:r>
          </a:p>
          <a:p>
            <a:r>
              <a:rPr lang="fr-FR" sz="1600">
                <a:solidFill>
                  <a:schemeClr val="tx1"/>
                </a:solidFill>
              </a:rPr>
              <a:t>Status</a:t>
            </a:r>
          </a:p>
          <a:p>
            <a:r>
              <a:rPr lang="fr-FR" sz="1600">
                <a:solidFill>
                  <a:schemeClr val="tx1"/>
                </a:solidFill>
              </a:rPr>
              <a:t>City</a:t>
            </a:r>
          </a:p>
        </p:txBody>
      </p:sp>
      <p:sp>
        <p:nvSpPr>
          <p:cNvPr id="63505" name="Rectangle 17"/>
          <p:cNvSpPr>
            <a:spLocks noChangeArrowheads="1"/>
          </p:cNvSpPr>
          <p:nvPr/>
        </p:nvSpPr>
        <p:spPr bwMode="auto">
          <a:xfrm>
            <a:off x="7172325" y="3349625"/>
            <a:ext cx="955675" cy="1639888"/>
          </a:xfrm>
          <a:prstGeom prst="rect">
            <a:avLst/>
          </a:prstGeom>
          <a:solidFill>
            <a:srgbClr val="F75107"/>
          </a:solidFill>
          <a:ln w="12700">
            <a:solidFill>
              <a:schemeClr val="bg2"/>
            </a:solidFill>
            <a:miter lim="800000"/>
            <a:headEnd/>
            <a:tailEnd/>
          </a:ln>
          <a:effectLst/>
        </p:spPr>
        <p:txBody>
          <a:bodyPr wrap="none"/>
          <a:lstStyle/>
          <a:p>
            <a:r>
              <a:rPr lang="fr-FR">
                <a:solidFill>
                  <a:schemeClr val="tx1"/>
                </a:solidFill>
              </a:rPr>
              <a:t>P</a:t>
            </a:r>
          </a:p>
          <a:p>
            <a:r>
              <a:rPr lang="fr-FR" sz="1600" u="sng">
                <a:solidFill>
                  <a:schemeClr val="tx1"/>
                </a:solidFill>
              </a:rPr>
              <a:t>P#</a:t>
            </a:r>
          </a:p>
          <a:p>
            <a:r>
              <a:rPr lang="fr-FR" sz="1600">
                <a:solidFill>
                  <a:schemeClr val="tx1"/>
                </a:solidFill>
              </a:rPr>
              <a:t>Pname</a:t>
            </a:r>
          </a:p>
          <a:p>
            <a:r>
              <a:rPr lang="fr-FR" sz="1600">
                <a:solidFill>
                  <a:schemeClr val="tx1"/>
                </a:solidFill>
              </a:rPr>
              <a:t>Color</a:t>
            </a:r>
          </a:p>
          <a:p>
            <a:r>
              <a:rPr lang="fr-FR" sz="1600">
                <a:solidFill>
                  <a:schemeClr val="tx1"/>
                </a:solidFill>
              </a:rPr>
              <a:t>Weight</a:t>
            </a:r>
          </a:p>
          <a:p>
            <a:r>
              <a:rPr lang="fr-FR" sz="1600">
                <a:solidFill>
                  <a:schemeClr val="tx1"/>
                </a:solidFill>
              </a:rPr>
              <a:t>City</a:t>
            </a:r>
          </a:p>
        </p:txBody>
      </p:sp>
      <p:sp>
        <p:nvSpPr>
          <p:cNvPr id="63506" name="Rectangle 18"/>
          <p:cNvSpPr>
            <a:spLocks noChangeArrowheads="1"/>
          </p:cNvSpPr>
          <p:nvPr/>
        </p:nvSpPr>
        <p:spPr bwMode="auto">
          <a:xfrm>
            <a:off x="4605338" y="2474913"/>
            <a:ext cx="752475" cy="760412"/>
          </a:xfrm>
          <a:prstGeom prst="rect">
            <a:avLst/>
          </a:prstGeom>
          <a:solidFill>
            <a:srgbClr val="F75107"/>
          </a:solidFill>
          <a:ln w="9525">
            <a:solidFill>
              <a:schemeClr val="bg2"/>
            </a:solidFill>
            <a:miter lim="800000"/>
            <a:headEnd/>
            <a:tailEnd/>
          </a:ln>
          <a:effectLst/>
        </p:spPr>
        <p:txBody>
          <a:bodyPr wrap="none"/>
          <a:lstStyle/>
          <a:p>
            <a:r>
              <a:rPr lang="fr-FR">
                <a:solidFill>
                  <a:schemeClr val="tx1"/>
                </a:solidFill>
              </a:rPr>
              <a:t>SP</a:t>
            </a:r>
          </a:p>
          <a:p>
            <a:r>
              <a:rPr lang="fr-FR" sz="1600">
                <a:solidFill>
                  <a:schemeClr val="tx1"/>
                </a:solidFill>
              </a:rPr>
              <a:t>Qty</a:t>
            </a:r>
          </a:p>
        </p:txBody>
      </p:sp>
      <p:sp>
        <p:nvSpPr>
          <p:cNvPr id="63507" name="Line 19"/>
          <p:cNvSpPr>
            <a:spLocks noChangeShapeType="1"/>
          </p:cNvSpPr>
          <p:nvPr/>
        </p:nvSpPr>
        <p:spPr bwMode="auto">
          <a:xfrm flipV="1">
            <a:off x="4937125" y="3265488"/>
            <a:ext cx="3175" cy="747712"/>
          </a:xfrm>
          <a:prstGeom prst="line">
            <a:avLst/>
          </a:prstGeom>
          <a:noFill/>
          <a:ln w="12700">
            <a:solidFill>
              <a:schemeClr val="tx1"/>
            </a:solidFill>
            <a:prstDash val="dash"/>
            <a:round/>
            <a:headEnd/>
            <a:tailEnd type="triangle" w="med" len="med"/>
          </a:ln>
          <a:effectLst/>
        </p:spPr>
        <p:txBody>
          <a:bodyPr/>
          <a:lstStyle/>
          <a:p>
            <a:endParaRPr lang="fr-FR"/>
          </a:p>
        </p:txBody>
      </p:sp>
      <p:sp>
        <p:nvSpPr>
          <p:cNvPr id="63508" name="Line 20"/>
          <p:cNvSpPr>
            <a:spLocks noChangeShapeType="1"/>
          </p:cNvSpPr>
          <p:nvPr/>
        </p:nvSpPr>
        <p:spPr bwMode="auto">
          <a:xfrm>
            <a:off x="2844800" y="3930650"/>
            <a:ext cx="4337050" cy="142875"/>
          </a:xfrm>
          <a:prstGeom prst="line">
            <a:avLst/>
          </a:prstGeom>
          <a:noFill/>
          <a:ln w="12700">
            <a:solidFill>
              <a:schemeClr val="tx1"/>
            </a:solidFill>
            <a:round/>
            <a:headEnd/>
            <a:tailEnd/>
          </a:ln>
          <a:effectLst/>
        </p:spPr>
        <p:txBody>
          <a:bodyPr/>
          <a:lstStyle/>
          <a:p>
            <a:endParaRPr lang="fr-FR"/>
          </a:p>
        </p:txBody>
      </p:sp>
      <p:sp>
        <p:nvSpPr>
          <p:cNvPr id="63511" name="Text Box 23"/>
          <p:cNvSpPr txBox="1">
            <a:spLocks noChangeArrowheads="1"/>
          </p:cNvSpPr>
          <p:nvPr/>
        </p:nvSpPr>
        <p:spPr bwMode="auto">
          <a:xfrm>
            <a:off x="6634163" y="3632200"/>
            <a:ext cx="404812" cy="396875"/>
          </a:xfrm>
          <a:prstGeom prst="rect">
            <a:avLst/>
          </a:prstGeom>
          <a:noFill/>
          <a:ln w="12700">
            <a:noFill/>
            <a:miter lim="800000"/>
            <a:headEnd/>
            <a:tailEnd/>
          </a:ln>
          <a:effectLst/>
        </p:spPr>
        <p:txBody>
          <a:bodyPr>
            <a:spAutoFit/>
          </a:bodyPr>
          <a:lstStyle/>
          <a:p>
            <a:pPr>
              <a:spcBef>
                <a:spcPct val="50000"/>
              </a:spcBef>
            </a:pPr>
            <a:r>
              <a:rPr lang="fr-FR"/>
              <a:t>*</a:t>
            </a:r>
          </a:p>
        </p:txBody>
      </p:sp>
      <p:sp>
        <p:nvSpPr>
          <p:cNvPr id="63514" name="Text Box 26"/>
          <p:cNvSpPr txBox="1">
            <a:spLocks noChangeArrowheads="1"/>
          </p:cNvSpPr>
          <p:nvPr/>
        </p:nvSpPr>
        <p:spPr bwMode="auto">
          <a:xfrm>
            <a:off x="2924175" y="3484563"/>
            <a:ext cx="354013" cy="396875"/>
          </a:xfrm>
          <a:prstGeom prst="rect">
            <a:avLst/>
          </a:prstGeom>
          <a:noFill/>
          <a:ln w="12700">
            <a:noFill/>
            <a:miter lim="800000"/>
            <a:headEnd/>
            <a:tailEnd/>
          </a:ln>
          <a:effectLst/>
        </p:spPr>
        <p:txBody>
          <a:bodyPr>
            <a:spAutoFit/>
          </a:bodyPr>
          <a:lstStyle/>
          <a:p>
            <a:pPr>
              <a:spcBef>
                <a:spcPct val="50000"/>
              </a:spcBef>
            </a:pPr>
            <a:r>
              <a:rPr lang="fr-FR"/>
              <a:t>*</a:t>
            </a:r>
          </a:p>
        </p:txBody>
      </p:sp>
      <p:sp>
        <p:nvSpPr>
          <p:cNvPr id="63517" name="Line 29"/>
          <p:cNvSpPr>
            <a:spLocks noChangeShapeType="1"/>
          </p:cNvSpPr>
          <p:nvPr/>
        </p:nvSpPr>
        <p:spPr bwMode="auto">
          <a:xfrm>
            <a:off x="1762125" y="3757613"/>
            <a:ext cx="1073150" cy="0"/>
          </a:xfrm>
          <a:prstGeom prst="line">
            <a:avLst/>
          </a:prstGeom>
          <a:noFill/>
          <a:ln w="12700">
            <a:solidFill>
              <a:schemeClr val="tx1"/>
            </a:solidFill>
            <a:round/>
            <a:headEnd/>
            <a:tailEnd/>
          </a:ln>
          <a:effectLst/>
        </p:spPr>
        <p:txBody>
          <a:bodyPr/>
          <a:lstStyle/>
          <a:p>
            <a:endParaRPr lang="fr-FR"/>
          </a:p>
        </p:txBody>
      </p:sp>
      <p:sp>
        <p:nvSpPr>
          <p:cNvPr id="63518" name="Line 30"/>
          <p:cNvSpPr>
            <a:spLocks noChangeShapeType="1"/>
          </p:cNvSpPr>
          <p:nvPr/>
        </p:nvSpPr>
        <p:spPr bwMode="auto">
          <a:xfrm>
            <a:off x="4621213" y="2827338"/>
            <a:ext cx="715962" cy="0"/>
          </a:xfrm>
          <a:prstGeom prst="line">
            <a:avLst/>
          </a:prstGeom>
          <a:noFill/>
          <a:ln w="12700">
            <a:solidFill>
              <a:schemeClr val="tx1"/>
            </a:solidFill>
            <a:round/>
            <a:headEnd/>
            <a:tailEnd/>
          </a:ln>
          <a:effectLst/>
        </p:spPr>
        <p:txBody>
          <a:bodyPr/>
          <a:lstStyle/>
          <a:p>
            <a:endParaRPr lang="fr-FR"/>
          </a:p>
        </p:txBody>
      </p:sp>
      <p:sp>
        <p:nvSpPr>
          <p:cNvPr id="63519" name="Line 31"/>
          <p:cNvSpPr>
            <a:spLocks noChangeShapeType="1"/>
          </p:cNvSpPr>
          <p:nvPr/>
        </p:nvSpPr>
        <p:spPr bwMode="auto">
          <a:xfrm>
            <a:off x="7173913" y="3698875"/>
            <a:ext cx="957262" cy="0"/>
          </a:xfrm>
          <a:prstGeom prst="line">
            <a:avLst/>
          </a:prstGeom>
          <a:noFill/>
          <a:ln w="12700">
            <a:solidFill>
              <a:schemeClr val="tx1"/>
            </a:solidFill>
            <a:round/>
            <a:headEnd/>
            <a:tailEnd/>
          </a:ln>
          <a:effectLst/>
        </p:spPr>
        <p:txBody>
          <a:bodyPr/>
          <a:lstStyle/>
          <a:p>
            <a:endParaRPr lang="fr-FR"/>
          </a:p>
        </p:txBody>
      </p:sp>
    </p:spTree>
  </p:cSld>
  <p:clrMapOvr>
    <a:masterClrMapping/>
  </p:clrMapOvr>
  <p:transition spd="slow">
    <p:zoom dir="in"/>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531813" y="227013"/>
            <a:ext cx="4038600"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400">
                <a:solidFill>
                  <a:schemeClr val="accent1"/>
                </a:solidFill>
              </a:rPr>
              <a:t>Exemple canon</a:t>
            </a:r>
          </a:p>
        </p:txBody>
      </p:sp>
      <p:sp>
        <p:nvSpPr>
          <p:cNvPr id="252931" name="Rectangle 3"/>
          <p:cNvSpPr>
            <a:spLocks noChangeArrowheads="1"/>
          </p:cNvSpPr>
          <p:nvPr/>
        </p:nvSpPr>
        <p:spPr bwMode="auto">
          <a:xfrm>
            <a:off x="1751013" y="3414713"/>
            <a:ext cx="1095375" cy="1625600"/>
          </a:xfrm>
          <a:prstGeom prst="rect">
            <a:avLst/>
          </a:prstGeom>
          <a:solidFill>
            <a:srgbClr val="7FFF00"/>
          </a:solidFill>
          <a:ln w="57150">
            <a:solidFill>
              <a:srgbClr val="0066FF"/>
            </a:solidFill>
            <a:miter lim="800000"/>
            <a:headEnd/>
            <a:tailEnd/>
          </a:ln>
          <a:effectLst/>
        </p:spPr>
        <p:txBody>
          <a:bodyPr wrap="none"/>
          <a:lstStyle/>
          <a:p>
            <a:r>
              <a:rPr lang="fr-FR">
                <a:solidFill>
                  <a:schemeClr val="bg2"/>
                </a:solidFill>
              </a:rPr>
              <a:t>S</a:t>
            </a:r>
          </a:p>
          <a:p>
            <a:r>
              <a:rPr lang="fr-FR" sz="1800" u="sng">
                <a:solidFill>
                  <a:schemeClr val="bg2"/>
                </a:solidFill>
              </a:rPr>
              <a:t>S#</a:t>
            </a:r>
          </a:p>
          <a:p>
            <a:r>
              <a:rPr lang="fr-FR" sz="1800" u="sng">
                <a:solidFill>
                  <a:schemeClr val="bg2"/>
                </a:solidFill>
              </a:rPr>
              <a:t>Sname</a:t>
            </a:r>
          </a:p>
          <a:p>
            <a:r>
              <a:rPr lang="fr-FR" sz="1800">
                <a:solidFill>
                  <a:schemeClr val="bg2"/>
                </a:solidFill>
              </a:rPr>
              <a:t>Status</a:t>
            </a:r>
          </a:p>
          <a:p>
            <a:r>
              <a:rPr lang="fr-FR" sz="1800">
                <a:solidFill>
                  <a:schemeClr val="bg2"/>
                </a:solidFill>
              </a:rPr>
              <a:t>City</a:t>
            </a:r>
          </a:p>
        </p:txBody>
      </p:sp>
      <p:sp>
        <p:nvSpPr>
          <p:cNvPr id="252932" name="Rectangle 4"/>
          <p:cNvSpPr>
            <a:spLocks noChangeArrowheads="1"/>
          </p:cNvSpPr>
          <p:nvPr/>
        </p:nvSpPr>
        <p:spPr bwMode="auto">
          <a:xfrm>
            <a:off x="7172325" y="3349625"/>
            <a:ext cx="955675" cy="1639888"/>
          </a:xfrm>
          <a:prstGeom prst="rect">
            <a:avLst/>
          </a:prstGeom>
          <a:solidFill>
            <a:srgbClr val="7FFF00"/>
          </a:solidFill>
          <a:ln w="57150">
            <a:solidFill>
              <a:srgbClr val="0066FF"/>
            </a:solidFill>
            <a:miter lim="800000"/>
            <a:headEnd/>
            <a:tailEnd/>
          </a:ln>
          <a:effectLst/>
        </p:spPr>
        <p:txBody>
          <a:bodyPr wrap="none"/>
          <a:lstStyle/>
          <a:p>
            <a:r>
              <a:rPr lang="fr-FR">
                <a:solidFill>
                  <a:schemeClr val="bg2"/>
                </a:solidFill>
              </a:rPr>
              <a:t>P</a:t>
            </a:r>
          </a:p>
          <a:p>
            <a:r>
              <a:rPr lang="fr-FR" sz="1600" u="sng">
                <a:solidFill>
                  <a:schemeClr val="bg2"/>
                </a:solidFill>
              </a:rPr>
              <a:t>P#</a:t>
            </a:r>
          </a:p>
          <a:p>
            <a:r>
              <a:rPr lang="fr-FR" sz="1600">
                <a:solidFill>
                  <a:schemeClr val="bg2"/>
                </a:solidFill>
              </a:rPr>
              <a:t>Pname</a:t>
            </a:r>
          </a:p>
          <a:p>
            <a:r>
              <a:rPr lang="fr-FR" sz="1600">
                <a:solidFill>
                  <a:schemeClr val="bg2"/>
                </a:solidFill>
              </a:rPr>
              <a:t>Color</a:t>
            </a:r>
          </a:p>
          <a:p>
            <a:r>
              <a:rPr lang="fr-FR" sz="1600">
                <a:solidFill>
                  <a:schemeClr val="bg2"/>
                </a:solidFill>
              </a:rPr>
              <a:t>Weight</a:t>
            </a:r>
          </a:p>
          <a:p>
            <a:r>
              <a:rPr lang="fr-FR" sz="1600">
                <a:solidFill>
                  <a:schemeClr val="bg2"/>
                </a:solidFill>
              </a:rPr>
              <a:t>City</a:t>
            </a:r>
          </a:p>
        </p:txBody>
      </p:sp>
      <p:sp>
        <p:nvSpPr>
          <p:cNvPr id="252933" name="Rectangle 5"/>
          <p:cNvSpPr>
            <a:spLocks noChangeArrowheads="1"/>
          </p:cNvSpPr>
          <p:nvPr/>
        </p:nvSpPr>
        <p:spPr bwMode="auto">
          <a:xfrm>
            <a:off x="4605338" y="1985963"/>
            <a:ext cx="752475" cy="1249362"/>
          </a:xfrm>
          <a:prstGeom prst="rect">
            <a:avLst/>
          </a:prstGeom>
          <a:solidFill>
            <a:srgbClr val="7FFF00"/>
          </a:solidFill>
          <a:ln w="57150">
            <a:solidFill>
              <a:srgbClr val="0066FF"/>
            </a:solidFill>
            <a:miter lim="800000"/>
            <a:headEnd/>
            <a:tailEnd/>
          </a:ln>
          <a:effectLst/>
        </p:spPr>
        <p:txBody>
          <a:bodyPr wrap="none"/>
          <a:lstStyle/>
          <a:p>
            <a:r>
              <a:rPr lang="fr-FR">
                <a:solidFill>
                  <a:schemeClr val="bg2"/>
                </a:solidFill>
              </a:rPr>
              <a:t>SP</a:t>
            </a:r>
          </a:p>
          <a:p>
            <a:r>
              <a:rPr lang="fr-FR" sz="1600" u="sng">
                <a:solidFill>
                  <a:schemeClr val="bg2"/>
                </a:solidFill>
              </a:rPr>
              <a:t>P#</a:t>
            </a:r>
          </a:p>
          <a:p>
            <a:r>
              <a:rPr lang="fr-FR" sz="1600" u="sng">
                <a:solidFill>
                  <a:schemeClr val="bg2"/>
                </a:solidFill>
              </a:rPr>
              <a:t>S#</a:t>
            </a:r>
          </a:p>
          <a:p>
            <a:r>
              <a:rPr lang="fr-FR" sz="1600">
                <a:solidFill>
                  <a:schemeClr val="bg2"/>
                </a:solidFill>
              </a:rPr>
              <a:t>Qty</a:t>
            </a:r>
          </a:p>
        </p:txBody>
      </p:sp>
      <p:sp>
        <p:nvSpPr>
          <p:cNvPr id="252934" name="Line 6"/>
          <p:cNvSpPr>
            <a:spLocks noChangeShapeType="1"/>
          </p:cNvSpPr>
          <p:nvPr/>
        </p:nvSpPr>
        <p:spPr bwMode="auto">
          <a:xfrm flipH="1" flipV="1">
            <a:off x="5330825" y="2508250"/>
            <a:ext cx="1874838" cy="1328738"/>
          </a:xfrm>
          <a:prstGeom prst="line">
            <a:avLst/>
          </a:prstGeom>
          <a:noFill/>
          <a:ln w="12700">
            <a:solidFill>
              <a:schemeClr val="tx1"/>
            </a:solidFill>
            <a:round/>
            <a:headEnd/>
            <a:tailEnd type="triangle" w="med" len="med"/>
          </a:ln>
          <a:effectLst/>
        </p:spPr>
        <p:txBody>
          <a:bodyPr/>
          <a:lstStyle/>
          <a:p>
            <a:endParaRPr lang="fr-FR"/>
          </a:p>
        </p:txBody>
      </p:sp>
      <p:sp>
        <p:nvSpPr>
          <p:cNvPr id="252935" name="Line 7"/>
          <p:cNvSpPr>
            <a:spLocks noChangeShapeType="1"/>
          </p:cNvSpPr>
          <p:nvPr/>
        </p:nvSpPr>
        <p:spPr bwMode="auto">
          <a:xfrm flipV="1">
            <a:off x="2844800" y="2743200"/>
            <a:ext cx="1766888" cy="1187450"/>
          </a:xfrm>
          <a:prstGeom prst="line">
            <a:avLst/>
          </a:prstGeom>
          <a:noFill/>
          <a:ln w="12700">
            <a:solidFill>
              <a:schemeClr val="tx1"/>
            </a:solidFill>
            <a:round/>
            <a:headEnd/>
            <a:tailEnd type="triangle" w="med" len="med"/>
          </a:ln>
          <a:effectLst/>
        </p:spPr>
        <p:txBody>
          <a:bodyPr/>
          <a:lstStyle/>
          <a:p>
            <a:endParaRPr lang="fr-FR"/>
          </a:p>
        </p:txBody>
      </p:sp>
      <p:sp>
        <p:nvSpPr>
          <p:cNvPr id="252936" name="Text Box 8"/>
          <p:cNvSpPr txBox="1">
            <a:spLocks noChangeArrowheads="1"/>
          </p:cNvSpPr>
          <p:nvPr/>
        </p:nvSpPr>
        <p:spPr bwMode="auto">
          <a:xfrm>
            <a:off x="6643688" y="3571875"/>
            <a:ext cx="404812"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52937" name="Text Box 9"/>
          <p:cNvSpPr txBox="1">
            <a:spLocks noChangeArrowheads="1"/>
          </p:cNvSpPr>
          <p:nvPr/>
        </p:nvSpPr>
        <p:spPr bwMode="auto">
          <a:xfrm>
            <a:off x="5627688" y="2384425"/>
            <a:ext cx="404812" cy="396875"/>
          </a:xfrm>
          <a:prstGeom prst="rect">
            <a:avLst/>
          </a:prstGeom>
          <a:noFill/>
          <a:ln w="12700">
            <a:noFill/>
            <a:miter lim="800000"/>
            <a:headEnd/>
            <a:tailEnd/>
          </a:ln>
          <a:effectLst/>
        </p:spPr>
        <p:txBody>
          <a:bodyPr>
            <a:spAutoFit/>
          </a:bodyPr>
          <a:lstStyle/>
          <a:p>
            <a:pPr>
              <a:spcBef>
                <a:spcPct val="50000"/>
              </a:spcBef>
            </a:pPr>
            <a:r>
              <a:rPr lang="fr-FR"/>
              <a:t>*</a:t>
            </a:r>
          </a:p>
        </p:txBody>
      </p:sp>
      <p:sp>
        <p:nvSpPr>
          <p:cNvPr id="252938" name="Text Box 10"/>
          <p:cNvSpPr txBox="1">
            <a:spLocks noChangeArrowheads="1"/>
          </p:cNvSpPr>
          <p:nvPr/>
        </p:nvSpPr>
        <p:spPr bwMode="auto">
          <a:xfrm>
            <a:off x="4095750" y="2587625"/>
            <a:ext cx="404813" cy="396875"/>
          </a:xfrm>
          <a:prstGeom prst="rect">
            <a:avLst/>
          </a:prstGeom>
          <a:noFill/>
          <a:ln w="12700">
            <a:noFill/>
            <a:miter lim="800000"/>
            <a:headEnd/>
            <a:tailEnd/>
          </a:ln>
          <a:effectLst/>
        </p:spPr>
        <p:txBody>
          <a:bodyPr>
            <a:spAutoFit/>
          </a:bodyPr>
          <a:lstStyle/>
          <a:p>
            <a:pPr>
              <a:spcBef>
                <a:spcPct val="50000"/>
              </a:spcBef>
            </a:pPr>
            <a:r>
              <a:rPr lang="fr-FR"/>
              <a:t>*</a:t>
            </a:r>
          </a:p>
        </p:txBody>
      </p:sp>
      <p:sp>
        <p:nvSpPr>
          <p:cNvPr id="252939" name="Text Box 11"/>
          <p:cNvSpPr txBox="1">
            <a:spLocks noChangeArrowheads="1"/>
          </p:cNvSpPr>
          <p:nvPr/>
        </p:nvSpPr>
        <p:spPr bwMode="auto">
          <a:xfrm>
            <a:off x="2938463" y="3883025"/>
            <a:ext cx="404812"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52940" name="AutoShape 12"/>
          <p:cNvSpPr>
            <a:spLocks noChangeArrowheads="1"/>
          </p:cNvSpPr>
          <p:nvPr/>
        </p:nvSpPr>
        <p:spPr bwMode="auto">
          <a:xfrm>
            <a:off x="2303463" y="2027238"/>
            <a:ext cx="1289050" cy="790575"/>
          </a:xfrm>
          <a:prstGeom prst="foldedCorner">
            <a:avLst>
              <a:gd name="adj" fmla="val 12500"/>
            </a:avLst>
          </a:prstGeom>
          <a:solidFill>
            <a:srgbClr val="11DDED"/>
          </a:solidFill>
          <a:ln w="12700">
            <a:solidFill>
              <a:schemeClr val="tx1"/>
            </a:solidFill>
            <a:round/>
            <a:headEnd/>
            <a:tailEnd/>
          </a:ln>
          <a:effectLst/>
        </p:spPr>
        <p:txBody>
          <a:bodyPr wrap="none" anchor="ctr"/>
          <a:lstStyle/>
          <a:p>
            <a:pPr algn="ctr"/>
            <a:r>
              <a:rPr lang="fr-FR" sz="1600">
                <a:solidFill>
                  <a:schemeClr val="bg2"/>
                </a:solidFill>
              </a:rPr>
              <a:t>Association </a:t>
            </a:r>
          </a:p>
          <a:p>
            <a:pPr algn="ctr"/>
            <a:r>
              <a:rPr lang="fr-FR" sz="1600">
                <a:solidFill>
                  <a:schemeClr val="bg2"/>
                </a:solidFill>
              </a:rPr>
              <a:t>triviale</a:t>
            </a:r>
          </a:p>
        </p:txBody>
      </p:sp>
      <p:sp>
        <p:nvSpPr>
          <p:cNvPr id="252941" name="Line 13"/>
          <p:cNvSpPr>
            <a:spLocks noChangeShapeType="1"/>
          </p:cNvSpPr>
          <p:nvPr/>
        </p:nvSpPr>
        <p:spPr bwMode="auto">
          <a:xfrm>
            <a:off x="3508375" y="2768600"/>
            <a:ext cx="215900" cy="498475"/>
          </a:xfrm>
          <a:prstGeom prst="line">
            <a:avLst/>
          </a:prstGeom>
          <a:noFill/>
          <a:ln w="12700" cap="rnd">
            <a:solidFill>
              <a:schemeClr val="tx1"/>
            </a:solidFill>
            <a:prstDash val="sysDot"/>
            <a:round/>
            <a:headEnd/>
            <a:tailEnd type="triangle" w="med" len="med"/>
          </a:ln>
          <a:effectLst/>
        </p:spPr>
        <p:txBody>
          <a:bodyPr/>
          <a:lstStyle/>
          <a:p>
            <a:endParaRPr lang="fr-FR"/>
          </a:p>
        </p:txBody>
      </p:sp>
    </p:spTree>
  </p:cSld>
  <p:clrMapOvr>
    <a:masterClrMapping/>
  </p:clrMapOvr>
  <p:transition spd="slow">
    <p:zoom dir="in"/>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4515" name="Object 3">
            <a:hlinkClick r:id="" action="ppaction://ole?verb=0"/>
          </p:cNvPr>
          <p:cNvGraphicFramePr>
            <a:graphicFrameLocks noGrp="1"/>
          </p:cNvGraphicFramePr>
          <p:nvPr>
            <p:ph type="tbl" idx="1"/>
          </p:nvPr>
        </p:nvGraphicFramePr>
        <p:xfrm>
          <a:off x="368300" y="1606549"/>
          <a:ext cx="5809762" cy="3586773"/>
        </p:xfrm>
        <a:graphic>
          <a:graphicData uri="http://schemas.openxmlformats.org/presentationml/2006/ole">
            <p:oleObj spid="_x0000_s64824" name="Document" r:id="rId5" imgW="11801282" imgH="7386634" progId="Word.Document.8">
              <p:embed/>
            </p:oleObj>
          </a:graphicData>
        </a:graphic>
      </p:graphicFrame>
      <p:graphicFrame>
        <p:nvGraphicFramePr>
          <p:cNvPr id="64516" name="Object 4">
            <a:hlinkClick r:id="" action="ppaction://ole?verb=0"/>
          </p:cNvPr>
          <p:cNvGraphicFramePr>
            <a:graphicFrameLocks/>
          </p:cNvGraphicFramePr>
          <p:nvPr/>
        </p:nvGraphicFramePr>
        <p:xfrm>
          <a:off x="457200" y="4043363"/>
          <a:ext cx="5746750" cy="2717800"/>
        </p:xfrm>
        <a:graphic>
          <a:graphicData uri="http://schemas.openxmlformats.org/presentationml/2006/ole">
            <p:oleObj spid="_x0000_s64825" name="Document" r:id="rId6" imgW="7836842" imgH="3627757" progId="Word.Document.8">
              <p:embed/>
            </p:oleObj>
          </a:graphicData>
        </a:graphic>
      </p:graphicFrame>
      <p:graphicFrame>
        <p:nvGraphicFramePr>
          <p:cNvPr id="64517" name="Object 5">
            <a:hlinkClick r:id="" action="ppaction://ole?verb=0"/>
          </p:cNvPr>
          <p:cNvGraphicFramePr>
            <a:graphicFrameLocks/>
          </p:cNvGraphicFramePr>
          <p:nvPr/>
        </p:nvGraphicFramePr>
        <p:xfrm>
          <a:off x="6557963" y="1452563"/>
          <a:ext cx="2445360" cy="5651622"/>
        </p:xfrm>
        <a:graphic>
          <a:graphicData uri="http://schemas.openxmlformats.org/presentationml/2006/ole">
            <p:oleObj spid="_x0000_s64826" name="Document" r:id="rId7" imgW="3159685" imgH="6477804" progId="Word.Document.8">
              <p:embed/>
            </p:oleObj>
          </a:graphicData>
        </a:graphic>
      </p:graphicFrame>
      <p:sp>
        <p:nvSpPr>
          <p:cNvPr id="64518" name="Rectangle 6"/>
          <p:cNvSpPr>
            <a:spLocks noChangeArrowheads="1"/>
          </p:cNvSpPr>
          <p:nvPr/>
        </p:nvSpPr>
        <p:spPr bwMode="auto">
          <a:xfrm>
            <a:off x="4876800" y="228600"/>
            <a:ext cx="4038600"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400">
                <a:solidFill>
                  <a:schemeClr val="accent1"/>
                </a:solidFill>
              </a:rPr>
              <a:t>Exemple canon</a:t>
            </a:r>
          </a:p>
        </p:txBody>
      </p:sp>
      <p:sp>
        <p:nvSpPr>
          <p:cNvPr id="64519" name="Rectangle 7"/>
          <p:cNvSpPr>
            <a:spLocks noChangeArrowheads="1"/>
          </p:cNvSpPr>
          <p:nvPr/>
        </p:nvSpPr>
        <p:spPr bwMode="auto">
          <a:xfrm>
            <a:off x="1588" y="14493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S</a:t>
            </a:r>
          </a:p>
        </p:txBody>
      </p:sp>
      <p:sp>
        <p:nvSpPr>
          <p:cNvPr id="64520" name="Rectangle 8"/>
          <p:cNvSpPr>
            <a:spLocks noChangeArrowheads="1"/>
          </p:cNvSpPr>
          <p:nvPr/>
        </p:nvSpPr>
        <p:spPr bwMode="auto">
          <a:xfrm>
            <a:off x="1588" y="40401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a:t>
            </a:r>
          </a:p>
        </p:txBody>
      </p:sp>
      <p:sp>
        <p:nvSpPr>
          <p:cNvPr id="64521" name="Rectangle 9"/>
          <p:cNvSpPr>
            <a:spLocks noChangeArrowheads="1"/>
          </p:cNvSpPr>
          <p:nvPr/>
        </p:nvSpPr>
        <p:spPr bwMode="auto">
          <a:xfrm>
            <a:off x="5868988" y="13731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SP</a:t>
            </a:r>
          </a:p>
        </p:txBody>
      </p:sp>
    </p:spTree>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4294967295"/>
          </p:nvPr>
        </p:nvSpPr>
        <p:spPr>
          <a:xfrm>
            <a:off x="8542338" y="6477000"/>
            <a:ext cx="601662" cy="381000"/>
          </a:xfrm>
          <a:prstGeom prst="rect">
            <a:avLst/>
          </a:prstGeom>
        </p:spPr>
        <p:txBody>
          <a:bodyPr/>
          <a:lstStyle/>
          <a:p>
            <a:fld id="{FCF1B081-FAE4-48B2-8BCE-70BDA5F85EF0}" type="slidenum">
              <a:rPr lang="fr-FR"/>
              <a:pPr/>
              <a:t>2</a:t>
            </a:fld>
            <a:endParaRPr lang="fr-FR"/>
          </a:p>
        </p:txBody>
      </p:sp>
      <p:pic>
        <p:nvPicPr>
          <p:cNvPr id="113666" name="Picture 2" descr="codd1"/>
          <p:cNvPicPr>
            <a:picLocks noChangeAspect="1" noChangeArrowheads="1"/>
          </p:cNvPicPr>
          <p:nvPr/>
        </p:nvPicPr>
        <p:blipFill>
          <a:blip r:embed="rId3" cstate="print"/>
          <a:srcRect/>
          <a:stretch>
            <a:fillRect/>
          </a:stretch>
        </p:blipFill>
        <p:spPr bwMode="auto">
          <a:xfrm>
            <a:off x="4913313" y="225425"/>
            <a:ext cx="3633787" cy="6446838"/>
          </a:xfrm>
          <a:prstGeom prst="rect">
            <a:avLst/>
          </a:prstGeom>
          <a:noFill/>
        </p:spPr>
      </p:pic>
      <p:sp>
        <p:nvSpPr>
          <p:cNvPr id="113667" name="Text Box 3"/>
          <p:cNvSpPr txBox="1">
            <a:spLocks noChangeArrowheads="1"/>
          </p:cNvSpPr>
          <p:nvPr/>
        </p:nvSpPr>
        <p:spPr bwMode="auto">
          <a:xfrm>
            <a:off x="314325" y="2043113"/>
            <a:ext cx="4143375" cy="3270250"/>
          </a:xfrm>
          <a:prstGeom prst="rect">
            <a:avLst/>
          </a:prstGeom>
          <a:noFill/>
          <a:ln w="9525">
            <a:solidFill>
              <a:schemeClr val="bg1"/>
            </a:solidFill>
            <a:miter lim="800000"/>
            <a:headEnd/>
            <a:tailEnd/>
          </a:ln>
          <a:effectLst/>
        </p:spPr>
        <p:txBody>
          <a:bodyPr>
            <a:spAutoFit/>
          </a:bodyPr>
          <a:lstStyle/>
          <a:p>
            <a:pPr>
              <a:spcBef>
                <a:spcPct val="50000"/>
              </a:spcBef>
            </a:pPr>
            <a:r>
              <a:rPr lang="fr-FR">
                <a:solidFill>
                  <a:srgbClr val="FFFF00"/>
                </a:solidFill>
              </a:rPr>
              <a:t>Le Rapport de Recherche qui a lancé les </a:t>
            </a:r>
            <a:r>
              <a:rPr lang="fr-FR" err="1">
                <a:solidFill>
                  <a:srgbClr val="FFFF00"/>
                </a:solidFill>
              </a:rPr>
              <a:t>SGBDs</a:t>
            </a:r>
            <a:r>
              <a:rPr lang="fr-FR">
                <a:solidFill>
                  <a:srgbClr val="FFFF00"/>
                </a:solidFill>
              </a:rPr>
              <a:t> Relationnels</a:t>
            </a:r>
          </a:p>
          <a:p>
            <a:pPr>
              <a:spcBef>
                <a:spcPct val="50000"/>
              </a:spcBef>
            </a:pPr>
            <a:r>
              <a:rPr lang="fr-FR">
                <a:solidFill>
                  <a:srgbClr val="FFFF00"/>
                </a:solidFill>
              </a:rPr>
              <a:t>(publié uniquement en interne à IBM Almaden Research Center (CA)</a:t>
            </a:r>
            <a:endParaRPr lang="en-US">
              <a:solidFill>
                <a:srgbClr val="FFFF00"/>
              </a:solidFill>
            </a:endParaRPr>
          </a:p>
        </p:txBody>
      </p:sp>
      <p:sp>
        <p:nvSpPr>
          <p:cNvPr id="113668" name="Rectangle 4"/>
          <p:cNvSpPr>
            <a:spLocks noChangeArrowheads="1"/>
          </p:cNvSpPr>
          <p:nvPr/>
        </p:nvSpPr>
        <p:spPr bwMode="auto">
          <a:xfrm>
            <a:off x="192088" y="366713"/>
            <a:ext cx="4279900" cy="909637"/>
          </a:xfrm>
          <a:prstGeom prst="rect">
            <a:avLst/>
          </a:prstGeom>
          <a:solidFill>
            <a:schemeClr val="accent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nchor="ctr">
            <a:flatTx/>
          </a:bodyPr>
          <a:lstStyle/>
          <a:p>
            <a:pPr algn="ctr"/>
            <a:r>
              <a:rPr lang="fr-FR" sz="4000">
                <a:solidFill>
                  <a:srgbClr val="000066"/>
                </a:solidFill>
              </a:rPr>
              <a:t>BD Relationnelle</a:t>
            </a:r>
            <a:endParaRPr lang="en-US" sz="4000">
              <a:solidFill>
                <a:srgbClr val="000066"/>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771142" y="2347849"/>
            <a:ext cx="825500" cy="1063938"/>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1" name="Rectangle 3"/>
          <p:cNvSpPr>
            <a:spLocks noChangeArrowheads="1"/>
          </p:cNvSpPr>
          <p:nvPr/>
        </p:nvSpPr>
        <p:spPr bwMode="auto">
          <a:xfrm>
            <a:off x="2609342" y="2347849"/>
            <a:ext cx="825500" cy="1063938"/>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2" name="Rectangle 4"/>
          <p:cNvSpPr>
            <a:spLocks noChangeArrowheads="1"/>
          </p:cNvSpPr>
          <p:nvPr/>
        </p:nvSpPr>
        <p:spPr bwMode="auto">
          <a:xfrm>
            <a:off x="2741105" y="2479612"/>
            <a:ext cx="559450" cy="828432"/>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S</a:t>
            </a:r>
            <a:r>
              <a:rPr lang="fr-FR" sz="2400" b="1" smtClean="0">
                <a:solidFill>
                  <a:schemeClr val="tx2"/>
                </a:solidFill>
                <a:latin typeface="Arial" pitchFamily="34" charset="0"/>
              </a:rPr>
              <a:t>1</a:t>
            </a:r>
            <a:endParaRPr lang="fr-FR" sz="2400" b="1">
              <a:solidFill>
                <a:schemeClr val="tx2"/>
              </a:solidFill>
              <a:latin typeface="Arial" pitchFamily="34" charset="0"/>
            </a:endParaRPr>
          </a:p>
          <a:p>
            <a:r>
              <a:rPr lang="fr-FR" sz="2400" b="1" smtClean="0">
                <a:solidFill>
                  <a:schemeClr val="tx2"/>
                </a:solidFill>
                <a:latin typeface="Arial" pitchFamily="34" charset="0"/>
              </a:rPr>
              <a:t>S2</a:t>
            </a:r>
            <a:endParaRPr lang="fr-FR" sz="2400" b="1">
              <a:solidFill>
                <a:schemeClr val="tx2"/>
              </a:solidFill>
              <a:latin typeface="Arial" pitchFamily="34" charset="0"/>
            </a:endParaRPr>
          </a:p>
        </p:txBody>
      </p:sp>
      <p:sp>
        <p:nvSpPr>
          <p:cNvPr id="27653" name="Rectangle 5"/>
          <p:cNvSpPr>
            <a:spLocks noChangeArrowheads="1"/>
          </p:cNvSpPr>
          <p:nvPr/>
        </p:nvSpPr>
        <p:spPr bwMode="auto">
          <a:xfrm>
            <a:off x="1900301" y="2664278"/>
            <a:ext cx="758825" cy="459100"/>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a:solidFill>
                  <a:schemeClr val="tx2"/>
                </a:solidFill>
                <a:latin typeface="Arial" pitchFamily="34" charset="0"/>
              </a:rPr>
              <a:t>P</a:t>
            </a:r>
            <a:r>
              <a:rPr lang="fr-FR" sz="2400" b="1" smtClean="0">
                <a:solidFill>
                  <a:schemeClr val="tx2"/>
                </a:solidFill>
                <a:latin typeface="Arial" pitchFamily="34" charset="0"/>
              </a:rPr>
              <a:t>1</a:t>
            </a:r>
            <a:endParaRPr lang="fr-FR" sz="2400" b="1">
              <a:solidFill>
                <a:schemeClr val="tx2"/>
              </a:solidFill>
              <a:latin typeface="Arial" pitchFamily="34" charset="0"/>
            </a:endParaRPr>
          </a:p>
        </p:txBody>
      </p:sp>
      <p:sp>
        <p:nvSpPr>
          <p:cNvPr id="27654" name="Rectangle 6"/>
          <p:cNvSpPr>
            <a:spLocks noChangeArrowheads="1"/>
          </p:cNvSpPr>
          <p:nvPr/>
        </p:nvSpPr>
        <p:spPr bwMode="auto">
          <a:xfrm>
            <a:off x="1782726" y="3439342"/>
            <a:ext cx="825500" cy="911538"/>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5" name="Rectangle 7"/>
          <p:cNvSpPr>
            <a:spLocks noChangeArrowheads="1"/>
          </p:cNvSpPr>
          <p:nvPr/>
        </p:nvSpPr>
        <p:spPr bwMode="auto">
          <a:xfrm>
            <a:off x="1879500" y="3662230"/>
            <a:ext cx="758825" cy="459100"/>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a:solidFill>
                  <a:schemeClr val="tx2"/>
                </a:solidFill>
                <a:latin typeface="Arial" pitchFamily="34" charset="0"/>
              </a:rPr>
              <a:t>P</a:t>
            </a:r>
            <a:r>
              <a:rPr lang="fr-FR" sz="2400" b="1" smtClean="0">
                <a:solidFill>
                  <a:schemeClr val="tx2"/>
                </a:solidFill>
                <a:latin typeface="Arial" pitchFamily="34" charset="0"/>
              </a:rPr>
              <a:t>2</a:t>
            </a:r>
            <a:endParaRPr lang="fr-FR" sz="2400" b="1">
              <a:solidFill>
                <a:schemeClr val="tx2"/>
              </a:solidFill>
              <a:latin typeface="Arial" pitchFamily="34" charset="0"/>
            </a:endParaRPr>
          </a:p>
        </p:txBody>
      </p:sp>
      <p:sp>
        <p:nvSpPr>
          <p:cNvPr id="27656" name="Rectangle 8"/>
          <p:cNvSpPr>
            <a:spLocks noChangeArrowheads="1"/>
          </p:cNvSpPr>
          <p:nvPr/>
        </p:nvSpPr>
        <p:spPr bwMode="auto">
          <a:xfrm>
            <a:off x="2620926" y="3439342"/>
            <a:ext cx="825500" cy="911538"/>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7" name="Rectangle 9"/>
          <p:cNvSpPr>
            <a:spLocks noChangeArrowheads="1"/>
          </p:cNvSpPr>
          <p:nvPr/>
        </p:nvSpPr>
        <p:spPr bwMode="auto">
          <a:xfrm>
            <a:off x="2752689" y="3480895"/>
            <a:ext cx="559450" cy="828432"/>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S</a:t>
            </a:r>
            <a:r>
              <a:rPr lang="fr-FR" sz="2400" b="1" smtClean="0">
                <a:solidFill>
                  <a:schemeClr val="tx2"/>
                </a:solidFill>
                <a:latin typeface="Arial" pitchFamily="34" charset="0"/>
              </a:rPr>
              <a:t>1</a:t>
            </a:r>
            <a:endParaRPr lang="fr-FR" sz="2400" b="1">
              <a:solidFill>
                <a:schemeClr val="tx2"/>
              </a:solidFill>
              <a:latin typeface="Arial" pitchFamily="34" charset="0"/>
            </a:endParaRPr>
          </a:p>
          <a:p>
            <a:r>
              <a:rPr lang="fr-FR" sz="2400" b="1" smtClean="0">
                <a:solidFill>
                  <a:schemeClr val="tx2"/>
                </a:solidFill>
                <a:latin typeface="Arial" pitchFamily="34" charset="0"/>
              </a:rPr>
              <a:t>S2</a:t>
            </a:r>
            <a:endParaRPr lang="fr-FR" sz="2400" b="1">
              <a:solidFill>
                <a:schemeClr val="tx2"/>
              </a:solidFill>
              <a:latin typeface="Arial" pitchFamily="34" charset="0"/>
            </a:endParaRPr>
          </a:p>
        </p:txBody>
      </p:sp>
      <p:sp>
        <p:nvSpPr>
          <p:cNvPr id="27658" name="Rectangle 10"/>
          <p:cNvSpPr>
            <a:spLocks noChangeArrowheads="1"/>
          </p:cNvSpPr>
          <p:nvPr/>
        </p:nvSpPr>
        <p:spPr bwMode="auto">
          <a:xfrm>
            <a:off x="6215126" y="2430145"/>
            <a:ext cx="825500" cy="31115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9" name="Rectangle 11"/>
          <p:cNvSpPr>
            <a:spLocks noChangeArrowheads="1"/>
          </p:cNvSpPr>
          <p:nvPr/>
        </p:nvSpPr>
        <p:spPr bwMode="auto">
          <a:xfrm>
            <a:off x="7053326" y="2430145"/>
            <a:ext cx="825500" cy="31115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60" name="Rectangle 12"/>
          <p:cNvSpPr>
            <a:spLocks noChangeArrowheads="1"/>
          </p:cNvSpPr>
          <p:nvPr/>
        </p:nvSpPr>
        <p:spPr bwMode="auto">
          <a:xfrm>
            <a:off x="7185089" y="2561908"/>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a:p>
            <a:r>
              <a:rPr lang="fr-FR" sz="2400" b="1">
                <a:solidFill>
                  <a:schemeClr val="tx2"/>
                </a:solidFill>
                <a:latin typeface="Arial" pitchFamily="34" charset="0"/>
              </a:rPr>
              <a:t>P4</a:t>
            </a:r>
          </a:p>
        </p:txBody>
      </p:sp>
      <p:sp>
        <p:nvSpPr>
          <p:cNvPr id="27661" name="Rectangle 13"/>
          <p:cNvSpPr>
            <a:spLocks noChangeArrowheads="1"/>
          </p:cNvSpPr>
          <p:nvPr/>
        </p:nvSpPr>
        <p:spPr bwMode="auto">
          <a:xfrm>
            <a:off x="7185089" y="4085908"/>
            <a:ext cx="554037" cy="1184275"/>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p:txBody>
      </p:sp>
      <p:sp>
        <p:nvSpPr>
          <p:cNvPr id="27662" name="Rectangle 14"/>
          <p:cNvSpPr>
            <a:spLocks noChangeArrowheads="1"/>
          </p:cNvSpPr>
          <p:nvPr/>
        </p:nvSpPr>
        <p:spPr bwMode="auto">
          <a:xfrm>
            <a:off x="6423089" y="2561908"/>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S1</a:t>
            </a:r>
          </a:p>
          <a:p>
            <a:r>
              <a:rPr lang="fr-FR" sz="2400" b="1">
                <a:solidFill>
                  <a:schemeClr val="tx2"/>
                </a:solidFill>
                <a:latin typeface="Arial" pitchFamily="34" charset="0"/>
              </a:rPr>
              <a:t>S1</a:t>
            </a:r>
          </a:p>
          <a:p>
            <a:r>
              <a:rPr lang="fr-FR" sz="2400" b="1">
                <a:solidFill>
                  <a:schemeClr val="tx2"/>
                </a:solidFill>
                <a:latin typeface="Arial" pitchFamily="34" charset="0"/>
              </a:rPr>
              <a:t>S1</a:t>
            </a:r>
          </a:p>
          <a:p>
            <a:r>
              <a:rPr lang="fr-FR" sz="2400" b="1">
                <a:solidFill>
                  <a:schemeClr val="tx2"/>
                </a:solidFill>
                <a:latin typeface="Arial" pitchFamily="34" charset="0"/>
              </a:rPr>
              <a:t>S1</a:t>
            </a:r>
          </a:p>
        </p:txBody>
      </p:sp>
      <p:sp>
        <p:nvSpPr>
          <p:cNvPr id="27663" name="Rectangle 15"/>
          <p:cNvSpPr>
            <a:spLocks noChangeArrowheads="1"/>
          </p:cNvSpPr>
          <p:nvPr/>
        </p:nvSpPr>
        <p:spPr bwMode="auto">
          <a:xfrm>
            <a:off x="6423089" y="4085908"/>
            <a:ext cx="554037" cy="1184275"/>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S2</a:t>
            </a:r>
          </a:p>
          <a:p>
            <a:r>
              <a:rPr lang="fr-FR" sz="2400" b="1">
                <a:solidFill>
                  <a:schemeClr val="tx2"/>
                </a:solidFill>
                <a:latin typeface="Arial" pitchFamily="34" charset="0"/>
              </a:rPr>
              <a:t>S2</a:t>
            </a:r>
          </a:p>
          <a:p>
            <a:r>
              <a:rPr lang="fr-FR" sz="2400" b="1">
                <a:solidFill>
                  <a:schemeClr val="tx2"/>
                </a:solidFill>
                <a:latin typeface="Arial" pitchFamily="34" charset="0"/>
              </a:rPr>
              <a:t>S2</a:t>
            </a:r>
          </a:p>
        </p:txBody>
      </p:sp>
      <p:sp>
        <p:nvSpPr>
          <p:cNvPr id="27666" name="Rectangle 18"/>
          <p:cNvSpPr>
            <a:spLocks noChangeArrowheads="1"/>
          </p:cNvSpPr>
          <p:nvPr/>
        </p:nvSpPr>
        <p:spPr bwMode="auto">
          <a:xfrm>
            <a:off x="6575489" y="1799908"/>
            <a:ext cx="841375" cy="454025"/>
          </a:xfrm>
          <a:prstGeom prst="rect">
            <a:avLst/>
          </a:prstGeom>
          <a:noFill/>
          <a:ln w="12700">
            <a:noFill/>
            <a:miter lim="800000"/>
            <a:headEnd/>
            <a:tailEnd/>
          </a:ln>
          <a:effectLst/>
        </p:spPr>
        <p:txBody>
          <a:bodyPr wrap="none" lIns="90488" tIns="44450" rIns="90488" bIns="44450">
            <a:spAutoFit/>
          </a:bodyPr>
          <a:lstStyle/>
          <a:p>
            <a:r>
              <a:rPr lang="fr-FR" sz="2400" b="1">
                <a:solidFill>
                  <a:schemeClr val="hlink"/>
                </a:solidFill>
                <a:latin typeface="Arial" pitchFamily="34" charset="0"/>
              </a:rPr>
              <a:t>1 NF</a:t>
            </a:r>
          </a:p>
        </p:txBody>
      </p:sp>
      <p:sp>
        <p:nvSpPr>
          <p:cNvPr id="19" name="Rectangle 2"/>
          <p:cNvSpPr>
            <a:spLocks noGrp="1" noChangeArrowheads="1"/>
          </p:cNvSpPr>
          <p:nvPr>
            <p:ph type="title"/>
          </p:nvPr>
        </p:nvSpPr>
        <p:spPr>
          <a:xfrm>
            <a:off x="0" y="0"/>
            <a:ext cx="2895600" cy="1143000"/>
          </a:xfrm>
          <a:solidFill>
            <a:srgbClr val="FAFD00"/>
          </a:solidFill>
          <a:ln/>
        </p:spPr>
        <p:txBody>
          <a:bodyPr/>
          <a:lstStyle/>
          <a:p>
            <a:pPr algn="ctr"/>
            <a:r>
              <a:rPr lang="fr-FR">
                <a:solidFill>
                  <a:schemeClr val="accent1"/>
                </a:solidFill>
              </a:rPr>
              <a:t>Relations</a:t>
            </a:r>
          </a:p>
        </p:txBody>
      </p:sp>
      <p:sp>
        <p:nvSpPr>
          <p:cNvPr id="18" name="Rectangle 18"/>
          <p:cNvSpPr>
            <a:spLocks noChangeArrowheads="1"/>
          </p:cNvSpPr>
          <p:nvPr/>
        </p:nvSpPr>
        <p:spPr bwMode="auto">
          <a:xfrm>
            <a:off x="2247329" y="1723708"/>
            <a:ext cx="849593" cy="459100"/>
          </a:xfrm>
          <a:prstGeom prst="rect">
            <a:avLst/>
          </a:prstGeom>
          <a:noFill/>
          <a:ln w="12700">
            <a:noFill/>
            <a:miter lim="800000"/>
            <a:headEnd/>
            <a:tailEnd/>
          </a:ln>
          <a:effectLst/>
        </p:spPr>
        <p:txBody>
          <a:bodyPr wrap="none" lIns="90488" tIns="44450" rIns="90488" bIns="44450">
            <a:spAutoFit/>
          </a:bodyPr>
          <a:lstStyle/>
          <a:p>
            <a:r>
              <a:rPr lang="fr-FR" sz="2400" b="1">
                <a:solidFill>
                  <a:schemeClr val="hlink"/>
                </a:solidFill>
                <a:latin typeface="Arial" pitchFamily="34" charset="0"/>
              </a:rPr>
              <a:t>0</a:t>
            </a:r>
            <a:r>
              <a:rPr lang="fr-FR" sz="2400" b="1" smtClean="0">
                <a:solidFill>
                  <a:schemeClr val="hlink"/>
                </a:solidFill>
                <a:latin typeface="Arial" pitchFamily="34" charset="0"/>
              </a:rPr>
              <a:t> </a:t>
            </a:r>
            <a:r>
              <a:rPr lang="fr-FR" sz="2400" b="1">
                <a:solidFill>
                  <a:schemeClr val="hlink"/>
                </a:solidFill>
                <a:latin typeface="Arial" pitchFamily="34" charset="0"/>
              </a:rPr>
              <a:t>NF</a:t>
            </a:r>
          </a:p>
        </p:txBody>
      </p:sp>
      <p:sp>
        <p:nvSpPr>
          <p:cNvPr id="20" name="ZoneTexte 19"/>
          <p:cNvSpPr txBox="1"/>
          <p:nvPr/>
        </p:nvSpPr>
        <p:spPr>
          <a:xfrm>
            <a:off x="3557016" y="1033272"/>
            <a:ext cx="1499616" cy="707886"/>
          </a:xfrm>
          <a:prstGeom prst="rect">
            <a:avLst/>
          </a:prstGeom>
          <a:solidFill>
            <a:srgbClr val="0000FD"/>
          </a:solidFill>
        </p:spPr>
        <p:txBody>
          <a:bodyPr wrap="square" rtlCol="0">
            <a:spAutoFit/>
          </a:bodyPr>
          <a:lstStyle/>
          <a:p>
            <a:r>
              <a:rPr lang="fr-FR" smtClean="0"/>
              <a:t>Attribut multi-valeur</a:t>
            </a:r>
            <a:endParaRPr lang="fr-FR"/>
          </a:p>
        </p:txBody>
      </p:sp>
      <p:cxnSp>
        <p:nvCxnSpPr>
          <p:cNvPr id="22" name="Connecteur droit avec flèche 21"/>
          <p:cNvCxnSpPr/>
          <p:nvPr/>
        </p:nvCxnSpPr>
        <p:spPr bwMode="auto">
          <a:xfrm rot="5400000">
            <a:off x="2944368" y="1728216"/>
            <a:ext cx="649224" cy="576072"/>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23" name="Connecteur droit avec flèche 22"/>
          <p:cNvCxnSpPr>
            <a:endCxn id="27659" idx="0"/>
          </p:cNvCxnSpPr>
          <p:nvPr/>
        </p:nvCxnSpPr>
        <p:spPr bwMode="auto">
          <a:xfrm rot="5400000">
            <a:off x="7253898" y="1903818"/>
            <a:ext cx="738505" cy="31414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21" name="ZoneTexte 20"/>
          <p:cNvSpPr txBox="1"/>
          <p:nvPr/>
        </p:nvSpPr>
        <p:spPr>
          <a:xfrm>
            <a:off x="7676530" y="1080407"/>
            <a:ext cx="1269507" cy="707886"/>
          </a:xfrm>
          <a:prstGeom prst="rect">
            <a:avLst/>
          </a:prstGeom>
          <a:solidFill>
            <a:srgbClr val="0000FD"/>
          </a:solidFill>
        </p:spPr>
        <p:txBody>
          <a:bodyPr wrap="square" rtlCol="0">
            <a:spAutoFit/>
          </a:bodyPr>
          <a:lstStyle/>
          <a:p>
            <a:r>
              <a:rPr lang="fr-FR" smtClean="0"/>
              <a:t>Attribut atomique</a:t>
            </a:r>
            <a:endParaRPr lang="fr-FR"/>
          </a:p>
        </p:txBody>
      </p:sp>
      <p:sp>
        <p:nvSpPr>
          <p:cNvPr id="24" name="Rectangle 6"/>
          <p:cNvSpPr>
            <a:spLocks noChangeArrowheads="1"/>
          </p:cNvSpPr>
          <p:nvPr/>
        </p:nvSpPr>
        <p:spPr bwMode="auto">
          <a:xfrm>
            <a:off x="1771142" y="4350376"/>
            <a:ext cx="825500" cy="911538"/>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5" name="Rectangle 7"/>
          <p:cNvSpPr>
            <a:spLocks noChangeArrowheads="1"/>
          </p:cNvSpPr>
          <p:nvPr/>
        </p:nvSpPr>
        <p:spPr bwMode="auto">
          <a:xfrm>
            <a:off x="1867916" y="4573264"/>
            <a:ext cx="758825" cy="459100"/>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smtClean="0">
                <a:solidFill>
                  <a:schemeClr val="tx2"/>
                </a:solidFill>
                <a:latin typeface="Arial" pitchFamily="34" charset="0"/>
              </a:rPr>
              <a:t>P</a:t>
            </a:r>
            <a:r>
              <a:rPr lang="fr-FR" sz="2400" b="1">
                <a:solidFill>
                  <a:schemeClr val="tx2"/>
                </a:solidFill>
                <a:latin typeface="Arial" pitchFamily="34" charset="0"/>
              </a:rPr>
              <a:t>3</a:t>
            </a:r>
          </a:p>
        </p:txBody>
      </p:sp>
      <p:sp>
        <p:nvSpPr>
          <p:cNvPr id="26" name="Rectangle 8"/>
          <p:cNvSpPr>
            <a:spLocks noChangeArrowheads="1"/>
          </p:cNvSpPr>
          <p:nvPr/>
        </p:nvSpPr>
        <p:spPr bwMode="auto">
          <a:xfrm>
            <a:off x="2609342" y="4350376"/>
            <a:ext cx="825500" cy="911538"/>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 name="Rectangle 9"/>
          <p:cNvSpPr>
            <a:spLocks noChangeArrowheads="1"/>
          </p:cNvSpPr>
          <p:nvPr/>
        </p:nvSpPr>
        <p:spPr bwMode="auto">
          <a:xfrm>
            <a:off x="2741105" y="4391929"/>
            <a:ext cx="559450" cy="828432"/>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S</a:t>
            </a:r>
            <a:r>
              <a:rPr lang="fr-FR" sz="2400" b="1" smtClean="0">
                <a:solidFill>
                  <a:schemeClr val="tx2"/>
                </a:solidFill>
                <a:latin typeface="Arial" pitchFamily="34" charset="0"/>
              </a:rPr>
              <a:t>1</a:t>
            </a:r>
            <a:endParaRPr lang="fr-FR" sz="2400" b="1">
              <a:solidFill>
                <a:schemeClr val="tx2"/>
              </a:solidFill>
              <a:latin typeface="Arial" pitchFamily="34" charset="0"/>
            </a:endParaRPr>
          </a:p>
          <a:p>
            <a:r>
              <a:rPr lang="fr-FR" sz="2400" b="1" smtClean="0">
                <a:solidFill>
                  <a:schemeClr val="tx2"/>
                </a:solidFill>
                <a:latin typeface="Arial" pitchFamily="34" charset="0"/>
              </a:rPr>
              <a:t>S2</a:t>
            </a:r>
            <a:endParaRPr lang="fr-FR" sz="2400" b="1">
              <a:solidFill>
                <a:schemeClr val="tx2"/>
              </a:solidFill>
              <a:latin typeface="Arial" pitchFamily="34" charset="0"/>
            </a:endParaRPr>
          </a:p>
        </p:txBody>
      </p:sp>
      <p:sp>
        <p:nvSpPr>
          <p:cNvPr id="28" name="Rectangle 6"/>
          <p:cNvSpPr>
            <a:spLocks noChangeArrowheads="1"/>
          </p:cNvSpPr>
          <p:nvPr/>
        </p:nvSpPr>
        <p:spPr bwMode="auto">
          <a:xfrm>
            <a:off x="1771142" y="5290934"/>
            <a:ext cx="825500" cy="911538"/>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9" name="Rectangle 7"/>
          <p:cNvSpPr>
            <a:spLocks noChangeArrowheads="1"/>
          </p:cNvSpPr>
          <p:nvPr/>
        </p:nvSpPr>
        <p:spPr bwMode="auto">
          <a:xfrm>
            <a:off x="1867916" y="5513822"/>
            <a:ext cx="758825" cy="459100"/>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smtClean="0">
                <a:solidFill>
                  <a:schemeClr val="tx2"/>
                </a:solidFill>
                <a:latin typeface="Arial" pitchFamily="34" charset="0"/>
              </a:rPr>
              <a:t>P</a:t>
            </a:r>
            <a:r>
              <a:rPr lang="fr-FR" sz="2400" b="1">
                <a:solidFill>
                  <a:schemeClr val="tx2"/>
                </a:solidFill>
                <a:latin typeface="Arial" pitchFamily="34" charset="0"/>
              </a:rPr>
              <a:t>4</a:t>
            </a:r>
          </a:p>
        </p:txBody>
      </p:sp>
      <p:sp>
        <p:nvSpPr>
          <p:cNvPr id="30" name="Rectangle 8"/>
          <p:cNvSpPr>
            <a:spLocks noChangeArrowheads="1"/>
          </p:cNvSpPr>
          <p:nvPr/>
        </p:nvSpPr>
        <p:spPr bwMode="auto">
          <a:xfrm>
            <a:off x="2609342" y="5290934"/>
            <a:ext cx="825500" cy="911538"/>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31" name="Rectangle 9"/>
          <p:cNvSpPr>
            <a:spLocks noChangeArrowheads="1"/>
          </p:cNvSpPr>
          <p:nvPr/>
        </p:nvSpPr>
        <p:spPr bwMode="auto">
          <a:xfrm>
            <a:off x="2741105" y="5513822"/>
            <a:ext cx="559450" cy="459100"/>
          </a:xfrm>
          <a:prstGeom prst="rect">
            <a:avLst/>
          </a:prstGeom>
          <a:noFill/>
          <a:ln w="12700">
            <a:noFill/>
            <a:miter lim="800000"/>
            <a:headEnd/>
            <a:tailEnd/>
          </a:ln>
          <a:effectLst/>
        </p:spPr>
        <p:txBody>
          <a:bodyPr wrap="none" lIns="90488" tIns="44450" rIns="90488" bIns="44450">
            <a:spAutoFit/>
          </a:bodyPr>
          <a:lstStyle/>
          <a:p>
            <a:r>
              <a:rPr lang="fr-FR" sz="2400" b="1" smtClean="0">
                <a:solidFill>
                  <a:schemeClr val="tx2"/>
                </a:solidFill>
                <a:latin typeface="Arial" pitchFamily="34" charset="0"/>
              </a:rPr>
              <a:t>S1</a:t>
            </a:r>
            <a:endParaRPr lang="fr-FR" sz="2400" b="1">
              <a:solidFill>
                <a:schemeClr val="tx2"/>
              </a:solidFill>
              <a:latin typeface="Arial" pitchFamily="34" charset="0"/>
            </a:endParaRPr>
          </a:p>
        </p:txBody>
      </p:sp>
      <p:sp>
        <p:nvSpPr>
          <p:cNvPr id="32" name="Rectangle 2"/>
          <p:cNvSpPr txBox="1">
            <a:spLocks noChangeArrowheads="1"/>
          </p:cNvSpPr>
          <p:nvPr/>
        </p:nvSpPr>
        <p:spPr bwMode="auto">
          <a:xfrm>
            <a:off x="5056631" y="5972922"/>
            <a:ext cx="3914163" cy="537522"/>
          </a:xfrm>
          <a:prstGeom prst="rect">
            <a:avLst/>
          </a:prstGeom>
          <a:solidFill>
            <a:srgbClr val="FAFD00"/>
          </a:solidFill>
          <a:ln w="12700">
            <a:noFill/>
            <a:miter lim="800000"/>
            <a:headEnd/>
            <a:tailEnd/>
          </a:ln>
          <a:effec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algn="ctr"/>
            <a:r>
              <a:rPr lang="fr-FR" sz="3600" smtClean="0">
                <a:solidFill>
                  <a:schemeClr val="accent1"/>
                </a:solidFill>
              </a:rPr>
              <a:t>La même 1NF !</a:t>
            </a:r>
            <a:endParaRPr lang="fr-FR" sz="3600">
              <a:solidFill>
                <a:schemeClr val="accent1"/>
              </a:solidFill>
            </a:endParaRPr>
          </a:p>
        </p:txBody>
      </p:sp>
    </p:spTree>
    <p:extLst>
      <p:ext uri="{BB962C8B-B14F-4D97-AF65-F5344CB8AC3E}">
        <p14:creationId xmlns="" xmlns:p14="http://schemas.microsoft.com/office/powerpoint/2010/main" val="307228085"/>
      </p:ext>
    </p:extLst>
  </p:cSld>
  <p:clrMapOvr>
    <a:masterClrMapping/>
  </p:clrMapOvr>
  <p:transition spd="slow">
    <p:random/>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793750" y="300038"/>
            <a:ext cx="7772400" cy="1143000"/>
          </a:xfrm>
          <a:noFill/>
          <a:ln/>
        </p:spPr>
        <p:txBody>
          <a:bodyPr/>
          <a:lstStyle/>
          <a:p>
            <a:r>
              <a:rPr lang="fr-FR">
                <a:solidFill>
                  <a:srgbClr val="00FF00"/>
                </a:solidFill>
              </a:rPr>
              <a:t>Pourquoi S-P est comme ça ?</a:t>
            </a:r>
          </a:p>
        </p:txBody>
      </p:sp>
      <p:sp>
        <p:nvSpPr>
          <p:cNvPr id="65539" name="Rectangle 3"/>
          <p:cNvSpPr>
            <a:spLocks noGrp="1" noChangeArrowheads="1"/>
          </p:cNvSpPr>
          <p:nvPr>
            <p:ph type="body" idx="1"/>
          </p:nvPr>
        </p:nvSpPr>
        <p:spPr>
          <a:xfrm>
            <a:off x="730250" y="1403350"/>
            <a:ext cx="7800975" cy="5195888"/>
          </a:xfrm>
          <a:noFill/>
          <a:ln/>
        </p:spPr>
        <p:txBody>
          <a:bodyPr/>
          <a:lstStyle/>
          <a:p>
            <a:pPr>
              <a:lnSpc>
                <a:spcPct val="90000"/>
              </a:lnSpc>
            </a:pPr>
            <a:r>
              <a:rPr lang="fr-FR" sz="2800">
                <a:solidFill>
                  <a:srgbClr val="FAFD00"/>
                </a:solidFill>
              </a:rPr>
              <a:t>Avantages :</a:t>
            </a:r>
          </a:p>
          <a:p>
            <a:pPr lvl="1">
              <a:lnSpc>
                <a:spcPct val="90000"/>
              </a:lnSpc>
              <a:buClr>
                <a:srgbClr val="7FFF00"/>
              </a:buClr>
            </a:pPr>
            <a:r>
              <a:rPr lang="fr-FR" sz="2400">
                <a:solidFill>
                  <a:srgbClr val="FAFD00"/>
                </a:solidFill>
              </a:rPr>
              <a:t>Pas de duplicata de valeurs d'attributs entre les tables S, SP, et P</a:t>
            </a:r>
          </a:p>
          <a:p>
            <a:pPr lvl="2">
              <a:lnSpc>
                <a:spcPct val="90000"/>
              </a:lnSpc>
              <a:buClr>
                <a:srgbClr val="7FFF00"/>
              </a:buClr>
            </a:pPr>
            <a:r>
              <a:rPr lang="fr-FR" sz="2000">
                <a:solidFill>
                  <a:srgbClr val="00FF00"/>
                </a:solidFill>
              </a:rPr>
              <a:t>sauf le strict minimum (les clés)</a:t>
            </a:r>
          </a:p>
          <a:p>
            <a:pPr lvl="1">
              <a:lnSpc>
                <a:spcPct val="90000"/>
              </a:lnSpc>
            </a:pPr>
            <a:r>
              <a:rPr lang="fr-FR" sz="2400"/>
              <a:t> Pas d‘anomalies.</a:t>
            </a:r>
          </a:p>
          <a:p>
            <a:pPr lvl="2">
              <a:lnSpc>
                <a:spcPct val="90000"/>
              </a:lnSpc>
            </a:pPr>
            <a:r>
              <a:rPr lang="fr-FR" sz="2000"/>
              <a:t>On verra cette notion dans le cours suivant.</a:t>
            </a:r>
          </a:p>
          <a:p>
            <a:pPr lvl="1">
              <a:lnSpc>
                <a:spcPct val="90000"/>
              </a:lnSpc>
            </a:pPr>
            <a:r>
              <a:rPr lang="fr-FR" sz="2400"/>
              <a:t>Efficacit</a:t>
            </a:r>
            <a:r>
              <a:rPr lang="fr-FR" sz="2400">
                <a:cs typeface="Times New Roman" pitchFamily="18" charset="0"/>
              </a:rPr>
              <a:t>é de stockage.</a:t>
            </a:r>
          </a:p>
          <a:p>
            <a:pPr lvl="2">
              <a:lnSpc>
                <a:spcPct val="90000"/>
              </a:lnSpc>
            </a:pPr>
            <a:r>
              <a:rPr lang="fr-FR" sz="2000">
                <a:cs typeface="Times New Roman" pitchFamily="18" charset="0"/>
              </a:rPr>
              <a:t>Pas d’attribut-clé unique pour SP</a:t>
            </a:r>
          </a:p>
          <a:p>
            <a:pPr lvl="2">
              <a:lnSpc>
                <a:spcPct val="90000"/>
              </a:lnSpc>
            </a:pPr>
            <a:r>
              <a:rPr lang="fr-FR" sz="2000"/>
              <a:t>Compare </a:t>
            </a:r>
            <a:r>
              <a:rPr lang="fr-FR" sz="2000">
                <a:cs typeface="Times New Roman" pitchFamily="18" charset="0"/>
              </a:rPr>
              <a:t>à</a:t>
            </a:r>
            <a:r>
              <a:rPr lang="fr-FR" sz="2000"/>
              <a:t> la</a:t>
            </a:r>
            <a:r>
              <a:rPr lang="fr-FR" sz="2800"/>
              <a:t> </a:t>
            </a:r>
            <a:r>
              <a:rPr lang="fr-FR" sz="2000"/>
              <a:t>conception</a:t>
            </a:r>
            <a:r>
              <a:rPr lang="fr-FR" sz="2800"/>
              <a:t> </a:t>
            </a:r>
            <a:r>
              <a:rPr lang="fr-FR" sz="2000"/>
              <a:t>en une seule relation</a:t>
            </a:r>
          </a:p>
          <a:p>
            <a:pPr>
              <a:lnSpc>
                <a:spcPct val="90000"/>
              </a:lnSpc>
            </a:pPr>
            <a:r>
              <a:rPr lang="fr-FR" sz="2800"/>
              <a:t>Problèmes :</a:t>
            </a:r>
          </a:p>
          <a:p>
            <a:pPr lvl="1">
              <a:lnSpc>
                <a:spcPct val="90000"/>
              </a:lnSpc>
            </a:pPr>
            <a:r>
              <a:rPr lang="fr-FR" sz="2400"/>
              <a:t>Comment trouver le Nom du fournisseur de pièces rouges ?</a:t>
            </a:r>
          </a:p>
          <a:p>
            <a:pPr lvl="1">
              <a:lnSpc>
                <a:spcPct val="90000"/>
              </a:lnSpc>
            </a:pPr>
            <a:r>
              <a:rPr lang="fr-FR" sz="2400"/>
              <a:t>etc..</a:t>
            </a:r>
          </a:p>
        </p:txBody>
      </p:sp>
    </p:spTree>
  </p:cSld>
  <p:clrMapOvr>
    <a:overrideClrMapping bg1="dk2" tx1="lt1" bg2="dk1" tx2="lt2" accent1="accent1" accent2="accent2" accent3="accent3" accent4="accent4" accent5="accent5" accent6="accent6" hlink="hlink" folHlink="folHlink"/>
  </p:clrMapOvr>
  <p:transition spd="slow">
    <p:random/>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93750" y="233363"/>
            <a:ext cx="7772400" cy="1143000"/>
          </a:xfrm>
          <a:noFill/>
          <a:ln/>
        </p:spPr>
        <p:txBody>
          <a:bodyPr/>
          <a:lstStyle/>
          <a:p>
            <a:pPr algn="ctr"/>
            <a:r>
              <a:rPr lang="fr-FR"/>
              <a:t>Solution</a:t>
            </a:r>
          </a:p>
        </p:txBody>
      </p:sp>
      <p:sp>
        <p:nvSpPr>
          <p:cNvPr id="66563" name="Rectangle 3"/>
          <p:cNvSpPr>
            <a:spLocks noGrp="1" noChangeArrowheads="1"/>
          </p:cNvSpPr>
          <p:nvPr>
            <p:ph type="body" idx="1"/>
          </p:nvPr>
        </p:nvSpPr>
        <p:spPr>
          <a:xfrm>
            <a:off x="793750" y="1706563"/>
            <a:ext cx="7772400" cy="4048125"/>
          </a:xfrm>
          <a:noFill/>
          <a:ln/>
        </p:spPr>
        <p:txBody>
          <a:bodyPr/>
          <a:lstStyle/>
          <a:p>
            <a:r>
              <a:rPr lang="fr-FR" sz="3600">
                <a:solidFill>
                  <a:srgbClr val="00FF00"/>
                </a:solidFill>
              </a:rPr>
              <a:t> Opération relationnelle de </a:t>
            </a:r>
            <a:r>
              <a:rPr lang="fr-FR" sz="3600" b="1">
                <a:solidFill>
                  <a:srgbClr val="00FF00"/>
                </a:solidFill>
              </a:rPr>
              <a:t>jointure </a:t>
            </a:r>
            <a:r>
              <a:rPr lang="fr-FR" sz="3600">
                <a:solidFill>
                  <a:srgbClr val="00FF00"/>
                </a:solidFill>
              </a:rPr>
              <a:t>entre les relations	</a:t>
            </a:r>
          </a:p>
          <a:p>
            <a:pPr lvl="2"/>
            <a:r>
              <a:rPr lang="fr-FR"/>
              <a:t>  en SQL :</a:t>
            </a:r>
            <a:br>
              <a:rPr lang="fr-FR"/>
            </a:br>
            <a:endParaRPr lang="fr-FR"/>
          </a:p>
          <a:p>
            <a:pPr lvl="1">
              <a:buFont typeface="Monotype Sorts" pitchFamily="2" charset="2"/>
              <a:buNone/>
            </a:pPr>
            <a:r>
              <a:rPr lang="fr-FR" sz="2000" b="1">
                <a:solidFill>
                  <a:srgbClr val="FCFEB9"/>
                </a:solidFill>
              </a:rPr>
              <a:t>			SELECT SNAME </a:t>
            </a:r>
            <a:br>
              <a:rPr lang="fr-FR" sz="2000" b="1">
                <a:solidFill>
                  <a:srgbClr val="FCFEB9"/>
                </a:solidFill>
              </a:rPr>
            </a:br>
            <a:r>
              <a:rPr lang="fr-FR" sz="2000" b="1">
                <a:solidFill>
                  <a:srgbClr val="FCFEB9"/>
                </a:solidFill>
              </a:rPr>
              <a:t>		FROM S, SP, P</a:t>
            </a:r>
            <a:br>
              <a:rPr lang="fr-FR" sz="2000" b="1">
                <a:solidFill>
                  <a:srgbClr val="FCFEB9"/>
                </a:solidFill>
              </a:rPr>
            </a:br>
            <a:r>
              <a:rPr lang="fr-FR" sz="2000" b="1">
                <a:solidFill>
                  <a:srgbClr val="FCFEB9"/>
                </a:solidFill>
              </a:rPr>
              <a:t>		WHERE </a:t>
            </a:r>
            <a:r>
              <a:rPr lang="fr-FR" sz="2000" b="1">
                <a:solidFill>
                  <a:schemeClr val="tx2"/>
                </a:solidFill>
              </a:rPr>
              <a:t>S.S# = SP.S# </a:t>
            </a:r>
            <a:r>
              <a:rPr lang="fr-FR" sz="2000" b="1">
                <a:solidFill>
                  <a:srgbClr val="FCFEB9"/>
                </a:solidFill>
              </a:rPr>
              <a:t>AND</a:t>
            </a:r>
            <a:r>
              <a:rPr lang="fr-FR" sz="2000" b="1">
                <a:solidFill>
                  <a:schemeClr val="tx2"/>
                </a:solidFill>
              </a:rPr>
              <a:t> SP.P# = P.P#</a:t>
            </a:r>
            <a:br>
              <a:rPr lang="fr-FR" sz="2000" b="1">
                <a:solidFill>
                  <a:schemeClr val="tx2"/>
                </a:solidFill>
              </a:rPr>
            </a:br>
            <a:r>
              <a:rPr lang="fr-FR" sz="2000" b="1">
                <a:solidFill>
                  <a:srgbClr val="FCFEB9"/>
                </a:solidFill>
              </a:rPr>
              <a:t>		AND COLOR = 'RED' ;</a:t>
            </a:r>
          </a:p>
        </p:txBody>
      </p:sp>
    </p:spTree>
  </p:cSld>
  <p:clrMapOvr>
    <a:overrideClrMapping bg1="dk2" tx1="lt1" bg2="dk1" tx2="lt2" accent1="accent1" accent2="accent2" accent3="accent3" accent4="accent4" accent5="accent5" accent6="accent6" hlink="hlink" folHlink="folHlink"/>
  </p:clrMapOvr>
  <p:transition spd="slow">
    <p:random/>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5322" y="0"/>
            <a:ext cx="7772400" cy="1143000"/>
          </a:xfrm>
        </p:spPr>
        <p:txBody>
          <a:bodyPr/>
          <a:lstStyle/>
          <a:p>
            <a:pPr algn="ctr"/>
            <a:r>
              <a:rPr lang="fr-FR" smtClean="0"/>
              <a:t>Exemple Projet BD Assurance 07</a:t>
            </a:r>
            <a:endParaRPr lang="fr-FR"/>
          </a:p>
        </p:txBody>
      </p:sp>
      <p:pic>
        <p:nvPicPr>
          <p:cNvPr id="4" name="Image 3" descr="schéma-conceptuel-BD-assurance.JPG"/>
          <p:cNvPicPr>
            <a:picLocks noChangeAspect="1"/>
          </p:cNvPicPr>
          <p:nvPr/>
        </p:nvPicPr>
        <p:blipFill>
          <a:blip r:embed="rId3" cstate="print"/>
          <a:stretch>
            <a:fillRect/>
          </a:stretch>
        </p:blipFill>
        <p:spPr>
          <a:xfrm>
            <a:off x="334850" y="1165538"/>
            <a:ext cx="8448541" cy="5492839"/>
          </a:xfrm>
          <a:prstGeom prst="rect">
            <a:avLst/>
          </a:prstGeom>
        </p:spPr>
      </p:pic>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fr-FR"/>
              <a:t> UML -&gt; XML</a:t>
            </a:r>
          </a:p>
        </p:txBody>
      </p:sp>
      <p:sp>
        <p:nvSpPr>
          <p:cNvPr id="235523" name="Rectangle 3"/>
          <p:cNvSpPr>
            <a:spLocks noGrp="1" noChangeArrowheads="1"/>
          </p:cNvSpPr>
          <p:nvPr>
            <p:ph type="body" idx="1"/>
          </p:nvPr>
        </p:nvSpPr>
        <p:spPr>
          <a:xfrm>
            <a:off x="3976688" y="1885950"/>
            <a:ext cx="4903787" cy="4267200"/>
          </a:xfrm>
          <a:ln>
            <a:solidFill>
              <a:schemeClr val="accent1"/>
            </a:solidFill>
          </a:ln>
        </p:spPr>
        <p:txBody>
          <a:bodyPr/>
          <a:lstStyle/>
          <a:p>
            <a:pPr>
              <a:lnSpc>
                <a:spcPct val="90000"/>
              </a:lnSpc>
              <a:buFont typeface="Monotype Sorts" pitchFamily="2" charset="2"/>
              <a:buNone/>
            </a:pPr>
            <a:r>
              <a:rPr lang="fr-FR" sz="2000"/>
              <a:t>&lt;Personne&gt;</a:t>
            </a:r>
          </a:p>
          <a:p>
            <a:pPr>
              <a:lnSpc>
                <a:spcPct val="90000"/>
              </a:lnSpc>
              <a:buFont typeface="Monotype Sorts" pitchFamily="2" charset="2"/>
              <a:buNone/>
            </a:pPr>
            <a:r>
              <a:rPr lang="fr-FR" sz="2000"/>
              <a:t>	&lt;P_Id&gt; 123 &lt;/ P_Id&gt; </a:t>
            </a:r>
          </a:p>
          <a:p>
            <a:pPr>
              <a:lnSpc>
                <a:spcPct val="90000"/>
              </a:lnSpc>
              <a:buFont typeface="Monotype Sorts" pitchFamily="2" charset="2"/>
              <a:buNone/>
            </a:pPr>
            <a:r>
              <a:rPr lang="fr-FR" sz="2000"/>
              <a:t>	&lt;Nom&gt;</a:t>
            </a:r>
          </a:p>
          <a:p>
            <a:pPr>
              <a:lnSpc>
                <a:spcPct val="90000"/>
              </a:lnSpc>
              <a:buFont typeface="Monotype Sorts" pitchFamily="2" charset="2"/>
              <a:buNone/>
            </a:pPr>
            <a:r>
              <a:rPr lang="fr-FR" sz="2000"/>
              <a:t>		&lt;Prenom&gt; Jean &lt;/Prenom&gt;</a:t>
            </a:r>
          </a:p>
          <a:p>
            <a:pPr>
              <a:lnSpc>
                <a:spcPct val="90000"/>
              </a:lnSpc>
              <a:buFont typeface="Monotype Sorts" pitchFamily="2" charset="2"/>
              <a:buNone/>
            </a:pPr>
            <a:r>
              <a:rPr lang="fr-FR" sz="2000"/>
              <a:t>		&lt;Nom de famille&gt; Dupont &lt;/Nom de 	famille&gt; </a:t>
            </a:r>
          </a:p>
          <a:p>
            <a:pPr>
              <a:lnSpc>
                <a:spcPct val="90000"/>
              </a:lnSpc>
              <a:buFont typeface="Monotype Sorts" pitchFamily="2" charset="2"/>
              <a:buNone/>
            </a:pPr>
            <a:r>
              <a:rPr lang="fr-FR" sz="2000"/>
              <a:t>	&lt;/Nom&gt;</a:t>
            </a:r>
          </a:p>
          <a:p>
            <a:pPr>
              <a:lnSpc>
                <a:spcPct val="90000"/>
              </a:lnSpc>
              <a:buFont typeface="Monotype Sorts" pitchFamily="2" charset="2"/>
              <a:buNone/>
            </a:pPr>
            <a:r>
              <a:rPr lang="fr-FR" sz="2000"/>
              <a:t>	&lt;Hobbies&gt; Ski, Tennis, Voile &lt;/Hobbies&gt;</a:t>
            </a:r>
          </a:p>
          <a:p>
            <a:pPr>
              <a:lnSpc>
                <a:spcPct val="90000"/>
              </a:lnSpc>
              <a:buFont typeface="Monotype Sorts" pitchFamily="2" charset="2"/>
              <a:buNone/>
            </a:pPr>
            <a:r>
              <a:rPr lang="fr-FR" sz="2000"/>
              <a:t>     &lt;Amis&gt; Jean, Paul&lt;/Amis&gt; </a:t>
            </a:r>
          </a:p>
          <a:p>
            <a:pPr>
              <a:lnSpc>
                <a:spcPct val="90000"/>
              </a:lnSpc>
              <a:buFont typeface="Monotype Sorts" pitchFamily="2" charset="2"/>
              <a:buNone/>
            </a:pPr>
            <a:r>
              <a:rPr lang="fr-FR" sz="2000"/>
              <a:t>	&lt;Restaurants&gt; Sinbade, Café Court, Gargote &lt;/Restaurants&gt;</a:t>
            </a:r>
          </a:p>
          <a:p>
            <a:pPr>
              <a:lnSpc>
                <a:spcPct val="90000"/>
              </a:lnSpc>
              <a:buFont typeface="Monotype Sorts" pitchFamily="2" charset="2"/>
              <a:buNone/>
            </a:pPr>
            <a:r>
              <a:rPr lang="fr-FR" sz="2000"/>
              <a:t>&lt;/Personne&gt;</a:t>
            </a:r>
          </a:p>
          <a:p>
            <a:pPr>
              <a:lnSpc>
                <a:spcPct val="90000"/>
              </a:lnSpc>
              <a:buFont typeface="Monotype Sorts" pitchFamily="2" charset="2"/>
              <a:buNone/>
            </a:pPr>
            <a:endParaRPr lang="fr-FR" sz="2000"/>
          </a:p>
        </p:txBody>
      </p:sp>
      <p:sp>
        <p:nvSpPr>
          <p:cNvPr id="235524" name="Rectangle 4"/>
          <p:cNvSpPr>
            <a:spLocks noChangeArrowheads="1"/>
          </p:cNvSpPr>
          <p:nvPr/>
        </p:nvSpPr>
        <p:spPr bwMode="auto">
          <a:xfrm>
            <a:off x="774700" y="2130425"/>
            <a:ext cx="2470150" cy="722313"/>
          </a:xfrm>
          <a:prstGeom prst="rect">
            <a:avLst/>
          </a:prstGeom>
          <a:solidFill>
            <a:schemeClr val="accent1"/>
          </a:solidFill>
          <a:ln w="12700">
            <a:solidFill>
              <a:schemeClr val="tx1"/>
            </a:solidFill>
            <a:miter lim="800000"/>
            <a:headEnd/>
            <a:tailEnd/>
          </a:ln>
          <a:effectLst/>
        </p:spPr>
        <p:txBody>
          <a:bodyPr wrap="none" anchor="ctr"/>
          <a:lstStyle/>
          <a:p>
            <a:pPr algn="ctr"/>
            <a:r>
              <a:rPr lang="fr-FR"/>
              <a:t>Personne</a:t>
            </a:r>
          </a:p>
        </p:txBody>
      </p:sp>
      <p:sp>
        <p:nvSpPr>
          <p:cNvPr id="235525" name="Rectangle 5"/>
          <p:cNvSpPr>
            <a:spLocks noChangeArrowheads="1"/>
          </p:cNvSpPr>
          <p:nvPr/>
        </p:nvSpPr>
        <p:spPr bwMode="auto">
          <a:xfrm>
            <a:off x="774700" y="2852738"/>
            <a:ext cx="2470150" cy="2309812"/>
          </a:xfrm>
          <a:prstGeom prst="rect">
            <a:avLst/>
          </a:prstGeom>
          <a:solidFill>
            <a:schemeClr val="accent1"/>
          </a:solidFill>
          <a:ln w="12700">
            <a:solidFill>
              <a:schemeClr val="tx1"/>
            </a:solidFill>
            <a:miter lim="800000"/>
            <a:headEnd/>
            <a:tailEnd/>
          </a:ln>
          <a:effectLst/>
        </p:spPr>
        <p:txBody>
          <a:bodyPr wrap="none"/>
          <a:lstStyle/>
          <a:p>
            <a:r>
              <a:rPr lang="fr-FR"/>
              <a:t>&lt;PK&gt; P#</a:t>
            </a:r>
          </a:p>
          <a:p>
            <a:r>
              <a:rPr lang="fr-FR"/>
              <a:t>Nom</a:t>
            </a:r>
          </a:p>
          <a:p>
            <a:r>
              <a:rPr lang="fr-FR"/>
              <a:t>   Prénom</a:t>
            </a:r>
          </a:p>
          <a:p>
            <a:r>
              <a:rPr lang="fr-FR"/>
              <a:t>   Nom de famille</a:t>
            </a:r>
          </a:p>
          <a:p>
            <a:r>
              <a:rPr lang="fr-FR"/>
              <a:t>Hobbies</a:t>
            </a:r>
            <a:r>
              <a:rPr lang="fr-FR" i="1"/>
              <a:t> </a:t>
            </a:r>
            <a:r>
              <a:rPr lang="fr-FR"/>
              <a:t>0..10</a:t>
            </a:r>
          </a:p>
          <a:p>
            <a:r>
              <a:rPr lang="fr-FR"/>
              <a:t>Amis 0..10</a:t>
            </a:r>
          </a:p>
          <a:p>
            <a:r>
              <a:rPr lang="fr-FR"/>
              <a:t>Restaurants 0..10</a:t>
            </a:r>
            <a:endParaRPr lang="fr-FR" i="1"/>
          </a:p>
          <a:p>
            <a:r>
              <a:rPr lang="fr-FR"/>
              <a:t>   </a:t>
            </a:r>
          </a:p>
        </p:txBody>
      </p:sp>
      <p:sp>
        <p:nvSpPr>
          <p:cNvPr id="235526" name="AutoShape 6"/>
          <p:cNvSpPr>
            <a:spLocks noChangeArrowheads="1"/>
          </p:cNvSpPr>
          <p:nvPr/>
        </p:nvSpPr>
        <p:spPr bwMode="auto">
          <a:xfrm>
            <a:off x="5237163" y="530225"/>
            <a:ext cx="3562350" cy="827088"/>
          </a:xfrm>
          <a:prstGeom prst="foldedCorner">
            <a:avLst>
              <a:gd name="adj" fmla="val 12500"/>
            </a:avLst>
          </a:prstGeom>
          <a:solidFill>
            <a:srgbClr val="C3E4F5"/>
          </a:solidFill>
          <a:ln w="12700">
            <a:solidFill>
              <a:schemeClr val="tx1"/>
            </a:solidFill>
            <a:round/>
            <a:headEnd/>
            <a:tailEnd/>
          </a:ln>
          <a:effectLst/>
        </p:spPr>
        <p:txBody>
          <a:bodyPr wrap="none"/>
          <a:lstStyle/>
          <a:p>
            <a:r>
              <a:rPr lang="fr-FR">
                <a:solidFill>
                  <a:schemeClr val="bg1"/>
                </a:solidFill>
              </a:rPr>
              <a:t>Plusieurs SGBD relationnels </a:t>
            </a:r>
          </a:p>
          <a:p>
            <a:r>
              <a:rPr lang="fr-FR">
                <a:solidFill>
                  <a:schemeClr val="bg1"/>
                </a:solidFill>
              </a:rPr>
              <a:t>offrent les interfaces XML</a:t>
            </a:r>
          </a:p>
        </p:txBody>
      </p:sp>
      <p:sp>
        <p:nvSpPr>
          <p:cNvPr id="235528" name="AutoShape 8"/>
          <p:cNvSpPr>
            <a:spLocks noChangeArrowheads="1"/>
          </p:cNvSpPr>
          <p:nvPr/>
        </p:nvSpPr>
        <p:spPr bwMode="auto">
          <a:xfrm>
            <a:off x="1090613" y="5476875"/>
            <a:ext cx="1846262" cy="790575"/>
          </a:xfrm>
          <a:prstGeom prst="foldedCorner">
            <a:avLst>
              <a:gd name="adj" fmla="val 12500"/>
            </a:avLst>
          </a:prstGeom>
          <a:solidFill>
            <a:srgbClr val="11DDED"/>
          </a:solidFill>
          <a:ln w="12700">
            <a:solidFill>
              <a:schemeClr val="tx1"/>
            </a:solidFill>
            <a:round/>
            <a:headEnd/>
            <a:tailEnd/>
          </a:ln>
          <a:effectLst/>
        </p:spPr>
        <p:txBody>
          <a:bodyPr wrap="none" anchor="ctr"/>
          <a:lstStyle/>
          <a:p>
            <a:pPr algn="ctr"/>
            <a:r>
              <a:rPr lang="fr-FR" sz="1600">
                <a:solidFill>
                  <a:schemeClr val="bg2"/>
                </a:solidFill>
              </a:rPr>
              <a:t>Type d’entité UML</a:t>
            </a:r>
          </a:p>
        </p:txBody>
      </p:sp>
      <p:sp>
        <p:nvSpPr>
          <p:cNvPr id="235529" name="AutoShape 9"/>
          <p:cNvSpPr>
            <a:spLocks noChangeArrowheads="1"/>
          </p:cNvSpPr>
          <p:nvPr/>
        </p:nvSpPr>
        <p:spPr bwMode="auto">
          <a:xfrm>
            <a:off x="4940300" y="6289675"/>
            <a:ext cx="2994025" cy="349250"/>
          </a:xfrm>
          <a:prstGeom prst="foldedCorner">
            <a:avLst>
              <a:gd name="adj" fmla="val 12500"/>
            </a:avLst>
          </a:prstGeom>
          <a:solidFill>
            <a:srgbClr val="11DDED"/>
          </a:solidFill>
          <a:ln w="12700">
            <a:solidFill>
              <a:schemeClr val="tx1"/>
            </a:solidFill>
            <a:round/>
            <a:headEnd/>
            <a:tailEnd/>
          </a:ln>
          <a:effectLst/>
        </p:spPr>
        <p:txBody>
          <a:bodyPr wrap="none" anchor="ctr"/>
          <a:lstStyle/>
          <a:p>
            <a:pPr algn="ctr"/>
            <a:r>
              <a:rPr lang="fr-FR" sz="1600">
                <a:solidFill>
                  <a:schemeClr val="bg2"/>
                </a:solidFill>
              </a:rPr>
              <a:t>Une entité XML (dite document)</a:t>
            </a:r>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819150" y="223838"/>
            <a:ext cx="8050530" cy="1143000"/>
          </a:xfrm>
        </p:spPr>
        <p:txBody>
          <a:bodyPr/>
          <a:lstStyle/>
          <a:p>
            <a:r>
              <a:rPr lang="fr-FR" sz="2800" smtClean="0"/>
              <a:t>Exercices (adaptez svp au programme de votre cours spécifique, voir aussi ceux des </a:t>
            </a:r>
            <a:r>
              <a:rPr lang="fr-FR" sz="2800" err="1" smtClean="0"/>
              <a:t>TDs</a:t>
            </a:r>
            <a:r>
              <a:rPr lang="fr-FR" sz="2800" smtClean="0"/>
              <a:t>)</a:t>
            </a:r>
            <a:endParaRPr lang="fr-FR" sz="3600"/>
          </a:p>
        </p:txBody>
      </p:sp>
      <p:sp>
        <p:nvSpPr>
          <p:cNvPr id="247811" name="Rectangle 3"/>
          <p:cNvSpPr>
            <a:spLocks noGrp="1" noChangeArrowheads="1"/>
          </p:cNvSpPr>
          <p:nvPr>
            <p:ph type="body" idx="1"/>
          </p:nvPr>
        </p:nvSpPr>
        <p:spPr>
          <a:xfrm>
            <a:off x="724662" y="1522095"/>
            <a:ext cx="8102600" cy="5187950"/>
          </a:xfrm>
        </p:spPr>
        <p:txBody>
          <a:bodyPr/>
          <a:lstStyle/>
          <a:p>
            <a:pPr marL="577850" indent="-577850">
              <a:lnSpc>
                <a:spcPct val="90000"/>
              </a:lnSpc>
            </a:pPr>
            <a:r>
              <a:rPr lang="fr-FR" sz="2400"/>
              <a:t>Proposer les schémas relationnels pour les exemples  en cours</a:t>
            </a:r>
          </a:p>
          <a:p>
            <a:pPr marL="577850" indent="-577850">
              <a:lnSpc>
                <a:spcPct val="90000"/>
              </a:lnSpc>
            </a:pPr>
            <a:r>
              <a:rPr lang="fr-FR" sz="2400"/>
              <a:t>Modéliser en UML et en relationnel un livre typique</a:t>
            </a:r>
          </a:p>
          <a:p>
            <a:pPr marL="577850" indent="-577850">
              <a:lnSpc>
                <a:spcPct val="90000"/>
              </a:lnSpc>
            </a:pPr>
            <a:r>
              <a:rPr lang="fr-FR" sz="2400"/>
              <a:t>Modéliser en UML et en relationnel l’affectation de salles de cours à Dauphine. Justifiez le choix si plusieurs solutions sont possibles. Indiquez les clés primaires et candidates.</a:t>
            </a:r>
          </a:p>
          <a:p>
            <a:pPr marL="952500" lvl="1" indent="-495300">
              <a:lnSpc>
                <a:spcPct val="90000"/>
              </a:lnSpc>
            </a:pPr>
            <a:r>
              <a:rPr lang="fr-FR" sz="2400"/>
              <a:t>Modèle 1: Une réservation se définit par le n° de la salle, le nom du cours, la date, l’heure début et l’heure fin.</a:t>
            </a:r>
          </a:p>
          <a:p>
            <a:pPr marL="1327150" lvl="2" indent="-412750">
              <a:lnSpc>
                <a:spcPct val="90000"/>
              </a:lnSpc>
              <a:buFont typeface="Monotype Sorts" pitchFamily="2" charset="2"/>
              <a:buAutoNum type="romanLcParenBoth"/>
            </a:pPr>
            <a:r>
              <a:rPr lang="fr-FR" sz="2000"/>
              <a:t>Un cours n’est qu’une fois par jour dans la même salle. </a:t>
            </a:r>
          </a:p>
          <a:p>
            <a:pPr marL="1327150" lvl="2" indent="-412750">
              <a:lnSpc>
                <a:spcPct val="90000"/>
              </a:lnSpc>
              <a:buFont typeface="Monotype Sorts" pitchFamily="2" charset="2"/>
              <a:buAutoNum type="romanLcParenBoth"/>
            </a:pPr>
            <a:r>
              <a:rPr lang="fr-FR" sz="2000"/>
              <a:t>Alternativement, une répétition est possible. </a:t>
            </a:r>
          </a:p>
          <a:p>
            <a:pPr marL="952500" lvl="1" indent="-495300">
              <a:lnSpc>
                <a:spcPct val="90000"/>
              </a:lnSpc>
            </a:pPr>
            <a:r>
              <a:rPr lang="fr-FR" sz="2400"/>
              <a:t>Modèle 2 : On ajoute le type de la salle, si c’est: l’amphi, une salle équipée vidéo  ou une salle TP    </a:t>
            </a:r>
          </a:p>
          <a:p>
            <a:pPr marL="952500" lvl="1" indent="-495300">
              <a:lnSpc>
                <a:spcPct val="90000"/>
              </a:lnSpc>
            </a:pPr>
            <a:r>
              <a:rPr lang="fr-FR" sz="2400"/>
              <a:t>Modèle 3 : On ajoute le nom du prof enseignant le cours</a:t>
            </a:r>
          </a:p>
          <a:p>
            <a:pPr marL="1327150" lvl="2" indent="-412750">
              <a:lnSpc>
                <a:spcPct val="90000"/>
              </a:lnSpc>
              <a:buFont typeface="Monotype Sorts" pitchFamily="2" charset="2"/>
              <a:buNone/>
            </a:pPr>
            <a:r>
              <a:rPr lang="fr-FR" sz="2000"/>
              <a:t>(i) Un enseignant par cours. (ii) Plusieurs. </a:t>
            </a:r>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800862" y="0"/>
            <a:ext cx="7772400" cy="1143000"/>
          </a:xfrm>
        </p:spPr>
        <p:txBody>
          <a:bodyPr/>
          <a:lstStyle/>
          <a:p>
            <a:r>
              <a:rPr lang="fr-FR" sz="3600"/>
              <a:t>Exercices</a:t>
            </a:r>
            <a:endParaRPr lang="fr-FR" sz="4000"/>
          </a:p>
        </p:txBody>
      </p:sp>
      <p:sp>
        <p:nvSpPr>
          <p:cNvPr id="256003" name="Rectangle 3"/>
          <p:cNvSpPr>
            <a:spLocks noGrp="1" noChangeArrowheads="1"/>
          </p:cNvSpPr>
          <p:nvPr>
            <p:ph type="body" idx="1"/>
          </p:nvPr>
        </p:nvSpPr>
        <p:spPr>
          <a:xfrm>
            <a:off x="724662" y="955167"/>
            <a:ext cx="8102600" cy="5187950"/>
          </a:xfrm>
        </p:spPr>
        <p:txBody>
          <a:bodyPr/>
          <a:lstStyle/>
          <a:p>
            <a:pPr>
              <a:lnSpc>
                <a:spcPct val="80000"/>
              </a:lnSpc>
            </a:pPr>
            <a:r>
              <a:rPr lang="fr-FR" sz="2400"/>
              <a:t>Modéliser une bibliothèque possédant un ou plusieurs exemplaires d’un livre sur des rayons, en prêt ou en retour d’un prêt mais pas encore sur les rayons.  </a:t>
            </a:r>
          </a:p>
          <a:p>
            <a:pPr>
              <a:lnSpc>
                <a:spcPct val="80000"/>
              </a:lnSpc>
            </a:pPr>
            <a:r>
              <a:rPr lang="fr-FR" sz="2400"/>
              <a:t>Proposez une modélisation usuelle en UML d’une personne ayant un ID, un nom, une mère et un père. Proposez ensuite un schéma relationnel.</a:t>
            </a:r>
          </a:p>
          <a:p>
            <a:pPr>
              <a:lnSpc>
                <a:spcPct val="80000"/>
              </a:lnSpc>
            </a:pPr>
            <a:r>
              <a:rPr lang="fr-FR" sz="2400"/>
              <a:t>Ce schéma satisfait-t-il:</a:t>
            </a:r>
          </a:p>
          <a:p>
            <a:pPr lvl="1">
              <a:lnSpc>
                <a:spcPct val="80000"/>
              </a:lnSpc>
            </a:pPr>
            <a:r>
              <a:rPr lang="fr-FR" sz="2000"/>
              <a:t>Un DBA soucieux de l’espace de stockage de la base. Sinon, que lui conseillez-vous ?</a:t>
            </a:r>
          </a:p>
          <a:p>
            <a:pPr lvl="1">
              <a:lnSpc>
                <a:spcPct val="80000"/>
              </a:lnSpc>
            </a:pPr>
            <a:r>
              <a:rPr lang="fr-FR" sz="2000"/>
              <a:t>Un DBA voulant minimisant le temps de requêtes donnant pour  certains chefs identifiés par leurs </a:t>
            </a:r>
            <a:r>
              <a:rPr lang="fr-FR" sz="2000" err="1"/>
              <a:t>IDs</a:t>
            </a:r>
            <a:r>
              <a:rPr lang="fr-FR" sz="2000"/>
              <a:t>,  les </a:t>
            </a:r>
            <a:r>
              <a:rPr lang="fr-FR" sz="2000" err="1"/>
              <a:t>IDs</a:t>
            </a:r>
            <a:r>
              <a:rPr lang="fr-FR" sz="2000"/>
              <a:t> de tous leurs employés </a:t>
            </a:r>
          </a:p>
          <a:p>
            <a:pPr>
              <a:lnSpc>
                <a:spcPct val="80000"/>
              </a:lnSpc>
            </a:pPr>
            <a:r>
              <a:rPr lang="fr-FR" sz="2400"/>
              <a:t>Modéliser un certificat de naissance d’un bébé en sachant que les parents peuvent ou pas être mariés</a:t>
            </a:r>
          </a:p>
          <a:p>
            <a:pPr>
              <a:lnSpc>
                <a:spcPct val="80000"/>
              </a:lnSpc>
            </a:pPr>
            <a:r>
              <a:rPr lang="fr-FR" sz="2400"/>
              <a:t>Modéliser les assurances proposées par une compagnie pour une personne : voiture, maison, </a:t>
            </a:r>
            <a:r>
              <a:rPr lang="fr-FR" sz="2400" err="1"/>
              <a:t>resp</a:t>
            </a:r>
            <a:r>
              <a:rPr lang="fr-FR" sz="2400"/>
              <a:t>. civile… </a:t>
            </a:r>
          </a:p>
          <a:p>
            <a:pPr>
              <a:lnSpc>
                <a:spcPct val="80000"/>
              </a:lnSpc>
            </a:pPr>
            <a:r>
              <a:rPr lang="fr-FR" sz="2400"/>
              <a:t>Voir les livres en </a:t>
            </a:r>
            <a:r>
              <a:rPr lang="fr-FR" sz="2400" err="1"/>
              <a:t>BDs</a:t>
            </a:r>
            <a:r>
              <a:rPr lang="fr-FR" sz="2400"/>
              <a:t> pour 1 millier d’autres exercices du type :</a:t>
            </a:r>
          </a:p>
          <a:p>
            <a:pPr lvl="1">
              <a:lnSpc>
                <a:spcPct val="80000"/>
              </a:lnSpc>
            </a:pPr>
            <a:r>
              <a:rPr lang="fr-FR" sz="2000"/>
              <a:t>Spécifs fonctionnelles -&gt; UML -&gt; </a:t>
            </a:r>
            <a:r>
              <a:rPr lang="fr-FR" sz="2000" err="1"/>
              <a:t>réif</a:t>
            </a:r>
            <a:r>
              <a:rPr lang="fr-FR" sz="2000"/>
              <a:t>. -&gt; Schéma Rel. </a:t>
            </a:r>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800100" y="147638"/>
            <a:ext cx="7772400" cy="1143000"/>
          </a:xfrm>
        </p:spPr>
        <p:txBody>
          <a:bodyPr/>
          <a:lstStyle/>
          <a:p>
            <a:r>
              <a:rPr lang="fr-FR"/>
              <a:t>Exercices</a:t>
            </a:r>
          </a:p>
        </p:txBody>
      </p:sp>
      <p:sp>
        <p:nvSpPr>
          <p:cNvPr id="248835" name="Rectangle 3"/>
          <p:cNvSpPr>
            <a:spLocks noGrp="1" noChangeArrowheads="1"/>
          </p:cNvSpPr>
          <p:nvPr>
            <p:ph type="body" idx="1"/>
          </p:nvPr>
        </p:nvSpPr>
        <p:spPr>
          <a:xfrm>
            <a:off x="436563" y="1125538"/>
            <a:ext cx="8407400" cy="5397500"/>
          </a:xfrm>
        </p:spPr>
        <p:txBody>
          <a:bodyPr/>
          <a:lstStyle/>
          <a:p>
            <a:pPr>
              <a:lnSpc>
                <a:spcPct val="80000"/>
              </a:lnSpc>
            </a:pPr>
            <a:r>
              <a:rPr lang="fr-FR" sz="2000"/>
              <a:t>On crée le modèle pour la base des enfants. Pour chaque enfant on a le père et la mère. Proposez le modèle UML.  L’enfant doit être modélisé comme une entité ou une association ?   </a:t>
            </a:r>
          </a:p>
          <a:p>
            <a:pPr>
              <a:lnSpc>
                <a:spcPct val="80000"/>
              </a:lnSpc>
            </a:pPr>
            <a:r>
              <a:rPr lang="fr-FR" sz="2000"/>
              <a:t>On constitue une base de produits. Chaque produit a un ID et nom, une photo et appartient  à plusieurs catégories de produits identifiées par leur noms. Plusieurs produits peuvent appartenir à une même catégorie. La photo comporte plusieurs produits agencés d’une manière typique pour leur application.   Plusieurs produits partagent une même photo.</a:t>
            </a:r>
          </a:p>
          <a:p>
            <a:pPr>
              <a:lnSpc>
                <a:spcPct val="80000"/>
              </a:lnSpc>
            </a:pPr>
            <a:r>
              <a:rPr lang="fr-FR" sz="2000"/>
              <a:t>Proposez la modélisation typique UML, puis la réification, enfin  le schéma relationnel. </a:t>
            </a:r>
          </a:p>
          <a:p>
            <a:pPr>
              <a:lnSpc>
                <a:spcPct val="80000"/>
              </a:lnSpc>
            </a:pPr>
            <a:r>
              <a:rPr lang="fr-FR" sz="2000"/>
              <a:t> Le DBA sait en plus qu’il a en moyenne 100 produits par catégorie et autant par photo. Il y a 100 catégories et photos en tout. Le nom d’une catégorie est un champ fixe de 50 octets. Une photo nécessite 1 </a:t>
            </a:r>
            <a:r>
              <a:rPr lang="fr-FR" sz="2000" err="1"/>
              <a:t>MOctets</a:t>
            </a:r>
            <a:r>
              <a:rPr lang="fr-FR" sz="2000"/>
              <a:t>.  </a:t>
            </a:r>
          </a:p>
          <a:p>
            <a:pPr lvl="1">
              <a:lnSpc>
                <a:spcPct val="80000"/>
              </a:lnSpc>
            </a:pPr>
            <a:r>
              <a:rPr lang="fr-FR" sz="1800"/>
              <a:t>Le DBA sait qu’il y a 10 000 produits. Il souhaiterait minimiser l’encombrement de la base.  Est-ce que la modélisation typique minimise le satisfait ? </a:t>
            </a:r>
          </a:p>
          <a:p>
            <a:pPr lvl="1">
              <a:lnSpc>
                <a:spcPct val="80000"/>
              </a:lnSpc>
            </a:pPr>
            <a:r>
              <a:rPr lang="fr-FR" sz="1800"/>
              <a:t>Sinon, proposez en UML et en relationnel une autre qui serait plus optimale. Evaluez le gain. </a:t>
            </a:r>
          </a:p>
          <a:p>
            <a:pPr lvl="1">
              <a:lnSpc>
                <a:spcPct val="80000"/>
              </a:lnSpc>
            </a:pPr>
            <a:r>
              <a:rPr lang="fr-FR" sz="1800"/>
              <a:t>Un autre DBA a comme préoccupation principale de minimiser le temps d’une requête demandant des noms de produits avec leurs catégories et les photos. Il veut minimiser le nombre de jointures. Quelle modélisation lui conseillez vous? </a:t>
            </a:r>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rot="420000">
            <a:off x="685800" y="2286000"/>
            <a:ext cx="7772400" cy="1143000"/>
          </a:xfrm>
          <a:noFill/>
          <a:ln/>
        </p:spPr>
        <p:txBody>
          <a:bodyPr/>
          <a:lstStyle/>
          <a:p>
            <a:pPr algn="ctr"/>
            <a:r>
              <a:rPr lang="fr-FR" sz="15600">
                <a:solidFill>
                  <a:schemeClr val="accent1"/>
                </a:solidFill>
              </a:rPr>
              <a:t>FIN</a:t>
            </a:r>
          </a:p>
        </p:txBody>
      </p:sp>
      <p:sp>
        <p:nvSpPr>
          <p:cNvPr id="76803" name="Rectangle 3"/>
          <p:cNvSpPr>
            <a:spLocks noGrp="1" noChangeArrowheads="1"/>
          </p:cNvSpPr>
          <p:nvPr>
            <p:ph type="subTitle" idx="1"/>
          </p:nvPr>
        </p:nvSpPr>
        <p:spPr>
          <a:noFill/>
          <a:ln/>
        </p:spPr>
        <p:txBody>
          <a:bodyPr/>
          <a:lstStyle/>
          <a:p>
            <a:pPr marL="342900" indent="-342900"/>
            <a:r>
              <a:rPr lang="fr-FR" sz="4800">
                <a:latin typeface="Script"/>
              </a:rPr>
              <a:t>Merci de votre attention</a:t>
            </a:r>
            <a:endParaRPr lang="fr-FR"/>
          </a:p>
          <a:p>
            <a:pPr marL="342900" indent="-342900"/>
            <a:endParaRPr lang="fr-FR"/>
          </a:p>
          <a:p>
            <a:pPr marL="342900" indent="-342900"/>
            <a:r>
              <a:rPr lang="fr-FR"/>
              <a:t>W. Litwin</a:t>
            </a:r>
          </a:p>
        </p:txBody>
      </p:sp>
      <p:pic>
        <p:nvPicPr>
          <p:cNvPr id="76807" name="Picture 7">
            <a:hlinkClick r:id="" action="ppaction://media"/>
          </p:cNvPr>
          <p:cNvPicPr>
            <a:picLocks noRot="1" noChangeAspect="1" noChangeArrowheads="1"/>
          </p:cNvPicPr>
          <p:nvPr>
            <a:wavAudioFile r:embed="rId1" name="APPLAUS2.WAV"/>
          </p:nvPr>
        </p:nvPicPr>
        <p:blipFill>
          <a:blip r:embed="rId4" cstate="print"/>
          <a:srcRect/>
          <a:stretch>
            <a:fillRect/>
          </a:stretch>
        </p:blipFill>
        <p:spPr bwMode="auto">
          <a:xfrm>
            <a:off x="8610600" y="6324600"/>
            <a:ext cx="304800" cy="304800"/>
          </a:xfrm>
          <a:prstGeom prst="rect">
            <a:avLst/>
          </a:prstGeom>
          <a:noFill/>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p:cTn id="7" dur="500" fill="hold"/>
                                        <p:tgtEl>
                                          <p:spTgt spid="768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680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anim calcmode="lin" valueType="num">
                                      <p:cBhvr>
                                        <p:cTn id="13" dur="500" fill="hold"/>
                                        <p:tgtEl>
                                          <p:spTgt spid="7680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7680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76807"/>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176" fill="hold"/>
                                        <p:tgtEl>
                                          <p:spTgt spid="76807"/>
                                        </p:tgtEl>
                                      </p:cBhvr>
                                    </p:cmd>
                                  </p:childTnLst>
                                </p:cTn>
                              </p:par>
                            </p:childTnLst>
                          </p:cTn>
                        </p:par>
                      </p:childTnLst>
                    </p:cTn>
                  </p:par>
                </p:childTnLst>
              </p:cTn>
              <p:nextCondLst>
                <p:cond evt="onClick" delay="0">
                  <p:tgtEl>
                    <p:spTgt spid="76807"/>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76807"/>
                </p:tgtEl>
              </p:cMediaNode>
            </p:audio>
          </p:childTnLst>
        </p:cTn>
      </p:par>
    </p:tnLst>
    <p:bldLst>
      <p:bldP spid="76803" grpId="0" build="p" autoUpdateAnimBg="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ln/>
        </p:spPr>
        <p:txBody>
          <a:bodyPr/>
          <a:lstStyle/>
          <a:p>
            <a:r>
              <a:rPr lang="fr-FR"/>
              <a:t> </a:t>
            </a:r>
          </a:p>
        </p:txBody>
      </p:sp>
      <p:sp>
        <p:nvSpPr>
          <p:cNvPr id="17411" name="Rectangle 3"/>
          <p:cNvSpPr>
            <a:spLocks noGrp="1" noChangeArrowheads="1"/>
          </p:cNvSpPr>
          <p:nvPr>
            <p:ph type="body" idx="1"/>
          </p:nvPr>
        </p:nvSpPr>
        <p:spPr>
          <a:noFill/>
          <a:ln/>
        </p:spPr>
        <p:txBody>
          <a:bodyPr/>
          <a:lstStyle/>
          <a:p>
            <a:pPr>
              <a:lnSpc>
                <a:spcPct val="90000"/>
              </a:lnSpc>
            </a:pPr>
            <a:r>
              <a:rPr lang="fr-FR" b="1">
                <a:solidFill>
                  <a:srgbClr val="FAFD00"/>
                </a:solidFill>
              </a:rPr>
              <a:t>Les noms </a:t>
            </a:r>
            <a:r>
              <a:rPr lang="fr-FR" b="1" i="1">
                <a:solidFill>
                  <a:srgbClr val="FAFD00"/>
                </a:solidFill>
              </a:rPr>
              <a:t>R </a:t>
            </a:r>
            <a:r>
              <a:rPr lang="fr-FR" b="1">
                <a:solidFill>
                  <a:srgbClr val="FAFD00"/>
                </a:solidFill>
              </a:rPr>
              <a:t>et </a:t>
            </a:r>
            <a:r>
              <a:rPr lang="fr-FR" b="1" i="1">
                <a:solidFill>
                  <a:srgbClr val="FAFD00"/>
                </a:solidFill>
              </a:rPr>
              <a:t>D</a:t>
            </a:r>
            <a:r>
              <a:rPr lang="fr-FR" b="1" i="1" baseline="-25000">
                <a:solidFill>
                  <a:srgbClr val="FAFD00"/>
                </a:solidFill>
              </a:rPr>
              <a:t>i,j  </a:t>
            </a:r>
            <a:r>
              <a:rPr lang="fr-FR" b="1">
                <a:solidFill>
                  <a:srgbClr val="FAFD00"/>
                </a:solidFill>
              </a:rPr>
              <a:t>constituent le </a:t>
            </a:r>
            <a:r>
              <a:rPr lang="fr-FR" b="1" u="sng">
                <a:solidFill>
                  <a:srgbClr val="FAFD00"/>
                </a:solidFill>
              </a:rPr>
              <a:t>schéma de la relation</a:t>
            </a:r>
            <a:endParaRPr lang="fr-FR" b="1">
              <a:solidFill>
                <a:srgbClr val="FAFD00"/>
              </a:solidFill>
            </a:endParaRPr>
          </a:p>
          <a:p>
            <a:pPr>
              <a:lnSpc>
                <a:spcPct val="90000"/>
              </a:lnSpc>
            </a:pPr>
            <a:r>
              <a:rPr lang="fr-FR" b="1">
                <a:solidFill>
                  <a:srgbClr val="FAFD00"/>
                </a:solidFill>
              </a:rPr>
              <a:t>Ce schéma et l'ensemble des éléments possibles de </a:t>
            </a:r>
            <a:r>
              <a:rPr lang="fr-FR" b="1" i="1">
                <a:solidFill>
                  <a:srgbClr val="FAFD00"/>
                </a:solidFill>
              </a:rPr>
              <a:t>R </a:t>
            </a:r>
            <a:r>
              <a:rPr lang="fr-FR" b="1">
                <a:solidFill>
                  <a:srgbClr val="FAFD00"/>
                </a:solidFill>
              </a:rPr>
              <a:t>constituent une </a:t>
            </a:r>
            <a:r>
              <a:rPr lang="fr-FR" b="1" u="sng">
                <a:solidFill>
                  <a:srgbClr val="FAFD00"/>
                </a:solidFill>
              </a:rPr>
              <a:t>intention</a:t>
            </a:r>
            <a:r>
              <a:rPr lang="fr-FR" b="1">
                <a:solidFill>
                  <a:srgbClr val="FAFD00"/>
                </a:solidFill>
              </a:rPr>
              <a:t> de </a:t>
            </a:r>
            <a:r>
              <a:rPr lang="fr-FR" b="1" i="1">
                <a:solidFill>
                  <a:srgbClr val="FAFD00"/>
                </a:solidFill>
              </a:rPr>
              <a:t>R.</a:t>
            </a:r>
            <a:endParaRPr lang="fr-FR" b="1" i="1">
              <a:solidFill>
                <a:schemeClr val="hlink"/>
              </a:solidFill>
            </a:endParaRPr>
          </a:p>
          <a:p>
            <a:pPr>
              <a:lnSpc>
                <a:spcPct val="90000"/>
              </a:lnSpc>
            </a:pPr>
            <a:r>
              <a:rPr lang="fr-FR" b="1">
                <a:solidFill>
                  <a:srgbClr val="FAFD00"/>
                </a:solidFill>
              </a:rPr>
              <a:t>Les éléments de </a:t>
            </a:r>
            <a:r>
              <a:rPr lang="fr-FR" b="1" i="1">
                <a:solidFill>
                  <a:srgbClr val="FAFD00"/>
                </a:solidFill>
              </a:rPr>
              <a:t>R </a:t>
            </a:r>
            <a:r>
              <a:rPr lang="fr-FR" b="1">
                <a:solidFill>
                  <a:srgbClr val="FAFD00"/>
                </a:solidFill>
              </a:rPr>
              <a:t>y présent à un moment donnée constituent une </a:t>
            </a:r>
            <a:r>
              <a:rPr lang="fr-FR" b="1" u="sng">
                <a:solidFill>
                  <a:srgbClr val="FAFD00"/>
                </a:solidFill>
              </a:rPr>
              <a:t>extension</a:t>
            </a:r>
            <a:r>
              <a:rPr lang="fr-FR" b="1">
                <a:solidFill>
                  <a:srgbClr val="FAFD00"/>
                </a:solidFill>
              </a:rPr>
              <a:t> de </a:t>
            </a:r>
            <a:r>
              <a:rPr lang="fr-FR" b="1" i="1">
                <a:solidFill>
                  <a:srgbClr val="FAFD00"/>
                </a:solidFill>
              </a:rPr>
              <a:t>R</a:t>
            </a:r>
            <a:r>
              <a:rPr lang="fr-FR" b="1">
                <a:solidFill>
                  <a:srgbClr val="FAFD00"/>
                </a:solidFill>
              </a:rPr>
              <a:t>.</a:t>
            </a:r>
          </a:p>
          <a:p>
            <a:pPr>
              <a:lnSpc>
                <a:spcPct val="90000"/>
              </a:lnSpc>
              <a:buClr>
                <a:schemeClr val="accent2"/>
              </a:buClr>
            </a:pPr>
            <a:r>
              <a:rPr lang="fr-FR" sz="2800" b="1">
                <a:solidFill>
                  <a:srgbClr val="7FFF00"/>
                </a:solidFill>
              </a:rPr>
              <a:t>Une mise à jour modifie une extension et change l'</a:t>
            </a:r>
            <a:r>
              <a:rPr lang="fr-FR" sz="2800" b="1" u="sng">
                <a:solidFill>
                  <a:srgbClr val="7FFF00"/>
                </a:solidFill>
              </a:rPr>
              <a:t>état</a:t>
            </a:r>
            <a:r>
              <a:rPr lang="fr-FR" sz="2800" b="1">
                <a:solidFill>
                  <a:srgbClr val="7FFF00"/>
                </a:solidFill>
              </a:rPr>
              <a:t> de la base</a:t>
            </a:r>
          </a:p>
        </p:txBody>
      </p:sp>
      <p:sp>
        <p:nvSpPr>
          <p:cNvPr id="17412" name="Rectangle 4"/>
          <p:cNvSpPr>
            <a:spLocks noChangeArrowheads="1"/>
          </p:cNvSpPr>
          <p:nvPr/>
        </p:nvSpPr>
        <p:spPr bwMode="auto">
          <a:xfrm>
            <a:off x="2976563" y="168275"/>
            <a:ext cx="5781675" cy="1143000"/>
          </a:xfrm>
          <a:prstGeom prst="rect">
            <a:avLst/>
          </a:prstGeom>
          <a:solidFill>
            <a:srgbClr val="FAFD00"/>
          </a:solidFill>
          <a:ln w="12700">
            <a:noFill/>
            <a:miter lim="800000"/>
            <a:headEnd/>
            <a:tailEnd/>
          </a:ln>
          <a:effectLst/>
        </p:spPr>
        <p:txBody>
          <a:bodyPr lIns="90488" tIns="44450" rIns="90488" bIns="44450" anchor="ctr"/>
          <a:lstStyle/>
          <a:p>
            <a:r>
              <a:rPr lang="fr-FR" sz="4400">
                <a:solidFill>
                  <a:schemeClr val="accent1"/>
                </a:solidFill>
              </a:rPr>
              <a:t>Schéma d'une relation</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anim to="" calcmode="lin" valueType="num">
                                      <p:cBhvr>
                                        <p:cTn id="7" dur="1" fill="hold"/>
                                        <p:tgtEl>
                                          <p:spTgt spid="17411">
                                            <p:txEl>
                                              <p:pRg st="0" end="0"/>
                                            </p:txEl>
                                          </p:spTgt>
                                        </p:tgtEl>
                                        <p:attrNameLst>
                                          <p:attrName/>
                                        </p:attrNameLst>
                                      </p:cBhvr>
                                    </p:anim>
                                  </p:childTnLst>
                                  <p:subTnLst>
                                    <p:animClr clrSpc="rgb" dir="cw">
                                      <p:cBhvr override="childStyle">
                                        <p:cTn dur="1" fill="hold" display="0" masterRel="nextClick" afterEffect="1"/>
                                        <p:tgtEl>
                                          <p:spTgt spid="17411">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7411">
                                            <p:txEl>
                                              <p:pRg st="1" end="1"/>
                                            </p:txEl>
                                          </p:spTgt>
                                        </p:tgtEl>
                                        <p:attrNameLst>
                                          <p:attrName>style.visibility</p:attrName>
                                        </p:attrNameLst>
                                      </p:cBhvr>
                                      <p:to>
                                        <p:strVal val="visible"/>
                                      </p:to>
                                    </p:set>
                                    <p:anim to="" calcmode="lin" valueType="num">
                                      <p:cBhvr>
                                        <p:cTn id="12" dur="1" fill="hold"/>
                                        <p:tgtEl>
                                          <p:spTgt spid="17411">
                                            <p:txEl>
                                              <p:pRg st="1" end="1"/>
                                            </p:txEl>
                                          </p:spTgt>
                                        </p:tgtEl>
                                        <p:attrNameLst>
                                          <p:attrName/>
                                        </p:attrNameLst>
                                      </p:cBhvr>
                                    </p:anim>
                                  </p:childTnLst>
                                  <p:subTnLst>
                                    <p:animClr clrSpc="rgb" dir="cw">
                                      <p:cBhvr override="childStyle">
                                        <p:cTn dur="1" fill="hold" display="0" masterRel="nextClick" afterEffect="1"/>
                                        <p:tgtEl>
                                          <p:spTgt spid="17411">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7411">
                                            <p:txEl>
                                              <p:pRg st="2" end="2"/>
                                            </p:txEl>
                                          </p:spTgt>
                                        </p:tgtEl>
                                        <p:attrNameLst>
                                          <p:attrName>style.visibility</p:attrName>
                                        </p:attrNameLst>
                                      </p:cBhvr>
                                      <p:to>
                                        <p:strVal val="visible"/>
                                      </p:to>
                                    </p:set>
                                    <p:anim to="" calcmode="lin" valueType="num">
                                      <p:cBhvr>
                                        <p:cTn id="17" dur="1" fill="hold"/>
                                        <p:tgtEl>
                                          <p:spTgt spid="17411">
                                            <p:txEl>
                                              <p:pRg st="2" end="2"/>
                                            </p:txEl>
                                          </p:spTgt>
                                        </p:tgtEl>
                                        <p:attrNameLst>
                                          <p:attrName/>
                                        </p:attrNameLst>
                                      </p:cBhvr>
                                    </p:anim>
                                  </p:childTnLst>
                                  <p:subTnLst>
                                    <p:animClr clrSpc="rgb" dir="cw">
                                      <p:cBhvr override="childStyle">
                                        <p:cTn dur="1" fill="hold" display="0" masterRel="nextClick" afterEffect="1"/>
                                        <p:tgtEl>
                                          <p:spTgt spid="17411">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7411">
                                            <p:txEl>
                                              <p:pRg st="3" end="3"/>
                                            </p:txEl>
                                          </p:spTgt>
                                        </p:tgtEl>
                                        <p:attrNameLst>
                                          <p:attrName>style.visibility</p:attrName>
                                        </p:attrNameLst>
                                      </p:cBhvr>
                                      <p:to>
                                        <p:strVal val="visible"/>
                                      </p:to>
                                    </p:set>
                                    <p:anim to="" calcmode="lin" valueType="num">
                                      <p:cBhvr>
                                        <p:cTn id="22" dur="1" fill="hold"/>
                                        <p:tgtEl>
                                          <p:spTgt spid="17411">
                                            <p:txEl>
                                              <p:pRg st="3" end="3"/>
                                            </p:txEl>
                                          </p:spTgt>
                                        </p:tgtEl>
                                        <p:attrNameLst>
                                          <p:attrName/>
                                        </p:attrNameLst>
                                      </p:cBhvr>
                                    </p:anim>
                                  </p:childTnLst>
                                  <p:subTnLst>
                                    <p:animClr clrSpc="rgb" dir="cw">
                                      <p:cBhvr override="childStyle">
                                        <p:cTn dur="1" fill="hold" display="0" masterRel="nextClick" afterEffect="1"/>
                                        <p:tgtEl>
                                          <p:spTgt spid="17411">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8434" name="Object 2">
            <a:hlinkClick r:id="" action="ppaction://ole?verb=0"/>
          </p:cNvPr>
          <p:cNvGraphicFramePr>
            <a:graphicFrameLocks noGrp="1"/>
          </p:cNvGraphicFramePr>
          <p:nvPr>
            <p:ph type="tbl" idx="1"/>
            <p:extLst>
              <p:ext uri="{D42A27DB-BD31-4B8C-83A1-F6EECF244321}">
                <p14:modId xmlns="" xmlns:p14="http://schemas.microsoft.com/office/powerpoint/2010/main" val="1321539065"/>
              </p:ext>
            </p:extLst>
          </p:nvPr>
        </p:nvGraphicFramePr>
        <p:xfrm>
          <a:off x="376238" y="1768475"/>
          <a:ext cx="4576762" cy="2006600"/>
        </p:xfrm>
        <a:graphic>
          <a:graphicData uri="http://schemas.openxmlformats.org/presentationml/2006/ole">
            <p:oleObj spid="_x0000_s18743" name="Document" r:id="rId5" imgW="5362793" imgH="2351504" progId="Word.Document.8">
              <p:embed/>
            </p:oleObj>
          </a:graphicData>
        </a:graphic>
      </p:graphicFrame>
      <p:graphicFrame>
        <p:nvGraphicFramePr>
          <p:cNvPr id="18435" name="Object 3">
            <a:hlinkClick r:id="" action="ppaction://ole?verb=0"/>
          </p:cNvPr>
          <p:cNvGraphicFramePr>
            <a:graphicFrameLocks/>
          </p:cNvGraphicFramePr>
          <p:nvPr>
            <p:extLst>
              <p:ext uri="{D42A27DB-BD31-4B8C-83A1-F6EECF244321}">
                <p14:modId xmlns="" xmlns:p14="http://schemas.microsoft.com/office/powerpoint/2010/main" val="4088242657"/>
              </p:ext>
            </p:extLst>
          </p:nvPr>
        </p:nvGraphicFramePr>
        <p:xfrm>
          <a:off x="381000" y="4043363"/>
          <a:ext cx="4876800" cy="2717800"/>
        </p:xfrm>
        <a:graphic>
          <a:graphicData uri="http://schemas.openxmlformats.org/presentationml/2006/ole">
            <p:oleObj spid="_x0000_s18744" name="Document" r:id="rId6" imgW="5754232" imgH="2722169" progId="Word.Document.8">
              <p:embed/>
            </p:oleObj>
          </a:graphicData>
        </a:graphic>
      </p:graphicFrame>
      <p:graphicFrame>
        <p:nvGraphicFramePr>
          <p:cNvPr id="18436" name="Object 4">
            <a:hlinkClick r:id="" action="ppaction://ole?verb=0"/>
          </p:cNvPr>
          <p:cNvGraphicFramePr>
            <a:graphicFrameLocks/>
          </p:cNvGraphicFramePr>
          <p:nvPr>
            <p:extLst>
              <p:ext uri="{D42A27DB-BD31-4B8C-83A1-F6EECF244321}">
                <p14:modId xmlns="" xmlns:p14="http://schemas.microsoft.com/office/powerpoint/2010/main" val="2934899539"/>
              </p:ext>
            </p:extLst>
          </p:nvPr>
        </p:nvGraphicFramePr>
        <p:xfrm>
          <a:off x="6557963" y="1452563"/>
          <a:ext cx="2254250" cy="4860925"/>
        </p:xfrm>
        <a:graphic>
          <a:graphicData uri="http://schemas.openxmlformats.org/presentationml/2006/ole">
            <p:oleObj spid="_x0000_s18745" name="Document" r:id="rId7" imgW="2257313" imgH="4864386" progId="Word.Document.8">
              <p:embed/>
            </p:oleObj>
          </a:graphicData>
        </a:graphic>
      </p:graphicFrame>
      <p:sp>
        <p:nvSpPr>
          <p:cNvPr id="18437" name="Rectangle 5"/>
          <p:cNvSpPr>
            <a:spLocks noChangeArrowheads="1"/>
          </p:cNvSpPr>
          <p:nvPr/>
        </p:nvSpPr>
        <p:spPr bwMode="auto">
          <a:xfrm>
            <a:off x="3819525" y="228600"/>
            <a:ext cx="5095875"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Un état de la base S-P</a:t>
            </a:r>
          </a:p>
        </p:txBody>
      </p:sp>
      <p:sp>
        <p:nvSpPr>
          <p:cNvPr id="18438" name="Rectangle 6"/>
          <p:cNvSpPr>
            <a:spLocks noChangeArrowheads="1"/>
          </p:cNvSpPr>
          <p:nvPr/>
        </p:nvSpPr>
        <p:spPr bwMode="auto">
          <a:xfrm>
            <a:off x="1588" y="14493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S</a:t>
            </a:r>
          </a:p>
        </p:txBody>
      </p:sp>
      <p:sp>
        <p:nvSpPr>
          <p:cNvPr id="18439" name="Rectangle 7"/>
          <p:cNvSpPr>
            <a:spLocks noChangeArrowheads="1"/>
          </p:cNvSpPr>
          <p:nvPr/>
        </p:nvSpPr>
        <p:spPr bwMode="auto">
          <a:xfrm>
            <a:off x="1588" y="40401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a:t>
            </a:r>
          </a:p>
        </p:txBody>
      </p:sp>
      <p:sp>
        <p:nvSpPr>
          <p:cNvPr id="18440" name="Rectangle 8"/>
          <p:cNvSpPr>
            <a:spLocks noChangeArrowheads="1"/>
          </p:cNvSpPr>
          <p:nvPr/>
        </p:nvSpPr>
        <p:spPr bwMode="auto">
          <a:xfrm>
            <a:off x="5868988" y="13731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SP</a:t>
            </a:r>
          </a:p>
        </p:txBody>
      </p:sp>
      <p:sp>
        <p:nvSpPr>
          <p:cNvPr id="18441" name="AutoShape 9"/>
          <p:cNvSpPr>
            <a:spLocks noChangeArrowheads="1"/>
          </p:cNvSpPr>
          <p:nvPr/>
        </p:nvSpPr>
        <p:spPr bwMode="auto">
          <a:xfrm>
            <a:off x="901700" y="666750"/>
            <a:ext cx="2224088" cy="407988"/>
          </a:xfrm>
          <a:prstGeom prst="roundRect">
            <a:avLst>
              <a:gd name="adj" fmla="val 12495"/>
            </a:avLst>
          </a:prstGeom>
          <a:solidFill>
            <a:schemeClr val="accent2"/>
          </a:solidFill>
          <a:ln w="12700">
            <a:solidFill>
              <a:schemeClr val="tx1"/>
            </a:solidFill>
            <a:round/>
            <a:headEnd/>
            <a:tailEnd/>
          </a:ln>
          <a:effectLst/>
        </p:spPr>
        <p:txBody>
          <a:bodyPr wrap="none" lIns="90488" tIns="44450" rIns="90488" bIns="44450" anchor="ctr"/>
          <a:lstStyle/>
          <a:p>
            <a:pPr algn="ctr"/>
            <a:r>
              <a:rPr lang="fr-FR" b="1">
                <a:solidFill>
                  <a:srgbClr val="0000FD"/>
                </a:solidFill>
              </a:rPr>
              <a:t>Intention de S</a:t>
            </a:r>
          </a:p>
        </p:txBody>
      </p:sp>
      <p:sp>
        <p:nvSpPr>
          <p:cNvPr id="18442" name="Line 10"/>
          <p:cNvSpPr>
            <a:spLocks noChangeShapeType="1"/>
          </p:cNvSpPr>
          <p:nvPr/>
        </p:nvSpPr>
        <p:spPr bwMode="auto">
          <a:xfrm flipV="1">
            <a:off x="366713" y="1055688"/>
            <a:ext cx="635000" cy="449262"/>
          </a:xfrm>
          <a:prstGeom prst="line">
            <a:avLst/>
          </a:prstGeom>
          <a:noFill/>
          <a:ln w="50800">
            <a:solidFill>
              <a:schemeClr val="tx2"/>
            </a:solidFill>
            <a:round/>
            <a:headEnd/>
            <a:tailEnd/>
          </a:ln>
          <a:effectLst/>
        </p:spPr>
        <p:txBody>
          <a:bodyPr wrap="none" anchor="ctr"/>
          <a:lstStyle/>
          <a:p>
            <a:endParaRPr lang="fr-FR"/>
          </a:p>
        </p:txBody>
      </p:sp>
      <p:sp>
        <p:nvSpPr>
          <p:cNvPr id="18443" name="Line 11"/>
          <p:cNvSpPr>
            <a:spLocks noChangeShapeType="1"/>
          </p:cNvSpPr>
          <p:nvPr/>
        </p:nvSpPr>
        <p:spPr bwMode="auto">
          <a:xfrm flipV="1">
            <a:off x="681038" y="1052513"/>
            <a:ext cx="628650" cy="498475"/>
          </a:xfrm>
          <a:prstGeom prst="line">
            <a:avLst/>
          </a:prstGeom>
          <a:noFill/>
          <a:ln w="12700">
            <a:solidFill>
              <a:schemeClr val="tx2"/>
            </a:solidFill>
            <a:round/>
            <a:headEnd/>
            <a:tailEnd/>
          </a:ln>
          <a:effectLst/>
        </p:spPr>
        <p:txBody>
          <a:bodyPr wrap="none" anchor="ctr"/>
          <a:lstStyle/>
          <a:p>
            <a:endParaRPr lang="fr-FR"/>
          </a:p>
        </p:txBody>
      </p:sp>
      <p:sp>
        <p:nvSpPr>
          <p:cNvPr id="18444" name="Line 12"/>
          <p:cNvSpPr>
            <a:spLocks noChangeShapeType="1"/>
          </p:cNvSpPr>
          <p:nvPr/>
        </p:nvSpPr>
        <p:spPr bwMode="auto">
          <a:xfrm flipV="1">
            <a:off x="1344613" y="1052513"/>
            <a:ext cx="341312" cy="522287"/>
          </a:xfrm>
          <a:prstGeom prst="line">
            <a:avLst/>
          </a:prstGeom>
          <a:noFill/>
          <a:ln w="12700">
            <a:solidFill>
              <a:schemeClr val="tx2"/>
            </a:solidFill>
            <a:round/>
            <a:headEnd/>
            <a:tailEnd/>
          </a:ln>
          <a:effectLst/>
        </p:spPr>
        <p:txBody>
          <a:bodyPr wrap="none" anchor="ctr"/>
          <a:lstStyle/>
          <a:p>
            <a:endParaRPr lang="fr-FR"/>
          </a:p>
        </p:txBody>
      </p:sp>
      <p:sp>
        <p:nvSpPr>
          <p:cNvPr id="18445" name="Line 13"/>
          <p:cNvSpPr>
            <a:spLocks noChangeShapeType="1"/>
          </p:cNvSpPr>
          <p:nvPr/>
        </p:nvSpPr>
        <p:spPr bwMode="auto">
          <a:xfrm flipH="1" flipV="1">
            <a:off x="2128838" y="1096963"/>
            <a:ext cx="80962" cy="500062"/>
          </a:xfrm>
          <a:prstGeom prst="line">
            <a:avLst/>
          </a:prstGeom>
          <a:noFill/>
          <a:ln w="12700">
            <a:solidFill>
              <a:schemeClr val="tx2"/>
            </a:solidFill>
            <a:round/>
            <a:headEnd/>
            <a:tailEnd/>
          </a:ln>
          <a:effectLst/>
        </p:spPr>
        <p:txBody>
          <a:bodyPr wrap="none" anchor="ctr"/>
          <a:lstStyle/>
          <a:p>
            <a:endParaRPr lang="fr-FR"/>
          </a:p>
        </p:txBody>
      </p:sp>
      <p:sp>
        <p:nvSpPr>
          <p:cNvPr id="18446" name="Line 14"/>
          <p:cNvSpPr>
            <a:spLocks noChangeShapeType="1"/>
          </p:cNvSpPr>
          <p:nvPr/>
        </p:nvSpPr>
        <p:spPr bwMode="auto">
          <a:xfrm flipH="1" flipV="1">
            <a:off x="2970213" y="1074738"/>
            <a:ext cx="346075" cy="522287"/>
          </a:xfrm>
          <a:prstGeom prst="line">
            <a:avLst/>
          </a:prstGeom>
          <a:noFill/>
          <a:ln w="12700">
            <a:solidFill>
              <a:schemeClr val="tx2"/>
            </a:solidFill>
            <a:round/>
            <a:headEnd/>
            <a:tailEnd/>
          </a:ln>
          <a:effectLst/>
        </p:spPr>
        <p:txBody>
          <a:bodyPr wrap="none" anchor="ctr"/>
          <a:lstStyle/>
          <a:p>
            <a:endParaRPr lang="fr-FR"/>
          </a:p>
        </p:txBody>
      </p:sp>
      <p:sp>
        <p:nvSpPr>
          <p:cNvPr id="18447" name="AutoShape 15"/>
          <p:cNvSpPr>
            <a:spLocks noChangeArrowheads="1"/>
          </p:cNvSpPr>
          <p:nvPr/>
        </p:nvSpPr>
        <p:spPr bwMode="auto">
          <a:xfrm flipH="1">
            <a:off x="4090988" y="1795463"/>
            <a:ext cx="1803400" cy="2070100"/>
          </a:xfrm>
          <a:prstGeom prst="rightArrow">
            <a:avLst>
              <a:gd name="adj1" fmla="val 50000"/>
              <a:gd name="adj2" fmla="val 50005"/>
            </a:avLst>
          </a:prstGeom>
          <a:solidFill>
            <a:schemeClr val="accent1"/>
          </a:solidFill>
          <a:ln w="12700">
            <a:solidFill>
              <a:schemeClr val="tx1"/>
            </a:solidFill>
            <a:miter lim="800000"/>
            <a:headEnd/>
            <a:tailEnd/>
          </a:ln>
          <a:effectLst/>
        </p:spPr>
        <p:txBody>
          <a:bodyPr wrap="none" lIns="90488" tIns="44450" rIns="90488" bIns="44450" anchor="ctr"/>
          <a:lstStyle/>
          <a:p>
            <a:pPr algn="ctr"/>
            <a:r>
              <a:rPr lang="fr-FR" b="1"/>
              <a:t>Une </a:t>
            </a:r>
          </a:p>
          <a:p>
            <a:pPr algn="ctr"/>
            <a:r>
              <a:rPr lang="fr-FR" b="1"/>
              <a:t>extension</a:t>
            </a:r>
          </a:p>
          <a:p>
            <a:pPr algn="ctr"/>
            <a:r>
              <a:rPr lang="fr-FR" b="1"/>
              <a:t>de S</a:t>
            </a:r>
          </a:p>
        </p:txBody>
      </p:sp>
    </p:spTree>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533400" y="2209800"/>
            <a:ext cx="8305800" cy="3352800"/>
          </a:xfrm>
          <a:solidFill>
            <a:srgbClr val="0000FD"/>
          </a:solidFill>
          <a:ln/>
        </p:spPr>
        <p:txBody>
          <a:bodyPr/>
          <a:lstStyle/>
          <a:p>
            <a:r>
              <a:rPr lang="fr-FR" sz="3600" b="1">
                <a:solidFill>
                  <a:srgbClr val="FAFD00"/>
                </a:solidFill>
              </a:rPr>
              <a:t>Deux relations </a:t>
            </a:r>
            <a:r>
              <a:rPr lang="fr-FR" sz="3600" b="1" i="1">
                <a:solidFill>
                  <a:srgbClr val="FAFD00"/>
                </a:solidFill>
              </a:rPr>
              <a:t>R </a:t>
            </a:r>
            <a:r>
              <a:rPr lang="fr-FR" sz="3600" b="1">
                <a:solidFill>
                  <a:srgbClr val="FAFD00"/>
                </a:solidFill>
              </a:rPr>
              <a:t>et </a:t>
            </a:r>
            <a:r>
              <a:rPr lang="fr-FR" sz="3600" b="1" i="1">
                <a:solidFill>
                  <a:srgbClr val="FAFD00"/>
                </a:solidFill>
              </a:rPr>
              <a:t>R' </a:t>
            </a:r>
            <a:r>
              <a:rPr lang="fr-FR" sz="3600" b="1">
                <a:solidFill>
                  <a:srgbClr val="FAFD00"/>
                </a:solidFill>
              </a:rPr>
              <a:t>sont </a:t>
            </a:r>
            <a:r>
              <a:rPr lang="fr-FR" sz="3600" b="1" i="1">
                <a:solidFill>
                  <a:srgbClr val="FAFD00"/>
                </a:solidFill>
              </a:rPr>
              <a:t>égales</a:t>
            </a:r>
            <a:r>
              <a:rPr lang="fr-FR" sz="3600" b="1">
                <a:solidFill>
                  <a:srgbClr val="FAFD00"/>
                </a:solidFill>
              </a:rPr>
              <a:t> si elles diffèrent seulement par ordre :</a:t>
            </a:r>
          </a:p>
          <a:p>
            <a:pPr>
              <a:buClr>
                <a:schemeClr val="accent1"/>
              </a:buClr>
            </a:pPr>
            <a:r>
              <a:rPr lang="fr-FR" b="1">
                <a:solidFill>
                  <a:srgbClr val="FAFD00"/>
                </a:solidFill>
              </a:rPr>
              <a:t>d'attributs (colonnes) </a:t>
            </a:r>
          </a:p>
          <a:p>
            <a:pPr>
              <a:buClr>
                <a:schemeClr val="accent1"/>
              </a:buClr>
            </a:pPr>
            <a:r>
              <a:rPr lang="fr-FR" b="1">
                <a:solidFill>
                  <a:srgbClr val="FAFD00"/>
                </a:solidFill>
              </a:rPr>
              <a:t>de </a:t>
            </a:r>
            <a:r>
              <a:rPr lang="fr-FR" b="1" err="1">
                <a:solidFill>
                  <a:srgbClr val="FAFD00"/>
                </a:solidFill>
              </a:rPr>
              <a:t>tuples</a:t>
            </a:r>
            <a:r>
              <a:rPr lang="fr-FR" b="1">
                <a:solidFill>
                  <a:srgbClr val="FAFD00"/>
                </a:solidFill>
              </a:rPr>
              <a:t> (lignes</a:t>
            </a:r>
            <a:r>
              <a:rPr lang="fr-FR" b="1" smtClean="0">
                <a:solidFill>
                  <a:srgbClr val="FAFD00"/>
                </a:solidFill>
              </a:rPr>
              <a:t>)</a:t>
            </a:r>
            <a:endParaRPr lang="fr-FR" b="1">
              <a:solidFill>
                <a:srgbClr val="FAFD00"/>
              </a:solidFill>
            </a:endParaRPr>
          </a:p>
        </p:txBody>
      </p:sp>
      <p:sp>
        <p:nvSpPr>
          <p:cNvPr id="19459" name="Rectangle 3"/>
          <p:cNvSpPr>
            <a:spLocks noChangeArrowheads="1"/>
          </p:cNvSpPr>
          <p:nvPr/>
        </p:nvSpPr>
        <p:spPr bwMode="auto">
          <a:xfrm>
            <a:off x="3132138" y="152400"/>
            <a:ext cx="5783262" cy="1143000"/>
          </a:xfrm>
          <a:prstGeom prst="rect">
            <a:avLst/>
          </a:prstGeom>
          <a:solidFill>
            <a:srgbClr val="FAFD00"/>
          </a:solidFill>
          <a:ln w="12700">
            <a:noFill/>
            <a:miter lim="800000"/>
            <a:headEnd/>
            <a:tailEnd/>
          </a:ln>
          <a:effectLst/>
        </p:spPr>
        <p:txBody>
          <a:bodyPr lIns="90488" tIns="44450" rIns="90488" bIns="44450" anchor="ctr"/>
          <a:lstStyle/>
          <a:p>
            <a:pPr algn="ctr"/>
            <a:r>
              <a:rPr lang="fr-FR" sz="4400">
                <a:solidFill>
                  <a:schemeClr val="accent1"/>
                </a:solidFill>
              </a:rPr>
              <a:t>Egalité de relations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9458">
                                            <p:txEl>
                                              <p:pRg st="0" end="0"/>
                                            </p:txEl>
                                          </p:spTgt>
                                        </p:tgtEl>
                                        <p:attrNameLst>
                                          <p:attrName>style.visibility</p:attrName>
                                        </p:attrNameLst>
                                      </p:cBhvr>
                                      <p:to>
                                        <p:strVal val="visible"/>
                                      </p:to>
                                    </p:set>
                                    <p:anim to="" calcmode="lin" valueType="num">
                                      <p:cBhvr>
                                        <p:cTn id="7" dur="1" fill="hold"/>
                                        <p:tgtEl>
                                          <p:spTgt spid="19458">
                                            <p:txEl>
                                              <p:pRg st="0" end="0"/>
                                            </p:txEl>
                                          </p:spTgt>
                                        </p:tgtEl>
                                        <p:attrNameLst>
                                          <p:attrName/>
                                        </p:attrNameLst>
                                      </p:cBhvr>
                                    </p:anim>
                                  </p:childTnLst>
                                  <p:subTnLst>
                                    <p:animClr clrSpc="rgb" dir="cw">
                                      <p:cBhvr override="childStyle">
                                        <p:cTn dur="1" fill="hold" display="0" masterRel="nextClick" afterEffect="1"/>
                                        <p:tgtEl>
                                          <p:spTgt spid="19458">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9458">
                                            <p:txEl>
                                              <p:pRg st="1" end="1"/>
                                            </p:txEl>
                                          </p:spTgt>
                                        </p:tgtEl>
                                        <p:attrNameLst>
                                          <p:attrName>style.visibility</p:attrName>
                                        </p:attrNameLst>
                                      </p:cBhvr>
                                      <p:to>
                                        <p:strVal val="visible"/>
                                      </p:to>
                                    </p:set>
                                    <p:anim to="" calcmode="lin" valueType="num">
                                      <p:cBhvr>
                                        <p:cTn id="12" dur="1" fill="hold"/>
                                        <p:tgtEl>
                                          <p:spTgt spid="19458">
                                            <p:txEl>
                                              <p:pRg st="1" end="1"/>
                                            </p:txEl>
                                          </p:spTgt>
                                        </p:tgtEl>
                                        <p:attrNameLst>
                                          <p:attrName/>
                                        </p:attrNameLst>
                                      </p:cBhvr>
                                    </p:anim>
                                  </p:childTnLst>
                                  <p:subTnLst>
                                    <p:animClr clrSpc="rgb" dir="cw">
                                      <p:cBhvr override="childStyle">
                                        <p:cTn dur="1" fill="hold" display="0" masterRel="nextClick" afterEffect="1"/>
                                        <p:tgtEl>
                                          <p:spTgt spid="19458">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9458">
                                            <p:txEl>
                                              <p:pRg st="2" end="2"/>
                                            </p:txEl>
                                          </p:spTgt>
                                        </p:tgtEl>
                                        <p:attrNameLst>
                                          <p:attrName>style.visibility</p:attrName>
                                        </p:attrNameLst>
                                      </p:cBhvr>
                                      <p:to>
                                        <p:strVal val="visible"/>
                                      </p:to>
                                    </p:set>
                                    <p:anim to="" calcmode="lin" valueType="num">
                                      <p:cBhvr>
                                        <p:cTn id="17" dur="1" fill="hold"/>
                                        <p:tgtEl>
                                          <p:spTgt spid="19458">
                                            <p:txEl>
                                              <p:pRg st="2" end="2"/>
                                            </p:txEl>
                                          </p:spTgt>
                                        </p:tgtEl>
                                        <p:attrNameLst>
                                          <p:attrName/>
                                        </p:attrNameLst>
                                      </p:cBhvr>
                                    </p:anim>
                                  </p:childTnLst>
                                  <p:subTnLst>
                                    <p:animClr clrSpc="rgb" dir="cw">
                                      <p:cBhvr override="childStyle">
                                        <p:cTn dur="1" fill="hold" display="0" masterRel="nextClick" afterEffect="1"/>
                                        <p:tgtEl>
                                          <p:spTgt spid="19458">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482" name="Object 2">
            <a:hlinkClick r:id="" action="ppaction://ole?verb=0"/>
          </p:cNvPr>
          <p:cNvGraphicFramePr>
            <a:graphicFrameLocks noGrp="1"/>
          </p:cNvGraphicFramePr>
          <p:nvPr>
            <p:ph type="tbl" idx="1"/>
            <p:extLst>
              <p:ext uri="{D42A27DB-BD31-4B8C-83A1-F6EECF244321}">
                <p14:modId xmlns="" xmlns:p14="http://schemas.microsoft.com/office/powerpoint/2010/main" val="1571627679"/>
              </p:ext>
            </p:extLst>
          </p:nvPr>
        </p:nvGraphicFramePr>
        <p:xfrm>
          <a:off x="381000" y="1584960"/>
          <a:ext cx="3851275" cy="2392680"/>
        </p:xfrm>
        <a:graphic>
          <a:graphicData uri="http://schemas.openxmlformats.org/presentationml/2006/ole">
            <p:oleObj spid="_x0000_s20900" name="Document" r:id="rId5" imgW="4529268" imgH="2404817" progId="Word.Document.8">
              <p:embed/>
            </p:oleObj>
          </a:graphicData>
        </a:graphic>
      </p:graphicFrame>
      <p:sp>
        <p:nvSpPr>
          <p:cNvPr id="20483" name="Rectangle 3"/>
          <p:cNvSpPr>
            <a:spLocks noChangeArrowheads="1"/>
          </p:cNvSpPr>
          <p:nvPr/>
        </p:nvSpPr>
        <p:spPr bwMode="auto">
          <a:xfrm>
            <a:off x="1793875" y="215900"/>
            <a:ext cx="5303838"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Une même relation S</a:t>
            </a:r>
          </a:p>
        </p:txBody>
      </p:sp>
      <p:sp>
        <p:nvSpPr>
          <p:cNvPr id="20484" name="Rectangle 4"/>
          <p:cNvSpPr>
            <a:spLocks noChangeArrowheads="1"/>
          </p:cNvSpPr>
          <p:nvPr/>
        </p:nvSpPr>
        <p:spPr bwMode="auto">
          <a:xfrm>
            <a:off x="0" y="1447800"/>
            <a:ext cx="609600" cy="519113"/>
          </a:xfrm>
          <a:prstGeom prst="rect">
            <a:avLst/>
          </a:prstGeom>
          <a:noFill/>
          <a:ln w="12700">
            <a:noFill/>
            <a:miter lim="800000"/>
            <a:headEnd/>
            <a:tailEnd/>
          </a:ln>
          <a:effectLst/>
        </p:spPr>
        <p:txBody>
          <a:bodyPr wrap="none" anchor="ctr"/>
          <a:lstStyle/>
          <a:p>
            <a:endParaRPr lang="fr-FR"/>
          </a:p>
        </p:txBody>
      </p:sp>
      <p:graphicFrame>
        <p:nvGraphicFramePr>
          <p:cNvPr id="20485" name="Object 5">
            <a:hlinkClick r:id="" action="ppaction://ole?verb=0"/>
          </p:cNvPr>
          <p:cNvGraphicFramePr>
            <a:graphicFrameLocks/>
          </p:cNvGraphicFramePr>
          <p:nvPr>
            <p:extLst>
              <p:ext uri="{D42A27DB-BD31-4B8C-83A1-F6EECF244321}">
                <p14:modId xmlns="" xmlns:p14="http://schemas.microsoft.com/office/powerpoint/2010/main" val="1296583418"/>
              </p:ext>
            </p:extLst>
          </p:nvPr>
        </p:nvGraphicFramePr>
        <p:xfrm>
          <a:off x="4548188" y="1285875"/>
          <a:ext cx="4014787" cy="2652713"/>
        </p:xfrm>
        <a:graphic>
          <a:graphicData uri="http://schemas.openxmlformats.org/presentationml/2006/ole">
            <p:oleObj spid="_x0000_s20901" name="Document" r:id="rId6" imgW="4697941" imgH="2658050" progId="Word.Document.8">
              <p:embed/>
            </p:oleObj>
          </a:graphicData>
        </a:graphic>
      </p:graphicFrame>
      <p:graphicFrame>
        <p:nvGraphicFramePr>
          <p:cNvPr id="20486" name="Object 6">
            <a:hlinkClick r:id="" action="ppaction://ole?verb=0"/>
          </p:cNvPr>
          <p:cNvGraphicFramePr>
            <a:graphicFrameLocks/>
          </p:cNvGraphicFramePr>
          <p:nvPr>
            <p:extLst>
              <p:ext uri="{D42A27DB-BD31-4B8C-83A1-F6EECF244321}">
                <p14:modId xmlns="" xmlns:p14="http://schemas.microsoft.com/office/powerpoint/2010/main" val="510573200"/>
              </p:ext>
            </p:extLst>
          </p:nvPr>
        </p:nvGraphicFramePr>
        <p:xfrm>
          <a:off x="390525" y="4119563"/>
          <a:ext cx="3827463" cy="2344737"/>
        </p:xfrm>
        <a:graphic>
          <a:graphicData uri="http://schemas.openxmlformats.org/presentationml/2006/ole">
            <p:oleObj spid="_x0000_s20902" name="Document" r:id="rId7" imgW="4509854" imgH="2351504" progId="Word.Document.8">
              <p:embed/>
            </p:oleObj>
          </a:graphicData>
        </a:graphic>
      </p:graphicFrame>
      <p:graphicFrame>
        <p:nvGraphicFramePr>
          <p:cNvPr id="20487" name="Object 7">
            <a:hlinkClick r:id="" action="ppaction://ole?verb=0"/>
          </p:cNvPr>
          <p:cNvGraphicFramePr>
            <a:graphicFrameLocks/>
          </p:cNvGraphicFramePr>
          <p:nvPr>
            <p:extLst>
              <p:ext uri="{D42A27DB-BD31-4B8C-83A1-F6EECF244321}">
                <p14:modId xmlns="" xmlns:p14="http://schemas.microsoft.com/office/powerpoint/2010/main" val="3670216739"/>
              </p:ext>
            </p:extLst>
          </p:nvPr>
        </p:nvGraphicFramePr>
        <p:xfrm>
          <a:off x="4500563" y="3810000"/>
          <a:ext cx="4037012" cy="2794000"/>
        </p:xfrm>
        <a:graphic>
          <a:graphicData uri="http://schemas.openxmlformats.org/presentationml/2006/ole">
            <p:oleObj spid="_x0000_s20903" name="Document" r:id="rId8" imgW="4755568" imgH="2798175" progId="Word.Document.8">
              <p:embed/>
            </p:oleObj>
          </a:graphicData>
        </a:graphic>
      </p:graphicFrame>
    </p:spTree>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ln/>
        </p:spPr>
        <p:txBody>
          <a:bodyPr/>
          <a:lstStyle/>
          <a:p>
            <a:endParaRPr lang="fr-FR"/>
          </a:p>
        </p:txBody>
      </p:sp>
      <p:sp>
        <p:nvSpPr>
          <p:cNvPr id="21507" name="Rectangle 3"/>
          <p:cNvSpPr>
            <a:spLocks noGrp="1" noChangeArrowheads="1"/>
          </p:cNvSpPr>
          <p:nvPr>
            <p:ph type="body" idx="1"/>
          </p:nvPr>
        </p:nvSpPr>
        <p:spPr>
          <a:noFill/>
          <a:ln/>
        </p:spPr>
        <p:txBody>
          <a:bodyPr/>
          <a:lstStyle/>
          <a:p>
            <a:r>
              <a:rPr lang="fr-FR" b="1">
                <a:solidFill>
                  <a:srgbClr val="FAFD00"/>
                </a:solidFill>
              </a:rPr>
              <a:t>Une mise à jour est </a:t>
            </a:r>
            <a:r>
              <a:rPr lang="fr-FR" b="1" u="sng">
                <a:solidFill>
                  <a:srgbClr val="FAFD00"/>
                </a:solidFill>
              </a:rPr>
              <a:t>correcte</a:t>
            </a:r>
            <a:r>
              <a:rPr lang="fr-FR" b="1">
                <a:solidFill>
                  <a:srgbClr val="FAFD00"/>
                </a:solidFill>
              </a:rPr>
              <a:t> si la nouvelle extension est dans l'intention de </a:t>
            </a:r>
            <a:r>
              <a:rPr lang="fr-FR" b="1" i="1">
                <a:solidFill>
                  <a:srgbClr val="FAFD00"/>
                </a:solidFill>
              </a:rPr>
              <a:t>R</a:t>
            </a:r>
            <a:endParaRPr lang="fr-FR" b="1">
              <a:solidFill>
                <a:srgbClr val="FAFD00"/>
              </a:solidFill>
            </a:endParaRPr>
          </a:p>
          <a:p>
            <a:r>
              <a:rPr lang="fr-FR" b="1">
                <a:solidFill>
                  <a:srgbClr val="FAFD00"/>
                </a:solidFill>
              </a:rPr>
              <a:t>C'est le rôle des contraintes d'intégrité de ne permettre que les mises à jour correctes</a:t>
            </a:r>
          </a:p>
          <a:p>
            <a:r>
              <a:rPr lang="fr-FR" b="1" i="1">
                <a:solidFill>
                  <a:schemeClr val="hlink"/>
                </a:solidFill>
              </a:rPr>
              <a:t> </a:t>
            </a:r>
            <a:r>
              <a:rPr lang="fr-FR" b="1">
                <a:solidFill>
                  <a:srgbClr val="FAFD00"/>
                </a:solidFill>
              </a:rPr>
              <a:t>Un changement de schéma de </a:t>
            </a:r>
            <a:r>
              <a:rPr lang="fr-FR" b="1" i="1">
                <a:solidFill>
                  <a:srgbClr val="FAFD00"/>
                </a:solidFill>
              </a:rPr>
              <a:t>R </a:t>
            </a:r>
            <a:r>
              <a:rPr lang="fr-FR" b="1">
                <a:solidFill>
                  <a:srgbClr val="FAFD00"/>
                </a:solidFill>
              </a:rPr>
              <a:t>est une </a:t>
            </a:r>
            <a:r>
              <a:rPr lang="fr-FR" b="1" u="sng">
                <a:solidFill>
                  <a:srgbClr val="FAFD00"/>
                </a:solidFill>
              </a:rPr>
              <a:t>restructuration</a:t>
            </a:r>
          </a:p>
        </p:txBody>
      </p:sp>
      <p:sp>
        <p:nvSpPr>
          <p:cNvPr id="21508" name="Rectangle 4"/>
          <p:cNvSpPr>
            <a:spLocks noChangeArrowheads="1"/>
          </p:cNvSpPr>
          <p:nvPr/>
        </p:nvSpPr>
        <p:spPr bwMode="auto">
          <a:xfrm>
            <a:off x="990600" y="762000"/>
            <a:ext cx="7772400" cy="1143000"/>
          </a:xfrm>
          <a:prstGeom prst="rect">
            <a:avLst/>
          </a:prstGeom>
          <a:noFill/>
          <a:ln w="12700">
            <a:noFill/>
            <a:miter lim="800000"/>
            <a:headEnd/>
            <a:tailEnd/>
          </a:ln>
          <a:effectLst/>
        </p:spPr>
        <p:txBody>
          <a:bodyPr lIns="90488" tIns="44450" rIns="90488" bIns="44450" anchor="ctr"/>
          <a:lstStyle/>
          <a:p>
            <a:r>
              <a:rPr lang="fr-FR" sz="4400">
                <a:solidFill>
                  <a:schemeClr val="tx2"/>
                </a:solidFill>
              </a:rPr>
              <a:t> </a:t>
            </a:r>
          </a:p>
        </p:txBody>
      </p:sp>
      <p:sp>
        <p:nvSpPr>
          <p:cNvPr id="21509" name="Rectangle 5"/>
          <p:cNvSpPr>
            <a:spLocks noChangeArrowheads="1"/>
          </p:cNvSpPr>
          <p:nvPr/>
        </p:nvSpPr>
        <p:spPr bwMode="auto">
          <a:xfrm>
            <a:off x="1143000" y="2514600"/>
            <a:ext cx="7772400" cy="4267200"/>
          </a:xfrm>
          <a:prstGeom prst="rect">
            <a:avLst/>
          </a:prstGeom>
          <a:noFill/>
          <a:ln w="12700">
            <a:noFill/>
            <a:miter lim="800000"/>
            <a:headEnd/>
            <a:tailEnd/>
          </a:ln>
          <a:effectLst/>
        </p:spPr>
        <p:txBody>
          <a:bodyPr wrap="none" anchor="ctr"/>
          <a:lstStyle/>
          <a:p>
            <a:endParaRPr lang="fr-FR"/>
          </a:p>
        </p:txBody>
      </p:sp>
      <p:sp>
        <p:nvSpPr>
          <p:cNvPr id="21510" name="Rectangle 6"/>
          <p:cNvSpPr>
            <a:spLocks noChangeArrowheads="1"/>
          </p:cNvSpPr>
          <p:nvPr/>
        </p:nvSpPr>
        <p:spPr bwMode="auto">
          <a:xfrm>
            <a:off x="2622550" y="228600"/>
            <a:ext cx="6064250" cy="1143000"/>
          </a:xfrm>
          <a:prstGeom prst="rect">
            <a:avLst/>
          </a:prstGeom>
          <a:solidFill>
            <a:srgbClr val="FAFD00"/>
          </a:solidFill>
          <a:ln w="12700">
            <a:noFill/>
            <a:miter lim="800000"/>
            <a:headEnd/>
            <a:tailEnd/>
          </a:ln>
          <a:effectLst/>
        </p:spPr>
        <p:txBody>
          <a:bodyPr lIns="90488" tIns="44450" rIns="90488" bIns="44450" anchor="ctr"/>
          <a:lstStyle/>
          <a:p>
            <a:pPr algn="ctr"/>
            <a:r>
              <a:rPr lang="fr-FR" sz="4400">
                <a:solidFill>
                  <a:schemeClr val="accent1"/>
                </a:solidFill>
              </a:rPr>
              <a:t>MAJ / Restructuration</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anim to="" calcmode="lin" valueType="num">
                                      <p:cBhvr>
                                        <p:cTn id="7" dur="1" fill="hold"/>
                                        <p:tgtEl>
                                          <p:spTgt spid="21507">
                                            <p:txEl>
                                              <p:pRg st="0" end="0"/>
                                            </p:txEl>
                                          </p:spTgt>
                                        </p:tgtEl>
                                        <p:attrNameLst>
                                          <p:attrName/>
                                        </p:attrNameLst>
                                      </p:cBhvr>
                                    </p:anim>
                                  </p:childTnLst>
                                  <p:subTnLst>
                                    <p:animClr clrSpc="rgb" dir="cw">
                                      <p:cBhvr override="childStyle">
                                        <p:cTn dur="1" fill="hold" display="0" masterRel="nextClick" afterEffect="1"/>
                                        <p:tgtEl>
                                          <p:spTgt spid="21507">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1507">
                                            <p:txEl>
                                              <p:pRg st="1" end="1"/>
                                            </p:txEl>
                                          </p:spTgt>
                                        </p:tgtEl>
                                        <p:attrNameLst>
                                          <p:attrName>style.visibility</p:attrName>
                                        </p:attrNameLst>
                                      </p:cBhvr>
                                      <p:to>
                                        <p:strVal val="visible"/>
                                      </p:to>
                                    </p:set>
                                    <p:anim to="" calcmode="lin" valueType="num">
                                      <p:cBhvr>
                                        <p:cTn id="12" dur="1" fill="hold"/>
                                        <p:tgtEl>
                                          <p:spTgt spid="21507">
                                            <p:txEl>
                                              <p:pRg st="1" end="1"/>
                                            </p:txEl>
                                          </p:spTgt>
                                        </p:tgtEl>
                                        <p:attrNameLst>
                                          <p:attrName/>
                                        </p:attrNameLst>
                                      </p:cBhvr>
                                    </p:anim>
                                  </p:childTnLst>
                                  <p:subTnLst>
                                    <p:animClr clrSpc="rgb" dir="cw">
                                      <p:cBhvr override="childStyle">
                                        <p:cTn dur="1" fill="hold" display="0" masterRel="nextClick" afterEffect="1"/>
                                        <p:tgtEl>
                                          <p:spTgt spid="21507">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1507">
                                            <p:txEl>
                                              <p:pRg st="2" end="2"/>
                                            </p:txEl>
                                          </p:spTgt>
                                        </p:tgtEl>
                                        <p:attrNameLst>
                                          <p:attrName>style.visibility</p:attrName>
                                        </p:attrNameLst>
                                      </p:cBhvr>
                                      <p:to>
                                        <p:strVal val="visible"/>
                                      </p:to>
                                    </p:set>
                                    <p:anim to="" calcmode="lin" valueType="num">
                                      <p:cBhvr>
                                        <p:cTn id="17" dur="1" fill="hold"/>
                                        <p:tgtEl>
                                          <p:spTgt spid="21507">
                                            <p:txEl>
                                              <p:pRg st="2" end="2"/>
                                            </p:txEl>
                                          </p:spTgt>
                                        </p:tgtEl>
                                        <p:attrNameLst>
                                          <p:attrName/>
                                        </p:attrNameLst>
                                      </p:cBhvr>
                                    </p:anim>
                                  </p:childTnLst>
                                  <p:subTnLst>
                                    <p:animClr clrSpc="rgb" dir="cw">
                                      <p:cBhvr override="childStyle">
                                        <p:cTn dur="1" fill="hold" display="0" masterRel="nextClick" afterEffect="1"/>
                                        <p:tgtEl>
                                          <p:spTgt spid="21507">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838200" y="527050"/>
            <a:ext cx="8293100" cy="5645150"/>
          </a:xfrm>
          <a:noFill/>
          <a:ln/>
        </p:spPr>
        <p:txBody>
          <a:bodyPr/>
          <a:lstStyle/>
          <a:p>
            <a:pPr>
              <a:buFont typeface="Monotype Sorts" pitchFamily="2" charset="2"/>
              <a:buNone/>
            </a:pPr>
            <a:r>
              <a:rPr lang="fr-FR" sz="4000"/>
              <a:t> </a:t>
            </a:r>
          </a:p>
          <a:p>
            <a:pPr>
              <a:buFont typeface="Monotype Sorts" pitchFamily="2" charset="2"/>
              <a:buNone/>
            </a:pPr>
            <a:r>
              <a:rPr lang="fr-FR" err="1"/>
              <a:t>Emp</a:t>
            </a:r>
            <a:r>
              <a:rPr lang="fr-FR"/>
              <a:t> (</a:t>
            </a:r>
            <a:r>
              <a:rPr lang="fr-FR" u="sng"/>
              <a:t>E#</a:t>
            </a:r>
            <a:r>
              <a:rPr lang="fr-FR"/>
              <a:t>, Nom, Prénom, Age, Rue, </a:t>
            </a:r>
            <a:r>
              <a:rPr lang="fr-FR" err="1"/>
              <a:t>CodePost</a:t>
            </a:r>
            <a:r>
              <a:rPr lang="fr-FR"/>
              <a:t>, Ville, </a:t>
            </a:r>
            <a:r>
              <a:rPr lang="fr-FR" err="1"/>
              <a:t>Dep</a:t>
            </a:r>
            <a:r>
              <a:rPr lang="fr-FR"/>
              <a:t>#) ;</a:t>
            </a:r>
            <a:br>
              <a:rPr lang="fr-FR"/>
            </a:br>
            <a:r>
              <a:rPr lang="fr-FR"/>
              <a:t>Age &lt; 65	* Contrainte de validation</a:t>
            </a:r>
            <a:br>
              <a:rPr lang="fr-FR"/>
            </a:br>
            <a:r>
              <a:rPr lang="fr-FR"/>
              <a:t> </a:t>
            </a:r>
            <a:r>
              <a:rPr lang="fr-FR" err="1"/>
              <a:t>Dep</a:t>
            </a:r>
            <a:r>
              <a:rPr lang="fr-FR"/>
              <a:t>#  Not </a:t>
            </a:r>
            <a:r>
              <a:rPr lang="fr-FR" err="1"/>
              <a:t>Null</a:t>
            </a:r>
            <a:r>
              <a:rPr lang="fr-FR"/>
              <a:t> ; * Contrainte d'existence</a:t>
            </a:r>
            <a:endParaRPr lang="fr-FR" sz="3600" b="1">
              <a:solidFill>
                <a:srgbClr val="FCFEB9"/>
              </a:solidFill>
            </a:endParaRPr>
          </a:p>
          <a:p>
            <a:pPr>
              <a:spcBef>
                <a:spcPct val="84000"/>
              </a:spcBef>
              <a:buFont typeface="Monotype Sorts" pitchFamily="2" charset="2"/>
              <a:buNone/>
            </a:pPr>
            <a:r>
              <a:rPr lang="fr-FR" b="1">
                <a:solidFill>
                  <a:srgbClr val="FCFEB9"/>
                </a:solidFill>
              </a:rPr>
              <a:t>Update </a:t>
            </a:r>
            <a:r>
              <a:rPr lang="fr-FR" b="1" err="1">
                <a:solidFill>
                  <a:srgbClr val="FCFEB9"/>
                </a:solidFill>
              </a:rPr>
              <a:t>Emp</a:t>
            </a:r>
            <a:r>
              <a:rPr lang="fr-FR" b="1">
                <a:solidFill>
                  <a:srgbClr val="FCFEB9"/>
                </a:solidFill>
              </a:rPr>
              <a:t> Set Age = 35 </a:t>
            </a:r>
            <a:r>
              <a:rPr lang="fr-FR" b="1" err="1">
                <a:solidFill>
                  <a:srgbClr val="FCFEB9"/>
                </a:solidFill>
              </a:rPr>
              <a:t>Where</a:t>
            </a:r>
            <a:r>
              <a:rPr lang="fr-FR" b="1">
                <a:solidFill>
                  <a:srgbClr val="FCFEB9"/>
                </a:solidFill>
              </a:rPr>
              <a:t> E# = '123' ;</a:t>
            </a:r>
          </a:p>
          <a:p>
            <a:pPr>
              <a:buFont typeface="Monotype Sorts" pitchFamily="2" charset="2"/>
              <a:buNone/>
            </a:pPr>
            <a:r>
              <a:rPr lang="fr-FR" b="1">
                <a:solidFill>
                  <a:schemeClr val="accent1"/>
                </a:solidFill>
              </a:rPr>
              <a:t>Update </a:t>
            </a:r>
            <a:r>
              <a:rPr lang="fr-FR" b="1" err="1">
                <a:solidFill>
                  <a:schemeClr val="accent1"/>
                </a:solidFill>
              </a:rPr>
              <a:t>Emp</a:t>
            </a:r>
            <a:r>
              <a:rPr lang="fr-FR" b="1">
                <a:solidFill>
                  <a:schemeClr val="accent1"/>
                </a:solidFill>
              </a:rPr>
              <a:t> Set Age = 75 </a:t>
            </a:r>
            <a:r>
              <a:rPr lang="fr-FR" b="1" err="1">
                <a:solidFill>
                  <a:schemeClr val="accent1"/>
                </a:solidFill>
              </a:rPr>
              <a:t>Where</a:t>
            </a:r>
            <a:r>
              <a:rPr lang="fr-FR" b="1">
                <a:solidFill>
                  <a:schemeClr val="accent1"/>
                </a:solidFill>
              </a:rPr>
              <a:t> E# = '456'  ;</a:t>
            </a:r>
          </a:p>
          <a:p>
            <a:pPr>
              <a:buFont typeface="Monotype Sorts" pitchFamily="2" charset="2"/>
              <a:buNone/>
            </a:pPr>
            <a:r>
              <a:rPr lang="fr-FR" b="1"/>
              <a:t>Alter </a:t>
            </a:r>
            <a:r>
              <a:rPr lang="fr-FR" b="1" err="1"/>
              <a:t>Emp</a:t>
            </a:r>
            <a:r>
              <a:rPr lang="fr-FR" b="1"/>
              <a:t> </a:t>
            </a:r>
            <a:r>
              <a:rPr lang="fr-FR" b="1" err="1"/>
              <a:t>Add</a:t>
            </a:r>
            <a:r>
              <a:rPr lang="fr-FR" b="1"/>
              <a:t> Tel </a:t>
            </a:r>
            <a:r>
              <a:rPr lang="fr-FR" b="1" err="1"/>
              <a:t>Integer</a:t>
            </a:r>
            <a:r>
              <a:rPr lang="fr-FR" b="1"/>
              <a:t> ;</a:t>
            </a:r>
            <a:endParaRPr lang="fr-FR" b="1" i="1">
              <a:solidFill>
                <a:schemeClr val="tx2"/>
              </a:solidFill>
            </a:endParaRPr>
          </a:p>
        </p:txBody>
      </p:sp>
      <p:sp>
        <p:nvSpPr>
          <p:cNvPr id="22531" name="Rectangle 3"/>
          <p:cNvSpPr>
            <a:spLocks noChangeArrowheads="1"/>
          </p:cNvSpPr>
          <p:nvPr/>
        </p:nvSpPr>
        <p:spPr bwMode="auto">
          <a:xfrm>
            <a:off x="3065463" y="0"/>
            <a:ext cx="6064250" cy="727075"/>
          </a:xfrm>
          <a:prstGeom prst="rect">
            <a:avLst/>
          </a:prstGeom>
          <a:solidFill>
            <a:srgbClr val="FAFD00"/>
          </a:solidFill>
          <a:ln w="12700">
            <a:noFill/>
            <a:miter lim="800000"/>
            <a:headEnd/>
            <a:tailEnd/>
          </a:ln>
          <a:effectLst/>
        </p:spPr>
        <p:txBody>
          <a:bodyPr lIns="90488" tIns="44450" rIns="90488" bIns="44450" anchor="ctr"/>
          <a:lstStyle/>
          <a:p>
            <a:r>
              <a:rPr lang="fr-FR" sz="3600">
                <a:solidFill>
                  <a:schemeClr val="accent1"/>
                </a:solidFill>
              </a:rPr>
              <a:t>SQL : MAJ / Restructuration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91991" y="223233"/>
            <a:ext cx="6412606" cy="575256"/>
          </a:xfrm>
          <a:solidFill>
            <a:srgbClr val="FAFD00"/>
          </a:solidFill>
          <a:ln>
            <a:solidFill>
              <a:srgbClr val="FAFD00"/>
            </a:solidFill>
          </a:ln>
        </p:spPr>
        <p:txBody>
          <a:bodyPr/>
          <a:lstStyle/>
          <a:p>
            <a:pPr algn="ctr"/>
            <a:r>
              <a:rPr lang="fr-FR" sz="4000" smtClean="0">
                <a:solidFill>
                  <a:schemeClr val="accent1"/>
                </a:solidFill>
              </a:rPr>
              <a:t>Opérations relationnelles</a:t>
            </a:r>
            <a:endParaRPr lang="fr-FR"/>
          </a:p>
        </p:txBody>
      </p:sp>
      <p:sp>
        <p:nvSpPr>
          <p:cNvPr id="23555" name="Rectangle 3"/>
          <p:cNvSpPr>
            <a:spLocks noGrp="1" noChangeArrowheads="1"/>
          </p:cNvSpPr>
          <p:nvPr>
            <p:ph type="body" idx="1"/>
          </p:nvPr>
        </p:nvSpPr>
        <p:spPr>
          <a:xfrm>
            <a:off x="838200" y="1600200"/>
            <a:ext cx="7772400" cy="4267200"/>
          </a:xfrm>
          <a:noFill/>
          <a:ln/>
        </p:spPr>
        <p:txBody>
          <a:bodyPr/>
          <a:lstStyle/>
          <a:p>
            <a:pPr>
              <a:lnSpc>
                <a:spcPct val="90000"/>
              </a:lnSpc>
            </a:pPr>
            <a:r>
              <a:rPr lang="fr-FR" b="1">
                <a:solidFill>
                  <a:srgbClr val="FAFD00"/>
                </a:solidFill>
              </a:rPr>
              <a:t>Une relation est un fichier qui supporte les opérations </a:t>
            </a:r>
            <a:r>
              <a:rPr lang="fr-FR" b="1" u="sng">
                <a:solidFill>
                  <a:srgbClr val="FAFD00"/>
                </a:solidFill>
              </a:rPr>
              <a:t>relationnelles</a:t>
            </a:r>
            <a:r>
              <a:rPr lang="fr-FR" b="1">
                <a:solidFill>
                  <a:srgbClr val="FAFD00"/>
                </a:solidFill>
              </a:rPr>
              <a:t> </a:t>
            </a:r>
          </a:p>
          <a:p>
            <a:pPr>
              <a:lnSpc>
                <a:spcPct val="90000"/>
              </a:lnSpc>
            </a:pPr>
            <a:r>
              <a:rPr lang="fr-FR" b="1">
                <a:solidFill>
                  <a:srgbClr val="FAFD00"/>
                </a:solidFill>
              </a:rPr>
              <a:t>Une opération relationnelle</a:t>
            </a:r>
            <a:r>
              <a:rPr lang="fr-FR" b="1" i="1">
                <a:solidFill>
                  <a:srgbClr val="FAFD00"/>
                </a:solidFill>
              </a:rPr>
              <a:t> </a:t>
            </a:r>
            <a:r>
              <a:rPr lang="fr-FR" b="1">
                <a:solidFill>
                  <a:srgbClr val="FAFD00"/>
                </a:solidFill>
              </a:rPr>
              <a:t>transforme des relations </a:t>
            </a:r>
            <a:r>
              <a:rPr lang="fr-FR" b="1" u="sng">
                <a:solidFill>
                  <a:srgbClr val="FAFD00"/>
                </a:solidFill>
              </a:rPr>
              <a:t>arguments</a:t>
            </a:r>
            <a:r>
              <a:rPr lang="fr-FR" b="1">
                <a:solidFill>
                  <a:srgbClr val="FAFD00"/>
                </a:solidFill>
              </a:rPr>
              <a:t> dans une relation </a:t>
            </a:r>
            <a:r>
              <a:rPr lang="fr-FR" b="1" u="sng">
                <a:solidFill>
                  <a:srgbClr val="FAFD00"/>
                </a:solidFill>
              </a:rPr>
              <a:t>résultat :</a:t>
            </a:r>
          </a:p>
          <a:p>
            <a:pPr lvl="1">
              <a:lnSpc>
                <a:spcPct val="90000"/>
              </a:lnSpc>
            </a:pPr>
            <a:r>
              <a:rPr lang="fr-FR" b="1">
                <a:solidFill>
                  <a:srgbClr val="FAFD00"/>
                </a:solidFill>
              </a:rPr>
              <a:t>une relation temporaire n'appartenant pas au schéma de  la base.</a:t>
            </a:r>
          </a:p>
          <a:p>
            <a:pPr lvl="1">
              <a:lnSpc>
                <a:spcPct val="90000"/>
              </a:lnSpc>
            </a:pPr>
            <a:r>
              <a:rPr lang="fr-FR" b="1">
                <a:solidFill>
                  <a:srgbClr val="FAFD00"/>
                </a:solidFill>
              </a:rPr>
              <a:t>une relation de la base (mise à jour)</a:t>
            </a:r>
          </a:p>
          <a:p>
            <a:pPr lvl="1">
              <a:lnSpc>
                <a:spcPct val="90000"/>
              </a:lnSpc>
            </a:pPr>
            <a:r>
              <a:rPr lang="fr-FR" b="1">
                <a:solidFill>
                  <a:srgbClr val="FAFD00"/>
                </a:solidFill>
              </a:rPr>
              <a:t>une </a:t>
            </a:r>
            <a:r>
              <a:rPr lang="fr-FR" b="1" smtClean="0">
                <a:solidFill>
                  <a:srgbClr val="FAFD00"/>
                </a:solidFill>
              </a:rPr>
              <a:t>vue</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anim to="" calcmode="lin" valueType="num">
                                      <p:cBhvr>
                                        <p:cTn id="7" dur="1" fill="hold"/>
                                        <p:tgtEl>
                                          <p:spTgt spid="23555">
                                            <p:txEl>
                                              <p:pRg st="0" end="0"/>
                                            </p:txEl>
                                          </p:spTgt>
                                        </p:tgtEl>
                                        <p:attrNameLst>
                                          <p:attrName/>
                                        </p:attrNameLst>
                                      </p:cBhvr>
                                    </p:anim>
                                  </p:childTnLst>
                                  <p:subTnLst>
                                    <p:animClr clrSpc="rgb" dir="cw">
                                      <p:cBhvr override="childStyle">
                                        <p:cTn dur="1" fill="hold" display="0" masterRel="nextClick" afterEffect="1"/>
                                        <p:tgtEl>
                                          <p:spTgt spid="23555">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3555">
                                            <p:txEl>
                                              <p:pRg st="1" end="1"/>
                                            </p:txEl>
                                          </p:spTgt>
                                        </p:tgtEl>
                                        <p:attrNameLst>
                                          <p:attrName>style.visibility</p:attrName>
                                        </p:attrNameLst>
                                      </p:cBhvr>
                                      <p:to>
                                        <p:strVal val="visible"/>
                                      </p:to>
                                    </p:set>
                                    <p:anim to="" calcmode="lin" valueType="num">
                                      <p:cBhvr>
                                        <p:cTn id="12" dur="1" fill="hold"/>
                                        <p:tgtEl>
                                          <p:spTgt spid="23555">
                                            <p:txEl>
                                              <p:pRg st="1" end="1"/>
                                            </p:txEl>
                                          </p:spTgt>
                                        </p:tgtEl>
                                        <p:attrNameLst>
                                          <p:attrName/>
                                        </p:attrNameLst>
                                      </p:cBhvr>
                                    </p:anim>
                                  </p:childTnLst>
                                  <p:subTnLst>
                                    <p:animClr clrSpc="rgb" dir="cw">
                                      <p:cBhvr override="childStyle">
                                        <p:cTn dur="1" fill="hold" display="0" masterRel="nextClick" afterEffect="1"/>
                                        <p:tgtEl>
                                          <p:spTgt spid="23555">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23555">
                                            <p:txEl>
                                              <p:pRg st="2" end="2"/>
                                            </p:txEl>
                                          </p:spTgt>
                                        </p:tgtEl>
                                        <p:attrNameLst>
                                          <p:attrName>style.visibility</p:attrName>
                                        </p:attrNameLst>
                                      </p:cBhvr>
                                      <p:to>
                                        <p:strVal val="visible"/>
                                      </p:to>
                                    </p:set>
                                    <p:anim to="" calcmode="lin" valueType="num">
                                      <p:cBhvr>
                                        <p:cTn id="15" dur="1" fill="hold"/>
                                        <p:tgtEl>
                                          <p:spTgt spid="23555">
                                            <p:txEl>
                                              <p:pRg st="2" end="2"/>
                                            </p:txEl>
                                          </p:spTgt>
                                        </p:tgtEl>
                                        <p:attrNameLst>
                                          <p:attrName/>
                                        </p:attrNameLst>
                                      </p:cBhvr>
                                    </p:anim>
                                  </p:childTnLst>
                                  <p:subTnLst>
                                    <p:animClr clrSpc="rgb" dir="cw">
                                      <p:cBhvr override="childStyle">
                                        <p:cTn dur="1" fill="hold" display="0" masterRel="nextClick" afterEffect="1"/>
                                        <p:tgtEl>
                                          <p:spTgt spid="23555">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23555">
                                            <p:txEl>
                                              <p:pRg st="3" end="3"/>
                                            </p:txEl>
                                          </p:spTgt>
                                        </p:tgtEl>
                                        <p:attrNameLst>
                                          <p:attrName>style.visibility</p:attrName>
                                        </p:attrNameLst>
                                      </p:cBhvr>
                                      <p:to>
                                        <p:strVal val="visible"/>
                                      </p:to>
                                    </p:set>
                                    <p:anim to="" calcmode="lin" valueType="num">
                                      <p:cBhvr>
                                        <p:cTn id="18" dur="1" fill="hold"/>
                                        <p:tgtEl>
                                          <p:spTgt spid="23555">
                                            <p:txEl>
                                              <p:pRg st="3" end="3"/>
                                            </p:txEl>
                                          </p:spTgt>
                                        </p:tgtEl>
                                        <p:attrNameLst>
                                          <p:attrName/>
                                        </p:attrNameLst>
                                      </p:cBhvr>
                                    </p:anim>
                                  </p:childTnLst>
                                  <p:subTnLst>
                                    <p:animClr clrSpc="rgb" dir="cw">
                                      <p:cBhvr override="childStyle">
                                        <p:cTn dur="1" fill="hold" display="0" masterRel="nextClick" afterEffect="1"/>
                                        <p:tgtEl>
                                          <p:spTgt spid="23555">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23555">
                                            <p:txEl>
                                              <p:pRg st="4" end="4"/>
                                            </p:txEl>
                                          </p:spTgt>
                                        </p:tgtEl>
                                        <p:attrNameLst>
                                          <p:attrName>style.visibility</p:attrName>
                                        </p:attrNameLst>
                                      </p:cBhvr>
                                      <p:to>
                                        <p:strVal val="visible"/>
                                      </p:to>
                                    </p:set>
                                    <p:anim to="" calcmode="lin" valueType="num">
                                      <p:cBhvr>
                                        <p:cTn id="21" dur="1" fill="hold"/>
                                        <p:tgtEl>
                                          <p:spTgt spid="23555">
                                            <p:txEl>
                                              <p:pRg st="4" end="4"/>
                                            </p:txEl>
                                          </p:spTgt>
                                        </p:tgtEl>
                                        <p:attrNameLst>
                                          <p:attrName/>
                                        </p:attrNameLst>
                                      </p:cBhvr>
                                    </p:anim>
                                  </p:childTnLst>
                                  <p:subTnLst>
                                    <p:animClr clrSpc="rgb" dir="cw">
                                      <p:cBhvr override="childStyle">
                                        <p:cTn dur="1" fill="hold" display="0" masterRel="nextClick" afterEffect="1"/>
                                        <p:tgtEl>
                                          <p:spTgt spid="23555">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91991" y="223233"/>
            <a:ext cx="6412606" cy="575256"/>
          </a:xfrm>
          <a:solidFill>
            <a:srgbClr val="FAFD00"/>
          </a:solidFill>
          <a:ln>
            <a:solidFill>
              <a:srgbClr val="FAFD00"/>
            </a:solidFill>
          </a:ln>
        </p:spPr>
        <p:txBody>
          <a:bodyPr/>
          <a:lstStyle/>
          <a:p>
            <a:pPr algn="ctr"/>
            <a:r>
              <a:rPr lang="fr-FR" sz="4000" smtClean="0">
                <a:solidFill>
                  <a:schemeClr val="accent1"/>
                </a:solidFill>
              </a:rPr>
              <a:t>Opérations relationnelles</a:t>
            </a:r>
            <a:endParaRPr lang="fr-FR"/>
          </a:p>
        </p:txBody>
      </p:sp>
      <p:sp>
        <p:nvSpPr>
          <p:cNvPr id="23555" name="Rectangle 3"/>
          <p:cNvSpPr>
            <a:spLocks noGrp="1" noChangeArrowheads="1"/>
          </p:cNvSpPr>
          <p:nvPr>
            <p:ph type="body" idx="1"/>
          </p:nvPr>
        </p:nvSpPr>
        <p:spPr>
          <a:xfrm>
            <a:off x="838200" y="1600200"/>
            <a:ext cx="7772400" cy="4267200"/>
          </a:xfrm>
          <a:noFill/>
          <a:ln/>
        </p:spPr>
        <p:txBody>
          <a:bodyPr/>
          <a:lstStyle/>
          <a:p>
            <a:pPr>
              <a:lnSpc>
                <a:spcPct val="90000"/>
              </a:lnSpc>
            </a:pPr>
            <a:r>
              <a:rPr lang="fr-FR" b="1" smtClean="0">
                <a:solidFill>
                  <a:srgbClr val="FAFD00"/>
                </a:solidFill>
              </a:rPr>
              <a:t>Pour une BD relationnelle, les opérations sont définies sur les relations normales</a:t>
            </a:r>
          </a:p>
          <a:p>
            <a:pPr>
              <a:lnSpc>
                <a:spcPct val="90000"/>
              </a:lnSpc>
            </a:pPr>
            <a:r>
              <a:rPr lang="fr-FR" b="1" smtClean="0">
                <a:solidFill>
                  <a:srgbClr val="FAFD00"/>
                </a:solidFill>
              </a:rPr>
              <a:t>Celles basiques forment </a:t>
            </a:r>
            <a:r>
              <a:rPr lang="fr-FR" b="1" i="1" smtClean="0">
                <a:solidFill>
                  <a:srgbClr val="FAFD00"/>
                </a:solidFill>
              </a:rPr>
              <a:t>l’algèbre relationnelle</a:t>
            </a:r>
          </a:p>
          <a:p>
            <a:pPr lvl="1">
              <a:lnSpc>
                <a:spcPct val="90000"/>
              </a:lnSpc>
            </a:pPr>
            <a:r>
              <a:rPr lang="fr-FR" b="1" i="1" smtClean="0">
                <a:solidFill>
                  <a:srgbClr val="FAFD00"/>
                </a:solidFill>
              </a:rPr>
              <a:t> </a:t>
            </a:r>
            <a:r>
              <a:rPr lang="fr-FR" b="1" smtClean="0">
                <a:solidFill>
                  <a:srgbClr val="FAFD00"/>
                </a:solidFill>
              </a:rPr>
              <a:t>Définie par E. </a:t>
            </a:r>
            <a:r>
              <a:rPr lang="fr-FR" b="1" err="1" smtClean="0">
                <a:solidFill>
                  <a:srgbClr val="FAFD00"/>
                </a:solidFill>
              </a:rPr>
              <a:t>Codd</a:t>
            </a:r>
            <a:endParaRPr lang="fr-FR" b="1" smtClean="0">
              <a:solidFill>
                <a:srgbClr val="FAFD00"/>
              </a:solidFill>
            </a:endParaRPr>
          </a:p>
          <a:p>
            <a:pPr>
              <a:lnSpc>
                <a:spcPct val="90000"/>
              </a:lnSpc>
            </a:pPr>
            <a:r>
              <a:rPr lang="fr-FR" b="1" smtClean="0">
                <a:solidFill>
                  <a:srgbClr val="FAFD00"/>
                </a:solidFill>
              </a:rPr>
              <a:t> En pratique, il y a aussi des opérations additionnelles</a:t>
            </a:r>
          </a:p>
          <a:p>
            <a:pPr lvl="1">
              <a:lnSpc>
                <a:spcPct val="90000"/>
              </a:lnSpc>
            </a:pPr>
            <a:r>
              <a:rPr lang="fr-FR" b="1" smtClean="0">
                <a:solidFill>
                  <a:srgbClr val="FAFD00"/>
                </a:solidFill>
              </a:rPr>
              <a:t>Arithmétiques, agrégations… </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anim to="" calcmode="lin" valueType="num">
                                      <p:cBhvr>
                                        <p:cTn id="7" dur="1" fill="hold"/>
                                        <p:tgtEl>
                                          <p:spTgt spid="23555">
                                            <p:txEl>
                                              <p:pRg st="0" end="0"/>
                                            </p:txEl>
                                          </p:spTgt>
                                        </p:tgtEl>
                                        <p:attrNameLst>
                                          <p:attrName/>
                                        </p:attrNameLst>
                                      </p:cBhvr>
                                    </p:anim>
                                  </p:childTnLst>
                                  <p:subTnLst>
                                    <p:animClr clrSpc="rgb" dir="cw">
                                      <p:cBhvr override="childStyle">
                                        <p:cTn dur="1" fill="hold" display="0" masterRel="nextClick" afterEffect="1"/>
                                        <p:tgtEl>
                                          <p:spTgt spid="23555">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3555">
                                            <p:txEl>
                                              <p:pRg st="1" end="1"/>
                                            </p:txEl>
                                          </p:spTgt>
                                        </p:tgtEl>
                                        <p:attrNameLst>
                                          <p:attrName>style.visibility</p:attrName>
                                        </p:attrNameLst>
                                      </p:cBhvr>
                                      <p:to>
                                        <p:strVal val="visible"/>
                                      </p:to>
                                    </p:set>
                                    <p:anim to="" calcmode="lin" valueType="num">
                                      <p:cBhvr>
                                        <p:cTn id="12" dur="1" fill="hold"/>
                                        <p:tgtEl>
                                          <p:spTgt spid="23555">
                                            <p:txEl>
                                              <p:pRg st="1" end="1"/>
                                            </p:txEl>
                                          </p:spTgt>
                                        </p:tgtEl>
                                        <p:attrNameLst>
                                          <p:attrName/>
                                        </p:attrNameLst>
                                      </p:cBhvr>
                                    </p:anim>
                                  </p:childTnLst>
                                  <p:subTnLst>
                                    <p:animClr clrSpc="rgb" dir="cw">
                                      <p:cBhvr override="childStyle">
                                        <p:cTn dur="1" fill="hold" display="0" masterRel="nextClick" afterEffect="1"/>
                                        <p:tgtEl>
                                          <p:spTgt spid="23555">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23555">
                                            <p:txEl>
                                              <p:pRg st="2" end="2"/>
                                            </p:txEl>
                                          </p:spTgt>
                                        </p:tgtEl>
                                        <p:attrNameLst>
                                          <p:attrName>style.visibility</p:attrName>
                                        </p:attrNameLst>
                                      </p:cBhvr>
                                      <p:to>
                                        <p:strVal val="visible"/>
                                      </p:to>
                                    </p:set>
                                    <p:anim to="" calcmode="lin" valueType="num">
                                      <p:cBhvr>
                                        <p:cTn id="15" dur="1" fill="hold"/>
                                        <p:tgtEl>
                                          <p:spTgt spid="23555">
                                            <p:txEl>
                                              <p:pRg st="2" end="2"/>
                                            </p:txEl>
                                          </p:spTgt>
                                        </p:tgtEl>
                                        <p:attrNameLst>
                                          <p:attrName/>
                                        </p:attrNameLst>
                                      </p:cBhvr>
                                    </p:anim>
                                  </p:childTnLst>
                                  <p:subTnLst>
                                    <p:animClr clrSpc="rgb" dir="cw">
                                      <p:cBhvr override="childStyle">
                                        <p:cTn dur="1" fill="hold" display="0" masterRel="nextClick" afterEffect="1"/>
                                        <p:tgtEl>
                                          <p:spTgt spid="23555">
                                            <p:txEl>
                                              <p:pRg st="2" end="2"/>
                                            </p:txEl>
                                          </p:spTgt>
                                        </p:tgtEl>
                                        <p:attrNameLst>
                                          <p:attrName>ppt_c</p:attrName>
                                        </p:attrNameLst>
                                      </p:cBhvr>
                                      <p:to>
                                        <a:schemeClr val="hlink"/>
                                      </p:to>
                                    </p:animClr>
                                  </p:sub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23555">
                                            <p:txEl>
                                              <p:pRg st="3" end="3"/>
                                            </p:txEl>
                                          </p:spTgt>
                                        </p:tgtEl>
                                        <p:attrNameLst>
                                          <p:attrName>style.visibility</p:attrName>
                                        </p:attrNameLst>
                                      </p:cBhvr>
                                      <p:to>
                                        <p:strVal val="visible"/>
                                      </p:to>
                                    </p:set>
                                    <p:anim to="" calcmode="lin" valueType="num">
                                      <p:cBhvr>
                                        <p:cTn id="20" dur="1" fill="hold"/>
                                        <p:tgtEl>
                                          <p:spTgt spid="23555">
                                            <p:txEl>
                                              <p:pRg st="3" end="3"/>
                                            </p:txEl>
                                          </p:spTgt>
                                        </p:tgtEl>
                                        <p:attrNameLst>
                                          <p:attrName/>
                                        </p:attrNameLst>
                                      </p:cBhvr>
                                    </p:anim>
                                  </p:childTnLst>
                                  <p:subTnLst>
                                    <p:animClr clrSpc="rgb" dir="cw">
                                      <p:cBhvr override="childStyle">
                                        <p:cTn dur="1" fill="hold" display="0" masterRel="nextClick" afterEffect="1"/>
                                        <p:tgtEl>
                                          <p:spTgt spid="23555">
                                            <p:txEl>
                                              <p:pRg st="3" end="3"/>
                                            </p:txEl>
                                          </p:spTgt>
                                        </p:tgtEl>
                                        <p:attrNameLst>
                                          <p:attrName>ppt_c</p:attrName>
                                        </p:attrNameLst>
                                      </p:cBhvr>
                                      <p:to>
                                        <a:schemeClr val="hlink"/>
                                      </p:to>
                                    </p:animClr>
                                  </p:subTnLst>
                                </p:cTn>
                              </p:par>
                              <p:par>
                                <p:cTn id="21" presetID="24" presetClass="entr" presetSubtype="0" fill="hold" grpId="0" nodeType="withEffect">
                                  <p:stCondLst>
                                    <p:cond delay="0"/>
                                  </p:stCondLst>
                                  <p:childTnLst>
                                    <p:set>
                                      <p:cBhvr>
                                        <p:cTn id="22" dur="1" fill="hold">
                                          <p:stCondLst>
                                            <p:cond delay="499"/>
                                          </p:stCondLst>
                                        </p:cTn>
                                        <p:tgtEl>
                                          <p:spTgt spid="23555">
                                            <p:txEl>
                                              <p:pRg st="4" end="4"/>
                                            </p:txEl>
                                          </p:spTgt>
                                        </p:tgtEl>
                                        <p:attrNameLst>
                                          <p:attrName>style.visibility</p:attrName>
                                        </p:attrNameLst>
                                      </p:cBhvr>
                                      <p:to>
                                        <p:strVal val="visible"/>
                                      </p:to>
                                    </p:set>
                                    <p:anim to="" calcmode="lin" valueType="num">
                                      <p:cBhvr>
                                        <p:cTn id="23" dur="1" fill="hold"/>
                                        <p:tgtEl>
                                          <p:spTgt spid="23555">
                                            <p:txEl>
                                              <p:pRg st="4" end="4"/>
                                            </p:txEl>
                                          </p:spTgt>
                                        </p:tgtEl>
                                        <p:attrNameLst>
                                          <p:attrName/>
                                        </p:attrNameLst>
                                      </p:cBhvr>
                                    </p:anim>
                                  </p:childTnLst>
                                  <p:subTnLst>
                                    <p:animClr clrSpc="rgb" dir="cw">
                                      <p:cBhvr override="childStyle">
                                        <p:cTn dur="1" fill="hold" display="0" masterRel="nextClick" afterEffect="1"/>
                                        <p:tgtEl>
                                          <p:spTgt spid="23555">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7"/>
          <p:cNvSpPr>
            <a:spLocks noChangeArrowheads="1"/>
          </p:cNvSpPr>
          <p:nvPr/>
        </p:nvSpPr>
        <p:spPr bwMode="auto">
          <a:xfrm>
            <a:off x="4562622" y="6062434"/>
            <a:ext cx="458787" cy="493712"/>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578" name="Rectangle 2"/>
          <p:cNvSpPr>
            <a:spLocks noGrp="1" noChangeArrowheads="1"/>
          </p:cNvSpPr>
          <p:nvPr>
            <p:ph type="title"/>
          </p:nvPr>
        </p:nvSpPr>
        <p:spPr>
          <a:xfrm>
            <a:off x="4275138" y="0"/>
            <a:ext cx="4868862" cy="801688"/>
          </a:xfrm>
          <a:solidFill>
            <a:schemeClr val="tx2"/>
          </a:solidFill>
        </p:spPr>
        <p:txBody>
          <a:bodyPr/>
          <a:lstStyle/>
          <a:p>
            <a:r>
              <a:rPr lang="fr-FR" sz="3600">
                <a:solidFill>
                  <a:schemeClr val="accent1"/>
                </a:solidFill>
                <a:effectLst>
                  <a:outerShdw blurRad="38100" dist="38100" dir="2700000" algn="tl">
                    <a:srgbClr val="000000"/>
                  </a:outerShdw>
                </a:effectLst>
              </a:rPr>
              <a:t>Op</a:t>
            </a:r>
            <a:r>
              <a:rPr lang="fr-FR" sz="3600">
                <a:solidFill>
                  <a:schemeClr val="accent1"/>
                </a:solidFill>
                <a:effectLst>
                  <a:outerShdw blurRad="38100" dist="38100" dir="2700000" algn="tl">
                    <a:srgbClr val="000000"/>
                  </a:outerShdw>
                </a:effectLst>
                <a:cs typeface="Times New Roman" pitchFamily="18" charset="0"/>
              </a:rPr>
              <a:t>érations</a:t>
            </a:r>
            <a:r>
              <a:rPr lang="fr-FR" sz="3600">
                <a:solidFill>
                  <a:schemeClr val="accent1"/>
                </a:solidFill>
                <a:effectLst>
                  <a:outerShdw blurRad="38100" dist="38100" dir="2700000" algn="tl">
                    <a:srgbClr val="000000"/>
                  </a:outerShdw>
                </a:effectLst>
              </a:rPr>
              <a:t> relationnelle</a:t>
            </a:r>
            <a:r>
              <a:rPr lang="en-US" sz="3600">
                <a:solidFill>
                  <a:schemeClr val="accent1"/>
                </a:solidFill>
                <a:effectLst>
                  <a:outerShdw blurRad="38100" dist="38100" dir="2700000" algn="tl">
                    <a:srgbClr val="000000"/>
                  </a:outerShdw>
                </a:effectLst>
              </a:rPr>
              <a:t>s</a:t>
            </a:r>
            <a:endParaRPr lang="fr-FR" sz="6600">
              <a:solidFill>
                <a:schemeClr val="accent1"/>
              </a:solidFill>
              <a:effectLst>
                <a:outerShdw blurRad="38100" dist="38100" dir="2700000" algn="tl">
                  <a:srgbClr val="000000"/>
                </a:outerShdw>
              </a:effectLst>
            </a:endParaRPr>
          </a:p>
        </p:txBody>
      </p:sp>
      <p:sp>
        <p:nvSpPr>
          <p:cNvPr id="152579" name="Rectangle 3"/>
          <p:cNvSpPr>
            <a:spLocks noGrp="1" noChangeArrowheads="1"/>
          </p:cNvSpPr>
          <p:nvPr>
            <p:ph type="body" idx="1"/>
          </p:nvPr>
        </p:nvSpPr>
        <p:spPr>
          <a:xfrm>
            <a:off x="666750" y="1022350"/>
            <a:ext cx="3938588" cy="5835650"/>
          </a:xfrm>
        </p:spPr>
        <p:txBody>
          <a:bodyPr/>
          <a:lstStyle/>
          <a:p>
            <a:r>
              <a:rPr lang="fr-FR" sz="2800"/>
              <a:t>Sélection :</a:t>
            </a:r>
          </a:p>
          <a:p>
            <a:pPr lvl="1">
              <a:lnSpc>
                <a:spcPct val="160000"/>
              </a:lnSpc>
            </a:pPr>
            <a:r>
              <a:rPr lang="fr-FR" sz="2400"/>
              <a:t>Projection</a:t>
            </a:r>
          </a:p>
          <a:p>
            <a:pPr lvl="1">
              <a:lnSpc>
                <a:spcPct val="160000"/>
              </a:lnSpc>
            </a:pPr>
            <a:r>
              <a:rPr lang="fr-FR" sz="2400"/>
              <a:t>Restriction</a:t>
            </a:r>
          </a:p>
          <a:p>
            <a:pPr lvl="1">
              <a:lnSpc>
                <a:spcPct val="160000"/>
              </a:lnSpc>
            </a:pPr>
            <a:r>
              <a:rPr lang="fr-FR" sz="2400"/>
              <a:t>Jointure naturelle ou </a:t>
            </a:r>
            <a:r>
              <a:rPr lang="fr-FR" sz="2400" i="1">
                <a:sym typeface="Symbol" pitchFamily="18" charset="2"/>
              </a:rPr>
              <a:t></a:t>
            </a:r>
          </a:p>
          <a:p>
            <a:pPr lvl="1">
              <a:lnSpc>
                <a:spcPct val="160000"/>
              </a:lnSpc>
            </a:pPr>
            <a:r>
              <a:rPr lang="en-US" sz="2400"/>
              <a:t>Division</a:t>
            </a:r>
            <a:endParaRPr lang="fr-FR" sz="2400"/>
          </a:p>
          <a:p>
            <a:pPr lvl="1">
              <a:lnSpc>
                <a:spcPct val="160000"/>
              </a:lnSpc>
            </a:pPr>
            <a:r>
              <a:rPr lang="fr-FR" sz="2400">
                <a:solidFill>
                  <a:schemeClr val="accent2"/>
                </a:solidFill>
              </a:rPr>
              <a:t>Agrégation</a:t>
            </a:r>
            <a:endParaRPr lang="en-US" sz="2400">
              <a:solidFill>
                <a:schemeClr val="accent2"/>
              </a:solidFill>
            </a:endParaRPr>
          </a:p>
          <a:p>
            <a:pPr lvl="2">
              <a:lnSpc>
                <a:spcPct val="160000"/>
              </a:lnSpc>
            </a:pPr>
            <a:r>
              <a:rPr lang="fr-FR" sz="2000"/>
              <a:t>Op</a:t>
            </a:r>
            <a:r>
              <a:rPr lang="fr-FR" sz="2000">
                <a:cs typeface="Times New Roman" pitchFamily="18" charset="0"/>
              </a:rPr>
              <a:t>ération suppl.</a:t>
            </a:r>
            <a:endParaRPr lang="fr-FR" sz="2000"/>
          </a:p>
          <a:p>
            <a:pPr>
              <a:lnSpc>
                <a:spcPct val="140000"/>
              </a:lnSpc>
            </a:pPr>
            <a:r>
              <a:rPr lang="fr-FR" sz="2800">
                <a:solidFill>
                  <a:srgbClr val="00FF00"/>
                </a:solidFill>
              </a:rPr>
              <a:t>Mise à jour</a:t>
            </a:r>
          </a:p>
          <a:p>
            <a:pPr>
              <a:lnSpc>
                <a:spcPct val="140000"/>
              </a:lnSpc>
            </a:pPr>
            <a:r>
              <a:rPr lang="fr-FR" sz="2800">
                <a:solidFill>
                  <a:srgbClr val="00FF00"/>
                </a:solidFill>
              </a:rPr>
              <a:t>Création d ’une vue</a:t>
            </a:r>
          </a:p>
          <a:p>
            <a:pPr lvl="1"/>
            <a:endParaRPr lang="fr-FR" sz="2400"/>
          </a:p>
        </p:txBody>
      </p:sp>
      <p:sp>
        <p:nvSpPr>
          <p:cNvPr id="152580" name="Rectangle 4"/>
          <p:cNvSpPr>
            <a:spLocks noChangeArrowheads="1"/>
          </p:cNvSpPr>
          <p:nvPr/>
        </p:nvSpPr>
        <p:spPr bwMode="auto">
          <a:xfrm>
            <a:off x="4835525" y="1612900"/>
            <a:ext cx="458788" cy="493713"/>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581" name="Rectangle 5"/>
          <p:cNvSpPr>
            <a:spLocks noChangeArrowheads="1"/>
          </p:cNvSpPr>
          <p:nvPr/>
        </p:nvSpPr>
        <p:spPr bwMode="auto">
          <a:xfrm>
            <a:off x="5859463" y="1706309"/>
            <a:ext cx="282575" cy="369379"/>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582" name="Line 6"/>
          <p:cNvSpPr>
            <a:spLocks noChangeShapeType="1"/>
          </p:cNvSpPr>
          <p:nvPr/>
        </p:nvSpPr>
        <p:spPr bwMode="auto">
          <a:xfrm>
            <a:off x="5389563" y="1858963"/>
            <a:ext cx="400050" cy="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2583" name="Rectangle 7"/>
          <p:cNvSpPr>
            <a:spLocks noChangeArrowheads="1"/>
          </p:cNvSpPr>
          <p:nvPr/>
        </p:nvSpPr>
        <p:spPr bwMode="auto">
          <a:xfrm>
            <a:off x="4822825" y="2316163"/>
            <a:ext cx="458788" cy="493712"/>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585" name="Line 9"/>
          <p:cNvSpPr>
            <a:spLocks noChangeShapeType="1"/>
          </p:cNvSpPr>
          <p:nvPr/>
        </p:nvSpPr>
        <p:spPr bwMode="auto">
          <a:xfrm>
            <a:off x="5376863" y="2562225"/>
            <a:ext cx="400050" cy="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2586" name="Rectangle 10"/>
          <p:cNvSpPr>
            <a:spLocks noChangeArrowheads="1"/>
          </p:cNvSpPr>
          <p:nvPr/>
        </p:nvSpPr>
        <p:spPr bwMode="auto">
          <a:xfrm>
            <a:off x="5880100" y="2386013"/>
            <a:ext cx="458788" cy="293687"/>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588" name="Rectangle 12"/>
          <p:cNvSpPr>
            <a:spLocks noChangeArrowheads="1"/>
          </p:cNvSpPr>
          <p:nvPr/>
        </p:nvSpPr>
        <p:spPr bwMode="auto">
          <a:xfrm>
            <a:off x="4849813" y="3021013"/>
            <a:ext cx="458787" cy="493712"/>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589" name="Rectangle 13"/>
          <p:cNvSpPr>
            <a:spLocks noChangeArrowheads="1"/>
          </p:cNvSpPr>
          <p:nvPr/>
        </p:nvSpPr>
        <p:spPr bwMode="auto">
          <a:xfrm>
            <a:off x="5580063" y="3221038"/>
            <a:ext cx="352425" cy="493712"/>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593" name="Rectangle 17"/>
          <p:cNvSpPr>
            <a:spLocks noChangeArrowheads="1"/>
          </p:cNvSpPr>
          <p:nvPr/>
        </p:nvSpPr>
        <p:spPr bwMode="auto">
          <a:xfrm>
            <a:off x="6496050" y="3021013"/>
            <a:ext cx="811213" cy="493712"/>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597" name="Line 21"/>
          <p:cNvSpPr>
            <a:spLocks noChangeShapeType="1"/>
          </p:cNvSpPr>
          <p:nvPr/>
        </p:nvSpPr>
        <p:spPr bwMode="auto">
          <a:xfrm>
            <a:off x="5300663" y="3103563"/>
            <a:ext cx="1163637" cy="8255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2598" name="Line 22"/>
          <p:cNvSpPr>
            <a:spLocks noChangeShapeType="1"/>
          </p:cNvSpPr>
          <p:nvPr/>
        </p:nvSpPr>
        <p:spPr bwMode="auto">
          <a:xfrm flipV="1">
            <a:off x="5935663" y="3338513"/>
            <a:ext cx="446087" cy="117475"/>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2601" name="AutoShape 25"/>
          <p:cNvSpPr>
            <a:spLocks noChangeArrowheads="1"/>
          </p:cNvSpPr>
          <p:nvPr/>
        </p:nvSpPr>
        <p:spPr bwMode="auto">
          <a:xfrm rot="5400000">
            <a:off x="5192712" y="5241926"/>
            <a:ext cx="530225" cy="90805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noFill/>
          <a:ln w="12700">
            <a:solidFill>
              <a:schemeClr val="tx1"/>
            </a:solidFill>
            <a:miter lim="800000"/>
            <a:headEnd/>
            <a:tailEnd/>
          </a:ln>
          <a:effectLst/>
        </p:spPr>
        <p:txBody>
          <a:bodyPr wrap="none" anchor="ctr"/>
          <a:lstStyle/>
          <a:p>
            <a:endParaRPr lang="fr-FR"/>
          </a:p>
        </p:txBody>
      </p:sp>
      <p:sp>
        <p:nvSpPr>
          <p:cNvPr id="152603" name="Rectangle 27"/>
          <p:cNvSpPr>
            <a:spLocks noChangeArrowheads="1"/>
          </p:cNvSpPr>
          <p:nvPr/>
        </p:nvSpPr>
        <p:spPr bwMode="auto">
          <a:xfrm>
            <a:off x="4851400" y="4627563"/>
            <a:ext cx="458788" cy="493712"/>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604" name="Rectangle 28"/>
          <p:cNvSpPr>
            <a:spLocks noChangeArrowheads="1"/>
          </p:cNvSpPr>
          <p:nvPr/>
        </p:nvSpPr>
        <p:spPr bwMode="auto">
          <a:xfrm>
            <a:off x="6626225" y="4908550"/>
            <a:ext cx="458788" cy="93663"/>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605" name="Line 29"/>
          <p:cNvSpPr>
            <a:spLocks noChangeShapeType="1"/>
          </p:cNvSpPr>
          <p:nvPr/>
        </p:nvSpPr>
        <p:spPr bwMode="auto">
          <a:xfrm>
            <a:off x="5314950" y="4710113"/>
            <a:ext cx="1222375" cy="141287"/>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2606" name="Line 30"/>
          <p:cNvSpPr>
            <a:spLocks noChangeShapeType="1"/>
          </p:cNvSpPr>
          <p:nvPr/>
        </p:nvSpPr>
        <p:spPr bwMode="auto">
          <a:xfrm>
            <a:off x="5314950" y="4886325"/>
            <a:ext cx="1104900" cy="47625"/>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2607" name="Line 31"/>
          <p:cNvSpPr>
            <a:spLocks noChangeShapeType="1"/>
          </p:cNvSpPr>
          <p:nvPr/>
        </p:nvSpPr>
        <p:spPr bwMode="auto">
          <a:xfrm flipV="1">
            <a:off x="5326063" y="5016500"/>
            <a:ext cx="1117600" cy="11113"/>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2608" name="Rectangle 32"/>
          <p:cNvSpPr>
            <a:spLocks noChangeArrowheads="1"/>
          </p:cNvSpPr>
          <p:nvPr/>
        </p:nvSpPr>
        <p:spPr bwMode="auto">
          <a:xfrm>
            <a:off x="4835525" y="3821113"/>
            <a:ext cx="458788" cy="493712"/>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609" name="Rectangle 33"/>
          <p:cNvSpPr>
            <a:spLocks noChangeArrowheads="1"/>
          </p:cNvSpPr>
          <p:nvPr/>
        </p:nvSpPr>
        <p:spPr bwMode="auto">
          <a:xfrm>
            <a:off x="5565775" y="4035425"/>
            <a:ext cx="223838" cy="493713"/>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610" name="Rectangle 34"/>
          <p:cNvSpPr>
            <a:spLocks noChangeArrowheads="1"/>
          </p:cNvSpPr>
          <p:nvPr/>
        </p:nvSpPr>
        <p:spPr bwMode="auto">
          <a:xfrm>
            <a:off x="6537325" y="3935413"/>
            <a:ext cx="152400" cy="307975"/>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611" name="Line 35"/>
          <p:cNvSpPr>
            <a:spLocks noChangeShapeType="1"/>
          </p:cNvSpPr>
          <p:nvPr/>
        </p:nvSpPr>
        <p:spPr bwMode="auto">
          <a:xfrm>
            <a:off x="5329238" y="3875088"/>
            <a:ext cx="1163637" cy="8255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2612" name="Line 36"/>
          <p:cNvSpPr>
            <a:spLocks noChangeShapeType="1"/>
          </p:cNvSpPr>
          <p:nvPr/>
        </p:nvSpPr>
        <p:spPr bwMode="auto">
          <a:xfrm flipV="1">
            <a:off x="5978525" y="4138613"/>
            <a:ext cx="446088" cy="117475"/>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2613" name="Rectangle 37"/>
          <p:cNvSpPr>
            <a:spLocks noChangeArrowheads="1"/>
          </p:cNvSpPr>
          <p:nvPr/>
        </p:nvSpPr>
        <p:spPr bwMode="auto">
          <a:xfrm>
            <a:off x="4862710" y="6136277"/>
            <a:ext cx="458787" cy="493712"/>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614" name="Rectangle 38"/>
          <p:cNvSpPr>
            <a:spLocks noChangeArrowheads="1"/>
          </p:cNvSpPr>
          <p:nvPr/>
        </p:nvSpPr>
        <p:spPr bwMode="auto">
          <a:xfrm>
            <a:off x="5995988" y="6164263"/>
            <a:ext cx="458787" cy="493712"/>
          </a:xfrm>
          <a:prstGeom prst="rect">
            <a:avLst/>
          </a:prstGeom>
          <a:noFill/>
          <a:ln w="12700">
            <a:solidFill>
              <a:schemeClr val="tx1"/>
            </a:solidFill>
            <a:miter lim="800000"/>
            <a:headEnd/>
            <a:tailEnd/>
          </a:ln>
          <a:effectLst/>
        </p:spPr>
        <p:txBody>
          <a:bodyPr wrap="none" anchor="ctr"/>
          <a:lstStyle/>
          <a:p>
            <a:endParaRPr lang="fr-FR"/>
          </a:p>
        </p:txBody>
      </p:sp>
      <p:sp>
        <p:nvSpPr>
          <p:cNvPr id="152617" name="AutoShape 41"/>
          <p:cNvSpPr>
            <a:spLocks noChangeArrowheads="1"/>
          </p:cNvSpPr>
          <p:nvPr/>
        </p:nvSpPr>
        <p:spPr bwMode="auto">
          <a:xfrm>
            <a:off x="5357813" y="6215063"/>
            <a:ext cx="657225" cy="371475"/>
          </a:xfrm>
          <a:prstGeom prst="rightArrow">
            <a:avLst>
              <a:gd name="adj1" fmla="val 50000"/>
              <a:gd name="adj2" fmla="val 44231"/>
            </a:avLst>
          </a:prstGeom>
          <a:noFill/>
          <a:ln w="12700">
            <a:solidFill>
              <a:schemeClr val="tx1"/>
            </a:solidFill>
            <a:miter lim="800000"/>
            <a:headEnd/>
            <a:tailEnd/>
          </a:ln>
          <a:effectLst/>
        </p:spPr>
        <p:txBody>
          <a:bodyPr wrap="none" anchor="ctr"/>
          <a:lstStyle/>
          <a:p>
            <a:endParaRPr lang="fr-FR"/>
          </a:p>
        </p:txBody>
      </p:sp>
      <p:sp>
        <p:nvSpPr>
          <p:cNvPr id="152599" name="Rectangle 23"/>
          <p:cNvSpPr>
            <a:spLocks noChangeArrowheads="1"/>
          </p:cNvSpPr>
          <p:nvPr/>
        </p:nvSpPr>
        <p:spPr bwMode="auto">
          <a:xfrm>
            <a:off x="4867275" y="5407025"/>
            <a:ext cx="458788" cy="493713"/>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618" name="Text Box 42"/>
          <p:cNvSpPr txBox="1">
            <a:spLocks noChangeArrowheads="1"/>
          </p:cNvSpPr>
          <p:nvPr/>
        </p:nvSpPr>
        <p:spPr bwMode="auto">
          <a:xfrm>
            <a:off x="6899275" y="963613"/>
            <a:ext cx="1785938" cy="1019175"/>
          </a:xfrm>
          <a:prstGeom prst="rect">
            <a:avLst/>
          </a:prstGeom>
          <a:solidFill>
            <a:srgbClr val="11DDED"/>
          </a:solidFill>
          <a:ln w="12700">
            <a:solidFill>
              <a:schemeClr val="accent1"/>
            </a:solidFill>
            <a:miter lim="800000"/>
            <a:headEnd/>
            <a:tailEnd/>
          </a:ln>
          <a:effectLst/>
        </p:spPr>
        <p:txBody>
          <a:bodyPr>
            <a:spAutoFit/>
          </a:bodyPr>
          <a:lstStyle/>
          <a:p>
            <a:pPr algn="ctr">
              <a:spcBef>
                <a:spcPct val="50000"/>
              </a:spcBef>
            </a:pPr>
            <a:r>
              <a:rPr lang="fr-FR">
                <a:solidFill>
                  <a:schemeClr val="accent1"/>
                </a:solidFill>
              </a:rPr>
              <a:t>Voir le cours sur l’algèbre relationnelle</a:t>
            </a:r>
          </a:p>
        </p:txBody>
      </p:sp>
      <p:sp>
        <p:nvSpPr>
          <p:cNvPr id="152620" name="Text Box 44"/>
          <p:cNvSpPr txBox="1">
            <a:spLocks noChangeArrowheads="1"/>
          </p:cNvSpPr>
          <p:nvPr/>
        </p:nvSpPr>
        <p:spPr bwMode="auto">
          <a:xfrm>
            <a:off x="0" y="0"/>
            <a:ext cx="3176587" cy="714375"/>
          </a:xfrm>
          <a:prstGeom prst="rect">
            <a:avLst/>
          </a:prstGeom>
          <a:solidFill>
            <a:srgbClr val="11DDED"/>
          </a:solidFill>
          <a:ln w="12700">
            <a:solidFill>
              <a:schemeClr val="accent1"/>
            </a:solidFill>
            <a:miter lim="800000"/>
            <a:headEnd/>
            <a:tailEnd/>
          </a:ln>
          <a:effectLst/>
        </p:spPr>
        <p:txBody>
          <a:bodyPr>
            <a:spAutoFit/>
          </a:bodyPr>
          <a:lstStyle/>
          <a:p>
            <a:pPr>
              <a:spcBef>
                <a:spcPct val="50000"/>
              </a:spcBef>
            </a:pPr>
            <a:r>
              <a:rPr lang="fr-FR" dirty="0">
                <a:solidFill>
                  <a:schemeClr val="accent1"/>
                </a:solidFill>
              </a:rPr>
              <a:t>Op. ensemblistes: UNION, INTER, DIFF, </a:t>
            </a:r>
            <a:r>
              <a:rPr lang="fr-FR" dirty="0" smtClean="0">
                <a:solidFill>
                  <a:schemeClr val="accent1"/>
                </a:solidFill>
              </a:rPr>
              <a:t>TIMES</a:t>
            </a:r>
            <a:endParaRPr lang="fr-FR" dirty="0">
              <a:solidFill>
                <a:schemeClr val="accent1"/>
              </a:solidFill>
            </a:endParaRPr>
          </a:p>
        </p:txBody>
      </p:sp>
      <p:sp>
        <p:nvSpPr>
          <p:cNvPr id="32" name="Rectangle 37"/>
          <p:cNvSpPr>
            <a:spLocks noChangeArrowheads="1"/>
          </p:cNvSpPr>
          <p:nvPr/>
        </p:nvSpPr>
        <p:spPr bwMode="auto">
          <a:xfrm>
            <a:off x="5090524" y="6222689"/>
            <a:ext cx="458787" cy="493712"/>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8542338" y="6477000"/>
            <a:ext cx="601662" cy="381000"/>
          </a:xfrm>
          <a:prstGeom prst="rect">
            <a:avLst/>
          </a:prstGeom>
        </p:spPr>
        <p:txBody>
          <a:bodyPr/>
          <a:lstStyle/>
          <a:p>
            <a:fld id="{8EA667B6-667B-481D-A6F0-E49882C4BDEE}" type="slidenum">
              <a:rPr lang="fr-FR"/>
              <a:pPr/>
              <a:t>3</a:t>
            </a:fld>
            <a:endParaRPr lang="fr-FR"/>
          </a:p>
        </p:txBody>
      </p:sp>
      <p:sp>
        <p:nvSpPr>
          <p:cNvPr id="114690" name="Rectangle 2"/>
          <p:cNvSpPr>
            <a:spLocks noGrp="1" noChangeArrowheads="1"/>
          </p:cNvSpPr>
          <p:nvPr>
            <p:ph type="title"/>
          </p:nvPr>
        </p:nvSpPr>
        <p:spPr>
          <a:xfrm>
            <a:off x="185738" y="352425"/>
            <a:ext cx="3879850" cy="938213"/>
          </a:xfrm>
        </p:spPr>
        <p:txBody>
          <a:bodyPr/>
          <a:lstStyle/>
          <a:p>
            <a:r>
              <a:rPr lang="fr-FR" sz="4000"/>
              <a:t>BD Relationnelle</a:t>
            </a:r>
            <a:endParaRPr lang="en-US" sz="4000"/>
          </a:p>
        </p:txBody>
      </p:sp>
      <p:pic>
        <p:nvPicPr>
          <p:cNvPr id="114691" name="Picture 3" descr="codd2"/>
          <p:cNvPicPr>
            <a:picLocks noChangeAspect="1" noChangeArrowheads="1"/>
          </p:cNvPicPr>
          <p:nvPr/>
        </p:nvPicPr>
        <p:blipFill>
          <a:blip r:embed="rId3" cstate="print"/>
          <a:srcRect/>
          <a:stretch>
            <a:fillRect/>
          </a:stretch>
        </p:blipFill>
        <p:spPr bwMode="auto">
          <a:xfrm>
            <a:off x="4498975" y="247650"/>
            <a:ext cx="4645025" cy="6167438"/>
          </a:xfrm>
          <a:prstGeom prst="rect">
            <a:avLst/>
          </a:prstGeom>
          <a:noFill/>
        </p:spPr>
      </p:pic>
      <p:sp>
        <p:nvSpPr>
          <p:cNvPr id="114692" name="Text Box 4"/>
          <p:cNvSpPr txBox="1">
            <a:spLocks noChangeArrowheads="1"/>
          </p:cNvSpPr>
          <p:nvPr/>
        </p:nvSpPr>
        <p:spPr bwMode="auto">
          <a:xfrm>
            <a:off x="171450" y="2143125"/>
            <a:ext cx="4143375" cy="2295525"/>
          </a:xfrm>
          <a:prstGeom prst="rect">
            <a:avLst/>
          </a:prstGeom>
          <a:noFill/>
          <a:ln w="9525">
            <a:solidFill>
              <a:schemeClr val="bg1"/>
            </a:solidFill>
            <a:miter lim="800000"/>
            <a:headEnd/>
            <a:tailEnd/>
          </a:ln>
          <a:effectLst/>
        </p:spPr>
        <p:txBody>
          <a:bodyPr>
            <a:spAutoFit/>
          </a:bodyPr>
          <a:lstStyle/>
          <a:p>
            <a:pPr>
              <a:spcBef>
                <a:spcPct val="50000"/>
              </a:spcBef>
            </a:pPr>
            <a:r>
              <a:rPr lang="fr-FR">
                <a:solidFill>
                  <a:srgbClr val="FFFF00"/>
                </a:solidFill>
              </a:rPr>
              <a:t>Le Rapport de Recherche qui a lancé les SGBDs Relationnels</a:t>
            </a:r>
          </a:p>
          <a:p>
            <a:pPr>
              <a:spcBef>
                <a:spcPct val="50000"/>
              </a:spcBef>
            </a:pPr>
            <a:r>
              <a:rPr lang="fr-FR">
                <a:solidFill>
                  <a:srgbClr val="FFFF00"/>
                </a:solidFill>
              </a:rPr>
              <a:t>(Résumé)</a:t>
            </a:r>
            <a:endParaRPr lang="en-US">
              <a:solidFill>
                <a:srgbClr val="FFFF0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a:xfrm>
            <a:off x="228600" y="1261110"/>
            <a:ext cx="8610600" cy="5368290"/>
          </a:xfrm>
          <a:noFill/>
          <a:ln/>
        </p:spPr>
        <p:txBody>
          <a:bodyPr/>
          <a:lstStyle/>
          <a:p>
            <a:r>
              <a:rPr lang="fr-FR" b="1" smtClean="0">
                <a:solidFill>
                  <a:schemeClr val="accent1">
                    <a:lumMod val="20000"/>
                    <a:lumOff val="80000"/>
                  </a:schemeClr>
                </a:solidFill>
              </a:rPr>
              <a:t>R1 UNION R2 </a:t>
            </a:r>
          </a:p>
          <a:p>
            <a:r>
              <a:rPr lang="fr-FR" b="1" smtClean="0">
                <a:solidFill>
                  <a:schemeClr val="accent1">
                    <a:lumMod val="20000"/>
                    <a:lumOff val="80000"/>
                  </a:schemeClr>
                </a:solidFill>
              </a:rPr>
              <a:t>R1 INTER R2</a:t>
            </a:r>
          </a:p>
          <a:p>
            <a:r>
              <a:rPr lang="fr-FR" b="1" smtClean="0">
                <a:solidFill>
                  <a:schemeClr val="accent1">
                    <a:lumMod val="20000"/>
                    <a:lumOff val="80000"/>
                  </a:schemeClr>
                </a:solidFill>
              </a:rPr>
              <a:t>R1 DIFF R2 </a:t>
            </a:r>
          </a:p>
          <a:p>
            <a:r>
              <a:rPr lang="fr-FR" b="1" smtClean="0">
                <a:solidFill>
                  <a:schemeClr val="accent1">
                    <a:lumMod val="20000"/>
                    <a:lumOff val="80000"/>
                  </a:schemeClr>
                </a:solidFill>
              </a:rPr>
              <a:t> </a:t>
            </a:r>
            <a:r>
              <a:rPr lang="fr-FR" sz="3600" b="1" smtClean="0">
                <a:solidFill>
                  <a:schemeClr val="accent1">
                    <a:lumMod val="20000"/>
                    <a:lumOff val="80000"/>
                  </a:schemeClr>
                </a:solidFill>
              </a:rPr>
              <a:t>Elles sont </a:t>
            </a:r>
            <a:r>
              <a:rPr lang="fr-FR" sz="3600" b="1" i="1" smtClean="0">
                <a:solidFill>
                  <a:schemeClr val="accent1">
                    <a:lumMod val="20000"/>
                    <a:lumOff val="80000"/>
                  </a:schemeClr>
                </a:solidFill>
              </a:rPr>
              <a:t>union-compatibles</a:t>
            </a:r>
          </a:p>
          <a:p>
            <a:pPr lvl="1"/>
            <a:r>
              <a:rPr lang="fr-FR" sz="3200" b="1" smtClean="0">
                <a:solidFill>
                  <a:schemeClr val="accent1">
                    <a:lumMod val="20000"/>
                    <a:lumOff val="80000"/>
                  </a:schemeClr>
                </a:solidFill>
              </a:rPr>
              <a:t> Même nombre d’attribut</a:t>
            </a:r>
          </a:p>
          <a:p>
            <a:pPr lvl="1"/>
            <a:r>
              <a:rPr lang="fr-FR" sz="3200" b="1" smtClean="0">
                <a:solidFill>
                  <a:schemeClr val="accent1">
                    <a:lumMod val="20000"/>
                    <a:lumOff val="80000"/>
                  </a:schemeClr>
                </a:solidFill>
              </a:rPr>
              <a:t> Types d’attributs compatibles</a:t>
            </a:r>
          </a:p>
          <a:p>
            <a:pPr lvl="2"/>
            <a:r>
              <a:rPr lang="fr-FR" b="1" smtClean="0">
                <a:solidFill>
                  <a:schemeClr val="accent1">
                    <a:lumMod val="20000"/>
                    <a:lumOff val="80000"/>
                  </a:schemeClr>
                </a:solidFill>
              </a:rPr>
              <a:t> </a:t>
            </a:r>
            <a:r>
              <a:rPr lang="fr-FR" sz="2800" b="1" smtClean="0">
                <a:solidFill>
                  <a:schemeClr val="accent1">
                    <a:lumMod val="20000"/>
                    <a:lumOff val="80000"/>
                  </a:schemeClr>
                </a:solidFill>
              </a:rPr>
              <a:t>Permettant d’évaluer « = « sur les attributs</a:t>
            </a:r>
          </a:p>
          <a:p>
            <a:pPr lvl="1"/>
            <a:r>
              <a:rPr lang="fr-FR" b="1" smtClean="0">
                <a:solidFill>
                  <a:schemeClr val="accent1">
                    <a:lumMod val="20000"/>
                    <a:lumOff val="80000"/>
                  </a:schemeClr>
                </a:solidFill>
              </a:rPr>
              <a:t> La définition de compatibilité dépend du SGBD</a:t>
            </a:r>
          </a:p>
          <a:p>
            <a:pPr lvl="2"/>
            <a:r>
              <a:rPr lang="fr-FR" b="1" smtClean="0">
                <a:solidFill>
                  <a:schemeClr val="accent1">
                    <a:lumMod val="20000"/>
                    <a:lumOff val="80000"/>
                  </a:schemeClr>
                </a:solidFill>
              </a:rPr>
              <a:t> </a:t>
            </a:r>
            <a:r>
              <a:rPr lang="fr-FR" sz="3200" b="1" smtClean="0">
                <a:solidFill>
                  <a:schemeClr val="accent1">
                    <a:lumMod val="20000"/>
                    <a:lumOff val="80000"/>
                  </a:schemeClr>
                </a:solidFill>
              </a:rPr>
              <a:t>Même de sa version</a:t>
            </a:r>
            <a:r>
              <a:rPr lang="fr-FR" b="1" smtClean="0">
                <a:solidFill>
                  <a:schemeClr val="accent1">
                    <a:lumMod val="20000"/>
                    <a:lumOff val="80000"/>
                  </a:schemeClr>
                </a:solidFill>
              </a:rPr>
              <a:t>     </a:t>
            </a:r>
            <a:endParaRPr lang="fr-FR" sz="1600" b="1">
              <a:solidFill>
                <a:schemeClr val="accent1">
                  <a:lumMod val="20000"/>
                  <a:lumOff val="80000"/>
                </a:schemeClr>
              </a:solidFill>
            </a:endParaRPr>
          </a:p>
        </p:txBody>
      </p:sp>
      <p:sp>
        <p:nvSpPr>
          <p:cNvPr id="4" name="Text Box 44"/>
          <p:cNvSpPr txBox="1">
            <a:spLocks noChangeArrowheads="1"/>
          </p:cNvSpPr>
          <p:nvPr/>
        </p:nvSpPr>
        <p:spPr bwMode="auto">
          <a:xfrm>
            <a:off x="476250" y="0"/>
            <a:ext cx="8096250" cy="1138773"/>
          </a:xfrm>
          <a:prstGeom prst="rect">
            <a:avLst/>
          </a:prstGeom>
          <a:solidFill>
            <a:srgbClr val="11DDED"/>
          </a:solidFill>
          <a:ln w="12700">
            <a:solidFill>
              <a:schemeClr val="accent1"/>
            </a:solidFill>
            <a:miter lim="800000"/>
            <a:headEnd/>
            <a:tailEnd/>
          </a:ln>
          <a:effectLst/>
        </p:spPr>
        <p:txBody>
          <a:bodyPr wrap="square">
            <a:spAutoFit/>
          </a:bodyPr>
          <a:lstStyle/>
          <a:p>
            <a:pPr algn="ctr">
              <a:spcBef>
                <a:spcPct val="50000"/>
              </a:spcBef>
            </a:pPr>
            <a:r>
              <a:rPr lang="fr-FR" sz="3600" dirty="0">
                <a:solidFill>
                  <a:schemeClr val="accent1"/>
                </a:solidFill>
              </a:rPr>
              <a:t>Op. </a:t>
            </a:r>
            <a:r>
              <a:rPr lang="fr-FR" sz="3600" dirty="0" smtClean="0">
                <a:solidFill>
                  <a:schemeClr val="accent1"/>
                </a:solidFill>
              </a:rPr>
              <a:t>ensemblistes </a:t>
            </a:r>
          </a:p>
          <a:p>
            <a:pPr algn="ctr">
              <a:spcBef>
                <a:spcPts val="0"/>
              </a:spcBef>
            </a:pPr>
            <a:r>
              <a:rPr lang="fr-FR" sz="3200" dirty="0" smtClean="0">
                <a:solidFill>
                  <a:schemeClr val="accent1"/>
                </a:solidFill>
              </a:rPr>
              <a:t>UNION</a:t>
            </a:r>
            <a:r>
              <a:rPr lang="fr-FR" sz="3200" dirty="0">
                <a:solidFill>
                  <a:schemeClr val="accent1"/>
                </a:solidFill>
              </a:rPr>
              <a:t>, INTER, </a:t>
            </a:r>
            <a:r>
              <a:rPr lang="fr-FR" sz="3200" dirty="0" smtClean="0">
                <a:solidFill>
                  <a:schemeClr val="accent1"/>
                </a:solidFill>
              </a:rPr>
              <a:t>DIFF</a:t>
            </a:r>
            <a:endParaRPr lang="fr-FR" sz="3200" dirty="0">
              <a:solidFill>
                <a:schemeClr val="accent1"/>
              </a:solidFill>
            </a:endParaRPr>
          </a:p>
        </p:txBody>
      </p:sp>
    </p:spTree>
    <p:extLst>
      <p:ext uri="{BB962C8B-B14F-4D97-AF65-F5344CB8AC3E}">
        <p14:creationId xmlns="" xmlns:p14="http://schemas.microsoft.com/office/powerpoint/2010/main" val="3377275181"/>
      </p:ext>
    </p:extLst>
  </p:cSld>
  <p:clrMapOvr>
    <a:masterClrMapping/>
  </p:clrMapOvr>
  <p:transition>
    <p:cover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a:xfrm>
            <a:off x="228600" y="1261110"/>
            <a:ext cx="8610600" cy="5368290"/>
          </a:xfrm>
          <a:noFill/>
          <a:ln/>
        </p:spPr>
        <p:txBody>
          <a:bodyPr/>
          <a:lstStyle/>
          <a:p>
            <a:r>
              <a:rPr lang="fr-FR" sz="3600" b="1" smtClean="0">
                <a:solidFill>
                  <a:schemeClr val="accent1">
                    <a:lumMod val="20000"/>
                    <a:lumOff val="80000"/>
                  </a:schemeClr>
                </a:solidFill>
              </a:rPr>
              <a:t>Produit cartésien </a:t>
            </a:r>
          </a:p>
          <a:p>
            <a:pPr lvl="1"/>
            <a:r>
              <a:rPr lang="fr-FR" sz="3200" b="1" smtClean="0">
                <a:solidFill>
                  <a:schemeClr val="accent1">
                    <a:lumMod val="20000"/>
                    <a:lumOff val="80000"/>
                  </a:schemeClr>
                </a:solidFill>
              </a:rPr>
              <a:t> </a:t>
            </a:r>
            <a:r>
              <a:rPr lang="fr-FR" sz="4000" b="1" smtClean="0">
                <a:solidFill>
                  <a:schemeClr val="accent1">
                    <a:lumMod val="20000"/>
                    <a:lumOff val="80000"/>
                  </a:schemeClr>
                </a:solidFill>
              </a:rPr>
              <a:t>R1 TIMES R2</a:t>
            </a:r>
            <a:r>
              <a:rPr lang="fr-FR" sz="3200" b="1" smtClean="0">
                <a:solidFill>
                  <a:schemeClr val="accent1">
                    <a:lumMod val="20000"/>
                    <a:lumOff val="80000"/>
                  </a:schemeClr>
                </a:solidFill>
              </a:rPr>
              <a:t> </a:t>
            </a:r>
          </a:p>
          <a:p>
            <a:r>
              <a:rPr lang="fr-FR" sz="3600" b="1" smtClean="0">
                <a:solidFill>
                  <a:schemeClr val="accent1">
                    <a:lumMod val="20000"/>
                    <a:lumOff val="80000"/>
                  </a:schemeClr>
                </a:solidFill>
              </a:rPr>
              <a:t> Pas de contraintes sur les types d’attributs</a:t>
            </a:r>
          </a:p>
          <a:p>
            <a:r>
              <a:rPr lang="fr-FR" sz="3600" b="1" smtClean="0">
                <a:solidFill>
                  <a:schemeClr val="accent1">
                    <a:lumMod val="20000"/>
                    <a:lumOff val="80000"/>
                  </a:schemeClr>
                </a:solidFill>
              </a:rPr>
              <a:t>Ni sur leur nombre</a:t>
            </a:r>
          </a:p>
          <a:p>
            <a:r>
              <a:rPr lang="fr-FR" sz="3600" b="1" smtClean="0">
                <a:solidFill>
                  <a:schemeClr val="accent1">
                    <a:lumMod val="20000"/>
                    <a:lumOff val="80000"/>
                  </a:schemeClr>
                </a:solidFill>
              </a:rPr>
              <a:t> Opération très chère que l’on évite à tout prix</a:t>
            </a:r>
            <a:endParaRPr lang="fr-FR" sz="3600" b="1">
              <a:solidFill>
                <a:schemeClr val="accent1">
                  <a:lumMod val="20000"/>
                  <a:lumOff val="80000"/>
                </a:schemeClr>
              </a:solidFill>
            </a:endParaRPr>
          </a:p>
        </p:txBody>
      </p:sp>
      <p:sp>
        <p:nvSpPr>
          <p:cNvPr id="4" name="Text Box 44"/>
          <p:cNvSpPr txBox="1">
            <a:spLocks noChangeArrowheads="1"/>
          </p:cNvSpPr>
          <p:nvPr/>
        </p:nvSpPr>
        <p:spPr bwMode="auto">
          <a:xfrm>
            <a:off x="476250" y="0"/>
            <a:ext cx="8096250" cy="1138773"/>
          </a:xfrm>
          <a:prstGeom prst="rect">
            <a:avLst/>
          </a:prstGeom>
          <a:solidFill>
            <a:srgbClr val="11DDED"/>
          </a:solidFill>
          <a:ln w="12700">
            <a:solidFill>
              <a:schemeClr val="accent1"/>
            </a:solidFill>
            <a:miter lim="800000"/>
            <a:headEnd/>
            <a:tailEnd/>
          </a:ln>
          <a:effectLst/>
        </p:spPr>
        <p:txBody>
          <a:bodyPr wrap="square">
            <a:spAutoFit/>
          </a:bodyPr>
          <a:lstStyle/>
          <a:p>
            <a:pPr algn="ctr">
              <a:spcBef>
                <a:spcPct val="50000"/>
              </a:spcBef>
            </a:pPr>
            <a:r>
              <a:rPr lang="fr-FR" sz="3600" dirty="0">
                <a:solidFill>
                  <a:schemeClr val="accent1"/>
                </a:solidFill>
              </a:rPr>
              <a:t>Op. </a:t>
            </a:r>
            <a:r>
              <a:rPr lang="fr-FR" sz="3600" dirty="0" smtClean="0">
                <a:solidFill>
                  <a:schemeClr val="accent1"/>
                </a:solidFill>
              </a:rPr>
              <a:t>ensemblistes </a:t>
            </a:r>
          </a:p>
          <a:p>
            <a:pPr algn="ctr">
              <a:spcBef>
                <a:spcPts val="0"/>
              </a:spcBef>
            </a:pPr>
            <a:r>
              <a:rPr lang="fr-FR" sz="3200" dirty="0" smtClean="0">
                <a:solidFill>
                  <a:schemeClr val="accent1"/>
                </a:solidFill>
              </a:rPr>
              <a:t>TIMES</a:t>
            </a:r>
            <a:endParaRPr lang="fr-FR" sz="3200" dirty="0">
              <a:solidFill>
                <a:schemeClr val="accent1"/>
              </a:solidFill>
            </a:endParaRPr>
          </a:p>
        </p:txBody>
      </p:sp>
    </p:spTree>
    <p:extLst>
      <p:ext uri="{BB962C8B-B14F-4D97-AF65-F5344CB8AC3E}">
        <p14:creationId xmlns="" xmlns:p14="http://schemas.microsoft.com/office/powerpoint/2010/main" val="2834928500"/>
      </p:ext>
    </p:extLst>
  </p:cSld>
  <p:clrMapOvr>
    <a:masterClrMapping/>
  </p:clrMapOvr>
  <p:transition>
    <p:cover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a:hlinkClick r:id="" action="ppaction://ole?verb=0"/>
          </p:cNvPr>
          <p:cNvGraphicFramePr>
            <a:graphicFrameLocks noGrp="1"/>
          </p:cNvGraphicFramePr>
          <p:nvPr>
            <p:ph type="tbl" idx="1"/>
          </p:nvPr>
        </p:nvGraphicFramePr>
        <p:xfrm>
          <a:off x="379413" y="1633538"/>
          <a:ext cx="4552950" cy="1931987"/>
        </p:xfrm>
        <a:graphic>
          <a:graphicData uri="http://schemas.openxmlformats.org/presentationml/2006/ole">
            <p:oleObj spid="_x0000_s563617" name="Document" r:id="rId4" imgW="7373880" imgH="3129120" progId="Word.Document.8">
              <p:embed/>
            </p:oleObj>
          </a:graphicData>
        </a:graphic>
      </p:graphicFrame>
      <p:sp>
        <p:nvSpPr>
          <p:cNvPr id="18437" name="Rectangle 5"/>
          <p:cNvSpPr>
            <a:spLocks noChangeArrowheads="1"/>
          </p:cNvSpPr>
          <p:nvPr/>
        </p:nvSpPr>
        <p:spPr bwMode="auto">
          <a:xfrm>
            <a:off x="216789" y="118872"/>
            <a:ext cx="2837307"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000" smtClean="0">
                <a:solidFill>
                  <a:schemeClr val="accent1"/>
                </a:solidFill>
              </a:rPr>
              <a:t>Base S-P</a:t>
            </a:r>
            <a:endParaRPr lang="fr-FR" sz="4000">
              <a:solidFill>
                <a:schemeClr val="accent1"/>
              </a:solidFill>
            </a:endParaRPr>
          </a:p>
        </p:txBody>
      </p:sp>
      <p:sp>
        <p:nvSpPr>
          <p:cNvPr id="18438" name="Rectangle 6"/>
          <p:cNvSpPr>
            <a:spLocks noChangeArrowheads="1"/>
          </p:cNvSpPr>
          <p:nvPr/>
        </p:nvSpPr>
        <p:spPr bwMode="auto">
          <a:xfrm>
            <a:off x="1588" y="14493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S</a:t>
            </a:r>
          </a:p>
        </p:txBody>
      </p:sp>
      <p:graphicFrame>
        <p:nvGraphicFramePr>
          <p:cNvPr id="563206" name="Object 6">
            <a:hlinkClick r:id="" action="ppaction://ole?verb=0"/>
          </p:cNvPr>
          <p:cNvGraphicFramePr>
            <a:graphicFrameLocks/>
          </p:cNvGraphicFramePr>
          <p:nvPr/>
        </p:nvGraphicFramePr>
        <p:xfrm>
          <a:off x="6670484" y="1636268"/>
          <a:ext cx="2263204" cy="2332228"/>
        </p:xfrm>
        <a:graphic>
          <a:graphicData uri="http://schemas.openxmlformats.org/presentationml/2006/ole">
            <p:oleObj spid="_x0000_s563618" name="Document" r:id="rId5" imgW="3718440" imgH="3943080" progId="Word.Document.8">
              <p:embed/>
            </p:oleObj>
          </a:graphicData>
        </a:graphic>
      </p:graphicFrame>
      <p:graphicFrame>
        <p:nvGraphicFramePr>
          <p:cNvPr id="563207" name="Object 7">
            <a:hlinkClick r:id="" action="ppaction://ole?verb=0"/>
          </p:cNvPr>
          <p:cNvGraphicFramePr>
            <a:graphicFrameLocks/>
          </p:cNvGraphicFramePr>
          <p:nvPr/>
        </p:nvGraphicFramePr>
        <p:xfrm>
          <a:off x="6699250" y="4541838"/>
          <a:ext cx="1722374" cy="1447482"/>
        </p:xfrm>
        <a:graphic>
          <a:graphicData uri="http://schemas.openxmlformats.org/presentationml/2006/ole">
            <p:oleObj spid="_x0000_s563619" name="Document" r:id="rId6" imgW="2766600" imgH="2251440" progId="Word.Document.8">
              <p:embed/>
            </p:oleObj>
          </a:graphicData>
        </a:graphic>
      </p:graphicFrame>
      <p:graphicFrame>
        <p:nvGraphicFramePr>
          <p:cNvPr id="563208" name="Object 8">
            <a:hlinkClick r:id="" action="ppaction://ole?verb=0"/>
          </p:cNvPr>
          <p:cNvGraphicFramePr>
            <a:graphicFrameLocks/>
          </p:cNvGraphicFramePr>
          <p:nvPr/>
        </p:nvGraphicFramePr>
        <p:xfrm>
          <a:off x="310832" y="4938332"/>
          <a:ext cx="4544632" cy="1499044"/>
        </p:xfrm>
        <a:graphic>
          <a:graphicData uri="http://schemas.openxmlformats.org/presentationml/2006/ole">
            <p:oleObj spid="_x0000_s563620" name="Document" r:id="rId7" imgW="7081920" imgH="1996920" progId="Word.Document.8">
              <p:embed/>
            </p:oleObj>
          </a:graphicData>
        </a:graphic>
      </p:graphicFrame>
      <p:sp>
        <p:nvSpPr>
          <p:cNvPr id="21" name="ZoneTexte 20"/>
          <p:cNvSpPr txBox="1"/>
          <p:nvPr/>
        </p:nvSpPr>
        <p:spPr>
          <a:xfrm>
            <a:off x="4645152" y="1627632"/>
            <a:ext cx="1956816" cy="400110"/>
          </a:xfrm>
          <a:prstGeom prst="rect">
            <a:avLst/>
          </a:prstGeom>
          <a:solidFill>
            <a:schemeClr val="tx2">
              <a:lumMod val="40000"/>
              <a:lumOff val="60000"/>
            </a:schemeClr>
          </a:solidFill>
        </p:spPr>
        <p:txBody>
          <a:bodyPr wrap="square" rtlCol="0">
            <a:spAutoFit/>
          </a:bodyPr>
          <a:lstStyle/>
          <a:p>
            <a:r>
              <a:rPr lang="fr-FR" b="1" smtClean="0">
                <a:solidFill>
                  <a:schemeClr val="bg1"/>
                </a:solidFill>
              </a:rPr>
              <a:t>S [S#,SNAME]</a:t>
            </a:r>
            <a:endParaRPr lang="fr-FR" b="1">
              <a:solidFill>
                <a:schemeClr val="bg1"/>
              </a:solidFill>
            </a:endParaRPr>
          </a:p>
        </p:txBody>
      </p:sp>
      <p:sp>
        <p:nvSpPr>
          <p:cNvPr id="22" name="ZoneTexte 21"/>
          <p:cNvSpPr txBox="1"/>
          <p:nvPr/>
        </p:nvSpPr>
        <p:spPr>
          <a:xfrm rot="2651139">
            <a:off x="4914395" y="3878101"/>
            <a:ext cx="1260116" cy="400110"/>
          </a:xfrm>
          <a:prstGeom prst="rect">
            <a:avLst/>
          </a:prstGeom>
          <a:solidFill>
            <a:schemeClr val="tx2">
              <a:lumMod val="40000"/>
              <a:lumOff val="60000"/>
            </a:schemeClr>
          </a:solidFill>
        </p:spPr>
        <p:txBody>
          <a:bodyPr wrap="square" rtlCol="0">
            <a:spAutoFit/>
          </a:bodyPr>
          <a:lstStyle/>
          <a:p>
            <a:r>
              <a:rPr lang="fr-FR" b="1" smtClean="0">
                <a:solidFill>
                  <a:schemeClr val="bg1"/>
                </a:solidFill>
              </a:rPr>
              <a:t>S [CITY]</a:t>
            </a:r>
            <a:endParaRPr lang="fr-FR" b="1">
              <a:solidFill>
                <a:schemeClr val="bg1"/>
              </a:solidFill>
            </a:endParaRPr>
          </a:p>
        </p:txBody>
      </p:sp>
      <p:sp>
        <p:nvSpPr>
          <p:cNvPr id="23" name="ZoneTexte 22"/>
          <p:cNvSpPr txBox="1"/>
          <p:nvPr/>
        </p:nvSpPr>
        <p:spPr>
          <a:xfrm>
            <a:off x="390144" y="4312920"/>
            <a:ext cx="3697224" cy="400110"/>
          </a:xfrm>
          <a:prstGeom prst="rect">
            <a:avLst/>
          </a:prstGeom>
          <a:solidFill>
            <a:schemeClr val="tx2">
              <a:lumMod val="40000"/>
              <a:lumOff val="60000"/>
            </a:schemeClr>
          </a:solidFill>
        </p:spPr>
        <p:txBody>
          <a:bodyPr wrap="square" rtlCol="0">
            <a:spAutoFit/>
          </a:bodyPr>
          <a:lstStyle/>
          <a:p>
            <a:r>
              <a:rPr lang="fr-FR" b="1" smtClean="0">
                <a:solidFill>
                  <a:schemeClr val="bg1"/>
                </a:solidFill>
              </a:rPr>
              <a:t>S   WHERE CITY = Paris</a:t>
            </a:r>
            <a:endParaRPr lang="fr-FR" b="1">
              <a:solidFill>
                <a:schemeClr val="bg1"/>
              </a:solidFill>
            </a:endParaRPr>
          </a:p>
        </p:txBody>
      </p:sp>
      <p:sp>
        <p:nvSpPr>
          <p:cNvPr id="24" name="ZoneTexte 23"/>
          <p:cNvSpPr txBox="1"/>
          <p:nvPr/>
        </p:nvSpPr>
        <p:spPr>
          <a:xfrm>
            <a:off x="5797296" y="6071616"/>
            <a:ext cx="2798064" cy="400110"/>
          </a:xfrm>
          <a:prstGeom prst="rect">
            <a:avLst/>
          </a:prstGeom>
          <a:solidFill>
            <a:srgbClr val="0000FD"/>
          </a:solidFill>
        </p:spPr>
        <p:txBody>
          <a:bodyPr wrap="square" rtlCol="0">
            <a:spAutoFit/>
          </a:bodyPr>
          <a:lstStyle/>
          <a:p>
            <a:pPr algn="ctr"/>
            <a:r>
              <a:rPr lang="fr-FR" smtClean="0"/>
              <a:t>Villes de fournisseurs</a:t>
            </a:r>
            <a:endParaRPr lang="fr-FR"/>
          </a:p>
        </p:txBody>
      </p:sp>
      <p:sp>
        <p:nvSpPr>
          <p:cNvPr id="25" name="ZoneTexte 24"/>
          <p:cNvSpPr txBox="1"/>
          <p:nvPr/>
        </p:nvSpPr>
        <p:spPr>
          <a:xfrm>
            <a:off x="5797296" y="932688"/>
            <a:ext cx="3172968" cy="400110"/>
          </a:xfrm>
          <a:prstGeom prst="rect">
            <a:avLst/>
          </a:prstGeom>
          <a:solidFill>
            <a:srgbClr val="0000FD"/>
          </a:solidFill>
        </p:spPr>
        <p:txBody>
          <a:bodyPr wrap="square" rtlCol="0">
            <a:spAutoFit/>
          </a:bodyPr>
          <a:lstStyle/>
          <a:p>
            <a:pPr algn="ctr"/>
            <a:r>
              <a:rPr lang="fr-FR" err="1" smtClean="0"/>
              <a:t>Ids</a:t>
            </a:r>
            <a:r>
              <a:rPr lang="fr-FR" smtClean="0"/>
              <a:t> et noms de fournisseurs </a:t>
            </a:r>
            <a:endParaRPr lang="fr-FR"/>
          </a:p>
        </p:txBody>
      </p:sp>
    </p:spTree>
  </p:cSld>
  <p:clrMapOvr>
    <a:masterClrMapping/>
  </p:clrMapOvr>
  <p:transition spd="slow" advTm="8989">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779272" y="0"/>
            <a:ext cx="7772400" cy="1143000"/>
          </a:xfrm>
          <a:noFill/>
          <a:ln/>
        </p:spPr>
        <p:txBody>
          <a:bodyPr/>
          <a:lstStyle/>
          <a:p>
            <a:r>
              <a:rPr lang="en-US" smtClean="0"/>
              <a:t>Jointure</a:t>
            </a:r>
            <a:r>
              <a:rPr lang="fr-FR" smtClean="0"/>
              <a:t> naturelle</a:t>
            </a:r>
            <a:endParaRPr lang="fr-FR"/>
          </a:p>
        </p:txBody>
      </p:sp>
      <p:sp>
        <p:nvSpPr>
          <p:cNvPr id="265219" name="Rectangle 3"/>
          <p:cNvSpPr>
            <a:spLocks noGrp="1" noChangeArrowheads="1"/>
          </p:cNvSpPr>
          <p:nvPr>
            <p:ph type="body" idx="1"/>
          </p:nvPr>
        </p:nvSpPr>
        <p:spPr>
          <a:xfrm>
            <a:off x="817880" y="1210056"/>
            <a:ext cx="7772400" cy="4267200"/>
          </a:xfrm>
          <a:noFill/>
          <a:ln/>
        </p:spPr>
        <p:txBody>
          <a:bodyPr/>
          <a:lstStyle/>
          <a:p>
            <a:r>
              <a:rPr lang="fr-FR" b="1"/>
              <a:t>La  jointure A JOIN B de deux tables </a:t>
            </a:r>
          </a:p>
          <a:p>
            <a:pPr lvl="1">
              <a:buFont typeface="Monotype Sorts" pitchFamily="2" charset="2"/>
              <a:buNone/>
            </a:pPr>
            <a:r>
              <a:rPr lang="fr-FR" sz="3200" b="1"/>
              <a:t>A (X, </a:t>
            </a:r>
            <a:r>
              <a:rPr lang="fr-FR" sz="3200" b="1">
                <a:solidFill>
                  <a:srgbClr val="FFFFC9"/>
                </a:solidFill>
              </a:rPr>
              <a:t>Y</a:t>
            </a:r>
            <a:r>
              <a:rPr lang="fr-FR" sz="3200" b="1"/>
              <a:t>) et B  (Z, </a:t>
            </a:r>
            <a:r>
              <a:rPr lang="fr-FR" sz="3200" b="1">
                <a:solidFill>
                  <a:srgbClr val="FFFFC9"/>
                </a:solidFill>
              </a:rPr>
              <a:t>Y</a:t>
            </a:r>
            <a:r>
              <a:rPr lang="fr-FR" sz="3200" b="1"/>
              <a:t>) </a:t>
            </a:r>
          </a:p>
          <a:p>
            <a:pPr lvl="1">
              <a:buFont typeface="Monotype Sorts" pitchFamily="2" charset="2"/>
              <a:buNone/>
            </a:pPr>
            <a:r>
              <a:rPr lang="fr-FR" sz="3200" b="1"/>
              <a:t>est  la table C avec les attributs :</a:t>
            </a:r>
          </a:p>
          <a:p>
            <a:pPr lvl="1">
              <a:buFont typeface="Monotype Sorts" pitchFamily="2" charset="2"/>
              <a:buNone/>
            </a:pPr>
            <a:r>
              <a:rPr lang="fr-FR" sz="3200" b="1">
                <a:solidFill>
                  <a:srgbClr val="FAFD00"/>
                </a:solidFill>
              </a:rPr>
              <a:t>C (X, </a:t>
            </a:r>
            <a:r>
              <a:rPr lang="fr-FR" sz="3200" b="1">
                <a:solidFill>
                  <a:srgbClr val="FFFFC9"/>
                </a:solidFill>
              </a:rPr>
              <a:t>Y</a:t>
            </a:r>
            <a:r>
              <a:rPr lang="fr-FR" sz="3200" b="1">
                <a:solidFill>
                  <a:srgbClr val="FAFD00"/>
                </a:solidFill>
              </a:rPr>
              <a:t>,  Z)</a:t>
            </a:r>
          </a:p>
          <a:p>
            <a:pPr lvl="1">
              <a:buFont typeface="Monotype Sorts" pitchFamily="2" charset="2"/>
              <a:buNone/>
            </a:pPr>
            <a:r>
              <a:rPr lang="fr-FR" sz="3200" b="1"/>
              <a:t>et avec tous les </a:t>
            </a:r>
            <a:r>
              <a:rPr lang="fr-FR" sz="3200" b="1" err="1"/>
              <a:t>tuples</a:t>
            </a:r>
            <a:r>
              <a:rPr lang="fr-FR" sz="3200" b="1"/>
              <a:t> (</a:t>
            </a:r>
            <a:r>
              <a:rPr lang="fr-FR" sz="3200" b="1" err="1"/>
              <a:t>X:x</a:t>
            </a:r>
            <a:r>
              <a:rPr lang="fr-FR" sz="3200" b="1"/>
              <a:t>, Y:y, Z:z ) tels que (x, y) est dans A et (y, z) est dans B</a:t>
            </a:r>
          </a:p>
          <a:p>
            <a:r>
              <a:rPr lang="fr-FR" sz="2800" b="1"/>
              <a:t>pas d’autres </a:t>
            </a:r>
            <a:r>
              <a:rPr lang="fr-FR" sz="2800" b="1" err="1"/>
              <a:t>tuples</a:t>
            </a:r>
            <a:endParaRPr lang="fr-FR" sz="2800" b="1"/>
          </a:p>
          <a:p>
            <a:r>
              <a:rPr lang="fr-FR" b="1"/>
              <a:t>X, Y, Z peuvent être </a:t>
            </a:r>
            <a:r>
              <a:rPr lang="fr-FR" b="1" smtClean="0"/>
              <a:t>composés</a:t>
            </a:r>
            <a:endParaRPr lang="fr-FR" b="1"/>
          </a:p>
        </p:txBody>
      </p:sp>
      <p:pic>
        <p:nvPicPr>
          <p:cNvPr id="2" name="Audio 1">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8318500" y="6032500"/>
            <a:ext cx="609600" cy="609600"/>
          </a:xfrm>
          <a:prstGeom prst="rect">
            <a:avLst/>
          </a:prstGeom>
        </p:spPr>
      </p:pic>
    </p:spTree>
  </p:cSld>
  <p:clrMapOvr>
    <a:masterClrMapping/>
  </p:clrMapOvr>
  <p:transition advTm="308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779272" y="0"/>
            <a:ext cx="7772400" cy="1143000"/>
          </a:xfrm>
          <a:noFill/>
          <a:ln/>
        </p:spPr>
        <p:txBody>
          <a:bodyPr/>
          <a:lstStyle/>
          <a:p>
            <a:r>
              <a:rPr lang="en-US" smtClean="0"/>
              <a:t>Jointure</a:t>
            </a:r>
            <a:r>
              <a:rPr lang="fr-FR" smtClean="0"/>
              <a:t> naturelle</a:t>
            </a:r>
            <a:endParaRPr lang="fr-FR"/>
          </a:p>
        </p:txBody>
      </p:sp>
      <p:sp>
        <p:nvSpPr>
          <p:cNvPr id="265219" name="Rectangle 3"/>
          <p:cNvSpPr>
            <a:spLocks noGrp="1" noChangeArrowheads="1"/>
          </p:cNvSpPr>
          <p:nvPr>
            <p:ph type="body" idx="1"/>
          </p:nvPr>
        </p:nvSpPr>
        <p:spPr>
          <a:xfrm>
            <a:off x="164592" y="1210056"/>
            <a:ext cx="8425688" cy="4267200"/>
          </a:xfrm>
          <a:noFill/>
          <a:ln/>
        </p:spPr>
        <p:txBody>
          <a:bodyPr/>
          <a:lstStyle/>
          <a:p>
            <a:pPr>
              <a:spcBef>
                <a:spcPts val="1800"/>
              </a:spcBef>
              <a:buFont typeface="Wingdings" pitchFamily="2" charset="2"/>
              <a:buChar char="q"/>
            </a:pPr>
            <a:r>
              <a:rPr lang="fr-FR" sz="3600" b="1" smtClean="0">
                <a:solidFill>
                  <a:schemeClr val="accent1">
                    <a:lumMod val="20000"/>
                    <a:lumOff val="80000"/>
                  </a:schemeClr>
                </a:solidFill>
              </a:rPr>
              <a:t>Est-ce </a:t>
            </a:r>
            <a:r>
              <a:rPr lang="fr-FR" sz="3600" b="1">
                <a:solidFill>
                  <a:schemeClr val="accent1">
                    <a:lumMod val="20000"/>
                    <a:lumOff val="80000"/>
                  </a:schemeClr>
                </a:solidFill>
              </a:rPr>
              <a:t>que la jointure naturelle est </a:t>
            </a:r>
            <a:r>
              <a:rPr lang="fr-FR" sz="3600" b="1" smtClean="0">
                <a:solidFill>
                  <a:schemeClr val="accent1">
                    <a:lumMod val="20000"/>
                    <a:lumOff val="80000"/>
                  </a:schemeClr>
                </a:solidFill>
              </a:rPr>
              <a:t>commutative et/ou associative ?</a:t>
            </a:r>
          </a:p>
          <a:p>
            <a:pPr>
              <a:spcBef>
                <a:spcPts val="1800"/>
              </a:spcBef>
              <a:buFont typeface="Wingdings" pitchFamily="2" charset="2"/>
              <a:buChar char="q"/>
            </a:pPr>
            <a:r>
              <a:rPr lang="fr-FR" sz="3600" b="1">
                <a:solidFill>
                  <a:schemeClr val="accent1">
                    <a:lumMod val="20000"/>
                    <a:lumOff val="80000"/>
                  </a:schemeClr>
                </a:solidFill>
              </a:rPr>
              <a:t> </a:t>
            </a:r>
            <a:r>
              <a:rPr lang="fr-FR" sz="3600" b="1" smtClean="0">
                <a:solidFill>
                  <a:schemeClr val="accent1">
                    <a:lumMod val="20000"/>
                    <a:lumOff val="80000"/>
                  </a:schemeClr>
                </a:solidFill>
              </a:rPr>
              <a:t>Notamment \  une sélection ou une projection ? </a:t>
            </a:r>
          </a:p>
          <a:p>
            <a:pPr>
              <a:spcBef>
                <a:spcPts val="1800"/>
              </a:spcBef>
              <a:buFont typeface="Wingdings" pitchFamily="2" charset="2"/>
              <a:buChar char="q"/>
            </a:pPr>
            <a:r>
              <a:rPr lang="fr-FR" b="1" smtClean="0"/>
              <a:t>A JOIN B =? B JOIN A</a:t>
            </a:r>
          </a:p>
          <a:p>
            <a:pPr>
              <a:spcBef>
                <a:spcPts val="1800"/>
              </a:spcBef>
              <a:buFont typeface="Wingdings" pitchFamily="2" charset="2"/>
              <a:buChar char="q"/>
            </a:pPr>
            <a:r>
              <a:rPr lang="fr-FR" b="1" smtClean="0"/>
              <a:t>A JOIN B  JOIN C  = ? A JOIN (B JOIN  C) </a:t>
            </a:r>
          </a:p>
          <a:p>
            <a:pPr>
              <a:spcBef>
                <a:spcPts val="1800"/>
              </a:spcBef>
              <a:buFont typeface="Wingdings" pitchFamily="2" charset="2"/>
              <a:buChar char="q"/>
            </a:pPr>
            <a:r>
              <a:rPr lang="fr-FR" b="1" smtClean="0"/>
              <a:t>A JOIN A JOIN A = ?</a:t>
            </a:r>
          </a:p>
        </p:txBody>
      </p:sp>
    </p:spTree>
    <p:extLst>
      <p:ext uri="{BB962C8B-B14F-4D97-AF65-F5344CB8AC3E}">
        <p14:creationId xmlns="" xmlns:p14="http://schemas.microsoft.com/office/powerpoint/2010/main" val="963309875"/>
      </p:ext>
    </p:extLst>
  </p:cSld>
  <p:clrMapOvr>
    <a:masterClrMapping/>
  </p:clrMapOvr>
  <p:transition>
    <p:cover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872" name="Object 0">
            <a:hlinkClick r:id="" action="ppaction://ole?verb=0"/>
          </p:cNvPr>
          <p:cNvGraphicFramePr>
            <a:graphicFrameLocks/>
          </p:cNvGraphicFramePr>
          <p:nvPr/>
        </p:nvGraphicFramePr>
        <p:xfrm>
          <a:off x="1457325" y="3629025"/>
          <a:ext cx="2227263" cy="1965325"/>
        </p:xfrm>
        <a:graphic>
          <a:graphicData uri="http://schemas.openxmlformats.org/presentationml/2006/ole">
            <p:oleObj spid="_x0000_s269730" name="Document" r:id="rId5" imgW="2237232" imgH="1975104" progId="Word.Document.8">
              <p:embed/>
            </p:oleObj>
          </a:graphicData>
        </a:graphic>
      </p:graphicFrame>
      <p:graphicFrame>
        <p:nvGraphicFramePr>
          <p:cNvPr id="207873" name="Object 1">
            <a:hlinkClick r:id="" action="ppaction://ole?verb=0"/>
          </p:cNvPr>
          <p:cNvGraphicFramePr>
            <a:graphicFrameLocks/>
          </p:cNvGraphicFramePr>
          <p:nvPr/>
        </p:nvGraphicFramePr>
        <p:xfrm>
          <a:off x="954723" y="1518285"/>
          <a:ext cx="2781300" cy="1320800"/>
        </p:xfrm>
        <a:graphic>
          <a:graphicData uri="http://schemas.openxmlformats.org/presentationml/2006/ole">
            <p:oleObj spid="_x0000_s269731" name="Document" r:id="rId6" imgW="2791968" imgH="1331976" progId="Word.Document.8">
              <p:embed/>
            </p:oleObj>
          </a:graphicData>
        </a:graphic>
      </p:graphicFrame>
      <p:sp>
        <p:nvSpPr>
          <p:cNvPr id="78857" name="Rectangle 9"/>
          <p:cNvSpPr>
            <a:spLocks noChangeArrowheads="1"/>
          </p:cNvSpPr>
          <p:nvPr/>
        </p:nvSpPr>
        <p:spPr bwMode="auto">
          <a:xfrm>
            <a:off x="426720" y="1123315"/>
            <a:ext cx="1503680" cy="669925"/>
          </a:xfrm>
          <a:prstGeom prst="rect">
            <a:avLst/>
          </a:prstGeom>
          <a:noFill/>
          <a:ln w="12699">
            <a:noFill/>
            <a:miter lim="800000"/>
            <a:headEnd/>
            <a:tailEnd/>
          </a:ln>
          <a:effectLst/>
        </p:spPr>
        <p:txBody>
          <a:bodyPr wrap="none" lIns="0" tIns="0" rIns="0" bIns="0" anchor="b" anchorCtr="1"/>
          <a:lstStyle/>
          <a:p>
            <a:pPr lvl="1">
              <a:spcBef>
                <a:spcPct val="20000"/>
              </a:spcBef>
            </a:pPr>
            <a:r>
              <a:rPr lang="fr-FR" sz="2000" b="1" i="0" smtClean="0"/>
              <a:t>CS </a:t>
            </a:r>
            <a:r>
              <a:rPr lang="fr-FR" sz="2800">
                <a:solidFill>
                  <a:schemeClr val="tx1"/>
                </a:solidFill>
              </a:rPr>
              <a:t/>
            </a:r>
            <a:br>
              <a:rPr lang="fr-FR" sz="2800">
                <a:solidFill>
                  <a:schemeClr val="tx1"/>
                </a:solidFill>
              </a:rPr>
            </a:br>
            <a:endParaRPr lang="fr-FR" sz="2800">
              <a:solidFill>
                <a:schemeClr val="tx1"/>
              </a:solidFill>
            </a:endParaRPr>
          </a:p>
        </p:txBody>
      </p:sp>
      <p:sp>
        <p:nvSpPr>
          <p:cNvPr id="78863" name="Rectangle 15"/>
          <p:cNvSpPr>
            <a:spLocks noChangeArrowheads="1"/>
          </p:cNvSpPr>
          <p:nvPr/>
        </p:nvSpPr>
        <p:spPr bwMode="auto">
          <a:xfrm>
            <a:off x="0" y="2855595"/>
            <a:ext cx="3276600" cy="669925"/>
          </a:xfrm>
          <a:prstGeom prst="rect">
            <a:avLst/>
          </a:prstGeom>
          <a:noFill/>
          <a:ln w="12699">
            <a:noFill/>
            <a:miter lim="800000"/>
            <a:headEnd/>
            <a:tailEnd/>
          </a:ln>
          <a:effectLst/>
        </p:spPr>
        <p:txBody>
          <a:bodyPr wrap="none" lIns="0" tIns="0" rIns="0" bIns="0" anchor="b" anchorCtr="1"/>
          <a:lstStyle/>
          <a:p>
            <a:pPr lvl="1">
              <a:spcBef>
                <a:spcPct val="20000"/>
              </a:spcBef>
            </a:pPr>
            <a:r>
              <a:rPr lang="fr-FR" sz="2000" b="1" i="0"/>
              <a:t>SC </a:t>
            </a:r>
          </a:p>
        </p:txBody>
      </p:sp>
      <p:graphicFrame>
        <p:nvGraphicFramePr>
          <p:cNvPr id="207874" name="Object 2">
            <a:hlinkClick r:id="" action="ppaction://ole?verb=0"/>
          </p:cNvPr>
          <p:cNvGraphicFramePr>
            <a:graphicFrameLocks/>
          </p:cNvGraphicFramePr>
          <p:nvPr/>
        </p:nvGraphicFramePr>
        <p:xfrm>
          <a:off x="6027738" y="4418013"/>
          <a:ext cx="2703512" cy="1712912"/>
        </p:xfrm>
        <a:graphic>
          <a:graphicData uri="http://schemas.openxmlformats.org/presentationml/2006/ole">
            <p:oleObj spid="_x0000_s269732" name="Document" r:id="rId7" imgW="3812922" imgH="2320838" progId="Word.Document.8">
              <p:embed/>
            </p:oleObj>
          </a:graphicData>
        </a:graphic>
      </p:graphicFrame>
      <p:graphicFrame>
        <p:nvGraphicFramePr>
          <p:cNvPr id="207875" name="Object 3">
            <a:hlinkClick r:id="" action="ppaction://ole?verb=0"/>
          </p:cNvPr>
          <p:cNvGraphicFramePr>
            <a:graphicFrameLocks/>
          </p:cNvGraphicFramePr>
          <p:nvPr/>
        </p:nvGraphicFramePr>
        <p:xfrm>
          <a:off x="6227445" y="1671003"/>
          <a:ext cx="2733675" cy="1900237"/>
        </p:xfrm>
        <a:graphic>
          <a:graphicData uri="http://schemas.openxmlformats.org/presentationml/2006/ole">
            <p:oleObj spid="_x0000_s269733" name="Document" r:id="rId8" imgW="3462528" imgH="2322576" progId="Word.Document.8">
              <p:embed/>
            </p:oleObj>
          </a:graphicData>
        </a:graphic>
      </p:graphicFrame>
      <p:sp>
        <p:nvSpPr>
          <p:cNvPr id="78866" name="Rectangle 18"/>
          <p:cNvSpPr>
            <a:spLocks noChangeArrowheads="1"/>
          </p:cNvSpPr>
          <p:nvPr/>
        </p:nvSpPr>
        <p:spPr bwMode="auto">
          <a:xfrm>
            <a:off x="3953193" y="4694873"/>
            <a:ext cx="1644682" cy="397545"/>
          </a:xfrm>
          <a:prstGeom prst="rect">
            <a:avLst/>
          </a:prstGeom>
          <a:solidFill>
            <a:schemeClr val="tx2">
              <a:lumMod val="20000"/>
              <a:lumOff val="80000"/>
            </a:schemeClr>
          </a:solidFill>
          <a:ln w="12699">
            <a:noFill/>
            <a:miter lim="800000"/>
            <a:headEnd/>
            <a:tailEnd/>
          </a:ln>
          <a:effectLst/>
        </p:spPr>
        <p:txBody>
          <a:bodyPr wrap="none" lIns="90488" tIns="44450" rIns="90488" bIns="44450">
            <a:spAutoFit/>
          </a:bodyPr>
          <a:lstStyle/>
          <a:p>
            <a:r>
              <a:rPr lang="fr-FR" b="1" i="0">
                <a:solidFill>
                  <a:schemeClr val="bg1"/>
                </a:solidFill>
              </a:rPr>
              <a:t> CS </a:t>
            </a:r>
            <a:r>
              <a:rPr lang="fr-FR" b="1" i="0" smtClean="0">
                <a:solidFill>
                  <a:schemeClr val="bg1"/>
                </a:solidFill>
              </a:rPr>
              <a:t>JOIN </a:t>
            </a:r>
            <a:r>
              <a:rPr lang="fr-FR" b="1" i="0">
                <a:solidFill>
                  <a:schemeClr val="bg1"/>
                </a:solidFill>
              </a:rPr>
              <a:t>SC</a:t>
            </a:r>
          </a:p>
        </p:txBody>
      </p:sp>
      <p:sp>
        <p:nvSpPr>
          <p:cNvPr id="78867" name="Rectangle 19"/>
          <p:cNvSpPr>
            <a:spLocks noChangeArrowheads="1"/>
          </p:cNvSpPr>
          <p:nvPr/>
        </p:nvSpPr>
        <p:spPr bwMode="auto">
          <a:xfrm>
            <a:off x="5801360" y="3053080"/>
            <a:ext cx="1676400" cy="457200"/>
          </a:xfrm>
          <a:prstGeom prst="rect">
            <a:avLst/>
          </a:prstGeom>
          <a:noFill/>
          <a:ln w="12699">
            <a:noFill/>
            <a:miter lim="800000"/>
            <a:headEnd/>
            <a:tailEnd/>
          </a:ln>
          <a:effectLst/>
        </p:spPr>
        <p:txBody>
          <a:bodyPr wrap="none" lIns="0" tIns="0" rIns="0" bIns="0" anchor="b" anchorCtr="1"/>
          <a:lstStyle/>
          <a:p>
            <a:pPr lvl="1">
              <a:spcBef>
                <a:spcPct val="20000"/>
              </a:spcBef>
            </a:pPr>
            <a:r>
              <a:rPr lang="fr-FR" sz="2000" b="1" i="0" smtClean="0"/>
              <a:t>S</a:t>
            </a:r>
            <a:endParaRPr lang="fr-FR" sz="2000" b="1" i="0"/>
          </a:p>
        </p:txBody>
      </p:sp>
      <p:sp>
        <p:nvSpPr>
          <p:cNvPr id="78868" name="Line 20"/>
          <p:cNvSpPr>
            <a:spLocks noChangeShapeType="1"/>
          </p:cNvSpPr>
          <p:nvPr/>
        </p:nvSpPr>
        <p:spPr bwMode="auto">
          <a:xfrm flipV="1">
            <a:off x="5340350" y="3545840"/>
            <a:ext cx="1131570" cy="727710"/>
          </a:xfrm>
          <a:prstGeom prst="line">
            <a:avLst/>
          </a:prstGeom>
          <a:noFill/>
          <a:ln w="12699">
            <a:solidFill>
              <a:schemeClr val="tx1"/>
            </a:solidFill>
            <a:round/>
            <a:headEnd/>
            <a:tailEnd/>
          </a:ln>
          <a:effectLst/>
        </p:spPr>
        <p:txBody>
          <a:bodyPr wrap="none" anchor="ctr"/>
          <a:lstStyle/>
          <a:p>
            <a:endParaRPr lang="fr-FR"/>
          </a:p>
        </p:txBody>
      </p:sp>
      <p:sp>
        <p:nvSpPr>
          <p:cNvPr id="78869" name="Line 21"/>
          <p:cNvSpPr>
            <a:spLocks noChangeShapeType="1"/>
          </p:cNvSpPr>
          <p:nvPr/>
        </p:nvSpPr>
        <p:spPr bwMode="auto">
          <a:xfrm flipV="1">
            <a:off x="5568950" y="3637280"/>
            <a:ext cx="1126490" cy="712470"/>
          </a:xfrm>
          <a:prstGeom prst="line">
            <a:avLst/>
          </a:prstGeom>
          <a:noFill/>
          <a:ln w="12699">
            <a:solidFill>
              <a:schemeClr val="tx1"/>
            </a:solidFill>
            <a:round/>
            <a:headEnd/>
            <a:tailEnd/>
          </a:ln>
          <a:effectLst/>
        </p:spPr>
        <p:txBody>
          <a:bodyPr wrap="none" anchor="ctr"/>
          <a:lstStyle/>
          <a:p>
            <a:endParaRPr lang="fr-FR"/>
          </a:p>
        </p:txBody>
      </p:sp>
      <p:sp>
        <p:nvSpPr>
          <p:cNvPr id="25" name="Rectangle 18"/>
          <p:cNvSpPr>
            <a:spLocks noChangeArrowheads="1"/>
          </p:cNvSpPr>
          <p:nvPr/>
        </p:nvSpPr>
        <p:spPr bwMode="auto">
          <a:xfrm>
            <a:off x="3699193" y="1941513"/>
            <a:ext cx="2356800" cy="397545"/>
          </a:xfrm>
          <a:prstGeom prst="rect">
            <a:avLst/>
          </a:prstGeom>
          <a:solidFill>
            <a:schemeClr val="tx2">
              <a:lumMod val="20000"/>
              <a:lumOff val="80000"/>
            </a:schemeClr>
          </a:solidFill>
          <a:ln w="12699">
            <a:noFill/>
            <a:miter lim="800000"/>
            <a:headEnd/>
            <a:tailEnd/>
          </a:ln>
          <a:effectLst/>
        </p:spPr>
        <p:txBody>
          <a:bodyPr wrap="none" lIns="90488" tIns="44450" rIns="90488" bIns="44450">
            <a:spAutoFit/>
          </a:bodyPr>
          <a:lstStyle/>
          <a:p>
            <a:r>
              <a:rPr lang="fr-FR" b="1" i="0"/>
              <a:t> </a:t>
            </a:r>
            <a:r>
              <a:rPr lang="fr-FR" b="1" smtClean="0">
                <a:solidFill>
                  <a:schemeClr val="bg1"/>
                </a:solidFill>
              </a:rPr>
              <a:t>S [STATUS, CITY</a:t>
            </a:r>
            <a:r>
              <a:rPr lang="fr-FR" b="1" u="sng" smtClean="0">
                <a:solidFill>
                  <a:schemeClr val="bg1"/>
                </a:solidFill>
              </a:rPr>
              <a:t>]</a:t>
            </a:r>
            <a:endParaRPr lang="fr-FR" b="1" i="0">
              <a:solidFill>
                <a:schemeClr val="bg1"/>
              </a:solidFill>
            </a:endParaRPr>
          </a:p>
        </p:txBody>
      </p:sp>
      <p:sp>
        <p:nvSpPr>
          <p:cNvPr id="26" name="Rectangle 18"/>
          <p:cNvSpPr>
            <a:spLocks noChangeArrowheads="1"/>
          </p:cNvSpPr>
          <p:nvPr/>
        </p:nvSpPr>
        <p:spPr bwMode="auto">
          <a:xfrm rot="20094623">
            <a:off x="3892233" y="3252153"/>
            <a:ext cx="1665522" cy="397545"/>
          </a:xfrm>
          <a:prstGeom prst="rect">
            <a:avLst/>
          </a:prstGeom>
          <a:solidFill>
            <a:schemeClr val="tx1">
              <a:lumMod val="20000"/>
              <a:lumOff val="80000"/>
            </a:schemeClr>
          </a:solidFill>
          <a:ln w="12699">
            <a:noFill/>
            <a:miter lim="800000"/>
            <a:headEnd/>
            <a:tailEnd/>
          </a:ln>
          <a:effectLst/>
        </p:spPr>
        <p:txBody>
          <a:bodyPr wrap="none" lIns="90488" tIns="44450" rIns="90488" bIns="44450">
            <a:spAutoFit/>
          </a:bodyPr>
          <a:lstStyle/>
          <a:p>
            <a:pPr marL="0" lvl="1"/>
            <a:r>
              <a:rPr lang="fr-FR" b="1" i="0">
                <a:solidFill>
                  <a:schemeClr val="bg1"/>
                </a:solidFill>
              </a:rPr>
              <a:t> </a:t>
            </a:r>
            <a:r>
              <a:rPr lang="fr-FR" b="1" smtClean="0">
                <a:solidFill>
                  <a:schemeClr val="bg1"/>
                </a:solidFill>
              </a:rPr>
              <a:t>S [</a:t>
            </a:r>
            <a:r>
              <a:rPr lang="fr-FR" b="1" u="sng" smtClean="0">
                <a:solidFill>
                  <a:schemeClr val="bg1"/>
                </a:solidFill>
              </a:rPr>
              <a:t>S#</a:t>
            </a:r>
            <a:r>
              <a:rPr lang="fr-FR" b="1" smtClean="0">
                <a:solidFill>
                  <a:schemeClr val="bg1"/>
                </a:solidFill>
              </a:rPr>
              <a:t>, CITY]</a:t>
            </a:r>
          </a:p>
        </p:txBody>
      </p:sp>
      <p:pic>
        <p:nvPicPr>
          <p:cNvPr id="4" name="Audio 3">
            <a:hlinkClick r:id="" action="ppaction://media"/>
          </p:cNvPr>
          <p:cNvPicPr>
            <a:picLocks noChangeAspect="1"/>
          </p:cNvPicPr>
          <p:nvPr>
            <a:videoFile r:link="rId2"/>
            <p:extLst>
              <p:ext uri="{DAA4B4D4-6D71-4841-9C94-3DE7FCFB9230}">
                <p14:media xmlns="" xmlns:p14="http://schemas.microsoft.com/office/powerpoint/2010/main" r:embed="rId9"/>
              </p:ext>
            </p:extLst>
          </p:nvPr>
        </p:nvPicPr>
        <p:blipFill>
          <a:blip r:embed="rId10" cstate="print"/>
          <a:stretch>
            <a:fillRect/>
          </a:stretch>
        </p:blipFill>
        <p:spPr>
          <a:xfrm>
            <a:off x="8318500" y="6032500"/>
            <a:ext cx="609600" cy="609600"/>
          </a:xfrm>
          <a:prstGeom prst="rect">
            <a:avLst/>
          </a:prstGeom>
        </p:spPr>
      </p:pic>
    </p:spTree>
  </p:cSld>
  <p:clrMapOvr>
    <a:masterClrMapping/>
  </p:clrMapOvr>
  <p:transition spd="slow" advTm="43053">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showWhenStopped="0">
                <p:cTn id="7" fill="hold" display="0">
                  <p:stCondLst>
                    <p:cond delay="indefinite"/>
                  </p:stCondLst>
                  <p:endCondLst>
                    <p:cond evt="onStopAudio" delay="0">
                      <p:tgtEl>
                        <p:sldTgt/>
                      </p:tgtEl>
                    </p:cond>
                  </p:endCondLst>
                </p:cTn>
                <p:tgtEl>
                  <p:spTgt spid="4"/>
                </p:tgtEl>
              </p:cMediaNode>
            </p:video>
          </p:childTnLst>
        </p:cTn>
      </p:par>
    </p:tnLst>
  </p:timing>
  <p:extLst mod="1">
    <p:ext uri="{3A86A75C-4F4B-4683-9AE1-C65F6400EC91}">
      <p14:laserTraceLst xmlns="" xmlns:p14="http://schemas.microsoft.com/office/powerpoint/2010/main">
        <p14:tracePtLst>
          <p14:tracePt t="4491" x="3771900" y="2765425"/>
          <p14:tracePt t="4832" x="3749675" y="2765425"/>
          <p14:tracePt t="4835" x="3714750" y="2720975"/>
          <p14:tracePt t="4852" x="3600450" y="2606675"/>
          <p14:tracePt t="4869" x="3532188" y="2525713"/>
          <p14:tracePt t="4886" x="3406775" y="2286000"/>
          <p14:tracePt t="4902" x="3336925" y="2160588"/>
          <p14:tracePt t="4919" x="3279775" y="2035175"/>
          <p14:tracePt t="4935" x="3086100" y="1679575"/>
          <p14:tracePt t="4953" x="3006725" y="1508125"/>
          <p14:tracePt t="4969" x="2925763" y="1371600"/>
          <p14:tracePt t="4987" x="2822575" y="1154113"/>
          <p14:tracePt t="5002" x="2765425" y="1085850"/>
          <p14:tracePt t="5019" x="2697163" y="993775"/>
          <p14:tracePt t="5035" x="2663825" y="936625"/>
          <p14:tracePt t="5052" x="2617788" y="892175"/>
          <p14:tracePt t="5069" x="2514600" y="811213"/>
          <p14:tracePt t="5086" x="2468563" y="788988"/>
          <p14:tracePt t="5102" x="2435225" y="777875"/>
          <p14:tracePt t="5119" x="2389188" y="765175"/>
          <p14:tracePt t="5136" x="2378075" y="765175"/>
          <p14:tracePt t="5153" x="2365375" y="765175"/>
          <p14:tracePt t="5195" x="2354263" y="765175"/>
          <p14:tracePt t="5199" x="2332038" y="765175"/>
          <p14:tracePt t="5220" x="2320925" y="765175"/>
          <p14:tracePt t="5236" x="2274888" y="800100"/>
          <p14:tracePt t="5559" x="2149475" y="800100"/>
          <p14:tracePt t="5570" x="2000250" y="800100"/>
          <p14:tracePt t="5587" x="1874838" y="800100"/>
          <p14:tracePt t="5591" x="1771650" y="800100"/>
          <p14:tracePt t="5604" x="1692275" y="800100"/>
          <p14:tracePt t="5621" x="1589088" y="800100"/>
          <p14:tracePt t="5638" x="1474788" y="822325"/>
          <p14:tracePt t="5657" x="1428750" y="835025"/>
          <p14:tracePt t="5671" x="1371600" y="846138"/>
          <p14:tracePt t="5688" x="1257300" y="914400"/>
          <p14:tracePt t="5705" x="1177925" y="949325"/>
          <p14:tracePt t="5722" x="1131888" y="993775"/>
          <p14:tracePt t="5738" x="1039813" y="1063625"/>
          <p14:tracePt t="5756" x="1017588" y="1074738"/>
          <p14:tracePt t="5771" x="993775" y="1096963"/>
          <p14:tracePt t="5789" x="879475" y="1235075"/>
          <p14:tracePt t="5822" x="846138" y="1268413"/>
          <p14:tracePt t="5838" x="835025" y="1325563"/>
          <p14:tracePt t="5855" x="800100" y="1622425"/>
          <p14:tracePt t="5889" x="788988" y="1703388"/>
          <p14:tracePt t="5905" x="777875" y="1885950"/>
          <p14:tracePt t="5922" x="765175" y="2000250"/>
          <p14:tracePt t="5956" x="765175" y="2068513"/>
          <p14:tracePt t="5973" x="765175" y="2103438"/>
          <p14:tracePt t="5989" x="765175" y="2125663"/>
          <p14:tracePt t="6008" x="765175" y="2136775"/>
          <p14:tracePt t="6022" x="788988" y="2228850"/>
          <p14:tracePt t="6039" x="800100" y="2251075"/>
          <p14:tracePt t="6249" x="868363" y="2365375"/>
          <p14:tracePt t="6265" x="914400" y="2468563"/>
          <p14:tracePt t="6273" x="949325" y="2536825"/>
          <p14:tracePt t="6290" x="960438" y="2628900"/>
          <p14:tracePt t="6294" x="971550" y="2743200"/>
          <p14:tracePt t="6307" x="982663" y="2994025"/>
          <p14:tracePt t="6323" x="993775" y="3121025"/>
          <p14:tracePt t="6340" x="1028700" y="3257550"/>
          <p14:tracePt t="6358" x="1063625" y="3486150"/>
          <p14:tracePt t="6374" x="1085850" y="3521075"/>
          <p14:tracePt t="6391" x="1096963" y="3543300"/>
          <p14:tracePt t="6407" x="1143000" y="3578225"/>
          <p14:tracePt t="6425" x="1165225" y="3578225"/>
          <p14:tracePt t="6440" x="1246188" y="3578225"/>
          <p14:tracePt t="6458" x="1292225" y="3578225"/>
          <p14:tracePt t="6474" x="1371600" y="3578225"/>
          <p14:tracePt t="6491" x="1565275" y="3543300"/>
          <p14:tracePt t="6507" x="1679575" y="3497263"/>
          <p14:tracePt t="6525" x="1828800" y="3429000"/>
          <p14:tracePt t="6541" x="2160588" y="3303588"/>
          <p14:tracePt t="6558" x="2308225" y="3257550"/>
          <p14:tracePt t="6574" x="2549525" y="3154363"/>
          <p14:tracePt t="6592" x="2822575" y="3040063"/>
          <p14:tracePt t="6625" x="2949575" y="2982913"/>
          <p14:tracePt t="6641" x="3143250" y="2846388"/>
          <p14:tracePt t="6658" x="3222625" y="2778125"/>
          <p14:tracePt t="6675" x="3314700" y="2732088"/>
          <p14:tracePt t="6692" x="3440113" y="2640013"/>
          <p14:tracePt t="6709" x="3554413" y="2549525"/>
          <p14:tracePt t="6725" x="3611563" y="2503488"/>
          <p14:tracePt t="6743" x="3646488" y="2468563"/>
          <p14:tracePt t="6758" x="3760788" y="2411413"/>
          <p14:tracePt t="6776" x="3806825" y="2389188"/>
          <p14:tracePt t="6793" x="3886200" y="2320925"/>
          <p14:tracePt t="6811" x="3908425" y="2308225"/>
          <p14:tracePt t="6825" x="3932238" y="2274888"/>
          <p14:tracePt t="6842" x="3943350" y="2182813"/>
          <p14:tracePt t="6859" x="3943350" y="2125663"/>
          <p14:tracePt t="6876" x="3943350" y="2046288"/>
          <p14:tracePt t="6892" x="3921125" y="1885950"/>
          <p14:tracePt t="6910" x="3908425" y="1806575"/>
          <p14:tracePt t="6926" x="3875088" y="1703388"/>
          <p14:tracePt t="6943" x="3863975" y="1657350"/>
          <p14:tracePt t="6960" x="3840163" y="1622425"/>
          <p14:tracePt t="6976" x="3817938" y="1577975"/>
          <p14:tracePt t="6993" x="3749675" y="1485900"/>
          <p14:tracePt t="7009" x="3692525" y="1417638"/>
          <p14:tracePt t="7009" x="3622675" y="1325563"/>
          <p14:tracePt t="7033" x="3429000" y="1131888"/>
          <p14:tracePt t="7060" x="3246438" y="993775"/>
          <p14:tracePt t="7078" x="3143250" y="949325"/>
          <p14:tracePt t="7093" x="3028950" y="925513"/>
          <p14:tracePt t="7110" x="2765425" y="892175"/>
          <p14:tracePt t="7127" x="2640013" y="892175"/>
          <p14:tracePt t="7143" x="2492375" y="892175"/>
          <p14:tracePt t="7160" x="2193925" y="925513"/>
          <p14:tracePt t="7177" x="2068513" y="936625"/>
          <p14:tracePt t="7194" x="1897063" y="936625"/>
          <p14:tracePt t="7210" x="1793875" y="936625"/>
          <p14:tracePt t="7228" x="1736725" y="936625"/>
          <p14:tracePt t="7243" x="1589088" y="936625"/>
          <p14:tracePt t="7260" x="1543050" y="925513"/>
          <p14:tracePt t="7277" x="1485900" y="914400"/>
          <p14:tracePt t="7294" x="1474788" y="914400"/>
          <p14:tracePt t="7310" x="1463675" y="914400"/>
          <p14:tracePt t="7344" x="1450975" y="914400"/>
          <p14:tracePt t="7347" x="1439863" y="914400"/>
          <p14:tracePt t="7361" x="1406525" y="936625"/>
          <p14:tracePt t="7378" x="1382713" y="960438"/>
          <p14:tracePt t="7394" x="1371600" y="960438"/>
          <p14:tracePt t="7411" x="1360488" y="960438"/>
          <p14:tracePt t="7465" x="1349375" y="982663"/>
          <p14:tracePt t="7481" x="1314450" y="993775"/>
          <p14:tracePt t="7483" x="1292225" y="1017588"/>
          <p14:tracePt t="7494" x="1279525" y="1028700"/>
          <p14:tracePt t="7512" x="1257300" y="1039813"/>
          <p14:tracePt t="7528" x="1246188" y="1039813"/>
          <p14:tracePt t="7598" x="1246188" y="1050925"/>
          <p14:tracePt t="7612" x="1222375" y="1074738"/>
          <p14:tracePt t="7614" x="1211263" y="1108075"/>
          <p14:tracePt t="7628" x="1189038" y="1131888"/>
          <p14:tracePt t="7645" x="1154113" y="1189038"/>
          <p14:tracePt t="7926" x="1131888" y="1189038"/>
          <p14:tracePt t="7930" x="1108075" y="1189038"/>
          <p14:tracePt t="7946" x="1085850" y="1200150"/>
          <p14:tracePt t="7963" x="982663" y="1292225"/>
          <p14:tracePt t="7979" x="892175" y="1406525"/>
          <p14:tracePt t="7996" x="708025" y="1611313"/>
          <p14:tracePt t="8013" x="650875" y="1668463"/>
          <p14:tracePt t="8030" x="606425" y="1703388"/>
          <p14:tracePt t="8052" x="571500" y="1736725"/>
          <p14:tracePt t="8065" x="560388" y="1771650"/>
          <p14:tracePt t="8080" x="525463" y="1817688"/>
          <p14:tracePt t="8097" x="514350" y="1863725"/>
          <p14:tracePt t="8114" x="492125" y="1897063"/>
          <p14:tracePt t="8130" x="479425" y="1931988"/>
          <p14:tracePt t="8147" x="479425" y="1978025"/>
          <p14:tracePt t="8483" x="0" y="0"/>
        </p14:tracePtLst>
        <p14:tracePtLst>
          <p14:tracePt t="9572" x="1565275" y="2949575"/>
          <p14:tracePt t="9718" x="1554163" y="2949575"/>
          <p14:tracePt t="9721" x="1531938" y="2949575"/>
          <p14:tracePt t="9737" x="1485900" y="2960688"/>
          <p14:tracePt t="9755" x="1463675" y="2982913"/>
          <p14:tracePt t="9770" x="1371600" y="3017838"/>
          <p14:tracePt t="9791" x="1325563" y="3051175"/>
          <p14:tracePt t="9804" x="1292225" y="3086100"/>
          <p14:tracePt t="9821" x="1211263" y="3178175"/>
          <p14:tracePt t="9860" x="1131888" y="3303588"/>
          <p14:tracePt t="9871" x="1108075" y="3360738"/>
          <p14:tracePt t="9875" x="1096963" y="3382963"/>
          <p14:tracePt t="9888" x="1085850" y="3417888"/>
          <p14:tracePt t="9905" x="1074738" y="3475038"/>
          <p14:tracePt t="9921" x="1063625" y="3611563"/>
          <p14:tracePt t="9938" x="1050925" y="3692525"/>
          <p14:tracePt t="9954" x="1050925" y="3760788"/>
          <p14:tracePt t="9972" x="1039813" y="3921125"/>
          <p14:tracePt t="9988" x="1039813" y="4114800"/>
          <p14:tracePt t="10006" x="1039813" y="4217988"/>
          <p14:tracePt t="10022" x="1050925" y="4308475"/>
          <p14:tracePt t="10038" x="1143000" y="4457700"/>
          <p14:tracePt t="10055" x="1189038" y="4457700"/>
          <p14:tracePt t="10298" x="1189038" y="4537075"/>
          <p14:tracePt t="10308" x="1189038" y="4629150"/>
          <p14:tracePt t="10323" x="1189038" y="4732338"/>
          <p14:tracePt t="10325" x="1200150" y="4857750"/>
          <p14:tracePt t="10339" x="1222375" y="5006975"/>
          <p14:tracePt t="10356" x="1268413" y="5246688"/>
          <p14:tracePt t="10373" x="1292225" y="5314950"/>
          <p14:tracePt t="10389" x="1325563" y="5360988"/>
          <p14:tracePt t="10406" x="1382713" y="5407025"/>
          <p14:tracePt t="10423" x="1406525" y="5418138"/>
          <p14:tracePt t="10439" x="1485900" y="5464175"/>
          <p14:tracePt t="10457" x="1531938" y="5486400"/>
          <p14:tracePt t="10473" x="1600200" y="5521325"/>
          <p14:tracePt t="10490" x="1760538" y="5543550"/>
          <p14:tracePt t="10507" x="1863725" y="5543550"/>
          <p14:tracePt t="10523" x="1943100" y="5543550"/>
          <p14:tracePt t="10523" x="2046288" y="5532438"/>
          <p14:tracePt t="10541" x="2171700" y="5532438"/>
          <p14:tracePt t="10557" x="2297113" y="5532438"/>
          <p14:tracePt t="10574" x="2411413" y="5532438"/>
          <p14:tracePt t="10590" x="2582863" y="5532438"/>
          <p14:tracePt t="10607" x="2674938" y="5532438"/>
          <p14:tracePt t="10624" x="2754313" y="5521325"/>
          <p14:tracePt t="10640" x="2903538" y="5497513"/>
          <p14:tracePt t="10657" x="3040063" y="5440363"/>
          <p14:tracePt t="10674" x="3121025" y="5418138"/>
          <p14:tracePt t="10691" x="3200400" y="5383213"/>
          <p14:tracePt t="10708" x="3325813" y="5314950"/>
          <p14:tracePt t="10724" x="3371850" y="5280025"/>
          <p14:tracePt t="10741" x="3406775" y="5246688"/>
          <p14:tracePt t="10757" x="3451225" y="5121275"/>
          <p14:tracePt t="10775" x="3463925" y="5029200"/>
          <p14:tracePt t="10791" x="3486150" y="4949825"/>
          <p14:tracePt t="10808" x="3521075" y="4800600"/>
          <p14:tracePt t="10825" x="3543300" y="4743450"/>
          <p14:tracePt t="10841" x="3578225" y="4606925"/>
          <p14:tracePt t="10886" x="3622675" y="4457700"/>
          <p14:tracePt t="10890" x="3622675" y="4275138"/>
          <p14:tracePt t="10908" x="3622675" y="4160838"/>
          <p14:tracePt t="10925" x="3622675" y="4035425"/>
          <p14:tracePt t="10941" x="3600450" y="3851275"/>
          <p14:tracePt t="10959" x="3578225" y="3783013"/>
          <p14:tracePt t="10975" x="3565525" y="3725863"/>
          <p14:tracePt t="10992" x="3521075" y="3622675"/>
          <p14:tracePt t="11008" x="3463925" y="3521075"/>
          <p14:tracePt t="11044" x="3429000" y="3463925"/>
          <p14:tracePt t="11047" x="3349625" y="3382963"/>
          <p14:tracePt t="11059" x="3189288" y="3279775"/>
          <p14:tracePt t="11075" x="3108325" y="3211513"/>
          <p14:tracePt t="11092" x="3028950" y="3165475"/>
          <p14:tracePt t="11109" x="2857500" y="3121025"/>
          <p14:tracePt t="11125" x="2789238" y="3108325"/>
          <p14:tracePt t="11142" x="2628900" y="3097213"/>
          <p14:tracePt t="11160" x="2560638" y="3097213"/>
          <p14:tracePt t="11177" x="2457450" y="3108325"/>
          <p14:tracePt t="11194" x="2217738" y="3189288"/>
          <p14:tracePt t="11210" x="2092325" y="3200400"/>
          <p14:tracePt t="11227" x="2000250" y="3211513"/>
          <p14:tracePt t="11244" x="1817688" y="3235325"/>
          <p14:tracePt t="11260" x="1646238" y="3246438"/>
          <p14:tracePt t="11260" x="1577975" y="3246438"/>
          <p14:tracePt t="11295" x="1508125" y="3246438"/>
          <p14:tracePt t="11311" x="1450975" y="3257550"/>
          <p14:tracePt t="11327" x="1393825" y="3257550"/>
          <p14:tracePt t="11344" x="1382713" y="3257550"/>
          <p14:tracePt t="11386" x="1382713" y="3268663"/>
          <p14:tracePt t="11388" x="1360488" y="3279775"/>
          <p14:tracePt t="11411" x="1325563" y="3325813"/>
          <p14:tracePt t="11453" x="1325563" y="3336925"/>
          <p14:tracePt t="11755" x="0" y="0"/>
        </p14:tracePtLst>
        <p14:tracePtLst>
          <p14:tracePt t="18515" x="7361238" y="3292475"/>
          <p14:tracePt t="18575" x="7361238" y="3303588"/>
          <p14:tracePt t="18578" x="7361238" y="3314700"/>
          <p14:tracePt t="18588" x="7361238" y="3325813"/>
          <p14:tracePt t="18604" x="7361238" y="3349625"/>
          <p14:tracePt t="18621" x="7361238" y="3371850"/>
          <p14:tracePt t="18775" x="7372350" y="3371850"/>
          <p14:tracePt t="18782" x="7407275" y="3371850"/>
          <p14:tracePt t="18788" x="7451725" y="3371850"/>
          <p14:tracePt t="18805" x="7508875" y="3371850"/>
          <p14:tracePt t="18821" x="7680325" y="3371850"/>
          <p14:tracePt t="18838" x="7897813" y="3349625"/>
          <p14:tracePt t="18855" x="8058150" y="3325813"/>
          <p14:tracePt t="18872" x="8218488" y="3292475"/>
          <p14:tracePt t="18889" x="8493125" y="3257550"/>
          <p14:tracePt t="18905" x="8618538" y="3246438"/>
          <p14:tracePt t="18922" x="8721725" y="3222625"/>
          <p14:tracePt t="18938" x="8880475" y="3200400"/>
          <p14:tracePt t="18956" x="8937625" y="3178175"/>
          <p14:tracePt t="18972" x="8961438" y="3165475"/>
          <p14:tracePt t="18990" x="8961438" y="3143250"/>
          <p14:tracePt t="19006" x="8972550" y="3108325"/>
          <p14:tracePt t="19022" x="8983663" y="2949575"/>
          <p14:tracePt t="19039" x="8983663" y="2857500"/>
          <p14:tracePt t="19056" x="8983663" y="2765425"/>
          <p14:tracePt t="19056" x="8983663" y="2674938"/>
          <p14:tracePt t="19074" x="8983663" y="2582863"/>
          <p14:tracePt t="19089" x="8961438" y="2525713"/>
          <p14:tracePt t="19106" x="8937625" y="2457450"/>
          <p14:tracePt t="19123" x="8880475" y="2354263"/>
          <p14:tracePt t="19140" x="8869363" y="2320925"/>
          <p14:tracePt t="19156" x="8823325" y="2239963"/>
          <p14:tracePt t="19174" x="8812213" y="2206625"/>
          <p14:tracePt t="19189" x="8801100" y="2171700"/>
          <p14:tracePt t="19189" x="8789988" y="2136775"/>
          <p14:tracePt t="19223" x="8789988" y="2103438"/>
          <p14:tracePt t="19225" x="8778875" y="2046288"/>
          <p14:tracePt t="19240" x="8755063" y="1920875"/>
          <p14:tracePt t="19256" x="8755063" y="1863725"/>
          <p14:tracePt t="19273" x="8732838" y="1806575"/>
          <p14:tracePt t="19290" x="8675688" y="1714500"/>
          <p14:tracePt t="19307" x="8618538" y="1657350"/>
          <p14:tracePt t="19323" x="8447088" y="1554163"/>
          <p14:tracePt t="19340" x="8332788" y="1497013"/>
          <p14:tracePt t="19358" x="8218488" y="1439863"/>
          <p14:tracePt t="19373" x="8080375" y="1393825"/>
          <p14:tracePt t="19390" x="7840663" y="1336675"/>
          <p14:tracePt t="19408" x="7726363" y="1336675"/>
          <p14:tracePt t="19408" x="7635875" y="1336675"/>
          <p14:tracePt t="19424" x="7554913" y="1336675"/>
          <p14:tracePt t="19441" x="7486650" y="1336675"/>
          <p14:tracePt t="19458" x="7326313" y="1360488"/>
          <p14:tracePt t="19476" x="7246938" y="1371600"/>
          <p14:tracePt t="19491" x="7200900" y="1382713"/>
          <p14:tracePt t="19507" x="7086600" y="1406525"/>
          <p14:tracePt t="19524" x="7029450" y="1406525"/>
          <p14:tracePt t="19541" x="6994525" y="1406525"/>
          <p14:tracePt t="19558" x="6904038" y="1406525"/>
          <p14:tracePt t="19574" x="6869113" y="1406525"/>
          <p14:tracePt t="19591" x="6800850" y="1406525"/>
          <p14:tracePt t="19608" x="6765925" y="1406525"/>
          <p14:tracePt t="19624" x="6743700" y="1406525"/>
          <p14:tracePt t="19641" x="6686550" y="1406525"/>
          <p14:tracePt t="19658" x="6664325" y="1406525"/>
          <p14:tracePt t="19674" x="6629400" y="1417638"/>
          <p14:tracePt t="19691" x="6550025" y="1450975"/>
          <p14:tracePt t="19708" x="6515100" y="1463675"/>
          <p14:tracePt t="19725" x="6446838" y="1497013"/>
          <p14:tracePt t="19743" x="6423025" y="1508125"/>
          <p14:tracePt t="19758" x="6389688" y="1531938"/>
          <p14:tracePt t="19775" x="6365875" y="1554163"/>
          <p14:tracePt t="19792" x="6286500" y="1622425"/>
          <p14:tracePt t="19809" x="6240463" y="1679575"/>
          <p14:tracePt t="19842" x="6229350" y="1703388"/>
          <p14:tracePt t="19846" x="6218238" y="1714500"/>
          <p14:tracePt t="19859" x="6207125" y="1736725"/>
          <p14:tracePt t="19876" x="6172200" y="1793875"/>
          <p14:tracePt t="19892" x="6149975" y="1874838"/>
          <p14:tracePt t="19925" x="6092825" y="2011363"/>
          <p14:tracePt t="19928" x="6069013" y="2068513"/>
          <p14:tracePt t="19942" x="6069013" y="2114550"/>
          <p14:tracePt t="19959" x="6046788" y="2160588"/>
          <p14:tracePt t="19980" x="6046788" y="2171700"/>
          <p14:tracePt t="19992" x="6035675" y="2274888"/>
          <p14:tracePt t="20011" x="6022975" y="2354263"/>
          <p14:tracePt t="20026" x="6011863" y="2468563"/>
          <p14:tracePt t="20043" x="5978525" y="2765425"/>
          <p14:tracePt t="20061" x="5965825" y="2925763"/>
          <p14:tracePt t="20076" x="5965825" y="3154363"/>
          <p14:tracePt t="20093" x="5965825" y="3235325"/>
          <p14:tracePt t="20110" x="5965825" y="3279775"/>
          <p14:tracePt t="20126" x="5965825" y="3360738"/>
          <p14:tracePt t="20143" x="5989638" y="3394075"/>
          <p14:tracePt t="20160" x="6011863" y="3429000"/>
          <p14:tracePt t="20176" x="6092825" y="3486150"/>
          <p14:tracePt t="20194" x="6149975" y="3521075"/>
          <p14:tracePt t="20210" x="6207125" y="3565525"/>
          <p14:tracePt t="20227" x="6343650" y="3657600"/>
          <p14:tracePt t="20244" x="6423025" y="3703638"/>
          <p14:tracePt t="20260" x="6594475" y="3829050"/>
          <p14:tracePt t="20297" x="6743700" y="3897313"/>
          <p14:tracePt t="20313" x="6823075" y="3908425"/>
          <p14:tracePt t="20327" x="6892925" y="3921125"/>
          <p14:tracePt t="20344" x="6972300" y="3932238"/>
          <p14:tracePt t="20346" x="7178675" y="3932238"/>
          <p14:tracePt t="20361" x="7304088" y="3932238"/>
          <p14:tracePt t="20378" x="7407275" y="3932238"/>
          <p14:tracePt t="20394" x="7693025" y="3932238"/>
          <p14:tracePt t="20413" x="7807325" y="3932238"/>
          <p14:tracePt t="20427" x="7921625" y="3932238"/>
          <p14:tracePt t="20445" x="8115300" y="3943350"/>
          <p14:tracePt t="20461" x="8183563" y="3943350"/>
          <p14:tracePt t="20478" x="8275638" y="3943350"/>
          <p14:tracePt t="20495" x="8297863" y="3943350"/>
          <p14:tracePt t="20511" x="8321675" y="3943350"/>
          <p14:tracePt t="20528" x="8401050" y="3908425"/>
          <p14:tracePt t="20545" x="8458200" y="3875088"/>
          <p14:tracePt t="20561" x="8480425" y="3829050"/>
          <p14:tracePt t="20578" x="8561388" y="3771900"/>
          <p14:tracePt t="20595" x="8594725" y="3749675"/>
          <p14:tracePt t="20611" x="8607425" y="3736975"/>
          <p14:tracePt t="20630" x="8618538" y="3725863"/>
          <p14:tracePt t="20820" x="0" y="0"/>
        </p14:tracePtLst>
      </p14:laserTrace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804672" y="347472"/>
          <a:ext cx="3578352" cy="1858695"/>
        </p:xfrm>
        <a:graphic>
          <a:graphicData uri="http://schemas.openxmlformats.org/drawingml/2006/table">
            <a:tbl>
              <a:tblPr/>
              <a:tblGrid>
                <a:gridCol w="524256"/>
                <a:gridCol w="1033272"/>
                <a:gridCol w="886968"/>
                <a:gridCol w="1133856"/>
              </a:tblGrid>
              <a:tr h="310779">
                <a:tc>
                  <a:txBody>
                    <a:bodyPr/>
                    <a:lstStyle/>
                    <a:p>
                      <a:pPr algn="ctr"/>
                      <a:r>
                        <a:rPr lang="fr-FR" sz="1400">
                          <a:solidFill>
                            <a:srgbClr val="00279F"/>
                          </a:solidFill>
                        </a:rPr>
                        <a:t>S#</a:t>
                      </a:r>
                      <a:endParaRPr lang="fr-FR" sz="2400">
                        <a:solidFill>
                          <a:srgbClr val="00279F"/>
                        </a:solidFill>
                      </a:endParaRPr>
                    </a:p>
                  </a:txBody>
                  <a:tcPr anchor="ctr">
                    <a:lnL>
                      <a:noFill/>
                    </a:lnL>
                    <a:lnR>
                      <a:noFill/>
                    </a:lnR>
                    <a:lnB>
                      <a:noFill/>
                    </a:lnB>
                    <a:solidFill>
                      <a:srgbClr val="C0C0C0"/>
                    </a:solidFill>
                  </a:tcPr>
                </a:tc>
                <a:tc>
                  <a:txBody>
                    <a:bodyPr/>
                    <a:lstStyle/>
                    <a:p>
                      <a:pPr algn="ctr"/>
                      <a:r>
                        <a:rPr lang="fr-FR" sz="1400" err="1">
                          <a:solidFill>
                            <a:srgbClr val="00279F"/>
                          </a:solidFill>
                        </a:rPr>
                        <a:t>SName</a:t>
                      </a:r>
                      <a:endParaRPr lang="fr-FR" sz="2400">
                        <a:solidFill>
                          <a:srgbClr val="00279F"/>
                        </a:solidFill>
                      </a:endParaRPr>
                    </a:p>
                  </a:txBody>
                  <a:tcPr anchor="ctr">
                    <a:lnL>
                      <a:noFill/>
                    </a:lnL>
                    <a:lnR>
                      <a:noFill/>
                    </a:lnR>
                    <a:lnT>
                      <a:noFill/>
                    </a:lnT>
                    <a:lnB>
                      <a:noFill/>
                    </a:lnB>
                    <a:solidFill>
                      <a:srgbClr val="C0C0C0"/>
                    </a:solidFill>
                  </a:tcPr>
                </a:tc>
                <a:tc>
                  <a:txBody>
                    <a:bodyPr/>
                    <a:lstStyle/>
                    <a:p>
                      <a:pPr algn="ctr"/>
                      <a:r>
                        <a:rPr lang="fr-FR" sz="1400">
                          <a:solidFill>
                            <a:srgbClr val="00279F"/>
                          </a:solidFill>
                        </a:rPr>
                        <a:t>Status</a:t>
                      </a:r>
                      <a:endParaRPr lang="fr-FR" sz="2400">
                        <a:solidFill>
                          <a:srgbClr val="00279F"/>
                        </a:solidFill>
                      </a:endParaRPr>
                    </a:p>
                  </a:txBody>
                  <a:tcPr anchor="ctr">
                    <a:lnL>
                      <a:noFill/>
                    </a:lnL>
                    <a:lnR>
                      <a:noFill/>
                    </a:lnR>
                    <a:lnT>
                      <a:noFill/>
                    </a:lnT>
                    <a:lnB>
                      <a:noFill/>
                    </a:lnB>
                    <a:solidFill>
                      <a:srgbClr val="C0C0C0"/>
                    </a:solidFill>
                  </a:tcPr>
                </a:tc>
                <a:tc>
                  <a:txBody>
                    <a:bodyPr/>
                    <a:lstStyle/>
                    <a:p>
                      <a:pPr algn="ctr"/>
                      <a:r>
                        <a:rPr lang="fr-FR" sz="1400">
                          <a:solidFill>
                            <a:srgbClr val="00279F"/>
                          </a:solidFill>
                        </a:rPr>
                        <a:t>City</a:t>
                      </a:r>
                      <a:endParaRPr lang="fr-FR" sz="2400">
                        <a:solidFill>
                          <a:srgbClr val="00279F"/>
                        </a:solidFill>
                      </a:endParaRPr>
                    </a:p>
                  </a:txBody>
                  <a:tcPr anchor="ctr">
                    <a:lnL>
                      <a:noFill/>
                    </a:lnL>
                    <a:lnR>
                      <a:noFill/>
                    </a:lnR>
                    <a:lnT>
                      <a:noFill/>
                    </a:lnT>
                    <a:lnB>
                      <a:noFill/>
                    </a:lnB>
                    <a:solidFill>
                      <a:srgbClr val="C0C0C0"/>
                    </a:solidFill>
                  </a:tcPr>
                </a:tc>
              </a:tr>
              <a:tr h="310779">
                <a:tc>
                  <a:txBody>
                    <a:bodyPr/>
                    <a:lstStyle/>
                    <a:p>
                      <a:pPr algn="ctr"/>
                      <a:r>
                        <a:rPr lang="fr-FR" sz="1400">
                          <a:solidFill>
                            <a:schemeClr val="accent5">
                              <a:lumMod val="50000"/>
                            </a:schemeClr>
                          </a:solidFill>
                        </a:rPr>
                        <a:t>s1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err="1">
                          <a:solidFill>
                            <a:schemeClr val="accent5">
                              <a:lumMod val="50000"/>
                            </a:schemeClr>
                          </a:solidFill>
                        </a:rPr>
                        <a:t>smith</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20</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London</a:t>
                      </a:r>
                      <a:endParaRPr lang="fr-FR" sz="2400">
                        <a:solidFill>
                          <a:schemeClr val="accent5">
                            <a:lumMod val="50000"/>
                          </a:schemeClr>
                        </a:solidFill>
                      </a:endParaRPr>
                    </a:p>
                  </a:txBody>
                  <a:tcPr>
                    <a:lnL>
                      <a:noFill/>
                    </a:lnL>
                    <a:lnR>
                      <a:noFill/>
                    </a:lnR>
                    <a:lnT>
                      <a:noFill/>
                    </a:lnT>
                    <a:lnB>
                      <a:noFill/>
                    </a:lnB>
                    <a:solidFill>
                      <a:srgbClr val="C0C0C0"/>
                    </a:solidFill>
                  </a:tcPr>
                </a:tc>
              </a:tr>
              <a:tr h="310779">
                <a:tc>
                  <a:txBody>
                    <a:bodyPr/>
                    <a:lstStyle/>
                    <a:p>
                      <a:pPr algn="ctr"/>
                      <a:r>
                        <a:rPr lang="fr-FR" sz="1400">
                          <a:solidFill>
                            <a:schemeClr val="accent6">
                              <a:lumMod val="50000"/>
                            </a:schemeClr>
                          </a:solidFill>
                        </a:rPr>
                        <a:t>s2</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6">
                              <a:lumMod val="50000"/>
                            </a:schemeClr>
                          </a:solidFill>
                        </a:rPr>
                        <a:t>Jones</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6">
                              <a:lumMod val="50000"/>
                            </a:schemeClr>
                          </a:solidFill>
                        </a:rPr>
                        <a:t>10</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6">
                              <a:lumMod val="50000"/>
                            </a:schemeClr>
                          </a:solidFill>
                        </a:rPr>
                        <a:t>Paris</a:t>
                      </a:r>
                      <a:endParaRPr lang="fr-FR" sz="2400">
                        <a:solidFill>
                          <a:schemeClr val="accent6">
                            <a:lumMod val="50000"/>
                          </a:schemeClr>
                        </a:solidFill>
                      </a:endParaRPr>
                    </a:p>
                  </a:txBody>
                  <a:tcPr>
                    <a:lnL>
                      <a:noFill/>
                    </a:lnL>
                    <a:lnR>
                      <a:noFill/>
                    </a:lnR>
                    <a:lnT>
                      <a:noFill/>
                    </a:lnT>
                    <a:lnB>
                      <a:noFill/>
                    </a:lnB>
                    <a:solidFill>
                      <a:srgbClr val="C0C0C0"/>
                    </a:solidFill>
                  </a:tcPr>
                </a:tc>
              </a:tr>
              <a:tr h="310779">
                <a:tc>
                  <a:txBody>
                    <a:bodyPr/>
                    <a:lstStyle/>
                    <a:p>
                      <a:pPr algn="ctr"/>
                      <a:r>
                        <a:rPr lang="fr-FR" sz="1400">
                          <a:solidFill>
                            <a:schemeClr val="accent4">
                              <a:lumMod val="40000"/>
                              <a:lumOff val="60000"/>
                            </a:schemeClr>
                          </a:solidFill>
                        </a:rPr>
                        <a:t>s3</a:t>
                      </a:r>
                      <a:endParaRPr lang="fr-FR" sz="2400">
                        <a:solidFill>
                          <a:schemeClr val="accent4">
                            <a:lumMod val="40000"/>
                            <a:lumOff val="6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4">
                              <a:lumMod val="40000"/>
                              <a:lumOff val="60000"/>
                            </a:schemeClr>
                          </a:solidFill>
                        </a:rPr>
                        <a:t>Blake</a:t>
                      </a:r>
                      <a:endParaRPr lang="fr-FR" sz="2400">
                        <a:solidFill>
                          <a:schemeClr val="accent4">
                            <a:lumMod val="40000"/>
                            <a:lumOff val="6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4">
                              <a:lumMod val="40000"/>
                              <a:lumOff val="60000"/>
                            </a:schemeClr>
                          </a:solidFill>
                        </a:rPr>
                        <a:t>30</a:t>
                      </a:r>
                      <a:endParaRPr lang="fr-FR" sz="2400">
                        <a:solidFill>
                          <a:schemeClr val="accent4">
                            <a:lumMod val="40000"/>
                            <a:lumOff val="6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4">
                              <a:lumMod val="40000"/>
                              <a:lumOff val="60000"/>
                            </a:schemeClr>
                          </a:solidFill>
                        </a:rPr>
                        <a:t>Paris</a:t>
                      </a:r>
                      <a:endParaRPr lang="fr-FR" sz="2400">
                        <a:solidFill>
                          <a:schemeClr val="accent4">
                            <a:lumMod val="40000"/>
                            <a:lumOff val="60000"/>
                          </a:schemeClr>
                        </a:solidFill>
                      </a:endParaRPr>
                    </a:p>
                  </a:txBody>
                  <a:tcPr>
                    <a:lnL>
                      <a:noFill/>
                    </a:lnL>
                    <a:lnR>
                      <a:noFill/>
                    </a:lnR>
                    <a:lnT>
                      <a:noFill/>
                    </a:lnT>
                    <a:lnB>
                      <a:noFill/>
                    </a:lnB>
                    <a:solidFill>
                      <a:srgbClr val="C0C0C0"/>
                    </a:solidFill>
                  </a:tcPr>
                </a:tc>
              </a:tr>
              <a:tr h="310779">
                <a:tc>
                  <a:txBody>
                    <a:bodyPr/>
                    <a:lstStyle/>
                    <a:p>
                      <a:pPr algn="ctr"/>
                      <a:r>
                        <a:rPr lang="fr-FR" sz="1400">
                          <a:solidFill>
                            <a:srgbClr val="00279F"/>
                          </a:solidFill>
                        </a:rPr>
                        <a:t>s4</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Clark</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20</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err="1">
                          <a:solidFill>
                            <a:srgbClr val="00279F"/>
                          </a:solidFill>
                        </a:rPr>
                        <a:t>london</a:t>
                      </a:r>
                      <a:endParaRPr lang="fr-FR" sz="2400">
                        <a:solidFill>
                          <a:srgbClr val="00279F"/>
                        </a:solidFill>
                      </a:endParaRPr>
                    </a:p>
                  </a:txBody>
                  <a:tcPr>
                    <a:lnL>
                      <a:noFill/>
                    </a:lnL>
                    <a:lnR>
                      <a:noFill/>
                    </a:lnR>
                    <a:lnT>
                      <a:noFill/>
                    </a:lnT>
                    <a:lnB>
                      <a:noFill/>
                    </a:lnB>
                    <a:solidFill>
                      <a:srgbClr val="C0C0C0"/>
                    </a:solidFill>
                  </a:tcPr>
                </a:tc>
              </a:tr>
              <a:tr h="161544">
                <a:tc>
                  <a:txBody>
                    <a:bodyPr/>
                    <a:lstStyle/>
                    <a:p>
                      <a:pPr algn="ctr"/>
                      <a:r>
                        <a:rPr lang="fr-FR" sz="1400">
                          <a:solidFill>
                            <a:srgbClr val="00279F"/>
                          </a:solidFill>
                        </a:rPr>
                        <a:t>s5</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Adams</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30</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err="1">
                          <a:solidFill>
                            <a:srgbClr val="00279F"/>
                          </a:solidFill>
                        </a:rPr>
                        <a:t>Athens</a:t>
                      </a:r>
                      <a:endParaRPr lang="fr-FR" sz="2400">
                        <a:solidFill>
                          <a:srgbClr val="00279F"/>
                        </a:solidFill>
                      </a:endParaRPr>
                    </a:p>
                  </a:txBody>
                  <a:tcPr>
                    <a:lnL>
                      <a:noFill/>
                    </a:lnL>
                    <a:lnR>
                      <a:noFill/>
                    </a:lnR>
                    <a:lnT>
                      <a:noFill/>
                    </a:lnT>
                    <a:lnB>
                      <a:noFill/>
                    </a:lnB>
                    <a:solidFill>
                      <a:srgbClr val="C0C0C0"/>
                    </a:solidFill>
                  </a:tcPr>
                </a:tc>
              </a:tr>
            </a:tbl>
          </a:graphicData>
        </a:graphic>
      </p:graphicFrame>
      <p:graphicFrame>
        <p:nvGraphicFramePr>
          <p:cNvPr id="5" name="Tableau 4"/>
          <p:cNvGraphicFramePr>
            <a:graphicFrameLocks noGrp="1"/>
          </p:cNvGraphicFramePr>
          <p:nvPr/>
        </p:nvGraphicFramePr>
        <p:xfrm>
          <a:off x="1121664" y="2554224"/>
          <a:ext cx="1520952" cy="3962400"/>
        </p:xfrm>
        <a:graphic>
          <a:graphicData uri="http://schemas.openxmlformats.org/drawingml/2006/table">
            <a:tbl>
              <a:tblPr/>
              <a:tblGrid>
                <a:gridCol w="487680"/>
                <a:gridCol w="493776"/>
                <a:gridCol w="539496"/>
              </a:tblGrid>
              <a:tr h="0">
                <a:tc>
                  <a:txBody>
                    <a:bodyPr/>
                    <a:lstStyle/>
                    <a:p>
                      <a:r>
                        <a:rPr lang="fr-FR" sz="1400">
                          <a:solidFill>
                            <a:srgbClr val="00279F"/>
                          </a:solidFill>
                        </a:rPr>
                        <a:t>s#</a:t>
                      </a:r>
                      <a:endParaRPr lang="fr-FR" sz="2400">
                        <a:solidFill>
                          <a:srgbClr val="00279F"/>
                        </a:solidFill>
                      </a:endParaRPr>
                    </a:p>
                  </a:txBody>
                  <a:tcPr anchor="ctr">
                    <a:lnL>
                      <a:noFill/>
                    </a:lnL>
                    <a:lnR>
                      <a:noFill/>
                    </a:lnR>
                    <a:lnB>
                      <a:noFill/>
                    </a:lnB>
                    <a:solidFill>
                      <a:srgbClr val="C0C0C0"/>
                    </a:solidFill>
                  </a:tcPr>
                </a:tc>
                <a:tc>
                  <a:txBody>
                    <a:bodyPr/>
                    <a:lstStyle/>
                    <a:p>
                      <a:r>
                        <a:rPr lang="fr-FR" sz="1400" smtClean="0">
                          <a:solidFill>
                            <a:srgbClr val="00279F"/>
                          </a:solidFill>
                        </a:rPr>
                        <a:t>P#</a:t>
                      </a:r>
                      <a:endParaRPr lang="fr-FR" sz="2400">
                        <a:solidFill>
                          <a:srgbClr val="00279F"/>
                        </a:solidFill>
                      </a:endParaRPr>
                    </a:p>
                  </a:txBody>
                  <a:tcPr anchor="ctr">
                    <a:lnL>
                      <a:noFill/>
                    </a:lnL>
                    <a:lnR>
                      <a:noFill/>
                    </a:lnR>
                    <a:lnT>
                      <a:noFill/>
                    </a:lnT>
                    <a:lnB>
                      <a:noFill/>
                    </a:lnB>
                    <a:solidFill>
                      <a:srgbClr val="C0C0C0"/>
                    </a:solidFill>
                  </a:tcPr>
                </a:tc>
                <a:tc>
                  <a:txBody>
                    <a:bodyPr/>
                    <a:lstStyle/>
                    <a:p>
                      <a:r>
                        <a:rPr lang="fr-FR" sz="1400" err="1">
                          <a:solidFill>
                            <a:srgbClr val="00279F"/>
                          </a:solidFill>
                        </a:rPr>
                        <a:t>qty</a:t>
                      </a:r>
                      <a:endParaRPr lang="fr-FR" sz="2400">
                        <a:solidFill>
                          <a:srgbClr val="00279F"/>
                        </a:solidFill>
                      </a:endParaRPr>
                    </a:p>
                  </a:txBody>
                  <a:tcPr anchor="ctr">
                    <a:lnL>
                      <a:noFill/>
                    </a:lnL>
                    <a:lnR>
                      <a:noFill/>
                    </a:lnR>
                    <a:lnT>
                      <a:noFill/>
                    </a:lnT>
                    <a:lnB>
                      <a:noFill/>
                    </a:lnB>
                    <a:solidFill>
                      <a:srgbClr val="C0C0C0"/>
                    </a:solidFill>
                  </a:tcPr>
                </a:tc>
              </a:tr>
              <a:tr h="0">
                <a:tc>
                  <a:txBody>
                    <a:bodyPr/>
                    <a:lstStyle/>
                    <a:p>
                      <a:r>
                        <a:rPr lang="fr-FR" sz="1400">
                          <a:solidFill>
                            <a:schemeClr val="accent5">
                              <a:lumMod val="50000"/>
                            </a:schemeClr>
                          </a:solidFill>
                        </a:rPr>
                        <a:t>s1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r>
                        <a:rPr lang="fr-FR" sz="1400">
                          <a:solidFill>
                            <a:schemeClr val="accent5">
                              <a:lumMod val="50000"/>
                            </a:schemeClr>
                          </a:solidFill>
                        </a:rPr>
                        <a:t>p1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r"/>
                      <a:r>
                        <a:rPr lang="fr-FR" sz="1400">
                          <a:solidFill>
                            <a:schemeClr val="accent5">
                              <a:lumMod val="50000"/>
                            </a:schemeClr>
                          </a:solidFill>
                        </a:rPr>
                        <a:t>300</a:t>
                      </a:r>
                      <a:endParaRPr lang="fr-FR" sz="2400">
                        <a:solidFill>
                          <a:schemeClr val="accent5">
                            <a:lumMod val="50000"/>
                          </a:schemeClr>
                        </a:solidFill>
                      </a:endParaRPr>
                    </a:p>
                  </a:txBody>
                  <a:tcPr>
                    <a:lnL>
                      <a:noFill/>
                    </a:lnL>
                    <a:lnR>
                      <a:noFill/>
                    </a:lnR>
                    <a:lnT>
                      <a:noFill/>
                    </a:lnT>
                    <a:lnB>
                      <a:noFill/>
                    </a:lnB>
                    <a:solidFill>
                      <a:srgbClr val="C0C0C0"/>
                    </a:solidFill>
                  </a:tcPr>
                </a:tc>
              </a:tr>
              <a:tr h="0">
                <a:tc>
                  <a:txBody>
                    <a:bodyPr/>
                    <a:lstStyle/>
                    <a:p>
                      <a:r>
                        <a:rPr lang="fr-FR" sz="1400">
                          <a:solidFill>
                            <a:schemeClr val="accent5">
                              <a:lumMod val="50000"/>
                            </a:schemeClr>
                          </a:solidFill>
                        </a:rPr>
                        <a:t>s1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r>
                        <a:rPr lang="fr-FR" sz="1400">
                          <a:solidFill>
                            <a:schemeClr val="accent5">
                              <a:lumMod val="50000"/>
                            </a:schemeClr>
                          </a:solidFill>
                        </a:rPr>
                        <a:t>p2</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r"/>
                      <a:r>
                        <a:rPr lang="fr-FR" sz="1400">
                          <a:solidFill>
                            <a:schemeClr val="accent5">
                              <a:lumMod val="50000"/>
                            </a:schemeClr>
                          </a:solidFill>
                        </a:rPr>
                        <a:t>200</a:t>
                      </a:r>
                      <a:endParaRPr lang="fr-FR" sz="2400">
                        <a:solidFill>
                          <a:schemeClr val="accent5">
                            <a:lumMod val="50000"/>
                          </a:schemeClr>
                        </a:solidFill>
                      </a:endParaRPr>
                    </a:p>
                  </a:txBody>
                  <a:tcPr>
                    <a:lnL>
                      <a:noFill/>
                    </a:lnL>
                    <a:lnR>
                      <a:noFill/>
                    </a:lnR>
                    <a:lnT>
                      <a:noFill/>
                    </a:lnT>
                    <a:lnB>
                      <a:noFill/>
                    </a:lnB>
                    <a:solidFill>
                      <a:srgbClr val="C0C0C0"/>
                    </a:solidFill>
                  </a:tcPr>
                </a:tc>
              </a:tr>
              <a:tr h="0">
                <a:tc>
                  <a:txBody>
                    <a:bodyPr/>
                    <a:lstStyle/>
                    <a:p>
                      <a:r>
                        <a:rPr lang="fr-FR" sz="1400">
                          <a:solidFill>
                            <a:schemeClr val="accent5">
                              <a:lumMod val="50000"/>
                            </a:schemeClr>
                          </a:solidFill>
                        </a:rPr>
                        <a:t>s1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r>
                        <a:rPr lang="fr-FR" sz="1400">
                          <a:solidFill>
                            <a:schemeClr val="accent5">
                              <a:lumMod val="50000"/>
                            </a:schemeClr>
                          </a:solidFill>
                        </a:rPr>
                        <a:t>p3</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r"/>
                      <a:r>
                        <a:rPr lang="fr-FR" sz="1400">
                          <a:solidFill>
                            <a:schemeClr val="accent5">
                              <a:lumMod val="50000"/>
                            </a:schemeClr>
                          </a:solidFill>
                        </a:rPr>
                        <a:t>400</a:t>
                      </a:r>
                      <a:endParaRPr lang="fr-FR" sz="2400">
                        <a:solidFill>
                          <a:schemeClr val="accent5">
                            <a:lumMod val="50000"/>
                          </a:schemeClr>
                        </a:solidFill>
                      </a:endParaRPr>
                    </a:p>
                  </a:txBody>
                  <a:tcPr>
                    <a:lnL>
                      <a:noFill/>
                    </a:lnL>
                    <a:lnR>
                      <a:noFill/>
                    </a:lnR>
                    <a:lnT>
                      <a:noFill/>
                    </a:lnT>
                    <a:lnB>
                      <a:noFill/>
                    </a:lnB>
                    <a:solidFill>
                      <a:srgbClr val="C0C0C0"/>
                    </a:solidFill>
                  </a:tcPr>
                </a:tc>
              </a:tr>
              <a:tr h="0">
                <a:tc>
                  <a:txBody>
                    <a:bodyPr/>
                    <a:lstStyle/>
                    <a:p>
                      <a:r>
                        <a:rPr lang="fr-FR" sz="1400">
                          <a:solidFill>
                            <a:schemeClr val="accent5">
                              <a:lumMod val="50000"/>
                            </a:schemeClr>
                          </a:solidFill>
                        </a:rPr>
                        <a:t>s1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r>
                        <a:rPr lang="fr-FR" sz="1400">
                          <a:solidFill>
                            <a:schemeClr val="accent5">
                              <a:lumMod val="50000"/>
                            </a:schemeClr>
                          </a:solidFill>
                        </a:rPr>
                        <a:t>p4</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r"/>
                      <a:r>
                        <a:rPr lang="fr-FR" sz="1400">
                          <a:solidFill>
                            <a:schemeClr val="accent5">
                              <a:lumMod val="50000"/>
                            </a:schemeClr>
                          </a:solidFill>
                        </a:rPr>
                        <a:t>200</a:t>
                      </a:r>
                      <a:endParaRPr lang="fr-FR" sz="2400">
                        <a:solidFill>
                          <a:schemeClr val="accent5">
                            <a:lumMod val="50000"/>
                          </a:schemeClr>
                        </a:solidFill>
                      </a:endParaRPr>
                    </a:p>
                  </a:txBody>
                  <a:tcPr>
                    <a:lnL>
                      <a:noFill/>
                    </a:lnL>
                    <a:lnR>
                      <a:noFill/>
                    </a:lnR>
                    <a:lnT>
                      <a:noFill/>
                    </a:lnT>
                    <a:lnB>
                      <a:noFill/>
                    </a:lnB>
                    <a:solidFill>
                      <a:srgbClr val="C0C0C0"/>
                    </a:solidFill>
                  </a:tcPr>
                </a:tc>
              </a:tr>
              <a:tr h="0">
                <a:tc>
                  <a:txBody>
                    <a:bodyPr/>
                    <a:lstStyle/>
                    <a:p>
                      <a:r>
                        <a:rPr lang="fr-FR" sz="1400">
                          <a:solidFill>
                            <a:schemeClr val="accent5">
                              <a:lumMod val="50000"/>
                            </a:schemeClr>
                          </a:solidFill>
                        </a:rPr>
                        <a:t>s1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r>
                        <a:rPr lang="fr-FR" sz="1400">
                          <a:solidFill>
                            <a:schemeClr val="accent5">
                              <a:lumMod val="50000"/>
                            </a:schemeClr>
                          </a:solidFill>
                        </a:rPr>
                        <a:t>p5</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r"/>
                      <a:r>
                        <a:rPr lang="fr-FR" sz="1400">
                          <a:solidFill>
                            <a:schemeClr val="accent5">
                              <a:lumMod val="50000"/>
                            </a:schemeClr>
                          </a:solidFill>
                        </a:rPr>
                        <a:t>100</a:t>
                      </a:r>
                      <a:endParaRPr lang="fr-FR" sz="2400">
                        <a:solidFill>
                          <a:schemeClr val="accent5">
                            <a:lumMod val="50000"/>
                          </a:schemeClr>
                        </a:solidFill>
                      </a:endParaRPr>
                    </a:p>
                  </a:txBody>
                  <a:tcPr>
                    <a:lnL>
                      <a:noFill/>
                    </a:lnL>
                    <a:lnR>
                      <a:noFill/>
                    </a:lnR>
                    <a:lnT>
                      <a:noFill/>
                    </a:lnT>
                    <a:lnB>
                      <a:noFill/>
                    </a:lnB>
                    <a:solidFill>
                      <a:srgbClr val="C0C0C0"/>
                    </a:solidFill>
                  </a:tcPr>
                </a:tc>
              </a:tr>
              <a:tr h="0">
                <a:tc>
                  <a:txBody>
                    <a:bodyPr/>
                    <a:lstStyle/>
                    <a:p>
                      <a:r>
                        <a:rPr lang="fr-FR" sz="1400">
                          <a:solidFill>
                            <a:schemeClr val="accent5">
                              <a:lumMod val="50000"/>
                            </a:schemeClr>
                          </a:solidFill>
                        </a:rPr>
                        <a:t>s1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r>
                        <a:rPr lang="fr-FR" sz="1400">
                          <a:solidFill>
                            <a:schemeClr val="accent5">
                              <a:lumMod val="50000"/>
                            </a:schemeClr>
                          </a:solidFill>
                        </a:rPr>
                        <a:t>p6</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r"/>
                      <a:r>
                        <a:rPr lang="fr-FR" sz="1400">
                          <a:solidFill>
                            <a:schemeClr val="accent5">
                              <a:lumMod val="50000"/>
                            </a:schemeClr>
                          </a:solidFill>
                        </a:rPr>
                        <a:t>100</a:t>
                      </a:r>
                      <a:endParaRPr lang="fr-FR" sz="2400">
                        <a:solidFill>
                          <a:schemeClr val="accent5">
                            <a:lumMod val="50000"/>
                          </a:schemeClr>
                        </a:solidFill>
                      </a:endParaRPr>
                    </a:p>
                  </a:txBody>
                  <a:tcPr>
                    <a:lnL>
                      <a:noFill/>
                    </a:lnL>
                    <a:lnR>
                      <a:noFill/>
                    </a:lnR>
                    <a:lnT>
                      <a:noFill/>
                    </a:lnT>
                    <a:lnB>
                      <a:noFill/>
                    </a:lnB>
                    <a:solidFill>
                      <a:srgbClr val="C0C0C0"/>
                    </a:solidFill>
                  </a:tcPr>
                </a:tc>
              </a:tr>
              <a:tr h="0">
                <a:tc>
                  <a:txBody>
                    <a:bodyPr/>
                    <a:lstStyle/>
                    <a:p>
                      <a:r>
                        <a:rPr lang="fr-FR" sz="1400">
                          <a:solidFill>
                            <a:schemeClr val="accent6">
                              <a:lumMod val="50000"/>
                            </a:schemeClr>
                          </a:solidFill>
                        </a:rPr>
                        <a:t>s2</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r>
                        <a:rPr lang="fr-FR" sz="1400">
                          <a:solidFill>
                            <a:schemeClr val="accent6">
                              <a:lumMod val="50000"/>
                            </a:schemeClr>
                          </a:solidFill>
                        </a:rPr>
                        <a:t>p1</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pPr algn="r"/>
                      <a:r>
                        <a:rPr lang="fr-FR" sz="1400">
                          <a:solidFill>
                            <a:schemeClr val="accent6">
                              <a:lumMod val="50000"/>
                            </a:schemeClr>
                          </a:solidFill>
                        </a:rPr>
                        <a:t>300</a:t>
                      </a:r>
                      <a:endParaRPr lang="fr-FR" sz="2400">
                        <a:solidFill>
                          <a:schemeClr val="accent6">
                            <a:lumMod val="50000"/>
                          </a:schemeClr>
                        </a:solidFill>
                      </a:endParaRPr>
                    </a:p>
                  </a:txBody>
                  <a:tcPr>
                    <a:lnL>
                      <a:noFill/>
                    </a:lnL>
                    <a:lnR>
                      <a:noFill/>
                    </a:lnR>
                    <a:lnT>
                      <a:noFill/>
                    </a:lnT>
                    <a:lnB>
                      <a:noFill/>
                    </a:lnB>
                    <a:solidFill>
                      <a:srgbClr val="C0C0C0"/>
                    </a:solidFill>
                  </a:tcPr>
                </a:tc>
              </a:tr>
              <a:tr h="0">
                <a:tc>
                  <a:txBody>
                    <a:bodyPr/>
                    <a:lstStyle/>
                    <a:p>
                      <a:r>
                        <a:rPr lang="fr-FR" sz="1400">
                          <a:solidFill>
                            <a:schemeClr val="accent6">
                              <a:lumMod val="50000"/>
                            </a:schemeClr>
                          </a:solidFill>
                        </a:rPr>
                        <a:t>s2</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r>
                        <a:rPr lang="fr-FR" sz="1400">
                          <a:solidFill>
                            <a:schemeClr val="accent6">
                              <a:lumMod val="50000"/>
                            </a:schemeClr>
                          </a:solidFill>
                        </a:rPr>
                        <a:t>p2</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pPr algn="r"/>
                      <a:r>
                        <a:rPr lang="fr-FR" sz="1400">
                          <a:solidFill>
                            <a:schemeClr val="accent6">
                              <a:lumMod val="50000"/>
                            </a:schemeClr>
                          </a:solidFill>
                        </a:rPr>
                        <a:t>400</a:t>
                      </a:r>
                      <a:endParaRPr lang="fr-FR" sz="2400">
                        <a:solidFill>
                          <a:schemeClr val="accent6">
                            <a:lumMod val="50000"/>
                          </a:schemeClr>
                        </a:solidFill>
                      </a:endParaRPr>
                    </a:p>
                  </a:txBody>
                  <a:tcPr>
                    <a:lnL>
                      <a:noFill/>
                    </a:lnL>
                    <a:lnR>
                      <a:noFill/>
                    </a:lnR>
                    <a:lnT>
                      <a:noFill/>
                    </a:lnT>
                    <a:lnB>
                      <a:noFill/>
                    </a:lnB>
                    <a:solidFill>
                      <a:srgbClr val="C0C0C0"/>
                    </a:solidFill>
                  </a:tcPr>
                </a:tc>
              </a:tr>
              <a:tr h="0">
                <a:tc>
                  <a:txBody>
                    <a:bodyPr/>
                    <a:lstStyle/>
                    <a:p>
                      <a:r>
                        <a:rPr lang="fr-FR" sz="1400">
                          <a:solidFill>
                            <a:schemeClr val="accent4">
                              <a:lumMod val="40000"/>
                              <a:lumOff val="60000"/>
                            </a:schemeClr>
                          </a:solidFill>
                        </a:rPr>
                        <a:t>s3</a:t>
                      </a:r>
                      <a:endParaRPr lang="fr-FR" sz="2400">
                        <a:solidFill>
                          <a:schemeClr val="accent4">
                            <a:lumMod val="40000"/>
                            <a:lumOff val="60000"/>
                          </a:schemeClr>
                        </a:solidFill>
                      </a:endParaRPr>
                    </a:p>
                  </a:txBody>
                  <a:tcPr>
                    <a:lnL>
                      <a:noFill/>
                    </a:lnL>
                    <a:lnR>
                      <a:noFill/>
                    </a:lnR>
                    <a:lnT>
                      <a:noFill/>
                    </a:lnT>
                    <a:lnB>
                      <a:noFill/>
                    </a:lnB>
                    <a:solidFill>
                      <a:srgbClr val="C0C0C0"/>
                    </a:solidFill>
                  </a:tcPr>
                </a:tc>
                <a:tc>
                  <a:txBody>
                    <a:bodyPr/>
                    <a:lstStyle/>
                    <a:p>
                      <a:r>
                        <a:rPr lang="fr-FR" sz="1400">
                          <a:solidFill>
                            <a:schemeClr val="accent4">
                              <a:lumMod val="40000"/>
                              <a:lumOff val="60000"/>
                            </a:schemeClr>
                          </a:solidFill>
                        </a:rPr>
                        <a:t>p2</a:t>
                      </a:r>
                      <a:endParaRPr lang="fr-FR" sz="2400">
                        <a:solidFill>
                          <a:schemeClr val="accent4">
                            <a:lumMod val="40000"/>
                            <a:lumOff val="60000"/>
                          </a:schemeClr>
                        </a:solidFill>
                      </a:endParaRPr>
                    </a:p>
                  </a:txBody>
                  <a:tcPr>
                    <a:lnL>
                      <a:noFill/>
                    </a:lnL>
                    <a:lnR>
                      <a:noFill/>
                    </a:lnR>
                    <a:lnT>
                      <a:noFill/>
                    </a:lnT>
                    <a:lnB>
                      <a:noFill/>
                    </a:lnB>
                    <a:solidFill>
                      <a:srgbClr val="C0C0C0"/>
                    </a:solidFill>
                  </a:tcPr>
                </a:tc>
                <a:tc>
                  <a:txBody>
                    <a:bodyPr/>
                    <a:lstStyle/>
                    <a:p>
                      <a:pPr algn="r"/>
                      <a:r>
                        <a:rPr lang="fr-FR" sz="1400">
                          <a:solidFill>
                            <a:schemeClr val="accent4">
                              <a:lumMod val="40000"/>
                              <a:lumOff val="60000"/>
                            </a:schemeClr>
                          </a:solidFill>
                        </a:rPr>
                        <a:t>200</a:t>
                      </a:r>
                      <a:endParaRPr lang="fr-FR" sz="2400">
                        <a:solidFill>
                          <a:schemeClr val="accent4">
                            <a:lumMod val="40000"/>
                            <a:lumOff val="60000"/>
                          </a:schemeClr>
                        </a:solidFill>
                      </a:endParaRPr>
                    </a:p>
                  </a:txBody>
                  <a:tcPr>
                    <a:lnL>
                      <a:noFill/>
                    </a:lnL>
                    <a:lnR>
                      <a:noFill/>
                    </a:lnR>
                    <a:lnT>
                      <a:noFill/>
                    </a:lnT>
                    <a:lnB>
                      <a:noFill/>
                    </a:lnB>
                    <a:solidFill>
                      <a:srgbClr val="C0C0C0"/>
                    </a:solidFill>
                  </a:tcPr>
                </a:tc>
              </a:tr>
              <a:tr h="0">
                <a:tc>
                  <a:txBody>
                    <a:bodyPr/>
                    <a:lstStyle/>
                    <a:p>
                      <a:r>
                        <a:rPr lang="fr-FR" sz="1400">
                          <a:solidFill>
                            <a:srgbClr val="00279F"/>
                          </a:solidFill>
                        </a:rPr>
                        <a:t>s4</a:t>
                      </a:r>
                      <a:endParaRPr lang="fr-FR" sz="2400">
                        <a:solidFill>
                          <a:srgbClr val="00279F"/>
                        </a:solidFill>
                      </a:endParaRPr>
                    </a:p>
                  </a:txBody>
                  <a:tcPr>
                    <a:lnL>
                      <a:noFill/>
                    </a:lnL>
                    <a:lnR>
                      <a:noFill/>
                    </a:lnR>
                    <a:lnT>
                      <a:noFill/>
                    </a:lnT>
                    <a:lnB>
                      <a:noFill/>
                    </a:lnB>
                    <a:solidFill>
                      <a:srgbClr val="C0C0C0"/>
                    </a:solidFill>
                  </a:tcPr>
                </a:tc>
                <a:tc>
                  <a:txBody>
                    <a:bodyPr/>
                    <a:lstStyle/>
                    <a:p>
                      <a:r>
                        <a:rPr lang="fr-FR" sz="1400">
                          <a:solidFill>
                            <a:srgbClr val="00279F"/>
                          </a:solidFill>
                        </a:rPr>
                        <a:t>p2</a:t>
                      </a:r>
                      <a:endParaRPr lang="fr-FR" sz="2400">
                        <a:solidFill>
                          <a:srgbClr val="00279F"/>
                        </a:solidFill>
                      </a:endParaRPr>
                    </a:p>
                  </a:txBody>
                  <a:tcPr>
                    <a:lnL>
                      <a:noFill/>
                    </a:lnL>
                    <a:lnR>
                      <a:noFill/>
                    </a:lnR>
                    <a:lnT>
                      <a:noFill/>
                    </a:lnT>
                    <a:lnB>
                      <a:noFill/>
                    </a:lnB>
                    <a:solidFill>
                      <a:srgbClr val="C0C0C0"/>
                    </a:solidFill>
                  </a:tcPr>
                </a:tc>
                <a:tc>
                  <a:txBody>
                    <a:bodyPr/>
                    <a:lstStyle/>
                    <a:p>
                      <a:pPr algn="r"/>
                      <a:r>
                        <a:rPr lang="fr-FR" sz="1400">
                          <a:solidFill>
                            <a:srgbClr val="00279F"/>
                          </a:solidFill>
                        </a:rPr>
                        <a:t>200</a:t>
                      </a:r>
                      <a:endParaRPr lang="fr-FR" sz="2400">
                        <a:solidFill>
                          <a:srgbClr val="00279F"/>
                        </a:solidFill>
                      </a:endParaRPr>
                    </a:p>
                  </a:txBody>
                  <a:tcPr>
                    <a:lnL>
                      <a:noFill/>
                    </a:lnL>
                    <a:lnR>
                      <a:noFill/>
                    </a:lnR>
                    <a:lnT>
                      <a:noFill/>
                    </a:lnT>
                    <a:lnB>
                      <a:noFill/>
                    </a:lnB>
                    <a:solidFill>
                      <a:srgbClr val="C0C0C0"/>
                    </a:solidFill>
                  </a:tcPr>
                </a:tc>
              </a:tr>
              <a:tr h="0">
                <a:tc>
                  <a:txBody>
                    <a:bodyPr/>
                    <a:lstStyle/>
                    <a:p>
                      <a:r>
                        <a:rPr lang="fr-FR" sz="1400">
                          <a:solidFill>
                            <a:srgbClr val="00279F"/>
                          </a:solidFill>
                        </a:rPr>
                        <a:t>s4</a:t>
                      </a:r>
                      <a:endParaRPr lang="fr-FR" sz="2400">
                        <a:solidFill>
                          <a:srgbClr val="00279F"/>
                        </a:solidFill>
                      </a:endParaRPr>
                    </a:p>
                  </a:txBody>
                  <a:tcPr>
                    <a:lnL>
                      <a:noFill/>
                    </a:lnL>
                    <a:lnR>
                      <a:noFill/>
                    </a:lnR>
                    <a:lnT>
                      <a:noFill/>
                    </a:lnT>
                    <a:lnB>
                      <a:noFill/>
                    </a:lnB>
                    <a:solidFill>
                      <a:srgbClr val="C0C0C0"/>
                    </a:solidFill>
                  </a:tcPr>
                </a:tc>
                <a:tc>
                  <a:txBody>
                    <a:bodyPr/>
                    <a:lstStyle/>
                    <a:p>
                      <a:r>
                        <a:rPr lang="fr-FR" sz="1400">
                          <a:solidFill>
                            <a:srgbClr val="00279F"/>
                          </a:solidFill>
                        </a:rPr>
                        <a:t>p4</a:t>
                      </a:r>
                      <a:endParaRPr lang="fr-FR" sz="2400">
                        <a:solidFill>
                          <a:srgbClr val="00279F"/>
                        </a:solidFill>
                      </a:endParaRPr>
                    </a:p>
                  </a:txBody>
                  <a:tcPr>
                    <a:lnL>
                      <a:noFill/>
                    </a:lnL>
                    <a:lnR>
                      <a:noFill/>
                    </a:lnR>
                    <a:lnT>
                      <a:noFill/>
                    </a:lnT>
                    <a:lnB>
                      <a:noFill/>
                    </a:lnB>
                    <a:solidFill>
                      <a:srgbClr val="C0C0C0"/>
                    </a:solidFill>
                  </a:tcPr>
                </a:tc>
                <a:tc>
                  <a:txBody>
                    <a:bodyPr/>
                    <a:lstStyle/>
                    <a:p>
                      <a:pPr algn="r"/>
                      <a:r>
                        <a:rPr lang="fr-FR" sz="1400">
                          <a:solidFill>
                            <a:srgbClr val="00279F"/>
                          </a:solidFill>
                        </a:rPr>
                        <a:t>300</a:t>
                      </a:r>
                      <a:endParaRPr lang="fr-FR" sz="2400">
                        <a:solidFill>
                          <a:srgbClr val="00279F"/>
                        </a:solidFill>
                      </a:endParaRPr>
                    </a:p>
                  </a:txBody>
                  <a:tcPr>
                    <a:lnL>
                      <a:noFill/>
                    </a:lnL>
                    <a:lnR>
                      <a:noFill/>
                    </a:lnR>
                    <a:lnT>
                      <a:noFill/>
                    </a:lnT>
                    <a:lnB>
                      <a:noFill/>
                    </a:lnB>
                    <a:solidFill>
                      <a:srgbClr val="C0C0C0"/>
                    </a:solidFill>
                  </a:tcPr>
                </a:tc>
              </a:tr>
              <a:tr h="0">
                <a:tc>
                  <a:txBody>
                    <a:bodyPr/>
                    <a:lstStyle/>
                    <a:p>
                      <a:r>
                        <a:rPr lang="fr-FR" sz="1400">
                          <a:solidFill>
                            <a:srgbClr val="00279F"/>
                          </a:solidFill>
                        </a:rPr>
                        <a:t>s4</a:t>
                      </a:r>
                      <a:endParaRPr lang="fr-FR" sz="2400">
                        <a:solidFill>
                          <a:srgbClr val="00279F"/>
                        </a:solidFill>
                      </a:endParaRPr>
                    </a:p>
                  </a:txBody>
                  <a:tcPr>
                    <a:lnL>
                      <a:noFill/>
                    </a:lnL>
                    <a:lnR>
                      <a:noFill/>
                    </a:lnR>
                    <a:lnT>
                      <a:noFill/>
                    </a:lnT>
                    <a:lnB>
                      <a:noFill/>
                    </a:lnB>
                    <a:solidFill>
                      <a:srgbClr val="C0C0C0"/>
                    </a:solidFill>
                  </a:tcPr>
                </a:tc>
                <a:tc>
                  <a:txBody>
                    <a:bodyPr/>
                    <a:lstStyle/>
                    <a:p>
                      <a:r>
                        <a:rPr lang="fr-FR" sz="1400">
                          <a:solidFill>
                            <a:srgbClr val="00279F"/>
                          </a:solidFill>
                        </a:rPr>
                        <a:t>p5</a:t>
                      </a:r>
                      <a:endParaRPr lang="fr-FR" sz="2400">
                        <a:solidFill>
                          <a:srgbClr val="00279F"/>
                        </a:solidFill>
                      </a:endParaRPr>
                    </a:p>
                  </a:txBody>
                  <a:tcPr>
                    <a:lnL>
                      <a:noFill/>
                    </a:lnL>
                    <a:lnR>
                      <a:noFill/>
                    </a:lnR>
                    <a:lnT>
                      <a:noFill/>
                    </a:lnT>
                    <a:lnB>
                      <a:noFill/>
                    </a:lnB>
                    <a:solidFill>
                      <a:srgbClr val="C0C0C0"/>
                    </a:solidFill>
                  </a:tcPr>
                </a:tc>
                <a:tc>
                  <a:txBody>
                    <a:bodyPr/>
                    <a:lstStyle/>
                    <a:p>
                      <a:pPr algn="r"/>
                      <a:r>
                        <a:rPr lang="fr-FR" sz="1400">
                          <a:solidFill>
                            <a:srgbClr val="00279F"/>
                          </a:solidFill>
                        </a:rPr>
                        <a:t>400</a:t>
                      </a:r>
                      <a:endParaRPr lang="fr-FR" sz="2400">
                        <a:solidFill>
                          <a:srgbClr val="00279F"/>
                        </a:solidFill>
                      </a:endParaRPr>
                    </a:p>
                  </a:txBody>
                  <a:tcPr>
                    <a:lnL>
                      <a:noFill/>
                    </a:lnL>
                    <a:lnR>
                      <a:noFill/>
                    </a:lnR>
                    <a:lnT>
                      <a:noFill/>
                    </a:lnT>
                    <a:lnB>
                      <a:noFill/>
                    </a:lnB>
                    <a:solidFill>
                      <a:srgbClr val="C0C0C0"/>
                    </a:solidFill>
                  </a:tcPr>
                </a:tc>
              </a:tr>
            </a:tbl>
          </a:graphicData>
        </a:graphic>
      </p:graphicFrame>
      <p:graphicFrame>
        <p:nvGraphicFramePr>
          <p:cNvPr id="6" name="Tableau 5"/>
          <p:cNvGraphicFramePr>
            <a:graphicFrameLocks noGrp="1"/>
          </p:cNvGraphicFramePr>
          <p:nvPr/>
        </p:nvGraphicFramePr>
        <p:xfrm>
          <a:off x="4870704" y="1498092"/>
          <a:ext cx="3916680" cy="4328160"/>
        </p:xfrm>
        <a:graphic>
          <a:graphicData uri="http://schemas.openxmlformats.org/drawingml/2006/table">
            <a:tbl>
              <a:tblPr/>
              <a:tblGrid>
                <a:gridCol w="405384"/>
                <a:gridCol w="777240"/>
                <a:gridCol w="731520"/>
                <a:gridCol w="960120"/>
                <a:gridCol w="521208"/>
                <a:gridCol w="521208"/>
              </a:tblGrid>
              <a:tr h="0">
                <a:tc gridSpan="6">
                  <a:txBody>
                    <a:bodyPr/>
                    <a:lstStyle/>
                    <a:p>
                      <a:r>
                        <a:rPr lang="fr-FR" b="1" smtClean="0">
                          <a:solidFill>
                            <a:srgbClr val="00279F"/>
                          </a:solidFill>
                        </a:rPr>
                        <a:t>S</a:t>
                      </a:r>
                      <a:r>
                        <a:rPr lang="fr-FR" b="1" baseline="0" smtClean="0">
                          <a:solidFill>
                            <a:srgbClr val="00279F"/>
                          </a:solidFill>
                        </a:rPr>
                        <a:t> JOIN SP</a:t>
                      </a:r>
                      <a:endParaRPr lang="fr-FR" b="1">
                        <a:solidFill>
                          <a:srgbClr val="00279F"/>
                        </a:solidFill>
                      </a:endParaRPr>
                    </a:p>
                  </a:txBody>
                  <a:tcPr anchor="ctr">
                    <a:solidFill>
                      <a:srgbClr val="C0C0C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0">
                <a:tc>
                  <a:txBody>
                    <a:bodyPr/>
                    <a:lstStyle/>
                    <a:p>
                      <a:pPr algn="ctr"/>
                      <a:r>
                        <a:rPr lang="fr-FR" sz="1400">
                          <a:solidFill>
                            <a:srgbClr val="00279F"/>
                          </a:solidFill>
                        </a:rPr>
                        <a:t>S#</a:t>
                      </a:r>
                      <a:endParaRPr lang="fr-FR" sz="2400">
                        <a:solidFill>
                          <a:srgbClr val="00279F"/>
                        </a:solidFill>
                      </a:endParaRPr>
                    </a:p>
                  </a:txBody>
                  <a:tcPr anchor="ctr">
                    <a:lnL>
                      <a:noFill/>
                    </a:lnL>
                    <a:lnR>
                      <a:noFill/>
                    </a:lnR>
                    <a:lnB>
                      <a:noFill/>
                    </a:lnB>
                    <a:solidFill>
                      <a:srgbClr val="C0C0C0"/>
                    </a:solidFill>
                  </a:tcPr>
                </a:tc>
                <a:tc>
                  <a:txBody>
                    <a:bodyPr/>
                    <a:lstStyle/>
                    <a:p>
                      <a:pPr algn="ctr"/>
                      <a:r>
                        <a:rPr lang="fr-FR" sz="1400" err="1">
                          <a:solidFill>
                            <a:srgbClr val="00279F"/>
                          </a:solidFill>
                        </a:rPr>
                        <a:t>SName</a:t>
                      </a:r>
                      <a:endParaRPr lang="fr-FR" sz="2400">
                        <a:solidFill>
                          <a:srgbClr val="00279F"/>
                        </a:solidFill>
                      </a:endParaRPr>
                    </a:p>
                  </a:txBody>
                  <a:tcPr anchor="ctr">
                    <a:lnL>
                      <a:noFill/>
                    </a:lnL>
                    <a:lnR>
                      <a:noFill/>
                    </a:lnR>
                    <a:lnT>
                      <a:noFill/>
                    </a:lnT>
                    <a:lnB>
                      <a:noFill/>
                    </a:lnB>
                    <a:solidFill>
                      <a:srgbClr val="C0C0C0"/>
                    </a:solidFill>
                  </a:tcPr>
                </a:tc>
                <a:tc>
                  <a:txBody>
                    <a:bodyPr/>
                    <a:lstStyle/>
                    <a:p>
                      <a:pPr algn="ctr"/>
                      <a:r>
                        <a:rPr lang="fr-FR" sz="1400">
                          <a:solidFill>
                            <a:srgbClr val="00279F"/>
                          </a:solidFill>
                        </a:rPr>
                        <a:t>Status</a:t>
                      </a:r>
                      <a:endParaRPr lang="fr-FR" sz="2400">
                        <a:solidFill>
                          <a:srgbClr val="00279F"/>
                        </a:solidFill>
                      </a:endParaRPr>
                    </a:p>
                  </a:txBody>
                  <a:tcPr anchor="ctr">
                    <a:lnL>
                      <a:noFill/>
                    </a:lnL>
                    <a:lnR>
                      <a:noFill/>
                    </a:lnR>
                    <a:lnT>
                      <a:noFill/>
                    </a:lnT>
                    <a:lnB>
                      <a:noFill/>
                    </a:lnB>
                    <a:solidFill>
                      <a:srgbClr val="C0C0C0"/>
                    </a:solidFill>
                  </a:tcPr>
                </a:tc>
                <a:tc>
                  <a:txBody>
                    <a:bodyPr/>
                    <a:lstStyle/>
                    <a:p>
                      <a:pPr algn="ctr"/>
                      <a:r>
                        <a:rPr lang="fr-FR" sz="1400">
                          <a:solidFill>
                            <a:srgbClr val="00279F"/>
                          </a:solidFill>
                        </a:rPr>
                        <a:t>City</a:t>
                      </a:r>
                      <a:endParaRPr lang="fr-FR" sz="2400">
                        <a:solidFill>
                          <a:srgbClr val="00279F"/>
                        </a:solidFill>
                      </a:endParaRPr>
                    </a:p>
                  </a:txBody>
                  <a:tcPr anchor="ctr">
                    <a:lnL>
                      <a:noFill/>
                    </a:lnL>
                    <a:lnR>
                      <a:noFill/>
                    </a:lnR>
                    <a:lnT>
                      <a:noFill/>
                    </a:lnT>
                    <a:lnB>
                      <a:noFill/>
                    </a:lnB>
                    <a:solidFill>
                      <a:srgbClr val="C0C0C0"/>
                    </a:solidFill>
                  </a:tcPr>
                </a:tc>
                <a:tc>
                  <a:txBody>
                    <a:bodyPr/>
                    <a:lstStyle/>
                    <a:p>
                      <a:pPr algn="ctr"/>
                      <a:r>
                        <a:rPr lang="fr-FR" sz="1400" smtClean="0">
                          <a:solidFill>
                            <a:srgbClr val="00279F"/>
                          </a:solidFill>
                        </a:rPr>
                        <a:t>P#</a:t>
                      </a:r>
                      <a:endParaRPr lang="fr-FR" sz="2400">
                        <a:solidFill>
                          <a:srgbClr val="00279F"/>
                        </a:solidFill>
                      </a:endParaRPr>
                    </a:p>
                  </a:txBody>
                  <a:tcPr anchor="ctr">
                    <a:lnL>
                      <a:noFill/>
                    </a:lnL>
                    <a:lnR>
                      <a:noFill/>
                    </a:lnR>
                    <a:lnT>
                      <a:noFill/>
                    </a:lnT>
                    <a:lnB>
                      <a:noFill/>
                    </a:lnB>
                    <a:solidFill>
                      <a:srgbClr val="C0C0C0"/>
                    </a:solidFill>
                  </a:tcPr>
                </a:tc>
                <a:tc>
                  <a:txBody>
                    <a:bodyPr/>
                    <a:lstStyle/>
                    <a:p>
                      <a:pPr algn="ctr"/>
                      <a:r>
                        <a:rPr lang="fr-FR" sz="1400">
                          <a:solidFill>
                            <a:srgbClr val="00279F"/>
                          </a:solidFill>
                        </a:rPr>
                        <a:t>qty</a:t>
                      </a:r>
                      <a:endParaRPr lang="fr-FR" sz="2400">
                        <a:solidFill>
                          <a:srgbClr val="00279F"/>
                        </a:solidFill>
                      </a:endParaRPr>
                    </a:p>
                  </a:txBody>
                  <a:tcPr anchor="ctr">
                    <a:lnL>
                      <a:noFill/>
                    </a:lnL>
                    <a:lnR>
                      <a:noFill/>
                    </a:lnR>
                    <a:lnT>
                      <a:noFill/>
                    </a:lnT>
                    <a:lnB>
                      <a:noFill/>
                    </a:lnB>
                    <a:solidFill>
                      <a:srgbClr val="C0C0C0"/>
                    </a:solidFill>
                  </a:tcPr>
                </a:tc>
              </a:tr>
              <a:tr h="0">
                <a:tc>
                  <a:txBody>
                    <a:bodyPr/>
                    <a:lstStyle/>
                    <a:p>
                      <a:pPr algn="ctr"/>
                      <a:r>
                        <a:rPr lang="fr-FR" sz="1400">
                          <a:solidFill>
                            <a:schemeClr val="accent5">
                              <a:lumMod val="50000"/>
                            </a:schemeClr>
                          </a:solidFill>
                        </a:rPr>
                        <a:t>s1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err="1">
                          <a:solidFill>
                            <a:schemeClr val="accent5">
                              <a:lumMod val="50000"/>
                            </a:schemeClr>
                          </a:solidFill>
                        </a:rPr>
                        <a:t>smith</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20</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London</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p2</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200</a:t>
                      </a:r>
                      <a:endParaRPr lang="fr-FR" sz="2400">
                        <a:solidFill>
                          <a:schemeClr val="accent5">
                            <a:lumMod val="50000"/>
                          </a:schemeClr>
                        </a:solidFill>
                      </a:endParaRPr>
                    </a:p>
                  </a:txBody>
                  <a:tcPr>
                    <a:lnL>
                      <a:noFill/>
                    </a:lnL>
                    <a:lnR>
                      <a:noFill/>
                    </a:lnR>
                    <a:lnT>
                      <a:noFill/>
                    </a:lnT>
                    <a:lnB>
                      <a:noFill/>
                    </a:lnB>
                    <a:solidFill>
                      <a:srgbClr val="C0C0C0"/>
                    </a:solidFill>
                  </a:tcPr>
                </a:tc>
              </a:tr>
              <a:tr h="0">
                <a:tc>
                  <a:txBody>
                    <a:bodyPr/>
                    <a:lstStyle/>
                    <a:p>
                      <a:pPr algn="ctr"/>
                      <a:r>
                        <a:rPr lang="fr-FR" sz="1400">
                          <a:solidFill>
                            <a:schemeClr val="accent5">
                              <a:lumMod val="50000"/>
                            </a:schemeClr>
                          </a:solidFill>
                        </a:rPr>
                        <a:t>s1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err="1">
                          <a:solidFill>
                            <a:schemeClr val="accent5">
                              <a:lumMod val="50000"/>
                            </a:schemeClr>
                          </a:solidFill>
                        </a:rPr>
                        <a:t>smith</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20</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London</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p3</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400</a:t>
                      </a:r>
                      <a:endParaRPr lang="fr-FR" sz="2400">
                        <a:solidFill>
                          <a:schemeClr val="accent5">
                            <a:lumMod val="50000"/>
                          </a:schemeClr>
                        </a:solidFill>
                      </a:endParaRPr>
                    </a:p>
                  </a:txBody>
                  <a:tcPr>
                    <a:lnL>
                      <a:noFill/>
                    </a:lnL>
                    <a:lnR>
                      <a:noFill/>
                    </a:lnR>
                    <a:lnT>
                      <a:noFill/>
                    </a:lnT>
                    <a:lnB>
                      <a:noFill/>
                    </a:lnB>
                    <a:solidFill>
                      <a:srgbClr val="C0C0C0"/>
                    </a:solidFill>
                  </a:tcPr>
                </a:tc>
              </a:tr>
              <a:tr h="0">
                <a:tc>
                  <a:txBody>
                    <a:bodyPr/>
                    <a:lstStyle/>
                    <a:p>
                      <a:pPr algn="ctr"/>
                      <a:r>
                        <a:rPr lang="fr-FR" sz="1400">
                          <a:solidFill>
                            <a:schemeClr val="accent5">
                              <a:lumMod val="50000"/>
                            </a:schemeClr>
                          </a:solidFill>
                        </a:rPr>
                        <a:t>s1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err="1">
                          <a:solidFill>
                            <a:schemeClr val="accent5">
                              <a:lumMod val="50000"/>
                            </a:schemeClr>
                          </a:solidFill>
                        </a:rPr>
                        <a:t>smith</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20</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London</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p4</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200</a:t>
                      </a:r>
                      <a:endParaRPr lang="fr-FR" sz="2400">
                        <a:solidFill>
                          <a:schemeClr val="accent5">
                            <a:lumMod val="50000"/>
                          </a:schemeClr>
                        </a:solidFill>
                      </a:endParaRPr>
                    </a:p>
                  </a:txBody>
                  <a:tcPr>
                    <a:lnL>
                      <a:noFill/>
                    </a:lnL>
                    <a:lnR>
                      <a:noFill/>
                    </a:lnR>
                    <a:lnT>
                      <a:noFill/>
                    </a:lnT>
                    <a:lnB>
                      <a:noFill/>
                    </a:lnB>
                    <a:solidFill>
                      <a:srgbClr val="C0C0C0"/>
                    </a:solidFill>
                  </a:tcPr>
                </a:tc>
              </a:tr>
              <a:tr h="0">
                <a:tc>
                  <a:txBody>
                    <a:bodyPr/>
                    <a:lstStyle/>
                    <a:p>
                      <a:pPr algn="ctr"/>
                      <a:r>
                        <a:rPr lang="fr-FR" sz="1400">
                          <a:solidFill>
                            <a:schemeClr val="accent5">
                              <a:lumMod val="50000"/>
                            </a:schemeClr>
                          </a:solidFill>
                        </a:rPr>
                        <a:t>s1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err="1">
                          <a:solidFill>
                            <a:schemeClr val="accent5">
                              <a:lumMod val="50000"/>
                            </a:schemeClr>
                          </a:solidFill>
                        </a:rPr>
                        <a:t>smith</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20</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London</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p5</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100</a:t>
                      </a:r>
                      <a:endParaRPr lang="fr-FR" sz="2400">
                        <a:solidFill>
                          <a:schemeClr val="accent5">
                            <a:lumMod val="50000"/>
                          </a:schemeClr>
                        </a:solidFill>
                      </a:endParaRPr>
                    </a:p>
                  </a:txBody>
                  <a:tcPr>
                    <a:lnL>
                      <a:noFill/>
                    </a:lnL>
                    <a:lnR>
                      <a:noFill/>
                    </a:lnR>
                    <a:lnT>
                      <a:noFill/>
                    </a:lnT>
                    <a:lnB>
                      <a:noFill/>
                    </a:lnB>
                    <a:solidFill>
                      <a:srgbClr val="C0C0C0"/>
                    </a:solidFill>
                  </a:tcPr>
                </a:tc>
              </a:tr>
              <a:tr h="0">
                <a:tc>
                  <a:txBody>
                    <a:bodyPr/>
                    <a:lstStyle/>
                    <a:p>
                      <a:pPr algn="ctr"/>
                      <a:r>
                        <a:rPr lang="fr-FR" sz="1400">
                          <a:solidFill>
                            <a:schemeClr val="accent5">
                              <a:lumMod val="50000"/>
                            </a:schemeClr>
                          </a:solidFill>
                        </a:rPr>
                        <a:t>s1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err="1">
                          <a:solidFill>
                            <a:schemeClr val="accent5">
                              <a:lumMod val="50000"/>
                            </a:schemeClr>
                          </a:solidFill>
                        </a:rPr>
                        <a:t>smith</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20</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London</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p6</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100</a:t>
                      </a:r>
                      <a:endParaRPr lang="fr-FR" sz="2400">
                        <a:solidFill>
                          <a:schemeClr val="accent5">
                            <a:lumMod val="50000"/>
                          </a:schemeClr>
                        </a:solidFill>
                      </a:endParaRPr>
                    </a:p>
                  </a:txBody>
                  <a:tcPr>
                    <a:lnL>
                      <a:noFill/>
                    </a:lnL>
                    <a:lnR>
                      <a:noFill/>
                    </a:lnR>
                    <a:lnT>
                      <a:noFill/>
                    </a:lnT>
                    <a:lnB>
                      <a:noFill/>
                    </a:lnB>
                    <a:solidFill>
                      <a:srgbClr val="C0C0C0"/>
                    </a:solidFill>
                  </a:tcPr>
                </a:tc>
              </a:tr>
              <a:tr h="0">
                <a:tc>
                  <a:txBody>
                    <a:bodyPr/>
                    <a:lstStyle/>
                    <a:p>
                      <a:pPr algn="ctr"/>
                      <a:r>
                        <a:rPr lang="fr-FR" sz="1400">
                          <a:solidFill>
                            <a:schemeClr val="accent5">
                              <a:lumMod val="50000"/>
                            </a:schemeClr>
                          </a:solidFill>
                        </a:rPr>
                        <a:t>s1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err="1">
                          <a:solidFill>
                            <a:schemeClr val="accent5">
                              <a:lumMod val="50000"/>
                            </a:schemeClr>
                          </a:solidFill>
                        </a:rPr>
                        <a:t>smith</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20</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London</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p1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300</a:t>
                      </a:r>
                      <a:endParaRPr lang="fr-FR" sz="2400">
                        <a:solidFill>
                          <a:schemeClr val="accent5">
                            <a:lumMod val="50000"/>
                          </a:schemeClr>
                        </a:solidFill>
                      </a:endParaRPr>
                    </a:p>
                  </a:txBody>
                  <a:tcPr>
                    <a:lnL>
                      <a:noFill/>
                    </a:lnL>
                    <a:lnR>
                      <a:noFill/>
                    </a:lnR>
                    <a:lnT>
                      <a:noFill/>
                    </a:lnT>
                    <a:lnB>
                      <a:noFill/>
                    </a:lnB>
                    <a:solidFill>
                      <a:srgbClr val="C0C0C0"/>
                    </a:solidFill>
                  </a:tcPr>
                </a:tc>
              </a:tr>
              <a:tr h="0">
                <a:tc>
                  <a:txBody>
                    <a:bodyPr/>
                    <a:lstStyle/>
                    <a:p>
                      <a:pPr algn="ctr"/>
                      <a:r>
                        <a:rPr lang="fr-FR" sz="1400">
                          <a:solidFill>
                            <a:schemeClr val="accent6">
                              <a:lumMod val="50000"/>
                            </a:schemeClr>
                          </a:solidFill>
                        </a:rPr>
                        <a:t>s2</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6">
                              <a:lumMod val="50000"/>
                            </a:schemeClr>
                          </a:solidFill>
                        </a:rPr>
                        <a:t>Jones</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6">
                              <a:lumMod val="50000"/>
                            </a:schemeClr>
                          </a:solidFill>
                        </a:rPr>
                        <a:t>10</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6">
                              <a:lumMod val="50000"/>
                            </a:schemeClr>
                          </a:solidFill>
                        </a:rPr>
                        <a:t>Paris</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6">
                              <a:lumMod val="50000"/>
                            </a:schemeClr>
                          </a:solidFill>
                        </a:rPr>
                        <a:t>p1</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6">
                              <a:lumMod val="50000"/>
                            </a:schemeClr>
                          </a:solidFill>
                        </a:rPr>
                        <a:t>300</a:t>
                      </a:r>
                      <a:endParaRPr lang="fr-FR" sz="2400">
                        <a:solidFill>
                          <a:schemeClr val="accent6">
                            <a:lumMod val="50000"/>
                          </a:schemeClr>
                        </a:solidFill>
                      </a:endParaRPr>
                    </a:p>
                  </a:txBody>
                  <a:tcPr>
                    <a:lnL>
                      <a:noFill/>
                    </a:lnL>
                    <a:lnR>
                      <a:noFill/>
                    </a:lnR>
                    <a:lnT>
                      <a:noFill/>
                    </a:lnT>
                    <a:lnB>
                      <a:noFill/>
                    </a:lnB>
                    <a:solidFill>
                      <a:srgbClr val="C0C0C0"/>
                    </a:solidFill>
                  </a:tcPr>
                </a:tc>
              </a:tr>
              <a:tr h="0">
                <a:tc>
                  <a:txBody>
                    <a:bodyPr/>
                    <a:lstStyle/>
                    <a:p>
                      <a:pPr algn="ctr"/>
                      <a:r>
                        <a:rPr lang="fr-FR" sz="1400">
                          <a:solidFill>
                            <a:schemeClr val="accent6">
                              <a:lumMod val="50000"/>
                            </a:schemeClr>
                          </a:solidFill>
                        </a:rPr>
                        <a:t>s2</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6">
                              <a:lumMod val="50000"/>
                            </a:schemeClr>
                          </a:solidFill>
                        </a:rPr>
                        <a:t>Jones</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6">
                              <a:lumMod val="50000"/>
                            </a:schemeClr>
                          </a:solidFill>
                        </a:rPr>
                        <a:t>10</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6">
                              <a:lumMod val="50000"/>
                            </a:schemeClr>
                          </a:solidFill>
                        </a:rPr>
                        <a:t>Paris</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6">
                              <a:lumMod val="50000"/>
                            </a:schemeClr>
                          </a:solidFill>
                        </a:rPr>
                        <a:t>p2</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6">
                              <a:lumMod val="50000"/>
                            </a:schemeClr>
                          </a:solidFill>
                        </a:rPr>
                        <a:t>400</a:t>
                      </a:r>
                      <a:endParaRPr lang="fr-FR" sz="2400">
                        <a:solidFill>
                          <a:schemeClr val="accent6">
                            <a:lumMod val="50000"/>
                          </a:schemeClr>
                        </a:solidFill>
                      </a:endParaRPr>
                    </a:p>
                  </a:txBody>
                  <a:tcPr>
                    <a:lnL>
                      <a:noFill/>
                    </a:lnL>
                    <a:lnR>
                      <a:noFill/>
                    </a:lnR>
                    <a:lnT>
                      <a:noFill/>
                    </a:lnT>
                    <a:lnB>
                      <a:noFill/>
                    </a:lnB>
                    <a:solidFill>
                      <a:srgbClr val="C0C0C0"/>
                    </a:solidFill>
                  </a:tcPr>
                </a:tc>
              </a:tr>
              <a:tr h="0">
                <a:tc>
                  <a:txBody>
                    <a:bodyPr/>
                    <a:lstStyle/>
                    <a:p>
                      <a:pPr algn="ctr"/>
                      <a:r>
                        <a:rPr lang="fr-FR" sz="1400">
                          <a:solidFill>
                            <a:schemeClr val="accent4">
                              <a:lumMod val="40000"/>
                              <a:lumOff val="60000"/>
                            </a:schemeClr>
                          </a:solidFill>
                        </a:rPr>
                        <a:t>s3</a:t>
                      </a:r>
                      <a:endParaRPr lang="fr-FR" sz="2400">
                        <a:solidFill>
                          <a:schemeClr val="accent4">
                            <a:lumMod val="40000"/>
                            <a:lumOff val="6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4">
                              <a:lumMod val="40000"/>
                              <a:lumOff val="60000"/>
                            </a:schemeClr>
                          </a:solidFill>
                        </a:rPr>
                        <a:t>Blake</a:t>
                      </a:r>
                      <a:endParaRPr lang="fr-FR" sz="2400">
                        <a:solidFill>
                          <a:schemeClr val="accent4">
                            <a:lumMod val="40000"/>
                            <a:lumOff val="6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4">
                              <a:lumMod val="40000"/>
                              <a:lumOff val="60000"/>
                            </a:schemeClr>
                          </a:solidFill>
                        </a:rPr>
                        <a:t>30</a:t>
                      </a:r>
                      <a:endParaRPr lang="fr-FR" sz="2400">
                        <a:solidFill>
                          <a:schemeClr val="accent4">
                            <a:lumMod val="40000"/>
                            <a:lumOff val="6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4">
                              <a:lumMod val="40000"/>
                              <a:lumOff val="60000"/>
                            </a:schemeClr>
                          </a:solidFill>
                        </a:rPr>
                        <a:t>Paris</a:t>
                      </a:r>
                      <a:endParaRPr lang="fr-FR" sz="2400">
                        <a:solidFill>
                          <a:schemeClr val="accent4">
                            <a:lumMod val="40000"/>
                            <a:lumOff val="6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4">
                              <a:lumMod val="40000"/>
                              <a:lumOff val="60000"/>
                            </a:schemeClr>
                          </a:solidFill>
                        </a:rPr>
                        <a:t>p2</a:t>
                      </a:r>
                      <a:endParaRPr lang="fr-FR" sz="2400">
                        <a:solidFill>
                          <a:schemeClr val="accent4">
                            <a:lumMod val="40000"/>
                            <a:lumOff val="6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4">
                              <a:lumMod val="40000"/>
                              <a:lumOff val="60000"/>
                            </a:schemeClr>
                          </a:solidFill>
                        </a:rPr>
                        <a:t>200</a:t>
                      </a:r>
                      <a:endParaRPr lang="fr-FR" sz="2400">
                        <a:solidFill>
                          <a:schemeClr val="accent4">
                            <a:lumMod val="40000"/>
                            <a:lumOff val="60000"/>
                          </a:schemeClr>
                        </a:solidFill>
                      </a:endParaRPr>
                    </a:p>
                  </a:txBody>
                  <a:tcPr>
                    <a:lnL>
                      <a:noFill/>
                    </a:lnL>
                    <a:lnR>
                      <a:noFill/>
                    </a:lnR>
                    <a:lnT>
                      <a:noFill/>
                    </a:lnT>
                    <a:lnB>
                      <a:noFill/>
                    </a:lnB>
                    <a:solidFill>
                      <a:srgbClr val="C0C0C0"/>
                    </a:solidFill>
                  </a:tcPr>
                </a:tc>
              </a:tr>
              <a:tr h="0">
                <a:tc>
                  <a:txBody>
                    <a:bodyPr/>
                    <a:lstStyle/>
                    <a:p>
                      <a:pPr algn="ctr"/>
                      <a:r>
                        <a:rPr lang="fr-FR" sz="1400">
                          <a:solidFill>
                            <a:srgbClr val="00279F"/>
                          </a:solidFill>
                        </a:rPr>
                        <a:t>s4</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Clark</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20</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london</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p2</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200</a:t>
                      </a:r>
                      <a:endParaRPr lang="fr-FR" sz="2400">
                        <a:solidFill>
                          <a:srgbClr val="00279F"/>
                        </a:solidFill>
                      </a:endParaRPr>
                    </a:p>
                  </a:txBody>
                  <a:tcPr>
                    <a:lnL>
                      <a:noFill/>
                    </a:lnL>
                    <a:lnR>
                      <a:noFill/>
                    </a:lnR>
                    <a:lnT>
                      <a:noFill/>
                    </a:lnT>
                    <a:lnB>
                      <a:noFill/>
                    </a:lnB>
                    <a:solidFill>
                      <a:srgbClr val="C0C0C0"/>
                    </a:solidFill>
                  </a:tcPr>
                </a:tc>
              </a:tr>
              <a:tr h="0">
                <a:tc>
                  <a:txBody>
                    <a:bodyPr/>
                    <a:lstStyle/>
                    <a:p>
                      <a:pPr algn="ctr"/>
                      <a:r>
                        <a:rPr lang="fr-FR" sz="1400">
                          <a:solidFill>
                            <a:srgbClr val="00279F"/>
                          </a:solidFill>
                        </a:rPr>
                        <a:t>s4</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Clark</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20</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london</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p4</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300</a:t>
                      </a:r>
                      <a:endParaRPr lang="fr-FR" sz="2400">
                        <a:solidFill>
                          <a:srgbClr val="00279F"/>
                        </a:solidFill>
                      </a:endParaRPr>
                    </a:p>
                  </a:txBody>
                  <a:tcPr>
                    <a:lnL>
                      <a:noFill/>
                    </a:lnL>
                    <a:lnR>
                      <a:noFill/>
                    </a:lnR>
                    <a:lnT>
                      <a:noFill/>
                    </a:lnT>
                    <a:lnB>
                      <a:noFill/>
                    </a:lnB>
                    <a:solidFill>
                      <a:srgbClr val="C0C0C0"/>
                    </a:solidFill>
                  </a:tcPr>
                </a:tc>
              </a:tr>
              <a:tr h="0">
                <a:tc>
                  <a:txBody>
                    <a:bodyPr/>
                    <a:lstStyle/>
                    <a:p>
                      <a:pPr algn="ctr"/>
                      <a:r>
                        <a:rPr lang="fr-FR" sz="1400">
                          <a:solidFill>
                            <a:srgbClr val="00279F"/>
                          </a:solidFill>
                        </a:rPr>
                        <a:t>s4</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Clark</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20</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london</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p5</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400</a:t>
                      </a:r>
                      <a:endParaRPr lang="fr-FR" sz="2400">
                        <a:solidFill>
                          <a:srgbClr val="00279F"/>
                        </a:solidFill>
                      </a:endParaRPr>
                    </a:p>
                  </a:txBody>
                  <a:tcPr>
                    <a:lnL>
                      <a:noFill/>
                    </a:lnL>
                    <a:lnR>
                      <a:noFill/>
                    </a:lnR>
                    <a:lnT>
                      <a:noFill/>
                    </a:lnT>
                    <a:lnB>
                      <a:noFill/>
                    </a:lnB>
                    <a:solidFill>
                      <a:srgbClr val="C0C0C0"/>
                    </a:solidFill>
                  </a:tcPr>
                </a:tc>
              </a:tr>
            </a:tbl>
          </a:graphicData>
        </a:graphic>
      </p:graphicFrame>
      <p:sp>
        <p:nvSpPr>
          <p:cNvPr id="7" name="ZoneTexte 6"/>
          <p:cNvSpPr txBox="1"/>
          <p:nvPr/>
        </p:nvSpPr>
        <p:spPr>
          <a:xfrm>
            <a:off x="256032" y="548640"/>
            <a:ext cx="411480" cy="402336"/>
          </a:xfrm>
          <a:prstGeom prst="rect">
            <a:avLst/>
          </a:prstGeom>
          <a:solidFill>
            <a:schemeClr val="accent3">
              <a:lumMod val="60000"/>
              <a:lumOff val="40000"/>
            </a:schemeClr>
          </a:solidFill>
        </p:spPr>
        <p:txBody>
          <a:bodyPr wrap="square" rtlCol="0">
            <a:spAutoFit/>
          </a:bodyPr>
          <a:lstStyle/>
          <a:p>
            <a:r>
              <a:rPr lang="fr-FR" smtClean="0">
                <a:solidFill>
                  <a:srgbClr val="00279F"/>
                </a:solidFill>
              </a:rPr>
              <a:t>S</a:t>
            </a:r>
            <a:endParaRPr lang="fr-FR">
              <a:solidFill>
                <a:srgbClr val="00279F"/>
              </a:solidFill>
            </a:endParaRPr>
          </a:p>
        </p:txBody>
      </p:sp>
      <p:sp>
        <p:nvSpPr>
          <p:cNvPr id="8" name="ZoneTexte 7"/>
          <p:cNvSpPr txBox="1"/>
          <p:nvPr/>
        </p:nvSpPr>
        <p:spPr>
          <a:xfrm>
            <a:off x="356616" y="2602992"/>
            <a:ext cx="597408" cy="400110"/>
          </a:xfrm>
          <a:prstGeom prst="rect">
            <a:avLst/>
          </a:prstGeom>
          <a:solidFill>
            <a:schemeClr val="accent3">
              <a:lumMod val="60000"/>
              <a:lumOff val="40000"/>
            </a:schemeClr>
          </a:solidFill>
        </p:spPr>
        <p:txBody>
          <a:bodyPr wrap="square" rtlCol="0">
            <a:spAutoFit/>
          </a:bodyPr>
          <a:lstStyle/>
          <a:p>
            <a:r>
              <a:rPr lang="fr-FR" smtClean="0">
                <a:solidFill>
                  <a:srgbClr val="00279F"/>
                </a:solidFill>
              </a:rPr>
              <a:t>SP</a:t>
            </a:r>
            <a:endParaRPr lang="fr-FR">
              <a:solidFill>
                <a:srgbClr val="00279F"/>
              </a:solidFill>
            </a:endParaRPr>
          </a:p>
        </p:txBody>
      </p:sp>
      <p:sp>
        <p:nvSpPr>
          <p:cNvPr id="9" name="ZoneTexte 8"/>
          <p:cNvSpPr txBox="1"/>
          <p:nvPr/>
        </p:nvSpPr>
        <p:spPr>
          <a:xfrm>
            <a:off x="4882896" y="850392"/>
            <a:ext cx="3950208" cy="400110"/>
          </a:xfrm>
          <a:prstGeom prst="rect">
            <a:avLst/>
          </a:prstGeom>
          <a:solidFill>
            <a:schemeClr val="accent3">
              <a:lumMod val="75000"/>
            </a:schemeClr>
          </a:solidFill>
        </p:spPr>
        <p:txBody>
          <a:bodyPr wrap="square" rtlCol="0">
            <a:spAutoFit/>
          </a:bodyPr>
          <a:lstStyle/>
          <a:p>
            <a:pPr algn="ctr"/>
            <a:r>
              <a:rPr lang="fr-FR" smtClean="0"/>
              <a:t>Fournisseurs avec les fournitures</a:t>
            </a:r>
            <a:endParaRPr lang="fr-FR"/>
          </a:p>
        </p:txBody>
      </p:sp>
      <p:pic>
        <p:nvPicPr>
          <p:cNvPr id="2" name="Audio 1">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8318500" y="6032500"/>
            <a:ext cx="609600" cy="609600"/>
          </a:xfrm>
          <a:prstGeom prst="rect">
            <a:avLst/>
          </a:prstGeom>
        </p:spPr>
      </p:pic>
    </p:spTree>
  </p:cSld>
  <p:clrMapOvr>
    <a:masterClrMapping/>
  </p:clrMapOvr>
  <p:transition advTm="732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685800" y="304800"/>
            <a:ext cx="7772400" cy="1143000"/>
          </a:xfrm>
          <a:noFill/>
          <a:ln/>
        </p:spPr>
        <p:txBody>
          <a:bodyPr/>
          <a:lstStyle/>
          <a:p>
            <a:r>
              <a:rPr lang="en-US" i="1">
                <a:latin typeface="Symbol" pitchFamily="18" charset="2"/>
              </a:rPr>
              <a:t></a:t>
            </a:r>
            <a:r>
              <a:rPr lang="en-US"/>
              <a:t>-jointure</a:t>
            </a:r>
          </a:p>
        </p:txBody>
      </p:sp>
      <p:sp>
        <p:nvSpPr>
          <p:cNvPr id="266243" name="Rectangle 3"/>
          <p:cNvSpPr>
            <a:spLocks noGrp="1" noChangeArrowheads="1"/>
          </p:cNvSpPr>
          <p:nvPr>
            <p:ph type="body" idx="1"/>
          </p:nvPr>
        </p:nvSpPr>
        <p:spPr>
          <a:xfrm>
            <a:off x="685800" y="1295400"/>
            <a:ext cx="7772400" cy="5029200"/>
          </a:xfrm>
          <a:noFill/>
          <a:ln/>
        </p:spPr>
        <p:txBody>
          <a:bodyPr/>
          <a:lstStyle/>
          <a:p>
            <a:pPr>
              <a:lnSpc>
                <a:spcPct val="90000"/>
              </a:lnSpc>
            </a:pPr>
            <a:r>
              <a:rPr lang="fr-FR"/>
              <a:t>Table C égale à : </a:t>
            </a:r>
          </a:p>
          <a:p>
            <a:pPr lvl="1">
              <a:lnSpc>
                <a:spcPct val="90000"/>
              </a:lnSpc>
              <a:spcBef>
                <a:spcPct val="40000"/>
              </a:spcBef>
              <a:spcAft>
                <a:spcPct val="40000"/>
              </a:spcAft>
              <a:buFont typeface="Monotype Sorts" pitchFamily="2" charset="2"/>
              <a:buNone/>
            </a:pPr>
            <a:r>
              <a:rPr lang="fr-FR" sz="3200">
                <a:solidFill>
                  <a:srgbClr val="FAFD00"/>
                </a:solidFill>
              </a:rPr>
              <a:t>C = ( A TIMES B ) WHERE </a:t>
            </a:r>
            <a:r>
              <a:rPr lang="fr-FR" sz="3200" smtClean="0">
                <a:solidFill>
                  <a:srgbClr val="FAFD00"/>
                </a:solidFill>
              </a:rPr>
              <a:t>X </a:t>
            </a:r>
            <a:r>
              <a:rPr lang="fr-FR" sz="3200" i="1" smtClean="0">
                <a:solidFill>
                  <a:srgbClr val="FAFD00"/>
                </a:solidFill>
                <a:latin typeface="Symbol" pitchFamily="18" charset="2"/>
              </a:rPr>
              <a:t> </a:t>
            </a:r>
            <a:r>
              <a:rPr lang="fr-FR" sz="3200" smtClean="0">
                <a:solidFill>
                  <a:srgbClr val="FAFD00"/>
                </a:solidFill>
              </a:rPr>
              <a:t>Y</a:t>
            </a:r>
            <a:endParaRPr lang="fr-FR" sz="3200">
              <a:solidFill>
                <a:srgbClr val="FAFD00"/>
              </a:solidFill>
            </a:endParaRPr>
          </a:p>
          <a:p>
            <a:pPr>
              <a:lnSpc>
                <a:spcPct val="90000"/>
              </a:lnSpc>
              <a:buFont typeface="Monotype Sorts" pitchFamily="2" charset="2"/>
              <a:buNone/>
            </a:pPr>
            <a:r>
              <a:rPr lang="fr-FR"/>
              <a:t>	</a:t>
            </a:r>
            <a:r>
              <a:rPr lang="fr-FR" smtClean="0"/>
              <a:t>est  </a:t>
            </a:r>
            <a:r>
              <a:rPr lang="fr-FR"/>
              <a:t>la </a:t>
            </a:r>
            <a:r>
              <a:rPr lang="fr-FR" i="1">
                <a:latin typeface="Symbol" pitchFamily="18" charset="2"/>
              </a:rPr>
              <a:t></a:t>
            </a:r>
            <a:r>
              <a:rPr lang="fr-FR" i="1">
                <a:latin typeface="Arial" pitchFamily="34" charset="0"/>
              </a:rPr>
              <a:t>jointure</a:t>
            </a:r>
            <a:r>
              <a:rPr lang="fr-FR">
                <a:latin typeface="Arial" pitchFamily="34" charset="0"/>
              </a:rPr>
              <a:t> de tables A(X,...)  et </a:t>
            </a:r>
            <a:br>
              <a:rPr lang="fr-FR">
                <a:latin typeface="Arial" pitchFamily="34" charset="0"/>
              </a:rPr>
            </a:br>
            <a:r>
              <a:rPr lang="fr-FR">
                <a:latin typeface="Arial" pitchFamily="34" charset="0"/>
              </a:rPr>
              <a:t>B (Y</a:t>
            </a:r>
            <a:r>
              <a:rPr lang="fr-FR" smtClean="0">
                <a:latin typeface="Arial" pitchFamily="34" charset="0"/>
              </a:rPr>
              <a:t>,...).</a:t>
            </a:r>
          </a:p>
          <a:p>
            <a:pPr>
              <a:lnSpc>
                <a:spcPct val="90000"/>
              </a:lnSpc>
              <a:spcBef>
                <a:spcPts val="600"/>
              </a:spcBef>
              <a:buFont typeface="Monotype Sorts" pitchFamily="2" charset="2"/>
              <a:buNone/>
            </a:pPr>
            <a:r>
              <a:rPr lang="fr-FR">
                <a:latin typeface="Arial" pitchFamily="34" charset="0"/>
              </a:rPr>
              <a:t>	</a:t>
            </a:r>
            <a:r>
              <a:rPr lang="fr-FR" smtClean="0">
                <a:latin typeface="Arial" pitchFamily="34" charset="0"/>
              </a:rPr>
              <a:t>TIMES est un produit </a:t>
            </a:r>
            <a:r>
              <a:rPr lang="fr-FR" err="1" smtClean="0">
                <a:latin typeface="Arial" pitchFamily="34" charset="0"/>
              </a:rPr>
              <a:t>cartesien</a:t>
            </a:r>
            <a:endParaRPr lang="fr-FR">
              <a:latin typeface="Arial" pitchFamily="34" charset="0"/>
            </a:endParaRPr>
          </a:p>
          <a:p>
            <a:pPr lvl="1">
              <a:lnSpc>
                <a:spcPct val="90000"/>
              </a:lnSpc>
              <a:spcBef>
                <a:spcPts val="600"/>
              </a:spcBef>
              <a:spcAft>
                <a:spcPct val="20000"/>
              </a:spcAft>
              <a:buFont typeface="Monotype Sorts" pitchFamily="2" charset="2"/>
              <a:buNone/>
            </a:pPr>
            <a:r>
              <a:rPr lang="fr-FR" sz="3200" i="1">
                <a:latin typeface="Arial" pitchFamily="34" charset="0"/>
              </a:rPr>
              <a:t>X et Y </a:t>
            </a:r>
            <a:r>
              <a:rPr lang="fr-FR" sz="3200" i="1" smtClean="0">
                <a:latin typeface="Arial" pitchFamily="34" charset="0"/>
              </a:rPr>
              <a:t> </a:t>
            </a:r>
            <a:r>
              <a:rPr lang="fr-FR" sz="3200" i="1">
                <a:latin typeface="Arial" pitchFamily="34" charset="0"/>
              </a:rPr>
              <a:t>sont </a:t>
            </a:r>
            <a:r>
              <a:rPr lang="fr-FR" sz="3200" i="1" smtClean="0">
                <a:latin typeface="Arial" pitchFamily="34" charset="0"/>
              </a:rPr>
              <a:t>non-composites </a:t>
            </a:r>
          </a:p>
          <a:p>
            <a:pPr lvl="1">
              <a:lnSpc>
                <a:spcPct val="90000"/>
              </a:lnSpc>
              <a:spcBef>
                <a:spcPts val="600"/>
              </a:spcBef>
              <a:spcAft>
                <a:spcPts val="0"/>
              </a:spcAft>
              <a:buFont typeface="Monotype Sorts" pitchFamily="2" charset="2"/>
              <a:buNone/>
            </a:pPr>
            <a:r>
              <a:rPr lang="fr-FR" sz="3200" i="1" smtClean="0">
                <a:latin typeface="Symbol" pitchFamily="18" charset="2"/>
              </a:rPr>
              <a:t></a:t>
            </a:r>
            <a:r>
              <a:rPr lang="fr-FR" sz="3200" smtClean="0">
                <a:latin typeface="Symbol" pitchFamily="18" charset="2"/>
                <a:sym typeface="Symbol" pitchFamily="18" charset="2"/>
              </a:rPr>
              <a:t> </a:t>
            </a:r>
            <a:r>
              <a:rPr lang="fr-FR" sz="3200">
                <a:latin typeface="Symbol" pitchFamily="18" charset="2"/>
                <a:sym typeface="Symbol" pitchFamily="18" charset="2"/>
              </a:rPr>
              <a:t> , &lt;&gt;, ,  , </a:t>
            </a:r>
            <a:endParaRPr lang="fr-FR" sz="3200">
              <a:latin typeface="Arial" pitchFamily="34" charset="0"/>
            </a:endParaRPr>
          </a:p>
          <a:p>
            <a:pPr>
              <a:lnSpc>
                <a:spcPct val="90000"/>
              </a:lnSpc>
              <a:spcBef>
                <a:spcPct val="70000"/>
              </a:spcBef>
            </a:pPr>
            <a:r>
              <a:rPr lang="fr-FR"/>
              <a:t>La </a:t>
            </a:r>
            <a:r>
              <a:rPr lang="fr-FR" i="1">
                <a:latin typeface="Symbol" pitchFamily="18" charset="2"/>
              </a:rPr>
              <a:t></a:t>
            </a:r>
            <a:r>
              <a:rPr lang="fr-FR">
                <a:latin typeface="Arial" pitchFamily="34" charset="0"/>
              </a:rPr>
              <a:t>jointure est notée :</a:t>
            </a:r>
          </a:p>
          <a:p>
            <a:pPr lvl="1">
              <a:lnSpc>
                <a:spcPct val="90000"/>
              </a:lnSpc>
              <a:buFont typeface="Monotype Sorts" pitchFamily="2" charset="2"/>
              <a:buNone/>
            </a:pPr>
            <a:r>
              <a:rPr lang="fr-FR" sz="3200">
                <a:solidFill>
                  <a:srgbClr val="FAFD00"/>
                </a:solidFill>
              </a:rPr>
              <a:t>C = A JOIN B ON X </a:t>
            </a:r>
            <a:r>
              <a:rPr lang="fr-FR" sz="3200" i="1">
                <a:solidFill>
                  <a:srgbClr val="FAFD00"/>
                </a:solidFill>
                <a:latin typeface="Symbol" pitchFamily="18" charset="2"/>
              </a:rPr>
              <a:t> </a:t>
            </a:r>
            <a:r>
              <a:rPr lang="fr-FR" sz="3200">
                <a:solidFill>
                  <a:srgbClr val="FAFD00"/>
                </a:solidFill>
              </a:rPr>
              <a:t>Y</a:t>
            </a:r>
            <a:r>
              <a:rPr lang="fr-FR" sz="3200" i="1" smtClean="0">
                <a:solidFill>
                  <a:srgbClr val="FAFD00"/>
                </a:solidFill>
              </a:rPr>
              <a:t>.</a:t>
            </a:r>
            <a:endParaRPr lang="fr-FR" sz="3200" i="1">
              <a:solidFill>
                <a:srgbClr val="FAFD00"/>
              </a:solidFill>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additive="base">
                                        <p:cTn id="7" dur="500" fill="hold"/>
                                        <p:tgtEl>
                                          <p:spTgt spid="266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43">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0" end="0"/>
                                            </p:txEl>
                                          </p:spTgt>
                                        </p:tgtEl>
                                        <p:attrNameLst>
                                          <p:attrName>ppt_c</p:attrName>
                                        </p:attrNameLst>
                                      </p:cBhvr>
                                      <p:to>
                                        <a:srgbClr val="F95AB7"/>
                                      </p:to>
                                    </p:animClr>
                                  </p:subTnLst>
                                </p:cTn>
                              </p:par>
                              <p:par>
                                <p:cTn id="9" presetID="2" presetClass="entr" presetSubtype="1" fill="hold" grpId="0" nodeType="withEffect">
                                  <p:stCondLst>
                                    <p:cond delay="0"/>
                                  </p:stCondLst>
                                  <p:childTnLst>
                                    <p:set>
                                      <p:cBhvr>
                                        <p:cTn id="10" dur="1" fill="hold">
                                          <p:stCondLst>
                                            <p:cond delay="0"/>
                                          </p:stCondLst>
                                        </p:cTn>
                                        <p:tgtEl>
                                          <p:spTgt spid="266243">
                                            <p:txEl>
                                              <p:pRg st="1" end="1"/>
                                            </p:txEl>
                                          </p:spTgt>
                                        </p:tgtEl>
                                        <p:attrNameLst>
                                          <p:attrName>style.visibility</p:attrName>
                                        </p:attrNameLst>
                                      </p:cBhvr>
                                      <p:to>
                                        <p:strVal val="visible"/>
                                      </p:to>
                                    </p:set>
                                    <p:anim calcmode="lin" valueType="num">
                                      <p:cBhvr additive="base">
                                        <p:cTn id="11" dur="500" fill="hold"/>
                                        <p:tgtEl>
                                          <p:spTgt spid="26624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43">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1" end="1"/>
                                            </p:txEl>
                                          </p:spTgt>
                                        </p:tgtEl>
                                        <p:attrNameLst>
                                          <p:attrName>ppt_c</p:attrName>
                                        </p:attrNameLst>
                                      </p:cBhvr>
                                      <p:to>
                                        <a:srgbClr val="F95AB7"/>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66243">
                                            <p:txEl>
                                              <p:pRg st="2" end="2"/>
                                            </p:txEl>
                                          </p:spTgt>
                                        </p:tgtEl>
                                        <p:attrNameLst>
                                          <p:attrName>style.visibility</p:attrName>
                                        </p:attrNameLst>
                                      </p:cBhvr>
                                      <p:to>
                                        <p:strVal val="visible"/>
                                      </p:to>
                                    </p:set>
                                    <p:anim calcmode="lin" valueType="num">
                                      <p:cBhvr additive="base">
                                        <p:cTn id="17" dur="500" fill="hold"/>
                                        <p:tgtEl>
                                          <p:spTgt spid="26624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6243">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2" end="2"/>
                                            </p:txEl>
                                          </p:spTgt>
                                        </p:tgtEl>
                                        <p:attrNameLst>
                                          <p:attrName>ppt_c</p:attrName>
                                        </p:attrNameLst>
                                      </p:cBhvr>
                                      <p:to>
                                        <a:srgbClr val="F95AB7"/>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266243">
                                            <p:txEl>
                                              <p:pRg st="3" end="3"/>
                                            </p:txEl>
                                          </p:spTgt>
                                        </p:tgtEl>
                                        <p:attrNameLst>
                                          <p:attrName>style.visibility</p:attrName>
                                        </p:attrNameLst>
                                      </p:cBhvr>
                                      <p:to>
                                        <p:strVal val="visible"/>
                                      </p:to>
                                    </p:set>
                                    <p:anim calcmode="lin" valueType="num">
                                      <p:cBhvr additive="base">
                                        <p:cTn id="23" dur="500" fill="hold"/>
                                        <p:tgtEl>
                                          <p:spTgt spid="26624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6243">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3" end="3"/>
                                            </p:txEl>
                                          </p:spTgt>
                                        </p:tgtEl>
                                        <p:attrNameLst>
                                          <p:attrName>ppt_c</p:attrName>
                                        </p:attrNameLst>
                                      </p:cBhvr>
                                      <p:to>
                                        <a:srgbClr val="F95AB7"/>
                                      </p:to>
                                    </p:animClr>
                                  </p:subTnLst>
                                </p:cTn>
                              </p:par>
                              <p:par>
                                <p:cTn id="25" presetID="2" presetClass="entr" presetSubtype="1" fill="hold" grpId="0" nodeType="withEffect">
                                  <p:stCondLst>
                                    <p:cond delay="0"/>
                                  </p:stCondLst>
                                  <p:childTnLst>
                                    <p:set>
                                      <p:cBhvr>
                                        <p:cTn id="26" dur="1" fill="hold">
                                          <p:stCondLst>
                                            <p:cond delay="0"/>
                                          </p:stCondLst>
                                        </p:cTn>
                                        <p:tgtEl>
                                          <p:spTgt spid="266243">
                                            <p:txEl>
                                              <p:pRg st="4" end="4"/>
                                            </p:txEl>
                                          </p:spTgt>
                                        </p:tgtEl>
                                        <p:attrNameLst>
                                          <p:attrName>style.visibility</p:attrName>
                                        </p:attrNameLst>
                                      </p:cBhvr>
                                      <p:to>
                                        <p:strVal val="visible"/>
                                      </p:to>
                                    </p:set>
                                    <p:anim calcmode="lin" valueType="num">
                                      <p:cBhvr additive="base">
                                        <p:cTn id="27" dur="500" fill="hold"/>
                                        <p:tgtEl>
                                          <p:spTgt spid="26624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6243">
                                            <p:txEl>
                                              <p:pRg st="4" end="4"/>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4" end="4"/>
                                            </p:txEl>
                                          </p:spTgt>
                                        </p:tgtEl>
                                        <p:attrNameLst>
                                          <p:attrName>ppt_c</p:attrName>
                                        </p:attrNameLst>
                                      </p:cBhvr>
                                      <p:to>
                                        <a:srgbClr val="F95AB7"/>
                                      </p:to>
                                    </p:animClr>
                                  </p:subTnLst>
                                </p:cTn>
                              </p:par>
                              <p:par>
                                <p:cTn id="29" presetID="2" presetClass="entr" presetSubtype="1" fill="hold" grpId="0" nodeType="withEffect">
                                  <p:stCondLst>
                                    <p:cond delay="0"/>
                                  </p:stCondLst>
                                  <p:childTnLst>
                                    <p:set>
                                      <p:cBhvr>
                                        <p:cTn id="30" dur="1" fill="hold">
                                          <p:stCondLst>
                                            <p:cond delay="0"/>
                                          </p:stCondLst>
                                        </p:cTn>
                                        <p:tgtEl>
                                          <p:spTgt spid="266243">
                                            <p:txEl>
                                              <p:pRg st="5" end="5"/>
                                            </p:txEl>
                                          </p:spTgt>
                                        </p:tgtEl>
                                        <p:attrNameLst>
                                          <p:attrName>style.visibility</p:attrName>
                                        </p:attrNameLst>
                                      </p:cBhvr>
                                      <p:to>
                                        <p:strVal val="visible"/>
                                      </p:to>
                                    </p:set>
                                    <p:anim calcmode="lin" valueType="num">
                                      <p:cBhvr additive="base">
                                        <p:cTn id="31" dur="500" fill="hold"/>
                                        <p:tgtEl>
                                          <p:spTgt spid="26624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43">
                                            <p:txEl>
                                              <p:pRg st="5" end="5"/>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5" end="5"/>
                                            </p:txEl>
                                          </p:spTgt>
                                        </p:tgtEl>
                                        <p:attrNameLst>
                                          <p:attrName>ppt_c</p:attrName>
                                        </p:attrNameLst>
                                      </p:cBhvr>
                                      <p:to>
                                        <a:srgbClr val="F95AB7"/>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66243">
                                            <p:txEl>
                                              <p:pRg st="6" end="6"/>
                                            </p:txEl>
                                          </p:spTgt>
                                        </p:tgtEl>
                                        <p:attrNameLst>
                                          <p:attrName>style.visibility</p:attrName>
                                        </p:attrNameLst>
                                      </p:cBhvr>
                                      <p:to>
                                        <p:strVal val="visible"/>
                                      </p:to>
                                    </p:set>
                                    <p:anim calcmode="lin" valueType="num">
                                      <p:cBhvr additive="base">
                                        <p:cTn id="37" dur="500" fill="hold"/>
                                        <p:tgtEl>
                                          <p:spTgt spid="26624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43">
                                            <p:txEl>
                                              <p:pRg st="6" end="6"/>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6" end="6"/>
                                            </p:txEl>
                                          </p:spTgt>
                                        </p:tgtEl>
                                        <p:attrNameLst>
                                          <p:attrName>ppt_c</p:attrName>
                                        </p:attrNameLst>
                                      </p:cBhvr>
                                      <p:to>
                                        <a:srgbClr val="F95AB7"/>
                                      </p:to>
                                    </p:animClr>
                                  </p:subTnLst>
                                </p:cTn>
                              </p:par>
                              <p:par>
                                <p:cTn id="39" presetID="2" presetClass="entr" presetSubtype="1" fill="hold" grpId="0" nodeType="withEffect">
                                  <p:stCondLst>
                                    <p:cond delay="0"/>
                                  </p:stCondLst>
                                  <p:childTnLst>
                                    <p:set>
                                      <p:cBhvr>
                                        <p:cTn id="40" dur="1" fill="hold">
                                          <p:stCondLst>
                                            <p:cond delay="0"/>
                                          </p:stCondLst>
                                        </p:cTn>
                                        <p:tgtEl>
                                          <p:spTgt spid="266243">
                                            <p:txEl>
                                              <p:pRg st="7" end="7"/>
                                            </p:txEl>
                                          </p:spTgt>
                                        </p:tgtEl>
                                        <p:attrNameLst>
                                          <p:attrName>style.visibility</p:attrName>
                                        </p:attrNameLst>
                                      </p:cBhvr>
                                      <p:to>
                                        <p:strVal val="visible"/>
                                      </p:to>
                                    </p:set>
                                    <p:anim calcmode="lin" valueType="num">
                                      <p:cBhvr additive="base">
                                        <p:cTn id="41" dur="500" fill="hold"/>
                                        <p:tgtEl>
                                          <p:spTgt spid="26624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66243">
                                            <p:txEl>
                                              <p:pRg st="7" end="7"/>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7" end="7"/>
                                            </p:txEl>
                                          </p:spTgt>
                                        </p:tgtEl>
                                        <p:attrNameLst>
                                          <p:attrName>ppt_c</p:attrName>
                                        </p:attrNameLst>
                                      </p:cBhvr>
                                      <p:to>
                                        <a:srgbClr val="F95AB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711558" y="163132"/>
            <a:ext cx="7772400" cy="1143000"/>
          </a:xfrm>
          <a:noFill/>
          <a:ln/>
        </p:spPr>
        <p:txBody>
          <a:bodyPr/>
          <a:lstStyle/>
          <a:p>
            <a:r>
              <a:rPr lang="en-US" sz="4800" i="1">
                <a:latin typeface="Symbol" pitchFamily="18" charset="2"/>
              </a:rPr>
              <a:t></a:t>
            </a:r>
            <a:r>
              <a:rPr lang="en-US" sz="4800"/>
              <a:t>-</a:t>
            </a:r>
            <a:r>
              <a:rPr lang="en-US" sz="5400" smtClean="0"/>
              <a:t>jointure / </a:t>
            </a:r>
            <a:r>
              <a:rPr lang="en-US" sz="5400" err="1" smtClean="0"/>
              <a:t>Equi</a:t>
            </a:r>
            <a:r>
              <a:rPr lang="en-US" sz="5400" smtClean="0"/>
              <a:t>-jointure</a:t>
            </a:r>
            <a:endParaRPr lang="en-US" sz="4800"/>
          </a:p>
        </p:txBody>
      </p:sp>
      <p:sp>
        <p:nvSpPr>
          <p:cNvPr id="266243" name="Rectangle 3"/>
          <p:cNvSpPr>
            <a:spLocks noGrp="1" noChangeArrowheads="1"/>
          </p:cNvSpPr>
          <p:nvPr>
            <p:ph type="body" idx="1"/>
          </p:nvPr>
        </p:nvSpPr>
        <p:spPr>
          <a:xfrm>
            <a:off x="621406" y="1828800"/>
            <a:ext cx="7772400" cy="5029200"/>
          </a:xfrm>
          <a:noFill/>
          <a:ln/>
        </p:spPr>
        <p:txBody>
          <a:bodyPr/>
          <a:lstStyle/>
          <a:p>
            <a:pPr>
              <a:lnSpc>
                <a:spcPct val="90000"/>
              </a:lnSpc>
              <a:buNone/>
            </a:pPr>
            <a:r>
              <a:rPr lang="fr-FR" sz="3600">
                <a:solidFill>
                  <a:srgbClr val="FAFD00"/>
                </a:solidFill>
              </a:rPr>
              <a:t>	C = A JOIN B ON X </a:t>
            </a:r>
            <a:r>
              <a:rPr lang="fr-FR" sz="3600">
                <a:solidFill>
                  <a:srgbClr val="FAFD00"/>
                </a:solidFill>
                <a:latin typeface="Symbol" pitchFamily="18" charset="2"/>
              </a:rPr>
              <a:t> =</a:t>
            </a:r>
            <a:r>
              <a:rPr lang="fr-FR" sz="3600">
                <a:solidFill>
                  <a:srgbClr val="FAFD00"/>
                </a:solidFill>
              </a:rPr>
              <a:t>Y  </a:t>
            </a:r>
            <a:r>
              <a:rPr lang="fr-FR" sz="3600" i="1">
                <a:solidFill>
                  <a:srgbClr val="FAFD00"/>
                </a:solidFill>
              </a:rPr>
              <a:t/>
            </a:r>
            <a:br>
              <a:rPr lang="fr-FR" sz="3600" i="1">
                <a:solidFill>
                  <a:srgbClr val="FAFD00"/>
                </a:solidFill>
              </a:rPr>
            </a:br>
            <a:r>
              <a:rPr lang="fr-FR" sz="3600"/>
              <a:t>est une </a:t>
            </a:r>
            <a:r>
              <a:rPr lang="fr-FR" sz="3600" i="1" err="1"/>
              <a:t>equi-jointure</a:t>
            </a:r>
            <a:r>
              <a:rPr lang="fr-FR" sz="3600"/>
              <a:t>.</a:t>
            </a:r>
          </a:p>
          <a:p>
            <a:pPr lvl="1">
              <a:lnSpc>
                <a:spcPct val="90000"/>
              </a:lnSpc>
            </a:pPr>
            <a:r>
              <a:rPr lang="fr-FR" sz="3200"/>
              <a:t>A ne pas confondre avec la jointure naturelle</a:t>
            </a:r>
          </a:p>
          <a:p>
            <a:pPr lvl="1">
              <a:lnSpc>
                <a:spcPct val="90000"/>
              </a:lnSpc>
            </a:pPr>
            <a:r>
              <a:rPr lang="fr-FR" sz="3200"/>
              <a:t>Où l’attribut Y de jointure peut être de plus composite </a:t>
            </a:r>
            <a:endParaRPr lang="fr-FR" sz="3200" smtClean="0"/>
          </a:p>
          <a:p>
            <a:pPr>
              <a:lnSpc>
                <a:spcPct val="90000"/>
              </a:lnSpc>
            </a:pPr>
            <a:r>
              <a:rPr lang="fr-FR" sz="3600" b="1" smtClean="0">
                <a:solidFill>
                  <a:schemeClr val="accent1">
                    <a:lumMod val="20000"/>
                    <a:lumOff val="80000"/>
                  </a:schemeClr>
                </a:solidFill>
              </a:rPr>
              <a:t>Est-ce que la </a:t>
            </a:r>
            <a:r>
              <a:rPr lang="en-US" sz="3600" i="1" smtClean="0">
                <a:latin typeface="Symbol" pitchFamily="18" charset="2"/>
              </a:rPr>
              <a:t>- </a:t>
            </a:r>
            <a:r>
              <a:rPr lang="fr-FR" sz="3600" b="1" smtClean="0">
                <a:solidFill>
                  <a:schemeClr val="accent1">
                    <a:lumMod val="20000"/>
                    <a:lumOff val="80000"/>
                  </a:schemeClr>
                </a:solidFill>
              </a:rPr>
              <a:t>jointure est commutative et/ou associative ?</a:t>
            </a:r>
            <a:endParaRPr lang="fr-FR" sz="3600" smtClean="0"/>
          </a:p>
          <a:p>
            <a:pPr lvl="1">
              <a:lnSpc>
                <a:spcPct val="90000"/>
              </a:lnSpc>
            </a:pPr>
            <a:endParaRPr lang="fr-F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additive="base">
                                        <p:cTn id="7" dur="500" fill="hold"/>
                                        <p:tgtEl>
                                          <p:spTgt spid="266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43">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0" end="0"/>
                                            </p:txEl>
                                          </p:spTgt>
                                        </p:tgtEl>
                                        <p:attrNameLst>
                                          <p:attrName>ppt_c</p:attrName>
                                        </p:attrNameLst>
                                      </p:cBhvr>
                                      <p:to>
                                        <a:srgbClr val="F95AB7"/>
                                      </p:to>
                                    </p:animClr>
                                  </p:subTnLst>
                                </p:cTn>
                              </p:par>
                              <p:par>
                                <p:cTn id="9" presetID="2" presetClass="entr" presetSubtype="1" fill="hold" grpId="0" nodeType="withEffect">
                                  <p:stCondLst>
                                    <p:cond delay="0"/>
                                  </p:stCondLst>
                                  <p:childTnLst>
                                    <p:set>
                                      <p:cBhvr>
                                        <p:cTn id="10" dur="1" fill="hold">
                                          <p:stCondLst>
                                            <p:cond delay="0"/>
                                          </p:stCondLst>
                                        </p:cTn>
                                        <p:tgtEl>
                                          <p:spTgt spid="266243">
                                            <p:txEl>
                                              <p:pRg st="1" end="1"/>
                                            </p:txEl>
                                          </p:spTgt>
                                        </p:tgtEl>
                                        <p:attrNameLst>
                                          <p:attrName>style.visibility</p:attrName>
                                        </p:attrNameLst>
                                      </p:cBhvr>
                                      <p:to>
                                        <p:strVal val="visible"/>
                                      </p:to>
                                    </p:set>
                                    <p:anim calcmode="lin" valueType="num">
                                      <p:cBhvr additive="base">
                                        <p:cTn id="11" dur="500" fill="hold"/>
                                        <p:tgtEl>
                                          <p:spTgt spid="26624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43">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1" end="1"/>
                                            </p:txEl>
                                          </p:spTgt>
                                        </p:tgtEl>
                                        <p:attrNameLst>
                                          <p:attrName>ppt_c</p:attrName>
                                        </p:attrNameLst>
                                      </p:cBhvr>
                                      <p:to>
                                        <a:srgbClr val="F95AB7"/>
                                      </p:to>
                                    </p:animClr>
                                  </p:subTnLst>
                                </p:cTn>
                              </p:par>
                              <p:par>
                                <p:cTn id="13" presetID="2" presetClass="entr" presetSubtype="1" fill="hold" grpId="0" nodeType="withEffect">
                                  <p:stCondLst>
                                    <p:cond delay="0"/>
                                  </p:stCondLst>
                                  <p:childTnLst>
                                    <p:set>
                                      <p:cBhvr>
                                        <p:cTn id="14" dur="1" fill="hold">
                                          <p:stCondLst>
                                            <p:cond delay="0"/>
                                          </p:stCondLst>
                                        </p:cTn>
                                        <p:tgtEl>
                                          <p:spTgt spid="266243">
                                            <p:txEl>
                                              <p:pRg st="2" end="2"/>
                                            </p:txEl>
                                          </p:spTgt>
                                        </p:tgtEl>
                                        <p:attrNameLst>
                                          <p:attrName>style.visibility</p:attrName>
                                        </p:attrNameLst>
                                      </p:cBhvr>
                                      <p:to>
                                        <p:strVal val="visible"/>
                                      </p:to>
                                    </p:set>
                                    <p:anim calcmode="lin" valueType="num">
                                      <p:cBhvr additive="base">
                                        <p:cTn id="15" dur="500" fill="hold"/>
                                        <p:tgtEl>
                                          <p:spTgt spid="26624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43">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2" end="2"/>
                                            </p:txEl>
                                          </p:spTgt>
                                        </p:tgtEl>
                                        <p:attrNameLst>
                                          <p:attrName>ppt_c</p:attrName>
                                        </p:attrNameLst>
                                      </p:cBhvr>
                                      <p:to>
                                        <a:srgbClr val="F95AB7"/>
                                      </p:to>
                                    </p:animClr>
                                  </p:sub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266243">
                                            <p:txEl>
                                              <p:pRg st="3" end="3"/>
                                            </p:txEl>
                                          </p:spTgt>
                                        </p:tgtEl>
                                        <p:attrNameLst>
                                          <p:attrName>style.visibility</p:attrName>
                                        </p:attrNameLst>
                                      </p:cBhvr>
                                      <p:to>
                                        <p:strVal val="visible"/>
                                      </p:to>
                                    </p:set>
                                    <p:anim calcmode="lin" valueType="num">
                                      <p:cBhvr additive="base">
                                        <p:cTn id="21" dur="500" fill="hold"/>
                                        <p:tgtEl>
                                          <p:spTgt spid="26624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6243">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3" end="3"/>
                                            </p:txEl>
                                          </p:spTgt>
                                        </p:tgtEl>
                                        <p:attrNameLst>
                                          <p:attrName>ppt_c</p:attrName>
                                        </p:attrNameLst>
                                      </p:cBhvr>
                                      <p:to>
                                        <a:srgbClr val="F95AB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noFill/>
          <a:ln/>
        </p:spPr>
        <p:txBody>
          <a:bodyPr/>
          <a:lstStyle/>
          <a:p>
            <a:r>
              <a:rPr lang="en-US"/>
              <a:t>Division</a:t>
            </a:r>
          </a:p>
        </p:txBody>
      </p:sp>
      <p:sp>
        <p:nvSpPr>
          <p:cNvPr id="263171" name="Rectangle 3"/>
          <p:cNvSpPr>
            <a:spLocks noGrp="1" noChangeArrowheads="1"/>
          </p:cNvSpPr>
          <p:nvPr>
            <p:ph type="body" idx="1"/>
          </p:nvPr>
        </p:nvSpPr>
        <p:spPr>
          <a:xfrm>
            <a:off x="609600" y="1600200"/>
            <a:ext cx="7772400" cy="2514600"/>
          </a:xfrm>
          <a:noFill/>
          <a:ln/>
        </p:spPr>
        <p:txBody>
          <a:bodyPr/>
          <a:lstStyle/>
          <a:p>
            <a:r>
              <a:rPr lang="en-US" sz="2800" b="1"/>
              <a:t>Table C ( X ) notée:</a:t>
            </a:r>
          </a:p>
          <a:p>
            <a:pPr>
              <a:buFont typeface="Monotype Sorts" pitchFamily="2" charset="2"/>
              <a:buNone/>
            </a:pPr>
            <a:r>
              <a:rPr lang="en-US" sz="2800" b="1"/>
              <a:t>	A DIVIDEBY B</a:t>
            </a:r>
          </a:p>
          <a:p>
            <a:pPr>
              <a:buFont typeface="Monotype Sorts" pitchFamily="2" charset="2"/>
              <a:buNone/>
            </a:pPr>
            <a:r>
              <a:rPr lang="en-US" sz="2800" b="1"/>
              <a:t>est une division de tables A (X, Y) et B (Y)  ssi C contient tous les tuples ( </a:t>
            </a:r>
            <a:r>
              <a:rPr lang="en-US" sz="2800" b="1" i="1"/>
              <a:t>x </a:t>
            </a:r>
            <a:r>
              <a:rPr lang="en-US" sz="2800" b="1"/>
              <a:t>)</a:t>
            </a:r>
            <a:r>
              <a:rPr lang="en-US" sz="2800" b="1" i="1"/>
              <a:t> </a:t>
            </a:r>
            <a:r>
              <a:rPr lang="en-US" sz="2800" b="1"/>
              <a:t>tels que</a:t>
            </a:r>
            <a:br>
              <a:rPr lang="en-US" sz="2800" b="1"/>
            </a:br>
            <a:r>
              <a:rPr lang="en-US" sz="2800" b="1">
                <a:latin typeface="Symbol" pitchFamily="18" charset="2"/>
              </a:rPr>
              <a:t></a:t>
            </a:r>
            <a:r>
              <a:rPr lang="en-US" sz="2800" b="1"/>
              <a:t>(</a:t>
            </a:r>
            <a:r>
              <a:rPr lang="en-US" sz="2800" b="1" i="1"/>
              <a:t> y </a:t>
            </a:r>
            <a:r>
              <a:rPr lang="en-US" sz="2800" b="1"/>
              <a:t>)</a:t>
            </a:r>
            <a:r>
              <a:rPr lang="en-US" sz="2800" b="1" i="1"/>
              <a:t> </a:t>
            </a:r>
            <a:r>
              <a:rPr lang="en-US" sz="2800" b="1" i="1">
                <a:latin typeface="Symbol" pitchFamily="18" charset="2"/>
              </a:rPr>
              <a:t></a:t>
            </a:r>
            <a:r>
              <a:rPr lang="en-US" sz="2800" b="1" i="1">
                <a:latin typeface="Arial" pitchFamily="34" charset="0"/>
              </a:rPr>
              <a:t>B , </a:t>
            </a:r>
            <a:r>
              <a:rPr lang="en-US" sz="2800" b="1">
                <a:latin typeface="Symbol" pitchFamily="18" charset="2"/>
              </a:rPr>
              <a:t></a:t>
            </a:r>
            <a:r>
              <a:rPr lang="en-US" sz="2800" b="1"/>
              <a:t>( </a:t>
            </a:r>
            <a:r>
              <a:rPr lang="en-US" sz="2800" b="1" i="1"/>
              <a:t>x,  y </a:t>
            </a:r>
            <a:r>
              <a:rPr lang="en-US" sz="2800" b="1"/>
              <a:t>)</a:t>
            </a:r>
            <a:r>
              <a:rPr lang="en-US" sz="2800" b="1" i="1">
                <a:latin typeface="Arial" pitchFamily="34" charset="0"/>
              </a:rPr>
              <a:t> </a:t>
            </a:r>
            <a:r>
              <a:rPr lang="en-US" sz="2800" b="1" i="1">
                <a:latin typeface="Symbol" pitchFamily="18" charset="2"/>
              </a:rPr>
              <a:t></a:t>
            </a:r>
            <a:r>
              <a:rPr lang="en-US" sz="2800" b="1" i="1">
                <a:latin typeface="Arial" pitchFamily="34" charset="0"/>
              </a:rPr>
              <a:t>A </a:t>
            </a:r>
          </a:p>
        </p:txBody>
      </p:sp>
      <p:sp>
        <p:nvSpPr>
          <p:cNvPr id="263172" name="Rectangle 4"/>
          <p:cNvSpPr>
            <a:spLocks noChangeArrowheads="1"/>
          </p:cNvSpPr>
          <p:nvPr/>
        </p:nvSpPr>
        <p:spPr bwMode="auto">
          <a:xfrm>
            <a:off x="5465763" y="3835400"/>
            <a:ext cx="871537" cy="1663700"/>
          </a:xfrm>
          <a:prstGeom prst="rect">
            <a:avLst/>
          </a:prstGeom>
          <a:noFill/>
          <a:ln w="12700">
            <a:solidFill>
              <a:schemeClr val="tx1"/>
            </a:solidFill>
            <a:miter lim="800000"/>
            <a:headEnd/>
            <a:tailEnd/>
          </a:ln>
          <a:effectLst/>
        </p:spPr>
        <p:txBody>
          <a:bodyPr wrap="none" lIns="90488" tIns="44450" rIns="90488" bIns="44450">
            <a:spAutoFit/>
          </a:bodyPr>
          <a:lstStyle/>
          <a:p>
            <a:r>
              <a:rPr lang="en-US" b="1"/>
              <a:t>S#  P#</a:t>
            </a:r>
          </a:p>
          <a:p>
            <a:pPr>
              <a:spcBef>
                <a:spcPct val="3000"/>
              </a:spcBef>
            </a:pPr>
            <a:r>
              <a:rPr lang="en-US">
                <a:solidFill>
                  <a:schemeClr val="tx1"/>
                </a:solidFill>
              </a:rPr>
              <a:t>S1  P1</a:t>
            </a:r>
          </a:p>
          <a:p>
            <a:pPr>
              <a:spcBef>
                <a:spcPct val="3000"/>
              </a:spcBef>
            </a:pPr>
            <a:r>
              <a:rPr lang="en-US">
                <a:solidFill>
                  <a:schemeClr val="tx1"/>
                </a:solidFill>
              </a:rPr>
              <a:t>S1  P2</a:t>
            </a:r>
          </a:p>
          <a:p>
            <a:pPr>
              <a:spcBef>
                <a:spcPct val="3000"/>
              </a:spcBef>
            </a:pPr>
            <a:r>
              <a:rPr lang="en-US">
                <a:solidFill>
                  <a:schemeClr val="tx1"/>
                </a:solidFill>
              </a:rPr>
              <a:t>S2  P1</a:t>
            </a:r>
          </a:p>
          <a:p>
            <a:pPr>
              <a:spcBef>
                <a:spcPct val="3000"/>
              </a:spcBef>
            </a:pPr>
            <a:r>
              <a:rPr lang="en-US">
                <a:solidFill>
                  <a:schemeClr val="tx1"/>
                </a:solidFill>
              </a:rPr>
              <a:t>S2  P3</a:t>
            </a:r>
          </a:p>
        </p:txBody>
      </p:sp>
      <p:sp>
        <p:nvSpPr>
          <p:cNvPr id="263173" name="Rectangle 5"/>
          <p:cNvSpPr>
            <a:spLocks noChangeArrowheads="1"/>
          </p:cNvSpPr>
          <p:nvPr/>
        </p:nvSpPr>
        <p:spPr bwMode="auto">
          <a:xfrm>
            <a:off x="6837363" y="3835400"/>
            <a:ext cx="476250" cy="1016000"/>
          </a:xfrm>
          <a:prstGeom prst="rect">
            <a:avLst/>
          </a:prstGeom>
          <a:noFill/>
          <a:ln w="12700">
            <a:solidFill>
              <a:schemeClr val="tx1"/>
            </a:solidFill>
            <a:miter lim="800000"/>
            <a:headEnd/>
            <a:tailEnd/>
          </a:ln>
          <a:effectLst/>
        </p:spPr>
        <p:txBody>
          <a:bodyPr wrap="none" lIns="90488" tIns="44450" rIns="90488" bIns="44450">
            <a:spAutoFit/>
          </a:bodyPr>
          <a:lstStyle/>
          <a:p>
            <a:r>
              <a:rPr lang="en-US" b="1"/>
              <a:t>P#</a:t>
            </a:r>
          </a:p>
          <a:p>
            <a:r>
              <a:rPr lang="en-US">
                <a:solidFill>
                  <a:schemeClr val="tx1"/>
                </a:solidFill>
              </a:rPr>
              <a:t>P1</a:t>
            </a:r>
          </a:p>
          <a:p>
            <a:r>
              <a:rPr lang="en-US">
                <a:solidFill>
                  <a:schemeClr val="tx1"/>
                </a:solidFill>
              </a:rPr>
              <a:t>P2</a:t>
            </a:r>
          </a:p>
        </p:txBody>
      </p:sp>
      <p:sp>
        <p:nvSpPr>
          <p:cNvPr id="263174" name="Rectangle 6"/>
          <p:cNvSpPr>
            <a:spLocks noChangeArrowheads="1"/>
          </p:cNvSpPr>
          <p:nvPr/>
        </p:nvSpPr>
        <p:spPr bwMode="auto">
          <a:xfrm>
            <a:off x="7885113" y="3816350"/>
            <a:ext cx="500062" cy="749300"/>
          </a:xfrm>
          <a:prstGeom prst="rect">
            <a:avLst/>
          </a:prstGeom>
          <a:noFill/>
          <a:ln w="50800">
            <a:solidFill>
              <a:schemeClr val="accent1"/>
            </a:solidFill>
            <a:miter lim="800000"/>
            <a:headEnd/>
            <a:tailEnd/>
          </a:ln>
          <a:effectLst/>
        </p:spPr>
        <p:txBody>
          <a:bodyPr wrap="none" lIns="90488" tIns="44450" rIns="90488" bIns="44450">
            <a:spAutoFit/>
          </a:bodyPr>
          <a:lstStyle/>
          <a:p>
            <a:r>
              <a:rPr lang="en-US" b="1"/>
              <a:t>S#</a:t>
            </a:r>
          </a:p>
          <a:p>
            <a:r>
              <a:rPr lang="en-US">
                <a:solidFill>
                  <a:schemeClr val="tx1"/>
                </a:solidFill>
              </a:rPr>
              <a:t>S1</a:t>
            </a:r>
          </a:p>
        </p:txBody>
      </p:sp>
      <p:sp>
        <p:nvSpPr>
          <p:cNvPr id="263175" name="Rectangle 7"/>
          <p:cNvSpPr>
            <a:spLocks noChangeArrowheads="1"/>
          </p:cNvSpPr>
          <p:nvPr/>
        </p:nvSpPr>
        <p:spPr bwMode="auto">
          <a:xfrm>
            <a:off x="1528763" y="4368800"/>
            <a:ext cx="2505075" cy="711200"/>
          </a:xfrm>
          <a:prstGeom prst="rect">
            <a:avLst/>
          </a:prstGeom>
          <a:solidFill>
            <a:schemeClr val="tx2"/>
          </a:solidFill>
          <a:ln w="12700">
            <a:solidFill>
              <a:schemeClr val="tx2"/>
            </a:solidFill>
            <a:miter lim="800000"/>
            <a:headEnd/>
            <a:tailEnd/>
          </a:ln>
          <a:effectLst/>
        </p:spPr>
        <p:txBody>
          <a:bodyPr lIns="90488" tIns="44450" rIns="90488" bIns="44450">
            <a:spAutoFit/>
          </a:bodyPr>
          <a:lstStyle/>
          <a:p>
            <a:r>
              <a:rPr lang="fr-FR" b="1" smtClean="0">
                <a:solidFill>
                  <a:srgbClr val="3135CC"/>
                </a:solidFill>
              </a:rPr>
              <a:t>Tout fournisseur  de </a:t>
            </a:r>
            <a:br>
              <a:rPr lang="fr-FR" b="1" smtClean="0">
                <a:solidFill>
                  <a:srgbClr val="3135CC"/>
                </a:solidFill>
              </a:rPr>
            </a:br>
            <a:r>
              <a:rPr lang="fr-FR" b="1" smtClean="0">
                <a:solidFill>
                  <a:srgbClr val="3135CC"/>
                </a:solidFill>
              </a:rPr>
              <a:t>pièces  P1 et P2. </a:t>
            </a:r>
            <a:endParaRPr lang="fr-FR" b="1">
              <a:solidFill>
                <a:srgbClr val="3135CC"/>
              </a:solidFill>
            </a:endParaRPr>
          </a:p>
        </p:txBody>
      </p:sp>
      <p:sp>
        <p:nvSpPr>
          <p:cNvPr id="263176" name="Rectangle 8"/>
          <p:cNvSpPr>
            <a:spLocks noChangeArrowheads="1"/>
          </p:cNvSpPr>
          <p:nvPr/>
        </p:nvSpPr>
        <p:spPr bwMode="auto">
          <a:xfrm>
            <a:off x="595313" y="5776913"/>
            <a:ext cx="6004658" cy="459100"/>
          </a:xfrm>
          <a:prstGeom prst="rect">
            <a:avLst/>
          </a:prstGeom>
          <a:noFill/>
          <a:ln w="12700">
            <a:noFill/>
            <a:miter lim="800000"/>
            <a:headEnd/>
            <a:tailEnd/>
          </a:ln>
          <a:effectLst/>
        </p:spPr>
        <p:txBody>
          <a:bodyPr wrap="none" lIns="90488" tIns="44450" rIns="90488" bIns="44450">
            <a:spAutoFit/>
          </a:bodyPr>
          <a:lstStyle/>
          <a:p>
            <a:r>
              <a:rPr lang="fr-FR" sz="2400" b="1" smtClean="0"/>
              <a:t>DIVIDEBY est  associatif  ou  commutatif ?</a:t>
            </a:r>
            <a:endParaRPr lang="fr-FR" sz="2400" b="1"/>
          </a:p>
        </p:txBody>
      </p:sp>
      <p:sp>
        <p:nvSpPr>
          <p:cNvPr id="263177" name="AutoShape 9"/>
          <p:cNvSpPr>
            <a:spLocks noChangeArrowheads="1"/>
          </p:cNvSpPr>
          <p:nvPr/>
        </p:nvSpPr>
        <p:spPr bwMode="auto">
          <a:xfrm>
            <a:off x="4349750" y="4654550"/>
            <a:ext cx="749300" cy="215900"/>
          </a:xfrm>
          <a:prstGeom prst="rightArrow">
            <a:avLst>
              <a:gd name="adj1" fmla="val 50000"/>
              <a:gd name="adj2" fmla="val 173545"/>
            </a:avLst>
          </a:prstGeom>
          <a:solidFill>
            <a:schemeClr val="accent1"/>
          </a:solidFill>
          <a:ln w="12700">
            <a:solidFill>
              <a:schemeClr val="tx1"/>
            </a:solidFill>
            <a:miter lim="800000"/>
            <a:headEnd/>
            <a:tailEnd/>
          </a:ln>
          <a:effectLst/>
        </p:spPr>
        <p:txBody>
          <a:bodyPr wrap="none" anchor="ctr"/>
          <a:lstStyle/>
          <a:p>
            <a:endParaRPr lang="fr-FR"/>
          </a:p>
        </p:txBody>
      </p:sp>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8542338" y="6477000"/>
            <a:ext cx="601662" cy="381000"/>
          </a:xfrm>
          <a:prstGeom prst="rect">
            <a:avLst/>
          </a:prstGeom>
        </p:spPr>
        <p:txBody>
          <a:bodyPr/>
          <a:lstStyle/>
          <a:p>
            <a:fld id="{24A45973-9606-40E0-9742-FC03BBB690E2}" type="slidenum">
              <a:rPr lang="fr-FR"/>
              <a:pPr/>
              <a:t>4</a:t>
            </a:fld>
            <a:endParaRPr lang="fr-FR"/>
          </a:p>
        </p:txBody>
      </p:sp>
      <p:sp>
        <p:nvSpPr>
          <p:cNvPr id="115714" name="Rectangle 2"/>
          <p:cNvSpPr>
            <a:spLocks noGrp="1" noChangeArrowheads="1"/>
          </p:cNvSpPr>
          <p:nvPr>
            <p:ph type="title"/>
          </p:nvPr>
        </p:nvSpPr>
        <p:spPr>
          <a:xfrm>
            <a:off x="2614613" y="0"/>
            <a:ext cx="3879850" cy="938213"/>
          </a:xfrm>
        </p:spPr>
        <p:txBody>
          <a:bodyPr/>
          <a:lstStyle/>
          <a:p>
            <a:r>
              <a:rPr lang="fr-FR" sz="4000"/>
              <a:t>BD Relationnelle</a:t>
            </a:r>
            <a:endParaRPr lang="en-US" sz="4000"/>
          </a:p>
        </p:txBody>
      </p:sp>
      <p:sp>
        <p:nvSpPr>
          <p:cNvPr id="115716" name="Text Box 4"/>
          <p:cNvSpPr txBox="1">
            <a:spLocks noChangeArrowheads="1"/>
          </p:cNvSpPr>
          <p:nvPr/>
        </p:nvSpPr>
        <p:spPr bwMode="auto">
          <a:xfrm>
            <a:off x="314325" y="2128838"/>
            <a:ext cx="3371850" cy="3270250"/>
          </a:xfrm>
          <a:prstGeom prst="rect">
            <a:avLst/>
          </a:prstGeom>
          <a:noFill/>
          <a:ln w="9525">
            <a:solidFill>
              <a:schemeClr val="bg1"/>
            </a:solidFill>
            <a:miter lim="800000"/>
            <a:headEnd/>
            <a:tailEnd/>
          </a:ln>
          <a:effectLst/>
        </p:spPr>
        <p:txBody>
          <a:bodyPr>
            <a:spAutoFit/>
          </a:bodyPr>
          <a:lstStyle/>
          <a:p>
            <a:pPr>
              <a:spcBef>
                <a:spcPct val="50000"/>
              </a:spcBef>
            </a:pPr>
            <a:r>
              <a:rPr lang="fr-FR">
                <a:solidFill>
                  <a:srgbClr val="FFFF00"/>
                </a:solidFill>
              </a:rPr>
              <a:t>Le Rapport de Recherche qui a lancé les SGBDs Relationnels</a:t>
            </a:r>
          </a:p>
          <a:p>
            <a:pPr>
              <a:spcBef>
                <a:spcPct val="50000"/>
              </a:spcBef>
            </a:pPr>
            <a:r>
              <a:rPr lang="fr-FR">
                <a:solidFill>
                  <a:srgbClr val="FFFF00"/>
                </a:solidFill>
              </a:rPr>
              <a:t>(Table des Matières)</a:t>
            </a:r>
            <a:endParaRPr lang="en-US">
              <a:solidFill>
                <a:srgbClr val="FFFF00"/>
              </a:solidFill>
            </a:endParaRPr>
          </a:p>
        </p:txBody>
      </p:sp>
      <p:pic>
        <p:nvPicPr>
          <p:cNvPr id="115717" name="Picture 5" descr="codd3"/>
          <p:cNvPicPr>
            <a:picLocks noChangeAspect="1" noChangeArrowheads="1"/>
          </p:cNvPicPr>
          <p:nvPr/>
        </p:nvPicPr>
        <p:blipFill>
          <a:blip r:embed="rId3" cstate="print"/>
          <a:srcRect/>
          <a:stretch>
            <a:fillRect/>
          </a:stretch>
        </p:blipFill>
        <p:spPr bwMode="auto">
          <a:xfrm>
            <a:off x="4059238" y="1254125"/>
            <a:ext cx="5084762" cy="4592638"/>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14227" y="239598"/>
            <a:ext cx="8382000" cy="1143000"/>
          </a:xfrm>
          <a:noFill/>
          <a:ln/>
        </p:spPr>
        <p:txBody>
          <a:bodyPr/>
          <a:lstStyle/>
          <a:p>
            <a:r>
              <a:rPr lang="fr-CA"/>
              <a:t>Requêtes </a:t>
            </a:r>
            <a:r>
              <a:rPr lang="fr-CA" smtClean="0"/>
              <a:t>algébriques à la base S-P</a:t>
            </a:r>
            <a:endParaRPr lang="fr-CA" sz="2800"/>
          </a:p>
        </p:txBody>
      </p:sp>
      <p:sp>
        <p:nvSpPr>
          <p:cNvPr id="259075" name="Rectangle 3"/>
          <p:cNvSpPr>
            <a:spLocks noGrp="1" noChangeArrowheads="1"/>
          </p:cNvSpPr>
          <p:nvPr>
            <p:ph type="body" idx="1"/>
          </p:nvPr>
        </p:nvSpPr>
        <p:spPr>
          <a:xfrm>
            <a:off x="358219" y="1575847"/>
            <a:ext cx="8319155" cy="4114800"/>
          </a:xfrm>
          <a:noFill/>
          <a:ln/>
        </p:spPr>
        <p:txBody>
          <a:bodyPr/>
          <a:lstStyle/>
          <a:p>
            <a:pPr>
              <a:lnSpc>
                <a:spcPct val="90000"/>
              </a:lnSpc>
            </a:pPr>
            <a:r>
              <a:rPr lang="en-US" sz="2400" b="1" dirty="0" smtClean="0"/>
              <a:t>S </a:t>
            </a:r>
            <a:r>
              <a:rPr lang="en-US" sz="2400" b="1" dirty="0"/>
              <a:t>JOIN </a:t>
            </a:r>
            <a:r>
              <a:rPr lang="en-US" sz="2400" b="1" dirty="0" smtClean="0"/>
              <a:t>SP </a:t>
            </a:r>
            <a:r>
              <a:rPr lang="en-US" sz="2400" b="1" dirty="0"/>
              <a:t>WHERE P# = 'P2' </a:t>
            </a:r>
            <a:r>
              <a:rPr lang="en-US" sz="2400" b="1" dirty="0" smtClean="0"/>
              <a:t>  </a:t>
            </a:r>
            <a:r>
              <a:rPr lang="en-US" sz="2400" b="1" dirty="0"/>
              <a:t>[ SNAME</a:t>
            </a:r>
            <a:r>
              <a:rPr lang="en-US" sz="2400" b="1" dirty="0" smtClean="0"/>
              <a:t>]</a:t>
            </a:r>
          </a:p>
          <a:p>
            <a:pPr>
              <a:lnSpc>
                <a:spcPct val="90000"/>
              </a:lnSpc>
            </a:pPr>
            <a:r>
              <a:rPr lang="en-US" sz="2400" b="1" dirty="0" smtClean="0"/>
              <a:t>S JOIN SP WHERE P# = 'P2'  WHERE STATUS &gt; 100 [SNAME]</a:t>
            </a:r>
            <a:endParaRPr lang="en-US" sz="2400" b="1" dirty="0"/>
          </a:p>
          <a:p>
            <a:pPr>
              <a:lnSpc>
                <a:spcPct val="90000"/>
              </a:lnSpc>
              <a:spcBef>
                <a:spcPct val="106000"/>
              </a:spcBef>
            </a:pPr>
            <a:r>
              <a:rPr lang="en-US" sz="2400" b="1" dirty="0" smtClean="0"/>
              <a:t>P </a:t>
            </a:r>
            <a:r>
              <a:rPr lang="en-US" sz="2400" b="1" dirty="0"/>
              <a:t>WHERE COLOR </a:t>
            </a:r>
            <a:r>
              <a:rPr lang="en-US" sz="2400" b="1" dirty="0" smtClean="0"/>
              <a:t>&lt;&gt; </a:t>
            </a:r>
            <a:r>
              <a:rPr lang="en-US" sz="2400" b="1" dirty="0"/>
              <a:t>'Red</a:t>
            </a:r>
            <a:r>
              <a:rPr lang="en-US" sz="2400" b="1" dirty="0" smtClean="0"/>
              <a:t>' </a:t>
            </a:r>
            <a:r>
              <a:rPr lang="en-US" sz="2400" b="1" dirty="0"/>
              <a:t>[P#] JOIN </a:t>
            </a:r>
            <a:r>
              <a:rPr lang="en-US" sz="2400" b="1" dirty="0" smtClean="0"/>
              <a:t>SP </a:t>
            </a:r>
            <a:r>
              <a:rPr lang="en-US" sz="2400" b="1" dirty="0"/>
              <a:t>[S#] JOIN S [SNAME]</a:t>
            </a:r>
          </a:p>
          <a:p>
            <a:pPr>
              <a:lnSpc>
                <a:spcPct val="90000"/>
              </a:lnSpc>
              <a:spcBef>
                <a:spcPts val="600"/>
              </a:spcBef>
            </a:pPr>
            <a:r>
              <a:rPr lang="en-US" sz="2400" b="1" dirty="0" smtClean="0"/>
              <a:t>P </a:t>
            </a:r>
            <a:r>
              <a:rPr lang="en-US" sz="2400" b="1" dirty="0"/>
              <a:t>WHERE COLOR </a:t>
            </a:r>
            <a:r>
              <a:rPr lang="en-US" sz="2400" b="1" dirty="0" smtClean="0"/>
              <a:t>&lt;&gt; </a:t>
            </a:r>
            <a:r>
              <a:rPr lang="en-US" sz="2400" b="1" dirty="0"/>
              <a:t>'Red</a:t>
            </a:r>
            <a:r>
              <a:rPr lang="en-US" sz="2400" b="1" dirty="0" smtClean="0"/>
              <a:t>' </a:t>
            </a:r>
            <a:r>
              <a:rPr lang="en-US" sz="2400" b="1" dirty="0"/>
              <a:t>[P#, PNAME] JOIN SP </a:t>
            </a:r>
            <a:r>
              <a:rPr lang="en-US" sz="2400" b="1" dirty="0" smtClean="0"/>
              <a:t> </a:t>
            </a:r>
            <a:r>
              <a:rPr lang="en-US" sz="2400" b="1" dirty="0"/>
              <a:t>[S#, PNAME] JOIN S [SNAME]</a:t>
            </a:r>
          </a:p>
          <a:p>
            <a:pPr>
              <a:lnSpc>
                <a:spcPct val="90000"/>
              </a:lnSpc>
              <a:spcBef>
                <a:spcPct val="106000"/>
              </a:spcBef>
              <a:buClr>
                <a:schemeClr val="accent1"/>
              </a:buClr>
              <a:buFont typeface="Wingdings" pitchFamily="2" charset="2"/>
              <a:buChar char="M"/>
            </a:pPr>
            <a:r>
              <a:rPr lang="en-US" sz="2400" b="1" dirty="0" smtClean="0"/>
              <a:t>SP </a:t>
            </a:r>
            <a:r>
              <a:rPr lang="en-US" sz="2400" b="1" dirty="0"/>
              <a:t>[S#, P#] DIVIDEBY P [P#] </a:t>
            </a:r>
            <a:r>
              <a:rPr lang="en-US" sz="2400" b="1" dirty="0" smtClean="0"/>
              <a:t> </a:t>
            </a:r>
            <a:r>
              <a:rPr lang="en-US" sz="2400" b="1" dirty="0"/>
              <a:t>JOIN </a:t>
            </a:r>
            <a:r>
              <a:rPr lang="en-US" sz="2400" b="1" dirty="0" smtClean="0"/>
              <a:t>S </a:t>
            </a:r>
            <a:r>
              <a:rPr lang="en-US" sz="2400" b="1" dirty="0"/>
              <a:t>[SNAME]</a:t>
            </a:r>
          </a:p>
          <a:p>
            <a:pPr>
              <a:lnSpc>
                <a:spcPct val="90000"/>
              </a:lnSpc>
              <a:spcBef>
                <a:spcPts val="600"/>
              </a:spcBef>
              <a:buClr>
                <a:schemeClr val="accent1"/>
              </a:buClr>
              <a:buFont typeface="Wingdings" pitchFamily="2" charset="2"/>
              <a:buChar char="M"/>
            </a:pPr>
            <a:r>
              <a:rPr lang="en-US" sz="2400" b="1" dirty="0"/>
              <a:t>SP [S#, P#] DIVIDEBY (( SP WHERE S# = 'S2') [P#])</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animEffect transition="in" filter="blinds(horizontal)">
                                      <p:cBhvr>
                                        <p:cTn id="7" dur="500"/>
                                        <p:tgtEl>
                                          <p:spTgt spid="259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9075">
                                            <p:txEl>
                                              <p:pRg st="1" end="1"/>
                                            </p:txEl>
                                          </p:spTgt>
                                        </p:tgtEl>
                                        <p:attrNameLst>
                                          <p:attrName>style.visibility</p:attrName>
                                        </p:attrNameLst>
                                      </p:cBhvr>
                                      <p:to>
                                        <p:strVal val="visible"/>
                                      </p:to>
                                    </p:set>
                                    <p:animEffect transition="in" filter="blinds(horizontal)">
                                      <p:cBhvr>
                                        <p:cTn id="12" dur="500"/>
                                        <p:tgtEl>
                                          <p:spTgt spid="259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9075">
                                            <p:txEl>
                                              <p:pRg st="2" end="2"/>
                                            </p:txEl>
                                          </p:spTgt>
                                        </p:tgtEl>
                                        <p:attrNameLst>
                                          <p:attrName>style.visibility</p:attrName>
                                        </p:attrNameLst>
                                      </p:cBhvr>
                                      <p:to>
                                        <p:strVal val="visible"/>
                                      </p:to>
                                    </p:set>
                                    <p:animEffect transition="in" filter="blinds(horizontal)">
                                      <p:cBhvr>
                                        <p:cTn id="17" dur="500"/>
                                        <p:tgtEl>
                                          <p:spTgt spid="259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9075">
                                            <p:txEl>
                                              <p:pRg st="3" end="3"/>
                                            </p:txEl>
                                          </p:spTgt>
                                        </p:tgtEl>
                                        <p:attrNameLst>
                                          <p:attrName>style.visibility</p:attrName>
                                        </p:attrNameLst>
                                      </p:cBhvr>
                                      <p:to>
                                        <p:strVal val="visible"/>
                                      </p:to>
                                    </p:set>
                                    <p:animEffect transition="in" filter="blinds(horizontal)">
                                      <p:cBhvr>
                                        <p:cTn id="22" dur="500"/>
                                        <p:tgtEl>
                                          <p:spTgt spid="259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9075">
                                            <p:txEl>
                                              <p:pRg st="4" end="4"/>
                                            </p:txEl>
                                          </p:spTgt>
                                        </p:tgtEl>
                                        <p:attrNameLst>
                                          <p:attrName>style.visibility</p:attrName>
                                        </p:attrNameLst>
                                      </p:cBhvr>
                                      <p:to>
                                        <p:strVal val="visible"/>
                                      </p:to>
                                    </p:set>
                                    <p:animEffect transition="in" filter="blinds(horizontal)">
                                      <p:cBhvr>
                                        <p:cTn id="27" dur="500"/>
                                        <p:tgtEl>
                                          <p:spTgt spid="259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9075">
                                            <p:txEl>
                                              <p:pRg st="5" end="5"/>
                                            </p:txEl>
                                          </p:spTgt>
                                        </p:tgtEl>
                                        <p:attrNameLst>
                                          <p:attrName>style.visibility</p:attrName>
                                        </p:attrNameLst>
                                      </p:cBhvr>
                                      <p:to>
                                        <p:strVal val="visible"/>
                                      </p:to>
                                    </p:set>
                                    <p:animEffect transition="in" filter="blinds(horizontal)">
                                      <p:cBhvr>
                                        <p:cTn id="32" dur="500"/>
                                        <p:tgtEl>
                                          <p:spTgt spid="259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14227" y="239598"/>
            <a:ext cx="8382000" cy="1143000"/>
          </a:xfrm>
          <a:noFill/>
          <a:ln/>
        </p:spPr>
        <p:txBody>
          <a:bodyPr/>
          <a:lstStyle/>
          <a:p>
            <a:r>
              <a:rPr lang="fr-CA"/>
              <a:t>Requêtes </a:t>
            </a:r>
            <a:r>
              <a:rPr lang="fr-CA" smtClean="0"/>
              <a:t>algébriques à la base S-P</a:t>
            </a:r>
            <a:endParaRPr lang="fr-CA" sz="2800"/>
          </a:p>
        </p:txBody>
      </p:sp>
      <p:sp>
        <p:nvSpPr>
          <p:cNvPr id="259075" name="Rectangle 3"/>
          <p:cNvSpPr>
            <a:spLocks noGrp="1" noChangeArrowheads="1"/>
          </p:cNvSpPr>
          <p:nvPr>
            <p:ph type="body" idx="1"/>
          </p:nvPr>
        </p:nvSpPr>
        <p:spPr>
          <a:xfrm>
            <a:off x="358219" y="1575847"/>
            <a:ext cx="8319155" cy="4114800"/>
          </a:xfrm>
          <a:noFill/>
          <a:ln/>
        </p:spPr>
        <p:txBody>
          <a:bodyPr/>
          <a:lstStyle/>
          <a:p>
            <a:pPr>
              <a:lnSpc>
                <a:spcPct val="90000"/>
              </a:lnSpc>
              <a:spcBef>
                <a:spcPts val="1200"/>
              </a:spcBef>
            </a:pPr>
            <a:r>
              <a:rPr lang="en-US" sz="2800" b="1" dirty="0" smtClean="0"/>
              <a:t>[SCITY] UNION [PCITY]</a:t>
            </a:r>
          </a:p>
          <a:p>
            <a:pPr>
              <a:lnSpc>
                <a:spcPct val="90000"/>
              </a:lnSpc>
              <a:spcBef>
                <a:spcPts val="1200"/>
              </a:spcBef>
            </a:pPr>
            <a:r>
              <a:rPr lang="en-US" sz="2800" b="1" dirty="0" smtClean="0"/>
              <a:t>S JOIN (SP WHERE P# = 'P2‘)  INTER ( S JOIN SP ) WHERE P# = 'P3'  [ SNAME]</a:t>
            </a:r>
          </a:p>
          <a:p>
            <a:pPr>
              <a:lnSpc>
                <a:spcPct val="90000"/>
              </a:lnSpc>
              <a:spcBef>
                <a:spcPts val="1200"/>
              </a:spcBef>
            </a:pPr>
            <a:r>
              <a:rPr lang="en-US" sz="2800" b="1" dirty="0" smtClean="0"/>
              <a:t>S  DIFF (S </a:t>
            </a:r>
            <a:r>
              <a:rPr lang="en-US" sz="2800" b="1" dirty="0"/>
              <a:t>JOIN </a:t>
            </a:r>
            <a:r>
              <a:rPr lang="en-US" sz="2800" b="1" dirty="0" smtClean="0"/>
              <a:t>(SP </a:t>
            </a:r>
            <a:r>
              <a:rPr lang="en-US" sz="2800" b="1" dirty="0"/>
              <a:t>WHERE P# = 'P2' </a:t>
            </a:r>
            <a:r>
              <a:rPr lang="en-US" sz="2800" b="1" dirty="0" smtClean="0"/>
              <a:t>[S#]))  </a:t>
            </a:r>
            <a:r>
              <a:rPr lang="en-US" sz="2800" b="1" dirty="0"/>
              <a:t>[ SNAME</a:t>
            </a:r>
            <a:r>
              <a:rPr lang="en-US" sz="2800" b="1" dirty="0" smtClean="0"/>
              <a:t>]</a:t>
            </a:r>
          </a:p>
          <a:p>
            <a:pPr>
              <a:lnSpc>
                <a:spcPct val="90000"/>
              </a:lnSpc>
              <a:spcBef>
                <a:spcPts val="1200"/>
              </a:spcBef>
              <a:spcAft>
                <a:spcPts val="600"/>
              </a:spcAft>
            </a:pPr>
            <a:r>
              <a:rPr lang="en-US" sz="2800" b="1" dirty="0" smtClean="0"/>
              <a:t>S TIMES SP WHERE P# = 'P2'  WHERE STATUS &gt; 100  [ SNAME]</a:t>
            </a:r>
            <a:endParaRPr lang="en-US" sz="2800" b="1"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animEffect transition="in" filter="blinds(horizontal)">
                                      <p:cBhvr>
                                        <p:cTn id="7" dur="500"/>
                                        <p:tgtEl>
                                          <p:spTgt spid="259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9075">
                                            <p:txEl>
                                              <p:pRg st="1" end="1"/>
                                            </p:txEl>
                                          </p:spTgt>
                                        </p:tgtEl>
                                        <p:attrNameLst>
                                          <p:attrName>style.visibility</p:attrName>
                                        </p:attrNameLst>
                                      </p:cBhvr>
                                      <p:to>
                                        <p:strVal val="visible"/>
                                      </p:to>
                                    </p:set>
                                    <p:animEffect transition="in" filter="blinds(horizontal)">
                                      <p:cBhvr>
                                        <p:cTn id="12" dur="500"/>
                                        <p:tgtEl>
                                          <p:spTgt spid="259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9075">
                                            <p:txEl>
                                              <p:pRg st="2" end="2"/>
                                            </p:txEl>
                                          </p:spTgt>
                                        </p:tgtEl>
                                        <p:attrNameLst>
                                          <p:attrName>style.visibility</p:attrName>
                                        </p:attrNameLst>
                                      </p:cBhvr>
                                      <p:to>
                                        <p:strVal val="visible"/>
                                      </p:to>
                                    </p:set>
                                    <p:animEffect transition="in" filter="blinds(horizontal)">
                                      <p:cBhvr>
                                        <p:cTn id="17" dur="500"/>
                                        <p:tgtEl>
                                          <p:spTgt spid="259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9075">
                                            <p:txEl>
                                              <p:pRg st="3" end="3"/>
                                            </p:txEl>
                                          </p:spTgt>
                                        </p:tgtEl>
                                        <p:attrNameLst>
                                          <p:attrName>style.visibility</p:attrName>
                                        </p:attrNameLst>
                                      </p:cBhvr>
                                      <p:to>
                                        <p:strVal val="visible"/>
                                      </p:to>
                                    </p:set>
                                    <p:animEffect transition="in" filter="blinds(horizontal)">
                                      <p:cBhvr>
                                        <p:cTn id="22" dur="500"/>
                                        <p:tgtEl>
                                          <p:spTgt spid="259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838200" y="457200"/>
            <a:ext cx="7772400" cy="838200"/>
          </a:xfrm>
          <a:noFill/>
          <a:ln/>
        </p:spPr>
        <p:txBody>
          <a:bodyPr/>
          <a:lstStyle/>
          <a:p>
            <a:r>
              <a:rPr lang="fr-CA" sz="4000"/>
              <a:t>Utilité de l'algèbre</a:t>
            </a:r>
          </a:p>
        </p:txBody>
      </p:sp>
      <p:sp>
        <p:nvSpPr>
          <p:cNvPr id="260099" name="Rectangle 3"/>
          <p:cNvSpPr>
            <a:spLocks noGrp="1" noChangeArrowheads="1"/>
          </p:cNvSpPr>
          <p:nvPr>
            <p:ph type="body" idx="1"/>
          </p:nvPr>
        </p:nvSpPr>
        <p:spPr>
          <a:xfrm>
            <a:off x="672921" y="1545465"/>
            <a:ext cx="7772400" cy="4114800"/>
          </a:xfrm>
          <a:noFill/>
          <a:ln/>
        </p:spPr>
        <p:txBody>
          <a:bodyPr/>
          <a:lstStyle/>
          <a:p>
            <a:pPr>
              <a:lnSpc>
                <a:spcPct val="90000"/>
              </a:lnSpc>
            </a:pPr>
            <a:r>
              <a:rPr lang="fr-FR" sz="3600" b="1">
                <a:solidFill>
                  <a:srgbClr val="FAFD00"/>
                </a:solidFill>
              </a:rPr>
              <a:t>Puissance expressive:</a:t>
            </a:r>
          </a:p>
          <a:p>
            <a:pPr>
              <a:lnSpc>
                <a:spcPct val="90000"/>
              </a:lnSpc>
            </a:pPr>
            <a:r>
              <a:rPr lang="fr-FR" b="1"/>
              <a:t>8 opérateurs de </a:t>
            </a:r>
            <a:r>
              <a:rPr lang="fr-FR" b="1" err="1"/>
              <a:t>Codd</a:t>
            </a:r>
            <a:r>
              <a:rPr lang="fr-FR" b="1"/>
              <a:t> permettent d'exprimer toute expression logique de prédicat de 1-er ordre</a:t>
            </a:r>
          </a:p>
          <a:p>
            <a:pPr lvl="1">
              <a:lnSpc>
                <a:spcPct val="90000"/>
              </a:lnSpc>
            </a:pPr>
            <a:r>
              <a:rPr lang="fr-FR" sz="3200" b="1">
                <a:solidFill>
                  <a:srgbClr val="FAFD00"/>
                </a:solidFill>
              </a:rPr>
              <a:t>note: seulement 5 sont primitives (lesquels ?)</a:t>
            </a:r>
          </a:p>
          <a:p>
            <a:pPr>
              <a:lnSpc>
                <a:spcPct val="90000"/>
              </a:lnSpc>
            </a:pPr>
            <a:r>
              <a:rPr lang="fr-FR" b="1"/>
              <a:t>La puissance expressive de l'algèbre  dite </a:t>
            </a:r>
            <a:r>
              <a:rPr lang="fr-FR" b="1">
                <a:solidFill>
                  <a:srgbClr val="FE0000"/>
                </a:solidFill>
              </a:rPr>
              <a:t>complétude relationnelle</a:t>
            </a:r>
            <a:r>
              <a:rPr lang="fr-FR" b="1"/>
              <a:t> constitue la mesure de la </a:t>
            </a:r>
            <a:r>
              <a:rPr lang="fr-FR" b="1">
                <a:solidFill>
                  <a:srgbClr val="FAFD00"/>
                </a:solidFill>
              </a:rPr>
              <a:t>puissance minimale </a:t>
            </a:r>
            <a:r>
              <a:rPr lang="fr-FR" b="1"/>
              <a:t>de tout LMD </a:t>
            </a:r>
            <a:r>
              <a:rPr lang="fr-FR" b="1" err="1"/>
              <a:t>assertionnel</a:t>
            </a:r>
            <a:r>
              <a:rPr lang="fr-FR" b="1"/>
              <a:t> digne de ce nom</a:t>
            </a:r>
            <a:endParaRPr lang="fr-FR" sz="3600" b="1"/>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 calcmode="lin" valueType="num">
                                      <p:cBhvr additive="base">
                                        <p:cTn id="7" dur="500" fill="hold"/>
                                        <p:tgtEl>
                                          <p:spTgt spid="260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009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0099">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0099">
                                            <p:txEl>
                                              <p:pRg st="1" end="1"/>
                                            </p:txEl>
                                          </p:spTgt>
                                        </p:tgtEl>
                                        <p:attrNameLst>
                                          <p:attrName>style.visibility</p:attrName>
                                        </p:attrNameLst>
                                      </p:cBhvr>
                                      <p:to>
                                        <p:strVal val="visible"/>
                                      </p:to>
                                    </p:set>
                                    <p:anim calcmode="lin" valueType="num">
                                      <p:cBhvr additive="base">
                                        <p:cTn id="13" dur="500" fill="hold"/>
                                        <p:tgtEl>
                                          <p:spTgt spid="260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009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0099">
                                            <p:txEl>
                                              <p:pRg st="1" end="1"/>
                                            </p:txEl>
                                          </p:spTgt>
                                        </p:tgtEl>
                                        <p:attrNameLst>
                                          <p:attrName>ppt_c</p:attrName>
                                        </p:attrNameLst>
                                      </p:cBhvr>
                                      <p:to>
                                        <a:schemeClr val="folHlink"/>
                                      </p:to>
                                    </p:animClr>
                                  </p:subTnLst>
                                </p:cTn>
                              </p:par>
                              <p:par>
                                <p:cTn id="15" presetID="2" presetClass="entr" presetSubtype="8" fill="hold" grpId="0" nodeType="withEffect">
                                  <p:stCondLst>
                                    <p:cond delay="0"/>
                                  </p:stCondLst>
                                  <p:childTnLst>
                                    <p:set>
                                      <p:cBhvr>
                                        <p:cTn id="16" dur="1" fill="hold">
                                          <p:stCondLst>
                                            <p:cond delay="0"/>
                                          </p:stCondLst>
                                        </p:cTn>
                                        <p:tgtEl>
                                          <p:spTgt spid="260099">
                                            <p:txEl>
                                              <p:pRg st="2" end="2"/>
                                            </p:txEl>
                                          </p:spTgt>
                                        </p:tgtEl>
                                        <p:attrNameLst>
                                          <p:attrName>style.visibility</p:attrName>
                                        </p:attrNameLst>
                                      </p:cBhvr>
                                      <p:to>
                                        <p:strVal val="visible"/>
                                      </p:to>
                                    </p:set>
                                    <p:anim calcmode="lin" valueType="num">
                                      <p:cBhvr additive="base">
                                        <p:cTn id="17" dur="500" fill="hold"/>
                                        <p:tgtEl>
                                          <p:spTgt spid="260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6009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0099">
                                            <p:txEl>
                                              <p:pRg st="2" end="2"/>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60099">
                                            <p:txEl>
                                              <p:pRg st="3" end="3"/>
                                            </p:txEl>
                                          </p:spTgt>
                                        </p:tgtEl>
                                        <p:attrNameLst>
                                          <p:attrName>style.visibility</p:attrName>
                                        </p:attrNameLst>
                                      </p:cBhvr>
                                      <p:to>
                                        <p:strVal val="visible"/>
                                      </p:to>
                                    </p:set>
                                    <p:anim calcmode="lin" valueType="num">
                                      <p:cBhvr additive="base">
                                        <p:cTn id="23" dur="500" fill="hold"/>
                                        <p:tgtEl>
                                          <p:spTgt spid="260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6009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0099">
                                            <p:txEl>
                                              <p:pRg st="3" end="3"/>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7772400" cy="1143000"/>
          </a:xfrm>
          <a:noFill/>
          <a:ln/>
        </p:spPr>
        <p:txBody>
          <a:bodyPr/>
          <a:lstStyle/>
          <a:p>
            <a:r>
              <a:rPr lang="fr-BE" sz="4000"/>
              <a:t>Utilité de l'algèbre</a:t>
            </a:r>
          </a:p>
        </p:txBody>
      </p:sp>
      <p:sp>
        <p:nvSpPr>
          <p:cNvPr id="261123" name="Rectangle 3"/>
          <p:cNvSpPr>
            <a:spLocks noGrp="1" noChangeArrowheads="1"/>
          </p:cNvSpPr>
          <p:nvPr>
            <p:ph type="body" idx="1"/>
          </p:nvPr>
        </p:nvSpPr>
        <p:spPr>
          <a:xfrm>
            <a:off x="400639" y="1085653"/>
            <a:ext cx="8309727" cy="5484829"/>
          </a:xfrm>
          <a:noFill/>
          <a:ln/>
        </p:spPr>
        <p:txBody>
          <a:bodyPr/>
          <a:lstStyle/>
          <a:p>
            <a:pPr>
              <a:buFont typeface="Wingdings" pitchFamily="2" charset="2"/>
              <a:buChar char="J"/>
            </a:pPr>
            <a:r>
              <a:rPr lang="en-US" b="1">
                <a:solidFill>
                  <a:srgbClr val="FAFD00"/>
                </a:solidFill>
              </a:rPr>
              <a:t> </a:t>
            </a:r>
            <a:r>
              <a:rPr lang="fr-RE" b="1">
                <a:solidFill>
                  <a:srgbClr val="FAFD00"/>
                </a:solidFill>
              </a:rPr>
              <a:t>Technique de choix pour l'implémentation</a:t>
            </a:r>
          </a:p>
          <a:p>
            <a:pPr lvl="1">
              <a:spcBef>
                <a:spcPct val="53000"/>
              </a:spcBef>
              <a:buFont typeface="Wingdings" pitchFamily="2" charset="2"/>
              <a:buChar char="J"/>
            </a:pPr>
            <a:r>
              <a:rPr lang="fr-RE" sz="2400" b="1"/>
              <a:t>Il n'y a que 8 opérateurs</a:t>
            </a:r>
          </a:p>
          <a:p>
            <a:pPr>
              <a:spcBef>
                <a:spcPct val="53000"/>
              </a:spcBef>
              <a:buFont typeface="Wingdings" pitchFamily="2" charset="2"/>
              <a:buChar char="J"/>
            </a:pPr>
            <a:r>
              <a:rPr lang="fr-RE" sz="2800" b="1"/>
              <a:t>Ces opérateurs sont </a:t>
            </a:r>
            <a:r>
              <a:rPr lang="fr-RE" sz="2800" b="1">
                <a:solidFill>
                  <a:srgbClr val="FE0000"/>
                </a:solidFill>
              </a:rPr>
              <a:t>faciles</a:t>
            </a:r>
            <a:r>
              <a:rPr lang="fr-RE" sz="2800" b="1"/>
              <a:t> à </a:t>
            </a:r>
            <a:r>
              <a:rPr lang="fr-RE" sz="2800" b="1" smtClean="0"/>
              <a:t>implémenter</a:t>
            </a:r>
            <a:endParaRPr lang="fr-RE" sz="2800" b="1"/>
          </a:p>
          <a:p>
            <a:pPr>
              <a:buFont typeface="Wingdings" pitchFamily="2" charset="2"/>
              <a:buChar char="J"/>
            </a:pPr>
            <a:r>
              <a:rPr lang="fr-RE" sz="2800" b="1"/>
              <a:t>Leur propriétés permettent de transformer les expressions en </a:t>
            </a:r>
            <a:r>
              <a:rPr lang="fr-RE" sz="2800" b="1">
                <a:solidFill>
                  <a:srgbClr val="FE0000"/>
                </a:solidFill>
              </a:rPr>
              <a:t>+efficaces à évaluer</a:t>
            </a:r>
            <a:r>
              <a:rPr lang="fr-RE" sz="2800" b="1"/>
              <a:t>, en </a:t>
            </a:r>
            <a:r>
              <a:rPr lang="fr-RE" sz="2800" b="1" smtClean="0"/>
              <a:t>général</a:t>
            </a:r>
          </a:p>
          <a:p>
            <a:pPr lvl="1">
              <a:buFont typeface="Wingdings" pitchFamily="2" charset="2"/>
              <a:buChar char="J"/>
            </a:pPr>
            <a:r>
              <a:rPr lang="fr-RE" b="1" smtClean="0"/>
              <a:t>Améliorations algébriques</a:t>
            </a:r>
          </a:p>
          <a:p>
            <a:pPr lvl="2">
              <a:buFont typeface="Wingdings" pitchFamily="2" charset="2"/>
              <a:buChar char="J"/>
            </a:pPr>
            <a:r>
              <a:rPr lang="fr-RE" b="1" smtClean="0"/>
              <a:t> </a:t>
            </a:r>
            <a:r>
              <a:rPr lang="fr-RE" sz="2800" b="1" smtClean="0"/>
              <a:t>Moins de valeurs à lire ou écrire</a:t>
            </a:r>
          </a:p>
          <a:p>
            <a:pPr lvl="2">
              <a:buFont typeface="Wingdings" pitchFamily="2" charset="2"/>
              <a:buChar char="J"/>
            </a:pPr>
            <a:r>
              <a:rPr lang="fr-RE" sz="2800" b="1" smtClean="0"/>
              <a:t> Moins de mémoire nécessaire pour ces valeurs </a:t>
            </a:r>
          </a:p>
          <a:p>
            <a:pPr lvl="2">
              <a:buFont typeface="Wingdings" pitchFamily="2" charset="2"/>
              <a:buChar char="J"/>
            </a:pPr>
            <a:r>
              <a:rPr lang="fr-RE" sz="2800" b="1" i="1" smtClean="0"/>
              <a:t>Voir mon cours sur l’algèbre</a:t>
            </a:r>
          </a:p>
          <a:p>
            <a:pPr lvl="2">
              <a:buNone/>
            </a:pPr>
            <a:endParaRPr lang="fr-RE" sz="2800" b="1" i="1"/>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7772400" cy="1143000"/>
          </a:xfrm>
          <a:noFill/>
          <a:ln/>
        </p:spPr>
        <p:txBody>
          <a:bodyPr/>
          <a:lstStyle/>
          <a:p>
            <a:r>
              <a:rPr lang="fr-BE" sz="4000"/>
              <a:t>Utilité de l'algèbre</a:t>
            </a:r>
          </a:p>
        </p:txBody>
      </p:sp>
      <p:sp>
        <p:nvSpPr>
          <p:cNvPr id="261123" name="Rectangle 3"/>
          <p:cNvSpPr>
            <a:spLocks noGrp="1" noChangeArrowheads="1"/>
          </p:cNvSpPr>
          <p:nvPr>
            <p:ph type="body" idx="1"/>
          </p:nvPr>
        </p:nvSpPr>
        <p:spPr>
          <a:xfrm>
            <a:off x="400639" y="1085653"/>
            <a:ext cx="8309727" cy="5484829"/>
          </a:xfrm>
          <a:noFill/>
          <a:ln/>
        </p:spPr>
        <p:txBody>
          <a:bodyPr/>
          <a:lstStyle/>
          <a:p>
            <a:pPr>
              <a:spcBef>
                <a:spcPct val="67000"/>
              </a:spcBef>
            </a:pPr>
            <a:r>
              <a:rPr lang="fr-RE" sz="4400" b="1" smtClean="0"/>
              <a:t>Exemple </a:t>
            </a:r>
          </a:p>
          <a:p>
            <a:pPr>
              <a:spcBef>
                <a:spcPct val="67000"/>
              </a:spcBef>
              <a:buFont typeface="Monotype Sorts" pitchFamily="2" charset="2"/>
              <a:buNone/>
            </a:pPr>
            <a:r>
              <a:rPr lang="fr-RE" sz="2400" b="1" smtClean="0"/>
              <a:t>(( </a:t>
            </a:r>
            <a:r>
              <a:rPr lang="fr-RE" sz="2400" b="1"/>
              <a:t>S JOIN SP ) WHERE P# = 'P2' ) [SNAME]  = </a:t>
            </a:r>
            <a:br>
              <a:rPr lang="fr-RE" sz="2400" b="1"/>
            </a:br>
            <a:r>
              <a:rPr lang="fr-RE" sz="2400" b="1"/>
              <a:t> ( S  JOIN  ( SP  WHERE P# = 'P2' ))  [SNAME] </a:t>
            </a:r>
          </a:p>
          <a:p>
            <a:pPr>
              <a:spcBef>
                <a:spcPct val="67000"/>
              </a:spcBef>
            </a:pPr>
            <a:r>
              <a:rPr lang="fr-RE" sz="2800" b="1" smtClean="0">
                <a:solidFill>
                  <a:srgbClr val="FAFD00"/>
                </a:solidFill>
              </a:rPr>
              <a:t>La 2ème </a:t>
            </a:r>
            <a:r>
              <a:rPr lang="fr-RE" sz="2800" b="1">
                <a:solidFill>
                  <a:srgbClr val="FAFD00"/>
                </a:solidFill>
              </a:rPr>
              <a:t>expression  semble plus efficace  </a:t>
            </a:r>
            <a:r>
              <a:rPr lang="fr-RE" sz="2800" b="1" smtClean="0">
                <a:solidFill>
                  <a:srgbClr val="FAFD00"/>
                </a:solidFill>
              </a:rPr>
              <a:t>?</a:t>
            </a:r>
          </a:p>
          <a:p>
            <a:pPr>
              <a:spcBef>
                <a:spcPct val="67000"/>
              </a:spcBef>
            </a:pPr>
            <a:r>
              <a:rPr lang="fr-RE" sz="2800" b="1" smtClean="0">
                <a:solidFill>
                  <a:srgbClr val="FAFD00"/>
                </a:solidFill>
              </a:rPr>
              <a:t>Règle Générale  d’Amélioration ?</a:t>
            </a:r>
            <a:endParaRPr lang="fr-RE" sz="2400" b="1">
              <a:solidFill>
                <a:srgbClr val="FAFD00"/>
              </a:solidFill>
            </a:endParaRPr>
          </a:p>
          <a:p>
            <a:pPr>
              <a:spcBef>
                <a:spcPct val="67000"/>
              </a:spcBef>
              <a:buNone/>
            </a:pPr>
            <a:r>
              <a:rPr lang="fr-RE" sz="2400" b="1" smtClean="0">
                <a:solidFill>
                  <a:srgbClr val="FAFD00"/>
                </a:solidFill>
              </a:rPr>
              <a:t>(A </a:t>
            </a:r>
            <a:r>
              <a:rPr lang="fr-RE" sz="2400" b="1" smtClean="0"/>
              <a:t>JOIN </a:t>
            </a:r>
            <a:r>
              <a:rPr lang="fr-RE" sz="2400" b="1" smtClean="0">
                <a:solidFill>
                  <a:srgbClr val="FAFD00"/>
                </a:solidFill>
              </a:rPr>
              <a:t>B </a:t>
            </a:r>
            <a:r>
              <a:rPr lang="fr-RE" sz="2400" b="1" smtClean="0"/>
              <a:t>WHERE </a:t>
            </a:r>
            <a:r>
              <a:rPr lang="fr-RE" sz="2400" b="1" err="1" smtClean="0">
                <a:solidFill>
                  <a:srgbClr val="FAFD00"/>
                </a:solidFill>
              </a:rPr>
              <a:t>A.a</a:t>
            </a:r>
            <a:r>
              <a:rPr lang="fr-RE" sz="2400" b="1" smtClean="0">
                <a:solidFill>
                  <a:srgbClr val="FAFD00"/>
                </a:solidFill>
              </a:rPr>
              <a:t> = C)   </a:t>
            </a:r>
            <a:r>
              <a:rPr lang="fr-RE" sz="2400" b="1" smtClean="0">
                <a:solidFill>
                  <a:srgbClr val="FAFD00"/>
                </a:solidFill>
                <a:sym typeface="Wingdings" pitchFamily="2" charset="2"/>
              </a:rPr>
              <a:t></a:t>
            </a:r>
            <a:r>
              <a:rPr lang="fr-RE" sz="2400" b="1" smtClean="0">
                <a:solidFill>
                  <a:srgbClr val="FAFD00"/>
                </a:solidFill>
              </a:rPr>
              <a:t>  </a:t>
            </a:r>
            <a:r>
              <a:rPr lang="fr-RE" sz="2400" b="1" smtClean="0">
                <a:solidFill>
                  <a:srgbClr val="FAFD00"/>
                </a:solidFill>
                <a:sym typeface="Wingdings" pitchFamily="2" charset="2"/>
              </a:rPr>
              <a:t> (A </a:t>
            </a:r>
            <a:r>
              <a:rPr lang="fr-RE" sz="2400" b="1" smtClean="0"/>
              <a:t>WHERE </a:t>
            </a:r>
            <a:r>
              <a:rPr lang="fr-RE" sz="2400" b="1" smtClean="0">
                <a:solidFill>
                  <a:srgbClr val="FAFD00"/>
                </a:solidFill>
                <a:sym typeface="Wingdings" pitchFamily="2" charset="2"/>
              </a:rPr>
              <a:t>a = C) JOIN B</a:t>
            </a:r>
            <a:endParaRPr lang="fr-RE" sz="2400" b="1" smtClean="0">
              <a:solidFill>
                <a:srgbClr val="FAFD00"/>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36700" y="38100"/>
            <a:ext cx="7445375" cy="865188"/>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Opérations relationnelles  (SQL)</a:t>
            </a:r>
          </a:p>
        </p:txBody>
      </p:sp>
      <p:sp>
        <p:nvSpPr>
          <p:cNvPr id="24579" name="Rectangle 3"/>
          <p:cNvSpPr>
            <a:spLocks noGrp="1" noChangeArrowheads="1"/>
          </p:cNvSpPr>
          <p:nvPr>
            <p:ph type="body" idx="1"/>
          </p:nvPr>
        </p:nvSpPr>
        <p:spPr>
          <a:xfrm>
            <a:off x="650875" y="1112838"/>
            <a:ext cx="8493125" cy="5059362"/>
          </a:xfrm>
          <a:noFill/>
          <a:ln/>
        </p:spPr>
        <p:txBody>
          <a:bodyPr/>
          <a:lstStyle/>
          <a:p>
            <a:pPr>
              <a:lnSpc>
                <a:spcPct val="90000"/>
              </a:lnSpc>
              <a:buFont typeface="Monotype Sorts" pitchFamily="2" charset="2"/>
              <a:buNone/>
            </a:pPr>
            <a:r>
              <a:rPr lang="fr-FR" b="1">
                <a:solidFill>
                  <a:srgbClr val="FAFD00"/>
                </a:solidFill>
              </a:rPr>
              <a:t> Voit (</a:t>
            </a:r>
            <a:r>
              <a:rPr lang="fr-FR" b="1" u="sng">
                <a:solidFill>
                  <a:srgbClr val="FAFD00"/>
                </a:solidFill>
              </a:rPr>
              <a:t>Im#</a:t>
            </a:r>
            <a:r>
              <a:rPr lang="fr-FR" b="1">
                <a:solidFill>
                  <a:srgbClr val="FAFD00"/>
                </a:solidFill>
              </a:rPr>
              <a:t>,  </a:t>
            </a:r>
            <a:r>
              <a:rPr lang="fr-FR" b="1" err="1">
                <a:solidFill>
                  <a:srgbClr val="FAFD00"/>
                </a:solidFill>
              </a:rPr>
              <a:t>Pref</a:t>
            </a:r>
            <a:r>
              <a:rPr lang="fr-FR" b="1">
                <a:solidFill>
                  <a:srgbClr val="FAFD00"/>
                </a:solidFill>
              </a:rPr>
              <a:t>, </a:t>
            </a:r>
            <a:r>
              <a:rPr lang="fr-FR" b="1" err="1">
                <a:solidFill>
                  <a:srgbClr val="FAFD00"/>
                </a:solidFill>
              </a:rPr>
              <a:t>Mod</a:t>
            </a:r>
            <a:r>
              <a:rPr lang="fr-FR" b="1">
                <a:solidFill>
                  <a:srgbClr val="FAFD00"/>
                </a:solidFill>
              </a:rPr>
              <a:t>, Couleur)  </a:t>
            </a:r>
            <a:br>
              <a:rPr lang="fr-FR" b="1">
                <a:solidFill>
                  <a:srgbClr val="FAFD00"/>
                </a:solidFill>
              </a:rPr>
            </a:br>
            <a:r>
              <a:rPr lang="fr-FR" b="1">
                <a:solidFill>
                  <a:srgbClr val="FAFD00"/>
                </a:solidFill>
              </a:rPr>
              <a:t>Amende (</a:t>
            </a:r>
            <a:r>
              <a:rPr lang="fr-FR" b="1" u="sng">
                <a:solidFill>
                  <a:srgbClr val="FAFD00"/>
                </a:solidFill>
              </a:rPr>
              <a:t>A#</a:t>
            </a:r>
            <a:r>
              <a:rPr lang="fr-FR" b="1">
                <a:solidFill>
                  <a:srgbClr val="FAFD00"/>
                </a:solidFill>
              </a:rPr>
              <a:t>, I#, Nom, </a:t>
            </a:r>
            <a:r>
              <a:rPr lang="fr-FR" b="1" err="1">
                <a:solidFill>
                  <a:srgbClr val="FAFD00"/>
                </a:solidFill>
              </a:rPr>
              <a:t>Addr</a:t>
            </a:r>
            <a:r>
              <a:rPr lang="fr-FR" b="1">
                <a:solidFill>
                  <a:srgbClr val="FAFD00"/>
                </a:solidFill>
              </a:rPr>
              <a:t>, Payé)</a:t>
            </a:r>
            <a:endParaRPr lang="fr-FR" sz="2800" b="1">
              <a:solidFill>
                <a:srgbClr val="FAFD00"/>
              </a:solidFill>
            </a:endParaRPr>
          </a:p>
          <a:p>
            <a:pPr>
              <a:lnSpc>
                <a:spcPct val="90000"/>
              </a:lnSpc>
              <a:spcBef>
                <a:spcPct val="53000"/>
              </a:spcBef>
            </a:pPr>
            <a:r>
              <a:rPr lang="fr-FR" sz="2800" b="1"/>
              <a:t> </a:t>
            </a:r>
            <a:r>
              <a:rPr lang="fr-FR" b="1"/>
              <a:t>Select * </a:t>
            </a:r>
            <a:r>
              <a:rPr lang="fr-FR" b="1" err="1" smtClean="0"/>
              <a:t>From</a:t>
            </a:r>
            <a:r>
              <a:rPr lang="fr-FR" b="1" smtClean="0"/>
              <a:t>  </a:t>
            </a:r>
            <a:r>
              <a:rPr lang="fr-FR" b="1"/>
              <a:t>Voit </a:t>
            </a:r>
            <a:r>
              <a:rPr lang="fr-FR" b="1" err="1" smtClean="0"/>
              <a:t>Where</a:t>
            </a:r>
            <a:r>
              <a:rPr lang="fr-FR" b="1" smtClean="0"/>
              <a:t> Couleur = 'rose';  </a:t>
            </a:r>
          </a:p>
          <a:p>
            <a:pPr>
              <a:lnSpc>
                <a:spcPct val="90000"/>
              </a:lnSpc>
              <a:spcBef>
                <a:spcPct val="53000"/>
              </a:spcBef>
            </a:pPr>
            <a:r>
              <a:rPr lang="fr-FR" b="1" smtClean="0"/>
              <a:t> Select </a:t>
            </a:r>
            <a:r>
              <a:rPr lang="fr-FR" b="1" err="1" smtClean="0"/>
              <a:t>Mod</a:t>
            </a:r>
            <a:r>
              <a:rPr lang="fr-FR" b="1" smtClean="0"/>
              <a:t> </a:t>
            </a:r>
            <a:r>
              <a:rPr lang="fr-FR" b="1" err="1" smtClean="0"/>
              <a:t>From</a:t>
            </a:r>
            <a:r>
              <a:rPr lang="fr-FR" b="1" smtClean="0"/>
              <a:t> Voit</a:t>
            </a:r>
          </a:p>
          <a:p>
            <a:pPr>
              <a:lnSpc>
                <a:spcPct val="90000"/>
              </a:lnSpc>
              <a:spcBef>
                <a:spcPct val="53000"/>
              </a:spcBef>
            </a:pPr>
            <a:r>
              <a:rPr lang="fr-FR" b="1" smtClean="0"/>
              <a:t> Select * </a:t>
            </a:r>
            <a:r>
              <a:rPr lang="fr-FR" b="1" err="1" smtClean="0"/>
              <a:t>From</a:t>
            </a:r>
            <a:r>
              <a:rPr lang="fr-FR" b="1" smtClean="0"/>
              <a:t> Voit, Amende</a:t>
            </a:r>
            <a:endParaRPr lang="fr-FR" b="1"/>
          </a:p>
          <a:p>
            <a:pPr>
              <a:lnSpc>
                <a:spcPct val="90000"/>
              </a:lnSpc>
              <a:spcBef>
                <a:spcPct val="53000"/>
              </a:spcBef>
            </a:pPr>
            <a:r>
              <a:rPr lang="fr-FR" b="1" smtClean="0"/>
              <a:t> Select </a:t>
            </a:r>
            <a:r>
              <a:rPr lang="fr-FR" b="1"/>
              <a:t>Nom, </a:t>
            </a:r>
            <a:r>
              <a:rPr lang="fr-FR" b="1" err="1"/>
              <a:t>Addr</a:t>
            </a:r>
            <a:r>
              <a:rPr lang="fr-FR" b="1"/>
              <a:t> </a:t>
            </a:r>
            <a:r>
              <a:rPr lang="fr-FR" b="1" err="1"/>
              <a:t>From</a:t>
            </a:r>
            <a:r>
              <a:rPr lang="fr-FR" b="1"/>
              <a:t> Amende, Voit </a:t>
            </a:r>
            <a:r>
              <a:rPr lang="fr-FR" b="1" err="1"/>
              <a:t>Where</a:t>
            </a:r>
            <a:r>
              <a:rPr lang="fr-FR" b="1"/>
              <a:t> Payé Is </a:t>
            </a:r>
            <a:r>
              <a:rPr lang="fr-FR" b="1" err="1"/>
              <a:t>Null</a:t>
            </a:r>
            <a:r>
              <a:rPr lang="fr-FR" b="1"/>
              <a:t> and </a:t>
            </a:r>
            <a:r>
              <a:rPr lang="fr-FR" b="1" err="1"/>
              <a:t>Mod</a:t>
            </a:r>
            <a:r>
              <a:rPr lang="fr-FR" b="1"/>
              <a:t> = 'Ferrari' </a:t>
            </a:r>
            <a:br>
              <a:rPr lang="fr-FR" b="1"/>
            </a:br>
            <a:r>
              <a:rPr lang="fr-FR" b="1"/>
              <a:t>and I# = Im# </a:t>
            </a:r>
            <a:r>
              <a:rPr lang="fr-FR" b="1" smtClean="0"/>
              <a:t>;</a:t>
            </a:r>
            <a:endParaRPr lang="fr-FR" b="1"/>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36700" y="38100"/>
            <a:ext cx="7445375" cy="865188"/>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Opérations relationnelles  (SQL)</a:t>
            </a:r>
          </a:p>
        </p:txBody>
      </p:sp>
      <p:sp>
        <p:nvSpPr>
          <p:cNvPr id="24579" name="Rectangle 3"/>
          <p:cNvSpPr>
            <a:spLocks noGrp="1" noChangeArrowheads="1"/>
          </p:cNvSpPr>
          <p:nvPr>
            <p:ph type="body" idx="1"/>
          </p:nvPr>
        </p:nvSpPr>
        <p:spPr>
          <a:xfrm>
            <a:off x="650875" y="1112838"/>
            <a:ext cx="8480425" cy="4267200"/>
          </a:xfrm>
          <a:noFill/>
          <a:ln/>
        </p:spPr>
        <p:txBody>
          <a:bodyPr/>
          <a:lstStyle/>
          <a:p>
            <a:pPr>
              <a:lnSpc>
                <a:spcPct val="90000"/>
              </a:lnSpc>
              <a:buFont typeface="Monotype Sorts" pitchFamily="2" charset="2"/>
              <a:buNone/>
            </a:pPr>
            <a:r>
              <a:rPr lang="fr-FR" sz="3600" b="1">
                <a:solidFill>
                  <a:srgbClr val="FAFD00"/>
                </a:solidFill>
              </a:rPr>
              <a:t> </a:t>
            </a:r>
            <a:r>
              <a:rPr lang="fr-FR" b="1">
                <a:solidFill>
                  <a:srgbClr val="FAFD00"/>
                </a:solidFill>
              </a:rPr>
              <a:t>Voit (</a:t>
            </a:r>
            <a:r>
              <a:rPr lang="fr-FR" b="1" u="sng">
                <a:solidFill>
                  <a:srgbClr val="FAFD00"/>
                </a:solidFill>
              </a:rPr>
              <a:t>Im#</a:t>
            </a:r>
            <a:r>
              <a:rPr lang="fr-FR" b="1">
                <a:solidFill>
                  <a:srgbClr val="FAFD00"/>
                </a:solidFill>
              </a:rPr>
              <a:t>,  </a:t>
            </a:r>
            <a:r>
              <a:rPr lang="fr-FR" b="1" err="1">
                <a:solidFill>
                  <a:srgbClr val="FAFD00"/>
                </a:solidFill>
              </a:rPr>
              <a:t>Pref</a:t>
            </a:r>
            <a:r>
              <a:rPr lang="fr-FR" b="1">
                <a:solidFill>
                  <a:srgbClr val="FAFD00"/>
                </a:solidFill>
              </a:rPr>
              <a:t>, </a:t>
            </a:r>
            <a:r>
              <a:rPr lang="fr-FR" b="1" err="1">
                <a:solidFill>
                  <a:srgbClr val="FAFD00"/>
                </a:solidFill>
              </a:rPr>
              <a:t>Mod</a:t>
            </a:r>
            <a:r>
              <a:rPr lang="fr-FR" b="1">
                <a:solidFill>
                  <a:srgbClr val="FAFD00"/>
                </a:solidFill>
              </a:rPr>
              <a:t>, Couleur)  </a:t>
            </a:r>
            <a:br>
              <a:rPr lang="fr-FR" b="1">
                <a:solidFill>
                  <a:srgbClr val="FAFD00"/>
                </a:solidFill>
              </a:rPr>
            </a:br>
            <a:r>
              <a:rPr lang="fr-FR" b="1">
                <a:solidFill>
                  <a:srgbClr val="FAFD00"/>
                </a:solidFill>
              </a:rPr>
              <a:t>Amende (</a:t>
            </a:r>
            <a:r>
              <a:rPr lang="fr-FR" b="1" u="sng">
                <a:solidFill>
                  <a:srgbClr val="FAFD00"/>
                </a:solidFill>
              </a:rPr>
              <a:t>A#</a:t>
            </a:r>
            <a:r>
              <a:rPr lang="fr-FR" b="1">
                <a:solidFill>
                  <a:srgbClr val="FAFD00"/>
                </a:solidFill>
              </a:rPr>
              <a:t>, I#, Nom, </a:t>
            </a:r>
            <a:r>
              <a:rPr lang="fr-FR" b="1" err="1">
                <a:solidFill>
                  <a:srgbClr val="FAFD00"/>
                </a:solidFill>
              </a:rPr>
              <a:t>Addr</a:t>
            </a:r>
            <a:r>
              <a:rPr lang="fr-FR" b="1">
                <a:solidFill>
                  <a:srgbClr val="FAFD00"/>
                </a:solidFill>
              </a:rPr>
              <a:t>, Payé)</a:t>
            </a:r>
          </a:p>
          <a:p>
            <a:pPr>
              <a:lnSpc>
                <a:spcPct val="90000"/>
              </a:lnSpc>
              <a:spcBef>
                <a:spcPct val="53000"/>
              </a:spcBef>
            </a:pPr>
            <a:r>
              <a:rPr lang="fr-FR" b="1" smtClean="0">
                <a:solidFill>
                  <a:srgbClr val="FCFEB9"/>
                </a:solidFill>
              </a:rPr>
              <a:t>Update </a:t>
            </a:r>
            <a:r>
              <a:rPr lang="fr-FR" b="1">
                <a:solidFill>
                  <a:srgbClr val="FCFEB9"/>
                </a:solidFill>
              </a:rPr>
              <a:t>Amende Set Payé = '10-01-96' </a:t>
            </a:r>
            <a:br>
              <a:rPr lang="fr-FR" b="1">
                <a:solidFill>
                  <a:srgbClr val="FCFEB9"/>
                </a:solidFill>
              </a:rPr>
            </a:br>
            <a:r>
              <a:rPr lang="fr-FR" b="1" err="1">
                <a:solidFill>
                  <a:srgbClr val="FCFEB9"/>
                </a:solidFill>
              </a:rPr>
              <a:t>where</a:t>
            </a:r>
            <a:r>
              <a:rPr lang="fr-FR" b="1">
                <a:solidFill>
                  <a:srgbClr val="FCFEB9"/>
                </a:solidFill>
              </a:rPr>
              <a:t> A# = '123' ;</a:t>
            </a:r>
          </a:p>
          <a:p>
            <a:pPr>
              <a:lnSpc>
                <a:spcPct val="90000"/>
              </a:lnSpc>
              <a:spcBef>
                <a:spcPct val="53000"/>
              </a:spcBef>
            </a:pPr>
            <a:r>
              <a:rPr lang="fr-FR" b="1"/>
              <a:t> </a:t>
            </a:r>
            <a:r>
              <a:rPr lang="fr-FR" b="1" err="1">
                <a:solidFill>
                  <a:schemeClr val="hlink"/>
                </a:solidFill>
              </a:rPr>
              <a:t>Create</a:t>
            </a:r>
            <a:r>
              <a:rPr lang="fr-FR" b="1">
                <a:solidFill>
                  <a:schemeClr val="hlink"/>
                </a:solidFill>
              </a:rPr>
              <a:t> </a:t>
            </a:r>
            <a:r>
              <a:rPr lang="fr-FR" b="1" err="1">
                <a:solidFill>
                  <a:schemeClr val="hlink"/>
                </a:solidFill>
              </a:rPr>
              <a:t>View</a:t>
            </a:r>
            <a:r>
              <a:rPr lang="fr-FR" b="1">
                <a:solidFill>
                  <a:schemeClr val="hlink"/>
                </a:solidFill>
              </a:rPr>
              <a:t> En-instance As</a:t>
            </a:r>
            <a:br>
              <a:rPr lang="fr-FR" b="1">
                <a:solidFill>
                  <a:schemeClr val="hlink"/>
                </a:solidFill>
              </a:rPr>
            </a:br>
            <a:r>
              <a:rPr lang="fr-FR" b="1">
                <a:solidFill>
                  <a:schemeClr val="hlink"/>
                </a:solidFill>
              </a:rPr>
              <a:t>Select * </a:t>
            </a:r>
            <a:r>
              <a:rPr lang="fr-FR" b="1" err="1">
                <a:solidFill>
                  <a:schemeClr val="hlink"/>
                </a:solidFill>
              </a:rPr>
              <a:t>From</a:t>
            </a:r>
            <a:r>
              <a:rPr lang="fr-FR" b="1">
                <a:solidFill>
                  <a:schemeClr val="hlink"/>
                </a:solidFill>
              </a:rPr>
              <a:t> Amende, Voit </a:t>
            </a:r>
            <a:r>
              <a:rPr lang="fr-FR" b="1" err="1">
                <a:solidFill>
                  <a:schemeClr val="hlink"/>
                </a:solidFill>
              </a:rPr>
              <a:t>Where</a:t>
            </a:r>
            <a:r>
              <a:rPr lang="fr-FR" b="1">
                <a:solidFill>
                  <a:schemeClr val="hlink"/>
                </a:solidFill>
              </a:rPr>
              <a:t/>
            </a:r>
            <a:br>
              <a:rPr lang="fr-FR" b="1">
                <a:solidFill>
                  <a:schemeClr val="hlink"/>
                </a:solidFill>
              </a:rPr>
            </a:br>
            <a:r>
              <a:rPr lang="fr-FR" b="1">
                <a:solidFill>
                  <a:schemeClr val="hlink"/>
                </a:solidFill>
              </a:rPr>
              <a:t>Payé Is </a:t>
            </a:r>
            <a:r>
              <a:rPr lang="fr-FR" b="1" err="1">
                <a:solidFill>
                  <a:schemeClr val="hlink"/>
                </a:solidFill>
              </a:rPr>
              <a:t>Null</a:t>
            </a:r>
            <a:r>
              <a:rPr lang="fr-FR" b="1">
                <a:solidFill>
                  <a:schemeClr val="hlink"/>
                </a:solidFill>
              </a:rPr>
              <a:t> and </a:t>
            </a:r>
            <a:r>
              <a:rPr lang="fr-FR" b="1" err="1">
                <a:solidFill>
                  <a:schemeClr val="hlink"/>
                </a:solidFill>
              </a:rPr>
              <a:t>Amende.I</a:t>
            </a:r>
            <a:r>
              <a:rPr lang="fr-FR" b="1">
                <a:solidFill>
                  <a:schemeClr val="hlink"/>
                </a:solidFill>
              </a:rPr>
              <a:t># = </a:t>
            </a:r>
            <a:r>
              <a:rPr lang="fr-FR" b="1" err="1">
                <a:solidFill>
                  <a:schemeClr val="hlink"/>
                </a:solidFill>
              </a:rPr>
              <a:t>Voit.Im</a:t>
            </a:r>
            <a:r>
              <a:rPr lang="fr-FR" b="1">
                <a:solidFill>
                  <a:schemeClr val="hlink"/>
                </a:solidFill>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noFill/>
          <a:ln/>
        </p:spPr>
        <p:txBody>
          <a:bodyPr/>
          <a:lstStyle/>
          <a:p>
            <a:r>
              <a:rPr lang="fr-CH"/>
              <a:t>Complétude relationnelle de SQL</a:t>
            </a:r>
          </a:p>
        </p:txBody>
      </p:sp>
      <p:sp>
        <p:nvSpPr>
          <p:cNvPr id="267267" name="Rectangle 3"/>
          <p:cNvSpPr>
            <a:spLocks noChangeArrowheads="1"/>
          </p:cNvSpPr>
          <p:nvPr/>
        </p:nvSpPr>
        <p:spPr bwMode="auto">
          <a:xfrm>
            <a:off x="542925" y="1685925"/>
            <a:ext cx="7835900" cy="1130300"/>
          </a:xfrm>
          <a:prstGeom prst="rect">
            <a:avLst/>
          </a:prstGeom>
          <a:solidFill>
            <a:srgbClr val="FAFD00"/>
          </a:solidFill>
          <a:ln w="12700">
            <a:solidFill>
              <a:schemeClr val="tx1"/>
            </a:solidFill>
            <a:miter lim="800000"/>
            <a:headEnd/>
            <a:tailEnd/>
          </a:ln>
          <a:effectLst>
            <a:outerShdw dist="107763" dir="2700000" algn="ctr" rotWithShape="0">
              <a:schemeClr val="tx1"/>
            </a:outerShdw>
          </a:effectLst>
        </p:spPr>
        <p:txBody>
          <a:bodyPr wrap="none" anchor="ctr"/>
          <a:lstStyle/>
          <a:p>
            <a:endParaRPr lang="fr-FR"/>
          </a:p>
        </p:txBody>
      </p:sp>
      <p:sp>
        <p:nvSpPr>
          <p:cNvPr id="267268" name="Rectangle 4"/>
          <p:cNvSpPr>
            <a:spLocks noGrp="1" noChangeArrowheads="1"/>
          </p:cNvSpPr>
          <p:nvPr>
            <p:ph type="body" idx="1"/>
          </p:nvPr>
        </p:nvSpPr>
        <p:spPr>
          <a:xfrm>
            <a:off x="660400" y="1785938"/>
            <a:ext cx="7772400" cy="4267200"/>
          </a:xfrm>
          <a:noFill/>
          <a:ln/>
        </p:spPr>
        <p:txBody>
          <a:bodyPr/>
          <a:lstStyle/>
          <a:p>
            <a:pPr>
              <a:buFont typeface="Symbol" pitchFamily="18" charset="2"/>
              <a:buChar char="&quot;"/>
            </a:pPr>
            <a:r>
              <a:rPr lang="fr-FR" sz="2800" b="1">
                <a:solidFill>
                  <a:srgbClr val="00279F"/>
                </a:solidFill>
              </a:rPr>
              <a:t>expression algébrique,  </a:t>
            </a:r>
            <a:r>
              <a:rPr lang="fr-FR" sz="2800" b="1">
                <a:solidFill>
                  <a:srgbClr val="00279F"/>
                </a:solidFill>
                <a:latin typeface="Symbol" pitchFamily="18" charset="2"/>
              </a:rPr>
              <a:t></a:t>
            </a:r>
            <a:r>
              <a:rPr lang="fr-FR" sz="2800" b="1">
                <a:solidFill>
                  <a:srgbClr val="00279F"/>
                </a:solidFill>
              </a:rPr>
              <a:t> une expression équivalente de SQL</a:t>
            </a:r>
            <a:r>
              <a:rPr lang="fr-FR" b="1">
                <a:solidFill>
                  <a:srgbClr val="00279F"/>
                </a:solidFill>
              </a:rPr>
              <a:t> </a:t>
            </a:r>
            <a:r>
              <a:rPr lang="fr-FR" sz="2400" b="1">
                <a:solidFill>
                  <a:srgbClr val="00279F"/>
                </a:solidFill>
              </a:rPr>
              <a:t>et de QBE</a:t>
            </a:r>
          </a:p>
          <a:p>
            <a:pPr>
              <a:buFont typeface="Symbol" pitchFamily="18" charset="2"/>
              <a:buChar char="&quot;"/>
            </a:pPr>
            <a:r>
              <a:rPr lang="fr-FR" sz="2800" b="1"/>
              <a:t>Schéma de preuve:</a:t>
            </a:r>
          </a:p>
          <a:p>
            <a:pPr>
              <a:buFont typeface="Wingdings" pitchFamily="2" charset="2"/>
              <a:buChar char=""/>
            </a:pPr>
            <a:r>
              <a:rPr lang="fr-FR" sz="2800" b="1"/>
              <a:t> </a:t>
            </a:r>
            <a:r>
              <a:rPr lang="fr-FR" sz="2800" b="1">
                <a:solidFill>
                  <a:srgbClr val="FAFD00"/>
                </a:solidFill>
                <a:latin typeface="Symbol" pitchFamily="18" charset="2"/>
              </a:rPr>
              <a:t></a:t>
            </a:r>
            <a:r>
              <a:rPr lang="fr-FR" sz="2800" b="1">
                <a:solidFill>
                  <a:srgbClr val="FAFD00"/>
                </a:solidFill>
              </a:rPr>
              <a:t> opérateur algébrique,  </a:t>
            </a:r>
            <a:r>
              <a:rPr lang="fr-FR" sz="2800" b="1">
                <a:solidFill>
                  <a:srgbClr val="FAFD00"/>
                </a:solidFill>
                <a:latin typeface="Symbol" pitchFamily="18" charset="2"/>
              </a:rPr>
              <a:t></a:t>
            </a:r>
            <a:r>
              <a:rPr lang="fr-FR" sz="2800" b="1">
                <a:solidFill>
                  <a:srgbClr val="FAFD00"/>
                </a:solidFill>
              </a:rPr>
              <a:t> une expression équivalente de SQL</a:t>
            </a:r>
            <a:r>
              <a:rPr lang="fr-FR" b="1">
                <a:solidFill>
                  <a:srgbClr val="FAFD00"/>
                </a:solidFill>
              </a:rPr>
              <a:t> </a:t>
            </a:r>
          </a:p>
          <a:p>
            <a:pPr>
              <a:buFont typeface="Wingdings" pitchFamily="2" charset="2"/>
              <a:buChar char=""/>
            </a:pPr>
            <a:r>
              <a:rPr lang="fr-FR" b="1"/>
              <a:t> </a:t>
            </a:r>
            <a:r>
              <a:rPr lang="fr-FR" sz="2800" b="1">
                <a:solidFill>
                  <a:srgbClr val="FAFD00"/>
                </a:solidFill>
                <a:latin typeface="Symbol" pitchFamily="18" charset="2"/>
              </a:rPr>
              <a:t></a:t>
            </a:r>
            <a:r>
              <a:rPr lang="fr-FR" sz="2800" b="1">
                <a:solidFill>
                  <a:srgbClr val="FAFD00"/>
                </a:solidFill>
              </a:rPr>
              <a:t> composition d'opérateurs algébriques,  </a:t>
            </a:r>
            <a:r>
              <a:rPr lang="fr-FR" sz="2800" b="1">
                <a:solidFill>
                  <a:srgbClr val="FAFD00"/>
                </a:solidFill>
                <a:latin typeface="Symbol" pitchFamily="18" charset="2"/>
              </a:rPr>
              <a:t></a:t>
            </a:r>
            <a:r>
              <a:rPr lang="fr-FR" sz="2800" b="1">
                <a:solidFill>
                  <a:srgbClr val="FAFD00"/>
                </a:solidFill>
              </a:rPr>
              <a:t> une composition équivalente de SQL</a:t>
            </a:r>
            <a:r>
              <a:rPr lang="fr-FR" b="1">
                <a:solidFill>
                  <a:srgbClr val="FAFD00"/>
                </a:solidFill>
              </a:rPr>
              <a:t> </a:t>
            </a:r>
            <a:endParaRPr lang="fr-FR" b="1"/>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7268">
                                            <p:txEl>
                                              <p:pRg st="0" end="0"/>
                                            </p:txEl>
                                          </p:spTgt>
                                        </p:tgtEl>
                                        <p:attrNameLst>
                                          <p:attrName>style.visibility</p:attrName>
                                        </p:attrNameLst>
                                      </p:cBhvr>
                                      <p:to>
                                        <p:strVal val="visible"/>
                                      </p:to>
                                    </p:set>
                                    <p:animEffect transition="in" filter="box(out)">
                                      <p:cBhvr>
                                        <p:cTn id="7" dur="500"/>
                                        <p:tgtEl>
                                          <p:spTgt spid="267268">
                                            <p:txEl>
                                              <p:pRg st="0" end="0"/>
                                            </p:txEl>
                                          </p:spTgt>
                                        </p:tgtEl>
                                      </p:cBhvr>
                                    </p:animEffect>
                                  </p:childTnLst>
                                  <p:subTnLst>
                                    <p:animClr clrSpc="rgb" dir="cw">
                                      <p:cBhvr override="childStyle">
                                        <p:cTn dur="1" fill="hold" display="0" masterRel="nextClick" afterEffect="1"/>
                                        <p:tgtEl>
                                          <p:spTgt spid="267268">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7268">
                                            <p:txEl>
                                              <p:pRg st="1" end="1"/>
                                            </p:txEl>
                                          </p:spTgt>
                                        </p:tgtEl>
                                        <p:attrNameLst>
                                          <p:attrName>style.visibility</p:attrName>
                                        </p:attrNameLst>
                                      </p:cBhvr>
                                      <p:to>
                                        <p:strVal val="visible"/>
                                      </p:to>
                                    </p:set>
                                    <p:animEffect transition="in" filter="box(out)">
                                      <p:cBhvr>
                                        <p:cTn id="12" dur="500"/>
                                        <p:tgtEl>
                                          <p:spTgt spid="267268">
                                            <p:txEl>
                                              <p:pRg st="1" end="1"/>
                                            </p:txEl>
                                          </p:spTgt>
                                        </p:tgtEl>
                                      </p:cBhvr>
                                    </p:animEffect>
                                  </p:childTnLst>
                                  <p:subTnLst>
                                    <p:animClr clrSpc="rgb" dir="cw">
                                      <p:cBhvr override="childStyle">
                                        <p:cTn dur="1" fill="hold" display="0" masterRel="nextClick" afterEffect="1"/>
                                        <p:tgtEl>
                                          <p:spTgt spid="267268">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7268">
                                            <p:txEl>
                                              <p:pRg st="2" end="2"/>
                                            </p:txEl>
                                          </p:spTgt>
                                        </p:tgtEl>
                                        <p:attrNameLst>
                                          <p:attrName>style.visibility</p:attrName>
                                        </p:attrNameLst>
                                      </p:cBhvr>
                                      <p:to>
                                        <p:strVal val="visible"/>
                                      </p:to>
                                    </p:set>
                                    <p:animEffect transition="in" filter="box(out)">
                                      <p:cBhvr>
                                        <p:cTn id="17" dur="500"/>
                                        <p:tgtEl>
                                          <p:spTgt spid="267268">
                                            <p:txEl>
                                              <p:pRg st="2" end="2"/>
                                            </p:txEl>
                                          </p:spTgt>
                                        </p:tgtEl>
                                      </p:cBhvr>
                                    </p:animEffect>
                                  </p:childTnLst>
                                  <p:subTnLst>
                                    <p:animClr clrSpc="rgb" dir="cw">
                                      <p:cBhvr override="childStyle">
                                        <p:cTn dur="1" fill="hold" display="0" masterRel="nextClick" afterEffect="1"/>
                                        <p:tgtEl>
                                          <p:spTgt spid="267268">
                                            <p:txEl>
                                              <p:pRg st="2" end="2"/>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67268">
                                            <p:txEl>
                                              <p:pRg st="3" end="3"/>
                                            </p:txEl>
                                          </p:spTgt>
                                        </p:tgtEl>
                                        <p:attrNameLst>
                                          <p:attrName>style.visibility</p:attrName>
                                        </p:attrNameLst>
                                      </p:cBhvr>
                                      <p:to>
                                        <p:strVal val="visible"/>
                                      </p:to>
                                    </p:set>
                                    <p:animEffect transition="in" filter="box(out)">
                                      <p:cBhvr>
                                        <p:cTn id="22" dur="500"/>
                                        <p:tgtEl>
                                          <p:spTgt spid="267268">
                                            <p:txEl>
                                              <p:pRg st="3" end="3"/>
                                            </p:txEl>
                                          </p:spTgt>
                                        </p:tgtEl>
                                      </p:cBhvr>
                                    </p:animEffect>
                                  </p:childTnLst>
                                  <p:subTnLst>
                                    <p:animClr clrSpc="rgb" dir="cw">
                                      <p:cBhvr override="childStyle">
                                        <p:cTn dur="1" fill="hold" display="0" masterRel="nextClick" afterEffect="1"/>
                                        <p:tgtEl>
                                          <p:spTgt spid="267268">
                                            <p:txEl>
                                              <p:pRg st="3" end="3"/>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8"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838200" y="2202180"/>
            <a:ext cx="7772400" cy="2895600"/>
          </a:xfrm>
          <a:noFill/>
          <a:ln/>
        </p:spPr>
        <p:txBody>
          <a:bodyPr/>
          <a:lstStyle/>
          <a:p>
            <a:r>
              <a:rPr lang="fr-FR" b="1">
                <a:solidFill>
                  <a:srgbClr val="FAFD00"/>
                </a:solidFill>
              </a:rPr>
              <a:t>Une relation </a:t>
            </a:r>
            <a:r>
              <a:rPr lang="fr-FR" b="1" u="sng">
                <a:solidFill>
                  <a:srgbClr val="FAFD00"/>
                </a:solidFill>
              </a:rPr>
              <a:t>réelle</a:t>
            </a:r>
            <a:r>
              <a:rPr lang="fr-FR" b="1">
                <a:solidFill>
                  <a:srgbClr val="FAFD00"/>
                </a:solidFill>
              </a:rPr>
              <a:t> est définie à partir </a:t>
            </a:r>
            <a:r>
              <a:rPr lang="fr-FR" b="1" smtClean="0">
                <a:solidFill>
                  <a:srgbClr val="FAFD00"/>
                </a:solidFill>
              </a:rPr>
              <a:t>des valeurs de ses </a:t>
            </a:r>
            <a:r>
              <a:rPr lang="fr-FR" b="1">
                <a:solidFill>
                  <a:srgbClr val="FAFD00"/>
                </a:solidFill>
              </a:rPr>
              <a:t>attributs</a:t>
            </a:r>
          </a:p>
          <a:p>
            <a:r>
              <a:rPr lang="fr-FR" b="1">
                <a:solidFill>
                  <a:srgbClr val="FAFD00"/>
                </a:solidFill>
              </a:rPr>
              <a:t>Une relation </a:t>
            </a:r>
            <a:r>
              <a:rPr lang="fr-FR" b="1" u="sng">
                <a:solidFill>
                  <a:srgbClr val="FAFD00"/>
                </a:solidFill>
              </a:rPr>
              <a:t>virtuelle</a:t>
            </a:r>
            <a:r>
              <a:rPr lang="fr-FR" b="1">
                <a:solidFill>
                  <a:srgbClr val="FAFD00"/>
                </a:solidFill>
              </a:rPr>
              <a:t> (vue)  est dérivée (héritée) par une opération relationnelle à partir de relations réelles ou de vues</a:t>
            </a:r>
          </a:p>
        </p:txBody>
      </p:sp>
      <p:sp>
        <p:nvSpPr>
          <p:cNvPr id="25605" name="Rectangle 5"/>
          <p:cNvSpPr>
            <a:spLocks noChangeArrowheads="1"/>
          </p:cNvSpPr>
          <p:nvPr/>
        </p:nvSpPr>
        <p:spPr bwMode="auto">
          <a:xfrm>
            <a:off x="5105400" y="152400"/>
            <a:ext cx="3886200" cy="1143000"/>
          </a:xfrm>
          <a:prstGeom prst="rect">
            <a:avLst/>
          </a:prstGeom>
          <a:solidFill>
            <a:srgbClr val="FAFD00"/>
          </a:solidFill>
          <a:ln w="12700">
            <a:noFill/>
            <a:miter lim="800000"/>
            <a:headEnd/>
            <a:tailEnd/>
          </a:ln>
          <a:effectLst/>
        </p:spPr>
        <p:txBody>
          <a:bodyPr lIns="90488" tIns="44450" rIns="90488" bIns="44450" anchor="ctr"/>
          <a:lstStyle/>
          <a:p>
            <a:r>
              <a:rPr lang="fr-FR" sz="4400">
                <a:solidFill>
                  <a:schemeClr val="accent1"/>
                </a:solidFill>
              </a:rPr>
              <a:t>Relations </a:t>
            </a:r>
          </a:p>
        </p:txBody>
      </p:sp>
      <p:pic>
        <p:nvPicPr>
          <p:cNvPr id="5" name="Image 4" descr="maillot-jaune.JPG"/>
          <p:cNvPicPr>
            <a:picLocks noChangeAspect="1"/>
          </p:cNvPicPr>
          <p:nvPr/>
        </p:nvPicPr>
        <p:blipFill>
          <a:blip r:embed="rId3" cstate="print"/>
          <a:stretch>
            <a:fillRect/>
          </a:stretch>
        </p:blipFill>
        <p:spPr>
          <a:xfrm>
            <a:off x="8177530" y="0"/>
            <a:ext cx="966470" cy="133872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anim to="" calcmode="lin" valueType="num">
                                      <p:cBhvr>
                                        <p:cTn id="7" dur="1" fill="hold"/>
                                        <p:tgtEl>
                                          <p:spTgt spid="25603">
                                            <p:txEl>
                                              <p:pRg st="0" end="0"/>
                                            </p:txEl>
                                          </p:spTgt>
                                        </p:tgtEl>
                                        <p:attrNameLst>
                                          <p:attrName/>
                                        </p:attrNameLst>
                                      </p:cBhvr>
                                    </p:anim>
                                  </p:childTnLst>
                                  <p:subTnLst>
                                    <p:animClr clrSpc="rgb" dir="cw">
                                      <p:cBhvr override="childStyle">
                                        <p:cTn dur="1" fill="hold" display="0" masterRel="nextClick" afterEffect="1"/>
                                        <p:tgtEl>
                                          <p:spTgt spid="2560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5603">
                                            <p:txEl>
                                              <p:pRg st="1" end="1"/>
                                            </p:txEl>
                                          </p:spTgt>
                                        </p:tgtEl>
                                        <p:attrNameLst>
                                          <p:attrName>style.visibility</p:attrName>
                                        </p:attrNameLst>
                                      </p:cBhvr>
                                      <p:to>
                                        <p:strVal val="visible"/>
                                      </p:to>
                                    </p:set>
                                    <p:anim to="" calcmode="lin" valueType="num">
                                      <p:cBhvr>
                                        <p:cTn id="12" dur="1" fill="hold"/>
                                        <p:tgtEl>
                                          <p:spTgt spid="25603">
                                            <p:txEl>
                                              <p:pRg st="1" end="1"/>
                                            </p:txEl>
                                          </p:spTgt>
                                        </p:tgtEl>
                                        <p:attrNameLst>
                                          <p:attrName/>
                                        </p:attrNameLst>
                                      </p:cBhvr>
                                    </p:anim>
                                  </p:childTnLst>
                                  <p:subTnLst>
                                    <p:animClr clrSpc="rgb" dir="cw">
                                      <p:cBhvr override="childStyle">
                                        <p:cTn dur="1" fill="hold" display="0" masterRel="nextClick" afterEffect="1"/>
                                        <p:tgtEl>
                                          <p:spTgt spid="25603">
                                            <p:txEl>
                                              <p:pRg st="1" end="1"/>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768171" y="1588640"/>
            <a:ext cx="7772400" cy="4966705"/>
          </a:xfrm>
          <a:noFill/>
          <a:ln/>
        </p:spPr>
        <p:txBody>
          <a:bodyPr/>
          <a:lstStyle/>
          <a:p>
            <a:r>
              <a:rPr lang="fr-FR" b="1">
                <a:solidFill>
                  <a:srgbClr val="FAFD00"/>
                </a:solidFill>
              </a:rPr>
              <a:t>En général, </a:t>
            </a:r>
            <a:r>
              <a:rPr lang="fr-FR" b="1" smtClean="0">
                <a:solidFill>
                  <a:srgbClr val="FAFD00"/>
                </a:solidFill>
              </a:rPr>
              <a:t>une valeur d’un </a:t>
            </a:r>
            <a:r>
              <a:rPr lang="fr-FR" b="1">
                <a:solidFill>
                  <a:srgbClr val="FAFD00"/>
                </a:solidFill>
              </a:rPr>
              <a:t>domaine et donc </a:t>
            </a:r>
            <a:r>
              <a:rPr lang="fr-FR" b="1" smtClean="0">
                <a:solidFill>
                  <a:srgbClr val="FAFD00"/>
                </a:solidFill>
              </a:rPr>
              <a:t>d’un </a:t>
            </a:r>
            <a:r>
              <a:rPr lang="fr-FR" b="1">
                <a:solidFill>
                  <a:srgbClr val="FAFD00"/>
                </a:solidFill>
              </a:rPr>
              <a:t>attribut</a:t>
            </a:r>
            <a:r>
              <a:rPr lang="fr-FR" b="1" i="1">
                <a:solidFill>
                  <a:srgbClr val="FAFD00"/>
                </a:solidFill>
              </a:rPr>
              <a:t> </a:t>
            </a:r>
            <a:r>
              <a:rPr lang="fr-FR" b="1">
                <a:solidFill>
                  <a:srgbClr val="FAFD00"/>
                </a:solidFill>
              </a:rPr>
              <a:t>peut être un ensemble</a:t>
            </a:r>
          </a:p>
          <a:p>
            <a:pPr lvl="1"/>
            <a:r>
              <a:rPr lang="fr-FR" b="1">
                <a:solidFill>
                  <a:srgbClr val="FAFD00"/>
                </a:solidFill>
              </a:rPr>
              <a:t>XML </a:t>
            </a:r>
            <a:r>
              <a:rPr lang="fr-FR" b="1" smtClean="0">
                <a:solidFill>
                  <a:srgbClr val="FAFD00"/>
                </a:solidFill>
              </a:rPr>
              <a:t>, Access 2007</a:t>
            </a:r>
            <a:endParaRPr lang="fr-FR" b="1">
              <a:solidFill>
                <a:srgbClr val="FAFD00"/>
              </a:solidFill>
            </a:endParaRPr>
          </a:p>
          <a:p>
            <a:r>
              <a:rPr lang="fr-FR" b="1" smtClean="0">
                <a:solidFill>
                  <a:srgbClr val="FAFD00"/>
                </a:solidFill>
              </a:rPr>
              <a:t>Pour les opérations relationnelles dans </a:t>
            </a:r>
            <a:r>
              <a:rPr lang="fr-FR" b="1">
                <a:solidFill>
                  <a:srgbClr val="FAFD00"/>
                </a:solidFill>
              </a:rPr>
              <a:t>les SGBD actuels, ils ne sont </a:t>
            </a:r>
            <a:r>
              <a:rPr lang="fr-FR" b="1" smtClean="0">
                <a:solidFill>
                  <a:srgbClr val="FAFD00"/>
                </a:solidFill>
              </a:rPr>
              <a:t>néanmoins en principe que des valeurs  </a:t>
            </a:r>
            <a:r>
              <a:rPr lang="fr-FR" b="1" u="sng" smtClean="0">
                <a:solidFill>
                  <a:srgbClr val="FAFD00"/>
                </a:solidFill>
              </a:rPr>
              <a:t>atomiques</a:t>
            </a:r>
          </a:p>
          <a:p>
            <a:pPr lvl="1"/>
            <a:r>
              <a:rPr lang="fr-FR" b="1" smtClean="0">
                <a:solidFill>
                  <a:srgbClr val="FAFD00"/>
                </a:solidFill>
              </a:rPr>
              <a:t>Toute  décomposition fait perdre la sémantique de la valeur</a:t>
            </a:r>
            <a:endParaRPr lang="fr-FR" b="1">
              <a:solidFill>
                <a:srgbClr val="FAFD00"/>
              </a:solidFill>
            </a:endParaRPr>
          </a:p>
          <a:p>
            <a:r>
              <a:rPr lang="fr-FR" b="1">
                <a:solidFill>
                  <a:srgbClr val="FAFD00"/>
                </a:solidFill>
              </a:rPr>
              <a:t>De telles relations sont dites </a:t>
            </a:r>
            <a:r>
              <a:rPr lang="fr-FR" b="1" u="sng">
                <a:solidFill>
                  <a:srgbClr val="FAFD00"/>
                </a:solidFill>
              </a:rPr>
              <a:t>normales</a:t>
            </a:r>
          </a:p>
        </p:txBody>
      </p:sp>
      <p:sp>
        <p:nvSpPr>
          <p:cNvPr id="26628" name="Rectangle 4"/>
          <p:cNvSpPr>
            <a:spLocks noChangeArrowheads="1"/>
          </p:cNvSpPr>
          <p:nvPr/>
        </p:nvSpPr>
        <p:spPr bwMode="auto">
          <a:xfrm>
            <a:off x="5305425" y="0"/>
            <a:ext cx="3838575" cy="1143000"/>
          </a:xfrm>
          <a:prstGeom prst="rect">
            <a:avLst/>
          </a:prstGeom>
          <a:solidFill>
            <a:srgbClr val="FAFD00"/>
          </a:solidFill>
          <a:ln w="12700">
            <a:noFill/>
            <a:miter lim="800000"/>
            <a:headEnd/>
            <a:tailEnd/>
          </a:ln>
          <a:effectLst/>
        </p:spPr>
        <p:txBody>
          <a:bodyPr lIns="90488" tIns="44450" rIns="90488" bIns="44450" anchor="ctr"/>
          <a:lstStyle/>
          <a:p>
            <a:r>
              <a:rPr lang="fr-FR" sz="4400">
                <a:solidFill>
                  <a:schemeClr val="accent1"/>
                </a:solidFill>
              </a:rPr>
              <a:t>Relations</a:t>
            </a:r>
          </a:p>
        </p:txBody>
      </p:sp>
      <p:pic>
        <p:nvPicPr>
          <p:cNvPr id="5" name="Image 4" descr="maillot-jaune.JPG"/>
          <p:cNvPicPr>
            <a:picLocks noChangeAspect="1"/>
          </p:cNvPicPr>
          <p:nvPr/>
        </p:nvPicPr>
        <p:blipFill>
          <a:blip r:embed="rId3" cstate="print"/>
          <a:stretch>
            <a:fillRect/>
          </a:stretch>
        </p:blipFill>
        <p:spPr>
          <a:xfrm>
            <a:off x="8177530" y="0"/>
            <a:ext cx="966470" cy="133872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anim to="" calcmode="lin" valueType="num">
                                      <p:cBhvr>
                                        <p:cTn id="7" dur="1" fill="hold"/>
                                        <p:tgtEl>
                                          <p:spTgt spid="26627">
                                            <p:txEl>
                                              <p:pRg st="0" end="0"/>
                                            </p:txEl>
                                          </p:spTgt>
                                        </p:tgtEl>
                                        <p:attrNameLst>
                                          <p:attrName/>
                                        </p:attrNameLst>
                                      </p:cBhvr>
                                    </p:anim>
                                  </p:childTnLst>
                                  <p:subTnLst>
                                    <p:animClr clrSpc="rgb" dir="cw">
                                      <p:cBhvr override="childStyle">
                                        <p:cTn dur="1" fill="hold" display="0" masterRel="nextClick" afterEffect="1"/>
                                        <p:tgtEl>
                                          <p:spTgt spid="26627">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26627">
                                            <p:txEl>
                                              <p:pRg st="1" end="1"/>
                                            </p:txEl>
                                          </p:spTgt>
                                        </p:tgtEl>
                                        <p:attrNameLst>
                                          <p:attrName>style.visibility</p:attrName>
                                        </p:attrNameLst>
                                      </p:cBhvr>
                                      <p:to>
                                        <p:strVal val="visible"/>
                                      </p:to>
                                    </p:set>
                                    <p:anim to="" calcmode="lin" valueType="num">
                                      <p:cBhvr>
                                        <p:cTn id="10" dur="1" fill="hold"/>
                                        <p:tgtEl>
                                          <p:spTgt spid="26627">
                                            <p:txEl>
                                              <p:pRg st="1" end="1"/>
                                            </p:txEl>
                                          </p:spTgt>
                                        </p:tgtEl>
                                        <p:attrNameLst>
                                          <p:attrName/>
                                        </p:attrNameLst>
                                      </p:cBhvr>
                                    </p:anim>
                                  </p:childTnLst>
                                  <p:subTnLst>
                                    <p:animClr clrSpc="rgb" dir="cw">
                                      <p:cBhvr override="childStyle">
                                        <p:cTn dur="1" fill="hold" display="0" masterRel="nextClick" afterEffect="1"/>
                                        <p:tgtEl>
                                          <p:spTgt spid="26627">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26627">
                                            <p:txEl>
                                              <p:pRg st="2" end="2"/>
                                            </p:txEl>
                                          </p:spTgt>
                                        </p:tgtEl>
                                        <p:attrNameLst>
                                          <p:attrName>style.visibility</p:attrName>
                                        </p:attrNameLst>
                                      </p:cBhvr>
                                      <p:to>
                                        <p:strVal val="visible"/>
                                      </p:to>
                                    </p:set>
                                    <p:anim to="" calcmode="lin" valueType="num">
                                      <p:cBhvr>
                                        <p:cTn id="15" dur="1" fill="hold"/>
                                        <p:tgtEl>
                                          <p:spTgt spid="26627">
                                            <p:txEl>
                                              <p:pRg st="2" end="2"/>
                                            </p:txEl>
                                          </p:spTgt>
                                        </p:tgtEl>
                                        <p:attrNameLst>
                                          <p:attrName/>
                                        </p:attrNameLst>
                                      </p:cBhvr>
                                    </p:anim>
                                  </p:childTnLst>
                                  <p:subTnLst>
                                    <p:animClr clrSpc="rgb" dir="cw">
                                      <p:cBhvr override="childStyle">
                                        <p:cTn dur="1" fill="hold" display="0" masterRel="nextClick" afterEffect="1"/>
                                        <p:tgtEl>
                                          <p:spTgt spid="26627">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26627">
                                            <p:txEl>
                                              <p:pRg st="3" end="3"/>
                                            </p:txEl>
                                          </p:spTgt>
                                        </p:tgtEl>
                                        <p:attrNameLst>
                                          <p:attrName>style.visibility</p:attrName>
                                        </p:attrNameLst>
                                      </p:cBhvr>
                                      <p:to>
                                        <p:strVal val="visible"/>
                                      </p:to>
                                    </p:set>
                                    <p:anim to="" calcmode="lin" valueType="num">
                                      <p:cBhvr>
                                        <p:cTn id="18" dur="1" fill="hold"/>
                                        <p:tgtEl>
                                          <p:spTgt spid="26627">
                                            <p:txEl>
                                              <p:pRg st="3" end="3"/>
                                            </p:txEl>
                                          </p:spTgt>
                                        </p:tgtEl>
                                        <p:attrNameLst>
                                          <p:attrName/>
                                        </p:attrNameLst>
                                      </p:cBhvr>
                                    </p:anim>
                                  </p:childTnLst>
                                  <p:subTnLst>
                                    <p:animClr clrSpc="rgb" dir="cw">
                                      <p:cBhvr override="childStyle">
                                        <p:cTn dur="1" fill="hold" display="0" masterRel="nextClick" afterEffect="1"/>
                                        <p:tgtEl>
                                          <p:spTgt spid="26627">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26627">
                                            <p:txEl>
                                              <p:pRg st="4" end="4"/>
                                            </p:txEl>
                                          </p:spTgt>
                                        </p:tgtEl>
                                        <p:attrNameLst>
                                          <p:attrName>style.visibility</p:attrName>
                                        </p:attrNameLst>
                                      </p:cBhvr>
                                      <p:to>
                                        <p:strVal val="visible"/>
                                      </p:to>
                                    </p:set>
                                    <p:anim to="" calcmode="lin" valueType="num">
                                      <p:cBhvr>
                                        <p:cTn id="23" dur="1" fill="hold"/>
                                        <p:tgtEl>
                                          <p:spTgt spid="26627">
                                            <p:txEl>
                                              <p:pRg st="4" end="4"/>
                                            </p:txEl>
                                          </p:spTgt>
                                        </p:tgtEl>
                                        <p:attrNameLst>
                                          <p:attrName/>
                                        </p:attrNameLst>
                                      </p:cBhvr>
                                    </p:anim>
                                  </p:childTnLst>
                                  <p:subTnLst>
                                    <p:animClr clrSpc="rgb" dir="cw">
                                      <p:cBhvr override="childStyle">
                                        <p:cTn dur="1" fill="hold" display="0" masterRel="nextClick" afterEffect="1"/>
                                        <p:tgtEl>
                                          <p:spTgt spid="26627">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913063" y="617538"/>
            <a:ext cx="6018212" cy="576262"/>
          </a:xfrm>
          <a:prstGeom prst="rect">
            <a:avLst/>
          </a:prstGeom>
          <a:solidFill>
            <a:srgbClr val="FAFD00"/>
          </a:solidFill>
          <a:ln w="12700">
            <a:noFill/>
            <a:miter lim="800000"/>
            <a:headEnd/>
            <a:tailEnd/>
          </a:ln>
          <a:effectLst/>
        </p:spPr>
        <p:txBody>
          <a:bodyPr wrap="none" lIns="90488" tIns="44450" rIns="90488" bIns="44450">
            <a:spAutoFit/>
          </a:bodyPr>
          <a:lstStyle/>
          <a:p>
            <a:r>
              <a:rPr lang="fr-FR" sz="3200" b="1">
                <a:solidFill>
                  <a:srgbClr val="FF00FF"/>
                </a:solidFill>
                <a:latin typeface="Arial" pitchFamily="34" charset="0"/>
              </a:rPr>
              <a:t>Base de données relationnelle</a:t>
            </a:r>
          </a:p>
        </p:txBody>
      </p:sp>
      <p:sp>
        <p:nvSpPr>
          <p:cNvPr id="5123" name="Rectangle 3"/>
          <p:cNvSpPr>
            <a:spLocks noChangeArrowheads="1"/>
          </p:cNvSpPr>
          <p:nvPr/>
        </p:nvSpPr>
        <p:spPr bwMode="auto">
          <a:xfrm>
            <a:off x="681038" y="2355850"/>
            <a:ext cx="1695450"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00FF00"/>
                </a:solidFill>
                <a:latin typeface="Arial" pitchFamily="34" charset="0"/>
              </a:rPr>
              <a:t>Fichier = </a:t>
            </a:r>
          </a:p>
        </p:txBody>
      </p:sp>
      <p:sp>
        <p:nvSpPr>
          <p:cNvPr id="5124" name="Rectangle 4"/>
          <p:cNvSpPr>
            <a:spLocks noChangeArrowheads="1"/>
          </p:cNvSpPr>
          <p:nvPr/>
        </p:nvSpPr>
        <p:spPr bwMode="auto">
          <a:xfrm>
            <a:off x="2262188" y="2355850"/>
            <a:ext cx="1076325"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FF0000"/>
                </a:solidFill>
                <a:latin typeface="Arial" pitchFamily="34" charset="0"/>
              </a:rPr>
              <a:t>table </a:t>
            </a:r>
          </a:p>
        </p:txBody>
      </p:sp>
      <p:sp>
        <p:nvSpPr>
          <p:cNvPr id="5125" name="Rectangle 5"/>
          <p:cNvSpPr>
            <a:spLocks noChangeArrowheads="1"/>
          </p:cNvSpPr>
          <p:nvPr/>
        </p:nvSpPr>
        <p:spPr bwMode="auto">
          <a:xfrm>
            <a:off x="3195638" y="2355850"/>
            <a:ext cx="695325"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00FF00"/>
                </a:solidFill>
                <a:latin typeface="Arial" pitchFamily="34" charset="0"/>
              </a:rPr>
              <a:t>ou </a:t>
            </a:r>
          </a:p>
        </p:txBody>
      </p:sp>
      <p:sp>
        <p:nvSpPr>
          <p:cNvPr id="5126" name="Rectangle 6"/>
          <p:cNvSpPr>
            <a:spLocks noChangeArrowheads="1"/>
          </p:cNvSpPr>
          <p:nvPr/>
        </p:nvSpPr>
        <p:spPr bwMode="auto">
          <a:xfrm>
            <a:off x="3725863" y="2355850"/>
            <a:ext cx="1419225"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00FFFF"/>
                </a:solidFill>
                <a:latin typeface="Arial" pitchFamily="34" charset="0"/>
              </a:rPr>
              <a:t>relation</a:t>
            </a:r>
          </a:p>
        </p:txBody>
      </p:sp>
      <p:sp>
        <p:nvSpPr>
          <p:cNvPr id="5127" name="Rectangle 7"/>
          <p:cNvSpPr>
            <a:spLocks noChangeArrowheads="1"/>
          </p:cNvSpPr>
          <p:nvPr/>
        </p:nvSpPr>
        <p:spPr bwMode="auto">
          <a:xfrm>
            <a:off x="681038" y="2755900"/>
            <a:ext cx="1828800"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00FF00"/>
                </a:solidFill>
                <a:latin typeface="Arial" pitchFamily="34" charset="0"/>
              </a:rPr>
              <a:t>Donnée = </a:t>
            </a:r>
          </a:p>
        </p:txBody>
      </p:sp>
      <p:sp>
        <p:nvSpPr>
          <p:cNvPr id="5128" name="Rectangle 8"/>
          <p:cNvSpPr>
            <a:spLocks noChangeArrowheads="1"/>
          </p:cNvSpPr>
          <p:nvPr/>
        </p:nvSpPr>
        <p:spPr bwMode="auto">
          <a:xfrm>
            <a:off x="2451100" y="2755900"/>
            <a:ext cx="1076325"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FF00FF"/>
                </a:solidFill>
                <a:latin typeface="Arial" pitchFamily="34" charset="0"/>
              </a:rPr>
              <a:t>ligne </a:t>
            </a:r>
          </a:p>
        </p:txBody>
      </p:sp>
      <p:sp>
        <p:nvSpPr>
          <p:cNvPr id="5129" name="Rectangle 9"/>
          <p:cNvSpPr>
            <a:spLocks noChangeArrowheads="1"/>
          </p:cNvSpPr>
          <p:nvPr/>
        </p:nvSpPr>
        <p:spPr bwMode="auto">
          <a:xfrm>
            <a:off x="3365500" y="2755900"/>
            <a:ext cx="695325"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00FF00"/>
                </a:solidFill>
                <a:latin typeface="Arial" pitchFamily="34" charset="0"/>
              </a:rPr>
              <a:t>ou </a:t>
            </a:r>
          </a:p>
        </p:txBody>
      </p:sp>
      <p:sp>
        <p:nvSpPr>
          <p:cNvPr id="5130" name="Rectangle 10"/>
          <p:cNvSpPr>
            <a:spLocks noChangeArrowheads="1"/>
          </p:cNvSpPr>
          <p:nvPr/>
        </p:nvSpPr>
        <p:spPr bwMode="auto">
          <a:xfrm>
            <a:off x="3895725" y="2755900"/>
            <a:ext cx="1457325"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00FFFF"/>
                </a:solidFill>
                <a:latin typeface="Arial" pitchFamily="34" charset="0"/>
              </a:rPr>
              <a:t>attribut </a:t>
            </a:r>
          </a:p>
        </p:txBody>
      </p:sp>
      <p:sp>
        <p:nvSpPr>
          <p:cNvPr id="5131" name="Rectangle 11"/>
          <p:cNvSpPr>
            <a:spLocks noChangeArrowheads="1"/>
          </p:cNvSpPr>
          <p:nvPr/>
        </p:nvSpPr>
        <p:spPr bwMode="auto">
          <a:xfrm>
            <a:off x="5165725" y="2755900"/>
            <a:ext cx="1800225"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00FF00"/>
                </a:solidFill>
                <a:latin typeface="Arial" pitchFamily="34" charset="0"/>
              </a:rPr>
              <a:t>atomique </a:t>
            </a:r>
          </a:p>
        </p:txBody>
      </p:sp>
      <p:sp>
        <p:nvSpPr>
          <p:cNvPr id="5132" name="Rectangle 12"/>
          <p:cNvSpPr>
            <a:spLocks noChangeArrowheads="1"/>
          </p:cNvSpPr>
          <p:nvPr/>
        </p:nvSpPr>
        <p:spPr bwMode="auto">
          <a:xfrm>
            <a:off x="681038" y="3155950"/>
            <a:ext cx="7162800"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00FF00"/>
                </a:solidFill>
                <a:latin typeface="Arial" pitchFamily="34" charset="0"/>
              </a:rPr>
              <a:t>Opérations = transformations de tables en </a:t>
            </a:r>
          </a:p>
        </p:txBody>
      </p:sp>
      <p:sp>
        <p:nvSpPr>
          <p:cNvPr id="5133" name="Rectangle 13"/>
          <p:cNvSpPr>
            <a:spLocks noChangeArrowheads="1"/>
          </p:cNvSpPr>
          <p:nvPr/>
        </p:nvSpPr>
        <p:spPr bwMode="auto">
          <a:xfrm>
            <a:off x="681038" y="3556000"/>
            <a:ext cx="885825"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FF0000"/>
                </a:solidFill>
                <a:latin typeface="Arial" pitchFamily="34" charset="0"/>
              </a:rPr>
              <a:t>une </a:t>
            </a:r>
          </a:p>
        </p:txBody>
      </p:sp>
      <p:sp>
        <p:nvSpPr>
          <p:cNvPr id="5134" name="Rectangle 14"/>
          <p:cNvSpPr>
            <a:spLocks noChangeArrowheads="1"/>
          </p:cNvSpPr>
          <p:nvPr/>
        </p:nvSpPr>
        <p:spPr bwMode="auto">
          <a:xfrm>
            <a:off x="1422400" y="3556000"/>
            <a:ext cx="981075"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00FF00"/>
                </a:solidFill>
                <a:latin typeface="Arial" pitchFamily="34" charset="0"/>
              </a:rPr>
              <a:t>table</a:t>
            </a:r>
          </a:p>
        </p:txBody>
      </p:sp>
      <p:sp>
        <p:nvSpPr>
          <p:cNvPr id="5135" name="Freeform 15"/>
          <p:cNvSpPr>
            <a:spLocks/>
          </p:cNvSpPr>
          <p:nvPr/>
        </p:nvSpPr>
        <p:spPr bwMode="auto">
          <a:xfrm>
            <a:off x="376238" y="2516188"/>
            <a:ext cx="152400" cy="144462"/>
          </a:xfrm>
          <a:custGeom>
            <a:avLst/>
            <a:gdLst/>
            <a:ahLst/>
            <a:cxnLst>
              <a:cxn ang="0">
                <a:pos x="95" y="45"/>
              </a:cxn>
              <a:cxn ang="0">
                <a:pos x="0" y="0"/>
              </a:cxn>
              <a:cxn ang="0">
                <a:pos x="0" y="90"/>
              </a:cxn>
              <a:cxn ang="0">
                <a:pos x="95" y="45"/>
              </a:cxn>
            </a:cxnLst>
            <a:rect l="0" t="0" r="r" b="b"/>
            <a:pathLst>
              <a:path w="96" h="91">
                <a:moveTo>
                  <a:pt x="95" y="45"/>
                </a:moveTo>
                <a:lnTo>
                  <a:pt x="0" y="0"/>
                </a:lnTo>
                <a:lnTo>
                  <a:pt x="0" y="90"/>
                </a:lnTo>
                <a:lnTo>
                  <a:pt x="95" y="45"/>
                </a:lnTo>
              </a:path>
            </a:pathLst>
          </a:custGeom>
          <a:solidFill>
            <a:srgbClr val="E09060"/>
          </a:solidFill>
          <a:ln w="12700" cap="rnd" cmpd="sng">
            <a:noFill/>
            <a:prstDash val="solid"/>
            <a:round/>
            <a:headEnd type="none" w="med" len="med"/>
            <a:tailEnd type="none" w="med" len="med"/>
          </a:ln>
          <a:effectLst/>
        </p:spPr>
        <p:txBody>
          <a:bodyPr/>
          <a:lstStyle/>
          <a:p>
            <a:endParaRPr lang="fr-FR"/>
          </a:p>
        </p:txBody>
      </p:sp>
      <p:sp>
        <p:nvSpPr>
          <p:cNvPr id="5136" name="Freeform 16"/>
          <p:cNvSpPr>
            <a:spLocks/>
          </p:cNvSpPr>
          <p:nvPr/>
        </p:nvSpPr>
        <p:spPr bwMode="auto">
          <a:xfrm>
            <a:off x="376238" y="2916238"/>
            <a:ext cx="152400" cy="144462"/>
          </a:xfrm>
          <a:custGeom>
            <a:avLst/>
            <a:gdLst/>
            <a:ahLst/>
            <a:cxnLst>
              <a:cxn ang="0">
                <a:pos x="95" y="45"/>
              </a:cxn>
              <a:cxn ang="0">
                <a:pos x="0" y="0"/>
              </a:cxn>
              <a:cxn ang="0">
                <a:pos x="0" y="90"/>
              </a:cxn>
              <a:cxn ang="0">
                <a:pos x="95" y="45"/>
              </a:cxn>
            </a:cxnLst>
            <a:rect l="0" t="0" r="r" b="b"/>
            <a:pathLst>
              <a:path w="96" h="91">
                <a:moveTo>
                  <a:pt x="95" y="45"/>
                </a:moveTo>
                <a:lnTo>
                  <a:pt x="0" y="0"/>
                </a:lnTo>
                <a:lnTo>
                  <a:pt x="0" y="90"/>
                </a:lnTo>
                <a:lnTo>
                  <a:pt x="95" y="45"/>
                </a:lnTo>
              </a:path>
            </a:pathLst>
          </a:custGeom>
          <a:solidFill>
            <a:srgbClr val="E09060"/>
          </a:solidFill>
          <a:ln w="12700" cap="rnd" cmpd="sng">
            <a:noFill/>
            <a:prstDash val="solid"/>
            <a:round/>
            <a:headEnd type="none" w="med" len="med"/>
            <a:tailEnd type="none" w="med" len="med"/>
          </a:ln>
          <a:effectLst/>
        </p:spPr>
        <p:txBody>
          <a:bodyPr/>
          <a:lstStyle/>
          <a:p>
            <a:endParaRPr lang="fr-FR"/>
          </a:p>
        </p:txBody>
      </p:sp>
      <p:sp>
        <p:nvSpPr>
          <p:cNvPr id="5137" name="Freeform 17"/>
          <p:cNvSpPr>
            <a:spLocks/>
          </p:cNvSpPr>
          <p:nvPr/>
        </p:nvSpPr>
        <p:spPr bwMode="auto">
          <a:xfrm>
            <a:off x="376238" y="3316288"/>
            <a:ext cx="152400" cy="144462"/>
          </a:xfrm>
          <a:custGeom>
            <a:avLst/>
            <a:gdLst/>
            <a:ahLst/>
            <a:cxnLst>
              <a:cxn ang="0">
                <a:pos x="95" y="45"/>
              </a:cxn>
              <a:cxn ang="0">
                <a:pos x="0" y="0"/>
              </a:cxn>
              <a:cxn ang="0">
                <a:pos x="0" y="90"/>
              </a:cxn>
              <a:cxn ang="0">
                <a:pos x="95" y="45"/>
              </a:cxn>
            </a:cxnLst>
            <a:rect l="0" t="0" r="r" b="b"/>
            <a:pathLst>
              <a:path w="96" h="91">
                <a:moveTo>
                  <a:pt x="95" y="45"/>
                </a:moveTo>
                <a:lnTo>
                  <a:pt x="0" y="0"/>
                </a:lnTo>
                <a:lnTo>
                  <a:pt x="0" y="90"/>
                </a:lnTo>
                <a:lnTo>
                  <a:pt x="95" y="45"/>
                </a:lnTo>
              </a:path>
            </a:pathLst>
          </a:custGeom>
          <a:solidFill>
            <a:srgbClr val="E09060"/>
          </a:solidFill>
          <a:ln w="12700" cap="rnd" cmpd="sng">
            <a:noFill/>
            <a:prstDash val="solid"/>
            <a:round/>
            <a:headEnd type="none" w="med" len="med"/>
            <a:tailEnd type="none" w="med" len="med"/>
          </a:ln>
          <a:effectLst/>
        </p:spPr>
        <p:txBody>
          <a:bodyPr/>
          <a:lstStyle/>
          <a:p>
            <a:endParaRPr lang="fr-FR"/>
          </a:p>
        </p:txBody>
      </p:sp>
      <p:sp>
        <p:nvSpPr>
          <p:cNvPr id="5138" name="Rectangle 18"/>
          <p:cNvSpPr>
            <a:spLocks noChangeArrowheads="1"/>
          </p:cNvSpPr>
          <p:nvPr/>
        </p:nvSpPr>
        <p:spPr bwMode="auto">
          <a:xfrm>
            <a:off x="996950" y="4443413"/>
            <a:ext cx="1196975" cy="1058862"/>
          </a:xfrm>
          <a:prstGeom prst="rect">
            <a:avLst/>
          </a:prstGeom>
          <a:solidFill>
            <a:srgbClr val="00FFFF"/>
          </a:solidFill>
          <a:ln w="12700">
            <a:solidFill>
              <a:srgbClr val="000000"/>
            </a:solidFill>
            <a:miter lim="800000"/>
            <a:headEnd/>
            <a:tailEnd/>
          </a:ln>
          <a:effectLst/>
        </p:spPr>
        <p:txBody>
          <a:bodyPr wrap="none" anchor="ctr"/>
          <a:lstStyle/>
          <a:p>
            <a:endParaRPr lang="fr-FR"/>
          </a:p>
        </p:txBody>
      </p:sp>
      <p:sp>
        <p:nvSpPr>
          <p:cNvPr id="5139" name="Line 19"/>
          <p:cNvSpPr>
            <a:spLocks noChangeShapeType="1"/>
          </p:cNvSpPr>
          <p:nvPr/>
        </p:nvSpPr>
        <p:spPr bwMode="auto">
          <a:xfrm>
            <a:off x="1576388" y="4460875"/>
            <a:ext cx="0" cy="1066800"/>
          </a:xfrm>
          <a:prstGeom prst="line">
            <a:avLst/>
          </a:prstGeom>
          <a:noFill/>
          <a:ln w="12700">
            <a:solidFill>
              <a:srgbClr val="000000"/>
            </a:solidFill>
            <a:round/>
            <a:headEnd/>
            <a:tailEnd/>
          </a:ln>
          <a:effectLst/>
        </p:spPr>
        <p:txBody>
          <a:bodyPr wrap="none" anchor="ctr"/>
          <a:lstStyle/>
          <a:p>
            <a:endParaRPr lang="fr-FR"/>
          </a:p>
        </p:txBody>
      </p:sp>
      <p:sp>
        <p:nvSpPr>
          <p:cNvPr id="5140" name="Line 20"/>
          <p:cNvSpPr>
            <a:spLocks noChangeShapeType="1"/>
          </p:cNvSpPr>
          <p:nvPr/>
        </p:nvSpPr>
        <p:spPr bwMode="auto">
          <a:xfrm>
            <a:off x="1863725" y="4460875"/>
            <a:ext cx="0" cy="1066800"/>
          </a:xfrm>
          <a:prstGeom prst="line">
            <a:avLst/>
          </a:prstGeom>
          <a:noFill/>
          <a:ln w="12700">
            <a:solidFill>
              <a:srgbClr val="000000"/>
            </a:solidFill>
            <a:round/>
            <a:headEnd/>
            <a:tailEnd/>
          </a:ln>
          <a:effectLst/>
        </p:spPr>
        <p:txBody>
          <a:bodyPr wrap="none" anchor="ctr"/>
          <a:lstStyle/>
          <a:p>
            <a:endParaRPr lang="fr-FR"/>
          </a:p>
        </p:txBody>
      </p:sp>
      <p:sp>
        <p:nvSpPr>
          <p:cNvPr id="5141" name="Line 21"/>
          <p:cNvSpPr>
            <a:spLocks noChangeShapeType="1"/>
          </p:cNvSpPr>
          <p:nvPr/>
        </p:nvSpPr>
        <p:spPr bwMode="auto">
          <a:xfrm>
            <a:off x="2055813" y="4443413"/>
            <a:ext cx="0" cy="1084262"/>
          </a:xfrm>
          <a:prstGeom prst="line">
            <a:avLst/>
          </a:prstGeom>
          <a:noFill/>
          <a:ln w="12700">
            <a:solidFill>
              <a:srgbClr val="000000"/>
            </a:solidFill>
            <a:round/>
            <a:headEnd/>
            <a:tailEnd/>
          </a:ln>
          <a:effectLst/>
        </p:spPr>
        <p:txBody>
          <a:bodyPr wrap="none" anchor="ctr"/>
          <a:lstStyle/>
          <a:p>
            <a:endParaRPr lang="fr-FR"/>
          </a:p>
        </p:txBody>
      </p:sp>
      <p:sp>
        <p:nvSpPr>
          <p:cNvPr id="5142" name="Rectangle 22"/>
          <p:cNvSpPr>
            <a:spLocks noChangeArrowheads="1"/>
          </p:cNvSpPr>
          <p:nvPr/>
        </p:nvSpPr>
        <p:spPr bwMode="auto">
          <a:xfrm>
            <a:off x="5740400" y="5256213"/>
            <a:ext cx="630238" cy="990600"/>
          </a:xfrm>
          <a:prstGeom prst="rect">
            <a:avLst/>
          </a:prstGeom>
          <a:solidFill>
            <a:srgbClr val="FFFF00"/>
          </a:solidFill>
          <a:ln w="12700">
            <a:solidFill>
              <a:srgbClr val="000000"/>
            </a:solidFill>
            <a:miter lim="800000"/>
            <a:headEnd/>
            <a:tailEnd/>
          </a:ln>
          <a:effectLst/>
        </p:spPr>
        <p:txBody>
          <a:bodyPr wrap="none" anchor="ctr"/>
          <a:lstStyle/>
          <a:p>
            <a:endParaRPr lang="fr-FR"/>
          </a:p>
        </p:txBody>
      </p:sp>
      <p:sp>
        <p:nvSpPr>
          <p:cNvPr id="5143" name="Line 23"/>
          <p:cNvSpPr>
            <a:spLocks noChangeShapeType="1"/>
          </p:cNvSpPr>
          <p:nvPr/>
        </p:nvSpPr>
        <p:spPr bwMode="auto">
          <a:xfrm>
            <a:off x="5959475" y="5275263"/>
            <a:ext cx="0" cy="995362"/>
          </a:xfrm>
          <a:prstGeom prst="line">
            <a:avLst/>
          </a:prstGeom>
          <a:noFill/>
          <a:ln w="12700">
            <a:solidFill>
              <a:srgbClr val="000000"/>
            </a:solidFill>
            <a:round/>
            <a:headEnd/>
            <a:tailEnd/>
          </a:ln>
          <a:effectLst/>
        </p:spPr>
        <p:txBody>
          <a:bodyPr wrap="none" anchor="ctr"/>
          <a:lstStyle/>
          <a:p>
            <a:endParaRPr lang="fr-FR"/>
          </a:p>
        </p:txBody>
      </p:sp>
      <p:sp>
        <p:nvSpPr>
          <p:cNvPr id="5144" name="Line 24"/>
          <p:cNvSpPr>
            <a:spLocks noChangeShapeType="1"/>
          </p:cNvSpPr>
          <p:nvPr/>
        </p:nvSpPr>
        <p:spPr bwMode="auto">
          <a:xfrm>
            <a:off x="1022350" y="4646613"/>
            <a:ext cx="1179513" cy="0"/>
          </a:xfrm>
          <a:prstGeom prst="line">
            <a:avLst/>
          </a:prstGeom>
          <a:noFill/>
          <a:ln w="12700">
            <a:solidFill>
              <a:srgbClr val="FF0000"/>
            </a:solidFill>
            <a:round/>
            <a:headEnd/>
            <a:tailEnd/>
          </a:ln>
          <a:effectLst/>
        </p:spPr>
        <p:txBody>
          <a:bodyPr wrap="none" anchor="ctr"/>
          <a:lstStyle/>
          <a:p>
            <a:endParaRPr lang="fr-FR"/>
          </a:p>
        </p:txBody>
      </p:sp>
      <p:sp>
        <p:nvSpPr>
          <p:cNvPr id="5145" name="Line 25"/>
          <p:cNvSpPr>
            <a:spLocks noChangeShapeType="1"/>
          </p:cNvSpPr>
          <p:nvPr/>
        </p:nvSpPr>
        <p:spPr bwMode="auto">
          <a:xfrm>
            <a:off x="1022350" y="4873625"/>
            <a:ext cx="1179513" cy="0"/>
          </a:xfrm>
          <a:prstGeom prst="line">
            <a:avLst/>
          </a:prstGeom>
          <a:noFill/>
          <a:ln w="12700">
            <a:solidFill>
              <a:srgbClr val="FF0000"/>
            </a:solidFill>
            <a:round/>
            <a:headEnd/>
            <a:tailEnd/>
          </a:ln>
          <a:effectLst/>
        </p:spPr>
        <p:txBody>
          <a:bodyPr wrap="none" anchor="ctr"/>
          <a:lstStyle/>
          <a:p>
            <a:endParaRPr lang="fr-FR"/>
          </a:p>
        </p:txBody>
      </p:sp>
      <p:sp>
        <p:nvSpPr>
          <p:cNvPr id="5146" name="Line 26"/>
          <p:cNvSpPr>
            <a:spLocks noChangeShapeType="1"/>
          </p:cNvSpPr>
          <p:nvPr/>
        </p:nvSpPr>
        <p:spPr bwMode="auto">
          <a:xfrm>
            <a:off x="1022350" y="5081588"/>
            <a:ext cx="1179513" cy="0"/>
          </a:xfrm>
          <a:prstGeom prst="line">
            <a:avLst/>
          </a:prstGeom>
          <a:noFill/>
          <a:ln w="12700">
            <a:solidFill>
              <a:srgbClr val="FF0000"/>
            </a:solidFill>
            <a:round/>
            <a:headEnd/>
            <a:tailEnd/>
          </a:ln>
          <a:effectLst/>
        </p:spPr>
        <p:txBody>
          <a:bodyPr wrap="none" anchor="ctr"/>
          <a:lstStyle/>
          <a:p>
            <a:endParaRPr lang="fr-FR"/>
          </a:p>
        </p:txBody>
      </p:sp>
      <p:sp>
        <p:nvSpPr>
          <p:cNvPr id="5147" name="Line 27"/>
          <p:cNvSpPr>
            <a:spLocks noChangeShapeType="1"/>
          </p:cNvSpPr>
          <p:nvPr/>
        </p:nvSpPr>
        <p:spPr bwMode="auto">
          <a:xfrm>
            <a:off x="1020763" y="5308600"/>
            <a:ext cx="1181100" cy="0"/>
          </a:xfrm>
          <a:prstGeom prst="line">
            <a:avLst/>
          </a:prstGeom>
          <a:noFill/>
          <a:ln w="12700">
            <a:solidFill>
              <a:srgbClr val="FF0000"/>
            </a:solidFill>
            <a:round/>
            <a:headEnd/>
            <a:tailEnd/>
          </a:ln>
          <a:effectLst/>
        </p:spPr>
        <p:txBody>
          <a:bodyPr wrap="none" anchor="ctr"/>
          <a:lstStyle/>
          <a:p>
            <a:endParaRPr lang="fr-FR"/>
          </a:p>
        </p:txBody>
      </p:sp>
      <p:sp>
        <p:nvSpPr>
          <p:cNvPr id="5148" name="Line 28"/>
          <p:cNvSpPr>
            <a:spLocks noChangeShapeType="1"/>
          </p:cNvSpPr>
          <p:nvPr/>
        </p:nvSpPr>
        <p:spPr bwMode="auto">
          <a:xfrm>
            <a:off x="5761038" y="5510213"/>
            <a:ext cx="636587" cy="0"/>
          </a:xfrm>
          <a:prstGeom prst="line">
            <a:avLst/>
          </a:prstGeom>
          <a:noFill/>
          <a:ln w="12700">
            <a:solidFill>
              <a:srgbClr val="FF0000"/>
            </a:solidFill>
            <a:round/>
            <a:headEnd/>
            <a:tailEnd/>
          </a:ln>
          <a:effectLst/>
        </p:spPr>
        <p:txBody>
          <a:bodyPr wrap="none" anchor="ctr"/>
          <a:lstStyle/>
          <a:p>
            <a:endParaRPr lang="fr-FR"/>
          </a:p>
        </p:txBody>
      </p:sp>
      <p:sp>
        <p:nvSpPr>
          <p:cNvPr id="5149" name="Line 29"/>
          <p:cNvSpPr>
            <a:spLocks noChangeShapeType="1"/>
          </p:cNvSpPr>
          <p:nvPr/>
        </p:nvSpPr>
        <p:spPr bwMode="auto">
          <a:xfrm>
            <a:off x="5740400" y="5807075"/>
            <a:ext cx="638175" cy="0"/>
          </a:xfrm>
          <a:prstGeom prst="line">
            <a:avLst/>
          </a:prstGeom>
          <a:noFill/>
          <a:ln w="12700">
            <a:solidFill>
              <a:srgbClr val="FF0000"/>
            </a:solidFill>
            <a:round/>
            <a:headEnd/>
            <a:tailEnd/>
          </a:ln>
          <a:effectLst/>
        </p:spPr>
        <p:txBody>
          <a:bodyPr wrap="none" anchor="ctr"/>
          <a:lstStyle/>
          <a:p>
            <a:endParaRPr lang="fr-FR"/>
          </a:p>
        </p:txBody>
      </p:sp>
      <p:sp>
        <p:nvSpPr>
          <p:cNvPr id="5150" name="Line 30"/>
          <p:cNvSpPr>
            <a:spLocks noChangeShapeType="1"/>
          </p:cNvSpPr>
          <p:nvPr/>
        </p:nvSpPr>
        <p:spPr bwMode="auto">
          <a:xfrm>
            <a:off x="5761038" y="6049963"/>
            <a:ext cx="636587" cy="0"/>
          </a:xfrm>
          <a:prstGeom prst="line">
            <a:avLst/>
          </a:prstGeom>
          <a:noFill/>
          <a:ln w="12700">
            <a:solidFill>
              <a:srgbClr val="FF0000"/>
            </a:solidFill>
            <a:round/>
            <a:headEnd/>
            <a:tailEnd/>
          </a:ln>
          <a:effectLst/>
        </p:spPr>
        <p:txBody>
          <a:bodyPr wrap="none" anchor="ctr"/>
          <a:lstStyle/>
          <a:p>
            <a:endParaRPr lang="fr-FR"/>
          </a:p>
        </p:txBody>
      </p:sp>
      <p:sp>
        <p:nvSpPr>
          <p:cNvPr id="5151" name="Rectangle 31"/>
          <p:cNvSpPr>
            <a:spLocks noChangeArrowheads="1"/>
          </p:cNvSpPr>
          <p:nvPr/>
        </p:nvSpPr>
        <p:spPr bwMode="auto">
          <a:xfrm>
            <a:off x="1352550" y="5662613"/>
            <a:ext cx="841375" cy="1058862"/>
          </a:xfrm>
          <a:prstGeom prst="rect">
            <a:avLst/>
          </a:prstGeom>
          <a:solidFill>
            <a:srgbClr val="00FFFF"/>
          </a:solidFill>
          <a:ln w="12700">
            <a:solidFill>
              <a:srgbClr val="000000"/>
            </a:solidFill>
            <a:miter lim="800000"/>
            <a:headEnd/>
            <a:tailEnd/>
          </a:ln>
          <a:effectLst/>
        </p:spPr>
        <p:txBody>
          <a:bodyPr wrap="none" anchor="ctr"/>
          <a:lstStyle/>
          <a:p>
            <a:endParaRPr lang="fr-FR"/>
          </a:p>
        </p:txBody>
      </p:sp>
      <p:sp>
        <p:nvSpPr>
          <p:cNvPr id="5152" name="Line 32"/>
          <p:cNvSpPr>
            <a:spLocks noChangeShapeType="1"/>
          </p:cNvSpPr>
          <p:nvPr/>
        </p:nvSpPr>
        <p:spPr bwMode="auto">
          <a:xfrm>
            <a:off x="1576388" y="5680075"/>
            <a:ext cx="0" cy="1066800"/>
          </a:xfrm>
          <a:prstGeom prst="line">
            <a:avLst/>
          </a:prstGeom>
          <a:noFill/>
          <a:ln w="12700">
            <a:solidFill>
              <a:srgbClr val="000000"/>
            </a:solidFill>
            <a:round/>
            <a:headEnd/>
            <a:tailEnd/>
          </a:ln>
          <a:effectLst/>
        </p:spPr>
        <p:txBody>
          <a:bodyPr wrap="none" anchor="ctr"/>
          <a:lstStyle/>
          <a:p>
            <a:endParaRPr lang="fr-FR"/>
          </a:p>
        </p:txBody>
      </p:sp>
      <p:sp>
        <p:nvSpPr>
          <p:cNvPr id="5153" name="Line 33"/>
          <p:cNvSpPr>
            <a:spLocks noChangeShapeType="1"/>
          </p:cNvSpPr>
          <p:nvPr/>
        </p:nvSpPr>
        <p:spPr bwMode="auto">
          <a:xfrm>
            <a:off x="1863725" y="5680075"/>
            <a:ext cx="0" cy="1066800"/>
          </a:xfrm>
          <a:prstGeom prst="line">
            <a:avLst/>
          </a:prstGeom>
          <a:noFill/>
          <a:ln w="12700">
            <a:solidFill>
              <a:srgbClr val="000000"/>
            </a:solidFill>
            <a:round/>
            <a:headEnd/>
            <a:tailEnd/>
          </a:ln>
          <a:effectLst/>
        </p:spPr>
        <p:txBody>
          <a:bodyPr wrap="none" anchor="ctr"/>
          <a:lstStyle/>
          <a:p>
            <a:endParaRPr lang="fr-FR"/>
          </a:p>
        </p:txBody>
      </p:sp>
      <p:sp>
        <p:nvSpPr>
          <p:cNvPr id="5154" name="Line 34"/>
          <p:cNvSpPr>
            <a:spLocks noChangeShapeType="1"/>
          </p:cNvSpPr>
          <p:nvPr/>
        </p:nvSpPr>
        <p:spPr bwMode="auto">
          <a:xfrm>
            <a:off x="2055813" y="5662613"/>
            <a:ext cx="0" cy="1084262"/>
          </a:xfrm>
          <a:prstGeom prst="line">
            <a:avLst/>
          </a:prstGeom>
          <a:noFill/>
          <a:ln w="12700">
            <a:solidFill>
              <a:srgbClr val="000000"/>
            </a:solidFill>
            <a:round/>
            <a:headEnd/>
            <a:tailEnd/>
          </a:ln>
          <a:effectLst/>
        </p:spPr>
        <p:txBody>
          <a:bodyPr wrap="none" anchor="ctr"/>
          <a:lstStyle/>
          <a:p>
            <a:endParaRPr lang="fr-FR"/>
          </a:p>
        </p:txBody>
      </p:sp>
      <p:sp>
        <p:nvSpPr>
          <p:cNvPr id="5155" name="Line 35"/>
          <p:cNvSpPr>
            <a:spLocks noChangeShapeType="1"/>
          </p:cNvSpPr>
          <p:nvPr/>
        </p:nvSpPr>
        <p:spPr bwMode="auto">
          <a:xfrm>
            <a:off x="1373188" y="5865813"/>
            <a:ext cx="828675" cy="0"/>
          </a:xfrm>
          <a:prstGeom prst="line">
            <a:avLst/>
          </a:prstGeom>
          <a:noFill/>
          <a:ln w="12700">
            <a:solidFill>
              <a:srgbClr val="FF0000"/>
            </a:solidFill>
            <a:round/>
            <a:headEnd/>
            <a:tailEnd/>
          </a:ln>
          <a:effectLst/>
        </p:spPr>
        <p:txBody>
          <a:bodyPr wrap="none" anchor="ctr"/>
          <a:lstStyle/>
          <a:p>
            <a:endParaRPr lang="fr-FR"/>
          </a:p>
        </p:txBody>
      </p:sp>
      <p:sp>
        <p:nvSpPr>
          <p:cNvPr id="5156" name="Line 36"/>
          <p:cNvSpPr>
            <a:spLocks noChangeShapeType="1"/>
          </p:cNvSpPr>
          <p:nvPr/>
        </p:nvSpPr>
        <p:spPr bwMode="auto">
          <a:xfrm>
            <a:off x="1373188" y="6092825"/>
            <a:ext cx="828675" cy="0"/>
          </a:xfrm>
          <a:prstGeom prst="line">
            <a:avLst/>
          </a:prstGeom>
          <a:noFill/>
          <a:ln w="12700">
            <a:solidFill>
              <a:srgbClr val="FF0000"/>
            </a:solidFill>
            <a:round/>
            <a:headEnd/>
            <a:tailEnd/>
          </a:ln>
          <a:effectLst/>
        </p:spPr>
        <p:txBody>
          <a:bodyPr wrap="none" anchor="ctr"/>
          <a:lstStyle/>
          <a:p>
            <a:endParaRPr lang="fr-FR"/>
          </a:p>
        </p:txBody>
      </p:sp>
      <p:sp>
        <p:nvSpPr>
          <p:cNvPr id="5157" name="Line 37"/>
          <p:cNvSpPr>
            <a:spLocks noChangeShapeType="1"/>
          </p:cNvSpPr>
          <p:nvPr/>
        </p:nvSpPr>
        <p:spPr bwMode="auto">
          <a:xfrm>
            <a:off x="1373188" y="6300788"/>
            <a:ext cx="828675" cy="0"/>
          </a:xfrm>
          <a:prstGeom prst="line">
            <a:avLst/>
          </a:prstGeom>
          <a:noFill/>
          <a:ln w="12700">
            <a:solidFill>
              <a:srgbClr val="FF0000"/>
            </a:solidFill>
            <a:round/>
            <a:headEnd/>
            <a:tailEnd/>
          </a:ln>
          <a:effectLst/>
        </p:spPr>
        <p:txBody>
          <a:bodyPr wrap="none" anchor="ctr"/>
          <a:lstStyle/>
          <a:p>
            <a:endParaRPr lang="fr-FR"/>
          </a:p>
        </p:txBody>
      </p:sp>
      <p:sp>
        <p:nvSpPr>
          <p:cNvPr id="5158" name="Line 38"/>
          <p:cNvSpPr>
            <a:spLocks noChangeShapeType="1"/>
          </p:cNvSpPr>
          <p:nvPr/>
        </p:nvSpPr>
        <p:spPr bwMode="auto">
          <a:xfrm>
            <a:off x="1371600" y="6527800"/>
            <a:ext cx="830263" cy="0"/>
          </a:xfrm>
          <a:prstGeom prst="line">
            <a:avLst/>
          </a:prstGeom>
          <a:noFill/>
          <a:ln w="12700">
            <a:solidFill>
              <a:srgbClr val="FF0000"/>
            </a:solidFill>
            <a:round/>
            <a:headEnd/>
            <a:tailEnd/>
          </a:ln>
          <a:effectLst/>
        </p:spPr>
        <p:txBody>
          <a:bodyPr wrap="none" anchor="ctr"/>
          <a:lstStyle/>
          <a:p>
            <a:endParaRPr lang="fr-FR"/>
          </a:p>
        </p:txBody>
      </p:sp>
      <p:sp>
        <p:nvSpPr>
          <p:cNvPr id="5159" name="AutoShape 39"/>
          <p:cNvSpPr>
            <a:spLocks noChangeArrowheads="1"/>
          </p:cNvSpPr>
          <p:nvPr/>
        </p:nvSpPr>
        <p:spPr bwMode="auto">
          <a:xfrm>
            <a:off x="2444750" y="5035550"/>
            <a:ext cx="2959100" cy="1206500"/>
          </a:xfrm>
          <a:prstGeom prst="rightArrow">
            <a:avLst>
              <a:gd name="adj1" fmla="val 75000"/>
              <a:gd name="adj2" fmla="val 122643"/>
            </a:avLst>
          </a:prstGeom>
          <a:solidFill>
            <a:schemeClr val="accent1"/>
          </a:solidFill>
          <a:ln w="12700">
            <a:solidFill>
              <a:schemeClr val="tx1"/>
            </a:solidFill>
            <a:miter lim="800000"/>
            <a:headEnd/>
            <a:tailEnd/>
          </a:ln>
          <a:effectLst/>
        </p:spPr>
        <p:txBody>
          <a:bodyPr wrap="none" anchor="ctr"/>
          <a:lstStyle/>
          <a:p>
            <a:endParaRPr lang="fr-FR"/>
          </a:p>
        </p:txBody>
      </p:sp>
      <p:sp>
        <p:nvSpPr>
          <p:cNvPr id="5160" name="Rectangle 40"/>
          <p:cNvSpPr>
            <a:spLocks noChangeArrowheads="1"/>
          </p:cNvSpPr>
          <p:nvPr/>
        </p:nvSpPr>
        <p:spPr bwMode="auto">
          <a:xfrm>
            <a:off x="2576513" y="5243513"/>
            <a:ext cx="1803400" cy="819150"/>
          </a:xfrm>
          <a:prstGeom prst="rect">
            <a:avLst/>
          </a:prstGeom>
          <a:noFill/>
          <a:ln w="12700">
            <a:noFill/>
            <a:miter lim="800000"/>
            <a:headEnd/>
            <a:tailEnd/>
          </a:ln>
          <a:effectLst/>
        </p:spPr>
        <p:txBody>
          <a:bodyPr wrap="none" lIns="90488" tIns="44450" rIns="90488" bIns="44450">
            <a:spAutoFit/>
          </a:bodyPr>
          <a:lstStyle/>
          <a:p>
            <a:r>
              <a:rPr lang="fr-FR" sz="2400" b="1">
                <a:solidFill>
                  <a:srgbClr val="0000FD"/>
                </a:solidFill>
              </a:rPr>
              <a:t>Opération</a:t>
            </a:r>
          </a:p>
          <a:p>
            <a:r>
              <a:rPr lang="fr-FR" sz="2400" b="1">
                <a:solidFill>
                  <a:srgbClr val="0000FD"/>
                </a:solidFill>
              </a:rPr>
              <a:t>relationnelle</a:t>
            </a:r>
          </a:p>
        </p:txBody>
      </p:sp>
    </p:spTree>
  </p:cSld>
  <p:clrMapOvr>
    <a:masterClrMapping/>
  </p:clrMapOvr>
  <p:transition spd="slow">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606550" y="1470025"/>
            <a:ext cx="825500" cy="18161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1" name="Rectangle 3"/>
          <p:cNvSpPr>
            <a:spLocks noChangeArrowheads="1"/>
          </p:cNvSpPr>
          <p:nvPr/>
        </p:nvSpPr>
        <p:spPr bwMode="auto">
          <a:xfrm>
            <a:off x="2444750" y="1470025"/>
            <a:ext cx="825500" cy="18161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2" name="Rectangle 4"/>
          <p:cNvSpPr>
            <a:spLocks noChangeArrowheads="1"/>
          </p:cNvSpPr>
          <p:nvPr/>
        </p:nvSpPr>
        <p:spPr bwMode="auto">
          <a:xfrm>
            <a:off x="2576513" y="1601788"/>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a:p>
            <a:r>
              <a:rPr lang="fr-FR" sz="2400" b="1">
                <a:solidFill>
                  <a:schemeClr val="tx2"/>
                </a:solidFill>
                <a:latin typeface="Arial" pitchFamily="34" charset="0"/>
              </a:rPr>
              <a:t>P4</a:t>
            </a:r>
          </a:p>
        </p:txBody>
      </p:sp>
      <p:sp>
        <p:nvSpPr>
          <p:cNvPr id="27653" name="Rectangle 5"/>
          <p:cNvSpPr>
            <a:spLocks noChangeArrowheads="1"/>
          </p:cNvSpPr>
          <p:nvPr/>
        </p:nvSpPr>
        <p:spPr bwMode="auto">
          <a:xfrm>
            <a:off x="1754188" y="2074863"/>
            <a:ext cx="7588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a:solidFill>
                  <a:schemeClr val="tx2"/>
                </a:solidFill>
                <a:latin typeface="Arial" pitchFamily="34" charset="0"/>
              </a:rPr>
              <a:t>S1</a:t>
            </a:r>
          </a:p>
        </p:txBody>
      </p:sp>
      <p:sp>
        <p:nvSpPr>
          <p:cNvPr id="27654" name="Rectangle 6"/>
          <p:cNvSpPr>
            <a:spLocks noChangeArrowheads="1"/>
          </p:cNvSpPr>
          <p:nvPr/>
        </p:nvSpPr>
        <p:spPr bwMode="auto">
          <a:xfrm>
            <a:off x="1606550" y="3298825"/>
            <a:ext cx="825500" cy="12827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5" name="Rectangle 7"/>
          <p:cNvSpPr>
            <a:spLocks noChangeArrowheads="1"/>
          </p:cNvSpPr>
          <p:nvPr/>
        </p:nvSpPr>
        <p:spPr bwMode="auto">
          <a:xfrm>
            <a:off x="1754188" y="3751263"/>
            <a:ext cx="7588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a:solidFill>
                  <a:schemeClr val="tx2"/>
                </a:solidFill>
                <a:latin typeface="Arial" pitchFamily="34" charset="0"/>
              </a:rPr>
              <a:t>S2</a:t>
            </a:r>
          </a:p>
        </p:txBody>
      </p:sp>
      <p:sp>
        <p:nvSpPr>
          <p:cNvPr id="27656" name="Rectangle 8"/>
          <p:cNvSpPr>
            <a:spLocks noChangeArrowheads="1"/>
          </p:cNvSpPr>
          <p:nvPr/>
        </p:nvSpPr>
        <p:spPr bwMode="auto">
          <a:xfrm>
            <a:off x="2444750" y="3298825"/>
            <a:ext cx="825500" cy="12827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7" name="Rectangle 9"/>
          <p:cNvSpPr>
            <a:spLocks noChangeArrowheads="1"/>
          </p:cNvSpPr>
          <p:nvPr/>
        </p:nvSpPr>
        <p:spPr bwMode="auto">
          <a:xfrm>
            <a:off x="2576513" y="3430588"/>
            <a:ext cx="554037" cy="1184275"/>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p:txBody>
      </p:sp>
      <p:sp>
        <p:nvSpPr>
          <p:cNvPr id="27658" name="Rectangle 10"/>
          <p:cNvSpPr>
            <a:spLocks noChangeArrowheads="1"/>
          </p:cNvSpPr>
          <p:nvPr/>
        </p:nvSpPr>
        <p:spPr bwMode="auto">
          <a:xfrm>
            <a:off x="6178550" y="1470025"/>
            <a:ext cx="825500" cy="31115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9" name="Rectangle 11"/>
          <p:cNvSpPr>
            <a:spLocks noChangeArrowheads="1"/>
          </p:cNvSpPr>
          <p:nvPr/>
        </p:nvSpPr>
        <p:spPr bwMode="auto">
          <a:xfrm>
            <a:off x="7016750" y="1470025"/>
            <a:ext cx="825500" cy="31115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60" name="Rectangle 12"/>
          <p:cNvSpPr>
            <a:spLocks noChangeArrowheads="1"/>
          </p:cNvSpPr>
          <p:nvPr/>
        </p:nvSpPr>
        <p:spPr bwMode="auto">
          <a:xfrm>
            <a:off x="7148513" y="1601788"/>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a:p>
            <a:r>
              <a:rPr lang="fr-FR" sz="2400" b="1">
                <a:solidFill>
                  <a:schemeClr val="tx2"/>
                </a:solidFill>
                <a:latin typeface="Arial" pitchFamily="34" charset="0"/>
              </a:rPr>
              <a:t>P4</a:t>
            </a:r>
          </a:p>
        </p:txBody>
      </p:sp>
      <p:sp>
        <p:nvSpPr>
          <p:cNvPr id="27661" name="Rectangle 13"/>
          <p:cNvSpPr>
            <a:spLocks noChangeArrowheads="1"/>
          </p:cNvSpPr>
          <p:nvPr/>
        </p:nvSpPr>
        <p:spPr bwMode="auto">
          <a:xfrm>
            <a:off x="7148513" y="3125788"/>
            <a:ext cx="554037" cy="1184275"/>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p:txBody>
      </p:sp>
      <p:sp>
        <p:nvSpPr>
          <p:cNvPr id="27662" name="Rectangle 14"/>
          <p:cNvSpPr>
            <a:spLocks noChangeArrowheads="1"/>
          </p:cNvSpPr>
          <p:nvPr/>
        </p:nvSpPr>
        <p:spPr bwMode="auto">
          <a:xfrm>
            <a:off x="6386513" y="1601788"/>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S1</a:t>
            </a:r>
          </a:p>
          <a:p>
            <a:r>
              <a:rPr lang="fr-FR" sz="2400" b="1">
                <a:solidFill>
                  <a:schemeClr val="tx2"/>
                </a:solidFill>
                <a:latin typeface="Arial" pitchFamily="34" charset="0"/>
              </a:rPr>
              <a:t>S1</a:t>
            </a:r>
          </a:p>
          <a:p>
            <a:r>
              <a:rPr lang="fr-FR" sz="2400" b="1">
                <a:solidFill>
                  <a:schemeClr val="tx2"/>
                </a:solidFill>
                <a:latin typeface="Arial" pitchFamily="34" charset="0"/>
              </a:rPr>
              <a:t>S1</a:t>
            </a:r>
          </a:p>
          <a:p>
            <a:r>
              <a:rPr lang="fr-FR" sz="2400" b="1">
                <a:solidFill>
                  <a:schemeClr val="tx2"/>
                </a:solidFill>
                <a:latin typeface="Arial" pitchFamily="34" charset="0"/>
              </a:rPr>
              <a:t>S1</a:t>
            </a:r>
          </a:p>
        </p:txBody>
      </p:sp>
      <p:sp>
        <p:nvSpPr>
          <p:cNvPr id="27663" name="Rectangle 15"/>
          <p:cNvSpPr>
            <a:spLocks noChangeArrowheads="1"/>
          </p:cNvSpPr>
          <p:nvPr/>
        </p:nvSpPr>
        <p:spPr bwMode="auto">
          <a:xfrm>
            <a:off x="6386513" y="3125788"/>
            <a:ext cx="554037" cy="1184275"/>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S2</a:t>
            </a:r>
          </a:p>
          <a:p>
            <a:r>
              <a:rPr lang="fr-FR" sz="2400" b="1">
                <a:solidFill>
                  <a:schemeClr val="tx2"/>
                </a:solidFill>
                <a:latin typeface="Arial" pitchFamily="34" charset="0"/>
              </a:rPr>
              <a:t>S2</a:t>
            </a:r>
          </a:p>
          <a:p>
            <a:r>
              <a:rPr lang="fr-FR" sz="2400" b="1">
                <a:solidFill>
                  <a:schemeClr val="tx2"/>
                </a:solidFill>
                <a:latin typeface="Arial" pitchFamily="34" charset="0"/>
              </a:rPr>
              <a:t>S2</a:t>
            </a:r>
          </a:p>
        </p:txBody>
      </p:sp>
      <p:sp>
        <p:nvSpPr>
          <p:cNvPr id="27664" name="AutoShape 16"/>
          <p:cNvSpPr>
            <a:spLocks noChangeArrowheads="1"/>
          </p:cNvSpPr>
          <p:nvPr/>
        </p:nvSpPr>
        <p:spPr bwMode="auto">
          <a:xfrm>
            <a:off x="4121150" y="2841625"/>
            <a:ext cx="1282700" cy="673100"/>
          </a:xfrm>
          <a:prstGeom prst="homePlate">
            <a:avLst>
              <a:gd name="adj" fmla="val 63522"/>
            </a:avLst>
          </a:prstGeom>
          <a:solidFill>
            <a:schemeClr val="tx2"/>
          </a:solidFill>
          <a:ln w="12700">
            <a:solidFill>
              <a:schemeClr val="tx1"/>
            </a:solidFill>
            <a:miter lim="800000"/>
            <a:headEnd/>
            <a:tailEnd/>
          </a:ln>
          <a:effectLst/>
        </p:spPr>
        <p:txBody>
          <a:bodyPr wrap="none" lIns="90488" tIns="44450" rIns="90488" bIns="44450" anchor="ctr"/>
          <a:lstStyle/>
          <a:p>
            <a:pPr algn="ctr"/>
            <a:r>
              <a:rPr lang="fr-FR" sz="2400" b="1">
                <a:solidFill>
                  <a:srgbClr val="FC0128"/>
                </a:solidFill>
                <a:latin typeface="Arial" pitchFamily="34" charset="0"/>
              </a:rPr>
              <a:t>Norm.</a:t>
            </a:r>
          </a:p>
        </p:txBody>
      </p:sp>
      <p:sp>
        <p:nvSpPr>
          <p:cNvPr id="27665" name="Rectangle 17"/>
          <p:cNvSpPr>
            <a:spLocks noChangeArrowheads="1"/>
          </p:cNvSpPr>
          <p:nvPr/>
        </p:nvSpPr>
        <p:spPr bwMode="auto">
          <a:xfrm>
            <a:off x="2072179" y="434435"/>
            <a:ext cx="908050" cy="454025"/>
          </a:xfrm>
          <a:prstGeom prst="rect">
            <a:avLst/>
          </a:prstGeom>
          <a:noFill/>
          <a:ln w="12700">
            <a:noFill/>
            <a:miter lim="800000"/>
            <a:headEnd/>
            <a:tailEnd/>
          </a:ln>
          <a:effectLst/>
        </p:spPr>
        <p:txBody>
          <a:bodyPr wrap="none" lIns="90488" tIns="44450" rIns="90488" bIns="44450">
            <a:spAutoFit/>
          </a:bodyPr>
          <a:lstStyle/>
          <a:p>
            <a:r>
              <a:rPr lang="fr-FR" sz="2400" b="1">
                <a:solidFill>
                  <a:schemeClr val="hlink"/>
                </a:solidFill>
                <a:latin typeface="Arial" pitchFamily="34" charset="0"/>
              </a:rPr>
              <a:t>O NF</a:t>
            </a:r>
          </a:p>
        </p:txBody>
      </p:sp>
      <p:sp>
        <p:nvSpPr>
          <p:cNvPr id="27666" name="Rectangle 18"/>
          <p:cNvSpPr>
            <a:spLocks noChangeArrowheads="1"/>
          </p:cNvSpPr>
          <p:nvPr/>
        </p:nvSpPr>
        <p:spPr bwMode="auto">
          <a:xfrm>
            <a:off x="6482352" y="434435"/>
            <a:ext cx="841375" cy="454025"/>
          </a:xfrm>
          <a:prstGeom prst="rect">
            <a:avLst/>
          </a:prstGeom>
          <a:noFill/>
          <a:ln w="12700">
            <a:noFill/>
            <a:miter lim="800000"/>
            <a:headEnd/>
            <a:tailEnd/>
          </a:ln>
          <a:effectLst/>
        </p:spPr>
        <p:txBody>
          <a:bodyPr wrap="none" lIns="90488" tIns="44450" rIns="90488" bIns="44450">
            <a:spAutoFit/>
          </a:bodyPr>
          <a:lstStyle/>
          <a:p>
            <a:r>
              <a:rPr lang="fr-FR" sz="2400" b="1">
                <a:solidFill>
                  <a:schemeClr val="hlink"/>
                </a:solidFill>
                <a:latin typeface="Arial" pitchFamily="34" charset="0"/>
              </a:rPr>
              <a:t>1 NF</a:t>
            </a:r>
          </a:p>
        </p:txBody>
      </p:sp>
      <p:sp>
        <p:nvSpPr>
          <p:cNvPr id="19" name="ZoneTexte 18"/>
          <p:cNvSpPr txBox="1"/>
          <p:nvPr/>
        </p:nvSpPr>
        <p:spPr>
          <a:xfrm>
            <a:off x="235671" y="4892512"/>
            <a:ext cx="3808430" cy="400110"/>
          </a:xfrm>
          <a:prstGeom prst="rect">
            <a:avLst/>
          </a:prstGeom>
          <a:noFill/>
          <a:ln>
            <a:solidFill>
              <a:srgbClr val="FF0000"/>
            </a:solidFill>
          </a:ln>
        </p:spPr>
        <p:txBody>
          <a:bodyPr wrap="square" rtlCol="0">
            <a:spAutoFit/>
          </a:bodyPr>
          <a:lstStyle/>
          <a:p>
            <a:r>
              <a:rPr lang="fr-FR" smtClean="0"/>
              <a:t>Toute valeur de S# et toute de P# </a:t>
            </a:r>
            <a:endParaRPr lang="fr-FR"/>
          </a:p>
        </p:txBody>
      </p:sp>
      <p:sp>
        <p:nvSpPr>
          <p:cNvPr id="20" name="ZoneTexte 19"/>
          <p:cNvSpPr txBox="1"/>
          <p:nvPr/>
        </p:nvSpPr>
        <p:spPr>
          <a:xfrm>
            <a:off x="6306533" y="4892511"/>
            <a:ext cx="1357459" cy="400110"/>
          </a:xfrm>
          <a:prstGeom prst="rect">
            <a:avLst/>
          </a:prstGeom>
          <a:noFill/>
          <a:ln>
            <a:solidFill>
              <a:srgbClr val="FF0000"/>
            </a:solidFill>
          </a:ln>
        </p:spPr>
        <p:txBody>
          <a:bodyPr wrap="square" rtlCol="0">
            <a:spAutoFit/>
          </a:bodyPr>
          <a:lstStyle/>
          <a:p>
            <a:r>
              <a:rPr lang="fr-FR" smtClean="0"/>
              <a:t>Une ligne</a:t>
            </a:r>
            <a:endParaRPr lang="fr-FR"/>
          </a:p>
        </p:txBody>
      </p:sp>
      <p:cxnSp>
        <p:nvCxnSpPr>
          <p:cNvPr id="24" name="Connecteur droit avec flèche 23"/>
          <p:cNvCxnSpPr>
            <a:stCxn id="19" idx="3"/>
          </p:cNvCxnSpPr>
          <p:nvPr/>
        </p:nvCxnSpPr>
        <p:spPr bwMode="auto">
          <a:xfrm flipV="1">
            <a:off x="4044101" y="5090475"/>
            <a:ext cx="2234150" cy="209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9" name="Rectangle 28"/>
          <p:cNvSpPr/>
          <p:nvPr/>
        </p:nvSpPr>
        <p:spPr>
          <a:xfrm>
            <a:off x="1579930" y="1079634"/>
            <a:ext cx="861612" cy="400110"/>
          </a:xfrm>
          <a:prstGeom prst="rect">
            <a:avLst/>
          </a:prstGeom>
        </p:spPr>
        <p:txBody>
          <a:bodyPr wrap="square">
            <a:spAutoFit/>
          </a:bodyPr>
          <a:lstStyle/>
          <a:p>
            <a:pPr algn="ctr"/>
            <a:r>
              <a:rPr lang="fr-RE" b="1" smtClean="0"/>
              <a:t>S#</a:t>
            </a:r>
            <a:endParaRPr lang="fr-FR"/>
          </a:p>
        </p:txBody>
      </p:sp>
      <p:sp>
        <p:nvSpPr>
          <p:cNvPr id="30" name="Rectangle 29"/>
          <p:cNvSpPr/>
          <p:nvPr/>
        </p:nvSpPr>
        <p:spPr>
          <a:xfrm>
            <a:off x="2418916" y="1079634"/>
            <a:ext cx="861612" cy="400110"/>
          </a:xfrm>
          <a:prstGeom prst="rect">
            <a:avLst/>
          </a:prstGeom>
        </p:spPr>
        <p:txBody>
          <a:bodyPr wrap="square">
            <a:spAutoFit/>
          </a:bodyPr>
          <a:lstStyle/>
          <a:p>
            <a:pPr algn="ctr"/>
            <a:r>
              <a:rPr lang="fr-RE" b="1" smtClean="0"/>
              <a:t>P#</a:t>
            </a:r>
            <a:endParaRPr lang="fr-FR"/>
          </a:p>
        </p:txBody>
      </p:sp>
      <p:sp>
        <p:nvSpPr>
          <p:cNvPr id="31" name="Rectangle 30"/>
          <p:cNvSpPr/>
          <p:nvPr/>
        </p:nvSpPr>
        <p:spPr>
          <a:xfrm>
            <a:off x="6161357" y="1079634"/>
            <a:ext cx="861612" cy="400110"/>
          </a:xfrm>
          <a:prstGeom prst="rect">
            <a:avLst/>
          </a:prstGeom>
        </p:spPr>
        <p:txBody>
          <a:bodyPr wrap="square">
            <a:spAutoFit/>
          </a:bodyPr>
          <a:lstStyle/>
          <a:p>
            <a:pPr algn="ctr"/>
            <a:r>
              <a:rPr lang="fr-RE" b="1" smtClean="0"/>
              <a:t>S#</a:t>
            </a:r>
            <a:endParaRPr lang="fr-FR"/>
          </a:p>
        </p:txBody>
      </p:sp>
      <p:sp>
        <p:nvSpPr>
          <p:cNvPr id="32" name="Rectangle 31"/>
          <p:cNvSpPr/>
          <p:nvPr/>
        </p:nvSpPr>
        <p:spPr>
          <a:xfrm>
            <a:off x="7000343" y="1079634"/>
            <a:ext cx="861612" cy="400110"/>
          </a:xfrm>
          <a:prstGeom prst="rect">
            <a:avLst/>
          </a:prstGeom>
        </p:spPr>
        <p:txBody>
          <a:bodyPr wrap="square">
            <a:spAutoFit/>
          </a:bodyPr>
          <a:lstStyle/>
          <a:p>
            <a:pPr algn="ctr"/>
            <a:r>
              <a:rPr lang="fr-RE" b="1" smtClean="0"/>
              <a:t>P#</a:t>
            </a:r>
            <a:endParaRPr lang="fr-FR"/>
          </a:p>
        </p:txBody>
      </p:sp>
      <p:sp>
        <p:nvSpPr>
          <p:cNvPr id="33" name="Rectangle 32"/>
          <p:cNvSpPr/>
          <p:nvPr/>
        </p:nvSpPr>
        <p:spPr>
          <a:xfrm>
            <a:off x="2129358" y="5455237"/>
            <a:ext cx="4676795" cy="480131"/>
          </a:xfrm>
          <a:prstGeom prst="rect">
            <a:avLst/>
          </a:prstGeom>
          <a:solidFill>
            <a:schemeClr val="accent3">
              <a:lumMod val="50000"/>
            </a:schemeClr>
          </a:solidFill>
          <a:ln>
            <a:solidFill>
              <a:srgbClr val="FF0000"/>
            </a:solidFill>
          </a:ln>
        </p:spPr>
        <p:txBody>
          <a:bodyPr wrap="square">
            <a:spAutoFit/>
          </a:bodyPr>
          <a:lstStyle/>
          <a:p>
            <a:pPr algn="ctr">
              <a:lnSpc>
                <a:spcPct val="90000"/>
              </a:lnSpc>
            </a:pPr>
            <a:r>
              <a:rPr lang="fr-FR" sz="2800" smtClean="0">
                <a:solidFill>
                  <a:schemeClr val="accent2"/>
                </a:solidFill>
              </a:rPr>
              <a:t>Contrainte très importante !</a:t>
            </a:r>
            <a:endParaRPr lang="fr-FR" sz="2800">
              <a:solidFill>
                <a:schemeClr val="accent2"/>
              </a:solidFill>
            </a:endParaRPr>
          </a:p>
        </p:txBody>
      </p:sp>
      <p:sp>
        <p:nvSpPr>
          <p:cNvPr id="27" name="ZoneTexte 26"/>
          <p:cNvSpPr txBox="1"/>
          <p:nvPr/>
        </p:nvSpPr>
        <p:spPr>
          <a:xfrm>
            <a:off x="1579930" y="6142192"/>
            <a:ext cx="1400300" cy="400110"/>
          </a:xfrm>
          <a:prstGeom prst="rect">
            <a:avLst/>
          </a:prstGeom>
          <a:noFill/>
          <a:ln>
            <a:solidFill>
              <a:srgbClr val="FF0000"/>
            </a:solidFill>
          </a:ln>
        </p:spPr>
        <p:txBody>
          <a:bodyPr wrap="square" rtlCol="0">
            <a:spAutoFit/>
          </a:bodyPr>
          <a:lstStyle/>
          <a:p>
            <a:r>
              <a:rPr lang="fr-FR"/>
              <a:t> </a:t>
            </a:r>
            <a:r>
              <a:rPr lang="fr-FR" smtClean="0"/>
              <a:t>9 valeurs  </a:t>
            </a:r>
            <a:endParaRPr lang="fr-FR"/>
          </a:p>
        </p:txBody>
      </p:sp>
      <p:sp>
        <p:nvSpPr>
          <p:cNvPr id="28" name="ZoneTexte 27"/>
          <p:cNvSpPr txBox="1"/>
          <p:nvPr/>
        </p:nvSpPr>
        <p:spPr>
          <a:xfrm>
            <a:off x="6430651" y="6142191"/>
            <a:ext cx="1357459" cy="400110"/>
          </a:xfrm>
          <a:prstGeom prst="rect">
            <a:avLst/>
          </a:prstGeom>
          <a:noFill/>
          <a:ln>
            <a:solidFill>
              <a:srgbClr val="FF0000"/>
            </a:solidFill>
          </a:ln>
        </p:spPr>
        <p:txBody>
          <a:bodyPr wrap="square" rtlCol="0">
            <a:spAutoFit/>
          </a:bodyPr>
          <a:lstStyle/>
          <a:p>
            <a:r>
              <a:rPr lang="fr-FR" smtClean="0"/>
              <a:t>14 valeurs</a:t>
            </a:r>
            <a:endParaRPr lang="fr-FR"/>
          </a:p>
        </p:txBody>
      </p:sp>
      <p:cxnSp>
        <p:nvCxnSpPr>
          <p:cNvPr id="34" name="Connecteur droit avec flèche 33"/>
          <p:cNvCxnSpPr>
            <a:stCxn id="27" idx="3"/>
          </p:cNvCxnSpPr>
          <p:nvPr/>
        </p:nvCxnSpPr>
        <p:spPr bwMode="auto">
          <a:xfrm flipV="1">
            <a:off x="2980230" y="6340155"/>
            <a:ext cx="3422139" cy="209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cSld>
  <p:clrMapOvr>
    <a:masterClrMapping/>
  </p:clrMapOvr>
  <p:transition spd="slow">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606550" y="1470025"/>
            <a:ext cx="825500" cy="18161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1" name="Rectangle 3"/>
          <p:cNvSpPr>
            <a:spLocks noChangeArrowheads="1"/>
          </p:cNvSpPr>
          <p:nvPr/>
        </p:nvSpPr>
        <p:spPr bwMode="auto">
          <a:xfrm>
            <a:off x="2444750" y="1470025"/>
            <a:ext cx="825500" cy="18161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2" name="Rectangle 4"/>
          <p:cNvSpPr>
            <a:spLocks noChangeArrowheads="1"/>
          </p:cNvSpPr>
          <p:nvPr/>
        </p:nvSpPr>
        <p:spPr bwMode="auto">
          <a:xfrm>
            <a:off x="2576513" y="1601788"/>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a:p>
            <a:r>
              <a:rPr lang="fr-FR" sz="2400" b="1">
                <a:solidFill>
                  <a:schemeClr val="tx2"/>
                </a:solidFill>
                <a:latin typeface="Arial" pitchFamily="34" charset="0"/>
              </a:rPr>
              <a:t>P4</a:t>
            </a:r>
          </a:p>
        </p:txBody>
      </p:sp>
      <p:sp>
        <p:nvSpPr>
          <p:cNvPr id="27653" name="Rectangle 5"/>
          <p:cNvSpPr>
            <a:spLocks noChangeArrowheads="1"/>
          </p:cNvSpPr>
          <p:nvPr/>
        </p:nvSpPr>
        <p:spPr bwMode="auto">
          <a:xfrm>
            <a:off x="1682717" y="2069788"/>
            <a:ext cx="758825" cy="459100"/>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smtClean="0">
                <a:solidFill>
                  <a:schemeClr val="tx2"/>
                </a:solidFill>
                <a:latin typeface="Arial" pitchFamily="34" charset="0"/>
              </a:rPr>
              <a:t>IBM</a:t>
            </a:r>
            <a:endParaRPr lang="fr-FR" sz="2400" b="1">
              <a:solidFill>
                <a:schemeClr val="tx2"/>
              </a:solidFill>
              <a:latin typeface="Arial" pitchFamily="34" charset="0"/>
            </a:endParaRPr>
          </a:p>
        </p:txBody>
      </p:sp>
      <p:sp>
        <p:nvSpPr>
          <p:cNvPr id="27654" name="Rectangle 6"/>
          <p:cNvSpPr>
            <a:spLocks noChangeArrowheads="1"/>
          </p:cNvSpPr>
          <p:nvPr/>
        </p:nvSpPr>
        <p:spPr bwMode="auto">
          <a:xfrm>
            <a:off x="1606550" y="3298825"/>
            <a:ext cx="825500" cy="12827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5" name="Rectangle 7"/>
          <p:cNvSpPr>
            <a:spLocks noChangeArrowheads="1"/>
          </p:cNvSpPr>
          <p:nvPr/>
        </p:nvSpPr>
        <p:spPr bwMode="auto">
          <a:xfrm>
            <a:off x="1754188" y="3751263"/>
            <a:ext cx="758825" cy="459100"/>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smtClean="0">
                <a:solidFill>
                  <a:schemeClr val="tx2"/>
                </a:solidFill>
                <a:latin typeface="Arial" pitchFamily="34" charset="0"/>
              </a:rPr>
              <a:t>HP</a:t>
            </a:r>
            <a:endParaRPr lang="fr-FR" sz="2400" b="1">
              <a:solidFill>
                <a:schemeClr val="tx2"/>
              </a:solidFill>
              <a:latin typeface="Arial" pitchFamily="34" charset="0"/>
            </a:endParaRPr>
          </a:p>
        </p:txBody>
      </p:sp>
      <p:sp>
        <p:nvSpPr>
          <p:cNvPr id="27656" name="Rectangle 8"/>
          <p:cNvSpPr>
            <a:spLocks noChangeArrowheads="1"/>
          </p:cNvSpPr>
          <p:nvPr/>
        </p:nvSpPr>
        <p:spPr bwMode="auto">
          <a:xfrm>
            <a:off x="2444750" y="3298825"/>
            <a:ext cx="825500" cy="12827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7" name="Rectangle 9"/>
          <p:cNvSpPr>
            <a:spLocks noChangeArrowheads="1"/>
          </p:cNvSpPr>
          <p:nvPr/>
        </p:nvSpPr>
        <p:spPr bwMode="auto">
          <a:xfrm>
            <a:off x="2576513" y="3430588"/>
            <a:ext cx="554037" cy="1184275"/>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p:txBody>
      </p:sp>
      <p:sp>
        <p:nvSpPr>
          <p:cNvPr id="27658" name="Rectangle 10"/>
          <p:cNvSpPr>
            <a:spLocks noChangeArrowheads="1"/>
          </p:cNvSpPr>
          <p:nvPr/>
        </p:nvSpPr>
        <p:spPr bwMode="auto">
          <a:xfrm>
            <a:off x="6178550" y="1470025"/>
            <a:ext cx="825500" cy="31115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9" name="Rectangle 11"/>
          <p:cNvSpPr>
            <a:spLocks noChangeArrowheads="1"/>
          </p:cNvSpPr>
          <p:nvPr/>
        </p:nvSpPr>
        <p:spPr bwMode="auto">
          <a:xfrm>
            <a:off x="7016750" y="1470025"/>
            <a:ext cx="980738" cy="31115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60" name="Rectangle 12"/>
          <p:cNvSpPr>
            <a:spLocks noChangeArrowheads="1"/>
          </p:cNvSpPr>
          <p:nvPr/>
        </p:nvSpPr>
        <p:spPr bwMode="auto">
          <a:xfrm>
            <a:off x="7148513" y="1601788"/>
            <a:ext cx="747000" cy="1567096"/>
          </a:xfrm>
          <a:prstGeom prst="rect">
            <a:avLst/>
          </a:prstGeom>
          <a:noFill/>
          <a:ln w="12700">
            <a:noFill/>
            <a:miter lim="800000"/>
            <a:headEnd/>
            <a:tailEnd/>
          </a:ln>
          <a:effectLst/>
        </p:spPr>
        <p:txBody>
          <a:bodyPr wrap="none" lIns="90488" tIns="44450" rIns="90488" bIns="44450">
            <a:spAutoFit/>
          </a:bodyPr>
          <a:lstStyle/>
          <a:p>
            <a:r>
              <a:rPr lang="fr-FR" sz="2400" b="1" smtClean="0">
                <a:solidFill>
                  <a:schemeClr val="tx2"/>
                </a:solidFill>
                <a:latin typeface="Arial" pitchFamily="34" charset="0"/>
              </a:rPr>
              <a:t>IBM</a:t>
            </a:r>
            <a:endParaRPr lang="fr-FR" sz="2400" b="1">
              <a:solidFill>
                <a:schemeClr val="tx2"/>
              </a:solidFill>
              <a:latin typeface="Arial" pitchFamily="34" charset="0"/>
            </a:endParaRPr>
          </a:p>
          <a:p>
            <a:r>
              <a:rPr lang="fr-FR" sz="2400" b="1" smtClean="0">
                <a:solidFill>
                  <a:schemeClr val="tx2"/>
                </a:solidFill>
                <a:latin typeface="Arial" pitchFamily="34" charset="0"/>
              </a:rPr>
              <a:t>IBM</a:t>
            </a:r>
            <a:endParaRPr lang="fr-FR" sz="2400" b="1">
              <a:solidFill>
                <a:schemeClr val="tx2"/>
              </a:solidFill>
              <a:latin typeface="Arial" pitchFamily="34" charset="0"/>
            </a:endParaRPr>
          </a:p>
          <a:p>
            <a:r>
              <a:rPr lang="fr-FR" sz="2400" b="1" smtClean="0">
                <a:solidFill>
                  <a:schemeClr val="tx2"/>
                </a:solidFill>
                <a:latin typeface="Arial" pitchFamily="34" charset="0"/>
              </a:rPr>
              <a:t>IBN</a:t>
            </a:r>
            <a:endParaRPr lang="fr-FR" sz="2400" b="1">
              <a:solidFill>
                <a:schemeClr val="tx2"/>
              </a:solidFill>
              <a:latin typeface="Arial" pitchFamily="34" charset="0"/>
            </a:endParaRPr>
          </a:p>
          <a:p>
            <a:r>
              <a:rPr lang="fr-FR" sz="2400" b="1" smtClean="0">
                <a:solidFill>
                  <a:schemeClr val="tx2"/>
                </a:solidFill>
                <a:latin typeface="Arial" pitchFamily="34" charset="0"/>
              </a:rPr>
              <a:t>IMB</a:t>
            </a:r>
            <a:endParaRPr lang="fr-FR" sz="2400" b="1">
              <a:solidFill>
                <a:schemeClr val="tx2"/>
              </a:solidFill>
              <a:latin typeface="Arial" pitchFamily="34" charset="0"/>
            </a:endParaRPr>
          </a:p>
        </p:txBody>
      </p:sp>
      <p:sp>
        <p:nvSpPr>
          <p:cNvPr id="27661" name="Rectangle 13"/>
          <p:cNvSpPr>
            <a:spLocks noChangeArrowheads="1"/>
          </p:cNvSpPr>
          <p:nvPr/>
        </p:nvSpPr>
        <p:spPr bwMode="auto">
          <a:xfrm>
            <a:off x="7148513" y="3125788"/>
            <a:ext cx="610746" cy="1197764"/>
          </a:xfrm>
          <a:prstGeom prst="rect">
            <a:avLst/>
          </a:prstGeom>
          <a:noFill/>
          <a:ln w="12700">
            <a:noFill/>
            <a:miter lim="800000"/>
            <a:headEnd/>
            <a:tailEnd/>
          </a:ln>
          <a:effectLst/>
        </p:spPr>
        <p:txBody>
          <a:bodyPr wrap="none" lIns="90488" tIns="44450" rIns="90488" bIns="44450">
            <a:spAutoFit/>
          </a:bodyPr>
          <a:lstStyle/>
          <a:p>
            <a:r>
              <a:rPr lang="fr-FR" sz="2400" b="1" smtClean="0">
                <a:solidFill>
                  <a:schemeClr val="tx2"/>
                </a:solidFill>
                <a:latin typeface="Arial" pitchFamily="34" charset="0"/>
              </a:rPr>
              <a:t>HP</a:t>
            </a:r>
            <a:endParaRPr lang="fr-FR" sz="2400" b="1">
              <a:solidFill>
                <a:schemeClr val="tx2"/>
              </a:solidFill>
              <a:latin typeface="Arial" pitchFamily="34" charset="0"/>
            </a:endParaRPr>
          </a:p>
          <a:p>
            <a:r>
              <a:rPr lang="fr-FR" sz="2400" b="1" smtClean="0">
                <a:solidFill>
                  <a:schemeClr val="tx2"/>
                </a:solidFill>
                <a:latin typeface="Arial" pitchFamily="34" charset="0"/>
              </a:rPr>
              <a:t>HP</a:t>
            </a:r>
            <a:endParaRPr lang="fr-FR" sz="2400" b="1">
              <a:solidFill>
                <a:schemeClr val="tx2"/>
              </a:solidFill>
              <a:latin typeface="Arial" pitchFamily="34" charset="0"/>
            </a:endParaRPr>
          </a:p>
          <a:p>
            <a:r>
              <a:rPr lang="fr-FR" sz="2400" b="1" smtClean="0">
                <a:solidFill>
                  <a:schemeClr val="tx2"/>
                </a:solidFill>
                <a:latin typeface="Arial" pitchFamily="34" charset="0"/>
              </a:rPr>
              <a:t>HP</a:t>
            </a:r>
            <a:endParaRPr lang="fr-FR" sz="2400" b="1">
              <a:solidFill>
                <a:schemeClr val="tx2"/>
              </a:solidFill>
              <a:latin typeface="Arial" pitchFamily="34" charset="0"/>
            </a:endParaRPr>
          </a:p>
        </p:txBody>
      </p:sp>
      <p:sp>
        <p:nvSpPr>
          <p:cNvPr id="27662" name="Rectangle 14"/>
          <p:cNvSpPr>
            <a:spLocks noChangeArrowheads="1"/>
          </p:cNvSpPr>
          <p:nvPr/>
        </p:nvSpPr>
        <p:spPr bwMode="auto">
          <a:xfrm>
            <a:off x="6386513" y="1601788"/>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S1</a:t>
            </a:r>
          </a:p>
          <a:p>
            <a:r>
              <a:rPr lang="fr-FR" sz="2400" b="1">
                <a:solidFill>
                  <a:schemeClr val="tx2"/>
                </a:solidFill>
                <a:latin typeface="Arial" pitchFamily="34" charset="0"/>
              </a:rPr>
              <a:t>S1</a:t>
            </a:r>
          </a:p>
          <a:p>
            <a:r>
              <a:rPr lang="fr-FR" sz="2400" b="1">
                <a:solidFill>
                  <a:schemeClr val="tx2"/>
                </a:solidFill>
                <a:latin typeface="Arial" pitchFamily="34" charset="0"/>
              </a:rPr>
              <a:t>S1</a:t>
            </a:r>
          </a:p>
          <a:p>
            <a:r>
              <a:rPr lang="fr-FR" sz="2400" b="1">
                <a:solidFill>
                  <a:schemeClr val="tx2"/>
                </a:solidFill>
                <a:latin typeface="Arial" pitchFamily="34" charset="0"/>
              </a:rPr>
              <a:t>S1</a:t>
            </a:r>
          </a:p>
        </p:txBody>
      </p:sp>
      <p:sp>
        <p:nvSpPr>
          <p:cNvPr id="27663" name="Rectangle 15"/>
          <p:cNvSpPr>
            <a:spLocks noChangeArrowheads="1"/>
          </p:cNvSpPr>
          <p:nvPr/>
        </p:nvSpPr>
        <p:spPr bwMode="auto">
          <a:xfrm>
            <a:off x="6386513" y="3125788"/>
            <a:ext cx="554037" cy="1184275"/>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S2</a:t>
            </a:r>
          </a:p>
          <a:p>
            <a:r>
              <a:rPr lang="fr-FR" sz="2400" b="1">
                <a:solidFill>
                  <a:schemeClr val="tx2"/>
                </a:solidFill>
                <a:latin typeface="Arial" pitchFamily="34" charset="0"/>
              </a:rPr>
              <a:t>S2</a:t>
            </a:r>
          </a:p>
          <a:p>
            <a:r>
              <a:rPr lang="fr-FR" sz="2400" b="1">
                <a:solidFill>
                  <a:schemeClr val="tx2"/>
                </a:solidFill>
                <a:latin typeface="Arial" pitchFamily="34" charset="0"/>
              </a:rPr>
              <a:t>S2</a:t>
            </a:r>
          </a:p>
        </p:txBody>
      </p:sp>
      <p:sp>
        <p:nvSpPr>
          <p:cNvPr id="27664" name="AutoShape 16"/>
          <p:cNvSpPr>
            <a:spLocks noChangeArrowheads="1"/>
          </p:cNvSpPr>
          <p:nvPr/>
        </p:nvSpPr>
        <p:spPr bwMode="auto">
          <a:xfrm>
            <a:off x="4121150" y="2841625"/>
            <a:ext cx="1282700" cy="673100"/>
          </a:xfrm>
          <a:prstGeom prst="homePlate">
            <a:avLst>
              <a:gd name="adj" fmla="val 63522"/>
            </a:avLst>
          </a:prstGeom>
          <a:solidFill>
            <a:schemeClr val="tx2"/>
          </a:solidFill>
          <a:ln w="12700">
            <a:solidFill>
              <a:schemeClr val="tx1"/>
            </a:solidFill>
            <a:miter lim="800000"/>
            <a:headEnd/>
            <a:tailEnd/>
          </a:ln>
          <a:effectLst/>
        </p:spPr>
        <p:txBody>
          <a:bodyPr wrap="none" lIns="90488" tIns="44450" rIns="90488" bIns="44450" anchor="ctr"/>
          <a:lstStyle/>
          <a:p>
            <a:pPr algn="ctr"/>
            <a:r>
              <a:rPr lang="fr-FR" sz="2400" b="1">
                <a:solidFill>
                  <a:srgbClr val="FC0128"/>
                </a:solidFill>
                <a:latin typeface="Arial" pitchFamily="34" charset="0"/>
              </a:rPr>
              <a:t>Norm.</a:t>
            </a:r>
          </a:p>
        </p:txBody>
      </p:sp>
      <p:sp>
        <p:nvSpPr>
          <p:cNvPr id="27665" name="Rectangle 17"/>
          <p:cNvSpPr>
            <a:spLocks noChangeArrowheads="1"/>
          </p:cNvSpPr>
          <p:nvPr/>
        </p:nvSpPr>
        <p:spPr bwMode="auto">
          <a:xfrm>
            <a:off x="2072179" y="434435"/>
            <a:ext cx="908050" cy="454025"/>
          </a:xfrm>
          <a:prstGeom prst="rect">
            <a:avLst/>
          </a:prstGeom>
          <a:noFill/>
          <a:ln w="12700">
            <a:noFill/>
            <a:miter lim="800000"/>
            <a:headEnd/>
            <a:tailEnd/>
          </a:ln>
          <a:effectLst/>
        </p:spPr>
        <p:txBody>
          <a:bodyPr wrap="none" lIns="90488" tIns="44450" rIns="90488" bIns="44450">
            <a:spAutoFit/>
          </a:bodyPr>
          <a:lstStyle/>
          <a:p>
            <a:r>
              <a:rPr lang="fr-FR" sz="2400" b="1">
                <a:solidFill>
                  <a:schemeClr val="hlink"/>
                </a:solidFill>
                <a:latin typeface="Arial" pitchFamily="34" charset="0"/>
              </a:rPr>
              <a:t>O NF</a:t>
            </a:r>
          </a:p>
        </p:txBody>
      </p:sp>
      <p:sp>
        <p:nvSpPr>
          <p:cNvPr id="27666" name="Rectangle 18"/>
          <p:cNvSpPr>
            <a:spLocks noChangeArrowheads="1"/>
          </p:cNvSpPr>
          <p:nvPr/>
        </p:nvSpPr>
        <p:spPr bwMode="auto">
          <a:xfrm>
            <a:off x="6482352" y="434435"/>
            <a:ext cx="841375" cy="454025"/>
          </a:xfrm>
          <a:prstGeom prst="rect">
            <a:avLst/>
          </a:prstGeom>
          <a:noFill/>
          <a:ln w="12700">
            <a:noFill/>
            <a:miter lim="800000"/>
            <a:headEnd/>
            <a:tailEnd/>
          </a:ln>
          <a:effectLst/>
        </p:spPr>
        <p:txBody>
          <a:bodyPr wrap="none" lIns="90488" tIns="44450" rIns="90488" bIns="44450">
            <a:spAutoFit/>
          </a:bodyPr>
          <a:lstStyle/>
          <a:p>
            <a:r>
              <a:rPr lang="fr-FR" sz="2400" b="1">
                <a:solidFill>
                  <a:schemeClr val="hlink"/>
                </a:solidFill>
                <a:latin typeface="Arial" pitchFamily="34" charset="0"/>
              </a:rPr>
              <a:t>1 NF</a:t>
            </a:r>
          </a:p>
        </p:txBody>
      </p:sp>
      <p:sp>
        <p:nvSpPr>
          <p:cNvPr id="19" name="ZoneTexte 18"/>
          <p:cNvSpPr txBox="1"/>
          <p:nvPr/>
        </p:nvSpPr>
        <p:spPr>
          <a:xfrm>
            <a:off x="235671" y="4892512"/>
            <a:ext cx="3808430" cy="707886"/>
          </a:xfrm>
          <a:prstGeom prst="rect">
            <a:avLst/>
          </a:prstGeom>
          <a:noFill/>
          <a:ln>
            <a:solidFill>
              <a:srgbClr val="FF0000"/>
            </a:solidFill>
          </a:ln>
        </p:spPr>
        <p:txBody>
          <a:bodyPr wrap="square" rtlCol="0">
            <a:spAutoFit/>
          </a:bodyPr>
          <a:lstStyle/>
          <a:p>
            <a:r>
              <a:rPr lang="fr-FR" dirty="0" smtClean="0"/>
              <a:t>Toute valeur de S# , Name et toute valeur de P# </a:t>
            </a:r>
            <a:endParaRPr lang="fr-FR" dirty="0"/>
          </a:p>
        </p:txBody>
      </p:sp>
      <p:sp>
        <p:nvSpPr>
          <p:cNvPr id="20" name="ZoneTexte 19"/>
          <p:cNvSpPr txBox="1"/>
          <p:nvPr/>
        </p:nvSpPr>
        <p:spPr>
          <a:xfrm>
            <a:off x="6306533" y="4892511"/>
            <a:ext cx="1357459" cy="400110"/>
          </a:xfrm>
          <a:prstGeom prst="rect">
            <a:avLst/>
          </a:prstGeom>
          <a:noFill/>
          <a:ln>
            <a:solidFill>
              <a:srgbClr val="FF0000"/>
            </a:solidFill>
          </a:ln>
        </p:spPr>
        <p:txBody>
          <a:bodyPr wrap="square" rtlCol="0">
            <a:spAutoFit/>
          </a:bodyPr>
          <a:lstStyle/>
          <a:p>
            <a:r>
              <a:rPr lang="fr-FR" smtClean="0"/>
              <a:t>Une ligne</a:t>
            </a:r>
            <a:endParaRPr lang="fr-FR"/>
          </a:p>
        </p:txBody>
      </p:sp>
      <p:cxnSp>
        <p:nvCxnSpPr>
          <p:cNvPr id="24" name="Connecteur droit avec flèche 23"/>
          <p:cNvCxnSpPr>
            <a:stCxn id="19" idx="3"/>
          </p:cNvCxnSpPr>
          <p:nvPr/>
        </p:nvCxnSpPr>
        <p:spPr bwMode="auto">
          <a:xfrm flipV="1">
            <a:off x="4044101" y="5090475"/>
            <a:ext cx="2234150" cy="15598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9" name="Rectangle 28"/>
          <p:cNvSpPr/>
          <p:nvPr/>
        </p:nvSpPr>
        <p:spPr>
          <a:xfrm>
            <a:off x="1579930" y="1079634"/>
            <a:ext cx="861612" cy="400110"/>
          </a:xfrm>
          <a:prstGeom prst="rect">
            <a:avLst/>
          </a:prstGeom>
        </p:spPr>
        <p:txBody>
          <a:bodyPr wrap="square">
            <a:spAutoFit/>
          </a:bodyPr>
          <a:lstStyle/>
          <a:p>
            <a:pPr algn="ctr"/>
            <a:r>
              <a:rPr lang="fr-RE" b="1" smtClean="0"/>
              <a:t>Name</a:t>
            </a:r>
            <a:endParaRPr lang="fr-FR"/>
          </a:p>
        </p:txBody>
      </p:sp>
      <p:sp>
        <p:nvSpPr>
          <p:cNvPr id="30" name="Rectangle 29"/>
          <p:cNvSpPr/>
          <p:nvPr/>
        </p:nvSpPr>
        <p:spPr>
          <a:xfrm>
            <a:off x="2418916" y="1079634"/>
            <a:ext cx="861612" cy="400110"/>
          </a:xfrm>
          <a:prstGeom prst="rect">
            <a:avLst/>
          </a:prstGeom>
        </p:spPr>
        <p:txBody>
          <a:bodyPr wrap="square">
            <a:spAutoFit/>
          </a:bodyPr>
          <a:lstStyle/>
          <a:p>
            <a:pPr algn="ctr"/>
            <a:r>
              <a:rPr lang="fr-RE" b="1" smtClean="0"/>
              <a:t>P#</a:t>
            </a:r>
            <a:endParaRPr lang="fr-FR"/>
          </a:p>
        </p:txBody>
      </p:sp>
      <p:sp>
        <p:nvSpPr>
          <p:cNvPr id="31" name="Rectangle 30"/>
          <p:cNvSpPr/>
          <p:nvPr/>
        </p:nvSpPr>
        <p:spPr>
          <a:xfrm>
            <a:off x="6161357" y="1079634"/>
            <a:ext cx="861612" cy="400110"/>
          </a:xfrm>
          <a:prstGeom prst="rect">
            <a:avLst/>
          </a:prstGeom>
        </p:spPr>
        <p:txBody>
          <a:bodyPr wrap="square">
            <a:spAutoFit/>
          </a:bodyPr>
          <a:lstStyle/>
          <a:p>
            <a:pPr algn="ctr"/>
            <a:r>
              <a:rPr lang="fr-RE" b="1" smtClean="0"/>
              <a:t>S#</a:t>
            </a:r>
            <a:endParaRPr lang="fr-FR"/>
          </a:p>
        </p:txBody>
      </p:sp>
      <p:sp>
        <p:nvSpPr>
          <p:cNvPr id="32" name="Rectangle 31"/>
          <p:cNvSpPr/>
          <p:nvPr/>
        </p:nvSpPr>
        <p:spPr>
          <a:xfrm>
            <a:off x="7000343" y="1079634"/>
            <a:ext cx="861612" cy="400110"/>
          </a:xfrm>
          <a:prstGeom prst="rect">
            <a:avLst/>
          </a:prstGeom>
        </p:spPr>
        <p:txBody>
          <a:bodyPr wrap="square">
            <a:spAutoFit/>
          </a:bodyPr>
          <a:lstStyle/>
          <a:p>
            <a:pPr algn="ctr"/>
            <a:r>
              <a:rPr lang="fr-RE" b="1" smtClean="0"/>
              <a:t>Name</a:t>
            </a:r>
            <a:endParaRPr lang="fr-FR"/>
          </a:p>
        </p:txBody>
      </p:sp>
      <p:sp>
        <p:nvSpPr>
          <p:cNvPr id="33" name="Rectangle 32"/>
          <p:cNvSpPr/>
          <p:nvPr/>
        </p:nvSpPr>
        <p:spPr>
          <a:xfrm>
            <a:off x="3840152" y="5415423"/>
            <a:ext cx="4676795" cy="757130"/>
          </a:xfrm>
          <a:prstGeom prst="rect">
            <a:avLst/>
          </a:prstGeom>
          <a:solidFill>
            <a:schemeClr val="accent3">
              <a:lumMod val="50000"/>
            </a:schemeClr>
          </a:solidFill>
          <a:ln>
            <a:solidFill>
              <a:srgbClr val="FF0000"/>
            </a:solidFill>
          </a:ln>
        </p:spPr>
        <p:txBody>
          <a:bodyPr wrap="square">
            <a:spAutoFit/>
          </a:bodyPr>
          <a:lstStyle/>
          <a:p>
            <a:pPr algn="ctr">
              <a:lnSpc>
                <a:spcPct val="90000"/>
              </a:lnSpc>
            </a:pPr>
            <a:r>
              <a:rPr lang="fr-FR" sz="2400" smtClean="0">
                <a:solidFill>
                  <a:schemeClr val="accent2"/>
                </a:solidFill>
              </a:rPr>
              <a:t>Redondances &amp; Erreurs</a:t>
            </a:r>
          </a:p>
          <a:p>
            <a:pPr algn="ctr">
              <a:lnSpc>
                <a:spcPct val="90000"/>
              </a:lnSpc>
            </a:pPr>
            <a:r>
              <a:rPr lang="fr-FR" sz="2400" smtClean="0">
                <a:solidFill>
                  <a:schemeClr val="accent2"/>
                </a:solidFill>
              </a:rPr>
              <a:t>Peu acceptables en général</a:t>
            </a:r>
            <a:endParaRPr lang="fr-FR" sz="2400">
              <a:solidFill>
                <a:schemeClr val="accent2"/>
              </a:solidFill>
            </a:endParaRPr>
          </a:p>
        </p:txBody>
      </p:sp>
      <p:sp>
        <p:nvSpPr>
          <p:cNvPr id="35" name="Rectangle 2"/>
          <p:cNvSpPr>
            <a:spLocks noChangeArrowheads="1"/>
          </p:cNvSpPr>
          <p:nvPr/>
        </p:nvSpPr>
        <p:spPr bwMode="auto">
          <a:xfrm>
            <a:off x="781050" y="1470025"/>
            <a:ext cx="825500" cy="18161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36" name="Rectangle 5"/>
          <p:cNvSpPr>
            <a:spLocks noChangeArrowheads="1"/>
          </p:cNvSpPr>
          <p:nvPr/>
        </p:nvSpPr>
        <p:spPr bwMode="auto">
          <a:xfrm>
            <a:off x="928688" y="2074863"/>
            <a:ext cx="7588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smtClean="0">
                <a:solidFill>
                  <a:schemeClr val="tx2"/>
                </a:solidFill>
                <a:latin typeface="Arial" pitchFamily="34" charset="0"/>
              </a:rPr>
              <a:t>S1</a:t>
            </a:r>
            <a:endParaRPr lang="fr-FR" sz="2400" b="1">
              <a:solidFill>
                <a:schemeClr val="tx2"/>
              </a:solidFill>
              <a:latin typeface="Arial" pitchFamily="34" charset="0"/>
            </a:endParaRPr>
          </a:p>
        </p:txBody>
      </p:sp>
      <p:sp>
        <p:nvSpPr>
          <p:cNvPr id="37" name="Rectangle 6"/>
          <p:cNvSpPr>
            <a:spLocks noChangeArrowheads="1"/>
          </p:cNvSpPr>
          <p:nvPr/>
        </p:nvSpPr>
        <p:spPr bwMode="auto">
          <a:xfrm>
            <a:off x="781050" y="3298825"/>
            <a:ext cx="825500" cy="12827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38" name="Rectangle 7"/>
          <p:cNvSpPr>
            <a:spLocks noChangeArrowheads="1"/>
          </p:cNvSpPr>
          <p:nvPr/>
        </p:nvSpPr>
        <p:spPr bwMode="auto">
          <a:xfrm>
            <a:off x="928688" y="3751263"/>
            <a:ext cx="7588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a:solidFill>
                  <a:schemeClr val="tx2"/>
                </a:solidFill>
                <a:latin typeface="Arial" pitchFamily="34" charset="0"/>
              </a:rPr>
              <a:t>S2</a:t>
            </a:r>
          </a:p>
        </p:txBody>
      </p:sp>
      <p:sp>
        <p:nvSpPr>
          <p:cNvPr id="39" name="Rectangle 38"/>
          <p:cNvSpPr/>
          <p:nvPr/>
        </p:nvSpPr>
        <p:spPr>
          <a:xfrm>
            <a:off x="754430" y="1079634"/>
            <a:ext cx="861612" cy="400110"/>
          </a:xfrm>
          <a:prstGeom prst="rect">
            <a:avLst/>
          </a:prstGeom>
        </p:spPr>
        <p:txBody>
          <a:bodyPr wrap="square">
            <a:spAutoFit/>
          </a:bodyPr>
          <a:lstStyle/>
          <a:p>
            <a:pPr algn="ctr"/>
            <a:r>
              <a:rPr lang="fr-RE" b="1" smtClean="0"/>
              <a:t>S#</a:t>
            </a:r>
            <a:endParaRPr lang="fr-FR"/>
          </a:p>
        </p:txBody>
      </p:sp>
      <p:sp>
        <p:nvSpPr>
          <p:cNvPr id="40" name="Rectangle 11"/>
          <p:cNvSpPr>
            <a:spLocks noChangeArrowheads="1"/>
          </p:cNvSpPr>
          <p:nvPr/>
        </p:nvSpPr>
        <p:spPr bwMode="auto">
          <a:xfrm>
            <a:off x="7997488" y="1470025"/>
            <a:ext cx="825500" cy="31115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41" name="Rectangle 12"/>
          <p:cNvSpPr>
            <a:spLocks noChangeArrowheads="1"/>
          </p:cNvSpPr>
          <p:nvPr/>
        </p:nvSpPr>
        <p:spPr bwMode="auto">
          <a:xfrm>
            <a:off x="8129251" y="1601788"/>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a:p>
            <a:r>
              <a:rPr lang="fr-FR" sz="2400" b="1">
                <a:solidFill>
                  <a:schemeClr val="tx2"/>
                </a:solidFill>
                <a:latin typeface="Arial" pitchFamily="34" charset="0"/>
              </a:rPr>
              <a:t>P4</a:t>
            </a:r>
          </a:p>
        </p:txBody>
      </p:sp>
      <p:sp>
        <p:nvSpPr>
          <p:cNvPr id="42" name="Rectangle 13"/>
          <p:cNvSpPr>
            <a:spLocks noChangeArrowheads="1"/>
          </p:cNvSpPr>
          <p:nvPr/>
        </p:nvSpPr>
        <p:spPr bwMode="auto">
          <a:xfrm>
            <a:off x="8129251" y="3125788"/>
            <a:ext cx="554037" cy="1184275"/>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p:txBody>
      </p:sp>
      <p:sp>
        <p:nvSpPr>
          <p:cNvPr id="43" name="Rectangle 42"/>
          <p:cNvSpPr/>
          <p:nvPr/>
        </p:nvSpPr>
        <p:spPr>
          <a:xfrm>
            <a:off x="7981081" y="1079634"/>
            <a:ext cx="861612" cy="400110"/>
          </a:xfrm>
          <a:prstGeom prst="rect">
            <a:avLst/>
          </a:prstGeom>
        </p:spPr>
        <p:txBody>
          <a:bodyPr wrap="square">
            <a:spAutoFit/>
          </a:bodyPr>
          <a:lstStyle/>
          <a:p>
            <a:pPr algn="ctr"/>
            <a:r>
              <a:rPr lang="fr-RE" b="1" smtClean="0"/>
              <a:t>P#</a:t>
            </a:r>
            <a:endParaRPr lang="fr-FR"/>
          </a:p>
        </p:txBody>
      </p:sp>
      <p:sp>
        <p:nvSpPr>
          <p:cNvPr id="2" name="ZoneTexte 1"/>
          <p:cNvSpPr txBox="1"/>
          <p:nvPr/>
        </p:nvSpPr>
        <p:spPr>
          <a:xfrm>
            <a:off x="762209" y="5593933"/>
            <a:ext cx="2095291" cy="400110"/>
          </a:xfrm>
          <a:prstGeom prst="rect">
            <a:avLst/>
          </a:prstGeom>
          <a:solidFill>
            <a:schemeClr val="bg2">
              <a:lumMod val="50000"/>
              <a:lumOff val="50000"/>
            </a:schemeClr>
          </a:solidFill>
        </p:spPr>
        <p:txBody>
          <a:bodyPr wrap="square" rtlCol="0">
            <a:spAutoFit/>
          </a:bodyPr>
          <a:lstStyle/>
          <a:p>
            <a:r>
              <a:rPr lang="en-US" smtClean="0"/>
              <a:t>DF: S# -&gt; Name</a:t>
            </a:r>
            <a:endParaRPr lang="en-US"/>
          </a:p>
        </p:txBody>
      </p:sp>
      <p:sp>
        <p:nvSpPr>
          <p:cNvPr id="44" name="ZoneTexte 43"/>
          <p:cNvSpPr txBox="1"/>
          <p:nvPr/>
        </p:nvSpPr>
        <p:spPr>
          <a:xfrm>
            <a:off x="1579930" y="6142192"/>
            <a:ext cx="1400300" cy="400110"/>
          </a:xfrm>
          <a:prstGeom prst="rect">
            <a:avLst/>
          </a:prstGeom>
          <a:noFill/>
          <a:ln>
            <a:solidFill>
              <a:srgbClr val="FF0000"/>
            </a:solidFill>
          </a:ln>
        </p:spPr>
        <p:txBody>
          <a:bodyPr wrap="square" rtlCol="0">
            <a:spAutoFit/>
          </a:bodyPr>
          <a:lstStyle/>
          <a:p>
            <a:r>
              <a:rPr lang="fr-FR"/>
              <a:t> </a:t>
            </a:r>
            <a:r>
              <a:rPr lang="fr-FR" smtClean="0"/>
              <a:t>11 valeurs  </a:t>
            </a:r>
            <a:endParaRPr lang="fr-FR"/>
          </a:p>
        </p:txBody>
      </p:sp>
      <p:sp>
        <p:nvSpPr>
          <p:cNvPr id="45" name="ZoneTexte 44"/>
          <p:cNvSpPr txBox="1"/>
          <p:nvPr/>
        </p:nvSpPr>
        <p:spPr>
          <a:xfrm>
            <a:off x="6430651" y="6142191"/>
            <a:ext cx="1357459" cy="400110"/>
          </a:xfrm>
          <a:prstGeom prst="rect">
            <a:avLst/>
          </a:prstGeom>
          <a:noFill/>
          <a:ln>
            <a:solidFill>
              <a:srgbClr val="FF0000"/>
            </a:solidFill>
          </a:ln>
        </p:spPr>
        <p:txBody>
          <a:bodyPr wrap="square" rtlCol="0">
            <a:spAutoFit/>
          </a:bodyPr>
          <a:lstStyle/>
          <a:p>
            <a:r>
              <a:rPr lang="fr-FR" smtClean="0"/>
              <a:t>21 valeurs</a:t>
            </a:r>
            <a:endParaRPr lang="fr-FR"/>
          </a:p>
        </p:txBody>
      </p:sp>
      <p:cxnSp>
        <p:nvCxnSpPr>
          <p:cNvPr id="46" name="Connecteur droit avec flèche 45"/>
          <p:cNvCxnSpPr>
            <a:stCxn id="44" idx="3"/>
          </p:cNvCxnSpPr>
          <p:nvPr/>
        </p:nvCxnSpPr>
        <p:spPr bwMode="auto">
          <a:xfrm flipV="1">
            <a:off x="2980230" y="6340155"/>
            <a:ext cx="3422139" cy="209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extLst>
      <p:ext uri="{BB962C8B-B14F-4D97-AF65-F5344CB8AC3E}">
        <p14:creationId xmlns="" xmlns:p14="http://schemas.microsoft.com/office/powerpoint/2010/main" val="437708797"/>
      </p:ext>
    </p:extLst>
  </p:cSld>
  <p:clrMapOvr>
    <a:masterClrMapping/>
  </p:clrMapOvr>
  <p:transition spd="slow">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857526" y="1051838"/>
            <a:ext cx="825500" cy="18161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1" name="Rectangle 3"/>
          <p:cNvSpPr>
            <a:spLocks noChangeArrowheads="1"/>
          </p:cNvSpPr>
          <p:nvPr/>
        </p:nvSpPr>
        <p:spPr bwMode="auto">
          <a:xfrm>
            <a:off x="1695726" y="1051838"/>
            <a:ext cx="825500" cy="18161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2" name="Rectangle 4"/>
          <p:cNvSpPr>
            <a:spLocks noChangeArrowheads="1"/>
          </p:cNvSpPr>
          <p:nvPr/>
        </p:nvSpPr>
        <p:spPr bwMode="auto">
          <a:xfrm>
            <a:off x="1827489" y="1183601"/>
            <a:ext cx="559450" cy="1197764"/>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endParaRPr lang="fr-FR" sz="2400" b="1">
              <a:solidFill>
                <a:schemeClr val="tx2"/>
              </a:solidFill>
              <a:latin typeface="Arial" pitchFamily="34" charset="0"/>
            </a:endParaRPr>
          </a:p>
        </p:txBody>
      </p:sp>
      <p:sp>
        <p:nvSpPr>
          <p:cNvPr id="27653" name="Rectangle 5"/>
          <p:cNvSpPr>
            <a:spLocks noChangeArrowheads="1"/>
          </p:cNvSpPr>
          <p:nvPr/>
        </p:nvSpPr>
        <p:spPr bwMode="auto">
          <a:xfrm>
            <a:off x="1005164" y="1656676"/>
            <a:ext cx="7588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a:solidFill>
                  <a:schemeClr val="tx2"/>
                </a:solidFill>
                <a:latin typeface="Arial" pitchFamily="34" charset="0"/>
              </a:rPr>
              <a:t>S1</a:t>
            </a:r>
          </a:p>
        </p:txBody>
      </p:sp>
      <p:sp>
        <p:nvSpPr>
          <p:cNvPr id="27654" name="Rectangle 6"/>
          <p:cNvSpPr>
            <a:spLocks noChangeArrowheads="1"/>
          </p:cNvSpPr>
          <p:nvPr/>
        </p:nvSpPr>
        <p:spPr bwMode="auto">
          <a:xfrm>
            <a:off x="857526" y="2880637"/>
            <a:ext cx="825500" cy="1825625"/>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5" name="Rectangle 7"/>
          <p:cNvSpPr>
            <a:spLocks noChangeArrowheads="1"/>
          </p:cNvSpPr>
          <p:nvPr/>
        </p:nvSpPr>
        <p:spPr bwMode="auto">
          <a:xfrm>
            <a:off x="1005164" y="3333076"/>
            <a:ext cx="7588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a:solidFill>
                  <a:schemeClr val="tx2"/>
                </a:solidFill>
                <a:latin typeface="Arial" pitchFamily="34" charset="0"/>
              </a:rPr>
              <a:t>S2</a:t>
            </a:r>
          </a:p>
        </p:txBody>
      </p:sp>
      <p:sp>
        <p:nvSpPr>
          <p:cNvPr id="27656" name="Rectangle 8"/>
          <p:cNvSpPr>
            <a:spLocks noChangeArrowheads="1"/>
          </p:cNvSpPr>
          <p:nvPr/>
        </p:nvSpPr>
        <p:spPr bwMode="auto">
          <a:xfrm>
            <a:off x="1695726" y="2880637"/>
            <a:ext cx="825500" cy="1825625"/>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7" name="Rectangle 9"/>
          <p:cNvSpPr>
            <a:spLocks noChangeArrowheads="1"/>
          </p:cNvSpPr>
          <p:nvPr/>
        </p:nvSpPr>
        <p:spPr bwMode="auto">
          <a:xfrm>
            <a:off x="1827489" y="3012401"/>
            <a:ext cx="559450" cy="1567096"/>
          </a:xfrm>
          <a:prstGeom prst="rect">
            <a:avLst/>
          </a:prstGeom>
          <a:noFill/>
          <a:ln w="12700">
            <a:noFill/>
            <a:miter lim="800000"/>
            <a:headEnd/>
            <a:tailEnd/>
          </a:ln>
          <a:effectLst/>
        </p:spPr>
        <p:txBody>
          <a:bodyPr wrap="square" lIns="90488" tIns="44450" rIns="90488" bIns="44450">
            <a:spAutoFit/>
          </a:bodyPr>
          <a:lstStyle/>
          <a:p>
            <a:r>
              <a:rPr lang="fr-FR" sz="2400" b="1" smtClean="0">
                <a:solidFill>
                  <a:schemeClr val="tx2"/>
                </a:solidFill>
                <a:latin typeface="Arial" pitchFamily="34" charset="0"/>
              </a:rPr>
              <a:t>P4</a:t>
            </a:r>
            <a:endParaRPr lang="fr-FR" sz="2400" b="1">
              <a:solidFill>
                <a:schemeClr val="tx2"/>
              </a:solidFill>
              <a:latin typeface="Arial" pitchFamily="34" charset="0"/>
            </a:endParaRPr>
          </a:p>
          <a:p>
            <a:r>
              <a:rPr lang="fr-FR" sz="2400" b="1" smtClean="0">
                <a:solidFill>
                  <a:schemeClr val="tx2"/>
                </a:solidFill>
                <a:latin typeface="Arial" pitchFamily="34" charset="0"/>
              </a:rPr>
              <a:t>P5</a:t>
            </a:r>
            <a:endParaRPr lang="fr-FR" sz="2400" b="1">
              <a:solidFill>
                <a:schemeClr val="tx2"/>
              </a:solidFill>
              <a:latin typeface="Arial" pitchFamily="34" charset="0"/>
            </a:endParaRPr>
          </a:p>
          <a:p>
            <a:r>
              <a:rPr lang="fr-FR" sz="2400" b="1" smtClean="0">
                <a:solidFill>
                  <a:schemeClr val="tx2"/>
                </a:solidFill>
                <a:latin typeface="Arial" pitchFamily="34" charset="0"/>
              </a:rPr>
              <a:t>P6</a:t>
            </a:r>
          </a:p>
          <a:p>
            <a:r>
              <a:rPr lang="fr-FR" sz="2400" b="1" smtClean="0">
                <a:solidFill>
                  <a:schemeClr val="tx2"/>
                </a:solidFill>
                <a:latin typeface="Arial" pitchFamily="34" charset="0"/>
              </a:rPr>
              <a:t>P7</a:t>
            </a:r>
          </a:p>
        </p:txBody>
      </p:sp>
      <p:sp>
        <p:nvSpPr>
          <p:cNvPr id="27658" name="Rectangle 10"/>
          <p:cNvSpPr>
            <a:spLocks noChangeArrowheads="1"/>
          </p:cNvSpPr>
          <p:nvPr/>
        </p:nvSpPr>
        <p:spPr bwMode="auto">
          <a:xfrm>
            <a:off x="6178550" y="1062051"/>
            <a:ext cx="831850" cy="4035425"/>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9" name="Rectangle 11"/>
          <p:cNvSpPr>
            <a:spLocks noChangeArrowheads="1"/>
          </p:cNvSpPr>
          <p:nvPr/>
        </p:nvSpPr>
        <p:spPr bwMode="auto">
          <a:xfrm>
            <a:off x="7016750" y="1062051"/>
            <a:ext cx="793750" cy="4016375"/>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60" name="Rectangle 12"/>
          <p:cNvSpPr>
            <a:spLocks noChangeArrowheads="1"/>
          </p:cNvSpPr>
          <p:nvPr/>
        </p:nvSpPr>
        <p:spPr bwMode="auto">
          <a:xfrm>
            <a:off x="7148513" y="1193815"/>
            <a:ext cx="559450" cy="1567096"/>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smtClean="0">
                <a:solidFill>
                  <a:schemeClr val="tx2"/>
                </a:solidFill>
                <a:latin typeface="Arial" pitchFamily="34" charset="0"/>
              </a:rPr>
              <a:t>P1</a:t>
            </a:r>
            <a:endParaRPr lang="fr-FR" sz="2400" b="1">
              <a:solidFill>
                <a:schemeClr val="tx2"/>
              </a:solidFill>
              <a:latin typeface="Arial" pitchFamily="34" charset="0"/>
            </a:endParaRPr>
          </a:p>
          <a:p>
            <a:r>
              <a:rPr lang="fr-FR" sz="2400" b="1" smtClean="0">
                <a:solidFill>
                  <a:schemeClr val="tx2"/>
                </a:solidFill>
                <a:latin typeface="Arial" pitchFamily="34" charset="0"/>
              </a:rPr>
              <a:t>P1</a:t>
            </a:r>
            <a:endParaRPr lang="fr-FR" sz="2400" b="1">
              <a:solidFill>
                <a:schemeClr val="tx2"/>
              </a:solidFill>
              <a:latin typeface="Arial" pitchFamily="34" charset="0"/>
            </a:endParaRPr>
          </a:p>
          <a:p>
            <a:r>
              <a:rPr lang="fr-FR" sz="2400" b="1" smtClean="0">
                <a:solidFill>
                  <a:schemeClr val="tx2"/>
                </a:solidFill>
                <a:latin typeface="Arial" pitchFamily="34" charset="0"/>
              </a:rPr>
              <a:t>P2</a:t>
            </a:r>
            <a:endParaRPr lang="fr-FR" sz="2400" b="1">
              <a:solidFill>
                <a:schemeClr val="tx2"/>
              </a:solidFill>
              <a:latin typeface="Arial" pitchFamily="34" charset="0"/>
            </a:endParaRPr>
          </a:p>
        </p:txBody>
      </p:sp>
      <p:sp>
        <p:nvSpPr>
          <p:cNvPr id="27661" name="Rectangle 13"/>
          <p:cNvSpPr>
            <a:spLocks noChangeArrowheads="1"/>
          </p:cNvSpPr>
          <p:nvPr/>
        </p:nvSpPr>
        <p:spPr bwMode="auto">
          <a:xfrm>
            <a:off x="7148513" y="2717815"/>
            <a:ext cx="559450" cy="2305759"/>
          </a:xfrm>
          <a:prstGeom prst="rect">
            <a:avLst/>
          </a:prstGeom>
          <a:noFill/>
          <a:ln w="12700">
            <a:noFill/>
            <a:miter lim="800000"/>
            <a:headEnd/>
            <a:tailEnd/>
          </a:ln>
          <a:effectLst/>
        </p:spPr>
        <p:txBody>
          <a:bodyPr wrap="none" lIns="90488" tIns="44450" rIns="90488" bIns="44450">
            <a:spAutoFit/>
          </a:bodyPr>
          <a:lstStyle/>
          <a:p>
            <a:r>
              <a:rPr lang="fr-FR" sz="2400" b="1" smtClean="0">
                <a:solidFill>
                  <a:schemeClr val="tx2"/>
                </a:solidFill>
                <a:latin typeface="Arial" pitchFamily="34" charset="0"/>
              </a:rPr>
              <a:t>P2</a:t>
            </a:r>
            <a:endParaRPr lang="fr-FR" sz="2400" b="1">
              <a:solidFill>
                <a:schemeClr val="tx2"/>
              </a:solidFill>
              <a:latin typeface="Arial" pitchFamily="34" charset="0"/>
            </a:endParaRPr>
          </a:p>
          <a:p>
            <a:r>
              <a:rPr lang="fr-FR" sz="2400" b="1">
                <a:solidFill>
                  <a:schemeClr val="tx2"/>
                </a:solidFill>
                <a:latin typeface="Arial" pitchFamily="34" charset="0"/>
              </a:rPr>
              <a:t>P2</a:t>
            </a:r>
          </a:p>
          <a:p>
            <a:r>
              <a:rPr lang="fr-FR" sz="2400" b="1" smtClean="0">
                <a:solidFill>
                  <a:schemeClr val="tx2"/>
                </a:solidFill>
                <a:latin typeface="Arial" pitchFamily="34" charset="0"/>
              </a:rPr>
              <a:t>P4</a:t>
            </a:r>
          </a:p>
          <a:p>
            <a:r>
              <a:rPr lang="fr-FR" sz="2400" b="1" smtClean="0">
                <a:solidFill>
                  <a:schemeClr val="tx2"/>
                </a:solidFill>
                <a:latin typeface="Arial" pitchFamily="34" charset="0"/>
              </a:rPr>
              <a:t>P4</a:t>
            </a:r>
          </a:p>
          <a:p>
            <a:r>
              <a:rPr lang="fr-FR" sz="2400" b="1" smtClean="0">
                <a:solidFill>
                  <a:schemeClr val="tx2"/>
                </a:solidFill>
                <a:latin typeface="Arial" pitchFamily="34" charset="0"/>
              </a:rPr>
              <a:t>P4</a:t>
            </a:r>
          </a:p>
          <a:p>
            <a:r>
              <a:rPr lang="fr-FR" sz="2400" b="1" smtClean="0">
                <a:solidFill>
                  <a:schemeClr val="tx2"/>
                </a:solidFill>
                <a:latin typeface="Arial" pitchFamily="34" charset="0"/>
              </a:rPr>
              <a:t>…</a:t>
            </a:r>
            <a:endParaRPr lang="fr-FR" sz="2400" b="1">
              <a:solidFill>
                <a:schemeClr val="tx2"/>
              </a:solidFill>
              <a:latin typeface="Arial" pitchFamily="34" charset="0"/>
            </a:endParaRPr>
          </a:p>
        </p:txBody>
      </p:sp>
      <p:sp>
        <p:nvSpPr>
          <p:cNvPr id="27662" name="Rectangle 14"/>
          <p:cNvSpPr>
            <a:spLocks noChangeArrowheads="1"/>
          </p:cNvSpPr>
          <p:nvPr/>
        </p:nvSpPr>
        <p:spPr bwMode="auto">
          <a:xfrm>
            <a:off x="6386513" y="1193815"/>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S1</a:t>
            </a:r>
          </a:p>
          <a:p>
            <a:r>
              <a:rPr lang="fr-FR" sz="2400" b="1">
                <a:solidFill>
                  <a:schemeClr val="tx2"/>
                </a:solidFill>
                <a:latin typeface="Arial" pitchFamily="34" charset="0"/>
              </a:rPr>
              <a:t>S1</a:t>
            </a:r>
          </a:p>
          <a:p>
            <a:r>
              <a:rPr lang="fr-FR" sz="2400" b="1">
                <a:solidFill>
                  <a:schemeClr val="tx2"/>
                </a:solidFill>
                <a:latin typeface="Arial" pitchFamily="34" charset="0"/>
              </a:rPr>
              <a:t>S1</a:t>
            </a:r>
          </a:p>
          <a:p>
            <a:r>
              <a:rPr lang="fr-FR" sz="2400" b="1">
                <a:solidFill>
                  <a:schemeClr val="tx2"/>
                </a:solidFill>
                <a:latin typeface="Arial" pitchFamily="34" charset="0"/>
              </a:rPr>
              <a:t>S1</a:t>
            </a:r>
          </a:p>
        </p:txBody>
      </p:sp>
      <p:sp>
        <p:nvSpPr>
          <p:cNvPr id="27663" name="Rectangle 15"/>
          <p:cNvSpPr>
            <a:spLocks noChangeArrowheads="1"/>
          </p:cNvSpPr>
          <p:nvPr/>
        </p:nvSpPr>
        <p:spPr bwMode="auto">
          <a:xfrm>
            <a:off x="6386513" y="2717815"/>
            <a:ext cx="559450" cy="2305759"/>
          </a:xfrm>
          <a:prstGeom prst="rect">
            <a:avLst/>
          </a:prstGeom>
          <a:noFill/>
          <a:ln w="12700">
            <a:noFill/>
            <a:miter lim="800000"/>
            <a:headEnd/>
            <a:tailEnd/>
          </a:ln>
          <a:effectLst/>
        </p:spPr>
        <p:txBody>
          <a:bodyPr wrap="none" lIns="90488" tIns="44450" rIns="90488" bIns="44450">
            <a:spAutoFit/>
          </a:bodyPr>
          <a:lstStyle/>
          <a:p>
            <a:r>
              <a:rPr lang="fr-FR" sz="2400" b="1" smtClean="0">
                <a:solidFill>
                  <a:schemeClr val="tx2"/>
                </a:solidFill>
                <a:latin typeface="Arial" pitchFamily="34" charset="0"/>
              </a:rPr>
              <a:t>S1</a:t>
            </a:r>
            <a:endParaRPr lang="fr-FR" sz="2400" b="1">
              <a:solidFill>
                <a:schemeClr val="tx2"/>
              </a:solidFill>
              <a:latin typeface="Arial" pitchFamily="34" charset="0"/>
            </a:endParaRPr>
          </a:p>
          <a:p>
            <a:r>
              <a:rPr lang="fr-FR" sz="2400" b="1" smtClean="0">
                <a:solidFill>
                  <a:schemeClr val="tx2"/>
                </a:solidFill>
                <a:latin typeface="Arial" pitchFamily="34" charset="0"/>
              </a:rPr>
              <a:t>S1</a:t>
            </a:r>
            <a:endParaRPr lang="fr-FR" sz="2400" b="1">
              <a:solidFill>
                <a:schemeClr val="tx2"/>
              </a:solidFill>
              <a:latin typeface="Arial" pitchFamily="34" charset="0"/>
            </a:endParaRPr>
          </a:p>
          <a:p>
            <a:r>
              <a:rPr lang="fr-FR" sz="2400" b="1" smtClean="0">
                <a:solidFill>
                  <a:schemeClr val="tx2"/>
                </a:solidFill>
                <a:latin typeface="Arial" pitchFamily="34" charset="0"/>
              </a:rPr>
              <a:t>S2</a:t>
            </a:r>
          </a:p>
          <a:p>
            <a:r>
              <a:rPr lang="fr-FR" sz="2400" b="1" smtClean="0">
                <a:solidFill>
                  <a:schemeClr val="tx2"/>
                </a:solidFill>
                <a:latin typeface="Arial" pitchFamily="34" charset="0"/>
              </a:rPr>
              <a:t>S2</a:t>
            </a:r>
          </a:p>
          <a:p>
            <a:r>
              <a:rPr lang="fr-FR" sz="2400" b="1" smtClean="0">
                <a:solidFill>
                  <a:schemeClr val="tx2"/>
                </a:solidFill>
                <a:latin typeface="Arial" pitchFamily="34" charset="0"/>
              </a:rPr>
              <a:t>S2</a:t>
            </a:r>
          </a:p>
          <a:p>
            <a:r>
              <a:rPr lang="fr-FR" sz="2400" b="1" smtClean="0">
                <a:solidFill>
                  <a:schemeClr val="tx2"/>
                </a:solidFill>
                <a:latin typeface="Arial" pitchFamily="34" charset="0"/>
              </a:rPr>
              <a:t>…</a:t>
            </a:r>
            <a:endParaRPr lang="fr-FR" sz="2400" b="1">
              <a:solidFill>
                <a:schemeClr val="tx2"/>
              </a:solidFill>
              <a:latin typeface="Arial" pitchFamily="34" charset="0"/>
            </a:endParaRPr>
          </a:p>
        </p:txBody>
      </p:sp>
      <p:sp>
        <p:nvSpPr>
          <p:cNvPr id="27664" name="AutoShape 16"/>
          <p:cNvSpPr>
            <a:spLocks noChangeArrowheads="1"/>
          </p:cNvSpPr>
          <p:nvPr/>
        </p:nvSpPr>
        <p:spPr bwMode="auto">
          <a:xfrm>
            <a:off x="4121150" y="2684740"/>
            <a:ext cx="1282700" cy="673100"/>
          </a:xfrm>
          <a:prstGeom prst="homePlate">
            <a:avLst>
              <a:gd name="adj" fmla="val 63522"/>
            </a:avLst>
          </a:prstGeom>
          <a:solidFill>
            <a:schemeClr val="tx2"/>
          </a:solidFill>
          <a:ln w="12700">
            <a:solidFill>
              <a:schemeClr val="tx1"/>
            </a:solidFill>
            <a:miter lim="800000"/>
            <a:headEnd/>
            <a:tailEnd/>
          </a:ln>
          <a:effectLst/>
        </p:spPr>
        <p:txBody>
          <a:bodyPr wrap="none" lIns="90488" tIns="44450" rIns="90488" bIns="44450" anchor="ctr"/>
          <a:lstStyle/>
          <a:p>
            <a:pPr algn="ctr"/>
            <a:r>
              <a:rPr lang="fr-FR" sz="2400" b="1" err="1">
                <a:solidFill>
                  <a:srgbClr val="FC0128"/>
                </a:solidFill>
                <a:latin typeface="Arial" pitchFamily="34" charset="0"/>
              </a:rPr>
              <a:t>Norm</a:t>
            </a:r>
            <a:r>
              <a:rPr lang="fr-FR" sz="2400" b="1">
                <a:solidFill>
                  <a:srgbClr val="FC0128"/>
                </a:solidFill>
                <a:latin typeface="Arial" pitchFamily="34" charset="0"/>
              </a:rPr>
              <a:t>.</a:t>
            </a:r>
          </a:p>
        </p:txBody>
      </p:sp>
      <p:sp>
        <p:nvSpPr>
          <p:cNvPr id="27665" name="Rectangle 17"/>
          <p:cNvSpPr>
            <a:spLocks noChangeArrowheads="1"/>
          </p:cNvSpPr>
          <p:nvPr/>
        </p:nvSpPr>
        <p:spPr bwMode="auto">
          <a:xfrm>
            <a:off x="1074856" y="207422"/>
            <a:ext cx="908050" cy="454025"/>
          </a:xfrm>
          <a:prstGeom prst="rect">
            <a:avLst/>
          </a:prstGeom>
          <a:noFill/>
          <a:ln w="12700">
            <a:noFill/>
            <a:miter lim="800000"/>
            <a:headEnd/>
            <a:tailEnd/>
          </a:ln>
          <a:effectLst/>
        </p:spPr>
        <p:txBody>
          <a:bodyPr wrap="none" lIns="90488" tIns="44450" rIns="90488" bIns="44450">
            <a:spAutoFit/>
          </a:bodyPr>
          <a:lstStyle/>
          <a:p>
            <a:r>
              <a:rPr lang="fr-FR" sz="2400" b="1">
                <a:solidFill>
                  <a:schemeClr val="hlink"/>
                </a:solidFill>
                <a:latin typeface="Arial" pitchFamily="34" charset="0"/>
              </a:rPr>
              <a:t>O NF</a:t>
            </a:r>
          </a:p>
        </p:txBody>
      </p:sp>
      <p:sp>
        <p:nvSpPr>
          <p:cNvPr id="27666" name="Rectangle 18"/>
          <p:cNvSpPr>
            <a:spLocks noChangeArrowheads="1"/>
          </p:cNvSpPr>
          <p:nvPr/>
        </p:nvSpPr>
        <p:spPr bwMode="auto">
          <a:xfrm>
            <a:off x="6636711" y="215136"/>
            <a:ext cx="841375" cy="454025"/>
          </a:xfrm>
          <a:prstGeom prst="rect">
            <a:avLst/>
          </a:prstGeom>
          <a:noFill/>
          <a:ln w="12700">
            <a:noFill/>
            <a:miter lim="800000"/>
            <a:headEnd/>
            <a:tailEnd/>
          </a:ln>
          <a:effectLst/>
        </p:spPr>
        <p:txBody>
          <a:bodyPr wrap="none" lIns="90488" tIns="44450" rIns="90488" bIns="44450">
            <a:spAutoFit/>
          </a:bodyPr>
          <a:lstStyle/>
          <a:p>
            <a:r>
              <a:rPr lang="fr-FR" sz="2400" b="1">
                <a:solidFill>
                  <a:schemeClr val="hlink"/>
                </a:solidFill>
                <a:latin typeface="Arial" pitchFamily="34" charset="0"/>
              </a:rPr>
              <a:t>1 NF</a:t>
            </a:r>
          </a:p>
        </p:txBody>
      </p:sp>
      <p:sp>
        <p:nvSpPr>
          <p:cNvPr id="19" name="ZoneTexte 18"/>
          <p:cNvSpPr txBox="1"/>
          <p:nvPr/>
        </p:nvSpPr>
        <p:spPr>
          <a:xfrm>
            <a:off x="1047407" y="5166524"/>
            <a:ext cx="3377351" cy="400110"/>
          </a:xfrm>
          <a:prstGeom prst="rect">
            <a:avLst/>
          </a:prstGeom>
          <a:noFill/>
          <a:ln>
            <a:solidFill>
              <a:srgbClr val="FF0000"/>
            </a:solidFill>
          </a:ln>
        </p:spPr>
        <p:txBody>
          <a:bodyPr wrap="square" rtlCol="0">
            <a:spAutoFit/>
          </a:bodyPr>
          <a:lstStyle/>
          <a:p>
            <a:pPr algn="ctr"/>
            <a:r>
              <a:rPr lang="fr-FR" smtClean="0"/>
              <a:t>Toute valeur de (S#, P#, L#) </a:t>
            </a:r>
            <a:endParaRPr lang="fr-FR"/>
          </a:p>
        </p:txBody>
      </p:sp>
      <p:sp>
        <p:nvSpPr>
          <p:cNvPr id="20" name="ZoneTexte 19"/>
          <p:cNvSpPr txBox="1"/>
          <p:nvPr/>
        </p:nvSpPr>
        <p:spPr>
          <a:xfrm>
            <a:off x="6687191" y="5166523"/>
            <a:ext cx="1357459" cy="400110"/>
          </a:xfrm>
          <a:prstGeom prst="rect">
            <a:avLst/>
          </a:prstGeom>
          <a:noFill/>
          <a:ln>
            <a:solidFill>
              <a:srgbClr val="FF0000"/>
            </a:solidFill>
          </a:ln>
        </p:spPr>
        <p:txBody>
          <a:bodyPr wrap="square" rtlCol="0">
            <a:spAutoFit/>
          </a:bodyPr>
          <a:lstStyle/>
          <a:p>
            <a:r>
              <a:rPr lang="fr-FR" smtClean="0"/>
              <a:t>Une ligne</a:t>
            </a:r>
            <a:endParaRPr lang="fr-FR"/>
          </a:p>
        </p:txBody>
      </p:sp>
      <p:cxnSp>
        <p:nvCxnSpPr>
          <p:cNvPr id="24" name="Connecteur droit avec flèche 23"/>
          <p:cNvCxnSpPr>
            <a:stCxn id="19" idx="3"/>
          </p:cNvCxnSpPr>
          <p:nvPr/>
        </p:nvCxnSpPr>
        <p:spPr bwMode="auto">
          <a:xfrm flipV="1">
            <a:off x="4424758" y="5364489"/>
            <a:ext cx="2234151" cy="209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9" name="Rectangle 28"/>
          <p:cNvSpPr/>
          <p:nvPr/>
        </p:nvSpPr>
        <p:spPr>
          <a:xfrm>
            <a:off x="830906" y="661447"/>
            <a:ext cx="861612" cy="400110"/>
          </a:xfrm>
          <a:prstGeom prst="rect">
            <a:avLst/>
          </a:prstGeom>
        </p:spPr>
        <p:txBody>
          <a:bodyPr wrap="square">
            <a:spAutoFit/>
          </a:bodyPr>
          <a:lstStyle/>
          <a:p>
            <a:pPr algn="ctr"/>
            <a:r>
              <a:rPr lang="fr-RE" b="1" smtClean="0"/>
              <a:t>S#</a:t>
            </a:r>
            <a:endParaRPr lang="fr-FR"/>
          </a:p>
        </p:txBody>
      </p:sp>
      <p:sp>
        <p:nvSpPr>
          <p:cNvPr id="30" name="Rectangle 29"/>
          <p:cNvSpPr/>
          <p:nvPr/>
        </p:nvSpPr>
        <p:spPr>
          <a:xfrm>
            <a:off x="1669892" y="661447"/>
            <a:ext cx="861612" cy="400110"/>
          </a:xfrm>
          <a:prstGeom prst="rect">
            <a:avLst/>
          </a:prstGeom>
        </p:spPr>
        <p:txBody>
          <a:bodyPr wrap="square">
            <a:spAutoFit/>
          </a:bodyPr>
          <a:lstStyle/>
          <a:p>
            <a:pPr algn="ctr"/>
            <a:r>
              <a:rPr lang="fr-RE" b="1" smtClean="0"/>
              <a:t>P#</a:t>
            </a:r>
            <a:endParaRPr lang="fr-FR"/>
          </a:p>
        </p:txBody>
      </p:sp>
      <p:sp>
        <p:nvSpPr>
          <p:cNvPr id="31" name="Rectangle 30"/>
          <p:cNvSpPr/>
          <p:nvPr/>
        </p:nvSpPr>
        <p:spPr>
          <a:xfrm>
            <a:off x="6161357" y="671661"/>
            <a:ext cx="861612" cy="400110"/>
          </a:xfrm>
          <a:prstGeom prst="rect">
            <a:avLst/>
          </a:prstGeom>
        </p:spPr>
        <p:txBody>
          <a:bodyPr wrap="square">
            <a:spAutoFit/>
          </a:bodyPr>
          <a:lstStyle/>
          <a:p>
            <a:pPr algn="ctr"/>
            <a:r>
              <a:rPr lang="fr-RE" b="1" smtClean="0"/>
              <a:t>S#</a:t>
            </a:r>
            <a:endParaRPr lang="fr-FR"/>
          </a:p>
        </p:txBody>
      </p:sp>
      <p:sp>
        <p:nvSpPr>
          <p:cNvPr id="32" name="Rectangle 31"/>
          <p:cNvSpPr/>
          <p:nvPr/>
        </p:nvSpPr>
        <p:spPr>
          <a:xfrm>
            <a:off x="7000343" y="671661"/>
            <a:ext cx="861612" cy="400110"/>
          </a:xfrm>
          <a:prstGeom prst="rect">
            <a:avLst/>
          </a:prstGeom>
        </p:spPr>
        <p:txBody>
          <a:bodyPr wrap="square">
            <a:spAutoFit/>
          </a:bodyPr>
          <a:lstStyle/>
          <a:p>
            <a:pPr algn="ctr"/>
            <a:r>
              <a:rPr lang="fr-RE" b="1" smtClean="0"/>
              <a:t>P#</a:t>
            </a:r>
            <a:endParaRPr lang="fr-FR"/>
          </a:p>
        </p:txBody>
      </p:sp>
      <p:sp>
        <p:nvSpPr>
          <p:cNvPr id="28" name="Rectangle 3"/>
          <p:cNvSpPr>
            <a:spLocks noChangeArrowheads="1"/>
          </p:cNvSpPr>
          <p:nvPr/>
        </p:nvSpPr>
        <p:spPr bwMode="auto">
          <a:xfrm>
            <a:off x="2533926" y="1051838"/>
            <a:ext cx="825500" cy="18161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34" name="Rectangle 4"/>
          <p:cNvSpPr>
            <a:spLocks noChangeArrowheads="1"/>
          </p:cNvSpPr>
          <p:nvPr/>
        </p:nvSpPr>
        <p:spPr bwMode="auto">
          <a:xfrm>
            <a:off x="2665689" y="1183601"/>
            <a:ext cx="541816" cy="1567096"/>
          </a:xfrm>
          <a:prstGeom prst="rect">
            <a:avLst/>
          </a:prstGeom>
          <a:noFill/>
          <a:ln w="12700">
            <a:noFill/>
            <a:miter lim="800000"/>
            <a:headEnd/>
            <a:tailEnd/>
          </a:ln>
          <a:effectLst/>
        </p:spPr>
        <p:txBody>
          <a:bodyPr wrap="none" lIns="90488" tIns="44450" rIns="90488" bIns="44450">
            <a:spAutoFit/>
          </a:bodyPr>
          <a:lstStyle/>
          <a:p>
            <a:r>
              <a:rPr lang="fr-FR" sz="2400" b="1" smtClean="0">
                <a:solidFill>
                  <a:schemeClr val="tx2"/>
                </a:solidFill>
                <a:latin typeface="Arial" pitchFamily="34" charset="0"/>
              </a:rPr>
              <a:t>L1</a:t>
            </a:r>
            <a:endParaRPr lang="fr-FR" sz="2400" b="1">
              <a:solidFill>
                <a:schemeClr val="tx2"/>
              </a:solidFill>
              <a:latin typeface="Arial" pitchFamily="34" charset="0"/>
            </a:endParaRPr>
          </a:p>
          <a:p>
            <a:r>
              <a:rPr lang="fr-FR" sz="2400" b="1" smtClean="0">
                <a:solidFill>
                  <a:schemeClr val="tx2"/>
                </a:solidFill>
                <a:latin typeface="Arial" pitchFamily="34" charset="0"/>
              </a:rPr>
              <a:t>L2</a:t>
            </a:r>
            <a:endParaRPr lang="fr-FR" sz="2400" b="1">
              <a:solidFill>
                <a:schemeClr val="tx2"/>
              </a:solidFill>
              <a:latin typeface="Arial" pitchFamily="34" charset="0"/>
            </a:endParaRPr>
          </a:p>
          <a:p>
            <a:r>
              <a:rPr lang="fr-FR" sz="2400" b="1" smtClean="0">
                <a:solidFill>
                  <a:schemeClr val="tx2"/>
                </a:solidFill>
                <a:latin typeface="Arial" pitchFamily="34" charset="0"/>
              </a:rPr>
              <a:t>L3</a:t>
            </a:r>
            <a:endParaRPr lang="fr-FR" sz="2400" b="1">
              <a:solidFill>
                <a:schemeClr val="tx2"/>
              </a:solidFill>
              <a:latin typeface="Arial" pitchFamily="34" charset="0"/>
            </a:endParaRPr>
          </a:p>
          <a:p>
            <a:endParaRPr lang="fr-FR" sz="2400" b="1">
              <a:solidFill>
                <a:schemeClr val="tx2"/>
              </a:solidFill>
              <a:latin typeface="Arial" pitchFamily="34" charset="0"/>
            </a:endParaRPr>
          </a:p>
        </p:txBody>
      </p:sp>
      <p:sp>
        <p:nvSpPr>
          <p:cNvPr id="35" name="Rectangle 8"/>
          <p:cNvSpPr>
            <a:spLocks noChangeArrowheads="1"/>
          </p:cNvSpPr>
          <p:nvPr/>
        </p:nvSpPr>
        <p:spPr bwMode="auto">
          <a:xfrm>
            <a:off x="2533926" y="2880637"/>
            <a:ext cx="825500" cy="1825625"/>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36" name="Rectangle 9"/>
          <p:cNvSpPr>
            <a:spLocks noChangeArrowheads="1"/>
          </p:cNvSpPr>
          <p:nvPr/>
        </p:nvSpPr>
        <p:spPr bwMode="auto">
          <a:xfrm>
            <a:off x="2665689" y="3012401"/>
            <a:ext cx="541816" cy="1567096"/>
          </a:xfrm>
          <a:prstGeom prst="rect">
            <a:avLst/>
          </a:prstGeom>
          <a:noFill/>
          <a:ln w="12700">
            <a:noFill/>
            <a:miter lim="800000"/>
            <a:headEnd/>
            <a:tailEnd/>
          </a:ln>
          <a:effectLst/>
        </p:spPr>
        <p:txBody>
          <a:bodyPr wrap="none" lIns="90488" tIns="44450" rIns="90488" bIns="44450">
            <a:spAutoFit/>
          </a:bodyPr>
          <a:lstStyle/>
          <a:p>
            <a:r>
              <a:rPr lang="fr-FR" sz="2400" b="1" smtClean="0">
                <a:solidFill>
                  <a:schemeClr val="tx2"/>
                </a:solidFill>
                <a:latin typeface="Arial" pitchFamily="34" charset="0"/>
              </a:rPr>
              <a:t>L4</a:t>
            </a:r>
            <a:endParaRPr lang="fr-FR" sz="2400" b="1">
              <a:solidFill>
                <a:schemeClr val="tx2"/>
              </a:solidFill>
              <a:latin typeface="Arial" pitchFamily="34" charset="0"/>
            </a:endParaRPr>
          </a:p>
          <a:p>
            <a:r>
              <a:rPr lang="fr-FR" sz="2400" b="1" smtClean="0">
                <a:solidFill>
                  <a:schemeClr val="tx2"/>
                </a:solidFill>
                <a:latin typeface="Arial" pitchFamily="34" charset="0"/>
              </a:rPr>
              <a:t>L5</a:t>
            </a:r>
          </a:p>
          <a:p>
            <a:r>
              <a:rPr lang="fr-FR" sz="2400" b="1" smtClean="0">
                <a:solidFill>
                  <a:schemeClr val="tx2"/>
                </a:solidFill>
                <a:latin typeface="Arial" pitchFamily="34" charset="0"/>
              </a:rPr>
              <a:t>L6</a:t>
            </a:r>
            <a:endParaRPr lang="fr-FR" sz="2400" b="1">
              <a:solidFill>
                <a:schemeClr val="tx2"/>
              </a:solidFill>
              <a:latin typeface="Arial" pitchFamily="34" charset="0"/>
            </a:endParaRPr>
          </a:p>
          <a:p>
            <a:endParaRPr lang="fr-FR" sz="2400" b="1">
              <a:solidFill>
                <a:schemeClr val="tx2"/>
              </a:solidFill>
              <a:latin typeface="Arial" pitchFamily="34" charset="0"/>
            </a:endParaRPr>
          </a:p>
        </p:txBody>
      </p:sp>
      <p:sp>
        <p:nvSpPr>
          <p:cNvPr id="37" name="Rectangle 36"/>
          <p:cNvSpPr/>
          <p:nvPr/>
        </p:nvSpPr>
        <p:spPr>
          <a:xfrm>
            <a:off x="2546192" y="661447"/>
            <a:ext cx="861612" cy="400110"/>
          </a:xfrm>
          <a:prstGeom prst="rect">
            <a:avLst/>
          </a:prstGeom>
        </p:spPr>
        <p:txBody>
          <a:bodyPr wrap="square">
            <a:spAutoFit/>
          </a:bodyPr>
          <a:lstStyle/>
          <a:p>
            <a:pPr algn="ctr"/>
            <a:r>
              <a:rPr lang="fr-RE" b="1" smtClean="0"/>
              <a:t>L#</a:t>
            </a:r>
            <a:endParaRPr lang="fr-FR"/>
          </a:p>
        </p:txBody>
      </p:sp>
      <p:sp>
        <p:nvSpPr>
          <p:cNvPr id="38" name="Rectangle 11"/>
          <p:cNvSpPr>
            <a:spLocks noChangeArrowheads="1"/>
          </p:cNvSpPr>
          <p:nvPr/>
        </p:nvSpPr>
        <p:spPr bwMode="auto">
          <a:xfrm>
            <a:off x="7816850" y="1062051"/>
            <a:ext cx="774700" cy="4016375"/>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39" name="Rectangle 12"/>
          <p:cNvSpPr>
            <a:spLocks noChangeArrowheads="1"/>
          </p:cNvSpPr>
          <p:nvPr/>
        </p:nvSpPr>
        <p:spPr bwMode="auto">
          <a:xfrm>
            <a:off x="7957405" y="1214159"/>
            <a:ext cx="623887" cy="4152419"/>
          </a:xfrm>
          <a:prstGeom prst="rect">
            <a:avLst/>
          </a:prstGeom>
          <a:noFill/>
          <a:ln w="12700">
            <a:noFill/>
            <a:miter lim="800000"/>
            <a:headEnd/>
            <a:tailEnd/>
          </a:ln>
          <a:effectLst/>
        </p:spPr>
        <p:txBody>
          <a:bodyPr wrap="square" lIns="90488" tIns="44450" rIns="90488" bIns="44450">
            <a:spAutoFit/>
          </a:bodyPr>
          <a:lstStyle/>
          <a:p>
            <a:r>
              <a:rPr lang="fr-FR" sz="2400" b="1" smtClean="0">
                <a:solidFill>
                  <a:schemeClr val="tx2"/>
                </a:solidFill>
                <a:latin typeface="Arial" pitchFamily="34" charset="0"/>
              </a:rPr>
              <a:t>L1</a:t>
            </a:r>
            <a:endParaRPr lang="fr-FR" sz="2400" b="1">
              <a:solidFill>
                <a:schemeClr val="tx2"/>
              </a:solidFill>
              <a:latin typeface="Arial" pitchFamily="34" charset="0"/>
            </a:endParaRPr>
          </a:p>
          <a:p>
            <a:r>
              <a:rPr lang="fr-FR" sz="2400" b="1" smtClean="0">
                <a:solidFill>
                  <a:schemeClr val="tx2"/>
                </a:solidFill>
                <a:latin typeface="Arial" pitchFamily="34" charset="0"/>
              </a:rPr>
              <a:t>L2</a:t>
            </a:r>
            <a:endParaRPr lang="fr-FR" sz="2400" b="1">
              <a:solidFill>
                <a:schemeClr val="tx2"/>
              </a:solidFill>
              <a:latin typeface="Arial" pitchFamily="34" charset="0"/>
            </a:endParaRPr>
          </a:p>
          <a:p>
            <a:r>
              <a:rPr lang="fr-FR" sz="2400" b="1" smtClean="0">
                <a:solidFill>
                  <a:schemeClr val="tx2"/>
                </a:solidFill>
                <a:latin typeface="Arial" pitchFamily="34" charset="0"/>
              </a:rPr>
              <a:t>L3</a:t>
            </a:r>
            <a:endParaRPr lang="fr-FR" sz="2400" b="1">
              <a:solidFill>
                <a:schemeClr val="tx2"/>
              </a:solidFill>
              <a:latin typeface="Arial" pitchFamily="34" charset="0"/>
            </a:endParaRPr>
          </a:p>
          <a:p>
            <a:r>
              <a:rPr lang="fr-FR" sz="2400" b="1" smtClean="0">
                <a:solidFill>
                  <a:schemeClr val="tx2"/>
                </a:solidFill>
                <a:latin typeface="Arial" pitchFamily="34" charset="0"/>
              </a:rPr>
              <a:t>L1</a:t>
            </a:r>
          </a:p>
          <a:p>
            <a:r>
              <a:rPr lang="fr-FR" sz="2400" b="1" smtClean="0">
                <a:solidFill>
                  <a:schemeClr val="tx2"/>
                </a:solidFill>
                <a:latin typeface="Arial" pitchFamily="34" charset="0"/>
              </a:rPr>
              <a:t>L2</a:t>
            </a:r>
          </a:p>
          <a:p>
            <a:r>
              <a:rPr lang="fr-FR" sz="2400" b="1" smtClean="0">
                <a:solidFill>
                  <a:schemeClr val="tx2"/>
                </a:solidFill>
                <a:latin typeface="Arial" pitchFamily="34" charset="0"/>
              </a:rPr>
              <a:t>L3</a:t>
            </a:r>
          </a:p>
          <a:p>
            <a:r>
              <a:rPr lang="fr-FR" sz="2400" b="1" smtClean="0">
                <a:solidFill>
                  <a:schemeClr val="tx2"/>
                </a:solidFill>
                <a:latin typeface="Arial" pitchFamily="34" charset="0"/>
              </a:rPr>
              <a:t>L4</a:t>
            </a:r>
          </a:p>
          <a:p>
            <a:r>
              <a:rPr lang="fr-FR" sz="2400" b="1" smtClean="0">
                <a:solidFill>
                  <a:schemeClr val="tx2"/>
                </a:solidFill>
                <a:latin typeface="Arial" pitchFamily="34" charset="0"/>
              </a:rPr>
              <a:t>L5</a:t>
            </a:r>
          </a:p>
          <a:p>
            <a:r>
              <a:rPr lang="fr-FR" sz="2400" b="1" smtClean="0">
                <a:solidFill>
                  <a:schemeClr val="tx2"/>
                </a:solidFill>
                <a:latin typeface="Arial" pitchFamily="34" charset="0"/>
              </a:rPr>
              <a:t>L6</a:t>
            </a:r>
          </a:p>
          <a:p>
            <a:r>
              <a:rPr lang="fr-FR" sz="2400" b="1" smtClean="0">
                <a:solidFill>
                  <a:schemeClr val="tx2"/>
                </a:solidFill>
                <a:latin typeface="Arial" pitchFamily="34" charset="0"/>
              </a:rPr>
              <a:t>…</a:t>
            </a:r>
          </a:p>
          <a:p>
            <a:endParaRPr lang="fr-FR" sz="2400" b="1">
              <a:solidFill>
                <a:schemeClr val="tx2"/>
              </a:solidFill>
              <a:latin typeface="Arial" pitchFamily="34" charset="0"/>
            </a:endParaRPr>
          </a:p>
        </p:txBody>
      </p:sp>
      <p:sp>
        <p:nvSpPr>
          <p:cNvPr id="40" name="Rectangle 39"/>
          <p:cNvSpPr/>
          <p:nvPr/>
        </p:nvSpPr>
        <p:spPr>
          <a:xfrm>
            <a:off x="7838543" y="671661"/>
            <a:ext cx="861612" cy="400110"/>
          </a:xfrm>
          <a:prstGeom prst="rect">
            <a:avLst/>
          </a:prstGeom>
        </p:spPr>
        <p:txBody>
          <a:bodyPr wrap="square">
            <a:spAutoFit/>
          </a:bodyPr>
          <a:lstStyle/>
          <a:p>
            <a:pPr algn="ctr"/>
            <a:r>
              <a:rPr lang="fr-RE" b="1" smtClean="0"/>
              <a:t>L#</a:t>
            </a:r>
            <a:endParaRPr lang="fr-FR"/>
          </a:p>
        </p:txBody>
      </p:sp>
      <p:sp>
        <p:nvSpPr>
          <p:cNvPr id="41" name="ZoneTexte 40"/>
          <p:cNvSpPr txBox="1"/>
          <p:nvPr/>
        </p:nvSpPr>
        <p:spPr>
          <a:xfrm>
            <a:off x="620976" y="6290032"/>
            <a:ext cx="2354752" cy="400110"/>
          </a:xfrm>
          <a:prstGeom prst="rect">
            <a:avLst/>
          </a:prstGeom>
          <a:solidFill>
            <a:schemeClr val="bg2">
              <a:lumMod val="50000"/>
              <a:lumOff val="50000"/>
            </a:schemeClr>
          </a:solidFill>
        </p:spPr>
        <p:txBody>
          <a:bodyPr wrap="square" rtlCol="0">
            <a:spAutoFit/>
          </a:bodyPr>
          <a:lstStyle/>
          <a:p>
            <a:r>
              <a:rPr lang="en-US" smtClean="0"/>
              <a:t>DM: S# -&gt;&gt; P# | L#</a:t>
            </a:r>
            <a:endParaRPr lang="en-US"/>
          </a:p>
        </p:txBody>
      </p:sp>
      <p:sp>
        <p:nvSpPr>
          <p:cNvPr id="42" name="Rectangle 41"/>
          <p:cNvSpPr/>
          <p:nvPr/>
        </p:nvSpPr>
        <p:spPr>
          <a:xfrm>
            <a:off x="5350869" y="6086432"/>
            <a:ext cx="3793131" cy="646331"/>
          </a:xfrm>
          <a:prstGeom prst="rect">
            <a:avLst/>
          </a:prstGeom>
          <a:solidFill>
            <a:schemeClr val="accent3">
              <a:lumMod val="50000"/>
            </a:schemeClr>
          </a:solidFill>
          <a:ln>
            <a:solidFill>
              <a:srgbClr val="FF0000"/>
            </a:solidFill>
          </a:ln>
        </p:spPr>
        <p:txBody>
          <a:bodyPr wrap="square">
            <a:spAutoFit/>
          </a:bodyPr>
          <a:lstStyle/>
          <a:p>
            <a:pPr algn="ctr">
              <a:lnSpc>
                <a:spcPct val="90000"/>
              </a:lnSpc>
            </a:pPr>
            <a:r>
              <a:rPr lang="fr-FR" smtClean="0">
                <a:solidFill>
                  <a:schemeClr val="accent2"/>
                </a:solidFill>
              </a:rPr>
              <a:t>Redondances multiples</a:t>
            </a:r>
          </a:p>
          <a:p>
            <a:pPr algn="ctr">
              <a:lnSpc>
                <a:spcPct val="90000"/>
              </a:lnSpc>
            </a:pPr>
            <a:r>
              <a:rPr lang="fr-FR" smtClean="0">
                <a:solidFill>
                  <a:schemeClr val="accent2"/>
                </a:solidFill>
              </a:rPr>
              <a:t>Inacceptables en général</a:t>
            </a:r>
            <a:endParaRPr lang="fr-FR">
              <a:solidFill>
                <a:schemeClr val="accent2"/>
              </a:solidFill>
            </a:endParaRPr>
          </a:p>
        </p:txBody>
      </p:sp>
      <p:sp>
        <p:nvSpPr>
          <p:cNvPr id="43" name="ZoneTexte 42"/>
          <p:cNvSpPr txBox="1"/>
          <p:nvPr/>
        </p:nvSpPr>
        <p:spPr>
          <a:xfrm>
            <a:off x="1651130" y="5649152"/>
            <a:ext cx="1400300" cy="400110"/>
          </a:xfrm>
          <a:prstGeom prst="rect">
            <a:avLst/>
          </a:prstGeom>
          <a:noFill/>
          <a:ln>
            <a:solidFill>
              <a:srgbClr val="FF0000"/>
            </a:solidFill>
          </a:ln>
        </p:spPr>
        <p:txBody>
          <a:bodyPr wrap="square" rtlCol="0">
            <a:spAutoFit/>
          </a:bodyPr>
          <a:lstStyle/>
          <a:p>
            <a:r>
              <a:rPr lang="fr-FR"/>
              <a:t> </a:t>
            </a:r>
            <a:r>
              <a:rPr lang="fr-FR" smtClean="0"/>
              <a:t>14 valeurs  </a:t>
            </a:r>
            <a:endParaRPr lang="fr-FR"/>
          </a:p>
        </p:txBody>
      </p:sp>
      <p:sp>
        <p:nvSpPr>
          <p:cNvPr id="44" name="ZoneTexte 43"/>
          <p:cNvSpPr txBox="1"/>
          <p:nvPr/>
        </p:nvSpPr>
        <p:spPr>
          <a:xfrm>
            <a:off x="6501851" y="5649151"/>
            <a:ext cx="1357459" cy="400110"/>
          </a:xfrm>
          <a:prstGeom prst="rect">
            <a:avLst/>
          </a:prstGeom>
          <a:noFill/>
          <a:ln>
            <a:solidFill>
              <a:srgbClr val="FF0000"/>
            </a:solidFill>
          </a:ln>
        </p:spPr>
        <p:txBody>
          <a:bodyPr wrap="square" rtlCol="0">
            <a:spAutoFit/>
          </a:bodyPr>
          <a:lstStyle/>
          <a:p>
            <a:r>
              <a:rPr lang="fr-FR" smtClean="0"/>
              <a:t>54 valeurs</a:t>
            </a:r>
            <a:endParaRPr lang="fr-FR"/>
          </a:p>
        </p:txBody>
      </p:sp>
      <p:cxnSp>
        <p:nvCxnSpPr>
          <p:cNvPr id="45" name="Connecteur droit avec flèche 44"/>
          <p:cNvCxnSpPr>
            <a:stCxn id="43" idx="3"/>
          </p:cNvCxnSpPr>
          <p:nvPr/>
        </p:nvCxnSpPr>
        <p:spPr bwMode="auto">
          <a:xfrm flipV="1">
            <a:off x="3051430" y="5847115"/>
            <a:ext cx="3422139" cy="209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cSld>
  <p:clrMapOvr>
    <a:masterClrMapping/>
  </p:clrMapOvr>
  <p:transition spd="slow">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755650" y="288925"/>
            <a:ext cx="7772400" cy="658813"/>
          </a:xfrm>
          <a:solidFill>
            <a:srgbClr val="0000FD"/>
          </a:solidFill>
          <a:scene3d>
            <a:camera prst="legacyPerspectiveBottom"/>
            <a:lightRig rig="legacyFlat3" dir="t"/>
          </a:scene3d>
          <a:sp3d extrusionH="887400" prstMaterial="legacyMatte">
            <a:bevelT w="13500" h="13500" prst="angle"/>
            <a:bevelB w="13500" h="13500" prst="angle"/>
            <a:extrusionClr>
              <a:srgbClr val="0000FD"/>
            </a:extrusionClr>
          </a:sp3d>
        </p:spPr>
        <p:txBody>
          <a:bodyPr>
            <a:flatTx/>
          </a:bodyPr>
          <a:lstStyle/>
          <a:p>
            <a:pPr algn="ctr"/>
            <a:r>
              <a:rPr lang="en-US"/>
              <a:t>Normalization en 1-NF</a:t>
            </a:r>
          </a:p>
        </p:txBody>
      </p:sp>
      <p:sp>
        <p:nvSpPr>
          <p:cNvPr id="150531" name="Rectangle 3"/>
          <p:cNvSpPr>
            <a:spLocks noGrp="1" noChangeArrowheads="1"/>
          </p:cNvSpPr>
          <p:nvPr>
            <p:ph type="body" idx="1"/>
          </p:nvPr>
        </p:nvSpPr>
        <p:spPr>
          <a:xfrm>
            <a:off x="146304" y="1210882"/>
            <a:ext cx="8833104" cy="5464238"/>
          </a:xfrm>
          <a:ln>
            <a:solidFill>
              <a:schemeClr val="accent1"/>
            </a:solidFill>
          </a:ln>
        </p:spPr>
        <p:txBody>
          <a:bodyPr/>
          <a:lstStyle/>
          <a:p>
            <a:pPr>
              <a:lnSpc>
                <a:spcPct val="90000"/>
              </a:lnSpc>
            </a:pPr>
            <a:r>
              <a:rPr lang="fr-FR" b="1" i="1" dirty="0" smtClean="0">
                <a:solidFill>
                  <a:srgbClr val="FFFF00"/>
                </a:solidFill>
              </a:rPr>
              <a:t>Explosion combinatoire de la taille de la table </a:t>
            </a:r>
            <a:r>
              <a:rPr lang="fr-FR" b="1" i="1" dirty="0">
                <a:solidFill>
                  <a:srgbClr val="FFFF00"/>
                </a:solidFill>
              </a:rPr>
              <a:t>!</a:t>
            </a:r>
          </a:p>
          <a:p>
            <a:pPr>
              <a:lnSpc>
                <a:spcPct val="90000"/>
              </a:lnSpc>
            </a:pPr>
            <a:r>
              <a:rPr lang="fr-FR" dirty="0" err="1"/>
              <a:t>Etud</a:t>
            </a:r>
            <a:r>
              <a:rPr lang="fr-FR" dirty="0"/>
              <a:t> (E#, Tel, </a:t>
            </a:r>
            <a:r>
              <a:rPr lang="fr-FR" dirty="0" smtClean="0"/>
              <a:t>Hobby, </a:t>
            </a:r>
            <a:r>
              <a:rPr lang="fr-FR" dirty="0" err="1"/>
              <a:t>Dipl</a:t>
            </a:r>
            <a:r>
              <a:rPr lang="fr-FR" dirty="0"/>
              <a:t>, Enfants, Voit)</a:t>
            </a:r>
          </a:p>
          <a:p>
            <a:pPr>
              <a:lnSpc>
                <a:spcPct val="90000"/>
              </a:lnSpc>
            </a:pPr>
            <a:r>
              <a:rPr lang="fr-FR" dirty="0">
                <a:solidFill>
                  <a:srgbClr val="00FF00"/>
                </a:solidFill>
              </a:rPr>
              <a:t>Etudiant Dupont:</a:t>
            </a:r>
          </a:p>
          <a:p>
            <a:pPr lvl="1">
              <a:lnSpc>
                <a:spcPct val="90000"/>
              </a:lnSpc>
            </a:pPr>
            <a:r>
              <a:rPr lang="fr-FR" sz="3200" b="1" dirty="0">
                <a:solidFill>
                  <a:srgbClr val="FC0128"/>
                </a:solidFill>
              </a:rPr>
              <a:t>3 tel, 5 hobbies, 3 diplômes, 3 enfants, 2 voitures</a:t>
            </a:r>
          </a:p>
          <a:p>
            <a:pPr>
              <a:lnSpc>
                <a:spcPct val="90000"/>
              </a:lnSpc>
            </a:pPr>
            <a:r>
              <a:rPr lang="fr-FR" dirty="0"/>
              <a:t>Un </a:t>
            </a:r>
            <a:r>
              <a:rPr lang="fr-FR" dirty="0" err="1"/>
              <a:t>tuple</a:t>
            </a:r>
            <a:r>
              <a:rPr lang="fr-FR" dirty="0"/>
              <a:t> </a:t>
            </a:r>
            <a:r>
              <a:rPr lang="fr-FR" dirty="0" err="1"/>
              <a:t>d’ue</a:t>
            </a:r>
            <a:r>
              <a:rPr lang="fr-FR" dirty="0"/>
              <a:t> relation en 0-NF suffit</a:t>
            </a:r>
          </a:p>
          <a:p>
            <a:pPr>
              <a:lnSpc>
                <a:spcPct val="90000"/>
              </a:lnSpc>
            </a:pPr>
            <a:r>
              <a:rPr lang="fr-FR" dirty="0"/>
              <a:t>Il faut 3*5*3*3*2 = </a:t>
            </a:r>
            <a:r>
              <a:rPr lang="fr-FR" dirty="0">
                <a:solidFill>
                  <a:schemeClr val="accent1"/>
                </a:solidFill>
              </a:rPr>
              <a:t>270</a:t>
            </a:r>
            <a:r>
              <a:rPr lang="fr-FR" dirty="0"/>
              <a:t> </a:t>
            </a:r>
            <a:r>
              <a:rPr lang="fr-FR" dirty="0" err="1"/>
              <a:t>tuples</a:t>
            </a:r>
            <a:r>
              <a:rPr lang="fr-FR" dirty="0"/>
              <a:t> </a:t>
            </a:r>
            <a:endParaRPr lang="fr-FR" dirty="0" smtClean="0"/>
          </a:p>
          <a:p>
            <a:pPr marL="342900" lvl="1" indent="-342900">
              <a:lnSpc>
                <a:spcPct val="90000"/>
              </a:lnSpc>
              <a:buClr>
                <a:schemeClr val="hlink"/>
              </a:buClr>
            </a:pPr>
            <a:r>
              <a:rPr lang="fr-FR" dirty="0"/>
              <a:t> </a:t>
            </a:r>
            <a:r>
              <a:rPr lang="fr-FR" sz="3200" dirty="0" smtClean="0"/>
              <a:t>Un </a:t>
            </a:r>
            <a:r>
              <a:rPr lang="fr-FR" sz="3200" dirty="0" err="1"/>
              <a:t>tuple</a:t>
            </a:r>
            <a:r>
              <a:rPr lang="fr-FR" sz="3200" dirty="0"/>
              <a:t> pour toute combinaison d’un tél, un hobby, un </a:t>
            </a:r>
            <a:r>
              <a:rPr lang="fr-FR" sz="3200" dirty="0" err="1"/>
              <a:t>dipl</a:t>
            </a:r>
            <a:r>
              <a:rPr lang="fr-FR" sz="3200" dirty="0" smtClean="0"/>
              <a:t>….</a:t>
            </a:r>
            <a:endParaRPr lang="fr-FR" dirty="0" smtClean="0"/>
          </a:p>
          <a:p>
            <a:pPr>
              <a:lnSpc>
                <a:spcPct val="90000"/>
              </a:lnSpc>
            </a:pPr>
            <a:r>
              <a:rPr lang="fr-FR" dirty="0" smtClean="0"/>
              <a:t>Pour une relation en 1-NF avec 1 </a:t>
            </a:r>
            <a:r>
              <a:rPr lang="fr-FR" dirty="0" err="1" smtClean="0"/>
              <a:t>tuple</a:t>
            </a:r>
            <a:r>
              <a:rPr lang="fr-FR" dirty="0" smtClean="0"/>
              <a:t> seulement !</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755650" y="288925"/>
            <a:ext cx="7772400" cy="658813"/>
          </a:xfrm>
          <a:solidFill>
            <a:srgbClr val="0000FD"/>
          </a:solidFill>
          <a:scene3d>
            <a:camera prst="legacyPerspectiveBottom"/>
            <a:lightRig rig="legacyFlat3" dir="t"/>
          </a:scene3d>
          <a:sp3d extrusionH="887400" prstMaterial="legacyMatte">
            <a:bevelT w="13500" h="13500" prst="angle"/>
            <a:bevelB w="13500" h="13500" prst="angle"/>
            <a:extrusionClr>
              <a:srgbClr val="0000FD"/>
            </a:extrusionClr>
          </a:sp3d>
        </p:spPr>
        <p:txBody>
          <a:bodyPr>
            <a:flatTx/>
          </a:bodyPr>
          <a:lstStyle/>
          <a:p>
            <a:pPr algn="ctr"/>
            <a:r>
              <a:rPr lang="en-US"/>
              <a:t>Normalization en 1-NF</a:t>
            </a:r>
          </a:p>
        </p:txBody>
      </p:sp>
      <p:sp>
        <p:nvSpPr>
          <p:cNvPr id="150531" name="Rectangle 3"/>
          <p:cNvSpPr>
            <a:spLocks noGrp="1" noChangeArrowheads="1"/>
          </p:cNvSpPr>
          <p:nvPr>
            <p:ph type="body" idx="1"/>
          </p:nvPr>
        </p:nvSpPr>
        <p:spPr>
          <a:xfrm>
            <a:off x="496824" y="1210882"/>
            <a:ext cx="8409432" cy="4879022"/>
          </a:xfrm>
          <a:ln>
            <a:solidFill>
              <a:schemeClr val="accent1"/>
            </a:solidFill>
          </a:ln>
        </p:spPr>
        <p:txBody>
          <a:bodyPr/>
          <a:lstStyle/>
          <a:p>
            <a:pPr>
              <a:lnSpc>
                <a:spcPct val="90000"/>
              </a:lnSpc>
            </a:pPr>
            <a:r>
              <a:rPr lang="fr-FR" sz="3600" dirty="0" smtClean="0"/>
              <a:t>Il </a:t>
            </a:r>
            <a:r>
              <a:rPr lang="fr-FR" sz="3600" dirty="0"/>
              <a:t>faut </a:t>
            </a:r>
            <a:r>
              <a:rPr lang="fr-FR" sz="3600" dirty="0" smtClean="0"/>
              <a:t>1620 valeurs en 1NF</a:t>
            </a:r>
          </a:p>
          <a:p>
            <a:pPr>
              <a:lnSpc>
                <a:spcPct val="90000"/>
              </a:lnSpc>
            </a:pPr>
            <a:r>
              <a:rPr lang="fr-FR" sz="3600" dirty="0" smtClean="0"/>
              <a:t>Pour 17 valeurs seulement en 0NF</a:t>
            </a:r>
          </a:p>
          <a:p>
            <a:pPr lvl="1">
              <a:lnSpc>
                <a:spcPct val="90000"/>
              </a:lnSpc>
            </a:pPr>
            <a:r>
              <a:rPr lang="fr-FR" sz="3600" dirty="0" smtClean="0"/>
              <a:t>Sous peine de perte d’info</a:t>
            </a:r>
          </a:p>
          <a:p>
            <a:pPr lvl="1">
              <a:lnSpc>
                <a:spcPct val="90000"/>
              </a:lnSpc>
            </a:pPr>
            <a:r>
              <a:rPr lang="fr-FR" sz="3600" dirty="0"/>
              <a:t> </a:t>
            </a:r>
            <a:r>
              <a:rPr lang="fr-FR" sz="3600" dirty="0" smtClean="0"/>
              <a:t>Une requête pourrait alors donner le résultat faux</a:t>
            </a:r>
          </a:p>
          <a:p>
            <a:pPr>
              <a:lnSpc>
                <a:spcPct val="90000"/>
              </a:lnSpc>
            </a:pPr>
            <a:r>
              <a:rPr lang="fr-FR" sz="3600" b="1" dirty="0" smtClean="0">
                <a:solidFill>
                  <a:srgbClr val="FAFD00"/>
                </a:solidFill>
              </a:rPr>
              <a:t> L tout est inacceptable en général</a:t>
            </a:r>
            <a:endParaRPr lang="fr-FR" sz="3600" dirty="0" smtClean="0"/>
          </a:p>
          <a:p>
            <a:pPr>
              <a:lnSpc>
                <a:spcPct val="90000"/>
              </a:lnSpc>
            </a:pPr>
            <a:r>
              <a:rPr lang="fr-FR" sz="3600" dirty="0" smtClean="0"/>
              <a:t>Et si on a aussi le nom pour chaque étudiant ?</a:t>
            </a:r>
          </a:p>
          <a:p>
            <a:pPr>
              <a:lnSpc>
                <a:spcPct val="90000"/>
              </a:lnSpc>
            </a:pPr>
            <a:endParaRPr lang="fr-FR" sz="3600" b="1" dirty="0">
              <a:solidFill>
                <a:srgbClr val="FAFD00"/>
              </a:solidFill>
            </a:endParaRPr>
          </a:p>
        </p:txBody>
      </p:sp>
    </p:spTree>
    <p:extLst>
      <p:ext uri="{BB962C8B-B14F-4D97-AF65-F5344CB8AC3E}">
        <p14:creationId xmlns="" xmlns:p14="http://schemas.microsoft.com/office/powerpoint/2010/main" val="142232279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755650" y="0"/>
            <a:ext cx="7772400" cy="658813"/>
          </a:xfrm>
          <a:solidFill>
            <a:srgbClr val="0000FD"/>
          </a:solidFill>
          <a:scene3d>
            <a:camera prst="legacyPerspectiveBottom"/>
            <a:lightRig rig="legacyFlat3" dir="t"/>
          </a:scene3d>
          <a:sp3d extrusionH="887400" prstMaterial="legacyMatte">
            <a:bevelT w="13500" h="13500" prst="angle"/>
            <a:bevelB w="13500" h="13500" prst="angle"/>
            <a:extrusionClr>
              <a:srgbClr val="0000FD"/>
            </a:extrusionClr>
          </a:sp3d>
        </p:spPr>
        <p:txBody>
          <a:bodyPr>
            <a:flatTx/>
          </a:bodyPr>
          <a:lstStyle/>
          <a:p>
            <a:pPr algn="ctr"/>
            <a:r>
              <a:rPr lang="en-US" smtClean="0"/>
              <a:t>Solutions pour la Conception</a:t>
            </a:r>
            <a:endParaRPr lang="en-US"/>
          </a:p>
        </p:txBody>
      </p:sp>
      <p:sp>
        <p:nvSpPr>
          <p:cNvPr id="150531" name="Rectangle 3"/>
          <p:cNvSpPr>
            <a:spLocks noGrp="1" noChangeArrowheads="1"/>
          </p:cNvSpPr>
          <p:nvPr>
            <p:ph type="body" idx="1"/>
          </p:nvPr>
        </p:nvSpPr>
        <p:spPr>
          <a:xfrm>
            <a:off x="274320" y="1135670"/>
            <a:ext cx="8668512" cy="5393146"/>
          </a:xfrm>
          <a:ln>
            <a:solidFill>
              <a:schemeClr val="accent1"/>
            </a:solidFill>
          </a:ln>
        </p:spPr>
        <p:txBody>
          <a:bodyPr/>
          <a:lstStyle/>
          <a:p>
            <a:pPr>
              <a:lnSpc>
                <a:spcPct val="90000"/>
              </a:lnSpc>
            </a:pPr>
            <a:r>
              <a:rPr lang="fr-FR" sz="4000" dirty="0"/>
              <a:t> </a:t>
            </a:r>
            <a:r>
              <a:rPr lang="fr-FR" sz="4000" dirty="0" smtClean="0"/>
              <a:t>Alors comment </a:t>
            </a:r>
            <a:r>
              <a:rPr lang="fr-FR" sz="4000" dirty="0"/>
              <a:t>faire ? </a:t>
            </a:r>
          </a:p>
          <a:p>
            <a:pPr>
              <a:lnSpc>
                <a:spcPct val="90000"/>
              </a:lnSpc>
            </a:pPr>
            <a:r>
              <a:rPr lang="fr-FR" sz="4000" dirty="0"/>
              <a:t> </a:t>
            </a:r>
            <a:r>
              <a:rPr lang="fr-FR" sz="4000" dirty="0" smtClean="0"/>
              <a:t>Décomposition </a:t>
            </a:r>
            <a:r>
              <a:rPr lang="fr-FR" sz="4000" dirty="0"/>
              <a:t>sans perte de données </a:t>
            </a:r>
            <a:r>
              <a:rPr lang="fr-FR" sz="4000" dirty="0" smtClean="0"/>
              <a:t>en plusieurs tables sans anomalies</a:t>
            </a:r>
          </a:p>
          <a:p>
            <a:pPr marL="0" indent="0">
              <a:lnSpc>
                <a:spcPct val="90000"/>
              </a:lnSpc>
              <a:buNone/>
            </a:pPr>
            <a:r>
              <a:rPr lang="fr-FR" sz="4000" dirty="0" smtClean="0"/>
              <a:t> 	</a:t>
            </a:r>
            <a:r>
              <a:rPr lang="fr-FR" dirty="0" smtClean="0">
                <a:solidFill>
                  <a:srgbClr val="FFFFC9"/>
                </a:solidFill>
              </a:rPr>
              <a:t>ET (</a:t>
            </a:r>
            <a:r>
              <a:rPr lang="fr-FR" u="sng" dirty="0" smtClean="0">
                <a:solidFill>
                  <a:srgbClr val="FFFFC9"/>
                </a:solidFill>
              </a:rPr>
              <a:t>E</a:t>
            </a:r>
            <a:r>
              <a:rPr lang="fr-FR" u="sng" dirty="0">
                <a:solidFill>
                  <a:srgbClr val="FFFFC9"/>
                </a:solidFill>
              </a:rPr>
              <a:t>#</a:t>
            </a:r>
            <a:r>
              <a:rPr lang="fr-FR" dirty="0">
                <a:solidFill>
                  <a:srgbClr val="FFFFC9"/>
                </a:solidFill>
              </a:rPr>
              <a:t>, </a:t>
            </a:r>
            <a:r>
              <a:rPr lang="fr-FR" u="sng" dirty="0" smtClean="0">
                <a:solidFill>
                  <a:srgbClr val="FFFFC9"/>
                </a:solidFill>
              </a:rPr>
              <a:t>Tel</a:t>
            </a:r>
            <a:r>
              <a:rPr lang="fr-FR" dirty="0" smtClean="0">
                <a:solidFill>
                  <a:srgbClr val="FFFFC9"/>
                </a:solidFill>
              </a:rPr>
              <a:t>), 	EH </a:t>
            </a:r>
            <a:r>
              <a:rPr lang="fr-FR" dirty="0">
                <a:solidFill>
                  <a:srgbClr val="FFFFC9"/>
                </a:solidFill>
              </a:rPr>
              <a:t>(</a:t>
            </a:r>
            <a:r>
              <a:rPr lang="fr-FR" u="sng" dirty="0">
                <a:solidFill>
                  <a:srgbClr val="FFFFC9"/>
                </a:solidFill>
              </a:rPr>
              <a:t>E#</a:t>
            </a:r>
            <a:r>
              <a:rPr lang="fr-FR" dirty="0">
                <a:solidFill>
                  <a:srgbClr val="FFFFC9"/>
                </a:solidFill>
              </a:rPr>
              <a:t>, </a:t>
            </a:r>
            <a:r>
              <a:rPr lang="fr-FR" u="sng" dirty="0">
                <a:solidFill>
                  <a:srgbClr val="FFFFC9"/>
                </a:solidFill>
              </a:rPr>
              <a:t>Hobby</a:t>
            </a:r>
            <a:r>
              <a:rPr lang="fr-FR" dirty="0" smtClean="0">
                <a:solidFill>
                  <a:srgbClr val="FFFFC9"/>
                </a:solidFill>
              </a:rPr>
              <a:t>)</a:t>
            </a:r>
          </a:p>
          <a:p>
            <a:pPr marL="0" indent="0">
              <a:lnSpc>
                <a:spcPct val="90000"/>
              </a:lnSpc>
              <a:buNone/>
            </a:pPr>
            <a:r>
              <a:rPr lang="fr-FR" dirty="0">
                <a:solidFill>
                  <a:srgbClr val="FFFFC9"/>
                </a:solidFill>
              </a:rPr>
              <a:t>	</a:t>
            </a:r>
            <a:r>
              <a:rPr lang="fr-FR" dirty="0" smtClean="0">
                <a:solidFill>
                  <a:srgbClr val="FFFFC9"/>
                </a:solidFill>
              </a:rPr>
              <a:t>ED </a:t>
            </a:r>
            <a:r>
              <a:rPr lang="fr-FR" dirty="0">
                <a:solidFill>
                  <a:srgbClr val="FFFFC9"/>
                </a:solidFill>
              </a:rPr>
              <a:t>(</a:t>
            </a:r>
            <a:r>
              <a:rPr lang="fr-FR" u="sng" dirty="0">
                <a:solidFill>
                  <a:srgbClr val="FFFFC9"/>
                </a:solidFill>
              </a:rPr>
              <a:t>E#</a:t>
            </a:r>
            <a:r>
              <a:rPr lang="fr-FR" dirty="0">
                <a:solidFill>
                  <a:srgbClr val="FFFFC9"/>
                </a:solidFill>
              </a:rPr>
              <a:t>, </a:t>
            </a:r>
            <a:r>
              <a:rPr lang="fr-FR" u="sng" dirty="0" err="1">
                <a:solidFill>
                  <a:srgbClr val="FFFFC9"/>
                </a:solidFill>
              </a:rPr>
              <a:t>Dipl</a:t>
            </a:r>
            <a:r>
              <a:rPr lang="fr-FR" dirty="0" smtClean="0">
                <a:solidFill>
                  <a:srgbClr val="FFFFC9"/>
                </a:solidFill>
              </a:rPr>
              <a:t>), 	EE </a:t>
            </a:r>
            <a:r>
              <a:rPr lang="fr-FR" dirty="0">
                <a:solidFill>
                  <a:srgbClr val="FFFFC9"/>
                </a:solidFill>
              </a:rPr>
              <a:t>(</a:t>
            </a:r>
            <a:r>
              <a:rPr lang="fr-FR" u="sng" dirty="0">
                <a:solidFill>
                  <a:srgbClr val="FFFFC9"/>
                </a:solidFill>
              </a:rPr>
              <a:t>E#</a:t>
            </a:r>
            <a:r>
              <a:rPr lang="fr-FR" dirty="0">
                <a:solidFill>
                  <a:srgbClr val="FFFFC9"/>
                </a:solidFill>
              </a:rPr>
              <a:t>, </a:t>
            </a:r>
            <a:r>
              <a:rPr lang="fr-FR" u="sng" dirty="0">
                <a:solidFill>
                  <a:srgbClr val="FFFFC9"/>
                </a:solidFill>
              </a:rPr>
              <a:t>Enfants</a:t>
            </a:r>
            <a:r>
              <a:rPr lang="fr-FR" dirty="0" smtClean="0">
                <a:solidFill>
                  <a:srgbClr val="FFFFC9"/>
                </a:solidFill>
              </a:rPr>
              <a:t>) </a:t>
            </a:r>
          </a:p>
          <a:p>
            <a:pPr marL="0" indent="0">
              <a:lnSpc>
                <a:spcPct val="90000"/>
              </a:lnSpc>
              <a:buNone/>
            </a:pPr>
            <a:r>
              <a:rPr lang="fr-FR" dirty="0" smtClean="0">
                <a:solidFill>
                  <a:srgbClr val="FFFFC9"/>
                </a:solidFill>
              </a:rPr>
              <a:t>	</a:t>
            </a:r>
            <a:r>
              <a:rPr lang="fr-FR" sz="3600" dirty="0" smtClean="0">
                <a:solidFill>
                  <a:srgbClr val="FFFFC9"/>
                </a:solidFill>
              </a:rPr>
              <a:t>EV </a:t>
            </a:r>
            <a:r>
              <a:rPr lang="fr-FR" dirty="0">
                <a:solidFill>
                  <a:srgbClr val="FFFFC9"/>
                </a:solidFill>
              </a:rPr>
              <a:t>(</a:t>
            </a:r>
            <a:r>
              <a:rPr lang="fr-FR" u="sng" dirty="0">
                <a:solidFill>
                  <a:srgbClr val="FFFFC9"/>
                </a:solidFill>
              </a:rPr>
              <a:t>E#</a:t>
            </a:r>
            <a:r>
              <a:rPr lang="fr-FR" dirty="0">
                <a:solidFill>
                  <a:srgbClr val="FFFFC9"/>
                </a:solidFill>
              </a:rPr>
              <a:t>, </a:t>
            </a:r>
            <a:r>
              <a:rPr lang="fr-FR" u="sng" dirty="0" smtClean="0">
                <a:solidFill>
                  <a:srgbClr val="FFFFC9"/>
                </a:solidFill>
              </a:rPr>
              <a:t>Voit</a:t>
            </a:r>
            <a:r>
              <a:rPr lang="fr-FR" dirty="0" smtClean="0">
                <a:solidFill>
                  <a:srgbClr val="FFFFC9"/>
                </a:solidFill>
              </a:rPr>
              <a:t>) </a:t>
            </a:r>
          </a:p>
          <a:p>
            <a:pPr>
              <a:lnSpc>
                <a:spcPct val="90000"/>
              </a:lnSpc>
            </a:pPr>
            <a:r>
              <a:rPr lang="fr-FR" dirty="0">
                <a:solidFill>
                  <a:srgbClr val="FFFFC9"/>
                </a:solidFill>
              </a:rPr>
              <a:t> </a:t>
            </a:r>
            <a:r>
              <a:rPr lang="fr-FR" dirty="0" smtClean="0">
                <a:solidFill>
                  <a:srgbClr val="FFFFC9"/>
                </a:solidFill>
              </a:rPr>
              <a:t>Seulement 16 </a:t>
            </a:r>
            <a:r>
              <a:rPr lang="fr-FR" dirty="0" err="1" smtClean="0">
                <a:solidFill>
                  <a:srgbClr val="FFFFC9"/>
                </a:solidFill>
              </a:rPr>
              <a:t>tuples</a:t>
            </a:r>
            <a:r>
              <a:rPr lang="fr-FR" dirty="0" smtClean="0">
                <a:solidFill>
                  <a:srgbClr val="FFFFC9"/>
                </a:solidFill>
              </a:rPr>
              <a:t> au lieu de 270</a:t>
            </a:r>
          </a:p>
          <a:p>
            <a:pPr>
              <a:lnSpc>
                <a:spcPct val="90000"/>
              </a:lnSpc>
            </a:pPr>
            <a:r>
              <a:rPr lang="fr-FR" dirty="0">
                <a:solidFill>
                  <a:srgbClr val="FFFFC9"/>
                </a:solidFill>
              </a:rPr>
              <a:t> </a:t>
            </a:r>
            <a:r>
              <a:rPr lang="fr-FR" dirty="0" smtClean="0">
                <a:solidFill>
                  <a:srgbClr val="FFFFC9"/>
                </a:solidFill>
              </a:rPr>
              <a:t>Seulement 32 valeurs au lieu de 1620 </a:t>
            </a:r>
            <a:endParaRPr lang="fr-FR" dirty="0">
              <a:solidFill>
                <a:srgbClr val="FFFFC9"/>
              </a:solidFill>
            </a:endParaRPr>
          </a:p>
          <a:p>
            <a:pPr>
              <a:lnSpc>
                <a:spcPct val="90000"/>
              </a:lnSpc>
            </a:pPr>
            <a:endParaRPr lang="fr-FR" sz="3600" dirty="0" smtClean="0"/>
          </a:p>
        </p:txBody>
      </p:sp>
    </p:spTree>
    <p:extLst>
      <p:ext uri="{BB962C8B-B14F-4D97-AF65-F5344CB8AC3E}">
        <p14:creationId xmlns="" xmlns:p14="http://schemas.microsoft.com/office/powerpoint/2010/main" val="340694491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755650" y="0"/>
            <a:ext cx="7772400" cy="658813"/>
          </a:xfrm>
          <a:solidFill>
            <a:srgbClr val="0000FD"/>
          </a:solidFill>
          <a:scene3d>
            <a:camera prst="legacyPerspectiveBottom"/>
            <a:lightRig rig="legacyFlat3" dir="t"/>
          </a:scene3d>
          <a:sp3d extrusionH="887400" prstMaterial="legacyMatte">
            <a:bevelT w="13500" h="13500" prst="angle"/>
            <a:bevelB w="13500" h="13500" prst="angle"/>
            <a:extrusionClr>
              <a:srgbClr val="0000FD"/>
            </a:extrusionClr>
          </a:sp3d>
        </p:spPr>
        <p:txBody>
          <a:bodyPr>
            <a:flatTx/>
          </a:bodyPr>
          <a:lstStyle/>
          <a:p>
            <a:pPr algn="ctr"/>
            <a:r>
              <a:rPr lang="en-US" smtClean="0"/>
              <a:t>Solutions pour la Conception</a:t>
            </a:r>
            <a:endParaRPr lang="en-US"/>
          </a:p>
        </p:txBody>
      </p:sp>
      <p:sp>
        <p:nvSpPr>
          <p:cNvPr id="150531" name="Rectangle 3"/>
          <p:cNvSpPr>
            <a:spLocks noGrp="1" noChangeArrowheads="1"/>
          </p:cNvSpPr>
          <p:nvPr>
            <p:ph type="body" idx="1"/>
          </p:nvPr>
        </p:nvSpPr>
        <p:spPr>
          <a:xfrm>
            <a:off x="182880" y="1135670"/>
            <a:ext cx="8759952" cy="5393146"/>
          </a:xfrm>
          <a:ln>
            <a:solidFill>
              <a:schemeClr val="accent1"/>
            </a:solidFill>
          </a:ln>
        </p:spPr>
        <p:txBody>
          <a:bodyPr/>
          <a:lstStyle/>
          <a:p>
            <a:pPr>
              <a:lnSpc>
                <a:spcPct val="90000"/>
              </a:lnSpc>
            </a:pPr>
            <a:r>
              <a:rPr lang="fr-FR" sz="4000" dirty="0" smtClean="0"/>
              <a:t> Peut-on généraliser cette idée ?</a:t>
            </a:r>
          </a:p>
          <a:p>
            <a:pPr>
              <a:lnSpc>
                <a:spcPct val="90000"/>
              </a:lnSpc>
            </a:pPr>
            <a:r>
              <a:rPr lang="fr-FR" sz="4000" dirty="0"/>
              <a:t> </a:t>
            </a:r>
            <a:r>
              <a:rPr lang="fr-FR" sz="4000" dirty="0" smtClean="0"/>
              <a:t>Oui, mais ce n’est pas simple</a:t>
            </a:r>
          </a:p>
          <a:p>
            <a:pPr>
              <a:lnSpc>
                <a:spcPct val="90000"/>
              </a:lnSpc>
            </a:pPr>
            <a:r>
              <a:rPr lang="fr-FR" sz="4000" dirty="0"/>
              <a:t> </a:t>
            </a:r>
            <a:r>
              <a:rPr lang="fr-FR" sz="4000" dirty="0" smtClean="0"/>
              <a:t>Deux voies principales </a:t>
            </a:r>
          </a:p>
          <a:p>
            <a:pPr marL="0" indent="0">
              <a:lnSpc>
                <a:spcPct val="90000"/>
              </a:lnSpc>
              <a:buNone/>
            </a:pPr>
            <a:r>
              <a:rPr lang="fr-FR" sz="4000" dirty="0" smtClean="0"/>
              <a:t> 1.  </a:t>
            </a:r>
            <a:r>
              <a:rPr lang="fr-FR" sz="4000" b="1" dirty="0" smtClean="0"/>
              <a:t>Empirisme et Expérience </a:t>
            </a:r>
          </a:p>
          <a:p>
            <a:pPr lvl="1">
              <a:lnSpc>
                <a:spcPct val="90000"/>
              </a:lnSpc>
            </a:pPr>
            <a:r>
              <a:rPr lang="fr-FR" sz="3600" dirty="0" smtClean="0"/>
              <a:t> </a:t>
            </a:r>
            <a:r>
              <a:rPr lang="fr-FR" sz="3600" dirty="0" err="1" smtClean="0"/>
              <a:t>Entity</a:t>
            </a:r>
            <a:r>
              <a:rPr lang="fr-FR" sz="3600" dirty="0" smtClean="0"/>
              <a:t> – Relationship</a:t>
            </a:r>
          </a:p>
          <a:p>
            <a:pPr lvl="1">
              <a:lnSpc>
                <a:spcPct val="90000"/>
              </a:lnSpc>
            </a:pPr>
            <a:r>
              <a:rPr lang="fr-FR" sz="3600" dirty="0"/>
              <a:t> </a:t>
            </a:r>
            <a:r>
              <a:rPr lang="fr-FR" sz="3600" dirty="0" smtClean="0"/>
              <a:t>Merise</a:t>
            </a:r>
          </a:p>
          <a:p>
            <a:pPr lvl="1">
              <a:lnSpc>
                <a:spcPct val="90000"/>
              </a:lnSpc>
            </a:pPr>
            <a:r>
              <a:rPr lang="fr-FR" sz="3600" dirty="0"/>
              <a:t> </a:t>
            </a:r>
            <a:r>
              <a:rPr lang="fr-FR" sz="3600" dirty="0" smtClean="0"/>
              <a:t>…</a:t>
            </a:r>
          </a:p>
          <a:p>
            <a:pPr lvl="1">
              <a:lnSpc>
                <a:spcPct val="90000"/>
              </a:lnSpc>
            </a:pPr>
            <a:r>
              <a:rPr lang="fr-FR" sz="3600" dirty="0"/>
              <a:t> </a:t>
            </a:r>
            <a:r>
              <a:rPr lang="fr-FR" sz="3600" dirty="0" smtClean="0">
                <a:solidFill>
                  <a:srgbClr val="FF0000"/>
                </a:solidFill>
              </a:rPr>
              <a:t>UML</a:t>
            </a:r>
            <a:r>
              <a:rPr lang="fr-FR" sz="3600" dirty="0" smtClean="0"/>
              <a:t> </a:t>
            </a:r>
          </a:p>
        </p:txBody>
      </p:sp>
    </p:spTree>
    <p:extLst>
      <p:ext uri="{BB962C8B-B14F-4D97-AF65-F5344CB8AC3E}">
        <p14:creationId xmlns="" xmlns:p14="http://schemas.microsoft.com/office/powerpoint/2010/main" val="314592400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755650" y="0"/>
            <a:ext cx="7772400" cy="658813"/>
          </a:xfrm>
          <a:solidFill>
            <a:srgbClr val="0000FD"/>
          </a:solidFill>
          <a:scene3d>
            <a:camera prst="legacyPerspectiveBottom"/>
            <a:lightRig rig="legacyFlat3" dir="t"/>
          </a:scene3d>
          <a:sp3d extrusionH="887400" prstMaterial="legacyMatte">
            <a:bevelT w="13500" h="13500" prst="angle"/>
            <a:bevelB w="13500" h="13500" prst="angle"/>
            <a:extrusionClr>
              <a:srgbClr val="0000FD"/>
            </a:extrusionClr>
          </a:sp3d>
        </p:spPr>
        <p:txBody>
          <a:bodyPr>
            <a:flatTx/>
          </a:bodyPr>
          <a:lstStyle/>
          <a:p>
            <a:pPr algn="ctr"/>
            <a:r>
              <a:rPr lang="en-US" smtClean="0"/>
              <a:t>Solutions pour la Conception</a:t>
            </a:r>
            <a:endParaRPr lang="en-US"/>
          </a:p>
        </p:txBody>
      </p:sp>
      <p:sp>
        <p:nvSpPr>
          <p:cNvPr id="150531" name="Rectangle 3"/>
          <p:cNvSpPr>
            <a:spLocks noGrp="1" noChangeArrowheads="1"/>
          </p:cNvSpPr>
          <p:nvPr>
            <p:ph type="body" idx="1"/>
          </p:nvPr>
        </p:nvSpPr>
        <p:spPr>
          <a:xfrm>
            <a:off x="274320" y="1135670"/>
            <a:ext cx="8741664" cy="4917658"/>
          </a:xfrm>
          <a:ln>
            <a:solidFill>
              <a:schemeClr val="accent1"/>
            </a:solidFill>
          </a:ln>
        </p:spPr>
        <p:txBody>
          <a:bodyPr/>
          <a:lstStyle/>
          <a:p>
            <a:pPr marL="742950" indent="-742950">
              <a:lnSpc>
                <a:spcPct val="90000"/>
              </a:lnSpc>
              <a:buAutoNum type="arabicPeriod" startAt="2"/>
            </a:pPr>
            <a:r>
              <a:rPr lang="fr-FR" sz="4000" b="1" dirty="0" smtClean="0"/>
              <a:t>Démarche  Formelle </a:t>
            </a:r>
          </a:p>
          <a:p>
            <a:pPr lvl="1">
              <a:lnSpc>
                <a:spcPct val="90000"/>
              </a:lnSpc>
            </a:pPr>
            <a:r>
              <a:rPr lang="fr-FR" sz="3600" b="1" dirty="0"/>
              <a:t> </a:t>
            </a:r>
            <a:r>
              <a:rPr lang="fr-FR" sz="3600" dirty="0"/>
              <a:t>P</a:t>
            </a:r>
            <a:r>
              <a:rPr lang="fr-FR" sz="3600" dirty="0" smtClean="0"/>
              <a:t>ar les Maths</a:t>
            </a:r>
            <a:r>
              <a:rPr lang="fr-FR" sz="3600" b="1" dirty="0" smtClean="0"/>
              <a:t> </a:t>
            </a:r>
          </a:p>
          <a:p>
            <a:pPr lvl="1">
              <a:lnSpc>
                <a:spcPct val="90000"/>
              </a:lnSpc>
            </a:pPr>
            <a:r>
              <a:rPr lang="fr-FR" sz="3600" dirty="0" smtClean="0"/>
              <a:t> Normalisation </a:t>
            </a:r>
            <a:r>
              <a:rPr lang="fr-FR" sz="3600" dirty="0"/>
              <a:t>en </a:t>
            </a:r>
            <a:r>
              <a:rPr lang="fr-FR" sz="3600" dirty="0" smtClean="0"/>
              <a:t>i-NF </a:t>
            </a:r>
            <a:r>
              <a:rPr lang="fr-FR" sz="3600" i="1" dirty="0" smtClean="0"/>
              <a:t>i ≤ 5</a:t>
            </a:r>
          </a:p>
          <a:p>
            <a:pPr lvl="2">
              <a:lnSpc>
                <a:spcPct val="90000"/>
              </a:lnSpc>
            </a:pPr>
            <a:r>
              <a:rPr lang="fr-FR" sz="3200" i="1" dirty="0"/>
              <a:t> </a:t>
            </a:r>
            <a:r>
              <a:rPr lang="fr-FR" sz="3200" dirty="0" smtClean="0"/>
              <a:t>Voir mon cours </a:t>
            </a:r>
            <a:r>
              <a:rPr lang="fr-FR" sz="3200" dirty="0"/>
              <a:t>sur la </a:t>
            </a:r>
            <a:r>
              <a:rPr lang="fr-FR" sz="3200" dirty="0" smtClean="0"/>
              <a:t>normalisation pour +</a:t>
            </a:r>
            <a:endParaRPr lang="fr-FR" sz="3200" i="1" dirty="0" smtClean="0"/>
          </a:p>
          <a:p>
            <a:pPr lvl="2">
              <a:lnSpc>
                <a:spcPct val="90000"/>
              </a:lnSpc>
            </a:pPr>
            <a:r>
              <a:rPr lang="fr-FR" sz="3200" dirty="0"/>
              <a:t> </a:t>
            </a:r>
            <a:r>
              <a:rPr lang="fr-FR" sz="3200" dirty="0" smtClean="0"/>
              <a:t>En général </a:t>
            </a:r>
            <a:r>
              <a:rPr lang="fr-FR" sz="3200" dirty="0"/>
              <a:t>4 NF </a:t>
            </a:r>
            <a:r>
              <a:rPr lang="fr-FR" sz="3200" dirty="0" smtClean="0"/>
              <a:t>suffit</a:t>
            </a:r>
          </a:p>
          <a:p>
            <a:pPr lvl="1">
              <a:lnSpc>
                <a:spcPct val="90000"/>
              </a:lnSpc>
            </a:pPr>
            <a:r>
              <a:rPr lang="fr-FR" sz="3600" dirty="0"/>
              <a:t> </a:t>
            </a:r>
            <a:r>
              <a:rPr lang="fr-FR" sz="3600" dirty="0" smtClean="0"/>
              <a:t>On fait la décomposition sans perte de données</a:t>
            </a:r>
            <a:endParaRPr lang="fr-FR" sz="3600" dirty="0"/>
          </a:p>
          <a:p>
            <a:pPr lvl="1">
              <a:lnSpc>
                <a:spcPct val="90000"/>
              </a:lnSpc>
            </a:pPr>
            <a:r>
              <a:rPr lang="fr-FR" sz="3600" dirty="0" smtClean="0"/>
              <a:t> Quand on peut, sans pertes de </a:t>
            </a:r>
            <a:r>
              <a:rPr lang="fr-FR" sz="3600" dirty="0" err="1" smtClean="0"/>
              <a:t>DFs</a:t>
            </a:r>
            <a:r>
              <a:rPr lang="fr-FR" sz="3600" dirty="0" smtClean="0"/>
              <a:t> aussi</a:t>
            </a:r>
            <a:endParaRPr lang="fr-FR" sz="3600" dirty="0"/>
          </a:p>
        </p:txBody>
      </p:sp>
    </p:spTree>
    <p:extLst>
      <p:ext uri="{BB962C8B-B14F-4D97-AF65-F5344CB8AC3E}">
        <p14:creationId xmlns="" xmlns:p14="http://schemas.microsoft.com/office/powerpoint/2010/main" val="220957365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755650" y="288925"/>
            <a:ext cx="7772400" cy="658813"/>
          </a:xfrm>
          <a:solidFill>
            <a:srgbClr val="0000FD"/>
          </a:solidFill>
          <a:scene3d>
            <a:camera prst="legacyPerspectiveBottom"/>
            <a:lightRig rig="legacyFlat3" dir="t"/>
          </a:scene3d>
          <a:sp3d extrusionH="887400" prstMaterial="legacyMatte">
            <a:bevelT w="13500" h="13500" prst="angle"/>
            <a:bevelB w="13500" h="13500" prst="angle"/>
            <a:extrusionClr>
              <a:srgbClr val="0000FD"/>
            </a:extrusionClr>
          </a:sp3d>
        </p:spPr>
        <p:txBody>
          <a:bodyPr>
            <a:flatTx/>
          </a:bodyPr>
          <a:lstStyle/>
          <a:p>
            <a:pPr algn="ctr"/>
            <a:r>
              <a:rPr lang="en-US" smtClean="0"/>
              <a:t>Solutions pour la Conception</a:t>
            </a:r>
            <a:endParaRPr lang="en-US"/>
          </a:p>
        </p:txBody>
      </p:sp>
      <p:sp>
        <p:nvSpPr>
          <p:cNvPr id="150531" name="Rectangle 3"/>
          <p:cNvSpPr>
            <a:spLocks noGrp="1" noChangeArrowheads="1"/>
          </p:cNvSpPr>
          <p:nvPr>
            <p:ph type="body" idx="1"/>
          </p:nvPr>
        </p:nvSpPr>
        <p:spPr>
          <a:xfrm>
            <a:off x="201168" y="1172246"/>
            <a:ext cx="8796528" cy="4588474"/>
          </a:xfrm>
          <a:ln>
            <a:solidFill>
              <a:schemeClr val="accent1"/>
            </a:solidFill>
          </a:ln>
        </p:spPr>
        <p:txBody>
          <a:bodyPr/>
          <a:lstStyle/>
          <a:p>
            <a:pPr>
              <a:lnSpc>
                <a:spcPct val="90000"/>
              </a:lnSpc>
            </a:pPr>
            <a:r>
              <a:rPr lang="fr-FR" sz="3600" dirty="0" smtClean="0"/>
              <a:t> </a:t>
            </a:r>
            <a:r>
              <a:rPr lang="fr-FR" sz="4000" dirty="0" smtClean="0"/>
              <a:t>On élimine </a:t>
            </a:r>
            <a:r>
              <a:rPr lang="fr-FR" sz="4000" dirty="0"/>
              <a:t>d’abord les </a:t>
            </a:r>
            <a:r>
              <a:rPr lang="fr-FR" sz="4000" dirty="0" err="1" smtClean="0"/>
              <a:t>DMs</a:t>
            </a:r>
            <a:endParaRPr lang="fr-FR" sz="4000" dirty="0" smtClean="0"/>
          </a:p>
          <a:p>
            <a:pPr>
              <a:lnSpc>
                <a:spcPct val="90000"/>
              </a:lnSpc>
            </a:pPr>
            <a:r>
              <a:rPr lang="fr-FR" sz="4000" dirty="0"/>
              <a:t> </a:t>
            </a:r>
            <a:r>
              <a:rPr lang="fr-FR" sz="4000" dirty="0" smtClean="0"/>
              <a:t>Génératrices d’anomalies </a:t>
            </a:r>
            <a:r>
              <a:rPr lang="fr-FR" sz="4000" dirty="0"/>
              <a:t>les plus </a:t>
            </a:r>
            <a:r>
              <a:rPr lang="fr-FR" sz="4000" dirty="0" smtClean="0"/>
              <a:t>graves</a:t>
            </a:r>
          </a:p>
          <a:p>
            <a:pPr>
              <a:lnSpc>
                <a:spcPct val="90000"/>
              </a:lnSpc>
            </a:pPr>
            <a:r>
              <a:rPr lang="fr-FR" sz="4000" dirty="0"/>
              <a:t> </a:t>
            </a:r>
            <a:r>
              <a:rPr lang="fr-FR" sz="4000" dirty="0" smtClean="0"/>
              <a:t>Quand passe une table de 0 NF à 1 NF </a:t>
            </a:r>
            <a:endParaRPr lang="fr-FR" sz="4000" dirty="0"/>
          </a:p>
          <a:p>
            <a:pPr lvl="2">
              <a:lnSpc>
                <a:spcPct val="90000"/>
              </a:lnSpc>
            </a:pPr>
            <a:r>
              <a:rPr lang="fr-FR" sz="3200" dirty="0" smtClean="0"/>
              <a:t> </a:t>
            </a:r>
            <a:r>
              <a:rPr lang="fr-FR" sz="3600" dirty="0" smtClean="0"/>
              <a:t> Comme on a vu</a:t>
            </a:r>
          </a:p>
          <a:p>
            <a:pPr>
              <a:lnSpc>
                <a:spcPct val="90000"/>
              </a:lnSpc>
            </a:pPr>
            <a:r>
              <a:rPr lang="fr-FR" sz="4000" dirty="0" smtClean="0"/>
              <a:t>La décomposition conduit aux </a:t>
            </a:r>
            <a:r>
              <a:rPr lang="fr-FR" sz="4000" dirty="0"/>
              <a:t>plusieurs tables sans </a:t>
            </a:r>
            <a:r>
              <a:rPr lang="fr-FR" sz="4000" dirty="0" err="1" smtClean="0"/>
              <a:t>DMs</a:t>
            </a:r>
            <a:r>
              <a:rPr lang="fr-FR" sz="4000" dirty="0" smtClean="0"/>
              <a:t> </a:t>
            </a:r>
            <a:endParaRPr lang="fr-FR" sz="4000" dirty="0"/>
          </a:p>
        </p:txBody>
      </p:sp>
    </p:spTree>
    <p:extLst>
      <p:ext uri="{BB962C8B-B14F-4D97-AF65-F5344CB8AC3E}">
        <p14:creationId xmlns="" xmlns:p14="http://schemas.microsoft.com/office/powerpoint/2010/main" val="148095126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755650" y="142621"/>
            <a:ext cx="7772400" cy="658813"/>
          </a:xfrm>
          <a:solidFill>
            <a:srgbClr val="0000FD"/>
          </a:solidFill>
          <a:scene3d>
            <a:camera prst="legacyPerspectiveBottom"/>
            <a:lightRig rig="legacyFlat3" dir="t"/>
          </a:scene3d>
          <a:sp3d extrusionH="887400" prstMaterial="legacyMatte">
            <a:bevelT w="13500" h="13500" prst="angle"/>
            <a:bevelB w="13500" h="13500" prst="angle"/>
            <a:extrusionClr>
              <a:srgbClr val="0000FD"/>
            </a:extrusionClr>
          </a:sp3d>
        </p:spPr>
        <p:txBody>
          <a:bodyPr>
            <a:flatTx/>
          </a:bodyPr>
          <a:lstStyle/>
          <a:p>
            <a:pPr algn="ctr"/>
            <a:r>
              <a:rPr lang="en-US" dirty="0" smtClean="0"/>
              <a:t>Solutions pour la Conception</a:t>
            </a:r>
            <a:endParaRPr lang="en-US" dirty="0"/>
          </a:p>
        </p:txBody>
      </p:sp>
      <p:sp>
        <p:nvSpPr>
          <p:cNvPr id="150531" name="Rectangle 3"/>
          <p:cNvSpPr>
            <a:spLocks noGrp="1" noChangeArrowheads="1"/>
          </p:cNvSpPr>
          <p:nvPr>
            <p:ph type="body" idx="1"/>
          </p:nvPr>
        </p:nvSpPr>
        <p:spPr>
          <a:xfrm>
            <a:off x="547780" y="971078"/>
            <a:ext cx="8431628" cy="5576026"/>
          </a:xfrm>
          <a:ln>
            <a:solidFill>
              <a:schemeClr val="accent1"/>
            </a:solidFill>
          </a:ln>
        </p:spPr>
        <p:txBody>
          <a:bodyPr/>
          <a:lstStyle/>
          <a:p>
            <a:pPr>
              <a:lnSpc>
                <a:spcPct val="90000"/>
              </a:lnSpc>
            </a:pPr>
            <a:r>
              <a:rPr lang="fr-FR" sz="4000" dirty="0"/>
              <a:t> </a:t>
            </a:r>
            <a:r>
              <a:rPr lang="fr-FR" sz="4000" dirty="0" smtClean="0"/>
              <a:t>Certaines  tables  peuvent avoir encore des </a:t>
            </a:r>
            <a:r>
              <a:rPr lang="fr-FR" sz="4000" dirty="0" err="1" smtClean="0"/>
              <a:t>DFs</a:t>
            </a:r>
            <a:r>
              <a:rPr lang="fr-FR" sz="4000" dirty="0" smtClean="0"/>
              <a:t> « anormales »</a:t>
            </a:r>
          </a:p>
          <a:p>
            <a:pPr>
              <a:lnSpc>
                <a:spcPct val="90000"/>
              </a:lnSpc>
            </a:pPr>
            <a:r>
              <a:rPr lang="fr-FR" sz="4000" dirty="0"/>
              <a:t> </a:t>
            </a:r>
            <a:r>
              <a:rPr lang="fr-FR" sz="4000" dirty="0" smtClean="0"/>
              <a:t>A l’origine d’anomalies aussi</a:t>
            </a:r>
          </a:p>
          <a:p>
            <a:pPr lvl="1">
              <a:lnSpc>
                <a:spcPct val="90000"/>
              </a:lnSpc>
            </a:pPr>
            <a:r>
              <a:rPr lang="fr-FR" sz="3600" dirty="0"/>
              <a:t> </a:t>
            </a:r>
            <a:r>
              <a:rPr lang="fr-FR" sz="3600" dirty="0" smtClean="0"/>
              <a:t>Comme on a vu</a:t>
            </a:r>
          </a:p>
          <a:p>
            <a:pPr>
              <a:lnSpc>
                <a:spcPct val="90000"/>
              </a:lnSpc>
            </a:pPr>
            <a:r>
              <a:rPr lang="fr-FR" sz="4000" dirty="0"/>
              <a:t> </a:t>
            </a:r>
            <a:r>
              <a:rPr lang="fr-FR" sz="4000" dirty="0" smtClean="0"/>
              <a:t>Moins graves que celles de </a:t>
            </a:r>
            <a:r>
              <a:rPr lang="fr-FR" sz="4000" dirty="0" err="1" smtClean="0"/>
              <a:t>DMs</a:t>
            </a:r>
            <a:endParaRPr lang="fr-FR" sz="4000" dirty="0" smtClean="0"/>
          </a:p>
          <a:p>
            <a:pPr>
              <a:lnSpc>
                <a:spcPct val="90000"/>
              </a:lnSpc>
            </a:pPr>
            <a:r>
              <a:rPr lang="fr-FR" sz="4000" dirty="0"/>
              <a:t> O</a:t>
            </a:r>
            <a:r>
              <a:rPr lang="fr-FR" sz="4000" dirty="0" smtClean="0"/>
              <a:t>n décompose ces tables aussi</a:t>
            </a:r>
          </a:p>
          <a:p>
            <a:pPr>
              <a:lnSpc>
                <a:spcPct val="90000"/>
              </a:lnSpc>
            </a:pPr>
            <a:r>
              <a:rPr lang="fr-FR" sz="4000" dirty="0"/>
              <a:t> </a:t>
            </a:r>
            <a:r>
              <a:rPr lang="fr-FR" sz="4000" dirty="0" smtClean="0"/>
              <a:t>En se débarrassant des anomalies  crées par ces </a:t>
            </a:r>
            <a:r>
              <a:rPr lang="fr-FR" sz="4000" dirty="0" err="1" smtClean="0"/>
              <a:t>DFs</a:t>
            </a:r>
            <a:endParaRPr lang="fr-FR" sz="4000" dirty="0" smtClean="0"/>
          </a:p>
        </p:txBody>
      </p:sp>
    </p:spTree>
    <p:extLst>
      <p:ext uri="{BB962C8B-B14F-4D97-AF65-F5344CB8AC3E}">
        <p14:creationId xmlns="" xmlns:p14="http://schemas.microsoft.com/office/powerpoint/2010/main" val="140074338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4294967295"/>
          </p:nvPr>
        </p:nvSpPr>
        <p:spPr>
          <a:xfrm>
            <a:off x="8542338" y="6477000"/>
            <a:ext cx="601662" cy="381000"/>
          </a:xfrm>
          <a:prstGeom prst="rect">
            <a:avLst/>
          </a:prstGeom>
        </p:spPr>
        <p:txBody>
          <a:bodyPr/>
          <a:lstStyle/>
          <a:p>
            <a:fld id="{BB38E54E-DFFF-4BD0-8243-472A70A40A1B}" type="slidenum">
              <a:rPr lang="fr-FR"/>
              <a:pPr/>
              <a:t>6</a:t>
            </a:fld>
            <a:endParaRPr lang="fr-FR"/>
          </a:p>
        </p:txBody>
      </p:sp>
      <p:graphicFrame>
        <p:nvGraphicFramePr>
          <p:cNvPr id="107522" name="Object 2"/>
          <p:cNvGraphicFramePr>
            <a:graphicFrameLocks noChangeAspect="1"/>
          </p:cNvGraphicFramePr>
          <p:nvPr/>
        </p:nvGraphicFramePr>
        <p:xfrm>
          <a:off x="1221348" y="1490196"/>
          <a:ext cx="5527675" cy="1936750"/>
        </p:xfrm>
        <a:graphic>
          <a:graphicData uri="http://schemas.openxmlformats.org/presentationml/2006/ole">
            <p:oleObj spid="_x0000_s386256" name="Image" r:id="rId4" imgW="8056477" imgH="2821038" progId="">
              <p:embed/>
            </p:oleObj>
          </a:graphicData>
        </a:graphic>
      </p:graphicFrame>
      <p:graphicFrame>
        <p:nvGraphicFramePr>
          <p:cNvPr id="107523" name="Object 3"/>
          <p:cNvGraphicFramePr>
            <a:graphicFrameLocks noChangeAspect="1"/>
          </p:cNvGraphicFramePr>
          <p:nvPr/>
        </p:nvGraphicFramePr>
        <p:xfrm>
          <a:off x="1983349" y="5549247"/>
          <a:ext cx="3595687" cy="1058862"/>
        </p:xfrm>
        <a:graphic>
          <a:graphicData uri="http://schemas.openxmlformats.org/presentationml/2006/ole">
            <p:oleObj spid="_x0000_s386257" name="Image" r:id="rId5" imgW="5959760" imgH="1753618" progId="">
              <p:embed/>
            </p:oleObj>
          </a:graphicData>
        </a:graphic>
      </p:graphicFrame>
      <p:sp>
        <p:nvSpPr>
          <p:cNvPr id="107525" name="Text Box 5"/>
          <p:cNvSpPr txBox="1">
            <a:spLocks noChangeArrowheads="1"/>
          </p:cNvSpPr>
          <p:nvPr/>
        </p:nvSpPr>
        <p:spPr bwMode="auto">
          <a:xfrm>
            <a:off x="733705" y="3536858"/>
            <a:ext cx="7962059" cy="2246769"/>
          </a:xfrm>
          <a:prstGeom prst="rect">
            <a:avLst/>
          </a:prstGeom>
          <a:noFill/>
          <a:ln w="9525">
            <a:noFill/>
            <a:miter lim="800000"/>
            <a:headEnd/>
            <a:tailEnd/>
          </a:ln>
          <a:effectLst/>
        </p:spPr>
        <p:txBody>
          <a:bodyPr wrap="square">
            <a:spAutoFit/>
          </a:bodyPr>
          <a:lstStyle/>
          <a:p>
            <a:pPr>
              <a:spcBef>
                <a:spcPct val="50000"/>
              </a:spcBef>
            </a:pPr>
            <a:r>
              <a:rPr lang="fr-FR" sz="2000" smtClean="0">
                <a:solidFill>
                  <a:schemeClr val="hlink"/>
                </a:solidFill>
              </a:rPr>
              <a:t>SQL: </a:t>
            </a:r>
          </a:p>
          <a:p>
            <a:pPr>
              <a:spcBef>
                <a:spcPct val="50000"/>
              </a:spcBef>
            </a:pPr>
            <a:r>
              <a:rPr lang="fr-FR" sz="2000" smtClean="0">
                <a:solidFill>
                  <a:schemeClr val="hlink"/>
                </a:solidFill>
              </a:rPr>
              <a:t>Select </a:t>
            </a:r>
            <a:r>
              <a:rPr lang="fr-FR" sz="2000">
                <a:solidFill>
                  <a:schemeClr val="hlink"/>
                </a:solidFill>
              </a:rPr>
              <a:t>S#, SNAME, STATUS FROM S WHERE CITY = ‘Paris</a:t>
            </a:r>
            <a:r>
              <a:rPr lang="fr-FR" sz="2000" smtClean="0">
                <a:solidFill>
                  <a:schemeClr val="hlink"/>
                </a:solidFill>
              </a:rPr>
              <a:t>’</a:t>
            </a:r>
          </a:p>
          <a:p>
            <a:pPr marL="0" lvl="1">
              <a:spcBef>
                <a:spcPct val="50000"/>
              </a:spcBef>
            </a:pPr>
            <a:r>
              <a:rPr lang="fr-FR" sz="2000" b="1" smtClean="0">
                <a:solidFill>
                  <a:srgbClr val="FAFD00"/>
                </a:solidFill>
              </a:rPr>
              <a:t>Algèbre</a:t>
            </a:r>
            <a:r>
              <a:rPr lang="en-US" sz="2000" b="1" smtClean="0">
                <a:solidFill>
                  <a:srgbClr val="FAFD00"/>
                </a:solidFill>
              </a:rPr>
              <a:t> </a:t>
            </a:r>
            <a:r>
              <a:rPr lang="fr-FR" sz="2000" b="1" smtClean="0">
                <a:solidFill>
                  <a:srgbClr val="FAFD00"/>
                </a:solidFill>
              </a:rPr>
              <a:t>relationnelle</a:t>
            </a:r>
            <a:r>
              <a:rPr lang="en-US" sz="2000" b="1" smtClean="0">
                <a:solidFill>
                  <a:srgbClr val="FAFD00"/>
                </a:solidFill>
              </a:rPr>
              <a:t> :</a:t>
            </a:r>
          </a:p>
          <a:p>
            <a:pPr marL="0" lvl="1">
              <a:spcBef>
                <a:spcPct val="50000"/>
              </a:spcBef>
            </a:pPr>
            <a:r>
              <a:rPr lang="en-US" sz="2000" b="1" smtClean="0">
                <a:solidFill>
                  <a:srgbClr val="FAFD00"/>
                </a:solidFill>
              </a:rPr>
              <a:t>(S WHERE CITY = 'Paris') [S#, SNAME, STATUS]  </a:t>
            </a:r>
          </a:p>
          <a:p>
            <a:pPr>
              <a:spcBef>
                <a:spcPct val="50000"/>
              </a:spcBef>
            </a:pPr>
            <a:endParaRPr lang="en-US" sz="2000">
              <a:solidFill>
                <a:schemeClr val="hlink"/>
              </a:solidFill>
            </a:endParaRPr>
          </a:p>
        </p:txBody>
      </p:sp>
      <p:sp>
        <p:nvSpPr>
          <p:cNvPr id="107526" name="Text Box 6"/>
          <p:cNvSpPr txBox="1">
            <a:spLocks noChangeArrowheads="1"/>
          </p:cNvSpPr>
          <p:nvPr/>
        </p:nvSpPr>
        <p:spPr bwMode="auto">
          <a:xfrm>
            <a:off x="728663" y="1243013"/>
            <a:ext cx="471487" cy="579437"/>
          </a:xfrm>
          <a:prstGeom prst="rect">
            <a:avLst/>
          </a:prstGeom>
          <a:noFill/>
          <a:ln w="9525">
            <a:noFill/>
            <a:miter lim="800000"/>
            <a:headEnd/>
            <a:tailEnd/>
          </a:ln>
          <a:effectLst/>
        </p:spPr>
        <p:txBody>
          <a:bodyPr>
            <a:spAutoFit/>
          </a:bodyPr>
          <a:lstStyle/>
          <a:p>
            <a:pPr algn="r">
              <a:spcBef>
                <a:spcPct val="50000"/>
              </a:spcBef>
            </a:pPr>
            <a:r>
              <a:rPr lang="fr-FR">
                <a:solidFill>
                  <a:schemeClr val="hlink"/>
                </a:solidFill>
              </a:rPr>
              <a:t>S</a:t>
            </a:r>
            <a:endParaRPr lang="en-US">
              <a:solidFill>
                <a:schemeClr val="hlink"/>
              </a:solidFill>
            </a:endParaRPr>
          </a:p>
        </p:txBody>
      </p:sp>
      <p:sp>
        <p:nvSpPr>
          <p:cNvPr id="107527" name="Rectangle 7"/>
          <p:cNvSpPr>
            <a:spLocks noChangeArrowheads="1"/>
          </p:cNvSpPr>
          <p:nvPr/>
        </p:nvSpPr>
        <p:spPr bwMode="auto">
          <a:xfrm>
            <a:off x="5535613" y="309563"/>
            <a:ext cx="2693987" cy="795337"/>
          </a:xfrm>
          <a:prstGeom prst="rect">
            <a:avLst/>
          </a:prstGeom>
          <a:solidFill>
            <a:schemeClr val="accent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nchor="ctr">
            <a:flatTx/>
          </a:bodyPr>
          <a:lstStyle/>
          <a:p>
            <a:pPr algn="ctr"/>
            <a:r>
              <a:rPr lang="fr-FR" sz="4000">
                <a:solidFill>
                  <a:srgbClr val="000066"/>
                </a:solidFill>
              </a:rPr>
              <a:t>Exemple</a:t>
            </a:r>
            <a:endParaRPr lang="en-US" sz="4000">
              <a:solidFill>
                <a:srgbClr val="000066"/>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755650" y="288925"/>
            <a:ext cx="7772400" cy="658813"/>
          </a:xfrm>
          <a:solidFill>
            <a:srgbClr val="0000FD"/>
          </a:solidFill>
          <a:scene3d>
            <a:camera prst="legacyPerspectiveBottom"/>
            <a:lightRig rig="legacyFlat3" dir="t"/>
          </a:scene3d>
          <a:sp3d extrusionH="887400" prstMaterial="legacyMatte">
            <a:bevelT w="13500" h="13500" prst="angle"/>
            <a:bevelB w="13500" h="13500" prst="angle"/>
            <a:extrusionClr>
              <a:srgbClr val="0000FD"/>
            </a:extrusionClr>
          </a:sp3d>
        </p:spPr>
        <p:txBody>
          <a:bodyPr>
            <a:flatTx/>
          </a:bodyPr>
          <a:lstStyle/>
          <a:p>
            <a:pPr algn="ctr"/>
            <a:r>
              <a:rPr lang="en-US" dirty="0" smtClean="0"/>
              <a:t>Solutions pour la Conception</a:t>
            </a:r>
            <a:endParaRPr lang="en-US" dirty="0"/>
          </a:p>
        </p:txBody>
      </p:sp>
      <p:sp>
        <p:nvSpPr>
          <p:cNvPr id="150531" name="Rectangle 3"/>
          <p:cNvSpPr>
            <a:spLocks noGrp="1" noChangeArrowheads="1"/>
          </p:cNvSpPr>
          <p:nvPr>
            <p:ph type="body" idx="1"/>
          </p:nvPr>
        </p:nvSpPr>
        <p:spPr>
          <a:xfrm>
            <a:off x="547780" y="1501430"/>
            <a:ext cx="8596220" cy="5082250"/>
          </a:xfrm>
          <a:ln>
            <a:solidFill>
              <a:schemeClr val="accent1"/>
            </a:solidFill>
          </a:ln>
        </p:spPr>
        <p:txBody>
          <a:bodyPr/>
          <a:lstStyle/>
          <a:p>
            <a:pPr>
              <a:lnSpc>
                <a:spcPct val="90000"/>
              </a:lnSpc>
            </a:pPr>
            <a:r>
              <a:rPr lang="fr-FR" sz="4000" dirty="0"/>
              <a:t> </a:t>
            </a:r>
            <a:r>
              <a:rPr lang="fr-FR" sz="4000" dirty="0" smtClean="0"/>
              <a:t>Lest </a:t>
            </a:r>
            <a:r>
              <a:rPr lang="fr-FR" sz="4000" dirty="0"/>
              <a:t>tables résultantes sont alors en toutes en </a:t>
            </a:r>
            <a:r>
              <a:rPr lang="fr-FR" sz="4000" dirty="0" smtClean="0"/>
              <a:t>BCNF</a:t>
            </a:r>
          </a:p>
          <a:p>
            <a:pPr>
              <a:lnSpc>
                <a:spcPct val="90000"/>
              </a:lnSpc>
            </a:pPr>
            <a:r>
              <a:rPr lang="fr-FR" sz="4000" dirty="0"/>
              <a:t> A fortiori en </a:t>
            </a:r>
            <a:r>
              <a:rPr lang="fr-FR" sz="4000" dirty="0" smtClean="0"/>
              <a:t>4NF</a:t>
            </a:r>
            <a:endParaRPr lang="fr-FR" sz="4000" dirty="0"/>
          </a:p>
          <a:p>
            <a:pPr>
              <a:lnSpc>
                <a:spcPct val="90000"/>
              </a:lnSpc>
            </a:pPr>
            <a:r>
              <a:rPr lang="fr-FR" sz="4000" dirty="0" smtClean="0"/>
              <a:t>Le </a:t>
            </a:r>
            <a:r>
              <a:rPr lang="fr-FR" sz="4000" dirty="0"/>
              <a:t>résultat est en </a:t>
            </a:r>
            <a:r>
              <a:rPr lang="fr-FR" sz="4000" dirty="0" smtClean="0"/>
              <a:t>général </a:t>
            </a:r>
            <a:r>
              <a:rPr lang="fr-FR" sz="4000" dirty="0"/>
              <a:t>optimal </a:t>
            </a:r>
            <a:r>
              <a:rPr lang="fr-FR" sz="4000" dirty="0" smtClean="0"/>
              <a:t>pour le relationnel classique</a:t>
            </a:r>
          </a:p>
          <a:p>
            <a:pPr>
              <a:lnSpc>
                <a:spcPct val="90000"/>
              </a:lnSpc>
            </a:pPr>
            <a:r>
              <a:rPr lang="fr-FR" sz="4000" dirty="0"/>
              <a:t> </a:t>
            </a:r>
            <a:r>
              <a:rPr lang="fr-FR" sz="4000" dirty="0" smtClean="0"/>
              <a:t>Pas d’anomalies ou  de redondances</a:t>
            </a:r>
          </a:p>
          <a:p>
            <a:pPr>
              <a:lnSpc>
                <a:spcPct val="90000"/>
              </a:lnSpc>
            </a:pPr>
            <a:r>
              <a:rPr lang="fr-FR" sz="4000" dirty="0" smtClean="0"/>
              <a:t>Toute table est en 5NF</a:t>
            </a:r>
          </a:p>
          <a:p>
            <a:pPr>
              <a:lnSpc>
                <a:spcPct val="90000"/>
              </a:lnSpc>
            </a:pPr>
            <a:r>
              <a:rPr lang="fr-FR" sz="4000" dirty="0" smtClean="0"/>
              <a:t>Voir le cours sur la normalisation</a:t>
            </a:r>
          </a:p>
        </p:txBody>
      </p:sp>
    </p:spTree>
    <p:extLst>
      <p:ext uri="{BB962C8B-B14F-4D97-AF65-F5344CB8AC3E}">
        <p14:creationId xmlns="" xmlns:p14="http://schemas.microsoft.com/office/powerpoint/2010/main" val="102754537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737362" y="0"/>
            <a:ext cx="7772400" cy="658813"/>
          </a:xfrm>
          <a:solidFill>
            <a:srgbClr val="0000FD"/>
          </a:solidFill>
          <a:scene3d>
            <a:camera prst="legacyPerspectiveBottom"/>
            <a:lightRig rig="legacyFlat3" dir="t"/>
          </a:scene3d>
          <a:sp3d extrusionH="887400" prstMaterial="legacyMatte">
            <a:bevelT w="13500" h="13500" prst="angle"/>
            <a:bevelB w="13500" h="13500" prst="angle"/>
            <a:extrusionClr>
              <a:srgbClr val="0000FD"/>
            </a:extrusionClr>
          </a:sp3d>
        </p:spPr>
        <p:txBody>
          <a:bodyPr>
            <a:flatTx/>
          </a:bodyPr>
          <a:lstStyle/>
          <a:p>
            <a:pPr algn="ctr"/>
            <a:r>
              <a:rPr lang="en-US" dirty="0" smtClean="0"/>
              <a:t>Solutions pour la Conception</a:t>
            </a:r>
            <a:endParaRPr lang="en-US" dirty="0"/>
          </a:p>
        </p:txBody>
      </p:sp>
      <p:sp>
        <p:nvSpPr>
          <p:cNvPr id="150531" name="Rectangle 3"/>
          <p:cNvSpPr>
            <a:spLocks noGrp="1" noChangeArrowheads="1"/>
          </p:cNvSpPr>
          <p:nvPr>
            <p:ph type="body" idx="1"/>
          </p:nvPr>
        </p:nvSpPr>
        <p:spPr>
          <a:xfrm>
            <a:off x="566068" y="1044230"/>
            <a:ext cx="8358476" cy="5009098"/>
          </a:xfrm>
          <a:ln>
            <a:solidFill>
              <a:schemeClr val="accent1"/>
            </a:solidFill>
          </a:ln>
        </p:spPr>
        <p:txBody>
          <a:bodyPr/>
          <a:lstStyle/>
          <a:p>
            <a:pPr>
              <a:lnSpc>
                <a:spcPct val="90000"/>
              </a:lnSpc>
            </a:pPr>
            <a:r>
              <a:rPr lang="fr-FR" sz="4000" dirty="0" smtClean="0"/>
              <a:t> </a:t>
            </a:r>
            <a:r>
              <a:rPr lang="fr-FR" sz="3600" dirty="0" smtClean="0"/>
              <a:t>Restent la présence de valeurs nulles</a:t>
            </a:r>
          </a:p>
          <a:p>
            <a:pPr>
              <a:lnSpc>
                <a:spcPct val="90000"/>
              </a:lnSpc>
            </a:pPr>
            <a:r>
              <a:rPr lang="fr-FR" sz="3800" dirty="0"/>
              <a:t> </a:t>
            </a:r>
            <a:r>
              <a:rPr lang="fr-FR" sz="3800" dirty="0" smtClean="0"/>
              <a:t>Elle peut créer des anomalies aussi</a:t>
            </a:r>
          </a:p>
          <a:p>
            <a:pPr>
              <a:lnSpc>
                <a:spcPct val="90000"/>
              </a:lnSpc>
            </a:pPr>
            <a:r>
              <a:rPr lang="fr-FR" sz="3800" dirty="0"/>
              <a:t> </a:t>
            </a:r>
            <a:r>
              <a:rPr lang="fr-FR" sz="3800" dirty="0" smtClean="0"/>
              <a:t>On y remédie par une décomposition sans perte aussi</a:t>
            </a:r>
          </a:p>
          <a:p>
            <a:pPr>
              <a:lnSpc>
                <a:spcPct val="90000"/>
              </a:lnSpc>
            </a:pPr>
            <a:r>
              <a:rPr lang="fr-FR" sz="3800" dirty="0"/>
              <a:t> </a:t>
            </a:r>
            <a:r>
              <a:rPr lang="fr-FR" sz="3800" dirty="0" smtClean="0"/>
              <a:t>Mais, avec la recomposition par jointures </a:t>
            </a:r>
            <a:r>
              <a:rPr lang="fr-FR" sz="3800" i="1" dirty="0" smtClean="0"/>
              <a:t>externes</a:t>
            </a:r>
          </a:p>
          <a:p>
            <a:pPr>
              <a:lnSpc>
                <a:spcPct val="90000"/>
              </a:lnSpc>
            </a:pPr>
            <a:r>
              <a:rPr lang="fr-FR" sz="3800" dirty="0"/>
              <a:t> </a:t>
            </a:r>
            <a:r>
              <a:rPr lang="fr-FR" sz="3800" dirty="0" smtClean="0"/>
              <a:t>On verra + tard  </a:t>
            </a:r>
          </a:p>
        </p:txBody>
      </p:sp>
    </p:spTree>
    <p:extLst>
      <p:ext uri="{BB962C8B-B14F-4D97-AF65-F5344CB8AC3E}">
        <p14:creationId xmlns="" xmlns:p14="http://schemas.microsoft.com/office/powerpoint/2010/main" val="51931443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737362" y="0"/>
            <a:ext cx="7772400" cy="658813"/>
          </a:xfrm>
          <a:solidFill>
            <a:srgbClr val="0000FD"/>
          </a:solidFill>
          <a:scene3d>
            <a:camera prst="legacyPerspectiveBottom"/>
            <a:lightRig rig="legacyFlat3" dir="t"/>
          </a:scene3d>
          <a:sp3d extrusionH="887400" prstMaterial="legacyMatte">
            <a:bevelT w="13500" h="13500" prst="angle"/>
            <a:bevelB w="13500" h="13500" prst="angle"/>
            <a:extrusionClr>
              <a:srgbClr val="0000FD"/>
            </a:extrusionClr>
          </a:sp3d>
        </p:spPr>
        <p:txBody>
          <a:bodyPr>
            <a:flatTx/>
          </a:bodyPr>
          <a:lstStyle/>
          <a:p>
            <a:pPr algn="ctr"/>
            <a:r>
              <a:rPr lang="en-US" dirty="0" smtClean="0"/>
              <a:t>Solutions pour la Conception</a:t>
            </a:r>
            <a:endParaRPr lang="en-US" dirty="0"/>
          </a:p>
        </p:txBody>
      </p:sp>
      <p:sp>
        <p:nvSpPr>
          <p:cNvPr id="150531" name="Rectangle 3"/>
          <p:cNvSpPr>
            <a:spLocks noGrp="1" noChangeArrowheads="1"/>
          </p:cNvSpPr>
          <p:nvPr>
            <p:ph type="body" idx="1"/>
          </p:nvPr>
        </p:nvSpPr>
        <p:spPr>
          <a:xfrm>
            <a:off x="566068" y="1044230"/>
            <a:ext cx="8358476" cy="5009098"/>
          </a:xfrm>
          <a:ln>
            <a:solidFill>
              <a:schemeClr val="accent1"/>
            </a:solidFill>
          </a:ln>
        </p:spPr>
        <p:txBody>
          <a:bodyPr/>
          <a:lstStyle/>
          <a:p>
            <a:pPr>
              <a:lnSpc>
                <a:spcPct val="90000"/>
              </a:lnSpc>
            </a:pPr>
            <a:r>
              <a:rPr lang="fr-FR" sz="4000" dirty="0" smtClean="0"/>
              <a:t> Dans l’ensemble, pour progresser il </a:t>
            </a:r>
            <a:r>
              <a:rPr lang="fr-FR" sz="4000" dirty="0"/>
              <a:t>nous faut un </a:t>
            </a:r>
            <a:r>
              <a:rPr lang="fr-FR" sz="4000" dirty="0" smtClean="0"/>
              <a:t>petit rappel sur:</a:t>
            </a:r>
          </a:p>
          <a:p>
            <a:pPr lvl="1">
              <a:lnSpc>
                <a:spcPct val="90000"/>
              </a:lnSpc>
            </a:pPr>
            <a:r>
              <a:rPr lang="fr-FR" sz="4000" dirty="0"/>
              <a:t> L</a:t>
            </a:r>
            <a:r>
              <a:rPr lang="fr-FR" sz="4000" dirty="0" smtClean="0"/>
              <a:t>es clés</a:t>
            </a:r>
          </a:p>
          <a:p>
            <a:pPr lvl="1">
              <a:lnSpc>
                <a:spcPct val="90000"/>
              </a:lnSpc>
            </a:pPr>
            <a:r>
              <a:rPr lang="fr-FR" sz="4000" dirty="0"/>
              <a:t> </a:t>
            </a:r>
            <a:r>
              <a:rPr lang="fr-FR" sz="4000" dirty="0" smtClean="0"/>
              <a:t>Les liens sémantiques  </a:t>
            </a:r>
          </a:p>
          <a:p>
            <a:pPr lvl="1">
              <a:lnSpc>
                <a:spcPct val="90000"/>
              </a:lnSpc>
            </a:pPr>
            <a:r>
              <a:rPr lang="fr-FR" sz="4000" dirty="0"/>
              <a:t> L</a:t>
            </a:r>
            <a:r>
              <a:rPr lang="fr-FR" sz="4000" dirty="0" smtClean="0"/>
              <a:t>es valeurs nulles</a:t>
            </a:r>
          </a:p>
          <a:p>
            <a:pPr>
              <a:lnSpc>
                <a:spcPct val="90000"/>
              </a:lnSpc>
            </a:pPr>
            <a:r>
              <a:rPr lang="fr-FR" sz="4000" dirty="0"/>
              <a:t> </a:t>
            </a:r>
            <a:r>
              <a:rPr lang="fr-FR" sz="4000" dirty="0" smtClean="0"/>
              <a:t>Ce que l’on va faire très bientôt dans ce qui  suit</a:t>
            </a:r>
          </a:p>
        </p:txBody>
      </p:sp>
    </p:spTree>
    <p:extLst>
      <p:ext uri="{BB962C8B-B14F-4D97-AF65-F5344CB8AC3E}">
        <p14:creationId xmlns="" xmlns:p14="http://schemas.microsoft.com/office/powerpoint/2010/main" val="109718705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95041" y="276046"/>
            <a:ext cx="7772400" cy="658813"/>
          </a:xfrm>
          <a:solidFill>
            <a:srgbClr val="0000FD"/>
          </a:solidFill>
          <a:scene3d>
            <a:camera prst="legacyPerspectiveBottom"/>
            <a:lightRig rig="legacyFlat3" dir="t"/>
          </a:scene3d>
          <a:sp3d extrusionH="887400" prstMaterial="legacyMatte">
            <a:bevelT w="13500" h="13500" prst="angle"/>
            <a:bevelB w="13500" h="13500" prst="angle"/>
            <a:extrusionClr>
              <a:srgbClr val="0000FD"/>
            </a:extrusionClr>
          </a:sp3d>
        </p:spPr>
        <p:txBody>
          <a:bodyPr>
            <a:flatTx/>
          </a:bodyPr>
          <a:lstStyle/>
          <a:p>
            <a:pPr algn="ctr"/>
            <a:r>
              <a:rPr lang="en-US" dirty="0" smtClean="0"/>
              <a:t>Et la Manipulation ?</a:t>
            </a:r>
            <a:endParaRPr lang="en-US" dirty="0"/>
          </a:p>
        </p:txBody>
      </p:sp>
      <p:sp>
        <p:nvSpPr>
          <p:cNvPr id="150531" name="Rectangle 3"/>
          <p:cNvSpPr>
            <a:spLocks noGrp="1" noChangeArrowheads="1"/>
          </p:cNvSpPr>
          <p:nvPr>
            <p:ph type="body" idx="1"/>
          </p:nvPr>
        </p:nvSpPr>
        <p:spPr>
          <a:xfrm>
            <a:off x="545718" y="1404580"/>
            <a:ext cx="8378826" cy="5087660"/>
          </a:xfrm>
          <a:ln>
            <a:solidFill>
              <a:schemeClr val="accent1"/>
            </a:solidFill>
          </a:ln>
        </p:spPr>
        <p:txBody>
          <a:bodyPr/>
          <a:lstStyle/>
          <a:p>
            <a:pPr>
              <a:lnSpc>
                <a:spcPct val="90000"/>
              </a:lnSpc>
            </a:pPr>
            <a:r>
              <a:rPr lang="fr-FR" sz="3600" dirty="0" smtClean="0"/>
              <a:t> Le problème reste ouvert dans le relationnel classique:</a:t>
            </a:r>
          </a:p>
          <a:p>
            <a:pPr lvl="1">
              <a:lnSpc>
                <a:spcPct val="90000"/>
              </a:lnSpc>
            </a:pPr>
            <a:r>
              <a:rPr lang="fr-FR" sz="3200" dirty="0" smtClean="0"/>
              <a:t> </a:t>
            </a:r>
            <a:r>
              <a:rPr lang="fr-FR" sz="3200" dirty="0" smtClean="0">
                <a:solidFill>
                  <a:srgbClr val="FFFFC9"/>
                </a:solidFill>
              </a:rPr>
              <a:t>SELECT E#, Tel, Hobby, Dipl., Enfants, Voit FROM  ET, EH, ED, EE, EV WHERE </a:t>
            </a:r>
            <a:r>
              <a:rPr lang="fr-FR" sz="3200" dirty="0">
                <a:solidFill>
                  <a:srgbClr val="FFFFC9"/>
                </a:solidFill>
              </a:rPr>
              <a:t>ET. E</a:t>
            </a:r>
            <a:r>
              <a:rPr lang="fr-FR" sz="3200" dirty="0" smtClean="0">
                <a:solidFill>
                  <a:srgbClr val="FFFFC9"/>
                </a:solidFill>
              </a:rPr>
              <a:t># = </a:t>
            </a:r>
            <a:r>
              <a:rPr lang="fr-FR" sz="3200" dirty="0">
                <a:solidFill>
                  <a:srgbClr val="FFFFC9"/>
                </a:solidFill>
              </a:rPr>
              <a:t>ET. E#  </a:t>
            </a:r>
            <a:r>
              <a:rPr lang="fr-FR" sz="3200" dirty="0" smtClean="0">
                <a:solidFill>
                  <a:srgbClr val="FFFFC9"/>
                </a:solidFill>
              </a:rPr>
              <a:t>AND </a:t>
            </a:r>
            <a:r>
              <a:rPr lang="fr-FR" sz="3200" dirty="0">
                <a:solidFill>
                  <a:srgbClr val="FFFFC9"/>
                </a:solidFill>
              </a:rPr>
              <a:t>ET. E# = </a:t>
            </a:r>
            <a:r>
              <a:rPr lang="fr-FR" sz="3200" dirty="0" smtClean="0">
                <a:solidFill>
                  <a:srgbClr val="FFFFC9"/>
                </a:solidFill>
              </a:rPr>
              <a:t>ED. </a:t>
            </a:r>
            <a:r>
              <a:rPr lang="fr-FR" sz="3200" dirty="0">
                <a:solidFill>
                  <a:srgbClr val="FFFFC9"/>
                </a:solidFill>
              </a:rPr>
              <a:t>E# </a:t>
            </a:r>
            <a:r>
              <a:rPr lang="fr-FR" sz="3200" dirty="0" smtClean="0">
                <a:solidFill>
                  <a:srgbClr val="FFFFC9"/>
                </a:solidFill>
              </a:rPr>
              <a:t>…</a:t>
            </a:r>
          </a:p>
          <a:p>
            <a:pPr>
              <a:lnSpc>
                <a:spcPct val="90000"/>
              </a:lnSpc>
            </a:pPr>
            <a:r>
              <a:rPr lang="fr-FR" sz="3600" dirty="0" smtClean="0"/>
              <a:t> Produit une relation virtuelle en 1-NF</a:t>
            </a:r>
          </a:p>
          <a:p>
            <a:pPr>
              <a:lnSpc>
                <a:spcPct val="90000"/>
              </a:lnSpc>
            </a:pPr>
            <a:r>
              <a:rPr lang="fr-FR" sz="3600" dirty="0" smtClean="0"/>
              <a:t> Fera revenir les 270 </a:t>
            </a:r>
            <a:r>
              <a:rPr lang="fr-FR" sz="3600" dirty="0" err="1" smtClean="0"/>
              <a:t>tuples</a:t>
            </a:r>
            <a:r>
              <a:rPr lang="fr-FR" sz="3600" dirty="0" smtClean="0"/>
              <a:t> discutés</a:t>
            </a:r>
          </a:p>
          <a:p>
            <a:pPr lvl="1">
              <a:lnSpc>
                <a:spcPct val="90000"/>
              </a:lnSpc>
            </a:pPr>
            <a:r>
              <a:rPr lang="fr-FR" sz="3200" dirty="0" smtClean="0"/>
              <a:t> Une solution: la </a:t>
            </a:r>
            <a:r>
              <a:rPr lang="fr-FR" sz="3200" smtClean="0"/>
              <a:t>fonction agrégat LIST </a:t>
            </a:r>
            <a:endParaRPr lang="fr-FR" sz="3200" dirty="0" smtClean="0"/>
          </a:p>
          <a:p>
            <a:pPr lvl="2">
              <a:lnSpc>
                <a:spcPct val="90000"/>
              </a:lnSpc>
            </a:pPr>
            <a:r>
              <a:rPr lang="fr-FR" sz="2800" dirty="0" smtClean="0"/>
              <a:t> Votre </a:t>
            </a:r>
            <a:r>
              <a:rPr lang="fr-FR" sz="2800" dirty="0"/>
              <a:t>prof</a:t>
            </a:r>
            <a:r>
              <a:rPr lang="fr-FR" sz="2800" dirty="0" smtClean="0"/>
              <a:t>. &amp; SQL </a:t>
            </a:r>
            <a:r>
              <a:rPr lang="fr-FR" sz="2800" dirty="0" err="1" smtClean="0"/>
              <a:t>Anywhere</a:t>
            </a:r>
            <a:r>
              <a:rPr lang="fr-FR" sz="2800" dirty="0" smtClean="0"/>
              <a:t>  </a:t>
            </a:r>
          </a:p>
          <a:p>
            <a:pPr lvl="2">
              <a:lnSpc>
                <a:spcPct val="90000"/>
              </a:lnSpc>
            </a:pPr>
            <a:r>
              <a:rPr lang="fr-FR" sz="2800" dirty="0"/>
              <a:t> </a:t>
            </a:r>
            <a:r>
              <a:rPr lang="fr-FR" sz="2800" dirty="0" smtClean="0"/>
              <a:t>Le cours sur SQL avancé</a:t>
            </a:r>
          </a:p>
        </p:txBody>
      </p:sp>
      <p:pic>
        <p:nvPicPr>
          <p:cNvPr id="5" name="Image 4" descr="maillot-jaune.JPG"/>
          <p:cNvPicPr>
            <a:picLocks noChangeAspect="1"/>
          </p:cNvPicPr>
          <p:nvPr/>
        </p:nvPicPr>
        <p:blipFill>
          <a:blip r:embed="rId3" cstate="print"/>
          <a:stretch>
            <a:fillRect/>
          </a:stretch>
        </p:blipFill>
        <p:spPr>
          <a:xfrm>
            <a:off x="8177530" y="0"/>
            <a:ext cx="966470" cy="1338729"/>
          </a:xfrm>
          <a:prstGeom prst="rect">
            <a:avLst/>
          </a:prstGeom>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333375" y="1309688"/>
            <a:ext cx="8515350" cy="5138737"/>
          </a:xfrm>
          <a:noFill/>
          <a:ln/>
        </p:spPr>
        <p:txBody>
          <a:bodyPr/>
          <a:lstStyle/>
          <a:p>
            <a:pPr>
              <a:lnSpc>
                <a:spcPct val="90000"/>
              </a:lnSpc>
            </a:pPr>
            <a:r>
              <a:rPr lang="fr-FR" b="1">
                <a:solidFill>
                  <a:srgbClr val="FAFD00"/>
                </a:solidFill>
              </a:rPr>
              <a:t>Dans toute relation </a:t>
            </a:r>
            <a:r>
              <a:rPr lang="fr-FR" b="1" i="1">
                <a:solidFill>
                  <a:srgbClr val="FAFD00"/>
                </a:solidFill>
              </a:rPr>
              <a:t>R </a:t>
            </a:r>
            <a:r>
              <a:rPr lang="fr-FR" b="1">
                <a:solidFill>
                  <a:srgbClr val="FAFD00"/>
                </a:solidFill>
              </a:rPr>
              <a:t>il existe une combinaison </a:t>
            </a:r>
            <a:r>
              <a:rPr lang="fr-FR" b="1" i="1">
                <a:solidFill>
                  <a:srgbClr val="FAFD00"/>
                </a:solidFill>
              </a:rPr>
              <a:t>C </a:t>
            </a:r>
            <a:r>
              <a:rPr lang="fr-FR" b="1">
                <a:solidFill>
                  <a:srgbClr val="FAFD00"/>
                </a:solidFill>
              </a:rPr>
              <a:t>d'attributs dite </a:t>
            </a:r>
            <a:r>
              <a:rPr lang="fr-FR" b="1" u="sng">
                <a:solidFill>
                  <a:srgbClr val="FAFD00"/>
                </a:solidFill>
              </a:rPr>
              <a:t>clé </a:t>
            </a:r>
            <a:r>
              <a:rPr lang="fr-FR" b="1">
                <a:solidFill>
                  <a:srgbClr val="FAFD00"/>
                </a:solidFill>
              </a:rPr>
              <a:t> telle que </a:t>
            </a:r>
          </a:p>
          <a:p>
            <a:pPr lvl="1">
              <a:lnSpc>
                <a:spcPct val="90000"/>
              </a:lnSpc>
            </a:pPr>
            <a:r>
              <a:rPr lang="fr-FR" sz="3200" b="1">
                <a:solidFill>
                  <a:srgbClr val="FAFD00"/>
                </a:solidFill>
              </a:rPr>
              <a:t>dans tout </a:t>
            </a:r>
            <a:r>
              <a:rPr lang="fr-FR" sz="3200" b="1" err="1">
                <a:solidFill>
                  <a:srgbClr val="FAFD00"/>
                </a:solidFill>
              </a:rPr>
              <a:t>tuple</a:t>
            </a:r>
            <a:r>
              <a:rPr lang="fr-FR" sz="3200" b="1">
                <a:solidFill>
                  <a:srgbClr val="FAFD00"/>
                </a:solidFill>
              </a:rPr>
              <a:t> </a:t>
            </a:r>
            <a:r>
              <a:rPr lang="fr-FR" sz="3200" b="1" i="1">
                <a:solidFill>
                  <a:srgbClr val="FAFD00"/>
                </a:solidFill>
              </a:rPr>
              <a:t>t </a:t>
            </a:r>
            <a:r>
              <a:rPr lang="fr-FR" sz="3200" b="1">
                <a:solidFill>
                  <a:srgbClr val="FAFD00"/>
                </a:solidFill>
              </a:rPr>
              <a:t>d'intention de </a:t>
            </a:r>
            <a:r>
              <a:rPr lang="fr-FR" sz="3200" b="1" i="1">
                <a:solidFill>
                  <a:srgbClr val="FAFD00"/>
                </a:solidFill>
              </a:rPr>
              <a:t>R, </a:t>
            </a:r>
            <a:r>
              <a:rPr lang="fr-FR" sz="3200" b="1">
                <a:solidFill>
                  <a:srgbClr val="FAFD00"/>
                </a:solidFill>
              </a:rPr>
              <a:t>la valeur </a:t>
            </a:r>
            <a:r>
              <a:rPr lang="fr-FR" sz="3200" b="1" i="1">
                <a:solidFill>
                  <a:srgbClr val="FAFD00"/>
                </a:solidFill>
              </a:rPr>
              <a:t>C</a:t>
            </a:r>
            <a:r>
              <a:rPr lang="fr-FR" sz="3200" b="1">
                <a:solidFill>
                  <a:srgbClr val="FAFD00"/>
                </a:solidFill>
              </a:rPr>
              <a:t>(</a:t>
            </a:r>
            <a:r>
              <a:rPr lang="fr-FR" sz="3200" b="1" i="1">
                <a:solidFill>
                  <a:srgbClr val="FAFD00"/>
                </a:solidFill>
              </a:rPr>
              <a:t>t</a:t>
            </a:r>
            <a:r>
              <a:rPr lang="fr-FR" sz="3200" b="1">
                <a:solidFill>
                  <a:srgbClr val="FAFD00"/>
                </a:solidFill>
              </a:rPr>
              <a:t>)</a:t>
            </a:r>
            <a:r>
              <a:rPr lang="fr-FR" sz="3200" b="1" i="1">
                <a:solidFill>
                  <a:srgbClr val="FAFD00"/>
                </a:solidFill>
              </a:rPr>
              <a:t> </a:t>
            </a:r>
            <a:r>
              <a:rPr lang="fr-FR" sz="3200" b="1">
                <a:solidFill>
                  <a:srgbClr val="FAFD00"/>
                </a:solidFill>
              </a:rPr>
              <a:t>identifie </a:t>
            </a:r>
            <a:r>
              <a:rPr lang="fr-FR" sz="3200" b="1" i="1">
                <a:solidFill>
                  <a:srgbClr val="FAFD00"/>
                </a:solidFill>
              </a:rPr>
              <a:t>t,</a:t>
            </a:r>
            <a:r>
              <a:rPr lang="fr-FR" sz="3200" b="1">
                <a:solidFill>
                  <a:srgbClr val="FAFD00"/>
                </a:solidFill>
              </a:rPr>
              <a:t> </a:t>
            </a:r>
          </a:p>
          <a:p>
            <a:pPr lvl="1">
              <a:lnSpc>
                <a:spcPct val="90000"/>
              </a:lnSpc>
            </a:pPr>
            <a:r>
              <a:rPr lang="fr-FR" sz="3200" b="1">
                <a:solidFill>
                  <a:srgbClr val="FAFD00"/>
                </a:solidFill>
              </a:rPr>
              <a:t>il n'y a pas de sous-combinaison de </a:t>
            </a:r>
            <a:r>
              <a:rPr lang="fr-FR" sz="3200" b="1" i="1">
                <a:solidFill>
                  <a:srgbClr val="FAFD00"/>
                </a:solidFill>
              </a:rPr>
              <a:t>C </a:t>
            </a:r>
            <a:r>
              <a:rPr lang="fr-FR" sz="3200" b="1">
                <a:solidFill>
                  <a:srgbClr val="FAFD00"/>
                </a:solidFill>
              </a:rPr>
              <a:t>avec cette propriété</a:t>
            </a:r>
          </a:p>
          <a:p>
            <a:pPr lvl="2">
              <a:lnSpc>
                <a:spcPct val="90000"/>
              </a:lnSpc>
            </a:pPr>
            <a:r>
              <a:rPr lang="fr-FR" sz="2800" b="1">
                <a:solidFill>
                  <a:schemeClr val="hlink"/>
                </a:solidFill>
              </a:rPr>
              <a:t>Démontrez cette assertion !</a:t>
            </a:r>
          </a:p>
          <a:p>
            <a:pPr>
              <a:lnSpc>
                <a:spcPct val="90000"/>
              </a:lnSpc>
            </a:pPr>
            <a:r>
              <a:rPr lang="fr-FR" b="1" i="1">
                <a:solidFill>
                  <a:srgbClr val="FAFD00"/>
                </a:solidFill>
              </a:rPr>
              <a:t>Exemples: N° SS, N° Étudiant, Nom de pays, (Nom, Prénom, Tel), </a:t>
            </a:r>
            <a:r>
              <a:rPr lang="fr-FR" b="1" i="1" err="1">
                <a:solidFill>
                  <a:srgbClr val="FAFD00"/>
                </a:solidFill>
              </a:rPr>
              <a:t>Oid</a:t>
            </a:r>
            <a:r>
              <a:rPr lang="fr-FR" b="1" i="1" smtClean="0">
                <a:solidFill>
                  <a:srgbClr val="FAFD00"/>
                </a:solidFill>
              </a:rPr>
              <a:t>,...</a:t>
            </a:r>
            <a:r>
              <a:rPr lang="fr-FR" b="1" smtClean="0">
                <a:solidFill>
                  <a:srgbClr val="FAFD00"/>
                </a:solidFill>
              </a:rPr>
              <a:t> </a:t>
            </a:r>
            <a:r>
              <a:rPr lang="fr-FR" b="1" i="1" smtClean="0">
                <a:solidFill>
                  <a:srgbClr val="FAFD00"/>
                </a:solidFill>
              </a:rPr>
              <a:t> </a:t>
            </a:r>
            <a:endParaRPr lang="en-US" b="1" i="1">
              <a:solidFill>
                <a:srgbClr val="FAFD00"/>
              </a:solidFill>
            </a:endParaRPr>
          </a:p>
        </p:txBody>
      </p:sp>
      <p:sp>
        <p:nvSpPr>
          <p:cNvPr id="29699" name="Rectangle 3"/>
          <p:cNvSpPr>
            <a:spLocks noChangeArrowheads="1"/>
          </p:cNvSpPr>
          <p:nvPr/>
        </p:nvSpPr>
        <p:spPr bwMode="auto">
          <a:xfrm>
            <a:off x="6729413" y="0"/>
            <a:ext cx="2209800" cy="990600"/>
          </a:xfrm>
          <a:prstGeom prst="rect">
            <a:avLst/>
          </a:prstGeom>
          <a:solidFill>
            <a:srgbClr val="FAFD00"/>
          </a:solidFill>
          <a:ln w="12700">
            <a:noFill/>
            <a:miter lim="800000"/>
            <a:headEnd/>
            <a:tailEnd/>
          </a:ln>
          <a:effectLst/>
        </p:spPr>
        <p:txBody>
          <a:bodyPr lIns="90488" tIns="44450" rIns="90488" bIns="44450" anchor="ctr"/>
          <a:lstStyle/>
          <a:p>
            <a:r>
              <a:rPr lang="fr-FR" sz="4000">
                <a:solidFill>
                  <a:schemeClr val="accent1"/>
                </a:solidFill>
              </a:rPr>
              <a:t>Clés</a:t>
            </a:r>
          </a:p>
        </p:txBody>
      </p:sp>
      <p:pic>
        <p:nvPicPr>
          <p:cNvPr id="4" name="Image 3" descr="clés.JPG"/>
          <p:cNvPicPr>
            <a:picLocks noChangeAspect="1"/>
          </p:cNvPicPr>
          <p:nvPr/>
        </p:nvPicPr>
        <p:blipFill>
          <a:blip r:embed="rId3" cstate="print"/>
          <a:stretch>
            <a:fillRect/>
          </a:stretch>
        </p:blipFill>
        <p:spPr>
          <a:xfrm>
            <a:off x="7969250" y="0"/>
            <a:ext cx="1174750" cy="99314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9698">
                                            <p:txEl>
                                              <p:pRg st="0" end="0"/>
                                            </p:txEl>
                                          </p:spTgt>
                                        </p:tgtEl>
                                        <p:attrNameLst>
                                          <p:attrName>style.visibility</p:attrName>
                                        </p:attrNameLst>
                                      </p:cBhvr>
                                      <p:to>
                                        <p:strVal val="visible"/>
                                      </p:to>
                                    </p:set>
                                    <p:anim to="" calcmode="lin" valueType="num">
                                      <p:cBhvr>
                                        <p:cTn id="7" dur="1" fill="hold"/>
                                        <p:tgtEl>
                                          <p:spTgt spid="29698">
                                            <p:txEl>
                                              <p:pRg st="0" end="0"/>
                                            </p:txEl>
                                          </p:spTgt>
                                        </p:tgtEl>
                                        <p:attrNameLst>
                                          <p:attrName/>
                                        </p:attrNameLst>
                                      </p:cBhvr>
                                    </p:anim>
                                  </p:childTnLst>
                                  <p:subTnLst>
                                    <p:animClr clrSpc="rgb" dir="cw">
                                      <p:cBhvr override="childStyle">
                                        <p:cTn dur="1" fill="hold" display="0" masterRel="nextClick" afterEffect="1"/>
                                        <p:tgtEl>
                                          <p:spTgt spid="29698">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29698">
                                            <p:txEl>
                                              <p:pRg st="1" end="1"/>
                                            </p:txEl>
                                          </p:spTgt>
                                        </p:tgtEl>
                                        <p:attrNameLst>
                                          <p:attrName>style.visibility</p:attrName>
                                        </p:attrNameLst>
                                      </p:cBhvr>
                                      <p:to>
                                        <p:strVal val="visible"/>
                                      </p:to>
                                    </p:set>
                                    <p:anim to="" calcmode="lin" valueType="num">
                                      <p:cBhvr>
                                        <p:cTn id="10" dur="1" fill="hold"/>
                                        <p:tgtEl>
                                          <p:spTgt spid="29698">
                                            <p:txEl>
                                              <p:pRg st="1" end="1"/>
                                            </p:txEl>
                                          </p:spTgt>
                                        </p:tgtEl>
                                        <p:attrNameLst>
                                          <p:attrName/>
                                        </p:attrNameLst>
                                      </p:cBhvr>
                                    </p:anim>
                                  </p:childTnLst>
                                  <p:subTnLst>
                                    <p:animClr clrSpc="rgb" dir="cw">
                                      <p:cBhvr override="childStyle">
                                        <p:cTn dur="1" fill="hold" display="0" masterRel="nextClick" afterEffect="1"/>
                                        <p:tgtEl>
                                          <p:spTgt spid="29698">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29698">
                                            <p:txEl>
                                              <p:pRg st="2" end="2"/>
                                            </p:txEl>
                                          </p:spTgt>
                                        </p:tgtEl>
                                        <p:attrNameLst>
                                          <p:attrName>style.visibility</p:attrName>
                                        </p:attrNameLst>
                                      </p:cBhvr>
                                      <p:to>
                                        <p:strVal val="visible"/>
                                      </p:to>
                                    </p:set>
                                    <p:anim to="" calcmode="lin" valueType="num">
                                      <p:cBhvr>
                                        <p:cTn id="13" dur="1" fill="hold"/>
                                        <p:tgtEl>
                                          <p:spTgt spid="29698">
                                            <p:txEl>
                                              <p:pRg st="2" end="2"/>
                                            </p:txEl>
                                          </p:spTgt>
                                        </p:tgtEl>
                                        <p:attrNameLst>
                                          <p:attrName/>
                                        </p:attrNameLst>
                                      </p:cBhvr>
                                    </p:anim>
                                  </p:childTnLst>
                                  <p:subTnLst>
                                    <p:animClr clrSpc="rgb" dir="cw">
                                      <p:cBhvr override="childStyle">
                                        <p:cTn dur="1" fill="hold" display="0" masterRel="nextClick" afterEffect="1"/>
                                        <p:tgtEl>
                                          <p:spTgt spid="29698">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29698">
                                            <p:txEl>
                                              <p:pRg st="3" end="3"/>
                                            </p:txEl>
                                          </p:spTgt>
                                        </p:tgtEl>
                                        <p:attrNameLst>
                                          <p:attrName>style.visibility</p:attrName>
                                        </p:attrNameLst>
                                      </p:cBhvr>
                                      <p:to>
                                        <p:strVal val="visible"/>
                                      </p:to>
                                    </p:set>
                                    <p:anim to="" calcmode="lin" valueType="num">
                                      <p:cBhvr>
                                        <p:cTn id="16" dur="1" fill="hold"/>
                                        <p:tgtEl>
                                          <p:spTgt spid="29698">
                                            <p:txEl>
                                              <p:pRg st="3" end="3"/>
                                            </p:txEl>
                                          </p:spTgt>
                                        </p:tgtEl>
                                        <p:attrNameLst>
                                          <p:attrName/>
                                        </p:attrNameLst>
                                      </p:cBhvr>
                                    </p:anim>
                                  </p:childTnLst>
                                  <p:subTnLst>
                                    <p:animClr clrSpc="rgb" dir="cw">
                                      <p:cBhvr override="childStyle">
                                        <p:cTn dur="1" fill="hold" display="0" masterRel="nextClick" afterEffect="1"/>
                                        <p:tgtEl>
                                          <p:spTgt spid="29698">
                                            <p:txEl>
                                              <p:pRg st="3" end="3"/>
                                            </p:txEl>
                                          </p:spTgt>
                                        </p:tgtEl>
                                        <p:attrNameLst>
                                          <p:attrName>ppt_c</p:attrName>
                                        </p:attrNameLst>
                                      </p:cBhvr>
                                      <p:to>
                                        <a:schemeClr val="hlink"/>
                                      </p:to>
                                    </p:animClr>
                                  </p:sub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499"/>
                                          </p:stCondLst>
                                        </p:cTn>
                                        <p:tgtEl>
                                          <p:spTgt spid="29698">
                                            <p:txEl>
                                              <p:pRg st="4" end="4"/>
                                            </p:txEl>
                                          </p:spTgt>
                                        </p:tgtEl>
                                        <p:attrNameLst>
                                          <p:attrName>style.visibility</p:attrName>
                                        </p:attrNameLst>
                                      </p:cBhvr>
                                      <p:to>
                                        <p:strVal val="visible"/>
                                      </p:to>
                                    </p:set>
                                    <p:anim to="" calcmode="lin" valueType="num">
                                      <p:cBhvr>
                                        <p:cTn id="21" dur="1" fill="hold"/>
                                        <p:tgtEl>
                                          <p:spTgt spid="29698">
                                            <p:txEl>
                                              <p:pRg st="4" end="4"/>
                                            </p:txEl>
                                          </p:spTgt>
                                        </p:tgtEl>
                                        <p:attrNameLst>
                                          <p:attrName/>
                                        </p:attrNameLst>
                                      </p:cBhvr>
                                    </p:anim>
                                  </p:childTnLst>
                                  <p:subTnLst>
                                    <p:animClr clrSpc="rgb" dir="cw">
                                      <p:cBhvr override="childStyle">
                                        <p:cTn dur="1" fill="hold" display="0" masterRel="nextClick" afterEffect="1"/>
                                        <p:tgtEl>
                                          <p:spTgt spid="29698">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571500" y="952500"/>
            <a:ext cx="8497888" cy="4267200"/>
          </a:xfrm>
          <a:noFill/>
          <a:ln/>
        </p:spPr>
        <p:txBody>
          <a:bodyPr/>
          <a:lstStyle/>
          <a:p>
            <a:r>
              <a:rPr lang="fr-FR"/>
              <a:t>Le choix de </a:t>
            </a:r>
            <a:r>
              <a:rPr lang="fr-FR" i="1"/>
              <a:t>C</a:t>
            </a:r>
            <a:r>
              <a:rPr lang="fr-FR"/>
              <a:t> est dicté par l'intention de </a:t>
            </a:r>
            <a:r>
              <a:rPr lang="fr-FR" i="1"/>
              <a:t>R</a:t>
            </a:r>
            <a:r>
              <a:rPr lang="fr-FR"/>
              <a:t>	</a:t>
            </a:r>
          </a:p>
          <a:p>
            <a:r>
              <a:rPr lang="fr-FR"/>
              <a:t>Soit </a:t>
            </a:r>
            <a:r>
              <a:rPr lang="fr-FR" i="1"/>
              <a:t>R = </a:t>
            </a:r>
            <a:r>
              <a:rPr lang="fr-FR">
                <a:solidFill>
                  <a:srgbClr val="FFFFC9"/>
                </a:solidFill>
              </a:rPr>
              <a:t>Pers (Nom, Prénom, SS#, Tel) </a:t>
            </a:r>
          </a:p>
          <a:p>
            <a:pPr lvl="1"/>
            <a:r>
              <a:rPr lang="fr-FR"/>
              <a:t>Dans une famille </a:t>
            </a:r>
            <a:br>
              <a:rPr lang="fr-FR"/>
            </a:br>
            <a:r>
              <a:rPr lang="fr-FR"/>
              <a:t>	 </a:t>
            </a:r>
            <a:r>
              <a:rPr lang="fr-FR">
                <a:solidFill>
                  <a:srgbClr val="FFFFC9"/>
                </a:solidFill>
              </a:rPr>
              <a:t>Pers (</a:t>
            </a:r>
            <a:r>
              <a:rPr lang="fr-FR" u="sng">
                <a:solidFill>
                  <a:srgbClr val="FFFFC9"/>
                </a:solidFill>
              </a:rPr>
              <a:t>Nom</a:t>
            </a:r>
            <a:r>
              <a:rPr lang="fr-FR">
                <a:solidFill>
                  <a:srgbClr val="FFFFC9"/>
                </a:solidFill>
              </a:rPr>
              <a:t>, </a:t>
            </a:r>
            <a:r>
              <a:rPr lang="fr-FR" u="sng">
                <a:solidFill>
                  <a:srgbClr val="FFFFC9"/>
                </a:solidFill>
              </a:rPr>
              <a:t>Prénom</a:t>
            </a:r>
            <a:r>
              <a:rPr lang="fr-FR">
                <a:solidFill>
                  <a:srgbClr val="FFFFC9"/>
                </a:solidFill>
              </a:rPr>
              <a:t>, SS#, Tel)   /* Tout membre</a:t>
            </a:r>
          </a:p>
          <a:p>
            <a:pPr lvl="1"/>
            <a:r>
              <a:rPr lang="fr-FR"/>
              <a:t>A la SS</a:t>
            </a:r>
            <a:br>
              <a:rPr lang="fr-FR"/>
            </a:br>
            <a:r>
              <a:rPr lang="fr-FR"/>
              <a:t>	</a:t>
            </a:r>
            <a:r>
              <a:rPr lang="fr-FR">
                <a:solidFill>
                  <a:srgbClr val="FFFFC9"/>
                </a:solidFill>
              </a:rPr>
              <a:t> Pers (Nom, Prénom, </a:t>
            </a:r>
            <a:r>
              <a:rPr lang="fr-FR" u="sng">
                <a:solidFill>
                  <a:srgbClr val="FFFFC9"/>
                </a:solidFill>
              </a:rPr>
              <a:t>SS#</a:t>
            </a:r>
            <a:r>
              <a:rPr lang="fr-FR">
                <a:solidFill>
                  <a:srgbClr val="FFFFC9"/>
                </a:solidFill>
              </a:rPr>
              <a:t>, Tel)   /* Assuré </a:t>
            </a:r>
            <a:r>
              <a:rPr lang="fr-FR" err="1">
                <a:solidFill>
                  <a:srgbClr val="FFFFC9"/>
                </a:solidFill>
              </a:rPr>
              <a:t>seuelement</a:t>
            </a:r>
            <a:r>
              <a:rPr lang="fr-FR">
                <a:solidFill>
                  <a:srgbClr val="FFFFC9"/>
                </a:solidFill>
              </a:rPr>
              <a:t> </a:t>
            </a:r>
          </a:p>
          <a:p>
            <a:pPr lvl="1"/>
            <a:r>
              <a:rPr lang="fr-FR"/>
              <a:t>A l'état civil</a:t>
            </a:r>
            <a:br>
              <a:rPr lang="fr-FR"/>
            </a:br>
            <a:r>
              <a:rPr lang="fr-FR"/>
              <a:t>	</a:t>
            </a:r>
            <a:r>
              <a:rPr lang="fr-FR">
                <a:solidFill>
                  <a:srgbClr val="FFFFC9"/>
                </a:solidFill>
              </a:rPr>
              <a:t> Pers (</a:t>
            </a:r>
            <a:r>
              <a:rPr lang="fr-FR" u="sng">
                <a:solidFill>
                  <a:srgbClr val="FFFFC9"/>
                </a:solidFill>
              </a:rPr>
              <a:t>Nom</a:t>
            </a:r>
            <a:r>
              <a:rPr lang="fr-FR">
                <a:solidFill>
                  <a:srgbClr val="FFFFC9"/>
                </a:solidFill>
              </a:rPr>
              <a:t>, </a:t>
            </a:r>
            <a:r>
              <a:rPr lang="fr-FR" u="sng">
                <a:solidFill>
                  <a:srgbClr val="FFFFC9"/>
                </a:solidFill>
              </a:rPr>
              <a:t>Prénom</a:t>
            </a:r>
            <a:r>
              <a:rPr lang="fr-FR">
                <a:solidFill>
                  <a:srgbClr val="FFFFC9"/>
                </a:solidFill>
              </a:rPr>
              <a:t>, </a:t>
            </a:r>
            <a:r>
              <a:rPr lang="fr-FR" u="sng">
                <a:solidFill>
                  <a:srgbClr val="FFFFC9"/>
                </a:solidFill>
              </a:rPr>
              <a:t>SS#</a:t>
            </a:r>
            <a:r>
              <a:rPr lang="fr-FR">
                <a:solidFill>
                  <a:srgbClr val="FFFFC9"/>
                </a:solidFill>
              </a:rPr>
              <a:t>, Tel)    /* Toute personne</a:t>
            </a:r>
          </a:p>
          <a:p>
            <a:r>
              <a:rPr lang="fr-FR" sz="2800">
                <a:solidFill>
                  <a:srgbClr val="FAFD00"/>
                </a:solidFill>
              </a:rPr>
              <a:t>Les valeurs d'un attribut d'une extension peuvent </a:t>
            </a:r>
            <a:r>
              <a:rPr lang="fr-FR" sz="2800" u="sng">
                <a:solidFill>
                  <a:srgbClr val="FAFD00"/>
                </a:solidFill>
              </a:rPr>
              <a:t>à un moment donné</a:t>
            </a:r>
            <a:r>
              <a:rPr lang="fr-FR" sz="2800">
                <a:solidFill>
                  <a:srgbClr val="FAFD00"/>
                </a:solidFill>
              </a:rPr>
              <a:t> être toutes différentes sans qu'il s'agisse d'une clé !</a:t>
            </a:r>
          </a:p>
        </p:txBody>
      </p:sp>
      <p:sp>
        <p:nvSpPr>
          <p:cNvPr id="30723" name="Rectangle 3"/>
          <p:cNvSpPr>
            <a:spLocks noChangeArrowheads="1"/>
          </p:cNvSpPr>
          <p:nvPr/>
        </p:nvSpPr>
        <p:spPr bwMode="auto">
          <a:xfrm>
            <a:off x="6835775" y="0"/>
            <a:ext cx="2209800" cy="990600"/>
          </a:xfrm>
          <a:prstGeom prst="rect">
            <a:avLst/>
          </a:prstGeom>
          <a:solidFill>
            <a:srgbClr val="FAFD00"/>
          </a:solidFill>
          <a:ln w="12700">
            <a:noFill/>
            <a:miter lim="800000"/>
            <a:headEnd/>
            <a:tailEnd/>
          </a:ln>
          <a:effectLst/>
        </p:spPr>
        <p:txBody>
          <a:bodyPr lIns="90488" tIns="44450" rIns="90488" bIns="44450" anchor="ctr"/>
          <a:lstStyle/>
          <a:p>
            <a:r>
              <a:rPr lang="fr-FR" sz="4000">
                <a:solidFill>
                  <a:schemeClr val="accent1"/>
                </a:solidFill>
              </a:rPr>
              <a:t>Clés</a:t>
            </a:r>
          </a:p>
        </p:txBody>
      </p:sp>
      <p:pic>
        <p:nvPicPr>
          <p:cNvPr id="4" name="Image 3" descr="clés.JPG"/>
          <p:cNvPicPr>
            <a:picLocks noChangeAspect="1"/>
          </p:cNvPicPr>
          <p:nvPr/>
        </p:nvPicPr>
        <p:blipFill>
          <a:blip r:embed="rId3" cstate="print"/>
          <a:stretch>
            <a:fillRect/>
          </a:stretch>
        </p:blipFill>
        <p:spPr>
          <a:xfrm>
            <a:off x="7969250" y="0"/>
            <a:ext cx="1174750" cy="993140"/>
          </a:xfrm>
          <a:prstGeom prst="rect">
            <a:avLst/>
          </a:prstGeom>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333375" y="1309688"/>
            <a:ext cx="8515350" cy="5138737"/>
          </a:xfrm>
          <a:noFill/>
          <a:ln/>
        </p:spPr>
        <p:txBody>
          <a:bodyPr/>
          <a:lstStyle/>
          <a:p>
            <a:pPr>
              <a:lnSpc>
                <a:spcPct val="90000"/>
              </a:lnSpc>
              <a:spcBef>
                <a:spcPct val="45000"/>
              </a:spcBef>
            </a:pPr>
            <a:r>
              <a:rPr lang="fr-FR" sz="3600" b="1" i="1" smtClean="0">
                <a:solidFill>
                  <a:srgbClr val="FAFD00"/>
                </a:solidFill>
              </a:rPr>
              <a:t>C</a:t>
            </a:r>
            <a:r>
              <a:rPr lang="fr-FR" sz="3600" b="1" smtClean="0">
                <a:solidFill>
                  <a:srgbClr val="FAFD00"/>
                </a:solidFill>
              </a:rPr>
              <a:t> </a:t>
            </a:r>
            <a:r>
              <a:rPr lang="fr-FR" sz="3600" b="1" u="sng">
                <a:solidFill>
                  <a:srgbClr val="FAFD00"/>
                </a:solidFill>
              </a:rPr>
              <a:t>atomique</a:t>
            </a:r>
            <a:r>
              <a:rPr lang="fr-FR" sz="3600" b="1">
                <a:solidFill>
                  <a:srgbClr val="FAFD00"/>
                </a:solidFill>
              </a:rPr>
              <a:t> </a:t>
            </a:r>
            <a:r>
              <a:rPr lang="en-US" sz="3600" b="1">
                <a:solidFill>
                  <a:srgbClr val="FAFD00"/>
                </a:solidFill>
              </a:rPr>
              <a:t> </a:t>
            </a:r>
            <a:r>
              <a:rPr lang="fr-FR" sz="3600" b="1">
                <a:solidFill>
                  <a:srgbClr val="FAFD00"/>
                </a:solidFill>
              </a:rPr>
              <a:t>consiste </a:t>
            </a:r>
            <a:r>
              <a:rPr lang="en-US" sz="3600" b="1">
                <a:solidFill>
                  <a:srgbClr val="FAFD00"/>
                </a:solidFill>
              </a:rPr>
              <a:t>d</a:t>
            </a:r>
            <a:r>
              <a:rPr lang="fr-FR" sz="3600" b="1">
                <a:solidFill>
                  <a:srgbClr val="FAFD00"/>
                </a:solidFill>
              </a:rPr>
              <a:t>’un </a:t>
            </a:r>
            <a:r>
              <a:rPr lang="fr-FR" sz="3600" b="1" smtClean="0">
                <a:solidFill>
                  <a:srgbClr val="FAFD00"/>
                </a:solidFill>
              </a:rPr>
              <a:t>attribut</a:t>
            </a:r>
            <a:endParaRPr lang="fr-FR" sz="3600" b="1">
              <a:solidFill>
                <a:srgbClr val="FAFD00"/>
              </a:solidFill>
            </a:endParaRPr>
          </a:p>
          <a:p>
            <a:pPr>
              <a:lnSpc>
                <a:spcPct val="90000"/>
              </a:lnSpc>
            </a:pPr>
            <a:r>
              <a:rPr lang="fr-FR" sz="3600" b="1" i="1">
                <a:solidFill>
                  <a:srgbClr val="FAFD00"/>
                </a:solidFill>
              </a:rPr>
              <a:t>C</a:t>
            </a:r>
            <a:r>
              <a:rPr lang="fr-FR" sz="3600" b="1">
                <a:solidFill>
                  <a:srgbClr val="FAFD00"/>
                </a:solidFill>
              </a:rPr>
              <a:t> </a:t>
            </a:r>
            <a:r>
              <a:rPr lang="fr-FR" sz="3600" b="1" u="sng">
                <a:solidFill>
                  <a:srgbClr val="FAFD00"/>
                </a:solidFill>
              </a:rPr>
              <a:t>composite</a:t>
            </a:r>
            <a:r>
              <a:rPr lang="fr-FR" sz="3600" b="1">
                <a:solidFill>
                  <a:srgbClr val="FAFD00"/>
                </a:solidFill>
              </a:rPr>
              <a:t> en contient </a:t>
            </a:r>
            <a:r>
              <a:rPr lang="fr-FR" sz="3600" b="1" smtClean="0">
                <a:solidFill>
                  <a:srgbClr val="FAFD00"/>
                </a:solidFill>
              </a:rPr>
              <a:t>plusieurs</a:t>
            </a:r>
          </a:p>
          <a:p>
            <a:pPr>
              <a:lnSpc>
                <a:spcPct val="90000"/>
              </a:lnSpc>
            </a:pPr>
            <a:r>
              <a:rPr lang="fr-FR" sz="3600" b="1" smtClean="0">
                <a:solidFill>
                  <a:srgbClr val="FAFD00"/>
                </a:solidFill>
              </a:rPr>
              <a:t>Tout attribut d’une clé est dit </a:t>
            </a:r>
            <a:r>
              <a:rPr lang="fr-FR" sz="3600" b="1" u="sng" smtClean="0">
                <a:solidFill>
                  <a:srgbClr val="FAFD00"/>
                </a:solidFill>
              </a:rPr>
              <a:t>attribut-clé</a:t>
            </a:r>
          </a:p>
          <a:p>
            <a:pPr>
              <a:lnSpc>
                <a:spcPct val="90000"/>
              </a:lnSpc>
            </a:pPr>
            <a:r>
              <a:rPr lang="fr-FR" sz="3600" b="1" smtClean="0">
                <a:solidFill>
                  <a:srgbClr val="FAFD00"/>
                </a:solidFill>
              </a:rPr>
              <a:t>Tout autre attribut est un </a:t>
            </a:r>
            <a:r>
              <a:rPr lang="fr-FR" sz="3600" b="1" u="sng" smtClean="0">
                <a:solidFill>
                  <a:srgbClr val="FAFD00"/>
                </a:solidFill>
              </a:rPr>
              <a:t>attribut non-clé</a:t>
            </a:r>
          </a:p>
          <a:p>
            <a:pPr lvl="1">
              <a:lnSpc>
                <a:spcPct val="90000"/>
              </a:lnSpc>
            </a:pPr>
            <a:r>
              <a:rPr lang="fr-FR" sz="3200" b="1" smtClean="0">
                <a:solidFill>
                  <a:srgbClr val="FAFD00"/>
                </a:solidFill>
              </a:rPr>
              <a:t> C’est une fonction de toute clé de la table</a:t>
            </a:r>
          </a:p>
          <a:p>
            <a:pPr lvl="1">
              <a:lnSpc>
                <a:spcPct val="90000"/>
              </a:lnSpc>
            </a:pPr>
            <a:r>
              <a:rPr lang="fr-FR" sz="3200" b="1">
                <a:solidFill>
                  <a:srgbClr val="FAFD00"/>
                </a:solidFill>
              </a:rPr>
              <a:t> </a:t>
            </a:r>
            <a:r>
              <a:rPr lang="fr-FR" sz="3200" b="1" smtClean="0">
                <a:solidFill>
                  <a:srgbClr val="FAFD00"/>
                </a:solidFill>
              </a:rPr>
              <a:t>Cette propriété est la base d’une définition du concept de la clé</a:t>
            </a:r>
          </a:p>
        </p:txBody>
      </p:sp>
      <p:sp>
        <p:nvSpPr>
          <p:cNvPr id="4" name="Rectangle 3"/>
          <p:cNvSpPr>
            <a:spLocks noChangeArrowheads="1"/>
          </p:cNvSpPr>
          <p:nvPr/>
        </p:nvSpPr>
        <p:spPr bwMode="auto">
          <a:xfrm>
            <a:off x="6729413" y="0"/>
            <a:ext cx="2209800" cy="990600"/>
          </a:xfrm>
          <a:prstGeom prst="rect">
            <a:avLst/>
          </a:prstGeom>
          <a:solidFill>
            <a:srgbClr val="FAFD00"/>
          </a:solidFill>
          <a:ln w="12700">
            <a:noFill/>
            <a:miter lim="800000"/>
            <a:headEnd/>
            <a:tailEnd/>
          </a:ln>
          <a:effectLst/>
        </p:spPr>
        <p:txBody>
          <a:bodyPr lIns="90488" tIns="44450" rIns="90488" bIns="44450" anchor="ctr"/>
          <a:lstStyle/>
          <a:p>
            <a:r>
              <a:rPr lang="fr-FR" sz="4000">
                <a:solidFill>
                  <a:schemeClr val="accent1"/>
                </a:solidFill>
              </a:rPr>
              <a:t>Clés</a:t>
            </a:r>
          </a:p>
        </p:txBody>
      </p:sp>
      <p:pic>
        <p:nvPicPr>
          <p:cNvPr id="5" name="Image 4" descr="clés.JPG"/>
          <p:cNvPicPr>
            <a:picLocks noChangeAspect="1"/>
          </p:cNvPicPr>
          <p:nvPr/>
        </p:nvPicPr>
        <p:blipFill>
          <a:blip r:embed="rId3" cstate="print"/>
          <a:stretch>
            <a:fillRect/>
          </a:stretch>
        </p:blipFill>
        <p:spPr>
          <a:xfrm>
            <a:off x="7969250" y="0"/>
            <a:ext cx="1174750" cy="99314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9698">
                                            <p:txEl>
                                              <p:pRg st="0" end="0"/>
                                            </p:txEl>
                                          </p:spTgt>
                                        </p:tgtEl>
                                        <p:attrNameLst>
                                          <p:attrName>style.visibility</p:attrName>
                                        </p:attrNameLst>
                                      </p:cBhvr>
                                      <p:to>
                                        <p:strVal val="visible"/>
                                      </p:to>
                                    </p:set>
                                    <p:anim to="" calcmode="lin" valueType="num">
                                      <p:cBhvr>
                                        <p:cTn id="7" dur="1" fill="hold"/>
                                        <p:tgtEl>
                                          <p:spTgt spid="29698">
                                            <p:txEl>
                                              <p:pRg st="0" end="0"/>
                                            </p:txEl>
                                          </p:spTgt>
                                        </p:tgtEl>
                                        <p:attrNameLst>
                                          <p:attrName/>
                                        </p:attrNameLst>
                                      </p:cBhvr>
                                    </p:anim>
                                  </p:childTnLst>
                                  <p:subTnLst>
                                    <p:animClr clrSpc="rgb" dir="cw">
                                      <p:cBhvr override="childStyle">
                                        <p:cTn dur="1" fill="hold" display="0" masterRel="nextClick" afterEffect="1"/>
                                        <p:tgtEl>
                                          <p:spTgt spid="29698">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9698">
                                            <p:txEl>
                                              <p:pRg st="1" end="1"/>
                                            </p:txEl>
                                          </p:spTgt>
                                        </p:tgtEl>
                                        <p:attrNameLst>
                                          <p:attrName>style.visibility</p:attrName>
                                        </p:attrNameLst>
                                      </p:cBhvr>
                                      <p:to>
                                        <p:strVal val="visible"/>
                                      </p:to>
                                    </p:set>
                                    <p:anim to="" calcmode="lin" valueType="num">
                                      <p:cBhvr>
                                        <p:cTn id="12" dur="1" fill="hold"/>
                                        <p:tgtEl>
                                          <p:spTgt spid="29698">
                                            <p:txEl>
                                              <p:pRg st="1" end="1"/>
                                            </p:txEl>
                                          </p:spTgt>
                                        </p:tgtEl>
                                        <p:attrNameLst>
                                          <p:attrName/>
                                        </p:attrNameLst>
                                      </p:cBhvr>
                                    </p:anim>
                                  </p:childTnLst>
                                  <p:subTnLst>
                                    <p:animClr clrSpc="rgb" dir="cw">
                                      <p:cBhvr override="childStyle">
                                        <p:cTn dur="1" fill="hold" display="0" masterRel="nextClick" afterEffect="1"/>
                                        <p:tgtEl>
                                          <p:spTgt spid="29698">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9698">
                                            <p:txEl>
                                              <p:pRg st="2" end="2"/>
                                            </p:txEl>
                                          </p:spTgt>
                                        </p:tgtEl>
                                        <p:attrNameLst>
                                          <p:attrName>style.visibility</p:attrName>
                                        </p:attrNameLst>
                                      </p:cBhvr>
                                      <p:to>
                                        <p:strVal val="visible"/>
                                      </p:to>
                                    </p:set>
                                    <p:anim to="" calcmode="lin" valueType="num">
                                      <p:cBhvr>
                                        <p:cTn id="17" dur="1" fill="hold"/>
                                        <p:tgtEl>
                                          <p:spTgt spid="29698">
                                            <p:txEl>
                                              <p:pRg st="2" end="2"/>
                                            </p:txEl>
                                          </p:spTgt>
                                        </p:tgtEl>
                                        <p:attrNameLst>
                                          <p:attrName/>
                                        </p:attrNameLst>
                                      </p:cBhvr>
                                    </p:anim>
                                  </p:childTnLst>
                                  <p:subTnLst>
                                    <p:animClr clrSpc="rgb" dir="cw">
                                      <p:cBhvr override="childStyle">
                                        <p:cTn dur="1" fill="hold" display="0" masterRel="nextClick" afterEffect="1"/>
                                        <p:tgtEl>
                                          <p:spTgt spid="29698">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9698">
                                            <p:txEl>
                                              <p:pRg st="3" end="3"/>
                                            </p:txEl>
                                          </p:spTgt>
                                        </p:tgtEl>
                                        <p:attrNameLst>
                                          <p:attrName>style.visibility</p:attrName>
                                        </p:attrNameLst>
                                      </p:cBhvr>
                                      <p:to>
                                        <p:strVal val="visible"/>
                                      </p:to>
                                    </p:set>
                                    <p:anim to="" calcmode="lin" valueType="num">
                                      <p:cBhvr>
                                        <p:cTn id="22" dur="1" fill="hold"/>
                                        <p:tgtEl>
                                          <p:spTgt spid="29698">
                                            <p:txEl>
                                              <p:pRg st="3" end="3"/>
                                            </p:txEl>
                                          </p:spTgt>
                                        </p:tgtEl>
                                        <p:attrNameLst>
                                          <p:attrName/>
                                        </p:attrNameLst>
                                      </p:cBhvr>
                                    </p:anim>
                                  </p:childTnLst>
                                  <p:subTnLst>
                                    <p:animClr clrSpc="rgb" dir="cw">
                                      <p:cBhvr override="childStyle">
                                        <p:cTn dur="1" fill="hold" display="0" masterRel="nextClick" afterEffect="1"/>
                                        <p:tgtEl>
                                          <p:spTgt spid="29698">
                                            <p:txEl>
                                              <p:pRg st="3" end="3"/>
                                            </p:txEl>
                                          </p:spTgt>
                                        </p:tgtEl>
                                        <p:attrNameLst>
                                          <p:attrName>ppt_c</p:attrName>
                                        </p:attrNameLst>
                                      </p:cBhvr>
                                      <p:to>
                                        <a:schemeClr val="hlink"/>
                                      </p:to>
                                    </p:animClr>
                                  </p:subTnLst>
                                </p:cTn>
                              </p:par>
                              <p:par>
                                <p:cTn id="23" presetID="24" presetClass="entr" presetSubtype="0" fill="hold" grpId="0" nodeType="withEffect">
                                  <p:stCondLst>
                                    <p:cond delay="0"/>
                                  </p:stCondLst>
                                  <p:childTnLst>
                                    <p:set>
                                      <p:cBhvr>
                                        <p:cTn id="24" dur="1" fill="hold">
                                          <p:stCondLst>
                                            <p:cond delay="499"/>
                                          </p:stCondLst>
                                        </p:cTn>
                                        <p:tgtEl>
                                          <p:spTgt spid="29698">
                                            <p:txEl>
                                              <p:pRg st="4" end="4"/>
                                            </p:txEl>
                                          </p:spTgt>
                                        </p:tgtEl>
                                        <p:attrNameLst>
                                          <p:attrName>style.visibility</p:attrName>
                                        </p:attrNameLst>
                                      </p:cBhvr>
                                      <p:to>
                                        <p:strVal val="visible"/>
                                      </p:to>
                                    </p:set>
                                    <p:anim to="" calcmode="lin" valueType="num">
                                      <p:cBhvr>
                                        <p:cTn id="25" dur="1" fill="hold"/>
                                        <p:tgtEl>
                                          <p:spTgt spid="29698">
                                            <p:txEl>
                                              <p:pRg st="4" end="4"/>
                                            </p:txEl>
                                          </p:spTgt>
                                        </p:tgtEl>
                                        <p:attrNameLst>
                                          <p:attrName/>
                                        </p:attrNameLst>
                                      </p:cBhvr>
                                    </p:anim>
                                  </p:childTnLst>
                                  <p:subTnLst>
                                    <p:animClr clrSpc="rgb" dir="cw">
                                      <p:cBhvr override="childStyle">
                                        <p:cTn dur="1" fill="hold" display="0" masterRel="nextClick" afterEffect="1"/>
                                        <p:tgtEl>
                                          <p:spTgt spid="29698">
                                            <p:txEl>
                                              <p:pRg st="4" end="4"/>
                                            </p:txEl>
                                          </p:spTgt>
                                        </p:tgtEl>
                                        <p:attrNameLst>
                                          <p:attrName>ppt_c</p:attrName>
                                        </p:attrNameLst>
                                      </p:cBhvr>
                                      <p:to>
                                        <a:schemeClr val="hlink"/>
                                      </p:to>
                                    </p:animClr>
                                  </p:subTnLst>
                                </p:cTn>
                              </p:par>
                              <p:par>
                                <p:cTn id="26" presetID="24" presetClass="entr" presetSubtype="0" fill="hold" grpId="0" nodeType="withEffect">
                                  <p:stCondLst>
                                    <p:cond delay="0"/>
                                  </p:stCondLst>
                                  <p:childTnLst>
                                    <p:set>
                                      <p:cBhvr>
                                        <p:cTn id="27" dur="1" fill="hold">
                                          <p:stCondLst>
                                            <p:cond delay="499"/>
                                          </p:stCondLst>
                                        </p:cTn>
                                        <p:tgtEl>
                                          <p:spTgt spid="29698">
                                            <p:txEl>
                                              <p:pRg st="5" end="5"/>
                                            </p:txEl>
                                          </p:spTgt>
                                        </p:tgtEl>
                                        <p:attrNameLst>
                                          <p:attrName>style.visibility</p:attrName>
                                        </p:attrNameLst>
                                      </p:cBhvr>
                                      <p:to>
                                        <p:strVal val="visible"/>
                                      </p:to>
                                    </p:set>
                                    <p:anim to="" calcmode="lin" valueType="num">
                                      <p:cBhvr>
                                        <p:cTn id="28" dur="1" fill="hold"/>
                                        <p:tgtEl>
                                          <p:spTgt spid="29698">
                                            <p:txEl>
                                              <p:pRg st="5" end="5"/>
                                            </p:txEl>
                                          </p:spTgt>
                                        </p:tgtEl>
                                        <p:attrNameLst>
                                          <p:attrName/>
                                        </p:attrNameLst>
                                      </p:cBhvr>
                                    </p:anim>
                                  </p:childTnLst>
                                  <p:subTnLst>
                                    <p:animClr clrSpc="rgb" dir="cw">
                                      <p:cBhvr override="childStyle">
                                        <p:cTn dur="1" fill="hold" display="0" masterRel="nextClick" afterEffect="1"/>
                                        <p:tgtEl>
                                          <p:spTgt spid="29698">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333375" y="1309688"/>
            <a:ext cx="8515350" cy="5138737"/>
          </a:xfrm>
          <a:noFill/>
          <a:ln/>
        </p:spPr>
        <p:txBody>
          <a:bodyPr/>
          <a:lstStyle/>
          <a:p>
            <a:pPr>
              <a:lnSpc>
                <a:spcPct val="90000"/>
              </a:lnSpc>
            </a:pPr>
            <a:r>
              <a:rPr lang="fr-FR" sz="4000" b="1" smtClean="0">
                <a:solidFill>
                  <a:srgbClr val="FAFD00"/>
                </a:solidFill>
              </a:rPr>
              <a:t>Il ne faut pas confondre le concept de la </a:t>
            </a:r>
            <a:r>
              <a:rPr lang="fr-FR" sz="4000" b="1" i="1" smtClean="0">
                <a:solidFill>
                  <a:srgbClr val="FAFD00"/>
                </a:solidFill>
              </a:rPr>
              <a:t>clé</a:t>
            </a:r>
            <a:r>
              <a:rPr lang="fr-FR" sz="4000" b="1" smtClean="0">
                <a:solidFill>
                  <a:srgbClr val="FAFD00"/>
                </a:solidFill>
              </a:rPr>
              <a:t> avec celui d’un </a:t>
            </a:r>
            <a:r>
              <a:rPr lang="fr-FR" sz="4000" b="1" i="1" smtClean="0">
                <a:solidFill>
                  <a:srgbClr val="FAFD00"/>
                </a:solidFill>
              </a:rPr>
              <a:t>attribut-clé</a:t>
            </a:r>
          </a:p>
          <a:p>
            <a:pPr lvl="1">
              <a:lnSpc>
                <a:spcPct val="90000"/>
              </a:lnSpc>
            </a:pPr>
            <a:r>
              <a:rPr lang="fr-FR" sz="3600" b="1" smtClean="0">
                <a:solidFill>
                  <a:srgbClr val="FAFD00"/>
                </a:solidFill>
              </a:rPr>
              <a:t>Ce dernier ne pas la clé dès que la clé est composite</a:t>
            </a:r>
          </a:p>
          <a:p>
            <a:pPr lvl="1">
              <a:lnSpc>
                <a:spcPct val="90000"/>
              </a:lnSpc>
            </a:pPr>
            <a:r>
              <a:rPr lang="fr-FR" sz="3600" b="1" smtClean="0">
                <a:solidFill>
                  <a:srgbClr val="FAFD00"/>
                </a:solidFill>
              </a:rPr>
              <a:t>  Dans </a:t>
            </a:r>
            <a:r>
              <a:rPr lang="fr-FR" sz="3600" smtClean="0">
                <a:solidFill>
                  <a:srgbClr val="FFFFC9"/>
                </a:solidFill>
              </a:rPr>
              <a:t>Pers (Nom, Prénom, </a:t>
            </a:r>
            <a:r>
              <a:rPr lang="fr-FR" sz="3600" u="sng" smtClean="0">
                <a:solidFill>
                  <a:srgbClr val="FFFFC9"/>
                </a:solidFill>
              </a:rPr>
              <a:t>SS#</a:t>
            </a:r>
            <a:r>
              <a:rPr lang="fr-FR" sz="3600" smtClean="0">
                <a:solidFill>
                  <a:srgbClr val="FFFFC9"/>
                </a:solidFill>
              </a:rPr>
              <a:t>, Tel) </a:t>
            </a:r>
          </a:p>
          <a:p>
            <a:pPr lvl="2">
              <a:lnSpc>
                <a:spcPct val="90000"/>
              </a:lnSpc>
            </a:pPr>
            <a:r>
              <a:rPr lang="fr-FR" sz="2800" b="1" smtClean="0">
                <a:solidFill>
                  <a:srgbClr val="FFFFC9"/>
                </a:solidFill>
              </a:rPr>
              <a:t> SS# est la clé et l’attribut-clé</a:t>
            </a:r>
          </a:p>
          <a:p>
            <a:pPr lvl="1">
              <a:lnSpc>
                <a:spcPct val="90000"/>
              </a:lnSpc>
            </a:pPr>
            <a:r>
              <a:rPr lang="fr-FR" sz="3600" b="1" smtClean="0">
                <a:solidFill>
                  <a:srgbClr val="FFFFC9"/>
                </a:solidFill>
              </a:rPr>
              <a:t> </a:t>
            </a:r>
            <a:r>
              <a:rPr lang="fr-FR" sz="3600" b="1" smtClean="0">
                <a:solidFill>
                  <a:srgbClr val="FAFD00"/>
                </a:solidFill>
              </a:rPr>
              <a:t>Dans</a:t>
            </a:r>
            <a:r>
              <a:rPr lang="fr-FR" sz="3600" b="1" smtClean="0">
                <a:solidFill>
                  <a:srgbClr val="FFFFC9"/>
                </a:solidFill>
              </a:rPr>
              <a:t> </a:t>
            </a:r>
            <a:r>
              <a:rPr lang="fr-FR" sz="3600" smtClean="0">
                <a:solidFill>
                  <a:srgbClr val="FFFFC9"/>
                </a:solidFill>
              </a:rPr>
              <a:t>Pers (</a:t>
            </a:r>
            <a:r>
              <a:rPr lang="fr-FR" sz="3600" u="sng" smtClean="0">
                <a:solidFill>
                  <a:srgbClr val="FFFFC9"/>
                </a:solidFill>
              </a:rPr>
              <a:t>Nom</a:t>
            </a:r>
            <a:r>
              <a:rPr lang="fr-FR" sz="3600" smtClean="0">
                <a:solidFill>
                  <a:srgbClr val="FFFFC9"/>
                </a:solidFill>
              </a:rPr>
              <a:t>, </a:t>
            </a:r>
            <a:r>
              <a:rPr lang="fr-FR" sz="3600" u="sng" smtClean="0">
                <a:solidFill>
                  <a:srgbClr val="FFFFC9"/>
                </a:solidFill>
              </a:rPr>
              <a:t>Prénom</a:t>
            </a:r>
            <a:r>
              <a:rPr lang="fr-FR" sz="3600" smtClean="0">
                <a:solidFill>
                  <a:srgbClr val="FFFFC9"/>
                </a:solidFill>
              </a:rPr>
              <a:t>, SS#, Tel) </a:t>
            </a:r>
          </a:p>
          <a:p>
            <a:pPr lvl="2">
              <a:lnSpc>
                <a:spcPct val="90000"/>
              </a:lnSpc>
            </a:pPr>
            <a:r>
              <a:rPr lang="fr-FR" sz="2800" b="1" smtClean="0">
                <a:solidFill>
                  <a:srgbClr val="FFFFC9"/>
                </a:solidFill>
              </a:rPr>
              <a:t> Nom n’est que l’attribut-clé</a:t>
            </a:r>
            <a:endParaRPr lang="fr-FR" sz="2800" b="1" smtClean="0">
              <a:solidFill>
                <a:srgbClr val="FAFD00"/>
              </a:solidFill>
            </a:endParaRPr>
          </a:p>
          <a:p>
            <a:pPr lvl="1">
              <a:lnSpc>
                <a:spcPct val="90000"/>
              </a:lnSpc>
              <a:buNone/>
            </a:pPr>
            <a:endParaRPr lang="fr-FR" sz="3200" b="1">
              <a:solidFill>
                <a:srgbClr val="FAFD00"/>
              </a:solidFill>
            </a:endParaRPr>
          </a:p>
        </p:txBody>
      </p:sp>
      <p:sp>
        <p:nvSpPr>
          <p:cNvPr id="4" name="Rectangle 3"/>
          <p:cNvSpPr>
            <a:spLocks noChangeArrowheads="1"/>
          </p:cNvSpPr>
          <p:nvPr/>
        </p:nvSpPr>
        <p:spPr bwMode="auto">
          <a:xfrm>
            <a:off x="6729413" y="0"/>
            <a:ext cx="2209800" cy="990600"/>
          </a:xfrm>
          <a:prstGeom prst="rect">
            <a:avLst/>
          </a:prstGeom>
          <a:solidFill>
            <a:srgbClr val="FAFD00"/>
          </a:solidFill>
          <a:ln w="12700">
            <a:noFill/>
            <a:miter lim="800000"/>
            <a:headEnd/>
            <a:tailEnd/>
          </a:ln>
          <a:effectLst/>
        </p:spPr>
        <p:txBody>
          <a:bodyPr lIns="90488" tIns="44450" rIns="90488" bIns="44450" anchor="ctr"/>
          <a:lstStyle/>
          <a:p>
            <a:r>
              <a:rPr lang="fr-FR" sz="4000">
                <a:solidFill>
                  <a:schemeClr val="accent1"/>
                </a:solidFill>
              </a:rPr>
              <a:t>Clés</a:t>
            </a:r>
          </a:p>
        </p:txBody>
      </p:sp>
      <p:pic>
        <p:nvPicPr>
          <p:cNvPr id="5" name="Image 4" descr="clés.JPG"/>
          <p:cNvPicPr>
            <a:picLocks noChangeAspect="1"/>
          </p:cNvPicPr>
          <p:nvPr/>
        </p:nvPicPr>
        <p:blipFill>
          <a:blip r:embed="rId3" cstate="print"/>
          <a:stretch>
            <a:fillRect/>
          </a:stretch>
        </p:blipFill>
        <p:spPr>
          <a:xfrm>
            <a:off x="7969250" y="0"/>
            <a:ext cx="1174750" cy="99314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9698">
                                            <p:txEl>
                                              <p:pRg st="0" end="0"/>
                                            </p:txEl>
                                          </p:spTgt>
                                        </p:tgtEl>
                                        <p:attrNameLst>
                                          <p:attrName>style.visibility</p:attrName>
                                        </p:attrNameLst>
                                      </p:cBhvr>
                                      <p:to>
                                        <p:strVal val="visible"/>
                                      </p:to>
                                    </p:set>
                                    <p:anim to="" calcmode="lin" valueType="num">
                                      <p:cBhvr>
                                        <p:cTn id="7" dur="1" fill="hold"/>
                                        <p:tgtEl>
                                          <p:spTgt spid="29698">
                                            <p:txEl>
                                              <p:pRg st="0" end="0"/>
                                            </p:txEl>
                                          </p:spTgt>
                                        </p:tgtEl>
                                        <p:attrNameLst>
                                          <p:attrName/>
                                        </p:attrNameLst>
                                      </p:cBhvr>
                                    </p:anim>
                                  </p:childTnLst>
                                  <p:subTnLst>
                                    <p:animClr clrSpc="rgb" dir="cw">
                                      <p:cBhvr override="childStyle">
                                        <p:cTn dur="1" fill="hold" display="0" masterRel="nextClick" afterEffect="1"/>
                                        <p:tgtEl>
                                          <p:spTgt spid="29698">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29698">
                                            <p:txEl>
                                              <p:pRg st="1" end="1"/>
                                            </p:txEl>
                                          </p:spTgt>
                                        </p:tgtEl>
                                        <p:attrNameLst>
                                          <p:attrName>style.visibility</p:attrName>
                                        </p:attrNameLst>
                                      </p:cBhvr>
                                      <p:to>
                                        <p:strVal val="visible"/>
                                      </p:to>
                                    </p:set>
                                    <p:anim to="" calcmode="lin" valueType="num">
                                      <p:cBhvr>
                                        <p:cTn id="10" dur="1" fill="hold"/>
                                        <p:tgtEl>
                                          <p:spTgt spid="29698">
                                            <p:txEl>
                                              <p:pRg st="1" end="1"/>
                                            </p:txEl>
                                          </p:spTgt>
                                        </p:tgtEl>
                                        <p:attrNameLst>
                                          <p:attrName/>
                                        </p:attrNameLst>
                                      </p:cBhvr>
                                    </p:anim>
                                  </p:childTnLst>
                                  <p:subTnLst>
                                    <p:animClr clrSpc="rgb" dir="cw">
                                      <p:cBhvr override="childStyle">
                                        <p:cTn dur="1" fill="hold" display="0" masterRel="nextClick" afterEffect="1"/>
                                        <p:tgtEl>
                                          <p:spTgt spid="29698">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29698">
                                            <p:txEl>
                                              <p:pRg st="2" end="2"/>
                                            </p:txEl>
                                          </p:spTgt>
                                        </p:tgtEl>
                                        <p:attrNameLst>
                                          <p:attrName>style.visibility</p:attrName>
                                        </p:attrNameLst>
                                      </p:cBhvr>
                                      <p:to>
                                        <p:strVal val="visible"/>
                                      </p:to>
                                    </p:set>
                                    <p:anim to="" calcmode="lin" valueType="num">
                                      <p:cBhvr>
                                        <p:cTn id="13" dur="1" fill="hold"/>
                                        <p:tgtEl>
                                          <p:spTgt spid="29698">
                                            <p:txEl>
                                              <p:pRg st="2" end="2"/>
                                            </p:txEl>
                                          </p:spTgt>
                                        </p:tgtEl>
                                        <p:attrNameLst>
                                          <p:attrName/>
                                        </p:attrNameLst>
                                      </p:cBhvr>
                                    </p:anim>
                                  </p:childTnLst>
                                  <p:subTnLst>
                                    <p:animClr clrSpc="rgb" dir="cw">
                                      <p:cBhvr override="childStyle">
                                        <p:cTn dur="1" fill="hold" display="0" masterRel="nextClick" afterEffect="1"/>
                                        <p:tgtEl>
                                          <p:spTgt spid="29698">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29698">
                                            <p:txEl>
                                              <p:pRg st="3" end="3"/>
                                            </p:txEl>
                                          </p:spTgt>
                                        </p:tgtEl>
                                        <p:attrNameLst>
                                          <p:attrName>style.visibility</p:attrName>
                                        </p:attrNameLst>
                                      </p:cBhvr>
                                      <p:to>
                                        <p:strVal val="visible"/>
                                      </p:to>
                                    </p:set>
                                    <p:anim to="" calcmode="lin" valueType="num">
                                      <p:cBhvr>
                                        <p:cTn id="16" dur="1" fill="hold"/>
                                        <p:tgtEl>
                                          <p:spTgt spid="29698">
                                            <p:txEl>
                                              <p:pRg st="3" end="3"/>
                                            </p:txEl>
                                          </p:spTgt>
                                        </p:tgtEl>
                                        <p:attrNameLst>
                                          <p:attrName/>
                                        </p:attrNameLst>
                                      </p:cBhvr>
                                    </p:anim>
                                  </p:childTnLst>
                                  <p:subTnLst>
                                    <p:animClr clrSpc="rgb" dir="cw">
                                      <p:cBhvr override="childStyle">
                                        <p:cTn dur="1" fill="hold" display="0" masterRel="nextClick" afterEffect="1"/>
                                        <p:tgtEl>
                                          <p:spTgt spid="29698">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29698">
                                            <p:txEl>
                                              <p:pRg st="4" end="4"/>
                                            </p:txEl>
                                          </p:spTgt>
                                        </p:tgtEl>
                                        <p:attrNameLst>
                                          <p:attrName>style.visibility</p:attrName>
                                        </p:attrNameLst>
                                      </p:cBhvr>
                                      <p:to>
                                        <p:strVal val="visible"/>
                                      </p:to>
                                    </p:set>
                                    <p:anim to="" calcmode="lin" valueType="num">
                                      <p:cBhvr>
                                        <p:cTn id="19" dur="1" fill="hold"/>
                                        <p:tgtEl>
                                          <p:spTgt spid="29698">
                                            <p:txEl>
                                              <p:pRg st="4" end="4"/>
                                            </p:txEl>
                                          </p:spTgt>
                                        </p:tgtEl>
                                        <p:attrNameLst>
                                          <p:attrName/>
                                        </p:attrNameLst>
                                      </p:cBhvr>
                                    </p:anim>
                                  </p:childTnLst>
                                  <p:subTnLst>
                                    <p:animClr clrSpc="rgb" dir="cw">
                                      <p:cBhvr override="childStyle">
                                        <p:cTn dur="1" fill="hold" display="0" masterRel="nextClick" afterEffect="1"/>
                                        <p:tgtEl>
                                          <p:spTgt spid="29698">
                                            <p:txEl>
                                              <p:pRg st="4" end="4"/>
                                            </p:txEl>
                                          </p:spTgt>
                                        </p:tgtEl>
                                        <p:attrNameLst>
                                          <p:attrName>ppt_c</p:attrName>
                                        </p:attrNameLst>
                                      </p:cBhvr>
                                      <p:to>
                                        <a:schemeClr val="hlink"/>
                                      </p:to>
                                    </p:animClr>
                                  </p:subTnLst>
                                </p:cTn>
                              </p:par>
                              <p:par>
                                <p:cTn id="20" presetID="24" presetClass="entr" presetSubtype="0" fill="hold" grpId="0" nodeType="withEffect">
                                  <p:stCondLst>
                                    <p:cond delay="0"/>
                                  </p:stCondLst>
                                  <p:childTnLst>
                                    <p:set>
                                      <p:cBhvr>
                                        <p:cTn id="21" dur="1" fill="hold">
                                          <p:stCondLst>
                                            <p:cond delay="499"/>
                                          </p:stCondLst>
                                        </p:cTn>
                                        <p:tgtEl>
                                          <p:spTgt spid="29698">
                                            <p:txEl>
                                              <p:pRg st="5" end="5"/>
                                            </p:txEl>
                                          </p:spTgt>
                                        </p:tgtEl>
                                        <p:attrNameLst>
                                          <p:attrName>style.visibility</p:attrName>
                                        </p:attrNameLst>
                                      </p:cBhvr>
                                      <p:to>
                                        <p:strVal val="visible"/>
                                      </p:to>
                                    </p:set>
                                    <p:anim to="" calcmode="lin" valueType="num">
                                      <p:cBhvr>
                                        <p:cTn id="22" dur="1" fill="hold"/>
                                        <p:tgtEl>
                                          <p:spTgt spid="29698">
                                            <p:txEl>
                                              <p:pRg st="5" end="5"/>
                                            </p:txEl>
                                          </p:spTgt>
                                        </p:tgtEl>
                                        <p:attrNameLst>
                                          <p:attrName/>
                                        </p:attrNameLst>
                                      </p:cBhvr>
                                    </p:anim>
                                  </p:childTnLst>
                                  <p:subTnLst>
                                    <p:animClr clrSpc="rgb" dir="cw">
                                      <p:cBhvr override="childStyle">
                                        <p:cTn dur="1" fill="hold" display="0" masterRel="nextClick" afterEffect="1"/>
                                        <p:tgtEl>
                                          <p:spTgt spid="29698">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581025" y="1562100"/>
            <a:ext cx="7772400" cy="4848225"/>
          </a:xfrm>
          <a:noFill/>
          <a:ln/>
        </p:spPr>
        <p:txBody>
          <a:bodyPr/>
          <a:lstStyle/>
          <a:p>
            <a:r>
              <a:rPr lang="fr-FR" sz="3600" b="1">
                <a:solidFill>
                  <a:srgbClr val="FAFD00"/>
                </a:solidFill>
              </a:rPr>
              <a:t>Si </a:t>
            </a:r>
            <a:r>
              <a:rPr lang="fr-FR" sz="3600" b="1" i="1">
                <a:solidFill>
                  <a:srgbClr val="FAFD00"/>
                </a:solidFill>
              </a:rPr>
              <a:t>C </a:t>
            </a:r>
            <a:r>
              <a:rPr lang="fr-FR" sz="3600" b="1">
                <a:solidFill>
                  <a:srgbClr val="FAFD00"/>
                </a:solidFill>
              </a:rPr>
              <a:t>est clé de </a:t>
            </a:r>
            <a:r>
              <a:rPr lang="fr-FR" sz="3600" b="1" i="1">
                <a:solidFill>
                  <a:srgbClr val="FAFD00"/>
                </a:solidFill>
              </a:rPr>
              <a:t>R</a:t>
            </a:r>
            <a:r>
              <a:rPr lang="fr-FR" sz="3600" b="1">
                <a:solidFill>
                  <a:srgbClr val="FAFD00"/>
                </a:solidFill>
              </a:rPr>
              <a:t>, alors tout ensemble d’attributs </a:t>
            </a:r>
            <a:r>
              <a:rPr lang="fr-FR" sz="3600" b="1" i="1">
                <a:solidFill>
                  <a:srgbClr val="FAFD00"/>
                </a:solidFill>
              </a:rPr>
              <a:t> </a:t>
            </a:r>
            <a:r>
              <a:rPr lang="fr-FR" sz="3600" b="1">
                <a:solidFill>
                  <a:srgbClr val="FAFD00"/>
                </a:solidFill>
              </a:rPr>
              <a:t>de </a:t>
            </a:r>
            <a:r>
              <a:rPr lang="fr-FR" sz="3600" b="1" i="1">
                <a:solidFill>
                  <a:srgbClr val="FAFD00"/>
                </a:solidFill>
              </a:rPr>
              <a:t>R </a:t>
            </a:r>
            <a:r>
              <a:rPr lang="fr-FR" sz="3600" b="1">
                <a:solidFill>
                  <a:srgbClr val="FAFD00"/>
                </a:solidFill>
              </a:rPr>
              <a:t>strictement incluant </a:t>
            </a:r>
            <a:r>
              <a:rPr lang="fr-FR" sz="3600" b="1" i="1">
                <a:solidFill>
                  <a:srgbClr val="FAFD00"/>
                </a:solidFill>
              </a:rPr>
              <a:t>C </a:t>
            </a:r>
            <a:r>
              <a:rPr lang="fr-FR" sz="3600" b="1">
                <a:solidFill>
                  <a:srgbClr val="FAFD00"/>
                </a:solidFill>
              </a:rPr>
              <a:t>est appelé </a:t>
            </a:r>
            <a:r>
              <a:rPr lang="fr-FR" sz="3600" b="1" u="sng">
                <a:solidFill>
                  <a:srgbClr val="00FF00"/>
                </a:solidFill>
              </a:rPr>
              <a:t>sur-clé</a:t>
            </a:r>
            <a:r>
              <a:rPr lang="fr-FR" sz="3600" b="1">
                <a:solidFill>
                  <a:srgbClr val="00FF00"/>
                </a:solidFill>
              </a:rPr>
              <a:t> </a:t>
            </a:r>
            <a:r>
              <a:rPr lang="fr-FR" sz="3600" b="1"/>
              <a:t>ou </a:t>
            </a:r>
            <a:r>
              <a:rPr lang="fr-FR" sz="3600" b="1" u="sng">
                <a:solidFill>
                  <a:srgbClr val="00FF00"/>
                </a:solidFill>
              </a:rPr>
              <a:t>super-clé</a:t>
            </a:r>
            <a:endParaRPr lang="fr-FR" sz="3600" b="1" u="sng"/>
          </a:p>
          <a:p>
            <a:pPr>
              <a:buSzPct val="100000"/>
              <a:buFont typeface="Wingdings" pitchFamily="2" charset="2"/>
              <a:buChar char="J"/>
            </a:pPr>
            <a:r>
              <a:rPr lang="fr-FR" b="1">
                <a:solidFill>
                  <a:srgbClr val="FCFEB9"/>
                </a:solidFill>
              </a:rPr>
              <a:t>Dans notre base S-P, S# est une clé de S, donc  (S#, SNAME) est une sur-clé de S.</a:t>
            </a:r>
          </a:p>
          <a:p>
            <a:pPr>
              <a:buSzPct val="100000"/>
              <a:buFont typeface="Wingdings" pitchFamily="2" charset="2"/>
              <a:buChar char="J"/>
            </a:pPr>
            <a:r>
              <a:rPr lang="fr-FR" b="1">
                <a:solidFill>
                  <a:srgbClr val="FCFEB9"/>
                </a:solidFill>
              </a:rPr>
              <a:t> Et les attributs (SNAME, STATUS) ne sont même pas une sur-clé</a:t>
            </a:r>
          </a:p>
        </p:txBody>
      </p:sp>
      <p:sp>
        <p:nvSpPr>
          <p:cNvPr id="31747" name="Rectangle 3"/>
          <p:cNvSpPr>
            <a:spLocks noChangeArrowheads="1"/>
          </p:cNvSpPr>
          <p:nvPr/>
        </p:nvSpPr>
        <p:spPr bwMode="auto">
          <a:xfrm>
            <a:off x="6858000" y="228600"/>
            <a:ext cx="2209800" cy="990600"/>
          </a:xfrm>
          <a:prstGeom prst="rect">
            <a:avLst/>
          </a:prstGeom>
          <a:solidFill>
            <a:srgbClr val="FAFD00"/>
          </a:solidFill>
          <a:ln w="12700">
            <a:noFill/>
            <a:miter lim="800000"/>
            <a:headEnd/>
            <a:tailEnd/>
          </a:ln>
          <a:effectLst/>
        </p:spPr>
        <p:txBody>
          <a:bodyPr lIns="90488" tIns="44450" rIns="90488" bIns="44450" anchor="ctr"/>
          <a:lstStyle/>
          <a:p>
            <a:r>
              <a:rPr lang="fr-FR" sz="4000">
                <a:solidFill>
                  <a:schemeClr val="accent1"/>
                </a:solidFill>
              </a:rPr>
              <a:t>Relations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1746">
                                            <p:txEl>
                                              <p:pRg st="0" end="0"/>
                                            </p:txEl>
                                          </p:spTgt>
                                        </p:tgtEl>
                                        <p:attrNameLst>
                                          <p:attrName>style.visibility</p:attrName>
                                        </p:attrNameLst>
                                      </p:cBhvr>
                                      <p:to>
                                        <p:strVal val="visible"/>
                                      </p:to>
                                    </p:set>
                                    <p:anim to="" calcmode="lin" valueType="num">
                                      <p:cBhvr>
                                        <p:cTn id="7" dur="1" fill="hold"/>
                                        <p:tgtEl>
                                          <p:spTgt spid="31746">
                                            <p:txEl>
                                              <p:pRg st="0" end="0"/>
                                            </p:txEl>
                                          </p:spTgt>
                                        </p:tgtEl>
                                        <p:attrNameLst>
                                          <p:attrName/>
                                        </p:attrNameLst>
                                      </p:cBhvr>
                                    </p:anim>
                                  </p:childTnLst>
                                  <p:subTnLst>
                                    <p:animClr clrSpc="rgb" dir="cw">
                                      <p:cBhvr override="childStyle">
                                        <p:cTn dur="1" fill="hold" display="0" masterRel="nextClick" afterEffect="1"/>
                                        <p:tgtEl>
                                          <p:spTgt spid="31746">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1746">
                                            <p:txEl>
                                              <p:pRg st="1" end="1"/>
                                            </p:txEl>
                                          </p:spTgt>
                                        </p:tgtEl>
                                        <p:attrNameLst>
                                          <p:attrName>style.visibility</p:attrName>
                                        </p:attrNameLst>
                                      </p:cBhvr>
                                      <p:to>
                                        <p:strVal val="visible"/>
                                      </p:to>
                                    </p:set>
                                    <p:anim to="" calcmode="lin" valueType="num">
                                      <p:cBhvr>
                                        <p:cTn id="12" dur="1" fill="hold"/>
                                        <p:tgtEl>
                                          <p:spTgt spid="31746">
                                            <p:txEl>
                                              <p:pRg st="1" end="1"/>
                                            </p:txEl>
                                          </p:spTgt>
                                        </p:tgtEl>
                                        <p:attrNameLst>
                                          <p:attrName/>
                                        </p:attrNameLst>
                                      </p:cBhvr>
                                    </p:anim>
                                  </p:childTnLst>
                                  <p:subTnLst>
                                    <p:animClr clrSpc="rgb" dir="cw">
                                      <p:cBhvr override="childStyle">
                                        <p:cTn dur="1" fill="hold" display="0" masterRel="nextClick" afterEffect="1"/>
                                        <p:tgtEl>
                                          <p:spTgt spid="31746">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1746">
                                            <p:txEl>
                                              <p:pRg st="2" end="2"/>
                                            </p:txEl>
                                          </p:spTgt>
                                        </p:tgtEl>
                                        <p:attrNameLst>
                                          <p:attrName>style.visibility</p:attrName>
                                        </p:attrNameLst>
                                      </p:cBhvr>
                                      <p:to>
                                        <p:strVal val="visible"/>
                                      </p:to>
                                    </p:set>
                                    <p:anim to="" calcmode="lin" valueType="num">
                                      <p:cBhvr>
                                        <p:cTn id="17" dur="1" fill="hold"/>
                                        <p:tgtEl>
                                          <p:spTgt spid="31746">
                                            <p:txEl>
                                              <p:pRg st="2" end="2"/>
                                            </p:txEl>
                                          </p:spTgt>
                                        </p:tgtEl>
                                        <p:attrNameLst>
                                          <p:attrName/>
                                        </p:attrNameLst>
                                      </p:cBhvr>
                                    </p:anim>
                                  </p:childTnLst>
                                  <p:subTnLst>
                                    <p:animClr clrSpc="rgb" dir="cw">
                                      <p:cBhvr override="childStyle">
                                        <p:cTn dur="1" fill="hold" display="0" masterRel="nextClick" afterEffect="1"/>
                                        <p:tgtEl>
                                          <p:spTgt spid="31746">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57200" y="919715"/>
            <a:ext cx="7391400" cy="4800600"/>
          </a:xfrm>
          <a:solidFill>
            <a:srgbClr val="00279F"/>
          </a:solidFill>
          <a:ln/>
        </p:spPr>
        <p:txBody>
          <a:bodyPr/>
          <a:lstStyle/>
          <a:p>
            <a:pPr>
              <a:lnSpc>
                <a:spcPct val="90000"/>
              </a:lnSpc>
            </a:pPr>
            <a:r>
              <a:rPr lang="fr-FR" sz="4000" b="1" i="1">
                <a:solidFill>
                  <a:srgbClr val="FAFD00"/>
                </a:solidFill>
              </a:rPr>
              <a:t>R </a:t>
            </a:r>
            <a:r>
              <a:rPr lang="fr-FR" sz="3600" b="1">
                <a:solidFill>
                  <a:srgbClr val="FAFD00"/>
                </a:solidFill>
              </a:rPr>
              <a:t>peut avoir plusieurs clés. Dans ce cas</a:t>
            </a:r>
            <a:r>
              <a:rPr lang="fr-FR" sz="3600" b="1" smtClean="0">
                <a:solidFill>
                  <a:srgbClr val="FAFD00"/>
                </a:solidFill>
              </a:rPr>
              <a:t>:</a:t>
            </a:r>
          </a:p>
          <a:p>
            <a:pPr lvl="1">
              <a:lnSpc>
                <a:spcPct val="90000"/>
              </a:lnSpc>
            </a:pPr>
            <a:r>
              <a:rPr lang="fr-FR" sz="3200" b="1" smtClean="0">
                <a:solidFill>
                  <a:srgbClr val="FAFD00"/>
                </a:solidFill>
              </a:rPr>
              <a:t>Une </a:t>
            </a:r>
            <a:r>
              <a:rPr lang="fr-FR" sz="3200" b="1">
                <a:solidFill>
                  <a:srgbClr val="FAFD00"/>
                </a:solidFill>
              </a:rPr>
              <a:t>clé est arbitrairement choisie est dite </a:t>
            </a:r>
            <a:r>
              <a:rPr lang="fr-FR" sz="3200" b="1" u="sng">
                <a:solidFill>
                  <a:srgbClr val="FAFD00"/>
                </a:solidFill>
              </a:rPr>
              <a:t>primaire</a:t>
            </a:r>
          </a:p>
          <a:p>
            <a:pPr lvl="1">
              <a:lnSpc>
                <a:spcPct val="90000"/>
              </a:lnSpc>
            </a:pPr>
            <a:r>
              <a:rPr lang="fr-FR" sz="3200" b="1">
                <a:solidFill>
                  <a:srgbClr val="FAFD00"/>
                </a:solidFill>
              </a:rPr>
              <a:t>Les autres deviennent clés </a:t>
            </a:r>
            <a:r>
              <a:rPr lang="fr-FR" sz="3200" b="1" u="sng" smtClean="0">
                <a:solidFill>
                  <a:srgbClr val="FAFD00"/>
                </a:solidFill>
              </a:rPr>
              <a:t>candidates</a:t>
            </a:r>
            <a:r>
              <a:rPr lang="fr-FR" sz="3200" b="1" smtClean="0">
                <a:solidFill>
                  <a:srgbClr val="FAFD00"/>
                </a:solidFill>
              </a:rPr>
              <a:t> seulement</a:t>
            </a:r>
          </a:p>
          <a:p>
            <a:pPr lvl="2">
              <a:lnSpc>
                <a:spcPct val="90000"/>
              </a:lnSpc>
            </a:pPr>
            <a:r>
              <a:rPr lang="fr-FR" sz="3200" b="1" smtClean="0">
                <a:solidFill>
                  <a:srgbClr val="FAFD00"/>
                </a:solidFill>
              </a:rPr>
              <a:t>Une se</a:t>
            </a:r>
            <a:r>
              <a:rPr lang="fr-FR" sz="3200" b="1" smtClean="0"/>
              <a:t>ule clé  existante dans une table est formellement une clé candidate aussi </a:t>
            </a:r>
          </a:p>
          <a:p>
            <a:pPr lvl="1">
              <a:lnSpc>
                <a:spcPct val="90000"/>
              </a:lnSpc>
            </a:pPr>
            <a:r>
              <a:rPr lang="fr-FR" sz="3200" b="1" i="1" smtClean="0">
                <a:solidFill>
                  <a:srgbClr val="FAFD00"/>
                </a:solidFill>
              </a:rPr>
              <a:t>Pour certains, néanmoins, la clé primaire </a:t>
            </a:r>
            <a:r>
              <a:rPr lang="fr-FR" sz="3200" b="1" i="1" u="sng" smtClean="0">
                <a:solidFill>
                  <a:srgbClr val="FAFD00"/>
                </a:solidFill>
              </a:rPr>
              <a:t>n’est</a:t>
            </a:r>
            <a:r>
              <a:rPr lang="fr-FR" sz="3200" b="1" i="1" smtClean="0">
                <a:solidFill>
                  <a:srgbClr val="FAFD00"/>
                </a:solidFill>
              </a:rPr>
              <a:t> plus une clé candidate </a:t>
            </a:r>
            <a:endParaRPr lang="fr-FR" sz="3200" b="1" i="1">
              <a:solidFill>
                <a:srgbClr val="FAFD00"/>
              </a:solidFill>
            </a:endParaRPr>
          </a:p>
        </p:txBody>
      </p:sp>
      <p:sp>
        <p:nvSpPr>
          <p:cNvPr id="32772" name="Rectangle 4"/>
          <p:cNvSpPr>
            <a:spLocks noChangeArrowheads="1"/>
          </p:cNvSpPr>
          <p:nvPr/>
        </p:nvSpPr>
        <p:spPr bwMode="auto">
          <a:xfrm>
            <a:off x="6096000" y="152400"/>
            <a:ext cx="2895600" cy="719470"/>
          </a:xfrm>
          <a:prstGeom prst="rect">
            <a:avLst/>
          </a:prstGeom>
          <a:solidFill>
            <a:srgbClr val="FAFD00"/>
          </a:solidFill>
          <a:ln w="12700">
            <a:noFill/>
            <a:miter lim="800000"/>
            <a:headEnd/>
            <a:tailEnd/>
          </a:ln>
          <a:effectLst/>
        </p:spPr>
        <p:txBody>
          <a:bodyPr lIns="90488" tIns="44450" rIns="90488" bIns="44450" anchor="ctr"/>
          <a:lstStyle/>
          <a:p>
            <a:r>
              <a:rPr lang="fr-FR" sz="4400">
                <a:solidFill>
                  <a:schemeClr val="accent1"/>
                </a:solidFill>
              </a:rPr>
              <a:t>Relations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anim to="" calcmode="lin" valueType="num">
                                      <p:cBhvr>
                                        <p:cTn id="7" dur="1" fill="hold"/>
                                        <p:tgtEl>
                                          <p:spTgt spid="32771">
                                            <p:txEl>
                                              <p:pRg st="0" end="0"/>
                                            </p:txEl>
                                          </p:spTgt>
                                        </p:tgtEl>
                                        <p:attrNameLst>
                                          <p:attrName/>
                                        </p:attrNameLst>
                                      </p:cBhvr>
                                    </p:anim>
                                  </p:childTnLst>
                                  <p:subTnLst>
                                    <p:animClr clrSpc="rgb" dir="cw">
                                      <p:cBhvr override="childStyle">
                                        <p:cTn dur="1" fill="hold" display="0" masterRel="nextClick" afterEffect="1"/>
                                        <p:tgtEl>
                                          <p:spTgt spid="32771">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32771">
                                            <p:txEl>
                                              <p:pRg st="1" end="1"/>
                                            </p:txEl>
                                          </p:spTgt>
                                        </p:tgtEl>
                                        <p:attrNameLst>
                                          <p:attrName>style.visibility</p:attrName>
                                        </p:attrNameLst>
                                      </p:cBhvr>
                                      <p:to>
                                        <p:strVal val="visible"/>
                                      </p:to>
                                    </p:set>
                                    <p:anim to="" calcmode="lin" valueType="num">
                                      <p:cBhvr>
                                        <p:cTn id="10" dur="1" fill="hold"/>
                                        <p:tgtEl>
                                          <p:spTgt spid="32771">
                                            <p:txEl>
                                              <p:pRg st="1" end="1"/>
                                            </p:txEl>
                                          </p:spTgt>
                                        </p:tgtEl>
                                        <p:attrNameLst>
                                          <p:attrName/>
                                        </p:attrNameLst>
                                      </p:cBhvr>
                                    </p:anim>
                                  </p:childTnLst>
                                  <p:subTnLst>
                                    <p:animClr clrSpc="rgb" dir="cw">
                                      <p:cBhvr override="childStyle">
                                        <p:cTn dur="1" fill="hold" display="0" masterRel="nextClick" afterEffect="1"/>
                                        <p:tgtEl>
                                          <p:spTgt spid="32771">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32771">
                                            <p:txEl>
                                              <p:pRg st="2" end="2"/>
                                            </p:txEl>
                                          </p:spTgt>
                                        </p:tgtEl>
                                        <p:attrNameLst>
                                          <p:attrName>style.visibility</p:attrName>
                                        </p:attrNameLst>
                                      </p:cBhvr>
                                      <p:to>
                                        <p:strVal val="visible"/>
                                      </p:to>
                                    </p:set>
                                    <p:anim to="" calcmode="lin" valueType="num">
                                      <p:cBhvr>
                                        <p:cTn id="13" dur="1" fill="hold"/>
                                        <p:tgtEl>
                                          <p:spTgt spid="32771">
                                            <p:txEl>
                                              <p:pRg st="2" end="2"/>
                                            </p:txEl>
                                          </p:spTgt>
                                        </p:tgtEl>
                                        <p:attrNameLst>
                                          <p:attrName/>
                                        </p:attrNameLst>
                                      </p:cBhvr>
                                    </p:anim>
                                  </p:childTnLst>
                                  <p:subTnLst>
                                    <p:animClr clrSpc="rgb" dir="cw">
                                      <p:cBhvr override="childStyle">
                                        <p:cTn dur="1" fill="hold" display="0" masterRel="nextClick" afterEffect="1"/>
                                        <p:tgtEl>
                                          <p:spTgt spid="32771">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32771">
                                            <p:txEl>
                                              <p:pRg st="3" end="3"/>
                                            </p:txEl>
                                          </p:spTgt>
                                        </p:tgtEl>
                                        <p:attrNameLst>
                                          <p:attrName>style.visibility</p:attrName>
                                        </p:attrNameLst>
                                      </p:cBhvr>
                                      <p:to>
                                        <p:strVal val="visible"/>
                                      </p:to>
                                    </p:set>
                                    <p:anim to="" calcmode="lin" valueType="num">
                                      <p:cBhvr>
                                        <p:cTn id="16" dur="1" fill="hold"/>
                                        <p:tgtEl>
                                          <p:spTgt spid="32771">
                                            <p:txEl>
                                              <p:pRg st="3" end="3"/>
                                            </p:txEl>
                                          </p:spTgt>
                                        </p:tgtEl>
                                        <p:attrNameLst>
                                          <p:attrName/>
                                        </p:attrNameLst>
                                      </p:cBhvr>
                                    </p:anim>
                                  </p:childTnLst>
                                  <p:subTnLst>
                                    <p:animClr clrSpc="rgb" dir="cw">
                                      <p:cBhvr override="childStyle">
                                        <p:cTn dur="1" fill="hold" display="0" masterRel="nextClick" afterEffect="1"/>
                                        <p:tgtEl>
                                          <p:spTgt spid="32771">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32771">
                                            <p:txEl>
                                              <p:pRg st="4" end="4"/>
                                            </p:txEl>
                                          </p:spTgt>
                                        </p:tgtEl>
                                        <p:attrNameLst>
                                          <p:attrName>style.visibility</p:attrName>
                                        </p:attrNameLst>
                                      </p:cBhvr>
                                      <p:to>
                                        <p:strVal val="visible"/>
                                      </p:to>
                                    </p:set>
                                    <p:anim to="" calcmode="lin" valueType="num">
                                      <p:cBhvr>
                                        <p:cTn id="19" dur="1" fill="hold"/>
                                        <p:tgtEl>
                                          <p:spTgt spid="32771">
                                            <p:txEl>
                                              <p:pRg st="4" end="4"/>
                                            </p:txEl>
                                          </p:spTgt>
                                        </p:tgtEl>
                                        <p:attrNameLst>
                                          <p:attrName/>
                                        </p:attrNameLst>
                                      </p:cBhvr>
                                    </p:anim>
                                  </p:childTnLst>
                                  <p:subTnLst>
                                    <p:animClr clrSpc="rgb" dir="cw">
                                      <p:cBhvr override="childStyle">
                                        <p:cTn dur="1" fill="hold" display="0" masterRel="nextClick" afterEffect="1"/>
                                        <p:tgtEl>
                                          <p:spTgt spid="32771">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0" y="0"/>
            <a:ext cx="6096000" cy="609600"/>
          </a:xfrm>
          <a:solidFill>
            <a:srgbClr val="FAFD00"/>
          </a:solidFill>
          <a:ln/>
        </p:spPr>
        <p:txBody>
          <a:bodyPr/>
          <a:lstStyle/>
          <a:p>
            <a:r>
              <a:rPr lang="fr-FR" sz="3200" b="1">
                <a:solidFill>
                  <a:srgbClr val="FF00FF"/>
                </a:solidFill>
                <a:latin typeface="Arial" pitchFamily="34" charset="0"/>
              </a:rPr>
              <a:t>Base de données relationnelle</a:t>
            </a:r>
          </a:p>
        </p:txBody>
      </p:sp>
      <p:sp>
        <p:nvSpPr>
          <p:cNvPr id="6147" name="Rectangle 3"/>
          <p:cNvSpPr>
            <a:spLocks noGrp="1" noChangeArrowheads="1"/>
          </p:cNvSpPr>
          <p:nvPr>
            <p:ph type="body" idx="1"/>
          </p:nvPr>
        </p:nvSpPr>
        <p:spPr>
          <a:xfrm>
            <a:off x="700088" y="839788"/>
            <a:ext cx="8164512" cy="5334000"/>
          </a:xfrm>
          <a:noFill/>
          <a:ln/>
        </p:spPr>
        <p:txBody>
          <a:bodyPr/>
          <a:lstStyle/>
          <a:p>
            <a:pPr>
              <a:lnSpc>
                <a:spcPct val="90000"/>
              </a:lnSpc>
            </a:pPr>
            <a:r>
              <a:rPr lang="fr-FR" b="1">
                <a:solidFill>
                  <a:srgbClr val="FAFD00"/>
                </a:solidFill>
              </a:rPr>
              <a:t>Une collection d'objets :</a:t>
            </a:r>
          </a:p>
          <a:p>
            <a:pPr lvl="1">
              <a:lnSpc>
                <a:spcPct val="90000"/>
              </a:lnSpc>
            </a:pPr>
            <a:r>
              <a:rPr lang="fr-FR" sz="2400" b="1">
                <a:solidFill>
                  <a:srgbClr val="00FF00"/>
                </a:solidFill>
              </a:rPr>
              <a:t>	Relations réelles (tables de base)</a:t>
            </a:r>
          </a:p>
          <a:p>
            <a:pPr lvl="1">
              <a:lnSpc>
                <a:spcPct val="90000"/>
              </a:lnSpc>
            </a:pPr>
            <a:r>
              <a:rPr lang="fr-FR" sz="2400" b="1">
                <a:solidFill>
                  <a:srgbClr val="00FF00"/>
                </a:solidFill>
              </a:rPr>
              <a:t>Liens sémantiques</a:t>
            </a:r>
          </a:p>
          <a:p>
            <a:pPr lvl="1">
              <a:lnSpc>
                <a:spcPct val="90000"/>
              </a:lnSpc>
            </a:pPr>
            <a:r>
              <a:rPr lang="fr-FR" sz="2400" b="1">
                <a:solidFill>
                  <a:srgbClr val="00FF00"/>
                </a:solidFill>
              </a:rPr>
              <a:t>Contraintes d'intégrité (surtout référentielle)</a:t>
            </a:r>
          </a:p>
          <a:p>
            <a:pPr lvl="2">
              <a:lnSpc>
                <a:spcPct val="90000"/>
              </a:lnSpc>
            </a:pPr>
            <a:r>
              <a:rPr lang="fr-FR"/>
              <a:t>intra-relationnelles</a:t>
            </a:r>
          </a:p>
          <a:p>
            <a:pPr lvl="3">
              <a:lnSpc>
                <a:spcPct val="90000"/>
              </a:lnSpc>
            </a:pPr>
            <a:r>
              <a:rPr lang="fr-FR" smtClean="0"/>
              <a:t>Mono-attribut </a:t>
            </a:r>
            <a:r>
              <a:rPr lang="fr-FR"/>
              <a:t>et </a:t>
            </a:r>
            <a:r>
              <a:rPr lang="fr-FR" smtClean="0"/>
              <a:t>multi-attribut</a:t>
            </a:r>
            <a:endParaRPr lang="fr-FR"/>
          </a:p>
          <a:p>
            <a:pPr lvl="2">
              <a:lnSpc>
                <a:spcPct val="90000"/>
              </a:lnSpc>
            </a:pPr>
            <a:r>
              <a:rPr lang="fr-FR"/>
              <a:t> </a:t>
            </a:r>
            <a:r>
              <a:rPr lang="fr-FR" err="1" smtClean="0"/>
              <a:t>inter-relationnelles</a:t>
            </a:r>
            <a:endParaRPr lang="fr-FR"/>
          </a:p>
          <a:p>
            <a:pPr lvl="3">
              <a:lnSpc>
                <a:spcPct val="90000"/>
              </a:lnSpc>
            </a:pPr>
            <a:r>
              <a:rPr lang="fr-FR"/>
              <a:t>Intégrité référentielle surtout </a:t>
            </a:r>
          </a:p>
          <a:p>
            <a:pPr lvl="1">
              <a:lnSpc>
                <a:spcPct val="90000"/>
              </a:lnSpc>
            </a:pPr>
            <a:r>
              <a:rPr lang="fr-FR" sz="2400" b="1">
                <a:solidFill>
                  <a:srgbClr val="00FF00"/>
                </a:solidFill>
              </a:rPr>
              <a:t>	Déclencheurs  </a:t>
            </a:r>
            <a:r>
              <a:rPr lang="fr-FR" sz="2400" b="1" smtClean="0">
                <a:solidFill>
                  <a:srgbClr val="00FF00"/>
                </a:solidFill>
              </a:rPr>
              <a:t>(</a:t>
            </a:r>
            <a:r>
              <a:rPr lang="fr-FR" sz="2400" b="1" err="1" smtClean="0">
                <a:solidFill>
                  <a:srgbClr val="00FF00"/>
                </a:solidFill>
              </a:rPr>
              <a:t>ang</a:t>
            </a:r>
            <a:r>
              <a:rPr lang="fr-FR" sz="2400" b="1" smtClean="0">
                <a:solidFill>
                  <a:srgbClr val="00FF00"/>
                </a:solidFill>
              </a:rPr>
              <a:t>. </a:t>
            </a:r>
            <a:r>
              <a:rPr lang="fr-FR" sz="2400" b="1">
                <a:solidFill>
                  <a:srgbClr val="00FF00"/>
                </a:solidFill>
              </a:rPr>
              <a:t>triggers)</a:t>
            </a:r>
            <a:br>
              <a:rPr lang="fr-FR" sz="2400" b="1">
                <a:solidFill>
                  <a:srgbClr val="00FF00"/>
                </a:solidFill>
              </a:rPr>
            </a:br>
            <a:r>
              <a:rPr lang="fr-FR" sz="2400" b="1">
                <a:solidFill>
                  <a:srgbClr val="00FF00"/>
                </a:solidFill>
              </a:rPr>
              <a:t>	notamment pour maintenir l'intégrité</a:t>
            </a:r>
            <a:endParaRPr lang="en-US" sz="2400" b="1">
              <a:solidFill>
                <a:srgbClr val="00FF00"/>
              </a:solidFill>
            </a:endParaRPr>
          </a:p>
          <a:p>
            <a:pPr lvl="1">
              <a:lnSpc>
                <a:spcPct val="90000"/>
              </a:lnSpc>
            </a:pPr>
            <a:r>
              <a:rPr lang="fr-FR" sz="2400" b="1" smtClean="0">
                <a:solidFill>
                  <a:srgbClr val="00FF00"/>
                </a:solidFill>
              </a:rPr>
              <a:t>Autres</a:t>
            </a:r>
            <a:r>
              <a:rPr lang="en-US" sz="2400" b="1" smtClean="0">
                <a:solidFill>
                  <a:srgbClr val="00FF00"/>
                </a:solidFill>
              </a:rPr>
              <a:t> </a:t>
            </a:r>
            <a:r>
              <a:rPr lang="en-US" sz="2400" b="1">
                <a:solidFill>
                  <a:srgbClr val="00FF00"/>
                </a:solidFill>
              </a:rPr>
              <a:t>(</a:t>
            </a:r>
            <a:r>
              <a:rPr lang="fr-FR" sz="2400" b="1">
                <a:solidFill>
                  <a:srgbClr val="00FF00"/>
                </a:solidFill>
              </a:rPr>
              <a:t>proc</a:t>
            </a:r>
            <a:r>
              <a:rPr lang="fr-FR" sz="2400" b="1">
                <a:solidFill>
                  <a:srgbClr val="00FF00"/>
                </a:solidFill>
                <a:cs typeface="Times New Roman" pitchFamily="18" charset="0"/>
              </a:rPr>
              <a:t>édures stockées</a:t>
            </a:r>
            <a:r>
              <a:rPr lang="en-US" sz="2400" b="1">
                <a:solidFill>
                  <a:srgbClr val="00FF00"/>
                </a:solidFill>
                <a:cs typeface="Times New Roman" pitchFamily="18" charset="0"/>
              </a:rPr>
              <a:t>…)</a:t>
            </a:r>
            <a:endParaRPr lang="fr-FR" sz="2400" b="1">
              <a:solidFill>
                <a:srgbClr val="00FF00"/>
              </a:solidFill>
            </a:endParaRPr>
          </a:p>
          <a:p>
            <a:pPr>
              <a:lnSpc>
                <a:spcPct val="90000"/>
              </a:lnSpc>
            </a:pPr>
            <a:r>
              <a:rPr lang="fr-FR" sz="2800" b="1">
                <a:solidFill>
                  <a:srgbClr val="00FF00"/>
                </a:solidFill>
              </a:rPr>
              <a:t> </a:t>
            </a:r>
            <a:r>
              <a:rPr lang="fr-FR" b="1">
                <a:solidFill>
                  <a:srgbClr val="FAFD00"/>
                </a:solidFill>
              </a:rPr>
              <a:t>Schéma conceptuel = Définition de la collection</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anim to="" calcmode="lin" valueType="num">
                                      <p:cBhvr>
                                        <p:cTn id="7" dur="1" fill="hold"/>
                                        <p:tgtEl>
                                          <p:spTgt spid="6147">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499"/>
                                          </p:stCondLst>
                                        </p:cTn>
                                        <p:tgtEl>
                                          <p:spTgt spid="6147">
                                            <p:txEl>
                                              <p:pRg st="1" end="1"/>
                                            </p:txEl>
                                          </p:spTgt>
                                        </p:tgtEl>
                                        <p:attrNameLst>
                                          <p:attrName>style.visibility</p:attrName>
                                        </p:attrNameLst>
                                      </p:cBhvr>
                                      <p:to>
                                        <p:strVal val="visible"/>
                                      </p:to>
                                    </p:set>
                                    <p:anim to="" calcmode="lin" valueType="num">
                                      <p:cBhvr>
                                        <p:cTn id="10" dur="1" fill="hold"/>
                                        <p:tgtEl>
                                          <p:spTgt spid="6147">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499"/>
                                          </p:stCondLst>
                                        </p:cTn>
                                        <p:tgtEl>
                                          <p:spTgt spid="6147">
                                            <p:txEl>
                                              <p:pRg st="2" end="2"/>
                                            </p:txEl>
                                          </p:spTgt>
                                        </p:tgtEl>
                                        <p:attrNameLst>
                                          <p:attrName>style.visibility</p:attrName>
                                        </p:attrNameLst>
                                      </p:cBhvr>
                                      <p:to>
                                        <p:strVal val="visible"/>
                                      </p:to>
                                    </p:set>
                                    <p:anim to="" calcmode="lin" valueType="num">
                                      <p:cBhvr>
                                        <p:cTn id="13" dur="1" fill="hold"/>
                                        <p:tgtEl>
                                          <p:spTgt spid="6147">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499"/>
                                          </p:stCondLst>
                                        </p:cTn>
                                        <p:tgtEl>
                                          <p:spTgt spid="6147">
                                            <p:txEl>
                                              <p:pRg st="3" end="3"/>
                                            </p:txEl>
                                          </p:spTgt>
                                        </p:tgtEl>
                                        <p:attrNameLst>
                                          <p:attrName>style.visibility</p:attrName>
                                        </p:attrNameLst>
                                      </p:cBhvr>
                                      <p:to>
                                        <p:strVal val="visible"/>
                                      </p:to>
                                    </p:set>
                                    <p:anim to="" calcmode="lin" valueType="num">
                                      <p:cBhvr>
                                        <p:cTn id="16" dur="1" fill="hold"/>
                                        <p:tgtEl>
                                          <p:spTgt spid="6147">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499"/>
                                          </p:stCondLst>
                                        </p:cTn>
                                        <p:tgtEl>
                                          <p:spTgt spid="6147">
                                            <p:txEl>
                                              <p:pRg st="4" end="4"/>
                                            </p:txEl>
                                          </p:spTgt>
                                        </p:tgtEl>
                                        <p:attrNameLst>
                                          <p:attrName>style.visibility</p:attrName>
                                        </p:attrNameLst>
                                      </p:cBhvr>
                                      <p:to>
                                        <p:strVal val="visible"/>
                                      </p:to>
                                    </p:set>
                                    <p:anim to="" calcmode="lin" valueType="num">
                                      <p:cBhvr>
                                        <p:cTn id="19" dur="1" fill="hold"/>
                                        <p:tgtEl>
                                          <p:spTgt spid="6147">
                                            <p:txEl>
                                              <p:pRg st="4" end="4"/>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499"/>
                                          </p:stCondLst>
                                        </p:cTn>
                                        <p:tgtEl>
                                          <p:spTgt spid="6147">
                                            <p:txEl>
                                              <p:pRg st="5" end="5"/>
                                            </p:txEl>
                                          </p:spTgt>
                                        </p:tgtEl>
                                        <p:attrNameLst>
                                          <p:attrName>style.visibility</p:attrName>
                                        </p:attrNameLst>
                                      </p:cBhvr>
                                      <p:to>
                                        <p:strVal val="visible"/>
                                      </p:to>
                                    </p:set>
                                    <p:anim to="" calcmode="lin" valueType="num">
                                      <p:cBhvr>
                                        <p:cTn id="22" dur="1" fill="hold"/>
                                        <p:tgtEl>
                                          <p:spTgt spid="6147">
                                            <p:txEl>
                                              <p:pRg st="5" end="5"/>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499"/>
                                          </p:stCondLst>
                                        </p:cTn>
                                        <p:tgtEl>
                                          <p:spTgt spid="6147">
                                            <p:txEl>
                                              <p:pRg st="6" end="6"/>
                                            </p:txEl>
                                          </p:spTgt>
                                        </p:tgtEl>
                                        <p:attrNameLst>
                                          <p:attrName>style.visibility</p:attrName>
                                        </p:attrNameLst>
                                      </p:cBhvr>
                                      <p:to>
                                        <p:strVal val="visible"/>
                                      </p:to>
                                    </p:set>
                                    <p:anim to="" calcmode="lin" valueType="num">
                                      <p:cBhvr>
                                        <p:cTn id="25" dur="1" fill="hold"/>
                                        <p:tgtEl>
                                          <p:spTgt spid="6147">
                                            <p:txEl>
                                              <p:pRg st="6" end="6"/>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499"/>
                                          </p:stCondLst>
                                        </p:cTn>
                                        <p:tgtEl>
                                          <p:spTgt spid="6147">
                                            <p:txEl>
                                              <p:pRg st="7" end="7"/>
                                            </p:txEl>
                                          </p:spTgt>
                                        </p:tgtEl>
                                        <p:attrNameLst>
                                          <p:attrName>style.visibility</p:attrName>
                                        </p:attrNameLst>
                                      </p:cBhvr>
                                      <p:to>
                                        <p:strVal val="visible"/>
                                      </p:to>
                                    </p:set>
                                    <p:anim to="" calcmode="lin" valueType="num">
                                      <p:cBhvr>
                                        <p:cTn id="28" dur="1" fill="hold"/>
                                        <p:tgtEl>
                                          <p:spTgt spid="6147">
                                            <p:txEl>
                                              <p:pRg st="7" end="7"/>
                                            </p:txEl>
                                          </p:spTgt>
                                        </p:tgtEl>
                                        <p:attrNameLst>
                                          <p:attrName/>
                                        </p:attrNameLst>
                                      </p:cBhvr>
                                    </p:anim>
                                  </p:childTnLst>
                                </p:cTn>
                              </p:par>
                              <p:par>
                                <p:cTn id="29" presetID="24" presetClass="entr" presetSubtype="0" fill="hold" grpId="0" nodeType="withEffect">
                                  <p:stCondLst>
                                    <p:cond delay="0"/>
                                  </p:stCondLst>
                                  <p:childTnLst>
                                    <p:set>
                                      <p:cBhvr>
                                        <p:cTn id="30" dur="1" fill="hold">
                                          <p:stCondLst>
                                            <p:cond delay="499"/>
                                          </p:stCondLst>
                                        </p:cTn>
                                        <p:tgtEl>
                                          <p:spTgt spid="6147">
                                            <p:txEl>
                                              <p:pRg st="8" end="8"/>
                                            </p:txEl>
                                          </p:spTgt>
                                        </p:tgtEl>
                                        <p:attrNameLst>
                                          <p:attrName>style.visibility</p:attrName>
                                        </p:attrNameLst>
                                      </p:cBhvr>
                                      <p:to>
                                        <p:strVal val="visible"/>
                                      </p:to>
                                    </p:set>
                                    <p:anim to="" calcmode="lin" valueType="num">
                                      <p:cBhvr>
                                        <p:cTn id="31" dur="1" fill="hold"/>
                                        <p:tgtEl>
                                          <p:spTgt spid="6147">
                                            <p:txEl>
                                              <p:pRg st="8" end="8"/>
                                            </p:txEl>
                                          </p:spTgt>
                                        </p:tgtEl>
                                        <p:attrNameLst>
                                          <p:attrName/>
                                        </p:attrNameLst>
                                      </p:cBhvr>
                                    </p:anim>
                                  </p:childTnLst>
                                </p:cTn>
                              </p:par>
                              <p:par>
                                <p:cTn id="32" presetID="24" presetClass="entr" presetSubtype="0" fill="hold" grpId="0" nodeType="withEffect">
                                  <p:stCondLst>
                                    <p:cond delay="0"/>
                                  </p:stCondLst>
                                  <p:childTnLst>
                                    <p:set>
                                      <p:cBhvr>
                                        <p:cTn id="33" dur="1" fill="hold">
                                          <p:stCondLst>
                                            <p:cond delay="499"/>
                                          </p:stCondLst>
                                        </p:cTn>
                                        <p:tgtEl>
                                          <p:spTgt spid="6147">
                                            <p:txEl>
                                              <p:pRg st="9" end="9"/>
                                            </p:txEl>
                                          </p:spTgt>
                                        </p:tgtEl>
                                        <p:attrNameLst>
                                          <p:attrName>style.visibility</p:attrName>
                                        </p:attrNameLst>
                                      </p:cBhvr>
                                      <p:to>
                                        <p:strVal val="visible"/>
                                      </p:to>
                                    </p:set>
                                    <p:anim to="" calcmode="lin" valueType="num">
                                      <p:cBhvr>
                                        <p:cTn id="34" dur="1" fill="hold"/>
                                        <p:tgtEl>
                                          <p:spTgt spid="6147">
                                            <p:txEl>
                                              <p:pRg st="9" end="9"/>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499"/>
                                          </p:stCondLst>
                                        </p:cTn>
                                        <p:tgtEl>
                                          <p:spTgt spid="6147">
                                            <p:txEl>
                                              <p:pRg st="10" end="10"/>
                                            </p:txEl>
                                          </p:spTgt>
                                        </p:tgtEl>
                                        <p:attrNameLst>
                                          <p:attrName>style.visibility</p:attrName>
                                        </p:attrNameLst>
                                      </p:cBhvr>
                                      <p:to>
                                        <p:strVal val="visible"/>
                                      </p:to>
                                    </p:set>
                                    <p:anim to="" calcmode="lin" valueType="num">
                                      <p:cBhvr>
                                        <p:cTn id="39" dur="1" fill="hold"/>
                                        <p:tgtEl>
                                          <p:spTgt spid="6147">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57200" y="1663995"/>
            <a:ext cx="7391400" cy="4800600"/>
          </a:xfrm>
          <a:solidFill>
            <a:srgbClr val="00279F"/>
          </a:solidFill>
          <a:ln/>
        </p:spPr>
        <p:txBody>
          <a:bodyPr/>
          <a:lstStyle/>
          <a:p>
            <a:pPr>
              <a:lnSpc>
                <a:spcPct val="90000"/>
              </a:lnSpc>
            </a:pPr>
            <a:r>
              <a:rPr lang="fr-FR" sz="4000" b="1" i="1" smtClean="0"/>
              <a:t>R </a:t>
            </a:r>
            <a:r>
              <a:rPr lang="fr-FR" sz="4000" b="1"/>
              <a:t>peut avoir plusieurs clés de cardinalités différentes. </a:t>
            </a:r>
          </a:p>
          <a:p>
            <a:pPr lvl="1">
              <a:lnSpc>
                <a:spcPct val="90000"/>
              </a:lnSpc>
            </a:pPr>
            <a:r>
              <a:rPr lang="fr-FR" sz="3600" b="1"/>
              <a:t>La clé avec le plus petit nombre d’attributs est dite alors </a:t>
            </a:r>
            <a:r>
              <a:rPr lang="fr-FR" sz="3600" b="1" u="sng"/>
              <a:t>minimale </a:t>
            </a:r>
          </a:p>
          <a:p>
            <a:pPr lvl="2">
              <a:lnSpc>
                <a:spcPct val="90000"/>
              </a:lnSpc>
            </a:pPr>
            <a:r>
              <a:rPr lang="fr-FR" sz="4000" b="1"/>
              <a:t>A choisir de préférence</a:t>
            </a:r>
          </a:p>
        </p:txBody>
      </p:sp>
      <p:sp>
        <p:nvSpPr>
          <p:cNvPr id="32772" name="Rectangle 4"/>
          <p:cNvSpPr>
            <a:spLocks noChangeArrowheads="1"/>
          </p:cNvSpPr>
          <p:nvPr/>
        </p:nvSpPr>
        <p:spPr bwMode="auto">
          <a:xfrm>
            <a:off x="6096000" y="152400"/>
            <a:ext cx="2895600" cy="719470"/>
          </a:xfrm>
          <a:prstGeom prst="rect">
            <a:avLst/>
          </a:prstGeom>
          <a:solidFill>
            <a:srgbClr val="FAFD00"/>
          </a:solidFill>
          <a:ln w="12700">
            <a:noFill/>
            <a:miter lim="800000"/>
            <a:headEnd/>
            <a:tailEnd/>
          </a:ln>
          <a:effectLst/>
        </p:spPr>
        <p:txBody>
          <a:bodyPr lIns="90488" tIns="44450" rIns="90488" bIns="44450" anchor="ctr"/>
          <a:lstStyle/>
          <a:p>
            <a:r>
              <a:rPr lang="fr-FR" sz="4400">
                <a:solidFill>
                  <a:schemeClr val="accent1"/>
                </a:solidFill>
              </a:rPr>
              <a:t>Relations</a:t>
            </a:r>
          </a:p>
        </p:txBody>
      </p:sp>
    </p:spTree>
  </p:cSld>
  <p:clrMapOvr>
    <a:masterClrMapping/>
  </p:clrMapOvr>
  <p:transition spd="slow">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7" name="Rectangle 3"/>
          <p:cNvSpPr>
            <a:spLocks noGrp="1" noChangeArrowheads="1"/>
          </p:cNvSpPr>
          <p:nvPr>
            <p:ph type="body" idx="1"/>
          </p:nvPr>
        </p:nvSpPr>
        <p:spPr>
          <a:xfrm>
            <a:off x="457200" y="1600200"/>
            <a:ext cx="7391400" cy="4800600"/>
          </a:xfrm>
          <a:solidFill>
            <a:srgbClr val="00279F"/>
          </a:solidFill>
          <a:ln/>
        </p:spPr>
        <p:txBody>
          <a:bodyPr/>
          <a:lstStyle/>
          <a:p>
            <a:r>
              <a:rPr lang="fr-FR" sz="4000" b="1">
                <a:solidFill>
                  <a:srgbClr val="FAFD00"/>
                </a:solidFill>
              </a:rPr>
              <a:t>Une clé </a:t>
            </a:r>
            <a:r>
              <a:rPr lang="en-US" sz="4000" b="1" i="1">
                <a:solidFill>
                  <a:srgbClr val="FAFD00"/>
                </a:solidFill>
              </a:rPr>
              <a:t>C </a:t>
            </a:r>
            <a:r>
              <a:rPr lang="fr-FR" sz="4000" b="1">
                <a:solidFill>
                  <a:srgbClr val="FAFD00"/>
                </a:solidFill>
              </a:rPr>
              <a:t>d'une relation </a:t>
            </a:r>
            <a:r>
              <a:rPr lang="fr-FR" sz="4000" b="1" i="1">
                <a:solidFill>
                  <a:srgbClr val="FAFD00"/>
                </a:solidFill>
              </a:rPr>
              <a:t>R</a:t>
            </a:r>
            <a:r>
              <a:rPr lang="fr-FR" sz="4000" b="1">
                <a:solidFill>
                  <a:srgbClr val="FAFD00"/>
                </a:solidFill>
              </a:rPr>
              <a:t> peut être des attributs </a:t>
            </a:r>
            <a:r>
              <a:rPr lang="fr-FR" sz="4000" b="1" i="1">
                <a:solidFill>
                  <a:srgbClr val="FAFD00"/>
                </a:solidFill>
              </a:rPr>
              <a:t>F </a:t>
            </a:r>
            <a:r>
              <a:rPr lang="fr-FR" sz="4000" b="1">
                <a:solidFill>
                  <a:srgbClr val="FAFD00"/>
                </a:solidFill>
              </a:rPr>
              <a:t>d'une autre relation </a:t>
            </a:r>
            <a:r>
              <a:rPr lang="fr-FR" sz="4000" b="1" i="1">
                <a:solidFill>
                  <a:srgbClr val="FAFD00"/>
                </a:solidFill>
              </a:rPr>
              <a:t>R'</a:t>
            </a:r>
            <a:r>
              <a:rPr lang="fr-FR" sz="4000" b="1">
                <a:solidFill>
                  <a:srgbClr val="FAFD00"/>
                </a:solidFill>
              </a:rPr>
              <a:t> </a:t>
            </a:r>
          </a:p>
          <a:p>
            <a:r>
              <a:rPr lang="fr-FR" sz="4000" b="1" i="1">
                <a:solidFill>
                  <a:srgbClr val="FAFD00"/>
                </a:solidFill>
              </a:rPr>
              <a:t>F </a:t>
            </a:r>
            <a:r>
              <a:rPr lang="fr-FR" sz="4000" b="1">
                <a:solidFill>
                  <a:srgbClr val="FAFD00"/>
                </a:solidFill>
              </a:rPr>
              <a:t>deviennent une</a:t>
            </a:r>
            <a:r>
              <a:rPr lang="fr-FR" sz="4000" b="1">
                <a:solidFill>
                  <a:schemeClr val="accent1"/>
                </a:solidFill>
              </a:rPr>
              <a:t> </a:t>
            </a:r>
            <a:r>
              <a:rPr lang="fr-FR" sz="4000" b="1" u="sng">
                <a:solidFill>
                  <a:schemeClr val="accent2"/>
                </a:solidFill>
              </a:rPr>
              <a:t>clé étrangère</a:t>
            </a:r>
            <a:r>
              <a:rPr lang="en-US" sz="4000" b="1">
                <a:solidFill>
                  <a:schemeClr val="tx2"/>
                </a:solidFill>
              </a:rPr>
              <a:t> </a:t>
            </a:r>
            <a:r>
              <a:rPr lang="en-US" sz="4000" b="1" err="1">
                <a:solidFill>
                  <a:schemeClr val="tx2"/>
                </a:solidFill>
              </a:rPr>
              <a:t>dans</a:t>
            </a:r>
            <a:r>
              <a:rPr lang="en-US" sz="4000" b="1">
                <a:solidFill>
                  <a:schemeClr val="tx2"/>
                </a:solidFill>
              </a:rPr>
              <a:t> </a:t>
            </a:r>
            <a:r>
              <a:rPr lang="en-US" sz="4000" b="1" i="1">
                <a:solidFill>
                  <a:schemeClr val="tx2"/>
                </a:solidFill>
              </a:rPr>
              <a:t>R’</a:t>
            </a:r>
            <a:endParaRPr lang="fr-FR" sz="4000" b="1">
              <a:solidFill>
                <a:schemeClr val="tx2"/>
              </a:solidFill>
            </a:endParaRPr>
          </a:p>
          <a:p>
            <a:r>
              <a:rPr lang="fr-FR" sz="4000" b="1" i="1">
                <a:solidFill>
                  <a:srgbClr val="FF0000"/>
                </a:solidFill>
              </a:rPr>
              <a:t>F </a:t>
            </a:r>
            <a:r>
              <a:rPr lang="fr-FR" sz="4000" b="1">
                <a:solidFill>
                  <a:srgbClr val="FF0000"/>
                </a:solidFill>
              </a:rPr>
              <a:t>n'est pas en général une clé de </a:t>
            </a:r>
            <a:r>
              <a:rPr lang="fr-FR" sz="4000" b="1" i="1">
                <a:solidFill>
                  <a:srgbClr val="FF0000"/>
                </a:solidFill>
              </a:rPr>
              <a:t>R'</a:t>
            </a:r>
          </a:p>
        </p:txBody>
      </p:sp>
      <p:sp>
        <p:nvSpPr>
          <p:cNvPr id="257028" name="Rectangle 4"/>
          <p:cNvSpPr>
            <a:spLocks noChangeArrowheads="1"/>
          </p:cNvSpPr>
          <p:nvPr/>
        </p:nvSpPr>
        <p:spPr bwMode="auto">
          <a:xfrm>
            <a:off x="6096000" y="152400"/>
            <a:ext cx="2895600" cy="1143000"/>
          </a:xfrm>
          <a:prstGeom prst="rect">
            <a:avLst/>
          </a:prstGeom>
          <a:solidFill>
            <a:srgbClr val="FAFD00"/>
          </a:solidFill>
          <a:ln w="12700">
            <a:noFill/>
            <a:miter lim="800000"/>
            <a:headEnd/>
            <a:tailEnd/>
          </a:ln>
          <a:effectLst/>
        </p:spPr>
        <p:txBody>
          <a:bodyPr lIns="90488" tIns="44450" rIns="90488" bIns="44450" anchor="ctr"/>
          <a:lstStyle/>
          <a:p>
            <a:r>
              <a:rPr lang="fr-FR" sz="4400">
                <a:solidFill>
                  <a:schemeClr val="accent1"/>
                </a:solidFill>
              </a:rPr>
              <a:t>Relations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57027">
                                            <p:txEl>
                                              <p:pRg st="0" end="0"/>
                                            </p:txEl>
                                          </p:spTgt>
                                        </p:tgtEl>
                                        <p:attrNameLst>
                                          <p:attrName>style.visibility</p:attrName>
                                        </p:attrNameLst>
                                      </p:cBhvr>
                                      <p:to>
                                        <p:strVal val="visible"/>
                                      </p:to>
                                    </p:set>
                                    <p:anim to="" calcmode="lin" valueType="num">
                                      <p:cBhvr>
                                        <p:cTn id="7" dur="1" fill="hold"/>
                                        <p:tgtEl>
                                          <p:spTgt spid="257027">
                                            <p:txEl>
                                              <p:pRg st="0" end="0"/>
                                            </p:txEl>
                                          </p:spTgt>
                                        </p:tgtEl>
                                        <p:attrNameLst>
                                          <p:attrName/>
                                        </p:attrNameLst>
                                      </p:cBhvr>
                                    </p:anim>
                                  </p:childTnLst>
                                  <p:subTnLst>
                                    <p:animClr clrSpc="rgb" dir="cw">
                                      <p:cBhvr override="childStyle">
                                        <p:cTn dur="1" fill="hold" display="0" masterRel="nextClick" afterEffect="1"/>
                                        <p:tgtEl>
                                          <p:spTgt spid="257027">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57027">
                                            <p:txEl>
                                              <p:pRg st="1" end="1"/>
                                            </p:txEl>
                                          </p:spTgt>
                                        </p:tgtEl>
                                        <p:attrNameLst>
                                          <p:attrName>style.visibility</p:attrName>
                                        </p:attrNameLst>
                                      </p:cBhvr>
                                      <p:to>
                                        <p:strVal val="visible"/>
                                      </p:to>
                                    </p:set>
                                    <p:anim to="" calcmode="lin" valueType="num">
                                      <p:cBhvr>
                                        <p:cTn id="12" dur="1" fill="hold"/>
                                        <p:tgtEl>
                                          <p:spTgt spid="257027">
                                            <p:txEl>
                                              <p:pRg st="1" end="1"/>
                                            </p:txEl>
                                          </p:spTgt>
                                        </p:tgtEl>
                                        <p:attrNameLst>
                                          <p:attrName/>
                                        </p:attrNameLst>
                                      </p:cBhvr>
                                    </p:anim>
                                  </p:childTnLst>
                                  <p:subTnLst>
                                    <p:animClr clrSpc="rgb" dir="cw">
                                      <p:cBhvr override="childStyle">
                                        <p:cTn dur="1" fill="hold" display="0" masterRel="nextClick" afterEffect="1"/>
                                        <p:tgtEl>
                                          <p:spTgt spid="257027">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57027">
                                            <p:txEl>
                                              <p:pRg st="2" end="2"/>
                                            </p:txEl>
                                          </p:spTgt>
                                        </p:tgtEl>
                                        <p:attrNameLst>
                                          <p:attrName>style.visibility</p:attrName>
                                        </p:attrNameLst>
                                      </p:cBhvr>
                                      <p:to>
                                        <p:strVal val="visible"/>
                                      </p:to>
                                    </p:set>
                                    <p:anim to="" calcmode="lin" valueType="num">
                                      <p:cBhvr>
                                        <p:cTn id="17" dur="1" fill="hold"/>
                                        <p:tgtEl>
                                          <p:spTgt spid="257027">
                                            <p:txEl>
                                              <p:pRg st="2" end="2"/>
                                            </p:txEl>
                                          </p:spTgt>
                                        </p:tgtEl>
                                        <p:attrNameLst>
                                          <p:attrName/>
                                        </p:attrNameLst>
                                      </p:cBhvr>
                                    </p:anim>
                                  </p:childTnLst>
                                  <p:subTnLst>
                                    <p:animClr clrSpc="rgb" dir="cw">
                                      <p:cBhvr override="childStyle">
                                        <p:cTn dur="1" fill="hold" display="0" masterRel="nextClick" afterEffect="1"/>
                                        <p:tgtEl>
                                          <p:spTgt spid="257027">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331788" y="912813"/>
            <a:ext cx="8467725" cy="5692775"/>
          </a:xfrm>
          <a:noFill/>
          <a:ln/>
        </p:spPr>
        <p:txBody>
          <a:bodyPr/>
          <a:lstStyle/>
          <a:p>
            <a:pPr>
              <a:lnSpc>
                <a:spcPct val="80000"/>
              </a:lnSpc>
              <a:spcAft>
                <a:spcPts val="1200"/>
              </a:spcAft>
            </a:pPr>
            <a:r>
              <a:rPr lang="fr-FR" sz="3600" b="1">
                <a:solidFill>
                  <a:srgbClr val="FAFD00"/>
                </a:solidFill>
              </a:rPr>
              <a:t>L'égalité </a:t>
            </a:r>
            <a:r>
              <a:rPr lang="fr-FR" sz="3600" b="1" i="1">
                <a:solidFill>
                  <a:srgbClr val="FAFD00"/>
                </a:solidFill>
              </a:rPr>
              <a:t>C = F </a:t>
            </a:r>
            <a:r>
              <a:rPr lang="fr-FR" sz="3600" b="1">
                <a:solidFill>
                  <a:srgbClr val="FAFD00"/>
                </a:solidFill>
              </a:rPr>
              <a:t>constitue le </a:t>
            </a:r>
            <a:r>
              <a:rPr lang="fr-FR" sz="3600" b="1" i="1">
                <a:solidFill>
                  <a:srgbClr val="FAFD00"/>
                </a:solidFill>
              </a:rPr>
              <a:t>lien sémantique</a:t>
            </a:r>
            <a:r>
              <a:rPr lang="fr-FR" sz="3600" b="1">
                <a:solidFill>
                  <a:srgbClr val="FAFD00"/>
                </a:solidFill>
              </a:rPr>
              <a:t> entre les relations correspondants</a:t>
            </a:r>
          </a:p>
          <a:p>
            <a:pPr>
              <a:lnSpc>
                <a:spcPct val="80000"/>
              </a:lnSpc>
              <a:spcAft>
                <a:spcPts val="1200"/>
              </a:spcAft>
            </a:pPr>
            <a:r>
              <a:rPr lang="fr-FR" sz="3600" b="1" smtClean="0">
                <a:solidFill>
                  <a:srgbClr val="FAFD00"/>
                </a:solidFill>
              </a:rPr>
              <a:t>Entre </a:t>
            </a:r>
            <a:r>
              <a:rPr lang="fr-FR" sz="3600" b="1" i="1">
                <a:solidFill>
                  <a:srgbClr val="FAFD00"/>
                </a:solidFill>
              </a:rPr>
              <a:t>C </a:t>
            </a:r>
            <a:r>
              <a:rPr lang="fr-FR" sz="3600" b="1">
                <a:solidFill>
                  <a:srgbClr val="FAFD00"/>
                </a:solidFill>
              </a:rPr>
              <a:t>et </a:t>
            </a:r>
            <a:r>
              <a:rPr lang="fr-FR" sz="3600" b="1" i="1">
                <a:solidFill>
                  <a:srgbClr val="FAFD00"/>
                </a:solidFill>
              </a:rPr>
              <a:t>F </a:t>
            </a:r>
            <a:r>
              <a:rPr lang="fr-FR" sz="3600" b="1">
                <a:solidFill>
                  <a:srgbClr val="FAFD00"/>
                </a:solidFill>
              </a:rPr>
              <a:t>il peut exister la </a:t>
            </a:r>
            <a:r>
              <a:rPr lang="fr-FR" sz="3600" b="1" i="1">
                <a:solidFill>
                  <a:srgbClr val="FAFD00"/>
                </a:solidFill>
              </a:rPr>
              <a:t>contrainte d'intégrité référentielle</a:t>
            </a:r>
          </a:p>
          <a:p>
            <a:pPr lvl="1">
              <a:lnSpc>
                <a:spcPct val="80000"/>
              </a:lnSpc>
              <a:spcAft>
                <a:spcPts val="1200"/>
              </a:spcAft>
            </a:pPr>
            <a:r>
              <a:rPr lang="fr-FR" b="1" smtClean="0">
                <a:solidFill>
                  <a:schemeClr val="accent6">
                    <a:lumMod val="60000"/>
                    <a:lumOff val="40000"/>
                  </a:schemeClr>
                </a:solidFill>
              </a:rPr>
              <a:t>P</a:t>
            </a:r>
            <a:r>
              <a:rPr lang="fr-FR" b="1" smtClean="0">
                <a:solidFill>
                  <a:schemeClr val="accent2"/>
                </a:solidFill>
              </a:rPr>
              <a:t>as </a:t>
            </a:r>
            <a:r>
              <a:rPr lang="fr-FR" b="1">
                <a:solidFill>
                  <a:schemeClr val="accent2"/>
                </a:solidFill>
              </a:rPr>
              <a:t>de </a:t>
            </a:r>
            <a:r>
              <a:rPr lang="fr-FR" b="1" i="1">
                <a:solidFill>
                  <a:schemeClr val="accent2"/>
                </a:solidFill>
              </a:rPr>
              <a:t>F </a:t>
            </a:r>
            <a:r>
              <a:rPr lang="fr-FR" b="1">
                <a:solidFill>
                  <a:schemeClr val="accent2"/>
                </a:solidFill>
              </a:rPr>
              <a:t>sans </a:t>
            </a:r>
            <a:r>
              <a:rPr lang="fr-FR" b="1" i="1">
                <a:solidFill>
                  <a:schemeClr val="accent2"/>
                </a:solidFill>
              </a:rPr>
              <a:t>C</a:t>
            </a:r>
            <a:endParaRPr lang="fr-FR" b="1">
              <a:solidFill>
                <a:schemeClr val="accent2"/>
              </a:solidFill>
            </a:endParaRPr>
          </a:p>
          <a:p>
            <a:pPr lvl="1">
              <a:lnSpc>
                <a:spcPct val="80000"/>
              </a:lnSpc>
              <a:spcAft>
                <a:spcPts val="1200"/>
              </a:spcAft>
            </a:pPr>
            <a:r>
              <a:rPr lang="fr-FR" b="1" i="1">
                <a:solidFill>
                  <a:srgbClr val="FCFEB9"/>
                </a:solidFill>
              </a:rPr>
              <a:t>P</a:t>
            </a:r>
            <a:r>
              <a:rPr lang="fr-FR" b="1" i="1" smtClean="0">
                <a:solidFill>
                  <a:srgbClr val="FCFEB9"/>
                </a:solidFill>
              </a:rPr>
              <a:t>as </a:t>
            </a:r>
            <a:r>
              <a:rPr lang="fr-FR" b="1" i="1">
                <a:solidFill>
                  <a:srgbClr val="FCFEB9"/>
                </a:solidFill>
              </a:rPr>
              <a:t>de participant  qui ne serait  pas un étudiant </a:t>
            </a:r>
            <a:r>
              <a:rPr lang="fr-FR" b="1" i="1" smtClean="0">
                <a:solidFill>
                  <a:srgbClr val="FCFEB9"/>
                </a:solidFill>
              </a:rPr>
              <a:t>connu</a:t>
            </a:r>
          </a:p>
          <a:p>
            <a:pPr>
              <a:lnSpc>
                <a:spcPct val="80000"/>
              </a:lnSpc>
              <a:spcAft>
                <a:spcPts val="1200"/>
              </a:spcAft>
            </a:pPr>
            <a:r>
              <a:rPr lang="fr-FR" b="1" smtClean="0">
                <a:solidFill>
                  <a:srgbClr val="FAFD00"/>
                </a:solidFill>
              </a:rPr>
              <a:t>Dans un SGBD de 2-</a:t>
            </a:r>
            <a:r>
              <a:rPr lang="fr-FR" b="1" err="1" smtClean="0">
                <a:solidFill>
                  <a:srgbClr val="FAFD00"/>
                </a:solidFill>
              </a:rPr>
              <a:t>ème</a:t>
            </a:r>
            <a:r>
              <a:rPr lang="fr-FR" b="1" smtClean="0">
                <a:solidFill>
                  <a:srgbClr val="FAFD00"/>
                </a:solidFill>
              </a:rPr>
              <a:t> génération ces liens étaient les références implicites (pointeurs)</a:t>
            </a:r>
          </a:p>
          <a:p>
            <a:pPr lvl="1">
              <a:lnSpc>
                <a:spcPct val="80000"/>
              </a:lnSpc>
              <a:spcAft>
                <a:spcPts val="1200"/>
              </a:spcAft>
            </a:pPr>
            <a:r>
              <a:rPr lang="fr-FR" b="1" smtClean="0">
                <a:solidFill>
                  <a:srgbClr val="FAFD00"/>
                </a:solidFill>
              </a:rPr>
              <a:t> Dans UML aussi en principe </a:t>
            </a:r>
          </a:p>
          <a:p>
            <a:pPr lvl="1">
              <a:lnSpc>
                <a:spcPct val="80000"/>
              </a:lnSpc>
              <a:spcAft>
                <a:spcPts val="1200"/>
              </a:spcAft>
            </a:pPr>
            <a:endParaRPr lang="fr-FR" sz="3200" b="1">
              <a:solidFill>
                <a:srgbClr val="FCFEB9"/>
              </a:solidFill>
            </a:endParaRPr>
          </a:p>
        </p:txBody>
      </p:sp>
      <p:sp>
        <p:nvSpPr>
          <p:cNvPr id="34820" name="Rectangle 4"/>
          <p:cNvSpPr>
            <a:spLocks noChangeArrowheads="1"/>
          </p:cNvSpPr>
          <p:nvPr/>
        </p:nvSpPr>
        <p:spPr bwMode="auto">
          <a:xfrm>
            <a:off x="6248400" y="0"/>
            <a:ext cx="2895600" cy="795338"/>
          </a:xfrm>
          <a:prstGeom prst="rect">
            <a:avLst/>
          </a:prstGeom>
          <a:solidFill>
            <a:srgbClr val="FAFD00"/>
          </a:solidFill>
          <a:ln w="12700">
            <a:noFill/>
            <a:miter lim="800000"/>
            <a:headEnd/>
            <a:tailEnd/>
          </a:ln>
          <a:effectLst/>
        </p:spPr>
        <p:txBody>
          <a:bodyPr lIns="90488" tIns="44450" rIns="90488" bIns="44450" anchor="ctr"/>
          <a:lstStyle/>
          <a:p>
            <a:r>
              <a:rPr lang="fr-FR" sz="4400">
                <a:solidFill>
                  <a:schemeClr val="accent1"/>
                </a:solidFill>
              </a:rPr>
              <a:t>Relations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4818">
                                            <p:txEl>
                                              <p:pRg st="0" end="0"/>
                                            </p:txEl>
                                          </p:spTgt>
                                        </p:tgtEl>
                                        <p:attrNameLst>
                                          <p:attrName>style.visibility</p:attrName>
                                        </p:attrNameLst>
                                      </p:cBhvr>
                                      <p:to>
                                        <p:strVal val="visible"/>
                                      </p:to>
                                    </p:set>
                                    <p:anim to="" calcmode="lin" valueType="num">
                                      <p:cBhvr>
                                        <p:cTn id="7" dur="1" fill="hold"/>
                                        <p:tgtEl>
                                          <p:spTgt spid="34818">
                                            <p:txEl>
                                              <p:pRg st="0" end="0"/>
                                            </p:txEl>
                                          </p:spTgt>
                                        </p:tgtEl>
                                        <p:attrNameLst>
                                          <p:attrName/>
                                        </p:attrNameLst>
                                      </p:cBhvr>
                                    </p:anim>
                                  </p:childTnLst>
                                  <p:subTnLst>
                                    <p:animClr clrSpc="rgb" dir="cw">
                                      <p:cBhvr override="childStyle">
                                        <p:cTn dur="1" fill="hold" display="0" masterRel="nextClick" afterEffect="1"/>
                                        <p:tgtEl>
                                          <p:spTgt spid="34818">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4818">
                                            <p:txEl>
                                              <p:pRg st="1" end="1"/>
                                            </p:txEl>
                                          </p:spTgt>
                                        </p:tgtEl>
                                        <p:attrNameLst>
                                          <p:attrName>style.visibility</p:attrName>
                                        </p:attrNameLst>
                                      </p:cBhvr>
                                      <p:to>
                                        <p:strVal val="visible"/>
                                      </p:to>
                                    </p:set>
                                    <p:anim to="" calcmode="lin" valueType="num">
                                      <p:cBhvr>
                                        <p:cTn id="12" dur="1" fill="hold"/>
                                        <p:tgtEl>
                                          <p:spTgt spid="34818">
                                            <p:txEl>
                                              <p:pRg st="1" end="1"/>
                                            </p:txEl>
                                          </p:spTgt>
                                        </p:tgtEl>
                                        <p:attrNameLst>
                                          <p:attrName/>
                                        </p:attrNameLst>
                                      </p:cBhvr>
                                    </p:anim>
                                  </p:childTnLst>
                                  <p:subTnLst>
                                    <p:animClr clrSpc="rgb" dir="cw">
                                      <p:cBhvr override="childStyle">
                                        <p:cTn dur="1" fill="hold" display="0" masterRel="nextClick" afterEffect="1"/>
                                        <p:tgtEl>
                                          <p:spTgt spid="34818">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34818">
                                            <p:txEl>
                                              <p:pRg st="2" end="2"/>
                                            </p:txEl>
                                          </p:spTgt>
                                        </p:tgtEl>
                                        <p:attrNameLst>
                                          <p:attrName>style.visibility</p:attrName>
                                        </p:attrNameLst>
                                      </p:cBhvr>
                                      <p:to>
                                        <p:strVal val="visible"/>
                                      </p:to>
                                    </p:set>
                                    <p:anim to="" calcmode="lin" valueType="num">
                                      <p:cBhvr>
                                        <p:cTn id="15" dur="1" fill="hold"/>
                                        <p:tgtEl>
                                          <p:spTgt spid="34818">
                                            <p:txEl>
                                              <p:pRg st="2" end="2"/>
                                            </p:txEl>
                                          </p:spTgt>
                                        </p:tgtEl>
                                        <p:attrNameLst>
                                          <p:attrName/>
                                        </p:attrNameLst>
                                      </p:cBhvr>
                                    </p:anim>
                                  </p:childTnLst>
                                  <p:subTnLst>
                                    <p:animClr clrSpc="rgb" dir="cw">
                                      <p:cBhvr override="childStyle">
                                        <p:cTn dur="1" fill="hold" display="0" masterRel="nextClick" afterEffect="1"/>
                                        <p:tgtEl>
                                          <p:spTgt spid="34818">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34818">
                                            <p:txEl>
                                              <p:pRg st="3" end="3"/>
                                            </p:txEl>
                                          </p:spTgt>
                                        </p:tgtEl>
                                        <p:attrNameLst>
                                          <p:attrName>style.visibility</p:attrName>
                                        </p:attrNameLst>
                                      </p:cBhvr>
                                      <p:to>
                                        <p:strVal val="visible"/>
                                      </p:to>
                                    </p:set>
                                    <p:anim to="" calcmode="lin" valueType="num">
                                      <p:cBhvr>
                                        <p:cTn id="18" dur="1" fill="hold"/>
                                        <p:tgtEl>
                                          <p:spTgt spid="34818">
                                            <p:txEl>
                                              <p:pRg st="3" end="3"/>
                                            </p:txEl>
                                          </p:spTgt>
                                        </p:tgtEl>
                                        <p:attrNameLst>
                                          <p:attrName/>
                                        </p:attrNameLst>
                                      </p:cBhvr>
                                    </p:anim>
                                  </p:childTnLst>
                                  <p:subTnLst>
                                    <p:animClr clrSpc="rgb" dir="cw">
                                      <p:cBhvr override="childStyle">
                                        <p:cTn dur="1" fill="hold" display="0" masterRel="nextClick" afterEffect="1"/>
                                        <p:tgtEl>
                                          <p:spTgt spid="34818">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34818">
                                            <p:txEl>
                                              <p:pRg st="4" end="4"/>
                                            </p:txEl>
                                          </p:spTgt>
                                        </p:tgtEl>
                                        <p:attrNameLst>
                                          <p:attrName>style.visibility</p:attrName>
                                        </p:attrNameLst>
                                      </p:cBhvr>
                                      <p:to>
                                        <p:strVal val="visible"/>
                                      </p:to>
                                    </p:set>
                                    <p:anim to="" calcmode="lin" valueType="num">
                                      <p:cBhvr>
                                        <p:cTn id="23" dur="1" fill="hold"/>
                                        <p:tgtEl>
                                          <p:spTgt spid="34818">
                                            <p:txEl>
                                              <p:pRg st="4" end="4"/>
                                            </p:txEl>
                                          </p:spTgt>
                                        </p:tgtEl>
                                        <p:attrNameLst>
                                          <p:attrName/>
                                        </p:attrNameLst>
                                      </p:cBhvr>
                                    </p:anim>
                                  </p:childTnLst>
                                  <p:subTnLst>
                                    <p:animClr clrSpc="rgb" dir="cw">
                                      <p:cBhvr override="childStyle">
                                        <p:cTn dur="1" fill="hold" display="0" masterRel="nextClick" afterEffect="1"/>
                                        <p:tgtEl>
                                          <p:spTgt spid="34818">
                                            <p:txEl>
                                              <p:pRg st="4" end="4"/>
                                            </p:txEl>
                                          </p:spTgt>
                                        </p:tgtEl>
                                        <p:attrNameLst>
                                          <p:attrName>ppt_c</p:attrName>
                                        </p:attrNameLst>
                                      </p:cBhvr>
                                      <p:to>
                                        <a:schemeClr val="hlink"/>
                                      </p:to>
                                    </p:animClr>
                                  </p:subTnLst>
                                </p:cTn>
                              </p:par>
                              <p:par>
                                <p:cTn id="24" presetID="24" presetClass="entr" presetSubtype="0" fill="hold" grpId="0" nodeType="withEffect">
                                  <p:stCondLst>
                                    <p:cond delay="0"/>
                                  </p:stCondLst>
                                  <p:childTnLst>
                                    <p:set>
                                      <p:cBhvr>
                                        <p:cTn id="25" dur="1" fill="hold">
                                          <p:stCondLst>
                                            <p:cond delay="499"/>
                                          </p:stCondLst>
                                        </p:cTn>
                                        <p:tgtEl>
                                          <p:spTgt spid="34818">
                                            <p:txEl>
                                              <p:pRg st="5" end="5"/>
                                            </p:txEl>
                                          </p:spTgt>
                                        </p:tgtEl>
                                        <p:attrNameLst>
                                          <p:attrName>style.visibility</p:attrName>
                                        </p:attrNameLst>
                                      </p:cBhvr>
                                      <p:to>
                                        <p:strVal val="visible"/>
                                      </p:to>
                                    </p:set>
                                    <p:anim to="" calcmode="lin" valueType="num">
                                      <p:cBhvr>
                                        <p:cTn id="26" dur="1" fill="hold"/>
                                        <p:tgtEl>
                                          <p:spTgt spid="34818">
                                            <p:txEl>
                                              <p:pRg st="5" end="5"/>
                                            </p:txEl>
                                          </p:spTgt>
                                        </p:tgtEl>
                                        <p:attrNameLst>
                                          <p:attrName/>
                                        </p:attrNameLst>
                                      </p:cBhvr>
                                    </p:anim>
                                  </p:childTnLst>
                                  <p:subTnLst>
                                    <p:animClr clrSpc="rgb" dir="cw">
                                      <p:cBhvr override="childStyle">
                                        <p:cTn dur="1" fill="hold" display="0" masterRel="nextClick" afterEffect="1"/>
                                        <p:tgtEl>
                                          <p:spTgt spid="34818">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207963" y="1905000"/>
            <a:ext cx="8861425" cy="682625"/>
          </a:xfrm>
          <a:noFill/>
          <a:ln/>
        </p:spPr>
        <p:txBody>
          <a:bodyPr/>
          <a:lstStyle/>
          <a:p>
            <a:pPr>
              <a:buFont typeface="Monotype Sorts" pitchFamily="2" charset="2"/>
              <a:buNone/>
            </a:pPr>
            <a:r>
              <a:rPr lang="fr-FR" sz="2800" b="1">
                <a:solidFill>
                  <a:srgbClr val="FAFD00"/>
                </a:solidFill>
              </a:rPr>
              <a:t>Voit  (</a:t>
            </a:r>
            <a:r>
              <a:rPr lang="fr-FR" sz="2800" b="1" u="sng">
                <a:solidFill>
                  <a:srgbClr val="FAFD00"/>
                </a:solidFill>
              </a:rPr>
              <a:t>Châssis#</a:t>
            </a:r>
            <a:r>
              <a:rPr lang="fr-FR" sz="2800" b="1">
                <a:solidFill>
                  <a:srgbClr val="FAFD00"/>
                </a:solidFill>
              </a:rPr>
              <a:t>,  </a:t>
            </a:r>
            <a:r>
              <a:rPr lang="fr-FR" sz="2800" b="1">
                <a:solidFill>
                  <a:srgbClr val="00FF00"/>
                </a:solidFill>
              </a:rPr>
              <a:t>Moteur#, Plaque#</a:t>
            </a:r>
            <a:r>
              <a:rPr lang="fr-FR" sz="2800" b="1">
                <a:solidFill>
                  <a:srgbClr val="FAFD00"/>
                </a:solidFill>
              </a:rPr>
              <a:t>, </a:t>
            </a:r>
            <a:r>
              <a:rPr lang="fr-FR" sz="2800" b="1" err="1">
                <a:solidFill>
                  <a:srgbClr val="FAFD00"/>
                </a:solidFill>
              </a:rPr>
              <a:t>Mod</a:t>
            </a:r>
            <a:r>
              <a:rPr lang="fr-FR" sz="2800" b="1">
                <a:solidFill>
                  <a:srgbClr val="FAFD00"/>
                </a:solidFill>
              </a:rPr>
              <a:t>, Poids, </a:t>
            </a:r>
            <a:r>
              <a:rPr lang="fr-FR" sz="2800" b="1" err="1">
                <a:solidFill>
                  <a:srgbClr val="FAFD00"/>
                </a:solidFill>
              </a:rPr>
              <a:t>Coul</a:t>
            </a:r>
            <a:r>
              <a:rPr lang="fr-FR" sz="2800" b="1">
                <a:solidFill>
                  <a:srgbClr val="FAFD00"/>
                </a:solidFill>
              </a:rPr>
              <a:t> )</a:t>
            </a:r>
          </a:p>
        </p:txBody>
      </p:sp>
      <p:sp>
        <p:nvSpPr>
          <p:cNvPr id="33795" name="AutoShape 3"/>
          <p:cNvSpPr>
            <a:spLocks noChangeArrowheads="1"/>
          </p:cNvSpPr>
          <p:nvPr/>
        </p:nvSpPr>
        <p:spPr bwMode="auto">
          <a:xfrm>
            <a:off x="1455738" y="1020763"/>
            <a:ext cx="2068512" cy="616479"/>
          </a:xfrm>
          <a:prstGeom prst="wedgeRoundRectCallout">
            <a:avLst>
              <a:gd name="adj1" fmla="val -41671"/>
              <a:gd name="adj2" fmla="val 66667"/>
              <a:gd name="adj3" fmla="val 16667"/>
            </a:avLst>
          </a:prstGeom>
          <a:solidFill>
            <a:srgbClr val="FCFEB9"/>
          </a:solidFill>
          <a:ln w="12700">
            <a:solidFill>
              <a:schemeClr val="tx1"/>
            </a:solidFill>
            <a:miter lim="800000"/>
            <a:headEnd/>
            <a:tailEnd/>
          </a:ln>
          <a:effectLst/>
        </p:spPr>
        <p:txBody>
          <a:bodyPr wrap="none" lIns="90488" tIns="44450" rIns="90488" bIns="44450" anchor="ctr"/>
          <a:lstStyle/>
          <a:p>
            <a:pPr algn="ctr"/>
            <a:r>
              <a:rPr lang="fr-FR" b="1">
                <a:solidFill>
                  <a:srgbClr val="3135CC"/>
                </a:solidFill>
              </a:rPr>
              <a:t>Clé primaire</a:t>
            </a:r>
          </a:p>
        </p:txBody>
      </p:sp>
      <p:grpSp>
        <p:nvGrpSpPr>
          <p:cNvPr id="33798" name="Group 6"/>
          <p:cNvGrpSpPr>
            <a:grpSpLocks/>
          </p:cNvGrpSpPr>
          <p:nvPr/>
        </p:nvGrpSpPr>
        <p:grpSpPr bwMode="auto">
          <a:xfrm>
            <a:off x="3844925" y="2395538"/>
            <a:ext cx="2068513" cy="893762"/>
            <a:chOff x="2422" y="1509"/>
            <a:chExt cx="1303" cy="563"/>
          </a:xfrm>
        </p:grpSpPr>
        <p:sp>
          <p:nvSpPr>
            <p:cNvPr id="33796" name="AutoShape 4"/>
            <p:cNvSpPr>
              <a:spLocks noChangeArrowheads="1"/>
            </p:cNvSpPr>
            <p:nvPr/>
          </p:nvSpPr>
          <p:spPr bwMode="auto">
            <a:xfrm rot="10800000" flipH="1">
              <a:off x="2422" y="1509"/>
              <a:ext cx="1303" cy="469"/>
            </a:xfrm>
            <a:prstGeom prst="wedgeRoundRectCallout">
              <a:avLst>
                <a:gd name="adj1" fmla="val -41671"/>
                <a:gd name="adj2" fmla="val 66667"/>
                <a:gd name="adj3" fmla="val 16667"/>
              </a:avLst>
            </a:prstGeom>
            <a:solidFill>
              <a:srgbClr val="00FF00"/>
            </a:solidFill>
            <a:ln w="12700">
              <a:solidFill>
                <a:schemeClr val="tx1"/>
              </a:solidFill>
              <a:miter lim="800000"/>
              <a:headEnd/>
              <a:tailEnd/>
            </a:ln>
            <a:effectLst/>
          </p:spPr>
          <p:txBody>
            <a:bodyPr wrap="none" anchor="ctr"/>
            <a:lstStyle/>
            <a:p>
              <a:endParaRPr lang="fr-FR"/>
            </a:p>
          </p:txBody>
        </p:sp>
        <p:sp>
          <p:nvSpPr>
            <p:cNvPr id="33797" name="Rectangle 5"/>
            <p:cNvSpPr>
              <a:spLocks noChangeArrowheads="1"/>
            </p:cNvSpPr>
            <p:nvPr/>
          </p:nvSpPr>
          <p:spPr bwMode="auto">
            <a:xfrm>
              <a:off x="2544" y="1710"/>
              <a:ext cx="1051" cy="248"/>
            </a:xfrm>
            <a:prstGeom prst="rect">
              <a:avLst/>
            </a:prstGeom>
            <a:solidFill>
              <a:srgbClr val="00FF00"/>
            </a:solidFill>
            <a:ln w="12700">
              <a:noFill/>
              <a:miter lim="800000"/>
              <a:headEnd/>
              <a:tailEnd/>
            </a:ln>
            <a:effectLst/>
          </p:spPr>
          <p:txBody>
            <a:bodyPr wrap="none" lIns="90488" tIns="44450" rIns="90488" bIns="44450">
              <a:spAutoFit/>
            </a:bodyPr>
            <a:lstStyle/>
            <a:p>
              <a:r>
                <a:rPr lang="fr-FR" b="1">
                  <a:solidFill>
                    <a:srgbClr val="00279F"/>
                  </a:solidFill>
                </a:rPr>
                <a:t>Clé candidate</a:t>
              </a:r>
            </a:p>
          </p:txBody>
        </p:sp>
      </p:grpSp>
      <p:grpSp>
        <p:nvGrpSpPr>
          <p:cNvPr id="33801" name="Group 9"/>
          <p:cNvGrpSpPr>
            <a:grpSpLocks/>
          </p:cNvGrpSpPr>
          <p:nvPr/>
        </p:nvGrpSpPr>
        <p:grpSpPr bwMode="auto">
          <a:xfrm>
            <a:off x="4837113" y="993775"/>
            <a:ext cx="2068512" cy="893763"/>
            <a:chOff x="3047" y="626"/>
            <a:chExt cx="1303" cy="563"/>
          </a:xfrm>
        </p:grpSpPr>
        <p:sp>
          <p:nvSpPr>
            <p:cNvPr id="33799" name="AutoShape 7"/>
            <p:cNvSpPr>
              <a:spLocks noChangeArrowheads="1"/>
            </p:cNvSpPr>
            <p:nvPr/>
          </p:nvSpPr>
          <p:spPr bwMode="auto">
            <a:xfrm>
              <a:off x="3047" y="626"/>
              <a:ext cx="1303" cy="469"/>
            </a:xfrm>
            <a:prstGeom prst="wedgeRoundRectCallout">
              <a:avLst>
                <a:gd name="adj1" fmla="val -41671"/>
                <a:gd name="adj2" fmla="val 66667"/>
                <a:gd name="adj3" fmla="val 16667"/>
              </a:avLst>
            </a:prstGeom>
            <a:solidFill>
              <a:srgbClr val="00FF00"/>
            </a:solidFill>
            <a:ln w="12700">
              <a:solidFill>
                <a:schemeClr val="tx1"/>
              </a:solidFill>
              <a:miter lim="800000"/>
              <a:headEnd/>
              <a:tailEnd/>
            </a:ln>
            <a:effectLst/>
          </p:spPr>
          <p:txBody>
            <a:bodyPr wrap="none" anchor="ctr"/>
            <a:lstStyle/>
            <a:p>
              <a:endParaRPr lang="fr-FR"/>
            </a:p>
          </p:txBody>
        </p:sp>
        <p:sp>
          <p:nvSpPr>
            <p:cNvPr id="33800" name="Rectangle 8"/>
            <p:cNvSpPr>
              <a:spLocks noChangeArrowheads="1"/>
            </p:cNvSpPr>
            <p:nvPr/>
          </p:nvSpPr>
          <p:spPr bwMode="auto">
            <a:xfrm>
              <a:off x="3169" y="746"/>
              <a:ext cx="1051" cy="248"/>
            </a:xfrm>
            <a:prstGeom prst="rect">
              <a:avLst/>
            </a:prstGeom>
            <a:solidFill>
              <a:srgbClr val="00FF00"/>
            </a:solidFill>
            <a:ln w="12700">
              <a:noFill/>
              <a:miter lim="800000"/>
              <a:headEnd/>
              <a:tailEnd/>
            </a:ln>
            <a:effectLst/>
          </p:spPr>
          <p:txBody>
            <a:bodyPr wrap="none" lIns="90488" tIns="44450" rIns="90488" bIns="44450">
              <a:spAutoFit/>
            </a:bodyPr>
            <a:lstStyle/>
            <a:p>
              <a:r>
                <a:rPr lang="fr-FR" b="1">
                  <a:solidFill>
                    <a:srgbClr val="00279F"/>
                  </a:solidFill>
                </a:rPr>
                <a:t>Clé candidate</a:t>
              </a:r>
            </a:p>
          </p:txBody>
        </p:sp>
      </p:grpSp>
      <p:sp>
        <p:nvSpPr>
          <p:cNvPr id="33802" name="Rectangle 10"/>
          <p:cNvSpPr>
            <a:spLocks noChangeArrowheads="1"/>
          </p:cNvSpPr>
          <p:nvPr/>
        </p:nvSpPr>
        <p:spPr bwMode="auto">
          <a:xfrm>
            <a:off x="93663" y="4138613"/>
            <a:ext cx="8861425" cy="1130300"/>
          </a:xfrm>
          <a:prstGeom prst="rect">
            <a:avLst/>
          </a:prstGeom>
          <a:noFill/>
          <a:ln w="12700">
            <a:noFill/>
            <a:miter lim="800000"/>
            <a:headEnd/>
            <a:tailEnd/>
          </a:ln>
          <a:effectLst/>
        </p:spPr>
        <p:txBody>
          <a:bodyPr lIns="90488" tIns="44450" rIns="90488" bIns="44450"/>
          <a:lstStyle/>
          <a:p>
            <a:pPr marL="342900" indent="-342900">
              <a:spcBef>
                <a:spcPct val="20000"/>
              </a:spcBef>
            </a:pPr>
            <a:r>
              <a:rPr lang="fr-FR" sz="2800" b="1"/>
              <a:t>Etud  (</a:t>
            </a:r>
            <a:r>
              <a:rPr lang="fr-FR" sz="2800" b="1" u="sng"/>
              <a:t>E#</a:t>
            </a:r>
            <a:r>
              <a:rPr lang="fr-FR" sz="2800" b="1"/>
              <a:t>,  </a:t>
            </a:r>
            <a:r>
              <a:rPr lang="fr-FR" sz="2800" b="1">
                <a:solidFill>
                  <a:srgbClr val="00FF00"/>
                </a:solidFill>
              </a:rPr>
              <a:t>Nom, Prénom, Tel</a:t>
            </a:r>
            <a:r>
              <a:rPr lang="fr-FR" sz="2800" b="1"/>
              <a:t>,  Adresse )</a:t>
            </a:r>
          </a:p>
          <a:p>
            <a:pPr marL="342900" indent="-342900">
              <a:spcBef>
                <a:spcPct val="328000"/>
              </a:spcBef>
            </a:pPr>
            <a:r>
              <a:rPr lang="fr-FR" sz="2800" b="1"/>
              <a:t>Participants  (</a:t>
            </a:r>
            <a:r>
              <a:rPr lang="fr-FR" sz="2800" b="1" u="sng"/>
              <a:t>C#</a:t>
            </a:r>
            <a:r>
              <a:rPr lang="fr-FR" sz="2800" b="1"/>
              <a:t>, </a:t>
            </a:r>
            <a:r>
              <a:rPr lang="fr-FR" sz="2800" b="1" u="sng"/>
              <a:t>E#</a:t>
            </a:r>
            <a:r>
              <a:rPr lang="fr-FR" sz="2800" b="1"/>
              <a:t>, Note) </a:t>
            </a:r>
          </a:p>
        </p:txBody>
      </p:sp>
      <p:sp>
        <p:nvSpPr>
          <p:cNvPr id="33803" name="Line 11"/>
          <p:cNvSpPr>
            <a:spLocks noChangeShapeType="1"/>
          </p:cNvSpPr>
          <p:nvPr/>
        </p:nvSpPr>
        <p:spPr bwMode="auto">
          <a:xfrm>
            <a:off x="1487488" y="4751388"/>
            <a:ext cx="1562100" cy="1119187"/>
          </a:xfrm>
          <a:prstGeom prst="line">
            <a:avLst/>
          </a:prstGeom>
          <a:noFill/>
          <a:ln w="76200">
            <a:solidFill>
              <a:srgbClr val="FAFD00"/>
            </a:solidFill>
            <a:round/>
            <a:headEnd/>
            <a:tailEnd type="triangle" w="med" len="med"/>
          </a:ln>
          <a:effectLst/>
        </p:spPr>
        <p:txBody>
          <a:bodyPr wrap="none" anchor="ctr"/>
          <a:lstStyle/>
          <a:p>
            <a:endParaRPr lang="fr-FR"/>
          </a:p>
        </p:txBody>
      </p:sp>
      <p:sp>
        <p:nvSpPr>
          <p:cNvPr id="33804" name="Rectangle 12"/>
          <p:cNvSpPr>
            <a:spLocks noChangeArrowheads="1"/>
          </p:cNvSpPr>
          <p:nvPr/>
        </p:nvSpPr>
        <p:spPr bwMode="auto">
          <a:xfrm>
            <a:off x="2976563" y="5283200"/>
            <a:ext cx="1654175" cy="393700"/>
          </a:xfrm>
          <a:prstGeom prst="rect">
            <a:avLst/>
          </a:prstGeom>
          <a:solidFill>
            <a:srgbClr val="FCFEB9"/>
          </a:solidFill>
          <a:ln w="12700">
            <a:noFill/>
            <a:miter lim="800000"/>
            <a:headEnd/>
            <a:tailEnd/>
          </a:ln>
          <a:effectLst>
            <a:outerShdw dist="107763" dir="2700000" algn="ctr" rotWithShape="0">
              <a:srgbClr val="00FF00"/>
            </a:outerShdw>
          </a:effectLst>
        </p:spPr>
        <p:txBody>
          <a:bodyPr wrap="none" lIns="90488" tIns="44450" rIns="90488" bIns="44450">
            <a:spAutoFit/>
          </a:bodyPr>
          <a:lstStyle/>
          <a:p>
            <a:r>
              <a:rPr lang="fr-FR" b="1">
                <a:solidFill>
                  <a:srgbClr val="0000FD"/>
                </a:solidFill>
              </a:rPr>
              <a:t>Clé étrangère</a:t>
            </a:r>
          </a:p>
        </p:txBody>
      </p:sp>
      <p:grpSp>
        <p:nvGrpSpPr>
          <p:cNvPr id="33807" name="Group 15"/>
          <p:cNvGrpSpPr>
            <a:grpSpLocks/>
          </p:cNvGrpSpPr>
          <p:nvPr/>
        </p:nvGrpSpPr>
        <p:grpSpPr bwMode="auto">
          <a:xfrm>
            <a:off x="1295400" y="3170238"/>
            <a:ext cx="2068513" cy="965200"/>
            <a:chOff x="816" y="1997"/>
            <a:chExt cx="1303" cy="608"/>
          </a:xfrm>
        </p:grpSpPr>
        <p:sp>
          <p:nvSpPr>
            <p:cNvPr id="33805" name="AutoShape 13"/>
            <p:cNvSpPr>
              <a:spLocks noChangeArrowheads="1"/>
            </p:cNvSpPr>
            <p:nvPr/>
          </p:nvSpPr>
          <p:spPr bwMode="auto">
            <a:xfrm flipH="1">
              <a:off x="816" y="1997"/>
              <a:ext cx="1303" cy="507"/>
            </a:xfrm>
            <a:prstGeom prst="wedgeRoundRectCallout">
              <a:avLst>
                <a:gd name="adj1" fmla="val -34208"/>
                <a:gd name="adj2" fmla="val 66667"/>
                <a:gd name="adj3" fmla="val 16667"/>
              </a:avLst>
            </a:prstGeom>
            <a:solidFill>
              <a:srgbClr val="00FF00"/>
            </a:solidFill>
            <a:ln w="12700">
              <a:solidFill>
                <a:schemeClr val="tx1"/>
              </a:solidFill>
              <a:miter lim="800000"/>
              <a:headEnd/>
              <a:tailEnd/>
            </a:ln>
            <a:effectLst/>
          </p:spPr>
          <p:txBody>
            <a:bodyPr wrap="none" anchor="ctr"/>
            <a:lstStyle/>
            <a:p>
              <a:endParaRPr lang="fr-FR"/>
            </a:p>
          </p:txBody>
        </p:sp>
        <p:sp>
          <p:nvSpPr>
            <p:cNvPr id="33806" name="Rectangle 14"/>
            <p:cNvSpPr>
              <a:spLocks noChangeArrowheads="1"/>
            </p:cNvSpPr>
            <p:nvPr/>
          </p:nvSpPr>
          <p:spPr bwMode="auto">
            <a:xfrm>
              <a:off x="953" y="2031"/>
              <a:ext cx="1091" cy="440"/>
            </a:xfrm>
            <a:prstGeom prst="rect">
              <a:avLst/>
            </a:prstGeom>
            <a:noFill/>
            <a:ln w="12700">
              <a:noFill/>
              <a:miter lim="800000"/>
              <a:headEnd/>
              <a:tailEnd/>
            </a:ln>
            <a:effectLst/>
          </p:spPr>
          <p:txBody>
            <a:bodyPr wrap="none" lIns="90488" tIns="44450" rIns="90488" bIns="44450">
              <a:spAutoFit/>
            </a:bodyPr>
            <a:lstStyle/>
            <a:p>
              <a:r>
                <a:rPr lang="fr-FR" b="1">
                  <a:solidFill>
                    <a:srgbClr val="3135CC"/>
                  </a:solidFill>
                </a:rPr>
                <a:t>Clé  candidate</a:t>
              </a:r>
            </a:p>
            <a:p>
              <a:r>
                <a:rPr lang="fr-FR" b="1">
                  <a:solidFill>
                    <a:srgbClr val="3135CC"/>
                  </a:solidFill>
                </a:rPr>
                <a:t>composée</a:t>
              </a:r>
            </a:p>
          </p:txBody>
        </p:sp>
      </p:grpSp>
    </p:spTree>
  </p:cSld>
  <p:clrMapOvr>
    <a:masterClrMapping/>
  </p:clrMapOvr>
  <p:transition spd="slow">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331788" y="912813"/>
            <a:ext cx="8467725" cy="5692775"/>
          </a:xfrm>
          <a:noFill/>
          <a:ln/>
        </p:spPr>
        <p:txBody>
          <a:bodyPr/>
          <a:lstStyle/>
          <a:p>
            <a:pPr>
              <a:lnSpc>
                <a:spcPct val="80000"/>
              </a:lnSpc>
              <a:spcAft>
                <a:spcPts val="600"/>
              </a:spcAft>
            </a:pPr>
            <a:r>
              <a:rPr lang="fr-FR" sz="3600" b="1" smtClean="0">
                <a:solidFill>
                  <a:srgbClr val="FAFD00"/>
                </a:solidFill>
              </a:rPr>
              <a:t>Les </a:t>
            </a:r>
            <a:r>
              <a:rPr lang="fr-FR" sz="3600" b="1">
                <a:solidFill>
                  <a:srgbClr val="FAFD00"/>
                </a:solidFill>
              </a:rPr>
              <a:t>SGBD majeurs gèrent désormais </a:t>
            </a:r>
            <a:r>
              <a:rPr lang="fr-FR" sz="3600" b="1" smtClean="0">
                <a:solidFill>
                  <a:srgbClr val="FAFD00"/>
                </a:solidFill>
              </a:rPr>
              <a:t>des contraintes IR ainsi </a:t>
            </a:r>
            <a:r>
              <a:rPr lang="fr-FR" sz="3600" b="1">
                <a:solidFill>
                  <a:srgbClr val="FAFD00"/>
                </a:solidFill>
              </a:rPr>
              <a:t>que les liens </a:t>
            </a:r>
            <a:r>
              <a:rPr lang="fr-FR" sz="3600" b="1" smtClean="0">
                <a:solidFill>
                  <a:srgbClr val="FAFD00"/>
                </a:solidFill>
              </a:rPr>
              <a:t>sémantiques</a:t>
            </a:r>
            <a:endParaRPr lang="fr-FR" sz="3600" b="1">
              <a:solidFill>
                <a:srgbClr val="FAFD00"/>
              </a:solidFill>
            </a:endParaRPr>
          </a:p>
          <a:p>
            <a:pPr lvl="1">
              <a:lnSpc>
                <a:spcPct val="80000"/>
              </a:lnSpc>
              <a:spcAft>
                <a:spcPts val="600"/>
              </a:spcAft>
            </a:pPr>
            <a:r>
              <a:rPr lang="fr-FR" sz="3200" b="1">
                <a:solidFill>
                  <a:srgbClr val="FAFD00"/>
                </a:solidFill>
              </a:rPr>
              <a:t> </a:t>
            </a:r>
            <a:r>
              <a:rPr lang="fr-FR" sz="3200" b="1" err="1">
                <a:solidFill>
                  <a:srgbClr val="00FF00"/>
                </a:solidFill>
              </a:rPr>
              <a:t>MSAccess</a:t>
            </a:r>
            <a:r>
              <a:rPr lang="fr-FR" sz="3200" b="1">
                <a:solidFill>
                  <a:srgbClr val="00FF00"/>
                </a:solidFill>
              </a:rPr>
              <a:t> :</a:t>
            </a:r>
          </a:p>
          <a:p>
            <a:pPr lvl="2">
              <a:lnSpc>
                <a:spcPct val="80000"/>
              </a:lnSpc>
              <a:spcAft>
                <a:spcPts val="600"/>
              </a:spcAft>
            </a:pPr>
            <a:r>
              <a:rPr lang="fr-FR" sz="3200" smtClean="0">
                <a:solidFill>
                  <a:srgbClr val="FAFD00"/>
                </a:solidFill>
              </a:rPr>
              <a:t>IR </a:t>
            </a:r>
            <a:r>
              <a:rPr lang="fr-FR" sz="3200">
                <a:solidFill>
                  <a:srgbClr val="FAFD00"/>
                </a:solidFill>
              </a:rPr>
              <a:t>1:1  et 1:N entre deux </a:t>
            </a:r>
            <a:r>
              <a:rPr lang="fr-FR" sz="3200" smtClean="0">
                <a:solidFill>
                  <a:srgbClr val="FAFD00"/>
                </a:solidFill>
              </a:rPr>
              <a:t>tables</a:t>
            </a:r>
          </a:p>
          <a:p>
            <a:pPr lvl="3">
              <a:lnSpc>
                <a:spcPct val="80000"/>
              </a:lnSpc>
              <a:spcAft>
                <a:spcPts val="600"/>
              </a:spcAft>
            </a:pPr>
            <a:r>
              <a:rPr lang="fr-FR" sz="2800" smtClean="0">
                <a:solidFill>
                  <a:srgbClr val="FAFD00"/>
                </a:solidFill>
              </a:rPr>
              <a:t> Sur un ou  plusieurs attributs à la fois</a:t>
            </a:r>
            <a:endParaRPr lang="fr-FR" sz="2800">
              <a:solidFill>
                <a:srgbClr val="FAFD00"/>
              </a:solidFill>
            </a:endParaRPr>
          </a:p>
          <a:p>
            <a:pPr lvl="3">
              <a:lnSpc>
                <a:spcPct val="80000"/>
              </a:lnSpc>
              <a:spcAft>
                <a:spcPts val="600"/>
              </a:spcAft>
            </a:pPr>
            <a:r>
              <a:rPr lang="fr-FR" sz="2800">
                <a:solidFill>
                  <a:srgbClr val="FAFD00"/>
                </a:solidFill>
              </a:rPr>
              <a:t>Quelques bugs pour 1:1 </a:t>
            </a:r>
            <a:endParaRPr lang="fr-FR" sz="2800" smtClean="0">
              <a:solidFill>
                <a:srgbClr val="FAFD00"/>
              </a:solidFill>
            </a:endParaRPr>
          </a:p>
          <a:p>
            <a:pPr lvl="4">
              <a:lnSpc>
                <a:spcPct val="80000"/>
              </a:lnSpc>
              <a:spcAft>
                <a:spcPts val="600"/>
              </a:spcAft>
            </a:pPr>
            <a:r>
              <a:rPr lang="fr-FR" sz="2800" smtClean="0">
                <a:solidFill>
                  <a:srgbClr val="FAFD00"/>
                </a:solidFill>
              </a:rPr>
              <a:t> Voir </a:t>
            </a:r>
            <a:r>
              <a:rPr lang="fr-FR" sz="2800">
                <a:solidFill>
                  <a:srgbClr val="FAFD00"/>
                </a:solidFill>
              </a:rPr>
              <a:t>la suite du </a:t>
            </a:r>
            <a:r>
              <a:rPr lang="fr-FR" sz="2800" smtClean="0">
                <a:solidFill>
                  <a:srgbClr val="FAFD00"/>
                </a:solidFill>
              </a:rPr>
              <a:t>cours  </a:t>
            </a:r>
            <a:endParaRPr lang="fr-FR" sz="2800">
              <a:solidFill>
                <a:srgbClr val="FAFD00"/>
              </a:solidFill>
            </a:endParaRPr>
          </a:p>
          <a:p>
            <a:pPr lvl="2">
              <a:lnSpc>
                <a:spcPct val="80000"/>
              </a:lnSpc>
              <a:spcAft>
                <a:spcPts val="600"/>
              </a:spcAft>
            </a:pPr>
            <a:r>
              <a:rPr lang="fr-FR" sz="3200">
                <a:solidFill>
                  <a:srgbClr val="FAFD00"/>
                </a:solidFill>
              </a:rPr>
              <a:t>Jointures </a:t>
            </a:r>
            <a:r>
              <a:rPr lang="fr-FR" sz="3200" i="1" smtClean="0">
                <a:solidFill>
                  <a:srgbClr val="FAFD00"/>
                </a:solidFill>
              </a:rPr>
              <a:t>implicites</a:t>
            </a:r>
            <a:r>
              <a:rPr lang="fr-FR" sz="3200" smtClean="0">
                <a:solidFill>
                  <a:srgbClr val="FAFD00"/>
                </a:solidFill>
              </a:rPr>
              <a:t> ou </a:t>
            </a:r>
            <a:r>
              <a:rPr lang="fr-FR" sz="3200" i="1" smtClean="0">
                <a:solidFill>
                  <a:srgbClr val="FAFD00"/>
                </a:solidFill>
              </a:rPr>
              <a:t>automatiques</a:t>
            </a:r>
            <a:r>
              <a:rPr lang="fr-FR" sz="3200" smtClean="0">
                <a:solidFill>
                  <a:srgbClr val="FAFD00"/>
                </a:solidFill>
              </a:rPr>
              <a:t> à partir de liens sémantiques</a:t>
            </a:r>
          </a:p>
          <a:p>
            <a:pPr lvl="3">
              <a:lnSpc>
                <a:spcPct val="80000"/>
              </a:lnSpc>
              <a:spcAft>
                <a:spcPts val="600"/>
              </a:spcAft>
            </a:pPr>
            <a:r>
              <a:rPr lang="fr-FR" sz="2800" smtClean="0">
                <a:solidFill>
                  <a:srgbClr val="FAFD00"/>
                </a:solidFill>
              </a:rPr>
              <a:t>  Voir la suite du cours  </a:t>
            </a:r>
          </a:p>
          <a:p>
            <a:pPr lvl="2">
              <a:lnSpc>
                <a:spcPct val="80000"/>
              </a:lnSpc>
              <a:spcAft>
                <a:spcPts val="600"/>
              </a:spcAft>
            </a:pPr>
            <a:endParaRPr lang="fr-FR" sz="3200">
              <a:solidFill>
                <a:srgbClr val="FAFD00"/>
              </a:solidFill>
            </a:endParaRPr>
          </a:p>
        </p:txBody>
      </p:sp>
      <p:sp>
        <p:nvSpPr>
          <p:cNvPr id="34820" name="Rectangle 4"/>
          <p:cNvSpPr>
            <a:spLocks noChangeArrowheads="1"/>
          </p:cNvSpPr>
          <p:nvPr/>
        </p:nvSpPr>
        <p:spPr bwMode="auto">
          <a:xfrm>
            <a:off x="6248400" y="0"/>
            <a:ext cx="2895600" cy="795338"/>
          </a:xfrm>
          <a:prstGeom prst="rect">
            <a:avLst/>
          </a:prstGeom>
          <a:solidFill>
            <a:srgbClr val="FAFD00"/>
          </a:solidFill>
          <a:ln w="12700">
            <a:noFill/>
            <a:miter lim="800000"/>
            <a:headEnd/>
            <a:tailEnd/>
          </a:ln>
          <a:effectLst/>
        </p:spPr>
        <p:txBody>
          <a:bodyPr lIns="90488" tIns="44450" rIns="90488" bIns="44450" anchor="ctr"/>
          <a:lstStyle/>
          <a:p>
            <a:r>
              <a:rPr lang="fr-FR" sz="4400">
                <a:solidFill>
                  <a:schemeClr val="accent1"/>
                </a:solidFill>
              </a:rPr>
              <a:t>Relations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4818">
                                            <p:txEl>
                                              <p:pRg st="0" end="0"/>
                                            </p:txEl>
                                          </p:spTgt>
                                        </p:tgtEl>
                                        <p:attrNameLst>
                                          <p:attrName>style.visibility</p:attrName>
                                        </p:attrNameLst>
                                      </p:cBhvr>
                                      <p:to>
                                        <p:strVal val="visible"/>
                                      </p:to>
                                    </p:set>
                                    <p:anim to="" calcmode="lin" valueType="num">
                                      <p:cBhvr>
                                        <p:cTn id="7" dur="1" fill="hold"/>
                                        <p:tgtEl>
                                          <p:spTgt spid="34818">
                                            <p:txEl>
                                              <p:pRg st="0" end="0"/>
                                            </p:txEl>
                                          </p:spTgt>
                                        </p:tgtEl>
                                        <p:attrNameLst>
                                          <p:attrName/>
                                        </p:attrNameLst>
                                      </p:cBhvr>
                                    </p:anim>
                                  </p:childTnLst>
                                  <p:subTnLst>
                                    <p:animClr clrSpc="rgb" dir="cw">
                                      <p:cBhvr override="childStyle">
                                        <p:cTn dur="1" fill="hold" display="0" masterRel="nextClick" afterEffect="1"/>
                                        <p:tgtEl>
                                          <p:spTgt spid="34818">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34818">
                                            <p:txEl>
                                              <p:pRg st="1" end="1"/>
                                            </p:txEl>
                                          </p:spTgt>
                                        </p:tgtEl>
                                        <p:attrNameLst>
                                          <p:attrName>style.visibility</p:attrName>
                                        </p:attrNameLst>
                                      </p:cBhvr>
                                      <p:to>
                                        <p:strVal val="visible"/>
                                      </p:to>
                                    </p:set>
                                    <p:anim to="" calcmode="lin" valueType="num">
                                      <p:cBhvr>
                                        <p:cTn id="10" dur="1" fill="hold"/>
                                        <p:tgtEl>
                                          <p:spTgt spid="34818">
                                            <p:txEl>
                                              <p:pRg st="1" end="1"/>
                                            </p:txEl>
                                          </p:spTgt>
                                        </p:tgtEl>
                                        <p:attrNameLst>
                                          <p:attrName/>
                                        </p:attrNameLst>
                                      </p:cBhvr>
                                    </p:anim>
                                  </p:childTnLst>
                                  <p:subTnLst>
                                    <p:animClr clrSpc="rgb" dir="cw">
                                      <p:cBhvr override="childStyle">
                                        <p:cTn dur="1" fill="hold" display="0" masterRel="nextClick" afterEffect="1"/>
                                        <p:tgtEl>
                                          <p:spTgt spid="34818">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34818">
                                            <p:txEl>
                                              <p:pRg st="2" end="2"/>
                                            </p:txEl>
                                          </p:spTgt>
                                        </p:tgtEl>
                                        <p:attrNameLst>
                                          <p:attrName>style.visibility</p:attrName>
                                        </p:attrNameLst>
                                      </p:cBhvr>
                                      <p:to>
                                        <p:strVal val="visible"/>
                                      </p:to>
                                    </p:set>
                                    <p:anim to="" calcmode="lin" valueType="num">
                                      <p:cBhvr>
                                        <p:cTn id="13" dur="1" fill="hold"/>
                                        <p:tgtEl>
                                          <p:spTgt spid="34818">
                                            <p:txEl>
                                              <p:pRg st="2" end="2"/>
                                            </p:txEl>
                                          </p:spTgt>
                                        </p:tgtEl>
                                        <p:attrNameLst>
                                          <p:attrName/>
                                        </p:attrNameLst>
                                      </p:cBhvr>
                                    </p:anim>
                                  </p:childTnLst>
                                  <p:subTnLst>
                                    <p:animClr clrSpc="rgb" dir="cw">
                                      <p:cBhvr override="childStyle">
                                        <p:cTn dur="1" fill="hold" display="0" masterRel="nextClick" afterEffect="1"/>
                                        <p:tgtEl>
                                          <p:spTgt spid="34818">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34818">
                                            <p:txEl>
                                              <p:pRg st="3" end="3"/>
                                            </p:txEl>
                                          </p:spTgt>
                                        </p:tgtEl>
                                        <p:attrNameLst>
                                          <p:attrName>style.visibility</p:attrName>
                                        </p:attrNameLst>
                                      </p:cBhvr>
                                      <p:to>
                                        <p:strVal val="visible"/>
                                      </p:to>
                                    </p:set>
                                    <p:anim to="" calcmode="lin" valueType="num">
                                      <p:cBhvr>
                                        <p:cTn id="16" dur="1" fill="hold"/>
                                        <p:tgtEl>
                                          <p:spTgt spid="34818">
                                            <p:txEl>
                                              <p:pRg st="3" end="3"/>
                                            </p:txEl>
                                          </p:spTgt>
                                        </p:tgtEl>
                                        <p:attrNameLst>
                                          <p:attrName/>
                                        </p:attrNameLst>
                                      </p:cBhvr>
                                    </p:anim>
                                  </p:childTnLst>
                                  <p:subTnLst>
                                    <p:animClr clrSpc="rgb" dir="cw">
                                      <p:cBhvr override="childStyle">
                                        <p:cTn dur="1" fill="hold" display="0" masterRel="nextClick" afterEffect="1"/>
                                        <p:tgtEl>
                                          <p:spTgt spid="34818">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34818">
                                            <p:txEl>
                                              <p:pRg st="4" end="4"/>
                                            </p:txEl>
                                          </p:spTgt>
                                        </p:tgtEl>
                                        <p:attrNameLst>
                                          <p:attrName>style.visibility</p:attrName>
                                        </p:attrNameLst>
                                      </p:cBhvr>
                                      <p:to>
                                        <p:strVal val="visible"/>
                                      </p:to>
                                    </p:set>
                                    <p:anim to="" calcmode="lin" valueType="num">
                                      <p:cBhvr>
                                        <p:cTn id="19" dur="1" fill="hold"/>
                                        <p:tgtEl>
                                          <p:spTgt spid="34818">
                                            <p:txEl>
                                              <p:pRg st="4" end="4"/>
                                            </p:txEl>
                                          </p:spTgt>
                                        </p:tgtEl>
                                        <p:attrNameLst>
                                          <p:attrName/>
                                        </p:attrNameLst>
                                      </p:cBhvr>
                                    </p:anim>
                                  </p:childTnLst>
                                  <p:subTnLst>
                                    <p:animClr clrSpc="rgb" dir="cw">
                                      <p:cBhvr override="childStyle">
                                        <p:cTn dur="1" fill="hold" display="0" masterRel="nextClick" afterEffect="1"/>
                                        <p:tgtEl>
                                          <p:spTgt spid="34818">
                                            <p:txEl>
                                              <p:pRg st="4" end="4"/>
                                            </p:txEl>
                                          </p:spTgt>
                                        </p:tgtEl>
                                        <p:attrNameLst>
                                          <p:attrName>ppt_c</p:attrName>
                                        </p:attrNameLst>
                                      </p:cBhvr>
                                      <p:to>
                                        <a:schemeClr val="hlink"/>
                                      </p:to>
                                    </p:animClr>
                                  </p:subTnLst>
                                </p:cTn>
                              </p:par>
                              <p:par>
                                <p:cTn id="20" presetID="24" presetClass="entr" presetSubtype="0" fill="hold" grpId="0" nodeType="withEffect">
                                  <p:stCondLst>
                                    <p:cond delay="0"/>
                                  </p:stCondLst>
                                  <p:childTnLst>
                                    <p:set>
                                      <p:cBhvr>
                                        <p:cTn id="21" dur="1" fill="hold">
                                          <p:stCondLst>
                                            <p:cond delay="499"/>
                                          </p:stCondLst>
                                        </p:cTn>
                                        <p:tgtEl>
                                          <p:spTgt spid="34818">
                                            <p:txEl>
                                              <p:pRg st="5" end="5"/>
                                            </p:txEl>
                                          </p:spTgt>
                                        </p:tgtEl>
                                        <p:attrNameLst>
                                          <p:attrName>style.visibility</p:attrName>
                                        </p:attrNameLst>
                                      </p:cBhvr>
                                      <p:to>
                                        <p:strVal val="visible"/>
                                      </p:to>
                                    </p:set>
                                    <p:anim to="" calcmode="lin" valueType="num">
                                      <p:cBhvr>
                                        <p:cTn id="22" dur="1" fill="hold"/>
                                        <p:tgtEl>
                                          <p:spTgt spid="34818">
                                            <p:txEl>
                                              <p:pRg st="5" end="5"/>
                                            </p:txEl>
                                          </p:spTgt>
                                        </p:tgtEl>
                                        <p:attrNameLst>
                                          <p:attrName/>
                                        </p:attrNameLst>
                                      </p:cBhvr>
                                    </p:anim>
                                  </p:childTnLst>
                                  <p:subTnLst>
                                    <p:animClr clrSpc="rgb" dir="cw">
                                      <p:cBhvr override="childStyle">
                                        <p:cTn dur="1" fill="hold" display="0" masterRel="nextClick" afterEffect="1"/>
                                        <p:tgtEl>
                                          <p:spTgt spid="34818">
                                            <p:txEl>
                                              <p:pRg st="5" end="5"/>
                                            </p:txEl>
                                          </p:spTgt>
                                        </p:tgtEl>
                                        <p:attrNameLst>
                                          <p:attrName>ppt_c</p:attrName>
                                        </p:attrNameLst>
                                      </p:cBhvr>
                                      <p:to>
                                        <a:schemeClr val="hlink"/>
                                      </p:to>
                                    </p:animClr>
                                  </p:subTnLst>
                                </p:cTn>
                              </p:par>
                              <p:par>
                                <p:cTn id="23" presetID="24" presetClass="entr" presetSubtype="0" fill="hold" grpId="0" nodeType="withEffect">
                                  <p:stCondLst>
                                    <p:cond delay="0"/>
                                  </p:stCondLst>
                                  <p:childTnLst>
                                    <p:set>
                                      <p:cBhvr>
                                        <p:cTn id="24" dur="1" fill="hold">
                                          <p:stCondLst>
                                            <p:cond delay="499"/>
                                          </p:stCondLst>
                                        </p:cTn>
                                        <p:tgtEl>
                                          <p:spTgt spid="34818">
                                            <p:txEl>
                                              <p:pRg st="6" end="6"/>
                                            </p:txEl>
                                          </p:spTgt>
                                        </p:tgtEl>
                                        <p:attrNameLst>
                                          <p:attrName>style.visibility</p:attrName>
                                        </p:attrNameLst>
                                      </p:cBhvr>
                                      <p:to>
                                        <p:strVal val="visible"/>
                                      </p:to>
                                    </p:set>
                                    <p:anim to="" calcmode="lin" valueType="num">
                                      <p:cBhvr>
                                        <p:cTn id="25" dur="1" fill="hold"/>
                                        <p:tgtEl>
                                          <p:spTgt spid="34818">
                                            <p:txEl>
                                              <p:pRg st="6" end="6"/>
                                            </p:txEl>
                                          </p:spTgt>
                                        </p:tgtEl>
                                        <p:attrNameLst>
                                          <p:attrName/>
                                        </p:attrNameLst>
                                      </p:cBhvr>
                                    </p:anim>
                                  </p:childTnLst>
                                  <p:subTnLst>
                                    <p:animClr clrSpc="rgb" dir="cw">
                                      <p:cBhvr override="childStyle">
                                        <p:cTn dur="1" fill="hold" display="0" masterRel="nextClick" afterEffect="1"/>
                                        <p:tgtEl>
                                          <p:spTgt spid="34818">
                                            <p:txEl>
                                              <p:pRg st="6" end="6"/>
                                            </p:txEl>
                                          </p:spTgt>
                                        </p:tgtEl>
                                        <p:attrNameLst>
                                          <p:attrName>ppt_c</p:attrName>
                                        </p:attrNameLst>
                                      </p:cBhvr>
                                      <p:to>
                                        <a:schemeClr val="hlink"/>
                                      </p:to>
                                    </p:animClr>
                                  </p:subTnLst>
                                </p:cTn>
                              </p:par>
                              <p:par>
                                <p:cTn id="26" presetID="24" presetClass="entr" presetSubtype="0" fill="hold" grpId="0" nodeType="withEffect">
                                  <p:stCondLst>
                                    <p:cond delay="0"/>
                                  </p:stCondLst>
                                  <p:childTnLst>
                                    <p:set>
                                      <p:cBhvr>
                                        <p:cTn id="27" dur="1" fill="hold">
                                          <p:stCondLst>
                                            <p:cond delay="499"/>
                                          </p:stCondLst>
                                        </p:cTn>
                                        <p:tgtEl>
                                          <p:spTgt spid="34818">
                                            <p:txEl>
                                              <p:pRg st="7" end="7"/>
                                            </p:txEl>
                                          </p:spTgt>
                                        </p:tgtEl>
                                        <p:attrNameLst>
                                          <p:attrName>style.visibility</p:attrName>
                                        </p:attrNameLst>
                                      </p:cBhvr>
                                      <p:to>
                                        <p:strVal val="visible"/>
                                      </p:to>
                                    </p:set>
                                    <p:anim to="" calcmode="lin" valueType="num">
                                      <p:cBhvr>
                                        <p:cTn id="28" dur="1" fill="hold"/>
                                        <p:tgtEl>
                                          <p:spTgt spid="34818">
                                            <p:txEl>
                                              <p:pRg st="7" end="7"/>
                                            </p:txEl>
                                          </p:spTgt>
                                        </p:tgtEl>
                                        <p:attrNameLst>
                                          <p:attrName/>
                                        </p:attrNameLst>
                                      </p:cBhvr>
                                    </p:anim>
                                  </p:childTnLst>
                                  <p:subTnLst>
                                    <p:animClr clrSpc="rgb" dir="cw">
                                      <p:cBhvr override="childStyle">
                                        <p:cTn dur="1" fill="hold" display="0" masterRel="nextClick" afterEffect="1"/>
                                        <p:tgtEl>
                                          <p:spTgt spid="34818">
                                            <p:txEl>
                                              <p:pRg st="7" end="7"/>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019800" y="228600"/>
            <a:ext cx="2895600" cy="1143000"/>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Intégrité </a:t>
            </a:r>
            <a:br>
              <a:rPr lang="fr-FR" sz="4000">
                <a:solidFill>
                  <a:schemeClr val="accent1"/>
                </a:solidFill>
              </a:rPr>
            </a:br>
            <a:r>
              <a:rPr lang="fr-FR" sz="4000">
                <a:solidFill>
                  <a:schemeClr val="accent1"/>
                </a:solidFill>
              </a:rPr>
              <a:t>référentielle</a:t>
            </a:r>
          </a:p>
        </p:txBody>
      </p:sp>
      <p:sp>
        <p:nvSpPr>
          <p:cNvPr id="35843" name="AutoShape 3"/>
          <p:cNvSpPr>
            <a:spLocks noChangeArrowheads="1"/>
          </p:cNvSpPr>
          <p:nvPr/>
        </p:nvSpPr>
        <p:spPr bwMode="auto">
          <a:xfrm>
            <a:off x="1011238" y="1641475"/>
            <a:ext cx="1362075" cy="962025"/>
          </a:xfrm>
          <a:prstGeom prst="roundRect">
            <a:avLst>
              <a:gd name="adj" fmla="val 12495"/>
            </a:avLst>
          </a:prstGeom>
          <a:solidFill>
            <a:srgbClr val="FAFD00"/>
          </a:solidFill>
          <a:ln w="12700">
            <a:solidFill>
              <a:schemeClr val="tx1"/>
            </a:solidFill>
            <a:round/>
            <a:headEnd/>
            <a:tailEnd/>
          </a:ln>
          <a:effectLst/>
        </p:spPr>
        <p:txBody>
          <a:bodyPr wrap="none" lIns="90488" tIns="44450" rIns="90488" bIns="44450" anchor="ctr"/>
          <a:lstStyle/>
          <a:p>
            <a:pPr algn="ctr"/>
            <a:r>
              <a:rPr lang="fr-FR" sz="2400" b="1">
                <a:solidFill>
                  <a:srgbClr val="0000FD"/>
                </a:solidFill>
              </a:rPr>
              <a:t>Mari</a:t>
            </a:r>
          </a:p>
          <a:p>
            <a:pPr algn="ctr"/>
            <a:r>
              <a:rPr lang="fr-FR" sz="2400" b="1">
                <a:solidFill>
                  <a:srgbClr val="E020E0"/>
                </a:solidFill>
              </a:rPr>
              <a:t>M#</a:t>
            </a:r>
          </a:p>
        </p:txBody>
      </p:sp>
      <p:sp>
        <p:nvSpPr>
          <p:cNvPr id="35844" name="Line 4"/>
          <p:cNvSpPr>
            <a:spLocks noChangeShapeType="1"/>
          </p:cNvSpPr>
          <p:nvPr/>
        </p:nvSpPr>
        <p:spPr bwMode="auto">
          <a:xfrm>
            <a:off x="2341563" y="2122488"/>
            <a:ext cx="2644775" cy="0"/>
          </a:xfrm>
          <a:prstGeom prst="line">
            <a:avLst/>
          </a:prstGeom>
          <a:noFill/>
          <a:ln w="12700">
            <a:solidFill>
              <a:srgbClr val="FAFD00"/>
            </a:solidFill>
            <a:round/>
            <a:headEnd type="triangle" w="med" len="med"/>
            <a:tailEnd/>
          </a:ln>
          <a:effectLst/>
        </p:spPr>
        <p:txBody>
          <a:bodyPr wrap="none" anchor="ctr"/>
          <a:lstStyle/>
          <a:p>
            <a:endParaRPr lang="fr-FR"/>
          </a:p>
        </p:txBody>
      </p:sp>
      <p:sp>
        <p:nvSpPr>
          <p:cNvPr id="35845" name="Rectangle 5"/>
          <p:cNvSpPr>
            <a:spLocks noChangeArrowheads="1"/>
          </p:cNvSpPr>
          <p:nvPr/>
        </p:nvSpPr>
        <p:spPr bwMode="auto">
          <a:xfrm>
            <a:off x="2420938" y="1695450"/>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35846" name="Rectangle 6"/>
          <p:cNvSpPr>
            <a:spLocks noChangeArrowheads="1"/>
          </p:cNvSpPr>
          <p:nvPr/>
        </p:nvSpPr>
        <p:spPr bwMode="auto">
          <a:xfrm>
            <a:off x="4565650" y="1693863"/>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35847" name="AutoShape 7"/>
          <p:cNvSpPr>
            <a:spLocks noChangeArrowheads="1"/>
          </p:cNvSpPr>
          <p:nvPr/>
        </p:nvSpPr>
        <p:spPr bwMode="auto">
          <a:xfrm>
            <a:off x="1008063" y="3676650"/>
            <a:ext cx="1362075" cy="962025"/>
          </a:xfrm>
          <a:prstGeom prst="roundRect">
            <a:avLst>
              <a:gd name="adj" fmla="val 12495"/>
            </a:avLst>
          </a:prstGeom>
          <a:solidFill>
            <a:schemeClr val="accent1"/>
          </a:solidFill>
          <a:ln w="12700">
            <a:solidFill>
              <a:schemeClr val="tx1"/>
            </a:solidFill>
            <a:round/>
            <a:headEnd/>
            <a:tailEnd/>
          </a:ln>
          <a:effectLst/>
        </p:spPr>
        <p:txBody>
          <a:bodyPr wrap="none" lIns="90488" tIns="44450" rIns="90488" bIns="44450" anchor="ctr"/>
          <a:lstStyle/>
          <a:p>
            <a:pPr algn="ctr"/>
            <a:r>
              <a:rPr lang="fr-FR" sz="2400" b="1"/>
              <a:t>Mari</a:t>
            </a:r>
          </a:p>
          <a:p>
            <a:pPr algn="ctr"/>
            <a:r>
              <a:rPr lang="fr-FR" sz="2400" b="1"/>
              <a:t>M#</a:t>
            </a:r>
          </a:p>
        </p:txBody>
      </p:sp>
      <p:sp>
        <p:nvSpPr>
          <p:cNvPr id="35848" name="AutoShape 8"/>
          <p:cNvSpPr>
            <a:spLocks noChangeArrowheads="1"/>
          </p:cNvSpPr>
          <p:nvPr/>
        </p:nvSpPr>
        <p:spPr bwMode="auto">
          <a:xfrm>
            <a:off x="4948238" y="3675063"/>
            <a:ext cx="1362075" cy="962025"/>
          </a:xfrm>
          <a:prstGeom prst="roundRect">
            <a:avLst>
              <a:gd name="adj" fmla="val 12495"/>
            </a:avLst>
          </a:prstGeom>
          <a:solidFill>
            <a:srgbClr val="FAFD00"/>
          </a:solidFill>
          <a:ln w="12700">
            <a:solidFill>
              <a:schemeClr val="tx1"/>
            </a:solidFill>
            <a:round/>
            <a:headEnd/>
            <a:tailEnd/>
          </a:ln>
          <a:effectLst/>
        </p:spPr>
        <p:txBody>
          <a:bodyPr wrap="none" lIns="90488" tIns="44450" rIns="90488" bIns="44450" anchor="ctr"/>
          <a:lstStyle/>
          <a:p>
            <a:pPr algn="ctr"/>
            <a:r>
              <a:rPr lang="fr-FR" sz="2400" b="1">
                <a:solidFill>
                  <a:srgbClr val="0000FD"/>
                </a:solidFill>
              </a:rPr>
              <a:t>Femmes</a:t>
            </a:r>
          </a:p>
          <a:p>
            <a:pPr algn="ctr"/>
            <a:r>
              <a:rPr lang="fr-FR" sz="2400" b="1">
                <a:solidFill>
                  <a:srgbClr val="0000FD"/>
                </a:solidFill>
              </a:rPr>
              <a:t>F#</a:t>
            </a:r>
          </a:p>
        </p:txBody>
      </p:sp>
      <p:sp>
        <p:nvSpPr>
          <p:cNvPr id="35849" name="Line 9"/>
          <p:cNvSpPr>
            <a:spLocks noChangeShapeType="1"/>
          </p:cNvSpPr>
          <p:nvPr/>
        </p:nvSpPr>
        <p:spPr bwMode="auto">
          <a:xfrm>
            <a:off x="2363788" y="4157663"/>
            <a:ext cx="2597150" cy="0"/>
          </a:xfrm>
          <a:prstGeom prst="line">
            <a:avLst/>
          </a:prstGeom>
          <a:noFill/>
          <a:ln w="12700">
            <a:solidFill>
              <a:srgbClr val="FAFD00"/>
            </a:solidFill>
            <a:round/>
            <a:headEnd/>
            <a:tailEnd type="triangle" w="med" len="med"/>
          </a:ln>
          <a:effectLst/>
        </p:spPr>
        <p:txBody>
          <a:bodyPr wrap="none" anchor="ctr"/>
          <a:lstStyle/>
          <a:p>
            <a:endParaRPr lang="fr-FR"/>
          </a:p>
        </p:txBody>
      </p:sp>
      <p:sp>
        <p:nvSpPr>
          <p:cNvPr id="35850" name="Rectangle 10"/>
          <p:cNvSpPr>
            <a:spLocks noChangeArrowheads="1"/>
          </p:cNvSpPr>
          <p:nvPr/>
        </p:nvSpPr>
        <p:spPr bwMode="auto">
          <a:xfrm>
            <a:off x="2417763" y="3730625"/>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35851" name="Rectangle 11"/>
          <p:cNvSpPr>
            <a:spLocks noChangeArrowheads="1"/>
          </p:cNvSpPr>
          <p:nvPr/>
        </p:nvSpPr>
        <p:spPr bwMode="auto">
          <a:xfrm>
            <a:off x="4562475" y="3729038"/>
            <a:ext cx="365125" cy="393700"/>
          </a:xfrm>
          <a:prstGeom prst="rect">
            <a:avLst/>
          </a:prstGeom>
          <a:noFill/>
          <a:ln w="12700">
            <a:noFill/>
            <a:miter lim="800000"/>
            <a:headEnd/>
            <a:tailEnd/>
          </a:ln>
          <a:effectLst/>
        </p:spPr>
        <p:txBody>
          <a:bodyPr wrap="none" lIns="90488" tIns="44450" rIns="90488" bIns="44450">
            <a:spAutoFit/>
          </a:bodyPr>
          <a:lstStyle/>
          <a:p>
            <a:r>
              <a:rPr lang="fr-FR" b="1"/>
              <a:t>N</a:t>
            </a:r>
          </a:p>
        </p:txBody>
      </p:sp>
      <p:sp>
        <p:nvSpPr>
          <p:cNvPr id="35852" name="AutoShape 12"/>
          <p:cNvSpPr>
            <a:spLocks noChangeArrowheads="1"/>
          </p:cNvSpPr>
          <p:nvPr/>
        </p:nvSpPr>
        <p:spPr bwMode="auto">
          <a:xfrm>
            <a:off x="4989513" y="5489575"/>
            <a:ext cx="1362075" cy="962025"/>
          </a:xfrm>
          <a:prstGeom prst="roundRect">
            <a:avLst>
              <a:gd name="adj" fmla="val 12495"/>
            </a:avLst>
          </a:prstGeom>
          <a:solidFill>
            <a:srgbClr val="FAFD00"/>
          </a:solidFill>
          <a:ln w="12700">
            <a:solidFill>
              <a:schemeClr val="tx1"/>
            </a:solidFill>
            <a:round/>
            <a:headEnd/>
            <a:tailEnd/>
          </a:ln>
          <a:effectLst/>
        </p:spPr>
        <p:txBody>
          <a:bodyPr wrap="none" lIns="90488" tIns="44450" rIns="90488" bIns="44450" anchor="ctr"/>
          <a:lstStyle/>
          <a:p>
            <a:pPr algn="ctr"/>
            <a:r>
              <a:rPr lang="fr-FR" sz="2400" b="1">
                <a:solidFill>
                  <a:srgbClr val="0000FD"/>
                </a:solidFill>
              </a:rPr>
              <a:t>Amie</a:t>
            </a:r>
          </a:p>
          <a:p>
            <a:pPr algn="ctr"/>
            <a:r>
              <a:rPr lang="fr-FR" sz="2400" b="1">
                <a:solidFill>
                  <a:srgbClr val="0000FD"/>
                </a:solidFill>
              </a:rPr>
              <a:t>A#</a:t>
            </a:r>
          </a:p>
        </p:txBody>
      </p:sp>
      <p:sp>
        <p:nvSpPr>
          <p:cNvPr id="35853" name="Line 13"/>
          <p:cNvSpPr>
            <a:spLocks noChangeShapeType="1"/>
          </p:cNvSpPr>
          <p:nvPr/>
        </p:nvSpPr>
        <p:spPr bwMode="auto">
          <a:xfrm>
            <a:off x="2357438" y="5972175"/>
            <a:ext cx="2644775" cy="0"/>
          </a:xfrm>
          <a:prstGeom prst="line">
            <a:avLst/>
          </a:prstGeom>
          <a:noFill/>
          <a:ln w="12700">
            <a:solidFill>
              <a:srgbClr val="FAFD00"/>
            </a:solidFill>
            <a:round/>
            <a:headEnd/>
            <a:tailEnd/>
          </a:ln>
          <a:effectLst/>
        </p:spPr>
        <p:txBody>
          <a:bodyPr wrap="none" anchor="ctr"/>
          <a:lstStyle/>
          <a:p>
            <a:endParaRPr lang="fr-FR"/>
          </a:p>
        </p:txBody>
      </p:sp>
      <p:sp>
        <p:nvSpPr>
          <p:cNvPr id="35854" name="Rectangle 14"/>
          <p:cNvSpPr>
            <a:spLocks noChangeArrowheads="1"/>
          </p:cNvSpPr>
          <p:nvPr/>
        </p:nvSpPr>
        <p:spPr bwMode="auto">
          <a:xfrm>
            <a:off x="2459038" y="5545138"/>
            <a:ext cx="420687" cy="393700"/>
          </a:xfrm>
          <a:prstGeom prst="rect">
            <a:avLst/>
          </a:prstGeom>
          <a:noFill/>
          <a:ln w="12700">
            <a:noFill/>
            <a:miter lim="800000"/>
            <a:headEnd/>
            <a:tailEnd/>
          </a:ln>
          <a:effectLst/>
        </p:spPr>
        <p:txBody>
          <a:bodyPr wrap="none" lIns="90488" tIns="44450" rIns="90488" bIns="44450">
            <a:spAutoFit/>
          </a:bodyPr>
          <a:lstStyle/>
          <a:p>
            <a:r>
              <a:rPr lang="fr-FR" b="1"/>
              <a:t>M</a:t>
            </a:r>
          </a:p>
        </p:txBody>
      </p:sp>
      <p:sp>
        <p:nvSpPr>
          <p:cNvPr id="35855" name="Rectangle 15"/>
          <p:cNvSpPr>
            <a:spLocks noChangeArrowheads="1"/>
          </p:cNvSpPr>
          <p:nvPr/>
        </p:nvSpPr>
        <p:spPr bwMode="auto">
          <a:xfrm>
            <a:off x="4603750" y="5543550"/>
            <a:ext cx="365125" cy="393700"/>
          </a:xfrm>
          <a:prstGeom prst="rect">
            <a:avLst/>
          </a:prstGeom>
          <a:noFill/>
          <a:ln w="12700">
            <a:noFill/>
            <a:miter lim="800000"/>
            <a:headEnd/>
            <a:tailEnd/>
          </a:ln>
          <a:effectLst/>
        </p:spPr>
        <p:txBody>
          <a:bodyPr wrap="none" lIns="90488" tIns="44450" rIns="90488" bIns="44450">
            <a:spAutoFit/>
          </a:bodyPr>
          <a:lstStyle/>
          <a:p>
            <a:r>
              <a:rPr lang="fr-FR" b="1"/>
              <a:t>N</a:t>
            </a:r>
          </a:p>
        </p:txBody>
      </p:sp>
      <p:sp>
        <p:nvSpPr>
          <p:cNvPr id="35856" name="AutoShape 16"/>
          <p:cNvSpPr>
            <a:spLocks noChangeArrowheads="1"/>
          </p:cNvSpPr>
          <p:nvPr/>
        </p:nvSpPr>
        <p:spPr bwMode="auto">
          <a:xfrm>
            <a:off x="7210425" y="3368675"/>
            <a:ext cx="1741488" cy="1249363"/>
          </a:xfrm>
          <a:prstGeom prst="roundRect">
            <a:avLst>
              <a:gd name="adj" fmla="val 12495"/>
            </a:avLst>
          </a:prstGeom>
          <a:solidFill>
            <a:srgbClr val="FAFD00"/>
          </a:solidFill>
          <a:ln w="12700">
            <a:solidFill>
              <a:schemeClr val="tx1"/>
            </a:solidFill>
            <a:round/>
            <a:headEnd/>
            <a:tailEnd/>
          </a:ln>
          <a:effectLst/>
        </p:spPr>
        <p:txBody>
          <a:bodyPr wrap="none" lIns="90488" tIns="44450" rIns="90488" bIns="44450" anchor="ctr"/>
          <a:lstStyle/>
          <a:p>
            <a:pPr algn="ctr"/>
            <a:r>
              <a:rPr lang="fr-FR" sz="2400" b="1">
                <a:solidFill>
                  <a:srgbClr val="0000FD"/>
                </a:solidFill>
              </a:rPr>
              <a:t>PP#, PS# </a:t>
            </a:r>
          </a:p>
          <a:p>
            <a:pPr algn="ctr"/>
            <a:r>
              <a:rPr lang="fr-FR" sz="2400" b="1">
                <a:solidFill>
                  <a:srgbClr val="0000FD"/>
                </a:solidFill>
              </a:rPr>
              <a:t>Produit </a:t>
            </a:r>
            <a:br>
              <a:rPr lang="fr-FR" sz="2400" b="1">
                <a:solidFill>
                  <a:srgbClr val="0000FD"/>
                </a:solidFill>
              </a:rPr>
            </a:br>
            <a:r>
              <a:rPr lang="fr-FR" sz="2400" b="1">
                <a:solidFill>
                  <a:srgbClr val="0000FD"/>
                </a:solidFill>
              </a:rPr>
              <a:t>Composé </a:t>
            </a:r>
          </a:p>
        </p:txBody>
      </p:sp>
      <p:sp>
        <p:nvSpPr>
          <p:cNvPr id="35857" name="AutoShape 17"/>
          <p:cNvSpPr>
            <a:spLocks noChangeArrowheads="1"/>
          </p:cNvSpPr>
          <p:nvPr/>
        </p:nvSpPr>
        <p:spPr bwMode="auto">
          <a:xfrm>
            <a:off x="7234238" y="1617663"/>
            <a:ext cx="1362075" cy="962025"/>
          </a:xfrm>
          <a:prstGeom prst="roundRect">
            <a:avLst>
              <a:gd name="adj" fmla="val 12495"/>
            </a:avLst>
          </a:prstGeom>
          <a:solidFill>
            <a:schemeClr val="accent1"/>
          </a:solidFill>
          <a:ln w="12700">
            <a:solidFill>
              <a:schemeClr val="tx1"/>
            </a:solidFill>
            <a:round/>
            <a:headEnd/>
            <a:tailEnd/>
          </a:ln>
          <a:effectLst/>
        </p:spPr>
        <p:txBody>
          <a:bodyPr wrap="none" lIns="90488" tIns="44450" rIns="90488" bIns="44450" anchor="ctr"/>
          <a:lstStyle/>
          <a:p>
            <a:pPr algn="ctr"/>
            <a:r>
              <a:rPr lang="fr-FR" sz="2400" b="1"/>
              <a:t>Produit</a:t>
            </a:r>
          </a:p>
          <a:p>
            <a:pPr algn="ctr"/>
            <a:r>
              <a:rPr lang="fr-FR" sz="2400" b="1"/>
              <a:t>P#</a:t>
            </a:r>
          </a:p>
        </p:txBody>
      </p:sp>
      <p:sp>
        <p:nvSpPr>
          <p:cNvPr id="35858" name="Line 18"/>
          <p:cNvSpPr>
            <a:spLocks noChangeShapeType="1"/>
          </p:cNvSpPr>
          <p:nvPr/>
        </p:nvSpPr>
        <p:spPr bwMode="auto">
          <a:xfrm flipH="1">
            <a:off x="7534275" y="2593975"/>
            <a:ext cx="233363" cy="762000"/>
          </a:xfrm>
          <a:prstGeom prst="line">
            <a:avLst/>
          </a:prstGeom>
          <a:noFill/>
          <a:ln w="12700">
            <a:solidFill>
              <a:srgbClr val="FAFD00"/>
            </a:solidFill>
            <a:round/>
            <a:headEnd/>
            <a:tailEnd type="triangle" w="med" len="med"/>
          </a:ln>
          <a:effectLst/>
        </p:spPr>
        <p:txBody>
          <a:bodyPr wrap="none" anchor="ctr"/>
          <a:lstStyle/>
          <a:p>
            <a:endParaRPr lang="fr-FR"/>
          </a:p>
        </p:txBody>
      </p:sp>
      <p:sp>
        <p:nvSpPr>
          <p:cNvPr id="35859" name="Line 19"/>
          <p:cNvSpPr>
            <a:spLocks noChangeShapeType="1"/>
          </p:cNvSpPr>
          <p:nvPr/>
        </p:nvSpPr>
        <p:spPr bwMode="auto">
          <a:xfrm>
            <a:off x="8077200" y="2593975"/>
            <a:ext cx="231775" cy="784225"/>
          </a:xfrm>
          <a:prstGeom prst="line">
            <a:avLst/>
          </a:prstGeom>
          <a:noFill/>
          <a:ln w="12700">
            <a:solidFill>
              <a:srgbClr val="FAFD00"/>
            </a:solidFill>
            <a:round/>
            <a:headEnd/>
            <a:tailEnd type="triangle" w="med" len="med"/>
          </a:ln>
          <a:effectLst/>
        </p:spPr>
        <p:txBody>
          <a:bodyPr wrap="none" anchor="ctr"/>
          <a:lstStyle/>
          <a:p>
            <a:endParaRPr lang="fr-FR"/>
          </a:p>
        </p:txBody>
      </p:sp>
      <p:sp>
        <p:nvSpPr>
          <p:cNvPr id="35860" name="AutoShape 20"/>
          <p:cNvSpPr>
            <a:spLocks noChangeArrowheads="1"/>
          </p:cNvSpPr>
          <p:nvPr/>
        </p:nvSpPr>
        <p:spPr bwMode="auto">
          <a:xfrm>
            <a:off x="4951413" y="1639888"/>
            <a:ext cx="1362075" cy="962025"/>
          </a:xfrm>
          <a:prstGeom prst="roundRect">
            <a:avLst>
              <a:gd name="adj" fmla="val 12495"/>
            </a:avLst>
          </a:prstGeom>
          <a:solidFill>
            <a:schemeClr val="accent1"/>
          </a:solidFill>
          <a:ln w="12700">
            <a:solidFill>
              <a:schemeClr val="tx1"/>
            </a:solidFill>
            <a:round/>
            <a:headEnd/>
            <a:tailEnd/>
          </a:ln>
          <a:effectLst/>
        </p:spPr>
        <p:txBody>
          <a:bodyPr wrap="none" lIns="90488" tIns="44450" rIns="90488" bIns="44450" anchor="ctr"/>
          <a:lstStyle/>
          <a:p>
            <a:pPr algn="ctr"/>
            <a:r>
              <a:rPr lang="fr-FR" sz="2400" b="1">
                <a:solidFill>
                  <a:srgbClr val="3135CC"/>
                </a:solidFill>
              </a:rPr>
              <a:t>Femme</a:t>
            </a:r>
          </a:p>
          <a:p>
            <a:pPr algn="ctr"/>
            <a:r>
              <a:rPr lang="fr-FR" sz="2400" b="1">
                <a:solidFill>
                  <a:srgbClr val="3135CC"/>
                </a:solidFill>
              </a:rPr>
              <a:t>F#</a:t>
            </a:r>
          </a:p>
        </p:txBody>
      </p:sp>
      <p:sp>
        <p:nvSpPr>
          <p:cNvPr id="35861" name="Rectangle 21"/>
          <p:cNvSpPr>
            <a:spLocks noChangeArrowheads="1"/>
          </p:cNvSpPr>
          <p:nvPr/>
        </p:nvSpPr>
        <p:spPr bwMode="auto">
          <a:xfrm>
            <a:off x="7397750" y="2555875"/>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35862" name="Rectangle 22"/>
          <p:cNvSpPr>
            <a:spLocks noChangeArrowheads="1"/>
          </p:cNvSpPr>
          <p:nvPr/>
        </p:nvSpPr>
        <p:spPr bwMode="auto">
          <a:xfrm>
            <a:off x="8216900" y="2555875"/>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35863" name="Rectangle 23"/>
          <p:cNvSpPr>
            <a:spLocks noChangeArrowheads="1"/>
          </p:cNvSpPr>
          <p:nvPr/>
        </p:nvSpPr>
        <p:spPr bwMode="auto">
          <a:xfrm>
            <a:off x="7243763" y="2952750"/>
            <a:ext cx="365125" cy="393700"/>
          </a:xfrm>
          <a:prstGeom prst="rect">
            <a:avLst/>
          </a:prstGeom>
          <a:noFill/>
          <a:ln w="12700">
            <a:noFill/>
            <a:miter lim="800000"/>
            <a:headEnd/>
            <a:tailEnd/>
          </a:ln>
          <a:effectLst/>
        </p:spPr>
        <p:txBody>
          <a:bodyPr wrap="none" lIns="90488" tIns="44450" rIns="90488" bIns="44450">
            <a:spAutoFit/>
          </a:bodyPr>
          <a:lstStyle/>
          <a:p>
            <a:r>
              <a:rPr lang="fr-FR" b="1"/>
              <a:t>N</a:t>
            </a:r>
          </a:p>
        </p:txBody>
      </p:sp>
      <p:sp>
        <p:nvSpPr>
          <p:cNvPr id="35864" name="Rectangle 24"/>
          <p:cNvSpPr>
            <a:spLocks noChangeArrowheads="1"/>
          </p:cNvSpPr>
          <p:nvPr/>
        </p:nvSpPr>
        <p:spPr bwMode="auto">
          <a:xfrm>
            <a:off x="8285163" y="2930525"/>
            <a:ext cx="365125" cy="393700"/>
          </a:xfrm>
          <a:prstGeom prst="rect">
            <a:avLst/>
          </a:prstGeom>
          <a:noFill/>
          <a:ln w="12700">
            <a:noFill/>
            <a:miter lim="800000"/>
            <a:headEnd/>
            <a:tailEnd/>
          </a:ln>
          <a:effectLst/>
        </p:spPr>
        <p:txBody>
          <a:bodyPr wrap="none" lIns="90488" tIns="44450" rIns="90488" bIns="44450">
            <a:spAutoFit/>
          </a:bodyPr>
          <a:lstStyle/>
          <a:p>
            <a:r>
              <a:rPr lang="fr-FR" b="1"/>
              <a:t>N</a:t>
            </a:r>
          </a:p>
        </p:txBody>
      </p:sp>
      <p:sp>
        <p:nvSpPr>
          <p:cNvPr id="35865" name="AutoShape 25"/>
          <p:cNvSpPr>
            <a:spLocks noChangeArrowheads="1"/>
          </p:cNvSpPr>
          <p:nvPr/>
        </p:nvSpPr>
        <p:spPr bwMode="auto">
          <a:xfrm>
            <a:off x="1049338" y="5491163"/>
            <a:ext cx="1362075" cy="962025"/>
          </a:xfrm>
          <a:prstGeom prst="roundRect">
            <a:avLst>
              <a:gd name="adj" fmla="val 12495"/>
            </a:avLst>
          </a:prstGeom>
          <a:solidFill>
            <a:schemeClr val="accent1"/>
          </a:solidFill>
          <a:ln w="12700">
            <a:solidFill>
              <a:schemeClr val="tx1"/>
            </a:solidFill>
            <a:round/>
            <a:headEnd/>
            <a:tailEnd/>
          </a:ln>
          <a:effectLst/>
        </p:spPr>
        <p:txBody>
          <a:bodyPr wrap="none" lIns="90488" tIns="44450" rIns="90488" bIns="44450" anchor="ctr"/>
          <a:lstStyle/>
          <a:p>
            <a:pPr algn="ctr"/>
            <a:r>
              <a:rPr lang="fr-FR" sz="2400" b="1"/>
              <a:t>Ami</a:t>
            </a:r>
          </a:p>
          <a:p>
            <a:pPr algn="ctr"/>
            <a:r>
              <a:rPr lang="fr-FR" sz="2400" b="1"/>
              <a:t>A#</a:t>
            </a:r>
          </a:p>
        </p:txBody>
      </p:sp>
      <p:sp>
        <p:nvSpPr>
          <p:cNvPr id="35866" name="Text Box 26"/>
          <p:cNvSpPr txBox="1">
            <a:spLocks noChangeArrowheads="1"/>
          </p:cNvSpPr>
          <p:nvPr/>
        </p:nvSpPr>
        <p:spPr bwMode="auto">
          <a:xfrm>
            <a:off x="2998788" y="6035675"/>
            <a:ext cx="1689100" cy="701675"/>
          </a:xfrm>
          <a:prstGeom prst="rect">
            <a:avLst/>
          </a:prstGeom>
          <a:solidFill>
            <a:schemeClr val="tx1"/>
          </a:solidFill>
          <a:ln w="12700">
            <a:noFill/>
            <a:miter lim="800000"/>
            <a:headEnd/>
            <a:tailEnd/>
          </a:ln>
          <a:effectLst/>
        </p:spPr>
        <p:txBody>
          <a:bodyPr>
            <a:spAutoFit/>
          </a:bodyPr>
          <a:lstStyle/>
          <a:p>
            <a:pPr>
              <a:spcBef>
                <a:spcPct val="50000"/>
              </a:spcBef>
            </a:pPr>
            <a:r>
              <a:rPr lang="fr-FR">
                <a:solidFill>
                  <a:srgbClr val="0000FD"/>
                </a:solidFill>
              </a:rPr>
              <a:t>Comment faire ?</a:t>
            </a:r>
          </a:p>
        </p:txBody>
      </p:sp>
    </p:spTree>
  </p:cSld>
  <p:clrMapOvr>
    <a:masterClrMapping/>
  </p:clrMapOvr>
  <p:transition spd="slow">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a:lstStyle/>
          <a:p>
            <a:r>
              <a:rPr lang="fr-FR"/>
              <a:t>  </a:t>
            </a:r>
          </a:p>
        </p:txBody>
      </p:sp>
      <p:sp>
        <p:nvSpPr>
          <p:cNvPr id="36867" name="Rectangle 3"/>
          <p:cNvSpPr>
            <a:spLocks noGrp="1" noChangeArrowheads="1"/>
          </p:cNvSpPr>
          <p:nvPr>
            <p:ph type="body" idx="1"/>
          </p:nvPr>
        </p:nvSpPr>
        <p:spPr>
          <a:xfrm>
            <a:off x="273957" y="1597738"/>
            <a:ext cx="8826500" cy="5097624"/>
          </a:xfrm>
          <a:noFill/>
          <a:ln/>
        </p:spPr>
        <p:txBody>
          <a:bodyPr/>
          <a:lstStyle/>
          <a:p>
            <a:pPr>
              <a:lnSpc>
                <a:spcPct val="80000"/>
              </a:lnSpc>
            </a:pPr>
            <a:r>
              <a:rPr lang="fr-FR" sz="2800" b="1" dirty="0">
                <a:solidFill>
                  <a:srgbClr val="FAFD00"/>
                </a:solidFill>
              </a:rPr>
              <a:t> Les clés </a:t>
            </a:r>
            <a:r>
              <a:rPr lang="fr-FR" sz="2800" b="1" i="1" dirty="0">
                <a:solidFill>
                  <a:srgbClr val="FAFD00"/>
                </a:solidFill>
              </a:rPr>
              <a:t>C </a:t>
            </a:r>
            <a:r>
              <a:rPr lang="fr-FR" sz="2800" b="1" dirty="0">
                <a:solidFill>
                  <a:srgbClr val="FAFD00"/>
                </a:solidFill>
              </a:rPr>
              <a:t>et </a:t>
            </a:r>
            <a:r>
              <a:rPr lang="fr-FR" sz="2800" b="1" i="1" dirty="0">
                <a:solidFill>
                  <a:srgbClr val="FAFD00"/>
                </a:solidFill>
              </a:rPr>
              <a:t>F</a:t>
            </a:r>
            <a:r>
              <a:rPr lang="fr-FR" sz="2800" b="1" dirty="0">
                <a:solidFill>
                  <a:srgbClr val="FAFD00"/>
                </a:solidFill>
              </a:rPr>
              <a:t> peuvent aussi être dans une même relation:</a:t>
            </a:r>
            <a:br>
              <a:rPr lang="fr-FR" sz="2800" b="1" dirty="0">
                <a:solidFill>
                  <a:srgbClr val="FAFD00"/>
                </a:solidFill>
              </a:rPr>
            </a:br>
            <a:endParaRPr lang="fr-FR" b="1" dirty="0">
              <a:solidFill>
                <a:srgbClr val="FAFD00"/>
              </a:solidFill>
            </a:endParaRPr>
          </a:p>
          <a:p>
            <a:pPr lvl="1">
              <a:lnSpc>
                <a:spcPct val="80000"/>
              </a:lnSpc>
              <a:buFont typeface="Monotype Sorts" pitchFamily="2" charset="2"/>
              <a:buNone/>
            </a:pPr>
            <a:r>
              <a:rPr lang="fr-FR" b="1" dirty="0" err="1">
                <a:solidFill>
                  <a:srgbClr val="FCFEB9"/>
                </a:solidFill>
              </a:rPr>
              <a:t>Emp</a:t>
            </a:r>
            <a:r>
              <a:rPr lang="fr-FR" b="1" dirty="0">
                <a:solidFill>
                  <a:srgbClr val="FCFEB9"/>
                </a:solidFill>
              </a:rPr>
              <a:t> ( </a:t>
            </a:r>
            <a:r>
              <a:rPr lang="fr-FR" b="1" u="sng" dirty="0">
                <a:solidFill>
                  <a:srgbClr val="FCFEB9"/>
                </a:solidFill>
              </a:rPr>
              <a:t>E#,</a:t>
            </a:r>
            <a:r>
              <a:rPr lang="fr-FR" b="1" dirty="0">
                <a:solidFill>
                  <a:srgbClr val="FCFEB9"/>
                </a:solidFill>
              </a:rPr>
              <a:t> </a:t>
            </a:r>
            <a:r>
              <a:rPr lang="fr-FR" b="1" dirty="0" err="1">
                <a:solidFill>
                  <a:srgbClr val="FCFEB9"/>
                </a:solidFill>
              </a:rPr>
              <a:t>Enom</a:t>
            </a:r>
            <a:r>
              <a:rPr lang="fr-FR" b="1" dirty="0">
                <a:solidFill>
                  <a:srgbClr val="FCFEB9"/>
                </a:solidFill>
              </a:rPr>
              <a:t>, Tel, </a:t>
            </a:r>
            <a:r>
              <a:rPr lang="fr-FR" b="1" dirty="0">
                <a:solidFill>
                  <a:srgbClr val="00FF00"/>
                </a:solidFill>
              </a:rPr>
              <a:t>Chef#</a:t>
            </a:r>
            <a:r>
              <a:rPr lang="fr-FR" b="1" dirty="0">
                <a:solidFill>
                  <a:schemeClr val="accent1"/>
                </a:solidFill>
              </a:rPr>
              <a:t> </a:t>
            </a:r>
            <a:r>
              <a:rPr lang="fr-FR" b="1" dirty="0">
                <a:solidFill>
                  <a:srgbClr val="FCFEB9"/>
                </a:solidFill>
              </a:rPr>
              <a:t>)</a:t>
            </a:r>
          </a:p>
          <a:p>
            <a:pPr lvl="1">
              <a:lnSpc>
                <a:spcPct val="80000"/>
              </a:lnSpc>
              <a:buFont typeface="Monotype Sorts" pitchFamily="2" charset="2"/>
              <a:buNone/>
            </a:pPr>
            <a:endParaRPr lang="fr-FR" b="1" dirty="0">
              <a:solidFill>
                <a:srgbClr val="FCFEB9"/>
              </a:solidFill>
            </a:endParaRPr>
          </a:p>
          <a:p>
            <a:pPr lvl="1">
              <a:lnSpc>
                <a:spcPct val="80000"/>
              </a:lnSpc>
              <a:buFont typeface="Monotype Sorts" pitchFamily="2" charset="2"/>
              <a:buNone/>
            </a:pPr>
            <a:r>
              <a:rPr lang="fr-FR" b="1" dirty="0">
                <a:solidFill>
                  <a:srgbClr val="FCFEB9"/>
                </a:solidFill>
              </a:rPr>
              <a:t>Personne ( </a:t>
            </a:r>
            <a:r>
              <a:rPr lang="fr-FR" b="1" u="sng" dirty="0">
                <a:solidFill>
                  <a:srgbClr val="FCFEB9"/>
                </a:solidFill>
              </a:rPr>
              <a:t>SS#</a:t>
            </a:r>
            <a:r>
              <a:rPr lang="fr-FR" b="1" dirty="0">
                <a:solidFill>
                  <a:srgbClr val="FCFEB9"/>
                </a:solidFill>
              </a:rPr>
              <a:t>, Nom, </a:t>
            </a:r>
            <a:r>
              <a:rPr lang="fr-FR" b="1" dirty="0">
                <a:solidFill>
                  <a:srgbClr val="FAFD00"/>
                </a:solidFill>
              </a:rPr>
              <a:t>Mère#</a:t>
            </a:r>
            <a:r>
              <a:rPr lang="fr-FR" b="1" dirty="0">
                <a:solidFill>
                  <a:srgbClr val="FCFEB9"/>
                </a:solidFill>
              </a:rPr>
              <a:t>, </a:t>
            </a:r>
            <a:r>
              <a:rPr lang="fr-FR" b="1" dirty="0">
                <a:solidFill>
                  <a:srgbClr val="00FF00"/>
                </a:solidFill>
              </a:rPr>
              <a:t>Père#</a:t>
            </a:r>
            <a:r>
              <a:rPr lang="fr-FR" b="1" dirty="0">
                <a:solidFill>
                  <a:srgbClr val="FCFEB9"/>
                </a:solidFill>
              </a:rPr>
              <a:t>) </a:t>
            </a:r>
          </a:p>
          <a:p>
            <a:pPr lvl="1">
              <a:lnSpc>
                <a:spcPct val="80000"/>
              </a:lnSpc>
              <a:buFont typeface="Monotype Sorts" pitchFamily="2" charset="2"/>
              <a:buNone/>
            </a:pPr>
            <a:endParaRPr lang="fr-FR" sz="2400" b="1" dirty="0">
              <a:solidFill>
                <a:srgbClr val="FCFEB9"/>
              </a:solidFill>
            </a:endParaRPr>
          </a:p>
          <a:p>
            <a:pPr>
              <a:lnSpc>
                <a:spcPct val="80000"/>
              </a:lnSpc>
            </a:pPr>
            <a:r>
              <a:rPr lang="fr-FR" sz="2800" b="1" dirty="0">
                <a:solidFill>
                  <a:srgbClr val="FAFD00"/>
                </a:solidFill>
              </a:rPr>
              <a:t>De tels liens génèrent les  récurrences exigeant le calcul de </a:t>
            </a:r>
            <a:r>
              <a:rPr lang="fr-FR" sz="2800" b="1" u="sng" dirty="0">
                <a:solidFill>
                  <a:srgbClr val="FAFD00"/>
                </a:solidFill>
              </a:rPr>
              <a:t>fermetures transitives</a:t>
            </a:r>
          </a:p>
          <a:p>
            <a:pPr>
              <a:lnSpc>
                <a:spcPct val="80000"/>
              </a:lnSpc>
            </a:pPr>
            <a:r>
              <a:rPr lang="fr-FR" sz="2800" b="1" dirty="0">
                <a:solidFill>
                  <a:srgbClr val="FAFD00"/>
                </a:solidFill>
              </a:rPr>
              <a:t>Les opérations relationnelles ne permettent pas de calculer les fermetures </a:t>
            </a:r>
            <a:r>
              <a:rPr lang="fr-FR" sz="2800" b="1" dirty="0" smtClean="0">
                <a:solidFill>
                  <a:srgbClr val="FAFD00"/>
                </a:solidFill>
              </a:rPr>
              <a:t>transitives</a:t>
            </a:r>
          </a:p>
          <a:p>
            <a:pPr>
              <a:lnSpc>
                <a:spcPct val="80000"/>
              </a:lnSpc>
            </a:pPr>
            <a:r>
              <a:rPr lang="fr-FR" sz="2800" b="1" dirty="0" smtClean="0">
                <a:solidFill>
                  <a:srgbClr val="FAFD00"/>
                </a:solidFill>
              </a:rPr>
              <a:t> Les SGBD en général ne gèrent pas de tels liens sémantiques</a:t>
            </a:r>
            <a:endParaRPr lang="fr-FR" sz="2800" b="1" dirty="0">
              <a:solidFill>
                <a:srgbClr val="FAFD00"/>
              </a:solidFill>
            </a:endParaRPr>
          </a:p>
        </p:txBody>
      </p:sp>
      <p:sp>
        <p:nvSpPr>
          <p:cNvPr id="36868" name="Rectangle 4"/>
          <p:cNvSpPr>
            <a:spLocks noChangeArrowheads="1"/>
          </p:cNvSpPr>
          <p:nvPr/>
        </p:nvSpPr>
        <p:spPr bwMode="auto">
          <a:xfrm>
            <a:off x="3260725" y="152400"/>
            <a:ext cx="5730875" cy="1143000"/>
          </a:xfrm>
          <a:prstGeom prst="rect">
            <a:avLst/>
          </a:prstGeom>
          <a:solidFill>
            <a:srgbClr val="FAFD00"/>
          </a:solidFill>
          <a:ln w="12700">
            <a:noFill/>
            <a:miter lim="800000"/>
            <a:headEnd/>
            <a:tailEnd/>
          </a:ln>
          <a:effectLst/>
        </p:spPr>
        <p:txBody>
          <a:bodyPr lIns="90488" tIns="44450" rIns="90488" bIns="44450" anchor="ctr"/>
          <a:lstStyle/>
          <a:p>
            <a:r>
              <a:rPr lang="fr-FR" sz="3600">
                <a:solidFill>
                  <a:schemeClr val="accent1"/>
                </a:solidFill>
              </a:rPr>
              <a:t>Intégrité Référentielle</a:t>
            </a:r>
            <a:r>
              <a:rPr lang="fr-FR" sz="4400">
                <a:solidFill>
                  <a:schemeClr val="accent1"/>
                </a:solidFill>
              </a:rPr>
              <a:t> </a:t>
            </a:r>
          </a:p>
        </p:txBody>
      </p:sp>
      <p:grpSp>
        <p:nvGrpSpPr>
          <p:cNvPr id="36874" name="Group 10"/>
          <p:cNvGrpSpPr>
            <a:grpSpLocks/>
          </p:cNvGrpSpPr>
          <p:nvPr/>
        </p:nvGrpSpPr>
        <p:grpSpPr bwMode="auto">
          <a:xfrm>
            <a:off x="2747963" y="3856038"/>
            <a:ext cx="2999694" cy="290512"/>
            <a:chOff x="1712" y="2754"/>
            <a:chExt cx="1383" cy="183"/>
          </a:xfrm>
        </p:grpSpPr>
        <p:sp>
          <p:nvSpPr>
            <p:cNvPr id="36872" name="Arc 8"/>
            <p:cNvSpPr>
              <a:spLocks/>
            </p:cNvSpPr>
            <p:nvPr/>
          </p:nvSpPr>
          <p:spPr bwMode="auto">
            <a:xfrm>
              <a:off x="1712" y="2754"/>
              <a:ext cx="716" cy="18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FF00"/>
              </a:solidFill>
              <a:round/>
              <a:headEnd type="triangle" w="med" len="med"/>
              <a:tailEnd/>
            </a:ln>
            <a:effectLst/>
          </p:spPr>
          <p:txBody>
            <a:bodyPr wrap="none" anchor="ctr"/>
            <a:lstStyle/>
            <a:p>
              <a:endParaRPr lang="fr-FR"/>
            </a:p>
          </p:txBody>
        </p:sp>
        <p:sp>
          <p:nvSpPr>
            <p:cNvPr id="36873" name="Arc 9"/>
            <p:cNvSpPr>
              <a:spLocks/>
            </p:cNvSpPr>
            <p:nvPr/>
          </p:nvSpPr>
          <p:spPr bwMode="auto">
            <a:xfrm>
              <a:off x="2379" y="2754"/>
              <a:ext cx="716" cy="18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FF00"/>
              </a:solidFill>
              <a:round/>
              <a:headEnd type="triangle" w="med" len="med"/>
              <a:tailEnd/>
            </a:ln>
            <a:effectLst/>
          </p:spPr>
          <p:txBody>
            <a:bodyPr wrap="none" anchor="ctr"/>
            <a:lstStyle/>
            <a:p>
              <a:endParaRPr lang="fr-FR"/>
            </a:p>
          </p:txBody>
        </p:sp>
      </p:grpSp>
      <p:grpSp>
        <p:nvGrpSpPr>
          <p:cNvPr id="36877" name="Group 13"/>
          <p:cNvGrpSpPr>
            <a:grpSpLocks/>
          </p:cNvGrpSpPr>
          <p:nvPr/>
        </p:nvGrpSpPr>
        <p:grpSpPr bwMode="auto">
          <a:xfrm>
            <a:off x="2533650" y="3235325"/>
            <a:ext cx="1755775" cy="295275"/>
            <a:chOff x="1608" y="2264"/>
            <a:chExt cx="1106" cy="186"/>
          </a:xfrm>
        </p:grpSpPr>
        <p:sp>
          <p:nvSpPr>
            <p:cNvPr id="36875" name="Arc 11"/>
            <p:cNvSpPr>
              <a:spLocks/>
            </p:cNvSpPr>
            <p:nvPr/>
          </p:nvSpPr>
          <p:spPr bwMode="auto">
            <a:xfrm rot="10800000">
              <a:off x="1608" y="2264"/>
              <a:ext cx="568" cy="18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FAFD00"/>
              </a:solidFill>
              <a:round/>
              <a:headEnd/>
              <a:tailEnd type="triangle" w="med" len="med"/>
            </a:ln>
            <a:effectLst/>
          </p:spPr>
          <p:txBody>
            <a:bodyPr wrap="none" anchor="ctr"/>
            <a:lstStyle/>
            <a:p>
              <a:endParaRPr lang="fr-FR"/>
            </a:p>
          </p:txBody>
        </p:sp>
        <p:sp>
          <p:nvSpPr>
            <p:cNvPr id="36876" name="Arc 12"/>
            <p:cNvSpPr>
              <a:spLocks/>
            </p:cNvSpPr>
            <p:nvPr/>
          </p:nvSpPr>
          <p:spPr bwMode="auto">
            <a:xfrm rot="10800000">
              <a:off x="2146" y="2264"/>
              <a:ext cx="568" cy="186"/>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FAFD00"/>
              </a:solidFill>
              <a:round/>
              <a:headEnd/>
              <a:tailEnd type="triangle" w="med" len="med"/>
            </a:ln>
            <a:effectLst/>
          </p:spPr>
          <p:txBody>
            <a:bodyPr wrap="none" anchor="ctr"/>
            <a:lstStyle/>
            <a:p>
              <a:endParaRPr lang="fr-FR"/>
            </a:p>
          </p:txBody>
        </p:sp>
      </p:grpSp>
      <p:pic>
        <p:nvPicPr>
          <p:cNvPr id="14" name="Image 13" descr="maillot-jaune.JPG"/>
          <p:cNvPicPr>
            <a:picLocks noChangeAspect="1"/>
          </p:cNvPicPr>
          <p:nvPr/>
        </p:nvPicPr>
        <p:blipFill>
          <a:blip r:embed="rId3" cstate="print"/>
          <a:stretch>
            <a:fillRect/>
          </a:stretch>
        </p:blipFill>
        <p:spPr>
          <a:xfrm>
            <a:off x="8177530" y="0"/>
            <a:ext cx="966470" cy="1338729"/>
          </a:xfrm>
          <a:prstGeom prst="rect">
            <a:avLst/>
          </a:prstGeom>
        </p:spPr>
      </p:pic>
      <p:sp>
        <p:nvSpPr>
          <p:cNvPr id="15" name="Arc 6"/>
          <p:cNvSpPr>
            <a:spLocks/>
          </p:cNvSpPr>
          <p:nvPr/>
        </p:nvSpPr>
        <p:spPr bwMode="auto">
          <a:xfrm rot="10800000">
            <a:off x="2312988" y="2452690"/>
            <a:ext cx="1136650" cy="30003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FF00"/>
            </a:solidFill>
            <a:round/>
            <a:headEnd/>
            <a:tailEnd type="triangle" w="med" len="med"/>
          </a:ln>
          <a:effectLst/>
        </p:spPr>
        <p:txBody>
          <a:bodyPr wrap="none" anchor="ctr"/>
          <a:lstStyle/>
          <a:p>
            <a:endParaRPr lang="fr-FR"/>
          </a:p>
        </p:txBody>
      </p:sp>
      <p:sp>
        <p:nvSpPr>
          <p:cNvPr id="16" name="Arc 7"/>
          <p:cNvSpPr>
            <a:spLocks/>
          </p:cNvSpPr>
          <p:nvPr/>
        </p:nvSpPr>
        <p:spPr bwMode="auto">
          <a:xfrm rot="10800000">
            <a:off x="3387725" y="2452690"/>
            <a:ext cx="1136650" cy="30003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FF00"/>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317500" y="1508449"/>
            <a:ext cx="8826500" cy="5097624"/>
          </a:xfrm>
          <a:noFill/>
          <a:ln/>
        </p:spPr>
        <p:txBody>
          <a:bodyPr/>
          <a:lstStyle/>
          <a:p>
            <a:pPr>
              <a:lnSpc>
                <a:spcPct val="80000"/>
              </a:lnSpc>
            </a:pPr>
            <a:r>
              <a:rPr lang="fr-FR" sz="3600" b="1" smtClean="0">
                <a:solidFill>
                  <a:srgbClr val="FAFD00"/>
                </a:solidFill>
              </a:rPr>
              <a:t>Néanmoins </a:t>
            </a:r>
            <a:r>
              <a:rPr lang="fr-FR" sz="3600" b="1" err="1" smtClean="0">
                <a:solidFill>
                  <a:srgbClr val="FAFD00"/>
                </a:solidFill>
              </a:rPr>
              <a:t>MsAccess</a:t>
            </a:r>
            <a:r>
              <a:rPr lang="fr-FR" sz="3600" b="1" smtClean="0">
                <a:solidFill>
                  <a:srgbClr val="FAFD00"/>
                </a:solidFill>
              </a:rPr>
              <a:t> le fait </a:t>
            </a:r>
          </a:p>
          <a:p>
            <a:pPr lvl="1">
              <a:lnSpc>
                <a:spcPct val="80000"/>
              </a:lnSpc>
            </a:pPr>
            <a:r>
              <a:rPr lang="fr-FR" sz="3600" b="1" smtClean="0">
                <a:solidFill>
                  <a:srgbClr val="FAFD00"/>
                </a:solidFill>
              </a:rPr>
              <a:t>D’une manière limitée</a:t>
            </a:r>
            <a:r>
              <a:rPr lang="fr-FR" sz="3200" b="1" smtClean="0">
                <a:solidFill>
                  <a:srgbClr val="FAFD00"/>
                </a:solidFill>
              </a:rPr>
              <a:t> </a:t>
            </a:r>
          </a:p>
          <a:p>
            <a:pPr lvl="1">
              <a:lnSpc>
                <a:spcPct val="80000"/>
              </a:lnSpc>
            </a:pPr>
            <a:r>
              <a:rPr lang="fr-FR" sz="3200" b="1" smtClean="0">
                <a:solidFill>
                  <a:srgbClr val="FAFD00"/>
                </a:solidFill>
              </a:rPr>
              <a:t> Par la déclaration adéquate de relations</a:t>
            </a:r>
          </a:p>
          <a:p>
            <a:pPr lvl="2">
              <a:lnSpc>
                <a:spcPct val="80000"/>
              </a:lnSpc>
            </a:pPr>
            <a:r>
              <a:rPr lang="fr-FR" sz="2800" b="1" smtClean="0">
                <a:solidFill>
                  <a:srgbClr val="FAFD00"/>
                </a:solidFill>
              </a:rPr>
              <a:t> Pour l’intégrité référentielle</a:t>
            </a:r>
          </a:p>
          <a:p>
            <a:pPr lvl="1">
              <a:lnSpc>
                <a:spcPct val="80000"/>
              </a:lnSpc>
            </a:pPr>
            <a:r>
              <a:rPr lang="fr-FR" sz="3600" b="1" smtClean="0">
                <a:solidFill>
                  <a:srgbClr val="FAFD00"/>
                </a:solidFill>
              </a:rPr>
              <a:t> Par la définition correcte de sous-feuille (sous-table)</a:t>
            </a:r>
          </a:p>
          <a:p>
            <a:pPr lvl="2">
              <a:lnSpc>
                <a:spcPct val="80000"/>
              </a:lnSpc>
            </a:pPr>
            <a:r>
              <a:rPr lang="fr-FR" sz="3200" b="1" smtClean="0">
                <a:solidFill>
                  <a:srgbClr val="FAFD00"/>
                </a:solidFill>
              </a:rPr>
              <a:t>  On déclare la table elle-même comme sa propre sous-feuille (sous-table)</a:t>
            </a:r>
          </a:p>
          <a:p>
            <a:pPr lvl="1">
              <a:lnSpc>
                <a:spcPct val="80000"/>
              </a:lnSpc>
            </a:pPr>
            <a:r>
              <a:rPr lang="fr-FR" sz="3600" b="1" smtClean="0">
                <a:solidFill>
                  <a:srgbClr val="FAFD00"/>
                </a:solidFill>
              </a:rPr>
              <a:t> Pour voir en un clic les employés d’un chef etc.</a:t>
            </a:r>
            <a:endParaRPr lang="fr-FR" sz="3600" b="1">
              <a:solidFill>
                <a:srgbClr val="FAFD00"/>
              </a:solidFill>
            </a:endParaRPr>
          </a:p>
        </p:txBody>
      </p:sp>
      <p:sp>
        <p:nvSpPr>
          <p:cNvPr id="36868" name="Rectangle 4"/>
          <p:cNvSpPr>
            <a:spLocks noChangeArrowheads="1"/>
          </p:cNvSpPr>
          <p:nvPr/>
        </p:nvSpPr>
        <p:spPr bwMode="auto">
          <a:xfrm>
            <a:off x="3260725" y="152400"/>
            <a:ext cx="5730875" cy="1143000"/>
          </a:xfrm>
          <a:prstGeom prst="rect">
            <a:avLst/>
          </a:prstGeom>
          <a:solidFill>
            <a:srgbClr val="FAFD00"/>
          </a:solidFill>
          <a:ln w="12700">
            <a:noFill/>
            <a:miter lim="800000"/>
            <a:headEnd/>
            <a:tailEnd/>
          </a:ln>
          <a:effectLst/>
        </p:spPr>
        <p:txBody>
          <a:bodyPr lIns="90488" tIns="44450" rIns="90488" bIns="44450" anchor="ctr"/>
          <a:lstStyle/>
          <a:p>
            <a:r>
              <a:rPr lang="fr-FR" sz="3600">
                <a:solidFill>
                  <a:schemeClr val="accent1"/>
                </a:solidFill>
              </a:rPr>
              <a:t>Intégrité Référentielle</a:t>
            </a:r>
            <a:r>
              <a:rPr lang="fr-FR" sz="4400">
                <a:solidFill>
                  <a:schemeClr val="accent1"/>
                </a:solidFill>
              </a:rPr>
              <a:t> </a:t>
            </a:r>
          </a:p>
        </p:txBody>
      </p:sp>
      <p:pic>
        <p:nvPicPr>
          <p:cNvPr id="14" name="Image 13" descr="maillot-jaune.JPG"/>
          <p:cNvPicPr>
            <a:picLocks noChangeAspect="1"/>
          </p:cNvPicPr>
          <p:nvPr/>
        </p:nvPicPr>
        <p:blipFill>
          <a:blip r:embed="rId3" cstate="print"/>
          <a:stretch>
            <a:fillRect/>
          </a:stretch>
        </p:blipFill>
        <p:spPr>
          <a:xfrm>
            <a:off x="8177530" y="0"/>
            <a:ext cx="966470" cy="1338729"/>
          </a:xfrm>
          <a:prstGeom prst="rect">
            <a:avLst/>
          </a:prstGeom>
        </p:spPr>
      </p:pic>
    </p:spTree>
  </p:cSld>
  <p:clrMapOvr>
    <a:masterClrMapping/>
  </p:clrMapOvr>
  <p:transition spd="slow">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noFill/>
          <a:ln/>
        </p:spPr>
        <p:txBody>
          <a:bodyPr/>
          <a:lstStyle/>
          <a:p>
            <a:r>
              <a:rPr lang="fr-FR"/>
              <a:t>  </a:t>
            </a:r>
          </a:p>
        </p:txBody>
      </p:sp>
      <p:sp>
        <p:nvSpPr>
          <p:cNvPr id="153603" name="Rectangle 3"/>
          <p:cNvSpPr>
            <a:spLocks noGrp="1" noChangeArrowheads="1"/>
          </p:cNvSpPr>
          <p:nvPr>
            <p:ph type="body" idx="1"/>
          </p:nvPr>
        </p:nvSpPr>
        <p:spPr>
          <a:xfrm>
            <a:off x="381000" y="1828800"/>
            <a:ext cx="8486775" cy="1709738"/>
          </a:xfrm>
          <a:noFill/>
          <a:ln>
            <a:solidFill>
              <a:schemeClr val="accent1"/>
            </a:solidFill>
          </a:ln>
        </p:spPr>
        <p:txBody>
          <a:bodyPr/>
          <a:lstStyle/>
          <a:p>
            <a:r>
              <a:rPr lang="fr-FR" b="1">
                <a:solidFill>
                  <a:srgbClr val="FAFD00"/>
                </a:solidFill>
              </a:rPr>
              <a:t>Une </a:t>
            </a:r>
            <a:r>
              <a:rPr lang="fr-FR" b="1" u="sng">
                <a:solidFill>
                  <a:srgbClr val="FAFD00"/>
                </a:solidFill>
              </a:rPr>
              <a:t>valeur</a:t>
            </a:r>
            <a:r>
              <a:rPr lang="fr-FR" b="1">
                <a:solidFill>
                  <a:srgbClr val="FAFD00"/>
                </a:solidFill>
              </a:rPr>
              <a:t> </a:t>
            </a:r>
            <a:r>
              <a:rPr lang="fr-FR" b="1" u="sng">
                <a:solidFill>
                  <a:srgbClr val="FAFD00"/>
                </a:solidFill>
              </a:rPr>
              <a:t>nulle</a:t>
            </a:r>
            <a:r>
              <a:rPr lang="fr-FR" b="1">
                <a:solidFill>
                  <a:srgbClr val="FAFD00"/>
                </a:solidFill>
              </a:rPr>
              <a:t> est un abus de langage pour designer une </a:t>
            </a:r>
            <a:r>
              <a:rPr lang="fr-FR" b="1" u="sng">
                <a:solidFill>
                  <a:srgbClr val="FAFD00"/>
                </a:solidFill>
              </a:rPr>
              <a:t>absence</a:t>
            </a:r>
            <a:r>
              <a:rPr lang="fr-FR" b="1">
                <a:solidFill>
                  <a:srgbClr val="FAFD00"/>
                </a:solidFill>
              </a:rPr>
              <a:t> de valeur d’un attribut</a:t>
            </a:r>
          </a:p>
          <a:p>
            <a:pPr lvl="1"/>
            <a:r>
              <a:rPr lang="fr-FR" b="1">
                <a:solidFill>
                  <a:srgbClr val="FAFD00"/>
                </a:solidFill>
              </a:rPr>
              <a:t>On dit aussi un </a:t>
            </a:r>
            <a:r>
              <a:rPr lang="fr-FR" b="1" u="sng" smtClean="0">
                <a:solidFill>
                  <a:srgbClr val="FAFD00"/>
                </a:solidFill>
              </a:rPr>
              <a:t>nul</a:t>
            </a:r>
            <a:r>
              <a:rPr lang="fr-FR" b="1" smtClean="0">
                <a:solidFill>
                  <a:srgbClr val="FAFD00"/>
                </a:solidFill>
              </a:rPr>
              <a:t> ou un </a:t>
            </a:r>
            <a:r>
              <a:rPr lang="fr-FR" b="1" u="sng" err="1" smtClean="0">
                <a:solidFill>
                  <a:srgbClr val="FAFD00"/>
                </a:solidFill>
              </a:rPr>
              <a:t>null</a:t>
            </a:r>
            <a:r>
              <a:rPr lang="fr-FR" b="1" smtClean="0">
                <a:solidFill>
                  <a:srgbClr val="FAFD00"/>
                </a:solidFill>
              </a:rPr>
              <a:t> (</a:t>
            </a:r>
            <a:r>
              <a:rPr lang="fr-FR" b="1" err="1" smtClean="0">
                <a:solidFill>
                  <a:srgbClr val="FAFD00"/>
                </a:solidFill>
              </a:rPr>
              <a:t>ang</a:t>
            </a:r>
            <a:r>
              <a:rPr lang="fr-FR" b="1" smtClean="0">
                <a:solidFill>
                  <a:srgbClr val="FAFD00"/>
                </a:solidFill>
              </a:rPr>
              <a:t>.  </a:t>
            </a:r>
            <a:r>
              <a:rPr lang="fr-FR" b="1" err="1" smtClean="0">
                <a:solidFill>
                  <a:srgbClr val="FAFD00"/>
                </a:solidFill>
              </a:rPr>
              <a:t>null</a:t>
            </a:r>
            <a:r>
              <a:rPr lang="fr-FR" b="1" smtClean="0">
                <a:solidFill>
                  <a:srgbClr val="FAFD00"/>
                </a:solidFill>
              </a:rPr>
              <a:t>)</a:t>
            </a:r>
            <a:endParaRPr lang="fr-FR" b="1">
              <a:solidFill>
                <a:srgbClr val="FAFD00"/>
              </a:solidFill>
            </a:endParaRPr>
          </a:p>
        </p:txBody>
      </p:sp>
      <p:sp>
        <p:nvSpPr>
          <p:cNvPr id="153604" name="Rectangle 4"/>
          <p:cNvSpPr>
            <a:spLocks noChangeArrowheads="1"/>
          </p:cNvSpPr>
          <p:nvPr/>
        </p:nvSpPr>
        <p:spPr bwMode="auto">
          <a:xfrm>
            <a:off x="1738313" y="200025"/>
            <a:ext cx="4791075" cy="1143000"/>
          </a:xfrm>
          <a:prstGeom prst="rect">
            <a:avLst/>
          </a:prstGeom>
          <a:solidFill>
            <a:srgbClr val="FAFD00"/>
          </a:solidFill>
          <a:ln w="12700">
            <a:noFill/>
            <a:miter lim="800000"/>
            <a:headEnd/>
            <a:tailEnd/>
          </a:ln>
          <a:effectLst/>
        </p:spPr>
        <p:txBody>
          <a:bodyPr lIns="90488" tIns="44450" rIns="90488" bIns="44450" anchor="ctr"/>
          <a:lstStyle/>
          <a:p>
            <a:pPr algn="ctr"/>
            <a:r>
              <a:rPr lang="fr-CM" sz="4400">
                <a:solidFill>
                  <a:schemeClr val="accent1"/>
                </a:solidFill>
              </a:rPr>
              <a:t>Valeurs nulles</a:t>
            </a:r>
          </a:p>
        </p:txBody>
      </p:sp>
      <p:graphicFrame>
        <p:nvGraphicFramePr>
          <p:cNvPr id="153605" name="Object 5">
            <a:hlinkClick r:id="" action="ppaction://ole?verb=0"/>
          </p:cNvPr>
          <p:cNvGraphicFramePr>
            <a:graphicFrameLocks/>
          </p:cNvGraphicFramePr>
          <p:nvPr/>
        </p:nvGraphicFramePr>
        <p:xfrm>
          <a:off x="1590675" y="4200525"/>
          <a:ext cx="5362575" cy="2344738"/>
        </p:xfrm>
        <a:graphic>
          <a:graphicData uri="http://schemas.openxmlformats.org/presentationml/2006/ole">
            <p:oleObj spid="_x0000_s153708" name="Document" r:id="rId4" imgW="22336920" imgH="9845280" progId="Word.Document.8">
              <p:embed/>
            </p:oleObj>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3603">
                                            <p:txEl>
                                              <p:pRg st="0" end="0"/>
                                            </p:txEl>
                                          </p:spTgt>
                                        </p:tgtEl>
                                        <p:attrNameLst>
                                          <p:attrName>style.visibility</p:attrName>
                                        </p:attrNameLst>
                                      </p:cBhvr>
                                      <p:to>
                                        <p:strVal val="visible"/>
                                      </p:to>
                                    </p:set>
                                    <p:anim to="" calcmode="lin" valueType="num">
                                      <p:cBhvr>
                                        <p:cTn id="7" dur="1" fill="hold"/>
                                        <p:tgtEl>
                                          <p:spTgt spid="153603">
                                            <p:txEl>
                                              <p:pRg st="0" end="0"/>
                                            </p:txEl>
                                          </p:spTgt>
                                        </p:tgtEl>
                                        <p:attrNameLst>
                                          <p:attrName/>
                                        </p:attrNameLst>
                                      </p:cBhvr>
                                    </p:anim>
                                  </p:childTnLst>
                                  <p:subTnLst>
                                    <p:animClr clrSpc="rgb" dir="cw">
                                      <p:cBhvr override="childStyle">
                                        <p:cTn dur="1" fill="hold" display="0" masterRel="nextClick" afterEffect="1"/>
                                        <p:tgtEl>
                                          <p:spTgt spid="15360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53603">
                                            <p:txEl>
                                              <p:pRg st="1" end="1"/>
                                            </p:txEl>
                                          </p:spTgt>
                                        </p:tgtEl>
                                        <p:attrNameLst>
                                          <p:attrName>style.visibility</p:attrName>
                                        </p:attrNameLst>
                                      </p:cBhvr>
                                      <p:to>
                                        <p:strVal val="visible"/>
                                      </p:to>
                                    </p:set>
                                    <p:anim to="" calcmode="lin" valueType="num">
                                      <p:cBhvr>
                                        <p:cTn id="10" dur="1" fill="hold"/>
                                        <p:tgtEl>
                                          <p:spTgt spid="153603">
                                            <p:txEl>
                                              <p:pRg st="1" end="1"/>
                                            </p:txEl>
                                          </p:spTgt>
                                        </p:tgtEl>
                                        <p:attrNameLst>
                                          <p:attrName/>
                                        </p:attrNameLst>
                                      </p:cBhvr>
                                    </p:anim>
                                  </p:childTnLst>
                                  <p:subTnLst>
                                    <p:animClr clrSpc="rgb" dir="cw">
                                      <p:cBhvr override="childStyle">
                                        <p:cTn dur="1" fill="hold" display="0" masterRel="nextClick" afterEffect="1"/>
                                        <p:tgtEl>
                                          <p:spTgt spid="153603">
                                            <p:txEl>
                                              <p:pRg st="1" end="1"/>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noFill/>
          <a:ln/>
        </p:spPr>
        <p:txBody>
          <a:bodyPr/>
          <a:lstStyle/>
          <a:p>
            <a:r>
              <a:rPr lang="fr-FR"/>
              <a:t>  </a:t>
            </a:r>
          </a:p>
        </p:txBody>
      </p:sp>
      <p:sp>
        <p:nvSpPr>
          <p:cNvPr id="155651" name="Rectangle 3"/>
          <p:cNvSpPr>
            <a:spLocks noGrp="1" noChangeArrowheads="1"/>
          </p:cNvSpPr>
          <p:nvPr>
            <p:ph type="body" idx="1"/>
          </p:nvPr>
        </p:nvSpPr>
        <p:spPr>
          <a:xfrm>
            <a:off x="409575" y="1985963"/>
            <a:ext cx="7972425" cy="3714750"/>
          </a:xfrm>
          <a:noFill/>
          <a:ln/>
        </p:spPr>
        <p:txBody>
          <a:bodyPr/>
          <a:lstStyle/>
          <a:p>
            <a:r>
              <a:rPr lang="en-US" b="1">
                <a:solidFill>
                  <a:srgbClr val="FAFD00"/>
                </a:solidFill>
              </a:rPr>
              <a:t>V</a:t>
            </a:r>
            <a:r>
              <a:rPr lang="fr-FR" b="1" err="1">
                <a:solidFill>
                  <a:srgbClr val="FAFD00"/>
                </a:solidFill>
              </a:rPr>
              <a:t>aleur</a:t>
            </a:r>
            <a:r>
              <a:rPr lang="fr-FR" b="1" u="sng">
                <a:solidFill>
                  <a:srgbClr val="FAFD00"/>
                </a:solidFill>
              </a:rPr>
              <a:t> inconnue</a:t>
            </a:r>
            <a:r>
              <a:rPr lang="fr-FR" b="1">
                <a:solidFill>
                  <a:srgbClr val="FAFD00"/>
                </a:solidFill>
              </a:rPr>
              <a:t> </a:t>
            </a:r>
          </a:p>
          <a:p>
            <a:pPr lvl="1"/>
            <a:r>
              <a:rPr lang="en-US" b="1">
                <a:solidFill>
                  <a:srgbClr val="FAFD00"/>
                </a:solidFill>
              </a:rPr>
              <a:t>Ville de </a:t>
            </a:r>
            <a:r>
              <a:rPr lang="fr-FR" b="1">
                <a:solidFill>
                  <a:srgbClr val="FAFD00"/>
                </a:solidFill>
              </a:rPr>
              <a:t>fournisseur inconnu</a:t>
            </a:r>
            <a:r>
              <a:rPr lang="en-US" b="1">
                <a:solidFill>
                  <a:srgbClr val="FAFD00"/>
                </a:solidFill>
              </a:rPr>
              <a:t>e</a:t>
            </a:r>
            <a:endParaRPr lang="fr-FR" b="1">
              <a:solidFill>
                <a:srgbClr val="FAFD00"/>
              </a:solidFill>
            </a:endParaRPr>
          </a:p>
          <a:p>
            <a:r>
              <a:rPr lang="en-US" b="1">
                <a:solidFill>
                  <a:srgbClr val="FAFD00"/>
                </a:solidFill>
              </a:rPr>
              <a:t>V</a:t>
            </a:r>
            <a:r>
              <a:rPr lang="fr-FR" b="1" err="1">
                <a:solidFill>
                  <a:srgbClr val="FAFD00"/>
                </a:solidFill>
              </a:rPr>
              <a:t>aleur</a:t>
            </a:r>
            <a:r>
              <a:rPr lang="fr-FR" b="1">
                <a:solidFill>
                  <a:srgbClr val="FAFD00"/>
                </a:solidFill>
              </a:rPr>
              <a:t> </a:t>
            </a:r>
            <a:r>
              <a:rPr lang="fr-FR" b="1" u="sng">
                <a:solidFill>
                  <a:srgbClr val="FAFD00"/>
                </a:solidFill>
              </a:rPr>
              <a:t>inapplicable</a:t>
            </a:r>
          </a:p>
          <a:p>
            <a:pPr lvl="1"/>
            <a:r>
              <a:rPr lang="fr-FR" b="1">
                <a:solidFill>
                  <a:srgbClr val="FAFD00"/>
                </a:solidFill>
              </a:rPr>
              <a:t>Fournisseur connu pour être sans </a:t>
            </a:r>
            <a:r>
              <a:rPr lang="fr-FR" b="1" smtClean="0">
                <a:solidFill>
                  <a:srgbClr val="FAFD00"/>
                </a:solidFill>
              </a:rPr>
              <a:t>statut</a:t>
            </a:r>
          </a:p>
          <a:p>
            <a:pPr lvl="1"/>
            <a:r>
              <a:rPr lang="fr-FR" b="1" smtClean="0">
                <a:solidFill>
                  <a:srgbClr val="FAFD00"/>
                </a:solidFill>
              </a:rPr>
              <a:t> Nom de jeune fille pour un monsieur </a:t>
            </a:r>
            <a:endParaRPr lang="fr-FR" b="1">
              <a:solidFill>
                <a:srgbClr val="FAFD00"/>
              </a:solidFill>
            </a:endParaRPr>
          </a:p>
          <a:p>
            <a:r>
              <a:rPr lang="fr-FR" b="1">
                <a:solidFill>
                  <a:srgbClr val="FAFD00"/>
                </a:solidFill>
              </a:rPr>
              <a:t> Cette distinction est rarement appliquée en pratique</a:t>
            </a:r>
          </a:p>
        </p:txBody>
      </p:sp>
      <p:sp>
        <p:nvSpPr>
          <p:cNvPr id="155652" name="Rectangle 4"/>
          <p:cNvSpPr>
            <a:spLocks noChangeArrowheads="1"/>
          </p:cNvSpPr>
          <p:nvPr/>
        </p:nvSpPr>
        <p:spPr bwMode="auto">
          <a:xfrm>
            <a:off x="1738313" y="200025"/>
            <a:ext cx="4791075" cy="1143000"/>
          </a:xfrm>
          <a:prstGeom prst="rect">
            <a:avLst/>
          </a:prstGeom>
          <a:solidFill>
            <a:srgbClr val="FAFD00"/>
          </a:solidFill>
          <a:ln w="12700">
            <a:noFill/>
            <a:miter lim="800000"/>
            <a:headEnd/>
            <a:tailEnd/>
          </a:ln>
          <a:effectLst/>
        </p:spPr>
        <p:txBody>
          <a:bodyPr lIns="90488" tIns="44450" rIns="90488" bIns="44450" anchor="ctr"/>
          <a:lstStyle/>
          <a:p>
            <a:pPr algn="ctr"/>
            <a:r>
              <a:rPr lang="fr-CM" sz="4400">
                <a:solidFill>
                  <a:schemeClr val="accent1"/>
                </a:solidFill>
              </a:rPr>
              <a:t>Types de nuls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5651">
                                            <p:txEl>
                                              <p:pRg st="0" end="0"/>
                                            </p:txEl>
                                          </p:spTgt>
                                        </p:tgtEl>
                                        <p:attrNameLst>
                                          <p:attrName>style.visibility</p:attrName>
                                        </p:attrNameLst>
                                      </p:cBhvr>
                                      <p:to>
                                        <p:strVal val="visible"/>
                                      </p:to>
                                    </p:set>
                                    <p:anim to="" calcmode="lin" valueType="num">
                                      <p:cBhvr>
                                        <p:cTn id="7" dur="1" fill="hold"/>
                                        <p:tgtEl>
                                          <p:spTgt spid="155651">
                                            <p:txEl>
                                              <p:pRg st="0" end="0"/>
                                            </p:txEl>
                                          </p:spTgt>
                                        </p:tgtEl>
                                        <p:attrNameLst>
                                          <p:attrName/>
                                        </p:attrNameLst>
                                      </p:cBhvr>
                                    </p:anim>
                                  </p:childTnLst>
                                  <p:subTnLst>
                                    <p:animClr clrSpc="rgb" dir="cw">
                                      <p:cBhvr override="childStyle">
                                        <p:cTn dur="1" fill="hold" display="0" masterRel="nextClick" afterEffect="1"/>
                                        <p:tgtEl>
                                          <p:spTgt spid="155651">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55651">
                                            <p:txEl>
                                              <p:pRg st="1" end="1"/>
                                            </p:txEl>
                                          </p:spTgt>
                                        </p:tgtEl>
                                        <p:attrNameLst>
                                          <p:attrName>style.visibility</p:attrName>
                                        </p:attrNameLst>
                                      </p:cBhvr>
                                      <p:to>
                                        <p:strVal val="visible"/>
                                      </p:to>
                                    </p:set>
                                    <p:anim to="" calcmode="lin" valueType="num">
                                      <p:cBhvr>
                                        <p:cTn id="10" dur="1" fill="hold"/>
                                        <p:tgtEl>
                                          <p:spTgt spid="155651">
                                            <p:txEl>
                                              <p:pRg st="1" end="1"/>
                                            </p:txEl>
                                          </p:spTgt>
                                        </p:tgtEl>
                                        <p:attrNameLst>
                                          <p:attrName/>
                                        </p:attrNameLst>
                                      </p:cBhvr>
                                    </p:anim>
                                  </p:childTnLst>
                                  <p:subTnLst>
                                    <p:animClr clrSpc="rgb" dir="cw">
                                      <p:cBhvr override="childStyle">
                                        <p:cTn dur="1" fill="hold" display="0" masterRel="nextClick" afterEffect="1"/>
                                        <p:tgtEl>
                                          <p:spTgt spid="155651">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155651">
                                            <p:txEl>
                                              <p:pRg st="2" end="2"/>
                                            </p:txEl>
                                          </p:spTgt>
                                        </p:tgtEl>
                                        <p:attrNameLst>
                                          <p:attrName>style.visibility</p:attrName>
                                        </p:attrNameLst>
                                      </p:cBhvr>
                                      <p:to>
                                        <p:strVal val="visible"/>
                                      </p:to>
                                    </p:set>
                                    <p:anim to="" calcmode="lin" valueType="num">
                                      <p:cBhvr>
                                        <p:cTn id="15" dur="1" fill="hold"/>
                                        <p:tgtEl>
                                          <p:spTgt spid="155651">
                                            <p:txEl>
                                              <p:pRg st="2" end="2"/>
                                            </p:txEl>
                                          </p:spTgt>
                                        </p:tgtEl>
                                        <p:attrNameLst>
                                          <p:attrName/>
                                        </p:attrNameLst>
                                      </p:cBhvr>
                                    </p:anim>
                                  </p:childTnLst>
                                  <p:subTnLst>
                                    <p:animClr clrSpc="rgb" dir="cw">
                                      <p:cBhvr override="childStyle">
                                        <p:cTn dur="1" fill="hold" display="0" masterRel="nextClick" afterEffect="1"/>
                                        <p:tgtEl>
                                          <p:spTgt spid="155651">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55651">
                                            <p:txEl>
                                              <p:pRg st="3" end="3"/>
                                            </p:txEl>
                                          </p:spTgt>
                                        </p:tgtEl>
                                        <p:attrNameLst>
                                          <p:attrName>style.visibility</p:attrName>
                                        </p:attrNameLst>
                                      </p:cBhvr>
                                      <p:to>
                                        <p:strVal val="visible"/>
                                      </p:to>
                                    </p:set>
                                    <p:anim to="" calcmode="lin" valueType="num">
                                      <p:cBhvr>
                                        <p:cTn id="18" dur="1" fill="hold"/>
                                        <p:tgtEl>
                                          <p:spTgt spid="155651">
                                            <p:txEl>
                                              <p:pRg st="3" end="3"/>
                                            </p:txEl>
                                          </p:spTgt>
                                        </p:tgtEl>
                                        <p:attrNameLst>
                                          <p:attrName/>
                                        </p:attrNameLst>
                                      </p:cBhvr>
                                    </p:anim>
                                  </p:childTnLst>
                                  <p:subTnLst>
                                    <p:animClr clrSpc="rgb" dir="cw">
                                      <p:cBhvr override="childStyle">
                                        <p:cTn dur="1" fill="hold" display="0" masterRel="nextClick" afterEffect="1"/>
                                        <p:tgtEl>
                                          <p:spTgt spid="155651">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155651">
                                            <p:txEl>
                                              <p:pRg st="4" end="4"/>
                                            </p:txEl>
                                          </p:spTgt>
                                        </p:tgtEl>
                                        <p:attrNameLst>
                                          <p:attrName>style.visibility</p:attrName>
                                        </p:attrNameLst>
                                      </p:cBhvr>
                                      <p:to>
                                        <p:strVal val="visible"/>
                                      </p:to>
                                    </p:set>
                                    <p:anim to="" calcmode="lin" valueType="num">
                                      <p:cBhvr>
                                        <p:cTn id="21" dur="1" fill="hold"/>
                                        <p:tgtEl>
                                          <p:spTgt spid="155651">
                                            <p:txEl>
                                              <p:pRg st="4" end="4"/>
                                            </p:txEl>
                                          </p:spTgt>
                                        </p:tgtEl>
                                        <p:attrNameLst>
                                          <p:attrName/>
                                        </p:attrNameLst>
                                      </p:cBhvr>
                                    </p:anim>
                                  </p:childTnLst>
                                  <p:subTnLst>
                                    <p:animClr clrSpc="rgb" dir="cw">
                                      <p:cBhvr override="childStyle">
                                        <p:cTn dur="1" fill="hold" display="0" masterRel="nextClick" afterEffect="1"/>
                                        <p:tgtEl>
                                          <p:spTgt spid="155651">
                                            <p:txEl>
                                              <p:pRg st="4" end="4"/>
                                            </p:txEl>
                                          </p:spTgt>
                                        </p:tgtEl>
                                        <p:attrNameLst>
                                          <p:attrName>ppt_c</p:attrName>
                                        </p:attrNameLst>
                                      </p:cBhvr>
                                      <p:to>
                                        <a:schemeClr val="hlink"/>
                                      </p:to>
                                    </p:animClr>
                                  </p:sub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499"/>
                                          </p:stCondLst>
                                        </p:cTn>
                                        <p:tgtEl>
                                          <p:spTgt spid="155651">
                                            <p:txEl>
                                              <p:pRg st="5" end="5"/>
                                            </p:txEl>
                                          </p:spTgt>
                                        </p:tgtEl>
                                        <p:attrNameLst>
                                          <p:attrName>style.visibility</p:attrName>
                                        </p:attrNameLst>
                                      </p:cBhvr>
                                      <p:to>
                                        <p:strVal val="visible"/>
                                      </p:to>
                                    </p:set>
                                    <p:anim to="" calcmode="lin" valueType="num">
                                      <p:cBhvr>
                                        <p:cTn id="26" dur="1" fill="hold"/>
                                        <p:tgtEl>
                                          <p:spTgt spid="155651">
                                            <p:txEl>
                                              <p:pRg st="5" end="5"/>
                                            </p:txEl>
                                          </p:spTgt>
                                        </p:tgtEl>
                                        <p:attrNameLst>
                                          <p:attrName/>
                                        </p:attrNameLst>
                                      </p:cBhvr>
                                    </p:anim>
                                  </p:childTnLst>
                                  <p:subTnLst>
                                    <p:animClr clrSpc="rgb" dir="cw">
                                      <p:cBhvr override="childStyle">
                                        <p:cTn dur="1" fill="hold" display="0" masterRel="nextClick" afterEffect="1"/>
                                        <p:tgtEl>
                                          <p:spTgt spid="155651">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350838" y="974725"/>
            <a:ext cx="8362950" cy="4933950"/>
          </a:xfrm>
          <a:noFill/>
          <a:ln/>
        </p:spPr>
        <p:txBody>
          <a:bodyPr/>
          <a:lstStyle/>
          <a:p>
            <a:pPr>
              <a:lnSpc>
                <a:spcPct val="90000"/>
              </a:lnSpc>
              <a:buFont typeface="Monotype Sorts" pitchFamily="2" charset="2"/>
              <a:buNone/>
            </a:pPr>
            <a:r>
              <a:rPr lang="fr-FR" sz="2400" err="1"/>
              <a:t>Empl</a:t>
            </a:r>
            <a:r>
              <a:rPr lang="fr-FR" sz="2400"/>
              <a:t> (</a:t>
            </a:r>
            <a:r>
              <a:rPr lang="fr-FR" sz="2400" u="sng"/>
              <a:t>E#</a:t>
            </a:r>
            <a:r>
              <a:rPr lang="fr-FR" sz="2400"/>
              <a:t>, Nom, Prénom, Né, Rue, </a:t>
            </a:r>
            <a:r>
              <a:rPr lang="fr-FR" sz="2400" err="1"/>
              <a:t>CodePost</a:t>
            </a:r>
            <a:r>
              <a:rPr lang="fr-FR" sz="2400"/>
              <a:t>, Ville, </a:t>
            </a:r>
            <a:r>
              <a:rPr lang="fr-FR" sz="2400" err="1"/>
              <a:t>Dep</a:t>
            </a:r>
            <a:r>
              <a:rPr lang="fr-FR" sz="2400"/>
              <a:t>#) ;</a:t>
            </a:r>
          </a:p>
          <a:p>
            <a:pPr>
              <a:lnSpc>
                <a:spcPct val="90000"/>
              </a:lnSpc>
              <a:buFont typeface="Monotype Sorts" pitchFamily="2" charset="2"/>
              <a:buNone/>
            </a:pPr>
            <a:r>
              <a:rPr lang="fr-FR" sz="2400"/>
              <a:t>	E#  </a:t>
            </a:r>
            <a:r>
              <a:rPr lang="fr-FR" sz="2400" b="1" err="1"/>
              <a:t>Counter</a:t>
            </a:r>
            <a:r>
              <a:rPr lang="fr-FR" sz="2400"/>
              <a:t> ; Nom </a:t>
            </a:r>
            <a:r>
              <a:rPr lang="fr-FR" sz="2400" b="1" err="1"/>
              <a:t>Text</a:t>
            </a:r>
            <a:r>
              <a:rPr lang="fr-FR" sz="2400"/>
              <a:t> ; Né </a:t>
            </a:r>
            <a:r>
              <a:rPr lang="fr-FR" sz="2400" b="1"/>
              <a:t>Date</a:t>
            </a:r>
            <a:r>
              <a:rPr lang="fr-FR" sz="2400"/>
              <a:t> ; </a:t>
            </a:r>
            <a:r>
              <a:rPr lang="fr-FR" sz="2400" err="1"/>
              <a:t>Dep</a:t>
            </a:r>
            <a:r>
              <a:rPr lang="fr-FR" sz="2400"/>
              <a:t># </a:t>
            </a:r>
            <a:r>
              <a:rPr lang="fr-FR" sz="2400" b="1"/>
              <a:t>Int</a:t>
            </a:r>
            <a:r>
              <a:rPr lang="fr-FR" sz="2400"/>
              <a:t>...</a:t>
            </a:r>
          </a:p>
          <a:p>
            <a:pPr>
              <a:lnSpc>
                <a:spcPct val="90000"/>
              </a:lnSpc>
              <a:buFont typeface="Monotype Sorts" pitchFamily="2" charset="2"/>
              <a:buNone/>
            </a:pPr>
            <a:r>
              <a:rPr lang="fr-FR" sz="2400"/>
              <a:t>	:</a:t>
            </a:r>
            <a:r>
              <a:rPr lang="fr-FR" sz="2400" err="1"/>
              <a:t>Syst</a:t>
            </a:r>
            <a:r>
              <a:rPr lang="fr-FR" sz="2400"/>
              <a:t>-date - Né &lt; 65	* Contrainte de validation</a:t>
            </a:r>
          </a:p>
          <a:p>
            <a:pPr>
              <a:lnSpc>
                <a:spcPct val="90000"/>
              </a:lnSpc>
              <a:buFont typeface="Monotype Sorts" pitchFamily="2" charset="2"/>
              <a:buNone/>
            </a:pPr>
            <a:r>
              <a:rPr lang="fr-FR" sz="2400"/>
              <a:t>	</a:t>
            </a:r>
            <a:r>
              <a:rPr lang="fr-FR" sz="2400" err="1"/>
              <a:t>Dep</a:t>
            </a:r>
            <a:r>
              <a:rPr lang="fr-FR" sz="2400"/>
              <a:t>#  Not </a:t>
            </a:r>
            <a:r>
              <a:rPr lang="fr-FR" sz="2400" err="1"/>
              <a:t>Null</a:t>
            </a:r>
            <a:r>
              <a:rPr lang="fr-FR" sz="2400"/>
              <a:t> ; * Contrainte d'existence</a:t>
            </a:r>
          </a:p>
          <a:p>
            <a:pPr>
              <a:lnSpc>
                <a:spcPct val="90000"/>
              </a:lnSpc>
              <a:buFont typeface="Monotype Sorts" pitchFamily="2" charset="2"/>
              <a:buNone/>
            </a:pPr>
            <a:r>
              <a:rPr lang="fr-FR" sz="2400"/>
              <a:t>Taches (</a:t>
            </a:r>
            <a:r>
              <a:rPr lang="fr-FR" sz="2400" u="sng"/>
              <a:t>T#</a:t>
            </a:r>
            <a:r>
              <a:rPr lang="fr-FR" sz="2400"/>
              <a:t>, Description) ;</a:t>
            </a:r>
          </a:p>
          <a:p>
            <a:pPr>
              <a:lnSpc>
                <a:spcPct val="90000"/>
              </a:lnSpc>
              <a:buFont typeface="Monotype Sorts" pitchFamily="2" charset="2"/>
              <a:buNone/>
            </a:pPr>
            <a:r>
              <a:rPr lang="fr-FR" sz="2400"/>
              <a:t>Planning (</a:t>
            </a:r>
            <a:r>
              <a:rPr lang="fr-FR" sz="2400" u="sng"/>
              <a:t>E#, T#</a:t>
            </a:r>
            <a:r>
              <a:rPr lang="fr-FR" sz="2400"/>
              <a:t>, Date-fin, Avancement) ;</a:t>
            </a:r>
          </a:p>
          <a:p>
            <a:pPr>
              <a:lnSpc>
                <a:spcPct val="90000"/>
              </a:lnSpc>
              <a:buFont typeface="Monotype Sorts" pitchFamily="2" charset="2"/>
              <a:buNone/>
            </a:pPr>
            <a:r>
              <a:rPr lang="fr-FR" sz="2400" err="1"/>
              <a:t>Dep</a:t>
            </a:r>
            <a:r>
              <a:rPr lang="fr-FR" sz="2400"/>
              <a:t> (</a:t>
            </a:r>
            <a:r>
              <a:rPr lang="fr-FR" sz="2400" u="sng" err="1"/>
              <a:t>Dep</a:t>
            </a:r>
            <a:r>
              <a:rPr lang="fr-FR" sz="2400" u="sng"/>
              <a:t>#</a:t>
            </a:r>
            <a:r>
              <a:rPr lang="fr-FR" sz="2400"/>
              <a:t>, Name) ;</a:t>
            </a:r>
          </a:p>
          <a:p>
            <a:pPr>
              <a:lnSpc>
                <a:spcPct val="90000"/>
              </a:lnSpc>
              <a:buFont typeface="Monotype Sorts" pitchFamily="2" charset="2"/>
              <a:buNone/>
            </a:pPr>
            <a:r>
              <a:rPr lang="fr-FR" sz="2400">
                <a:solidFill>
                  <a:srgbClr val="FCFEB9"/>
                </a:solidFill>
              </a:rPr>
              <a:t>Trigger</a:t>
            </a:r>
            <a:r>
              <a:rPr lang="fr-FR" sz="2400"/>
              <a:t> on </a:t>
            </a:r>
            <a:r>
              <a:rPr lang="fr-FR" sz="2400" err="1"/>
              <a:t>Empl</a:t>
            </a:r>
            <a:r>
              <a:rPr lang="fr-FR" sz="2400"/>
              <a:t/>
            </a:r>
            <a:br>
              <a:rPr lang="fr-FR" sz="2400"/>
            </a:br>
            <a:r>
              <a:rPr lang="fr-FR" sz="2400"/>
              <a:t>On Insert  Check-</a:t>
            </a:r>
            <a:r>
              <a:rPr lang="fr-FR" sz="2400" err="1"/>
              <a:t>Ref</a:t>
            </a:r>
            <a:r>
              <a:rPr lang="fr-FR" sz="2400"/>
              <a:t>-Int (</a:t>
            </a:r>
            <a:r>
              <a:rPr lang="fr-FR" sz="2400" err="1"/>
              <a:t>Dep</a:t>
            </a:r>
            <a:r>
              <a:rPr lang="fr-FR" sz="2400"/>
              <a:t>, </a:t>
            </a:r>
            <a:r>
              <a:rPr lang="fr-FR" sz="2400" err="1"/>
              <a:t>Empl.Dep</a:t>
            </a:r>
            <a:r>
              <a:rPr lang="fr-FR" sz="2400"/>
              <a:t>#) ;</a:t>
            </a:r>
          </a:p>
          <a:p>
            <a:pPr lvl="1">
              <a:lnSpc>
                <a:spcPct val="90000"/>
              </a:lnSpc>
            </a:pPr>
            <a:r>
              <a:rPr lang="fr-FR" sz="2400" b="1" i="1">
                <a:solidFill>
                  <a:srgbClr val="FCFEB9"/>
                </a:solidFill>
              </a:rPr>
              <a:t>Autres Déclencheurs utiles ?</a:t>
            </a:r>
            <a:endParaRPr lang="fr-FR"/>
          </a:p>
          <a:p>
            <a:pPr>
              <a:lnSpc>
                <a:spcPct val="90000"/>
              </a:lnSpc>
              <a:spcBef>
                <a:spcPct val="67000"/>
              </a:spcBef>
            </a:pPr>
            <a:r>
              <a:rPr lang="fr-FR" sz="2800" i="1">
                <a:solidFill>
                  <a:srgbClr val="FCFEB9"/>
                </a:solidFill>
              </a:rPr>
              <a:t>Ce schéma est possible sous </a:t>
            </a:r>
            <a:r>
              <a:rPr lang="fr-FR" sz="2800" i="1" err="1">
                <a:solidFill>
                  <a:srgbClr val="FCFEB9"/>
                </a:solidFill>
              </a:rPr>
              <a:t>MsAccess</a:t>
            </a:r>
            <a:r>
              <a:rPr lang="fr-FR" sz="2800" i="1">
                <a:solidFill>
                  <a:srgbClr val="FCFEB9"/>
                </a:solidFill>
              </a:rPr>
              <a:t>, bien que exprimé différemment</a:t>
            </a:r>
          </a:p>
        </p:txBody>
      </p:sp>
      <p:sp>
        <p:nvSpPr>
          <p:cNvPr id="7171" name="Rectangle 3"/>
          <p:cNvSpPr>
            <a:spLocks noChangeArrowheads="1"/>
          </p:cNvSpPr>
          <p:nvPr/>
        </p:nvSpPr>
        <p:spPr bwMode="auto">
          <a:xfrm>
            <a:off x="2819400" y="152400"/>
            <a:ext cx="6096000" cy="609600"/>
          </a:xfrm>
          <a:prstGeom prst="rect">
            <a:avLst/>
          </a:prstGeom>
          <a:solidFill>
            <a:srgbClr val="FAFD00"/>
          </a:solidFill>
          <a:ln w="12700">
            <a:noFill/>
            <a:miter lim="800000"/>
            <a:headEnd/>
            <a:tailEnd/>
          </a:ln>
          <a:effectLst/>
        </p:spPr>
        <p:txBody>
          <a:bodyPr lIns="90488" tIns="44450" rIns="90488" bIns="44450" anchor="ctr"/>
          <a:lstStyle/>
          <a:p>
            <a:r>
              <a:rPr lang="fr-FR" sz="3200" b="1">
                <a:solidFill>
                  <a:srgbClr val="FF00FF"/>
                </a:solidFill>
                <a:latin typeface="Arial" pitchFamily="34" charset="0"/>
              </a:rPr>
              <a:t>Schéma de BD Entreprise</a:t>
            </a:r>
          </a:p>
        </p:txBody>
      </p:sp>
      <p:sp>
        <p:nvSpPr>
          <p:cNvPr id="7172" name="AutoShape 4"/>
          <p:cNvSpPr>
            <a:spLocks noChangeArrowheads="1"/>
          </p:cNvSpPr>
          <p:nvPr/>
        </p:nvSpPr>
        <p:spPr bwMode="auto">
          <a:xfrm>
            <a:off x="1498600" y="423863"/>
            <a:ext cx="628650" cy="432593"/>
          </a:xfrm>
          <a:prstGeom prst="wedgeRoundRectCallout">
            <a:avLst>
              <a:gd name="adj1" fmla="val -41671"/>
              <a:gd name="adj2" fmla="val 66667"/>
              <a:gd name="adj3" fmla="val 16667"/>
            </a:avLst>
          </a:prstGeom>
          <a:solidFill>
            <a:srgbClr val="0000FD"/>
          </a:solidFill>
          <a:ln w="12700">
            <a:solidFill>
              <a:schemeClr val="tx1"/>
            </a:solidFill>
            <a:miter lim="800000"/>
            <a:headEnd/>
            <a:tailEnd/>
          </a:ln>
          <a:effectLst/>
        </p:spPr>
        <p:txBody>
          <a:bodyPr wrap="none" lIns="90488" tIns="44450" rIns="90488" bIns="44450" anchor="ctr"/>
          <a:lstStyle/>
          <a:p>
            <a:pPr algn="ctr"/>
            <a:r>
              <a:rPr lang="fr-FR" sz="2400" b="1"/>
              <a:t>clé</a:t>
            </a:r>
          </a:p>
        </p:txBody>
      </p:sp>
    </p:spTree>
  </p:cSld>
  <p:clrMapOvr>
    <a:masterClrMapping/>
  </p:clrMapOvr>
  <p:transition spd="slow">
    <p:zo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noFill/>
          <a:ln/>
        </p:spPr>
        <p:txBody>
          <a:bodyPr/>
          <a:lstStyle/>
          <a:p>
            <a:r>
              <a:rPr lang="fr-FR"/>
              <a:t>  </a:t>
            </a:r>
          </a:p>
        </p:txBody>
      </p:sp>
      <p:sp>
        <p:nvSpPr>
          <p:cNvPr id="157699" name="Rectangle 3"/>
          <p:cNvSpPr>
            <a:spLocks noGrp="1" noChangeArrowheads="1"/>
          </p:cNvSpPr>
          <p:nvPr>
            <p:ph type="body" idx="1"/>
          </p:nvPr>
        </p:nvSpPr>
        <p:spPr>
          <a:xfrm>
            <a:off x="0" y="1900238"/>
            <a:ext cx="8429625" cy="4429125"/>
          </a:xfrm>
          <a:noFill/>
          <a:ln/>
        </p:spPr>
        <p:txBody>
          <a:bodyPr/>
          <a:lstStyle/>
          <a:p>
            <a:pPr lvl="1">
              <a:buFont typeface="Wingdings" pitchFamily="2" charset="2"/>
              <a:buChar char="$"/>
            </a:pPr>
            <a:r>
              <a:rPr lang="fr-FR" sz="3200" b="1" dirty="0">
                <a:solidFill>
                  <a:schemeClr val="tx2"/>
                </a:solidFill>
                <a:sym typeface="Wingdings" pitchFamily="2" charset="2"/>
              </a:rPr>
              <a:t>Comment faire alors s’il le faut ?</a:t>
            </a:r>
          </a:p>
          <a:p>
            <a:pPr lvl="1">
              <a:buSzTx/>
              <a:buFont typeface="Wingdings" pitchFamily="2" charset="2"/>
              <a:buChar char="Ø"/>
            </a:pPr>
            <a:r>
              <a:rPr lang="fr-FR" sz="3200" b="1" dirty="0">
                <a:solidFill>
                  <a:schemeClr val="tx2"/>
                </a:solidFill>
                <a:sym typeface="Wingdings" pitchFamily="2" charset="2"/>
              </a:rPr>
              <a:t> </a:t>
            </a:r>
            <a:r>
              <a:rPr lang="fr-FR" sz="3200" b="1" dirty="0">
                <a:solidFill>
                  <a:srgbClr val="FCFEB9"/>
                </a:solidFill>
                <a:sym typeface="Wingdings" pitchFamily="2" charset="2"/>
              </a:rPr>
              <a:t>Pour l’attribut #</a:t>
            </a:r>
            <a:r>
              <a:rPr lang="fr-FR" b="1" dirty="0">
                <a:solidFill>
                  <a:srgbClr val="FCFEB9"/>
                </a:solidFill>
                <a:sym typeface="Wingdings" pitchFamily="2" charset="2"/>
              </a:rPr>
              <a:t>TEL</a:t>
            </a:r>
            <a:r>
              <a:rPr lang="fr-FR" sz="3200" b="1" dirty="0">
                <a:solidFill>
                  <a:srgbClr val="FCFEB9"/>
                </a:solidFill>
                <a:sym typeface="Wingdings" pitchFamily="2" charset="2"/>
              </a:rPr>
              <a:t> faut distinguer entre:</a:t>
            </a:r>
            <a:endParaRPr lang="fr-FR" sz="3600" b="1" dirty="0">
              <a:solidFill>
                <a:srgbClr val="FCFEB9"/>
              </a:solidFill>
              <a:sym typeface="Wingdings" pitchFamily="2" charset="2"/>
            </a:endParaRPr>
          </a:p>
          <a:p>
            <a:pPr lvl="2">
              <a:buSzTx/>
              <a:buFont typeface="Wingdings" pitchFamily="2" charset="2"/>
              <a:buChar char="Ø"/>
            </a:pPr>
            <a:r>
              <a:rPr lang="fr-FR" sz="3200" b="1" dirty="0">
                <a:solidFill>
                  <a:srgbClr val="FCFEB9"/>
                </a:solidFill>
                <a:sym typeface="Wingdings" pitchFamily="2" charset="2"/>
              </a:rPr>
              <a:t># tel </a:t>
            </a:r>
            <a:r>
              <a:rPr lang="fr-FR" sz="3200" b="1" dirty="0" smtClean="0">
                <a:solidFill>
                  <a:srgbClr val="FCFEB9"/>
                </a:solidFill>
                <a:sym typeface="Wingdings" pitchFamily="2" charset="2"/>
              </a:rPr>
              <a:t>portable inconnu </a:t>
            </a:r>
            <a:endParaRPr lang="fr-FR" sz="3200" b="1" dirty="0">
              <a:solidFill>
                <a:srgbClr val="FCFEB9"/>
              </a:solidFill>
              <a:sym typeface="Wingdings" pitchFamily="2" charset="2"/>
            </a:endParaRPr>
          </a:p>
          <a:p>
            <a:pPr lvl="3">
              <a:buClr>
                <a:schemeClr val="tx2"/>
              </a:buClr>
              <a:buSzTx/>
              <a:buFont typeface="Wingdings" pitchFamily="2" charset="2"/>
              <a:buChar char="Ø"/>
            </a:pPr>
            <a:r>
              <a:rPr lang="fr-FR" sz="3200" b="1" dirty="0">
                <a:solidFill>
                  <a:srgbClr val="FCFEB9"/>
                </a:solidFill>
                <a:sym typeface="Wingdings" pitchFamily="2" charset="2"/>
              </a:rPr>
              <a:t>on relancera la personne pour connaître son numéro</a:t>
            </a:r>
          </a:p>
          <a:p>
            <a:pPr lvl="2">
              <a:buSzTx/>
              <a:buFont typeface="Wingdings" pitchFamily="2" charset="2"/>
              <a:buChar char="Ø"/>
            </a:pPr>
            <a:r>
              <a:rPr lang="fr-FR" sz="3200" b="1" dirty="0">
                <a:solidFill>
                  <a:srgbClr val="FCFEB9"/>
                </a:solidFill>
                <a:sym typeface="Wingdings" pitchFamily="2" charset="2"/>
              </a:rPr>
              <a:t> Personne sans </a:t>
            </a:r>
            <a:r>
              <a:rPr lang="fr-FR" sz="3200" b="1" dirty="0" smtClean="0">
                <a:solidFill>
                  <a:srgbClr val="FCFEB9"/>
                </a:solidFill>
                <a:sym typeface="Wingdings" pitchFamily="2" charset="2"/>
              </a:rPr>
              <a:t>téléphone portable</a:t>
            </a:r>
          </a:p>
        </p:txBody>
      </p:sp>
      <p:sp>
        <p:nvSpPr>
          <p:cNvPr id="157700" name="Rectangle 4"/>
          <p:cNvSpPr>
            <a:spLocks noChangeArrowheads="1"/>
          </p:cNvSpPr>
          <p:nvPr/>
        </p:nvSpPr>
        <p:spPr bwMode="auto">
          <a:xfrm>
            <a:off x="1738313" y="200025"/>
            <a:ext cx="4791075" cy="1143000"/>
          </a:xfrm>
          <a:prstGeom prst="rect">
            <a:avLst/>
          </a:prstGeom>
          <a:solidFill>
            <a:srgbClr val="FAFD00"/>
          </a:solidFill>
          <a:ln w="12700">
            <a:noFill/>
            <a:miter lim="800000"/>
            <a:headEnd/>
            <a:tailEnd/>
          </a:ln>
          <a:effectLst/>
        </p:spPr>
        <p:txBody>
          <a:bodyPr lIns="90488" tIns="44450" rIns="90488" bIns="44450" anchor="ctr"/>
          <a:lstStyle/>
          <a:p>
            <a:pPr algn="ctr"/>
            <a:r>
              <a:rPr lang="fr-CM" sz="4400">
                <a:solidFill>
                  <a:schemeClr val="accent1"/>
                </a:solidFill>
              </a:rPr>
              <a:t>Types de nuls</a:t>
            </a:r>
          </a:p>
        </p:txBody>
      </p:sp>
      <p:pic>
        <p:nvPicPr>
          <p:cNvPr id="6" name="Image 5" descr="maillot-jaune.JPG"/>
          <p:cNvPicPr>
            <a:picLocks noChangeAspect="1"/>
          </p:cNvPicPr>
          <p:nvPr/>
        </p:nvPicPr>
        <p:blipFill>
          <a:blip r:embed="rId3" cstate="print"/>
          <a:stretch>
            <a:fillRect/>
          </a:stretch>
        </p:blipFill>
        <p:spPr>
          <a:xfrm>
            <a:off x="8177530" y="0"/>
            <a:ext cx="966470" cy="133872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7699">
                                            <p:txEl>
                                              <p:pRg st="0" end="0"/>
                                            </p:txEl>
                                          </p:spTgt>
                                        </p:tgtEl>
                                        <p:attrNameLst>
                                          <p:attrName>style.visibility</p:attrName>
                                        </p:attrNameLst>
                                      </p:cBhvr>
                                      <p:to>
                                        <p:strVal val="visible"/>
                                      </p:to>
                                    </p:set>
                                    <p:anim to="" calcmode="lin" valueType="num">
                                      <p:cBhvr>
                                        <p:cTn id="7" dur="1" fill="hold"/>
                                        <p:tgtEl>
                                          <p:spTgt spid="157699">
                                            <p:txEl>
                                              <p:pRg st="0" end="0"/>
                                            </p:txEl>
                                          </p:spTgt>
                                        </p:tgtEl>
                                        <p:attrNameLst>
                                          <p:attrName/>
                                        </p:attrNameLst>
                                      </p:cBhvr>
                                    </p:anim>
                                  </p:childTnLst>
                                  <p:subTnLst>
                                    <p:animClr clrSpc="rgb" dir="cw">
                                      <p:cBhvr override="childStyle">
                                        <p:cTn dur="1" fill="hold" display="0" masterRel="nextClick" afterEffect="1"/>
                                        <p:tgtEl>
                                          <p:spTgt spid="157699">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57699">
                                            <p:txEl>
                                              <p:pRg st="1" end="1"/>
                                            </p:txEl>
                                          </p:spTgt>
                                        </p:tgtEl>
                                        <p:attrNameLst>
                                          <p:attrName>style.visibility</p:attrName>
                                        </p:attrNameLst>
                                      </p:cBhvr>
                                      <p:to>
                                        <p:strVal val="visible"/>
                                      </p:to>
                                    </p:set>
                                    <p:anim to="" calcmode="lin" valueType="num">
                                      <p:cBhvr>
                                        <p:cTn id="10" dur="1" fill="hold"/>
                                        <p:tgtEl>
                                          <p:spTgt spid="157699">
                                            <p:txEl>
                                              <p:pRg st="1" end="1"/>
                                            </p:txEl>
                                          </p:spTgt>
                                        </p:tgtEl>
                                        <p:attrNameLst>
                                          <p:attrName/>
                                        </p:attrNameLst>
                                      </p:cBhvr>
                                    </p:anim>
                                  </p:childTnLst>
                                  <p:subTnLst>
                                    <p:animClr clrSpc="rgb" dir="cw">
                                      <p:cBhvr override="childStyle">
                                        <p:cTn dur="1" fill="hold" display="0" masterRel="nextClick" afterEffect="1"/>
                                        <p:tgtEl>
                                          <p:spTgt spid="157699">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57699">
                                            <p:txEl>
                                              <p:pRg st="2" end="2"/>
                                            </p:txEl>
                                          </p:spTgt>
                                        </p:tgtEl>
                                        <p:attrNameLst>
                                          <p:attrName>style.visibility</p:attrName>
                                        </p:attrNameLst>
                                      </p:cBhvr>
                                      <p:to>
                                        <p:strVal val="visible"/>
                                      </p:to>
                                    </p:set>
                                    <p:anim to="" calcmode="lin" valueType="num">
                                      <p:cBhvr>
                                        <p:cTn id="13" dur="1" fill="hold"/>
                                        <p:tgtEl>
                                          <p:spTgt spid="157699">
                                            <p:txEl>
                                              <p:pRg st="2" end="2"/>
                                            </p:txEl>
                                          </p:spTgt>
                                        </p:tgtEl>
                                        <p:attrNameLst>
                                          <p:attrName/>
                                        </p:attrNameLst>
                                      </p:cBhvr>
                                    </p:anim>
                                  </p:childTnLst>
                                  <p:subTnLst>
                                    <p:animClr clrSpc="rgb" dir="cw">
                                      <p:cBhvr override="childStyle">
                                        <p:cTn dur="1" fill="hold" display="0" masterRel="nextClick" afterEffect="1"/>
                                        <p:tgtEl>
                                          <p:spTgt spid="157699">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57699">
                                            <p:txEl>
                                              <p:pRg st="3" end="3"/>
                                            </p:txEl>
                                          </p:spTgt>
                                        </p:tgtEl>
                                        <p:attrNameLst>
                                          <p:attrName>style.visibility</p:attrName>
                                        </p:attrNameLst>
                                      </p:cBhvr>
                                      <p:to>
                                        <p:strVal val="visible"/>
                                      </p:to>
                                    </p:set>
                                    <p:anim to="" calcmode="lin" valueType="num">
                                      <p:cBhvr>
                                        <p:cTn id="16" dur="1" fill="hold"/>
                                        <p:tgtEl>
                                          <p:spTgt spid="157699">
                                            <p:txEl>
                                              <p:pRg st="3" end="3"/>
                                            </p:txEl>
                                          </p:spTgt>
                                        </p:tgtEl>
                                        <p:attrNameLst>
                                          <p:attrName/>
                                        </p:attrNameLst>
                                      </p:cBhvr>
                                    </p:anim>
                                  </p:childTnLst>
                                  <p:subTnLst>
                                    <p:animClr clrSpc="rgb" dir="cw">
                                      <p:cBhvr override="childStyle">
                                        <p:cTn dur="1" fill="hold" display="0" masterRel="nextClick" afterEffect="1"/>
                                        <p:tgtEl>
                                          <p:spTgt spid="157699">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157699">
                                            <p:txEl>
                                              <p:pRg st="4" end="4"/>
                                            </p:txEl>
                                          </p:spTgt>
                                        </p:tgtEl>
                                        <p:attrNameLst>
                                          <p:attrName>style.visibility</p:attrName>
                                        </p:attrNameLst>
                                      </p:cBhvr>
                                      <p:to>
                                        <p:strVal val="visible"/>
                                      </p:to>
                                    </p:set>
                                    <p:anim to="" calcmode="lin" valueType="num">
                                      <p:cBhvr>
                                        <p:cTn id="19" dur="1" fill="hold"/>
                                        <p:tgtEl>
                                          <p:spTgt spid="157699">
                                            <p:txEl>
                                              <p:pRg st="4" end="4"/>
                                            </p:txEl>
                                          </p:spTgt>
                                        </p:tgtEl>
                                        <p:attrNameLst>
                                          <p:attrName/>
                                        </p:attrNameLst>
                                      </p:cBhvr>
                                    </p:anim>
                                  </p:childTnLst>
                                  <p:subTnLst>
                                    <p:animClr clrSpc="rgb" dir="cw">
                                      <p:cBhvr override="childStyle">
                                        <p:cTn dur="1" fill="hold" display="0" masterRel="nextClick" afterEffect="1"/>
                                        <p:tgtEl>
                                          <p:spTgt spid="157699">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noFill/>
          <a:ln/>
        </p:spPr>
        <p:txBody>
          <a:bodyPr/>
          <a:lstStyle/>
          <a:p>
            <a:r>
              <a:rPr lang="fr-FR"/>
              <a:t>  </a:t>
            </a:r>
          </a:p>
        </p:txBody>
      </p:sp>
      <p:sp>
        <p:nvSpPr>
          <p:cNvPr id="157699" name="Rectangle 3"/>
          <p:cNvSpPr>
            <a:spLocks noGrp="1" noChangeArrowheads="1"/>
          </p:cNvSpPr>
          <p:nvPr>
            <p:ph type="body" idx="1"/>
          </p:nvPr>
        </p:nvSpPr>
        <p:spPr>
          <a:xfrm>
            <a:off x="0" y="1900238"/>
            <a:ext cx="8429625" cy="4429125"/>
          </a:xfrm>
          <a:noFill/>
          <a:ln/>
        </p:spPr>
        <p:txBody>
          <a:bodyPr/>
          <a:lstStyle/>
          <a:p>
            <a:pPr lvl="1"/>
            <a:r>
              <a:rPr lang="fr-FR" sz="3200" b="1" dirty="0" smtClean="0">
                <a:solidFill>
                  <a:srgbClr val="FCFEB9"/>
                </a:solidFill>
                <a:sym typeface="Wingdings" pitchFamily="2" charset="2"/>
              </a:rPr>
              <a:t> Ce type de nul peut indiquer alors l’existence d’une </a:t>
            </a:r>
            <a:r>
              <a:rPr lang="fr-FR" sz="3200" b="1" i="1" dirty="0" smtClean="0">
                <a:solidFill>
                  <a:srgbClr val="FCFEB9"/>
                </a:solidFill>
                <a:sym typeface="Wingdings" pitchFamily="2" charset="2"/>
              </a:rPr>
              <a:t>sous-classe</a:t>
            </a:r>
          </a:p>
          <a:p>
            <a:pPr lvl="2"/>
            <a:r>
              <a:rPr lang="fr-FR" b="1" i="1" dirty="0" smtClean="0">
                <a:solidFill>
                  <a:srgbClr val="FCFEB9"/>
                </a:solidFill>
                <a:sym typeface="Wingdings" pitchFamily="2" charset="2"/>
              </a:rPr>
              <a:t>  </a:t>
            </a:r>
            <a:r>
              <a:rPr lang="fr-FR" sz="3200" dirty="0" smtClean="0">
                <a:solidFill>
                  <a:srgbClr val="FCFEB9"/>
                </a:solidFill>
                <a:sym typeface="Wingdings" pitchFamily="2" charset="2"/>
              </a:rPr>
              <a:t>Etudiants dans </a:t>
            </a:r>
            <a:r>
              <a:rPr lang="fr-FR" sz="3200" dirty="0" err="1" smtClean="0">
                <a:solidFill>
                  <a:srgbClr val="FCFEB9"/>
                </a:solidFill>
                <a:sym typeface="Wingdings" pitchFamily="2" charset="2"/>
              </a:rPr>
              <a:t>Etud</a:t>
            </a:r>
            <a:r>
              <a:rPr lang="fr-FR" sz="3200" dirty="0" smtClean="0">
                <a:solidFill>
                  <a:srgbClr val="FCFEB9"/>
                </a:solidFill>
                <a:sym typeface="Wingdings" pitchFamily="2" charset="2"/>
              </a:rPr>
              <a:t> qui n’ont pas d’enfants</a:t>
            </a:r>
          </a:p>
          <a:p>
            <a:pPr lvl="1"/>
            <a:r>
              <a:rPr lang="fr-FR" sz="3600" dirty="0">
                <a:solidFill>
                  <a:srgbClr val="FCFEB9"/>
                </a:solidFill>
                <a:sym typeface="Wingdings" pitchFamily="2" charset="2"/>
              </a:rPr>
              <a:t> </a:t>
            </a:r>
            <a:r>
              <a:rPr lang="fr-FR" sz="3600" dirty="0" smtClean="0">
                <a:solidFill>
                  <a:srgbClr val="FCFEB9"/>
                </a:solidFill>
                <a:sym typeface="Wingdings" pitchFamily="2" charset="2"/>
              </a:rPr>
              <a:t>Il est souvent utile d’avoir une ou des tables dédiées à la sous-classe</a:t>
            </a:r>
          </a:p>
          <a:p>
            <a:pPr lvl="1"/>
            <a:r>
              <a:rPr lang="fr-FR" sz="3600" dirty="0">
                <a:solidFill>
                  <a:srgbClr val="FCFEB9"/>
                </a:solidFill>
                <a:sym typeface="Wingdings" pitchFamily="2" charset="2"/>
              </a:rPr>
              <a:t> </a:t>
            </a:r>
            <a:r>
              <a:rPr lang="fr-FR" sz="3600" dirty="0" smtClean="0">
                <a:solidFill>
                  <a:srgbClr val="FCFEB9"/>
                </a:solidFill>
                <a:sym typeface="Wingdings" pitchFamily="2" charset="2"/>
              </a:rPr>
              <a:t>Sous peine d’anomalies graves  </a:t>
            </a:r>
          </a:p>
          <a:p>
            <a:pPr lvl="2"/>
            <a:r>
              <a:rPr lang="fr-FR" sz="3200" dirty="0" smtClean="0">
                <a:solidFill>
                  <a:srgbClr val="FCFEB9"/>
                </a:solidFill>
                <a:sym typeface="Wingdings" pitchFamily="2" charset="2"/>
              </a:rPr>
              <a:t> On reverra ce problème</a:t>
            </a:r>
            <a:endParaRPr lang="fr-FR" dirty="0">
              <a:solidFill>
                <a:srgbClr val="FCFEB9"/>
              </a:solidFill>
              <a:sym typeface="Wingdings" pitchFamily="2" charset="2"/>
            </a:endParaRPr>
          </a:p>
        </p:txBody>
      </p:sp>
      <p:sp>
        <p:nvSpPr>
          <p:cNvPr id="157700" name="Rectangle 4"/>
          <p:cNvSpPr>
            <a:spLocks noChangeArrowheads="1"/>
          </p:cNvSpPr>
          <p:nvPr/>
        </p:nvSpPr>
        <p:spPr bwMode="auto">
          <a:xfrm>
            <a:off x="1738313" y="200025"/>
            <a:ext cx="4791075" cy="1143000"/>
          </a:xfrm>
          <a:prstGeom prst="rect">
            <a:avLst/>
          </a:prstGeom>
          <a:solidFill>
            <a:srgbClr val="FAFD00"/>
          </a:solidFill>
          <a:ln w="12700">
            <a:noFill/>
            <a:miter lim="800000"/>
            <a:headEnd/>
            <a:tailEnd/>
          </a:ln>
          <a:effectLst/>
        </p:spPr>
        <p:txBody>
          <a:bodyPr lIns="90488" tIns="44450" rIns="90488" bIns="44450" anchor="ctr"/>
          <a:lstStyle/>
          <a:p>
            <a:pPr algn="ctr"/>
            <a:r>
              <a:rPr lang="fr-CM" sz="4400">
                <a:solidFill>
                  <a:schemeClr val="accent1"/>
                </a:solidFill>
              </a:rPr>
              <a:t>Types de nuls</a:t>
            </a:r>
          </a:p>
        </p:txBody>
      </p:sp>
      <p:pic>
        <p:nvPicPr>
          <p:cNvPr id="6" name="Image 5" descr="maillot-jaune.JPG"/>
          <p:cNvPicPr>
            <a:picLocks noChangeAspect="1"/>
          </p:cNvPicPr>
          <p:nvPr/>
        </p:nvPicPr>
        <p:blipFill>
          <a:blip r:embed="rId3" cstate="print"/>
          <a:stretch>
            <a:fillRect/>
          </a:stretch>
        </p:blipFill>
        <p:spPr>
          <a:xfrm>
            <a:off x="8177530" y="0"/>
            <a:ext cx="966470" cy="133872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7699">
                                            <p:txEl>
                                              <p:pRg st="0" end="0"/>
                                            </p:txEl>
                                          </p:spTgt>
                                        </p:tgtEl>
                                        <p:attrNameLst>
                                          <p:attrName>style.visibility</p:attrName>
                                        </p:attrNameLst>
                                      </p:cBhvr>
                                      <p:to>
                                        <p:strVal val="visible"/>
                                      </p:to>
                                    </p:set>
                                    <p:anim to="" calcmode="lin" valueType="num">
                                      <p:cBhvr>
                                        <p:cTn id="7" dur="1" fill="hold"/>
                                        <p:tgtEl>
                                          <p:spTgt spid="157699">
                                            <p:txEl>
                                              <p:pRg st="0" end="0"/>
                                            </p:txEl>
                                          </p:spTgt>
                                        </p:tgtEl>
                                        <p:attrNameLst>
                                          <p:attrName/>
                                        </p:attrNameLst>
                                      </p:cBhvr>
                                    </p:anim>
                                  </p:childTnLst>
                                  <p:subTnLst>
                                    <p:animClr clrSpc="rgb" dir="cw">
                                      <p:cBhvr override="childStyle">
                                        <p:cTn dur="1" fill="hold" display="0" masterRel="nextClick" afterEffect="1"/>
                                        <p:tgtEl>
                                          <p:spTgt spid="157699">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57699">
                                            <p:txEl>
                                              <p:pRg st="1" end="1"/>
                                            </p:txEl>
                                          </p:spTgt>
                                        </p:tgtEl>
                                        <p:attrNameLst>
                                          <p:attrName>style.visibility</p:attrName>
                                        </p:attrNameLst>
                                      </p:cBhvr>
                                      <p:to>
                                        <p:strVal val="visible"/>
                                      </p:to>
                                    </p:set>
                                    <p:anim to="" calcmode="lin" valueType="num">
                                      <p:cBhvr>
                                        <p:cTn id="10" dur="1" fill="hold"/>
                                        <p:tgtEl>
                                          <p:spTgt spid="157699">
                                            <p:txEl>
                                              <p:pRg st="1" end="1"/>
                                            </p:txEl>
                                          </p:spTgt>
                                        </p:tgtEl>
                                        <p:attrNameLst>
                                          <p:attrName/>
                                        </p:attrNameLst>
                                      </p:cBhvr>
                                    </p:anim>
                                  </p:childTnLst>
                                  <p:subTnLst>
                                    <p:animClr clrSpc="rgb" dir="cw">
                                      <p:cBhvr override="childStyle">
                                        <p:cTn dur="1" fill="hold" display="0" masterRel="nextClick" afterEffect="1"/>
                                        <p:tgtEl>
                                          <p:spTgt spid="157699">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57699">
                                            <p:txEl>
                                              <p:pRg st="2" end="2"/>
                                            </p:txEl>
                                          </p:spTgt>
                                        </p:tgtEl>
                                        <p:attrNameLst>
                                          <p:attrName>style.visibility</p:attrName>
                                        </p:attrNameLst>
                                      </p:cBhvr>
                                      <p:to>
                                        <p:strVal val="visible"/>
                                      </p:to>
                                    </p:set>
                                    <p:anim to="" calcmode="lin" valueType="num">
                                      <p:cBhvr>
                                        <p:cTn id="13" dur="1" fill="hold"/>
                                        <p:tgtEl>
                                          <p:spTgt spid="157699">
                                            <p:txEl>
                                              <p:pRg st="2" end="2"/>
                                            </p:txEl>
                                          </p:spTgt>
                                        </p:tgtEl>
                                        <p:attrNameLst>
                                          <p:attrName/>
                                        </p:attrNameLst>
                                      </p:cBhvr>
                                    </p:anim>
                                  </p:childTnLst>
                                  <p:subTnLst>
                                    <p:animClr clrSpc="rgb" dir="cw">
                                      <p:cBhvr override="childStyle">
                                        <p:cTn dur="1" fill="hold" display="0" masterRel="nextClick" afterEffect="1"/>
                                        <p:tgtEl>
                                          <p:spTgt spid="157699">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57699">
                                            <p:txEl>
                                              <p:pRg st="3" end="3"/>
                                            </p:txEl>
                                          </p:spTgt>
                                        </p:tgtEl>
                                        <p:attrNameLst>
                                          <p:attrName>style.visibility</p:attrName>
                                        </p:attrNameLst>
                                      </p:cBhvr>
                                      <p:to>
                                        <p:strVal val="visible"/>
                                      </p:to>
                                    </p:set>
                                    <p:anim to="" calcmode="lin" valueType="num">
                                      <p:cBhvr>
                                        <p:cTn id="16" dur="1" fill="hold"/>
                                        <p:tgtEl>
                                          <p:spTgt spid="157699">
                                            <p:txEl>
                                              <p:pRg st="3" end="3"/>
                                            </p:txEl>
                                          </p:spTgt>
                                        </p:tgtEl>
                                        <p:attrNameLst>
                                          <p:attrName/>
                                        </p:attrNameLst>
                                      </p:cBhvr>
                                    </p:anim>
                                  </p:childTnLst>
                                  <p:subTnLst>
                                    <p:animClr clrSpc="rgb" dir="cw">
                                      <p:cBhvr override="childStyle">
                                        <p:cTn dur="1" fill="hold" display="0" masterRel="nextClick" afterEffect="1"/>
                                        <p:tgtEl>
                                          <p:spTgt spid="157699">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157699">
                                            <p:txEl>
                                              <p:pRg st="4" end="4"/>
                                            </p:txEl>
                                          </p:spTgt>
                                        </p:tgtEl>
                                        <p:attrNameLst>
                                          <p:attrName>style.visibility</p:attrName>
                                        </p:attrNameLst>
                                      </p:cBhvr>
                                      <p:to>
                                        <p:strVal val="visible"/>
                                      </p:to>
                                    </p:set>
                                    <p:anim to="" calcmode="lin" valueType="num">
                                      <p:cBhvr>
                                        <p:cTn id="19" dur="1" fill="hold"/>
                                        <p:tgtEl>
                                          <p:spTgt spid="157699">
                                            <p:txEl>
                                              <p:pRg st="4" end="4"/>
                                            </p:txEl>
                                          </p:spTgt>
                                        </p:tgtEl>
                                        <p:attrNameLst>
                                          <p:attrName/>
                                        </p:attrNameLst>
                                      </p:cBhvr>
                                    </p:anim>
                                  </p:childTnLst>
                                  <p:subTnLst>
                                    <p:animClr clrSpc="rgb" dir="cw">
                                      <p:cBhvr override="childStyle">
                                        <p:cTn dur="1" fill="hold" display="0" masterRel="nextClick" afterEffect="1"/>
                                        <p:tgtEl>
                                          <p:spTgt spid="157699">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379730" y="3543935"/>
            <a:ext cx="8372475" cy="2295525"/>
          </a:xfrm>
          <a:noFill/>
          <a:ln/>
        </p:spPr>
        <p:txBody>
          <a:bodyPr/>
          <a:lstStyle/>
          <a:p>
            <a:pPr>
              <a:buClr>
                <a:schemeClr val="tx1"/>
              </a:buClr>
              <a:buFont typeface="Wingdings" pitchFamily="2" charset="2"/>
              <a:buChar char="$"/>
            </a:pPr>
            <a:r>
              <a:rPr lang="fr-FR" sz="2800" dirty="0" smtClean="0">
                <a:solidFill>
                  <a:srgbClr val="FAFD00"/>
                </a:solidFill>
              </a:rPr>
              <a:t>Pourquoi ?</a:t>
            </a:r>
          </a:p>
          <a:p>
            <a:pPr>
              <a:buClr>
                <a:schemeClr val="tx1"/>
              </a:buClr>
              <a:buFont typeface="Wingdings" pitchFamily="2" charset="2"/>
              <a:buChar char="$"/>
            </a:pPr>
            <a:r>
              <a:rPr lang="fr-FR" sz="2800" dirty="0" smtClean="0">
                <a:solidFill>
                  <a:srgbClr val="FAFD00"/>
                </a:solidFill>
              </a:rPr>
              <a:t>Une propriété qui peut sembler anodine</a:t>
            </a:r>
          </a:p>
          <a:p>
            <a:pPr>
              <a:buClr>
                <a:schemeClr val="tx1"/>
              </a:buClr>
              <a:buFont typeface="Wingdings" pitchFamily="2" charset="2"/>
              <a:buChar char="$"/>
            </a:pPr>
            <a:r>
              <a:rPr lang="fr-FR" sz="2800" dirty="0" smtClean="0">
                <a:solidFill>
                  <a:srgbClr val="FAFD00"/>
                </a:solidFill>
              </a:rPr>
              <a:t> En fait elle est d’une importance capitale pour une base relationnelle</a:t>
            </a:r>
          </a:p>
          <a:p>
            <a:pPr lvl="1">
              <a:buClr>
                <a:schemeClr val="tx1"/>
              </a:buClr>
              <a:buFont typeface="Wingdings" pitchFamily="2" charset="2"/>
              <a:buChar char="$"/>
            </a:pPr>
            <a:r>
              <a:rPr lang="fr-FR" sz="2400" dirty="0" smtClean="0">
                <a:solidFill>
                  <a:srgbClr val="FAFD00"/>
                </a:solidFill>
              </a:rPr>
              <a:t> conduit à la démarche dite de </a:t>
            </a:r>
            <a:r>
              <a:rPr lang="fr-FR" sz="2400" i="1" dirty="0" smtClean="0">
                <a:solidFill>
                  <a:srgbClr val="FAFD00"/>
                </a:solidFill>
              </a:rPr>
              <a:t>modélisation relationnelle</a:t>
            </a:r>
            <a:r>
              <a:rPr lang="fr-FR" sz="2400" dirty="0" smtClean="0">
                <a:solidFill>
                  <a:srgbClr val="FAFD00"/>
                </a:solidFill>
              </a:rPr>
              <a:t> </a:t>
            </a:r>
          </a:p>
          <a:p>
            <a:pPr lvl="2">
              <a:buClr>
                <a:schemeClr val="tx1"/>
              </a:buClr>
              <a:buFont typeface="Wingdings" pitchFamily="2" charset="2"/>
              <a:buChar char="$"/>
            </a:pPr>
            <a:r>
              <a:rPr lang="fr-FR" sz="2000" dirty="0" smtClean="0">
                <a:solidFill>
                  <a:srgbClr val="FAFD00"/>
                </a:solidFill>
              </a:rPr>
              <a:t> notamment aux formes normales</a:t>
            </a:r>
          </a:p>
          <a:p>
            <a:pPr>
              <a:buClr>
                <a:schemeClr val="tx1"/>
              </a:buClr>
              <a:buFont typeface="Wingdings" pitchFamily="2" charset="2"/>
              <a:buChar char="$"/>
            </a:pPr>
            <a:endParaRPr lang="fr-FR" sz="2800" dirty="0">
              <a:solidFill>
                <a:srgbClr val="FAFD00"/>
              </a:solidFill>
            </a:endParaRPr>
          </a:p>
        </p:txBody>
      </p:sp>
      <p:sp>
        <p:nvSpPr>
          <p:cNvPr id="37892" name="Rectangle 4"/>
          <p:cNvSpPr>
            <a:spLocks noChangeArrowheads="1"/>
          </p:cNvSpPr>
          <p:nvPr/>
        </p:nvSpPr>
        <p:spPr bwMode="auto">
          <a:xfrm>
            <a:off x="1152524" y="242888"/>
            <a:ext cx="7016115" cy="1143000"/>
          </a:xfrm>
          <a:prstGeom prst="rect">
            <a:avLst/>
          </a:prstGeom>
          <a:solidFill>
            <a:srgbClr val="FAFD00"/>
          </a:solidFill>
          <a:ln w="12700">
            <a:noFill/>
            <a:miter lim="800000"/>
            <a:headEnd/>
            <a:tailEnd/>
          </a:ln>
          <a:effectLst/>
        </p:spPr>
        <p:txBody>
          <a:bodyPr lIns="90488" tIns="44450" rIns="90488" bIns="44450" anchor="ctr"/>
          <a:lstStyle/>
          <a:p>
            <a:pPr algn="ctr"/>
            <a:r>
              <a:rPr lang="fr-FR" sz="4400" dirty="0" smtClean="0">
                <a:solidFill>
                  <a:schemeClr val="accent1"/>
                </a:solidFill>
              </a:rPr>
              <a:t>Le nul</a:t>
            </a:r>
            <a:r>
              <a:rPr lang="en-US" sz="4400" dirty="0" smtClean="0">
                <a:solidFill>
                  <a:schemeClr val="accent1"/>
                </a:solidFill>
              </a:rPr>
              <a:t> </a:t>
            </a:r>
            <a:r>
              <a:rPr lang="en-US" sz="4400" dirty="0">
                <a:solidFill>
                  <a:schemeClr val="accent1"/>
                </a:solidFill>
              </a:rPr>
              <a:t>et </a:t>
            </a:r>
            <a:r>
              <a:rPr lang="en-US" sz="4400" dirty="0" smtClean="0">
                <a:solidFill>
                  <a:schemeClr val="accent1"/>
                </a:solidFill>
              </a:rPr>
              <a:t>la </a:t>
            </a:r>
            <a:r>
              <a:rPr lang="en-US" sz="4400" dirty="0">
                <a:solidFill>
                  <a:schemeClr val="accent1"/>
                </a:solidFill>
              </a:rPr>
              <a:t>c</a:t>
            </a:r>
            <a:r>
              <a:rPr lang="fr-FR" sz="4400" dirty="0" smtClean="0">
                <a:solidFill>
                  <a:schemeClr val="accent1"/>
                </a:solidFill>
              </a:rPr>
              <a:t>lé primaire</a:t>
            </a:r>
            <a:endParaRPr lang="fr-FR" sz="4400" dirty="0">
              <a:solidFill>
                <a:schemeClr val="accent1"/>
              </a:solidFill>
            </a:endParaRPr>
          </a:p>
        </p:txBody>
      </p:sp>
      <p:sp>
        <p:nvSpPr>
          <p:cNvPr id="37894" name="Text Box 6"/>
          <p:cNvSpPr txBox="1">
            <a:spLocks noChangeArrowheads="1"/>
          </p:cNvSpPr>
          <p:nvPr/>
        </p:nvSpPr>
        <p:spPr bwMode="auto">
          <a:xfrm>
            <a:off x="797878" y="2030730"/>
            <a:ext cx="6900862" cy="1200329"/>
          </a:xfrm>
          <a:prstGeom prst="rect">
            <a:avLst/>
          </a:prstGeom>
          <a:solidFill>
            <a:schemeClr val="accent1"/>
          </a:solidFill>
          <a:ln w="38100">
            <a:solidFill>
              <a:schemeClr val="accent1"/>
            </a:solidFill>
            <a:miter lim="800000"/>
            <a:headEnd/>
            <a:tailEnd/>
          </a:ln>
          <a:effectLst/>
        </p:spPr>
        <p:txBody>
          <a:bodyPr>
            <a:spAutoFit/>
          </a:bodyPr>
          <a:lstStyle/>
          <a:p>
            <a:pPr algn="ctr">
              <a:spcBef>
                <a:spcPct val="20000"/>
              </a:spcBef>
              <a:buClr>
                <a:schemeClr val="hlink"/>
              </a:buClr>
              <a:buSzPct val="75000"/>
              <a:buFont typeface="Wingdings" pitchFamily="2" charset="2"/>
              <a:buNone/>
            </a:pPr>
            <a:r>
              <a:rPr lang="fr-FR" sz="3600" b="1"/>
              <a:t>Un attribut-clé </a:t>
            </a:r>
            <a:r>
              <a:rPr lang="fr-FR" sz="3600" b="1" smtClean="0"/>
              <a:t>de la clé primaire ne </a:t>
            </a:r>
            <a:r>
              <a:rPr lang="fr-FR" sz="3600" b="1"/>
              <a:t>peut être nul </a:t>
            </a:r>
            <a:endParaRPr lang="fr-FR" sz="240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1000" fill="hold"/>
                                        <p:tgtEl>
                                          <p:spTgt spid="37894"/>
                                        </p:tgtEl>
                                        <p:attrNameLst>
                                          <p:attrName>ppt_w</p:attrName>
                                        </p:attrNameLst>
                                      </p:cBhvr>
                                      <p:tavLst>
                                        <p:tav tm="0">
                                          <p:val>
                                            <p:fltVal val="0"/>
                                          </p:val>
                                        </p:tav>
                                        <p:tav tm="100000">
                                          <p:val>
                                            <p:strVal val="#ppt_w"/>
                                          </p:val>
                                        </p:tav>
                                      </p:tavLst>
                                    </p:anim>
                                    <p:anim calcmode="lin" valueType="num">
                                      <p:cBhvr>
                                        <p:cTn id="8" dur="1000" fill="hold"/>
                                        <p:tgtEl>
                                          <p:spTgt spid="37894"/>
                                        </p:tgtEl>
                                        <p:attrNameLst>
                                          <p:attrName>ppt_h</p:attrName>
                                        </p:attrNameLst>
                                      </p:cBhvr>
                                      <p:tavLst>
                                        <p:tav tm="0">
                                          <p:val>
                                            <p:fltVal val="0"/>
                                          </p:val>
                                        </p:tav>
                                        <p:tav tm="100000">
                                          <p:val>
                                            <p:strVal val="#ppt_h"/>
                                          </p:val>
                                        </p:tav>
                                      </p:tavLst>
                                    </p:anim>
                                    <p:anim calcmode="lin" valueType="num">
                                      <p:cBhvr>
                                        <p:cTn id="9" dur="1000" fill="hold"/>
                                        <p:tgtEl>
                                          <p:spTgt spid="378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8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37891">
                                            <p:txEl>
                                              <p:pRg st="0" end="0"/>
                                            </p:txEl>
                                          </p:spTgt>
                                        </p:tgtEl>
                                        <p:attrNameLst>
                                          <p:attrName>style.visibility</p:attrName>
                                        </p:attrNameLst>
                                      </p:cBhvr>
                                      <p:to>
                                        <p:strVal val="visible"/>
                                      </p:to>
                                    </p:set>
                                    <p:anim to="" calcmode="lin" valueType="num">
                                      <p:cBhvr>
                                        <p:cTn id="15" dur="1" fill="hold"/>
                                        <p:tgtEl>
                                          <p:spTgt spid="37891">
                                            <p:txEl>
                                              <p:pRg st="0" end="0"/>
                                            </p:txEl>
                                          </p:spTgt>
                                        </p:tgtEl>
                                        <p:attrNameLst>
                                          <p:attrName/>
                                        </p:attrNameLst>
                                      </p:cBhvr>
                                    </p:anim>
                                  </p:childTnLst>
                                  <p:subTnLst>
                                    <p:animClr clrSpc="rgb" dir="cw">
                                      <p:cBhvr override="childStyle">
                                        <p:cTn dur="1" fill="hold" display="0" masterRel="nextClick" afterEffect="1"/>
                                        <p:tgtEl>
                                          <p:spTgt spid="37891">
                                            <p:txEl>
                                              <p:pRg st="0" end="0"/>
                                            </p:txEl>
                                          </p:spTgt>
                                        </p:tgtEl>
                                        <p:attrNameLst>
                                          <p:attrName>ppt_c</p:attrName>
                                        </p:attrNameLst>
                                      </p:cBhvr>
                                      <p:to>
                                        <a:schemeClr val="hlink"/>
                                      </p:to>
                                    </p:animClr>
                                  </p:sub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37891">
                                            <p:txEl>
                                              <p:pRg st="1" end="1"/>
                                            </p:txEl>
                                          </p:spTgt>
                                        </p:tgtEl>
                                        <p:attrNameLst>
                                          <p:attrName>style.visibility</p:attrName>
                                        </p:attrNameLst>
                                      </p:cBhvr>
                                      <p:to>
                                        <p:strVal val="visible"/>
                                      </p:to>
                                    </p:set>
                                    <p:anim to="" calcmode="lin" valueType="num">
                                      <p:cBhvr>
                                        <p:cTn id="20" dur="1" fill="hold"/>
                                        <p:tgtEl>
                                          <p:spTgt spid="37891">
                                            <p:txEl>
                                              <p:pRg st="1" end="1"/>
                                            </p:txEl>
                                          </p:spTgt>
                                        </p:tgtEl>
                                        <p:attrNameLst>
                                          <p:attrName/>
                                        </p:attrNameLst>
                                      </p:cBhvr>
                                    </p:anim>
                                  </p:childTnLst>
                                  <p:subTnLst>
                                    <p:animClr clrSpc="rgb" dir="cw">
                                      <p:cBhvr override="childStyle">
                                        <p:cTn dur="1" fill="hold" display="0" masterRel="nextClick" afterEffect="1"/>
                                        <p:tgtEl>
                                          <p:spTgt spid="37891">
                                            <p:txEl>
                                              <p:pRg st="1" end="1"/>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37891">
                                            <p:txEl>
                                              <p:pRg st="2" end="2"/>
                                            </p:txEl>
                                          </p:spTgt>
                                        </p:tgtEl>
                                        <p:attrNameLst>
                                          <p:attrName>style.visibility</p:attrName>
                                        </p:attrNameLst>
                                      </p:cBhvr>
                                      <p:to>
                                        <p:strVal val="visible"/>
                                      </p:to>
                                    </p:set>
                                    <p:anim to="" calcmode="lin" valueType="num">
                                      <p:cBhvr>
                                        <p:cTn id="25" dur="1" fill="hold"/>
                                        <p:tgtEl>
                                          <p:spTgt spid="37891">
                                            <p:txEl>
                                              <p:pRg st="2" end="2"/>
                                            </p:txEl>
                                          </p:spTgt>
                                        </p:tgtEl>
                                        <p:attrNameLst>
                                          <p:attrName/>
                                        </p:attrNameLst>
                                      </p:cBhvr>
                                    </p:anim>
                                  </p:childTnLst>
                                  <p:subTnLst>
                                    <p:animClr clrSpc="rgb" dir="cw">
                                      <p:cBhvr override="childStyle">
                                        <p:cTn dur="1" fill="hold" display="0" masterRel="nextClick" afterEffect="1"/>
                                        <p:tgtEl>
                                          <p:spTgt spid="37891">
                                            <p:txEl>
                                              <p:pRg st="2" end="2"/>
                                            </p:txEl>
                                          </p:spTgt>
                                        </p:tgtEl>
                                        <p:attrNameLst>
                                          <p:attrName>ppt_c</p:attrName>
                                        </p:attrNameLst>
                                      </p:cBhvr>
                                      <p:to>
                                        <a:schemeClr val="hlink"/>
                                      </p:to>
                                    </p:animClr>
                                  </p:sub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499"/>
                                          </p:stCondLst>
                                        </p:cTn>
                                        <p:tgtEl>
                                          <p:spTgt spid="37891">
                                            <p:txEl>
                                              <p:pRg st="3" end="3"/>
                                            </p:txEl>
                                          </p:spTgt>
                                        </p:tgtEl>
                                        <p:attrNameLst>
                                          <p:attrName>style.visibility</p:attrName>
                                        </p:attrNameLst>
                                      </p:cBhvr>
                                      <p:to>
                                        <p:strVal val="visible"/>
                                      </p:to>
                                    </p:set>
                                    <p:anim to="" calcmode="lin" valueType="num">
                                      <p:cBhvr>
                                        <p:cTn id="30" dur="1" fill="hold"/>
                                        <p:tgtEl>
                                          <p:spTgt spid="37891">
                                            <p:txEl>
                                              <p:pRg st="3" end="3"/>
                                            </p:txEl>
                                          </p:spTgt>
                                        </p:tgtEl>
                                        <p:attrNameLst>
                                          <p:attrName/>
                                        </p:attrNameLst>
                                      </p:cBhvr>
                                    </p:anim>
                                  </p:childTnLst>
                                  <p:subTnLst>
                                    <p:animClr clrSpc="rgb" dir="cw">
                                      <p:cBhvr override="childStyle">
                                        <p:cTn dur="1" fill="hold" display="0" masterRel="nextClick" afterEffect="1"/>
                                        <p:tgtEl>
                                          <p:spTgt spid="37891">
                                            <p:txEl>
                                              <p:pRg st="3" end="3"/>
                                            </p:txEl>
                                          </p:spTgt>
                                        </p:tgtEl>
                                        <p:attrNameLst>
                                          <p:attrName>ppt_c</p:attrName>
                                        </p:attrNameLst>
                                      </p:cBhvr>
                                      <p:to>
                                        <a:schemeClr val="hlink"/>
                                      </p:to>
                                    </p:animClr>
                                  </p:subTnLst>
                                </p:cTn>
                              </p:par>
                              <p:par>
                                <p:cTn id="31" presetID="24" presetClass="entr" presetSubtype="0" fill="hold" grpId="0" nodeType="withEffect">
                                  <p:stCondLst>
                                    <p:cond delay="0"/>
                                  </p:stCondLst>
                                  <p:childTnLst>
                                    <p:set>
                                      <p:cBhvr>
                                        <p:cTn id="32" dur="1" fill="hold">
                                          <p:stCondLst>
                                            <p:cond delay="499"/>
                                          </p:stCondLst>
                                        </p:cTn>
                                        <p:tgtEl>
                                          <p:spTgt spid="37891">
                                            <p:txEl>
                                              <p:pRg st="4" end="4"/>
                                            </p:txEl>
                                          </p:spTgt>
                                        </p:tgtEl>
                                        <p:attrNameLst>
                                          <p:attrName>style.visibility</p:attrName>
                                        </p:attrNameLst>
                                      </p:cBhvr>
                                      <p:to>
                                        <p:strVal val="visible"/>
                                      </p:to>
                                    </p:set>
                                    <p:anim to="" calcmode="lin" valueType="num">
                                      <p:cBhvr>
                                        <p:cTn id="33" dur="1" fill="hold"/>
                                        <p:tgtEl>
                                          <p:spTgt spid="37891">
                                            <p:txEl>
                                              <p:pRg st="4" end="4"/>
                                            </p:txEl>
                                          </p:spTgt>
                                        </p:tgtEl>
                                        <p:attrNameLst>
                                          <p:attrName/>
                                        </p:attrNameLst>
                                      </p:cBhvr>
                                    </p:anim>
                                  </p:childTnLst>
                                  <p:subTnLst>
                                    <p:animClr clrSpc="rgb" dir="cw">
                                      <p:cBhvr override="childStyle">
                                        <p:cTn dur="1" fill="hold" display="0" masterRel="nextClick" afterEffect="1"/>
                                        <p:tgtEl>
                                          <p:spTgt spid="37891">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2" autoUpdateAnimBg="0"/>
      <p:bldP spid="37894" grpId="0"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noFill/>
          <a:ln/>
        </p:spPr>
        <p:txBody>
          <a:bodyPr/>
          <a:lstStyle/>
          <a:p>
            <a:r>
              <a:rPr lang="fr-FR"/>
              <a:t>  </a:t>
            </a:r>
          </a:p>
        </p:txBody>
      </p:sp>
      <p:sp>
        <p:nvSpPr>
          <p:cNvPr id="159747" name="Rectangle 3"/>
          <p:cNvSpPr>
            <a:spLocks noGrp="1" noChangeArrowheads="1"/>
          </p:cNvSpPr>
          <p:nvPr>
            <p:ph type="body" idx="1"/>
          </p:nvPr>
        </p:nvSpPr>
        <p:spPr>
          <a:xfrm>
            <a:off x="214313" y="1557338"/>
            <a:ext cx="8662987" cy="5072062"/>
          </a:xfrm>
          <a:noFill/>
          <a:ln w="57150">
            <a:solidFill>
              <a:schemeClr val="accent1"/>
            </a:solidFill>
          </a:ln>
        </p:spPr>
        <p:txBody>
          <a:bodyPr/>
          <a:lstStyle/>
          <a:p>
            <a:pPr marL="914400" lvl="1" indent="-457200">
              <a:lnSpc>
                <a:spcPct val="120000"/>
              </a:lnSpc>
              <a:spcBef>
                <a:spcPts val="600"/>
              </a:spcBef>
            </a:pPr>
            <a:r>
              <a:rPr lang="fr-FR" sz="3200" dirty="0" smtClean="0">
                <a:solidFill>
                  <a:schemeClr val="tx2"/>
                </a:solidFill>
              </a:rPr>
              <a:t>Cette</a:t>
            </a:r>
            <a:r>
              <a:rPr lang="en-US" sz="3200" dirty="0" smtClean="0">
                <a:solidFill>
                  <a:schemeClr val="tx2"/>
                </a:solidFill>
              </a:rPr>
              <a:t> </a:t>
            </a:r>
            <a:r>
              <a:rPr lang="fr-FR" sz="3200" dirty="0" smtClean="0">
                <a:solidFill>
                  <a:schemeClr val="tx2"/>
                </a:solidFill>
              </a:rPr>
              <a:t>propriété est à l’origine de </a:t>
            </a:r>
            <a:r>
              <a:rPr lang="fr-FR" sz="3200" i="1" dirty="0" smtClean="0">
                <a:solidFill>
                  <a:schemeClr val="tx2"/>
                </a:solidFill>
              </a:rPr>
              <a:t>l’anomalie d’insertion</a:t>
            </a:r>
          </a:p>
          <a:p>
            <a:pPr marL="914400" lvl="1" indent="-457200">
              <a:lnSpc>
                <a:spcPct val="120000"/>
              </a:lnSpc>
              <a:spcBef>
                <a:spcPts val="600"/>
              </a:spcBef>
            </a:pPr>
            <a:r>
              <a:rPr lang="en-US" sz="3200" dirty="0" smtClean="0">
                <a:solidFill>
                  <a:schemeClr val="tx2"/>
                </a:solidFill>
              </a:rPr>
              <a:t> </a:t>
            </a:r>
            <a:r>
              <a:rPr lang="fr-FR" sz="3200" dirty="0" smtClean="0">
                <a:solidFill>
                  <a:schemeClr val="tx2"/>
                </a:solidFill>
              </a:rPr>
              <a:t>Il s`agit de l’impossibilité de l’insertion d’un </a:t>
            </a:r>
            <a:r>
              <a:rPr lang="fr-FR" sz="3200" dirty="0" err="1" smtClean="0">
                <a:solidFill>
                  <a:schemeClr val="tx2"/>
                </a:solidFill>
              </a:rPr>
              <a:t>tuple</a:t>
            </a:r>
            <a:r>
              <a:rPr lang="fr-FR" sz="3200" dirty="0" smtClean="0">
                <a:solidFill>
                  <a:schemeClr val="tx2"/>
                </a:solidFill>
              </a:rPr>
              <a:t> à cause d’un attribut clé nul</a:t>
            </a:r>
          </a:p>
          <a:p>
            <a:pPr marL="914400" lvl="1" indent="-457200">
              <a:lnSpc>
                <a:spcPct val="120000"/>
              </a:lnSpc>
              <a:spcBef>
                <a:spcPts val="600"/>
              </a:spcBef>
            </a:pPr>
            <a:r>
              <a:rPr lang="fr-FR" sz="3200" dirty="0">
                <a:solidFill>
                  <a:schemeClr val="tx2"/>
                </a:solidFill>
              </a:rPr>
              <a:t> </a:t>
            </a:r>
            <a:r>
              <a:rPr lang="fr-FR" sz="3200" dirty="0" smtClean="0">
                <a:solidFill>
                  <a:schemeClr val="tx2"/>
                </a:solidFill>
              </a:rPr>
              <a:t>Dans </a:t>
            </a:r>
            <a:r>
              <a:rPr lang="fr-FR" sz="3200" dirty="0" err="1" smtClean="0">
                <a:solidFill>
                  <a:schemeClr val="tx2"/>
                </a:solidFill>
              </a:rPr>
              <a:t>Etud</a:t>
            </a:r>
            <a:r>
              <a:rPr lang="fr-FR" sz="3200" dirty="0" smtClean="0">
                <a:solidFill>
                  <a:schemeClr val="tx2"/>
                </a:solidFill>
              </a:rPr>
              <a:t> en 1NF  il pourrait s’agir de tout attribut </a:t>
            </a:r>
          </a:p>
          <a:p>
            <a:pPr marL="457200" lvl="1" indent="0">
              <a:lnSpc>
                <a:spcPct val="120000"/>
              </a:lnSpc>
              <a:spcBef>
                <a:spcPts val="600"/>
              </a:spcBef>
              <a:buNone/>
            </a:pPr>
            <a:r>
              <a:rPr lang="fr-FR" sz="3200" dirty="0" smtClean="0"/>
              <a:t>	</a:t>
            </a:r>
            <a:r>
              <a:rPr lang="fr-FR" sz="3200" dirty="0" err="1" smtClean="0"/>
              <a:t>Etud</a:t>
            </a:r>
            <a:r>
              <a:rPr lang="fr-FR" sz="3200" dirty="0" smtClean="0"/>
              <a:t> </a:t>
            </a:r>
            <a:r>
              <a:rPr lang="fr-FR" sz="3200" dirty="0"/>
              <a:t>(</a:t>
            </a:r>
            <a:r>
              <a:rPr lang="fr-FR" sz="3200" u="sng" dirty="0"/>
              <a:t>E#</a:t>
            </a:r>
            <a:r>
              <a:rPr lang="fr-FR" sz="3200" dirty="0"/>
              <a:t>, </a:t>
            </a:r>
            <a:r>
              <a:rPr lang="fr-FR" sz="3200" u="sng" dirty="0"/>
              <a:t>Tel</a:t>
            </a:r>
            <a:r>
              <a:rPr lang="fr-FR" sz="3200" dirty="0"/>
              <a:t>, </a:t>
            </a:r>
            <a:r>
              <a:rPr lang="fr-FR" sz="3200" u="sng" dirty="0"/>
              <a:t>Hobby</a:t>
            </a:r>
            <a:r>
              <a:rPr lang="fr-FR" sz="3200" dirty="0"/>
              <a:t>, </a:t>
            </a:r>
            <a:r>
              <a:rPr lang="fr-FR" sz="3200" u="sng" dirty="0" err="1"/>
              <a:t>Dipl</a:t>
            </a:r>
            <a:r>
              <a:rPr lang="fr-FR" sz="3200" dirty="0"/>
              <a:t>, </a:t>
            </a:r>
            <a:r>
              <a:rPr lang="fr-FR" sz="3200" u="sng" dirty="0"/>
              <a:t>Enfants</a:t>
            </a:r>
            <a:r>
              <a:rPr lang="fr-FR" sz="3200" dirty="0"/>
              <a:t>, </a:t>
            </a:r>
            <a:r>
              <a:rPr lang="fr-FR" sz="3200" u="sng" dirty="0"/>
              <a:t>Voit</a:t>
            </a:r>
            <a:r>
              <a:rPr lang="fr-FR" sz="3200" dirty="0" smtClean="0"/>
              <a:t>)</a:t>
            </a:r>
            <a:r>
              <a:rPr lang="fr-FR" sz="3200" dirty="0" smtClean="0">
                <a:solidFill>
                  <a:schemeClr val="tx2"/>
                </a:solidFill>
              </a:rPr>
              <a:t> </a:t>
            </a:r>
          </a:p>
        </p:txBody>
      </p:sp>
      <p:sp>
        <p:nvSpPr>
          <p:cNvPr id="159748" name="Rectangle 4"/>
          <p:cNvSpPr>
            <a:spLocks noChangeArrowheads="1"/>
          </p:cNvSpPr>
          <p:nvPr/>
        </p:nvSpPr>
        <p:spPr bwMode="auto">
          <a:xfrm>
            <a:off x="881063" y="185738"/>
            <a:ext cx="6262687" cy="1143000"/>
          </a:xfrm>
          <a:prstGeom prst="rect">
            <a:avLst/>
          </a:prstGeom>
          <a:solidFill>
            <a:srgbClr val="FAFD00"/>
          </a:solidFill>
          <a:ln w="12700">
            <a:noFill/>
            <a:miter lim="800000"/>
            <a:headEnd/>
            <a:tailEnd/>
          </a:ln>
          <a:effectLst/>
        </p:spPr>
        <p:txBody>
          <a:bodyPr lIns="90488" tIns="44450" rIns="90488" bIns="44450" anchor="ctr"/>
          <a:lstStyle/>
          <a:p>
            <a:pPr algn="ctr"/>
            <a:r>
              <a:rPr lang="fr-FR" sz="4400" dirty="0">
                <a:solidFill>
                  <a:schemeClr val="accent1"/>
                </a:solidFill>
              </a:rPr>
              <a:t>Le nul</a:t>
            </a:r>
            <a:r>
              <a:rPr lang="en-US" sz="4400" dirty="0">
                <a:solidFill>
                  <a:schemeClr val="accent1"/>
                </a:solidFill>
              </a:rPr>
              <a:t> et la c</a:t>
            </a:r>
            <a:r>
              <a:rPr lang="fr-FR" sz="4400" dirty="0">
                <a:solidFill>
                  <a:schemeClr val="accent1"/>
                </a:solidFill>
              </a:rPr>
              <a:t>lé primaire</a:t>
            </a:r>
          </a:p>
        </p:txBody>
      </p:sp>
      <p:pic>
        <p:nvPicPr>
          <p:cNvPr id="6" name="Image 5" descr="maillot-jaune.JPG"/>
          <p:cNvPicPr>
            <a:picLocks noChangeAspect="1"/>
          </p:cNvPicPr>
          <p:nvPr/>
        </p:nvPicPr>
        <p:blipFill>
          <a:blip r:embed="rId3" cstate="print"/>
          <a:stretch>
            <a:fillRect/>
          </a:stretch>
        </p:blipFill>
        <p:spPr>
          <a:xfrm>
            <a:off x="8177530" y="0"/>
            <a:ext cx="966470" cy="1338729"/>
          </a:xfrm>
          <a:prstGeom prst="rect">
            <a:avLst/>
          </a:prstGeom>
        </p:spPr>
      </p:pic>
    </p:spTree>
    <p:extLst>
      <p:ext uri="{BB962C8B-B14F-4D97-AF65-F5344CB8AC3E}">
        <p14:creationId xmlns="" xmlns:p14="http://schemas.microsoft.com/office/powerpoint/2010/main" val="299671463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9747">
                                            <p:txEl>
                                              <p:pRg st="0" end="0"/>
                                            </p:txEl>
                                          </p:spTgt>
                                        </p:tgtEl>
                                        <p:attrNameLst>
                                          <p:attrName>style.visibility</p:attrName>
                                        </p:attrNameLst>
                                      </p:cBhvr>
                                      <p:to>
                                        <p:strVal val="visible"/>
                                      </p:to>
                                    </p:set>
                                    <p:anim to="" calcmode="lin" valueType="num">
                                      <p:cBhvr>
                                        <p:cTn id="7" dur="1" fill="hold"/>
                                        <p:tgtEl>
                                          <p:spTgt spid="159747">
                                            <p:txEl>
                                              <p:pRg st="0" end="0"/>
                                            </p:txEl>
                                          </p:spTgt>
                                        </p:tgtEl>
                                        <p:attrNameLst>
                                          <p:attrName/>
                                        </p:attrNameLst>
                                      </p:cBhvr>
                                    </p:anim>
                                  </p:childTnLst>
                                  <p:subTnLst>
                                    <p:animClr clrSpc="rgb" dir="cw">
                                      <p:cBhvr override="childStyle">
                                        <p:cTn dur="1" fill="hold" display="0" masterRel="nextClick" afterEffect="1"/>
                                        <p:tgtEl>
                                          <p:spTgt spid="159747">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59747">
                                            <p:txEl>
                                              <p:pRg st="1" end="1"/>
                                            </p:txEl>
                                          </p:spTgt>
                                        </p:tgtEl>
                                        <p:attrNameLst>
                                          <p:attrName>style.visibility</p:attrName>
                                        </p:attrNameLst>
                                      </p:cBhvr>
                                      <p:to>
                                        <p:strVal val="visible"/>
                                      </p:to>
                                    </p:set>
                                    <p:anim to="" calcmode="lin" valueType="num">
                                      <p:cBhvr>
                                        <p:cTn id="12" dur="1" fill="hold"/>
                                        <p:tgtEl>
                                          <p:spTgt spid="159747">
                                            <p:txEl>
                                              <p:pRg st="1" end="1"/>
                                            </p:txEl>
                                          </p:spTgt>
                                        </p:tgtEl>
                                        <p:attrNameLst>
                                          <p:attrName/>
                                        </p:attrNameLst>
                                      </p:cBhvr>
                                    </p:anim>
                                  </p:childTnLst>
                                  <p:subTnLst>
                                    <p:animClr clrSpc="rgb" dir="cw">
                                      <p:cBhvr override="childStyle">
                                        <p:cTn dur="1" fill="hold" display="0" masterRel="nextClick" afterEffect="1"/>
                                        <p:tgtEl>
                                          <p:spTgt spid="159747">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59747">
                                            <p:txEl>
                                              <p:pRg st="2" end="2"/>
                                            </p:txEl>
                                          </p:spTgt>
                                        </p:tgtEl>
                                        <p:attrNameLst>
                                          <p:attrName>style.visibility</p:attrName>
                                        </p:attrNameLst>
                                      </p:cBhvr>
                                      <p:to>
                                        <p:strVal val="visible"/>
                                      </p:to>
                                    </p:set>
                                    <p:anim to="" calcmode="lin" valueType="num">
                                      <p:cBhvr>
                                        <p:cTn id="15" dur="1" fill="hold"/>
                                        <p:tgtEl>
                                          <p:spTgt spid="159747">
                                            <p:txEl>
                                              <p:pRg st="2" end="2"/>
                                            </p:txEl>
                                          </p:spTgt>
                                        </p:tgtEl>
                                        <p:attrNameLst>
                                          <p:attrName/>
                                        </p:attrNameLst>
                                      </p:cBhvr>
                                    </p:anim>
                                  </p:childTnLst>
                                  <p:subTnLst>
                                    <p:animClr clrSpc="rgb" dir="cw">
                                      <p:cBhvr override="childStyle">
                                        <p:cTn dur="1" fill="hold" display="0" masterRel="nextClick" afterEffect="1"/>
                                        <p:tgtEl>
                                          <p:spTgt spid="159747">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59747">
                                            <p:txEl>
                                              <p:pRg st="3" end="3"/>
                                            </p:txEl>
                                          </p:spTgt>
                                        </p:tgtEl>
                                        <p:attrNameLst>
                                          <p:attrName>style.visibility</p:attrName>
                                        </p:attrNameLst>
                                      </p:cBhvr>
                                      <p:to>
                                        <p:strVal val="visible"/>
                                      </p:to>
                                    </p:set>
                                    <p:anim to="" calcmode="lin" valueType="num">
                                      <p:cBhvr>
                                        <p:cTn id="18" dur="1" fill="hold"/>
                                        <p:tgtEl>
                                          <p:spTgt spid="159747">
                                            <p:txEl>
                                              <p:pRg st="3" end="3"/>
                                            </p:txEl>
                                          </p:spTgt>
                                        </p:tgtEl>
                                        <p:attrNameLst>
                                          <p:attrName/>
                                        </p:attrNameLst>
                                      </p:cBhvr>
                                    </p:anim>
                                  </p:childTnLst>
                                  <p:subTnLst>
                                    <p:animClr clrSpc="rgb" dir="cw">
                                      <p:cBhvr override="childStyle">
                                        <p:cTn dur="1" fill="hold" display="0" masterRel="nextClick" afterEffect="1"/>
                                        <p:tgtEl>
                                          <p:spTgt spid="159747">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noFill/>
          <a:ln/>
        </p:spPr>
        <p:txBody>
          <a:bodyPr/>
          <a:lstStyle/>
          <a:p>
            <a:r>
              <a:rPr lang="fr-FR"/>
              <a:t>  </a:t>
            </a:r>
          </a:p>
        </p:txBody>
      </p:sp>
      <p:sp>
        <p:nvSpPr>
          <p:cNvPr id="159747" name="Rectangle 3"/>
          <p:cNvSpPr>
            <a:spLocks noGrp="1" noChangeArrowheads="1"/>
          </p:cNvSpPr>
          <p:nvPr>
            <p:ph type="body" idx="1"/>
          </p:nvPr>
        </p:nvSpPr>
        <p:spPr>
          <a:xfrm>
            <a:off x="214313" y="1557338"/>
            <a:ext cx="8662987" cy="5072062"/>
          </a:xfrm>
          <a:noFill/>
          <a:ln w="57150">
            <a:solidFill>
              <a:schemeClr val="accent1"/>
            </a:solidFill>
          </a:ln>
        </p:spPr>
        <p:txBody>
          <a:bodyPr/>
          <a:lstStyle/>
          <a:p>
            <a:pPr lvl="1">
              <a:lnSpc>
                <a:spcPct val="120000"/>
              </a:lnSpc>
              <a:spcBef>
                <a:spcPts val="600"/>
              </a:spcBef>
            </a:pPr>
            <a:r>
              <a:rPr lang="fr-FR" sz="3600" dirty="0" smtClean="0">
                <a:solidFill>
                  <a:schemeClr val="tx2"/>
                </a:solidFill>
              </a:rPr>
              <a:t>P. ex. impossible  </a:t>
            </a:r>
            <a:r>
              <a:rPr lang="fr-FR" sz="3600" dirty="0">
                <a:solidFill>
                  <a:schemeClr val="tx2"/>
                </a:solidFill>
              </a:rPr>
              <a:t>d’insérer  </a:t>
            </a:r>
            <a:r>
              <a:rPr lang="fr-FR" sz="3600" dirty="0" smtClean="0">
                <a:solidFill>
                  <a:schemeClr val="tx2"/>
                </a:solidFill>
              </a:rPr>
              <a:t>une donnée quelconque </a:t>
            </a:r>
            <a:r>
              <a:rPr lang="fr-FR" sz="3600" dirty="0">
                <a:solidFill>
                  <a:schemeClr val="tx2"/>
                </a:solidFill>
              </a:rPr>
              <a:t>d’un  étudiant </a:t>
            </a:r>
            <a:r>
              <a:rPr lang="fr-FR" sz="3600" dirty="0" smtClean="0">
                <a:solidFill>
                  <a:schemeClr val="tx2"/>
                </a:solidFill>
              </a:rPr>
              <a:t>sans enfants </a:t>
            </a:r>
          </a:p>
          <a:p>
            <a:pPr lvl="1">
              <a:lnSpc>
                <a:spcPct val="120000"/>
              </a:lnSpc>
              <a:spcBef>
                <a:spcPts val="600"/>
              </a:spcBef>
            </a:pPr>
            <a:r>
              <a:rPr lang="fr-FR" sz="3600" dirty="0">
                <a:solidFill>
                  <a:schemeClr val="tx2"/>
                </a:solidFill>
              </a:rPr>
              <a:t> </a:t>
            </a:r>
            <a:r>
              <a:rPr lang="fr-FR" sz="3600" dirty="0" smtClean="0">
                <a:solidFill>
                  <a:schemeClr val="tx2"/>
                </a:solidFill>
              </a:rPr>
              <a:t>La décomposition sans perte peut être la solution</a:t>
            </a:r>
          </a:p>
          <a:p>
            <a:pPr marL="1314450" lvl="2" indent="-457200">
              <a:lnSpc>
                <a:spcPct val="120000"/>
              </a:lnSpc>
              <a:spcBef>
                <a:spcPts val="600"/>
              </a:spcBef>
            </a:pPr>
            <a:r>
              <a:rPr lang="fr-FR" sz="3200" dirty="0" smtClean="0">
                <a:solidFill>
                  <a:schemeClr val="tx2"/>
                </a:solidFill>
              </a:rPr>
              <a:t>Voir </a:t>
            </a:r>
            <a:r>
              <a:rPr lang="fr-FR" sz="3200" dirty="0" err="1" smtClean="0">
                <a:solidFill>
                  <a:schemeClr val="tx2"/>
                </a:solidFill>
              </a:rPr>
              <a:t>Etud</a:t>
            </a:r>
            <a:r>
              <a:rPr lang="fr-FR" sz="3200" dirty="0" smtClean="0">
                <a:solidFill>
                  <a:schemeClr val="tx2"/>
                </a:solidFill>
              </a:rPr>
              <a:t> décomposé </a:t>
            </a:r>
          </a:p>
          <a:p>
            <a:pPr marL="914400" lvl="1" indent="-457200">
              <a:lnSpc>
                <a:spcPct val="120000"/>
              </a:lnSpc>
              <a:spcBef>
                <a:spcPts val="600"/>
              </a:spcBef>
            </a:pPr>
            <a:r>
              <a:rPr lang="fr-FR" sz="3600" dirty="0" smtClean="0">
                <a:solidFill>
                  <a:schemeClr val="tx2"/>
                </a:solidFill>
              </a:rPr>
              <a:t>Mais pas toujours</a:t>
            </a:r>
            <a:endParaRPr lang="fr-FR" sz="3600" dirty="0">
              <a:solidFill>
                <a:schemeClr val="tx2"/>
              </a:solidFill>
            </a:endParaRPr>
          </a:p>
        </p:txBody>
      </p:sp>
      <p:sp>
        <p:nvSpPr>
          <p:cNvPr id="159748" name="Rectangle 4"/>
          <p:cNvSpPr>
            <a:spLocks noChangeArrowheads="1"/>
          </p:cNvSpPr>
          <p:nvPr/>
        </p:nvSpPr>
        <p:spPr bwMode="auto">
          <a:xfrm>
            <a:off x="881063" y="185738"/>
            <a:ext cx="6262687" cy="1143000"/>
          </a:xfrm>
          <a:prstGeom prst="rect">
            <a:avLst/>
          </a:prstGeom>
          <a:solidFill>
            <a:srgbClr val="FAFD00"/>
          </a:solidFill>
          <a:ln w="12700">
            <a:noFill/>
            <a:miter lim="800000"/>
            <a:headEnd/>
            <a:tailEnd/>
          </a:ln>
          <a:effectLst/>
        </p:spPr>
        <p:txBody>
          <a:bodyPr lIns="90488" tIns="44450" rIns="90488" bIns="44450" anchor="ctr"/>
          <a:lstStyle/>
          <a:p>
            <a:pPr algn="ctr"/>
            <a:r>
              <a:rPr lang="fr-FR" sz="4400" dirty="0">
                <a:solidFill>
                  <a:schemeClr val="accent1"/>
                </a:solidFill>
              </a:rPr>
              <a:t>Le nul</a:t>
            </a:r>
            <a:r>
              <a:rPr lang="en-US" sz="4400" dirty="0">
                <a:solidFill>
                  <a:schemeClr val="accent1"/>
                </a:solidFill>
              </a:rPr>
              <a:t> et la c</a:t>
            </a:r>
            <a:r>
              <a:rPr lang="fr-FR" sz="4400" dirty="0">
                <a:solidFill>
                  <a:schemeClr val="accent1"/>
                </a:solidFill>
              </a:rPr>
              <a:t>lé primaire</a:t>
            </a:r>
          </a:p>
        </p:txBody>
      </p:sp>
      <p:pic>
        <p:nvPicPr>
          <p:cNvPr id="6" name="Image 5" descr="maillot-jaune.JPG"/>
          <p:cNvPicPr>
            <a:picLocks noChangeAspect="1"/>
          </p:cNvPicPr>
          <p:nvPr/>
        </p:nvPicPr>
        <p:blipFill>
          <a:blip r:embed="rId3" cstate="print"/>
          <a:stretch>
            <a:fillRect/>
          </a:stretch>
        </p:blipFill>
        <p:spPr>
          <a:xfrm>
            <a:off x="8177530" y="0"/>
            <a:ext cx="966470" cy="133872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9747">
                                            <p:txEl>
                                              <p:pRg st="0" end="0"/>
                                            </p:txEl>
                                          </p:spTgt>
                                        </p:tgtEl>
                                        <p:attrNameLst>
                                          <p:attrName>style.visibility</p:attrName>
                                        </p:attrNameLst>
                                      </p:cBhvr>
                                      <p:to>
                                        <p:strVal val="visible"/>
                                      </p:to>
                                    </p:set>
                                    <p:anim to="" calcmode="lin" valueType="num">
                                      <p:cBhvr>
                                        <p:cTn id="7" dur="1" fill="hold"/>
                                        <p:tgtEl>
                                          <p:spTgt spid="159747">
                                            <p:txEl>
                                              <p:pRg st="0" end="0"/>
                                            </p:txEl>
                                          </p:spTgt>
                                        </p:tgtEl>
                                        <p:attrNameLst>
                                          <p:attrName/>
                                        </p:attrNameLst>
                                      </p:cBhvr>
                                    </p:anim>
                                  </p:childTnLst>
                                  <p:subTnLst>
                                    <p:animClr clrSpc="rgb" dir="cw">
                                      <p:cBhvr override="childStyle">
                                        <p:cTn dur="1" fill="hold" display="0" masterRel="nextClick" afterEffect="1"/>
                                        <p:tgtEl>
                                          <p:spTgt spid="159747">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59747">
                                            <p:txEl>
                                              <p:pRg st="1" end="1"/>
                                            </p:txEl>
                                          </p:spTgt>
                                        </p:tgtEl>
                                        <p:attrNameLst>
                                          <p:attrName>style.visibility</p:attrName>
                                        </p:attrNameLst>
                                      </p:cBhvr>
                                      <p:to>
                                        <p:strVal val="visible"/>
                                      </p:to>
                                    </p:set>
                                    <p:anim to="" calcmode="lin" valueType="num">
                                      <p:cBhvr>
                                        <p:cTn id="12" dur="1" fill="hold"/>
                                        <p:tgtEl>
                                          <p:spTgt spid="159747">
                                            <p:txEl>
                                              <p:pRg st="1" end="1"/>
                                            </p:txEl>
                                          </p:spTgt>
                                        </p:tgtEl>
                                        <p:attrNameLst>
                                          <p:attrName/>
                                        </p:attrNameLst>
                                      </p:cBhvr>
                                    </p:anim>
                                  </p:childTnLst>
                                  <p:subTnLst>
                                    <p:animClr clrSpc="rgb" dir="cw">
                                      <p:cBhvr override="childStyle">
                                        <p:cTn dur="1" fill="hold" display="0" masterRel="nextClick" afterEffect="1"/>
                                        <p:tgtEl>
                                          <p:spTgt spid="159747">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59747">
                                            <p:txEl>
                                              <p:pRg st="2" end="2"/>
                                            </p:txEl>
                                          </p:spTgt>
                                        </p:tgtEl>
                                        <p:attrNameLst>
                                          <p:attrName>style.visibility</p:attrName>
                                        </p:attrNameLst>
                                      </p:cBhvr>
                                      <p:to>
                                        <p:strVal val="visible"/>
                                      </p:to>
                                    </p:set>
                                    <p:anim to="" calcmode="lin" valueType="num">
                                      <p:cBhvr>
                                        <p:cTn id="15" dur="1" fill="hold"/>
                                        <p:tgtEl>
                                          <p:spTgt spid="159747">
                                            <p:txEl>
                                              <p:pRg st="2" end="2"/>
                                            </p:txEl>
                                          </p:spTgt>
                                        </p:tgtEl>
                                        <p:attrNameLst>
                                          <p:attrName/>
                                        </p:attrNameLst>
                                      </p:cBhvr>
                                    </p:anim>
                                  </p:childTnLst>
                                  <p:subTnLst>
                                    <p:animClr clrSpc="rgb" dir="cw">
                                      <p:cBhvr override="childStyle">
                                        <p:cTn dur="1" fill="hold" display="0" masterRel="nextClick" afterEffect="1"/>
                                        <p:tgtEl>
                                          <p:spTgt spid="159747">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59747">
                                            <p:txEl>
                                              <p:pRg st="3" end="3"/>
                                            </p:txEl>
                                          </p:spTgt>
                                        </p:tgtEl>
                                        <p:attrNameLst>
                                          <p:attrName>style.visibility</p:attrName>
                                        </p:attrNameLst>
                                      </p:cBhvr>
                                      <p:to>
                                        <p:strVal val="visible"/>
                                      </p:to>
                                    </p:set>
                                    <p:anim to="" calcmode="lin" valueType="num">
                                      <p:cBhvr>
                                        <p:cTn id="18" dur="1" fill="hold"/>
                                        <p:tgtEl>
                                          <p:spTgt spid="159747">
                                            <p:txEl>
                                              <p:pRg st="3" end="3"/>
                                            </p:txEl>
                                          </p:spTgt>
                                        </p:tgtEl>
                                        <p:attrNameLst>
                                          <p:attrName/>
                                        </p:attrNameLst>
                                      </p:cBhvr>
                                    </p:anim>
                                  </p:childTnLst>
                                  <p:subTnLst>
                                    <p:animClr clrSpc="rgb" dir="cw">
                                      <p:cBhvr override="childStyle">
                                        <p:cTn dur="1" fill="hold" display="0" masterRel="nextClick" afterEffect="1"/>
                                        <p:tgtEl>
                                          <p:spTgt spid="159747">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noFill/>
          <a:ln/>
        </p:spPr>
        <p:txBody>
          <a:bodyPr/>
          <a:lstStyle/>
          <a:p>
            <a:r>
              <a:rPr lang="fr-FR" b="1"/>
              <a:t>  </a:t>
            </a:r>
          </a:p>
        </p:txBody>
      </p:sp>
      <p:sp>
        <p:nvSpPr>
          <p:cNvPr id="159747" name="Rectangle 3"/>
          <p:cNvSpPr>
            <a:spLocks noGrp="1" noChangeArrowheads="1"/>
          </p:cNvSpPr>
          <p:nvPr>
            <p:ph type="body" idx="1"/>
          </p:nvPr>
        </p:nvSpPr>
        <p:spPr>
          <a:xfrm>
            <a:off x="214313" y="1557338"/>
            <a:ext cx="8586787" cy="4900612"/>
          </a:xfrm>
          <a:noFill/>
          <a:ln w="57150">
            <a:solidFill>
              <a:schemeClr val="accent1"/>
            </a:solidFill>
          </a:ln>
        </p:spPr>
        <p:txBody>
          <a:bodyPr/>
          <a:lstStyle/>
          <a:p>
            <a:pPr marL="914400" lvl="1" indent="-457200">
              <a:lnSpc>
                <a:spcPct val="120000"/>
              </a:lnSpc>
              <a:spcBef>
                <a:spcPct val="45000"/>
              </a:spcBef>
            </a:pPr>
            <a:r>
              <a:rPr lang="fr-FR" sz="3200" dirty="0">
                <a:solidFill>
                  <a:schemeClr val="tx2"/>
                </a:solidFill>
              </a:rPr>
              <a:t>On peut interdire </a:t>
            </a:r>
            <a:r>
              <a:rPr lang="fr-FR" sz="3200" dirty="0" smtClean="0">
                <a:solidFill>
                  <a:schemeClr val="tx2"/>
                </a:solidFill>
              </a:rPr>
              <a:t>la </a:t>
            </a:r>
            <a:r>
              <a:rPr lang="fr-FR" sz="3200" dirty="0">
                <a:solidFill>
                  <a:schemeClr val="tx2"/>
                </a:solidFill>
              </a:rPr>
              <a:t>présence d’un nul pour un attribut </a:t>
            </a:r>
          </a:p>
          <a:p>
            <a:pPr marL="1295400" lvl="2" indent="-381000">
              <a:lnSpc>
                <a:spcPct val="120000"/>
              </a:lnSpc>
              <a:spcBef>
                <a:spcPct val="45000"/>
              </a:spcBef>
              <a:buFont typeface="Wingdings" pitchFamily="2" charset="2"/>
              <a:buChar char="$"/>
            </a:pPr>
            <a:r>
              <a:rPr lang="en-US" sz="3200" dirty="0" err="1">
                <a:solidFill>
                  <a:schemeClr val="tx2"/>
                </a:solidFill>
              </a:rPr>
              <a:t>Dans</a:t>
            </a:r>
            <a:r>
              <a:rPr lang="en-US" sz="3200" dirty="0">
                <a:solidFill>
                  <a:schemeClr val="tx2"/>
                </a:solidFill>
              </a:rPr>
              <a:t> la</a:t>
            </a:r>
            <a:r>
              <a:rPr lang="fr-FR" sz="3200" dirty="0">
                <a:solidFill>
                  <a:schemeClr val="tx2"/>
                </a:solidFill>
              </a:rPr>
              <a:t> définition de l’extension de la </a:t>
            </a:r>
            <a:r>
              <a:rPr lang="fr-FR" sz="3200" dirty="0" smtClean="0">
                <a:solidFill>
                  <a:schemeClr val="tx2"/>
                </a:solidFill>
              </a:rPr>
              <a:t>relation</a:t>
            </a:r>
          </a:p>
          <a:p>
            <a:pPr marL="1295400" lvl="2" indent="-381000">
              <a:lnSpc>
                <a:spcPct val="120000"/>
              </a:lnSpc>
              <a:spcBef>
                <a:spcPct val="45000"/>
              </a:spcBef>
              <a:buFont typeface="Wingdings" pitchFamily="2" charset="2"/>
              <a:buChar char="$"/>
            </a:pPr>
            <a:r>
              <a:rPr lang="fr-FR" sz="3200" dirty="0" smtClean="0">
                <a:solidFill>
                  <a:schemeClr val="tx2"/>
                </a:solidFill>
              </a:rPr>
              <a:t>Notamment dans </a:t>
            </a:r>
            <a:r>
              <a:rPr lang="fr-FR" sz="3200" dirty="0" err="1" smtClean="0">
                <a:solidFill>
                  <a:schemeClr val="tx2"/>
                </a:solidFill>
              </a:rPr>
              <a:t>MsAccess</a:t>
            </a:r>
            <a:r>
              <a:rPr lang="fr-FR" sz="3200" dirty="0" smtClean="0">
                <a:solidFill>
                  <a:schemeClr val="tx2"/>
                </a:solidFill>
              </a:rPr>
              <a:t> </a:t>
            </a:r>
            <a:endParaRPr lang="fr-FR" sz="3200" dirty="0">
              <a:solidFill>
                <a:schemeClr val="tx2"/>
              </a:solidFill>
            </a:endParaRPr>
          </a:p>
          <a:p>
            <a:pPr marL="914400" lvl="1" indent="-457200">
              <a:buSzTx/>
              <a:buFont typeface="Wingdings" pitchFamily="2" charset="2"/>
              <a:buChar char="Ø"/>
            </a:pPr>
            <a:r>
              <a:rPr lang="fr-FR" sz="3200" dirty="0">
                <a:solidFill>
                  <a:schemeClr val="tx2"/>
                </a:solidFill>
              </a:rPr>
              <a:t>La théorie initial</a:t>
            </a:r>
            <a:r>
              <a:rPr lang="en-US" sz="3200" dirty="0">
                <a:solidFill>
                  <a:schemeClr val="tx2"/>
                </a:solidFill>
              </a:rPr>
              <a:t>e</a:t>
            </a:r>
            <a:r>
              <a:rPr lang="fr-FR" sz="3200" dirty="0">
                <a:solidFill>
                  <a:schemeClr val="tx2"/>
                </a:solidFill>
              </a:rPr>
              <a:t> du modèle relationnel ne prévoyait pas de </a:t>
            </a:r>
            <a:r>
              <a:rPr lang="fr-FR" sz="3200" dirty="0" smtClean="0">
                <a:solidFill>
                  <a:schemeClr val="tx2"/>
                </a:solidFill>
              </a:rPr>
              <a:t>tables avec des nuls</a:t>
            </a:r>
            <a:endParaRPr lang="fr-FR" sz="3200" dirty="0">
              <a:solidFill>
                <a:schemeClr val="tx2"/>
              </a:solidFill>
            </a:endParaRPr>
          </a:p>
        </p:txBody>
      </p:sp>
      <p:sp>
        <p:nvSpPr>
          <p:cNvPr id="159748" name="Rectangle 4"/>
          <p:cNvSpPr>
            <a:spLocks noChangeArrowheads="1"/>
          </p:cNvSpPr>
          <p:nvPr/>
        </p:nvSpPr>
        <p:spPr bwMode="auto">
          <a:xfrm>
            <a:off x="881063" y="185738"/>
            <a:ext cx="6262687" cy="1143000"/>
          </a:xfrm>
          <a:prstGeom prst="rect">
            <a:avLst/>
          </a:prstGeom>
          <a:solidFill>
            <a:srgbClr val="FAFD00"/>
          </a:solidFill>
          <a:ln w="12700">
            <a:noFill/>
            <a:miter lim="800000"/>
            <a:headEnd/>
            <a:tailEnd/>
          </a:ln>
          <a:effectLst/>
        </p:spPr>
        <p:txBody>
          <a:bodyPr lIns="90488" tIns="44450" rIns="90488" bIns="44450" anchor="ctr"/>
          <a:lstStyle/>
          <a:p>
            <a:pPr algn="ctr"/>
            <a:r>
              <a:rPr lang="fr-CM" sz="4400" b="1">
                <a:solidFill>
                  <a:schemeClr val="accent1"/>
                </a:solidFill>
              </a:rPr>
              <a:t>Les nuls en perspective</a:t>
            </a:r>
          </a:p>
        </p:txBody>
      </p:sp>
      <p:pic>
        <p:nvPicPr>
          <p:cNvPr id="6" name="Image 5" descr="maillot-jaune.JPG"/>
          <p:cNvPicPr>
            <a:picLocks noChangeAspect="1"/>
          </p:cNvPicPr>
          <p:nvPr/>
        </p:nvPicPr>
        <p:blipFill>
          <a:blip r:embed="rId3" cstate="print"/>
          <a:stretch>
            <a:fillRect/>
          </a:stretch>
        </p:blipFill>
        <p:spPr>
          <a:xfrm>
            <a:off x="8177530" y="0"/>
            <a:ext cx="966470" cy="1338729"/>
          </a:xfrm>
          <a:prstGeom prst="rect">
            <a:avLst/>
          </a:prstGeom>
        </p:spPr>
      </p:pic>
    </p:spTree>
    <p:extLst>
      <p:ext uri="{BB962C8B-B14F-4D97-AF65-F5344CB8AC3E}">
        <p14:creationId xmlns="" xmlns:p14="http://schemas.microsoft.com/office/powerpoint/2010/main" val="43314165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9747">
                                            <p:txEl>
                                              <p:pRg st="0" end="0"/>
                                            </p:txEl>
                                          </p:spTgt>
                                        </p:tgtEl>
                                        <p:attrNameLst>
                                          <p:attrName>style.visibility</p:attrName>
                                        </p:attrNameLst>
                                      </p:cBhvr>
                                      <p:to>
                                        <p:strVal val="visible"/>
                                      </p:to>
                                    </p:set>
                                    <p:anim to="" calcmode="lin" valueType="num">
                                      <p:cBhvr>
                                        <p:cTn id="7" dur="1" fill="hold"/>
                                        <p:tgtEl>
                                          <p:spTgt spid="159747">
                                            <p:txEl>
                                              <p:pRg st="0" end="0"/>
                                            </p:txEl>
                                          </p:spTgt>
                                        </p:tgtEl>
                                        <p:attrNameLst>
                                          <p:attrName/>
                                        </p:attrNameLst>
                                      </p:cBhvr>
                                    </p:anim>
                                  </p:childTnLst>
                                  <p:subTnLst>
                                    <p:animClr clrSpc="rgb" dir="cw">
                                      <p:cBhvr override="childStyle">
                                        <p:cTn dur="1" fill="hold" display="0" masterRel="nextClick" afterEffect="1"/>
                                        <p:tgtEl>
                                          <p:spTgt spid="159747">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59747">
                                            <p:txEl>
                                              <p:pRg st="1" end="1"/>
                                            </p:txEl>
                                          </p:spTgt>
                                        </p:tgtEl>
                                        <p:attrNameLst>
                                          <p:attrName>style.visibility</p:attrName>
                                        </p:attrNameLst>
                                      </p:cBhvr>
                                      <p:to>
                                        <p:strVal val="visible"/>
                                      </p:to>
                                    </p:set>
                                    <p:anim to="" calcmode="lin" valueType="num">
                                      <p:cBhvr>
                                        <p:cTn id="10" dur="1" fill="hold"/>
                                        <p:tgtEl>
                                          <p:spTgt spid="159747">
                                            <p:txEl>
                                              <p:pRg st="1" end="1"/>
                                            </p:txEl>
                                          </p:spTgt>
                                        </p:tgtEl>
                                        <p:attrNameLst>
                                          <p:attrName/>
                                        </p:attrNameLst>
                                      </p:cBhvr>
                                    </p:anim>
                                  </p:childTnLst>
                                  <p:subTnLst>
                                    <p:animClr clrSpc="rgb" dir="cw">
                                      <p:cBhvr override="childStyle">
                                        <p:cTn dur="1" fill="hold" display="0" masterRel="nextClick" afterEffect="1"/>
                                        <p:tgtEl>
                                          <p:spTgt spid="159747">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59747">
                                            <p:txEl>
                                              <p:pRg st="2" end="2"/>
                                            </p:txEl>
                                          </p:spTgt>
                                        </p:tgtEl>
                                        <p:attrNameLst>
                                          <p:attrName>style.visibility</p:attrName>
                                        </p:attrNameLst>
                                      </p:cBhvr>
                                      <p:to>
                                        <p:strVal val="visible"/>
                                      </p:to>
                                    </p:set>
                                    <p:anim to="" calcmode="lin" valueType="num">
                                      <p:cBhvr>
                                        <p:cTn id="13" dur="1" fill="hold"/>
                                        <p:tgtEl>
                                          <p:spTgt spid="159747">
                                            <p:txEl>
                                              <p:pRg st="2" end="2"/>
                                            </p:txEl>
                                          </p:spTgt>
                                        </p:tgtEl>
                                        <p:attrNameLst>
                                          <p:attrName/>
                                        </p:attrNameLst>
                                      </p:cBhvr>
                                    </p:anim>
                                  </p:childTnLst>
                                  <p:subTnLst>
                                    <p:animClr clrSpc="rgb" dir="cw">
                                      <p:cBhvr override="childStyle">
                                        <p:cTn dur="1" fill="hold" display="0" masterRel="nextClick" afterEffect="1"/>
                                        <p:tgtEl>
                                          <p:spTgt spid="159747">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59747">
                                            <p:txEl>
                                              <p:pRg st="3" end="3"/>
                                            </p:txEl>
                                          </p:spTgt>
                                        </p:tgtEl>
                                        <p:attrNameLst>
                                          <p:attrName>style.visibility</p:attrName>
                                        </p:attrNameLst>
                                      </p:cBhvr>
                                      <p:to>
                                        <p:strVal val="visible"/>
                                      </p:to>
                                    </p:set>
                                    <p:anim to="" calcmode="lin" valueType="num">
                                      <p:cBhvr>
                                        <p:cTn id="16" dur="1" fill="hold"/>
                                        <p:tgtEl>
                                          <p:spTgt spid="159747">
                                            <p:txEl>
                                              <p:pRg st="3" end="3"/>
                                            </p:txEl>
                                          </p:spTgt>
                                        </p:tgtEl>
                                        <p:attrNameLst>
                                          <p:attrName/>
                                        </p:attrNameLst>
                                      </p:cBhvr>
                                    </p:anim>
                                  </p:childTnLst>
                                  <p:subTnLst>
                                    <p:animClr clrSpc="rgb" dir="cw">
                                      <p:cBhvr override="childStyle">
                                        <p:cTn dur="1" fill="hold" display="0" masterRel="nextClick" afterEffect="1"/>
                                        <p:tgtEl>
                                          <p:spTgt spid="159747">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noFill/>
          <a:ln/>
        </p:spPr>
        <p:txBody>
          <a:bodyPr/>
          <a:lstStyle/>
          <a:p>
            <a:r>
              <a:rPr lang="fr-FR"/>
              <a:t>  </a:t>
            </a:r>
          </a:p>
        </p:txBody>
      </p:sp>
      <p:sp>
        <p:nvSpPr>
          <p:cNvPr id="159747" name="Rectangle 3"/>
          <p:cNvSpPr>
            <a:spLocks noGrp="1" noChangeArrowheads="1"/>
          </p:cNvSpPr>
          <p:nvPr>
            <p:ph type="body" idx="1"/>
          </p:nvPr>
        </p:nvSpPr>
        <p:spPr>
          <a:xfrm>
            <a:off x="214314" y="1557338"/>
            <a:ext cx="8624886" cy="4059691"/>
          </a:xfrm>
          <a:noFill/>
          <a:ln w="57150">
            <a:solidFill>
              <a:schemeClr val="accent1"/>
            </a:solidFill>
          </a:ln>
        </p:spPr>
        <p:txBody>
          <a:bodyPr/>
          <a:lstStyle/>
          <a:p>
            <a:pPr marL="914400" lvl="1" indent="-457200">
              <a:buSzTx/>
              <a:buFont typeface="Wingdings" pitchFamily="2" charset="2"/>
              <a:buChar char="Ø"/>
            </a:pPr>
            <a:r>
              <a:rPr lang="fr-FR" sz="3200" dirty="0" smtClean="0">
                <a:solidFill>
                  <a:schemeClr val="tx2"/>
                </a:solidFill>
              </a:rPr>
              <a:t>L’introduction  de nuls a été faite par </a:t>
            </a:r>
            <a:r>
              <a:rPr lang="fr-FR" sz="3200" dirty="0">
                <a:solidFill>
                  <a:schemeClr val="tx2"/>
                </a:solidFill>
              </a:rPr>
              <a:t>les </a:t>
            </a:r>
            <a:r>
              <a:rPr lang="fr-FR" sz="3200" dirty="0" smtClean="0">
                <a:solidFill>
                  <a:schemeClr val="tx2"/>
                </a:solidFill>
              </a:rPr>
              <a:t>« praticiens » </a:t>
            </a:r>
          </a:p>
          <a:p>
            <a:pPr marL="914400" lvl="1" indent="-457200">
              <a:buSzTx/>
              <a:buFont typeface="Wingdings" pitchFamily="2" charset="2"/>
              <a:buChar char="Ø"/>
            </a:pPr>
            <a:r>
              <a:rPr lang="fr-FR" sz="3200" dirty="0" smtClean="0">
                <a:solidFill>
                  <a:schemeClr val="tx2"/>
                </a:solidFill>
              </a:rPr>
              <a:t>Elle a </a:t>
            </a:r>
            <a:r>
              <a:rPr lang="fr-FR" sz="3200" dirty="0">
                <a:solidFill>
                  <a:schemeClr val="tx2"/>
                </a:solidFill>
              </a:rPr>
              <a:t>crée de nombreux </a:t>
            </a:r>
            <a:r>
              <a:rPr lang="fr-FR" sz="3200" dirty="0" smtClean="0">
                <a:solidFill>
                  <a:schemeClr val="tx2"/>
                </a:solidFill>
              </a:rPr>
              <a:t>problèmes théoriques et pratique</a:t>
            </a:r>
            <a:endParaRPr lang="fr-FR" sz="3600" dirty="0">
              <a:solidFill>
                <a:schemeClr val="tx2"/>
              </a:solidFill>
            </a:endParaRPr>
          </a:p>
          <a:p>
            <a:pPr marL="1295400" lvl="2" indent="-381000">
              <a:buSzTx/>
              <a:buFont typeface="Wingdings" pitchFamily="2" charset="2"/>
              <a:buChar char="Ø"/>
            </a:pPr>
            <a:r>
              <a:rPr lang="fr-FR" sz="3200" dirty="0" smtClean="0">
                <a:solidFill>
                  <a:schemeClr val="tx2"/>
                </a:solidFill>
              </a:rPr>
              <a:t>Beaucoup </a:t>
            </a:r>
            <a:r>
              <a:rPr lang="fr-FR" sz="3200" dirty="0">
                <a:solidFill>
                  <a:schemeClr val="tx2"/>
                </a:solidFill>
              </a:rPr>
              <a:t>restent non-résolus</a:t>
            </a:r>
          </a:p>
          <a:p>
            <a:pPr marL="895350" lvl="1" indent="-381000">
              <a:buSzTx/>
              <a:buFont typeface="Wingdings" pitchFamily="2" charset="2"/>
              <a:buChar char="Ø"/>
            </a:pPr>
            <a:r>
              <a:rPr lang="fr-FR" sz="3600" dirty="0">
                <a:solidFill>
                  <a:schemeClr val="tx2"/>
                </a:solidFill>
              </a:rPr>
              <a:t> </a:t>
            </a:r>
            <a:r>
              <a:rPr lang="fr-FR" sz="3600" dirty="0" smtClean="0">
                <a:solidFill>
                  <a:schemeClr val="tx2"/>
                </a:solidFill>
              </a:rPr>
              <a:t>Voir + dans le cours sur le site et dans le cours sur  SQL</a:t>
            </a:r>
          </a:p>
        </p:txBody>
      </p:sp>
      <p:sp>
        <p:nvSpPr>
          <p:cNvPr id="159748" name="Rectangle 4"/>
          <p:cNvSpPr>
            <a:spLocks noChangeArrowheads="1"/>
          </p:cNvSpPr>
          <p:nvPr/>
        </p:nvSpPr>
        <p:spPr bwMode="auto">
          <a:xfrm>
            <a:off x="881063" y="185738"/>
            <a:ext cx="6262687" cy="1143000"/>
          </a:xfrm>
          <a:prstGeom prst="rect">
            <a:avLst/>
          </a:prstGeom>
          <a:solidFill>
            <a:srgbClr val="FAFD00"/>
          </a:solidFill>
          <a:ln w="12700">
            <a:noFill/>
            <a:miter lim="800000"/>
            <a:headEnd/>
            <a:tailEnd/>
          </a:ln>
          <a:effectLst/>
        </p:spPr>
        <p:txBody>
          <a:bodyPr lIns="90488" tIns="44450" rIns="90488" bIns="44450" anchor="ctr"/>
          <a:lstStyle/>
          <a:p>
            <a:pPr algn="ctr"/>
            <a:r>
              <a:rPr lang="fr-CM" sz="4400">
                <a:solidFill>
                  <a:schemeClr val="accent1"/>
                </a:solidFill>
              </a:rPr>
              <a:t>Les nuls en perspective</a:t>
            </a:r>
          </a:p>
        </p:txBody>
      </p:sp>
      <p:pic>
        <p:nvPicPr>
          <p:cNvPr id="6" name="Image 5" descr="maillot-jaune.JPG"/>
          <p:cNvPicPr>
            <a:picLocks noChangeAspect="1"/>
          </p:cNvPicPr>
          <p:nvPr/>
        </p:nvPicPr>
        <p:blipFill>
          <a:blip r:embed="rId3" cstate="print"/>
          <a:stretch>
            <a:fillRect/>
          </a:stretch>
        </p:blipFill>
        <p:spPr>
          <a:xfrm>
            <a:off x="8177530" y="0"/>
            <a:ext cx="966470" cy="133872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9747">
                                            <p:txEl>
                                              <p:pRg st="0" end="0"/>
                                            </p:txEl>
                                          </p:spTgt>
                                        </p:tgtEl>
                                        <p:attrNameLst>
                                          <p:attrName>style.visibility</p:attrName>
                                        </p:attrNameLst>
                                      </p:cBhvr>
                                      <p:to>
                                        <p:strVal val="visible"/>
                                      </p:to>
                                    </p:set>
                                    <p:anim to="" calcmode="lin" valueType="num">
                                      <p:cBhvr>
                                        <p:cTn id="7" dur="1" fill="hold"/>
                                        <p:tgtEl>
                                          <p:spTgt spid="159747">
                                            <p:txEl>
                                              <p:pRg st="0" end="0"/>
                                            </p:txEl>
                                          </p:spTgt>
                                        </p:tgtEl>
                                        <p:attrNameLst>
                                          <p:attrName/>
                                        </p:attrNameLst>
                                      </p:cBhvr>
                                    </p:anim>
                                  </p:childTnLst>
                                  <p:subTnLst>
                                    <p:animClr clrSpc="rgb" dir="cw">
                                      <p:cBhvr override="childStyle">
                                        <p:cTn dur="1" fill="hold" display="0" masterRel="nextClick" afterEffect="1"/>
                                        <p:tgtEl>
                                          <p:spTgt spid="159747">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59747">
                                            <p:txEl>
                                              <p:pRg st="1" end="1"/>
                                            </p:txEl>
                                          </p:spTgt>
                                        </p:tgtEl>
                                        <p:attrNameLst>
                                          <p:attrName>style.visibility</p:attrName>
                                        </p:attrNameLst>
                                      </p:cBhvr>
                                      <p:to>
                                        <p:strVal val="visible"/>
                                      </p:to>
                                    </p:set>
                                    <p:anim to="" calcmode="lin" valueType="num">
                                      <p:cBhvr>
                                        <p:cTn id="12" dur="1" fill="hold"/>
                                        <p:tgtEl>
                                          <p:spTgt spid="159747">
                                            <p:txEl>
                                              <p:pRg st="1" end="1"/>
                                            </p:txEl>
                                          </p:spTgt>
                                        </p:tgtEl>
                                        <p:attrNameLst>
                                          <p:attrName/>
                                        </p:attrNameLst>
                                      </p:cBhvr>
                                    </p:anim>
                                  </p:childTnLst>
                                  <p:subTnLst>
                                    <p:animClr clrSpc="rgb" dir="cw">
                                      <p:cBhvr override="childStyle">
                                        <p:cTn dur="1" fill="hold" display="0" masterRel="nextClick" afterEffect="1"/>
                                        <p:tgtEl>
                                          <p:spTgt spid="159747">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59747">
                                            <p:txEl>
                                              <p:pRg st="2" end="2"/>
                                            </p:txEl>
                                          </p:spTgt>
                                        </p:tgtEl>
                                        <p:attrNameLst>
                                          <p:attrName>style.visibility</p:attrName>
                                        </p:attrNameLst>
                                      </p:cBhvr>
                                      <p:to>
                                        <p:strVal val="visible"/>
                                      </p:to>
                                    </p:set>
                                    <p:anim to="" calcmode="lin" valueType="num">
                                      <p:cBhvr>
                                        <p:cTn id="15" dur="1" fill="hold"/>
                                        <p:tgtEl>
                                          <p:spTgt spid="159747">
                                            <p:txEl>
                                              <p:pRg st="2" end="2"/>
                                            </p:txEl>
                                          </p:spTgt>
                                        </p:tgtEl>
                                        <p:attrNameLst>
                                          <p:attrName/>
                                        </p:attrNameLst>
                                      </p:cBhvr>
                                    </p:anim>
                                  </p:childTnLst>
                                  <p:subTnLst>
                                    <p:animClr clrSpc="rgb" dir="cw">
                                      <p:cBhvr override="childStyle">
                                        <p:cTn dur="1" fill="hold" display="0" masterRel="nextClick" afterEffect="1"/>
                                        <p:tgtEl>
                                          <p:spTgt spid="159747">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59747">
                                            <p:txEl>
                                              <p:pRg st="3" end="3"/>
                                            </p:txEl>
                                          </p:spTgt>
                                        </p:tgtEl>
                                        <p:attrNameLst>
                                          <p:attrName>style.visibility</p:attrName>
                                        </p:attrNameLst>
                                      </p:cBhvr>
                                      <p:to>
                                        <p:strVal val="visible"/>
                                      </p:to>
                                    </p:set>
                                    <p:anim to="" calcmode="lin" valueType="num">
                                      <p:cBhvr>
                                        <p:cTn id="18" dur="1" fill="hold"/>
                                        <p:tgtEl>
                                          <p:spTgt spid="159747">
                                            <p:txEl>
                                              <p:pRg st="3" end="3"/>
                                            </p:txEl>
                                          </p:spTgt>
                                        </p:tgtEl>
                                        <p:attrNameLst>
                                          <p:attrName/>
                                        </p:attrNameLst>
                                      </p:cBhvr>
                                    </p:anim>
                                  </p:childTnLst>
                                  <p:subTnLst>
                                    <p:animClr clrSpc="rgb" dir="cw">
                                      <p:cBhvr override="childStyle">
                                        <p:cTn dur="1" fill="hold" display="0" masterRel="nextClick" afterEffect="1"/>
                                        <p:tgtEl>
                                          <p:spTgt spid="159747">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noFill/>
          <a:ln/>
        </p:spPr>
        <p:txBody>
          <a:bodyPr/>
          <a:lstStyle/>
          <a:p>
            <a:r>
              <a:rPr lang="fr-FR"/>
              <a:t>  </a:t>
            </a:r>
          </a:p>
        </p:txBody>
      </p:sp>
      <p:sp>
        <p:nvSpPr>
          <p:cNvPr id="159747" name="Rectangle 3"/>
          <p:cNvSpPr>
            <a:spLocks noGrp="1" noChangeArrowheads="1"/>
          </p:cNvSpPr>
          <p:nvPr>
            <p:ph type="body" idx="1"/>
          </p:nvPr>
        </p:nvSpPr>
        <p:spPr>
          <a:xfrm>
            <a:off x="214314" y="1557338"/>
            <a:ext cx="8575124" cy="5300662"/>
          </a:xfrm>
          <a:noFill/>
          <a:ln w="57150">
            <a:solidFill>
              <a:schemeClr val="accent1"/>
            </a:solidFill>
          </a:ln>
        </p:spPr>
        <p:txBody>
          <a:bodyPr/>
          <a:lstStyle/>
          <a:p>
            <a:pPr marL="495300" indent="-381000">
              <a:buSzTx/>
              <a:buFont typeface="Wingdings" pitchFamily="2" charset="2"/>
              <a:buChar char="Ø"/>
            </a:pPr>
            <a:r>
              <a:rPr lang="fr-FR" sz="3600" dirty="0" smtClean="0">
                <a:solidFill>
                  <a:schemeClr val="tx2"/>
                </a:solidFill>
              </a:rPr>
              <a:t>Ex. </a:t>
            </a:r>
            <a:r>
              <a:rPr lang="fr-FR" sz="3600" dirty="0" err="1" smtClean="0">
                <a:solidFill>
                  <a:schemeClr val="tx2"/>
                </a:solidFill>
              </a:rPr>
              <a:t>MsAccess</a:t>
            </a:r>
            <a:endParaRPr lang="fr-FR" sz="3600" dirty="0" smtClean="0">
              <a:solidFill>
                <a:schemeClr val="tx2"/>
              </a:solidFill>
            </a:endParaRPr>
          </a:p>
          <a:p>
            <a:pPr marL="895350" lvl="1" indent="-381000">
              <a:buSzTx/>
              <a:buFont typeface="Wingdings" pitchFamily="2" charset="2"/>
              <a:buChar char="Ø"/>
            </a:pPr>
            <a:r>
              <a:rPr lang="fr-FR" sz="3200" dirty="0" smtClean="0">
                <a:solidFill>
                  <a:schemeClr val="tx2"/>
                </a:solidFill>
              </a:rPr>
              <a:t>Deux nuls sont égaux pour Distinct et Group By</a:t>
            </a:r>
          </a:p>
          <a:p>
            <a:pPr marL="895350" lvl="1" indent="-381000">
              <a:buSzTx/>
              <a:buFont typeface="Wingdings" pitchFamily="2" charset="2"/>
              <a:buChar char="Ø"/>
            </a:pPr>
            <a:r>
              <a:rPr lang="fr-FR" sz="3200" dirty="0" smtClean="0">
                <a:solidFill>
                  <a:schemeClr val="tx2"/>
                </a:solidFill>
              </a:rPr>
              <a:t>Ils sont différents pour l’</a:t>
            </a:r>
            <a:r>
              <a:rPr lang="fr-FR" sz="3200" dirty="0" err="1" smtClean="0">
                <a:solidFill>
                  <a:schemeClr val="tx2"/>
                </a:solidFill>
              </a:rPr>
              <a:t>equi-jointure</a:t>
            </a:r>
            <a:endParaRPr lang="fr-FR" sz="3200" dirty="0" smtClean="0">
              <a:solidFill>
                <a:schemeClr val="tx2"/>
              </a:solidFill>
            </a:endParaRPr>
          </a:p>
          <a:p>
            <a:pPr marL="895350" lvl="1" indent="-381000">
              <a:buSzTx/>
              <a:buFont typeface="Wingdings" pitchFamily="2" charset="2"/>
              <a:buChar char="Ø"/>
            </a:pPr>
            <a:r>
              <a:rPr lang="fr-FR" sz="3200" dirty="0" smtClean="0">
                <a:solidFill>
                  <a:schemeClr val="tx2"/>
                </a:solidFill>
              </a:rPr>
              <a:t> Un nul est plus grand que tout non-nul</a:t>
            </a:r>
          </a:p>
          <a:p>
            <a:pPr marL="895350" lvl="1" indent="-381000">
              <a:buSzTx/>
              <a:buFont typeface="Wingdings" pitchFamily="2" charset="2"/>
              <a:buChar char="Ø"/>
            </a:pPr>
            <a:r>
              <a:rPr lang="fr-FR" sz="3200" dirty="0" smtClean="0">
                <a:solidFill>
                  <a:schemeClr val="tx2"/>
                </a:solidFill>
              </a:rPr>
              <a:t>Somme (nul , a) = a mais nul + a = nul</a:t>
            </a:r>
          </a:p>
          <a:p>
            <a:pPr marL="895350" lvl="1" indent="-381000">
              <a:buSzTx/>
              <a:buFont typeface="Wingdings" pitchFamily="2" charset="2"/>
              <a:buChar char="Ø"/>
            </a:pPr>
            <a:r>
              <a:rPr lang="fr-FR" sz="3200" dirty="0" smtClean="0">
                <a:solidFill>
                  <a:schemeClr val="tx2"/>
                </a:solidFill>
              </a:rPr>
              <a:t>Une requête peut générer une table avec tous les </a:t>
            </a:r>
            <a:r>
              <a:rPr lang="fr-FR" sz="3200" dirty="0" err="1" smtClean="0">
                <a:solidFill>
                  <a:schemeClr val="tx2"/>
                </a:solidFill>
              </a:rPr>
              <a:t>tuples</a:t>
            </a:r>
            <a:r>
              <a:rPr lang="fr-FR" sz="3200" dirty="0" smtClean="0">
                <a:solidFill>
                  <a:schemeClr val="tx2"/>
                </a:solidFill>
              </a:rPr>
              <a:t> entièrement nuls</a:t>
            </a:r>
          </a:p>
          <a:p>
            <a:pPr marL="495300" indent="-381000">
              <a:buSzTx/>
              <a:buFont typeface="Wingdings" pitchFamily="2" charset="2"/>
              <a:buChar char="Ø"/>
            </a:pPr>
            <a:r>
              <a:rPr lang="fr-FR" sz="3600" dirty="0" smtClean="0">
                <a:solidFill>
                  <a:schemeClr val="tx2"/>
                </a:solidFill>
              </a:rPr>
              <a:t> Vous avez dit bizarre ? </a:t>
            </a:r>
          </a:p>
        </p:txBody>
      </p:sp>
      <p:sp>
        <p:nvSpPr>
          <p:cNvPr id="159748" name="Rectangle 4"/>
          <p:cNvSpPr>
            <a:spLocks noChangeArrowheads="1"/>
          </p:cNvSpPr>
          <p:nvPr/>
        </p:nvSpPr>
        <p:spPr bwMode="auto">
          <a:xfrm>
            <a:off x="881063" y="185738"/>
            <a:ext cx="6262687" cy="1143000"/>
          </a:xfrm>
          <a:prstGeom prst="rect">
            <a:avLst/>
          </a:prstGeom>
          <a:solidFill>
            <a:srgbClr val="FAFD00"/>
          </a:solidFill>
          <a:ln w="12700">
            <a:noFill/>
            <a:miter lim="800000"/>
            <a:headEnd/>
            <a:tailEnd/>
          </a:ln>
          <a:effectLst/>
        </p:spPr>
        <p:txBody>
          <a:bodyPr lIns="90488" tIns="44450" rIns="90488" bIns="44450" anchor="ctr"/>
          <a:lstStyle/>
          <a:p>
            <a:pPr algn="ctr"/>
            <a:r>
              <a:rPr lang="fr-CM" sz="4400">
                <a:solidFill>
                  <a:schemeClr val="accent1"/>
                </a:solidFill>
              </a:rPr>
              <a:t>Les </a:t>
            </a:r>
            <a:r>
              <a:rPr lang="fr-CM" sz="4400" smtClean="0">
                <a:solidFill>
                  <a:schemeClr val="accent1"/>
                </a:solidFill>
              </a:rPr>
              <a:t>nuls </a:t>
            </a:r>
            <a:r>
              <a:rPr lang="fr-CM" sz="4400">
                <a:solidFill>
                  <a:schemeClr val="accent1"/>
                </a:solidFill>
              </a:rPr>
              <a:t>en </a:t>
            </a:r>
            <a:r>
              <a:rPr lang="fr-CM" sz="4400" smtClean="0">
                <a:solidFill>
                  <a:schemeClr val="accent1"/>
                </a:solidFill>
              </a:rPr>
              <a:t>pratique</a:t>
            </a:r>
            <a:endParaRPr lang="fr-CM" sz="4400">
              <a:solidFill>
                <a:schemeClr val="accent1"/>
              </a:solidFill>
            </a:endParaRPr>
          </a:p>
        </p:txBody>
      </p:sp>
      <p:pic>
        <p:nvPicPr>
          <p:cNvPr id="6" name="Image 5" descr="maillot-jaune.JPG"/>
          <p:cNvPicPr>
            <a:picLocks noChangeAspect="1"/>
          </p:cNvPicPr>
          <p:nvPr/>
        </p:nvPicPr>
        <p:blipFill>
          <a:blip r:embed="rId3" cstate="print"/>
          <a:stretch>
            <a:fillRect/>
          </a:stretch>
        </p:blipFill>
        <p:spPr>
          <a:xfrm>
            <a:off x="8177530" y="0"/>
            <a:ext cx="966470" cy="133872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9747">
                                            <p:txEl>
                                              <p:pRg st="0" end="0"/>
                                            </p:txEl>
                                          </p:spTgt>
                                        </p:tgtEl>
                                        <p:attrNameLst>
                                          <p:attrName>style.visibility</p:attrName>
                                        </p:attrNameLst>
                                      </p:cBhvr>
                                      <p:to>
                                        <p:strVal val="visible"/>
                                      </p:to>
                                    </p:set>
                                    <p:anim to="" calcmode="lin" valueType="num">
                                      <p:cBhvr>
                                        <p:cTn id="7" dur="1" fill="hold"/>
                                        <p:tgtEl>
                                          <p:spTgt spid="159747">
                                            <p:txEl>
                                              <p:pRg st="0" end="0"/>
                                            </p:txEl>
                                          </p:spTgt>
                                        </p:tgtEl>
                                        <p:attrNameLst>
                                          <p:attrName/>
                                        </p:attrNameLst>
                                      </p:cBhvr>
                                    </p:anim>
                                  </p:childTnLst>
                                  <p:subTnLst>
                                    <p:animClr clrSpc="rgb" dir="cw">
                                      <p:cBhvr override="childStyle">
                                        <p:cTn dur="1" fill="hold" display="0" masterRel="nextClick" afterEffect="1"/>
                                        <p:tgtEl>
                                          <p:spTgt spid="159747">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59747">
                                            <p:txEl>
                                              <p:pRg st="1" end="1"/>
                                            </p:txEl>
                                          </p:spTgt>
                                        </p:tgtEl>
                                        <p:attrNameLst>
                                          <p:attrName>style.visibility</p:attrName>
                                        </p:attrNameLst>
                                      </p:cBhvr>
                                      <p:to>
                                        <p:strVal val="visible"/>
                                      </p:to>
                                    </p:set>
                                    <p:anim to="" calcmode="lin" valueType="num">
                                      <p:cBhvr>
                                        <p:cTn id="10" dur="1" fill="hold"/>
                                        <p:tgtEl>
                                          <p:spTgt spid="159747">
                                            <p:txEl>
                                              <p:pRg st="1" end="1"/>
                                            </p:txEl>
                                          </p:spTgt>
                                        </p:tgtEl>
                                        <p:attrNameLst>
                                          <p:attrName/>
                                        </p:attrNameLst>
                                      </p:cBhvr>
                                    </p:anim>
                                  </p:childTnLst>
                                  <p:subTnLst>
                                    <p:animClr clrSpc="rgb" dir="cw">
                                      <p:cBhvr override="childStyle">
                                        <p:cTn dur="1" fill="hold" display="0" masterRel="nextClick" afterEffect="1"/>
                                        <p:tgtEl>
                                          <p:spTgt spid="159747">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59747">
                                            <p:txEl>
                                              <p:pRg st="2" end="2"/>
                                            </p:txEl>
                                          </p:spTgt>
                                        </p:tgtEl>
                                        <p:attrNameLst>
                                          <p:attrName>style.visibility</p:attrName>
                                        </p:attrNameLst>
                                      </p:cBhvr>
                                      <p:to>
                                        <p:strVal val="visible"/>
                                      </p:to>
                                    </p:set>
                                    <p:anim to="" calcmode="lin" valueType="num">
                                      <p:cBhvr>
                                        <p:cTn id="13" dur="1" fill="hold"/>
                                        <p:tgtEl>
                                          <p:spTgt spid="159747">
                                            <p:txEl>
                                              <p:pRg st="2" end="2"/>
                                            </p:txEl>
                                          </p:spTgt>
                                        </p:tgtEl>
                                        <p:attrNameLst>
                                          <p:attrName/>
                                        </p:attrNameLst>
                                      </p:cBhvr>
                                    </p:anim>
                                  </p:childTnLst>
                                  <p:subTnLst>
                                    <p:animClr clrSpc="rgb" dir="cw">
                                      <p:cBhvr override="childStyle">
                                        <p:cTn dur="1" fill="hold" display="0" masterRel="nextClick" afterEffect="1"/>
                                        <p:tgtEl>
                                          <p:spTgt spid="159747">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59747">
                                            <p:txEl>
                                              <p:pRg st="3" end="3"/>
                                            </p:txEl>
                                          </p:spTgt>
                                        </p:tgtEl>
                                        <p:attrNameLst>
                                          <p:attrName>style.visibility</p:attrName>
                                        </p:attrNameLst>
                                      </p:cBhvr>
                                      <p:to>
                                        <p:strVal val="visible"/>
                                      </p:to>
                                    </p:set>
                                    <p:anim to="" calcmode="lin" valueType="num">
                                      <p:cBhvr>
                                        <p:cTn id="16" dur="1" fill="hold"/>
                                        <p:tgtEl>
                                          <p:spTgt spid="159747">
                                            <p:txEl>
                                              <p:pRg st="3" end="3"/>
                                            </p:txEl>
                                          </p:spTgt>
                                        </p:tgtEl>
                                        <p:attrNameLst>
                                          <p:attrName/>
                                        </p:attrNameLst>
                                      </p:cBhvr>
                                    </p:anim>
                                  </p:childTnLst>
                                  <p:subTnLst>
                                    <p:animClr clrSpc="rgb" dir="cw">
                                      <p:cBhvr override="childStyle">
                                        <p:cTn dur="1" fill="hold" display="0" masterRel="nextClick" afterEffect="1"/>
                                        <p:tgtEl>
                                          <p:spTgt spid="159747">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159747">
                                            <p:txEl>
                                              <p:pRg st="4" end="4"/>
                                            </p:txEl>
                                          </p:spTgt>
                                        </p:tgtEl>
                                        <p:attrNameLst>
                                          <p:attrName>style.visibility</p:attrName>
                                        </p:attrNameLst>
                                      </p:cBhvr>
                                      <p:to>
                                        <p:strVal val="visible"/>
                                      </p:to>
                                    </p:set>
                                    <p:anim to="" calcmode="lin" valueType="num">
                                      <p:cBhvr>
                                        <p:cTn id="19" dur="1" fill="hold"/>
                                        <p:tgtEl>
                                          <p:spTgt spid="159747">
                                            <p:txEl>
                                              <p:pRg st="4" end="4"/>
                                            </p:txEl>
                                          </p:spTgt>
                                        </p:tgtEl>
                                        <p:attrNameLst>
                                          <p:attrName/>
                                        </p:attrNameLst>
                                      </p:cBhvr>
                                    </p:anim>
                                  </p:childTnLst>
                                  <p:subTnLst>
                                    <p:animClr clrSpc="rgb" dir="cw">
                                      <p:cBhvr override="childStyle">
                                        <p:cTn dur="1" fill="hold" display="0" masterRel="nextClick" afterEffect="1"/>
                                        <p:tgtEl>
                                          <p:spTgt spid="159747">
                                            <p:txEl>
                                              <p:pRg st="4" end="4"/>
                                            </p:txEl>
                                          </p:spTgt>
                                        </p:tgtEl>
                                        <p:attrNameLst>
                                          <p:attrName>ppt_c</p:attrName>
                                        </p:attrNameLst>
                                      </p:cBhvr>
                                      <p:to>
                                        <a:schemeClr val="hlink"/>
                                      </p:to>
                                    </p:animClr>
                                  </p:subTnLst>
                                </p:cTn>
                              </p:par>
                              <p:par>
                                <p:cTn id="20" presetID="24" presetClass="entr" presetSubtype="0" fill="hold" grpId="0" nodeType="withEffect">
                                  <p:stCondLst>
                                    <p:cond delay="0"/>
                                  </p:stCondLst>
                                  <p:childTnLst>
                                    <p:set>
                                      <p:cBhvr>
                                        <p:cTn id="21" dur="1" fill="hold">
                                          <p:stCondLst>
                                            <p:cond delay="499"/>
                                          </p:stCondLst>
                                        </p:cTn>
                                        <p:tgtEl>
                                          <p:spTgt spid="159747">
                                            <p:txEl>
                                              <p:pRg st="5" end="5"/>
                                            </p:txEl>
                                          </p:spTgt>
                                        </p:tgtEl>
                                        <p:attrNameLst>
                                          <p:attrName>style.visibility</p:attrName>
                                        </p:attrNameLst>
                                      </p:cBhvr>
                                      <p:to>
                                        <p:strVal val="visible"/>
                                      </p:to>
                                    </p:set>
                                    <p:anim to="" calcmode="lin" valueType="num">
                                      <p:cBhvr>
                                        <p:cTn id="22" dur="1" fill="hold"/>
                                        <p:tgtEl>
                                          <p:spTgt spid="159747">
                                            <p:txEl>
                                              <p:pRg st="5" end="5"/>
                                            </p:txEl>
                                          </p:spTgt>
                                        </p:tgtEl>
                                        <p:attrNameLst>
                                          <p:attrName/>
                                        </p:attrNameLst>
                                      </p:cBhvr>
                                    </p:anim>
                                  </p:childTnLst>
                                  <p:subTnLst>
                                    <p:animClr clrSpc="rgb" dir="cw">
                                      <p:cBhvr override="childStyle">
                                        <p:cTn dur="1" fill="hold" display="0" masterRel="nextClick" afterEffect="1"/>
                                        <p:tgtEl>
                                          <p:spTgt spid="159747">
                                            <p:txEl>
                                              <p:pRg st="5" end="5"/>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59747">
                                            <p:txEl>
                                              <p:pRg st="6" end="6"/>
                                            </p:txEl>
                                          </p:spTgt>
                                        </p:tgtEl>
                                        <p:attrNameLst>
                                          <p:attrName>style.visibility</p:attrName>
                                        </p:attrNameLst>
                                      </p:cBhvr>
                                      <p:to>
                                        <p:strVal val="visible"/>
                                      </p:to>
                                    </p:set>
                                    <p:anim to="" calcmode="lin" valueType="num">
                                      <p:cBhvr>
                                        <p:cTn id="27" dur="1" fill="hold"/>
                                        <p:tgtEl>
                                          <p:spTgt spid="159747">
                                            <p:txEl>
                                              <p:pRg st="6" end="6"/>
                                            </p:txEl>
                                          </p:spTgt>
                                        </p:tgtEl>
                                        <p:attrNameLst>
                                          <p:attrName/>
                                        </p:attrNameLst>
                                      </p:cBhvr>
                                    </p:anim>
                                  </p:childTnLst>
                                  <p:subTnLst>
                                    <p:animClr clrSpc="rgb" dir="cw">
                                      <p:cBhvr override="childStyle">
                                        <p:cTn dur="1" fill="hold" display="0" masterRel="nextClick" afterEffect="1"/>
                                        <p:tgtEl>
                                          <p:spTgt spid="159747">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a:solidFill>
            <a:schemeClr val="tx1"/>
          </a:solidFill>
        </p:spPr>
        <p:txBody>
          <a:bodyPr/>
          <a:lstStyle/>
          <a:p>
            <a:pPr algn="ctr"/>
            <a:r>
              <a:rPr lang="fr-FR">
                <a:solidFill>
                  <a:schemeClr val="accent1"/>
                </a:solidFill>
              </a:rPr>
              <a:t>Modélisation relationnelle</a:t>
            </a:r>
            <a:endParaRPr lang="fr-FR">
              <a:solidFill>
                <a:srgbClr val="0000FD"/>
              </a:solidFill>
            </a:endParaRPr>
          </a:p>
        </p:txBody>
      </p:sp>
      <p:sp>
        <p:nvSpPr>
          <p:cNvPr id="184326" name="Rectangle 6"/>
          <p:cNvSpPr>
            <a:spLocks noGrp="1" noChangeArrowheads="1"/>
          </p:cNvSpPr>
          <p:nvPr>
            <p:ph type="body" idx="1"/>
          </p:nvPr>
        </p:nvSpPr>
        <p:spPr>
          <a:xfrm>
            <a:off x="711200" y="2163763"/>
            <a:ext cx="7772400" cy="4267200"/>
          </a:xfrm>
        </p:spPr>
        <p:txBody>
          <a:bodyPr/>
          <a:lstStyle/>
          <a:p>
            <a:r>
              <a:rPr lang="fr-FR"/>
              <a:t>Passage du monde réel vers une base relationnelle</a:t>
            </a:r>
          </a:p>
          <a:p>
            <a:r>
              <a:rPr lang="fr-FR"/>
              <a:t> Le schéma conceptuel</a:t>
            </a:r>
          </a:p>
          <a:p>
            <a:pPr lvl="1"/>
            <a:r>
              <a:rPr lang="fr-FR"/>
              <a:t> Schémas de tables</a:t>
            </a:r>
          </a:p>
          <a:p>
            <a:pPr lvl="1"/>
            <a:r>
              <a:rPr lang="fr-FR"/>
              <a:t> Liens sémantiques &amp; contraintes IR</a:t>
            </a:r>
          </a:p>
          <a:p>
            <a:pPr lvl="1"/>
            <a:r>
              <a:rPr lang="fr-FR"/>
              <a:t> Opérations permises</a:t>
            </a:r>
          </a:p>
          <a:p>
            <a:r>
              <a:rPr lang="fr-FR"/>
              <a:t> Les schémas externes</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a:solidFill>
            <a:schemeClr val="tx1"/>
          </a:solidFill>
        </p:spPr>
        <p:txBody>
          <a:bodyPr/>
          <a:lstStyle/>
          <a:p>
            <a:pPr algn="ctr"/>
            <a:r>
              <a:rPr lang="fr-FR">
                <a:solidFill>
                  <a:schemeClr val="accent1"/>
                </a:solidFill>
              </a:rPr>
              <a:t>Modélisation relationnelle</a:t>
            </a:r>
            <a:endParaRPr lang="fr-FR">
              <a:solidFill>
                <a:srgbClr val="0000FD"/>
              </a:solidFill>
            </a:endParaRPr>
          </a:p>
        </p:txBody>
      </p:sp>
      <p:sp>
        <p:nvSpPr>
          <p:cNvPr id="184326" name="Rectangle 6"/>
          <p:cNvSpPr>
            <a:spLocks noGrp="1" noChangeArrowheads="1"/>
          </p:cNvSpPr>
          <p:nvPr>
            <p:ph type="body" idx="1"/>
          </p:nvPr>
        </p:nvSpPr>
        <p:spPr>
          <a:xfrm>
            <a:off x="711200" y="2163763"/>
            <a:ext cx="7772400" cy="4267200"/>
          </a:xfrm>
        </p:spPr>
        <p:txBody>
          <a:bodyPr/>
          <a:lstStyle/>
          <a:p>
            <a:r>
              <a:rPr lang="fr-FR" smtClean="0"/>
              <a:t> Souvent fort simple</a:t>
            </a:r>
          </a:p>
          <a:p>
            <a:pPr lvl="1"/>
            <a:r>
              <a:rPr lang="fr-FR" smtClean="0"/>
              <a:t>L’attrait de bases relationnelles</a:t>
            </a:r>
          </a:p>
          <a:p>
            <a:r>
              <a:rPr lang="fr-FR" smtClean="0"/>
              <a:t>Exemples typiques commentés en cours</a:t>
            </a:r>
          </a:p>
          <a:p>
            <a:pPr lvl="1"/>
            <a:r>
              <a:rPr lang="fr-FR"/>
              <a:t> </a:t>
            </a:r>
            <a:r>
              <a:rPr lang="fr-FR" smtClean="0"/>
              <a:t>Fournisseurs et Pièces (Supplier Part DB)</a:t>
            </a:r>
          </a:p>
          <a:p>
            <a:pPr lvl="1"/>
            <a:r>
              <a:rPr lang="fr-FR"/>
              <a:t> </a:t>
            </a:r>
            <a:r>
              <a:rPr lang="fr-FR" smtClean="0"/>
              <a:t>Conseillers en assurances et Produits d’Assurances</a:t>
            </a:r>
          </a:p>
          <a:p>
            <a:pPr lvl="1"/>
            <a:r>
              <a:rPr lang="fr-FR" smtClean="0"/>
              <a:t> Etudiants et Cours </a:t>
            </a:r>
            <a:endParaRPr lang="fr-F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95400" y="152400"/>
            <a:ext cx="6477000" cy="914400"/>
          </a:xfrm>
          <a:noFill/>
          <a:ln/>
        </p:spPr>
        <p:txBody>
          <a:bodyPr/>
          <a:lstStyle/>
          <a:p>
            <a:pPr algn="ctr"/>
            <a:r>
              <a:rPr lang="fr-FR">
                <a:solidFill>
                  <a:schemeClr val="hlink"/>
                </a:solidFill>
              </a:rPr>
              <a:t>Schémas Externes</a:t>
            </a:r>
          </a:p>
        </p:txBody>
      </p:sp>
      <p:sp>
        <p:nvSpPr>
          <p:cNvPr id="8195" name="Rectangle 3"/>
          <p:cNvSpPr>
            <a:spLocks noGrp="1" noChangeArrowheads="1"/>
          </p:cNvSpPr>
          <p:nvPr>
            <p:ph type="body" idx="1"/>
          </p:nvPr>
        </p:nvSpPr>
        <p:spPr>
          <a:xfrm>
            <a:off x="838200" y="1371600"/>
            <a:ext cx="7772400" cy="4267200"/>
          </a:xfrm>
          <a:noFill/>
          <a:ln/>
        </p:spPr>
        <p:txBody>
          <a:bodyPr/>
          <a:lstStyle/>
          <a:p>
            <a:r>
              <a:rPr lang="fr-FR" sz="2800" b="1">
                <a:solidFill>
                  <a:srgbClr val="FAFD00"/>
                </a:solidFill>
              </a:rPr>
              <a:t>Schéma (vue) externe = Collection de vues relationnels (</a:t>
            </a:r>
            <a:r>
              <a:rPr lang="fr-FR" sz="2800" b="1">
                <a:solidFill>
                  <a:srgbClr val="00FF00"/>
                </a:solidFill>
              </a:rPr>
              <a:t>tables virtuelles </a:t>
            </a:r>
            <a:r>
              <a:rPr lang="fr-FR" sz="2800" b="1">
                <a:solidFill>
                  <a:srgbClr val="FAFD00"/>
                </a:solidFill>
              </a:rPr>
              <a:t>dérivées de relations réelles)</a:t>
            </a:r>
          </a:p>
          <a:p>
            <a:r>
              <a:rPr lang="fr-FR" sz="2800" b="1">
                <a:solidFill>
                  <a:srgbClr val="FAFD00"/>
                </a:solidFill>
              </a:rPr>
              <a:t>Un usager ne voit pas de différence entre une vue relationnelle et une table réelle</a:t>
            </a:r>
          </a:p>
          <a:p>
            <a:pPr lvl="1"/>
            <a:r>
              <a:rPr lang="fr-FR" sz="2400" b="1">
                <a:solidFill>
                  <a:srgbClr val="FCFEB9"/>
                </a:solidFill>
              </a:rPr>
              <a:t>En principe !</a:t>
            </a:r>
            <a:endParaRPr lang="fr-FR" sz="2400"/>
          </a:p>
          <a:p>
            <a:pPr>
              <a:spcBef>
                <a:spcPct val="33000"/>
              </a:spcBef>
              <a:buClr>
                <a:schemeClr val="accent1"/>
              </a:buClr>
              <a:buSzPct val="100000"/>
              <a:buFont typeface="Wingdings" pitchFamily="2" charset="2"/>
              <a:buChar char="L"/>
            </a:pPr>
            <a:r>
              <a:rPr lang="fr-FR" sz="2800" b="1">
                <a:solidFill>
                  <a:srgbClr val="FAFD00"/>
                </a:solidFill>
              </a:rPr>
              <a:t> </a:t>
            </a:r>
            <a:r>
              <a:rPr lang="fr-FR" sz="2400" b="1">
                <a:solidFill>
                  <a:srgbClr val="FAFD00"/>
                </a:solidFill>
              </a:rPr>
              <a:t>Une </a:t>
            </a:r>
            <a:r>
              <a:rPr lang="fr-FR" sz="2400" b="1">
                <a:solidFill>
                  <a:srgbClr val="00FF00"/>
                </a:solidFill>
              </a:rPr>
              <a:t>vue relationnelle</a:t>
            </a:r>
            <a:r>
              <a:rPr lang="fr-FR" sz="2400" b="1">
                <a:solidFill>
                  <a:srgbClr val="FAFD00"/>
                </a:solidFill>
              </a:rPr>
              <a:t> n'est pas une vue externe au sens ANSI-SPARC </a:t>
            </a:r>
          </a:p>
          <a:p>
            <a:pPr>
              <a:spcBef>
                <a:spcPct val="33000"/>
              </a:spcBef>
              <a:buClr>
                <a:schemeClr val="accent1"/>
              </a:buClr>
              <a:buSzPct val="100000"/>
              <a:buFont typeface="Wingdings" pitchFamily="2" charset="2"/>
              <a:buChar char="L"/>
            </a:pPr>
            <a:r>
              <a:rPr lang="fr-FR" sz="2400" b="1">
                <a:solidFill>
                  <a:srgbClr val="FAFD00"/>
                </a:solidFill>
              </a:rPr>
              <a:t> Celle-ci serait une </a:t>
            </a:r>
            <a:r>
              <a:rPr lang="fr-FR" sz="2400" b="1">
                <a:solidFill>
                  <a:srgbClr val="00FF00"/>
                </a:solidFill>
              </a:rPr>
              <a:t>base virtuelle</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arn(outHorizontal)">
                                      <p:cBhvr>
                                        <p:cTn id="7" dur="500"/>
                                        <p:tgtEl>
                                          <p:spTgt spid="8195">
                                            <p:txEl>
                                              <p:pRg st="0" end="0"/>
                                            </p:txEl>
                                          </p:spTgt>
                                        </p:tgtEl>
                                      </p:cBhvr>
                                    </p:animEffect>
                                  </p:childTnLst>
                                  <p:subTnLst>
                                    <p:animClr clrSpc="rgb" dir="cw">
                                      <p:cBhvr override="childStyle">
                                        <p:cTn dur="1" fill="hold" display="0" masterRel="nextClick" afterEffect="1"/>
                                        <p:tgtEl>
                                          <p:spTgt spid="8195">
                                            <p:txEl>
                                              <p:pRg st="0" end="0"/>
                                            </p:txEl>
                                          </p:spTgt>
                                        </p:tgtEl>
                                        <p:attrNameLst>
                                          <p:attrName>ppt_c</p:attrName>
                                        </p:attrNameLst>
                                      </p:cBhvr>
                                      <p:to>
                                        <a:srgbClr val="00FF00"/>
                                      </p:to>
                                    </p:animClr>
                                  </p:sub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arn(outHorizontal)">
                                      <p:cBhvr>
                                        <p:cTn id="12" dur="500"/>
                                        <p:tgtEl>
                                          <p:spTgt spid="8195">
                                            <p:txEl>
                                              <p:pRg st="1" end="1"/>
                                            </p:txEl>
                                          </p:spTgt>
                                        </p:tgtEl>
                                      </p:cBhvr>
                                    </p:animEffect>
                                  </p:childTnLst>
                                  <p:subTnLst>
                                    <p:animClr clrSpc="rgb" dir="cw">
                                      <p:cBhvr override="childStyle">
                                        <p:cTn dur="1" fill="hold" display="0" masterRel="nextClick" afterEffect="1"/>
                                        <p:tgtEl>
                                          <p:spTgt spid="8195">
                                            <p:txEl>
                                              <p:pRg st="1" end="1"/>
                                            </p:txEl>
                                          </p:spTgt>
                                        </p:tgtEl>
                                        <p:attrNameLst>
                                          <p:attrName>ppt_c</p:attrName>
                                        </p:attrNameLst>
                                      </p:cBhvr>
                                      <p:to>
                                        <a:srgbClr val="00FF00"/>
                                      </p:to>
                                    </p:animClr>
                                  </p:subTnLst>
                                </p:cTn>
                              </p:par>
                              <p:par>
                                <p:cTn id="13" presetID="16" presetClass="entr" presetSubtype="42" fill="hold" grpId="0"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barn(outHorizontal)">
                                      <p:cBhvr>
                                        <p:cTn id="15" dur="500"/>
                                        <p:tgtEl>
                                          <p:spTgt spid="8195">
                                            <p:txEl>
                                              <p:pRg st="2" end="2"/>
                                            </p:txEl>
                                          </p:spTgt>
                                        </p:tgtEl>
                                      </p:cBhvr>
                                    </p:animEffect>
                                  </p:childTnLst>
                                  <p:subTnLst>
                                    <p:animClr clrSpc="rgb" dir="cw">
                                      <p:cBhvr override="childStyle">
                                        <p:cTn dur="1" fill="hold" display="0" masterRel="nextClick" afterEffect="1"/>
                                        <p:tgtEl>
                                          <p:spTgt spid="8195">
                                            <p:txEl>
                                              <p:pRg st="2" end="2"/>
                                            </p:txEl>
                                          </p:spTgt>
                                        </p:tgtEl>
                                        <p:attrNameLst>
                                          <p:attrName>ppt_c</p:attrName>
                                        </p:attrNameLst>
                                      </p:cBhvr>
                                      <p:to>
                                        <a:srgbClr val="00FF00"/>
                                      </p:to>
                                    </p:animClr>
                                  </p:sub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8195">
                                            <p:txEl>
                                              <p:pRg st="3" end="3"/>
                                            </p:txEl>
                                          </p:spTgt>
                                        </p:tgtEl>
                                        <p:attrNameLst>
                                          <p:attrName>style.visibility</p:attrName>
                                        </p:attrNameLst>
                                      </p:cBhvr>
                                      <p:to>
                                        <p:strVal val="visible"/>
                                      </p:to>
                                    </p:set>
                                    <p:animEffect transition="in" filter="barn(outHorizontal)">
                                      <p:cBhvr>
                                        <p:cTn id="20" dur="500"/>
                                        <p:tgtEl>
                                          <p:spTgt spid="8195">
                                            <p:txEl>
                                              <p:pRg st="3" end="3"/>
                                            </p:txEl>
                                          </p:spTgt>
                                        </p:tgtEl>
                                      </p:cBhvr>
                                    </p:animEffect>
                                  </p:childTnLst>
                                  <p:subTnLst>
                                    <p:animClr clrSpc="rgb" dir="cw">
                                      <p:cBhvr override="childStyle">
                                        <p:cTn dur="1" fill="hold" display="0" masterRel="nextClick" afterEffect="1"/>
                                        <p:tgtEl>
                                          <p:spTgt spid="8195">
                                            <p:txEl>
                                              <p:pRg st="3" end="3"/>
                                            </p:txEl>
                                          </p:spTgt>
                                        </p:tgtEl>
                                        <p:attrNameLst>
                                          <p:attrName>ppt_c</p:attrName>
                                        </p:attrNameLst>
                                      </p:cBhvr>
                                      <p:to>
                                        <a:srgbClr val="00FF00"/>
                                      </p:to>
                                    </p:animClr>
                                  </p:subTnLst>
                                </p:cTn>
                              </p:par>
                            </p:childTnLst>
                          </p:cTn>
                        </p:par>
                      </p:childTnLst>
                    </p:cTn>
                  </p:par>
                  <p:par>
                    <p:cTn id="21" fill="hold">
                      <p:stCondLst>
                        <p:cond delay="indefinite"/>
                      </p:stCondLst>
                      <p:childTnLst>
                        <p:par>
                          <p:cTn id="22" fill="hold">
                            <p:stCondLst>
                              <p:cond delay="0"/>
                            </p:stCondLst>
                            <p:childTnLst>
                              <p:par>
                                <p:cTn id="23" presetID="16" presetClass="entr" presetSubtype="42" fill="hold" grpId="0"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Effect transition="in" filter="barn(outHorizontal)">
                                      <p:cBhvr>
                                        <p:cTn id="25" dur="500"/>
                                        <p:tgtEl>
                                          <p:spTgt spid="8195">
                                            <p:txEl>
                                              <p:pRg st="4" end="4"/>
                                            </p:txEl>
                                          </p:spTgt>
                                        </p:tgtEl>
                                      </p:cBhvr>
                                    </p:animEffect>
                                  </p:childTnLst>
                                  <p:subTnLst>
                                    <p:animClr clrSpc="rgb" dir="cw">
                                      <p:cBhvr override="childStyle">
                                        <p:cTn dur="1" fill="hold" display="0" masterRel="nextClick" afterEffect="1"/>
                                        <p:tgtEl>
                                          <p:spTgt spid="8195">
                                            <p:txEl>
                                              <p:pRg st="4" end="4"/>
                                            </p:txEl>
                                          </p:spTgt>
                                        </p:tgtEl>
                                        <p:attrNameLst>
                                          <p:attrName>ppt_c</p:attrName>
                                        </p:attrNameLst>
                                      </p:cBhvr>
                                      <p:to>
                                        <a:srgbClr val="00FF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solidFill>
            <a:schemeClr val="tx1"/>
          </a:solidFill>
        </p:spPr>
        <p:txBody>
          <a:bodyPr/>
          <a:lstStyle/>
          <a:p>
            <a:pPr algn="ctr"/>
            <a:r>
              <a:rPr lang="fr-FR">
                <a:solidFill>
                  <a:schemeClr val="accent1"/>
                </a:solidFill>
              </a:rPr>
              <a:t>Modélisation relationnelle</a:t>
            </a:r>
            <a:endParaRPr lang="fr-FR">
              <a:solidFill>
                <a:srgbClr val="0000FD"/>
              </a:solidFill>
            </a:endParaRPr>
          </a:p>
        </p:txBody>
      </p:sp>
      <p:sp>
        <p:nvSpPr>
          <p:cNvPr id="188423" name="AutoShape 7"/>
          <p:cNvSpPr>
            <a:spLocks noChangeArrowheads="1"/>
          </p:cNvSpPr>
          <p:nvPr/>
        </p:nvSpPr>
        <p:spPr bwMode="auto">
          <a:xfrm>
            <a:off x="322263" y="2384425"/>
            <a:ext cx="4017962" cy="2884488"/>
          </a:xfrm>
          <a:prstGeom prst="irregularSeal2">
            <a:avLst/>
          </a:prstGeom>
          <a:solidFill>
            <a:schemeClr val="accent1"/>
          </a:solidFill>
          <a:ln w="12700">
            <a:solidFill>
              <a:schemeClr val="tx1"/>
            </a:solidFill>
            <a:miter lim="800000"/>
            <a:headEnd/>
            <a:tailEnd/>
          </a:ln>
          <a:effectLst/>
        </p:spPr>
        <p:txBody>
          <a:bodyPr wrap="none" anchor="ctr"/>
          <a:lstStyle/>
          <a:p>
            <a:endParaRPr lang="fr-FR"/>
          </a:p>
        </p:txBody>
      </p:sp>
      <p:sp>
        <p:nvSpPr>
          <p:cNvPr id="188424" name="AutoShape 8"/>
          <p:cNvSpPr>
            <a:spLocks noChangeArrowheads="1"/>
          </p:cNvSpPr>
          <p:nvPr/>
        </p:nvSpPr>
        <p:spPr bwMode="auto">
          <a:xfrm>
            <a:off x="4108450" y="3463925"/>
            <a:ext cx="1236663" cy="849313"/>
          </a:xfrm>
          <a:prstGeom prst="rightArrow">
            <a:avLst>
              <a:gd name="adj1" fmla="val 50000"/>
              <a:gd name="adj2" fmla="val 36402"/>
            </a:avLst>
          </a:prstGeom>
          <a:solidFill>
            <a:schemeClr val="accent1"/>
          </a:solidFill>
          <a:ln w="12700">
            <a:solidFill>
              <a:schemeClr val="tx1"/>
            </a:solidFill>
            <a:miter lim="800000"/>
            <a:headEnd/>
            <a:tailEnd/>
          </a:ln>
          <a:effectLst/>
        </p:spPr>
        <p:txBody>
          <a:bodyPr wrap="none" anchor="ctr"/>
          <a:lstStyle/>
          <a:p>
            <a:endParaRPr lang="fr-FR"/>
          </a:p>
        </p:txBody>
      </p:sp>
      <p:sp>
        <p:nvSpPr>
          <p:cNvPr id="188426" name="Rectangle 10"/>
          <p:cNvSpPr>
            <a:spLocks noChangeArrowheads="1"/>
          </p:cNvSpPr>
          <p:nvPr/>
        </p:nvSpPr>
        <p:spPr bwMode="auto">
          <a:xfrm>
            <a:off x="6451600" y="2794000"/>
            <a:ext cx="566738" cy="773113"/>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88427" name="Rectangle 11"/>
          <p:cNvSpPr>
            <a:spLocks noChangeArrowheads="1"/>
          </p:cNvSpPr>
          <p:nvPr/>
        </p:nvSpPr>
        <p:spPr bwMode="auto">
          <a:xfrm>
            <a:off x="7451725" y="3068638"/>
            <a:ext cx="566738" cy="463550"/>
          </a:xfrm>
          <a:prstGeom prst="rect">
            <a:avLst/>
          </a:prstGeom>
          <a:solidFill>
            <a:schemeClr val="accent1"/>
          </a:solidFill>
          <a:ln w="12700">
            <a:solidFill>
              <a:schemeClr val="tx1"/>
            </a:solidFill>
            <a:miter lim="800000"/>
            <a:headEnd/>
            <a:tailEnd/>
          </a:ln>
          <a:effectLst/>
        </p:spPr>
        <p:txBody>
          <a:bodyPr wrap="none" anchor="ctr"/>
          <a:lstStyle/>
          <a:p>
            <a:pPr algn="ctr"/>
            <a:endParaRPr lang="fr-FR">
              <a:solidFill>
                <a:schemeClr val="tx1"/>
              </a:solidFill>
            </a:endParaRPr>
          </a:p>
        </p:txBody>
      </p:sp>
      <p:sp>
        <p:nvSpPr>
          <p:cNvPr id="188428" name="Rectangle 12"/>
          <p:cNvSpPr>
            <a:spLocks noChangeArrowheads="1"/>
          </p:cNvSpPr>
          <p:nvPr/>
        </p:nvSpPr>
        <p:spPr bwMode="auto">
          <a:xfrm>
            <a:off x="6786563" y="3978275"/>
            <a:ext cx="566737" cy="773113"/>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88429" name="Rectangle 13"/>
          <p:cNvSpPr>
            <a:spLocks noChangeArrowheads="1"/>
          </p:cNvSpPr>
          <p:nvPr/>
        </p:nvSpPr>
        <p:spPr bwMode="auto">
          <a:xfrm>
            <a:off x="7812088" y="4221163"/>
            <a:ext cx="206375" cy="463550"/>
          </a:xfrm>
          <a:prstGeom prst="rect">
            <a:avLst/>
          </a:prstGeom>
          <a:solidFill>
            <a:schemeClr val="accent1"/>
          </a:solidFill>
          <a:ln w="12700">
            <a:solidFill>
              <a:schemeClr val="tx1"/>
            </a:solidFill>
            <a:miter lim="800000"/>
            <a:headEnd/>
            <a:tailEnd/>
          </a:ln>
          <a:effectLst/>
        </p:spPr>
        <p:txBody>
          <a:bodyPr wrap="none" anchor="ctr"/>
          <a:lstStyle/>
          <a:p>
            <a:pPr algn="ctr"/>
            <a:endParaRPr lang="fr-FR">
              <a:solidFill>
                <a:schemeClr val="tx1"/>
              </a:solidFill>
            </a:endParaRPr>
          </a:p>
        </p:txBody>
      </p:sp>
      <p:sp>
        <p:nvSpPr>
          <p:cNvPr id="188430" name="Line 14"/>
          <p:cNvSpPr>
            <a:spLocks noChangeShapeType="1"/>
          </p:cNvSpPr>
          <p:nvPr/>
        </p:nvSpPr>
        <p:spPr bwMode="auto">
          <a:xfrm>
            <a:off x="6735763" y="3541713"/>
            <a:ext cx="309562" cy="438150"/>
          </a:xfrm>
          <a:prstGeom prst="line">
            <a:avLst/>
          </a:prstGeom>
          <a:noFill/>
          <a:ln w="12700">
            <a:solidFill>
              <a:schemeClr val="tx1"/>
            </a:solidFill>
            <a:round/>
            <a:headEnd/>
            <a:tailEnd/>
          </a:ln>
          <a:effectLst/>
        </p:spPr>
        <p:txBody>
          <a:bodyPr/>
          <a:lstStyle/>
          <a:p>
            <a:endParaRPr lang="fr-FR"/>
          </a:p>
        </p:txBody>
      </p:sp>
      <p:sp>
        <p:nvSpPr>
          <p:cNvPr id="188431" name="Line 15"/>
          <p:cNvSpPr>
            <a:spLocks noChangeShapeType="1"/>
          </p:cNvSpPr>
          <p:nvPr/>
        </p:nvSpPr>
        <p:spPr bwMode="auto">
          <a:xfrm flipV="1">
            <a:off x="7327900" y="3516313"/>
            <a:ext cx="438150" cy="720725"/>
          </a:xfrm>
          <a:prstGeom prst="line">
            <a:avLst/>
          </a:prstGeom>
          <a:noFill/>
          <a:ln w="12700">
            <a:solidFill>
              <a:schemeClr val="tx1"/>
            </a:solidFill>
            <a:round/>
            <a:headEnd/>
            <a:tailEnd/>
          </a:ln>
          <a:effectLst/>
        </p:spPr>
        <p:txBody>
          <a:bodyPr/>
          <a:lstStyle/>
          <a:p>
            <a:endParaRPr lang="fr-FR"/>
          </a:p>
        </p:txBody>
      </p:sp>
      <p:sp>
        <p:nvSpPr>
          <p:cNvPr id="188432" name="Line 16"/>
          <p:cNvSpPr>
            <a:spLocks noChangeShapeType="1"/>
          </p:cNvSpPr>
          <p:nvPr/>
        </p:nvSpPr>
        <p:spPr bwMode="auto">
          <a:xfrm flipH="1">
            <a:off x="7894638" y="3541713"/>
            <a:ext cx="25400" cy="695325"/>
          </a:xfrm>
          <a:prstGeom prst="line">
            <a:avLst/>
          </a:prstGeom>
          <a:noFill/>
          <a:ln w="12700">
            <a:solidFill>
              <a:schemeClr val="tx1"/>
            </a:solidFill>
            <a:round/>
            <a:headEnd/>
            <a:tailEnd/>
          </a:ln>
          <a:effectLst/>
        </p:spPr>
        <p:txBody>
          <a:bodyPr/>
          <a:lstStyle/>
          <a:p>
            <a:endParaRPr lang="fr-FR"/>
          </a:p>
        </p:txBody>
      </p:sp>
      <p:sp>
        <p:nvSpPr>
          <p:cNvPr id="188433" name="Oval 17"/>
          <p:cNvSpPr>
            <a:spLocks noChangeArrowheads="1"/>
          </p:cNvSpPr>
          <p:nvPr/>
        </p:nvSpPr>
        <p:spPr bwMode="auto">
          <a:xfrm>
            <a:off x="5808663" y="2098675"/>
            <a:ext cx="3038475" cy="4019550"/>
          </a:xfrm>
          <a:prstGeom prst="ellipse">
            <a:avLst/>
          </a:prstGeom>
          <a:noFill/>
          <a:ln w="12700">
            <a:solidFill>
              <a:schemeClr val="tx1"/>
            </a:solidFill>
            <a:round/>
            <a:headEnd/>
            <a:tailEnd/>
          </a:ln>
          <a:effectLst/>
        </p:spPr>
        <p:txBody>
          <a:bodyPr wrap="none" anchor="ctr"/>
          <a:lstStyle/>
          <a:p>
            <a:pPr algn="ctr"/>
            <a:endParaRPr lang="fr-FR"/>
          </a:p>
          <a:p>
            <a:pPr algn="ctr"/>
            <a:endParaRPr lang="fr-FR"/>
          </a:p>
          <a:p>
            <a:pPr algn="ctr"/>
            <a:endParaRPr lang="fr-FR"/>
          </a:p>
          <a:p>
            <a:pPr algn="ctr"/>
            <a:endParaRPr lang="fr-FR"/>
          </a:p>
          <a:p>
            <a:pPr algn="ctr"/>
            <a:endParaRPr lang="fr-FR"/>
          </a:p>
          <a:p>
            <a:pPr algn="ctr"/>
            <a:endParaRPr lang="fr-FR"/>
          </a:p>
          <a:p>
            <a:pPr algn="ctr"/>
            <a:endParaRPr lang="fr-FR"/>
          </a:p>
          <a:p>
            <a:pPr algn="ctr"/>
            <a:endParaRPr lang="fr-FR"/>
          </a:p>
          <a:p>
            <a:pPr algn="ctr"/>
            <a:endParaRPr lang="fr-FR"/>
          </a:p>
          <a:p>
            <a:pPr algn="ctr"/>
            <a:endParaRPr lang="fr-FR"/>
          </a:p>
          <a:p>
            <a:pPr algn="ctr"/>
            <a:r>
              <a:rPr lang="fr-FR"/>
              <a:t>BDR</a:t>
            </a:r>
          </a:p>
        </p:txBody>
      </p:sp>
      <p:sp>
        <p:nvSpPr>
          <p:cNvPr id="188434" name="Rectangle 18"/>
          <p:cNvSpPr>
            <a:spLocks noChangeArrowheads="1"/>
          </p:cNvSpPr>
          <p:nvPr/>
        </p:nvSpPr>
        <p:spPr bwMode="auto">
          <a:xfrm>
            <a:off x="6323013" y="4924425"/>
            <a:ext cx="412750" cy="568325"/>
          </a:xfrm>
          <a:prstGeom prst="rect">
            <a:avLst/>
          </a:prstGeom>
          <a:noFill/>
          <a:ln w="12700">
            <a:solidFill>
              <a:schemeClr val="tx1"/>
            </a:solidFill>
            <a:miter lim="800000"/>
            <a:headEnd/>
            <a:tailEnd/>
          </a:ln>
          <a:effectLst/>
        </p:spPr>
        <p:txBody>
          <a:bodyPr wrap="none" anchor="ctr"/>
          <a:lstStyle/>
          <a:p>
            <a:endParaRPr lang="fr-FR"/>
          </a:p>
        </p:txBody>
      </p:sp>
      <p:sp>
        <p:nvSpPr>
          <p:cNvPr id="188436" name="Line 20"/>
          <p:cNvSpPr>
            <a:spLocks noChangeShapeType="1"/>
          </p:cNvSpPr>
          <p:nvPr/>
        </p:nvSpPr>
        <p:spPr bwMode="auto">
          <a:xfrm flipV="1">
            <a:off x="6710363" y="4725988"/>
            <a:ext cx="385762" cy="334962"/>
          </a:xfrm>
          <a:prstGeom prst="line">
            <a:avLst/>
          </a:prstGeom>
          <a:noFill/>
          <a:ln w="12700">
            <a:solidFill>
              <a:schemeClr val="tx1"/>
            </a:solidFill>
            <a:prstDash val="dash"/>
            <a:round/>
            <a:headEnd/>
            <a:tailEnd/>
          </a:ln>
          <a:effectLst/>
        </p:spPr>
        <p:txBody>
          <a:bodyPr/>
          <a:lstStyle/>
          <a:p>
            <a:endParaRPr lang="fr-FR"/>
          </a:p>
        </p:txBody>
      </p:sp>
      <p:sp>
        <p:nvSpPr>
          <p:cNvPr id="188437" name="Line 21"/>
          <p:cNvSpPr>
            <a:spLocks noChangeShapeType="1"/>
          </p:cNvSpPr>
          <p:nvPr/>
        </p:nvSpPr>
        <p:spPr bwMode="auto">
          <a:xfrm flipV="1">
            <a:off x="6735763" y="4700588"/>
            <a:ext cx="1211262" cy="619125"/>
          </a:xfrm>
          <a:prstGeom prst="line">
            <a:avLst/>
          </a:prstGeom>
          <a:noFill/>
          <a:ln w="12700">
            <a:solidFill>
              <a:schemeClr val="tx1"/>
            </a:solidFill>
            <a:prstDash val="dash"/>
            <a:round/>
            <a:headEnd/>
            <a:tailEnd/>
          </a:ln>
          <a:effectLst/>
        </p:spPr>
        <p:txBody>
          <a:bodyPr/>
          <a:lstStyle/>
          <a:p>
            <a:endParaRPr lang="fr-F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854075" y="207963"/>
            <a:ext cx="7772400" cy="1143000"/>
          </a:xfrm>
          <a:solidFill>
            <a:schemeClr val="tx1"/>
          </a:solidFill>
        </p:spPr>
        <p:txBody>
          <a:bodyPr/>
          <a:lstStyle/>
          <a:p>
            <a:pPr algn="ctr"/>
            <a:r>
              <a:rPr lang="fr-FR">
                <a:solidFill>
                  <a:schemeClr val="accent1"/>
                </a:solidFill>
              </a:rPr>
              <a:t>Modélisation relationnelle</a:t>
            </a:r>
          </a:p>
        </p:txBody>
      </p:sp>
      <p:sp>
        <p:nvSpPr>
          <p:cNvPr id="202755" name="Rectangle 3"/>
          <p:cNvSpPr>
            <a:spLocks noGrp="1" noChangeArrowheads="1"/>
          </p:cNvSpPr>
          <p:nvPr>
            <p:ph type="body" idx="1"/>
          </p:nvPr>
        </p:nvSpPr>
        <p:spPr>
          <a:xfrm>
            <a:off x="838200" y="1676400"/>
            <a:ext cx="8108950" cy="4748213"/>
          </a:xfrm>
        </p:spPr>
        <p:txBody>
          <a:bodyPr/>
          <a:lstStyle/>
          <a:p>
            <a:pPr marL="609600" indent="-609600"/>
            <a:r>
              <a:rPr lang="fr-FR" smtClean="0"/>
              <a:t>Méthodes « grand-public » semi-formelles</a:t>
            </a:r>
          </a:p>
          <a:p>
            <a:pPr marL="1009650" lvl="1" indent="-609600"/>
            <a:r>
              <a:rPr lang="fr-FR" smtClean="0"/>
              <a:t>ER </a:t>
            </a:r>
          </a:p>
          <a:p>
            <a:pPr marL="1009650" lvl="1" indent="-609600"/>
            <a:r>
              <a:rPr lang="fr-FR" smtClean="0"/>
              <a:t>ERG</a:t>
            </a:r>
          </a:p>
          <a:p>
            <a:pPr marL="1009650" lvl="1" indent="-609600"/>
            <a:r>
              <a:rPr lang="fr-FR" smtClean="0"/>
              <a:t>Merise… </a:t>
            </a:r>
          </a:p>
          <a:p>
            <a:pPr marL="1009650" lvl="1" indent="-609600"/>
            <a:r>
              <a:rPr lang="fr-FR" smtClean="0"/>
              <a:t>UML </a:t>
            </a:r>
          </a:p>
          <a:p>
            <a:pPr marL="1009650" lvl="1" indent="-609600"/>
            <a:r>
              <a:rPr lang="fr-FR" smtClean="0"/>
              <a:t>Le résultat peut être optimal  </a:t>
            </a:r>
          </a:p>
          <a:p>
            <a:pPr marL="609600" indent="-609600"/>
            <a:r>
              <a:rPr lang="fr-FR" smtClean="0"/>
              <a:t>Méthode formelle</a:t>
            </a:r>
          </a:p>
          <a:p>
            <a:pPr marL="1009650" lvl="1" indent="-609600"/>
            <a:r>
              <a:rPr lang="fr-FR"/>
              <a:t>Le résultat optimal </a:t>
            </a:r>
            <a:r>
              <a:rPr lang="fr-FR" smtClean="0"/>
              <a:t>garanti</a:t>
            </a:r>
            <a:endParaRPr lang="fr-FR"/>
          </a:p>
          <a:p>
            <a:pPr marL="400050" lvl="1" indent="0">
              <a:buNone/>
            </a:pPr>
            <a:endParaRPr lang="fr-F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347472" y="0"/>
            <a:ext cx="8631936" cy="1143000"/>
          </a:xfrm>
          <a:solidFill>
            <a:schemeClr val="tx1"/>
          </a:solidFill>
        </p:spPr>
        <p:txBody>
          <a:bodyPr/>
          <a:lstStyle/>
          <a:p>
            <a:pPr algn="ctr"/>
            <a:r>
              <a:rPr lang="fr-FR" sz="4000" dirty="0" smtClean="0">
                <a:solidFill>
                  <a:schemeClr val="accent1"/>
                </a:solidFill>
              </a:rPr>
              <a:t>Démarche semi-formelle</a:t>
            </a:r>
            <a:endParaRPr lang="fr-FR" sz="4000" dirty="0">
              <a:solidFill>
                <a:schemeClr val="accent1"/>
              </a:solidFill>
            </a:endParaRPr>
          </a:p>
        </p:txBody>
      </p:sp>
      <p:sp>
        <p:nvSpPr>
          <p:cNvPr id="202755" name="Rectangle 3"/>
          <p:cNvSpPr>
            <a:spLocks noGrp="1" noChangeArrowheads="1"/>
          </p:cNvSpPr>
          <p:nvPr>
            <p:ph type="body" idx="1"/>
          </p:nvPr>
        </p:nvSpPr>
        <p:spPr>
          <a:xfrm>
            <a:off x="819912" y="1347216"/>
            <a:ext cx="8324088" cy="5382768"/>
          </a:xfrm>
        </p:spPr>
        <p:txBody>
          <a:bodyPr/>
          <a:lstStyle/>
          <a:p>
            <a:pPr marL="609600" indent="-609600"/>
            <a:r>
              <a:rPr lang="fr-FR" dirty="0"/>
              <a:t>T</a:t>
            </a:r>
            <a:r>
              <a:rPr lang="fr-FR" dirty="0" smtClean="0"/>
              <a:t>rois phases</a:t>
            </a:r>
            <a:endParaRPr lang="fr-FR" dirty="0"/>
          </a:p>
          <a:p>
            <a:pPr marL="990600" lvl="1" indent="-533400">
              <a:buFont typeface="Monotype Sorts" pitchFamily="2" charset="2"/>
              <a:buAutoNum type="arabicPeriod"/>
            </a:pPr>
            <a:r>
              <a:rPr lang="fr-FR" dirty="0"/>
              <a:t> Modélisation </a:t>
            </a:r>
            <a:r>
              <a:rPr lang="fr-FR" dirty="0" smtClean="0"/>
              <a:t>conceptuelle par spécifications fonctionnelles</a:t>
            </a:r>
          </a:p>
          <a:p>
            <a:pPr marL="1371600" lvl="2" indent="-457200"/>
            <a:r>
              <a:rPr lang="fr-FR" sz="2800" dirty="0" smtClean="0"/>
              <a:t>Pas particulière  au </a:t>
            </a:r>
            <a:r>
              <a:rPr lang="fr-FR" sz="2800" dirty="0"/>
              <a:t>relationnel </a:t>
            </a:r>
          </a:p>
          <a:p>
            <a:pPr marL="1371600" lvl="2" indent="-457200"/>
            <a:r>
              <a:rPr lang="fr-FR" sz="2800" dirty="0"/>
              <a:t>Ni aux </a:t>
            </a:r>
            <a:r>
              <a:rPr lang="fr-FR" sz="2800" dirty="0" err="1"/>
              <a:t>BDs</a:t>
            </a:r>
            <a:r>
              <a:rPr lang="fr-FR" sz="2800" dirty="0"/>
              <a:t> même</a:t>
            </a:r>
          </a:p>
          <a:p>
            <a:pPr marL="990600" lvl="1" indent="-533400">
              <a:buFont typeface="Monotype Sorts" pitchFamily="2" charset="2"/>
              <a:buAutoNum type="arabicPeriod"/>
            </a:pPr>
            <a:r>
              <a:rPr lang="fr-FR" dirty="0"/>
              <a:t>Conceptuel – Relationnel</a:t>
            </a:r>
          </a:p>
          <a:p>
            <a:pPr marL="1371600" lvl="2" indent="-457200"/>
            <a:r>
              <a:rPr lang="fr-FR" sz="2800" dirty="0"/>
              <a:t>Transformation du modèle conceptuel en CS et </a:t>
            </a:r>
            <a:r>
              <a:rPr lang="fr-FR" sz="2800" dirty="0" err="1"/>
              <a:t>ESs</a:t>
            </a:r>
            <a:r>
              <a:rPr lang="fr-FR" sz="2800" dirty="0"/>
              <a:t> d’une BD</a:t>
            </a:r>
          </a:p>
          <a:p>
            <a:pPr marL="990600" lvl="1" indent="-533400">
              <a:buFont typeface="Monotype Sorts" pitchFamily="2" charset="2"/>
              <a:buAutoNum type="arabicPeriod"/>
            </a:pPr>
            <a:r>
              <a:rPr lang="fr-FR" dirty="0"/>
              <a:t>Normalisation</a:t>
            </a:r>
          </a:p>
          <a:p>
            <a:pPr marL="1371600" lvl="2" indent="-457200"/>
            <a:r>
              <a:rPr lang="fr-FR" sz="2800" dirty="0"/>
              <a:t>Amélioration du </a:t>
            </a:r>
            <a:r>
              <a:rPr lang="fr-FR" sz="2800" dirty="0" smtClean="0"/>
              <a:t>CS par suppression des </a:t>
            </a:r>
            <a:r>
              <a:rPr lang="fr-FR" sz="2800" i="1" dirty="0" smtClean="0"/>
              <a:t>anomalies</a:t>
            </a:r>
            <a:endParaRPr lang="fr-FR" sz="2800" i="1" dirty="0"/>
          </a:p>
        </p:txBody>
      </p:sp>
    </p:spTree>
    <p:extLst>
      <p:ext uri="{BB962C8B-B14F-4D97-AF65-F5344CB8AC3E}">
        <p14:creationId xmlns="" xmlns:p14="http://schemas.microsoft.com/office/powerpoint/2010/main" val="3939791147"/>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347472" y="0"/>
            <a:ext cx="8631936" cy="1143000"/>
          </a:xfrm>
          <a:solidFill>
            <a:schemeClr val="tx1"/>
          </a:solidFill>
        </p:spPr>
        <p:txBody>
          <a:bodyPr/>
          <a:lstStyle/>
          <a:p>
            <a:pPr algn="ctr"/>
            <a:r>
              <a:rPr lang="fr-FR" sz="4000" dirty="0" smtClean="0">
                <a:solidFill>
                  <a:schemeClr val="accent1"/>
                </a:solidFill>
              </a:rPr>
              <a:t>Démarche formelle</a:t>
            </a:r>
            <a:endParaRPr lang="fr-FR" sz="4000" dirty="0">
              <a:solidFill>
                <a:schemeClr val="accent1"/>
              </a:solidFill>
            </a:endParaRPr>
          </a:p>
        </p:txBody>
      </p:sp>
      <p:sp>
        <p:nvSpPr>
          <p:cNvPr id="202755" name="Rectangle 3"/>
          <p:cNvSpPr>
            <a:spLocks noGrp="1" noChangeArrowheads="1"/>
          </p:cNvSpPr>
          <p:nvPr>
            <p:ph type="body" idx="1"/>
          </p:nvPr>
        </p:nvSpPr>
        <p:spPr>
          <a:xfrm>
            <a:off x="819912" y="1347216"/>
            <a:ext cx="8324088" cy="4303776"/>
          </a:xfrm>
        </p:spPr>
        <p:txBody>
          <a:bodyPr/>
          <a:lstStyle/>
          <a:p>
            <a:r>
              <a:rPr lang="fr-FR" smtClean="0"/>
              <a:t>Deux phases</a:t>
            </a:r>
            <a:endParaRPr lang="fr-FR"/>
          </a:p>
          <a:p>
            <a:pPr marL="590550" indent="-533400">
              <a:buFont typeface="Monotype Sorts" pitchFamily="2" charset="2"/>
              <a:buAutoNum type="arabicPeriod"/>
            </a:pPr>
            <a:r>
              <a:rPr lang="fr-FR"/>
              <a:t> Modélisation </a:t>
            </a:r>
            <a:r>
              <a:rPr lang="fr-FR" smtClean="0"/>
              <a:t>conceptuelle par spécifications fonctionnelles</a:t>
            </a:r>
          </a:p>
          <a:p>
            <a:pPr marL="590550" indent="-533400">
              <a:buFont typeface="Monotype Sorts" pitchFamily="2" charset="2"/>
              <a:buAutoNum type="arabicPeriod"/>
            </a:pPr>
            <a:r>
              <a:rPr lang="fr-FR" smtClean="0"/>
              <a:t>Conceptuel –&gt; Relationnel </a:t>
            </a:r>
          </a:p>
          <a:p>
            <a:pPr marL="990600" lvl="1" indent="-533400">
              <a:buFont typeface="Monotype Sorts" pitchFamily="2" charset="2"/>
              <a:buAutoNum type="arabicPeriod"/>
            </a:pPr>
            <a:r>
              <a:rPr lang="fr-FR" sz="3200" smtClean="0"/>
              <a:t>Normalisé</a:t>
            </a:r>
          </a:p>
          <a:p>
            <a:pPr marL="990600" lvl="1" indent="-533400">
              <a:buFont typeface="Monotype Sorts" pitchFamily="2" charset="2"/>
              <a:buAutoNum type="arabicPeriod"/>
            </a:pPr>
            <a:r>
              <a:rPr lang="fr-FR" sz="3200" smtClean="0"/>
              <a:t>Sans sous-classes cachées</a:t>
            </a:r>
            <a:r>
              <a:rPr lang="fr-FR" smtClean="0"/>
              <a:t> </a:t>
            </a:r>
            <a:endParaRPr lang="fr-FR"/>
          </a:p>
          <a:p>
            <a:pPr marL="914400" lvl="2" indent="0">
              <a:buNone/>
            </a:pPr>
            <a:endParaRPr lang="fr-FR" sz="2800" i="1"/>
          </a:p>
        </p:txBody>
      </p:sp>
    </p:spTree>
    <p:extLst>
      <p:ext uri="{BB962C8B-B14F-4D97-AF65-F5344CB8AC3E}">
        <p14:creationId xmlns="" xmlns:p14="http://schemas.microsoft.com/office/powerpoint/2010/main" val="2327600929"/>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Line 2"/>
          <p:cNvSpPr>
            <a:spLocks noChangeShapeType="1"/>
          </p:cNvSpPr>
          <p:nvPr/>
        </p:nvSpPr>
        <p:spPr bwMode="auto">
          <a:xfrm flipV="1">
            <a:off x="7672388" y="1052512"/>
            <a:ext cx="298450" cy="500063"/>
          </a:xfrm>
          <a:prstGeom prst="line">
            <a:avLst/>
          </a:prstGeom>
          <a:noFill/>
          <a:ln w="12700">
            <a:solidFill>
              <a:schemeClr val="tx1"/>
            </a:solidFill>
            <a:round/>
            <a:headEnd/>
            <a:tailEnd type="triangle" w="med" len="med"/>
          </a:ln>
          <a:effectLst/>
        </p:spPr>
        <p:txBody>
          <a:bodyPr wrap="none" anchor="ctr"/>
          <a:lstStyle/>
          <a:p>
            <a:endParaRPr lang="fr-FR"/>
          </a:p>
        </p:txBody>
      </p:sp>
      <p:sp>
        <p:nvSpPr>
          <p:cNvPr id="57347" name="Line 3"/>
          <p:cNvSpPr>
            <a:spLocks noChangeShapeType="1"/>
          </p:cNvSpPr>
          <p:nvPr/>
        </p:nvSpPr>
        <p:spPr bwMode="auto">
          <a:xfrm>
            <a:off x="7318375" y="842962"/>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57348" name="Line 4"/>
          <p:cNvSpPr>
            <a:spLocks noChangeShapeType="1"/>
          </p:cNvSpPr>
          <p:nvPr/>
        </p:nvSpPr>
        <p:spPr bwMode="auto">
          <a:xfrm flipH="1" flipV="1">
            <a:off x="8701088"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57349" name="Rectangle 5"/>
          <p:cNvSpPr>
            <a:spLocks noChangeArrowheads="1"/>
          </p:cNvSpPr>
          <p:nvPr/>
        </p:nvSpPr>
        <p:spPr bwMode="auto">
          <a:xfrm>
            <a:off x="487680" y="5135880"/>
            <a:ext cx="8183880" cy="1524000"/>
          </a:xfrm>
          <a:prstGeom prst="rect">
            <a:avLst/>
          </a:prstGeom>
          <a:solidFill>
            <a:schemeClr val="accent1"/>
          </a:solidFill>
          <a:ln w="12700">
            <a:solidFill>
              <a:schemeClr val="tx1"/>
            </a:solidFill>
            <a:miter lim="800000"/>
            <a:headEnd/>
            <a:tailEnd/>
          </a:ln>
          <a:effectLst/>
        </p:spPr>
        <p:txBody>
          <a:bodyPr wrap="none" anchor="ctr"/>
          <a:lstStyle/>
          <a:p>
            <a:pPr algn="ctr">
              <a:lnSpc>
                <a:spcPct val="110000"/>
              </a:lnSpc>
              <a:buClr>
                <a:schemeClr val="hlink"/>
              </a:buClr>
              <a:buSzPct val="75000"/>
              <a:buFont typeface="Monotype Sorts" pitchFamily="2" charset="2"/>
              <a:buNone/>
            </a:pPr>
            <a:r>
              <a:rPr lang="fr-FR" sz="2800">
                <a:solidFill>
                  <a:srgbClr val="FCFEB9"/>
                </a:solidFill>
              </a:rPr>
              <a:t>Une base relationnelle n'est correctement </a:t>
            </a:r>
            <a:r>
              <a:rPr lang="fr-FR" sz="2800" smtClean="0">
                <a:solidFill>
                  <a:srgbClr val="FCFEB9"/>
                </a:solidFill>
              </a:rPr>
              <a:t>définie </a:t>
            </a:r>
          </a:p>
          <a:p>
            <a:pPr algn="ctr">
              <a:lnSpc>
                <a:spcPct val="110000"/>
              </a:lnSpc>
              <a:buClr>
                <a:schemeClr val="hlink"/>
              </a:buClr>
              <a:buSzPct val="75000"/>
              <a:buFont typeface="Monotype Sorts" pitchFamily="2" charset="2"/>
              <a:buNone/>
            </a:pPr>
            <a:r>
              <a:rPr lang="fr-FR" sz="2800" smtClean="0">
                <a:solidFill>
                  <a:srgbClr val="FCFEB9"/>
                </a:solidFill>
              </a:rPr>
              <a:t>que </a:t>
            </a:r>
            <a:r>
              <a:rPr lang="fr-FR" sz="2800">
                <a:solidFill>
                  <a:srgbClr val="FCFEB9"/>
                </a:solidFill>
              </a:rPr>
              <a:t>si son le graphe de références </a:t>
            </a:r>
            <a:r>
              <a:rPr lang="fr-FR" sz="2800" smtClean="0">
                <a:solidFill>
                  <a:srgbClr val="FCFEB9"/>
                </a:solidFill>
              </a:rPr>
              <a:t>est </a:t>
            </a:r>
          </a:p>
          <a:p>
            <a:pPr algn="ctr">
              <a:lnSpc>
                <a:spcPct val="110000"/>
              </a:lnSpc>
              <a:buClr>
                <a:schemeClr val="hlink"/>
              </a:buClr>
              <a:buSzPct val="75000"/>
              <a:buFont typeface="Monotype Sorts" pitchFamily="2" charset="2"/>
              <a:buNone/>
            </a:pPr>
            <a:r>
              <a:rPr lang="fr-FR" sz="2800" smtClean="0">
                <a:solidFill>
                  <a:srgbClr val="FCFEB9"/>
                </a:solidFill>
              </a:rPr>
              <a:t>un </a:t>
            </a:r>
            <a:r>
              <a:rPr lang="fr-FR" sz="2800">
                <a:solidFill>
                  <a:srgbClr val="FCFEB9"/>
                </a:solidFill>
              </a:rPr>
              <a:t>graphe </a:t>
            </a:r>
            <a:r>
              <a:rPr lang="fr-FR" sz="2800" smtClean="0">
                <a:solidFill>
                  <a:srgbClr val="FCFEB9"/>
                </a:solidFill>
              </a:rPr>
              <a:t>connecté</a:t>
            </a:r>
            <a:endParaRPr lang="fr-FR"/>
          </a:p>
        </p:txBody>
      </p:sp>
      <p:sp>
        <p:nvSpPr>
          <p:cNvPr id="57350" name="Rectangle 6"/>
          <p:cNvSpPr>
            <a:spLocks noGrp="1" noChangeArrowheads="1"/>
          </p:cNvSpPr>
          <p:nvPr>
            <p:ph type="body" idx="1"/>
          </p:nvPr>
        </p:nvSpPr>
        <p:spPr>
          <a:xfrm>
            <a:off x="223838" y="1524952"/>
            <a:ext cx="7872412" cy="3538537"/>
          </a:xfrm>
          <a:noFill/>
          <a:ln/>
        </p:spPr>
        <p:txBody>
          <a:bodyPr/>
          <a:lstStyle/>
          <a:p>
            <a:pPr>
              <a:lnSpc>
                <a:spcPct val="90000"/>
              </a:lnSpc>
              <a:spcBef>
                <a:spcPts val="600"/>
              </a:spcBef>
            </a:pPr>
            <a:r>
              <a:rPr lang="fr-FR" sz="2800">
                <a:solidFill>
                  <a:srgbClr val="FAFD00"/>
                </a:solidFill>
              </a:rPr>
              <a:t>Une BD relationnelle en général comporte plusieurs relations</a:t>
            </a:r>
          </a:p>
          <a:p>
            <a:pPr>
              <a:lnSpc>
                <a:spcPct val="90000"/>
              </a:lnSpc>
              <a:spcBef>
                <a:spcPts val="600"/>
              </a:spcBef>
            </a:pPr>
            <a:r>
              <a:rPr lang="fr-FR" sz="2800">
                <a:solidFill>
                  <a:srgbClr val="FAFD00"/>
                </a:solidFill>
              </a:rPr>
              <a:t>Un</a:t>
            </a:r>
            <a:r>
              <a:rPr lang="fr-FR" sz="2800" i="1">
                <a:solidFill>
                  <a:srgbClr val="FAFD00"/>
                </a:solidFill>
              </a:rPr>
              <a:t> graphe de références </a:t>
            </a:r>
            <a:r>
              <a:rPr lang="fr-FR" sz="2800">
                <a:solidFill>
                  <a:srgbClr val="FAFD00"/>
                </a:solidFill>
              </a:rPr>
              <a:t>représente sa structure</a:t>
            </a:r>
          </a:p>
          <a:p>
            <a:pPr lvl="1">
              <a:lnSpc>
                <a:spcPct val="90000"/>
              </a:lnSpc>
              <a:spcBef>
                <a:spcPts val="600"/>
              </a:spcBef>
            </a:pPr>
            <a:r>
              <a:rPr lang="fr-FR">
                <a:solidFill>
                  <a:srgbClr val="00FF00"/>
                </a:solidFill>
              </a:rPr>
              <a:t>Les nœuds sont </a:t>
            </a:r>
            <a:r>
              <a:rPr lang="en-US">
                <a:solidFill>
                  <a:srgbClr val="00FF00"/>
                </a:solidFill>
              </a:rPr>
              <a:t>d</a:t>
            </a:r>
            <a:r>
              <a:rPr lang="fr-FR">
                <a:solidFill>
                  <a:srgbClr val="00FF00"/>
                </a:solidFill>
              </a:rPr>
              <a:t>es relations</a:t>
            </a:r>
            <a:endParaRPr lang="fr-FR" i="1">
              <a:solidFill>
                <a:srgbClr val="00FF00"/>
              </a:solidFill>
            </a:endParaRPr>
          </a:p>
          <a:p>
            <a:pPr lvl="1">
              <a:lnSpc>
                <a:spcPct val="90000"/>
              </a:lnSpc>
              <a:spcBef>
                <a:spcPts val="600"/>
              </a:spcBef>
            </a:pPr>
            <a:r>
              <a:rPr lang="fr-FR">
                <a:solidFill>
                  <a:srgbClr val="00FF00"/>
                </a:solidFill>
              </a:rPr>
              <a:t>Les arcs orientés sont les  contraintes d'intégrité référentielle </a:t>
            </a:r>
            <a:r>
              <a:rPr lang="fr-FR" i="1">
                <a:solidFill>
                  <a:srgbClr val="00FF00"/>
                </a:solidFill>
              </a:rPr>
              <a:t>C -&gt; F</a:t>
            </a:r>
            <a:endParaRPr lang="en-US" i="1">
              <a:solidFill>
                <a:srgbClr val="00FF00"/>
              </a:solidFill>
            </a:endParaRPr>
          </a:p>
          <a:p>
            <a:pPr lvl="2">
              <a:lnSpc>
                <a:spcPct val="90000"/>
              </a:lnSpc>
              <a:spcBef>
                <a:spcPts val="600"/>
              </a:spcBef>
            </a:pPr>
            <a:r>
              <a:rPr lang="en-US" sz="2800" i="1">
                <a:solidFill>
                  <a:srgbClr val="00FF00"/>
                </a:solidFill>
              </a:rPr>
              <a:t>1:N </a:t>
            </a:r>
            <a:r>
              <a:rPr lang="en-US" sz="2800" i="1" err="1">
                <a:solidFill>
                  <a:srgbClr val="00FF00"/>
                </a:solidFill>
              </a:rPr>
              <a:t>ou</a:t>
            </a:r>
            <a:r>
              <a:rPr lang="en-US" sz="2800" i="1">
                <a:solidFill>
                  <a:srgbClr val="00FF00"/>
                </a:solidFill>
              </a:rPr>
              <a:t> 1:1</a:t>
            </a:r>
          </a:p>
          <a:p>
            <a:pPr lvl="1">
              <a:lnSpc>
                <a:spcPct val="90000"/>
              </a:lnSpc>
              <a:spcBef>
                <a:spcPts val="600"/>
              </a:spcBef>
            </a:pPr>
            <a:r>
              <a:rPr lang="fr-FR">
                <a:solidFill>
                  <a:srgbClr val="00FF00"/>
                </a:solidFill>
              </a:rPr>
              <a:t>Les autres sont les liens sémantiques</a:t>
            </a:r>
            <a:endParaRPr lang="fr-FR" sz="2400">
              <a:solidFill>
                <a:srgbClr val="FCFEB9"/>
              </a:solidFill>
            </a:endParaRPr>
          </a:p>
        </p:txBody>
      </p:sp>
      <p:sp>
        <p:nvSpPr>
          <p:cNvPr id="57351" name="Rectangle 7"/>
          <p:cNvSpPr>
            <a:spLocks noChangeArrowheads="1"/>
          </p:cNvSpPr>
          <p:nvPr/>
        </p:nvSpPr>
        <p:spPr bwMode="auto">
          <a:xfrm>
            <a:off x="0" y="0"/>
            <a:ext cx="6094413" cy="1347788"/>
          </a:xfrm>
          <a:prstGeom prst="rect">
            <a:avLst/>
          </a:prstGeom>
          <a:solidFill>
            <a:srgbClr val="FAFD00"/>
          </a:solidFill>
          <a:ln w="12700">
            <a:noFill/>
            <a:miter lim="800000"/>
            <a:headEnd/>
            <a:tailEnd/>
          </a:ln>
          <a:effectLst/>
        </p:spPr>
        <p:txBody>
          <a:bodyPr lIns="90488" tIns="44450" rIns="90488" bIns="44450" anchor="ctr"/>
          <a:lstStyle/>
          <a:p>
            <a:pPr algn="ctr"/>
            <a:r>
              <a:rPr lang="fr-FR" sz="4000" smtClean="0">
                <a:solidFill>
                  <a:schemeClr val="accent1"/>
                </a:solidFill>
              </a:rPr>
              <a:t>Modélisation Relationnelle</a:t>
            </a:r>
            <a:endParaRPr lang="en-US" sz="4000">
              <a:solidFill>
                <a:schemeClr val="accent1"/>
              </a:solidFill>
            </a:endParaRPr>
          </a:p>
          <a:p>
            <a:pPr algn="ctr">
              <a:spcBef>
                <a:spcPct val="20000"/>
              </a:spcBef>
              <a:buClr>
                <a:schemeClr val="hlink"/>
              </a:buClr>
              <a:buSzPct val="75000"/>
              <a:buFont typeface="Monotype Sorts" pitchFamily="2" charset="2"/>
              <a:buNone/>
            </a:pPr>
            <a:r>
              <a:rPr lang="fr-FR" sz="3200">
                <a:solidFill>
                  <a:schemeClr val="accent1"/>
                </a:solidFill>
              </a:rPr>
              <a:t>Graphe de </a:t>
            </a:r>
            <a:r>
              <a:rPr lang="fr-FR" sz="3200" smtClean="0">
                <a:solidFill>
                  <a:schemeClr val="accent1"/>
                </a:solidFill>
              </a:rPr>
              <a:t>références</a:t>
            </a:r>
            <a:endParaRPr lang="fr-FR" sz="4000">
              <a:solidFill>
                <a:schemeClr val="accent1"/>
              </a:solidFill>
            </a:endParaRPr>
          </a:p>
        </p:txBody>
      </p:sp>
      <p:sp>
        <p:nvSpPr>
          <p:cNvPr id="57352" name="Oval 8"/>
          <p:cNvSpPr>
            <a:spLocks noChangeArrowheads="1"/>
          </p:cNvSpPr>
          <p:nvPr/>
        </p:nvSpPr>
        <p:spPr bwMode="auto">
          <a:xfrm>
            <a:off x="6942138" y="709612"/>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57353" name="Oval 9"/>
          <p:cNvSpPr>
            <a:spLocks noChangeArrowheads="1"/>
          </p:cNvSpPr>
          <p:nvPr/>
        </p:nvSpPr>
        <p:spPr bwMode="auto">
          <a:xfrm>
            <a:off x="7939088" y="754062"/>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57354" name="Oval 10"/>
          <p:cNvSpPr>
            <a:spLocks noChangeArrowheads="1"/>
          </p:cNvSpPr>
          <p:nvPr/>
        </p:nvSpPr>
        <p:spPr bwMode="auto">
          <a:xfrm>
            <a:off x="7407275" y="1441450"/>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57355" name="Oval 11"/>
          <p:cNvSpPr>
            <a:spLocks noChangeArrowheads="1"/>
          </p:cNvSpPr>
          <p:nvPr/>
        </p:nvSpPr>
        <p:spPr bwMode="auto">
          <a:xfrm>
            <a:off x="8537575" y="1174750"/>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57356" name="Oval 12"/>
          <p:cNvSpPr>
            <a:spLocks noChangeArrowheads="1"/>
          </p:cNvSpPr>
          <p:nvPr/>
        </p:nvSpPr>
        <p:spPr bwMode="auto">
          <a:xfrm>
            <a:off x="8448675" y="0"/>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57357" name="Line 13"/>
          <p:cNvSpPr>
            <a:spLocks noChangeShapeType="1"/>
          </p:cNvSpPr>
          <p:nvPr/>
        </p:nvSpPr>
        <p:spPr bwMode="auto">
          <a:xfrm flipV="1">
            <a:off x="8248650" y="298450"/>
            <a:ext cx="298450" cy="500062"/>
          </a:xfrm>
          <a:prstGeom prst="line">
            <a:avLst/>
          </a:prstGeom>
          <a:noFill/>
          <a:ln w="12700">
            <a:solidFill>
              <a:schemeClr val="tx1"/>
            </a:solidFill>
            <a:round/>
            <a:headEnd type="triangle" w="med" len="med"/>
            <a:tailEnd/>
          </a:ln>
          <a:effectLst/>
        </p:spPr>
        <p:txBody>
          <a:bodyPr wrap="none" anchor="ctr"/>
          <a:lstStyle/>
          <a:p>
            <a:endParaRPr lang="fr-FR"/>
          </a:p>
        </p:txBody>
      </p:sp>
      <p:sp>
        <p:nvSpPr>
          <p:cNvPr id="57358" name="Line 14"/>
          <p:cNvSpPr>
            <a:spLocks noChangeShapeType="1"/>
          </p:cNvSpPr>
          <p:nvPr/>
        </p:nvSpPr>
        <p:spPr bwMode="auto">
          <a:xfrm flipV="1">
            <a:off x="7783513" y="1428750"/>
            <a:ext cx="719137" cy="166687"/>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7350">
                                            <p:txEl>
                                              <p:pRg st="0" end="0"/>
                                            </p:txEl>
                                          </p:spTgt>
                                        </p:tgtEl>
                                        <p:attrNameLst>
                                          <p:attrName>style.visibility</p:attrName>
                                        </p:attrNameLst>
                                      </p:cBhvr>
                                      <p:to>
                                        <p:strVal val="visible"/>
                                      </p:to>
                                    </p:set>
                                    <p:anim to="" calcmode="lin" valueType="num">
                                      <p:cBhvr>
                                        <p:cTn id="7" dur="1" fill="hold"/>
                                        <p:tgtEl>
                                          <p:spTgt spid="57350">
                                            <p:txEl>
                                              <p:pRg st="0" end="0"/>
                                            </p:txEl>
                                          </p:spTgt>
                                        </p:tgtEl>
                                        <p:attrNameLst>
                                          <p:attrName/>
                                        </p:attrNameLst>
                                      </p:cBhvr>
                                    </p:anim>
                                  </p:childTnLst>
                                  <p:subTnLst>
                                    <p:animClr clrSpc="rgb" dir="cw">
                                      <p:cBhvr override="childStyle">
                                        <p:cTn dur="1" fill="hold" display="0" masterRel="nextClick" afterEffect="1"/>
                                        <p:tgtEl>
                                          <p:spTgt spid="57350">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7350">
                                            <p:txEl>
                                              <p:pRg st="1" end="1"/>
                                            </p:txEl>
                                          </p:spTgt>
                                        </p:tgtEl>
                                        <p:attrNameLst>
                                          <p:attrName>style.visibility</p:attrName>
                                        </p:attrNameLst>
                                      </p:cBhvr>
                                      <p:to>
                                        <p:strVal val="visible"/>
                                      </p:to>
                                    </p:set>
                                    <p:anim to="" calcmode="lin" valueType="num">
                                      <p:cBhvr>
                                        <p:cTn id="12" dur="1" fill="hold"/>
                                        <p:tgtEl>
                                          <p:spTgt spid="57350">
                                            <p:txEl>
                                              <p:pRg st="1" end="1"/>
                                            </p:txEl>
                                          </p:spTgt>
                                        </p:tgtEl>
                                        <p:attrNameLst>
                                          <p:attrName/>
                                        </p:attrNameLst>
                                      </p:cBhvr>
                                    </p:anim>
                                  </p:childTnLst>
                                  <p:subTnLst>
                                    <p:animClr clrSpc="rgb" dir="cw">
                                      <p:cBhvr override="childStyle">
                                        <p:cTn dur="1" fill="hold" display="0" masterRel="nextClick" afterEffect="1"/>
                                        <p:tgtEl>
                                          <p:spTgt spid="57350">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57350">
                                            <p:txEl>
                                              <p:pRg st="2" end="2"/>
                                            </p:txEl>
                                          </p:spTgt>
                                        </p:tgtEl>
                                        <p:attrNameLst>
                                          <p:attrName>style.visibility</p:attrName>
                                        </p:attrNameLst>
                                      </p:cBhvr>
                                      <p:to>
                                        <p:strVal val="visible"/>
                                      </p:to>
                                    </p:set>
                                    <p:anim to="" calcmode="lin" valueType="num">
                                      <p:cBhvr>
                                        <p:cTn id="15" dur="1" fill="hold"/>
                                        <p:tgtEl>
                                          <p:spTgt spid="57350">
                                            <p:txEl>
                                              <p:pRg st="2" end="2"/>
                                            </p:txEl>
                                          </p:spTgt>
                                        </p:tgtEl>
                                        <p:attrNameLst>
                                          <p:attrName/>
                                        </p:attrNameLst>
                                      </p:cBhvr>
                                    </p:anim>
                                  </p:childTnLst>
                                  <p:subTnLst>
                                    <p:animClr clrSpc="rgb" dir="cw">
                                      <p:cBhvr override="childStyle">
                                        <p:cTn dur="1" fill="hold" display="0" masterRel="nextClick" afterEffect="1"/>
                                        <p:tgtEl>
                                          <p:spTgt spid="57350">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57350">
                                            <p:txEl>
                                              <p:pRg st="3" end="3"/>
                                            </p:txEl>
                                          </p:spTgt>
                                        </p:tgtEl>
                                        <p:attrNameLst>
                                          <p:attrName>style.visibility</p:attrName>
                                        </p:attrNameLst>
                                      </p:cBhvr>
                                      <p:to>
                                        <p:strVal val="visible"/>
                                      </p:to>
                                    </p:set>
                                    <p:anim to="" calcmode="lin" valueType="num">
                                      <p:cBhvr>
                                        <p:cTn id="18" dur="1" fill="hold"/>
                                        <p:tgtEl>
                                          <p:spTgt spid="57350">
                                            <p:txEl>
                                              <p:pRg st="3" end="3"/>
                                            </p:txEl>
                                          </p:spTgt>
                                        </p:tgtEl>
                                        <p:attrNameLst>
                                          <p:attrName/>
                                        </p:attrNameLst>
                                      </p:cBhvr>
                                    </p:anim>
                                  </p:childTnLst>
                                  <p:subTnLst>
                                    <p:animClr clrSpc="rgb" dir="cw">
                                      <p:cBhvr override="childStyle">
                                        <p:cTn dur="1" fill="hold" display="0" masterRel="nextClick" afterEffect="1"/>
                                        <p:tgtEl>
                                          <p:spTgt spid="57350">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57350">
                                            <p:txEl>
                                              <p:pRg st="4" end="4"/>
                                            </p:txEl>
                                          </p:spTgt>
                                        </p:tgtEl>
                                        <p:attrNameLst>
                                          <p:attrName>style.visibility</p:attrName>
                                        </p:attrNameLst>
                                      </p:cBhvr>
                                      <p:to>
                                        <p:strVal val="visible"/>
                                      </p:to>
                                    </p:set>
                                    <p:anim to="" calcmode="lin" valueType="num">
                                      <p:cBhvr>
                                        <p:cTn id="21" dur="1" fill="hold"/>
                                        <p:tgtEl>
                                          <p:spTgt spid="57350">
                                            <p:txEl>
                                              <p:pRg st="4" end="4"/>
                                            </p:txEl>
                                          </p:spTgt>
                                        </p:tgtEl>
                                        <p:attrNameLst>
                                          <p:attrName/>
                                        </p:attrNameLst>
                                      </p:cBhvr>
                                    </p:anim>
                                  </p:childTnLst>
                                  <p:subTnLst>
                                    <p:animClr clrSpc="rgb" dir="cw">
                                      <p:cBhvr override="childStyle">
                                        <p:cTn dur="1" fill="hold" display="0" masterRel="nextClick" afterEffect="1"/>
                                        <p:tgtEl>
                                          <p:spTgt spid="57350">
                                            <p:txEl>
                                              <p:pRg st="4" end="4"/>
                                            </p:txEl>
                                          </p:spTgt>
                                        </p:tgtEl>
                                        <p:attrNameLst>
                                          <p:attrName>ppt_c</p:attrName>
                                        </p:attrNameLst>
                                      </p:cBhvr>
                                      <p:to>
                                        <a:schemeClr val="hlink"/>
                                      </p:to>
                                    </p:animClr>
                                  </p:subTnLst>
                                </p:cTn>
                              </p:par>
                              <p:par>
                                <p:cTn id="22" presetID="24" presetClass="entr" presetSubtype="0" fill="hold" grpId="0" nodeType="withEffect">
                                  <p:stCondLst>
                                    <p:cond delay="0"/>
                                  </p:stCondLst>
                                  <p:childTnLst>
                                    <p:set>
                                      <p:cBhvr>
                                        <p:cTn id="23" dur="1" fill="hold">
                                          <p:stCondLst>
                                            <p:cond delay="499"/>
                                          </p:stCondLst>
                                        </p:cTn>
                                        <p:tgtEl>
                                          <p:spTgt spid="57350">
                                            <p:txEl>
                                              <p:pRg st="5" end="5"/>
                                            </p:txEl>
                                          </p:spTgt>
                                        </p:tgtEl>
                                        <p:attrNameLst>
                                          <p:attrName>style.visibility</p:attrName>
                                        </p:attrNameLst>
                                      </p:cBhvr>
                                      <p:to>
                                        <p:strVal val="visible"/>
                                      </p:to>
                                    </p:set>
                                    <p:anim to="" calcmode="lin" valueType="num">
                                      <p:cBhvr>
                                        <p:cTn id="24" dur="1" fill="hold"/>
                                        <p:tgtEl>
                                          <p:spTgt spid="57350">
                                            <p:txEl>
                                              <p:pRg st="5" end="5"/>
                                            </p:txEl>
                                          </p:spTgt>
                                        </p:tgtEl>
                                        <p:attrNameLst>
                                          <p:attrName/>
                                        </p:attrNameLst>
                                      </p:cBhvr>
                                    </p:anim>
                                  </p:childTnLst>
                                  <p:subTnLst>
                                    <p:animClr clrSpc="rgb" dir="cw">
                                      <p:cBhvr override="childStyle">
                                        <p:cTn dur="1" fill="hold" display="0" masterRel="nextClick" afterEffect="1"/>
                                        <p:tgtEl>
                                          <p:spTgt spid="57350">
                                            <p:txEl>
                                              <p:pRg st="5" end="5"/>
                                            </p:txEl>
                                          </p:spTgt>
                                        </p:tgtEl>
                                        <p:attrNameLst>
                                          <p:attrName>ppt_c</p:attrName>
                                        </p:attrNameLst>
                                      </p:cBhvr>
                                      <p:to>
                                        <a:schemeClr val="hlink"/>
                                      </p:to>
                                    </p:animClr>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7349"/>
                                        </p:tgtEl>
                                        <p:attrNameLst>
                                          <p:attrName>style.visibility</p:attrName>
                                        </p:attrNameLst>
                                      </p:cBhvr>
                                      <p:to>
                                        <p:strVal val="visible"/>
                                      </p:to>
                                    </p:set>
                                    <p:anim calcmode="lin" valueType="num">
                                      <p:cBhvr additive="base">
                                        <p:cTn id="29" dur="500" fill="hold"/>
                                        <p:tgtEl>
                                          <p:spTgt spid="57349"/>
                                        </p:tgtEl>
                                        <p:attrNameLst>
                                          <p:attrName>ppt_x</p:attrName>
                                        </p:attrNameLst>
                                      </p:cBhvr>
                                      <p:tavLst>
                                        <p:tav tm="0">
                                          <p:val>
                                            <p:strVal val="0-#ppt_w/2"/>
                                          </p:val>
                                        </p:tav>
                                        <p:tav tm="100000">
                                          <p:val>
                                            <p:strVal val="#ppt_x"/>
                                          </p:val>
                                        </p:tav>
                                      </p:tavLst>
                                    </p:anim>
                                    <p:anim calcmode="lin" valueType="num">
                                      <p:cBhvr additive="base">
                                        <p:cTn id="30" dur="500" fill="hold"/>
                                        <p:tgtEl>
                                          <p:spTgt spid="573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autoUpdateAnimBg="0"/>
      <p:bldP spid="57350"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400827" y="1855139"/>
            <a:ext cx="8276642" cy="4657628"/>
          </a:xfrm>
          <a:noFill/>
          <a:ln>
            <a:solidFill>
              <a:schemeClr val="accent1"/>
            </a:solidFill>
          </a:ln>
        </p:spPr>
        <p:txBody>
          <a:bodyPr/>
          <a:lstStyle/>
          <a:p>
            <a:pPr>
              <a:spcBef>
                <a:spcPts val="600"/>
              </a:spcBef>
            </a:pPr>
            <a:r>
              <a:rPr lang="fr-FR" smtClean="0"/>
              <a:t>Graphe des </a:t>
            </a:r>
            <a:r>
              <a:rPr lang="fr-FR"/>
              <a:t>références </a:t>
            </a:r>
            <a:r>
              <a:rPr lang="fr-FR" smtClean="0">
                <a:solidFill>
                  <a:srgbClr val="FAFD00"/>
                </a:solidFill>
              </a:rPr>
              <a:t>à nombre </a:t>
            </a:r>
            <a:r>
              <a:rPr lang="fr-FR" smtClean="0"/>
              <a:t>minimal </a:t>
            </a:r>
            <a:r>
              <a:rPr lang="fr-FR"/>
              <a:t>de </a:t>
            </a:r>
            <a:r>
              <a:rPr lang="fr-FR" smtClean="0"/>
              <a:t>nœuds</a:t>
            </a:r>
            <a:endParaRPr lang="fr-FR"/>
          </a:p>
          <a:p>
            <a:pPr>
              <a:spcBef>
                <a:spcPts val="600"/>
              </a:spcBef>
            </a:pPr>
            <a:r>
              <a:rPr lang="fr-FR"/>
              <a:t>Sous contraintes :</a:t>
            </a:r>
          </a:p>
          <a:p>
            <a:pPr lvl="1">
              <a:spcBef>
                <a:spcPts val="600"/>
              </a:spcBef>
            </a:pPr>
            <a:r>
              <a:rPr lang="fr-FR"/>
              <a:t>D’absence </a:t>
            </a:r>
            <a:r>
              <a:rPr lang="fr-FR" smtClean="0"/>
              <a:t> d’anomalies</a:t>
            </a:r>
            <a:endParaRPr lang="fr-FR"/>
          </a:p>
          <a:p>
            <a:pPr lvl="2">
              <a:spcBef>
                <a:spcPts val="600"/>
              </a:spcBef>
            </a:pPr>
            <a:r>
              <a:rPr lang="fr-FR" sz="2800"/>
              <a:t>D</a:t>
            </a:r>
            <a:r>
              <a:rPr lang="fr-FR" sz="2800" smtClean="0"/>
              <a:t>’insertion</a:t>
            </a:r>
            <a:r>
              <a:rPr lang="fr-FR" sz="2800"/>
              <a:t>, suppression, </a:t>
            </a:r>
            <a:r>
              <a:rPr lang="fr-FR" sz="2800" smtClean="0"/>
              <a:t>MAJ</a:t>
            </a:r>
            <a:endParaRPr lang="fr-FR" sz="2800"/>
          </a:p>
          <a:p>
            <a:pPr lvl="1">
              <a:spcBef>
                <a:spcPts val="600"/>
              </a:spcBef>
            </a:pPr>
            <a:r>
              <a:rPr lang="fr-FR" smtClean="0"/>
              <a:t> De  minimisation de </a:t>
            </a:r>
            <a:r>
              <a:rPr lang="fr-FR" i="1" smtClean="0"/>
              <a:t>redondance </a:t>
            </a:r>
            <a:r>
              <a:rPr lang="fr-FR" smtClean="0"/>
              <a:t>globale</a:t>
            </a:r>
            <a:r>
              <a:rPr lang="fr-FR" i="1" smtClean="0"/>
              <a:t> </a:t>
            </a:r>
            <a:r>
              <a:rPr lang="fr-FR" smtClean="0"/>
              <a:t>de données</a:t>
            </a:r>
          </a:p>
          <a:p>
            <a:pPr lvl="1">
              <a:spcBef>
                <a:spcPts val="600"/>
              </a:spcBef>
            </a:pPr>
            <a:r>
              <a:rPr lang="fr-FR" smtClean="0"/>
              <a:t> Par rapport à 0NF surtout</a:t>
            </a:r>
          </a:p>
          <a:p>
            <a:pPr>
              <a:spcBef>
                <a:spcPts val="600"/>
              </a:spcBef>
            </a:pPr>
            <a:r>
              <a:rPr lang="fr-FR" smtClean="0"/>
              <a:t> Les deux contraintes sont duales </a:t>
            </a:r>
            <a:endParaRPr lang="fr-FR" i="1" smtClean="0"/>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4" name="Rectangle 7"/>
          <p:cNvSpPr>
            <a:spLocks noChangeArrowheads="1"/>
          </p:cNvSpPr>
          <p:nvPr/>
        </p:nvSpPr>
        <p:spPr bwMode="auto">
          <a:xfrm>
            <a:off x="0" y="0"/>
            <a:ext cx="6094413" cy="1347788"/>
          </a:xfrm>
          <a:prstGeom prst="rect">
            <a:avLst/>
          </a:prstGeom>
          <a:solidFill>
            <a:srgbClr val="FAFD00"/>
          </a:solidFill>
          <a:ln w="12700">
            <a:noFill/>
            <a:miter lim="800000"/>
            <a:headEnd/>
            <a:tailEnd/>
          </a:ln>
          <a:effectLst/>
        </p:spPr>
        <p:txBody>
          <a:bodyPr lIns="90488" tIns="44450" rIns="90488" bIns="44450" anchor="ctr"/>
          <a:lstStyle/>
          <a:p>
            <a:pPr algn="ctr"/>
            <a:r>
              <a:rPr lang="fr-FR" sz="4000" smtClean="0">
                <a:solidFill>
                  <a:schemeClr val="accent1"/>
                </a:solidFill>
              </a:rPr>
              <a:t>Résultat Attendu</a:t>
            </a:r>
            <a:r>
              <a:rPr lang="en-US" sz="4000" smtClean="0">
                <a:solidFill>
                  <a:schemeClr val="accent1"/>
                </a:solidFill>
              </a:rPr>
              <a:t>:</a:t>
            </a:r>
            <a:endParaRPr lang="en-US" sz="4000">
              <a:solidFill>
                <a:schemeClr val="accent1"/>
              </a:solidFill>
            </a:endParaRPr>
          </a:p>
          <a:p>
            <a:pPr algn="ctr">
              <a:spcBef>
                <a:spcPct val="20000"/>
              </a:spcBef>
              <a:buClr>
                <a:schemeClr val="hlink"/>
              </a:buClr>
              <a:buSzPct val="75000"/>
              <a:buFont typeface="Monotype Sorts" pitchFamily="2" charset="2"/>
              <a:buNone/>
            </a:pPr>
            <a:r>
              <a:rPr lang="fr-FR" sz="3200">
                <a:solidFill>
                  <a:schemeClr val="accent1"/>
                </a:solidFill>
              </a:rPr>
              <a:t>Graphe de </a:t>
            </a:r>
            <a:r>
              <a:rPr lang="fr-FR" sz="3200" smtClean="0">
                <a:solidFill>
                  <a:schemeClr val="accent1"/>
                </a:solidFill>
              </a:rPr>
              <a:t>références optimal</a:t>
            </a:r>
            <a:endParaRPr lang="fr-FR" sz="400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3846">
                                            <p:txEl>
                                              <p:pRg st="1" end="1"/>
                                            </p:txEl>
                                          </p:spTgt>
                                        </p:tgtEl>
                                        <p:attrNameLst>
                                          <p:attrName>style.visibility</p:attrName>
                                        </p:attrNameLst>
                                      </p:cBhvr>
                                      <p:to>
                                        <p:strVal val="visible"/>
                                      </p:to>
                                    </p:set>
                                    <p:anim to="" calcmode="lin" valueType="num">
                                      <p:cBhvr>
                                        <p:cTn id="12"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63846">
                                            <p:txEl>
                                              <p:pRg st="2" end="2"/>
                                            </p:txEl>
                                          </p:spTgt>
                                        </p:tgtEl>
                                        <p:attrNameLst>
                                          <p:attrName>style.visibility</p:attrName>
                                        </p:attrNameLst>
                                      </p:cBhvr>
                                      <p:to>
                                        <p:strVal val="visible"/>
                                      </p:to>
                                    </p:set>
                                    <p:anim to="" calcmode="lin" valueType="num">
                                      <p:cBhvr>
                                        <p:cTn id="15"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63846">
                                            <p:txEl>
                                              <p:pRg st="3" end="3"/>
                                            </p:txEl>
                                          </p:spTgt>
                                        </p:tgtEl>
                                        <p:attrNameLst>
                                          <p:attrName>style.visibility</p:attrName>
                                        </p:attrNameLst>
                                      </p:cBhvr>
                                      <p:to>
                                        <p:strVal val="visible"/>
                                      </p:to>
                                    </p:set>
                                    <p:anim to="" calcmode="lin" valueType="num">
                                      <p:cBhvr>
                                        <p:cTn id="18"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163846">
                                            <p:txEl>
                                              <p:pRg st="4" end="4"/>
                                            </p:txEl>
                                          </p:spTgt>
                                        </p:tgtEl>
                                        <p:attrNameLst>
                                          <p:attrName>style.visibility</p:attrName>
                                        </p:attrNameLst>
                                      </p:cBhvr>
                                      <p:to>
                                        <p:strVal val="visible"/>
                                      </p:to>
                                    </p:set>
                                    <p:anim to="" calcmode="lin" valueType="num">
                                      <p:cBhvr>
                                        <p:cTn id="21" dur="1" fill="hold"/>
                                        <p:tgtEl>
                                          <p:spTgt spid="163846">
                                            <p:txEl>
                                              <p:pRg st="4" end="4"/>
                                            </p:txEl>
                                          </p:spTgt>
                                        </p:tgtEl>
                                        <p:attrNameLst>
                                          <p:attrName/>
                                        </p:attrNameLst>
                                      </p:cBhvr>
                                    </p:anim>
                                  </p:childTnLst>
                                  <p:subTnLst>
                                    <p:animClr clrSpc="rgb" dir="cw">
                                      <p:cBhvr override="childStyle">
                                        <p:cTn dur="1" fill="hold" display="0" masterRel="nextClick" afterEffect="1"/>
                                        <p:tgtEl>
                                          <p:spTgt spid="163846">
                                            <p:txEl>
                                              <p:pRg st="4" end="4"/>
                                            </p:txEl>
                                          </p:spTgt>
                                        </p:tgtEl>
                                        <p:attrNameLst>
                                          <p:attrName>ppt_c</p:attrName>
                                        </p:attrNameLst>
                                      </p:cBhvr>
                                      <p:to>
                                        <a:schemeClr val="hlink"/>
                                      </p:to>
                                    </p:animClr>
                                  </p:subTnLst>
                                </p:cTn>
                              </p:par>
                              <p:par>
                                <p:cTn id="22" presetID="24" presetClass="entr" presetSubtype="0" fill="hold" grpId="0" nodeType="withEffect">
                                  <p:stCondLst>
                                    <p:cond delay="0"/>
                                  </p:stCondLst>
                                  <p:childTnLst>
                                    <p:set>
                                      <p:cBhvr>
                                        <p:cTn id="23" dur="1" fill="hold">
                                          <p:stCondLst>
                                            <p:cond delay="499"/>
                                          </p:stCondLst>
                                        </p:cTn>
                                        <p:tgtEl>
                                          <p:spTgt spid="163846">
                                            <p:txEl>
                                              <p:pRg st="5" end="5"/>
                                            </p:txEl>
                                          </p:spTgt>
                                        </p:tgtEl>
                                        <p:attrNameLst>
                                          <p:attrName>style.visibility</p:attrName>
                                        </p:attrNameLst>
                                      </p:cBhvr>
                                      <p:to>
                                        <p:strVal val="visible"/>
                                      </p:to>
                                    </p:set>
                                    <p:anim to="" calcmode="lin" valueType="num">
                                      <p:cBhvr>
                                        <p:cTn id="24" dur="1" fill="hold"/>
                                        <p:tgtEl>
                                          <p:spTgt spid="163846">
                                            <p:txEl>
                                              <p:pRg st="5" end="5"/>
                                            </p:txEl>
                                          </p:spTgt>
                                        </p:tgtEl>
                                        <p:attrNameLst>
                                          <p:attrName/>
                                        </p:attrNameLst>
                                      </p:cBhvr>
                                    </p:anim>
                                  </p:childTnLst>
                                  <p:subTnLst>
                                    <p:animClr clrSpc="rgb" dir="cw">
                                      <p:cBhvr override="childStyle">
                                        <p:cTn dur="1" fill="hold" display="0" masterRel="nextClick" afterEffect="1"/>
                                        <p:tgtEl>
                                          <p:spTgt spid="163846">
                                            <p:txEl>
                                              <p:pRg st="5" end="5"/>
                                            </p:txEl>
                                          </p:spTgt>
                                        </p:tgtEl>
                                        <p:attrNameLst>
                                          <p:attrName>ppt_c</p:attrName>
                                        </p:attrNameLst>
                                      </p:cBhvr>
                                      <p:to>
                                        <a:schemeClr val="hlink"/>
                                      </p:to>
                                    </p:animClr>
                                  </p:sub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499"/>
                                          </p:stCondLst>
                                        </p:cTn>
                                        <p:tgtEl>
                                          <p:spTgt spid="163846">
                                            <p:txEl>
                                              <p:pRg st="6" end="6"/>
                                            </p:txEl>
                                          </p:spTgt>
                                        </p:tgtEl>
                                        <p:attrNameLst>
                                          <p:attrName>style.visibility</p:attrName>
                                        </p:attrNameLst>
                                      </p:cBhvr>
                                      <p:to>
                                        <p:strVal val="visible"/>
                                      </p:to>
                                    </p:set>
                                    <p:anim to="" calcmode="lin" valueType="num">
                                      <p:cBhvr>
                                        <p:cTn id="29" dur="1" fill="hold"/>
                                        <p:tgtEl>
                                          <p:spTgt spid="163846">
                                            <p:txEl>
                                              <p:pRg st="6" end="6"/>
                                            </p:txEl>
                                          </p:spTgt>
                                        </p:tgtEl>
                                        <p:attrNameLst>
                                          <p:attrName/>
                                        </p:attrNameLst>
                                      </p:cBhvr>
                                    </p:anim>
                                  </p:childTnLst>
                                  <p:subTnLst>
                                    <p:animClr clrSpc="rgb" dir="cw">
                                      <p:cBhvr override="childStyle">
                                        <p:cTn dur="1" fill="hold" display="0" masterRel="nextClick" afterEffect="1"/>
                                        <p:tgtEl>
                                          <p:spTgt spid="163846">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128016" y="1760538"/>
            <a:ext cx="9015984" cy="5097462"/>
          </a:xfrm>
          <a:noFill/>
          <a:ln>
            <a:solidFill>
              <a:schemeClr val="accent1"/>
            </a:solidFill>
          </a:ln>
        </p:spPr>
        <p:txBody>
          <a:bodyPr/>
          <a:lstStyle/>
          <a:p>
            <a:r>
              <a:rPr lang="fr-FR" b="1" dirty="0" smtClean="0">
                <a:solidFill>
                  <a:srgbClr val="FAFD00"/>
                </a:solidFill>
              </a:rPr>
              <a:t> </a:t>
            </a:r>
            <a:r>
              <a:rPr lang="fr-FR" dirty="0"/>
              <a:t>Graphe des références </a:t>
            </a:r>
            <a:r>
              <a:rPr lang="fr-FR" dirty="0">
                <a:solidFill>
                  <a:srgbClr val="FAFD00"/>
                </a:solidFill>
              </a:rPr>
              <a:t>à nombre </a:t>
            </a:r>
            <a:r>
              <a:rPr lang="fr-FR" dirty="0"/>
              <a:t>minimal de </a:t>
            </a:r>
            <a:r>
              <a:rPr lang="fr-FR" dirty="0" smtClean="0"/>
              <a:t>nœuds</a:t>
            </a:r>
          </a:p>
          <a:p>
            <a:r>
              <a:rPr lang="fr-FR" dirty="0" smtClean="0"/>
              <a:t>Sous contraintes :</a:t>
            </a:r>
          </a:p>
          <a:p>
            <a:pPr lvl="1"/>
            <a:r>
              <a:rPr lang="fr-FR" dirty="0" smtClean="0"/>
              <a:t> Préservation du max. de dépendances fonctionnelles (</a:t>
            </a:r>
            <a:r>
              <a:rPr lang="fr-FR" dirty="0" err="1" smtClean="0"/>
              <a:t>FDs</a:t>
            </a:r>
            <a:r>
              <a:rPr lang="fr-FR" dirty="0" smtClean="0"/>
              <a:t>)</a:t>
            </a:r>
          </a:p>
          <a:p>
            <a:pPr lvl="1"/>
            <a:r>
              <a:rPr lang="fr-FR" dirty="0" smtClean="0"/>
              <a:t> Absence de dép. </a:t>
            </a:r>
            <a:r>
              <a:rPr lang="fr-FR" dirty="0" err="1" smtClean="0"/>
              <a:t>multivaluées</a:t>
            </a:r>
            <a:r>
              <a:rPr lang="fr-FR" dirty="0" smtClean="0"/>
              <a:t> (</a:t>
            </a:r>
            <a:r>
              <a:rPr lang="fr-FR" dirty="0" err="1" smtClean="0"/>
              <a:t>DMs</a:t>
            </a:r>
            <a:r>
              <a:rPr lang="fr-FR" dirty="0" smtClean="0"/>
              <a:t>)</a:t>
            </a:r>
          </a:p>
          <a:p>
            <a:pPr lvl="1"/>
            <a:r>
              <a:rPr lang="fr-FR" dirty="0" smtClean="0"/>
              <a:t> </a:t>
            </a:r>
            <a:r>
              <a:rPr lang="fr-FR" i="1" dirty="0" smtClean="0"/>
              <a:t>Pas ou</a:t>
            </a:r>
            <a:r>
              <a:rPr lang="fr-FR" dirty="0" smtClean="0"/>
              <a:t> </a:t>
            </a:r>
            <a:r>
              <a:rPr lang="fr-FR" i="1" dirty="0" smtClean="0"/>
              <a:t>peu de valeurs nulles</a:t>
            </a:r>
          </a:p>
          <a:p>
            <a:pPr lvl="2"/>
            <a:r>
              <a:rPr lang="fr-FR" i="1" dirty="0" smtClean="0"/>
              <a:t> </a:t>
            </a:r>
            <a:r>
              <a:rPr lang="fr-FR" sz="2800" dirty="0" smtClean="0"/>
              <a:t>Cette contrainte peut contredire celle sur les anomalies &amp; redondances</a:t>
            </a:r>
            <a:endParaRPr lang="fr-FR" dirty="0" smtClean="0"/>
          </a:p>
          <a:p>
            <a:pPr lvl="1"/>
            <a:r>
              <a:rPr lang="fr-FR" dirty="0" smtClean="0"/>
              <a:t> Il faut alors exercer le bon sens</a:t>
            </a:r>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347788"/>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4" name="Rectangle 7"/>
          <p:cNvSpPr>
            <a:spLocks noChangeArrowheads="1"/>
          </p:cNvSpPr>
          <p:nvPr/>
        </p:nvSpPr>
        <p:spPr bwMode="auto">
          <a:xfrm>
            <a:off x="0" y="0"/>
            <a:ext cx="6094413" cy="1347788"/>
          </a:xfrm>
          <a:prstGeom prst="rect">
            <a:avLst/>
          </a:prstGeom>
          <a:solidFill>
            <a:srgbClr val="FAFD00"/>
          </a:solidFill>
          <a:ln w="12700">
            <a:noFill/>
            <a:miter lim="800000"/>
            <a:headEnd/>
            <a:tailEnd/>
          </a:ln>
          <a:effectLst/>
        </p:spPr>
        <p:txBody>
          <a:bodyPr lIns="90488" tIns="44450" rIns="90488" bIns="44450" anchor="ctr"/>
          <a:lstStyle/>
          <a:p>
            <a:pPr algn="ctr"/>
            <a:r>
              <a:rPr lang="fr-FR" sz="4000" smtClean="0">
                <a:solidFill>
                  <a:schemeClr val="accent1"/>
                </a:solidFill>
              </a:rPr>
              <a:t>Résultat Attendu</a:t>
            </a:r>
            <a:r>
              <a:rPr lang="en-US" sz="4000" smtClean="0">
                <a:solidFill>
                  <a:schemeClr val="accent1"/>
                </a:solidFill>
              </a:rPr>
              <a:t>:</a:t>
            </a:r>
            <a:endParaRPr lang="en-US" sz="4000">
              <a:solidFill>
                <a:schemeClr val="accent1"/>
              </a:solidFill>
            </a:endParaRPr>
          </a:p>
          <a:p>
            <a:pPr algn="ctr">
              <a:spcBef>
                <a:spcPct val="20000"/>
              </a:spcBef>
              <a:buClr>
                <a:schemeClr val="hlink"/>
              </a:buClr>
              <a:buSzPct val="75000"/>
              <a:buFont typeface="Monotype Sorts" pitchFamily="2" charset="2"/>
              <a:buNone/>
            </a:pPr>
            <a:r>
              <a:rPr lang="fr-FR" sz="3200">
                <a:solidFill>
                  <a:schemeClr val="accent1"/>
                </a:solidFill>
              </a:rPr>
              <a:t>Graphe de </a:t>
            </a:r>
            <a:r>
              <a:rPr lang="fr-FR" sz="3200" smtClean="0">
                <a:solidFill>
                  <a:schemeClr val="accent1"/>
                </a:solidFill>
              </a:rPr>
              <a:t>références optimal</a:t>
            </a:r>
            <a:endParaRPr lang="fr-FR" sz="400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3846">
                                            <p:txEl>
                                              <p:pRg st="1" end="1"/>
                                            </p:txEl>
                                          </p:spTgt>
                                        </p:tgtEl>
                                        <p:attrNameLst>
                                          <p:attrName>style.visibility</p:attrName>
                                        </p:attrNameLst>
                                      </p:cBhvr>
                                      <p:to>
                                        <p:strVal val="visible"/>
                                      </p:to>
                                    </p:set>
                                    <p:anim to="" calcmode="lin" valueType="num">
                                      <p:cBhvr>
                                        <p:cTn id="12"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63846">
                                            <p:txEl>
                                              <p:pRg st="2" end="2"/>
                                            </p:txEl>
                                          </p:spTgt>
                                        </p:tgtEl>
                                        <p:attrNameLst>
                                          <p:attrName>style.visibility</p:attrName>
                                        </p:attrNameLst>
                                      </p:cBhvr>
                                      <p:to>
                                        <p:strVal val="visible"/>
                                      </p:to>
                                    </p:set>
                                    <p:anim to="" calcmode="lin" valueType="num">
                                      <p:cBhvr>
                                        <p:cTn id="15"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63846">
                                            <p:txEl>
                                              <p:pRg st="3" end="3"/>
                                            </p:txEl>
                                          </p:spTgt>
                                        </p:tgtEl>
                                        <p:attrNameLst>
                                          <p:attrName>style.visibility</p:attrName>
                                        </p:attrNameLst>
                                      </p:cBhvr>
                                      <p:to>
                                        <p:strVal val="visible"/>
                                      </p:to>
                                    </p:set>
                                    <p:anim to="" calcmode="lin" valueType="num">
                                      <p:cBhvr>
                                        <p:cTn id="18"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163846">
                                            <p:txEl>
                                              <p:pRg st="4" end="4"/>
                                            </p:txEl>
                                          </p:spTgt>
                                        </p:tgtEl>
                                        <p:attrNameLst>
                                          <p:attrName>style.visibility</p:attrName>
                                        </p:attrNameLst>
                                      </p:cBhvr>
                                      <p:to>
                                        <p:strVal val="visible"/>
                                      </p:to>
                                    </p:set>
                                    <p:anim to="" calcmode="lin" valueType="num">
                                      <p:cBhvr>
                                        <p:cTn id="21" dur="1" fill="hold"/>
                                        <p:tgtEl>
                                          <p:spTgt spid="163846">
                                            <p:txEl>
                                              <p:pRg st="4" end="4"/>
                                            </p:txEl>
                                          </p:spTgt>
                                        </p:tgtEl>
                                        <p:attrNameLst>
                                          <p:attrName/>
                                        </p:attrNameLst>
                                      </p:cBhvr>
                                    </p:anim>
                                  </p:childTnLst>
                                  <p:subTnLst>
                                    <p:animClr clrSpc="rgb" dir="cw">
                                      <p:cBhvr override="childStyle">
                                        <p:cTn dur="1" fill="hold" display="0" masterRel="nextClick" afterEffect="1"/>
                                        <p:tgtEl>
                                          <p:spTgt spid="163846">
                                            <p:txEl>
                                              <p:pRg st="4" end="4"/>
                                            </p:txEl>
                                          </p:spTgt>
                                        </p:tgtEl>
                                        <p:attrNameLst>
                                          <p:attrName>ppt_c</p:attrName>
                                        </p:attrNameLst>
                                      </p:cBhvr>
                                      <p:to>
                                        <a:schemeClr val="hlink"/>
                                      </p:to>
                                    </p:animClr>
                                  </p:subTnLst>
                                </p:cTn>
                              </p:par>
                              <p:par>
                                <p:cTn id="22" presetID="24" presetClass="entr" presetSubtype="0" fill="hold" grpId="0" nodeType="withEffect">
                                  <p:stCondLst>
                                    <p:cond delay="0"/>
                                  </p:stCondLst>
                                  <p:childTnLst>
                                    <p:set>
                                      <p:cBhvr>
                                        <p:cTn id="23" dur="1" fill="hold">
                                          <p:stCondLst>
                                            <p:cond delay="499"/>
                                          </p:stCondLst>
                                        </p:cTn>
                                        <p:tgtEl>
                                          <p:spTgt spid="163846">
                                            <p:txEl>
                                              <p:pRg st="5" end="5"/>
                                            </p:txEl>
                                          </p:spTgt>
                                        </p:tgtEl>
                                        <p:attrNameLst>
                                          <p:attrName>style.visibility</p:attrName>
                                        </p:attrNameLst>
                                      </p:cBhvr>
                                      <p:to>
                                        <p:strVal val="visible"/>
                                      </p:to>
                                    </p:set>
                                    <p:anim to="" calcmode="lin" valueType="num">
                                      <p:cBhvr>
                                        <p:cTn id="24" dur="1" fill="hold"/>
                                        <p:tgtEl>
                                          <p:spTgt spid="163846">
                                            <p:txEl>
                                              <p:pRg st="5" end="5"/>
                                            </p:txEl>
                                          </p:spTgt>
                                        </p:tgtEl>
                                        <p:attrNameLst>
                                          <p:attrName/>
                                        </p:attrNameLst>
                                      </p:cBhvr>
                                    </p:anim>
                                  </p:childTnLst>
                                  <p:subTnLst>
                                    <p:animClr clrSpc="rgb" dir="cw">
                                      <p:cBhvr override="childStyle">
                                        <p:cTn dur="1" fill="hold" display="0" masterRel="nextClick" afterEffect="1"/>
                                        <p:tgtEl>
                                          <p:spTgt spid="163846">
                                            <p:txEl>
                                              <p:pRg st="5" end="5"/>
                                            </p:txEl>
                                          </p:spTgt>
                                        </p:tgtEl>
                                        <p:attrNameLst>
                                          <p:attrName>ppt_c</p:attrName>
                                        </p:attrNameLst>
                                      </p:cBhvr>
                                      <p:to>
                                        <a:schemeClr val="hlink"/>
                                      </p:to>
                                    </p:animClr>
                                  </p:subTnLst>
                                </p:cTn>
                              </p:par>
                              <p:par>
                                <p:cTn id="25" presetID="24" presetClass="entr" presetSubtype="0" fill="hold" grpId="0" nodeType="withEffect">
                                  <p:stCondLst>
                                    <p:cond delay="0"/>
                                  </p:stCondLst>
                                  <p:childTnLst>
                                    <p:set>
                                      <p:cBhvr>
                                        <p:cTn id="26" dur="1" fill="hold">
                                          <p:stCondLst>
                                            <p:cond delay="499"/>
                                          </p:stCondLst>
                                        </p:cTn>
                                        <p:tgtEl>
                                          <p:spTgt spid="163846">
                                            <p:txEl>
                                              <p:pRg st="6" end="6"/>
                                            </p:txEl>
                                          </p:spTgt>
                                        </p:tgtEl>
                                        <p:attrNameLst>
                                          <p:attrName>style.visibility</p:attrName>
                                        </p:attrNameLst>
                                      </p:cBhvr>
                                      <p:to>
                                        <p:strVal val="visible"/>
                                      </p:to>
                                    </p:set>
                                    <p:anim to="" calcmode="lin" valueType="num">
                                      <p:cBhvr>
                                        <p:cTn id="27" dur="1" fill="hold"/>
                                        <p:tgtEl>
                                          <p:spTgt spid="163846">
                                            <p:txEl>
                                              <p:pRg st="6" end="6"/>
                                            </p:txEl>
                                          </p:spTgt>
                                        </p:tgtEl>
                                        <p:attrNameLst>
                                          <p:attrName/>
                                        </p:attrNameLst>
                                      </p:cBhvr>
                                    </p:anim>
                                  </p:childTnLst>
                                  <p:subTnLst>
                                    <p:animClr clrSpc="rgb" dir="cw">
                                      <p:cBhvr override="childStyle">
                                        <p:cTn dur="1" fill="hold" display="0" masterRel="nextClick" afterEffect="1"/>
                                        <p:tgtEl>
                                          <p:spTgt spid="163846">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400827" y="1828702"/>
            <a:ext cx="8419323" cy="4686398"/>
          </a:xfrm>
          <a:noFill/>
          <a:ln>
            <a:solidFill>
              <a:schemeClr val="accent1"/>
            </a:solidFill>
          </a:ln>
        </p:spPr>
        <p:txBody>
          <a:bodyPr/>
          <a:lstStyle/>
          <a:p>
            <a:r>
              <a:rPr lang="fr-FR" smtClean="0"/>
              <a:t>Anomalie d’insertion</a:t>
            </a:r>
            <a:endParaRPr lang="fr-FR"/>
          </a:p>
          <a:p>
            <a:pPr lvl="1"/>
            <a:r>
              <a:rPr lang="fr-FR" sz="3200" smtClean="0"/>
              <a:t> On ne peut pas insérer de valeurs qu’il faudrait</a:t>
            </a:r>
          </a:p>
          <a:p>
            <a:r>
              <a:rPr lang="fr-FR" smtClean="0"/>
              <a:t> </a:t>
            </a:r>
            <a:r>
              <a:rPr lang="fr-FR" sz="2800" smtClean="0">
                <a:solidFill>
                  <a:schemeClr val="accent4">
                    <a:lumMod val="20000"/>
                    <a:lumOff val="80000"/>
                  </a:schemeClr>
                </a:solidFill>
              </a:rPr>
              <a:t>Soit la table</a:t>
            </a:r>
          </a:p>
          <a:p>
            <a:pPr>
              <a:buNone/>
            </a:pPr>
            <a:r>
              <a:rPr lang="fr-FR" sz="2800" smtClean="0">
                <a:solidFill>
                  <a:schemeClr val="accent4">
                    <a:lumMod val="20000"/>
                    <a:lumOff val="80000"/>
                  </a:schemeClr>
                </a:solidFill>
              </a:rPr>
              <a:t>		S’  = (</a:t>
            </a:r>
            <a:r>
              <a:rPr lang="fr-FR" sz="2800" u="sng" smtClean="0">
                <a:solidFill>
                  <a:schemeClr val="accent4">
                    <a:lumMod val="20000"/>
                    <a:lumOff val="80000"/>
                  </a:schemeClr>
                </a:solidFill>
              </a:rPr>
              <a:t>S#</a:t>
            </a:r>
            <a:r>
              <a:rPr lang="fr-FR" sz="2800" smtClean="0">
                <a:solidFill>
                  <a:schemeClr val="accent4">
                    <a:lumMod val="20000"/>
                    <a:lumOff val="80000"/>
                  </a:schemeClr>
                </a:solidFill>
              </a:rPr>
              <a:t>, </a:t>
            </a:r>
            <a:r>
              <a:rPr lang="fr-FR" sz="2800" err="1" smtClean="0">
                <a:solidFill>
                  <a:schemeClr val="accent4">
                    <a:lumMod val="20000"/>
                    <a:lumOff val="80000"/>
                  </a:schemeClr>
                </a:solidFill>
              </a:rPr>
              <a:t>Sname</a:t>
            </a:r>
            <a:r>
              <a:rPr lang="fr-FR" sz="2800" smtClean="0">
                <a:solidFill>
                  <a:schemeClr val="accent4">
                    <a:lumMod val="20000"/>
                    <a:lumOff val="80000"/>
                  </a:schemeClr>
                </a:solidFill>
              </a:rPr>
              <a:t>, </a:t>
            </a:r>
            <a:r>
              <a:rPr lang="fr-FR" sz="2800" err="1" smtClean="0">
                <a:solidFill>
                  <a:schemeClr val="accent4">
                    <a:lumMod val="20000"/>
                    <a:lumOff val="80000"/>
                  </a:schemeClr>
                </a:solidFill>
              </a:rPr>
              <a:t>Status</a:t>
            </a:r>
            <a:r>
              <a:rPr lang="fr-FR" sz="2800" smtClean="0">
                <a:solidFill>
                  <a:schemeClr val="accent4">
                    <a:lumMod val="20000"/>
                    <a:lumOff val="80000"/>
                  </a:schemeClr>
                </a:solidFill>
              </a:rPr>
              <a:t>, City, </a:t>
            </a:r>
            <a:r>
              <a:rPr lang="fr-FR" sz="2800" u="sng" smtClean="0">
                <a:solidFill>
                  <a:schemeClr val="accent4">
                    <a:lumMod val="20000"/>
                    <a:lumOff val="80000"/>
                  </a:schemeClr>
                </a:solidFill>
              </a:rPr>
              <a:t>P#</a:t>
            </a:r>
            <a:r>
              <a:rPr lang="fr-FR" sz="2800" smtClean="0">
                <a:solidFill>
                  <a:schemeClr val="accent4">
                    <a:lumMod val="20000"/>
                    <a:lumOff val="80000"/>
                  </a:schemeClr>
                </a:solidFill>
              </a:rPr>
              <a:t>, </a:t>
            </a:r>
            <a:r>
              <a:rPr lang="fr-FR" sz="2800" err="1" smtClean="0">
                <a:solidFill>
                  <a:schemeClr val="accent4">
                    <a:lumMod val="20000"/>
                    <a:lumOff val="80000"/>
                  </a:schemeClr>
                </a:solidFill>
              </a:rPr>
              <a:t>Qty</a:t>
            </a:r>
            <a:r>
              <a:rPr lang="fr-FR" sz="2800" smtClean="0">
                <a:solidFill>
                  <a:schemeClr val="accent4">
                    <a:lumMod val="20000"/>
                    <a:lumOff val="80000"/>
                  </a:schemeClr>
                </a:solidFill>
              </a:rPr>
              <a:t>) </a:t>
            </a:r>
          </a:p>
          <a:p>
            <a:r>
              <a:rPr lang="fr-FR" sz="2800" smtClean="0">
                <a:solidFill>
                  <a:schemeClr val="accent4">
                    <a:lumMod val="20000"/>
                    <a:lumOff val="80000"/>
                  </a:schemeClr>
                </a:solidFill>
              </a:rPr>
              <a:t> Fournisseur S1  ne fournit encore aucune pièce</a:t>
            </a:r>
          </a:p>
          <a:p>
            <a:r>
              <a:rPr lang="fr-FR" sz="2800" smtClean="0">
                <a:solidFill>
                  <a:schemeClr val="accent4">
                    <a:lumMod val="20000"/>
                    <a:lumOff val="80000"/>
                  </a:schemeClr>
                </a:solidFill>
              </a:rPr>
              <a:t>On ne peut pas insérer ses données: </a:t>
            </a:r>
          </a:p>
          <a:p>
            <a:pPr lvl="1"/>
            <a:r>
              <a:rPr lang="fr-FR" smtClean="0">
                <a:solidFill>
                  <a:schemeClr val="accent4">
                    <a:lumMod val="20000"/>
                    <a:lumOff val="80000"/>
                  </a:schemeClr>
                </a:solidFill>
              </a:rPr>
              <a:t>Fournisseur S1 est  Smith, a le statut 20 et est à Londres</a:t>
            </a:r>
            <a:r>
              <a:rPr lang="fr-FR" sz="2400" smtClean="0">
                <a:solidFill>
                  <a:schemeClr val="accent4">
                    <a:lumMod val="20000"/>
                    <a:lumOff val="80000"/>
                  </a:schemeClr>
                </a:solidFill>
              </a:rPr>
              <a:t> </a:t>
            </a:r>
          </a:p>
          <a:p>
            <a:pPr lvl="1"/>
            <a:endParaRPr lang="fr-FR" b="1"/>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en-US" sz="3600" smtClean="0">
                <a:solidFill>
                  <a:schemeClr val="accent1"/>
                </a:solidFill>
              </a:rPr>
              <a:t>Anomalies</a:t>
            </a:r>
            <a:endParaRPr lang="fr-FR" sz="320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3846">
                                            <p:txEl>
                                              <p:pRg st="1" end="1"/>
                                            </p:txEl>
                                          </p:spTgt>
                                        </p:tgtEl>
                                        <p:attrNameLst>
                                          <p:attrName>style.visibility</p:attrName>
                                        </p:attrNameLst>
                                      </p:cBhvr>
                                      <p:to>
                                        <p:strVal val="visible"/>
                                      </p:to>
                                    </p:set>
                                    <p:anim to="" calcmode="lin" valueType="num">
                                      <p:cBhvr>
                                        <p:cTn id="10"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163846">
                                            <p:txEl>
                                              <p:pRg st="2" end="2"/>
                                            </p:txEl>
                                          </p:spTgt>
                                        </p:tgtEl>
                                        <p:attrNameLst>
                                          <p:attrName>style.visibility</p:attrName>
                                        </p:attrNameLst>
                                      </p:cBhvr>
                                      <p:to>
                                        <p:strVal val="visible"/>
                                      </p:to>
                                    </p:set>
                                    <p:anim to="" calcmode="lin" valueType="num">
                                      <p:cBhvr>
                                        <p:cTn id="15"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163846">
                                            <p:txEl>
                                              <p:pRg st="3" end="3"/>
                                            </p:txEl>
                                          </p:spTgt>
                                        </p:tgtEl>
                                        <p:attrNameLst>
                                          <p:attrName>style.visibility</p:attrName>
                                        </p:attrNameLst>
                                      </p:cBhvr>
                                      <p:to>
                                        <p:strVal val="visible"/>
                                      </p:to>
                                    </p:set>
                                    <p:anim to="" calcmode="lin" valueType="num">
                                      <p:cBhvr>
                                        <p:cTn id="20"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163846">
                                            <p:txEl>
                                              <p:pRg st="4" end="4"/>
                                            </p:txEl>
                                          </p:spTgt>
                                        </p:tgtEl>
                                        <p:attrNameLst>
                                          <p:attrName>style.visibility</p:attrName>
                                        </p:attrNameLst>
                                      </p:cBhvr>
                                      <p:to>
                                        <p:strVal val="visible"/>
                                      </p:to>
                                    </p:set>
                                    <p:anim to="" calcmode="lin" valueType="num">
                                      <p:cBhvr>
                                        <p:cTn id="25" dur="1" fill="hold"/>
                                        <p:tgtEl>
                                          <p:spTgt spid="163846">
                                            <p:txEl>
                                              <p:pRg st="4" end="4"/>
                                            </p:txEl>
                                          </p:spTgt>
                                        </p:tgtEl>
                                        <p:attrNameLst>
                                          <p:attrName/>
                                        </p:attrNameLst>
                                      </p:cBhvr>
                                    </p:anim>
                                  </p:childTnLst>
                                  <p:subTnLst>
                                    <p:animClr clrSpc="rgb" dir="cw">
                                      <p:cBhvr override="childStyle">
                                        <p:cTn dur="1" fill="hold" display="0" masterRel="nextClick" afterEffect="1"/>
                                        <p:tgtEl>
                                          <p:spTgt spid="163846">
                                            <p:txEl>
                                              <p:pRg st="4" end="4"/>
                                            </p:txEl>
                                          </p:spTgt>
                                        </p:tgtEl>
                                        <p:attrNameLst>
                                          <p:attrName>ppt_c</p:attrName>
                                        </p:attrNameLst>
                                      </p:cBhvr>
                                      <p:to>
                                        <a:schemeClr val="hlink"/>
                                      </p:to>
                                    </p:animClr>
                                  </p:sub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499"/>
                                          </p:stCondLst>
                                        </p:cTn>
                                        <p:tgtEl>
                                          <p:spTgt spid="163846">
                                            <p:txEl>
                                              <p:pRg st="5" end="5"/>
                                            </p:txEl>
                                          </p:spTgt>
                                        </p:tgtEl>
                                        <p:attrNameLst>
                                          <p:attrName>style.visibility</p:attrName>
                                        </p:attrNameLst>
                                      </p:cBhvr>
                                      <p:to>
                                        <p:strVal val="visible"/>
                                      </p:to>
                                    </p:set>
                                    <p:anim to="" calcmode="lin" valueType="num">
                                      <p:cBhvr>
                                        <p:cTn id="30" dur="1" fill="hold"/>
                                        <p:tgtEl>
                                          <p:spTgt spid="163846">
                                            <p:txEl>
                                              <p:pRg st="5" end="5"/>
                                            </p:txEl>
                                          </p:spTgt>
                                        </p:tgtEl>
                                        <p:attrNameLst>
                                          <p:attrName/>
                                        </p:attrNameLst>
                                      </p:cBhvr>
                                    </p:anim>
                                  </p:childTnLst>
                                  <p:subTnLst>
                                    <p:animClr clrSpc="rgb" dir="cw">
                                      <p:cBhvr override="childStyle">
                                        <p:cTn dur="1" fill="hold" display="0" masterRel="nextClick" afterEffect="1"/>
                                        <p:tgtEl>
                                          <p:spTgt spid="163846">
                                            <p:txEl>
                                              <p:pRg st="5" end="5"/>
                                            </p:txEl>
                                          </p:spTgt>
                                        </p:tgtEl>
                                        <p:attrNameLst>
                                          <p:attrName>ppt_c</p:attrName>
                                        </p:attrNameLst>
                                      </p:cBhvr>
                                      <p:to>
                                        <a:schemeClr val="hlink"/>
                                      </p:to>
                                    </p:animClr>
                                  </p:subTnLst>
                                </p:cTn>
                              </p:par>
                              <p:par>
                                <p:cTn id="31" presetID="24" presetClass="entr" presetSubtype="0" fill="hold" grpId="0" nodeType="withEffect">
                                  <p:stCondLst>
                                    <p:cond delay="0"/>
                                  </p:stCondLst>
                                  <p:childTnLst>
                                    <p:set>
                                      <p:cBhvr>
                                        <p:cTn id="32" dur="1" fill="hold">
                                          <p:stCondLst>
                                            <p:cond delay="499"/>
                                          </p:stCondLst>
                                        </p:cTn>
                                        <p:tgtEl>
                                          <p:spTgt spid="163846">
                                            <p:txEl>
                                              <p:pRg st="6" end="6"/>
                                            </p:txEl>
                                          </p:spTgt>
                                        </p:tgtEl>
                                        <p:attrNameLst>
                                          <p:attrName>style.visibility</p:attrName>
                                        </p:attrNameLst>
                                      </p:cBhvr>
                                      <p:to>
                                        <p:strVal val="visible"/>
                                      </p:to>
                                    </p:set>
                                    <p:anim to="" calcmode="lin" valueType="num">
                                      <p:cBhvr>
                                        <p:cTn id="33" dur="1" fill="hold"/>
                                        <p:tgtEl>
                                          <p:spTgt spid="163846">
                                            <p:txEl>
                                              <p:pRg st="6" end="6"/>
                                            </p:txEl>
                                          </p:spTgt>
                                        </p:tgtEl>
                                        <p:attrNameLst>
                                          <p:attrName/>
                                        </p:attrNameLst>
                                      </p:cBhvr>
                                    </p:anim>
                                  </p:childTnLst>
                                  <p:subTnLst>
                                    <p:animClr clrSpc="rgb" dir="cw">
                                      <p:cBhvr override="childStyle">
                                        <p:cTn dur="1" fill="hold" display="0" masterRel="nextClick" afterEffect="1"/>
                                        <p:tgtEl>
                                          <p:spTgt spid="163846">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152401" y="1971676"/>
            <a:ext cx="8772524" cy="4124324"/>
          </a:xfrm>
          <a:noFill/>
          <a:ln>
            <a:solidFill>
              <a:schemeClr val="accent1"/>
            </a:solidFill>
          </a:ln>
        </p:spPr>
        <p:txBody>
          <a:bodyPr/>
          <a:lstStyle/>
          <a:p>
            <a:pPr>
              <a:spcBef>
                <a:spcPts val="600"/>
              </a:spcBef>
            </a:pPr>
            <a:r>
              <a:rPr lang="fr-FR" smtClean="0"/>
              <a:t>Anomalie d’insertion</a:t>
            </a:r>
            <a:endParaRPr lang="fr-FR"/>
          </a:p>
          <a:p>
            <a:pPr lvl="1">
              <a:spcBef>
                <a:spcPts val="600"/>
              </a:spcBef>
            </a:pPr>
            <a:r>
              <a:rPr lang="fr-FR" sz="3200" smtClean="0"/>
              <a:t>  Il faut insérer une même donnée plus de fois que nécessaire</a:t>
            </a:r>
          </a:p>
          <a:p>
            <a:pPr lvl="2">
              <a:spcBef>
                <a:spcPts val="600"/>
              </a:spcBef>
            </a:pPr>
            <a:r>
              <a:rPr lang="fr-FR" smtClean="0"/>
              <a:t> </a:t>
            </a:r>
            <a:r>
              <a:rPr lang="fr-FR" sz="3200" smtClean="0"/>
              <a:t>En idéal : une donnée n’est insérée qu’une fois dans la base</a:t>
            </a:r>
            <a:endParaRPr lang="fr-FR" sz="2800" smtClean="0"/>
          </a:p>
          <a:p>
            <a:pPr>
              <a:spcBef>
                <a:spcPts val="600"/>
              </a:spcBef>
            </a:pPr>
            <a:r>
              <a:rPr lang="fr-FR" sz="3600" smtClean="0"/>
              <a:t> </a:t>
            </a:r>
            <a:r>
              <a:rPr lang="fr-FR" smtClean="0"/>
              <a:t>Ex. 1</a:t>
            </a:r>
            <a:r>
              <a:rPr lang="fr-FR" sz="3600" smtClean="0"/>
              <a:t> </a:t>
            </a:r>
            <a:r>
              <a:rPr lang="fr-FR" smtClean="0">
                <a:solidFill>
                  <a:schemeClr val="accent4">
                    <a:lumMod val="20000"/>
                    <a:lumOff val="80000"/>
                  </a:schemeClr>
                </a:solidFill>
              </a:rPr>
              <a:t>Revoir </a:t>
            </a:r>
            <a:r>
              <a:rPr lang="fr-FR" smtClean="0">
                <a:solidFill>
                  <a:srgbClr val="FFFFC9"/>
                </a:solidFill>
              </a:rPr>
              <a:t>notre exemple illustrant 1NF </a:t>
            </a:r>
          </a:p>
          <a:p>
            <a:pPr>
              <a:spcBef>
                <a:spcPts val="600"/>
              </a:spcBef>
            </a:pPr>
            <a:r>
              <a:rPr lang="fr-FR" smtClean="0">
                <a:solidFill>
                  <a:srgbClr val="FFFFC9"/>
                </a:solidFill>
              </a:rPr>
              <a:t> La conception en une table présente l’anomalie</a:t>
            </a:r>
          </a:p>
          <a:p>
            <a:pPr lvl="1"/>
            <a:endParaRPr lang="fr-FR" sz="3200" b="1" smtClean="0"/>
          </a:p>
          <a:p>
            <a:pPr lvl="1"/>
            <a:endParaRPr lang="fr-FR" b="1"/>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en-US" sz="3600" smtClean="0">
                <a:solidFill>
                  <a:schemeClr val="accent1"/>
                </a:solidFill>
              </a:rPr>
              <a:t>Anomalies</a:t>
            </a:r>
            <a:endParaRPr lang="fr-FR" sz="320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3846">
                                            <p:txEl>
                                              <p:pRg st="1" end="1"/>
                                            </p:txEl>
                                          </p:spTgt>
                                        </p:tgtEl>
                                        <p:attrNameLst>
                                          <p:attrName>style.visibility</p:attrName>
                                        </p:attrNameLst>
                                      </p:cBhvr>
                                      <p:to>
                                        <p:strVal val="visible"/>
                                      </p:to>
                                    </p:set>
                                    <p:anim to="" calcmode="lin" valueType="num">
                                      <p:cBhvr>
                                        <p:cTn id="10"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3846">
                                            <p:txEl>
                                              <p:pRg st="2" end="2"/>
                                            </p:txEl>
                                          </p:spTgt>
                                        </p:tgtEl>
                                        <p:attrNameLst>
                                          <p:attrName>style.visibility</p:attrName>
                                        </p:attrNameLst>
                                      </p:cBhvr>
                                      <p:to>
                                        <p:strVal val="visible"/>
                                      </p:to>
                                    </p:set>
                                    <p:anim to="" calcmode="lin" valueType="num">
                                      <p:cBhvr>
                                        <p:cTn id="13"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163846">
                                            <p:txEl>
                                              <p:pRg st="3" end="3"/>
                                            </p:txEl>
                                          </p:spTgt>
                                        </p:tgtEl>
                                        <p:attrNameLst>
                                          <p:attrName>style.visibility</p:attrName>
                                        </p:attrNameLst>
                                      </p:cBhvr>
                                      <p:to>
                                        <p:strVal val="visible"/>
                                      </p:to>
                                    </p:set>
                                    <p:anim to="" calcmode="lin" valueType="num">
                                      <p:cBhvr>
                                        <p:cTn id="18"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163846">
                                            <p:txEl>
                                              <p:pRg st="4" end="4"/>
                                            </p:txEl>
                                          </p:spTgt>
                                        </p:tgtEl>
                                        <p:attrNameLst>
                                          <p:attrName>style.visibility</p:attrName>
                                        </p:attrNameLst>
                                      </p:cBhvr>
                                      <p:to>
                                        <p:strVal val="visible"/>
                                      </p:to>
                                    </p:set>
                                    <p:anim to="" calcmode="lin" valueType="num">
                                      <p:cBhvr>
                                        <p:cTn id="23" dur="1" fill="hold"/>
                                        <p:tgtEl>
                                          <p:spTgt spid="163846">
                                            <p:txEl>
                                              <p:pRg st="4" end="4"/>
                                            </p:txEl>
                                          </p:spTgt>
                                        </p:tgtEl>
                                        <p:attrNameLst>
                                          <p:attrName/>
                                        </p:attrNameLst>
                                      </p:cBhvr>
                                    </p:anim>
                                  </p:childTnLst>
                                  <p:subTnLst>
                                    <p:animClr clrSpc="rgb" dir="cw">
                                      <p:cBhvr override="childStyle">
                                        <p:cTn dur="1" fill="hold" display="0" masterRel="nextClick" afterEffect="1"/>
                                        <p:tgtEl>
                                          <p:spTgt spid="163846">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219074" y="1812373"/>
            <a:ext cx="8924926" cy="4663071"/>
          </a:xfrm>
          <a:noFill/>
          <a:ln>
            <a:solidFill>
              <a:schemeClr val="accent1"/>
            </a:solidFill>
          </a:ln>
        </p:spPr>
        <p:txBody>
          <a:bodyPr/>
          <a:lstStyle/>
          <a:p>
            <a:pPr>
              <a:spcBef>
                <a:spcPts val="600"/>
              </a:spcBef>
            </a:pPr>
            <a:r>
              <a:rPr lang="fr-FR" smtClean="0">
                <a:solidFill>
                  <a:srgbClr val="FAFD00"/>
                </a:solidFill>
              </a:rPr>
              <a:t>Ex. 2</a:t>
            </a:r>
            <a:r>
              <a:rPr lang="fr-FR" smtClean="0">
                <a:solidFill>
                  <a:srgbClr val="FFFFC9"/>
                </a:solidFill>
              </a:rPr>
              <a:t> Dans S’, si S1 fournit 5 pièces, alors on insère aussi </a:t>
            </a:r>
            <a:r>
              <a:rPr lang="fr-FR" err="1" smtClean="0">
                <a:solidFill>
                  <a:srgbClr val="FFFFC9"/>
                </a:solidFill>
              </a:rPr>
              <a:t>Sname</a:t>
            </a:r>
            <a:r>
              <a:rPr lang="fr-FR" smtClean="0">
                <a:solidFill>
                  <a:srgbClr val="FFFFC9"/>
                </a:solidFill>
              </a:rPr>
              <a:t>, City, </a:t>
            </a:r>
            <a:r>
              <a:rPr lang="fr-FR" err="1" smtClean="0">
                <a:solidFill>
                  <a:srgbClr val="FFFFC9"/>
                </a:solidFill>
              </a:rPr>
              <a:t>Status</a:t>
            </a:r>
            <a:r>
              <a:rPr lang="fr-FR" smtClean="0">
                <a:solidFill>
                  <a:srgbClr val="FFFFC9"/>
                </a:solidFill>
              </a:rPr>
              <a:t> 5 fois </a:t>
            </a:r>
            <a:endParaRPr lang="fr-FR" smtClean="0">
              <a:solidFill>
                <a:schemeClr val="accent4">
                  <a:lumMod val="20000"/>
                  <a:lumOff val="80000"/>
                </a:schemeClr>
              </a:solidFill>
            </a:endParaRPr>
          </a:p>
          <a:p>
            <a:pPr>
              <a:spcBef>
                <a:spcPts val="600"/>
              </a:spcBef>
            </a:pPr>
            <a:r>
              <a:rPr lang="fr-FR" smtClean="0">
                <a:solidFill>
                  <a:schemeClr val="accent4">
                    <a:lumMod val="20000"/>
                    <a:lumOff val="80000"/>
                  </a:schemeClr>
                </a:solidFill>
              </a:rPr>
              <a:t> Soit maintenant la conception en deux tables </a:t>
            </a:r>
          </a:p>
          <a:p>
            <a:pPr>
              <a:spcBef>
                <a:spcPts val="600"/>
              </a:spcBef>
              <a:buNone/>
            </a:pPr>
            <a:r>
              <a:rPr lang="fr-FR" smtClean="0">
                <a:solidFill>
                  <a:schemeClr val="accent4">
                    <a:lumMod val="20000"/>
                    <a:lumOff val="80000"/>
                  </a:schemeClr>
                </a:solidFill>
              </a:rPr>
              <a:t> 		S = (</a:t>
            </a:r>
            <a:r>
              <a:rPr lang="fr-FR" u="sng" smtClean="0">
                <a:solidFill>
                  <a:schemeClr val="accent4">
                    <a:lumMod val="20000"/>
                    <a:lumOff val="80000"/>
                  </a:schemeClr>
                </a:solidFill>
              </a:rPr>
              <a:t>S#</a:t>
            </a:r>
            <a:r>
              <a:rPr lang="fr-FR" smtClean="0">
                <a:solidFill>
                  <a:schemeClr val="accent4">
                    <a:lumMod val="20000"/>
                    <a:lumOff val="80000"/>
                  </a:schemeClr>
                </a:solidFill>
              </a:rPr>
              <a:t>, </a:t>
            </a:r>
            <a:r>
              <a:rPr lang="fr-FR" err="1" smtClean="0">
                <a:solidFill>
                  <a:schemeClr val="accent4">
                    <a:lumMod val="20000"/>
                    <a:lumOff val="80000"/>
                  </a:schemeClr>
                </a:solidFill>
              </a:rPr>
              <a:t>Sname</a:t>
            </a:r>
            <a:r>
              <a:rPr lang="fr-FR" smtClean="0">
                <a:solidFill>
                  <a:schemeClr val="accent4">
                    <a:lumMod val="20000"/>
                    <a:lumOff val="80000"/>
                  </a:schemeClr>
                </a:solidFill>
              </a:rPr>
              <a:t>, City,  Statuts)</a:t>
            </a:r>
            <a:endParaRPr lang="fr-FR" sz="3600" smtClean="0">
              <a:solidFill>
                <a:schemeClr val="accent4">
                  <a:lumMod val="20000"/>
                  <a:lumOff val="80000"/>
                </a:schemeClr>
              </a:solidFill>
            </a:endParaRPr>
          </a:p>
          <a:p>
            <a:pPr lvl="1">
              <a:spcBef>
                <a:spcPts val="600"/>
              </a:spcBef>
              <a:buNone/>
            </a:pPr>
            <a:r>
              <a:rPr lang="fr-FR" sz="3200" smtClean="0">
                <a:solidFill>
                  <a:schemeClr val="accent4">
                    <a:lumMod val="20000"/>
                    <a:lumOff val="80000"/>
                  </a:schemeClr>
                </a:solidFill>
              </a:rPr>
              <a:t>		SP (</a:t>
            </a:r>
            <a:r>
              <a:rPr lang="fr-FR" sz="3200" u="sng" smtClean="0">
                <a:solidFill>
                  <a:schemeClr val="accent4">
                    <a:lumMod val="20000"/>
                    <a:lumOff val="80000"/>
                  </a:schemeClr>
                </a:solidFill>
              </a:rPr>
              <a:t>S#</a:t>
            </a:r>
            <a:r>
              <a:rPr lang="fr-FR" sz="3200" smtClean="0">
                <a:solidFill>
                  <a:schemeClr val="accent4">
                    <a:lumMod val="20000"/>
                    <a:lumOff val="80000"/>
                  </a:schemeClr>
                </a:solidFill>
              </a:rPr>
              <a:t>, </a:t>
            </a:r>
            <a:r>
              <a:rPr lang="fr-FR" sz="3200" u="sng" smtClean="0">
                <a:solidFill>
                  <a:schemeClr val="accent4">
                    <a:lumMod val="20000"/>
                    <a:lumOff val="80000"/>
                  </a:schemeClr>
                </a:solidFill>
              </a:rPr>
              <a:t>P#</a:t>
            </a:r>
            <a:r>
              <a:rPr lang="fr-FR" sz="3200" smtClean="0">
                <a:solidFill>
                  <a:schemeClr val="accent4">
                    <a:lumMod val="20000"/>
                    <a:lumOff val="80000"/>
                  </a:schemeClr>
                </a:solidFill>
              </a:rPr>
              <a:t>, </a:t>
            </a:r>
            <a:r>
              <a:rPr lang="fr-FR" sz="3200" err="1" smtClean="0">
                <a:solidFill>
                  <a:schemeClr val="accent4">
                    <a:lumMod val="20000"/>
                    <a:lumOff val="80000"/>
                  </a:schemeClr>
                </a:solidFill>
              </a:rPr>
              <a:t>Qty</a:t>
            </a:r>
            <a:r>
              <a:rPr lang="fr-FR" sz="3200" smtClean="0">
                <a:solidFill>
                  <a:schemeClr val="accent4">
                    <a:lumMod val="20000"/>
                    <a:lumOff val="80000"/>
                  </a:schemeClr>
                </a:solidFill>
              </a:rPr>
              <a:t>)</a:t>
            </a:r>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Modélisation relationnelle</a:t>
            </a:r>
            <a:r>
              <a:rPr lang="en-US" sz="4000">
                <a:solidFill>
                  <a:schemeClr val="accent1"/>
                </a:solidFill>
              </a:rPr>
              <a:t> : </a:t>
            </a:r>
            <a:r>
              <a:rPr lang="en-US" sz="3600" smtClean="0">
                <a:solidFill>
                  <a:schemeClr val="accent1"/>
                </a:solidFill>
              </a:rPr>
              <a:t>Anomalies</a:t>
            </a:r>
            <a:endParaRPr lang="fr-FR" sz="320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3846">
                                            <p:txEl>
                                              <p:pRg st="1" end="1"/>
                                            </p:txEl>
                                          </p:spTgt>
                                        </p:tgtEl>
                                        <p:attrNameLst>
                                          <p:attrName>style.visibility</p:attrName>
                                        </p:attrNameLst>
                                      </p:cBhvr>
                                      <p:to>
                                        <p:strVal val="visible"/>
                                      </p:to>
                                    </p:set>
                                    <p:anim to="" calcmode="lin" valueType="num">
                                      <p:cBhvr>
                                        <p:cTn id="12"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3846">
                                            <p:txEl>
                                              <p:pRg st="2" end="2"/>
                                            </p:txEl>
                                          </p:spTgt>
                                        </p:tgtEl>
                                        <p:attrNameLst>
                                          <p:attrName>style.visibility</p:attrName>
                                        </p:attrNameLst>
                                      </p:cBhvr>
                                      <p:to>
                                        <p:strVal val="visible"/>
                                      </p:to>
                                    </p:set>
                                    <p:anim to="" calcmode="lin" valueType="num">
                                      <p:cBhvr>
                                        <p:cTn id="17"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par>
                                <p:cTn id="18" presetID="24" presetClass="entr" presetSubtype="0" fill="hold" grpId="0" nodeType="withEffect">
                                  <p:stCondLst>
                                    <p:cond delay="0"/>
                                  </p:stCondLst>
                                  <p:childTnLst>
                                    <p:set>
                                      <p:cBhvr>
                                        <p:cTn id="19" dur="1" fill="hold">
                                          <p:stCondLst>
                                            <p:cond delay="499"/>
                                          </p:stCondLst>
                                        </p:cTn>
                                        <p:tgtEl>
                                          <p:spTgt spid="163846">
                                            <p:txEl>
                                              <p:pRg st="3" end="3"/>
                                            </p:txEl>
                                          </p:spTgt>
                                        </p:tgtEl>
                                        <p:attrNameLst>
                                          <p:attrName>style.visibility</p:attrName>
                                        </p:attrNameLst>
                                      </p:cBhvr>
                                      <p:to>
                                        <p:strVal val="visible"/>
                                      </p:to>
                                    </p:set>
                                    <p:anim to="" calcmode="lin" valueType="num">
                                      <p:cBhvr>
                                        <p:cTn id="20"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theme/theme1.xml><?xml version="1.0" encoding="utf-8"?>
<a:theme xmlns:a="http://schemas.openxmlformats.org/drawingml/2006/main" name="md">
  <a:themeElements>
    <a:clrScheme name="">
      <a:dk1>
        <a:srgbClr val="000000"/>
      </a:dk1>
      <a:lt1>
        <a:srgbClr val="FAFD00"/>
      </a:lt1>
      <a:dk2>
        <a:srgbClr val="00279F"/>
      </a:dk2>
      <a:lt2>
        <a:srgbClr val="FAFD00"/>
      </a:lt2>
      <a:accent1>
        <a:srgbClr val="FC0128"/>
      </a:accent1>
      <a:accent2>
        <a:srgbClr val="00FF00"/>
      </a:accent2>
      <a:accent3>
        <a:srgbClr val="AAACCD"/>
      </a:accent3>
      <a:accent4>
        <a:srgbClr val="D6D800"/>
      </a:accent4>
      <a:accent5>
        <a:srgbClr val="FDAAAC"/>
      </a:accent5>
      <a:accent6>
        <a:srgbClr val="00E700"/>
      </a:accent6>
      <a:hlink>
        <a:srgbClr val="00B7A5"/>
      </a:hlink>
      <a:folHlink>
        <a:srgbClr val="414141"/>
      </a:folHlink>
    </a:clrScheme>
    <a:fontScheme name="m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AFD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AFD00"/>
            </a:solidFill>
            <a:effectLst/>
            <a:latin typeface="Times New Roman" pitchFamily="18" charset="0"/>
          </a:defRPr>
        </a:defPPr>
      </a:lstStyle>
    </a:lnDef>
  </a:objectDefaults>
  <a:extraClrSchemeLst>
    <a:extraClrScheme>
      <a:clrScheme name="m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279F"/>
    </a:dk1>
    <a:lt1>
      <a:srgbClr val="00279F"/>
    </a:lt1>
    <a:dk2>
      <a:srgbClr val="FAFD00"/>
    </a:dk2>
    <a:lt2>
      <a:srgbClr val="000000"/>
    </a:lt2>
    <a:accent1>
      <a:srgbClr val="FC0128"/>
    </a:accent1>
    <a:accent2>
      <a:srgbClr val="00FF00"/>
    </a:accent2>
    <a:accent3>
      <a:srgbClr val="AAACCD"/>
    </a:accent3>
    <a:accent4>
      <a:srgbClr val="002087"/>
    </a:accent4>
    <a:accent5>
      <a:srgbClr val="FDAAAC"/>
    </a:accent5>
    <a:accent6>
      <a:srgbClr val="00E700"/>
    </a:accent6>
    <a:hlink>
      <a:srgbClr val="00B7A5"/>
    </a:hlink>
    <a:folHlink>
      <a:srgbClr val="FAFD00"/>
    </a:folHlink>
  </a:clrScheme>
</a:themeOverride>
</file>

<file path=ppt/theme/themeOverride10.xml><?xml version="1.0" encoding="utf-8"?>
<a:themeOverride xmlns:a="http://schemas.openxmlformats.org/drawingml/2006/main">
  <a:clrScheme name="">
    <a:dk1>
      <a:srgbClr val="000000"/>
    </a:dk1>
    <a:lt1>
      <a:srgbClr val="FAFD00"/>
    </a:lt1>
    <a:dk2>
      <a:srgbClr val="00279F"/>
    </a:dk2>
    <a:lt2>
      <a:srgbClr val="FAFD00"/>
    </a:lt2>
    <a:accent1>
      <a:srgbClr val="FC0128"/>
    </a:accent1>
    <a:accent2>
      <a:srgbClr val="00FF00"/>
    </a:accent2>
    <a:accent3>
      <a:srgbClr val="AAACCD"/>
    </a:accent3>
    <a:accent4>
      <a:srgbClr val="D6D800"/>
    </a:accent4>
    <a:accent5>
      <a:srgbClr val="FDAAAC"/>
    </a:accent5>
    <a:accent6>
      <a:srgbClr val="00E700"/>
    </a:accent6>
    <a:hlink>
      <a:srgbClr val="00B7A5"/>
    </a:hlink>
    <a:folHlink>
      <a:srgbClr val="FAFD00"/>
    </a:folHlink>
  </a:clrScheme>
</a:themeOverride>
</file>

<file path=ppt/theme/themeOverride2.xml><?xml version="1.0" encoding="utf-8"?>
<a:themeOverride xmlns:a="http://schemas.openxmlformats.org/drawingml/2006/main">
  <a:clrScheme name="">
    <a:dk1>
      <a:srgbClr val="00279F"/>
    </a:dk1>
    <a:lt1>
      <a:srgbClr val="00279F"/>
    </a:lt1>
    <a:dk2>
      <a:srgbClr val="FAFD00"/>
    </a:dk2>
    <a:lt2>
      <a:srgbClr val="000000"/>
    </a:lt2>
    <a:accent1>
      <a:srgbClr val="FC0128"/>
    </a:accent1>
    <a:accent2>
      <a:srgbClr val="00FF00"/>
    </a:accent2>
    <a:accent3>
      <a:srgbClr val="AAACCD"/>
    </a:accent3>
    <a:accent4>
      <a:srgbClr val="002087"/>
    </a:accent4>
    <a:accent5>
      <a:srgbClr val="FDAAAC"/>
    </a:accent5>
    <a:accent6>
      <a:srgbClr val="00E700"/>
    </a:accent6>
    <a:hlink>
      <a:srgbClr val="00B7A5"/>
    </a:hlink>
    <a:folHlink>
      <a:srgbClr val="FAFD00"/>
    </a:folHlink>
  </a:clrScheme>
</a:themeOverride>
</file>

<file path=ppt/theme/themeOverride3.xml><?xml version="1.0" encoding="utf-8"?>
<a:themeOverride xmlns:a="http://schemas.openxmlformats.org/drawingml/2006/main">
  <a:clrScheme name="">
    <a:dk1>
      <a:srgbClr val="00279F"/>
    </a:dk1>
    <a:lt1>
      <a:srgbClr val="00279F"/>
    </a:lt1>
    <a:dk2>
      <a:srgbClr val="FAFD00"/>
    </a:dk2>
    <a:lt2>
      <a:srgbClr val="000000"/>
    </a:lt2>
    <a:accent1>
      <a:srgbClr val="FC0128"/>
    </a:accent1>
    <a:accent2>
      <a:srgbClr val="00FF00"/>
    </a:accent2>
    <a:accent3>
      <a:srgbClr val="AAACCD"/>
    </a:accent3>
    <a:accent4>
      <a:srgbClr val="002087"/>
    </a:accent4>
    <a:accent5>
      <a:srgbClr val="FDAAAC"/>
    </a:accent5>
    <a:accent6>
      <a:srgbClr val="00E700"/>
    </a:accent6>
    <a:hlink>
      <a:srgbClr val="00B7A5"/>
    </a:hlink>
    <a:folHlink>
      <a:srgbClr val="FAFD00"/>
    </a:folHlink>
  </a:clrScheme>
</a:themeOverride>
</file>

<file path=ppt/theme/themeOverride4.xml><?xml version="1.0" encoding="utf-8"?>
<a:themeOverride xmlns:a="http://schemas.openxmlformats.org/drawingml/2006/main">
  <a:clrScheme name="">
    <a:dk1>
      <a:srgbClr val="00279F"/>
    </a:dk1>
    <a:lt1>
      <a:srgbClr val="00279F"/>
    </a:lt1>
    <a:dk2>
      <a:srgbClr val="FAFD00"/>
    </a:dk2>
    <a:lt2>
      <a:srgbClr val="000000"/>
    </a:lt2>
    <a:accent1>
      <a:srgbClr val="FC0128"/>
    </a:accent1>
    <a:accent2>
      <a:srgbClr val="00FF00"/>
    </a:accent2>
    <a:accent3>
      <a:srgbClr val="AAACCD"/>
    </a:accent3>
    <a:accent4>
      <a:srgbClr val="002087"/>
    </a:accent4>
    <a:accent5>
      <a:srgbClr val="FDAAAC"/>
    </a:accent5>
    <a:accent6>
      <a:srgbClr val="00E700"/>
    </a:accent6>
    <a:hlink>
      <a:srgbClr val="00B7A5"/>
    </a:hlink>
    <a:folHlink>
      <a:srgbClr val="FAFD00"/>
    </a:folHlink>
  </a:clrScheme>
</a:themeOverride>
</file>

<file path=ppt/theme/themeOverride5.xml><?xml version="1.0" encoding="utf-8"?>
<a:themeOverride xmlns:a="http://schemas.openxmlformats.org/drawingml/2006/main">
  <a:clrScheme name="">
    <a:dk1>
      <a:srgbClr val="00279F"/>
    </a:dk1>
    <a:lt1>
      <a:srgbClr val="00279F"/>
    </a:lt1>
    <a:dk2>
      <a:srgbClr val="FAFD00"/>
    </a:dk2>
    <a:lt2>
      <a:srgbClr val="000000"/>
    </a:lt2>
    <a:accent1>
      <a:srgbClr val="FC0128"/>
    </a:accent1>
    <a:accent2>
      <a:srgbClr val="00FF00"/>
    </a:accent2>
    <a:accent3>
      <a:srgbClr val="AAACCD"/>
    </a:accent3>
    <a:accent4>
      <a:srgbClr val="002087"/>
    </a:accent4>
    <a:accent5>
      <a:srgbClr val="FDAAAC"/>
    </a:accent5>
    <a:accent6>
      <a:srgbClr val="00E700"/>
    </a:accent6>
    <a:hlink>
      <a:srgbClr val="00B7A5"/>
    </a:hlink>
    <a:folHlink>
      <a:srgbClr val="FAFD00"/>
    </a:folHlink>
  </a:clrScheme>
</a:themeOverride>
</file>

<file path=ppt/theme/themeOverride6.xml><?xml version="1.0" encoding="utf-8"?>
<a:themeOverride xmlns:a="http://schemas.openxmlformats.org/drawingml/2006/main">
  <a:clrScheme name="">
    <a:dk1>
      <a:srgbClr val="00279F"/>
    </a:dk1>
    <a:lt1>
      <a:srgbClr val="00279F"/>
    </a:lt1>
    <a:dk2>
      <a:srgbClr val="FAFD00"/>
    </a:dk2>
    <a:lt2>
      <a:srgbClr val="000000"/>
    </a:lt2>
    <a:accent1>
      <a:srgbClr val="FC0128"/>
    </a:accent1>
    <a:accent2>
      <a:srgbClr val="00FF00"/>
    </a:accent2>
    <a:accent3>
      <a:srgbClr val="AAACCD"/>
    </a:accent3>
    <a:accent4>
      <a:srgbClr val="002087"/>
    </a:accent4>
    <a:accent5>
      <a:srgbClr val="FDAAAC"/>
    </a:accent5>
    <a:accent6>
      <a:srgbClr val="00E700"/>
    </a:accent6>
    <a:hlink>
      <a:srgbClr val="00B7A5"/>
    </a:hlink>
    <a:folHlink>
      <a:srgbClr val="FAFD00"/>
    </a:folHlink>
  </a:clrScheme>
</a:themeOverride>
</file>

<file path=ppt/theme/themeOverride7.xml><?xml version="1.0" encoding="utf-8"?>
<a:themeOverride xmlns:a="http://schemas.openxmlformats.org/drawingml/2006/main">
  <a:clrScheme name="">
    <a:dk1>
      <a:srgbClr val="00279F"/>
    </a:dk1>
    <a:lt1>
      <a:srgbClr val="00279F"/>
    </a:lt1>
    <a:dk2>
      <a:srgbClr val="FAFD00"/>
    </a:dk2>
    <a:lt2>
      <a:srgbClr val="000000"/>
    </a:lt2>
    <a:accent1>
      <a:srgbClr val="FC0128"/>
    </a:accent1>
    <a:accent2>
      <a:srgbClr val="00FF00"/>
    </a:accent2>
    <a:accent3>
      <a:srgbClr val="AAACCD"/>
    </a:accent3>
    <a:accent4>
      <a:srgbClr val="002087"/>
    </a:accent4>
    <a:accent5>
      <a:srgbClr val="FDAAAC"/>
    </a:accent5>
    <a:accent6>
      <a:srgbClr val="00E700"/>
    </a:accent6>
    <a:hlink>
      <a:srgbClr val="00B7A5"/>
    </a:hlink>
    <a:folHlink>
      <a:srgbClr val="FAFD00"/>
    </a:folHlink>
  </a:clrScheme>
</a:themeOverride>
</file>

<file path=ppt/theme/themeOverride8.xml><?xml version="1.0" encoding="utf-8"?>
<a:themeOverride xmlns:a="http://schemas.openxmlformats.org/drawingml/2006/main">
  <a:clrScheme name="">
    <a:dk1>
      <a:srgbClr val="00279F"/>
    </a:dk1>
    <a:lt1>
      <a:srgbClr val="00279F"/>
    </a:lt1>
    <a:dk2>
      <a:srgbClr val="FAFD00"/>
    </a:dk2>
    <a:lt2>
      <a:srgbClr val="000000"/>
    </a:lt2>
    <a:accent1>
      <a:srgbClr val="FC0128"/>
    </a:accent1>
    <a:accent2>
      <a:srgbClr val="00FF00"/>
    </a:accent2>
    <a:accent3>
      <a:srgbClr val="AAACCD"/>
    </a:accent3>
    <a:accent4>
      <a:srgbClr val="002087"/>
    </a:accent4>
    <a:accent5>
      <a:srgbClr val="FDAAAC"/>
    </a:accent5>
    <a:accent6>
      <a:srgbClr val="00E700"/>
    </a:accent6>
    <a:hlink>
      <a:srgbClr val="00B7A5"/>
    </a:hlink>
    <a:folHlink>
      <a:srgbClr val="414141"/>
    </a:folHlink>
  </a:clrScheme>
</a:themeOverride>
</file>

<file path=ppt/theme/themeOverride9.xml><?xml version="1.0" encoding="utf-8"?>
<a:themeOverride xmlns:a="http://schemas.openxmlformats.org/drawingml/2006/main">
  <a:clrScheme name="">
    <a:dk1>
      <a:srgbClr val="000000"/>
    </a:dk1>
    <a:lt1>
      <a:srgbClr val="FAFD00"/>
    </a:lt1>
    <a:dk2>
      <a:srgbClr val="00279F"/>
    </a:dk2>
    <a:lt2>
      <a:srgbClr val="FAFD00"/>
    </a:lt2>
    <a:accent1>
      <a:srgbClr val="FC0128"/>
    </a:accent1>
    <a:accent2>
      <a:srgbClr val="00FF00"/>
    </a:accent2>
    <a:accent3>
      <a:srgbClr val="AAACCD"/>
    </a:accent3>
    <a:accent4>
      <a:srgbClr val="D6D800"/>
    </a:accent4>
    <a:accent5>
      <a:srgbClr val="FDAAAC"/>
    </a:accent5>
    <a:accent6>
      <a:srgbClr val="00E700"/>
    </a:accent6>
    <a:hlink>
      <a:srgbClr val="FC0128"/>
    </a:hlink>
    <a:folHlink>
      <a:srgbClr val="FAFD00"/>
    </a:folHlink>
  </a:clrScheme>
</a:themeOverride>
</file>

<file path=docProps/app.xml><?xml version="1.0" encoding="utf-8"?>
<Properties xmlns="http://schemas.openxmlformats.org/officeDocument/2006/extended-properties" xmlns:vt="http://schemas.openxmlformats.org/officeDocument/2006/docPropsVTypes">
  <Template>c:\windows\md.ppt</Template>
  <TotalTime>38294</TotalTime>
  <Pages>73</Pages>
  <Words>9223</Words>
  <Application>Microsoft Office PowerPoint</Application>
  <PresentationFormat>Affichage à l'écran (4:3)</PresentationFormat>
  <Paragraphs>2182</Paragraphs>
  <Slides>208</Slides>
  <Notes>208</Notes>
  <HiddenSlides>0</HiddenSlides>
  <MMClips>4</MMClips>
  <ScaleCrop>false</ScaleCrop>
  <HeadingPairs>
    <vt:vector size="6" baseType="variant">
      <vt:variant>
        <vt:lpstr>Thème</vt:lpstr>
      </vt:variant>
      <vt:variant>
        <vt:i4>1</vt:i4>
      </vt:variant>
      <vt:variant>
        <vt:lpstr>Serveurs OLE incorporés</vt:lpstr>
      </vt:variant>
      <vt:variant>
        <vt:i4>4</vt:i4>
      </vt:variant>
      <vt:variant>
        <vt:lpstr>Titres des diapositives</vt:lpstr>
      </vt:variant>
      <vt:variant>
        <vt:i4>208</vt:i4>
      </vt:variant>
    </vt:vector>
  </HeadingPairs>
  <TitlesOfParts>
    <vt:vector size="213" baseType="lpstr">
      <vt:lpstr>md</vt:lpstr>
      <vt:lpstr>Clip</vt:lpstr>
      <vt:lpstr>Image</vt:lpstr>
      <vt:lpstr>Document</vt:lpstr>
      <vt:lpstr>Package</vt:lpstr>
      <vt:lpstr>Modèle Relationnel 2011 - 12</vt:lpstr>
      <vt:lpstr>Diapositive 2</vt:lpstr>
      <vt:lpstr>BD Relationnelle</vt:lpstr>
      <vt:lpstr>BD Relationnelle</vt:lpstr>
      <vt:lpstr>Diapositive 5</vt:lpstr>
      <vt:lpstr>Diapositive 6</vt:lpstr>
      <vt:lpstr>Base de données relationnelle</vt:lpstr>
      <vt:lpstr>Diapositive 8</vt:lpstr>
      <vt:lpstr>Schémas Externes</vt:lpstr>
      <vt:lpstr>Diapositive 10</vt:lpstr>
      <vt:lpstr>Diapositive 11</vt:lpstr>
      <vt:lpstr>Diapositive 12</vt:lpstr>
      <vt:lpstr>Diapositive 13</vt:lpstr>
      <vt:lpstr>Diapositive 14</vt:lpstr>
      <vt:lpstr>Base relationnelle</vt:lpstr>
      <vt:lpstr>Base relationnelle</vt:lpstr>
      <vt:lpstr>Relations</vt:lpstr>
      <vt:lpstr>Relations</vt:lpstr>
      <vt:lpstr>Relations</vt:lpstr>
      <vt:lpstr>Relations</vt:lpstr>
      <vt:lpstr> </vt:lpstr>
      <vt:lpstr>Diapositive 22</vt:lpstr>
      <vt:lpstr>Diapositive 23</vt:lpstr>
      <vt:lpstr>Diapositive 24</vt:lpstr>
      <vt:lpstr>Diapositive 25</vt:lpstr>
      <vt:lpstr>Diapositive 26</vt:lpstr>
      <vt:lpstr>Opérations relationnelles</vt:lpstr>
      <vt:lpstr>Opérations relationnelles</vt:lpstr>
      <vt:lpstr>Opérations relationnelles</vt:lpstr>
      <vt:lpstr>Diapositive 30</vt:lpstr>
      <vt:lpstr>Diapositive 31</vt:lpstr>
      <vt:lpstr>Diapositive 32</vt:lpstr>
      <vt:lpstr>Jointure naturelle</vt:lpstr>
      <vt:lpstr>Jointure naturelle</vt:lpstr>
      <vt:lpstr>Diapositive 35</vt:lpstr>
      <vt:lpstr>Diapositive 36</vt:lpstr>
      <vt:lpstr>-jointure</vt:lpstr>
      <vt:lpstr>-jointure / Equi-jointure</vt:lpstr>
      <vt:lpstr>Division</vt:lpstr>
      <vt:lpstr>Requêtes algébriques à la base S-P</vt:lpstr>
      <vt:lpstr>Requêtes algébriques à la base S-P</vt:lpstr>
      <vt:lpstr>Utilité de l'algèbre</vt:lpstr>
      <vt:lpstr>Utilité de l'algèbre</vt:lpstr>
      <vt:lpstr>Utilité de l'algèbre</vt:lpstr>
      <vt:lpstr>Diapositive 45</vt:lpstr>
      <vt:lpstr>Diapositive 46</vt:lpstr>
      <vt:lpstr>Complétude relationnelle de SQL</vt:lpstr>
      <vt:lpstr>Diapositive 48</vt:lpstr>
      <vt:lpstr>Diapositive 49</vt:lpstr>
      <vt:lpstr>Diapositive 50</vt:lpstr>
      <vt:lpstr>Diapositive 51</vt:lpstr>
      <vt:lpstr>Diapositive 52</vt:lpstr>
      <vt:lpstr>Normalization en 1-NF</vt:lpstr>
      <vt:lpstr>Normalization en 1-NF</vt:lpstr>
      <vt:lpstr>Solutions pour la Conception</vt:lpstr>
      <vt:lpstr>Solutions pour la Conception</vt:lpstr>
      <vt:lpstr>Solutions pour la Conception</vt:lpstr>
      <vt:lpstr>Solutions pour la Conception</vt:lpstr>
      <vt:lpstr>Solutions pour la Conception</vt:lpstr>
      <vt:lpstr>Solutions pour la Conception</vt:lpstr>
      <vt:lpstr>Solutions pour la Conception</vt:lpstr>
      <vt:lpstr>Solutions pour la Conception</vt:lpstr>
      <vt:lpstr>Et la Manipulation ?</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  </vt:lpstr>
      <vt:lpstr>Diapositive 77</vt:lpstr>
      <vt:lpstr>  </vt:lpstr>
      <vt:lpstr>  </vt:lpstr>
      <vt:lpstr>  </vt:lpstr>
      <vt:lpstr>  </vt:lpstr>
      <vt:lpstr>Diapositive 82</vt:lpstr>
      <vt:lpstr>  </vt:lpstr>
      <vt:lpstr>  </vt:lpstr>
      <vt:lpstr>  </vt:lpstr>
      <vt:lpstr>  </vt:lpstr>
      <vt:lpstr>  </vt:lpstr>
      <vt:lpstr>Modélisation relationnelle</vt:lpstr>
      <vt:lpstr>Modélisation relationnelle</vt:lpstr>
      <vt:lpstr>Modélisation relationnelle</vt:lpstr>
      <vt:lpstr>Modélisation relationnelle</vt:lpstr>
      <vt:lpstr>Démarche semi-formelle</vt:lpstr>
      <vt:lpstr>Démarche formelle</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lpstr>Diapositive 117</vt:lpstr>
      <vt:lpstr>Diapositive 118</vt:lpstr>
      <vt:lpstr>Diapositive 119</vt:lpstr>
      <vt:lpstr>Diapositive 120</vt:lpstr>
      <vt:lpstr>Diapositive 121</vt:lpstr>
      <vt:lpstr>Diapositive 122</vt:lpstr>
      <vt:lpstr>Diapositive 123</vt:lpstr>
      <vt:lpstr>Diapositive 124</vt:lpstr>
      <vt:lpstr>Diapositive 125</vt:lpstr>
      <vt:lpstr>Diapositive 126</vt:lpstr>
      <vt:lpstr>Diapositive 127</vt:lpstr>
      <vt:lpstr>Diapositive 128</vt:lpstr>
      <vt:lpstr>Diapositive 129</vt:lpstr>
      <vt:lpstr>Diapositive 130</vt:lpstr>
      <vt:lpstr>Diapositive 131</vt:lpstr>
      <vt:lpstr>Spécifications fonctionnelles</vt:lpstr>
      <vt:lpstr>Diapositive 133</vt:lpstr>
      <vt:lpstr>Diapositive 134</vt:lpstr>
      <vt:lpstr>Diapositive 135</vt:lpstr>
      <vt:lpstr>Diapositive 136</vt:lpstr>
      <vt:lpstr>Diapositive 137</vt:lpstr>
      <vt:lpstr>Diapositive 138</vt:lpstr>
      <vt:lpstr>Diapositive 139</vt:lpstr>
      <vt:lpstr>Diapositive 140</vt:lpstr>
      <vt:lpstr>Diapositive 141</vt:lpstr>
      <vt:lpstr>Diapositive 142</vt:lpstr>
      <vt:lpstr>Diapositive 143</vt:lpstr>
      <vt:lpstr>Diapositive 144</vt:lpstr>
      <vt:lpstr>Diapositive 145</vt:lpstr>
      <vt:lpstr>Diapositive 146</vt:lpstr>
      <vt:lpstr>Diapositive 147</vt:lpstr>
      <vt:lpstr>Modèle Conceptuel</vt:lpstr>
      <vt:lpstr>Modélisation Conceptuelle</vt:lpstr>
      <vt:lpstr>Modélisation Conceptuelle</vt:lpstr>
      <vt:lpstr>Passage UML - Relationnel</vt:lpstr>
      <vt:lpstr>UML</vt:lpstr>
      <vt:lpstr>UML</vt:lpstr>
      <vt:lpstr>UML : Type d’Entité</vt:lpstr>
      <vt:lpstr>UML : Type d’Entité</vt:lpstr>
      <vt:lpstr>UML : Type d’Entité</vt:lpstr>
      <vt:lpstr>UML : Type d’Entité</vt:lpstr>
      <vt:lpstr>UML</vt:lpstr>
      <vt:lpstr>UML Associations</vt:lpstr>
      <vt:lpstr>UML : Association n-aire</vt:lpstr>
      <vt:lpstr>UML : Association 1-aire</vt:lpstr>
      <vt:lpstr>UML </vt:lpstr>
      <vt:lpstr>UML : Classe / Sous-classe</vt:lpstr>
      <vt:lpstr>UML / Relationnel</vt:lpstr>
      <vt:lpstr>UML / Relationnel</vt:lpstr>
      <vt:lpstr>Passage UML - Relationnel</vt:lpstr>
      <vt:lpstr>Passage UML - Relationnel</vt:lpstr>
      <vt:lpstr>Passage UML - Relationnel</vt:lpstr>
      <vt:lpstr>Réification (Etape 1)</vt:lpstr>
      <vt:lpstr>Réification (Etape 1)</vt:lpstr>
      <vt:lpstr>Réification (Etape 2)</vt:lpstr>
      <vt:lpstr>Réification</vt:lpstr>
      <vt:lpstr>Réification : Principe Général</vt:lpstr>
      <vt:lpstr>Réification : Principe Général</vt:lpstr>
      <vt:lpstr>Réification : Principe Général</vt:lpstr>
      <vt:lpstr>Réification  &amp; Pointeurs dans les Langages de Programmation</vt:lpstr>
      <vt:lpstr>Réification : Association n-aire</vt:lpstr>
      <vt:lpstr>Réification : Attribut composé</vt:lpstr>
      <vt:lpstr>Réification : Attribut composé</vt:lpstr>
      <vt:lpstr>Réification : Entité Faible </vt:lpstr>
      <vt:lpstr>Réification : Entité Faible </vt:lpstr>
      <vt:lpstr>Réification : Cas Spécifiques Bijection</vt:lpstr>
      <vt:lpstr>Réification : Cas Spécifiques Bijection</vt:lpstr>
      <vt:lpstr>Réification : Cas Spécifiques Injection</vt:lpstr>
      <vt:lpstr>Réification :Cas Spécifiques</vt:lpstr>
      <vt:lpstr>Réification : Hiérarchie</vt:lpstr>
      <vt:lpstr>Réification : Les Veuves ?</vt:lpstr>
      <vt:lpstr>Réification : Classe / Sous-classe</vt:lpstr>
      <vt:lpstr>Réification : Classe / Sous-classe</vt:lpstr>
      <vt:lpstr>Réification : Classe / Sous-classe Schéma MsAccess</vt:lpstr>
      <vt:lpstr>Réification : Classe / Sous-classe Schéma MsAccess</vt:lpstr>
      <vt:lpstr>Réification : Autres Cas</vt:lpstr>
      <vt:lpstr>Réification : Cardinalités</vt:lpstr>
      <vt:lpstr>Réification : Autres Cas</vt:lpstr>
      <vt:lpstr>Après la Réification</vt:lpstr>
      <vt:lpstr>Spécifications fonctionnelles:</vt:lpstr>
      <vt:lpstr>Diapositive 197</vt:lpstr>
      <vt:lpstr>Diapositive 198</vt:lpstr>
      <vt:lpstr>Diapositive 199</vt:lpstr>
      <vt:lpstr>Pourquoi S-P est comme ça ?</vt:lpstr>
      <vt:lpstr>Solution</vt:lpstr>
      <vt:lpstr>Exemple Projet BD Assurance 07</vt:lpstr>
      <vt:lpstr> UML -&gt; XML</vt:lpstr>
      <vt:lpstr>Exercices (adaptez svp au programme de votre cours spécifique, voir aussi ceux des TDs)</vt:lpstr>
      <vt:lpstr>Exercices</vt:lpstr>
      <vt:lpstr>Exercices</vt:lpstr>
      <vt:lpstr>FIN</vt:lpstr>
      <vt:lpstr>Diapositive 208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Bases de données relationnelles SQL (1)</dc:title>
  <dc:subject>cours m-d</dc:subject>
  <dc:creator>litwin</dc:creator>
  <cp:lastModifiedBy>ceria</cp:lastModifiedBy>
  <cp:revision>758</cp:revision>
  <cp:lastPrinted>2011-09-25T13:25:41Z</cp:lastPrinted>
  <dcterms:created xsi:type="dcterms:W3CDTF">1994-12-04T21:43:16Z</dcterms:created>
  <dcterms:modified xsi:type="dcterms:W3CDTF">2011-10-13T15:32:01Z</dcterms:modified>
</cp:coreProperties>
</file>