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Default Extension="doc" ContentType="application/msword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wmf" ContentType="image/x-wmf"/>
  <Override PartName="/ppt/theme/themeOverride3.xml" ContentType="application/vnd.openxmlformats-officedocument.themeOverride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3"/>
  </p:notesMasterIdLst>
  <p:handoutMasterIdLst>
    <p:handoutMasterId r:id="rId84"/>
  </p:handoutMasterIdLst>
  <p:sldIdLst>
    <p:sldId id="256" r:id="rId2"/>
    <p:sldId id="257" r:id="rId3"/>
    <p:sldId id="260" r:id="rId4"/>
    <p:sldId id="374" r:id="rId5"/>
    <p:sldId id="268" r:id="rId6"/>
    <p:sldId id="269" r:id="rId7"/>
    <p:sldId id="270" r:id="rId8"/>
    <p:sldId id="271" r:id="rId9"/>
    <p:sldId id="272" r:id="rId10"/>
    <p:sldId id="273" r:id="rId11"/>
    <p:sldId id="397" r:id="rId12"/>
    <p:sldId id="274" r:id="rId13"/>
    <p:sldId id="278" r:id="rId14"/>
    <p:sldId id="279" r:id="rId15"/>
    <p:sldId id="280" r:id="rId16"/>
    <p:sldId id="281" r:id="rId17"/>
    <p:sldId id="282" r:id="rId18"/>
    <p:sldId id="292" r:id="rId19"/>
    <p:sldId id="399" r:id="rId20"/>
    <p:sldId id="400" r:id="rId21"/>
    <p:sldId id="401" r:id="rId22"/>
    <p:sldId id="296" r:id="rId23"/>
    <p:sldId id="297" r:id="rId24"/>
    <p:sldId id="298" r:id="rId25"/>
    <p:sldId id="299" r:id="rId26"/>
    <p:sldId id="300" r:id="rId27"/>
    <p:sldId id="302" r:id="rId28"/>
    <p:sldId id="396" r:id="rId29"/>
    <p:sldId id="366" r:id="rId30"/>
    <p:sldId id="398" r:id="rId31"/>
    <p:sldId id="406" r:id="rId32"/>
    <p:sldId id="304" r:id="rId33"/>
    <p:sldId id="303" r:id="rId34"/>
    <p:sldId id="311" r:id="rId35"/>
    <p:sldId id="376" r:id="rId36"/>
    <p:sldId id="312" r:id="rId37"/>
    <p:sldId id="313" r:id="rId38"/>
    <p:sldId id="314" r:id="rId39"/>
    <p:sldId id="315" r:id="rId40"/>
    <p:sldId id="316" r:id="rId41"/>
    <p:sldId id="390" r:id="rId42"/>
    <p:sldId id="317" r:id="rId43"/>
    <p:sldId id="318" r:id="rId44"/>
    <p:sldId id="377" r:id="rId45"/>
    <p:sldId id="319" r:id="rId46"/>
    <p:sldId id="320" r:id="rId47"/>
    <p:sldId id="321" r:id="rId48"/>
    <p:sldId id="322" r:id="rId49"/>
    <p:sldId id="378" r:id="rId50"/>
    <p:sldId id="380" r:id="rId51"/>
    <p:sldId id="323" r:id="rId52"/>
    <p:sldId id="379" r:id="rId53"/>
    <p:sldId id="381" r:id="rId54"/>
    <p:sldId id="324" r:id="rId55"/>
    <p:sldId id="325" r:id="rId56"/>
    <p:sldId id="326" r:id="rId57"/>
    <p:sldId id="327" r:id="rId58"/>
    <p:sldId id="328" r:id="rId59"/>
    <p:sldId id="329" r:id="rId60"/>
    <p:sldId id="330" r:id="rId61"/>
    <p:sldId id="331" r:id="rId62"/>
    <p:sldId id="332" r:id="rId63"/>
    <p:sldId id="333" r:id="rId64"/>
    <p:sldId id="384" r:id="rId65"/>
    <p:sldId id="334" r:id="rId66"/>
    <p:sldId id="383" r:id="rId67"/>
    <p:sldId id="382" r:id="rId68"/>
    <p:sldId id="392" r:id="rId69"/>
    <p:sldId id="394" r:id="rId70"/>
    <p:sldId id="393" r:id="rId71"/>
    <p:sldId id="403" r:id="rId72"/>
    <p:sldId id="395" r:id="rId73"/>
    <p:sldId id="405" r:id="rId74"/>
    <p:sldId id="404" r:id="rId75"/>
    <p:sldId id="354" r:id="rId76"/>
    <p:sldId id="408" r:id="rId77"/>
    <p:sldId id="407" r:id="rId78"/>
    <p:sldId id="361" r:id="rId79"/>
    <p:sldId id="362" r:id="rId80"/>
    <p:sldId id="409" r:id="rId81"/>
    <p:sldId id="410" r:id="rId82"/>
  </p:sldIdLst>
  <p:sldSz cx="9144000" cy="6858000" type="screen4x3"/>
  <p:notesSz cx="7099300" cy="102346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rgbClr val="FC0128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rgbClr val="FC0128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rgbClr val="FC0128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rgbClr val="FC0128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rgbClr val="FC0128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rgbClr val="FC0128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rgbClr val="FC0128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rgbClr val="FC0128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rgbClr val="FC0128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C0128"/>
    <a:srgbClr val="114FFB"/>
    <a:srgbClr val="0000F1"/>
    <a:srgbClr val="3F000B"/>
    <a:srgbClr val="00FFFF"/>
    <a:srgbClr val="006B61"/>
    <a:srgbClr val="6E0043"/>
    <a:srgbClr val="00353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482" autoAdjust="0"/>
    <p:restoredTop sz="94062" autoAdjust="0"/>
  </p:normalViewPr>
  <p:slideViewPr>
    <p:cSldViewPr>
      <p:cViewPr>
        <p:scale>
          <a:sx n="78" d="100"/>
          <a:sy n="78" d="100"/>
        </p:scale>
        <p:origin x="-624" y="-21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3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4"/>
    </p:cViewPr>
  </p:sorterViewPr>
  <p:notesViewPr>
    <p:cSldViewPr>
      <p:cViewPr varScale="1">
        <p:scale>
          <a:sx n="61" d="100"/>
          <a:sy n="61" d="100"/>
        </p:scale>
        <p:origin x="-2002" y="-77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notesMaster" Target="notesMasters/notesMaster1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13.wmf"/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E3C49-E219-49A9-B988-D57E156105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6950" y="769938"/>
            <a:ext cx="5111750" cy="3833812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5116513"/>
            <a:ext cx="5207000" cy="4605337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8021" tIns="48150" rIns="98021" bIns="481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5025" y="4691063"/>
            <a:ext cx="5207000" cy="4605337"/>
          </a:xfrm>
          <a:noFill/>
          <a:ln/>
        </p:spPr>
        <p:txBody>
          <a:bodyPr/>
          <a:lstStyle/>
          <a:p>
            <a:r>
              <a:rPr lang="fr-FR"/>
              <a:t>il faut + d'exemples : S-P ? en 1st NF ou s' = `joint S et SP pour lesanomalies</a:t>
            </a:r>
          </a:p>
        </p:txBody>
      </p:sp>
      <p:sp>
        <p:nvSpPr>
          <p:cNvPr id="51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/>
          </a:p>
        </p:txBody>
      </p:sp>
      <p:sp>
        <p:nvSpPr>
          <p:cNvPr id="2969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/>
          </a:p>
        </p:txBody>
      </p:sp>
      <p:sp>
        <p:nvSpPr>
          <p:cNvPr id="317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/>
          </a:p>
        </p:txBody>
      </p:sp>
      <p:sp>
        <p:nvSpPr>
          <p:cNvPr id="3993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/>
          </a:p>
        </p:txBody>
      </p:sp>
      <p:sp>
        <p:nvSpPr>
          <p:cNvPr id="419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/>
          </a:p>
        </p:txBody>
      </p:sp>
      <p:sp>
        <p:nvSpPr>
          <p:cNvPr id="440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/>
          </a:p>
        </p:txBody>
      </p:sp>
      <p:sp>
        <p:nvSpPr>
          <p:cNvPr id="460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Parlez de 4NF et </a:t>
            </a:r>
            <a:r>
              <a:rPr lang="fr-FR" dirty="0" err="1" smtClean="0"/>
              <a:t>MDs</a:t>
            </a:r>
            <a:endParaRPr lang="fr-FR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/>
          </a:p>
        </p:txBody>
      </p:sp>
      <p:sp>
        <p:nvSpPr>
          <p:cNvPr id="1341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/>
          </a:p>
        </p:txBody>
      </p:sp>
      <p:sp>
        <p:nvSpPr>
          <p:cNvPr id="71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/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/>
          </a:p>
        </p:txBody>
      </p:sp>
      <p:sp>
        <p:nvSpPr>
          <p:cNvPr id="235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/>
          </a:p>
        </p:txBody>
      </p:sp>
      <p:sp>
        <p:nvSpPr>
          <p:cNvPr id="2969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re. Texte et image de la bibliothè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'image de la bibliothèque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>
            <a:outerShdw dist="71842" dir="8100000" algn="ctr" rotWithShape="0">
              <a:schemeClr val="bg2"/>
            </a:outerShdw>
          </a:effec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8596313" y="6386513"/>
            <a:ext cx="727075" cy="4540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fld id="{CBA0F6E5-F423-4D28-BF1E-891930D12F71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6350" y="6350"/>
            <a:ext cx="9055100" cy="6769100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pitchFamily="2" charset="2"/>
        <a:buChar char="H"/>
        <a:defRPr sz="32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800" i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"/>
        <a:defRPr sz="2400" i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 i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"/>
        <a:defRPr sz="2000" i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"/>
        <a:defRPr sz="2000" 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"/>
        <a:defRPr sz="2000" 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"/>
        <a:defRPr sz="2000" 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"/>
        <a:defRPr sz="2000" i="1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eria.dauphine.fr/witold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6.bin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3.x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3.bin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2.x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_Microsoft_Office_Word_97_-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Document_Microsoft_Office_Word_97_-_20032.doc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3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85800"/>
            <a:ext cx="7848600" cy="2590800"/>
          </a:xfrm>
          <a:noFill/>
          <a:ln/>
        </p:spPr>
        <p:txBody>
          <a:bodyPr/>
          <a:lstStyle/>
          <a:p>
            <a:r>
              <a:rPr lang="fr-FR"/>
              <a:t>Normalisation relationnelle</a:t>
            </a:r>
            <a:endParaRPr lang="fr-FR" sz="320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914400"/>
          </a:xfrm>
          <a:noFill/>
          <a:ln/>
        </p:spPr>
        <p:txBody>
          <a:bodyPr/>
          <a:lstStyle/>
          <a:p>
            <a:pPr marL="342900" indent="-342900"/>
            <a:r>
              <a:rPr lang="fr-FR" b="1" dirty="0">
                <a:solidFill>
                  <a:schemeClr val="accent2"/>
                </a:solidFill>
              </a:rPr>
              <a:t>Witold Litwin</a:t>
            </a:r>
          </a:p>
          <a:p>
            <a:pPr marL="342900" indent="-342900"/>
            <a:r>
              <a:rPr lang="fr-FR" sz="1800" b="1" dirty="0">
                <a:solidFill>
                  <a:schemeClr val="accent2"/>
                </a:solidFill>
                <a:hlinkClick r:id="rId3"/>
              </a:rPr>
              <a:t>http://ceria.dauphine.fr/witold.html</a:t>
            </a:r>
            <a:endParaRPr lang="fr-FR" sz="1800" b="1" dirty="0">
              <a:solidFill>
                <a:schemeClr val="accent2"/>
              </a:solidFill>
            </a:endParaRPr>
          </a:p>
        </p:txBody>
      </p:sp>
      <p:pic>
        <p:nvPicPr>
          <p:cNvPr id="4100" name="Picture 4" descr="moi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91000" y="5181600"/>
            <a:ext cx="942975" cy="12858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152400"/>
            <a:ext cx="7772400" cy="1143000"/>
          </a:xfrm>
          <a:noFill/>
          <a:ln/>
        </p:spPr>
        <p:txBody>
          <a:bodyPr/>
          <a:lstStyle/>
          <a:p>
            <a:r>
              <a:rPr lang="fr-FR" sz="4000">
                <a:solidFill>
                  <a:schemeClr val="hlink"/>
                </a:solidFill>
              </a:rPr>
              <a:t>Normalisation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320118" cy="496731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400" b="1" dirty="0">
                <a:solidFill>
                  <a:schemeClr val="tx2"/>
                </a:solidFill>
              </a:rPr>
              <a:t>Une de plus belles pièces de la théorie des </a:t>
            </a:r>
            <a:r>
              <a:rPr lang="fr-FR" sz="2400" b="1" dirty="0" err="1">
                <a:solidFill>
                  <a:schemeClr val="tx2"/>
                </a:solidFill>
              </a:rPr>
              <a:t>BDs</a:t>
            </a:r>
            <a:endParaRPr lang="fr-FR" sz="2400" b="1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fr-FR" sz="2400" b="1" dirty="0" smtClean="0">
                <a:solidFill>
                  <a:schemeClr val="tx2"/>
                </a:solidFill>
              </a:rPr>
              <a:t>L'idée </a:t>
            </a:r>
            <a:r>
              <a:rPr lang="fr-FR" sz="2400" b="1" dirty="0">
                <a:solidFill>
                  <a:schemeClr val="tx2"/>
                </a:solidFill>
              </a:rPr>
              <a:t>première: séparation de torchons et de serviettes mélangées dans une même relation R</a:t>
            </a:r>
          </a:p>
          <a:p>
            <a:pPr lvl="1">
              <a:lnSpc>
                <a:spcPct val="90000"/>
              </a:lnSpc>
            </a:pPr>
            <a:r>
              <a:rPr lang="fr-FR" sz="2000" b="1" dirty="0"/>
              <a:t>en deux ou plus relations- projections, séparant les torchons de serviettes et telles que </a:t>
            </a:r>
          </a:p>
          <a:p>
            <a:pPr lvl="1">
              <a:lnSpc>
                <a:spcPct val="90000"/>
              </a:lnSpc>
            </a:pPr>
            <a:r>
              <a:rPr lang="fr-FR" sz="2000" b="1" dirty="0"/>
              <a:t>si besoin, la </a:t>
            </a:r>
            <a:r>
              <a:rPr lang="fr-FR" sz="2000" b="1" u="sng" dirty="0"/>
              <a:t>jointure</a:t>
            </a:r>
            <a:r>
              <a:rPr lang="fr-FR" sz="2000" b="1" dirty="0"/>
              <a:t> de ces projections donne de nouveau R</a:t>
            </a:r>
          </a:p>
          <a:p>
            <a:pPr>
              <a:lnSpc>
                <a:spcPct val="90000"/>
              </a:lnSpc>
            </a:pPr>
            <a:r>
              <a:rPr lang="fr-FR" sz="2400" b="1" dirty="0">
                <a:solidFill>
                  <a:schemeClr val="tx2"/>
                </a:solidFill>
              </a:rPr>
              <a:t>Très à la mode il y a 20 ans</a:t>
            </a:r>
          </a:p>
          <a:p>
            <a:pPr>
              <a:lnSpc>
                <a:spcPct val="90000"/>
              </a:lnSpc>
            </a:pPr>
            <a:r>
              <a:rPr lang="fr-FR" sz="2400" b="1" dirty="0">
                <a:solidFill>
                  <a:schemeClr val="tx2"/>
                </a:solidFill>
              </a:rPr>
              <a:t>Peu de nouveautés depuis sauf:</a:t>
            </a:r>
          </a:p>
          <a:p>
            <a:pPr lvl="1">
              <a:lnSpc>
                <a:spcPct val="90000"/>
              </a:lnSpc>
            </a:pPr>
            <a:r>
              <a:rPr lang="fr-FR" sz="2400" b="1" dirty="0"/>
              <a:t>1-O NF </a:t>
            </a:r>
            <a:r>
              <a:rPr lang="fr-FR" sz="1800" b="1" dirty="0"/>
              <a:t>(1991)</a:t>
            </a:r>
            <a:endParaRPr lang="fr-FR" sz="1600" b="1" dirty="0"/>
          </a:p>
          <a:p>
            <a:pPr lvl="1">
              <a:lnSpc>
                <a:spcPct val="90000"/>
              </a:lnSpc>
            </a:pPr>
            <a:r>
              <a:rPr lang="fr-FR" sz="2000" b="1" dirty="0"/>
              <a:t>Théorème de Date &amp; </a:t>
            </a:r>
            <a:r>
              <a:rPr lang="fr-FR" sz="2000" b="1" dirty="0" err="1"/>
              <a:t>Fagin</a:t>
            </a:r>
            <a:r>
              <a:rPr lang="fr-FR" sz="2000" b="1" dirty="0"/>
              <a:t> sur l'équivalence de 3 NF et n NF n &gt; 3 </a:t>
            </a:r>
            <a:r>
              <a:rPr lang="fr-FR" sz="1800" b="1" dirty="0"/>
              <a:t>(1993</a:t>
            </a:r>
            <a:r>
              <a:rPr lang="fr-FR" sz="1800" b="1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fr-FR" sz="2200" b="1" dirty="0" smtClean="0"/>
              <a:t>Injustement négligée</a:t>
            </a:r>
            <a:endParaRPr lang="fr-FR" sz="1800" b="1" dirty="0" smtClean="0"/>
          </a:p>
          <a:p>
            <a:pPr lvl="1">
              <a:lnSpc>
                <a:spcPct val="90000"/>
              </a:lnSpc>
              <a:buNone/>
            </a:pPr>
            <a:r>
              <a:rPr lang="fr-FR" sz="1800" b="1" dirty="0" smtClean="0"/>
              <a:t>Peut-être parce que souvent enseignée partiellement seulement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152400"/>
            <a:ext cx="7772400" cy="1143000"/>
          </a:xfrm>
          <a:noFill/>
          <a:ln/>
        </p:spPr>
        <p:txBody>
          <a:bodyPr/>
          <a:lstStyle/>
          <a:p>
            <a:r>
              <a:rPr lang="fr-FR" sz="4000" dirty="0" smtClean="0">
                <a:solidFill>
                  <a:schemeClr val="hlink"/>
                </a:solidFill>
              </a:rPr>
              <a:t>Outils</a:t>
            </a:r>
            <a:endParaRPr lang="fr-FR" sz="4000" dirty="0">
              <a:solidFill>
                <a:schemeClr val="hlink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320118" cy="496731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400" b="1" dirty="0" smtClean="0">
                <a:solidFill>
                  <a:schemeClr val="tx2"/>
                </a:solidFill>
              </a:rPr>
              <a:t>Formes Normales</a:t>
            </a:r>
            <a:endParaRPr lang="fr-FR" sz="1800" b="1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fr-FR" sz="2400" b="1" dirty="0" smtClean="0">
                <a:solidFill>
                  <a:schemeClr val="tx2"/>
                </a:solidFill>
              </a:rPr>
              <a:t>Dépendances Fonctionnelles</a:t>
            </a:r>
          </a:p>
          <a:p>
            <a:pPr>
              <a:lnSpc>
                <a:spcPct val="90000"/>
              </a:lnSpc>
            </a:pPr>
            <a:r>
              <a:rPr lang="fr-FR" sz="2400" b="1" dirty="0" smtClean="0">
                <a:solidFill>
                  <a:schemeClr val="tx2"/>
                </a:solidFill>
              </a:rPr>
              <a:t>Règles d’Armstrong</a:t>
            </a:r>
          </a:p>
          <a:p>
            <a:pPr>
              <a:lnSpc>
                <a:spcPct val="90000"/>
              </a:lnSpc>
            </a:pPr>
            <a:r>
              <a:rPr lang="fr-FR" sz="2400" b="1" dirty="0" smtClean="0">
                <a:solidFill>
                  <a:schemeClr val="tx2"/>
                </a:solidFill>
              </a:rPr>
              <a:t>Décompositions sans pertes par projections &amp; jointures internes</a:t>
            </a:r>
          </a:p>
          <a:p>
            <a:pPr lvl="1">
              <a:lnSpc>
                <a:spcPct val="90000"/>
              </a:lnSpc>
            </a:pPr>
            <a:r>
              <a:rPr lang="fr-FR" sz="2000" b="1" dirty="0" smtClean="0">
                <a:solidFill>
                  <a:schemeClr val="tx2"/>
                </a:solidFill>
              </a:rPr>
              <a:t>Théorème de Heath</a:t>
            </a:r>
          </a:p>
          <a:p>
            <a:pPr>
              <a:lnSpc>
                <a:spcPct val="90000"/>
              </a:lnSpc>
            </a:pPr>
            <a:r>
              <a:rPr lang="fr-FR" sz="2400" b="1" dirty="0" smtClean="0">
                <a:solidFill>
                  <a:schemeClr val="tx2"/>
                </a:solidFill>
              </a:rPr>
              <a:t>Dépendances </a:t>
            </a:r>
            <a:r>
              <a:rPr lang="fr-FR" sz="2400" b="1" dirty="0" err="1" smtClean="0">
                <a:solidFill>
                  <a:schemeClr val="tx2"/>
                </a:solidFill>
              </a:rPr>
              <a:t>Multivaluées</a:t>
            </a:r>
            <a:endParaRPr lang="fr-FR" sz="2400" b="1" dirty="0" smtClean="0">
              <a:solidFill>
                <a:schemeClr val="tx2"/>
              </a:solidFill>
            </a:endParaRPr>
          </a:p>
          <a:p>
            <a:pPr marL="742950" lvl="2" indent="-342900">
              <a:lnSpc>
                <a:spcPct val="90000"/>
              </a:lnSpc>
              <a:buClr>
                <a:schemeClr val="hlink"/>
              </a:buClr>
              <a:buSzPct val="75000"/>
              <a:buFont typeface="Monotype Sorts" pitchFamily="2" charset="2"/>
              <a:buChar char="H"/>
            </a:pPr>
            <a:r>
              <a:rPr lang="fr-FR" sz="2000" b="1" dirty="0" smtClean="0">
                <a:solidFill>
                  <a:schemeClr val="tx2"/>
                </a:solidFill>
              </a:rPr>
              <a:t>Théorème de </a:t>
            </a:r>
            <a:r>
              <a:rPr lang="fr-FR" sz="2000" b="1" dirty="0" err="1" smtClean="0">
                <a:solidFill>
                  <a:schemeClr val="tx2"/>
                </a:solidFill>
              </a:rPr>
              <a:t>Fagin</a:t>
            </a:r>
            <a:endParaRPr lang="fr-FR" sz="2000" b="1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fr-FR" sz="2400" b="1" dirty="0" err="1" smtClean="0">
                <a:solidFill>
                  <a:schemeClr val="tx2"/>
                </a:solidFill>
              </a:rPr>
              <a:t>Dénormalisation</a:t>
            </a:r>
            <a:endParaRPr lang="fr-FR" sz="2400" b="1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fr-FR" sz="2400" b="1" dirty="0" smtClean="0">
                <a:solidFill>
                  <a:schemeClr val="tx2"/>
                </a:solidFill>
              </a:rPr>
              <a:t>Décomposition sans pertes par projections et jointures externes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500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76200"/>
            <a:ext cx="7772400" cy="914400"/>
          </a:xfrm>
          <a:noFill/>
          <a:ln/>
        </p:spPr>
        <p:txBody>
          <a:bodyPr/>
          <a:lstStyle/>
          <a:p>
            <a:r>
              <a:rPr lang="fr-FR"/>
              <a:t>Formes normales connues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4114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 dirty="0"/>
              <a:t>1-O NF </a:t>
            </a:r>
            <a:r>
              <a:rPr lang="fr-FR" sz="2000" dirty="0"/>
              <a:t>(</a:t>
            </a:r>
            <a:r>
              <a:rPr lang="fr-FR" sz="2000" dirty="0" err="1"/>
              <a:t>Ketabchi</a:t>
            </a:r>
            <a:r>
              <a:rPr lang="fr-FR" sz="2000" dirty="0"/>
              <a:t>, </a:t>
            </a:r>
            <a:r>
              <a:rPr lang="fr-FR" sz="2000" dirty="0" err="1"/>
              <a:t>Krishnamourthy</a:t>
            </a:r>
            <a:r>
              <a:rPr lang="fr-FR" sz="2000" dirty="0"/>
              <a:t>, Litwin, 1991)</a:t>
            </a:r>
            <a:endParaRPr lang="fr-FR" dirty="0"/>
          </a:p>
          <a:p>
            <a:pPr>
              <a:lnSpc>
                <a:spcPct val="90000"/>
              </a:lnSpc>
            </a:pPr>
            <a:r>
              <a:rPr lang="fr-FR" sz="2800" dirty="0"/>
              <a:t>1 NF </a:t>
            </a:r>
            <a:r>
              <a:rPr lang="fr-FR" sz="2000" dirty="0"/>
              <a:t>(</a:t>
            </a:r>
            <a:r>
              <a:rPr lang="fr-FR" sz="2000" dirty="0" err="1"/>
              <a:t>Codd</a:t>
            </a:r>
            <a:r>
              <a:rPr lang="fr-FR" sz="2000" dirty="0"/>
              <a:t>, 1971)</a:t>
            </a:r>
          </a:p>
          <a:p>
            <a:pPr lvl="1">
              <a:lnSpc>
                <a:spcPct val="90000"/>
              </a:lnSpc>
              <a:buSzTx/>
              <a:buFont typeface="Wingdings" pitchFamily="2" charset="2"/>
              <a:buChar char="Ø"/>
            </a:pPr>
            <a:r>
              <a:rPr lang="fr-FR" dirty="0"/>
              <a:t>2 NF </a:t>
            </a:r>
            <a:r>
              <a:rPr lang="fr-FR" sz="2000" dirty="0"/>
              <a:t>(</a:t>
            </a:r>
            <a:r>
              <a:rPr lang="fr-FR" sz="2000" dirty="0" err="1"/>
              <a:t>Codd</a:t>
            </a:r>
            <a:r>
              <a:rPr lang="fr-FR" sz="2000" dirty="0"/>
              <a:t>, 1971)</a:t>
            </a:r>
          </a:p>
          <a:p>
            <a:pPr lvl="2">
              <a:lnSpc>
                <a:spcPct val="90000"/>
              </a:lnSpc>
              <a:buSzTx/>
              <a:buFont typeface="Wingdings" pitchFamily="2" charset="2"/>
              <a:buChar char="Ø"/>
            </a:pPr>
            <a:r>
              <a:rPr lang="fr-FR" dirty="0"/>
              <a:t>3 NF </a:t>
            </a:r>
            <a:r>
              <a:rPr lang="fr-FR" sz="2000" dirty="0"/>
              <a:t>(</a:t>
            </a:r>
            <a:r>
              <a:rPr lang="fr-FR" sz="2000" dirty="0" err="1"/>
              <a:t>Codd</a:t>
            </a:r>
            <a:r>
              <a:rPr lang="fr-FR" sz="2000" dirty="0"/>
              <a:t>, 1971)</a:t>
            </a:r>
          </a:p>
          <a:p>
            <a:pPr lvl="3">
              <a:lnSpc>
                <a:spcPct val="90000"/>
              </a:lnSpc>
              <a:buSzTx/>
              <a:buFont typeface="Wingdings" pitchFamily="2" charset="2"/>
              <a:buChar char="Ø"/>
            </a:pPr>
            <a:r>
              <a:rPr lang="fr-FR" b="1" dirty="0">
                <a:solidFill>
                  <a:srgbClr val="FFFF00"/>
                </a:solidFill>
              </a:rPr>
              <a:t>BCNF  (Boyce, </a:t>
            </a:r>
            <a:r>
              <a:rPr lang="fr-FR" b="1" dirty="0" err="1">
                <a:solidFill>
                  <a:srgbClr val="FFFF00"/>
                </a:solidFill>
              </a:rPr>
              <a:t>Codd</a:t>
            </a:r>
            <a:r>
              <a:rPr lang="fr-FR" b="1" dirty="0">
                <a:solidFill>
                  <a:srgbClr val="FFFF00"/>
                </a:solidFill>
              </a:rPr>
              <a:t>, 1971)</a:t>
            </a:r>
          </a:p>
          <a:p>
            <a:pPr lvl="4">
              <a:lnSpc>
                <a:spcPct val="90000"/>
              </a:lnSpc>
              <a:buSzTx/>
              <a:buFont typeface="Wingdings" pitchFamily="2" charset="2"/>
              <a:buChar char="Ø"/>
            </a:pPr>
            <a:r>
              <a:rPr lang="fr-FR" b="1" dirty="0">
                <a:solidFill>
                  <a:srgbClr val="FFFF00"/>
                </a:solidFill>
              </a:rPr>
              <a:t>4 NF (</a:t>
            </a:r>
            <a:r>
              <a:rPr lang="fr-FR" b="1" dirty="0" err="1">
                <a:solidFill>
                  <a:srgbClr val="FFFF00"/>
                </a:solidFill>
              </a:rPr>
              <a:t>Fagin</a:t>
            </a:r>
            <a:r>
              <a:rPr lang="fr-FR" b="1" dirty="0">
                <a:solidFill>
                  <a:srgbClr val="FFFF00"/>
                </a:solidFill>
              </a:rPr>
              <a:t>, 1977)</a:t>
            </a:r>
          </a:p>
          <a:p>
            <a:pPr lvl="4">
              <a:lnSpc>
                <a:spcPct val="90000"/>
              </a:lnSpc>
              <a:buSzTx/>
              <a:buFont typeface="Wingdings" pitchFamily="2" charset="2"/>
              <a:buChar char="Ø"/>
            </a:pPr>
            <a:r>
              <a:rPr lang="fr-FR" dirty="0"/>
              <a:t>      5 NF (</a:t>
            </a:r>
            <a:r>
              <a:rPr lang="fr-FR" dirty="0" err="1"/>
              <a:t>Fagin</a:t>
            </a:r>
            <a:r>
              <a:rPr lang="fr-FR" dirty="0"/>
              <a:t>, 1979)</a:t>
            </a:r>
            <a:br>
              <a:rPr lang="fr-FR" dirty="0"/>
            </a:br>
            <a:endParaRPr lang="fr-FR" dirty="0"/>
          </a:p>
          <a:p>
            <a:pPr>
              <a:lnSpc>
                <a:spcPct val="90000"/>
              </a:lnSpc>
              <a:buFont typeface="Wingdings" pitchFamily="2" charset="2"/>
              <a:buChar char="M"/>
            </a:pPr>
            <a:r>
              <a:rPr lang="fr-FR" sz="2000" b="1" dirty="0">
                <a:solidFill>
                  <a:schemeClr val="tx2"/>
                </a:solidFill>
              </a:rPr>
              <a:t>1-O NF est une forme d'une </a:t>
            </a:r>
            <a:r>
              <a:rPr lang="fr-FR" sz="2000" b="1" u="sng" dirty="0">
                <a:solidFill>
                  <a:schemeClr val="tx2"/>
                </a:solidFill>
              </a:rPr>
              <a:t>base</a:t>
            </a:r>
            <a:r>
              <a:rPr lang="fr-FR" sz="2000" b="1" dirty="0">
                <a:solidFill>
                  <a:schemeClr val="tx2"/>
                </a:solidFill>
              </a:rPr>
              <a:t>, toute autre est une forme d'une </a:t>
            </a:r>
            <a:r>
              <a:rPr lang="fr-FR" sz="2000" b="1" u="sng" dirty="0">
                <a:solidFill>
                  <a:schemeClr val="tx2"/>
                </a:solidFill>
              </a:rPr>
              <a:t>relation</a:t>
            </a:r>
            <a:endParaRPr lang="fr-FR" sz="2000" b="1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M"/>
            </a:pPr>
            <a:r>
              <a:rPr lang="fr-FR" sz="2000" b="1" dirty="0">
                <a:solidFill>
                  <a:schemeClr val="tx2"/>
                </a:solidFill>
              </a:rPr>
              <a:t>Une relation en n &gt; 1 NF ou en BCNF est toujours en n-1 NF ou BCNF.</a:t>
            </a:r>
            <a:r>
              <a:rPr lang="fr-FR" sz="2000" dirty="0">
                <a:solidFill>
                  <a:schemeClr val="tx2"/>
                </a:solidFill>
              </a:rPr>
              <a:t/>
            </a:r>
            <a:br>
              <a:rPr lang="fr-FR" sz="2000" dirty="0">
                <a:solidFill>
                  <a:schemeClr val="tx2"/>
                </a:solidFill>
              </a:rPr>
            </a:br>
            <a:r>
              <a:rPr lang="fr-FR" sz="2000" dirty="0"/>
              <a:t>	</a:t>
            </a:r>
            <a:r>
              <a:rPr lang="fr-FR" sz="1800" dirty="0"/>
              <a:t>Relation en 5 NF est en 4 NF et en BCNF et en 3NF…</a:t>
            </a:r>
          </a:p>
          <a:p>
            <a:pPr>
              <a:lnSpc>
                <a:spcPct val="90000"/>
              </a:lnSpc>
              <a:buFont typeface="Wingdings" pitchFamily="2" charset="2"/>
              <a:buChar char="M"/>
            </a:pPr>
            <a:r>
              <a:rPr lang="fr-FR" sz="2000" b="1" dirty="0">
                <a:solidFill>
                  <a:schemeClr val="tx2"/>
                </a:solidFill>
              </a:rPr>
              <a:t>Une relation à clé </a:t>
            </a:r>
            <a:r>
              <a:rPr lang="fr-FR" sz="2000" b="1" u="sng" dirty="0">
                <a:solidFill>
                  <a:schemeClr val="tx2"/>
                </a:solidFill>
              </a:rPr>
              <a:t>atomique</a:t>
            </a:r>
            <a:r>
              <a:rPr lang="fr-FR" sz="2000" b="1" dirty="0">
                <a:solidFill>
                  <a:schemeClr val="tx2"/>
                </a:solidFill>
              </a:rPr>
              <a:t> et en 3 NF est en BCNF et en 4 et 5 </a:t>
            </a:r>
            <a:r>
              <a:rPr lang="fr-FR" sz="2000" b="1" dirty="0" smtClean="0">
                <a:solidFill>
                  <a:schemeClr val="tx2"/>
                </a:solidFill>
              </a:rPr>
              <a:t>NF (</a:t>
            </a:r>
            <a:r>
              <a:rPr lang="fr-FR" sz="2000" b="1" dirty="0" err="1" smtClean="0">
                <a:solidFill>
                  <a:schemeClr val="tx2"/>
                </a:solidFill>
              </a:rPr>
              <a:t>Théoreme</a:t>
            </a:r>
            <a:r>
              <a:rPr lang="fr-FR" sz="2000" b="1" dirty="0" smtClean="0">
                <a:solidFill>
                  <a:schemeClr val="tx2"/>
                </a:solidFill>
              </a:rPr>
              <a:t> Date-</a:t>
            </a:r>
            <a:r>
              <a:rPr lang="fr-FR" sz="2000" b="1" dirty="0" err="1" smtClean="0">
                <a:solidFill>
                  <a:schemeClr val="tx2"/>
                </a:solidFill>
              </a:rPr>
              <a:t>Fagin</a:t>
            </a:r>
            <a:r>
              <a:rPr lang="fr-FR" sz="2000" b="1" dirty="0" smtClean="0">
                <a:solidFill>
                  <a:schemeClr val="tx2"/>
                </a:solidFill>
              </a:rPr>
              <a:t>).</a:t>
            </a:r>
            <a:r>
              <a:rPr lang="fr-FR" sz="2000" dirty="0">
                <a:solidFill>
                  <a:schemeClr val="tx2"/>
                </a:solidFill>
              </a:rPr>
              <a:t/>
            </a:r>
            <a:br>
              <a:rPr lang="fr-FR" sz="2000" dirty="0">
                <a:solidFill>
                  <a:schemeClr val="tx2"/>
                </a:solidFill>
              </a:rPr>
            </a:br>
            <a:endParaRPr lang="fr-FR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0"/>
            <a:ext cx="7162800" cy="1143000"/>
          </a:xfrm>
          <a:noFill/>
          <a:ln/>
        </p:spPr>
        <p:txBody>
          <a:bodyPr/>
          <a:lstStyle/>
          <a:p>
            <a:r>
              <a:rPr lang="fr-FR" sz="3600" dirty="0"/>
              <a:t>Dépendances Fonctionnelles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610600" cy="4953000"/>
          </a:xfrm>
          <a:noFill/>
          <a:ln/>
        </p:spPr>
        <p:txBody>
          <a:bodyPr/>
          <a:lstStyle/>
          <a:p>
            <a:r>
              <a:rPr lang="fr-FR" sz="2400" b="1" dirty="0">
                <a:solidFill>
                  <a:schemeClr val="tx2"/>
                </a:solidFill>
              </a:rPr>
              <a:t>Un attribut B d'une table R est fonctionnellement dépendant sur A de R ; A -&gt; B ; </a:t>
            </a:r>
            <a:r>
              <a:rPr lang="fr-FR" sz="2400" b="1" dirty="0" err="1">
                <a:solidFill>
                  <a:schemeClr val="tx2"/>
                </a:solidFill>
              </a:rPr>
              <a:t>ssi</a:t>
            </a:r>
            <a:r>
              <a:rPr lang="fr-FR" sz="2400" b="1" dirty="0">
                <a:solidFill>
                  <a:schemeClr val="tx2"/>
                </a:solidFill>
              </a:rPr>
              <a:t>, pour tout </a:t>
            </a:r>
            <a:r>
              <a:rPr lang="fr-FR" sz="2400" b="1" dirty="0" err="1">
                <a:solidFill>
                  <a:schemeClr val="tx2"/>
                </a:solidFill>
              </a:rPr>
              <a:t>tuple</a:t>
            </a:r>
            <a:r>
              <a:rPr lang="fr-FR" sz="2400" b="1" dirty="0">
                <a:solidFill>
                  <a:schemeClr val="tx2"/>
                </a:solidFill>
              </a:rPr>
              <a:t> t de toute extension de R:</a:t>
            </a:r>
            <a:br>
              <a:rPr lang="fr-FR" sz="2400" b="1" dirty="0">
                <a:solidFill>
                  <a:schemeClr val="tx2"/>
                </a:solidFill>
              </a:rPr>
            </a:br>
            <a:r>
              <a:rPr lang="fr-FR" sz="2400" b="1" dirty="0">
                <a:solidFill>
                  <a:schemeClr val="tx2"/>
                </a:solidFill>
              </a:rPr>
              <a:t/>
            </a:r>
            <a:br>
              <a:rPr lang="fr-FR" sz="2400" b="1" dirty="0">
                <a:solidFill>
                  <a:schemeClr val="tx2"/>
                </a:solidFill>
              </a:rPr>
            </a:br>
            <a:r>
              <a:rPr lang="fr-FR" sz="2400" b="1" dirty="0">
                <a:solidFill>
                  <a:schemeClr val="tx2"/>
                </a:solidFill>
              </a:rPr>
              <a:t>	t </a:t>
            </a:r>
            <a:r>
              <a:rPr lang="fr-FR" sz="2400" b="1" i="0" dirty="0">
                <a:solidFill>
                  <a:schemeClr val="tx2"/>
                </a:solidFill>
              </a:rPr>
              <a:t>[</a:t>
            </a:r>
            <a:r>
              <a:rPr lang="fr-FR" sz="2400" b="1" dirty="0">
                <a:solidFill>
                  <a:schemeClr val="tx2"/>
                </a:solidFill>
              </a:rPr>
              <a:t>a</a:t>
            </a:r>
            <a:r>
              <a:rPr lang="fr-FR" sz="2400" b="1" i="0" baseline="-25000" dirty="0">
                <a:solidFill>
                  <a:schemeClr val="tx2"/>
                </a:solidFill>
              </a:rPr>
              <a:t>1</a:t>
            </a:r>
            <a:r>
              <a:rPr lang="fr-FR" sz="2400" b="1" i="0" dirty="0">
                <a:solidFill>
                  <a:schemeClr val="tx2"/>
                </a:solidFill>
              </a:rPr>
              <a:t>] = </a:t>
            </a:r>
            <a:r>
              <a:rPr lang="fr-FR" sz="2400" b="1" dirty="0">
                <a:solidFill>
                  <a:schemeClr val="tx2"/>
                </a:solidFill>
              </a:rPr>
              <a:t>t </a:t>
            </a:r>
            <a:r>
              <a:rPr lang="fr-FR" sz="2400" b="1" i="0" dirty="0">
                <a:solidFill>
                  <a:schemeClr val="tx2"/>
                </a:solidFill>
              </a:rPr>
              <a:t>[</a:t>
            </a:r>
            <a:r>
              <a:rPr lang="fr-FR" sz="2400" b="1" dirty="0">
                <a:solidFill>
                  <a:schemeClr val="tx2"/>
                </a:solidFill>
              </a:rPr>
              <a:t>a</a:t>
            </a:r>
            <a:r>
              <a:rPr lang="fr-FR" sz="2400" b="1" i="0" baseline="-25000" dirty="0">
                <a:solidFill>
                  <a:schemeClr val="tx2"/>
                </a:solidFill>
              </a:rPr>
              <a:t>2 </a:t>
            </a:r>
            <a:r>
              <a:rPr lang="fr-FR" sz="2400" b="1" i="0" dirty="0">
                <a:solidFill>
                  <a:schemeClr val="tx2"/>
                </a:solidFill>
              </a:rPr>
              <a:t>]</a:t>
            </a:r>
            <a:r>
              <a:rPr lang="fr-FR" sz="2400" b="1" i="0" baseline="-25000" dirty="0">
                <a:solidFill>
                  <a:schemeClr val="tx2"/>
                </a:solidFill>
              </a:rPr>
              <a:t> 		 </a:t>
            </a:r>
            <a:r>
              <a:rPr lang="fr-FR" sz="2400" b="1" dirty="0">
                <a:solidFill>
                  <a:schemeClr val="tx2"/>
                </a:solidFill>
              </a:rPr>
              <a:t>t </a:t>
            </a:r>
            <a:r>
              <a:rPr lang="fr-FR" sz="2400" b="1" i="0" dirty="0">
                <a:solidFill>
                  <a:schemeClr val="tx2"/>
                </a:solidFill>
              </a:rPr>
              <a:t>[</a:t>
            </a:r>
            <a:r>
              <a:rPr lang="fr-FR" sz="2400" b="1" dirty="0">
                <a:solidFill>
                  <a:schemeClr val="tx2"/>
                </a:solidFill>
              </a:rPr>
              <a:t>b</a:t>
            </a:r>
            <a:r>
              <a:rPr lang="fr-FR" sz="2400" b="1" i="0" baseline="-25000" dirty="0">
                <a:solidFill>
                  <a:schemeClr val="tx2"/>
                </a:solidFill>
              </a:rPr>
              <a:t>1</a:t>
            </a:r>
            <a:r>
              <a:rPr lang="fr-FR" sz="2400" b="1" i="0" dirty="0">
                <a:solidFill>
                  <a:schemeClr val="tx2"/>
                </a:solidFill>
              </a:rPr>
              <a:t>] = </a:t>
            </a:r>
            <a:r>
              <a:rPr lang="fr-FR" sz="2400" b="1" dirty="0">
                <a:solidFill>
                  <a:schemeClr val="tx2"/>
                </a:solidFill>
              </a:rPr>
              <a:t>t </a:t>
            </a:r>
            <a:r>
              <a:rPr lang="fr-FR" sz="2400" b="1" i="0" dirty="0">
                <a:solidFill>
                  <a:schemeClr val="tx2"/>
                </a:solidFill>
              </a:rPr>
              <a:t>[</a:t>
            </a:r>
            <a:r>
              <a:rPr lang="fr-FR" sz="2400" b="1" dirty="0">
                <a:solidFill>
                  <a:schemeClr val="tx2"/>
                </a:solidFill>
              </a:rPr>
              <a:t>b</a:t>
            </a:r>
            <a:r>
              <a:rPr lang="fr-FR" sz="2400" b="1" i="0" baseline="-25000" dirty="0">
                <a:solidFill>
                  <a:schemeClr val="tx2"/>
                </a:solidFill>
              </a:rPr>
              <a:t>2 </a:t>
            </a:r>
            <a:r>
              <a:rPr lang="fr-FR" sz="2400" b="1" i="0" dirty="0">
                <a:solidFill>
                  <a:schemeClr val="tx2"/>
                </a:solidFill>
              </a:rPr>
              <a:t>]</a:t>
            </a:r>
            <a:r>
              <a:rPr lang="fr-FR" sz="2400" b="1" i="0" baseline="-25000" dirty="0">
                <a:solidFill>
                  <a:schemeClr val="tx2"/>
                </a:solidFill>
              </a:rPr>
              <a:t> </a:t>
            </a:r>
          </a:p>
          <a:p>
            <a:r>
              <a:rPr lang="fr-FR" sz="2400" b="1" i="0" dirty="0">
                <a:solidFill>
                  <a:schemeClr val="tx2"/>
                </a:solidFill>
              </a:rPr>
              <a:t>A et B peuvent être composites</a:t>
            </a:r>
          </a:p>
          <a:p>
            <a:r>
              <a:rPr lang="fr-FR" sz="2400" b="1" i="0" dirty="0" err="1">
                <a:solidFill>
                  <a:schemeClr val="tx2"/>
                </a:solidFill>
              </a:rPr>
              <a:t>DFs</a:t>
            </a:r>
            <a:r>
              <a:rPr lang="fr-FR" sz="2400" b="1" i="0" dirty="0">
                <a:solidFill>
                  <a:schemeClr val="tx2"/>
                </a:solidFill>
              </a:rPr>
              <a:t> sont des propriétés </a:t>
            </a:r>
            <a:r>
              <a:rPr lang="fr-FR" sz="2400" b="1" i="0" u="sng" dirty="0">
                <a:solidFill>
                  <a:schemeClr val="tx2"/>
                </a:solidFill>
              </a:rPr>
              <a:t>sémantiques</a:t>
            </a:r>
            <a:r>
              <a:rPr lang="fr-FR" sz="2400" b="1" i="0" dirty="0">
                <a:solidFill>
                  <a:schemeClr val="tx2"/>
                </a:solidFill>
              </a:rPr>
              <a:t> (du schéma de </a:t>
            </a:r>
            <a:r>
              <a:rPr lang="fr-FR" sz="2400" b="1" dirty="0">
                <a:solidFill>
                  <a:schemeClr val="tx2"/>
                </a:solidFill>
              </a:rPr>
              <a:t>R</a:t>
            </a:r>
            <a:r>
              <a:rPr lang="fr-FR" sz="2400" b="1" i="0" dirty="0">
                <a:solidFill>
                  <a:schemeClr val="tx2"/>
                </a:solidFill>
              </a:rPr>
              <a:t>), donc s'appliquent à toute extension (</a:t>
            </a:r>
            <a:r>
              <a:rPr lang="fr-FR" sz="2400" b="1" i="0" u="sng" dirty="0">
                <a:solidFill>
                  <a:schemeClr val="tx2"/>
                </a:solidFill>
              </a:rPr>
              <a:t>légale)</a:t>
            </a:r>
            <a:r>
              <a:rPr lang="fr-FR" sz="2400" b="1" i="0" dirty="0">
                <a:solidFill>
                  <a:schemeClr val="tx2"/>
                </a:solidFill>
              </a:rPr>
              <a:t> de </a:t>
            </a:r>
            <a:r>
              <a:rPr lang="fr-FR" sz="2400" b="1" dirty="0">
                <a:solidFill>
                  <a:schemeClr val="tx2"/>
                </a:solidFill>
              </a:rPr>
              <a:t>R</a:t>
            </a:r>
          </a:p>
          <a:p>
            <a:r>
              <a:rPr lang="fr-FR" sz="2400" b="1" i="0" dirty="0">
                <a:solidFill>
                  <a:schemeClr val="tx2"/>
                </a:solidFill>
              </a:rPr>
              <a:t>Une DF d'une extension de </a:t>
            </a:r>
            <a:r>
              <a:rPr lang="fr-FR" sz="2400" b="1" dirty="0">
                <a:solidFill>
                  <a:schemeClr val="tx2"/>
                </a:solidFill>
              </a:rPr>
              <a:t>R </a:t>
            </a:r>
            <a:r>
              <a:rPr lang="fr-FR" sz="2400" b="1" i="0" u="sng" dirty="0">
                <a:solidFill>
                  <a:schemeClr val="tx2"/>
                </a:solidFill>
              </a:rPr>
              <a:t>n'est pas</a:t>
            </a:r>
            <a:r>
              <a:rPr lang="fr-FR" sz="2400" b="1" i="0" dirty="0">
                <a:solidFill>
                  <a:schemeClr val="tx2"/>
                </a:solidFill>
              </a:rPr>
              <a:t> nécessairement une DF de </a:t>
            </a:r>
            <a:r>
              <a:rPr lang="fr-FR" sz="2400" b="1" dirty="0">
                <a:solidFill>
                  <a:schemeClr val="tx2"/>
                </a:solidFill>
              </a:rPr>
              <a:t>R</a:t>
            </a:r>
            <a:endParaRPr lang="fr-FR" sz="2400" b="1" i="0" dirty="0">
              <a:solidFill>
                <a:schemeClr val="tx2"/>
              </a:solidFill>
            </a:endParaRPr>
          </a:p>
          <a:p>
            <a:r>
              <a:rPr lang="fr-FR" sz="2400" b="1" i="0" dirty="0">
                <a:solidFill>
                  <a:schemeClr val="tx2"/>
                </a:solidFill>
              </a:rPr>
              <a:t>Pour tout B non-clé et tout A clé, on a: </a:t>
            </a:r>
            <a:r>
              <a:rPr lang="fr-FR" sz="2400" b="1" i="0" dirty="0">
                <a:solidFill>
                  <a:schemeClr val="hlink"/>
                </a:solidFill>
              </a:rPr>
              <a:t>  </a:t>
            </a:r>
            <a:r>
              <a:rPr lang="fr-FR" sz="2400" b="1" i="0" dirty="0">
                <a:solidFill>
                  <a:srgbClr val="00FFFF"/>
                </a:solidFill>
              </a:rPr>
              <a:t>A -&gt; B</a:t>
            </a:r>
          </a:p>
        </p:txBody>
      </p:sp>
      <p:sp>
        <p:nvSpPr>
          <p:cNvPr id="38916" name="AutoShape 4"/>
          <p:cNvSpPr>
            <a:spLocks noChangeArrowheads="1"/>
          </p:cNvSpPr>
          <p:nvPr/>
        </p:nvSpPr>
        <p:spPr bwMode="auto">
          <a:xfrm>
            <a:off x="3435350" y="2749550"/>
            <a:ext cx="520700" cy="215900"/>
          </a:xfrm>
          <a:prstGeom prst="rightArrow">
            <a:avLst>
              <a:gd name="adj1" fmla="val 50000"/>
              <a:gd name="adj2" fmla="val 120599"/>
            </a:avLst>
          </a:prstGeom>
          <a:solidFill>
            <a:srgbClr val="0000F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fr-FR"/>
              <a:t>`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876800"/>
            <a:ext cx="8632825" cy="1828800"/>
          </a:xfrm>
          <a:noFill/>
          <a:ln/>
        </p:spPr>
        <p:txBody>
          <a:bodyPr/>
          <a:lstStyle/>
          <a:p>
            <a:r>
              <a:rPr lang="fr-FR" sz="2000" b="1" i="0">
                <a:solidFill>
                  <a:srgbClr val="00FFFF"/>
                </a:solidFill>
              </a:rPr>
              <a:t>S: S# -&gt; SNAME ; S# -&gt; STATUS ; S# -&gt; CITY  STATUS -&gt; CITY ?</a:t>
            </a:r>
            <a:br>
              <a:rPr lang="fr-FR" sz="2000" b="1" i="0">
                <a:solidFill>
                  <a:srgbClr val="00FFFF"/>
                </a:solidFill>
              </a:rPr>
            </a:br>
            <a:r>
              <a:rPr lang="fr-FR" sz="2000" b="1" i="0">
                <a:solidFill>
                  <a:srgbClr val="00FFFF"/>
                </a:solidFill>
              </a:rPr>
              <a:t>S:  S# -&gt; {SNAME, CITY}  ; {S#, CITY} -&gt; {STATUS, CITY}</a:t>
            </a:r>
          </a:p>
          <a:p>
            <a:pPr>
              <a:buSzPct val="100000"/>
              <a:buFont typeface="Wingdings" pitchFamily="2" charset="2"/>
              <a:buChar char="$"/>
            </a:pPr>
            <a:r>
              <a:rPr lang="fr-FR" sz="2000" b="1" i="0">
                <a:solidFill>
                  <a:srgbClr val="6E0043"/>
                </a:solidFill>
              </a:rPr>
              <a:t> </a:t>
            </a:r>
            <a:r>
              <a:rPr lang="fr-FR" sz="2000" b="1" i="0">
                <a:solidFill>
                  <a:schemeClr val="tx2"/>
                </a:solidFill>
              </a:rPr>
              <a:t>Combien y a-t-il de  DFs   dans S ? </a:t>
            </a:r>
          </a:p>
          <a:p>
            <a:pPr>
              <a:buSzPct val="100000"/>
              <a:buFont typeface="Wingdings" pitchFamily="2" charset="2"/>
              <a:buChar char="$"/>
            </a:pPr>
            <a:r>
              <a:rPr lang="fr-FR" sz="2000" b="1" i="0">
                <a:solidFill>
                  <a:schemeClr val="tx2"/>
                </a:solidFill>
              </a:rPr>
              <a:t>Et en général dans une </a:t>
            </a:r>
            <a:r>
              <a:rPr lang="fr-FR" sz="2000" b="1">
                <a:solidFill>
                  <a:schemeClr val="tx2"/>
                </a:solidFill>
              </a:rPr>
              <a:t>R </a:t>
            </a:r>
            <a:r>
              <a:rPr lang="fr-FR" sz="2000" b="1" i="0">
                <a:solidFill>
                  <a:schemeClr val="tx2"/>
                </a:solidFill>
              </a:rPr>
              <a:t>n-aire avec une clé   atomique ?</a:t>
            </a:r>
          </a:p>
          <a:p>
            <a:pPr>
              <a:buFont typeface="Monotype Sorts" pitchFamily="2" charset="2"/>
              <a:buNone/>
            </a:pPr>
            <a:r>
              <a:rPr lang="fr-FR" sz="2000" b="1" i="0">
                <a:solidFill>
                  <a:schemeClr val="tx2"/>
                </a:solidFill>
              </a:rPr>
              <a:t>				</a:t>
            </a:r>
            <a:r>
              <a:rPr lang="fr-FR" sz="2000" b="1" i="0">
                <a:solidFill>
                  <a:srgbClr val="00FFFF"/>
                </a:solidFill>
              </a:rPr>
              <a:t>? SP :  S# -&gt;  P#  ; P# -&gt; QTY</a:t>
            </a:r>
          </a:p>
        </p:txBody>
      </p:sp>
      <p:graphicFrame>
        <p:nvGraphicFramePr>
          <p:cNvPr id="40963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376238" y="381000"/>
          <a:ext cx="5954712" cy="1981200"/>
        </p:xfrm>
        <a:graphic>
          <a:graphicData uri="http://schemas.openxmlformats.org/presentationml/2006/ole">
            <p:oleObj spid="_x0000_s40963" name="Document" r:id="rId5" imgW="5365440" imgH="2363760" progId="Word.Document.8">
              <p:embed/>
            </p:oleObj>
          </a:graphicData>
        </a:graphic>
      </p:graphicFrame>
      <p:graphicFrame>
        <p:nvGraphicFramePr>
          <p:cNvPr id="40964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304800" y="2747963"/>
          <a:ext cx="6324600" cy="2128837"/>
        </p:xfrm>
        <a:graphic>
          <a:graphicData uri="http://schemas.openxmlformats.org/presentationml/2006/ole">
            <p:oleObj spid="_x0000_s40964" name="Document" r:id="rId6" imgW="5749920" imgH="2720880" progId="Word.Document.8">
              <p:embed/>
            </p:oleObj>
          </a:graphicData>
        </a:graphic>
      </p:graphicFrame>
      <p:graphicFrame>
        <p:nvGraphicFramePr>
          <p:cNvPr id="40965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6934200" y="385763"/>
          <a:ext cx="2127250" cy="4110037"/>
        </p:xfrm>
        <a:graphic>
          <a:graphicData uri="http://schemas.openxmlformats.org/presentationml/2006/ole">
            <p:oleObj spid="_x0000_s40965" name="Document" r:id="rId7" imgW="2260440" imgH="4860720" progId="Word.Document.8">
              <p:embed/>
            </p:oleObj>
          </a:graphicData>
        </a:graphic>
      </p:graphicFrame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1588" y="1449388"/>
            <a:ext cx="606425" cy="515937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i="0">
                <a:solidFill>
                  <a:srgbClr val="FAFD00"/>
                </a:solidFill>
                <a:latin typeface="Times New Roman" pitchFamily="18" charset="0"/>
              </a:rPr>
              <a:t>S</a:t>
            </a:r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1588" y="4040188"/>
            <a:ext cx="606425" cy="515937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i="0">
                <a:solidFill>
                  <a:srgbClr val="FAFD00"/>
                </a:solidFill>
                <a:latin typeface="Times New Roman" pitchFamily="18" charset="0"/>
              </a:rPr>
              <a:t>P</a:t>
            </a: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6326188" y="763588"/>
            <a:ext cx="674687" cy="515937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i="0">
                <a:solidFill>
                  <a:srgbClr val="FAFD00"/>
                </a:solidFill>
                <a:latin typeface="Times New Roman" pitchFamily="18" charset="0"/>
              </a:rPr>
              <a:t>SP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76200"/>
            <a:ext cx="7772400" cy="1143000"/>
          </a:xfrm>
          <a:noFill/>
          <a:ln/>
        </p:spPr>
        <p:txBody>
          <a:bodyPr/>
          <a:lstStyle/>
          <a:p>
            <a:r>
              <a:rPr lang="fr-FR" sz="3600"/>
              <a:t>Règles d'inférence de DFs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533400" y="5029200"/>
            <a:ext cx="8305800" cy="1435100"/>
          </a:xfrm>
          <a:prstGeom prst="rect">
            <a:avLst/>
          </a:prstGeom>
          <a:solidFill>
            <a:schemeClr val="tx2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42000"/>
              </a:spcBef>
              <a:buClr>
                <a:schemeClr val="hlink"/>
              </a:buClr>
              <a:buSzPct val="75000"/>
              <a:buFont typeface="Monotype Sorts" pitchFamily="2" charset="2"/>
              <a:buNone/>
            </a:pPr>
            <a:r>
              <a:rPr lang="fr-FR" sz="2000" b="1" i="0"/>
              <a:t>(i) X</a:t>
            </a:r>
            <a:r>
              <a:rPr lang="fr-FR" sz="2000" b="1" i="0">
                <a:latin typeface="Symbol" pitchFamily="18" charset="2"/>
              </a:rPr>
              <a:t></a:t>
            </a:r>
            <a:r>
              <a:rPr lang="fr-FR" sz="2000" b="1" i="0"/>
              <a:t>Y  </a:t>
            </a:r>
            <a:r>
              <a:rPr lang="fr-FR" b="1" i="0"/>
              <a:t>Þ</a:t>
            </a:r>
            <a:r>
              <a:rPr lang="fr-FR" sz="2000" b="1" i="0">
                <a:latin typeface="Symbol" pitchFamily="18" charset="2"/>
              </a:rPr>
              <a:t></a:t>
            </a:r>
            <a:r>
              <a:rPr lang="fr-FR" sz="2000" b="1" i="0"/>
              <a:t>X -&gt; Y				* Réflexivité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Monotype Sorts" pitchFamily="2" charset="2"/>
              <a:buNone/>
            </a:pPr>
            <a:r>
              <a:rPr lang="fr-FR" sz="2000" b="1" i="0"/>
              <a:t>(ii)  X</a:t>
            </a:r>
            <a:r>
              <a:rPr lang="fr-FR" sz="2000" b="1" i="0">
                <a:latin typeface="Symbol" pitchFamily="18" charset="2"/>
              </a:rPr>
              <a:t></a:t>
            </a:r>
            <a:r>
              <a:rPr lang="fr-FR" sz="2000" b="1" i="0"/>
              <a:t>Y</a:t>
            </a:r>
            <a:r>
              <a:rPr lang="fr-FR" sz="2000" b="1" i="0">
                <a:solidFill>
                  <a:srgbClr val="6E0043"/>
                </a:solidFill>
              </a:rPr>
              <a:t>  </a:t>
            </a:r>
            <a:r>
              <a:rPr lang="fr-FR" b="1" i="0"/>
              <a:t>Þ</a:t>
            </a:r>
            <a:r>
              <a:rPr lang="fr-FR" sz="2000" b="1" i="0">
                <a:latin typeface="Symbol" pitchFamily="18" charset="2"/>
              </a:rPr>
              <a:t></a:t>
            </a:r>
            <a:r>
              <a:rPr lang="fr-FR" sz="2000" b="1" i="0"/>
              <a:t>XZ -&gt; YZ			* Augmentation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Monotype Sorts" pitchFamily="2" charset="2"/>
              <a:buNone/>
            </a:pPr>
            <a:r>
              <a:rPr lang="fr-FR" sz="2000" b="1" i="0"/>
              <a:t>(iii)  X</a:t>
            </a:r>
            <a:r>
              <a:rPr lang="fr-FR" sz="2000" b="1" i="0">
                <a:latin typeface="Symbol" pitchFamily="18" charset="2"/>
              </a:rPr>
              <a:t></a:t>
            </a:r>
            <a:r>
              <a:rPr lang="fr-FR" sz="2000" b="1" i="0"/>
              <a:t>Y, Y</a:t>
            </a:r>
            <a:r>
              <a:rPr lang="fr-FR" sz="2000" b="1" i="0">
                <a:latin typeface="Symbol" pitchFamily="18" charset="2"/>
              </a:rPr>
              <a:t></a:t>
            </a:r>
            <a:r>
              <a:rPr lang="fr-FR" sz="2000" b="1" i="0"/>
              <a:t>Z  </a:t>
            </a:r>
            <a:r>
              <a:rPr lang="fr-FR" sz="2000" b="1" i="0">
                <a:solidFill>
                  <a:srgbClr val="6E0043"/>
                </a:solidFill>
              </a:rPr>
              <a:t> </a:t>
            </a:r>
            <a:r>
              <a:rPr lang="fr-FR" b="1" i="0"/>
              <a:t>Þ</a:t>
            </a:r>
            <a:r>
              <a:rPr lang="fr-FR" sz="2000" b="1" i="0">
                <a:latin typeface="Symbol" pitchFamily="18" charset="2"/>
              </a:rPr>
              <a:t></a:t>
            </a:r>
            <a:r>
              <a:rPr lang="fr-FR" sz="2000" b="1" i="0"/>
              <a:t>X -&gt; Z			* Transitivité</a:t>
            </a:r>
            <a:endParaRPr lang="fr-MC" sz="2000" b="1" i="0">
              <a:latin typeface="Symbol" pitchFamily="18" charset="2"/>
            </a:endParaRP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848600" cy="32004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400" b="1">
                <a:solidFill>
                  <a:schemeClr val="tx2"/>
                </a:solidFill>
              </a:rPr>
              <a:t>Si F est un ensemble de DFs sur R,  (couverture fonctionnelle de R), une DF X -&gt; Y est </a:t>
            </a:r>
            <a:r>
              <a:rPr lang="fr-FR" sz="2400" b="1" u="sng">
                <a:solidFill>
                  <a:schemeClr val="tx2"/>
                </a:solidFill>
              </a:rPr>
              <a:t>inférée</a:t>
            </a:r>
            <a:r>
              <a:rPr lang="fr-FR" sz="2400" b="1">
                <a:solidFill>
                  <a:schemeClr val="tx2"/>
                </a:solidFill>
              </a:rPr>
              <a:t> (déduite) de F si X -&gt; Y est valide pour tout tuple d'une extension légale de R (donc respectant F). </a:t>
            </a:r>
          </a:p>
          <a:p>
            <a:pPr>
              <a:lnSpc>
                <a:spcPct val="90000"/>
              </a:lnSpc>
            </a:pPr>
            <a:r>
              <a:rPr lang="fr-FR" sz="2400" b="1">
                <a:solidFill>
                  <a:schemeClr val="tx2"/>
                </a:solidFill>
              </a:rPr>
              <a:t>On note F </a:t>
            </a:r>
            <a:r>
              <a:rPr lang="fr-FR" sz="2400" b="1">
                <a:solidFill>
                  <a:schemeClr val="accent1"/>
                </a:solidFill>
              </a:rPr>
              <a:t>Þ</a:t>
            </a:r>
            <a:r>
              <a:rPr lang="fr-FR" sz="2400" b="1">
                <a:solidFill>
                  <a:schemeClr val="tx2"/>
                </a:solidFill>
              </a:rPr>
              <a:t> </a:t>
            </a:r>
            <a:r>
              <a:rPr lang="fr-FR" sz="2400" b="1">
                <a:solidFill>
                  <a:schemeClr val="hlink"/>
                </a:solidFill>
              </a:rPr>
              <a:t>X -&gt; Y</a:t>
            </a:r>
            <a:endParaRPr lang="fr-FR" sz="2400" b="1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fr-FR" sz="2000" b="1" i="0">
                <a:solidFill>
                  <a:srgbClr val="FC0128"/>
                </a:solidFill>
              </a:rPr>
              <a:t>F: {S# -&gt; SNAME ; S# -&gt; STATUS ; S# -&gt; CITY} </a:t>
            </a:r>
            <a:r>
              <a:rPr lang="fr-FR" sz="2400" b="1">
                <a:solidFill>
                  <a:schemeClr val="hlink"/>
                </a:solidFill>
              </a:rPr>
              <a:t>Þ </a:t>
            </a:r>
            <a:r>
              <a:rPr lang="fr-FR" sz="2000" b="1" i="0">
                <a:solidFill>
                  <a:schemeClr val="hlink"/>
                </a:solidFill>
              </a:rPr>
              <a:t/>
            </a:r>
            <a:br>
              <a:rPr lang="fr-FR" sz="2000" b="1" i="0">
                <a:solidFill>
                  <a:schemeClr val="hlink"/>
                </a:solidFill>
              </a:rPr>
            </a:br>
            <a:r>
              <a:rPr lang="fr-FR" sz="2000" b="1" i="0">
                <a:solidFill>
                  <a:schemeClr val="hlink"/>
                </a:solidFill>
              </a:rPr>
              <a:t>S# -&gt; {SNAME, CITY}  ; {S#, CITY} -&gt; {STATUS, CITY} </a:t>
            </a:r>
          </a:p>
          <a:p>
            <a:pPr>
              <a:lnSpc>
                <a:spcPct val="90000"/>
              </a:lnSpc>
            </a:pPr>
            <a:r>
              <a:rPr lang="fr-FR" sz="2400" b="1" i="0">
                <a:solidFill>
                  <a:schemeClr val="accent2"/>
                </a:solidFill>
              </a:rPr>
              <a:t>Règles d'inférence des DFs </a:t>
            </a:r>
            <a:r>
              <a:rPr lang="fr-FR" sz="2000" b="1" i="0">
                <a:solidFill>
                  <a:srgbClr val="FC0128"/>
                </a:solidFill>
              </a:rPr>
              <a:t> (Armstrong ,1974)</a:t>
            </a:r>
          </a:p>
          <a:p>
            <a:pPr lvl="1">
              <a:lnSpc>
                <a:spcPct val="90000"/>
              </a:lnSpc>
            </a:pPr>
            <a:r>
              <a:rPr lang="fr-FR" sz="2000" b="1"/>
              <a:t>X, Y, Z sont des attributs de R</a:t>
            </a:r>
            <a:endParaRPr lang="fr-FR" sz="1800" b="1" i="0">
              <a:solidFill>
                <a:srgbClr val="FC0128"/>
              </a:solidFill>
              <a:latin typeface="Symbol" pitchFamily="18" charset="2"/>
            </a:endParaRPr>
          </a:p>
        </p:txBody>
      </p:sp>
      <p:pic>
        <p:nvPicPr>
          <p:cNvPr id="6" name="Image 5" descr="maillot-jaun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44" y="142852"/>
            <a:ext cx="862884" cy="1145148"/>
          </a:xfrm>
          <a:prstGeom prst="rect">
            <a:avLst/>
          </a:prstGeom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6B6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6B6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6B6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6B6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3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6B6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Oval 2" descr="Small confetti"/>
          <p:cNvSpPr>
            <a:spLocks noChangeArrowheads="1"/>
          </p:cNvSpPr>
          <p:nvPr/>
        </p:nvSpPr>
        <p:spPr bwMode="auto">
          <a:xfrm>
            <a:off x="4425950" y="5035550"/>
            <a:ext cx="4330700" cy="1663700"/>
          </a:xfrm>
          <a:prstGeom prst="ellipse">
            <a:avLst/>
          </a:prstGeom>
          <a:pattFill prst="smConfetti">
            <a:fgClr>
              <a:schemeClr val="accent1"/>
            </a:fgClr>
            <a:bgClr>
              <a:schemeClr val="tx1"/>
            </a:bgClr>
          </a:pattFill>
          <a:ln w="12699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fr-FR" sz="3200" b="1"/>
              <a:t>F+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xfrm>
            <a:off x="1295400" y="76200"/>
            <a:ext cx="7772400" cy="1143000"/>
          </a:xfrm>
          <a:noFill/>
          <a:ln/>
        </p:spPr>
        <p:txBody>
          <a:bodyPr/>
          <a:lstStyle/>
          <a:p>
            <a:r>
              <a:rPr lang="fr-FR" sz="3600"/>
              <a:t>Règles d'inférence de DFs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43000" y="1676400"/>
            <a:ext cx="7848600" cy="3505200"/>
          </a:xfrm>
          <a:noFill/>
          <a:ln/>
        </p:spPr>
        <p:txBody>
          <a:bodyPr/>
          <a:lstStyle/>
          <a:p>
            <a:r>
              <a:rPr lang="fr-FR" sz="2400" b="1">
                <a:solidFill>
                  <a:schemeClr val="accent2"/>
                </a:solidFill>
              </a:rPr>
              <a:t>Il est prouvé que les règles d'Armstrong sont fondées (sound) et complètes</a:t>
            </a:r>
          </a:p>
          <a:p>
            <a:pPr lvl="1"/>
            <a:r>
              <a:rPr lang="fr-FR" sz="2400"/>
              <a:t>Toute DF inférée en utilisant (i) à (iii) est une DF inférée </a:t>
            </a:r>
          </a:p>
          <a:p>
            <a:pPr lvl="1"/>
            <a:r>
              <a:rPr lang="fr-FR" sz="2400"/>
              <a:t>Toute DF qui peut être inférée de F, peut être inférée en utilisant seulement (i) à (iii)</a:t>
            </a:r>
          </a:p>
          <a:p>
            <a:pPr>
              <a:spcBef>
                <a:spcPct val="67000"/>
              </a:spcBef>
            </a:pPr>
            <a:r>
              <a:rPr lang="fr-FR" sz="2400" b="1" u="sng">
                <a:solidFill>
                  <a:schemeClr val="accent2"/>
                </a:solidFill>
              </a:rPr>
              <a:t>Fermeture</a:t>
            </a:r>
            <a:r>
              <a:rPr lang="fr-FR" sz="2400" b="1">
                <a:solidFill>
                  <a:schemeClr val="accent2"/>
                </a:solidFill>
              </a:rPr>
              <a:t>  F</a:t>
            </a:r>
            <a:r>
              <a:rPr lang="fr-FR" sz="2400" b="1" baseline="30000">
                <a:solidFill>
                  <a:schemeClr val="accent2"/>
                </a:solidFill>
              </a:rPr>
              <a:t>+</a:t>
            </a:r>
            <a:r>
              <a:rPr lang="fr-FR" sz="2400" b="1">
                <a:solidFill>
                  <a:schemeClr val="accent2"/>
                </a:solidFill>
              </a:rPr>
              <a:t> de F: l'ensemble des DFs qui peuvent être inférées de F </a:t>
            </a:r>
            <a:endParaRPr lang="fr-FR" sz="2000" b="1" i="0">
              <a:solidFill>
                <a:srgbClr val="FC0128"/>
              </a:solidFill>
            </a:endParaRPr>
          </a:p>
          <a:p>
            <a:pPr>
              <a:buFont typeface="Monotype Sorts" pitchFamily="2" charset="2"/>
              <a:buNone/>
            </a:pPr>
            <a:endParaRPr lang="fr-FR" sz="2000" b="1" i="0">
              <a:solidFill>
                <a:srgbClr val="FC0128"/>
              </a:solidFill>
            </a:endParaRPr>
          </a:p>
        </p:txBody>
      </p:sp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7626350" y="5568950"/>
            <a:ext cx="825500" cy="673100"/>
          </a:xfrm>
          <a:prstGeom prst="ellipse">
            <a:avLst/>
          </a:prstGeom>
          <a:solidFill>
            <a:schemeClr val="accent1"/>
          </a:solidFill>
          <a:ln w="12699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fr-FR" b="1">
                <a:solidFill>
                  <a:srgbClr val="003530"/>
                </a:solidFill>
              </a:rPr>
              <a:t>F</a:t>
            </a:r>
          </a:p>
        </p:txBody>
      </p:sp>
      <p:pic>
        <p:nvPicPr>
          <p:cNvPr id="7" name="Image 6" descr="maillot-jaun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214290"/>
            <a:ext cx="862884" cy="1145148"/>
          </a:xfrm>
          <a:prstGeom prst="rect">
            <a:avLst/>
          </a:prstGeom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fr-FR" sz="3600">
                <a:solidFill>
                  <a:schemeClr val="accent2"/>
                </a:solidFill>
              </a:rPr>
              <a:t>Règles additionnelles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382000" cy="4114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Clr>
                <a:schemeClr val="accent2"/>
              </a:buClr>
              <a:buSzPct val="100000"/>
              <a:buFont typeface="ZapfDingbats" charset="2"/>
              <a:buChar char="-"/>
            </a:pPr>
            <a:r>
              <a:rPr lang="fr-FR" sz="2000" b="1" i="0" dirty="0">
                <a:solidFill>
                  <a:schemeClr val="tx2"/>
                </a:solidFill>
              </a:rPr>
              <a:t>X</a:t>
            </a:r>
            <a:r>
              <a:rPr lang="fr-FR" sz="2000" b="1" i="0" dirty="0">
                <a:solidFill>
                  <a:schemeClr val="tx2"/>
                </a:solidFill>
                <a:latin typeface="Symbol" pitchFamily="18" charset="2"/>
              </a:rPr>
              <a:t></a:t>
            </a:r>
            <a:r>
              <a:rPr lang="fr-FR" sz="2000" b="1" i="0" dirty="0">
                <a:solidFill>
                  <a:schemeClr val="tx2"/>
                </a:solidFill>
              </a:rPr>
              <a:t>YZ     </a:t>
            </a:r>
            <a:r>
              <a:rPr lang="fr-FR" sz="2400" b="1" i="0" dirty="0">
                <a:solidFill>
                  <a:schemeClr val="tx2"/>
                </a:solidFill>
              </a:rPr>
              <a:t>Þ</a:t>
            </a:r>
            <a:r>
              <a:rPr lang="fr-FR" sz="2000" b="1" i="0" dirty="0">
                <a:solidFill>
                  <a:schemeClr val="tx2"/>
                </a:solidFill>
                <a:latin typeface="Symbol" pitchFamily="18" charset="2"/>
              </a:rPr>
              <a:t></a:t>
            </a:r>
            <a:r>
              <a:rPr lang="fr-FR" sz="2000" b="1" i="0" dirty="0">
                <a:solidFill>
                  <a:schemeClr val="tx2"/>
                </a:solidFill>
              </a:rPr>
              <a:t>X -&gt; Y		* Projection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SzPct val="100000"/>
              <a:buFont typeface="ZapfDingbats" charset="2"/>
              <a:buChar char="-"/>
            </a:pPr>
            <a:r>
              <a:rPr lang="fr-FR" sz="2000" b="1" i="0" dirty="0">
                <a:solidFill>
                  <a:schemeClr val="tx2"/>
                </a:solidFill>
              </a:rPr>
              <a:t>X</a:t>
            </a:r>
            <a:r>
              <a:rPr lang="fr-FR" sz="2000" b="1" i="0" dirty="0">
                <a:solidFill>
                  <a:schemeClr val="tx2"/>
                </a:solidFill>
                <a:latin typeface="Symbol" pitchFamily="18" charset="2"/>
              </a:rPr>
              <a:t></a:t>
            </a:r>
            <a:r>
              <a:rPr lang="fr-FR" sz="2000" b="1" i="0" dirty="0">
                <a:solidFill>
                  <a:schemeClr val="tx2"/>
                </a:solidFill>
              </a:rPr>
              <a:t>Y, X</a:t>
            </a:r>
            <a:r>
              <a:rPr lang="fr-FR" sz="2000" b="1" i="0" dirty="0">
                <a:solidFill>
                  <a:schemeClr val="tx2"/>
                </a:solidFill>
                <a:latin typeface="Symbol" pitchFamily="18" charset="2"/>
              </a:rPr>
              <a:t></a:t>
            </a:r>
            <a:r>
              <a:rPr lang="fr-FR" sz="2000" b="1" i="0" dirty="0">
                <a:solidFill>
                  <a:schemeClr val="tx2"/>
                </a:solidFill>
              </a:rPr>
              <a:t>Z     </a:t>
            </a:r>
            <a:r>
              <a:rPr lang="fr-FR" sz="2400" b="1" i="0" dirty="0">
                <a:solidFill>
                  <a:schemeClr val="tx2"/>
                </a:solidFill>
              </a:rPr>
              <a:t>Þ</a:t>
            </a:r>
            <a:r>
              <a:rPr lang="fr-FR" sz="2000" b="1" i="0" dirty="0">
                <a:solidFill>
                  <a:schemeClr val="tx2"/>
                </a:solidFill>
                <a:latin typeface="Symbol" pitchFamily="18" charset="2"/>
              </a:rPr>
              <a:t></a:t>
            </a:r>
            <a:r>
              <a:rPr lang="fr-FR" sz="2000" b="1" i="0" dirty="0">
                <a:solidFill>
                  <a:schemeClr val="tx2"/>
                </a:solidFill>
              </a:rPr>
              <a:t>X -&gt; YZ	* </a:t>
            </a:r>
            <a:r>
              <a:rPr lang="fr-FR" sz="2000" b="1" i="0" dirty="0">
                <a:solidFill>
                  <a:srgbClr val="FF0000"/>
                </a:solidFill>
              </a:rPr>
              <a:t>Union (addition)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SzPct val="100000"/>
              <a:buFont typeface="ZapfDingbats" charset="2"/>
              <a:buChar char="-"/>
            </a:pPr>
            <a:r>
              <a:rPr lang="fr-FR" sz="2000" b="1" i="0" dirty="0">
                <a:solidFill>
                  <a:schemeClr val="tx2"/>
                </a:solidFill>
              </a:rPr>
              <a:t>X</a:t>
            </a:r>
            <a:r>
              <a:rPr lang="fr-FR" sz="2000" b="1" i="0" dirty="0">
                <a:solidFill>
                  <a:schemeClr val="tx2"/>
                </a:solidFill>
                <a:latin typeface="Symbol" pitchFamily="18" charset="2"/>
              </a:rPr>
              <a:t></a:t>
            </a:r>
            <a:r>
              <a:rPr lang="fr-FR" sz="2000" b="1" i="0" dirty="0">
                <a:solidFill>
                  <a:schemeClr val="tx2"/>
                </a:solidFill>
              </a:rPr>
              <a:t>Y, WY</a:t>
            </a:r>
            <a:r>
              <a:rPr lang="fr-FR" sz="2000" b="1" i="0" dirty="0">
                <a:solidFill>
                  <a:schemeClr val="tx2"/>
                </a:solidFill>
                <a:latin typeface="Symbol" pitchFamily="18" charset="2"/>
              </a:rPr>
              <a:t></a:t>
            </a:r>
            <a:r>
              <a:rPr lang="fr-FR" sz="2000" b="1" i="0" dirty="0">
                <a:solidFill>
                  <a:schemeClr val="tx2"/>
                </a:solidFill>
              </a:rPr>
              <a:t>Z     </a:t>
            </a:r>
            <a:r>
              <a:rPr lang="fr-FR" sz="2400" b="1" i="0" dirty="0">
                <a:solidFill>
                  <a:schemeClr val="tx2"/>
                </a:solidFill>
              </a:rPr>
              <a:t>Þ</a:t>
            </a:r>
            <a:r>
              <a:rPr lang="fr-FR" sz="2000" b="1" i="0" dirty="0">
                <a:solidFill>
                  <a:schemeClr val="tx2"/>
                </a:solidFill>
                <a:latin typeface="Symbol" pitchFamily="18" charset="2"/>
              </a:rPr>
              <a:t></a:t>
            </a:r>
            <a:r>
              <a:rPr lang="fr-FR" sz="2000" b="1" i="0" dirty="0">
                <a:solidFill>
                  <a:schemeClr val="tx2"/>
                </a:solidFill>
              </a:rPr>
              <a:t>WX -&gt; Z	* Pseudo-transitivité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SzPct val="100000"/>
              <a:buFont typeface="ZapfDingbats" charset="2"/>
              <a:buChar char="-"/>
            </a:pPr>
            <a:r>
              <a:rPr lang="fr-FR" sz="2000" b="1" i="0" dirty="0">
                <a:solidFill>
                  <a:schemeClr val="tx2"/>
                </a:solidFill>
              </a:rPr>
              <a:t>X</a:t>
            </a:r>
            <a:r>
              <a:rPr lang="fr-FR" sz="2000" b="1" i="0" dirty="0">
                <a:solidFill>
                  <a:schemeClr val="tx2"/>
                </a:solidFill>
                <a:latin typeface="Symbol" pitchFamily="18" charset="2"/>
              </a:rPr>
              <a:t></a:t>
            </a:r>
            <a:r>
              <a:rPr lang="fr-FR" sz="2000" b="1" i="0" dirty="0">
                <a:solidFill>
                  <a:schemeClr val="tx2"/>
                </a:solidFill>
              </a:rPr>
              <a:t>YZ  </a:t>
            </a:r>
            <a:r>
              <a:rPr lang="fr-FR" sz="2400" b="1" i="0" dirty="0">
                <a:solidFill>
                  <a:schemeClr val="tx2"/>
                </a:solidFill>
              </a:rPr>
              <a:t>Þ</a:t>
            </a:r>
            <a:r>
              <a:rPr lang="fr-FR" sz="2000" b="1" i="0" dirty="0">
                <a:solidFill>
                  <a:schemeClr val="tx2"/>
                </a:solidFill>
                <a:latin typeface="Symbol" pitchFamily="18" charset="2"/>
              </a:rPr>
              <a:t></a:t>
            </a:r>
            <a:r>
              <a:rPr lang="fr-FR" sz="2000" b="1" i="0" dirty="0">
                <a:solidFill>
                  <a:schemeClr val="tx2"/>
                </a:solidFill>
              </a:rPr>
              <a:t>X -&gt; Y,  X -&gt; Z 		* Décomposition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SzPct val="100000"/>
              <a:buFont typeface="ZapfDingbats" charset="2"/>
              <a:buChar char="-"/>
            </a:pPr>
            <a:r>
              <a:rPr lang="fr-FR" sz="2000" b="1" i="0" dirty="0">
                <a:solidFill>
                  <a:schemeClr val="tx2"/>
                </a:solidFill>
              </a:rPr>
              <a:t>X</a:t>
            </a:r>
            <a:r>
              <a:rPr lang="fr-FR" sz="2000" b="1" i="0" dirty="0">
                <a:solidFill>
                  <a:schemeClr val="tx2"/>
                </a:solidFill>
                <a:latin typeface="Symbol" pitchFamily="18" charset="2"/>
              </a:rPr>
              <a:t></a:t>
            </a:r>
            <a:r>
              <a:rPr lang="fr-FR" sz="2000" b="1" i="0" dirty="0">
                <a:solidFill>
                  <a:schemeClr val="tx2"/>
                </a:solidFill>
              </a:rPr>
              <a:t>X</a:t>
            </a:r>
            <a:r>
              <a:rPr lang="fr-FR" sz="2400" b="1" i="0" dirty="0">
                <a:solidFill>
                  <a:schemeClr val="tx2"/>
                </a:solidFill>
              </a:rPr>
              <a:t> 				</a:t>
            </a:r>
            <a:r>
              <a:rPr lang="fr-FR" sz="2000" b="1" i="0" dirty="0">
                <a:solidFill>
                  <a:schemeClr val="tx2"/>
                </a:solidFill>
              </a:rPr>
              <a:t>* Auto-détermination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SzPct val="100000"/>
              <a:buFont typeface="ZapfDingbats" charset="2"/>
              <a:buChar char="-"/>
            </a:pPr>
            <a:r>
              <a:rPr lang="fr-FR" sz="2000" b="1" i="0" dirty="0">
                <a:solidFill>
                  <a:schemeClr val="tx2"/>
                </a:solidFill>
              </a:rPr>
              <a:t>X -&gt; Y,  V -&gt; Z  </a:t>
            </a:r>
            <a:r>
              <a:rPr lang="fr-FR" sz="2400" b="1" i="0" dirty="0">
                <a:solidFill>
                  <a:schemeClr val="tx2"/>
                </a:solidFill>
              </a:rPr>
              <a:t>Þ  XV -&gt; YZ 	* </a:t>
            </a:r>
            <a:r>
              <a:rPr lang="fr-FR" sz="2000" b="1" i="0" dirty="0">
                <a:solidFill>
                  <a:schemeClr val="tx2"/>
                </a:solidFill>
              </a:rPr>
              <a:t>Composition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SzPct val="100000"/>
              <a:buFont typeface="ZapfDingbats" charset="2"/>
              <a:buChar char="-"/>
            </a:pPr>
            <a:r>
              <a:rPr lang="fr-FR" sz="2000" b="1" i="0" dirty="0">
                <a:solidFill>
                  <a:schemeClr val="tx2"/>
                </a:solidFill>
              </a:rPr>
              <a:t>X</a:t>
            </a:r>
            <a:r>
              <a:rPr lang="fr-FR" sz="2000" b="1" i="0" dirty="0">
                <a:solidFill>
                  <a:schemeClr val="tx2"/>
                </a:solidFill>
                <a:latin typeface="Symbol" pitchFamily="18" charset="2"/>
              </a:rPr>
              <a:t></a:t>
            </a:r>
            <a:r>
              <a:rPr lang="fr-FR" sz="2000" b="1" i="0" dirty="0">
                <a:solidFill>
                  <a:schemeClr val="tx2"/>
                </a:solidFill>
              </a:rPr>
              <a:t>Y  </a:t>
            </a:r>
            <a:r>
              <a:rPr lang="fr-FR" sz="2400" b="1" i="0" dirty="0">
                <a:solidFill>
                  <a:schemeClr val="tx2"/>
                </a:solidFill>
              </a:rPr>
              <a:t>Þ</a:t>
            </a:r>
            <a:r>
              <a:rPr lang="fr-FR" sz="2000" b="1" i="0" dirty="0">
                <a:solidFill>
                  <a:schemeClr val="tx2"/>
                </a:solidFill>
                <a:latin typeface="Symbol" pitchFamily="18" charset="2"/>
              </a:rPr>
              <a:t></a:t>
            </a:r>
            <a:r>
              <a:rPr lang="fr-FR" sz="2000" b="1" i="0" dirty="0">
                <a:solidFill>
                  <a:schemeClr val="tx2"/>
                </a:solidFill>
              </a:rPr>
              <a:t>XW -&gt; Y 		 	* Augmentation à gauche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SzPct val="100000"/>
              <a:buFont typeface="ZapfDingbats" charset="2"/>
              <a:buChar char="-"/>
            </a:pPr>
            <a:r>
              <a:rPr lang="fr-FR" sz="1800" b="1" i="0" dirty="0">
                <a:solidFill>
                  <a:schemeClr val="tx2"/>
                </a:solidFill>
              </a:rPr>
              <a:t>....</a:t>
            </a:r>
          </a:p>
          <a:p>
            <a:pPr>
              <a:lnSpc>
                <a:spcPct val="90000"/>
              </a:lnSpc>
              <a:spcBef>
                <a:spcPct val="133000"/>
              </a:spcBef>
              <a:buClr>
                <a:schemeClr val="tx2"/>
              </a:buClr>
              <a:buSzPct val="150000"/>
              <a:buFont typeface="Wingdings" pitchFamily="2" charset="2"/>
              <a:buChar char="$"/>
            </a:pPr>
            <a:r>
              <a:rPr lang="fr-FR" sz="2400" dirty="0"/>
              <a:t>   </a:t>
            </a:r>
            <a:r>
              <a:rPr lang="fr-FR" sz="2400" b="1" dirty="0"/>
              <a:t>Prouver ces règles</a:t>
            </a:r>
          </a:p>
        </p:txBody>
      </p:sp>
      <p:pic>
        <p:nvPicPr>
          <p:cNvPr id="5" name="Image 4" descr="maillot-jaun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214290"/>
            <a:ext cx="862884" cy="1145148"/>
          </a:xfrm>
          <a:prstGeom prst="rect">
            <a:avLst/>
          </a:prstGeom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838200"/>
          </a:xfrm>
          <a:noFill/>
          <a:ln/>
        </p:spPr>
        <p:txBody>
          <a:bodyPr/>
          <a:lstStyle/>
          <a:p>
            <a:r>
              <a:rPr lang="fr-FR" i="0"/>
              <a:t>1 NF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14400"/>
            <a:ext cx="7772400" cy="1066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 b="1" dirty="0">
                <a:solidFill>
                  <a:schemeClr val="tx2"/>
                </a:solidFill>
              </a:rPr>
              <a:t>Relation R est en 1 NF si toute valeur d'attribut est atomique</a:t>
            </a:r>
          </a:p>
          <a:p>
            <a:pPr lvl="1">
              <a:lnSpc>
                <a:spcPct val="90000"/>
              </a:lnSpc>
            </a:pPr>
            <a:r>
              <a:rPr lang="fr-FR" sz="2000" dirty="0" smtClean="0">
                <a:solidFill>
                  <a:srgbClr val="FFFF00"/>
                </a:solidFill>
              </a:rPr>
              <a:t>1NF simplifié le modèle</a:t>
            </a:r>
          </a:p>
          <a:p>
            <a:pPr lvl="1">
              <a:lnSpc>
                <a:spcPct val="90000"/>
              </a:lnSpc>
            </a:pPr>
            <a:r>
              <a:rPr lang="fr-FR" sz="2000" dirty="0" smtClean="0"/>
              <a:t>Mais crée </a:t>
            </a:r>
            <a:r>
              <a:rPr lang="fr-FR" sz="2000" dirty="0"/>
              <a:t>des redondances !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1606550" y="3130550"/>
            <a:ext cx="825500" cy="18161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2444750" y="3130550"/>
            <a:ext cx="825500" cy="18161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2576513" y="3262313"/>
            <a:ext cx="554037" cy="15494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>
                <a:solidFill>
                  <a:schemeClr val="tx2"/>
                </a:solidFill>
              </a:rPr>
              <a:t>P1</a:t>
            </a:r>
          </a:p>
          <a:p>
            <a:r>
              <a:rPr lang="fr-FR" b="1" i="0">
                <a:solidFill>
                  <a:schemeClr val="tx2"/>
                </a:solidFill>
              </a:rPr>
              <a:t>P2</a:t>
            </a:r>
          </a:p>
          <a:p>
            <a:r>
              <a:rPr lang="fr-FR" b="1" i="0">
                <a:solidFill>
                  <a:schemeClr val="tx2"/>
                </a:solidFill>
              </a:rPr>
              <a:t>P3</a:t>
            </a:r>
          </a:p>
          <a:p>
            <a:r>
              <a:rPr lang="fr-FR" b="1" i="0">
                <a:solidFill>
                  <a:schemeClr val="tx2"/>
                </a:solidFill>
              </a:rPr>
              <a:t>P4</a:t>
            </a: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1754188" y="3735388"/>
            <a:ext cx="758825" cy="4540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i="0">
                <a:solidFill>
                  <a:schemeClr val="tx2"/>
                </a:solidFill>
              </a:rPr>
              <a:t>S1</a:t>
            </a: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1606550" y="4959350"/>
            <a:ext cx="825500" cy="12827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1754188" y="5411788"/>
            <a:ext cx="758825" cy="4540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i="0">
                <a:solidFill>
                  <a:schemeClr val="tx2"/>
                </a:solidFill>
              </a:rPr>
              <a:t>S2</a:t>
            </a:r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2444750" y="4959350"/>
            <a:ext cx="825500" cy="12827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355" name="Rectangle 11"/>
          <p:cNvSpPr>
            <a:spLocks noChangeArrowheads="1"/>
          </p:cNvSpPr>
          <p:nvPr/>
        </p:nvSpPr>
        <p:spPr bwMode="auto">
          <a:xfrm>
            <a:off x="2576513" y="5091113"/>
            <a:ext cx="554037" cy="118427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>
                <a:solidFill>
                  <a:schemeClr val="tx2"/>
                </a:solidFill>
              </a:rPr>
              <a:t>P1</a:t>
            </a:r>
          </a:p>
          <a:p>
            <a:r>
              <a:rPr lang="fr-FR" b="1" i="0">
                <a:solidFill>
                  <a:schemeClr val="tx2"/>
                </a:solidFill>
              </a:rPr>
              <a:t>P2</a:t>
            </a:r>
          </a:p>
          <a:p>
            <a:r>
              <a:rPr lang="fr-FR" b="1" i="0">
                <a:solidFill>
                  <a:schemeClr val="tx2"/>
                </a:solidFill>
              </a:rPr>
              <a:t>P3</a:t>
            </a:r>
          </a:p>
        </p:txBody>
      </p:sp>
      <p:sp>
        <p:nvSpPr>
          <p:cNvPr id="57356" name="Rectangle 12"/>
          <p:cNvSpPr>
            <a:spLocks noChangeArrowheads="1"/>
          </p:cNvSpPr>
          <p:nvPr/>
        </p:nvSpPr>
        <p:spPr bwMode="auto">
          <a:xfrm>
            <a:off x="6178550" y="3130550"/>
            <a:ext cx="825500" cy="31115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357" name="Rectangle 13"/>
          <p:cNvSpPr>
            <a:spLocks noChangeArrowheads="1"/>
          </p:cNvSpPr>
          <p:nvPr/>
        </p:nvSpPr>
        <p:spPr bwMode="auto">
          <a:xfrm>
            <a:off x="7016750" y="3130550"/>
            <a:ext cx="825500" cy="31115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358" name="Rectangle 14"/>
          <p:cNvSpPr>
            <a:spLocks noChangeArrowheads="1"/>
          </p:cNvSpPr>
          <p:nvPr/>
        </p:nvSpPr>
        <p:spPr bwMode="auto">
          <a:xfrm>
            <a:off x="7148513" y="3262313"/>
            <a:ext cx="554037" cy="15494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>
                <a:solidFill>
                  <a:schemeClr val="tx2"/>
                </a:solidFill>
              </a:rPr>
              <a:t>P1</a:t>
            </a:r>
          </a:p>
          <a:p>
            <a:r>
              <a:rPr lang="fr-FR" b="1" i="0">
                <a:solidFill>
                  <a:schemeClr val="tx2"/>
                </a:solidFill>
              </a:rPr>
              <a:t>P2</a:t>
            </a:r>
          </a:p>
          <a:p>
            <a:r>
              <a:rPr lang="fr-FR" b="1" i="0">
                <a:solidFill>
                  <a:schemeClr val="tx2"/>
                </a:solidFill>
              </a:rPr>
              <a:t>P3</a:t>
            </a:r>
          </a:p>
          <a:p>
            <a:r>
              <a:rPr lang="fr-FR" b="1" i="0">
                <a:solidFill>
                  <a:schemeClr val="tx2"/>
                </a:solidFill>
              </a:rPr>
              <a:t>P4</a:t>
            </a:r>
          </a:p>
        </p:txBody>
      </p:sp>
      <p:sp>
        <p:nvSpPr>
          <p:cNvPr id="57359" name="Rectangle 15"/>
          <p:cNvSpPr>
            <a:spLocks noChangeArrowheads="1"/>
          </p:cNvSpPr>
          <p:nvPr/>
        </p:nvSpPr>
        <p:spPr bwMode="auto">
          <a:xfrm>
            <a:off x="7148513" y="4786313"/>
            <a:ext cx="554037" cy="118427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>
                <a:solidFill>
                  <a:schemeClr val="tx2"/>
                </a:solidFill>
              </a:rPr>
              <a:t>P1</a:t>
            </a:r>
          </a:p>
          <a:p>
            <a:r>
              <a:rPr lang="fr-FR" b="1" i="0">
                <a:solidFill>
                  <a:schemeClr val="tx2"/>
                </a:solidFill>
              </a:rPr>
              <a:t>P2</a:t>
            </a:r>
          </a:p>
          <a:p>
            <a:r>
              <a:rPr lang="fr-FR" b="1" i="0">
                <a:solidFill>
                  <a:schemeClr val="tx2"/>
                </a:solidFill>
              </a:rPr>
              <a:t>P3</a:t>
            </a:r>
          </a:p>
        </p:txBody>
      </p:sp>
      <p:sp>
        <p:nvSpPr>
          <p:cNvPr id="57360" name="Rectangle 16"/>
          <p:cNvSpPr>
            <a:spLocks noChangeArrowheads="1"/>
          </p:cNvSpPr>
          <p:nvPr/>
        </p:nvSpPr>
        <p:spPr bwMode="auto">
          <a:xfrm>
            <a:off x="6386513" y="3262313"/>
            <a:ext cx="554037" cy="15494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>
                <a:solidFill>
                  <a:schemeClr val="tx2"/>
                </a:solidFill>
              </a:rPr>
              <a:t>S1</a:t>
            </a:r>
          </a:p>
          <a:p>
            <a:r>
              <a:rPr lang="fr-FR" b="1" i="0">
                <a:solidFill>
                  <a:schemeClr val="tx2"/>
                </a:solidFill>
              </a:rPr>
              <a:t>S1</a:t>
            </a:r>
          </a:p>
          <a:p>
            <a:r>
              <a:rPr lang="fr-FR" b="1" i="0">
                <a:solidFill>
                  <a:schemeClr val="tx2"/>
                </a:solidFill>
              </a:rPr>
              <a:t>S1</a:t>
            </a:r>
          </a:p>
          <a:p>
            <a:r>
              <a:rPr lang="fr-FR" b="1" i="0">
                <a:solidFill>
                  <a:schemeClr val="tx2"/>
                </a:solidFill>
              </a:rPr>
              <a:t>S1</a:t>
            </a:r>
          </a:p>
        </p:txBody>
      </p:sp>
      <p:sp>
        <p:nvSpPr>
          <p:cNvPr id="57361" name="Rectangle 17"/>
          <p:cNvSpPr>
            <a:spLocks noChangeArrowheads="1"/>
          </p:cNvSpPr>
          <p:nvPr/>
        </p:nvSpPr>
        <p:spPr bwMode="auto">
          <a:xfrm>
            <a:off x="6386513" y="4786313"/>
            <a:ext cx="554037" cy="118427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>
                <a:solidFill>
                  <a:schemeClr val="tx2"/>
                </a:solidFill>
              </a:rPr>
              <a:t>S2</a:t>
            </a:r>
          </a:p>
          <a:p>
            <a:r>
              <a:rPr lang="fr-FR" b="1" i="0">
                <a:solidFill>
                  <a:schemeClr val="tx2"/>
                </a:solidFill>
              </a:rPr>
              <a:t>S2</a:t>
            </a:r>
          </a:p>
          <a:p>
            <a:r>
              <a:rPr lang="fr-FR" b="1" i="0">
                <a:solidFill>
                  <a:schemeClr val="tx2"/>
                </a:solidFill>
              </a:rPr>
              <a:t>S2</a:t>
            </a:r>
          </a:p>
        </p:txBody>
      </p:sp>
      <p:sp>
        <p:nvSpPr>
          <p:cNvPr id="57362" name="AutoShape 18"/>
          <p:cNvSpPr>
            <a:spLocks noChangeArrowheads="1"/>
          </p:cNvSpPr>
          <p:nvPr/>
        </p:nvSpPr>
        <p:spPr bwMode="auto">
          <a:xfrm>
            <a:off x="4121150" y="4502150"/>
            <a:ext cx="1282700" cy="673100"/>
          </a:xfrm>
          <a:prstGeom prst="homePlate">
            <a:avLst>
              <a:gd name="adj" fmla="val 63522"/>
            </a:avLst>
          </a:prstGeom>
          <a:solidFill>
            <a:schemeClr val="tx2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fr-FR" b="1" i="0"/>
              <a:t>Norm.</a:t>
            </a:r>
          </a:p>
        </p:txBody>
      </p:sp>
      <p:sp>
        <p:nvSpPr>
          <p:cNvPr id="57363" name="Rectangle 19"/>
          <p:cNvSpPr>
            <a:spLocks noChangeArrowheads="1"/>
          </p:cNvSpPr>
          <p:nvPr/>
        </p:nvSpPr>
        <p:spPr bwMode="auto">
          <a:xfrm>
            <a:off x="2119313" y="2500313"/>
            <a:ext cx="908050" cy="4540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>
                <a:solidFill>
                  <a:schemeClr val="hlink"/>
                </a:solidFill>
              </a:rPr>
              <a:t>O NF</a:t>
            </a:r>
          </a:p>
        </p:txBody>
      </p:sp>
      <p:sp>
        <p:nvSpPr>
          <p:cNvPr id="57364" name="Rectangle 20"/>
          <p:cNvSpPr>
            <a:spLocks noChangeArrowheads="1"/>
          </p:cNvSpPr>
          <p:nvPr/>
        </p:nvSpPr>
        <p:spPr bwMode="auto">
          <a:xfrm>
            <a:off x="6538913" y="2500313"/>
            <a:ext cx="841375" cy="4540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>
                <a:solidFill>
                  <a:schemeClr val="hlink"/>
                </a:solidFill>
              </a:rPr>
              <a:t>1 NF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838200"/>
          </a:xfrm>
          <a:noFill/>
          <a:ln/>
        </p:spPr>
        <p:txBody>
          <a:bodyPr/>
          <a:lstStyle/>
          <a:p>
            <a:r>
              <a:rPr lang="fr-FR" i="0"/>
              <a:t>1 NF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14400"/>
            <a:ext cx="7772400" cy="1066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 b="1" dirty="0">
                <a:solidFill>
                  <a:schemeClr val="tx2"/>
                </a:solidFill>
              </a:rPr>
              <a:t>Relation R est en 1 NF si toute valeur d'attribut est atomique</a:t>
            </a:r>
          </a:p>
          <a:p>
            <a:pPr lvl="1">
              <a:lnSpc>
                <a:spcPct val="90000"/>
              </a:lnSpc>
            </a:pPr>
            <a:r>
              <a:rPr lang="fr-FR" sz="2000" dirty="0" smtClean="0">
                <a:solidFill>
                  <a:srgbClr val="FFFF00"/>
                </a:solidFill>
              </a:rPr>
              <a:t>1NF simplifié le modèle</a:t>
            </a:r>
          </a:p>
          <a:p>
            <a:pPr lvl="1">
              <a:lnSpc>
                <a:spcPct val="90000"/>
              </a:lnSpc>
            </a:pPr>
            <a:r>
              <a:rPr lang="fr-FR" sz="2000" dirty="0" smtClean="0"/>
              <a:t>Mais crée des redondances !</a:t>
            </a:r>
            <a:endParaRPr lang="fr-FR" sz="2000" dirty="0"/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857224" y="3071810"/>
            <a:ext cx="825500" cy="18161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1695424" y="3071810"/>
            <a:ext cx="1376378" cy="18161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1827187" y="3203573"/>
            <a:ext cx="1530367" cy="1567096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r>
              <a:rPr lang="fr-FR" b="1" i="0" dirty="0" smtClean="0">
                <a:solidFill>
                  <a:schemeClr val="tx2"/>
                </a:solidFill>
              </a:rPr>
              <a:t>P1, 300 </a:t>
            </a:r>
            <a:endParaRPr lang="fr-FR" b="1" i="0" dirty="0">
              <a:solidFill>
                <a:schemeClr val="tx2"/>
              </a:solidFill>
            </a:endParaRPr>
          </a:p>
          <a:p>
            <a:r>
              <a:rPr lang="fr-FR" b="1" i="0" dirty="0" smtClean="0">
                <a:solidFill>
                  <a:schemeClr val="tx2"/>
                </a:solidFill>
              </a:rPr>
              <a:t>P2, 200</a:t>
            </a:r>
            <a:endParaRPr lang="fr-FR" b="1" i="0" dirty="0">
              <a:solidFill>
                <a:schemeClr val="tx2"/>
              </a:solidFill>
            </a:endParaRPr>
          </a:p>
          <a:p>
            <a:r>
              <a:rPr lang="fr-FR" b="1" i="0" dirty="0" smtClean="0">
                <a:solidFill>
                  <a:schemeClr val="tx2"/>
                </a:solidFill>
              </a:rPr>
              <a:t>P3, 400</a:t>
            </a:r>
            <a:endParaRPr lang="fr-FR" b="1" i="0" dirty="0">
              <a:solidFill>
                <a:schemeClr val="tx2"/>
              </a:solidFill>
            </a:endParaRPr>
          </a:p>
          <a:p>
            <a:r>
              <a:rPr lang="fr-FR" b="1" i="0" dirty="0" smtClean="0">
                <a:solidFill>
                  <a:schemeClr val="tx2"/>
                </a:solidFill>
              </a:rPr>
              <a:t>P4, 200</a:t>
            </a:r>
            <a:endParaRPr lang="fr-FR" b="1" i="0" dirty="0">
              <a:solidFill>
                <a:schemeClr val="tx2"/>
              </a:solidFill>
            </a:endParaRP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1004862" y="3676648"/>
            <a:ext cx="758825" cy="4540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i="0" dirty="0" smtClean="0">
                <a:solidFill>
                  <a:schemeClr val="tx2"/>
                </a:solidFill>
              </a:rPr>
              <a:t>S1</a:t>
            </a:r>
            <a:endParaRPr lang="fr-FR" b="1" i="0" dirty="0">
              <a:solidFill>
                <a:schemeClr val="tx2"/>
              </a:solidFill>
            </a:endParaRP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857224" y="4900610"/>
            <a:ext cx="825500" cy="12827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1004862" y="5353048"/>
            <a:ext cx="758825" cy="4540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i="0">
                <a:solidFill>
                  <a:schemeClr val="tx2"/>
                </a:solidFill>
              </a:rPr>
              <a:t>S2</a:t>
            </a:r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1695424" y="4900610"/>
            <a:ext cx="1376378" cy="12827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355" name="Rectangle 11"/>
          <p:cNvSpPr>
            <a:spLocks noChangeArrowheads="1"/>
          </p:cNvSpPr>
          <p:nvPr/>
        </p:nvSpPr>
        <p:spPr bwMode="auto">
          <a:xfrm>
            <a:off x="1827187" y="5032373"/>
            <a:ext cx="1244615" cy="828432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r>
              <a:rPr lang="fr-FR" b="1" i="0" dirty="0" smtClean="0">
                <a:solidFill>
                  <a:schemeClr val="tx2"/>
                </a:solidFill>
              </a:rPr>
              <a:t>P1, 300 </a:t>
            </a:r>
            <a:endParaRPr lang="fr-FR" b="1" i="0" dirty="0">
              <a:solidFill>
                <a:schemeClr val="tx2"/>
              </a:solidFill>
            </a:endParaRPr>
          </a:p>
          <a:p>
            <a:r>
              <a:rPr lang="fr-FR" b="1" i="0" dirty="0" smtClean="0">
                <a:solidFill>
                  <a:schemeClr val="tx2"/>
                </a:solidFill>
              </a:rPr>
              <a:t>P2, 400</a:t>
            </a:r>
          </a:p>
        </p:txBody>
      </p:sp>
      <p:sp>
        <p:nvSpPr>
          <p:cNvPr id="57356" name="Rectangle 12"/>
          <p:cNvSpPr>
            <a:spLocks noChangeArrowheads="1"/>
          </p:cNvSpPr>
          <p:nvPr/>
        </p:nvSpPr>
        <p:spPr bwMode="auto">
          <a:xfrm>
            <a:off x="6178550" y="3130550"/>
            <a:ext cx="825500" cy="31115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357" name="Rectangle 13"/>
          <p:cNvSpPr>
            <a:spLocks noChangeArrowheads="1"/>
          </p:cNvSpPr>
          <p:nvPr/>
        </p:nvSpPr>
        <p:spPr bwMode="auto">
          <a:xfrm>
            <a:off x="7016750" y="3130550"/>
            <a:ext cx="825500" cy="31115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358" name="Rectangle 14"/>
          <p:cNvSpPr>
            <a:spLocks noChangeArrowheads="1"/>
          </p:cNvSpPr>
          <p:nvPr/>
        </p:nvSpPr>
        <p:spPr bwMode="auto">
          <a:xfrm>
            <a:off x="7148513" y="3262313"/>
            <a:ext cx="554037" cy="15494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 dirty="0">
                <a:solidFill>
                  <a:schemeClr val="tx2"/>
                </a:solidFill>
              </a:rPr>
              <a:t>P1</a:t>
            </a:r>
          </a:p>
          <a:p>
            <a:r>
              <a:rPr lang="fr-FR" b="1" i="0" dirty="0">
                <a:solidFill>
                  <a:schemeClr val="tx2"/>
                </a:solidFill>
              </a:rPr>
              <a:t>P2</a:t>
            </a:r>
          </a:p>
          <a:p>
            <a:r>
              <a:rPr lang="fr-FR" b="1" i="0" dirty="0">
                <a:solidFill>
                  <a:schemeClr val="tx2"/>
                </a:solidFill>
              </a:rPr>
              <a:t>P3</a:t>
            </a:r>
          </a:p>
          <a:p>
            <a:r>
              <a:rPr lang="fr-FR" b="1" i="0" dirty="0">
                <a:solidFill>
                  <a:schemeClr val="tx2"/>
                </a:solidFill>
              </a:rPr>
              <a:t>P4</a:t>
            </a:r>
          </a:p>
        </p:txBody>
      </p:sp>
      <p:sp>
        <p:nvSpPr>
          <p:cNvPr id="57359" name="Rectangle 15"/>
          <p:cNvSpPr>
            <a:spLocks noChangeArrowheads="1"/>
          </p:cNvSpPr>
          <p:nvPr/>
        </p:nvSpPr>
        <p:spPr bwMode="auto">
          <a:xfrm>
            <a:off x="7148513" y="4786313"/>
            <a:ext cx="559450" cy="828432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 dirty="0">
                <a:solidFill>
                  <a:schemeClr val="tx2"/>
                </a:solidFill>
              </a:rPr>
              <a:t>P1</a:t>
            </a:r>
          </a:p>
          <a:p>
            <a:r>
              <a:rPr lang="fr-FR" b="1" i="0" dirty="0" smtClean="0">
                <a:solidFill>
                  <a:schemeClr val="tx2"/>
                </a:solidFill>
              </a:rPr>
              <a:t>P2</a:t>
            </a:r>
          </a:p>
        </p:txBody>
      </p:sp>
      <p:sp>
        <p:nvSpPr>
          <p:cNvPr id="57360" name="Rectangle 16"/>
          <p:cNvSpPr>
            <a:spLocks noChangeArrowheads="1"/>
          </p:cNvSpPr>
          <p:nvPr/>
        </p:nvSpPr>
        <p:spPr bwMode="auto">
          <a:xfrm>
            <a:off x="6386513" y="3262313"/>
            <a:ext cx="554037" cy="15494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>
                <a:solidFill>
                  <a:schemeClr val="tx2"/>
                </a:solidFill>
              </a:rPr>
              <a:t>S1</a:t>
            </a:r>
          </a:p>
          <a:p>
            <a:r>
              <a:rPr lang="fr-FR" b="1" i="0">
                <a:solidFill>
                  <a:schemeClr val="tx2"/>
                </a:solidFill>
              </a:rPr>
              <a:t>S1</a:t>
            </a:r>
          </a:p>
          <a:p>
            <a:r>
              <a:rPr lang="fr-FR" b="1" i="0">
                <a:solidFill>
                  <a:schemeClr val="tx2"/>
                </a:solidFill>
              </a:rPr>
              <a:t>S1</a:t>
            </a:r>
          </a:p>
          <a:p>
            <a:r>
              <a:rPr lang="fr-FR" b="1" i="0">
                <a:solidFill>
                  <a:schemeClr val="tx2"/>
                </a:solidFill>
              </a:rPr>
              <a:t>S1</a:t>
            </a:r>
          </a:p>
        </p:txBody>
      </p:sp>
      <p:sp>
        <p:nvSpPr>
          <p:cNvPr id="57361" name="Rectangle 17"/>
          <p:cNvSpPr>
            <a:spLocks noChangeArrowheads="1"/>
          </p:cNvSpPr>
          <p:nvPr/>
        </p:nvSpPr>
        <p:spPr bwMode="auto">
          <a:xfrm>
            <a:off x="6386513" y="4786313"/>
            <a:ext cx="559450" cy="828432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 dirty="0">
                <a:solidFill>
                  <a:schemeClr val="tx2"/>
                </a:solidFill>
              </a:rPr>
              <a:t>S2</a:t>
            </a:r>
          </a:p>
          <a:p>
            <a:r>
              <a:rPr lang="fr-FR" b="1" i="0" dirty="0" smtClean="0">
                <a:solidFill>
                  <a:schemeClr val="tx2"/>
                </a:solidFill>
              </a:rPr>
              <a:t>S2</a:t>
            </a:r>
          </a:p>
        </p:txBody>
      </p:sp>
      <p:sp>
        <p:nvSpPr>
          <p:cNvPr id="57362" name="AutoShape 18"/>
          <p:cNvSpPr>
            <a:spLocks noChangeArrowheads="1"/>
          </p:cNvSpPr>
          <p:nvPr/>
        </p:nvSpPr>
        <p:spPr bwMode="auto">
          <a:xfrm>
            <a:off x="4121150" y="4502150"/>
            <a:ext cx="1282700" cy="673100"/>
          </a:xfrm>
          <a:prstGeom prst="homePlate">
            <a:avLst>
              <a:gd name="adj" fmla="val 63522"/>
            </a:avLst>
          </a:prstGeom>
          <a:solidFill>
            <a:schemeClr val="tx2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fr-FR" b="1" i="0"/>
              <a:t>Norm.</a:t>
            </a:r>
          </a:p>
        </p:txBody>
      </p:sp>
      <p:sp>
        <p:nvSpPr>
          <p:cNvPr id="57363" name="Rectangle 19"/>
          <p:cNvSpPr>
            <a:spLocks noChangeArrowheads="1"/>
          </p:cNvSpPr>
          <p:nvPr/>
        </p:nvSpPr>
        <p:spPr bwMode="auto">
          <a:xfrm>
            <a:off x="1285852" y="2428868"/>
            <a:ext cx="908050" cy="4540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>
                <a:solidFill>
                  <a:schemeClr val="hlink"/>
                </a:solidFill>
              </a:rPr>
              <a:t>O NF</a:t>
            </a:r>
          </a:p>
        </p:txBody>
      </p:sp>
      <p:sp>
        <p:nvSpPr>
          <p:cNvPr id="57364" name="Rectangle 20"/>
          <p:cNvSpPr>
            <a:spLocks noChangeArrowheads="1"/>
          </p:cNvSpPr>
          <p:nvPr/>
        </p:nvSpPr>
        <p:spPr bwMode="auto">
          <a:xfrm>
            <a:off x="6538913" y="2500313"/>
            <a:ext cx="841375" cy="4540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 dirty="0">
                <a:solidFill>
                  <a:schemeClr val="hlink"/>
                </a:solidFill>
              </a:rPr>
              <a:t>1 NF</a:t>
            </a: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7858148" y="3130550"/>
            <a:ext cx="825500" cy="31115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7989911" y="3262313"/>
            <a:ext cx="697308" cy="1567096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 dirty="0" smtClean="0">
                <a:solidFill>
                  <a:schemeClr val="tx2"/>
                </a:solidFill>
              </a:rPr>
              <a:t>300</a:t>
            </a:r>
            <a:endParaRPr lang="fr-FR" b="1" i="0" dirty="0">
              <a:solidFill>
                <a:schemeClr val="tx2"/>
              </a:solidFill>
            </a:endParaRPr>
          </a:p>
          <a:p>
            <a:r>
              <a:rPr lang="fr-FR" b="1" i="0" dirty="0" smtClean="0">
                <a:solidFill>
                  <a:schemeClr val="tx2"/>
                </a:solidFill>
              </a:rPr>
              <a:t>200</a:t>
            </a:r>
            <a:endParaRPr lang="fr-FR" b="1" i="0" dirty="0">
              <a:solidFill>
                <a:schemeClr val="tx2"/>
              </a:solidFill>
            </a:endParaRPr>
          </a:p>
          <a:p>
            <a:r>
              <a:rPr lang="fr-FR" b="1" i="0" dirty="0" smtClean="0">
                <a:solidFill>
                  <a:schemeClr val="tx2"/>
                </a:solidFill>
              </a:rPr>
              <a:t>400</a:t>
            </a:r>
            <a:endParaRPr lang="fr-FR" b="1" i="0" dirty="0">
              <a:solidFill>
                <a:schemeClr val="tx2"/>
              </a:solidFill>
            </a:endParaRPr>
          </a:p>
          <a:p>
            <a:r>
              <a:rPr lang="fr-FR" b="1" i="0" dirty="0" smtClean="0">
                <a:solidFill>
                  <a:schemeClr val="tx2"/>
                </a:solidFill>
              </a:rPr>
              <a:t>200</a:t>
            </a:r>
            <a:endParaRPr lang="fr-FR" b="1" i="0" dirty="0">
              <a:solidFill>
                <a:schemeClr val="tx2"/>
              </a:solidFill>
            </a:endParaRPr>
          </a:p>
        </p:txBody>
      </p:sp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7989911" y="4786313"/>
            <a:ext cx="697308" cy="1197764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 dirty="0" smtClean="0">
                <a:solidFill>
                  <a:schemeClr val="tx2"/>
                </a:solidFill>
              </a:rPr>
              <a:t>300</a:t>
            </a:r>
            <a:endParaRPr lang="fr-FR" b="1" i="0" dirty="0">
              <a:solidFill>
                <a:schemeClr val="tx2"/>
              </a:solidFill>
            </a:endParaRPr>
          </a:p>
          <a:p>
            <a:r>
              <a:rPr lang="fr-FR" b="1" i="0" dirty="0" smtClean="0">
                <a:solidFill>
                  <a:schemeClr val="tx2"/>
                </a:solidFill>
              </a:rPr>
              <a:t>400</a:t>
            </a:r>
            <a:endParaRPr lang="fr-FR" b="1" i="0" dirty="0">
              <a:solidFill>
                <a:schemeClr val="tx2"/>
              </a:solidFill>
            </a:endParaRPr>
          </a:p>
          <a:p>
            <a:endParaRPr lang="fr-FR" b="1" i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fr-FR">
                <a:solidFill>
                  <a:srgbClr val="0000F1"/>
                </a:solidFill>
              </a:rPr>
              <a:t>Modélisation du monde réel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 b="1">
                <a:solidFill>
                  <a:schemeClr val="bg2"/>
                </a:solidFill>
              </a:rPr>
              <a:t>Une base est un modèle d'une entreprise (ANSI-SPARC)</a:t>
            </a:r>
          </a:p>
          <a:p>
            <a:pPr>
              <a:lnSpc>
                <a:spcPct val="90000"/>
              </a:lnSpc>
            </a:pPr>
            <a:r>
              <a:rPr lang="fr-FR" sz="2800" b="1">
                <a:solidFill>
                  <a:schemeClr val="bg2"/>
                </a:solidFill>
              </a:rPr>
              <a:t>Innombrable méthodes d'aide à la conception (intégré) d'une base:</a:t>
            </a:r>
          </a:p>
          <a:p>
            <a:pPr lvl="1">
              <a:lnSpc>
                <a:spcPct val="90000"/>
              </a:lnSpc>
            </a:pPr>
            <a:r>
              <a:rPr lang="fr-FR">
                <a:solidFill>
                  <a:srgbClr val="0000F1"/>
                </a:solidFill>
              </a:rPr>
              <a:t>empiriques</a:t>
            </a:r>
          </a:p>
          <a:p>
            <a:pPr lvl="1">
              <a:lnSpc>
                <a:spcPct val="90000"/>
              </a:lnSpc>
            </a:pPr>
            <a:r>
              <a:rPr lang="fr-FR">
                <a:solidFill>
                  <a:srgbClr val="0000F1"/>
                </a:solidFill>
              </a:rPr>
              <a:t>semi-empiriques (E-R)</a:t>
            </a:r>
          </a:p>
          <a:p>
            <a:pPr lvl="1">
              <a:lnSpc>
                <a:spcPct val="90000"/>
              </a:lnSpc>
            </a:pPr>
            <a:r>
              <a:rPr lang="fr-FR" u="sng">
                <a:solidFill>
                  <a:srgbClr val="0000F1"/>
                </a:solidFill>
              </a:rPr>
              <a:t>formelles </a:t>
            </a:r>
          </a:p>
          <a:p>
            <a:pPr lvl="2">
              <a:lnSpc>
                <a:spcPct val="90000"/>
              </a:lnSpc>
            </a:pPr>
            <a:r>
              <a:rPr lang="fr-FR" u="sng">
                <a:solidFill>
                  <a:srgbClr val="0000F1"/>
                </a:solidFill>
              </a:rPr>
              <a:t>normalisation relationnelle</a:t>
            </a:r>
          </a:p>
          <a:p>
            <a:pPr lvl="1">
              <a:lnSpc>
                <a:spcPct val="90000"/>
              </a:lnSpc>
            </a:pPr>
            <a:r>
              <a:rPr lang="fr-FR">
                <a:solidFill>
                  <a:srgbClr val="0000F1"/>
                </a:solidFill>
              </a:rPr>
              <a:t>OO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10"/>
          <p:cNvSpPr>
            <a:spLocks noChangeArrowheads="1"/>
          </p:cNvSpPr>
          <p:nvPr/>
        </p:nvSpPr>
        <p:spPr bwMode="auto">
          <a:xfrm>
            <a:off x="1695424" y="5214950"/>
            <a:ext cx="1376378" cy="642942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838200"/>
          </a:xfrm>
          <a:noFill/>
          <a:ln/>
        </p:spPr>
        <p:txBody>
          <a:bodyPr/>
          <a:lstStyle/>
          <a:p>
            <a:r>
              <a:rPr lang="fr-FR" i="0"/>
              <a:t>1 NF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14400"/>
            <a:ext cx="7772400" cy="1066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 b="1" dirty="0">
                <a:solidFill>
                  <a:schemeClr val="tx2"/>
                </a:solidFill>
              </a:rPr>
              <a:t>Relation R est en 1 NF si toute valeur d'attribut est atomique</a:t>
            </a:r>
          </a:p>
          <a:p>
            <a:pPr lvl="1">
              <a:lnSpc>
                <a:spcPct val="90000"/>
              </a:lnSpc>
            </a:pPr>
            <a:r>
              <a:rPr lang="fr-FR" sz="2000" dirty="0" smtClean="0">
                <a:solidFill>
                  <a:srgbClr val="FFFF00"/>
                </a:solidFill>
              </a:rPr>
              <a:t>1NF simplifié le modèle</a:t>
            </a:r>
          </a:p>
          <a:p>
            <a:pPr lvl="1">
              <a:lnSpc>
                <a:spcPct val="90000"/>
              </a:lnSpc>
            </a:pPr>
            <a:r>
              <a:rPr lang="fr-FR" sz="2000" dirty="0" smtClean="0"/>
              <a:t>Mais crée des redondances !</a:t>
            </a:r>
            <a:endParaRPr lang="fr-FR" sz="2000" dirty="0"/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857224" y="3071810"/>
            <a:ext cx="825500" cy="18161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1695424" y="3071810"/>
            <a:ext cx="1376378" cy="18161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1827187" y="3203573"/>
            <a:ext cx="1530367" cy="828432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r>
              <a:rPr lang="fr-FR" b="1" i="0" dirty="0" smtClean="0">
                <a:solidFill>
                  <a:schemeClr val="tx2"/>
                </a:solidFill>
              </a:rPr>
              <a:t>S1, 300 </a:t>
            </a:r>
            <a:endParaRPr lang="fr-FR" b="1" i="0" dirty="0">
              <a:solidFill>
                <a:schemeClr val="tx2"/>
              </a:solidFill>
            </a:endParaRPr>
          </a:p>
          <a:p>
            <a:r>
              <a:rPr lang="fr-FR" b="1" i="0" dirty="0" smtClean="0">
                <a:solidFill>
                  <a:schemeClr val="tx2"/>
                </a:solidFill>
              </a:rPr>
              <a:t>S2, 300</a:t>
            </a:r>
            <a:endParaRPr lang="fr-FR" b="1" i="0" dirty="0">
              <a:solidFill>
                <a:schemeClr val="tx2"/>
              </a:solidFill>
            </a:endParaRP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857224" y="4071942"/>
            <a:ext cx="825500" cy="1143008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928662" y="4286256"/>
            <a:ext cx="758825" cy="4591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i="0" dirty="0">
                <a:solidFill>
                  <a:schemeClr val="tx2"/>
                </a:solidFill>
              </a:rPr>
              <a:t>P</a:t>
            </a:r>
            <a:r>
              <a:rPr lang="fr-FR" b="1" i="0" dirty="0" smtClean="0">
                <a:solidFill>
                  <a:schemeClr val="tx2"/>
                </a:solidFill>
              </a:rPr>
              <a:t>2</a:t>
            </a:r>
            <a:endParaRPr lang="fr-FR" b="1" i="0" dirty="0">
              <a:solidFill>
                <a:schemeClr val="tx2"/>
              </a:solidFill>
            </a:endParaRPr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1695424" y="4071942"/>
            <a:ext cx="1376378" cy="1143008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355" name="Rectangle 11"/>
          <p:cNvSpPr>
            <a:spLocks noChangeArrowheads="1"/>
          </p:cNvSpPr>
          <p:nvPr/>
        </p:nvSpPr>
        <p:spPr bwMode="auto">
          <a:xfrm>
            <a:off x="1857356" y="5286388"/>
            <a:ext cx="1244615" cy="4591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r>
              <a:rPr lang="fr-FR" b="1" i="0" dirty="0" smtClean="0">
                <a:solidFill>
                  <a:schemeClr val="tx2"/>
                </a:solidFill>
              </a:rPr>
              <a:t>S1, 400 </a:t>
            </a:r>
            <a:endParaRPr lang="fr-FR" b="1" i="0" dirty="0">
              <a:solidFill>
                <a:schemeClr val="tx2"/>
              </a:solidFill>
            </a:endParaRPr>
          </a:p>
        </p:txBody>
      </p:sp>
      <p:sp>
        <p:nvSpPr>
          <p:cNvPr id="57356" name="Rectangle 12"/>
          <p:cNvSpPr>
            <a:spLocks noChangeArrowheads="1"/>
          </p:cNvSpPr>
          <p:nvPr/>
        </p:nvSpPr>
        <p:spPr bwMode="auto">
          <a:xfrm>
            <a:off x="6178550" y="3130550"/>
            <a:ext cx="825500" cy="31115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357" name="Rectangle 13"/>
          <p:cNvSpPr>
            <a:spLocks noChangeArrowheads="1"/>
          </p:cNvSpPr>
          <p:nvPr/>
        </p:nvSpPr>
        <p:spPr bwMode="auto">
          <a:xfrm>
            <a:off x="7016750" y="3130550"/>
            <a:ext cx="825500" cy="31115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358" name="Rectangle 14"/>
          <p:cNvSpPr>
            <a:spLocks noChangeArrowheads="1"/>
          </p:cNvSpPr>
          <p:nvPr/>
        </p:nvSpPr>
        <p:spPr bwMode="auto">
          <a:xfrm>
            <a:off x="7148513" y="3262313"/>
            <a:ext cx="554037" cy="15494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 dirty="0">
                <a:solidFill>
                  <a:schemeClr val="tx2"/>
                </a:solidFill>
              </a:rPr>
              <a:t>P1</a:t>
            </a:r>
          </a:p>
          <a:p>
            <a:r>
              <a:rPr lang="fr-FR" b="1" i="0" dirty="0">
                <a:solidFill>
                  <a:schemeClr val="tx2"/>
                </a:solidFill>
              </a:rPr>
              <a:t>P2</a:t>
            </a:r>
          </a:p>
          <a:p>
            <a:r>
              <a:rPr lang="fr-FR" b="1" i="0" dirty="0">
                <a:solidFill>
                  <a:schemeClr val="tx2"/>
                </a:solidFill>
              </a:rPr>
              <a:t>P3</a:t>
            </a:r>
          </a:p>
          <a:p>
            <a:r>
              <a:rPr lang="fr-FR" b="1" i="0" dirty="0">
                <a:solidFill>
                  <a:schemeClr val="tx2"/>
                </a:solidFill>
              </a:rPr>
              <a:t>P4</a:t>
            </a:r>
          </a:p>
        </p:txBody>
      </p:sp>
      <p:sp>
        <p:nvSpPr>
          <p:cNvPr id="57359" name="Rectangle 15"/>
          <p:cNvSpPr>
            <a:spLocks noChangeArrowheads="1"/>
          </p:cNvSpPr>
          <p:nvPr/>
        </p:nvSpPr>
        <p:spPr bwMode="auto">
          <a:xfrm>
            <a:off x="7148513" y="4786313"/>
            <a:ext cx="559450" cy="1197764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 dirty="0">
                <a:solidFill>
                  <a:schemeClr val="tx2"/>
                </a:solidFill>
              </a:rPr>
              <a:t>P1</a:t>
            </a:r>
          </a:p>
          <a:p>
            <a:r>
              <a:rPr lang="fr-FR" b="1" i="0" dirty="0" smtClean="0">
                <a:solidFill>
                  <a:schemeClr val="tx2"/>
                </a:solidFill>
              </a:rPr>
              <a:t>P2</a:t>
            </a:r>
          </a:p>
          <a:p>
            <a:r>
              <a:rPr lang="fr-FR" b="1" i="0" dirty="0" smtClean="0">
                <a:solidFill>
                  <a:schemeClr val="tx2"/>
                </a:solidFill>
              </a:rPr>
              <a:t>P3</a:t>
            </a:r>
            <a:endParaRPr lang="fr-FR" b="1" i="0" dirty="0">
              <a:solidFill>
                <a:schemeClr val="tx2"/>
              </a:solidFill>
            </a:endParaRPr>
          </a:p>
        </p:txBody>
      </p:sp>
      <p:sp>
        <p:nvSpPr>
          <p:cNvPr id="57360" name="Rectangle 16"/>
          <p:cNvSpPr>
            <a:spLocks noChangeArrowheads="1"/>
          </p:cNvSpPr>
          <p:nvPr/>
        </p:nvSpPr>
        <p:spPr bwMode="auto">
          <a:xfrm>
            <a:off x="6386513" y="3262313"/>
            <a:ext cx="554037" cy="15494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>
                <a:solidFill>
                  <a:schemeClr val="tx2"/>
                </a:solidFill>
              </a:rPr>
              <a:t>S1</a:t>
            </a:r>
          </a:p>
          <a:p>
            <a:r>
              <a:rPr lang="fr-FR" b="1" i="0">
                <a:solidFill>
                  <a:schemeClr val="tx2"/>
                </a:solidFill>
              </a:rPr>
              <a:t>S1</a:t>
            </a:r>
          </a:p>
          <a:p>
            <a:r>
              <a:rPr lang="fr-FR" b="1" i="0">
                <a:solidFill>
                  <a:schemeClr val="tx2"/>
                </a:solidFill>
              </a:rPr>
              <a:t>S1</a:t>
            </a:r>
          </a:p>
          <a:p>
            <a:r>
              <a:rPr lang="fr-FR" b="1" i="0">
                <a:solidFill>
                  <a:schemeClr val="tx2"/>
                </a:solidFill>
              </a:rPr>
              <a:t>S1</a:t>
            </a:r>
          </a:p>
        </p:txBody>
      </p:sp>
      <p:sp>
        <p:nvSpPr>
          <p:cNvPr id="57361" name="Rectangle 17"/>
          <p:cNvSpPr>
            <a:spLocks noChangeArrowheads="1"/>
          </p:cNvSpPr>
          <p:nvPr/>
        </p:nvSpPr>
        <p:spPr bwMode="auto">
          <a:xfrm>
            <a:off x="6386513" y="4786313"/>
            <a:ext cx="559450" cy="1197764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 dirty="0">
                <a:solidFill>
                  <a:schemeClr val="tx2"/>
                </a:solidFill>
              </a:rPr>
              <a:t>S2</a:t>
            </a:r>
          </a:p>
          <a:p>
            <a:r>
              <a:rPr lang="fr-FR" b="1" i="0" dirty="0" smtClean="0">
                <a:solidFill>
                  <a:schemeClr val="tx2"/>
                </a:solidFill>
              </a:rPr>
              <a:t>S2</a:t>
            </a:r>
          </a:p>
          <a:p>
            <a:r>
              <a:rPr lang="fr-FR" b="1" i="0" dirty="0" smtClean="0">
                <a:solidFill>
                  <a:schemeClr val="tx2"/>
                </a:solidFill>
              </a:rPr>
              <a:t>S2</a:t>
            </a:r>
            <a:endParaRPr lang="fr-FR" b="1" i="0" dirty="0">
              <a:solidFill>
                <a:schemeClr val="tx2"/>
              </a:solidFill>
            </a:endParaRPr>
          </a:p>
        </p:txBody>
      </p:sp>
      <p:sp>
        <p:nvSpPr>
          <p:cNvPr id="57362" name="AutoShape 18"/>
          <p:cNvSpPr>
            <a:spLocks noChangeArrowheads="1"/>
          </p:cNvSpPr>
          <p:nvPr/>
        </p:nvSpPr>
        <p:spPr bwMode="auto">
          <a:xfrm>
            <a:off x="4121150" y="4502150"/>
            <a:ext cx="1282700" cy="673100"/>
          </a:xfrm>
          <a:prstGeom prst="homePlate">
            <a:avLst>
              <a:gd name="adj" fmla="val 63522"/>
            </a:avLst>
          </a:prstGeom>
          <a:solidFill>
            <a:schemeClr val="tx2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fr-FR" b="1" i="0"/>
              <a:t>Norm.</a:t>
            </a:r>
          </a:p>
        </p:txBody>
      </p:sp>
      <p:sp>
        <p:nvSpPr>
          <p:cNvPr id="57363" name="Rectangle 19"/>
          <p:cNvSpPr>
            <a:spLocks noChangeArrowheads="1"/>
          </p:cNvSpPr>
          <p:nvPr/>
        </p:nvSpPr>
        <p:spPr bwMode="auto">
          <a:xfrm>
            <a:off x="1285852" y="2428868"/>
            <a:ext cx="908050" cy="4540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>
                <a:solidFill>
                  <a:schemeClr val="hlink"/>
                </a:solidFill>
              </a:rPr>
              <a:t>O NF</a:t>
            </a:r>
          </a:p>
        </p:txBody>
      </p:sp>
      <p:sp>
        <p:nvSpPr>
          <p:cNvPr id="57364" name="Rectangle 20"/>
          <p:cNvSpPr>
            <a:spLocks noChangeArrowheads="1"/>
          </p:cNvSpPr>
          <p:nvPr/>
        </p:nvSpPr>
        <p:spPr bwMode="auto">
          <a:xfrm>
            <a:off x="6538913" y="2500313"/>
            <a:ext cx="841375" cy="4540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 dirty="0">
                <a:solidFill>
                  <a:schemeClr val="hlink"/>
                </a:solidFill>
              </a:rPr>
              <a:t>1 NF</a:t>
            </a: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7858148" y="3130550"/>
            <a:ext cx="825500" cy="31115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7989911" y="3262313"/>
            <a:ext cx="697308" cy="1567096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 dirty="0" smtClean="0">
                <a:solidFill>
                  <a:schemeClr val="tx2"/>
                </a:solidFill>
              </a:rPr>
              <a:t>300</a:t>
            </a:r>
            <a:endParaRPr lang="fr-FR" b="1" i="0" dirty="0">
              <a:solidFill>
                <a:schemeClr val="tx2"/>
              </a:solidFill>
            </a:endParaRPr>
          </a:p>
          <a:p>
            <a:r>
              <a:rPr lang="fr-FR" b="1" i="0" dirty="0" smtClean="0">
                <a:solidFill>
                  <a:schemeClr val="tx2"/>
                </a:solidFill>
              </a:rPr>
              <a:t>200</a:t>
            </a:r>
            <a:endParaRPr lang="fr-FR" b="1" i="0" dirty="0">
              <a:solidFill>
                <a:schemeClr val="tx2"/>
              </a:solidFill>
            </a:endParaRPr>
          </a:p>
          <a:p>
            <a:r>
              <a:rPr lang="fr-FR" b="1" i="0" dirty="0" smtClean="0">
                <a:solidFill>
                  <a:schemeClr val="tx2"/>
                </a:solidFill>
              </a:rPr>
              <a:t>400</a:t>
            </a:r>
            <a:endParaRPr lang="fr-FR" b="1" i="0" dirty="0">
              <a:solidFill>
                <a:schemeClr val="tx2"/>
              </a:solidFill>
            </a:endParaRPr>
          </a:p>
          <a:p>
            <a:r>
              <a:rPr lang="fr-FR" b="1" i="0" dirty="0" smtClean="0">
                <a:solidFill>
                  <a:schemeClr val="tx2"/>
                </a:solidFill>
              </a:rPr>
              <a:t>200</a:t>
            </a:r>
            <a:endParaRPr lang="fr-FR" b="1" i="0" dirty="0">
              <a:solidFill>
                <a:schemeClr val="tx2"/>
              </a:solidFill>
            </a:endParaRPr>
          </a:p>
        </p:txBody>
      </p:sp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7989911" y="4786313"/>
            <a:ext cx="697308" cy="1567096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 dirty="0" smtClean="0">
                <a:solidFill>
                  <a:schemeClr val="tx2"/>
                </a:solidFill>
              </a:rPr>
              <a:t>300</a:t>
            </a:r>
            <a:endParaRPr lang="fr-FR" b="1" i="0" dirty="0">
              <a:solidFill>
                <a:schemeClr val="tx2"/>
              </a:solidFill>
            </a:endParaRPr>
          </a:p>
          <a:p>
            <a:r>
              <a:rPr lang="fr-FR" b="1" i="0" dirty="0" smtClean="0">
                <a:solidFill>
                  <a:schemeClr val="tx2"/>
                </a:solidFill>
              </a:rPr>
              <a:t>400</a:t>
            </a:r>
          </a:p>
          <a:p>
            <a:r>
              <a:rPr lang="fr-FR" b="1" i="0" dirty="0" smtClean="0">
                <a:solidFill>
                  <a:schemeClr val="tx2"/>
                </a:solidFill>
              </a:rPr>
              <a:t>100</a:t>
            </a:r>
            <a:endParaRPr lang="fr-FR" b="1" i="0" dirty="0">
              <a:solidFill>
                <a:schemeClr val="tx2"/>
              </a:solidFill>
            </a:endParaRPr>
          </a:p>
          <a:p>
            <a:endParaRPr lang="fr-FR" b="1" i="0" dirty="0">
              <a:solidFill>
                <a:schemeClr val="tx2"/>
              </a:solidFill>
            </a:endParaRPr>
          </a:p>
        </p:txBody>
      </p:sp>
      <p:sp>
        <p:nvSpPr>
          <p:cNvPr id="27" name="Rectangle 14"/>
          <p:cNvSpPr>
            <a:spLocks noChangeArrowheads="1"/>
          </p:cNvSpPr>
          <p:nvPr/>
        </p:nvSpPr>
        <p:spPr bwMode="auto">
          <a:xfrm>
            <a:off x="1000100" y="3214686"/>
            <a:ext cx="559450" cy="459100"/>
          </a:xfrm>
          <a:prstGeom prst="rect">
            <a:avLst/>
          </a:prstGeom>
          <a:noFill/>
          <a:ln w="12699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r>
              <a:rPr lang="fr-FR" b="1" i="0" dirty="0" smtClean="0">
                <a:solidFill>
                  <a:schemeClr val="tx2"/>
                </a:solidFill>
              </a:rPr>
              <a:t>P1</a:t>
            </a:r>
            <a:endParaRPr lang="fr-FR" b="1" i="0" dirty="0">
              <a:solidFill>
                <a:schemeClr val="tx2"/>
              </a:solidFill>
            </a:endParaRP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1827187" y="4214818"/>
            <a:ext cx="1530367" cy="828432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r>
              <a:rPr lang="fr-FR" b="1" i="0" dirty="0" smtClean="0">
                <a:solidFill>
                  <a:schemeClr val="tx2"/>
                </a:solidFill>
              </a:rPr>
              <a:t>S1, 200 </a:t>
            </a:r>
            <a:endParaRPr lang="fr-FR" b="1" i="0" dirty="0">
              <a:solidFill>
                <a:schemeClr val="tx2"/>
              </a:solidFill>
            </a:endParaRPr>
          </a:p>
          <a:p>
            <a:r>
              <a:rPr lang="fr-FR" b="1" i="0" dirty="0" smtClean="0">
                <a:solidFill>
                  <a:schemeClr val="tx2"/>
                </a:solidFill>
              </a:rPr>
              <a:t>S2, 400</a:t>
            </a:r>
            <a:endParaRPr lang="fr-FR" b="1" i="0" dirty="0">
              <a:solidFill>
                <a:schemeClr val="tx2"/>
              </a:solidFill>
            </a:endParaRPr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857224" y="5214950"/>
            <a:ext cx="825500" cy="642942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1" name="Rectangle 9"/>
          <p:cNvSpPr>
            <a:spLocks noChangeArrowheads="1"/>
          </p:cNvSpPr>
          <p:nvPr/>
        </p:nvSpPr>
        <p:spPr bwMode="auto">
          <a:xfrm>
            <a:off x="928662" y="5286388"/>
            <a:ext cx="758825" cy="4591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i="0" dirty="0" smtClean="0">
                <a:solidFill>
                  <a:schemeClr val="tx2"/>
                </a:solidFill>
              </a:rPr>
              <a:t>P3</a:t>
            </a:r>
            <a:endParaRPr lang="fr-FR" b="1" i="0" dirty="0">
              <a:solidFill>
                <a:schemeClr val="tx2"/>
              </a:solidFill>
            </a:endParaRPr>
          </a:p>
        </p:txBody>
      </p:sp>
      <p:sp>
        <p:nvSpPr>
          <p:cNvPr id="33" name="Rectangle 10"/>
          <p:cNvSpPr>
            <a:spLocks noChangeArrowheads="1"/>
          </p:cNvSpPr>
          <p:nvPr/>
        </p:nvSpPr>
        <p:spPr bwMode="auto">
          <a:xfrm>
            <a:off x="1695424" y="5857892"/>
            <a:ext cx="1376378" cy="642942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4" name="Rectangle 11"/>
          <p:cNvSpPr>
            <a:spLocks noChangeArrowheads="1"/>
          </p:cNvSpPr>
          <p:nvPr/>
        </p:nvSpPr>
        <p:spPr bwMode="auto">
          <a:xfrm>
            <a:off x="1857356" y="5929330"/>
            <a:ext cx="1244615" cy="4591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r>
              <a:rPr lang="fr-FR" b="1" i="0" dirty="0" smtClean="0">
                <a:solidFill>
                  <a:schemeClr val="tx2"/>
                </a:solidFill>
              </a:rPr>
              <a:t>S1, 200 </a:t>
            </a:r>
            <a:endParaRPr lang="fr-FR" b="1" i="0" dirty="0">
              <a:solidFill>
                <a:schemeClr val="tx2"/>
              </a:solidFill>
            </a:endParaRPr>
          </a:p>
        </p:txBody>
      </p:sp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857224" y="5857892"/>
            <a:ext cx="825500" cy="642942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6" name="Rectangle 9"/>
          <p:cNvSpPr>
            <a:spLocks noChangeArrowheads="1"/>
          </p:cNvSpPr>
          <p:nvPr/>
        </p:nvSpPr>
        <p:spPr bwMode="auto">
          <a:xfrm>
            <a:off x="928662" y="5929330"/>
            <a:ext cx="758825" cy="4591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i="0" dirty="0" smtClean="0">
                <a:solidFill>
                  <a:schemeClr val="tx2"/>
                </a:solidFill>
              </a:rPr>
              <a:t>P4</a:t>
            </a:r>
            <a:endParaRPr lang="fr-FR" b="1" i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838200"/>
          </a:xfrm>
          <a:noFill/>
          <a:ln/>
        </p:spPr>
        <p:txBody>
          <a:bodyPr/>
          <a:lstStyle/>
          <a:p>
            <a:r>
              <a:rPr lang="fr-FR" i="0"/>
              <a:t>1 NF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14400"/>
            <a:ext cx="7772400" cy="1066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 b="1" dirty="0">
                <a:solidFill>
                  <a:schemeClr val="tx2"/>
                </a:solidFill>
              </a:rPr>
              <a:t>Relation R est en 1 NF si toute valeur d'attribut est atomique</a:t>
            </a:r>
          </a:p>
          <a:p>
            <a:pPr lvl="1">
              <a:lnSpc>
                <a:spcPct val="90000"/>
              </a:lnSpc>
            </a:pPr>
            <a:r>
              <a:rPr lang="fr-FR" sz="2000" dirty="0" smtClean="0">
                <a:solidFill>
                  <a:srgbClr val="FFFF00"/>
                </a:solidFill>
              </a:rPr>
              <a:t>1NF simplifié le modèle</a:t>
            </a:r>
          </a:p>
          <a:p>
            <a:pPr lvl="1">
              <a:lnSpc>
                <a:spcPct val="90000"/>
              </a:lnSpc>
            </a:pPr>
            <a:r>
              <a:rPr lang="fr-FR" sz="2000" b="1" dirty="0" smtClean="0">
                <a:solidFill>
                  <a:srgbClr val="FF0000"/>
                </a:solidFill>
              </a:rPr>
              <a:t>Mais crée </a:t>
            </a:r>
            <a:r>
              <a:rPr lang="fr-FR" sz="2000" b="1" dirty="0">
                <a:solidFill>
                  <a:srgbClr val="FF0000"/>
                </a:solidFill>
              </a:rPr>
              <a:t>des redondances !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785786" y="3143248"/>
            <a:ext cx="825500" cy="18161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1623986" y="3143248"/>
            <a:ext cx="825500" cy="18161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1755749" y="3275011"/>
            <a:ext cx="554037" cy="15494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>
                <a:solidFill>
                  <a:schemeClr val="tx2"/>
                </a:solidFill>
              </a:rPr>
              <a:t>P1</a:t>
            </a:r>
          </a:p>
          <a:p>
            <a:r>
              <a:rPr lang="fr-FR" b="1" i="0">
                <a:solidFill>
                  <a:schemeClr val="tx2"/>
                </a:solidFill>
              </a:rPr>
              <a:t>P2</a:t>
            </a:r>
          </a:p>
          <a:p>
            <a:r>
              <a:rPr lang="fr-FR" b="1" i="0">
                <a:solidFill>
                  <a:schemeClr val="tx2"/>
                </a:solidFill>
              </a:rPr>
              <a:t>P3</a:t>
            </a:r>
          </a:p>
          <a:p>
            <a:r>
              <a:rPr lang="fr-FR" b="1" i="0">
                <a:solidFill>
                  <a:schemeClr val="tx2"/>
                </a:solidFill>
              </a:rPr>
              <a:t>P4</a:t>
            </a: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933424" y="3748086"/>
            <a:ext cx="758825" cy="4591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i="0" dirty="0">
                <a:solidFill>
                  <a:schemeClr val="tx2"/>
                </a:solidFill>
              </a:rPr>
              <a:t>S</a:t>
            </a:r>
            <a:r>
              <a:rPr lang="fr-FR" b="1" i="0" dirty="0" smtClean="0">
                <a:solidFill>
                  <a:schemeClr val="tx2"/>
                </a:solidFill>
              </a:rPr>
              <a:t>1</a:t>
            </a:r>
            <a:endParaRPr lang="fr-FR" b="1" i="0" dirty="0">
              <a:solidFill>
                <a:schemeClr val="tx2"/>
              </a:solidFill>
            </a:endParaRP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85786" y="4972048"/>
            <a:ext cx="825500" cy="12827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933424" y="5424486"/>
            <a:ext cx="758825" cy="4540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i="0">
                <a:solidFill>
                  <a:schemeClr val="tx2"/>
                </a:solidFill>
              </a:rPr>
              <a:t>S2</a:t>
            </a:r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1623986" y="4972048"/>
            <a:ext cx="825500" cy="12827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355" name="Rectangle 11"/>
          <p:cNvSpPr>
            <a:spLocks noChangeArrowheads="1"/>
          </p:cNvSpPr>
          <p:nvPr/>
        </p:nvSpPr>
        <p:spPr bwMode="auto">
          <a:xfrm>
            <a:off x="1755749" y="5103811"/>
            <a:ext cx="554037" cy="118427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>
                <a:solidFill>
                  <a:schemeClr val="tx2"/>
                </a:solidFill>
              </a:rPr>
              <a:t>P1</a:t>
            </a:r>
          </a:p>
          <a:p>
            <a:r>
              <a:rPr lang="fr-FR" b="1" i="0">
                <a:solidFill>
                  <a:schemeClr val="tx2"/>
                </a:solidFill>
              </a:rPr>
              <a:t>P2</a:t>
            </a:r>
          </a:p>
          <a:p>
            <a:r>
              <a:rPr lang="fr-FR" b="1" i="0">
                <a:solidFill>
                  <a:schemeClr val="tx2"/>
                </a:solidFill>
              </a:rPr>
              <a:t>P3</a:t>
            </a:r>
          </a:p>
        </p:txBody>
      </p:sp>
      <p:sp>
        <p:nvSpPr>
          <p:cNvPr id="57356" name="Rectangle 12"/>
          <p:cNvSpPr>
            <a:spLocks noChangeArrowheads="1"/>
          </p:cNvSpPr>
          <p:nvPr/>
        </p:nvSpPr>
        <p:spPr bwMode="auto">
          <a:xfrm>
            <a:off x="6178550" y="3130550"/>
            <a:ext cx="825500" cy="351316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357" name="Rectangle 13"/>
          <p:cNvSpPr>
            <a:spLocks noChangeArrowheads="1"/>
          </p:cNvSpPr>
          <p:nvPr/>
        </p:nvSpPr>
        <p:spPr bwMode="auto">
          <a:xfrm>
            <a:off x="7016750" y="3130550"/>
            <a:ext cx="825500" cy="351316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7358" name="Rectangle 14"/>
          <p:cNvSpPr>
            <a:spLocks noChangeArrowheads="1"/>
          </p:cNvSpPr>
          <p:nvPr/>
        </p:nvSpPr>
        <p:spPr bwMode="auto">
          <a:xfrm>
            <a:off x="7148513" y="3262313"/>
            <a:ext cx="559450" cy="1567096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 dirty="0">
                <a:solidFill>
                  <a:schemeClr val="tx2"/>
                </a:solidFill>
              </a:rPr>
              <a:t>P1</a:t>
            </a:r>
          </a:p>
          <a:p>
            <a:r>
              <a:rPr lang="fr-FR" b="1" i="0" dirty="0" smtClean="0">
                <a:solidFill>
                  <a:schemeClr val="tx2"/>
                </a:solidFill>
              </a:rPr>
              <a:t>P1</a:t>
            </a:r>
            <a:endParaRPr lang="fr-FR" b="1" i="0" dirty="0">
              <a:solidFill>
                <a:schemeClr val="tx2"/>
              </a:solidFill>
            </a:endParaRPr>
          </a:p>
          <a:p>
            <a:r>
              <a:rPr lang="fr-FR" b="1" i="0" dirty="0" smtClean="0">
                <a:solidFill>
                  <a:schemeClr val="tx2"/>
                </a:solidFill>
              </a:rPr>
              <a:t>P2</a:t>
            </a:r>
            <a:endParaRPr lang="fr-FR" b="1" i="0" dirty="0">
              <a:solidFill>
                <a:schemeClr val="tx2"/>
              </a:solidFill>
            </a:endParaRPr>
          </a:p>
          <a:p>
            <a:r>
              <a:rPr lang="fr-FR" b="1" i="0" dirty="0" smtClean="0">
                <a:solidFill>
                  <a:schemeClr val="tx2"/>
                </a:solidFill>
              </a:rPr>
              <a:t>P2</a:t>
            </a:r>
            <a:endParaRPr lang="fr-FR" b="1" i="0" dirty="0">
              <a:solidFill>
                <a:schemeClr val="tx2"/>
              </a:solidFill>
            </a:endParaRPr>
          </a:p>
        </p:txBody>
      </p:sp>
      <p:sp>
        <p:nvSpPr>
          <p:cNvPr id="57359" name="Rectangle 15"/>
          <p:cNvSpPr>
            <a:spLocks noChangeArrowheads="1"/>
          </p:cNvSpPr>
          <p:nvPr/>
        </p:nvSpPr>
        <p:spPr bwMode="auto">
          <a:xfrm>
            <a:off x="7148513" y="4786313"/>
            <a:ext cx="559450" cy="1936428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 dirty="0" smtClean="0">
                <a:solidFill>
                  <a:schemeClr val="tx2"/>
                </a:solidFill>
              </a:rPr>
              <a:t>…</a:t>
            </a:r>
            <a:endParaRPr lang="fr-FR" b="1" i="0" dirty="0">
              <a:solidFill>
                <a:schemeClr val="tx2"/>
              </a:solidFill>
            </a:endParaRPr>
          </a:p>
          <a:p>
            <a:r>
              <a:rPr lang="fr-FR" b="1" i="0" dirty="0" smtClean="0">
                <a:solidFill>
                  <a:schemeClr val="tx2"/>
                </a:solidFill>
              </a:rPr>
              <a:t>P1</a:t>
            </a:r>
            <a:endParaRPr lang="fr-FR" b="1" i="0" dirty="0">
              <a:solidFill>
                <a:schemeClr val="tx2"/>
              </a:solidFill>
            </a:endParaRPr>
          </a:p>
          <a:p>
            <a:r>
              <a:rPr lang="fr-FR" b="1" i="0" dirty="0" smtClean="0">
                <a:solidFill>
                  <a:schemeClr val="tx2"/>
                </a:solidFill>
              </a:rPr>
              <a:t>P1</a:t>
            </a:r>
          </a:p>
          <a:p>
            <a:r>
              <a:rPr lang="fr-FR" b="1" i="0" dirty="0" smtClean="0">
                <a:solidFill>
                  <a:schemeClr val="tx2"/>
                </a:solidFill>
              </a:rPr>
              <a:t>P2</a:t>
            </a:r>
          </a:p>
          <a:p>
            <a:r>
              <a:rPr lang="fr-FR" b="1" i="0" dirty="0" smtClean="0">
                <a:solidFill>
                  <a:schemeClr val="tx2"/>
                </a:solidFill>
              </a:rPr>
              <a:t>…</a:t>
            </a:r>
            <a:endParaRPr lang="fr-FR" b="1" i="0" dirty="0">
              <a:solidFill>
                <a:schemeClr val="tx2"/>
              </a:solidFill>
            </a:endParaRPr>
          </a:p>
        </p:txBody>
      </p:sp>
      <p:sp>
        <p:nvSpPr>
          <p:cNvPr id="57360" name="Rectangle 16"/>
          <p:cNvSpPr>
            <a:spLocks noChangeArrowheads="1"/>
          </p:cNvSpPr>
          <p:nvPr/>
        </p:nvSpPr>
        <p:spPr bwMode="auto">
          <a:xfrm>
            <a:off x="6386513" y="3262313"/>
            <a:ext cx="554037" cy="15494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>
                <a:solidFill>
                  <a:schemeClr val="tx2"/>
                </a:solidFill>
              </a:rPr>
              <a:t>S1</a:t>
            </a:r>
          </a:p>
          <a:p>
            <a:r>
              <a:rPr lang="fr-FR" b="1" i="0">
                <a:solidFill>
                  <a:schemeClr val="tx2"/>
                </a:solidFill>
              </a:rPr>
              <a:t>S1</a:t>
            </a:r>
          </a:p>
          <a:p>
            <a:r>
              <a:rPr lang="fr-FR" b="1" i="0">
                <a:solidFill>
                  <a:schemeClr val="tx2"/>
                </a:solidFill>
              </a:rPr>
              <a:t>S1</a:t>
            </a:r>
          </a:p>
          <a:p>
            <a:r>
              <a:rPr lang="fr-FR" b="1" i="0">
                <a:solidFill>
                  <a:schemeClr val="tx2"/>
                </a:solidFill>
              </a:rPr>
              <a:t>S1</a:t>
            </a:r>
          </a:p>
        </p:txBody>
      </p:sp>
      <p:sp>
        <p:nvSpPr>
          <p:cNvPr id="57361" name="Rectangle 17"/>
          <p:cNvSpPr>
            <a:spLocks noChangeArrowheads="1"/>
          </p:cNvSpPr>
          <p:nvPr/>
        </p:nvSpPr>
        <p:spPr bwMode="auto">
          <a:xfrm>
            <a:off x="6386513" y="4786313"/>
            <a:ext cx="559450" cy="1936428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 dirty="0" smtClean="0">
                <a:solidFill>
                  <a:schemeClr val="tx2"/>
                </a:solidFill>
              </a:rPr>
              <a:t>…</a:t>
            </a:r>
          </a:p>
          <a:p>
            <a:r>
              <a:rPr lang="fr-FR" b="1" i="0" dirty="0" smtClean="0">
                <a:solidFill>
                  <a:schemeClr val="tx2"/>
                </a:solidFill>
              </a:rPr>
              <a:t>S2</a:t>
            </a:r>
          </a:p>
          <a:p>
            <a:r>
              <a:rPr lang="fr-FR" b="1" i="0" dirty="0" smtClean="0">
                <a:solidFill>
                  <a:schemeClr val="tx2"/>
                </a:solidFill>
              </a:rPr>
              <a:t>S2</a:t>
            </a:r>
          </a:p>
          <a:p>
            <a:r>
              <a:rPr lang="fr-FR" b="1" i="0" dirty="0" smtClean="0">
                <a:solidFill>
                  <a:schemeClr val="tx2"/>
                </a:solidFill>
              </a:rPr>
              <a:t>S2</a:t>
            </a:r>
          </a:p>
          <a:p>
            <a:r>
              <a:rPr lang="fr-FR" b="1" i="0" dirty="0" smtClean="0">
                <a:solidFill>
                  <a:schemeClr val="tx2"/>
                </a:solidFill>
              </a:rPr>
              <a:t>…</a:t>
            </a:r>
            <a:endParaRPr lang="fr-FR" b="1" i="0" dirty="0">
              <a:solidFill>
                <a:schemeClr val="tx2"/>
              </a:solidFill>
            </a:endParaRPr>
          </a:p>
        </p:txBody>
      </p:sp>
      <p:sp>
        <p:nvSpPr>
          <p:cNvPr id="57362" name="AutoShape 18"/>
          <p:cNvSpPr>
            <a:spLocks noChangeArrowheads="1"/>
          </p:cNvSpPr>
          <p:nvPr/>
        </p:nvSpPr>
        <p:spPr bwMode="auto">
          <a:xfrm>
            <a:off x="4121150" y="4502150"/>
            <a:ext cx="1282700" cy="673100"/>
          </a:xfrm>
          <a:prstGeom prst="homePlate">
            <a:avLst>
              <a:gd name="adj" fmla="val 63522"/>
            </a:avLst>
          </a:prstGeom>
          <a:solidFill>
            <a:schemeClr val="tx2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fr-FR" b="1" i="0"/>
              <a:t>Norm.</a:t>
            </a:r>
          </a:p>
        </p:txBody>
      </p:sp>
      <p:sp>
        <p:nvSpPr>
          <p:cNvPr id="57363" name="Rectangle 19"/>
          <p:cNvSpPr>
            <a:spLocks noChangeArrowheads="1"/>
          </p:cNvSpPr>
          <p:nvPr/>
        </p:nvSpPr>
        <p:spPr bwMode="auto">
          <a:xfrm>
            <a:off x="2119313" y="2500313"/>
            <a:ext cx="908050" cy="4540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>
                <a:solidFill>
                  <a:schemeClr val="hlink"/>
                </a:solidFill>
              </a:rPr>
              <a:t>O NF</a:t>
            </a:r>
          </a:p>
        </p:txBody>
      </p:sp>
      <p:sp>
        <p:nvSpPr>
          <p:cNvPr id="57364" name="Rectangle 20"/>
          <p:cNvSpPr>
            <a:spLocks noChangeArrowheads="1"/>
          </p:cNvSpPr>
          <p:nvPr/>
        </p:nvSpPr>
        <p:spPr bwMode="auto">
          <a:xfrm>
            <a:off x="6538913" y="2500313"/>
            <a:ext cx="841375" cy="4540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>
                <a:solidFill>
                  <a:schemeClr val="hlink"/>
                </a:solidFill>
              </a:rPr>
              <a:t>1 NF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2428860" y="3143248"/>
            <a:ext cx="825500" cy="18161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2560623" y="3275011"/>
            <a:ext cx="541816" cy="1197764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 dirty="0">
                <a:solidFill>
                  <a:schemeClr val="tx2"/>
                </a:solidFill>
              </a:rPr>
              <a:t>T</a:t>
            </a:r>
            <a:r>
              <a:rPr lang="fr-FR" b="1" i="0" dirty="0" smtClean="0">
                <a:solidFill>
                  <a:schemeClr val="tx2"/>
                </a:solidFill>
              </a:rPr>
              <a:t>1</a:t>
            </a:r>
            <a:endParaRPr lang="fr-FR" b="1" i="0" dirty="0">
              <a:solidFill>
                <a:schemeClr val="tx2"/>
              </a:solidFill>
            </a:endParaRPr>
          </a:p>
          <a:p>
            <a:r>
              <a:rPr lang="fr-FR" b="1" i="0" dirty="0" smtClean="0">
                <a:solidFill>
                  <a:schemeClr val="tx2"/>
                </a:solidFill>
              </a:rPr>
              <a:t>T2</a:t>
            </a:r>
          </a:p>
          <a:p>
            <a:endParaRPr lang="fr-FR" b="1" i="0" dirty="0">
              <a:solidFill>
                <a:schemeClr val="tx2"/>
              </a:solidFill>
            </a:endParaRPr>
          </a:p>
        </p:txBody>
      </p:sp>
      <p:sp>
        <p:nvSpPr>
          <p:cNvPr id="27" name="Rectangle 10"/>
          <p:cNvSpPr>
            <a:spLocks noChangeArrowheads="1"/>
          </p:cNvSpPr>
          <p:nvPr/>
        </p:nvSpPr>
        <p:spPr bwMode="auto">
          <a:xfrm>
            <a:off x="2428860" y="4972048"/>
            <a:ext cx="825500" cy="12827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8" name="Rectangle 11"/>
          <p:cNvSpPr>
            <a:spLocks noChangeArrowheads="1"/>
          </p:cNvSpPr>
          <p:nvPr/>
        </p:nvSpPr>
        <p:spPr bwMode="auto">
          <a:xfrm>
            <a:off x="2560623" y="5103811"/>
            <a:ext cx="541816" cy="828432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 dirty="0">
                <a:solidFill>
                  <a:schemeClr val="tx2"/>
                </a:solidFill>
              </a:rPr>
              <a:t>T</a:t>
            </a:r>
            <a:r>
              <a:rPr lang="fr-FR" b="1" i="0" dirty="0" smtClean="0">
                <a:solidFill>
                  <a:schemeClr val="tx2"/>
                </a:solidFill>
              </a:rPr>
              <a:t>1</a:t>
            </a:r>
            <a:endParaRPr lang="fr-FR" b="1" i="0" dirty="0">
              <a:solidFill>
                <a:schemeClr val="tx2"/>
              </a:solidFill>
            </a:endParaRPr>
          </a:p>
          <a:p>
            <a:r>
              <a:rPr lang="fr-FR" b="1" i="0" dirty="0" smtClean="0">
                <a:solidFill>
                  <a:schemeClr val="tx2"/>
                </a:solidFill>
              </a:rPr>
              <a:t>T3</a:t>
            </a: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7858148" y="3130550"/>
            <a:ext cx="825500" cy="351316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0" name="Rectangle 14"/>
          <p:cNvSpPr>
            <a:spLocks noChangeArrowheads="1"/>
          </p:cNvSpPr>
          <p:nvPr/>
        </p:nvSpPr>
        <p:spPr bwMode="auto">
          <a:xfrm>
            <a:off x="7989911" y="3262313"/>
            <a:ext cx="559450" cy="1567096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 dirty="0" smtClean="0">
                <a:solidFill>
                  <a:schemeClr val="tx2"/>
                </a:solidFill>
              </a:rPr>
              <a:t>T1</a:t>
            </a:r>
            <a:endParaRPr lang="fr-FR" b="1" i="0" dirty="0">
              <a:solidFill>
                <a:schemeClr val="tx2"/>
              </a:solidFill>
            </a:endParaRPr>
          </a:p>
          <a:p>
            <a:r>
              <a:rPr lang="fr-FR" b="1" i="0" dirty="0" smtClean="0">
                <a:solidFill>
                  <a:schemeClr val="tx2"/>
                </a:solidFill>
              </a:rPr>
              <a:t>T2</a:t>
            </a:r>
            <a:endParaRPr lang="fr-FR" b="1" i="0" dirty="0">
              <a:solidFill>
                <a:schemeClr val="tx2"/>
              </a:solidFill>
            </a:endParaRPr>
          </a:p>
          <a:p>
            <a:r>
              <a:rPr lang="fr-FR" b="1" i="0" dirty="0" smtClean="0">
                <a:solidFill>
                  <a:schemeClr val="tx2"/>
                </a:solidFill>
              </a:rPr>
              <a:t>T1</a:t>
            </a:r>
            <a:endParaRPr lang="fr-FR" b="1" i="0" dirty="0">
              <a:solidFill>
                <a:schemeClr val="tx2"/>
              </a:solidFill>
            </a:endParaRPr>
          </a:p>
          <a:p>
            <a:r>
              <a:rPr lang="fr-FR" b="1" i="0" dirty="0" smtClean="0">
                <a:solidFill>
                  <a:schemeClr val="tx2"/>
                </a:solidFill>
              </a:rPr>
              <a:t>T2</a:t>
            </a:r>
            <a:endParaRPr lang="fr-FR" b="1" i="0" dirty="0">
              <a:solidFill>
                <a:schemeClr val="tx2"/>
              </a:solidFill>
            </a:endParaRPr>
          </a:p>
        </p:txBody>
      </p:sp>
      <p:sp>
        <p:nvSpPr>
          <p:cNvPr id="31" name="Rectangle 15"/>
          <p:cNvSpPr>
            <a:spLocks noChangeArrowheads="1"/>
          </p:cNvSpPr>
          <p:nvPr/>
        </p:nvSpPr>
        <p:spPr bwMode="auto">
          <a:xfrm>
            <a:off x="7989911" y="4786313"/>
            <a:ext cx="541816" cy="1936428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 dirty="0" smtClean="0">
                <a:solidFill>
                  <a:schemeClr val="tx2"/>
                </a:solidFill>
              </a:rPr>
              <a:t>…</a:t>
            </a:r>
            <a:endParaRPr lang="fr-FR" b="1" i="0" dirty="0">
              <a:solidFill>
                <a:schemeClr val="tx2"/>
              </a:solidFill>
            </a:endParaRPr>
          </a:p>
          <a:p>
            <a:r>
              <a:rPr lang="fr-FR" b="1" i="0" dirty="0" smtClean="0">
                <a:solidFill>
                  <a:schemeClr val="tx2"/>
                </a:solidFill>
              </a:rPr>
              <a:t>T1</a:t>
            </a:r>
            <a:endParaRPr lang="fr-FR" b="1" i="0" dirty="0">
              <a:solidFill>
                <a:schemeClr val="tx2"/>
              </a:solidFill>
            </a:endParaRPr>
          </a:p>
          <a:p>
            <a:r>
              <a:rPr lang="fr-FR" b="1" i="0" dirty="0" smtClean="0">
                <a:solidFill>
                  <a:schemeClr val="tx2"/>
                </a:solidFill>
              </a:rPr>
              <a:t>T3</a:t>
            </a:r>
          </a:p>
          <a:p>
            <a:r>
              <a:rPr lang="fr-FR" b="1" i="0" dirty="0" smtClean="0">
                <a:solidFill>
                  <a:schemeClr val="tx2"/>
                </a:solidFill>
              </a:rPr>
              <a:t>T1</a:t>
            </a:r>
          </a:p>
          <a:p>
            <a:r>
              <a:rPr lang="fr-FR" b="1" i="0" dirty="0" smtClean="0">
                <a:solidFill>
                  <a:schemeClr val="tx2"/>
                </a:solidFill>
              </a:rPr>
              <a:t>…</a:t>
            </a:r>
            <a:endParaRPr lang="fr-FR" b="1" i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466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2667000" y="2566988"/>
          <a:ext cx="4435475" cy="4138612"/>
        </p:xfrm>
        <a:graphic>
          <a:graphicData uri="http://schemas.openxmlformats.org/presentationml/2006/ole">
            <p:oleObj spid="_x0000_s62466" name="Document" r:id="rId3" imgW="4890960" imgH="4824360" progId="Word.Document.8">
              <p:embed/>
            </p:oleObj>
          </a:graphicData>
        </a:graphic>
      </p:graphicFrame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4197350" y="311150"/>
            <a:ext cx="1358900" cy="18923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4578350" y="539750"/>
            <a:ext cx="8255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2341563" y="842963"/>
            <a:ext cx="995362" cy="598487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4502150" y="1454150"/>
            <a:ext cx="8255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6407150" y="387350"/>
            <a:ext cx="12827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6330950" y="1454150"/>
            <a:ext cx="10541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2473" name="Rectangle 9"/>
          <p:cNvSpPr>
            <a:spLocks noChangeArrowheads="1"/>
          </p:cNvSpPr>
          <p:nvPr/>
        </p:nvSpPr>
        <p:spPr bwMode="auto">
          <a:xfrm>
            <a:off x="2420938" y="1044575"/>
            <a:ext cx="650875" cy="363538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1800" b="1" i="0">
                <a:solidFill>
                  <a:schemeClr val="accent2"/>
                </a:solidFill>
              </a:rPr>
              <a:t>QTY</a:t>
            </a:r>
          </a:p>
        </p:txBody>
      </p:sp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4703763" y="685800"/>
            <a:ext cx="428625" cy="33337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1600" b="1" i="0">
                <a:solidFill>
                  <a:schemeClr val="accent2"/>
                </a:solidFill>
              </a:rPr>
              <a:t>S#</a:t>
            </a:r>
          </a:p>
        </p:txBody>
      </p:sp>
      <p:sp>
        <p:nvSpPr>
          <p:cNvPr id="62475" name="Rectangle 11"/>
          <p:cNvSpPr>
            <a:spLocks noChangeArrowheads="1"/>
          </p:cNvSpPr>
          <p:nvPr/>
        </p:nvSpPr>
        <p:spPr bwMode="auto">
          <a:xfrm>
            <a:off x="4703763" y="1600200"/>
            <a:ext cx="428625" cy="33337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1600" b="1" i="0">
                <a:solidFill>
                  <a:schemeClr val="accent2"/>
                </a:solidFill>
              </a:rPr>
              <a:t>P#</a:t>
            </a:r>
          </a:p>
        </p:txBody>
      </p:sp>
      <p:sp>
        <p:nvSpPr>
          <p:cNvPr id="62476" name="Rectangle 12"/>
          <p:cNvSpPr>
            <a:spLocks noChangeArrowheads="1"/>
          </p:cNvSpPr>
          <p:nvPr/>
        </p:nvSpPr>
        <p:spPr bwMode="auto">
          <a:xfrm>
            <a:off x="6535738" y="511175"/>
            <a:ext cx="1095375" cy="363538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1800" b="1" i="0">
                <a:solidFill>
                  <a:schemeClr val="accent2"/>
                </a:solidFill>
              </a:rPr>
              <a:t>STATUS</a:t>
            </a:r>
          </a:p>
        </p:txBody>
      </p:sp>
      <p:sp>
        <p:nvSpPr>
          <p:cNvPr id="62477" name="Rectangle 13"/>
          <p:cNvSpPr>
            <a:spLocks noChangeArrowheads="1"/>
          </p:cNvSpPr>
          <p:nvPr/>
        </p:nvSpPr>
        <p:spPr bwMode="auto">
          <a:xfrm>
            <a:off x="6459538" y="1577975"/>
            <a:ext cx="701675" cy="363538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1800" b="1" i="0">
                <a:solidFill>
                  <a:schemeClr val="accent2"/>
                </a:solidFill>
              </a:rPr>
              <a:t>CITY</a:t>
            </a:r>
          </a:p>
        </p:txBody>
      </p:sp>
      <p:sp>
        <p:nvSpPr>
          <p:cNvPr id="62478" name="Line 14"/>
          <p:cNvSpPr>
            <a:spLocks noChangeShapeType="1"/>
          </p:cNvSpPr>
          <p:nvPr/>
        </p:nvSpPr>
        <p:spPr bwMode="auto">
          <a:xfrm>
            <a:off x="3378200" y="1143000"/>
            <a:ext cx="787400" cy="0"/>
          </a:xfrm>
          <a:prstGeom prst="line">
            <a:avLst/>
          </a:prstGeom>
          <a:noFill/>
          <a:ln w="50799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 flipV="1">
            <a:off x="5435600" y="660400"/>
            <a:ext cx="939800" cy="203200"/>
          </a:xfrm>
          <a:prstGeom prst="line">
            <a:avLst/>
          </a:prstGeom>
          <a:noFill/>
          <a:ln w="507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2480" name="Line 16"/>
          <p:cNvSpPr>
            <a:spLocks noChangeShapeType="1"/>
          </p:cNvSpPr>
          <p:nvPr/>
        </p:nvSpPr>
        <p:spPr bwMode="auto">
          <a:xfrm>
            <a:off x="5435600" y="939800"/>
            <a:ext cx="863600" cy="635000"/>
          </a:xfrm>
          <a:prstGeom prst="line">
            <a:avLst/>
          </a:prstGeom>
          <a:noFill/>
          <a:ln w="507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785918" cy="1143000"/>
          </a:xfrm>
          <a:noFill/>
          <a:ln/>
        </p:spPr>
        <p:txBody>
          <a:bodyPr/>
          <a:lstStyle/>
          <a:p>
            <a:r>
              <a:rPr lang="fr-FR" i="0" dirty="0"/>
              <a:t>1 NF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68" y="152400"/>
            <a:ext cx="2571768" cy="1143000"/>
          </a:xfrm>
          <a:noFill/>
          <a:ln/>
        </p:spPr>
        <p:txBody>
          <a:bodyPr/>
          <a:lstStyle/>
          <a:p>
            <a:r>
              <a:rPr lang="fr-FR" i="0" dirty="0"/>
              <a:t>1 NF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763000" cy="4800600"/>
          </a:xfrm>
          <a:noFill/>
          <a:ln/>
        </p:spPr>
        <p:txBody>
          <a:bodyPr/>
          <a:lstStyle/>
          <a:p>
            <a:r>
              <a:rPr lang="fr-FR" sz="2400" b="1" u="sng">
                <a:solidFill>
                  <a:schemeClr val="tx2"/>
                </a:solidFill>
              </a:rPr>
              <a:t>Anomalies</a:t>
            </a:r>
          </a:p>
          <a:p>
            <a:pPr lvl="1"/>
            <a:r>
              <a:rPr lang="fr-FR" sz="2400"/>
              <a:t>d'insertion</a:t>
            </a:r>
          </a:p>
          <a:p>
            <a:pPr lvl="2"/>
            <a:r>
              <a:rPr lang="fr-FR" sz="2000"/>
              <a:t>pas de nouveau fournisseur sans aucune pièce</a:t>
            </a:r>
          </a:p>
          <a:p>
            <a:pPr lvl="1"/>
            <a:r>
              <a:rPr lang="fr-FR" sz="2400"/>
              <a:t>de suppression</a:t>
            </a:r>
          </a:p>
          <a:p>
            <a:pPr lvl="2"/>
            <a:r>
              <a:rPr lang="fr-FR" sz="2000"/>
              <a:t>suppression de la dernière pièce supprime toute info sur le fournisseur</a:t>
            </a:r>
          </a:p>
          <a:p>
            <a:pPr lvl="1"/>
            <a:r>
              <a:rPr lang="fr-FR" sz="2400"/>
              <a:t>de mise à jour</a:t>
            </a:r>
          </a:p>
          <a:p>
            <a:pPr lvl="2"/>
            <a:r>
              <a:rPr lang="fr-FR" sz="2000"/>
              <a:t>il faut mettre à jour des valeurs inutilement dupliquées</a:t>
            </a:r>
          </a:p>
          <a:p>
            <a:pPr lvl="3"/>
            <a:r>
              <a:rPr lang="fr-FR" sz="1800"/>
              <a:t>consistance peut être détruite</a:t>
            </a:r>
          </a:p>
          <a:p>
            <a:r>
              <a:rPr lang="fr-FR" sz="2000" b="1">
                <a:solidFill>
                  <a:schemeClr val="hlink"/>
                </a:solidFill>
              </a:rPr>
              <a:t>S'agit-t-il vraiment d'</a:t>
            </a:r>
            <a:r>
              <a:rPr lang="fr-FR" sz="2000" b="1" u="sng">
                <a:solidFill>
                  <a:schemeClr val="accent2"/>
                </a:solidFill>
              </a:rPr>
              <a:t>anomalies</a:t>
            </a:r>
            <a:r>
              <a:rPr lang="fr-FR" sz="2000" b="1" u="sng">
                <a:solidFill>
                  <a:schemeClr val="hlink"/>
                </a:solidFill>
              </a:rPr>
              <a:t> ??</a:t>
            </a:r>
          </a:p>
          <a:p>
            <a:r>
              <a:rPr lang="fr-FR" sz="2000" b="1">
                <a:solidFill>
                  <a:schemeClr val="tx2"/>
                </a:solidFill>
              </a:rPr>
              <a:t>Rédondances !!</a:t>
            </a:r>
          </a:p>
          <a:p>
            <a:pPr lvl="2"/>
            <a:r>
              <a:rPr lang="fr-FR" sz="2000"/>
              <a:t>l</a:t>
            </a:r>
            <a:r>
              <a:rPr lang="fr-FR" sz="1800" b="1"/>
              <a:t>es données d'un fournisseur sont dupliquées plusieurs fois 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14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2667000" y="1119188"/>
          <a:ext cx="5160963" cy="4814887"/>
        </p:xfrm>
        <a:graphic>
          <a:graphicData uri="http://schemas.openxmlformats.org/presentationml/2006/ole">
            <p:oleObj spid="_x0000_s64514" name="Document" r:id="rId3" imgW="4890960" imgH="4824360" progId="Word.Document.8">
              <p:embed/>
            </p:oleObj>
          </a:graphicData>
        </a:graphic>
      </p:graphicFrame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3719513" y="304800"/>
            <a:ext cx="2238375" cy="63817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3600" b="1" i="0">
                <a:solidFill>
                  <a:schemeClr val="accent2"/>
                </a:solidFill>
              </a:rPr>
              <a:t>Table SP’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290513" y="3719513"/>
            <a:ext cx="1928812" cy="81915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>
                <a:solidFill>
                  <a:srgbClr val="00FFFF"/>
                </a:solidFill>
              </a:rPr>
              <a:t>Dernière info</a:t>
            </a:r>
          </a:p>
          <a:p>
            <a:r>
              <a:rPr lang="fr-FR">
                <a:solidFill>
                  <a:srgbClr val="00FFFF"/>
                </a:solidFill>
              </a:rPr>
              <a:t>sur S3</a:t>
            </a:r>
          </a:p>
        </p:txBody>
      </p:sp>
      <p:sp>
        <p:nvSpPr>
          <p:cNvPr id="64517" name="AutoShape 5"/>
          <p:cNvSpPr>
            <a:spLocks noChangeArrowheads="1"/>
          </p:cNvSpPr>
          <p:nvPr/>
        </p:nvSpPr>
        <p:spPr bwMode="auto">
          <a:xfrm>
            <a:off x="1606550" y="4425950"/>
            <a:ext cx="901700" cy="215900"/>
          </a:xfrm>
          <a:prstGeom prst="rightArrow">
            <a:avLst>
              <a:gd name="adj1" fmla="val 50000"/>
              <a:gd name="adj2" fmla="val 208843"/>
            </a:avLst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  <a:noFill/>
          <a:ln/>
        </p:spPr>
        <p:txBody>
          <a:bodyPr/>
          <a:lstStyle/>
          <a:p>
            <a:r>
              <a:rPr lang="fr-FR"/>
              <a:t>Solution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5105400"/>
          </a:xfrm>
          <a:noFill/>
          <a:ln/>
        </p:spPr>
        <p:txBody>
          <a:bodyPr/>
          <a:lstStyle/>
          <a:p>
            <a:pPr>
              <a:spcBef>
                <a:spcPct val="0"/>
              </a:spcBef>
              <a:buSzPct val="100000"/>
              <a:buFontTx/>
              <a:buChar char="•"/>
            </a:pPr>
            <a:r>
              <a:rPr lang="fr-FR" sz="2800" b="1" dirty="0">
                <a:solidFill>
                  <a:schemeClr val="tx2"/>
                </a:solidFill>
              </a:rPr>
              <a:t>Décomposition sans </a:t>
            </a:r>
            <a:r>
              <a:rPr lang="fr-FR" sz="2800" b="1" dirty="0" smtClean="0">
                <a:solidFill>
                  <a:schemeClr val="tx2"/>
                </a:solidFill>
              </a:rPr>
              <a:t>perte d’info</a:t>
            </a:r>
            <a:endParaRPr lang="fr-FR" sz="2800" b="1" dirty="0">
              <a:solidFill>
                <a:schemeClr val="tx2"/>
              </a:solidFill>
            </a:endParaRPr>
          </a:p>
          <a:p>
            <a:pPr lvl="1"/>
            <a:r>
              <a:rPr lang="fr-FR" sz="2400" i="0" dirty="0"/>
              <a:t>On remplace une relation R par ses projections </a:t>
            </a:r>
            <a:r>
              <a:rPr lang="fr-FR" sz="2400" i="0" dirty="0">
                <a:solidFill>
                  <a:schemeClr val="tx2"/>
                </a:solidFill>
              </a:rPr>
              <a:t>Ri i=1,2..</a:t>
            </a:r>
            <a:r>
              <a:rPr lang="fr-FR" sz="2400" i="0" dirty="0"/>
              <a:t> telles que la jointure naturelle R' des Ri est égale à R, c. à d.  </a:t>
            </a:r>
            <a:r>
              <a:rPr lang="fr-FR" sz="2400" i="0" dirty="0">
                <a:solidFill>
                  <a:schemeClr val="tx2"/>
                </a:solidFill>
              </a:rPr>
              <a:t>pour toute extension de R :</a:t>
            </a:r>
            <a:endParaRPr lang="fr-FR" sz="2400" dirty="0"/>
          </a:p>
          <a:p>
            <a:pPr lvl="2"/>
            <a:r>
              <a:rPr lang="fr-FR" dirty="0"/>
              <a:t>il n'y a pas de </a:t>
            </a:r>
            <a:r>
              <a:rPr lang="fr-FR" dirty="0" err="1"/>
              <a:t>tuples</a:t>
            </a:r>
            <a:r>
              <a:rPr lang="fr-FR" dirty="0"/>
              <a:t> de R qui manquent dans R' </a:t>
            </a:r>
          </a:p>
          <a:p>
            <a:pPr lvl="2"/>
            <a:r>
              <a:rPr lang="fr-FR" dirty="0"/>
              <a:t>il n'y a pas de </a:t>
            </a:r>
            <a:r>
              <a:rPr lang="fr-FR" dirty="0" err="1"/>
              <a:t>tuples</a:t>
            </a:r>
            <a:r>
              <a:rPr lang="fr-FR" dirty="0"/>
              <a:t> en plus dans R' par rapport à R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844550" y="5035550"/>
            <a:ext cx="749300" cy="977900"/>
          </a:xfrm>
          <a:prstGeom prst="rect">
            <a:avLst/>
          </a:prstGeom>
          <a:solidFill>
            <a:schemeClr val="tx2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fr-FR"/>
              <a:t>R</a:t>
            </a: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2597150" y="5797550"/>
            <a:ext cx="368300" cy="749300"/>
          </a:xfrm>
          <a:prstGeom prst="rect">
            <a:avLst/>
          </a:prstGeom>
          <a:solidFill>
            <a:schemeClr val="accent2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fr-FR" sz="1800" b="1">
                <a:solidFill>
                  <a:srgbClr val="0000F1"/>
                </a:solidFill>
              </a:rPr>
              <a:t>R2</a:t>
            </a:r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2597150" y="4883150"/>
            <a:ext cx="368300" cy="749300"/>
          </a:xfrm>
          <a:prstGeom prst="rect">
            <a:avLst/>
          </a:prstGeom>
          <a:solidFill>
            <a:schemeClr val="hlink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fr-FR" sz="1800" b="1">
                <a:solidFill>
                  <a:schemeClr val="tx1"/>
                </a:solidFill>
              </a:rPr>
              <a:t>R1</a:t>
            </a:r>
          </a:p>
        </p:txBody>
      </p:sp>
      <p:sp>
        <p:nvSpPr>
          <p:cNvPr id="65543" name="Line 7"/>
          <p:cNvSpPr>
            <a:spLocks noChangeShapeType="1"/>
          </p:cNvSpPr>
          <p:nvPr/>
        </p:nvSpPr>
        <p:spPr bwMode="auto">
          <a:xfrm>
            <a:off x="1682750" y="5721350"/>
            <a:ext cx="825500" cy="3683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44" name="Line 8"/>
          <p:cNvSpPr>
            <a:spLocks noChangeShapeType="1"/>
          </p:cNvSpPr>
          <p:nvPr/>
        </p:nvSpPr>
        <p:spPr bwMode="auto">
          <a:xfrm flipV="1">
            <a:off x="1682750" y="5251450"/>
            <a:ext cx="825500" cy="889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45" name="Rectangle 9"/>
          <p:cNvSpPr>
            <a:spLocks noChangeArrowheads="1"/>
          </p:cNvSpPr>
          <p:nvPr/>
        </p:nvSpPr>
        <p:spPr bwMode="auto">
          <a:xfrm>
            <a:off x="4121150" y="5035550"/>
            <a:ext cx="749300" cy="977900"/>
          </a:xfrm>
          <a:prstGeom prst="rect">
            <a:avLst/>
          </a:prstGeom>
          <a:solidFill>
            <a:schemeClr val="tx2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fr-FR"/>
              <a:t>R'</a:t>
            </a:r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3511550" y="5492750"/>
            <a:ext cx="520700" cy="635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 flipV="1">
            <a:off x="1606550" y="5251450"/>
            <a:ext cx="825500" cy="889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>
            <a:off x="3054350" y="5264150"/>
            <a:ext cx="444500" cy="2159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 flipV="1">
            <a:off x="3054350" y="5480050"/>
            <a:ext cx="444500" cy="6223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  <a:ln/>
        </p:spPr>
        <p:txBody>
          <a:bodyPr/>
          <a:lstStyle/>
          <a:p>
            <a:r>
              <a:rPr lang="fr-FR" sz="3200"/>
              <a:t>Décomposition sans perte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4114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spcBef>
                <a:spcPct val="53000"/>
              </a:spcBef>
            </a:pPr>
            <a:r>
              <a:rPr lang="fr-FR" sz="2800" b="1">
                <a:solidFill>
                  <a:schemeClr val="tx2"/>
                </a:solidFill>
              </a:rPr>
              <a:t>En général, il existe une décomposition sans perte en deux projections R1 et R2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mais il y a en des cas où la seule décomposion sans perte est en i &gt; 2 projections</a:t>
            </a:r>
            <a:endParaRPr lang="fr-FR"/>
          </a:p>
          <a:p>
            <a:pPr lvl="2">
              <a:lnSpc>
                <a:spcPct val="90000"/>
              </a:lnSpc>
            </a:pPr>
            <a:r>
              <a:rPr lang="fr-FR" sz="2000"/>
              <a:t>on verra l'ex. en discutant la 5 NF</a:t>
            </a:r>
            <a:endParaRPr lang="fr-FR"/>
          </a:p>
          <a:p>
            <a:pPr>
              <a:lnSpc>
                <a:spcPct val="90000"/>
              </a:lnSpc>
              <a:spcBef>
                <a:spcPct val="67000"/>
              </a:spcBef>
            </a:pPr>
            <a:r>
              <a:rPr lang="fr-FR" sz="2800" b="1">
                <a:solidFill>
                  <a:schemeClr val="tx2"/>
                </a:solidFill>
              </a:rPr>
              <a:t>Souvent R1 ou R2 est décomposable à son tour </a:t>
            </a:r>
            <a:endParaRPr lang="fr-FR" sz="2400" b="1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r>
              <a:rPr lang="fr-FR" sz="2400"/>
              <a:t>en conduisant aussi à une décomposition sans perte de R en i &gt; 2 relations</a:t>
            </a:r>
            <a:br>
              <a:rPr lang="fr-FR" sz="2400"/>
            </a:br>
            <a:endParaRPr lang="fr-FR" sz="240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  <a:solidFill>
            <a:schemeClr val="tx1"/>
          </a:solidFill>
          <a:ln/>
        </p:spPr>
        <p:txBody>
          <a:bodyPr/>
          <a:lstStyle/>
          <a:p>
            <a:pPr>
              <a:spcBef>
                <a:spcPct val="67000"/>
              </a:spcBef>
            </a:pPr>
            <a:r>
              <a:rPr lang="fr-FR" dirty="0" smtClean="0">
                <a:solidFill>
                  <a:srgbClr val="FF0000"/>
                </a:solidFill>
              </a:rPr>
              <a:t>Théorème de Heath (1971)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305800" cy="4876800"/>
          </a:xfrm>
          <a:noFill/>
          <a:ln/>
        </p:spPr>
        <p:txBody>
          <a:bodyPr/>
          <a:lstStyle/>
          <a:p>
            <a:r>
              <a:rPr lang="fr-FR" b="1" dirty="0"/>
              <a:t>Toute relation R avec </a:t>
            </a:r>
          </a:p>
          <a:p>
            <a:pPr lvl="1"/>
            <a:r>
              <a:rPr lang="fr-FR" sz="3200" b="1" dirty="0"/>
              <a:t>A, B, C </a:t>
            </a:r>
            <a:r>
              <a:rPr lang="fr-FR" sz="3200" b="1" dirty="0" err="1"/>
              <a:t>attr</a:t>
            </a:r>
            <a:r>
              <a:rPr lang="fr-FR" sz="3200" b="1" dirty="0"/>
              <a:t>. atomiques ou composés</a:t>
            </a:r>
          </a:p>
          <a:p>
            <a:pPr lvl="1"/>
            <a:r>
              <a:rPr lang="fr-FR" sz="3200" b="1" dirty="0"/>
              <a:t>une DF A -&gt; B</a:t>
            </a:r>
          </a:p>
          <a:p>
            <a:pPr>
              <a:buFont typeface="Monotype Sorts" pitchFamily="2" charset="2"/>
              <a:buNone/>
            </a:pPr>
            <a:r>
              <a:rPr lang="fr-FR" b="1" dirty="0"/>
              <a:t>peut être décomposée sans perte </a:t>
            </a:r>
            <a:r>
              <a:rPr lang="fr-FR" b="1" dirty="0" smtClean="0"/>
              <a:t>d’info en</a:t>
            </a:r>
            <a:r>
              <a:rPr lang="fr-FR" b="1" dirty="0"/>
              <a:t> </a:t>
            </a:r>
            <a:r>
              <a:rPr lang="fr-FR" b="1" dirty="0" smtClean="0"/>
              <a:t>  R1 </a:t>
            </a:r>
            <a:r>
              <a:rPr lang="fr-FR" b="1" dirty="0"/>
              <a:t>(A, B) et R2 (A, C)</a:t>
            </a:r>
          </a:p>
          <a:p>
            <a:pPr>
              <a:spcBef>
                <a:spcPct val="67000"/>
              </a:spcBef>
            </a:pPr>
            <a:r>
              <a:rPr lang="fr-FR" sz="3600" dirty="0" smtClean="0">
                <a:solidFill>
                  <a:schemeClr val="tx2"/>
                </a:solidFill>
              </a:rPr>
              <a:t>Conduit </a:t>
            </a:r>
            <a:r>
              <a:rPr lang="fr-FR" sz="3600" dirty="0">
                <a:solidFill>
                  <a:schemeClr val="tx2"/>
                </a:solidFill>
              </a:rPr>
              <a:t>à la « règle de patates »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76200"/>
            <a:ext cx="7772400" cy="1143000"/>
          </a:xfrm>
          <a:noFill/>
          <a:ln/>
        </p:spPr>
        <p:txBody>
          <a:bodyPr/>
          <a:lstStyle/>
          <a:p>
            <a:r>
              <a:rPr lang="fr-FR" dirty="0"/>
              <a:t>BCNF</a:t>
            </a:r>
          </a:p>
        </p:txBody>
      </p:sp>
      <p:sp>
        <p:nvSpPr>
          <p:cNvPr id="152579" name="Rectangle 3"/>
          <p:cNvSpPr>
            <a:spLocks noChangeArrowheads="1"/>
          </p:cNvSpPr>
          <p:nvPr/>
        </p:nvSpPr>
        <p:spPr bwMode="auto">
          <a:xfrm>
            <a:off x="428596" y="3714752"/>
            <a:ext cx="8305800" cy="1219200"/>
          </a:xfrm>
          <a:prstGeom prst="rect">
            <a:avLst/>
          </a:prstGeom>
          <a:solidFill>
            <a:schemeClr val="hlink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Monotype Sorts" pitchFamily="2" charset="2"/>
              <a:buNone/>
            </a:pPr>
            <a:endParaRPr lang="fr-FR" sz="2800" b="1" dirty="0">
              <a:solidFill>
                <a:schemeClr val="tx2"/>
              </a:solidFill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Monotype Sorts" pitchFamily="2" charset="2"/>
              <a:buNone/>
            </a:pPr>
            <a:r>
              <a:rPr lang="fr-FR" sz="2800" b="1" dirty="0" smtClean="0">
                <a:solidFill>
                  <a:schemeClr val="tx2"/>
                </a:solidFill>
              </a:rPr>
              <a:t>Relation R est </a:t>
            </a:r>
            <a:r>
              <a:rPr lang="fr-FR" sz="2800" b="1" dirty="0">
                <a:solidFill>
                  <a:schemeClr val="tx2"/>
                </a:solidFill>
              </a:rPr>
              <a:t>en BCNF </a:t>
            </a:r>
            <a:r>
              <a:rPr lang="fr-FR" sz="2800" b="1" dirty="0" err="1">
                <a:solidFill>
                  <a:schemeClr val="tx2"/>
                </a:solidFill>
              </a:rPr>
              <a:t>ssi</a:t>
            </a:r>
            <a:r>
              <a:rPr lang="fr-FR" sz="2800" b="1" dirty="0">
                <a:solidFill>
                  <a:schemeClr val="tx2"/>
                </a:solidFill>
              </a:rPr>
              <a:t> 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Monotype Sorts" pitchFamily="2" charset="2"/>
              <a:buNone/>
            </a:pPr>
            <a:r>
              <a:rPr lang="fr-FR" sz="2800" b="1" dirty="0">
                <a:solidFill>
                  <a:schemeClr val="tx2"/>
                </a:solidFill>
              </a:rPr>
              <a:t>tout </a:t>
            </a:r>
            <a:r>
              <a:rPr lang="fr-FR" sz="2800" b="1" dirty="0" smtClean="0">
                <a:solidFill>
                  <a:schemeClr val="tx2"/>
                </a:solidFill>
              </a:rPr>
              <a:t>déterminant dans R est </a:t>
            </a:r>
            <a:r>
              <a:rPr lang="fr-FR" sz="2800" b="1" dirty="0">
                <a:solidFill>
                  <a:schemeClr val="tx2"/>
                </a:solidFill>
              </a:rPr>
              <a:t>une clé candidate</a:t>
            </a:r>
          </a:p>
          <a:p>
            <a:pPr algn="ctr"/>
            <a:endParaRPr lang="fr-FR" dirty="0"/>
          </a:p>
        </p:txBody>
      </p:sp>
      <p:sp>
        <p:nvSpPr>
          <p:cNvPr id="152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72518" cy="1704972"/>
          </a:xfrm>
          <a:noFill/>
          <a:ln/>
        </p:spPr>
        <p:txBody>
          <a:bodyPr/>
          <a:lstStyle/>
          <a:p>
            <a:r>
              <a:rPr lang="fr-FR" sz="2800" b="1" dirty="0">
                <a:solidFill>
                  <a:schemeClr val="tx2"/>
                </a:solidFill>
              </a:rPr>
              <a:t> On appelle </a:t>
            </a:r>
            <a:r>
              <a:rPr lang="fr-FR" sz="2800" b="1" dirty="0">
                <a:solidFill>
                  <a:schemeClr val="accent2"/>
                </a:solidFill>
              </a:rPr>
              <a:t>déterminant</a:t>
            </a:r>
            <a:r>
              <a:rPr lang="fr-FR" sz="2800" b="1" dirty="0"/>
              <a:t> tout </a:t>
            </a:r>
            <a:r>
              <a:rPr lang="fr-FR" sz="2800" b="1" dirty="0" smtClean="0"/>
              <a:t>attribut A, peut-être composé, duquel </a:t>
            </a:r>
            <a:r>
              <a:rPr lang="fr-FR" sz="2800" b="1" dirty="0"/>
              <a:t>un autre attribut </a:t>
            </a:r>
            <a:r>
              <a:rPr lang="fr-FR" sz="2800" b="1" dirty="0" smtClean="0"/>
              <a:t>B est </a:t>
            </a:r>
            <a:r>
              <a:rPr lang="fr-FR" sz="2800" b="1" u="sng" dirty="0"/>
              <a:t>pleinement</a:t>
            </a:r>
            <a:r>
              <a:rPr lang="fr-FR" sz="2800" b="1" dirty="0"/>
              <a:t> </a:t>
            </a:r>
            <a:r>
              <a:rPr lang="fr-FR" sz="2800" b="1" dirty="0" smtClean="0"/>
              <a:t>dépendant</a:t>
            </a:r>
          </a:p>
          <a:p>
            <a:pPr lvl="1"/>
            <a:r>
              <a:rPr lang="fr-FR" sz="2400" b="1" dirty="0" smtClean="0"/>
              <a:t>B n’est pas dépendent d’un sous-ensemble stricte des attributs composant A</a:t>
            </a:r>
            <a:endParaRPr lang="fr-FR" sz="2400" b="1" dirty="0"/>
          </a:p>
        </p:txBody>
      </p:sp>
      <p:sp>
        <p:nvSpPr>
          <p:cNvPr id="152582" name="Text Box 6"/>
          <p:cNvSpPr txBox="1">
            <a:spLocks noChangeArrowheads="1"/>
          </p:cNvSpPr>
          <p:nvPr/>
        </p:nvSpPr>
        <p:spPr bwMode="auto">
          <a:xfrm>
            <a:off x="571472" y="5143512"/>
            <a:ext cx="7620000" cy="138499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dirty="0" smtClean="0">
                <a:solidFill>
                  <a:schemeClr val="folHlink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Ici, la clé primaire est aussi une clé candidate 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fr-FR" dirty="0" smtClean="0">
                <a:solidFill>
                  <a:schemeClr val="tx1"/>
                </a:solidFill>
              </a:rPr>
              <a:t>On peut </a:t>
            </a:r>
            <a:r>
              <a:rPr lang="fr-FR" dirty="0">
                <a:solidFill>
                  <a:schemeClr val="tx1"/>
                </a:solidFill>
              </a:rPr>
              <a:t>démontrer que toute relation en BCNF est en 3 </a:t>
            </a:r>
            <a:r>
              <a:rPr lang="fr-FR" dirty="0" smtClean="0">
                <a:solidFill>
                  <a:schemeClr val="tx1"/>
                </a:solidFill>
              </a:rPr>
              <a:t>NF et donc en 2NF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2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2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152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2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80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fr-FR"/>
              <a:t>Conception de la base S-P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7724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dirty="0"/>
              <a:t>Relation universelle initiale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fr-FR" sz="2000" i="0" dirty="0">
                <a:solidFill>
                  <a:schemeClr val="tx2"/>
                </a:solidFill>
              </a:rPr>
              <a:t>SP1 (</a:t>
            </a:r>
            <a:r>
              <a:rPr lang="fr-FR" sz="2000" i="0" u="sng" dirty="0">
                <a:solidFill>
                  <a:schemeClr val="tx2"/>
                </a:solidFill>
              </a:rPr>
              <a:t>S#</a:t>
            </a:r>
            <a:r>
              <a:rPr lang="fr-FR" sz="2000" i="0" dirty="0">
                <a:solidFill>
                  <a:schemeClr val="tx2"/>
                </a:solidFill>
              </a:rPr>
              <a:t>, SNAME, SCITY, STATUS, </a:t>
            </a:r>
            <a:r>
              <a:rPr lang="fr-FR" sz="2000" i="0" u="sng" dirty="0">
                <a:solidFill>
                  <a:schemeClr val="tx2"/>
                </a:solidFill>
              </a:rPr>
              <a:t>P#</a:t>
            </a:r>
            <a:r>
              <a:rPr lang="fr-FR" sz="2000" i="0" dirty="0">
                <a:solidFill>
                  <a:schemeClr val="tx2"/>
                </a:solidFill>
              </a:rPr>
              <a:t>, PNAME, COLOR, WEIGHT, PCITY, QTY)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$"/>
            </a:pPr>
            <a:r>
              <a:rPr lang="fr-FR" sz="2400" i="0" dirty="0">
                <a:solidFill>
                  <a:schemeClr val="tx2"/>
                </a:solidFill>
              </a:rPr>
              <a:t> Les </a:t>
            </a:r>
            <a:r>
              <a:rPr lang="fr-FR" sz="2400" i="0" dirty="0" err="1">
                <a:solidFill>
                  <a:schemeClr val="tx2"/>
                </a:solidFill>
              </a:rPr>
              <a:t>DFs</a:t>
            </a:r>
            <a:r>
              <a:rPr lang="fr-FR" sz="2400" i="0" dirty="0">
                <a:solidFill>
                  <a:schemeClr val="tx2"/>
                </a:solidFill>
              </a:rPr>
              <a:t> ?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fr-FR" sz="2800" dirty="0"/>
              <a:t>1ère décomposition sans perte </a:t>
            </a:r>
            <a:r>
              <a:rPr lang="fr-FR" sz="2800" dirty="0" smtClean="0"/>
              <a:t>en </a:t>
            </a:r>
            <a:r>
              <a:rPr lang="fr-FR" sz="2800" u="sng" dirty="0" smtClean="0"/>
              <a:t>minimum</a:t>
            </a:r>
            <a:r>
              <a:rPr lang="fr-FR" sz="2800" dirty="0" smtClean="0"/>
              <a:t> de relations</a:t>
            </a:r>
            <a:endParaRPr lang="fr-FR" sz="2800" dirty="0"/>
          </a:p>
          <a:p>
            <a:pPr lvl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fr-FR" sz="2400" i="0" dirty="0">
                <a:solidFill>
                  <a:schemeClr val="tx2"/>
                </a:solidFill>
              </a:rPr>
              <a:t>P (</a:t>
            </a:r>
            <a:r>
              <a:rPr lang="fr-FR" sz="2400" i="0" u="sng" dirty="0">
                <a:solidFill>
                  <a:schemeClr val="tx2"/>
                </a:solidFill>
              </a:rPr>
              <a:t>P#</a:t>
            </a:r>
            <a:r>
              <a:rPr lang="fr-FR" sz="2400" i="0" dirty="0">
                <a:solidFill>
                  <a:schemeClr val="tx2"/>
                </a:solidFill>
              </a:rPr>
              <a:t>, PNAME, COLOR, WEIGHT, PCITY)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fr-FR" sz="2400" i="0" dirty="0">
                <a:solidFill>
                  <a:schemeClr val="tx2"/>
                </a:solidFill>
              </a:rPr>
              <a:t>SP2 (</a:t>
            </a:r>
            <a:r>
              <a:rPr lang="fr-FR" sz="2400" i="0" u="sng" dirty="0">
                <a:solidFill>
                  <a:schemeClr val="tx2"/>
                </a:solidFill>
              </a:rPr>
              <a:t>S#</a:t>
            </a:r>
            <a:r>
              <a:rPr lang="fr-FR" sz="2400" i="0" dirty="0">
                <a:solidFill>
                  <a:schemeClr val="tx2"/>
                </a:solidFill>
              </a:rPr>
              <a:t>, SNAME, SCITY, STATUS, </a:t>
            </a:r>
            <a:r>
              <a:rPr lang="fr-FR" sz="2400" i="0" u="sng" dirty="0">
                <a:solidFill>
                  <a:schemeClr val="tx2"/>
                </a:solidFill>
              </a:rPr>
              <a:t>P#</a:t>
            </a:r>
            <a:r>
              <a:rPr lang="fr-FR" sz="2400" i="0" dirty="0">
                <a:solidFill>
                  <a:schemeClr val="tx2"/>
                </a:solidFill>
              </a:rPr>
              <a:t>, QTY)</a:t>
            </a:r>
          </a:p>
          <a:p>
            <a:pPr>
              <a:lnSpc>
                <a:spcPct val="90000"/>
              </a:lnSpc>
            </a:pPr>
            <a:r>
              <a:rPr lang="fr-FR" sz="2800" dirty="0"/>
              <a:t>On retrouve SP’ augmenté par SNAME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2400" dirty="0">
                <a:solidFill>
                  <a:schemeClr val="tx2"/>
                </a:solidFill>
              </a:rPr>
              <a:t>Est-ce que c'est la seule 1ère décomposition sans perte </a:t>
            </a:r>
            <a:r>
              <a:rPr lang="fr-FR" sz="2400" dirty="0" smtClean="0">
                <a:solidFill>
                  <a:schemeClr val="tx2"/>
                </a:solidFill>
              </a:rPr>
              <a:t>d’info possible ?</a:t>
            </a:r>
            <a:endParaRPr lang="fr-FR" sz="3200" dirty="0"/>
          </a:p>
          <a:p>
            <a:pPr lvl="1">
              <a:lnSpc>
                <a:spcPct val="90000"/>
              </a:lnSpc>
              <a:buFontTx/>
              <a:buNone/>
            </a:pPr>
            <a:endParaRPr lang="fr-FR" sz="1800" dirty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fr-FR" sz="2000" i="0" dirty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4876800" y="0"/>
            <a:ext cx="4038600" cy="1219200"/>
          </a:xfrm>
          <a:prstGeom prst="rect">
            <a:avLst/>
          </a:prstGeom>
          <a:solidFill>
            <a:srgbClr val="FAFD00"/>
          </a:solidFill>
          <a:ln w="12699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80000"/>
              </a:lnSpc>
            </a:pPr>
            <a:r>
              <a:rPr lang="fr-FR" sz="4400" i="0">
                <a:solidFill>
                  <a:schemeClr val="hlink"/>
                </a:solidFill>
                <a:latin typeface="Times New Roman" pitchFamily="18" charset="0"/>
              </a:rPr>
              <a:t>Base S-P</a:t>
            </a:r>
            <a:r>
              <a:rPr lang="fr-FR" sz="5400" i="0">
                <a:solidFill>
                  <a:schemeClr val="accent1"/>
                </a:solidFill>
                <a:latin typeface="Times New Roman" pitchFamily="18" charset="0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fr-FR" i="0">
                <a:solidFill>
                  <a:schemeClr val="tx1"/>
                </a:solidFill>
                <a:latin typeface="Times New Roman" pitchFamily="18" charset="0"/>
              </a:rPr>
              <a:t>(Exemple canon)</a:t>
            </a:r>
          </a:p>
        </p:txBody>
      </p:sp>
      <p:graphicFrame>
        <p:nvGraphicFramePr>
          <p:cNvPr id="205824" name="Object 1024">
            <a:hlinkClick r:id="" action="ppaction://ole?verb=0"/>
          </p:cNvPr>
          <p:cNvGraphicFramePr>
            <a:graphicFrameLocks/>
          </p:cNvGraphicFramePr>
          <p:nvPr/>
        </p:nvGraphicFramePr>
        <p:xfrm>
          <a:off x="376238" y="1600200"/>
          <a:ext cx="5362575" cy="2359025"/>
        </p:xfrm>
        <a:graphic>
          <a:graphicData uri="http://schemas.openxmlformats.org/presentationml/2006/ole">
            <p:oleObj spid="_x0000_s205824" name="Document" r:id="rId5" imgW="5365440" imgH="2363760" progId="Word.Document.8">
              <p:embed/>
            </p:oleObj>
          </a:graphicData>
        </a:graphic>
      </p:graphicFrame>
      <p:graphicFrame>
        <p:nvGraphicFramePr>
          <p:cNvPr id="205825" name="Object 1025">
            <a:hlinkClick r:id="" action="ppaction://ole?verb=0"/>
          </p:cNvPr>
          <p:cNvGraphicFramePr>
            <a:graphicFrameLocks/>
          </p:cNvGraphicFramePr>
          <p:nvPr/>
        </p:nvGraphicFramePr>
        <p:xfrm>
          <a:off x="457200" y="4043363"/>
          <a:ext cx="5746750" cy="2717800"/>
        </p:xfrm>
        <a:graphic>
          <a:graphicData uri="http://schemas.openxmlformats.org/presentationml/2006/ole">
            <p:oleObj spid="_x0000_s205825" name="Document" r:id="rId6" imgW="5749920" imgH="2720880" progId="Word.Document.8">
              <p:embed/>
            </p:oleObj>
          </a:graphicData>
        </a:graphic>
      </p:graphicFrame>
      <p:graphicFrame>
        <p:nvGraphicFramePr>
          <p:cNvPr id="205826" name="Object 1026">
            <a:hlinkClick r:id="" action="ppaction://ole?verb=0"/>
          </p:cNvPr>
          <p:cNvGraphicFramePr>
            <a:graphicFrameLocks/>
          </p:cNvGraphicFramePr>
          <p:nvPr/>
        </p:nvGraphicFramePr>
        <p:xfrm>
          <a:off x="6557963" y="1681163"/>
          <a:ext cx="2254250" cy="4860925"/>
        </p:xfrm>
        <a:graphic>
          <a:graphicData uri="http://schemas.openxmlformats.org/presentationml/2006/ole">
            <p:oleObj spid="_x0000_s205826" name="Document" r:id="rId7" imgW="2260440" imgH="4860720" progId="Word.Document.8">
              <p:embed/>
            </p:oleObj>
          </a:graphicData>
        </a:graphic>
      </p:graphicFrame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1588" y="1449388"/>
            <a:ext cx="606425" cy="515937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i="0">
                <a:solidFill>
                  <a:srgbClr val="FAFD00"/>
                </a:solidFill>
                <a:latin typeface="Times New Roman" pitchFamily="18" charset="0"/>
              </a:rPr>
              <a:t>S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1588" y="4040188"/>
            <a:ext cx="606425" cy="515937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i="0">
                <a:solidFill>
                  <a:srgbClr val="FAFD00"/>
                </a:solidFill>
                <a:latin typeface="Times New Roman" pitchFamily="18" charset="0"/>
              </a:rPr>
              <a:t>P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5868988" y="1373188"/>
            <a:ext cx="606425" cy="515937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i="0">
                <a:solidFill>
                  <a:srgbClr val="FAFD00"/>
                </a:solidFill>
                <a:latin typeface="Times New Roman" pitchFamily="18" charset="0"/>
              </a:rPr>
              <a:t>SP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fr-FR"/>
              <a:t>Conception de la base S-P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772400" cy="5257800"/>
          </a:xfrm>
        </p:spPr>
        <p:txBody>
          <a:bodyPr/>
          <a:lstStyle/>
          <a:p>
            <a:pPr lvl="1">
              <a:lnSpc>
                <a:spcPct val="90000"/>
              </a:lnSpc>
              <a:buFontTx/>
              <a:buNone/>
            </a:pPr>
            <a:r>
              <a:rPr lang="fr-FR" sz="2400" i="0" dirty="0" smtClean="0">
                <a:solidFill>
                  <a:schemeClr val="tx2"/>
                </a:solidFill>
              </a:rPr>
              <a:t>SP2 </a:t>
            </a:r>
            <a:r>
              <a:rPr lang="fr-FR" sz="2400" i="0" dirty="0">
                <a:solidFill>
                  <a:schemeClr val="tx2"/>
                </a:solidFill>
              </a:rPr>
              <a:t>(</a:t>
            </a:r>
            <a:r>
              <a:rPr lang="fr-FR" sz="2400" i="0" u="sng" dirty="0">
                <a:solidFill>
                  <a:schemeClr val="tx2"/>
                </a:solidFill>
              </a:rPr>
              <a:t>S#</a:t>
            </a:r>
            <a:r>
              <a:rPr lang="fr-FR" sz="2400" i="0" dirty="0">
                <a:solidFill>
                  <a:schemeClr val="tx2"/>
                </a:solidFill>
              </a:rPr>
              <a:t>, SNAME, SCITY, STATUS, </a:t>
            </a:r>
            <a:r>
              <a:rPr lang="fr-FR" sz="2400" i="0" u="sng" dirty="0">
                <a:solidFill>
                  <a:schemeClr val="tx2"/>
                </a:solidFill>
              </a:rPr>
              <a:t>P#</a:t>
            </a:r>
            <a:r>
              <a:rPr lang="fr-FR" sz="2400" i="0" dirty="0">
                <a:solidFill>
                  <a:schemeClr val="tx2"/>
                </a:solidFill>
              </a:rPr>
              <a:t>, QTY</a:t>
            </a:r>
            <a:r>
              <a:rPr lang="fr-FR" sz="2400" i="0" dirty="0" smtClean="0">
                <a:solidFill>
                  <a:schemeClr val="tx2"/>
                </a:solidFill>
              </a:rPr>
              <a:t>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fr-FR" sz="2400" i="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fr-FR" sz="2400" dirty="0" smtClean="0"/>
              <a:t>2ème </a:t>
            </a:r>
            <a:r>
              <a:rPr lang="fr-FR" sz="2400" dirty="0"/>
              <a:t>décomposition sans perte, de SP2 </a:t>
            </a:r>
            <a:r>
              <a:rPr lang="fr-FR" sz="2400" dirty="0" smtClean="0"/>
              <a:t>seul</a:t>
            </a:r>
          </a:p>
          <a:p>
            <a:pPr lvl="1">
              <a:lnSpc>
                <a:spcPct val="90000"/>
              </a:lnSpc>
            </a:pPr>
            <a:r>
              <a:rPr lang="fr-FR" sz="1800" dirty="0" smtClean="0"/>
              <a:t>Toujours en </a:t>
            </a:r>
            <a:r>
              <a:rPr lang="fr-FR" sz="1800" u="sng" dirty="0" smtClean="0"/>
              <a:t>minimum</a:t>
            </a:r>
            <a:r>
              <a:rPr lang="fr-FR" sz="1800" dirty="0" smtClean="0"/>
              <a:t> de relations</a:t>
            </a:r>
          </a:p>
          <a:p>
            <a:pPr lvl="1">
              <a:lnSpc>
                <a:spcPct val="90000"/>
              </a:lnSpc>
              <a:buNone/>
            </a:pPr>
            <a:endParaRPr lang="fr-FR" sz="1800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fr-FR" sz="2000" i="0" dirty="0">
                <a:solidFill>
                  <a:schemeClr val="tx2"/>
                </a:solidFill>
              </a:rPr>
              <a:t>SP (</a:t>
            </a:r>
            <a:r>
              <a:rPr lang="fr-FR" sz="2000" i="0" u="sng" dirty="0">
                <a:solidFill>
                  <a:schemeClr val="tx2"/>
                </a:solidFill>
              </a:rPr>
              <a:t>S#</a:t>
            </a:r>
            <a:r>
              <a:rPr lang="fr-FR" sz="2000" i="0" dirty="0">
                <a:solidFill>
                  <a:schemeClr val="tx2"/>
                </a:solidFill>
              </a:rPr>
              <a:t>, </a:t>
            </a:r>
            <a:r>
              <a:rPr lang="fr-FR" sz="2000" i="0" u="sng" dirty="0">
                <a:solidFill>
                  <a:schemeClr val="tx2"/>
                </a:solidFill>
              </a:rPr>
              <a:t>P#</a:t>
            </a:r>
            <a:r>
              <a:rPr lang="fr-FR" sz="2000" i="0" dirty="0">
                <a:solidFill>
                  <a:schemeClr val="tx2"/>
                </a:solidFill>
              </a:rPr>
              <a:t>, QTY)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fr-FR" sz="2000" i="0" dirty="0">
                <a:solidFill>
                  <a:schemeClr val="tx2"/>
                </a:solidFill>
              </a:rPr>
              <a:t>S (</a:t>
            </a:r>
            <a:r>
              <a:rPr lang="fr-FR" sz="2000" i="0" u="sng" dirty="0">
                <a:solidFill>
                  <a:schemeClr val="tx2"/>
                </a:solidFill>
              </a:rPr>
              <a:t>S#</a:t>
            </a:r>
            <a:r>
              <a:rPr lang="fr-FR" sz="2000" i="0" dirty="0">
                <a:solidFill>
                  <a:schemeClr val="tx2"/>
                </a:solidFill>
              </a:rPr>
              <a:t>, SNAME, SCITY, STATUS)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fr-FR" sz="2800" dirty="0"/>
              <a:t>Avec P, on retrouve notre schéma </a:t>
            </a:r>
            <a:r>
              <a:rPr lang="fr-FR" sz="2800" dirty="0" smtClean="0"/>
              <a:t>habituel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fr-FR" sz="2400" dirty="0" smtClean="0"/>
              <a:t>Prouver que cette décomposition est sans perte pour l’extension montrée de notre base du cours </a:t>
            </a:r>
            <a:endParaRPr lang="fr-FR" sz="2400" dirty="0"/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fr-FR" sz="2400" dirty="0"/>
          </a:p>
          <a:p>
            <a:pPr lvl="1">
              <a:lnSpc>
                <a:spcPct val="90000"/>
              </a:lnSpc>
              <a:buFontTx/>
              <a:buNone/>
            </a:pPr>
            <a:endParaRPr lang="fr-FR" sz="1800" dirty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fr-FR" sz="2000" i="0" dirty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/>
              <a:t>Décomposition en BCNF et Anomalies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2910" y="1857364"/>
            <a:ext cx="7815290" cy="4733948"/>
          </a:xfrm>
        </p:spPr>
        <p:txBody>
          <a:bodyPr/>
          <a:lstStyle/>
          <a:p>
            <a:r>
              <a:rPr lang="fr-FR" sz="2800" dirty="0" smtClean="0"/>
              <a:t>Les anomalies discutées résultent de la présence de déterminants qui ne seraient pas de clés candidats</a:t>
            </a:r>
          </a:p>
          <a:p>
            <a:pPr lvl="1"/>
            <a:r>
              <a:rPr lang="fr-FR" sz="2400" dirty="0" smtClean="0"/>
              <a:t>S# et P# dans SP1 </a:t>
            </a:r>
          </a:p>
          <a:p>
            <a:pPr lvl="1"/>
            <a:r>
              <a:rPr lang="fr-FR" sz="2400" dirty="0" smtClean="0"/>
              <a:t>S# dans SP2</a:t>
            </a:r>
          </a:p>
          <a:p>
            <a:r>
              <a:rPr lang="fr-F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Cas fréquent</a:t>
            </a:r>
          </a:p>
          <a:p>
            <a:r>
              <a:rPr lang="fr-FR" sz="2800" dirty="0" smtClean="0"/>
              <a:t>BCNF par sa définition même élimine cette cause</a:t>
            </a:r>
          </a:p>
          <a:p>
            <a:r>
              <a:rPr lang="fr-FR" sz="2800" dirty="0" smtClean="0"/>
              <a:t>D’où son importance pratique</a:t>
            </a:r>
            <a:endParaRPr lang="fr-FR" sz="2800" dirty="0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  <a:ln/>
        </p:spPr>
        <p:txBody>
          <a:bodyPr/>
          <a:lstStyle/>
          <a:p>
            <a:r>
              <a:rPr lang="fr-FR"/>
              <a:t>Exercices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  <a:noFill/>
          <a:ln/>
        </p:spPr>
        <p:txBody>
          <a:bodyPr/>
          <a:lstStyle/>
          <a:p>
            <a:r>
              <a:rPr lang="fr-FR" i="0" dirty="0" err="1"/>
              <a:t>Etud</a:t>
            </a:r>
            <a:r>
              <a:rPr lang="fr-FR" i="0" dirty="0"/>
              <a:t> (</a:t>
            </a:r>
            <a:r>
              <a:rPr lang="fr-FR" i="0" u="sng" dirty="0"/>
              <a:t>E#</a:t>
            </a:r>
            <a:r>
              <a:rPr lang="fr-FR" i="0" dirty="0"/>
              <a:t>, Nom, </a:t>
            </a:r>
            <a:r>
              <a:rPr lang="fr-FR" i="0" u="sng" dirty="0"/>
              <a:t>Cours</a:t>
            </a:r>
            <a:r>
              <a:rPr lang="fr-FR" i="0" dirty="0"/>
              <a:t>, Note)</a:t>
            </a:r>
            <a:br>
              <a:rPr lang="fr-FR" i="0" dirty="0"/>
            </a:br>
            <a:r>
              <a:rPr lang="fr-FR" sz="2800" i="0" dirty="0"/>
              <a:t>F = </a:t>
            </a:r>
            <a:r>
              <a:rPr lang="fr-FR" sz="2800" b="1" i="0" dirty="0"/>
              <a:t>{</a:t>
            </a:r>
            <a:r>
              <a:rPr lang="fr-FR" sz="2800" dirty="0"/>
              <a:t> </a:t>
            </a:r>
            <a:r>
              <a:rPr lang="fr-FR" sz="2800" i="0" dirty="0"/>
              <a:t>E# -&gt; Nom ; </a:t>
            </a:r>
            <a:r>
              <a:rPr lang="fr-FR" sz="2800" b="1" i="0" dirty="0"/>
              <a:t>{</a:t>
            </a:r>
            <a:r>
              <a:rPr lang="fr-FR" sz="2800" i="0" dirty="0"/>
              <a:t>E# , Cours</a:t>
            </a:r>
            <a:r>
              <a:rPr lang="fr-FR" i="0" dirty="0"/>
              <a:t> </a:t>
            </a:r>
            <a:r>
              <a:rPr lang="fr-FR" sz="2800" b="1" i="0" dirty="0"/>
              <a:t>}</a:t>
            </a:r>
            <a:r>
              <a:rPr lang="fr-FR" sz="2800" i="0" dirty="0"/>
              <a:t> -&gt; Note</a:t>
            </a:r>
            <a:r>
              <a:rPr lang="fr-FR" i="0" dirty="0"/>
              <a:t> </a:t>
            </a:r>
            <a:r>
              <a:rPr lang="fr-FR" sz="2800" b="1" i="0" dirty="0"/>
              <a:t>}}</a:t>
            </a:r>
          </a:p>
          <a:p>
            <a:pPr>
              <a:spcBef>
                <a:spcPct val="84000"/>
              </a:spcBef>
            </a:pPr>
            <a:r>
              <a:rPr lang="fr-FR" dirty="0">
                <a:solidFill>
                  <a:schemeClr val="tx2"/>
                </a:solidFill>
              </a:rPr>
              <a:t>Décompositions sans perte ?</a:t>
            </a:r>
          </a:p>
          <a:p>
            <a:pPr lvl="1">
              <a:spcBef>
                <a:spcPct val="67000"/>
              </a:spcBef>
            </a:pPr>
            <a:r>
              <a:rPr lang="fr-FR" sz="2400" b="1" i="0" dirty="0"/>
              <a:t>EN (</a:t>
            </a:r>
            <a:r>
              <a:rPr lang="fr-FR" sz="2400" b="1" i="0" u="sng" dirty="0"/>
              <a:t>E#</a:t>
            </a:r>
            <a:r>
              <a:rPr lang="fr-FR" sz="2400" b="1" i="0" dirty="0"/>
              <a:t>, Nom), EC (</a:t>
            </a:r>
            <a:r>
              <a:rPr lang="fr-FR" sz="2400" b="1" i="0" u="sng" dirty="0"/>
              <a:t>E#</a:t>
            </a:r>
            <a:r>
              <a:rPr lang="fr-FR" sz="2400" b="1" i="0" dirty="0"/>
              <a:t>, </a:t>
            </a:r>
            <a:r>
              <a:rPr lang="fr-FR" sz="2400" b="1" i="0" u="sng" dirty="0"/>
              <a:t>Cours</a:t>
            </a:r>
            <a:r>
              <a:rPr lang="fr-FR" sz="2400" b="1" i="0" dirty="0"/>
              <a:t>, Note)</a:t>
            </a:r>
          </a:p>
          <a:p>
            <a:pPr lvl="1">
              <a:spcBef>
                <a:spcPct val="67000"/>
              </a:spcBef>
            </a:pPr>
            <a:r>
              <a:rPr lang="fr-FR" sz="2400" b="1" i="0" dirty="0"/>
              <a:t>ENC (</a:t>
            </a:r>
            <a:r>
              <a:rPr lang="fr-FR" sz="2400" b="1" i="0" u="sng" dirty="0"/>
              <a:t>E#</a:t>
            </a:r>
            <a:r>
              <a:rPr lang="fr-FR" sz="2400" b="1" i="0" dirty="0"/>
              <a:t>, Nom, </a:t>
            </a:r>
            <a:r>
              <a:rPr lang="fr-FR" sz="2400" b="1" i="0" u="sng" dirty="0"/>
              <a:t>Cours</a:t>
            </a:r>
            <a:r>
              <a:rPr lang="fr-FR" sz="2400" b="1" i="0" dirty="0"/>
              <a:t>),  CN (</a:t>
            </a:r>
            <a:r>
              <a:rPr lang="fr-FR" sz="2400" b="1" i="0" u="sng" dirty="0"/>
              <a:t>Cours</a:t>
            </a:r>
            <a:r>
              <a:rPr lang="fr-FR" sz="2400" b="1" i="0" dirty="0"/>
              <a:t>, </a:t>
            </a:r>
            <a:r>
              <a:rPr lang="fr-FR" sz="2400" b="1" i="0" u="sng" dirty="0"/>
              <a:t>Note</a:t>
            </a:r>
            <a:r>
              <a:rPr lang="fr-FR" sz="2400" b="1" i="0" dirty="0" smtClean="0"/>
              <a:t>)</a:t>
            </a:r>
            <a:endParaRPr lang="fr-FR" sz="2400" b="1" i="0" dirty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762000"/>
          </a:xfrm>
          <a:solidFill>
            <a:schemeClr val="tx1"/>
          </a:solidFill>
          <a:ln/>
        </p:spPr>
        <p:txBody>
          <a:bodyPr/>
          <a:lstStyle/>
          <a:p>
            <a:r>
              <a:rPr lang="fr-FR" sz="4000">
                <a:solidFill>
                  <a:srgbClr val="0000F1"/>
                </a:solidFill>
              </a:rPr>
              <a:t>Décomposition préservant les DF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315356" cy="4829196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 dirty="0">
                <a:solidFill>
                  <a:schemeClr val="tx2"/>
                </a:solidFill>
              </a:rPr>
              <a:t>L'union des couvertures fonctionnelles </a:t>
            </a:r>
            <a:r>
              <a:rPr lang="fr-FR" sz="2800" dirty="0" smtClean="0">
                <a:solidFill>
                  <a:schemeClr val="tx2"/>
                </a:solidFill>
              </a:rPr>
              <a:t>des </a:t>
            </a:r>
            <a:r>
              <a:rPr lang="fr-FR" sz="2800" dirty="0">
                <a:solidFill>
                  <a:schemeClr val="tx2"/>
                </a:solidFill>
              </a:rPr>
              <a:t>projections de R est équivalente à la couverture </a:t>
            </a:r>
            <a:r>
              <a:rPr lang="fr-FR" sz="2800" dirty="0" smtClean="0">
                <a:solidFill>
                  <a:schemeClr val="tx2"/>
                </a:solidFill>
              </a:rPr>
              <a:t>fonctionnelles </a:t>
            </a:r>
            <a:r>
              <a:rPr lang="fr-FR" sz="2800" dirty="0">
                <a:solidFill>
                  <a:schemeClr val="tx2"/>
                </a:solidFill>
              </a:rPr>
              <a:t>de R</a:t>
            </a:r>
          </a:p>
          <a:p>
            <a:pPr lvl="1">
              <a:lnSpc>
                <a:spcPct val="90000"/>
              </a:lnSpc>
            </a:pPr>
            <a:r>
              <a:rPr lang="fr-FR" sz="2400" dirty="0"/>
              <a:t>La couverture : un ensemble de </a:t>
            </a:r>
            <a:r>
              <a:rPr lang="fr-FR" sz="2400" dirty="0" err="1"/>
              <a:t>DFs</a:t>
            </a:r>
            <a:r>
              <a:rPr lang="fr-FR" sz="2400" dirty="0"/>
              <a:t> complet au sens des axiomes d'Armstrong</a:t>
            </a:r>
          </a:p>
          <a:p>
            <a:pPr>
              <a:lnSpc>
                <a:spcPct val="90000"/>
              </a:lnSpc>
            </a:pPr>
            <a:r>
              <a:rPr lang="fr-FR" sz="2800" dirty="0"/>
              <a:t>Une décomposition sans perte </a:t>
            </a:r>
            <a:r>
              <a:rPr lang="fr-FR" sz="2800" dirty="0" smtClean="0"/>
              <a:t>d’info</a:t>
            </a:r>
            <a:endParaRPr lang="fr-FR" sz="2800" dirty="0"/>
          </a:p>
          <a:p>
            <a:pPr lvl="1">
              <a:lnSpc>
                <a:spcPct val="90000"/>
              </a:lnSpc>
            </a:pPr>
            <a:r>
              <a:rPr lang="fr-FR" sz="2400" dirty="0"/>
              <a:t>peut  préserver les </a:t>
            </a:r>
            <a:r>
              <a:rPr lang="fr-FR" sz="2400" dirty="0" err="1"/>
              <a:t>DFs</a:t>
            </a:r>
            <a:endParaRPr lang="fr-FR" sz="2400" dirty="0"/>
          </a:p>
          <a:p>
            <a:pPr lvl="2">
              <a:lnSpc>
                <a:spcPct val="90000"/>
              </a:lnSpc>
            </a:pPr>
            <a:r>
              <a:rPr lang="fr-FR" sz="2000" dirty="0"/>
              <a:t>décompositions en 3NF</a:t>
            </a:r>
          </a:p>
          <a:p>
            <a:pPr lvl="1">
              <a:lnSpc>
                <a:spcPct val="90000"/>
              </a:lnSpc>
            </a:pPr>
            <a:r>
              <a:rPr lang="fr-FR" sz="2400" dirty="0"/>
              <a:t>peut ne pas préserver les </a:t>
            </a:r>
            <a:r>
              <a:rPr lang="fr-FR" sz="2400" dirty="0" err="1"/>
              <a:t>DFs</a:t>
            </a:r>
            <a:endParaRPr lang="fr-FR" sz="2400" dirty="0"/>
          </a:p>
          <a:p>
            <a:pPr lvl="2">
              <a:lnSpc>
                <a:spcPct val="90000"/>
              </a:lnSpc>
            </a:pPr>
            <a:r>
              <a:rPr lang="fr-FR" sz="2000" dirty="0"/>
              <a:t>décompositions en </a:t>
            </a:r>
            <a:r>
              <a:rPr lang="fr-FR" sz="2000" dirty="0" smtClean="0"/>
              <a:t>BCNF</a:t>
            </a:r>
          </a:p>
          <a:p>
            <a:pPr>
              <a:lnSpc>
                <a:spcPct val="90000"/>
              </a:lnSpc>
            </a:pPr>
            <a:r>
              <a:rPr lang="fr-FR" sz="2800" dirty="0" smtClean="0">
                <a:solidFill>
                  <a:schemeClr val="accent2"/>
                </a:solidFill>
              </a:rPr>
              <a:t> Est-ce que les </a:t>
            </a:r>
            <a:r>
              <a:rPr lang="fr-FR" sz="2800" dirty="0" err="1" smtClean="0">
                <a:solidFill>
                  <a:schemeClr val="accent2"/>
                </a:solidFill>
              </a:rPr>
              <a:t>DFs</a:t>
            </a:r>
            <a:r>
              <a:rPr lang="fr-FR" sz="2800" dirty="0" smtClean="0">
                <a:solidFill>
                  <a:schemeClr val="accent2"/>
                </a:solidFill>
              </a:rPr>
              <a:t> de SP1 sont préservées ?</a:t>
            </a:r>
          </a:p>
          <a:p>
            <a:pPr>
              <a:lnSpc>
                <a:spcPct val="90000"/>
              </a:lnSpc>
            </a:pPr>
            <a:r>
              <a:rPr lang="fr-F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Perte d’une DF en général crée une anomalie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38" y="142852"/>
            <a:ext cx="7643866" cy="1571636"/>
          </a:xfrm>
          <a:noFill/>
          <a:ln/>
        </p:spPr>
        <p:txBody>
          <a:bodyPr/>
          <a:lstStyle/>
          <a:p>
            <a:r>
              <a:rPr lang="fr-FR" sz="3600" dirty="0"/>
              <a:t>Décomposition </a:t>
            </a:r>
            <a:r>
              <a:rPr lang="fr-FR" sz="3600" dirty="0" smtClean="0"/>
              <a:t>en </a:t>
            </a:r>
            <a:r>
              <a:rPr lang="fr-FR" sz="3200" dirty="0"/>
              <a:t>projections </a:t>
            </a:r>
            <a:r>
              <a:rPr lang="fr-FR" sz="3200" dirty="0" smtClean="0"/>
              <a:t>indépendantes</a:t>
            </a:r>
            <a:br>
              <a:rPr lang="fr-FR" sz="3200" dirty="0" smtClean="0"/>
            </a:br>
            <a:r>
              <a:rPr lang="fr-FR" sz="2800" dirty="0" smtClean="0"/>
              <a:t>(sans perte de </a:t>
            </a:r>
            <a:r>
              <a:rPr lang="fr-FR" sz="2800" dirty="0" err="1" smtClean="0"/>
              <a:t>DFs</a:t>
            </a:r>
            <a:r>
              <a:rPr lang="fr-FR" sz="2800" dirty="0" smtClean="0"/>
              <a:t>)</a:t>
            </a:r>
            <a:endParaRPr lang="fr-FR" sz="3200" dirty="0"/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5949950" y="4425950"/>
            <a:ext cx="8255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7854950" y="5111750"/>
            <a:ext cx="10541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6081713" y="4527550"/>
            <a:ext cx="492125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S#</a:t>
            </a:r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7986713" y="5213350"/>
            <a:ext cx="760412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CITY</a:t>
            </a:r>
          </a:p>
        </p:txBody>
      </p:sp>
      <p:sp>
        <p:nvSpPr>
          <p:cNvPr id="77831" name="Line 7"/>
          <p:cNvSpPr>
            <a:spLocks noChangeShapeType="1"/>
          </p:cNvSpPr>
          <p:nvPr/>
        </p:nvSpPr>
        <p:spPr bwMode="auto">
          <a:xfrm>
            <a:off x="6807200" y="4749800"/>
            <a:ext cx="1016000" cy="635000"/>
          </a:xfrm>
          <a:prstGeom prst="line">
            <a:avLst/>
          </a:prstGeom>
          <a:noFill/>
          <a:ln w="507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7832" name="Rectangle 8"/>
          <p:cNvSpPr>
            <a:spLocks noChangeArrowheads="1"/>
          </p:cNvSpPr>
          <p:nvPr/>
        </p:nvSpPr>
        <p:spPr bwMode="auto">
          <a:xfrm>
            <a:off x="4419600" y="4892675"/>
            <a:ext cx="3276600" cy="6699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lvl="1">
              <a:spcBef>
                <a:spcPct val="20000"/>
              </a:spcBef>
            </a:pPr>
            <a:r>
              <a:rPr lang="fr-FR" sz="2000" b="1" i="0"/>
              <a:t>SC (</a:t>
            </a:r>
            <a:r>
              <a:rPr lang="fr-FR" sz="2000" b="1" i="0" u="sng"/>
              <a:t>S#</a:t>
            </a:r>
            <a:r>
              <a:rPr lang="fr-FR" sz="2000" b="1" i="0"/>
              <a:t>, CITY)</a:t>
            </a:r>
          </a:p>
        </p:txBody>
      </p:sp>
      <p:sp>
        <p:nvSpPr>
          <p:cNvPr id="77833" name="Rectangle 9"/>
          <p:cNvSpPr>
            <a:spLocks noChangeArrowheads="1"/>
          </p:cNvSpPr>
          <p:nvPr/>
        </p:nvSpPr>
        <p:spPr bwMode="auto">
          <a:xfrm>
            <a:off x="7473950" y="2673350"/>
            <a:ext cx="14351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7834" name="Rectangle 10"/>
          <p:cNvSpPr>
            <a:spLocks noChangeArrowheads="1"/>
          </p:cNvSpPr>
          <p:nvPr/>
        </p:nvSpPr>
        <p:spPr bwMode="auto">
          <a:xfrm>
            <a:off x="7550150" y="3892550"/>
            <a:ext cx="10541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7835" name="Rectangle 11"/>
          <p:cNvSpPr>
            <a:spLocks noChangeArrowheads="1"/>
          </p:cNvSpPr>
          <p:nvPr/>
        </p:nvSpPr>
        <p:spPr bwMode="auto">
          <a:xfrm>
            <a:off x="7605713" y="2774950"/>
            <a:ext cx="1200150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STATUS</a:t>
            </a:r>
          </a:p>
        </p:txBody>
      </p:sp>
      <p:sp>
        <p:nvSpPr>
          <p:cNvPr id="77836" name="Rectangle 12"/>
          <p:cNvSpPr>
            <a:spLocks noChangeArrowheads="1"/>
          </p:cNvSpPr>
          <p:nvPr/>
        </p:nvSpPr>
        <p:spPr bwMode="auto">
          <a:xfrm>
            <a:off x="7681913" y="3994150"/>
            <a:ext cx="760412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CITY</a:t>
            </a:r>
          </a:p>
        </p:txBody>
      </p:sp>
      <p:sp>
        <p:nvSpPr>
          <p:cNvPr id="77837" name="Line 13"/>
          <p:cNvSpPr>
            <a:spLocks noChangeShapeType="1"/>
          </p:cNvSpPr>
          <p:nvPr/>
        </p:nvSpPr>
        <p:spPr bwMode="auto">
          <a:xfrm flipV="1">
            <a:off x="8102600" y="3251200"/>
            <a:ext cx="101600" cy="660400"/>
          </a:xfrm>
          <a:prstGeom prst="line">
            <a:avLst/>
          </a:prstGeom>
          <a:noFill/>
          <a:ln w="507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7838" name="Rectangle 14"/>
          <p:cNvSpPr>
            <a:spLocks noChangeArrowheads="1"/>
          </p:cNvSpPr>
          <p:nvPr/>
        </p:nvSpPr>
        <p:spPr bwMode="auto">
          <a:xfrm>
            <a:off x="5334000" y="1920875"/>
            <a:ext cx="3276600" cy="10509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lvl="1">
              <a:spcBef>
                <a:spcPct val="20000"/>
              </a:spcBef>
            </a:pPr>
            <a:r>
              <a:rPr lang="fr-FR" sz="2000" b="1" i="0"/>
              <a:t>CS (</a:t>
            </a:r>
            <a:r>
              <a:rPr lang="fr-FR" sz="2000" b="1" i="0" u="sng"/>
              <a:t>CITY</a:t>
            </a:r>
            <a:r>
              <a:rPr lang="fr-FR" sz="2000" b="1" i="0"/>
              <a:t>, STATUS)</a:t>
            </a:r>
            <a:r>
              <a:rPr lang="fr-FR" sz="2800">
                <a:solidFill>
                  <a:schemeClr val="tx1"/>
                </a:solidFill>
              </a:rPr>
              <a:t/>
            </a:r>
            <a:br>
              <a:rPr lang="fr-FR" sz="2800">
                <a:solidFill>
                  <a:schemeClr val="tx1"/>
                </a:solidFill>
              </a:rPr>
            </a:br>
            <a:endParaRPr lang="fr-FR" sz="2800">
              <a:solidFill>
                <a:schemeClr val="tx1"/>
              </a:solidFill>
            </a:endParaRPr>
          </a:p>
        </p:txBody>
      </p:sp>
      <p:sp>
        <p:nvSpPr>
          <p:cNvPr id="77839" name="Rectangle 15"/>
          <p:cNvSpPr>
            <a:spLocks noChangeArrowheads="1"/>
          </p:cNvSpPr>
          <p:nvPr/>
        </p:nvSpPr>
        <p:spPr bwMode="auto">
          <a:xfrm>
            <a:off x="463550" y="3435350"/>
            <a:ext cx="8255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7840" name="Rectangle 16"/>
          <p:cNvSpPr>
            <a:spLocks noChangeArrowheads="1"/>
          </p:cNvSpPr>
          <p:nvPr/>
        </p:nvSpPr>
        <p:spPr bwMode="auto">
          <a:xfrm>
            <a:off x="2749550" y="3206750"/>
            <a:ext cx="12827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7841" name="Rectangle 17"/>
          <p:cNvSpPr>
            <a:spLocks noChangeArrowheads="1"/>
          </p:cNvSpPr>
          <p:nvPr/>
        </p:nvSpPr>
        <p:spPr bwMode="auto">
          <a:xfrm>
            <a:off x="2673350" y="4502150"/>
            <a:ext cx="10541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7842" name="Rectangle 18"/>
          <p:cNvSpPr>
            <a:spLocks noChangeArrowheads="1"/>
          </p:cNvSpPr>
          <p:nvPr/>
        </p:nvSpPr>
        <p:spPr bwMode="auto">
          <a:xfrm>
            <a:off x="595313" y="3536950"/>
            <a:ext cx="492125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S#</a:t>
            </a:r>
          </a:p>
        </p:txBody>
      </p:sp>
      <p:sp>
        <p:nvSpPr>
          <p:cNvPr id="77843" name="Rectangle 19"/>
          <p:cNvSpPr>
            <a:spLocks noChangeArrowheads="1"/>
          </p:cNvSpPr>
          <p:nvPr/>
        </p:nvSpPr>
        <p:spPr bwMode="auto">
          <a:xfrm>
            <a:off x="2881313" y="3308350"/>
            <a:ext cx="1200150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STATUS</a:t>
            </a:r>
          </a:p>
        </p:txBody>
      </p:sp>
      <p:sp>
        <p:nvSpPr>
          <p:cNvPr id="77844" name="Rectangle 20"/>
          <p:cNvSpPr>
            <a:spLocks noChangeArrowheads="1"/>
          </p:cNvSpPr>
          <p:nvPr/>
        </p:nvSpPr>
        <p:spPr bwMode="auto">
          <a:xfrm>
            <a:off x="2805113" y="4603750"/>
            <a:ext cx="760412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CITY</a:t>
            </a:r>
          </a:p>
        </p:txBody>
      </p:sp>
      <p:sp>
        <p:nvSpPr>
          <p:cNvPr id="77845" name="Line 21"/>
          <p:cNvSpPr>
            <a:spLocks noChangeShapeType="1"/>
          </p:cNvSpPr>
          <p:nvPr/>
        </p:nvSpPr>
        <p:spPr bwMode="auto">
          <a:xfrm flipV="1">
            <a:off x="1320800" y="3479800"/>
            <a:ext cx="1397000" cy="279400"/>
          </a:xfrm>
          <a:prstGeom prst="line">
            <a:avLst/>
          </a:prstGeom>
          <a:noFill/>
          <a:ln w="50799">
            <a:solidFill>
              <a:schemeClr val="tx2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7846" name="Line 22"/>
          <p:cNvSpPr>
            <a:spLocks noChangeShapeType="1"/>
          </p:cNvSpPr>
          <p:nvPr/>
        </p:nvSpPr>
        <p:spPr bwMode="auto">
          <a:xfrm>
            <a:off x="1320800" y="3835400"/>
            <a:ext cx="1320800" cy="939800"/>
          </a:xfrm>
          <a:prstGeom prst="line">
            <a:avLst/>
          </a:prstGeom>
          <a:noFill/>
          <a:ln w="507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7847" name="Line 23"/>
          <p:cNvSpPr>
            <a:spLocks noChangeShapeType="1"/>
          </p:cNvSpPr>
          <p:nvPr/>
        </p:nvSpPr>
        <p:spPr bwMode="auto">
          <a:xfrm flipV="1">
            <a:off x="3302000" y="3708400"/>
            <a:ext cx="101600" cy="812800"/>
          </a:xfrm>
          <a:prstGeom prst="line">
            <a:avLst/>
          </a:prstGeom>
          <a:noFill/>
          <a:ln w="507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7848" name="Rectangle 24"/>
          <p:cNvSpPr>
            <a:spLocks noChangeArrowheads="1"/>
          </p:cNvSpPr>
          <p:nvPr/>
        </p:nvSpPr>
        <p:spPr bwMode="auto">
          <a:xfrm>
            <a:off x="228600" y="2759075"/>
            <a:ext cx="3971925" cy="6699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lvl="1">
              <a:spcBef>
                <a:spcPct val="20000"/>
              </a:spcBef>
            </a:pPr>
            <a:r>
              <a:rPr lang="fr-FR" sz="2000" b="1" i="0"/>
              <a:t>S1 (</a:t>
            </a:r>
            <a:r>
              <a:rPr lang="fr-FR" sz="2000" b="1" i="0" u="sng"/>
              <a:t>S#,</a:t>
            </a:r>
            <a:r>
              <a:rPr lang="fr-FR" sz="2000" b="1" i="0"/>
              <a:t> STATUS, CITY)</a:t>
            </a:r>
            <a:r>
              <a:rPr lang="fr-FR" sz="2800">
                <a:solidFill>
                  <a:schemeClr val="tx1"/>
                </a:solidFill>
              </a:rPr>
              <a:t/>
            </a:r>
            <a:br>
              <a:rPr lang="fr-FR" sz="2800">
                <a:solidFill>
                  <a:schemeClr val="tx1"/>
                </a:solidFill>
              </a:rPr>
            </a:br>
            <a:endParaRPr lang="fr-FR" sz="2800">
              <a:solidFill>
                <a:schemeClr val="tx1"/>
              </a:solidFill>
            </a:endParaRPr>
          </a:p>
        </p:txBody>
      </p:sp>
      <p:sp>
        <p:nvSpPr>
          <p:cNvPr id="77849" name="AutoShape 25"/>
          <p:cNvSpPr>
            <a:spLocks noChangeArrowheads="1"/>
          </p:cNvSpPr>
          <p:nvPr/>
        </p:nvSpPr>
        <p:spPr bwMode="auto">
          <a:xfrm>
            <a:off x="4349750" y="3892550"/>
            <a:ext cx="1130300" cy="520700"/>
          </a:xfrm>
          <a:prstGeom prst="rightArrow">
            <a:avLst>
              <a:gd name="adj1" fmla="val 50000"/>
              <a:gd name="adj2" fmla="val 108547"/>
            </a:avLst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 spd="slow">
    <p:rand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7772400" cy="1524000"/>
          </a:xfrm>
          <a:noFill/>
          <a:ln/>
        </p:spPr>
        <p:txBody>
          <a:bodyPr/>
          <a:lstStyle/>
          <a:p>
            <a:r>
              <a:rPr lang="fr-FR" sz="3600" dirty="0" smtClean="0"/>
              <a:t>Décomposition en </a:t>
            </a:r>
            <a:r>
              <a:rPr lang="fr-FR" sz="3200" dirty="0" smtClean="0"/>
              <a:t>projections indépendantes</a:t>
            </a:r>
            <a:endParaRPr lang="fr-FR" sz="2800" dirty="0"/>
          </a:p>
        </p:txBody>
      </p:sp>
      <p:sp>
        <p:nvSpPr>
          <p:cNvPr id="16793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71472" y="2214554"/>
            <a:ext cx="8229600" cy="28194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spcBef>
                <a:spcPct val="67000"/>
              </a:spcBef>
            </a:pPr>
            <a:r>
              <a:rPr lang="fr-FR" sz="2400" b="1" i="0" dirty="0"/>
              <a:t>Les MAJ de </a:t>
            </a:r>
            <a:r>
              <a:rPr lang="fr-FR" sz="2400" b="1" i="0" dirty="0">
                <a:solidFill>
                  <a:schemeClr val="tx2"/>
                </a:solidFill>
              </a:rPr>
              <a:t>SC </a:t>
            </a:r>
            <a:r>
              <a:rPr lang="fr-FR" sz="2400" b="1" i="0" dirty="0"/>
              <a:t>ou de </a:t>
            </a:r>
            <a:r>
              <a:rPr lang="fr-FR" sz="2400" b="1" i="0" dirty="0">
                <a:solidFill>
                  <a:schemeClr val="tx2"/>
                </a:solidFill>
              </a:rPr>
              <a:t>CS </a:t>
            </a:r>
            <a:r>
              <a:rPr lang="fr-FR" sz="2400" b="1" i="0" dirty="0"/>
              <a:t>peuvent être faites sans violer une FD de </a:t>
            </a:r>
            <a:r>
              <a:rPr lang="fr-FR" sz="2400" b="1" i="0" dirty="0">
                <a:solidFill>
                  <a:schemeClr val="tx2"/>
                </a:solidFill>
              </a:rPr>
              <a:t>S1</a:t>
            </a:r>
          </a:p>
          <a:p>
            <a:pPr>
              <a:lnSpc>
                <a:spcPct val="90000"/>
              </a:lnSpc>
              <a:spcBef>
                <a:spcPct val="53000"/>
              </a:spcBef>
            </a:pPr>
            <a:r>
              <a:rPr lang="fr-FR" sz="2400" b="1" i="0" dirty="0">
                <a:solidFill>
                  <a:schemeClr val="tx2"/>
                </a:solidFill>
              </a:rPr>
              <a:t>Ce n'est pas le cas de toute autre  décomposition dite dès lors en projections </a:t>
            </a:r>
            <a:r>
              <a:rPr lang="fr-FR" sz="2400" b="1" dirty="0">
                <a:solidFill>
                  <a:schemeClr val="tx2"/>
                </a:solidFill>
              </a:rPr>
              <a:t>dépendantes</a:t>
            </a:r>
          </a:p>
          <a:p>
            <a:pPr lvl="1">
              <a:lnSpc>
                <a:spcPct val="90000"/>
              </a:lnSpc>
            </a:pPr>
            <a:r>
              <a:rPr lang="fr-FR" sz="2400" dirty="0">
                <a:solidFill>
                  <a:schemeClr val="accent2"/>
                </a:solidFill>
              </a:rPr>
              <a:t>bien qu'une telle décomposition peut être aussi sans </a:t>
            </a:r>
            <a:r>
              <a:rPr lang="fr-FR" sz="2400" dirty="0" smtClean="0">
                <a:solidFill>
                  <a:schemeClr val="accent2"/>
                </a:solidFill>
              </a:rPr>
              <a:t>perte d’info</a:t>
            </a:r>
            <a:endParaRPr lang="fr-FR" sz="2400" dirty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fr-FR" sz="2400" dirty="0">
                <a:solidFill>
                  <a:schemeClr val="accent2"/>
                </a:solidFill>
              </a:rPr>
              <a:t>Comme on verra</a:t>
            </a:r>
          </a:p>
        </p:txBody>
      </p:sp>
    </p:spTree>
  </p:cSld>
  <p:clrMapOvr>
    <a:masterClrMapping/>
  </p:clrMapOvr>
  <p:transition spd="slow">
    <p:zo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7872" name="Object 0">
            <a:hlinkClick r:id="" action="ppaction://ole?verb=0"/>
          </p:cNvPr>
          <p:cNvGraphicFramePr>
            <a:graphicFrameLocks/>
          </p:cNvGraphicFramePr>
          <p:nvPr/>
        </p:nvGraphicFramePr>
        <p:xfrm>
          <a:off x="1457325" y="3629025"/>
          <a:ext cx="2227263" cy="1965325"/>
        </p:xfrm>
        <a:graphic>
          <a:graphicData uri="http://schemas.openxmlformats.org/presentationml/2006/ole">
            <p:oleObj spid="_x0000_s207872" name="Document" r:id="rId3" imgW="2236680" imgH="1974600" progId="Word.Document.8">
              <p:embed/>
            </p:oleObj>
          </a:graphicData>
        </a:graphic>
      </p:graphicFrame>
      <p:graphicFrame>
        <p:nvGraphicFramePr>
          <p:cNvPr id="207873" name="Object 1">
            <a:hlinkClick r:id="" action="ppaction://ole?verb=0"/>
          </p:cNvPr>
          <p:cNvGraphicFramePr>
            <a:graphicFrameLocks/>
          </p:cNvGraphicFramePr>
          <p:nvPr/>
        </p:nvGraphicFramePr>
        <p:xfrm>
          <a:off x="3281363" y="1762125"/>
          <a:ext cx="2781300" cy="1320800"/>
        </p:xfrm>
        <a:graphic>
          <a:graphicData uri="http://schemas.openxmlformats.org/presentationml/2006/ole">
            <p:oleObj spid="_x0000_s207873" name="Document" r:id="rId4" imgW="2790720" imgH="1330200" progId="Word.Document.8">
              <p:embed/>
            </p:oleObj>
          </a:graphicData>
        </a:graphic>
      </p:graphicFrame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4578350" y="539750"/>
            <a:ext cx="14351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2673350" y="539750"/>
            <a:ext cx="12827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8854" name="Rectangle 6"/>
          <p:cNvSpPr>
            <a:spLocks noChangeArrowheads="1"/>
          </p:cNvSpPr>
          <p:nvPr/>
        </p:nvSpPr>
        <p:spPr bwMode="auto">
          <a:xfrm>
            <a:off x="4710113" y="641350"/>
            <a:ext cx="760412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CITY</a:t>
            </a:r>
          </a:p>
        </p:txBody>
      </p:sp>
      <p:sp>
        <p:nvSpPr>
          <p:cNvPr id="78855" name="Rectangle 7"/>
          <p:cNvSpPr>
            <a:spLocks noChangeArrowheads="1"/>
          </p:cNvSpPr>
          <p:nvPr/>
        </p:nvSpPr>
        <p:spPr bwMode="auto">
          <a:xfrm>
            <a:off x="2728913" y="663575"/>
            <a:ext cx="1095375" cy="363538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1800" b="1" i="0">
                <a:solidFill>
                  <a:schemeClr val="accent2"/>
                </a:solidFill>
              </a:rPr>
              <a:t>STATUS</a:t>
            </a:r>
          </a:p>
        </p:txBody>
      </p:sp>
      <p:sp>
        <p:nvSpPr>
          <p:cNvPr id="78856" name="Line 8"/>
          <p:cNvSpPr>
            <a:spLocks noChangeShapeType="1"/>
          </p:cNvSpPr>
          <p:nvPr/>
        </p:nvSpPr>
        <p:spPr bwMode="auto">
          <a:xfrm>
            <a:off x="3987800" y="787400"/>
            <a:ext cx="558800" cy="25400"/>
          </a:xfrm>
          <a:prstGeom prst="line">
            <a:avLst/>
          </a:prstGeom>
          <a:noFill/>
          <a:ln w="50799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8857" name="Rectangle 9"/>
          <p:cNvSpPr>
            <a:spLocks noChangeArrowheads="1"/>
          </p:cNvSpPr>
          <p:nvPr/>
        </p:nvSpPr>
        <p:spPr bwMode="auto">
          <a:xfrm>
            <a:off x="2590800" y="1387475"/>
            <a:ext cx="3276600" cy="6699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lvl="1">
              <a:spcBef>
                <a:spcPct val="20000"/>
              </a:spcBef>
            </a:pPr>
            <a:r>
              <a:rPr lang="fr-FR" sz="2000" b="1" i="0"/>
              <a:t>CS (STATUS, </a:t>
            </a:r>
            <a:r>
              <a:rPr lang="fr-FR" sz="2000" b="1" i="0" u="sng"/>
              <a:t>CITY</a:t>
            </a:r>
            <a:r>
              <a:rPr lang="fr-FR" sz="2000" b="1" i="0"/>
              <a:t>)</a:t>
            </a:r>
            <a:r>
              <a:rPr lang="fr-FR" sz="2800">
                <a:solidFill>
                  <a:schemeClr val="tx1"/>
                </a:solidFill>
              </a:rPr>
              <a:t/>
            </a:r>
            <a:br>
              <a:rPr lang="fr-FR" sz="2800">
                <a:solidFill>
                  <a:schemeClr val="tx1"/>
                </a:solidFill>
              </a:rPr>
            </a:br>
            <a:endParaRPr lang="fr-FR" sz="2800">
              <a:solidFill>
                <a:schemeClr val="tx1"/>
              </a:solidFill>
            </a:endParaRPr>
          </a:p>
        </p:txBody>
      </p:sp>
      <p:sp>
        <p:nvSpPr>
          <p:cNvPr id="78858" name="Rectangle 10"/>
          <p:cNvSpPr>
            <a:spLocks noChangeArrowheads="1"/>
          </p:cNvSpPr>
          <p:nvPr/>
        </p:nvSpPr>
        <p:spPr bwMode="auto">
          <a:xfrm>
            <a:off x="1073150" y="6026150"/>
            <a:ext cx="8255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8859" name="Rectangle 11"/>
          <p:cNvSpPr>
            <a:spLocks noChangeArrowheads="1"/>
          </p:cNvSpPr>
          <p:nvPr/>
        </p:nvSpPr>
        <p:spPr bwMode="auto">
          <a:xfrm>
            <a:off x="2978150" y="6026150"/>
            <a:ext cx="10541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8860" name="Rectangle 12"/>
          <p:cNvSpPr>
            <a:spLocks noChangeArrowheads="1"/>
          </p:cNvSpPr>
          <p:nvPr/>
        </p:nvSpPr>
        <p:spPr bwMode="auto">
          <a:xfrm>
            <a:off x="1204913" y="6127750"/>
            <a:ext cx="492125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S#</a:t>
            </a:r>
          </a:p>
        </p:txBody>
      </p:sp>
      <p:sp>
        <p:nvSpPr>
          <p:cNvPr id="78861" name="Rectangle 13"/>
          <p:cNvSpPr>
            <a:spLocks noChangeArrowheads="1"/>
          </p:cNvSpPr>
          <p:nvPr/>
        </p:nvSpPr>
        <p:spPr bwMode="auto">
          <a:xfrm>
            <a:off x="3109913" y="6127750"/>
            <a:ext cx="760412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CITY</a:t>
            </a:r>
          </a:p>
        </p:txBody>
      </p:sp>
      <p:sp>
        <p:nvSpPr>
          <p:cNvPr id="78862" name="Line 14"/>
          <p:cNvSpPr>
            <a:spLocks noChangeShapeType="1"/>
          </p:cNvSpPr>
          <p:nvPr/>
        </p:nvSpPr>
        <p:spPr bwMode="auto">
          <a:xfrm>
            <a:off x="1930400" y="6324600"/>
            <a:ext cx="1016000" cy="0"/>
          </a:xfrm>
          <a:prstGeom prst="line">
            <a:avLst/>
          </a:prstGeom>
          <a:noFill/>
          <a:ln w="507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8863" name="Rectangle 15"/>
          <p:cNvSpPr>
            <a:spLocks noChangeArrowheads="1"/>
          </p:cNvSpPr>
          <p:nvPr/>
        </p:nvSpPr>
        <p:spPr bwMode="auto">
          <a:xfrm>
            <a:off x="457200" y="5273675"/>
            <a:ext cx="3276600" cy="6699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lvl="1">
              <a:spcBef>
                <a:spcPct val="20000"/>
              </a:spcBef>
            </a:pPr>
            <a:r>
              <a:rPr lang="fr-FR" sz="2000" b="1" i="0"/>
              <a:t>SC (</a:t>
            </a:r>
            <a:r>
              <a:rPr lang="fr-FR" sz="2000" b="1" i="0" u="sng"/>
              <a:t>S#</a:t>
            </a:r>
            <a:r>
              <a:rPr lang="fr-FR" sz="2000" b="1" i="0"/>
              <a:t>, CITY)</a:t>
            </a:r>
          </a:p>
        </p:txBody>
      </p:sp>
      <p:graphicFrame>
        <p:nvGraphicFramePr>
          <p:cNvPr id="207874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6029325" y="4424363"/>
          <a:ext cx="2733675" cy="1900237"/>
        </p:xfrm>
        <a:graphic>
          <a:graphicData uri="http://schemas.openxmlformats.org/presentationml/2006/ole">
            <p:oleObj spid="_x0000_s207874" name="Document" r:id="rId5" imgW="3462120" imgH="2320920" progId="Word.Document.8">
              <p:embed/>
            </p:oleObj>
          </a:graphicData>
        </a:graphic>
      </p:graphicFrame>
      <p:graphicFrame>
        <p:nvGraphicFramePr>
          <p:cNvPr id="207875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6257925" y="1833563"/>
          <a:ext cx="2733675" cy="1900237"/>
        </p:xfrm>
        <a:graphic>
          <a:graphicData uri="http://schemas.openxmlformats.org/presentationml/2006/ole">
            <p:oleObj spid="_x0000_s207875" name="Document" r:id="rId6" imgW="3462120" imgH="2320920" progId="Word.Document.8">
              <p:embed/>
            </p:oleObj>
          </a:graphicData>
        </a:graphic>
      </p:graphicFrame>
      <p:sp>
        <p:nvSpPr>
          <p:cNvPr id="78866" name="Rectangle 18"/>
          <p:cNvSpPr>
            <a:spLocks noChangeArrowheads="1"/>
          </p:cNvSpPr>
          <p:nvPr/>
        </p:nvSpPr>
        <p:spPr bwMode="auto">
          <a:xfrm>
            <a:off x="4024313" y="4481513"/>
            <a:ext cx="1906587" cy="454025"/>
          </a:xfrm>
          <a:prstGeom prst="rect">
            <a:avLst/>
          </a:prstGeom>
          <a:solidFill>
            <a:schemeClr val="folHlink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/>
              <a:t> CS Join SC</a:t>
            </a:r>
          </a:p>
        </p:txBody>
      </p:sp>
      <p:sp>
        <p:nvSpPr>
          <p:cNvPr id="78867" name="Rectangle 19"/>
          <p:cNvSpPr>
            <a:spLocks noChangeArrowheads="1"/>
          </p:cNvSpPr>
          <p:nvPr/>
        </p:nvSpPr>
        <p:spPr bwMode="auto">
          <a:xfrm>
            <a:off x="5943600" y="3276600"/>
            <a:ext cx="16764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lvl="1">
              <a:spcBef>
                <a:spcPct val="20000"/>
              </a:spcBef>
            </a:pPr>
            <a:r>
              <a:rPr lang="fr-FR" sz="2000" b="1" i="0"/>
              <a:t>S1</a:t>
            </a:r>
          </a:p>
        </p:txBody>
      </p:sp>
      <p:sp>
        <p:nvSpPr>
          <p:cNvPr id="78868" name="Line 20"/>
          <p:cNvSpPr>
            <a:spLocks noChangeShapeType="1"/>
          </p:cNvSpPr>
          <p:nvPr/>
        </p:nvSpPr>
        <p:spPr bwMode="auto">
          <a:xfrm flipV="1">
            <a:off x="5340350" y="3727450"/>
            <a:ext cx="901700" cy="5461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8869" name="Line 21"/>
          <p:cNvSpPr>
            <a:spLocks noChangeShapeType="1"/>
          </p:cNvSpPr>
          <p:nvPr/>
        </p:nvSpPr>
        <p:spPr bwMode="auto">
          <a:xfrm flipV="1">
            <a:off x="5568950" y="3879850"/>
            <a:ext cx="749300" cy="4699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 spd="slow">
    <p:zo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8896" name="Object 0">
            <a:hlinkClick r:id="" action="ppaction://ole?verb=0"/>
          </p:cNvPr>
          <p:cNvGraphicFramePr>
            <a:graphicFrameLocks/>
          </p:cNvGraphicFramePr>
          <p:nvPr/>
        </p:nvGraphicFramePr>
        <p:xfrm>
          <a:off x="1457325" y="3629025"/>
          <a:ext cx="2227263" cy="1965325"/>
        </p:xfrm>
        <a:graphic>
          <a:graphicData uri="http://schemas.openxmlformats.org/presentationml/2006/ole">
            <p:oleObj spid="_x0000_s208896" name="Document" r:id="rId3" imgW="2236680" imgH="1974600" progId="Word.Document.8">
              <p:embed/>
            </p:oleObj>
          </a:graphicData>
        </a:graphic>
      </p:graphicFrame>
      <p:graphicFrame>
        <p:nvGraphicFramePr>
          <p:cNvPr id="208897" name="Object 1">
            <a:hlinkClick r:id="" action="ppaction://ole?verb=0"/>
          </p:cNvPr>
          <p:cNvGraphicFramePr>
            <a:graphicFrameLocks/>
          </p:cNvGraphicFramePr>
          <p:nvPr/>
        </p:nvGraphicFramePr>
        <p:xfrm>
          <a:off x="3281363" y="1762125"/>
          <a:ext cx="2781300" cy="1320800"/>
        </p:xfrm>
        <a:graphic>
          <a:graphicData uri="http://schemas.openxmlformats.org/presentationml/2006/ole">
            <p:oleObj spid="_x0000_s208897" name="Document" r:id="rId4" imgW="2790720" imgH="1330200" progId="Word.Document.8">
              <p:embed/>
            </p:oleObj>
          </a:graphicData>
        </a:graphic>
      </p:graphicFrame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4578350" y="539750"/>
            <a:ext cx="14351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9877" name="Rectangle 5"/>
          <p:cNvSpPr>
            <a:spLocks noChangeArrowheads="1"/>
          </p:cNvSpPr>
          <p:nvPr/>
        </p:nvSpPr>
        <p:spPr bwMode="auto">
          <a:xfrm>
            <a:off x="2673350" y="539750"/>
            <a:ext cx="12827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9878" name="Rectangle 6"/>
          <p:cNvSpPr>
            <a:spLocks noChangeArrowheads="1"/>
          </p:cNvSpPr>
          <p:nvPr/>
        </p:nvSpPr>
        <p:spPr bwMode="auto">
          <a:xfrm>
            <a:off x="4710113" y="641350"/>
            <a:ext cx="760412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CITY</a:t>
            </a:r>
          </a:p>
        </p:txBody>
      </p:sp>
      <p:sp>
        <p:nvSpPr>
          <p:cNvPr id="79879" name="Rectangle 7"/>
          <p:cNvSpPr>
            <a:spLocks noChangeArrowheads="1"/>
          </p:cNvSpPr>
          <p:nvPr/>
        </p:nvSpPr>
        <p:spPr bwMode="auto">
          <a:xfrm>
            <a:off x="2728913" y="663575"/>
            <a:ext cx="1095375" cy="363538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1800" b="1" i="0">
                <a:solidFill>
                  <a:schemeClr val="accent2"/>
                </a:solidFill>
              </a:rPr>
              <a:t>STATUS</a:t>
            </a:r>
          </a:p>
        </p:txBody>
      </p:sp>
      <p:sp>
        <p:nvSpPr>
          <p:cNvPr id="79880" name="Line 8"/>
          <p:cNvSpPr>
            <a:spLocks noChangeShapeType="1"/>
          </p:cNvSpPr>
          <p:nvPr/>
        </p:nvSpPr>
        <p:spPr bwMode="auto">
          <a:xfrm>
            <a:off x="3987800" y="787400"/>
            <a:ext cx="558800" cy="25400"/>
          </a:xfrm>
          <a:prstGeom prst="line">
            <a:avLst/>
          </a:prstGeom>
          <a:noFill/>
          <a:ln w="50799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9881" name="Rectangle 9"/>
          <p:cNvSpPr>
            <a:spLocks noChangeArrowheads="1"/>
          </p:cNvSpPr>
          <p:nvPr/>
        </p:nvSpPr>
        <p:spPr bwMode="auto">
          <a:xfrm>
            <a:off x="2590800" y="1387475"/>
            <a:ext cx="3276600" cy="6699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lvl="1">
              <a:spcBef>
                <a:spcPct val="20000"/>
              </a:spcBef>
            </a:pPr>
            <a:r>
              <a:rPr lang="fr-FR" sz="2000" b="1" i="0"/>
              <a:t>CS (STATUS, </a:t>
            </a:r>
            <a:r>
              <a:rPr lang="fr-FR" sz="2000" b="1" i="0" u="sng"/>
              <a:t>CITY</a:t>
            </a:r>
            <a:r>
              <a:rPr lang="fr-FR" sz="2000" b="1" i="0"/>
              <a:t>)</a:t>
            </a:r>
            <a:r>
              <a:rPr lang="fr-FR" sz="2800">
                <a:solidFill>
                  <a:schemeClr val="tx1"/>
                </a:solidFill>
              </a:rPr>
              <a:t/>
            </a:r>
            <a:br>
              <a:rPr lang="fr-FR" sz="2800">
                <a:solidFill>
                  <a:schemeClr val="tx1"/>
                </a:solidFill>
              </a:rPr>
            </a:br>
            <a:endParaRPr lang="fr-FR" sz="2800">
              <a:solidFill>
                <a:schemeClr val="tx1"/>
              </a:solidFill>
            </a:endParaRPr>
          </a:p>
        </p:txBody>
      </p:sp>
      <p:sp>
        <p:nvSpPr>
          <p:cNvPr id="79882" name="Rectangle 10"/>
          <p:cNvSpPr>
            <a:spLocks noChangeArrowheads="1"/>
          </p:cNvSpPr>
          <p:nvPr/>
        </p:nvSpPr>
        <p:spPr bwMode="auto">
          <a:xfrm>
            <a:off x="1073150" y="6026150"/>
            <a:ext cx="8255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9883" name="Rectangle 11"/>
          <p:cNvSpPr>
            <a:spLocks noChangeArrowheads="1"/>
          </p:cNvSpPr>
          <p:nvPr/>
        </p:nvSpPr>
        <p:spPr bwMode="auto">
          <a:xfrm>
            <a:off x="2978150" y="6026150"/>
            <a:ext cx="10541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9884" name="Rectangle 12"/>
          <p:cNvSpPr>
            <a:spLocks noChangeArrowheads="1"/>
          </p:cNvSpPr>
          <p:nvPr/>
        </p:nvSpPr>
        <p:spPr bwMode="auto">
          <a:xfrm>
            <a:off x="1204913" y="6127750"/>
            <a:ext cx="492125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S#</a:t>
            </a:r>
          </a:p>
        </p:txBody>
      </p:sp>
      <p:sp>
        <p:nvSpPr>
          <p:cNvPr id="79885" name="Rectangle 13"/>
          <p:cNvSpPr>
            <a:spLocks noChangeArrowheads="1"/>
          </p:cNvSpPr>
          <p:nvPr/>
        </p:nvSpPr>
        <p:spPr bwMode="auto">
          <a:xfrm>
            <a:off x="3109913" y="6127750"/>
            <a:ext cx="760412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CITY</a:t>
            </a:r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>
            <a:off x="1930400" y="6324600"/>
            <a:ext cx="1016000" cy="0"/>
          </a:xfrm>
          <a:prstGeom prst="line">
            <a:avLst/>
          </a:prstGeom>
          <a:noFill/>
          <a:ln w="507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9887" name="Rectangle 15"/>
          <p:cNvSpPr>
            <a:spLocks noChangeArrowheads="1"/>
          </p:cNvSpPr>
          <p:nvPr/>
        </p:nvSpPr>
        <p:spPr bwMode="auto">
          <a:xfrm>
            <a:off x="457200" y="5273675"/>
            <a:ext cx="3276600" cy="6699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lvl="1">
              <a:spcBef>
                <a:spcPct val="20000"/>
              </a:spcBef>
            </a:pPr>
            <a:r>
              <a:rPr lang="fr-FR" sz="2000" b="1" i="0"/>
              <a:t>SC (</a:t>
            </a:r>
            <a:r>
              <a:rPr lang="fr-FR" sz="2000" b="1" i="0" u="sng"/>
              <a:t>S#</a:t>
            </a:r>
            <a:r>
              <a:rPr lang="fr-FR" sz="2000" b="1" i="0"/>
              <a:t>, CITY)</a:t>
            </a:r>
          </a:p>
        </p:txBody>
      </p:sp>
      <p:graphicFrame>
        <p:nvGraphicFramePr>
          <p:cNvPr id="208898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6029325" y="4424363"/>
          <a:ext cx="2733675" cy="1900237"/>
        </p:xfrm>
        <a:graphic>
          <a:graphicData uri="http://schemas.openxmlformats.org/presentationml/2006/ole">
            <p:oleObj spid="_x0000_s208898" name="Document" r:id="rId5" imgW="3462120" imgH="2320920" progId="Word.Document.8">
              <p:embed/>
            </p:oleObj>
          </a:graphicData>
        </a:graphic>
      </p:graphicFrame>
      <p:sp>
        <p:nvSpPr>
          <p:cNvPr id="79889" name="Rectangle 17"/>
          <p:cNvSpPr>
            <a:spLocks noChangeArrowheads="1"/>
          </p:cNvSpPr>
          <p:nvPr/>
        </p:nvSpPr>
        <p:spPr bwMode="auto">
          <a:xfrm>
            <a:off x="214313" y="1585913"/>
            <a:ext cx="1773237" cy="454025"/>
          </a:xfrm>
          <a:prstGeom prst="rect">
            <a:avLst/>
          </a:prstGeom>
          <a:solidFill>
            <a:schemeClr val="folHlink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>
                <a:solidFill>
                  <a:srgbClr val="0000F1"/>
                </a:solidFill>
              </a:rPr>
              <a:t>MAJ de CS</a:t>
            </a:r>
          </a:p>
        </p:txBody>
      </p:sp>
      <p:sp>
        <p:nvSpPr>
          <p:cNvPr id="79890" name="Rectangle 18"/>
          <p:cNvSpPr>
            <a:spLocks noChangeArrowheads="1"/>
          </p:cNvSpPr>
          <p:nvPr/>
        </p:nvSpPr>
        <p:spPr bwMode="auto">
          <a:xfrm>
            <a:off x="4024313" y="4481513"/>
            <a:ext cx="1906587" cy="454025"/>
          </a:xfrm>
          <a:prstGeom prst="rect">
            <a:avLst/>
          </a:prstGeom>
          <a:solidFill>
            <a:schemeClr val="folHlink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/>
              <a:t> CS Join SC</a:t>
            </a:r>
          </a:p>
        </p:txBody>
      </p:sp>
    </p:spTree>
  </p:cSld>
  <p:clrMapOvr>
    <a:masterClrMapping/>
  </p:clrMapOvr>
  <p:transition spd="slow">
    <p:zo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9920" name="Object 0">
            <a:hlinkClick r:id="" action="ppaction://ole?verb=0"/>
          </p:cNvPr>
          <p:cNvGraphicFramePr>
            <a:graphicFrameLocks/>
          </p:cNvGraphicFramePr>
          <p:nvPr/>
        </p:nvGraphicFramePr>
        <p:xfrm>
          <a:off x="1457325" y="3629025"/>
          <a:ext cx="2227263" cy="1965325"/>
        </p:xfrm>
        <a:graphic>
          <a:graphicData uri="http://schemas.openxmlformats.org/presentationml/2006/ole">
            <p:oleObj spid="_x0000_s209920" name="Document" r:id="rId3" imgW="2236680" imgH="1974600" progId="Word.Document.8">
              <p:embed/>
            </p:oleObj>
          </a:graphicData>
        </a:graphic>
      </p:graphicFrame>
      <p:graphicFrame>
        <p:nvGraphicFramePr>
          <p:cNvPr id="209921" name="Object 1">
            <a:hlinkClick r:id="" action="ppaction://ole?verb=0"/>
          </p:cNvPr>
          <p:cNvGraphicFramePr>
            <a:graphicFrameLocks/>
          </p:cNvGraphicFramePr>
          <p:nvPr/>
        </p:nvGraphicFramePr>
        <p:xfrm>
          <a:off x="3281363" y="1762125"/>
          <a:ext cx="2781300" cy="1247775"/>
        </p:xfrm>
        <a:graphic>
          <a:graphicData uri="http://schemas.openxmlformats.org/presentationml/2006/ole">
            <p:oleObj spid="_x0000_s209921" name="Document" r:id="rId4" imgW="2790720" imgH="1257120" progId="Word.Document.8">
              <p:embed/>
            </p:oleObj>
          </a:graphicData>
        </a:graphic>
      </p:graphicFrame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4578350" y="539750"/>
            <a:ext cx="14351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0901" name="Rectangle 5"/>
          <p:cNvSpPr>
            <a:spLocks noChangeArrowheads="1"/>
          </p:cNvSpPr>
          <p:nvPr/>
        </p:nvSpPr>
        <p:spPr bwMode="auto">
          <a:xfrm>
            <a:off x="2673350" y="539750"/>
            <a:ext cx="12827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4710113" y="641350"/>
            <a:ext cx="760412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CITY</a:t>
            </a:r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auto">
          <a:xfrm>
            <a:off x="2728913" y="663575"/>
            <a:ext cx="1095375" cy="363538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1800" b="1" i="0">
                <a:solidFill>
                  <a:schemeClr val="accent2"/>
                </a:solidFill>
              </a:rPr>
              <a:t>STATUS</a:t>
            </a:r>
          </a:p>
        </p:txBody>
      </p:sp>
      <p:sp>
        <p:nvSpPr>
          <p:cNvPr id="80904" name="Line 8"/>
          <p:cNvSpPr>
            <a:spLocks noChangeShapeType="1"/>
          </p:cNvSpPr>
          <p:nvPr/>
        </p:nvSpPr>
        <p:spPr bwMode="auto">
          <a:xfrm>
            <a:off x="3987800" y="787400"/>
            <a:ext cx="558800" cy="25400"/>
          </a:xfrm>
          <a:prstGeom prst="line">
            <a:avLst/>
          </a:prstGeom>
          <a:noFill/>
          <a:ln w="50799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0905" name="Rectangle 9"/>
          <p:cNvSpPr>
            <a:spLocks noChangeArrowheads="1"/>
          </p:cNvSpPr>
          <p:nvPr/>
        </p:nvSpPr>
        <p:spPr bwMode="auto">
          <a:xfrm>
            <a:off x="2590800" y="1387475"/>
            <a:ext cx="3276600" cy="6699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lvl="1">
              <a:spcBef>
                <a:spcPct val="20000"/>
              </a:spcBef>
            </a:pPr>
            <a:r>
              <a:rPr lang="fr-FR" sz="2000" b="1" i="0"/>
              <a:t>CS (STATUS, </a:t>
            </a:r>
            <a:r>
              <a:rPr lang="fr-FR" sz="2000" b="1" i="0" u="sng"/>
              <a:t>CITY</a:t>
            </a:r>
            <a:r>
              <a:rPr lang="fr-FR" sz="2000" b="1" i="0"/>
              <a:t>)</a:t>
            </a:r>
            <a:r>
              <a:rPr lang="fr-FR" sz="2800">
                <a:solidFill>
                  <a:schemeClr val="tx1"/>
                </a:solidFill>
              </a:rPr>
              <a:t/>
            </a:r>
            <a:br>
              <a:rPr lang="fr-FR" sz="2800">
                <a:solidFill>
                  <a:schemeClr val="tx1"/>
                </a:solidFill>
              </a:rPr>
            </a:br>
            <a:endParaRPr lang="fr-FR" sz="2800">
              <a:solidFill>
                <a:schemeClr val="tx1"/>
              </a:solidFill>
            </a:endParaRPr>
          </a:p>
        </p:txBody>
      </p:sp>
      <p:sp>
        <p:nvSpPr>
          <p:cNvPr id="80906" name="Rectangle 10"/>
          <p:cNvSpPr>
            <a:spLocks noChangeArrowheads="1"/>
          </p:cNvSpPr>
          <p:nvPr/>
        </p:nvSpPr>
        <p:spPr bwMode="auto">
          <a:xfrm>
            <a:off x="1073150" y="6026150"/>
            <a:ext cx="8255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0907" name="Rectangle 11"/>
          <p:cNvSpPr>
            <a:spLocks noChangeArrowheads="1"/>
          </p:cNvSpPr>
          <p:nvPr/>
        </p:nvSpPr>
        <p:spPr bwMode="auto">
          <a:xfrm>
            <a:off x="2978150" y="6026150"/>
            <a:ext cx="10541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0908" name="Rectangle 12"/>
          <p:cNvSpPr>
            <a:spLocks noChangeArrowheads="1"/>
          </p:cNvSpPr>
          <p:nvPr/>
        </p:nvSpPr>
        <p:spPr bwMode="auto">
          <a:xfrm>
            <a:off x="1204913" y="6127750"/>
            <a:ext cx="492125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S#</a:t>
            </a:r>
          </a:p>
        </p:txBody>
      </p:sp>
      <p:sp>
        <p:nvSpPr>
          <p:cNvPr id="80909" name="Rectangle 13"/>
          <p:cNvSpPr>
            <a:spLocks noChangeArrowheads="1"/>
          </p:cNvSpPr>
          <p:nvPr/>
        </p:nvSpPr>
        <p:spPr bwMode="auto">
          <a:xfrm>
            <a:off x="3109913" y="6127750"/>
            <a:ext cx="760412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CITY</a:t>
            </a:r>
          </a:p>
        </p:txBody>
      </p:sp>
      <p:sp>
        <p:nvSpPr>
          <p:cNvPr id="80910" name="Line 14"/>
          <p:cNvSpPr>
            <a:spLocks noChangeShapeType="1"/>
          </p:cNvSpPr>
          <p:nvPr/>
        </p:nvSpPr>
        <p:spPr bwMode="auto">
          <a:xfrm>
            <a:off x="1930400" y="6324600"/>
            <a:ext cx="1016000" cy="0"/>
          </a:xfrm>
          <a:prstGeom prst="line">
            <a:avLst/>
          </a:prstGeom>
          <a:noFill/>
          <a:ln w="507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0911" name="Rectangle 15"/>
          <p:cNvSpPr>
            <a:spLocks noChangeArrowheads="1"/>
          </p:cNvSpPr>
          <p:nvPr/>
        </p:nvSpPr>
        <p:spPr bwMode="auto">
          <a:xfrm>
            <a:off x="457200" y="5273675"/>
            <a:ext cx="3276600" cy="6699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lvl="1">
              <a:spcBef>
                <a:spcPct val="20000"/>
              </a:spcBef>
            </a:pPr>
            <a:r>
              <a:rPr lang="fr-FR" sz="2000" b="1" i="0"/>
              <a:t>SC (</a:t>
            </a:r>
            <a:r>
              <a:rPr lang="fr-FR" sz="2000" b="1" i="0" u="sng"/>
              <a:t>S#</a:t>
            </a:r>
            <a:r>
              <a:rPr lang="fr-FR" sz="2000" b="1" i="0"/>
              <a:t>, CITY)</a:t>
            </a:r>
          </a:p>
        </p:txBody>
      </p:sp>
      <p:graphicFrame>
        <p:nvGraphicFramePr>
          <p:cNvPr id="209922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6029325" y="4424363"/>
          <a:ext cx="2733675" cy="1612900"/>
        </p:xfrm>
        <a:graphic>
          <a:graphicData uri="http://schemas.openxmlformats.org/presentationml/2006/ole">
            <p:oleObj spid="_x0000_s209922" name="Document" r:id="rId5" imgW="3462120" imgH="1971360" progId="Word.Document.8">
              <p:embed/>
            </p:oleObj>
          </a:graphicData>
        </a:graphic>
      </p:graphicFrame>
      <p:sp>
        <p:nvSpPr>
          <p:cNvPr id="80913" name="Rectangle 17"/>
          <p:cNvSpPr>
            <a:spLocks noChangeArrowheads="1"/>
          </p:cNvSpPr>
          <p:nvPr/>
        </p:nvSpPr>
        <p:spPr bwMode="auto">
          <a:xfrm>
            <a:off x="214313" y="1585913"/>
            <a:ext cx="1773237" cy="454025"/>
          </a:xfrm>
          <a:prstGeom prst="rect">
            <a:avLst/>
          </a:prstGeom>
          <a:solidFill>
            <a:schemeClr val="folHlink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>
                <a:solidFill>
                  <a:srgbClr val="0000F1"/>
                </a:solidFill>
              </a:rPr>
              <a:t>MAJ de CS</a:t>
            </a:r>
          </a:p>
        </p:txBody>
      </p:sp>
      <p:sp>
        <p:nvSpPr>
          <p:cNvPr id="80914" name="Rectangle 18"/>
          <p:cNvSpPr>
            <a:spLocks noChangeArrowheads="1"/>
          </p:cNvSpPr>
          <p:nvPr/>
        </p:nvSpPr>
        <p:spPr bwMode="auto">
          <a:xfrm>
            <a:off x="4024313" y="4481513"/>
            <a:ext cx="1906587" cy="454025"/>
          </a:xfrm>
          <a:prstGeom prst="rect">
            <a:avLst/>
          </a:prstGeom>
          <a:solidFill>
            <a:schemeClr val="folHlink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/>
              <a:t> CS Join SC</a:t>
            </a:r>
          </a:p>
        </p:txBody>
      </p:sp>
    </p:spTree>
  </p:cSld>
  <p:clrMapOvr>
    <a:masterClrMapping/>
  </p:clrMapOvr>
  <p:transition spd="slow">
    <p:zoom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0944" name="Object 0">
            <a:hlinkClick r:id="" action="ppaction://ole?verb=0"/>
          </p:cNvPr>
          <p:cNvGraphicFramePr>
            <a:graphicFrameLocks/>
          </p:cNvGraphicFramePr>
          <p:nvPr/>
        </p:nvGraphicFramePr>
        <p:xfrm>
          <a:off x="1457325" y="3629025"/>
          <a:ext cx="2227263" cy="1965325"/>
        </p:xfrm>
        <a:graphic>
          <a:graphicData uri="http://schemas.openxmlformats.org/presentationml/2006/ole">
            <p:oleObj spid="_x0000_s210944" name="Document" r:id="rId3" imgW="2236680" imgH="1974600" progId="Word.Document.8">
              <p:embed/>
            </p:oleObj>
          </a:graphicData>
        </a:graphic>
      </p:graphicFrame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4578350" y="539750"/>
            <a:ext cx="14351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4710113" y="641350"/>
            <a:ext cx="1200150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STATUS</a:t>
            </a:r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3332163" y="558800"/>
            <a:ext cx="504825" cy="4064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S#</a:t>
            </a:r>
          </a:p>
        </p:txBody>
      </p:sp>
      <p:sp>
        <p:nvSpPr>
          <p:cNvPr id="81926" name="Line 6"/>
          <p:cNvSpPr>
            <a:spLocks noChangeShapeType="1"/>
          </p:cNvSpPr>
          <p:nvPr/>
        </p:nvSpPr>
        <p:spPr bwMode="auto">
          <a:xfrm>
            <a:off x="3987800" y="787400"/>
            <a:ext cx="558800" cy="25400"/>
          </a:xfrm>
          <a:prstGeom prst="line">
            <a:avLst/>
          </a:prstGeom>
          <a:noFill/>
          <a:ln w="507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1927" name="Rectangle 7"/>
          <p:cNvSpPr>
            <a:spLocks noChangeArrowheads="1"/>
          </p:cNvSpPr>
          <p:nvPr/>
        </p:nvSpPr>
        <p:spPr bwMode="auto">
          <a:xfrm>
            <a:off x="2590800" y="1387475"/>
            <a:ext cx="3276600" cy="3651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lvl="1">
              <a:spcBef>
                <a:spcPct val="20000"/>
              </a:spcBef>
            </a:pPr>
            <a:r>
              <a:rPr lang="fr-FR" sz="2000" b="1" i="0"/>
              <a:t>SS (</a:t>
            </a:r>
            <a:r>
              <a:rPr lang="fr-FR" sz="2000" b="1" i="0" u="sng"/>
              <a:t>S#</a:t>
            </a:r>
            <a:r>
              <a:rPr lang="fr-FR" sz="2000" b="1" i="0"/>
              <a:t>, STATUS)</a:t>
            </a:r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1073150" y="6026150"/>
            <a:ext cx="8255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1929" name="Rectangle 9"/>
          <p:cNvSpPr>
            <a:spLocks noChangeArrowheads="1"/>
          </p:cNvSpPr>
          <p:nvPr/>
        </p:nvSpPr>
        <p:spPr bwMode="auto">
          <a:xfrm>
            <a:off x="2978150" y="6026150"/>
            <a:ext cx="10541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1930" name="Rectangle 10"/>
          <p:cNvSpPr>
            <a:spLocks noChangeArrowheads="1"/>
          </p:cNvSpPr>
          <p:nvPr/>
        </p:nvSpPr>
        <p:spPr bwMode="auto">
          <a:xfrm>
            <a:off x="1204913" y="6127750"/>
            <a:ext cx="492125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S#</a:t>
            </a:r>
          </a:p>
        </p:txBody>
      </p:sp>
      <p:sp>
        <p:nvSpPr>
          <p:cNvPr id="81931" name="Rectangle 11"/>
          <p:cNvSpPr>
            <a:spLocks noChangeArrowheads="1"/>
          </p:cNvSpPr>
          <p:nvPr/>
        </p:nvSpPr>
        <p:spPr bwMode="auto">
          <a:xfrm>
            <a:off x="3109913" y="6127750"/>
            <a:ext cx="760412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CITY</a:t>
            </a:r>
          </a:p>
        </p:txBody>
      </p:sp>
      <p:sp>
        <p:nvSpPr>
          <p:cNvPr id="81932" name="Line 12"/>
          <p:cNvSpPr>
            <a:spLocks noChangeShapeType="1"/>
          </p:cNvSpPr>
          <p:nvPr/>
        </p:nvSpPr>
        <p:spPr bwMode="auto">
          <a:xfrm>
            <a:off x="1930400" y="6324600"/>
            <a:ext cx="1016000" cy="0"/>
          </a:xfrm>
          <a:prstGeom prst="line">
            <a:avLst/>
          </a:prstGeom>
          <a:noFill/>
          <a:ln w="507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1933" name="Rectangle 13"/>
          <p:cNvSpPr>
            <a:spLocks noChangeArrowheads="1"/>
          </p:cNvSpPr>
          <p:nvPr/>
        </p:nvSpPr>
        <p:spPr bwMode="auto">
          <a:xfrm>
            <a:off x="457200" y="5273675"/>
            <a:ext cx="3276600" cy="6699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lvl="1">
              <a:spcBef>
                <a:spcPct val="20000"/>
              </a:spcBef>
            </a:pPr>
            <a:r>
              <a:rPr lang="fr-FR" sz="2000" b="1" i="0"/>
              <a:t>SC (</a:t>
            </a:r>
            <a:r>
              <a:rPr lang="fr-FR" sz="2000" b="1" i="0" u="sng"/>
              <a:t>S#</a:t>
            </a:r>
            <a:r>
              <a:rPr lang="fr-FR" sz="2000" b="1" i="0"/>
              <a:t>, CITY)</a:t>
            </a:r>
          </a:p>
        </p:txBody>
      </p:sp>
      <p:graphicFrame>
        <p:nvGraphicFramePr>
          <p:cNvPr id="210945" name="Object 1">
            <a:hlinkClick r:id="" action="ppaction://ole?verb=0"/>
          </p:cNvPr>
          <p:cNvGraphicFramePr>
            <a:graphicFrameLocks/>
          </p:cNvGraphicFramePr>
          <p:nvPr/>
        </p:nvGraphicFramePr>
        <p:xfrm>
          <a:off x="3762375" y="1885950"/>
          <a:ext cx="1825625" cy="2036763"/>
        </p:xfrm>
        <a:graphic>
          <a:graphicData uri="http://schemas.openxmlformats.org/presentationml/2006/ole">
            <p:oleObj spid="_x0000_s210945" name="Document" r:id="rId4" imgW="2315880" imgH="2485800" progId="Word.Document.8">
              <p:embed/>
            </p:oleObj>
          </a:graphicData>
        </a:graphic>
      </p:graphicFrame>
      <p:graphicFrame>
        <p:nvGraphicFramePr>
          <p:cNvPr id="210946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6029325" y="4424363"/>
          <a:ext cx="2733675" cy="1900237"/>
        </p:xfrm>
        <a:graphic>
          <a:graphicData uri="http://schemas.openxmlformats.org/presentationml/2006/ole">
            <p:oleObj spid="_x0000_s210946" name="Document" r:id="rId5" imgW="3462120" imgH="2320920" progId="Word.Document.8">
              <p:embed/>
            </p:oleObj>
          </a:graphicData>
        </a:graphic>
      </p:graphicFrame>
      <p:sp>
        <p:nvSpPr>
          <p:cNvPr id="81936" name="Rectangle 16"/>
          <p:cNvSpPr>
            <a:spLocks noChangeArrowheads="1"/>
          </p:cNvSpPr>
          <p:nvPr/>
        </p:nvSpPr>
        <p:spPr bwMode="auto">
          <a:xfrm>
            <a:off x="6553200" y="3276600"/>
            <a:ext cx="16764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lvl="1">
              <a:spcBef>
                <a:spcPct val="20000"/>
              </a:spcBef>
            </a:pPr>
            <a:r>
              <a:rPr lang="fr-FR" sz="2000" b="1" i="0"/>
              <a:t>S1</a:t>
            </a:r>
          </a:p>
        </p:txBody>
      </p:sp>
      <p:sp>
        <p:nvSpPr>
          <p:cNvPr id="81937" name="Rectangle 17"/>
          <p:cNvSpPr>
            <a:spLocks noChangeArrowheads="1"/>
          </p:cNvSpPr>
          <p:nvPr/>
        </p:nvSpPr>
        <p:spPr bwMode="auto">
          <a:xfrm>
            <a:off x="214313" y="214313"/>
            <a:ext cx="2419350" cy="1222375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>
                <a:solidFill>
                  <a:srgbClr val="0000F1"/>
                </a:solidFill>
              </a:rPr>
              <a:t>Décomposition</a:t>
            </a:r>
          </a:p>
          <a:p>
            <a:r>
              <a:rPr lang="fr-FR" b="1">
                <a:solidFill>
                  <a:srgbClr val="0000F1"/>
                </a:solidFill>
              </a:rPr>
              <a:t>en projections</a:t>
            </a:r>
          </a:p>
          <a:p>
            <a:r>
              <a:rPr lang="fr-FR" b="1">
                <a:solidFill>
                  <a:srgbClr val="0000F1"/>
                </a:solidFill>
              </a:rPr>
              <a:t>dépendantes</a:t>
            </a:r>
          </a:p>
        </p:txBody>
      </p:sp>
      <p:graphicFrame>
        <p:nvGraphicFramePr>
          <p:cNvPr id="210947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6248400" y="1828800"/>
          <a:ext cx="2733675" cy="1900238"/>
        </p:xfrm>
        <a:graphic>
          <a:graphicData uri="http://schemas.openxmlformats.org/presentationml/2006/ole">
            <p:oleObj spid="_x0000_s210947" name="Document" r:id="rId6" imgW="3462120" imgH="2320920" progId="Word.Document.8">
              <p:embed/>
            </p:oleObj>
          </a:graphicData>
        </a:graphic>
      </p:graphicFrame>
      <p:sp>
        <p:nvSpPr>
          <p:cNvPr id="81939" name="Rectangle 19"/>
          <p:cNvSpPr>
            <a:spLocks noChangeArrowheads="1"/>
          </p:cNvSpPr>
          <p:nvPr/>
        </p:nvSpPr>
        <p:spPr bwMode="auto">
          <a:xfrm>
            <a:off x="6234113" y="6081713"/>
            <a:ext cx="1889125" cy="454025"/>
          </a:xfrm>
          <a:prstGeom prst="rect">
            <a:avLst/>
          </a:prstGeom>
          <a:solidFill>
            <a:schemeClr val="folHlink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/>
              <a:t> SC Join SS</a:t>
            </a: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285720" y="2000240"/>
            <a:ext cx="2786082" cy="1105431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dirty="0" smtClean="0">
                <a:solidFill>
                  <a:srgbClr val="0000F1"/>
                </a:solidFill>
              </a:rPr>
              <a:t>Perte de </a:t>
            </a:r>
            <a:r>
              <a:rPr lang="fr-FR" b="1" dirty="0" err="1" smtClean="0">
                <a:solidFill>
                  <a:srgbClr val="0000F1"/>
                </a:solidFill>
              </a:rPr>
              <a:t>DFs</a:t>
            </a:r>
            <a:endParaRPr lang="fr-FR" b="1" dirty="0" smtClean="0">
              <a:solidFill>
                <a:srgbClr val="0000F1"/>
              </a:solidFill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fr-FR" sz="2000" b="1" i="0" dirty="0" smtClean="0">
                <a:solidFill>
                  <a:srgbClr val="0000F1"/>
                </a:solidFill>
              </a:rPr>
              <a:t> </a:t>
            </a:r>
            <a:r>
              <a:rPr lang="fr-FR" sz="2000" b="1" i="0" dirty="0" smtClean="0">
                <a:solidFill>
                  <a:srgbClr val="FF0000"/>
                </a:solidFill>
              </a:rPr>
              <a:t>CITY -&gt; STATUS</a:t>
            </a:r>
            <a:endParaRPr lang="fr-FR" sz="2000" b="1" i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fr-FR" sz="3600"/>
              <a:t>Pourquoi ce schéma pour S-P ?</a:t>
            </a:r>
            <a:endParaRPr lang="fr-MC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534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/>
              <a:t>Autres schémas sont possibles </a:t>
            </a:r>
          </a:p>
          <a:p>
            <a:pPr>
              <a:lnSpc>
                <a:spcPct val="90000"/>
              </a:lnSpc>
            </a:pPr>
            <a:r>
              <a:rPr lang="fr-FR" sz="2800"/>
              <a:t>Une table par fournisseur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fr-FR" sz="2400"/>
              <a:t>IBM (S#, STATUT, CITY, P#, PNAME; QTY)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fr-FR" sz="2400"/>
              <a:t>HP (S#; STATUT, CONTACT, CITY, P#, PNAME, QTY)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fr-FR" sz="2400"/>
              <a:t>….</a:t>
            </a:r>
          </a:p>
          <a:p>
            <a:pPr>
              <a:lnSpc>
                <a:spcPct val="90000"/>
              </a:lnSpc>
            </a:pPr>
            <a:r>
              <a:rPr lang="fr-FR" sz="2800"/>
              <a:t>Une seule table (universelle)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fr-FR" sz="2400"/>
              <a:t>S-P (S#, SNAME,STATUS,CITY,P#,QTY,PNAME,COLOR,WEIGHT,PCITY)</a:t>
            </a:r>
          </a:p>
          <a:p>
            <a:pPr>
              <a:lnSpc>
                <a:spcPct val="90000"/>
              </a:lnSpc>
            </a:pPr>
            <a:r>
              <a:rPr lang="fr-FR" sz="2800"/>
              <a:t>Autres intermédiaires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fr-FR" sz="2400"/>
              <a:t>SP’ (</a:t>
            </a:r>
            <a:r>
              <a:rPr lang="fr-FR" sz="2400" u="sng"/>
              <a:t>S#</a:t>
            </a:r>
            <a:r>
              <a:rPr lang="fr-FR" sz="2400"/>
              <a:t>, SNAME, STATUS, CITY, </a:t>
            </a:r>
            <a:r>
              <a:rPr lang="fr-FR" sz="2400" u="sng"/>
              <a:t>P#</a:t>
            </a:r>
            <a:r>
              <a:rPr lang="fr-FR" sz="2400"/>
              <a:t>, QTY ), P (P#…)</a:t>
            </a:r>
          </a:p>
          <a:p>
            <a:pPr>
              <a:lnSpc>
                <a:spcPct val="90000"/>
              </a:lnSpc>
              <a:buSzTx/>
              <a:buFont typeface="Wingdings" pitchFamily="2" charset="2"/>
              <a:buChar char="ü"/>
            </a:pPr>
            <a:r>
              <a:rPr lang="fr-FR" sz="2800">
                <a:solidFill>
                  <a:schemeClr val="tx2"/>
                </a:solidFill>
              </a:rPr>
              <a:t>Alors pourquoi le schéma S,SP,P ?</a:t>
            </a:r>
            <a:endParaRPr lang="fr-MC" sz="28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1968" name="Object 0">
            <a:hlinkClick r:id="" action="ppaction://ole?verb=0"/>
          </p:cNvPr>
          <p:cNvGraphicFramePr>
            <a:graphicFrameLocks/>
          </p:cNvGraphicFramePr>
          <p:nvPr/>
        </p:nvGraphicFramePr>
        <p:xfrm>
          <a:off x="1457325" y="3629025"/>
          <a:ext cx="2227263" cy="1962150"/>
        </p:xfrm>
        <a:graphic>
          <a:graphicData uri="http://schemas.openxmlformats.org/presentationml/2006/ole">
            <p:oleObj spid="_x0000_s211968" name="Document" r:id="rId3" imgW="2236680" imgH="1971360" progId="Word.Document.8">
              <p:embed/>
            </p:oleObj>
          </a:graphicData>
        </a:graphic>
      </p:graphicFrame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4578350" y="539750"/>
            <a:ext cx="14351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4710113" y="641350"/>
            <a:ext cx="1200150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STATUS</a:t>
            </a:r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3332163" y="558800"/>
            <a:ext cx="504825" cy="4064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S#</a:t>
            </a:r>
          </a:p>
        </p:txBody>
      </p:sp>
      <p:sp>
        <p:nvSpPr>
          <p:cNvPr id="82950" name="Line 6"/>
          <p:cNvSpPr>
            <a:spLocks noChangeShapeType="1"/>
          </p:cNvSpPr>
          <p:nvPr/>
        </p:nvSpPr>
        <p:spPr bwMode="auto">
          <a:xfrm>
            <a:off x="3987800" y="787400"/>
            <a:ext cx="558800" cy="25400"/>
          </a:xfrm>
          <a:prstGeom prst="line">
            <a:avLst/>
          </a:prstGeom>
          <a:noFill/>
          <a:ln w="507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2951" name="Rectangle 7"/>
          <p:cNvSpPr>
            <a:spLocks noChangeArrowheads="1"/>
          </p:cNvSpPr>
          <p:nvPr/>
        </p:nvSpPr>
        <p:spPr bwMode="auto">
          <a:xfrm>
            <a:off x="2590800" y="1387475"/>
            <a:ext cx="3276600" cy="3651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lvl="1">
              <a:spcBef>
                <a:spcPct val="20000"/>
              </a:spcBef>
            </a:pPr>
            <a:r>
              <a:rPr lang="fr-FR" sz="2000" b="1" i="0"/>
              <a:t>SS (</a:t>
            </a:r>
            <a:r>
              <a:rPr lang="fr-FR" sz="2000" b="1" i="0" u="sng"/>
              <a:t>S#</a:t>
            </a:r>
            <a:r>
              <a:rPr lang="fr-FR" sz="2000" b="1" i="0"/>
              <a:t>, STATUS)</a:t>
            </a:r>
          </a:p>
        </p:txBody>
      </p:sp>
      <p:sp>
        <p:nvSpPr>
          <p:cNvPr id="82952" name="Rectangle 8"/>
          <p:cNvSpPr>
            <a:spLocks noChangeArrowheads="1"/>
          </p:cNvSpPr>
          <p:nvPr/>
        </p:nvSpPr>
        <p:spPr bwMode="auto">
          <a:xfrm>
            <a:off x="1073150" y="6026150"/>
            <a:ext cx="8255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2953" name="Rectangle 9"/>
          <p:cNvSpPr>
            <a:spLocks noChangeArrowheads="1"/>
          </p:cNvSpPr>
          <p:nvPr/>
        </p:nvSpPr>
        <p:spPr bwMode="auto">
          <a:xfrm>
            <a:off x="2978150" y="6026150"/>
            <a:ext cx="10541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2954" name="Rectangle 10"/>
          <p:cNvSpPr>
            <a:spLocks noChangeArrowheads="1"/>
          </p:cNvSpPr>
          <p:nvPr/>
        </p:nvSpPr>
        <p:spPr bwMode="auto">
          <a:xfrm>
            <a:off x="1204913" y="6127750"/>
            <a:ext cx="492125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S#</a:t>
            </a:r>
          </a:p>
        </p:txBody>
      </p:sp>
      <p:sp>
        <p:nvSpPr>
          <p:cNvPr id="82955" name="Rectangle 11"/>
          <p:cNvSpPr>
            <a:spLocks noChangeArrowheads="1"/>
          </p:cNvSpPr>
          <p:nvPr/>
        </p:nvSpPr>
        <p:spPr bwMode="auto">
          <a:xfrm>
            <a:off x="3109913" y="6127750"/>
            <a:ext cx="760412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CITY</a:t>
            </a:r>
          </a:p>
        </p:txBody>
      </p:sp>
      <p:sp>
        <p:nvSpPr>
          <p:cNvPr id="82956" name="Line 12"/>
          <p:cNvSpPr>
            <a:spLocks noChangeShapeType="1"/>
          </p:cNvSpPr>
          <p:nvPr/>
        </p:nvSpPr>
        <p:spPr bwMode="auto">
          <a:xfrm>
            <a:off x="1930400" y="6324600"/>
            <a:ext cx="1016000" cy="0"/>
          </a:xfrm>
          <a:prstGeom prst="line">
            <a:avLst/>
          </a:prstGeom>
          <a:noFill/>
          <a:ln w="507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2957" name="Rectangle 13"/>
          <p:cNvSpPr>
            <a:spLocks noChangeArrowheads="1"/>
          </p:cNvSpPr>
          <p:nvPr/>
        </p:nvSpPr>
        <p:spPr bwMode="auto">
          <a:xfrm>
            <a:off x="457200" y="5273675"/>
            <a:ext cx="3276600" cy="6699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lvl="1">
              <a:spcBef>
                <a:spcPct val="20000"/>
              </a:spcBef>
            </a:pPr>
            <a:r>
              <a:rPr lang="fr-FR" sz="2000" b="1" i="0"/>
              <a:t>SC (</a:t>
            </a:r>
            <a:r>
              <a:rPr lang="fr-FR" sz="2000" b="1" i="0" u="sng"/>
              <a:t>S#</a:t>
            </a:r>
            <a:r>
              <a:rPr lang="fr-FR" sz="2000" b="1" i="0"/>
              <a:t>, CITY)</a:t>
            </a:r>
          </a:p>
        </p:txBody>
      </p:sp>
      <p:graphicFrame>
        <p:nvGraphicFramePr>
          <p:cNvPr id="211969" name="Object 1">
            <a:hlinkClick r:id="" action="ppaction://ole?verb=0"/>
          </p:cNvPr>
          <p:cNvGraphicFramePr>
            <a:graphicFrameLocks/>
          </p:cNvGraphicFramePr>
          <p:nvPr/>
        </p:nvGraphicFramePr>
        <p:xfrm>
          <a:off x="3762375" y="1885950"/>
          <a:ext cx="1825625" cy="1612900"/>
        </p:xfrm>
        <a:graphic>
          <a:graphicData uri="http://schemas.openxmlformats.org/presentationml/2006/ole">
            <p:oleObj spid="_x0000_s211969" name="Document" r:id="rId4" imgW="2315880" imgH="1971360" progId="Word.Document.8">
              <p:embed/>
            </p:oleObj>
          </a:graphicData>
        </a:graphic>
      </p:graphicFrame>
      <p:graphicFrame>
        <p:nvGraphicFramePr>
          <p:cNvPr id="211970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6029325" y="4424363"/>
          <a:ext cx="2733675" cy="1612900"/>
        </p:xfrm>
        <a:graphic>
          <a:graphicData uri="http://schemas.openxmlformats.org/presentationml/2006/ole">
            <p:oleObj spid="_x0000_s211970" name="Document" r:id="rId5" imgW="3462120" imgH="1971360" progId="Word.Document.8">
              <p:embed/>
            </p:oleObj>
          </a:graphicData>
        </a:graphic>
      </p:graphicFrame>
      <p:sp>
        <p:nvSpPr>
          <p:cNvPr id="82960" name="Rectangle 16"/>
          <p:cNvSpPr>
            <a:spLocks noChangeArrowheads="1"/>
          </p:cNvSpPr>
          <p:nvPr/>
        </p:nvSpPr>
        <p:spPr bwMode="auto">
          <a:xfrm>
            <a:off x="6081713" y="3765550"/>
            <a:ext cx="2376487" cy="393700"/>
          </a:xfrm>
          <a:prstGeom prst="rect">
            <a:avLst/>
          </a:prstGeom>
          <a:solidFill>
            <a:schemeClr val="hlink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CITY  -|-&gt; STATUS</a:t>
            </a:r>
          </a:p>
        </p:txBody>
      </p:sp>
      <p:sp>
        <p:nvSpPr>
          <p:cNvPr id="82961" name="Rectangle 17"/>
          <p:cNvSpPr>
            <a:spLocks noChangeArrowheads="1"/>
          </p:cNvSpPr>
          <p:nvPr/>
        </p:nvSpPr>
        <p:spPr bwMode="auto">
          <a:xfrm>
            <a:off x="214313" y="1585913"/>
            <a:ext cx="1755775" cy="454025"/>
          </a:xfrm>
          <a:prstGeom prst="rect">
            <a:avLst/>
          </a:prstGeom>
          <a:solidFill>
            <a:schemeClr val="folHlink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>
                <a:solidFill>
                  <a:srgbClr val="0000F1"/>
                </a:solidFill>
              </a:rPr>
              <a:t>MAJ de SS</a:t>
            </a:r>
          </a:p>
        </p:txBody>
      </p:sp>
      <p:sp>
        <p:nvSpPr>
          <p:cNvPr id="82962" name="Rectangle 18"/>
          <p:cNvSpPr>
            <a:spLocks noChangeArrowheads="1"/>
          </p:cNvSpPr>
          <p:nvPr/>
        </p:nvSpPr>
        <p:spPr bwMode="auto">
          <a:xfrm>
            <a:off x="6234113" y="6081713"/>
            <a:ext cx="1889125" cy="454025"/>
          </a:xfrm>
          <a:prstGeom prst="rect">
            <a:avLst/>
          </a:prstGeom>
          <a:solidFill>
            <a:schemeClr val="folHlink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/>
              <a:t> SC Join SS</a:t>
            </a:r>
          </a:p>
        </p:txBody>
      </p:sp>
    </p:spTree>
  </p:cSld>
  <p:clrMapOvr>
    <a:masterClrMapping/>
  </p:clrMapOvr>
  <p:transition spd="slow">
    <p:zoom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142852"/>
            <a:ext cx="7772400" cy="1143000"/>
          </a:xfrm>
        </p:spPr>
        <p:txBody>
          <a:bodyPr/>
          <a:lstStyle/>
          <a:p>
            <a:r>
              <a:rPr lang="fr-FR" sz="4000" dirty="0"/>
              <a:t>Conception de la base </a:t>
            </a:r>
            <a:r>
              <a:rPr lang="fr-FR" sz="4000" dirty="0" smtClean="0"/>
              <a:t>S-P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(avec </a:t>
            </a:r>
            <a:r>
              <a:rPr lang="fr-FR" sz="2400" i="0" dirty="0" smtClean="0"/>
              <a:t> CITY -&gt; STATUS)</a:t>
            </a:r>
            <a:r>
              <a:rPr lang="fr-FR" i="0" dirty="0" smtClean="0"/>
              <a:t> </a:t>
            </a:r>
            <a:endParaRPr lang="fr-FR" dirty="0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428736"/>
            <a:ext cx="8105804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400" dirty="0"/>
              <a:t>Relation universelle initiale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fr-FR" sz="1800" i="0" dirty="0">
                <a:solidFill>
                  <a:schemeClr val="tx2"/>
                </a:solidFill>
              </a:rPr>
              <a:t>SP1 (</a:t>
            </a:r>
            <a:r>
              <a:rPr lang="fr-FR" sz="1800" i="0" u="sng" dirty="0">
                <a:solidFill>
                  <a:schemeClr val="tx2"/>
                </a:solidFill>
              </a:rPr>
              <a:t>S#</a:t>
            </a:r>
            <a:r>
              <a:rPr lang="fr-FR" sz="1800" i="0" dirty="0">
                <a:solidFill>
                  <a:schemeClr val="tx2"/>
                </a:solidFill>
              </a:rPr>
              <a:t>, SNAME, SCITY, STATUS, </a:t>
            </a:r>
            <a:r>
              <a:rPr lang="fr-FR" sz="1800" i="0" u="sng" dirty="0">
                <a:solidFill>
                  <a:schemeClr val="tx2"/>
                </a:solidFill>
              </a:rPr>
              <a:t>P#</a:t>
            </a:r>
            <a:r>
              <a:rPr lang="fr-FR" sz="1800" i="0" dirty="0">
                <a:solidFill>
                  <a:schemeClr val="tx2"/>
                </a:solidFill>
              </a:rPr>
              <a:t>, PNAME, COLOR, WEIGHT, PCITY, QTY)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$"/>
            </a:pPr>
            <a:r>
              <a:rPr lang="fr-FR" sz="1800" i="0" dirty="0">
                <a:solidFill>
                  <a:schemeClr val="tx2"/>
                </a:solidFill>
              </a:rPr>
              <a:t> Les </a:t>
            </a:r>
            <a:r>
              <a:rPr lang="fr-FR" sz="1800" i="0" dirty="0" err="1" smtClean="0">
                <a:solidFill>
                  <a:schemeClr val="tx2"/>
                </a:solidFill>
              </a:rPr>
              <a:t>DFs</a:t>
            </a:r>
            <a:r>
              <a:rPr lang="fr-FR" sz="1800" i="0" dirty="0" smtClean="0">
                <a:solidFill>
                  <a:schemeClr val="tx2"/>
                </a:solidFill>
              </a:rPr>
              <a:t> autres que CITY -&gt; STATUS ?</a:t>
            </a:r>
            <a:endParaRPr lang="fr-FR" sz="1800" i="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fr-FR" sz="2000" dirty="0"/>
              <a:t>1ère décomposition sans perte </a:t>
            </a:r>
            <a:r>
              <a:rPr lang="fr-FR" sz="2000" dirty="0" smtClean="0"/>
              <a:t>d’info</a:t>
            </a:r>
            <a:endParaRPr lang="fr-FR" sz="2000" dirty="0"/>
          </a:p>
          <a:p>
            <a:pPr lvl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fr-FR" sz="1800" i="0" dirty="0">
                <a:solidFill>
                  <a:schemeClr val="tx2"/>
                </a:solidFill>
              </a:rPr>
              <a:t>P (</a:t>
            </a:r>
            <a:r>
              <a:rPr lang="fr-FR" sz="1800" i="0" u="sng" dirty="0">
                <a:solidFill>
                  <a:schemeClr val="tx2"/>
                </a:solidFill>
              </a:rPr>
              <a:t>P#</a:t>
            </a:r>
            <a:r>
              <a:rPr lang="fr-FR" sz="1800" i="0" dirty="0">
                <a:solidFill>
                  <a:schemeClr val="tx2"/>
                </a:solidFill>
              </a:rPr>
              <a:t>, PNAME, COLOR, WEIGHT, PCITY)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fr-FR" sz="1800" i="0" dirty="0">
                <a:solidFill>
                  <a:schemeClr val="tx2"/>
                </a:solidFill>
              </a:rPr>
              <a:t>SP2 (</a:t>
            </a:r>
            <a:r>
              <a:rPr lang="fr-FR" sz="1800" i="0" u="sng" dirty="0">
                <a:solidFill>
                  <a:schemeClr val="tx2"/>
                </a:solidFill>
              </a:rPr>
              <a:t>S#</a:t>
            </a:r>
            <a:r>
              <a:rPr lang="fr-FR" sz="1800" i="0" dirty="0">
                <a:solidFill>
                  <a:schemeClr val="tx2"/>
                </a:solidFill>
              </a:rPr>
              <a:t>, SNAME, SCITY, STATUS, </a:t>
            </a:r>
            <a:r>
              <a:rPr lang="fr-FR" sz="1800" i="0" u="sng" dirty="0">
                <a:solidFill>
                  <a:schemeClr val="tx2"/>
                </a:solidFill>
              </a:rPr>
              <a:t>P#</a:t>
            </a:r>
            <a:r>
              <a:rPr lang="fr-FR" sz="1800" i="0" dirty="0">
                <a:solidFill>
                  <a:schemeClr val="tx2"/>
                </a:solidFill>
              </a:rPr>
              <a:t>, QTY)</a:t>
            </a:r>
          </a:p>
          <a:p>
            <a:pPr>
              <a:lnSpc>
                <a:spcPct val="90000"/>
              </a:lnSpc>
            </a:pPr>
            <a:r>
              <a:rPr lang="fr-FR" sz="2000" dirty="0"/>
              <a:t>On retrouve SP’ augmenté par SNAME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ü"/>
            </a:pPr>
            <a:r>
              <a:rPr lang="fr-FR" sz="1800" dirty="0">
                <a:solidFill>
                  <a:schemeClr val="tx2"/>
                </a:solidFill>
              </a:rPr>
              <a:t>Est-ce que c'est la seule 1ère décomposition sans perte possible ?</a:t>
            </a:r>
          </a:p>
          <a:p>
            <a:pPr>
              <a:lnSpc>
                <a:spcPct val="90000"/>
              </a:lnSpc>
            </a:pPr>
            <a:r>
              <a:rPr lang="fr-FR" sz="2000" dirty="0"/>
              <a:t>2ème décomposition sans </a:t>
            </a:r>
            <a:r>
              <a:rPr lang="fr-FR" sz="2000" dirty="0" smtClean="0"/>
              <a:t>perte d’info, </a:t>
            </a:r>
            <a:r>
              <a:rPr lang="fr-FR" sz="2000" dirty="0"/>
              <a:t>de </a:t>
            </a:r>
            <a:r>
              <a:rPr lang="fr-FR" sz="2000" dirty="0" smtClean="0"/>
              <a:t>SP2</a:t>
            </a:r>
            <a:endParaRPr lang="fr-FR" sz="2000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fr-FR" sz="1800" i="0" dirty="0">
                <a:solidFill>
                  <a:schemeClr val="tx2"/>
                </a:solidFill>
              </a:rPr>
              <a:t>SP (</a:t>
            </a:r>
            <a:r>
              <a:rPr lang="fr-FR" sz="1800" i="0" u="sng" dirty="0">
                <a:solidFill>
                  <a:schemeClr val="tx2"/>
                </a:solidFill>
              </a:rPr>
              <a:t>S#</a:t>
            </a:r>
            <a:r>
              <a:rPr lang="fr-FR" sz="1800" i="0" dirty="0">
                <a:solidFill>
                  <a:schemeClr val="tx2"/>
                </a:solidFill>
              </a:rPr>
              <a:t>, </a:t>
            </a:r>
            <a:r>
              <a:rPr lang="fr-FR" sz="1800" i="0" u="sng" dirty="0">
                <a:solidFill>
                  <a:schemeClr val="tx2"/>
                </a:solidFill>
              </a:rPr>
              <a:t>P#</a:t>
            </a:r>
            <a:r>
              <a:rPr lang="fr-FR" sz="1800" i="0" dirty="0">
                <a:solidFill>
                  <a:schemeClr val="tx2"/>
                </a:solidFill>
              </a:rPr>
              <a:t>, QTY)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fr-FR" sz="1800" i="0" dirty="0">
                <a:solidFill>
                  <a:schemeClr val="tx2"/>
                </a:solidFill>
              </a:rPr>
              <a:t>S (</a:t>
            </a:r>
            <a:r>
              <a:rPr lang="fr-FR" sz="1800" i="0" u="sng" dirty="0">
                <a:solidFill>
                  <a:schemeClr val="tx2"/>
                </a:solidFill>
              </a:rPr>
              <a:t>S#</a:t>
            </a:r>
            <a:r>
              <a:rPr lang="fr-FR" sz="1800" i="0" dirty="0">
                <a:solidFill>
                  <a:schemeClr val="tx2"/>
                </a:solidFill>
              </a:rPr>
              <a:t>, SNAME, SCITY, STATUS)</a:t>
            </a:r>
          </a:p>
          <a:p>
            <a:pPr>
              <a:lnSpc>
                <a:spcPct val="90000"/>
              </a:lnSpc>
            </a:pPr>
            <a:r>
              <a:rPr lang="fr-FR" sz="2000" b="1" u="sng" dirty="0"/>
              <a:t>3ème décomposition sans </a:t>
            </a:r>
            <a:r>
              <a:rPr lang="fr-FR" sz="2000" b="1" u="sng" dirty="0" smtClean="0"/>
              <a:t>perte d’info en </a:t>
            </a:r>
            <a:r>
              <a:rPr lang="fr-FR" sz="2000" b="1" u="sng" dirty="0" err="1" smtClean="0"/>
              <a:t>proj</a:t>
            </a:r>
            <a:r>
              <a:rPr lang="fr-FR" sz="2000" b="1" u="sng" dirty="0" smtClean="0"/>
              <a:t>. </a:t>
            </a:r>
            <a:r>
              <a:rPr lang="fr-FR" sz="2000" b="1" u="sng" dirty="0" err="1" smtClean="0"/>
              <a:t>ind</a:t>
            </a:r>
            <a:r>
              <a:rPr lang="fr-FR" sz="2000" b="1" u="sng" dirty="0" smtClean="0"/>
              <a:t>, </a:t>
            </a:r>
            <a:r>
              <a:rPr lang="fr-FR" sz="2000" b="1" u="sng" dirty="0"/>
              <a:t>de </a:t>
            </a:r>
            <a:r>
              <a:rPr lang="fr-FR" sz="2000" b="1" u="sng" dirty="0" smtClean="0"/>
              <a:t>S</a:t>
            </a:r>
            <a:endParaRPr lang="fr-FR" sz="2000" b="1" u="sng" dirty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fr-FR" sz="2000" i="0" dirty="0">
                <a:solidFill>
                  <a:schemeClr val="tx2"/>
                </a:solidFill>
              </a:rPr>
              <a:t>	 S (</a:t>
            </a:r>
            <a:r>
              <a:rPr lang="fr-FR" sz="2000" i="0" u="sng" dirty="0">
                <a:solidFill>
                  <a:schemeClr val="tx2"/>
                </a:solidFill>
              </a:rPr>
              <a:t>S#</a:t>
            </a:r>
            <a:r>
              <a:rPr lang="fr-FR" sz="2000" i="0" dirty="0">
                <a:solidFill>
                  <a:schemeClr val="tx2"/>
                </a:solidFill>
              </a:rPr>
              <a:t>, SNAME, SCITY)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fr-FR" sz="2000" i="0" dirty="0">
                <a:solidFill>
                  <a:schemeClr val="tx2"/>
                </a:solidFill>
              </a:rPr>
              <a:t>	 CS (</a:t>
            </a:r>
            <a:r>
              <a:rPr lang="fr-FR" sz="2000" i="0" u="sng" dirty="0">
                <a:solidFill>
                  <a:schemeClr val="tx2"/>
                </a:solidFill>
              </a:rPr>
              <a:t>SCITY</a:t>
            </a:r>
            <a:r>
              <a:rPr lang="fr-FR" sz="2000" i="0" dirty="0">
                <a:solidFill>
                  <a:schemeClr val="tx2"/>
                </a:solidFill>
              </a:rPr>
              <a:t>, STATUS)</a:t>
            </a:r>
            <a:endParaRPr lang="fr-FR" sz="2000" dirty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fr-FR" sz="2000" i="0" dirty="0"/>
          </a:p>
        </p:txBody>
      </p:sp>
    </p:spTree>
  </p:cSld>
  <p:clrMapOvr>
    <a:masterClrMapping/>
  </p:clrMapOvr>
  <p:transition spd="slow">
    <p:random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  <a:noFill/>
          <a:ln/>
        </p:spPr>
        <p:txBody>
          <a:bodyPr/>
          <a:lstStyle/>
          <a:p>
            <a:r>
              <a:rPr lang="fr-FR" dirty="0" smtClean="0"/>
              <a:t>Décomposition</a:t>
            </a:r>
            <a:endParaRPr lang="fr-FR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371600"/>
            <a:ext cx="7772400" cy="838200"/>
          </a:xfrm>
          <a:noFill/>
          <a:ln/>
        </p:spPr>
        <p:txBody>
          <a:bodyPr/>
          <a:lstStyle/>
          <a:p>
            <a:pPr lvl="1">
              <a:spcBef>
                <a:spcPct val="53000"/>
              </a:spcBef>
              <a:buClr>
                <a:schemeClr val="hlink"/>
              </a:buClr>
              <a:buSzPct val="115000"/>
              <a:buFont typeface="Wingdings" pitchFamily="2" charset="2"/>
              <a:buChar char="ê"/>
            </a:pPr>
            <a:r>
              <a:rPr lang="fr-FR" sz="3200" b="1">
                <a:solidFill>
                  <a:schemeClr val="accent2"/>
                </a:solidFill>
              </a:rPr>
              <a:t>Un autre exemple très courant</a:t>
            </a:r>
          </a:p>
        </p:txBody>
      </p:sp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5949950" y="4578350"/>
            <a:ext cx="8255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3973" name="Rectangle 5"/>
          <p:cNvSpPr>
            <a:spLocks noChangeArrowheads="1"/>
          </p:cNvSpPr>
          <p:nvPr/>
        </p:nvSpPr>
        <p:spPr bwMode="auto">
          <a:xfrm>
            <a:off x="7854950" y="5264150"/>
            <a:ext cx="10541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6081713" y="4679950"/>
            <a:ext cx="661987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SS#</a:t>
            </a:r>
          </a:p>
        </p:txBody>
      </p:sp>
      <p:sp>
        <p:nvSpPr>
          <p:cNvPr id="83975" name="Rectangle 7"/>
          <p:cNvSpPr>
            <a:spLocks noChangeArrowheads="1"/>
          </p:cNvSpPr>
          <p:nvPr/>
        </p:nvSpPr>
        <p:spPr bwMode="auto">
          <a:xfrm>
            <a:off x="7986713" y="5365750"/>
            <a:ext cx="534987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CP</a:t>
            </a:r>
          </a:p>
        </p:txBody>
      </p:sp>
      <p:sp>
        <p:nvSpPr>
          <p:cNvPr id="83976" name="Line 8"/>
          <p:cNvSpPr>
            <a:spLocks noChangeShapeType="1"/>
          </p:cNvSpPr>
          <p:nvPr/>
        </p:nvSpPr>
        <p:spPr bwMode="auto">
          <a:xfrm>
            <a:off x="6807200" y="4902200"/>
            <a:ext cx="1016000" cy="635000"/>
          </a:xfrm>
          <a:prstGeom prst="line">
            <a:avLst/>
          </a:prstGeom>
          <a:noFill/>
          <a:ln w="507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3977" name="Rectangle 9"/>
          <p:cNvSpPr>
            <a:spLocks noChangeArrowheads="1"/>
          </p:cNvSpPr>
          <p:nvPr/>
        </p:nvSpPr>
        <p:spPr bwMode="auto">
          <a:xfrm>
            <a:off x="4419600" y="5045075"/>
            <a:ext cx="3276600" cy="6699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lvl="1">
              <a:spcBef>
                <a:spcPct val="20000"/>
              </a:spcBef>
            </a:pPr>
            <a:r>
              <a:rPr lang="fr-FR" sz="2000" b="1" i="0"/>
              <a:t>PC (</a:t>
            </a:r>
            <a:r>
              <a:rPr lang="fr-FR" sz="2000" b="1" i="0" u="sng"/>
              <a:t>SS#</a:t>
            </a:r>
            <a:r>
              <a:rPr lang="fr-FR" sz="2000" b="1" i="0"/>
              <a:t>, CP)</a:t>
            </a:r>
          </a:p>
        </p:txBody>
      </p:sp>
      <p:sp>
        <p:nvSpPr>
          <p:cNvPr id="83978" name="Rectangle 10"/>
          <p:cNvSpPr>
            <a:spLocks noChangeArrowheads="1"/>
          </p:cNvSpPr>
          <p:nvPr/>
        </p:nvSpPr>
        <p:spPr bwMode="auto">
          <a:xfrm>
            <a:off x="7473950" y="2825750"/>
            <a:ext cx="14351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3979" name="Rectangle 11"/>
          <p:cNvSpPr>
            <a:spLocks noChangeArrowheads="1"/>
          </p:cNvSpPr>
          <p:nvPr/>
        </p:nvSpPr>
        <p:spPr bwMode="auto">
          <a:xfrm>
            <a:off x="7550150" y="4044950"/>
            <a:ext cx="10541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7605713" y="2927350"/>
            <a:ext cx="701675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Ville</a:t>
            </a:r>
          </a:p>
        </p:txBody>
      </p:sp>
      <p:sp>
        <p:nvSpPr>
          <p:cNvPr id="83981" name="Rectangle 13"/>
          <p:cNvSpPr>
            <a:spLocks noChangeArrowheads="1"/>
          </p:cNvSpPr>
          <p:nvPr/>
        </p:nvSpPr>
        <p:spPr bwMode="auto">
          <a:xfrm>
            <a:off x="7681913" y="4146550"/>
            <a:ext cx="534987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CP</a:t>
            </a:r>
          </a:p>
        </p:txBody>
      </p:sp>
      <p:sp>
        <p:nvSpPr>
          <p:cNvPr id="83982" name="Line 14"/>
          <p:cNvSpPr>
            <a:spLocks noChangeShapeType="1"/>
          </p:cNvSpPr>
          <p:nvPr/>
        </p:nvSpPr>
        <p:spPr bwMode="auto">
          <a:xfrm flipV="1">
            <a:off x="8102600" y="3403600"/>
            <a:ext cx="101600" cy="660400"/>
          </a:xfrm>
          <a:prstGeom prst="line">
            <a:avLst/>
          </a:prstGeom>
          <a:noFill/>
          <a:ln w="507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3983" name="Rectangle 15"/>
          <p:cNvSpPr>
            <a:spLocks noChangeArrowheads="1"/>
          </p:cNvSpPr>
          <p:nvPr/>
        </p:nvSpPr>
        <p:spPr bwMode="auto">
          <a:xfrm>
            <a:off x="5334000" y="2073275"/>
            <a:ext cx="3276600" cy="10509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lvl="1">
              <a:spcBef>
                <a:spcPct val="20000"/>
              </a:spcBef>
            </a:pPr>
            <a:r>
              <a:rPr lang="fr-FR" sz="2000" b="1" i="0"/>
              <a:t>CV (</a:t>
            </a:r>
            <a:r>
              <a:rPr lang="fr-FR" sz="2000" b="1" i="0" u="sng"/>
              <a:t>CP</a:t>
            </a:r>
            <a:r>
              <a:rPr lang="fr-FR" sz="2000" b="1" i="0"/>
              <a:t>, Ville)</a:t>
            </a:r>
            <a:r>
              <a:rPr lang="fr-FR" sz="2800">
                <a:solidFill>
                  <a:schemeClr val="tx1"/>
                </a:solidFill>
              </a:rPr>
              <a:t/>
            </a:r>
            <a:br>
              <a:rPr lang="fr-FR" sz="2800">
                <a:solidFill>
                  <a:schemeClr val="tx1"/>
                </a:solidFill>
              </a:rPr>
            </a:br>
            <a:endParaRPr lang="fr-FR" sz="2800">
              <a:solidFill>
                <a:schemeClr val="tx1"/>
              </a:solidFill>
            </a:endParaRPr>
          </a:p>
        </p:txBody>
      </p:sp>
      <p:sp>
        <p:nvSpPr>
          <p:cNvPr id="83984" name="Rectangle 16"/>
          <p:cNvSpPr>
            <a:spLocks noChangeArrowheads="1"/>
          </p:cNvSpPr>
          <p:nvPr/>
        </p:nvSpPr>
        <p:spPr bwMode="auto">
          <a:xfrm>
            <a:off x="463550" y="3968750"/>
            <a:ext cx="8255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3985" name="Rectangle 17"/>
          <p:cNvSpPr>
            <a:spLocks noChangeArrowheads="1"/>
          </p:cNvSpPr>
          <p:nvPr/>
        </p:nvSpPr>
        <p:spPr bwMode="auto">
          <a:xfrm>
            <a:off x="2749550" y="3740150"/>
            <a:ext cx="12827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3986" name="Rectangle 18"/>
          <p:cNvSpPr>
            <a:spLocks noChangeArrowheads="1"/>
          </p:cNvSpPr>
          <p:nvPr/>
        </p:nvSpPr>
        <p:spPr bwMode="auto">
          <a:xfrm>
            <a:off x="2673350" y="5035550"/>
            <a:ext cx="10541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3987" name="Rectangle 19"/>
          <p:cNvSpPr>
            <a:spLocks noChangeArrowheads="1"/>
          </p:cNvSpPr>
          <p:nvPr/>
        </p:nvSpPr>
        <p:spPr bwMode="auto">
          <a:xfrm>
            <a:off x="595313" y="4070350"/>
            <a:ext cx="661987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SS#</a:t>
            </a:r>
          </a:p>
        </p:txBody>
      </p:sp>
      <p:sp>
        <p:nvSpPr>
          <p:cNvPr id="83988" name="Rectangle 20"/>
          <p:cNvSpPr>
            <a:spLocks noChangeArrowheads="1"/>
          </p:cNvSpPr>
          <p:nvPr/>
        </p:nvSpPr>
        <p:spPr bwMode="auto">
          <a:xfrm>
            <a:off x="2881313" y="3841750"/>
            <a:ext cx="701675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Ville</a:t>
            </a:r>
          </a:p>
        </p:txBody>
      </p:sp>
      <p:sp>
        <p:nvSpPr>
          <p:cNvPr id="83989" name="Rectangle 21"/>
          <p:cNvSpPr>
            <a:spLocks noChangeArrowheads="1"/>
          </p:cNvSpPr>
          <p:nvPr/>
        </p:nvSpPr>
        <p:spPr bwMode="auto">
          <a:xfrm>
            <a:off x="2805113" y="5137150"/>
            <a:ext cx="534987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CP</a:t>
            </a:r>
          </a:p>
        </p:txBody>
      </p:sp>
      <p:sp>
        <p:nvSpPr>
          <p:cNvPr id="83990" name="Line 22"/>
          <p:cNvSpPr>
            <a:spLocks noChangeShapeType="1"/>
          </p:cNvSpPr>
          <p:nvPr/>
        </p:nvSpPr>
        <p:spPr bwMode="auto">
          <a:xfrm flipV="1">
            <a:off x="1320800" y="4013200"/>
            <a:ext cx="1397000" cy="279400"/>
          </a:xfrm>
          <a:prstGeom prst="line">
            <a:avLst/>
          </a:prstGeom>
          <a:noFill/>
          <a:ln w="50799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3991" name="Line 23"/>
          <p:cNvSpPr>
            <a:spLocks noChangeShapeType="1"/>
          </p:cNvSpPr>
          <p:nvPr/>
        </p:nvSpPr>
        <p:spPr bwMode="auto">
          <a:xfrm>
            <a:off x="1320800" y="4368800"/>
            <a:ext cx="1320800" cy="939800"/>
          </a:xfrm>
          <a:prstGeom prst="line">
            <a:avLst/>
          </a:prstGeom>
          <a:noFill/>
          <a:ln w="507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3992" name="Line 24"/>
          <p:cNvSpPr>
            <a:spLocks noChangeShapeType="1"/>
          </p:cNvSpPr>
          <p:nvPr/>
        </p:nvSpPr>
        <p:spPr bwMode="auto">
          <a:xfrm flipV="1">
            <a:off x="3302000" y="4241800"/>
            <a:ext cx="101600" cy="812800"/>
          </a:xfrm>
          <a:prstGeom prst="line">
            <a:avLst/>
          </a:prstGeom>
          <a:noFill/>
          <a:ln w="507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3993" name="Rectangle 25"/>
          <p:cNvSpPr>
            <a:spLocks noChangeArrowheads="1"/>
          </p:cNvSpPr>
          <p:nvPr/>
        </p:nvSpPr>
        <p:spPr bwMode="auto">
          <a:xfrm>
            <a:off x="228600" y="3292475"/>
            <a:ext cx="3971925" cy="6699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lvl="1">
              <a:spcBef>
                <a:spcPct val="20000"/>
              </a:spcBef>
            </a:pPr>
            <a:r>
              <a:rPr lang="fr-FR" sz="2000" b="1" i="0"/>
              <a:t>Pers  (</a:t>
            </a:r>
            <a:r>
              <a:rPr lang="fr-FR" sz="2000" b="1" i="0" u="sng"/>
              <a:t>SS#,</a:t>
            </a:r>
            <a:r>
              <a:rPr lang="fr-FR" sz="2000" b="1" i="0"/>
              <a:t> Ville, CP)</a:t>
            </a:r>
            <a:r>
              <a:rPr lang="fr-FR" sz="2800">
                <a:solidFill>
                  <a:schemeClr val="tx1"/>
                </a:solidFill>
              </a:rPr>
              <a:t/>
            </a:r>
            <a:br>
              <a:rPr lang="fr-FR" sz="2800">
                <a:solidFill>
                  <a:schemeClr val="tx1"/>
                </a:solidFill>
              </a:rPr>
            </a:br>
            <a:endParaRPr lang="fr-FR" sz="2800">
              <a:solidFill>
                <a:schemeClr val="tx1"/>
              </a:solidFill>
            </a:endParaRPr>
          </a:p>
        </p:txBody>
      </p:sp>
      <p:sp>
        <p:nvSpPr>
          <p:cNvPr id="83994" name="AutoShape 26"/>
          <p:cNvSpPr>
            <a:spLocks noChangeArrowheads="1"/>
          </p:cNvSpPr>
          <p:nvPr/>
        </p:nvSpPr>
        <p:spPr bwMode="auto">
          <a:xfrm rot="20160000">
            <a:off x="4349750" y="4349750"/>
            <a:ext cx="1130300" cy="520700"/>
          </a:xfrm>
          <a:prstGeom prst="rightArrow">
            <a:avLst>
              <a:gd name="adj1" fmla="val 50000"/>
              <a:gd name="adj2" fmla="val 108547"/>
            </a:avLst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 spd="slow">
    <p:zoom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772400" cy="914400"/>
          </a:xfrm>
          <a:noFill/>
          <a:ln/>
        </p:spPr>
        <p:txBody>
          <a:bodyPr/>
          <a:lstStyle/>
          <a:p>
            <a:r>
              <a:rPr lang="fr-FR"/>
              <a:t>Théorème de Rissanen</a:t>
            </a:r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357158" y="1142984"/>
            <a:ext cx="8445500" cy="2273300"/>
          </a:xfrm>
          <a:prstGeom prst="rect">
            <a:avLst/>
          </a:prstGeom>
          <a:solidFill>
            <a:schemeClr val="hlink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Monotype Sorts" pitchFamily="2" charset="2"/>
              <a:buChar char="H"/>
            </a:pPr>
            <a:r>
              <a:rPr lang="fr-FR" b="1" dirty="0">
                <a:solidFill>
                  <a:schemeClr val="tx2"/>
                </a:solidFill>
              </a:rPr>
              <a:t>Projections R1 et R2 de R sont indépendantes </a:t>
            </a:r>
            <a:r>
              <a:rPr lang="fr-FR" b="1" dirty="0" err="1">
                <a:solidFill>
                  <a:schemeClr val="tx2"/>
                </a:solidFill>
              </a:rPr>
              <a:t>ssi</a:t>
            </a:r>
            <a:r>
              <a:rPr lang="fr-FR" b="1" dirty="0">
                <a:solidFill>
                  <a:schemeClr val="tx2"/>
                </a:solidFill>
              </a:rPr>
              <a:t> :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Tx/>
              <a:buChar char="–"/>
            </a:pPr>
            <a:r>
              <a:rPr lang="fr-FR" b="1" dirty="0">
                <a:solidFill>
                  <a:schemeClr val="tx2"/>
                </a:solidFill>
              </a:rPr>
              <a:t>toute FD de R peut être logiquement déduite de </a:t>
            </a:r>
            <a:br>
              <a:rPr lang="fr-FR" b="1" dirty="0">
                <a:solidFill>
                  <a:schemeClr val="tx2"/>
                </a:solidFill>
              </a:rPr>
            </a:br>
            <a:r>
              <a:rPr lang="fr-FR" b="1" dirty="0">
                <a:solidFill>
                  <a:schemeClr val="tx2"/>
                </a:solidFill>
              </a:rPr>
              <a:t>celles dans R1 et R2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Tx/>
              <a:buChar char="–"/>
            </a:pPr>
            <a:r>
              <a:rPr lang="fr-FR" b="1" dirty="0">
                <a:solidFill>
                  <a:schemeClr val="tx2"/>
                </a:solidFill>
              </a:rPr>
              <a:t>les attributs communs de R1 et R2 forment </a:t>
            </a:r>
            <a:br>
              <a:rPr lang="fr-FR" b="1" dirty="0">
                <a:solidFill>
                  <a:schemeClr val="tx2"/>
                </a:solidFill>
              </a:rPr>
            </a:br>
            <a:r>
              <a:rPr lang="fr-FR" b="1" dirty="0">
                <a:solidFill>
                  <a:schemeClr val="tx2"/>
                </a:solidFill>
              </a:rPr>
              <a:t>une clé candidate pour au moins une de ces relations</a:t>
            </a:r>
            <a:endParaRPr lang="fr-MC" b="1" dirty="0">
              <a:solidFill>
                <a:schemeClr val="tx2"/>
              </a:solidFill>
            </a:endParaRPr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3505200"/>
            <a:ext cx="8305800" cy="3048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fr-FR" sz="2000" b="1"/>
              <a:t>Ex.</a:t>
            </a:r>
            <a:endParaRPr lang="fr-FR" sz="2800"/>
          </a:p>
          <a:p>
            <a:pPr lvl="2">
              <a:lnSpc>
                <a:spcPct val="90000"/>
              </a:lnSpc>
            </a:pPr>
            <a:r>
              <a:rPr lang="fr-FR" sz="2000"/>
              <a:t> FD : </a:t>
            </a:r>
            <a:r>
              <a:rPr lang="fr-FR" sz="1800" b="1" i="0"/>
              <a:t>S# --&gt; STATUS  </a:t>
            </a:r>
            <a:r>
              <a:rPr lang="fr-FR" sz="2000" b="1" i="0"/>
              <a:t>peut être logiquement déduite de </a:t>
            </a:r>
            <a:br>
              <a:rPr lang="fr-FR" sz="2000" b="1" i="0"/>
            </a:br>
            <a:r>
              <a:rPr lang="fr-FR" sz="1800" b="1" i="0"/>
              <a:t>S# --&gt; CITY </a:t>
            </a:r>
            <a:r>
              <a:rPr lang="fr-FR" sz="2000" b="1" i="0"/>
              <a:t>et de </a:t>
            </a:r>
            <a:r>
              <a:rPr lang="fr-FR" sz="1800" b="1" i="0"/>
              <a:t>CITY --&gt; STATUS</a:t>
            </a:r>
          </a:p>
          <a:p>
            <a:pPr lvl="3">
              <a:lnSpc>
                <a:spcPct val="90000"/>
              </a:lnSpc>
            </a:pPr>
            <a:r>
              <a:rPr lang="fr-FR" sz="1800" b="1" i="0"/>
              <a:t>Transitivité</a:t>
            </a:r>
          </a:p>
          <a:p>
            <a:pPr lvl="2">
              <a:lnSpc>
                <a:spcPct val="90000"/>
              </a:lnSpc>
            </a:pPr>
            <a:r>
              <a:rPr lang="fr-FR" sz="2000"/>
              <a:t>Les projections indépendantes de  </a:t>
            </a:r>
            <a:r>
              <a:rPr lang="fr-FR" sz="1800" b="1" i="0"/>
              <a:t>SP'</a:t>
            </a:r>
            <a:r>
              <a:rPr lang="fr-FR" sz="2000"/>
              <a:t>:</a:t>
            </a:r>
          </a:p>
          <a:p>
            <a:pPr lvl="2">
              <a:lnSpc>
                <a:spcPct val="90000"/>
              </a:lnSpc>
              <a:buFont typeface="Monotype Sorts" pitchFamily="2" charset="2"/>
              <a:buNone/>
            </a:pPr>
            <a:r>
              <a:rPr lang="fr-FR" sz="2000" b="1" i="0">
                <a:solidFill>
                  <a:schemeClr val="tx2"/>
                </a:solidFill>
              </a:rPr>
              <a:t>		(</a:t>
            </a:r>
            <a:r>
              <a:rPr lang="fr-FR" sz="2000" b="1" i="0" u="sng">
                <a:solidFill>
                  <a:schemeClr val="tx2"/>
                </a:solidFill>
              </a:rPr>
              <a:t>S#</a:t>
            </a:r>
            <a:r>
              <a:rPr lang="fr-FR" sz="2000" b="1" i="0">
                <a:solidFill>
                  <a:schemeClr val="tx2"/>
                </a:solidFill>
              </a:rPr>
              <a:t>, CITY) et (</a:t>
            </a:r>
            <a:r>
              <a:rPr lang="fr-FR" sz="2000" b="1" i="0" u="sng">
                <a:solidFill>
                  <a:schemeClr val="tx2"/>
                </a:solidFill>
              </a:rPr>
              <a:t>CITY</a:t>
            </a:r>
            <a:r>
              <a:rPr lang="fr-FR" sz="2000" b="1" i="0">
                <a:solidFill>
                  <a:schemeClr val="tx2"/>
                </a:solidFill>
              </a:rPr>
              <a:t>, STATUS)</a:t>
            </a:r>
          </a:p>
          <a:p>
            <a:pPr lvl="2">
              <a:lnSpc>
                <a:spcPct val="90000"/>
              </a:lnSpc>
              <a:buFont typeface="Monotype Sorts" pitchFamily="2" charset="2"/>
              <a:buNone/>
            </a:pPr>
            <a:r>
              <a:rPr lang="fr-FR" sz="2000" b="1" i="0"/>
              <a:t>La dépendance </a:t>
            </a:r>
            <a:r>
              <a:rPr lang="fr-FR" sz="1800" b="1" i="0"/>
              <a:t>S# --&gt; STATUS</a:t>
            </a:r>
            <a:r>
              <a:rPr lang="fr-FR" sz="2000" b="1" i="0"/>
              <a:t>  peut  être déduite</a:t>
            </a:r>
            <a:endParaRPr lang="fr-FR" sz="2000" b="1" i="0">
              <a:solidFill>
                <a:srgbClr val="FC0128"/>
              </a:solidFill>
            </a:endParaRPr>
          </a:p>
          <a:p>
            <a:pPr lvl="2">
              <a:lnSpc>
                <a:spcPct val="90000"/>
              </a:lnSpc>
            </a:pPr>
            <a:r>
              <a:rPr lang="fr-FR" sz="2000"/>
              <a:t>Les projections dépendantes de  </a:t>
            </a:r>
            <a:r>
              <a:rPr lang="fr-FR" sz="1800" b="1" i="0"/>
              <a:t>SP'</a:t>
            </a:r>
            <a:r>
              <a:rPr lang="fr-FR" sz="2000"/>
              <a:t>:</a:t>
            </a:r>
          </a:p>
          <a:p>
            <a:pPr lvl="2">
              <a:lnSpc>
                <a:spcPct val="90000"/>
              </a:lnSpc>
              <a:buFont typeface="Monotype Sorts" pitchFamily="2" charset="2"/>
              <a:buNone/>
            </a:pPr>
            <a:r>
              <a:rPr lang="fr-FR" sz="2000" b="1" i="0"/>
              <a:t>		(</a:t>
            </a:r>
            <a:r>
              <a:rPr lang="fr-FR" sz="2000" b="1" i="0" u="sng"/>
              <a:t>S#</a:t>
            </a:r>
            <a:r>
              <a:rPr lang="fr-FR" sz="2000" b="1" i="0"/>
              <a:t>, CITY) et (</a:t>
            </a:r>
            <a:r>
              <a:rPr lang="fr-FR" sz="2000" b="1" i="0" u="sng"/>
              <a:t>S#</a:t>
            </a:r>
            <a:r>
              <a:rPr lang="fr-FR" sz="2000" b="1" i="0"/>
              <a:t>, STATUS) </a:t>
            </a:r>
          </a:p>
          <a:p>
            <a:pPr lvl="2">
              <a:lnSpc>
                <a:spcPct val="90000"/>
              </a:lnSpc>
              <a:buFont typeface="Monotype Sorts" pitchFamily="2" charset="2"/>
              <a:buNone/>
            </a:pPr>
            <a:r>
              <a:rPr lang="fr-FR" sz="2000" b="1" i="0"/>
              <a:t>La dépendance </a:t>
            </a:r>
            <a:r>
              <a:rPr lang="fr-FR" sz="1800" b="1" i="0"/>
              <a:t>CITY --&gt; STATUS</a:t>
            </a:r>
            <a:r>
              <a:rPr lang="fr-FR" sz="2000" b="1" i="0"/>
              <a:t>  ne peut être déduite</a:t>
            </a:r>
          </a:p>
        </p:txBody>
      </p:sp>
      <p:pic>
        <p:nvPicPr>
          <p:cNvPr id="5" name="Image 4" descr="maillot-jau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81116" y="0"/>
            <a:ext cx="862884" cy="1145148"/>
          </a:xfrm>
          <a:prstGeom prst="rect">
            <a:avLst/>
          </a:prstGeom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849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849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772400" cy="914400"/>
          </a:xfrm>
          <a:noFill/>
          <a:ln/>
        </p:spPr>
        <p:txBody>
          <a:bodyPr/>
          <a:lstStyle/>
          <a:p>
            <a:r>
              <a:rPr lang="fr-FR"/>
              <a:t>Théorème de Rissanen</a:t>
            </a:r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05800" cy="3048000"/>
          </a:xfrm>
          <a:noFill/>
          <a:ln/>
        </p:spPr>
        <p:txBody>
          <a:bodyPr/>
          <a:lstStyle/>
          <a:p>
            <a:r>
              <a:rPr lang="fr-FR" sz="2400" b="1"/>
              <a:t> Ce théorème permet seulement de vérifier le si la décomposition est en projections indépendantes</a:t>
            </a:r>
          </a:p>
          <a:p>
            <a:r>
              <a:rPr lang="fr-FR" sz="2400" b="1"/>
              <a:t>Il </a:t>
            </a:r>
            <a:r>
              <a:rPr lang="fr-FR" sz="2400" b="1" u="sng"/>
              <a:t>ne permet pas</a:t>
            </a:r>
            <a:r>
              <a:rPr lang="fr-FR" sz="2400" b="1"/>
              <a:t> de trouver une telle décomposition</a:t>
            </a:r>
          </a:p>
          <a:p>
            <a:r>
              <a:rPr lang="fr-FR" sz="2400" b="1"/>
              <a:t>Il y a des algorithmes correspondants plus loin dans ce cours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8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8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68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8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68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8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76200"/>
            <a:ext cx="7772400" cy="1143000"/>
          </a:xfrm>
          <a:noFill/>
          <a:ln/>
        </p:spPr>
        <p:txBody>
          <a:bodyPr/>
          <a:lstStyle/>
          <a:p>
            <a:r>
              <a:rPr lang="fr-FR" sz="3600" dirty="0" smtClean="0"/>
              <a:t>Décompositions BCNF Equivalentes</a:t>
            </a:r>
            <a:endParaRPr lang="fr-FR" dirty="0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42910" y="1752600"/>
            <a:ext cx="8077200" cy="3819540"/>
          </a:xfrm>
          <a:noFill/>
          <a:ln/>
        </p:spPr>
        <p:txBody>
          <a:bodyPr/>
          <a:lstStyle/>
          <a:p>
            <a:r>
              <a:rPr lang="fr-FR" sz="2800" b="1" i="0" dirty="0" smtClean="0">
                <a:solidFill>
                  <a:schemeClr val="tx2"/>
                </a:solidFill>
              </a:rPr>
              <a:t>Suppose </a:t>
            </a:r>
            <a:r>
              <a:rPr lang="fr-FR" sz="2800" b="1" i="0" dirty="0">
                <a:solidFill>
                  <a:schemeClr val="tx2"/>
                </a:solidFill>
              </a:rPr>
              <a:t>:</a:t>
            </a:r>
            <a:endParaRPr lang="fr-FR" sz="2800" b="1" i="0" dirty="0">
              <a:solidFill>
                <a:srgbClr val="00FFFF"/>
              </a:solidFill>
            </a:endParaRPr>
          </a:p>
          <a:p>
            <a:pPr lvl="1">
              <a:spcBef>
                <a:spcPct val="55000"/>
              </a:spcBef>
            </a:pPr>
            <a:r>
              <a:rPr lang="fr-FR" sz="2400" b="1" i="0" dirty="0">
                <a:solidFill>
                  <a:schemeClr val="tx2"/>
                </a:solidFill>
              </a:rPr>
              <a:t>SNAME une clé candidate dans S</a:t>
            </a:r>
          </a:p>
          <a:p>
            <a:pPr>
              <a:buFont typeface="Monotype Sorts" pitchFamily="2" charset="2"/>
              <a:buNone/>
            </a:pPr>
            <a:r>
              <a:rPr lang="fr-FR" sz="2800" b="1" i="0" dirty="0">
                <a:solidFill>
                  <a:schemeClr val="tx2"/>
                </a:solidFill>
              </a:rPr>
              <a:t> et considère la table</a:t>
            </a:r>
          </a:p>
          <a:p>
            <a:pPr>
              <a:buFont typeface="Monotype Sorts" pitchFamily="2" charset="2"/>
              <a:buNone/>
            </a:pPr>
            <a:r>
              <a:rPr lang="fr-FR" sz="2400" b="1" i="0" dirty="0">
                <a:solidFill>
                  <a:srgbClr val="00FFFF"/>
                </a:solidFill>
              </a:rPr>
              <a:t>SSP (</a:t>
            </a:r>
            <a:r>
              <a:rPr lang="fr-FR" sz="2400" b="1" i="0" u="sng" dirty="0">
                <a:solidFill>
                  <a:srgbClr val="00FFFF"/>
                </a:solidFill>
              </a:rPr>
              <a:t>S#,</a:t>
            </a:r>
            <a:r>
              <a:rPr lang="fr-FR" sz="2400" b="1" i="0" dirty="0">
                <a:solidFill>
                  <a:srgbClr val="00FFFF"/>
                </a:solidFill>
              </a:rPr>
              <a:t> </a:t>
            </a:r>
            <a:r>
              <a:rPr lang="fr-FR" sz="2400" b="1" i="0" dirty="0">
                <a:solidFill>
                  <a:srgbClr val="FC0128"/>
                </a:solidFill>
              </a:rPr>
              <a:t>SNAME</a:t>
            </a:r>
            <a:r>
              <a:rPr lang="fr-FR" sz="2400" b="1" i="0" dirty="0">
                <a:solidFill>
                  <a:srgbClr val="00FFFF"/>
                </a:solidFill>
              </a:rPr>
              <a:t>, </a:t>
            </a:r>
            <a:r>
              <a:rPr lang="fr-FR" sz="2400" b="1" i="0" u="sng" dirty="0">
                <a:solidFill>
                  <a:srgbClr val="00FFFF"/>
                </a:solidFill>
              </a:rPr>
              <a:t>P# </a:t>
            </a:r>
            <a:r>
              <a:rPr lang="fr-FR" sz="2400" b="1" i="0" dirty="0">
                <a:solidFill>
                  <a:srgbClr val="00FFFF"/>
                </a:solidFill>
              </a:rPr>
              <a:t>, QTY) = S [S#, SNAME] JOIN SP</a:t>
            </a:r>
          </a:p>
          <a:p>
            <a:pPr lvl="1"/>
            <a:r>
              <a:rPr lang="fr-FR" sz="2400" b="1" i="0" dirty="0">
                <a:solidFill>
                  <a:schemeClr val="tx2"/>
                </a:solidFill>
              </a:rPr>
              <a:t>Avec donc S# &lt;--&gt; SNAME</a:t>
            </a:r>
          </a:p>
          <a:p>
            <a:pPr lvl="1"/>
            <a:r>
              <a:rPr lang="fr-FR" sz="2400" b="1" i="0" dirty="0">
                <a:solidFill>
                  <a:schemeClr val="tx2"/>
                </a:solidFill>
              </a:rPr>
              <a:t>On oublie S.CITY, S.STATUS pour simplifier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860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60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86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6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860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60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860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60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860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60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2992" name="Object 0">
            <a:hlinkClick r:id="" action="ppaction://ole?verb=0"/>
          </p:cNvPr>
          <p:cNvGraphicFramePr>
            <a:graphicFrameLocks/>
          </p:cNvGraphicFramePr>
          <p:nvPr/>
        </p:nvGraphicFramePr>
        <p:xfrm>
          <a:off x="3205163" y="1143000"/>
          <a:ext cx="3308350" cy="4814888"/>
        </p:xfrm>
        <a:graphic>
          <a:graphicData uri="http://schemas.openxmlformats.org/presentationml/2006/ole">
            <p:oleObj spid="_x0000_s212992" name="Document" r:id="rId3" imgW="3317760" imgH="4824360" progId="Word.Document.8">
              <p:embed/>
            </p:oleObj>
          </a:graphicData>
        </a:graphic>
      </p:graphicFrame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3567113" y="595313"/>
            <a:ext cx="790575" cy="4540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>
                <a:solidFill>
                  <a:schemeClr val="accent2"/>
                </a:solidFill>
              </a:rPr>
              <a:t>SSP</a:t>
            </a:r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304800" y="6019800"/>
            <a:ext cx="83058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chemeClr val="tx2"/>
                </a:solidFill>
              </a:rPr>
              <a:t>Anomalies ?</a:t>
            </a:r>
            <a:endParaRPr lang="fr-F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zoom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152400"/>
            <a:ext cx="7772400" cy="762000"/>
          </a:xfrm>
          <a:noFill/>
          <a:ln/>
        </p:spPr>
        <p:txBody>
          <a:bodyPr/>
          <a:lstStyle/>
          <a:p>
            <a:r>
              <a:rPr lang="fr-FR"/>
              <a:t>BCNF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143000"/>
            <a:ext cx="7772400" cy="4419600"/>
          </a:xfrm>
          <a:noFill/>
          <a:ln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fr-FR" sz="2400" b="1" i="0"/>
              <a:t>SSP (</a:t>
            </a:r>
            <a:r>
              <a:rPr lang="fr-FR" sz="2400" b="1" i="0" u="sng"/>
              <a:t>S#,</a:t>
            </a:r>
            <a:r>
              <a:rPr lang="fr-FR" sz="2400" b="1" i="0"/>
              <a:t> SNAME, </a:t>
            </a:r>
            <a:r>
              <a:rPr lang="fr-FR" sz="2400" b="1" i="0" u="sng"/>
              <a:t>P# </a:t>
            </a:r>
            <a:r>
              <a:rPr lang="fr-FR" sz="2400" b="1" i="0"/>
              <a:t>, QTY)  </a:t>
            </a:r>
            <a:r>
              <a:rPr lang="fr-FR" sz="2400" b="1" i="0">
                <a:solidFill>
                  <a:schemeClr val="tx2"/>
                </a:solidFill>
              </a:rPr>
              <a:t>n'est pas en BCNF</a:t>
            </a:r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1701800" y="2808288"/>
            <a:ext cx="995363" cy="598487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3929063" y="2352675"/>
            <a:ext cx="1358900" cy="2806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8070" name="Rectangle 6"/>
          <p:cNvSpPr>
            <a:spLocks noChangeArrowheads="1"/>
          </p:cNvSpPr>
          <p:nvPr/>
        </p:nvSpPr>
        <p:spPr bwMode="auto">
          <a:xfrm rot="19020000">
            <a:off x="3657600" y="2895600"/>
            <a:ext cx="4059238" cy="1420813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5910263" y="2505075"/>
            <a:ext cx="13589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8072" name="Rectangle 8"/>
          <p:cNvSpPr>
            <a:spLocks noChangeArrowheads="1"/>
          </p:cNvSpPr>
          <p:nvPr/>
        </p:nvSpPr>
        <p:spPr bwMode="auto">
          <a:xfrm>
            <a:off x="4233863" y="2505075"/>
            <a:ext cx="8255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8073" name="Rectangle 9"/>
          <p:cNvSpPr>
            <a:spLocks noChangeArrowheads="1"/>
          </p:cNvSpPr>
          <p:nvPr/>
        </p:nvSpPr>
        <p:spPr bwMode="auto">
          <a:xfrm>
            <a:off x="1774825" y="2987675"/>
            <a:ext cx="703263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QTY</a:t>
            </a:r>
          </a:p>
        </p:txBody>
      </p:sp>
      <p:sp>
        <p:nvSpPr>
          <p:cNvPr id="88074" name="Line 10"/>
          <p:cNvSpPr>
            <a:spLocks noChangeShapeType="1"/>
          </p:cNvSpPr>
          <p:nvPr/>
        </p:nvSpPr>
        <p:spPr bwMode="auto">
          <a:xfrm>
            <a:off x="2728913" y="3133725"/>
            <a:ext cx="1854200" cy="482600"/>
          </a:xfrm>
          <a:prstGeom prst="line">
            <a:avLst/>
          </a:prstGeom>
          <a:noFill/>
          <a:ln w="50799">
            <a:solidFill>
              <a:schemeClr val="tx2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8075" name="Rectangle 11"/>
          <p:cNvSpPr>
            <a:spLocks noChangeArrowheads="1"/>
          </p:cNvSpPr>
          <p:nvPr/>
        </p:nvSpPr>
        <p:spPr bwMode="auto">
          <a:xfrm>
            <a:off x="4365625" y="2606675"/>
            <a:ext cx="492125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S#</a:t>
            </a:r>
          </a:p>
        </p:txBody>
      </p:sp>
      <p:sp>
        <p:nvSpPr>
          <p:cNvPr id="88076" name="Rectangle 12"/>
          <p:cNvSpPr>
            <a:spLocks noChangeArrowheads="1"/>
          </p:cNvSpPr>
          <p:nvPr/>
        </p:nvSpPr>
        <p:spPr bwMode="auto">
          <a:xfrm>
            <a:off x="5981700" y="2606675"/>
            <a:ext cx="1139825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SNAME</a:t>
            </a:r>
          </a:p>
        </p:txBody>
      </p:sp>
      <p:sp>
        <p:nvSpPr>
          <p:cNvPr id="88077" name="Rectangle 13"/>
          <p:cNvSpPr>
            <a:spLocks noChangeArrowheads="1"/>
          </p:cNvSpPr>
          <p:nvPr/>
        </p:nvSpPr>
        <p:spPr bwMode="auto">
          <a:xfrm>
            <a:off x="4233863" y="4333875"/>
            <a:ext cx="8255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8078" name="Rectangle 14"/>
          <p:cNvSpPr>
            <a:spLocks noChangeArrowheads="1"/>
          </p:cNvSpPr>
          <p:nvPr/>
        </p:nvSpPr>
        <p:spPr bwMode="auto">
          <a:xfrm>
            <a:off x="4441825" y="4435475"/>
            <a:ext cx="492125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P#</a:t>
            </a:r>
          </a:p>
        </p:txBody>
      </p:sp>
      <p:sp>
        <p:nvSpPr>
          <p:cNvPr id="88079" name="Line 15"/>
          <p:cNvSpPr>
            <a:spLocks noChangeShapeType="1"/>
          </p:cNvSpPr>
          <p:nvPr/>
        </p:nvSpPr>
        <p:spPr bwMode="auto">
          <a:xfrm flipH="1">
            <a:off x="5040313" y="2803525"/>
            <a:ext cx="889000" cy="0"/>
          </a:xfrm>
          <a:prstGeom prst="line">
            <a:avLst/>
          </a:prstGeom>
          <a:noFill/>
          <a:ln w="50799">
            <a:solidFill>
              <a:srgbClr val="FC0128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8080" name="Line 16"/>
          <p:cNvSpPr>
            <a:spLocks noChangeShapeType="1"/>
          </p:cNvSpPr>
          <p:nvPr/>
        </p:nvSpPr>
        <p:spPr bwMode="auto">
          <a:xfrm flipV="1">
            <a:off x="2728913" y="2473325"/>
            <a:ext cx="1168400" cy="355600"/>
          </a:xfrm>
          <a:prstGeom prst="line">
            <a:avLst/>
          </a:prstGeom>
          <a:noFill/>
          <a:ln w="50799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8081" name="Text Box 17"/>
          <p:cNvSpPr txBox="1">
            <a:spLocks noChangeArrowheads="1"/>
          </p:cNvSpPr>
          <p:nvPr/>
        </p:nvSpPr>
        <p:spPr bwMode="auto">
          <a:xfrm>
            <a:off x="685800" y="5867400"/>
            <a:ext cx="7772400" cy="8223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$"/>
            </a:pPr>
            <a:r>
              <a:rPr lang="fr-FR" i="0">
                <a:solidFill>
                  <a:schemeClr val="tx2"/>
                </a:solidFill>
              </a:rPr>
              <a:t> Et si SNAME n’était pas une clé candidate dans S, alors quelle serait la forme normale de SSP ?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772400" cy="1143000"/>
          </a:xfrm>
          <a:noFill/>
          <a:ln/>
        </p:spPr>
        <p:txBody>
          <a:bodyPr/>
          <a:lstStyle/>
          <a:p>
            <a:r>
              <a:rPr lang="fr-FR"/>
              <a:t>BCNF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371600"/>
            <a:ext cx="7772400" cy="44196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400" b="1">
                <a:solidFill>
                  <a:schemeClr val="tx2"/>
                </a:solidFill>
              </a:rPr>
              <a:t>Décompositions (sans perte) par Th. De Heath</a:t>
            </a:r>
          </a:p>
          <a:p>
            <a:pPr lvl="1">
              <a:lnSpc>
                <a:spcPct val="90000"/>
              </a:lnSpc>
            </a:pPr>
            <a:r>
              <a:rPr lang="fr-FR" sz="2000" b="1"/>
              <a:t>Et les patates donc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fr-FR" sz="2000" b="1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fr-FR" sz="2000" b="1" i="0">
                <a:solidFill>
                  <a:srgbClr val="00FFFF"/>
                </a:solidFill>
              </a:rPr>
              <a:t>SS (</a:t>
            </a:r>
            <a:r>
              <a:rPr lang="fr-FR" sz="2000" b="1" i="0" u="sng">
                <a:solidFill>
                  <a:srgbClr val="00FFFF"/>
                </a:solidFill>
              </a:rPr>
              <a:t>S#</a:t>
            </a:r>
            <a:r>
              <a:rPr lang="fr-FR" sz="2000" b="1" i="0">
                <a:solidFill>
                  <a:srgbClr val="00FFFF"/>
                </a:solidFill>
              </a:rPr>
              <a:t>, SNAME)	SP (</a:t>
            </a:r>
            <a:r>
              <a:rPr lang="fr-FR" sz="2000" b="1" i="0" u="sng">
                <a:solidFill>
                  <a:srgbClr val="00FFFF"/>
                </a:solidFill>
              </a:rPr>
              <a:t>S#,</a:t>
            </a:r>
            <a:r>
              <a:rPr lang="fr-FR" sz="2000" b="1" i="0">
                <a:solidFill>
                  <a:srgbClr val="00FFFF"/>
                </a:solidFill>
              </a:rPr>
              <a:t> </a:t>
            </a:r>
            <a:r>
              <a:rPr lang="fr-FR" sz="2000" b="1" i="0" u="sng">
                <a:solidFill>
                  <a:srgbClr val="00FFFF"/>
                </a:solidFill>
              </a:rPr>
              <a:t>P#</a:t>
            </a:r>
            <a:r>
              <a:rPr lang="fr-FR" sz="2000" b="1" i="0">
                <a:solidFill>
                  <a:srgbClr val="00FFFF"/>
                </a:solidFill>
              </a:rPr>
              <a:t>, QTY)</a:t>
            </a:r>
            <a:br>
              <a:rPr lang="fr-FR" sz="2000" b="1" i="0">
                <a:solidFill>
                  <a:srgbClr val="00FFFF"/>
                </a:solidFill>
              </a:rPr>
            </a:br>
            <a:endParaRPr lang="fr-FR" sz="2000" b="1" i="0">
              <a:solidFill>
                <a:srgbClr val="0000F1"/>
              </a:solidFill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fr-FR" sz="2000" b="1" i="0">
                <a:solidFill>
                  <a:schemeClr val="tx2"/>
                </a:solidFill>
              </a:rPr>
              <a:t>ou:</a:t>
            </a:r>
            <a:br>
              <a:rPr lang="fr-FR" sz="2000" b="1" i="0">
                <a:solidFill>
                  <a:schemeClr val="tx2"/>
                </a:solidFill>
              </a:rPr>
            </a:br>
            <a:endParaRPr lang="fr-FR" sz="2000" b="1" i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fr-FR" sz="2000" b="1" i="0">
                <a:solidFill>
                  <a:srgbClr val="00FFFF"/>
                </a:solidFill>
              </a:rPr>
              <a:t>SS (S#, </a:t>
            </a:r>
            <a:r>
              <a:rPr lang="fr-FR" sz="2000" b="1" i="0" u="sng">
                <a:solidFill>
                  <a:srgbClr val="00FFFF"/>
                </a:solidFill>
              </a:rPr>
              <a:t>SNAME</a:t>
            </a:r>
            <a:r>
              <a:rPr lang="fr-FR" sz="2000" b="1" i="0">
                <a:solidFill>
                  <a:srgbClr val="00FFFF"/>
                </a:solidFill>
              </a:rPr>
              <a:t>)	SP' (</a:t>
            </a:r>
            <a:r>
              <a:rPr lang="fr-FR" sz="2000" b="1" i="0" u="sng">
                <a:solidFill>
                  <a:srgbClr val="00FFFF"/>
                </a:solidFill>
              </a:rPr>
              <a:t>SNAME</a:t>
            </a:r>
            <a:r>
              <a:rPr lang="fr-FR" sz="2000" b="1" i="0">
                <a:solidFill>
                  <a:srgbClr val="00FFFF"/>
                </a:solidFill>
              </a:rPr>
              <a:t>, </a:t>
            </a:r>
            <a:r>
              <a:rPr lang="fr-FR" sz="2000" b="1" i="0" u="sng">
                <a:solidFill>
                  <a:srgbClr val="00FFFF"/>
                </a:solidFill>
              </a:rPr>
              <a:t>P#</a:t>
            </a:r>
            <a:r>
              <a:rPr lang="fr-FR" sz="2000" b="1" i="0">
                <a:solidFill>
                  <a:srgbClr val="00FFFF"/>
                </a:solidFill>
              </a:rPr>
              <a:t>, QTY)</a:t>
            </a:r>
            <a:br>
              <a:rPr lang="fr-FR" sz="2000" b="1" i="0">
                <a:solidFill>
                  <a:srgbClr val="00FFFF"/>
                </a:solidFill>
              </a:rPr>
            </a:br>
            <a:endParaRPr lang="fr-FR" sz="2000" b="1" i="0">
              <a:solidFill>
                <a:srgbClr val="0000F1"/>
              </a:solidFill>
            </a:endParaRPr>
          </a:p>
          <a:p>
            <a:pPr>
              <a:lnSpc>
                <a:spcPct val="90000"/>
              </a:lnSpc>
            </a:pPr>
            <a:r>
              <a:rPr lang="fr-FR" sz="2000" b="1">
                <a:solidFill>
                  <a:schemeClr val="tx2"/>
                </a:solidFill>
              </a:rPr>
              <a:t>SP’ résulte de la dépendance SNAME -&gt; S#</a:t>
            </a:r>
          </a:p>
          <a:p>
            <a:pPr>
              <a:lnSpc>
                <a:spcPct val="90000"/>
              </a:lnSpc>
            </a:pPr>
            <a:r>
              <a:rPr lang="fr-FR" sz="2000" b="1">
                <a:solidFill>
                  <a:schemeClr val="tx2"/>
                </a:solidFill>
              </a:rPr>
              <a:t>Cette décomposition également résulte du Th. de Heath</a:t>
            </a:r>
          </a:p>
          <a:p>
            <a:pPr>
              <a:lnSpc>
                <a:spcPct val="90000"/>
              </a:lnSpc>
              <a:buFont typeface="Wingdings" pitchFamily="2" charset="2"/>
              <a:buChar char="$"/>
            </a:pPr>
            <a:r>
              <a:rPr lang="fr-FR" sz="2000" b="1">
                <a:solidFill>
                  <a:schemeClr val="tx2"/>
                </a:solidFill>
              </a:rPr>
              <a:t>SP et SP' sont-elles en BCNF ?</a:t>
            </a:r>
          </a:p>
          <a:p>
            <a:pPr>
              <a:lnSpc>
                <a:spcPct val="90000"/>
              </a:lnSpc>
              <a:buFont typeface="Wingdings" pitchFamily="2" charset="2"/>
              <a:buChar char="$"/>
            </a:pPr>
            <a:r>
              <a:rPr lang="fr-FR" sz="2000" b="1">
                <a:solidFill>
                  <a:schemeClr val="tx2"/>
                </a:solidFill>
              </a:rPr>
              <a:t>Et les tables S et P de S-P ?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fr-FR" sz="20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89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9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89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9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95400"/>
            <a:ext cx="4191000" cy="533400"/>
          </a:xfrm>
          <a:noFill/>
          <a:ln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fr-FR" sz="2400" b="1" i="0"/>
              <a:t>SSP (</a:t>
            </a:r>
            <a:r>
              <a:rPr lang="fr-FR" sz="2400" b="1" i="0" u="sng"/>
              <a:t>S#,</a:t>
            </a:r>
            <a:r>
              <a:rPr lang="fr-FR" sz="2400" b="1" i="0"/>
              <a:t> SNAME, </a:t>
            </a:r>
            <a:r>
              <a:rPr lang="fr-FR" sz="2400" b="1" i="0" u="sng"/>
              <a:t>P# </a:t>
            </a:r>
            <a:r>
              <a:rPr lang="fr-FR" sz="2400" b="1" i="0"/>
              <a:t>, QTY)  </a:t>
            </a:r>
            <a:r>
              <a:rPr lang="fr-FR" sz="2400" b="1" i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1701800" y="2808288"/>
            <a:ext cx="995363" cy="598487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3929063" y="2352675"/>
            <a:ext cx="1358900" cy="2806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 rot="19020000">
            <a:off x="3657600" y="2895600"/>
            <a:ext cx="4059238" cy="1420813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1015" name="Rectangle 7"/>
          <p:cNvSpPr>
            <a:spLocks noChangeArrowheads="1"/>
          </p:cNvSpPr>
          <p:nvPr/>
        </p:nvSpPr>
        <p:spPr bwMode="auto">
          <a:xfrm>
            <a:off x="5910263" y="2505075"/>
            <a:ext cx="13589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1016" name="Rectangle 8"/>
          <p:cNvSpPr>
            <a:spLocks noChangeArrowheads="1"/>
          </p:cNvSpPr>
          <p:nvPr/>
        </p:nvSpPr>
        <p:spPr bwMode="auto">
          <a:xfrm>
            <a:off x="4233863" y="2505075"/>
            <a:ext cx="8255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1017" name="Rectangle 9"/>
          <p:cNvSpPr>
            <a:spLocks noChangeArrowheads="1"/>
          </p:cNvSpPr>
          <p:nvPr/>
        </p:nvSpPr>
        <p:spPr bwMode="auto">
          <a:xfrm>
            <a:off x="1774825" y="2987675"/>
            <a:ext cx="703263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QTY</a:t>
            </a:r>
          </a:p>
        </p:txBody>
      </p:sp>
      <p:sp>
        <p:nvSpPr>
          <p:cNvPr id="171019" name="Rectangle 11"/>
          <p:cNvSpPr>
            <a:spLocks noChangeArrowheads="1"/>
          </p:cNvSpPr>
          <p:nvPr/>
        </p:nvSpPr>
        <p:spPr bwMode="auto">
          <a:xfrm>
            <a:off x="4365625" y="2606675"/>
            <a:ext cx="492125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S#</a:t>
            </a:r>
          </a:p>
        </p:txBody>
      </p:sp>
      <p:sp>
        <p:nvSpPr>
          <p:cNvPr id="171020" name="Rectangle 12"/>
          <p:cNvSpPr>
            <a:spLocks noChangeArrowheads="1"/>
          </p:cNvSpPr>
          <p:nvPr/>
        </p:nvSpPr>
        <p:spPr bwMode="auto">
          <a:xfrm>
            <a:off x="5981700" y="2606675"/>
            <a:ext cx="1139825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SNAME</a:t>
            </a:r>
          </a:p>
        </p:txBody>
      </p:sp>
      <p:sp>
        <p:nvSpPr>
          <p:cNvPr id="171021" name="Rectangle 13"/>
          <p:cNvSpPr>
            <a:spLocks noChangeArrowheads="1"/>
          </p:cNvSpPr>
          <p:nvPr/>
        </p:nvSpPr>
        <p:spPr bwMode="auto">
          <a:xfrm>
            <a:off x="4233863" y="4333875"/>
            <a:ext cx="8255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4441825" y="4435475"/>
            <a:ext cx="492125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P#</a:t>
            </a:r>
          </a:p>
        </p:txBody>
      </p:sp>
      <p:sp>
        <p:nvSpPr>
          <p:cNvPr id="171023" name="Line 15"/>
          <p:cNvSpPr>
            <a:spLocks noChangeShapeType="1"/>
          </p:cNvSpPr>
          <p:nvPr/>
        </p:nvSpPr>
        <p:spPr bwMode="auto">
          <a:xfrm flipH="1">
            <a:off x="5040313" y="2803525"/>
            <a:ext cx="889000" cy="0"/>
          </a:xfrm>
          <a:prstGeom prst="line">
            <a:avLst/>
          </a:prstGeom>
          <a:noFill/>
          <a:ln w="50799">
            <a:solidFill>
              <a:srgbClr val="FC0128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1024" name="Line 16"/>
          <p:cNvSpPr>
            <a:spLocks noChangeShapeType="1"/>
          </p:cNvSpPr>
          <p:nvPr/>
        </p:nvSpPr>
        <p:spPr bwMode="auto">
          <a:xfrm flipV="1">
            <a:off x="2728913" y="2473325"/>
            <a:ext cx="1168400" cy="355600"/>
          </a:xfrm>
          <a:prstGeom prst="line">
            <a:avLst/>
          </a:prstGeom>
          <a:noFill/>
          <a:ln w="50799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1026" name="Freeform 18"/>
          <p:cNvSpPr>
            <a:spLocks/>
          </p:cNvSpPr>
          <p:nvPr/>
        </p:nvSpPr>
        <p:spPr bwMode="auto">
          <a:xfrm>
            <a:off x="4000500" y="2000250"/>
            <a:ext cx="3652838" cy="1328738"/>
          </a:xfrm>
          <a:custGeom>
            <a:avLst/>
            <a:gdLst/>
            <a:ahLst/>
            <a:cxnLst>
              <a:cxn ang="0">
                <a:pos x="630" y="9"/>
              </a:cxn>
              <a:cxn ang="0">
                <a:pos x="162" y="126"/>
              </a:cxn>
              <a:cxn ang="0">
                <a:pos x="36" y="279"/>
              </a:cxn>
              <a:cxn ang="0">
                <a:pos x="0" y="432"/>
              </a:cxn>
              <a:cxn ang="0">
                <a:pos x="9" y="513"/>
              </a:cxn>
              <a:cxn ang="0">
                <a:pos x="54" y="594"/>
              </a:cxn>
              <a:cxn ang="0">
                <a:pos x="189" y="765"/>
              </a:cxn>
              <a:cxn ang="0">
                <a:pos x="270" y="801"/>
              </a:cxn>
              <a:cxn ang="0">
                <a:pos x="342" y="819"/>
              </a:cxn>
              <a:cxn ang="0">
                <a:pos x="1899" y="837"/>
              </a:cxn>
              <a:cxn ang="0">
                <a:pos x="2268" y="810"/>
              </a:cxn>
              <a:cxn ang="0">
                <a:pos x="2286" y="684"/>
              </a:cxn>
              <a:cxn ang="0">
                <a:pos x="2286" y="378"/>
              </a:cxn>
              <a:cxn ang="0">
                <a:pos x="2214" y="171"/>
              </a:cxn>
              <a:cxn ang="0">
                <a:pos x="1908" y="90"/>
              </a:cxn>
              <a:cxn ang="0">
                <a:pos x="1647" y="81"/>
              </a:cxn>
              <a:cxn ang="0">
                <a:pos x="702" y="27"/>
              </a:cxn>
              <a:cxn ang="0">
                <a:pos x="558" y="0"/>
              </a:cxn>
              <a:cxn ang="0">
                <a:pos x="696" y="36"/>
              </a:cxn>
            </a:cxnLst>
            <a:rect l="0" t="0" r="r" b="b"/>
            <a:pathLst>
              <a:path w="2301" h="837">
                <a:moveTo>
                  <a:pt x="630" y="9"/>
                </a:moveTo>
                <a:cubicBezTo>
                  <a:pt x="472" y="32"/>
                  <a:pt x="300" y="34"/>
                  <a:pt x="162" y="126"/>
                </a:cubicBezTo>
                <a:cubicBezTo>
                  <a:pt x="127" y="178"/>
                  <a:pt x="57" y="216"/>
                  <a:pt x="36" y="279"/>
                </a:cubicBezTo>
                <a:cubicBezTo>
                  <a:pt x="19" y="330"/>
                  <a:pt x="11" y="379"/>
                  <a:pt x="0" y="432"/>
                </a:cubicBezTo>
                <a:cubicBezTo>
                  <a:pt x="3" y="459"/>
                  <a:pt x="5" y="486"/>
                  <a:pt x="9" y="513"/>
                </a:cubicBezTo>
                <a:cubicBezTo>
                  <a:pt x="14" y="545"/>
                  <a:pt x="37" y="568"/>
                  <a:pt x="54" y="594"/>
                </a:cubicBezTo>
                <a:cubicBezTo>
                  <a:pt x="92" y="651"/>
                  <a:pt x="131" y="727"/>
                  <a:pt x="189" y="765"/>
                </a:cubicBezTo>
                <a:cubicBezTo>
                  <a:pt x="224" y="789"/>
                  <a:pt x="219" y="788"/>
                  <a:pt x="270" y="801"/>
                </a:cubicBezTo>
                <a:cubicBezTo>
                  <a:pt x="294" y="807"/>
                  <a:pt x="342" y="819"/>
                  <a:pt x="342" y="819"/>
                </a:cubicBezTo>
                <a:cubicBezTo>
                  <a:pt x="860" y="794"/>
                  <a:pt x="1380" y="826"/>
                  <a:pt x="1899" y="837"/>
                </a:cubicBezTo>
                <a:cubicBezTo>
                  <a:pt x="2021" y="829"/>
                  <a:pt x="2148" y="834"/>
                  <a:pt x="2268" y="810"/>
                </a:cubicBezTo>
                <a:cubicBezTo>
                  <a:pt x="2301" y="760"/>
                  <a:pt x="2294" y="751"/>
                  <a:pt x="2286" y="684"/>
                </a:cubicBezTo>
                <a:cubicBezTo>
                  <a:pt x="2295" y="528"/>
                  <a:pt x="2301" y="534"/>
                  <a:pt x="2286" y="378"/>
                </a:cubicBezTo>
                <a:cubicBezTo>
                  <a:pt x="2281" y="329"/>
                  <a:pt x="2249" y="206"/>
                  <a:pt x="2214" y="171"/>
                </a:cubicBezTo>
                <a:cubicBezTo>
                  <a:pt x="2164" y="121"/>
                  <a:pt x="1970" y="93"/>
                  <a:pt x="1908" y="90"/>
                </a:cubicBezTo>
                <a:cubicBezTo>
                  <a:pt x="1821" y="86"/>
                  <a:pt x="1734" y="84"/>
                  <a:pt x="1647" y="81"/>
                </a:cubicBezTo>
                <a:cubicBezTo>
                  <a:pt x="1334" y="46"/>
                  <a:pt x="1016" y="34"/>
                  <a:pt x="702" y="27"/>
                </a:cubicBezTo>
                <a:cubicBezTo>
                  <a:pt x="652" y="10"/>
                  <a:pt x="610" y="0"/>
                  <a:pt x="558" y="0"/>
                </a:cubicBezTo>
                <a:lnTo>
                  <a:pt x="696" y="36"/>
                </a:lnTo>
              </a:path>
            </a:pathLst>
          </a:custGeom>
          <a:noFill/>
          <a:ln w="57150" cap="flat" cmpd="sng">
            <a:solidFill>
              <a:srgbClr val="FC01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71027" name="Freeform 19"/>
          <p:cNvSpPr>
            <a:spLocks/>
          </p:cNvSpPr>
          <p:nvPr/>
        </p:nvSpPr>
        <p:spPr bwMode="auto">
          <a:xfrm>
            <a:off x="1243013" y="1885950"/>
            <a:ext cx="4071937" cy="3275013"/>
          </a:xfrm>
          <a:custGeom>
            <a:avLst/>
            <a:gdLst/>
            <a:ahLst/>
            <a:cxnLst>
              <a:cxn ang="0">
                <a:pos x="495" y="234"/>
              </a:cxn>
              <a:cxn ang="0">
                <a:pos x="315" y="279"/>
              </a:cxn>
              <a:cxn ang="0">
                <a:pos x="225" y="324"/>
              </a:cxn>
              <a:cxn ang="0">
                <a:pos x="171" y="360"/>
              </a:cxn>
              <a:cxn ang="0">
                <a:pos x="117" y="387"/>
              </a:cxn>
              <a:cxn ang="0">
                <a:pos x="36" y="477"/>
              </a:cxn>
              <a:cxn ang="0">
                <a:pos x="0" y="612"/>
              </a:cxn>
              <a:cxn ang="0">
                <a:pos x="90" y="1080"/>
              </a:cxn>
              <a:cxn ang="0">
                <a:pos x="162" y="1179"/>
              </a:cxn>
              <a:cxn ang="0">
                <a:pos x="207" y="1224"/>
              </a:cxn>
              <a:cxn ang="0">
                <a:pos x="405" y="1341"/>
              </a:cxn>
              <a:cxn ang="0">
                <a:pos x="639" y="1458"/>
              </a:cxn>
              <a:cxn ang="0">
                <a:pos x="756" y="1521"/>
              </a:cxn>
              <a:cxn ang="0">
                <a:pos x="882" y="1557"/>
              </a:cxn>
              <a:cxn ang="0">
                <a:pos x="972" y="1620"/>
              </a:cxn>
              <a:cxn ang="0">
                <a:pos x="1026" y="1638"/>
              </a:cxn>
              <a:cxn ang="0">
                <a:pos x="1242" y="1782"/>
              </a:cxn>
              <a:cxn ang="0">
                <a:pos x="1296" y="1800"/>
              </a:cxn>
              <a:cxn ang="0">
                <a:pos x="1359" y="1836"/>
              </a:cxn>
              <a:cxn ang="0">
                <a:pos x="1980" y="2061"/>
              </a:cxn>
              <a:cxn ang="0">
                <a:pos x="2349" y="2025"/>
              </a:cxn>
              <a:cxn ang="0">
                <a:pos x="2520" y="1845"/>
              </a:cxn>
              <a:cxn ang="0">
                <a:pos x="2529" y="1476"/>
              </a:cxn>
              <a:cxn ang="0">
                <a:pos x="2565" y="1071"/>
              </a:cxn>
              <a:cxn ang="0">
                <a:pos x="2538" y="216"/>
              </a:cxn>
              <a:cxn ang="0">
                <a:pos x="2448" y="0"/>
              </a:cxn>
              <a:cxn ang="0">
                <a:pos x="1035" y="135"/>
              </a:cxn>
              <a:cxn ang="0">
                <a:pos x="711" y="171"/>
              </a:cxn>
              <a:cxn ang="0">
                <a:pos x="549" y="216"/>
              </a:cxn>
              <a:cxn ang="0">
                <a:pos x="441" y="243"/>
              </a:cxn>
            </a:cxnLst>
            <a:rect l="0" t="0" r="r" b="b"/>
            <a:pathLst>
              <a:path w="2565" h="2063">
                <a:moveTo>
                  <a:pt x="495" y="234"/>
                </a:moveTo>
                <a:cubicBezTo>
                  <a:pt x="434" y="244"/>
                  <a:pt x="375" y="264"/>
                  <a:pt x="315" y="279"/>
                </a:cubicBezTo>
                <a:cubicBezTo>
                  <a:pt x="286" y="299"/>
                  <a:pt x="255" y="306"/>
                  <a:pt x="225" y="324"/>
                </a:cubicBezTo>
                <a:cubicBezTo>
                  <a:pt x="206" y="335"/>
                  <a:pt x="192" y="353"/>
                  <a:pt x="171" y="360"/>
                </a:cubicBezTo>
                <a:cubicBezTo>
                  <a:pt x="146" y="368"/>
                  <a:pt x="138" y="368"/>
                  <a:pt x="117" y="387"/>
                </a:cubicBezTo>
                <a:cubicBezTo>
                  <a:pt x="69" y="430"/>
                  <a:pt x="69" y="433"/>
                  <a:pt x="36" y="477"/>
                </a:cubicBezTo>
                <a:cubicBezTo>
                  <a:pt x="20" y="526"/>
                  <a:pt x="8" y="561"/>
                  <a:pt x="0" y="612"/>
                </a:cubicBezTo>
                <a:cubicBezTo>
                  <a:pt x="15" y="751"/>
                  <a:pt x="15" y="955"/>
                  <a:pt x="90" y="1080"/>
                </a:cubicBezTo>
                <a:cubicBezTo>
                  <a:pt x="109" y="1112"/>
                  <a:pt x="132" y="1159"/>
                  <a:pt x="162" y="1179"/>
                </a:cubicBezTo>
                <a:cubicBezTo>
                  <a:pt x="199" y="1235"/>
                  <a:pt x="158" y="1180"/>
                  <a:pt x="207" y="1224"/>
                </a:cubicBezTo>
                <a:cubicBezTo>
                  <a:pt x="274" y="1284"/>
                  <a:pt x="312" y="1326"/>
                  <a:pt x="405" y="1341"/>
                </a:cubicBezTo>
                <a:cubicBezTo>
                  <a:pt x="462" y="1398"/>
                  <a:pt x="565" y="1431"/>
                  <a:pt x="639" y="1458"/>
                </a:cubicBezTo>
                <a:cubicBezTo>
                  <a:pt x="680" y="1473"/>
                  <a:pt x="715" y="1506"/>
                  <a:pt x="756" y="1521"/>
                </a:cubicBezTo>
                <a:cubicBezTo>
                  <a:pt x="798" y="1536"/>
                  <a:pt x="841" y="1537"/>
                  <a:pt x="882" y="1557"/>
                </a:cubicBezTo>
                <a:cubicBezTo>
                  <a:pt x="915" y="1573"/>
                  <a:pt x="939" y="1604"/>
                  <a:pt x="972" y="1620"/>
                </a:cubicBezTo>
                <a:cubicBezTo>
                  <a:pt x="989" y="1628"/>
                  <a:pt x="1009" y="1630"/>
                  <a:pt x="1026" y="1638"/>
                </a:cubicBezTo>
                <a:cubicBezTo>
                  <a:pt x="1101" y="1675"/>
                  <a:pt x="1172" y="1735"/>
                  <a:pt x="1242" y="1782"/>
                </a:cubicBezTo>
                <a:cubicBezTo>
                  <a:pt x="1258" y="1793"/>
                  <a:pt x="1279" y="1792"/>
                  <a:pt x="1296" y="1800"/>
                </a:cubicBezTo>
                <a:cubicBezTo>
                  <a:pt x="1318" y="1810"/>
                  <a:pt x="1338" y="1824"/>
                  <a:pt x="1359" y="1836"/>
                </a:cubicBezTo>
                <a:cubicBezTo>
                  <a:pt x="1568" y="1962"/>
                  <a:pt x="1739" y="2021"/>
                  <a:pt x="1980" y="2061"/>
                </a:cubicBezTo>
                <a:cubicBezTo>
                  <a:pt x="2095" y="2056"/>
                  <a:pt x="2235" y="2063"/>
                  <a:pt x="2349" y="2025"/>
                </a:cubicBezTo>
                <a:cubicBezTo>
                  <a:pt x="2406" y="1965"/>
                  <a:pt x="2494" y="1924"/>
                  <a:pt x="2520" y="1845"/>
                </a:cubicBezTo>
                <a:cubicBezTo>
                  <a:pt x="2558" y="1728"/>
                  <a:pt x="2525" y="1599"/>
                  <a:pt x="2529" y="1476"/>
                </a:cubicBezTo>
                <a:cubicBezTo>
                  <a:pt x="2534" y="1341"/>
                  <a:pt x="2553" y="1206"/>
                  <a:pt x="2565" y="1071"/>
                </a:cubicBezTo>
                <a:cubicBezTo>
                  <a:pt x="2556" y="786"/>
                  <a:pt x="2556" y="500"/>
                  <a:pt x="2538" y="216"/>
                </a:cubicBezTo>
                <a:cubicBezTo>
                  <a:pt x="2533" y="142"/>
                  <a:pt x="2529" y="27"/>
                  <a:pt x="2448" y="0"/>
                </a:cubicBezTo>
                <a:cubicBezTo>
                  <a:pt x="1982" y="67"/>
                  <a:pt x="1506" y="121"/>
                  <a:pt x="1035" y="135"/>
                </a:cubicBezTo>
                <a:cubicBezTo>
                  <a:pt x="926" y="142"/>
                  <a:pt x="820" y="159"/>
                  <a:pt x="711" y="171"/>
                </a:cubicBezTo>
                <a:cubicBezTo>
                  <a:pt x="655" y="185"/>
                  <a:pt x="603" y="198"/>
                  <a:pt x="549" y="216"/>
                </a:cubicBezTo>
                <a:cubicBezTo>
                  <a:pt x="514" y="228"/>
                  <a:pt x="479" y="243"/>
                  <a:pt x="441" y="243"/>
                </a:cubicBezTo>
              </a:path>
            </a:pathLst>
          </a:custGeom>
          <a:noFill/>
          <a:ln w="57150" cap="flat" cmpd="sng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71028" name="Text Box 20"/>
          <p:cNvSpPr txBox="1">
            <a:spLocks noChangeArrowheads="1"/>
          </p:cNvSpPr>
          <p:nvPr/>
        </p:nvSpPr>
        <p:spPr bwMode="auto">
          <a:xfrm>
            <a:off x="5334000" y="2057400"/>
            <a:ext cx="6096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i="0"/>
              <a:t>SS</a:t>
            </a:r>
            <a:endParaRPr lang="fr-MC" i="0"/>
          </a:p>
        </p:txBody>
      </p:sp>
      <p:sp>
        <p:nvSpPr>
          <p:cNvPr id="171029" name="Text Box 21"/>
          <p:cNvSpPr txBox="1">
            <a:spLocks noChangeArrowheads="1"/>
          </p:cNvSpPr>
          <p:nvPr/>
        </p:nvSpPr>
        <p:spPr bwMode="auto">
          <a:xfrm>
            <a:off x="2209800" y="2209800"/>
            <a:ext cx="6096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i="0">
                <a:solidFill>
                  <a:schemeClr val="tx1"/>
                </a:solidFill>
              </a:rPr>
              <a:t>SP</a:t>
            </a:r>
            <a:endParaRPr lang="fr-MC" i="0">
              <a:solidFill>
                <a:schemeClr val="tx1"/>
              </a:solidFill>
            </a:endParaRPr>
          </a:p>
        </p:txBody>
      </p:sp>
      <p:sp>
        <p:nvSpPr>
          <p:cNvPr id="171031" name="Rectangle 23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5334000" cy="838200"/>
          </a:xfrm>
          <a:solidFill>
            <a:srgbClr val="003530"/>
          </a:solidFill>
          <a:ln/>
          <a:effectLst/>
        </p:spPr>
        <p:txBody>
          <a:bodyPr/>
          <a:lstStyle/>
          <a:p>
            <a:pPr algn="l"/>
            <a:r>
              <a:rPr lang="fr-FR" sz="2800" i="0">
                <a:solidFill>
                  <a:srgbClr val="00FFFF"/>
                </a:solidFill>
              </a:rPr>
              <a:t>Décomposition  BCNF de SSP</a:t>
            </a:r>
          </a:p>
        </p:txBody>
      </p:sp>
      <p:sp>
        <p:nvSpPr>
          <p:cNvPr id="171032" name="Text Box 24"/>
          <p:cNvSpPr txBox="1">
            <a:spLocks noChangeArrowheads="1"/>
          </p:cNvSpPr>
          <p:nvPr/>
        </p:nvSpPr>
        <p:spPr bwMode="auto">
          <a:xfrm>
            <a:off x="381000" y="5715000"/>
            <a:ext cx="4724400" cy="469900"/>
          </a:xfrm>
          <a:prstGeom prst="rect">
            <a:avLst/>
          </a:prstGeom>
          <a:noFill/>
          <a:ln w="12699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i="0">
                <a:solidFill>
                  <a:schemeClr val="tx1"/>
                </a:solidFill>
              </a:rPr>
              <a:t>Plus de DF (P#, SNAME) -&gt; QTY </a:t>
            </a:r>
            <a:endParaRPr lang="fr-MC" i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7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7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26" grpId="0" animBg="1"/>
      <p:bldP spid="171027" grpId="0" animBg="1"/>
      <p:bldP spid="171028" grpId="0" autoUpdateAnimBg="0"/>
      <p:bldP spid="17102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  <a:noFill/>
          <a:ln/>
        </p:spPr>
        <p:txBody>
          <a:bodyPr/>
          <a:lstStyle/>
          <a:p>
            <a:r>
              <a:rPr lang="fr-FR"/>
              <a:t>Normalisation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8077200" cy="4114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 b="1">
                <a:solidFill>
                  <a:schemeClr val="tx2"/>
                </a:solidFill>
              </a:rPr>
              <a:t>Processus de création formelle d'une base relationnelle (Codd)</a:t>
            </a:r>
          </a:p>
          <a:p>
            <a:pPr>
              <a:lnSpc>
                <a:spcPct val="90000"/>
              </a:lnSpc>
            </a:pPr>
            <a:r>
              <a:rPr lang="fr-FR" sz="2800" b="1">
                <a:solidFill>
                  <a:schemeClr val="tx2"/>
                </a:solidFill>
              </a:rPr>
              <a:t>Un remplacement de relations avec des </a:t>
            </a:r>
            <a:r>
              <a:rPr lang="fr-FR" sz="2800" b="1" u="sng">
                <a:solidFill>
                  <a:schemeClr val="tx2"/>
                </a:solidFill>
              </a:rPr>
              <a:t>anomalies</a:t>
            </a:r>
            <a:r>
              <a:rPr lang="fr-FR" sz="2800" b="1">
                <a:solidFill>
                  <a:schemeClr val="tx2"/>
                </a:solidFill>
              </a:rPr>
              <a:t> par une ou plusieurs relations "meilleures"</a:t>
            </a:r>
          </a:p>
          <a:p>
            <a:pPr>
              <a:lnSpc>
                <a:spcPct val="90000"/>
              </a:lnSpc>
            </a:pPr>
            <a:r>
              <a:rPr lang="fr-FR" sz="2800" b="1">
                <a:solidFill>
                  <a:schemeClr val="tx2"/>
                </a:solidFill>
              </a:rPr>
              <a:t>Traditionnellement, le remplacement appelé aussi </a:t>
            </a:r>
            <a:r>
              <a:rPr lang="fr-FR" sz="2800" b="1" u="sng">
                <a:solidFill>
                  <a:schemeClr val="tx2"/>
                </a:solidFill>
              </a:rPr>
              <a:t>décomposition sans perte</a:t>
            </a:r>
            <a:r>
              <a:rPr lang="fr-FR" sz="2800" b="1">
                <a:solidFill>
                  <a:schemeClr val="tx2"/>
                </a:solidFill>
              </a:rPr>
              <a:t> est basé en général sur la notion de </a:t>
            </a:r>
          </a:p>
          <a:p>
            <a:pPr lvl="1">
              <a:lnSpc>
                <a:spcPct val="90000"/>
              </a:lnSpc>
            </a:pPr>
            <a:r>
              <a:rPr lang="fr-FR" b="1">
                <a:solidFill>
                  <a:schemeClr val="accent2"/>
                </a:solidFill>
              </a:rPr>
              <a:t>dépendances fonctionnelles</a:t>
            </a:r>
          </a:p>
          <a:p>
            <a:pPr lvl="1">
              <a:lnSpc>
                <a:spcPct val="90000"/>
              </a:lnSpc>
            </a:pPr>
            <a:r>
              <a:rPr lang="fr-FR" b="1">
                <a:solidFill>
                  <a:schemeClr val="accent2"/>
                </a:solidFill>
              </a:rPr>
              <a:t>dépendances multivaluées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fr-FR" sz="2000"/>
              <a:t>Pour 1-O NF,  le remplacement  est un </a:t>
            </a:r>
            <a:r>
              <a:rPr lang="fr-FR" sz="2000" u="sng"/>
              <a:t>regroupement</a:t>
            </a:r>
            <a:r>
              <a:rPr lang="fr-FR" sz="2000"/>
              <a:t>  au lieu de la décomposition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1295400"/>
            <a:ext cx="4191000" cy="533400"/>
          </a:xfrm>
          <a:noFill/>
          <a:ln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fr-FR" sz="2400" b="1" i="0"/>
              <a:t>SSP (</a:t>
            </a:r>
            <a:r>
              <a:rPr lang="fr-FR" sz="2400" b="1" i="0" u="sng"/>
              <a:t>S#,</a:t>
            </a:r>
            <a:r>
              <a:rPr lang="fr-FR" sz="2400" b="1" i="0"/>
              <a:t> SNAME, </a:t>
            </a:r>
            <a:r>
              <a:rPr lang="fr-FR" sz="2400" b="1" i="0" u="sng"/>
              <a:t>P# </a:t>
            </a:r>
            <a:r>
              <a:rPr lang="fr-FR" sz="2400" b="1" i="0"/>
              <a:t>, QTY)  </a:t>
            </a:r>
            <a:r>
              <a:rPr lang="fr-FR" sz="2400" b="1" i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73059" name="Rectangle 3"/>
          <p:cNvSpPr>
            <a:spLocks noChangeArrowheads="1"/>
          </p:cNvSpPr>
          <p:nvPr/>
        </p:nvSpPr>
        <p:spPr bwMode="auto">
          <a:xfrm>
            <a:off x="763588" y="2751138"/>
            <a:ext cx="995362" cy="598487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3060" name="Rectangle 4"/>
          <p:cNvSpPr>
            <a:spLocks noChangeArrowheads="1"/>
          </p:cNvSpPr>
          <p:nvPr/>
        </p:nvSpPr>
        <p:spPr bwMode="auto">
          <a:xfrm>
            <a:off x="2990850" y="2295525"/>
            <a:ext cx="1200150" cy="1819275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3062" name="Rectangle 6"/>
          <p:cNvSpPr>
            <a:spLocks noChangeArrowheads="1"/>
          </p:cNvSpPr>
          <p:nvPr/>
        </p:nvSpPr>
        <p:spPr bwMode="auto">
          <a:xfrm>
            <a:off x="7243763" y="2409825"/>
            <a:ext cx="13589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3063" name="Rectangle 7"/>
          <p:cNvSpPr>
            <a:spLocks noChangeArrowheads="1"/>
          </p:cNvSpPr>
          <p:nvPr/>
        </p:nvSpPr>
        <p:spPr bwMode="auto">
          <a:xfrm>
            <a:off x="3221038" y="2489200"/>
            <a:ext cx="8255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3064" name="Rectangle 8"/>
          <p:cNvSpPr>
            <a:spLocks noChangeArrowheads="1"/>
          </p:cNvSpPr>
          <p:nvPr/>
        </p:nvSpPr>
        <p:spPr bwMode="auto">
          <a:xfrm>
            <a:off x="836613" y="2930525"/>
            <a:ext cx="703262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QTY</a:t>
            </a:r>
          </a:p>
        </p:txBody>
      </p:sp>
      <p:sp>
        <p:nvSpPr>
          <p:cNvPr id="173065" name="Rectangle 9"/>
          <p:cNvSpPr>
            <a:spLocks noChangeArrowheads="1"/>
          </p:cNvSpPr>
          <p:nvPr/>
        </p:nvSpPr>
        <p:spPr bwMode="auto">
          <a:xfrm>
            <a:off x="3352800" y="2590800"/>
            <a:ext cx="492125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S#</a:t>
            </a:r>
          </a:p>
        </p:txBody>
      </p:sp>
      <p:sp>
        <p:nvSpPr>
          <p:cNvPr id="173066" name="Rectangle 10"/>
          <p:cNvSpPr>
            <a:spLocks noChangeArrowheads="1"/>
          </p:cNvSpPr>
          <p:nvPr/>
        </p:nvSpPr>
        <p:spPr bwMode="auto">
          <a:xfrm>
            <a:off x="7315200" y="2511425"/>
            <a:ext cx="1139825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SNAME</a:t>
            </a:r>
          </a:p>
        </p:txBody>
      </p:sp>
      <p:sp>
        <p:nvSpPr>
          <p:cNvPr id="173067" name="Rectangle 11"/>
          <p:cNvSpPr>
            <a:spLocks noChangeArrowheads="1"/>
          </p:cNvSpPr>
          <p:nvPr/>
        </p:nvSpPr>
        <p:spPr bwMode="auto">
          <a:xfrm>
            <a:off x="3221038" y="3327400"/>
            <a:ext cx="8255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3068" name="Rectangle 12"/>
          <p:cNvSpPr>
            <a:spLocks noChangeArrowheads="1"/>
          </p:cNvSpPr>
          <p:nvPr/>
        </p:nvSpPr>
        <p:spPr bwMode="auto">
          <a:xfrm>
            <a:off x="3429000" y="3429000"/>
            <a:ext cx="492125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P#</a:t>
            </a:r>
          </a:p>
        </p:txBody>
      </p:sp>
      <p:sp>
        <p:nvSpPr>
          <p:cNvPr id="173069" name="Line 13"/>
          <p:cNvSpPr>
            <a:spLocks noChangeShapeType="1"/>
          </p:cNvSpPr>
          <p:nvPr/>
        </p:nvSpPr>
        <p:spPr bwMode="auto">
          <a:xfrm flipH="1">
            <a:off x="6373813" y="2708275"/>
            <a:ext cx="889000" cy="0"/>
          </a:xfrm>
          <a:prstGeom prst="line">
            <a:avLst/>
          </a:prstGeom>
          <a:noFill/>
          <a:ln w="50799">
            <a:solidFill>
              <a:srgbClr val="FC0128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3070" name="Line 14"/>
          <p:cNvSpPr>
            <a:spLocks noChangeShapeType="1"/>
          </p:cNvSpPr>
          <p:nvPr/>
        </p:nvSpPr>
        <p:spPr bwMode="auto">
          <a:xfrm>
            <a:off x="1752600" y="3098800"/>
            <a:ext cx="1219200" cy="25400"/>
          </a:xfrm>
          <a:prstGeom prst="line">
            <a:avLst/>
          </a:prstGeom>
          <a:noFill/>
          <a:ln w="50799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3071" name="Freeform 15"/>
          <p:cNvSpPr>
            <a:spLocks/>
          </p:cNvSpPr>
          <p:nvPr/>
        </p:nvSpPr>
        <p:spPr bwMode="auto">
          <a:xfrm>
            <a:off x="5334000" y="1905000"/>
            <a:ext cx="3652838" cy="1328738"/>
          </a:xfrm>
          <a:custGeom>
            <a:avLst/>
            <a:gdLst/>
            <a:ahLst/>
            <a:cxnLst>
              <a:cxn ang="0">
                <a:pos x="630" y="9"/>
              </a:cxn>
              <a:cxn ang="0">
                <a:pos x="162" y="126"/>
              </a:cxn>
              <a:cxn ang="0">
                <a:pos x="36" y="279"/>
              </a:cxn>
              <a:cxn ang="0">
                <a:pos x="0" y="432"/>
              </a:cxn>
              <a:cxn ang="0">
                <a:pos x="9" y="513"/>
              </a:cxn>
              <a:cxn ang="0">
                <a:pos x="54" y="594"/>
              </a:cxn>
              <a:cxn ang="0">
                <a:pos x="189" y="765"/>
              </a:cxn>
              <a:cxn ang="0">
                <a:pos x="270" y="801"/>
              </a:cxn>
              <a:cxn ang="0">
                <a:pos x="342" y="819"/>
              </a:cxn>
              <a:cxn ang="0">
                <a:pos x="1899" y="837"/>
              </a:cxn>
              <a:cxn ang="0">
                <a:pos x="2268" y="810"/>
              </a:cxn>
              <a:cxn ang="0">
                <a:pos x="2286" y="684"/>
              </a:cxn>
              <a:cxn ang="0">
                <a:pos x="2286" y="378"/>
              </a:cxn>
              <a:cxn ang="0">
                <a:pos x="2214" y="171"/>
              </a:cxn>
              <a:cxn ang="0">
                <a:pos x="1908" y="90"/>
              </a:cxn>
              <a:cxn ang="0">
                <a:pos x="1647" y="81"/>
              </a:cxn>
              <a:cxn ang="0">
                <a:pos x="702" y="27"/>
              </a:cxn>
              <a:cxn ang="0">
                <a:pos x="558" y="0"/>
              </a:cxn>
              <a:cxn ang="0">
                <a:pos x="696" y="36"/>
              </a:cxn>
            </a:cxnLst>
            <a:rect l="0" t="0" r="r" b="b"/>
            <a:pathLst>
              <a:path w="2301" h="837">
                <a:moveTo>
                  <a:pt x="630" y="9"/>
                </a:moveTo>
                <a:cubicBezTo>
                  <a:pt x="472" y="32"/>
                  <a:pt x="300" y="34"/>
                  <a:pt x="162" y="126"/>
                </a:cubicBezTo>
                <a:cubicBezTo>
                  <a:pt x="127" y="178"/>
                  <a:pt x="57" y="216"/>
                  <a:pt x="36" y="279"/>
                </a:cubicBezTo>
                <a:cubicBezTo>
                  <a:pt x="19" y="330"/>
                  <a:pt x="11" y="379"/>
                  <a:pt x="0" y="432"/>
                </a:cubicBezTo>
                <a:cubicBezTo>
                  <a:pt x="3" y="459"/>
                  <a:pt x="5" y="486"/>
                  <a:pt x="9" y="513"/>
                </a:cubicBezTo>
                <a:cubicBezTo>
                  <a:pt x="14" y="545"/>
                  <a:pt x="37" y="568"/>
                  <a:pt x="54" y="594"/>
                </a:cubicBezTo>
                <a:cubicBezTo>
                  <a:pt x="92" y="651"/>
                  <a:pt x="131" y="727"/>
                  <a:pt x="189" y="765"/>
                </a:cubicBezTo>
                <a:cubicBezTo>
                  <a:pt x="224" y="789"/>
                  <a:pt x="219" y="788"/>
                  <a:pt x="270" y="801"/>
                </a:cubicBezTo>
                <a:cubicBezTo>
                  <a:pt x="294" y="807"/>
                  <a:pt x="342" y="819"/>
                  <a:pt x="342" y="819"/>
                </a:cubicBezTo>
                <a:cubicBezTo>
                  <a:pt x="860" y="794"/>
                  <a:pt x="1380" y="826"/>
                  <a:pt x="1899" y="837"/>
                </a:cubicBezTo>
                <a:cubicBezTo>
                  <a:pt x="2021" y="829"/>
                  <a:pt x="2148" y="834"/>
                  <a:pt x="2268" y="810"/>
                </a:cubicBezTo>
                <a:cubicBezTo>
                  <a:pt x="2301" y="760"/>
                  <a:pt x="2294" y="751"/>
                  <a:pt x="2286" y="684"/>
                </a:cubicBezTo>
                <a:cubicBezTo>
                  <a:pt x="2295" y="528"/>
                  <a:pt x="2301" y="534"/>
                  <a:pt x="2286" y="378"/>
                </a:cubicBezTo>
                <a:cubicBezTo>
                  <a:pt x="2281" y="329"/>
                  <a:pt x="2249" y="206"/>
                  <a:pt x="2214" y="171"/>
                </a:cubicBezTo>
                <a:cubicBezTo>
                  <a:pt x="2164" y="121"/>
                  <a:pt x="1970" y="93"/>
                  <a:pt x="1908" y="90"/>
                </a:cubicBezTo>
                <a:cubicBezTo>
                  <a:pt x="1821" y="86"/>
                  <a:pt x="1734" y="84"/>
                  <a:pt x="1647" y="81"/>
                </a:cubicBezTo>
                <a:cubicBezTo>
                  <a:pt x="1334" y="46"/>
                  <a:pt x="1016" y="34"/>
                  <a:pt x="702" y="27"/>
                </a:cubicBezTo>
                <a:cubicBezTo>
                  <a:pt x="652" y="10"/>
                  <a:pt x="610" y="0"/>
                  <a:pt x="558" y="0"/>
                </a:cubicBezTo>
                <a:lnTo>
                  <a:pt x="696" y="36"/>
                </a:lnTo>
              </a:path>
            </a:pathLst>
          </a:custGeom>
          <a:noFill/>
          <a:ln w="57150" cap="flat" cmpd="sng">
            <a:solidFill>
              <a:srgbClr val="FC01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73072" name="Freeform 16"/>
          <p:cNvSpPr>
            <a:spLocks/>
          </p:cNvSpPr>
          <p:nvPr/>
        </p:nvSpPr>
        <p:spPr bwMode="auto">
          <a:xfrm>
            <a:off x="304800" y="1828800"/>
            <a:ext cx="4071938" cy="3275013"/>
          </a:xfrm>
          <a:custGeom>
            <a:avLst/>
            <a:gdLst/>
            <a:ahLst/>
            <a:cxnLst>
              <a:cxn ang="0">
                <a:pos x="495" y="234"/>
              </a:cxn>
              <a:cxn ang="0">
                <a:pos x="315" y="279"/>
              </a:cxn>
              <a:cxn ang="0">
                <a:pos x="225" y="324"/>
              </a:cxn>
              <a:cxn ang="0">
                <a:pos x="171" y="360"/>
              </a:cxn>
              <a:cxn ang="0">
                <a:pos x="117" y="387"/>
              </a:cxn>
              <a:cxn ang="0">
                <a:pos x="36" y="477"/>
              </a:cxn>
              <a:cxn ang="0">
                <a:pos x="0" y="612"/>
              </a:cxn>
              <a:cxn ang="0">
                <a:pos x="90" y="1080"/>
              </a:cxn>
              <a:cxn ang="0">
                <a:pos x="162" y="1179"/>
              </a:cxn>
              <a:cxn ang="0">
                <a:pos x="207" y="1224"/>
              </a:cxn>
              <a:cxn ang="0">
                <a:pos x="405" y="1341"/>
              </a:cxn>
              <a:cxn ang="0">
                <a:pos x="639" y="1458"/>
              </a:cxn>
              <a:cxn ang="0">
                <a:pos x="756" y="1521"/>
              </a:cxn>
              <a:cxn ang="0">
                <a:pos x="882" y="1557"/>
              </a:cxn>
              <a:cxn ang="0">
                <a:pos x="972" y="1620"/>
              </a:cxn>
              <a:cxn ang="0">
                <a:pos x="1026" y="1638"/>
              </a:cxn>
              <a:cxn ang="0">
                <a:pos x="1242" y="1782"/>
              </a:cxn>
              <a:cxn ang="0">
                <a:pos x="1296" y="1800"/>
              </a:cxn>
              <a:cxn ang="0">
                <a:pos x="1359" y="1836"/>
              </a:cxn>
              <a:cxn ang="0">
                <a:pos x="1980" y="2061"/>
              </a:cxn>
              <a:cxn ang="0">
                <a:pos x="2349" y="2025"/>
              </a:cxn>
              <a:cxn ang="0">
                <a:pos x="2520" y="1845"/>
              </a:cxn>
              <a:cxn ang="0">
                <a:pos x="2529" y="1476"/>
              </a:cxn>
              <a:cxn ang="0">
                <a:pos x="2565" y="1071"/>
              </a:cxn>
              <a:cxn ang="0">
                <a:pos x="2538" y="216"/>
              </a:cxn>
              <a:cxn ang="0">
                <a:pos x="2448" y="0"/>
              </a:cxn>
              <a:cxn ang="0">
                <a:pos x="1035" y="135"/>
              </a:cxn>
              <a:cxn ang="0">
                <a:pos x="711" y="171"/>
              </a:cxn>
              <a:cxn ang="0">
                <a:pos x="549" y="216"/>
              </a:cxn>
              <a:cxn ang="0">
                <a:pos x="441" y="243"/>
              </a:cxn>
            </a:cxnLst>
            <a:rect l="0" t="0" r="r" b="b"/>
            <a:pathLst>
              <a:path w="2565" h="2063">
                <a:moveTo>
                  <a:pt x="495" y="234"/>
                </a:moveTo>
                <a:cubicBezTo>
                  <a:pt x="434" y="244"/>
                  <a:pt x="375" y="264"/>
                  <a:pt x="315" y="279"/>
                </a:cubicBezTo>
                <a:cubicBezTo>
                  <a:pt x="286" y="299"/>
                  <a:pt x="255" y="306"/>
                  <a:pt x="225" y="324"/>
                </a:cubicBezTo>
                <a:cubicBezTo>
                  <a:pt x="206" y="335"/>
                  <a:pt x="192" y="353"/>
                  <a:pt x="171" y="360"/>
                </a:cubicBezTo>
                <a:cubicBezTo>
                  <a:pt x="146" y="368"/>
                  <a:pt x="138" y="368"/>
                  <a:pt x="117" y="387"/>
                </a:cubicBezTo>
                <a:cubicBezTo>
                  <a:pt x="69" y="430"/>
                  <a:pt x="69" y="433"/>
                  <a:pt x="36" y="477"/>
                </a:cubicBezTo>
                <a:cubicBezTo>
                  <a:pt x="20" y="526"/>
                  <a:pt x="8" y="561"/>
                  <a:pt x="0" y="612"/>
                </a:cubicBezTo>
                <a:cubicBezTo>
                  <a:pt x="15" y="751"/>
                  <a:pt x="15" y="955"/>
                  <a:pt x="90" y="1080"/>
                </a:cubicBezTo>
                <a:cubicBezTo>
                  <a:pt x="109" y="1112"/>
                  <a:pt x="132" y="1159"/>
                  <a:pt x="162" y="1179"/>
                </a:cubicBezTo>
                <a:cubicBezTo>
                  <a:pt x="199" y="1235"/>
                  <a:pt x="158" y="1180"/>
                  <a:pt x="207" y="1224"/>
                </a:cubicBezTo>
                <a:cubicBezTo>
                  <a:pt x="274" y="1284"/>
                  <a:pt x="312" y="1326"/>
                  <a:pt x="405" y="1341"/>
                </a:cubicBezTo>
                <a:cubicBezTo>
                  <a:pt x="462" y="1398"/>
                  <a:pt x="565" y="1431"/>
                  <a:pt x="639" y="1458"/>
                </a:cubicBezTo>
                <a:cubicBezTo>
                  <a:pt x="680" y="1473"/>
                  <a:pt x="715" y="1506"/>
                  <a:pt x="756" y="1521"/>
                </a:cubicBezTo>
                <a:cubicBezTo>
                  <a:pt x="798" y="1536"/>
                  <a:pt x="841" y="1537"/>
                  <a:pt x="882" y="1557"/>
                </a:cubicBezTo>
                <a:cubicBezTo>
                  <a:pt x="915" y="1573"/>
                  <a:pt x="939" y="1604"/>
                  <a:pt x="972" y="1620"/>
                </a:cubicBezTo>
                <a:cubicBezTo>
                  <a:pt x="989" y="1628"/>
                  <a:pt x="1009" y="1630"/>
                  <a:pt x="1026" y="1638"/>
                </a:cubicBezTo>
                <a:cubicBezTo>
                  <a:pt x="1101" y="1675"/>
                  <a:pt x="1172" y="1735"/>
                  <a:pt x="1242" y="1782"/>
                </a:cubicBezTo>
                <a:cubicBezTo>
                  <a:pt x="1258" y="1793"/>
                  <a:pt x="1279" y="1792"/>
                  <a:pt x="1296" y="1800"/>
                </a:cubicBezTo>
                <a:cubicBezTo>
                  <a:pt x="1318" y="1810"/>
                  <a:pt x="1338" y="1824"/>
                  <a:pt x="1359" y="1836"/>
                </a:cubicBezTo>
                <a:cubicBezTo>
                  <a:pt x="1568" y="1962"/>
                  <a:pt x="1739" y="2021"/>
                  <a:pt x="1980" y="2061"/>
                </a:cubicBezTo>
                <a:cubicBezTo>
                  <a:pt x="2095" y="2056"/>
                  <a:pt x="2235" y="2063"/>
                  <a:pt x="2349" y="2025"/>
                </a:cubicBezTo>
                <a:cubicBezTo>
                  <a:pt x="2406" y="1965"/>
                  <a:pt x="2494" y="1924"/>
                  <a:pt x="2520" y="1845"/>
                </a:cubicBezTo>
                <a:cubicBezTo>
                  <a:pt x="2558" y="1728"/>
                  <a:pt x="2525" y="1599"/>
                  <a:pt x="2529" y="1476"/>
                </a:cubicBezTo>
                <a:cubicBezTo>
                  <a:pt x="2534" y="1341"/>
                  <a:pt x="2553" y="1206"/>
                  <a:pt x="2565" y="1071"/>
                </a:cubicBezTo>
                <a:cubicBezTo>
                  <a:pt x="2556" y="786"/>
                  <a:pt x="2556" y="500"/>
                  <a:pt x="2538" y="216"/>
                </a:cubicBezTo>
                <a:cubicBezTo>
                  <a:pt x="2533" y="142"/>
                  <a:pt x="2529" y="27"/>
                  <a:pt x="2448" y="0"/>
                </a:cubicBezTo>
                <a:cubicBezTo>
                  <a:pt x="1982" y="67"/>
                  <a:pt x="1506" y="121"/>
                  <a:pt x="1035" y="135"/>
                </a:cubicBezTo>
                <a:cubicBezTo>
                  <a:pt x="926" y="142"/>
                  <a:pt x="820" y="159"/>
                  <a:pt x="711" y="171"/>
                </a:cubicBezTo>
                <a:cubicBezTo>
                  <a:pt x="655" y="185"/>
                  <a:pt x="603" y="198"/>
                  <a:pt x="549" y="216"/>
                </a:cubicBezTo>
                <a:cubicBezTo>
                  <a:pt x="514" y="228"/>
                  <a:pt x="479" y="243"/>
                  <a:pt x="441" y="243"/>
                </a:cubicBezTo>
              </a:path>
            </a:pathLst>
          </a:custGeom>
          <a:noFill/>
          <a:ln w="57150" cap="flat" cmpd="sng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73073" name="Text Box 17"/>
          <p:cNvSpPr txBox="1">
            <a:spLocks noChangeArrowheads="1"/>
          </p:cNvSpPr>
          <p:nvPr/>
        </p:nvSpPr>
        <p:spPr bwMode="auto">
          <a:xfrm>
            <a:off x="6248400" y="1981200"/>
            <a:ext cx="6096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i="0"/>
              <a:t>SS</a:t>
            </a:r>
            <a:endParaRPr lang="fr-MC" i="0"/>
          </a:p>
        </p:txBody>
      </p:sp>
      <p:sp>
        <p:nvSpPr>
          <p:cNvPr id="173074" name="Text Box 18"/>
          <p:cNvSpPr txBox="1">
            <a:spLocks noChangeArrowheads="1"/>
          </p:cNvSpPr>
          <p:nvPr/>
        </p:nvSpPr>
        <p:spPr bwMode="auto">
          <a:xfrm>
            <a:off x="1271588" y="2152650"/>
            <a:ext cx="6096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i="0">
                <a:solidFill>
                  <a:schemeClr val="tx1"/>
                </a:solidFill>
              </a:rPr>
              <a:t>SP</a:t>
            </a:r>
            <a:endParaRPr lang="fr-MC" i="0">
              <a:solidFill>
                <a:schemeClr val="tx1"/>
              </a:solidFill>
            </a:endParaRPr>
          </a:p>
        </p:txBody>
      </p:sp>
      <p:sp>
        <p:nvSpPr>
          <p:cNvPr id="173075" name="Rectangle 19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5334000" cy="838200"/>
          </a:xfrm>
          <a:solidFill>
            <a:srgbClr val="003530"/>
          </a:solidFill>
          <a:ln/>
          <a:effectLst/>
        </p:spPr>
        <p:txBody>
          <a:bodyPr/>
          <a:lstStyle/>
          <a:p>
            <a:pPr algn="l"/>
            <a:r>
              <a:rPr lang="fr-FR" sz="2800" i="0">
                <a:solidFill>
                  <a:srgbClr val="00FFFF"/>
                </a:solidFill>
              </a:rPr>
              <a:t>Décomposition  BCNF de SSP</a:t>
            </a:r>
          </a:p>
        </p:txBody>
      </p:sp>
      <p:sp>
        <p:nvSpPr>
          <p:cNvPr id="173079" name="Rectangle 23"/>
          <p:cNvSpPr>
            <a:spLocks noChangeArrowheads="1"/>
          </p:cNvSpPr>
          <p:nvPr/>
        </p:nvSpPr>
        <p:spPr bwMode="auto">
          <a:xfrm>
            <a:off x="5583238" y="2413000"/>
            <a:ext cx="8255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3080" name="Rectangle 24"/>
          <p:cNvSpPr>
            <a:spLocks noChangeArrowheads="1"/>
          </p:cNvSpPr>
          <p:nvPr/>
        </p:nvSpPr>
        <p:spPr bwMode="auto">
          <a:xfrm>
            <a:off x="5715000" y="2514600"/>
            <a:ext cx="492125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S#</a:t>
            </a:r>
          </a:p>
        </p:txBody>
      </p:sp>
      <p:sp>
        <p:nvSpPr>
          <p:cNvPr id="173081" name="Line 25"/>
          <p:cNvSpPr>
            <a:spLocks noChangeShapeType="1"/>
          </p:cNvSpPr>
          <p:nvPr/>
        </p:nvSpPr>
        <p:spPr bwMode="auto">
          <a:xfrm flipV="1">
            <a:off x="4038600" y="2667000"/>
            <a:ext cx="1524000" cy="762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73082" name="Text Box 26"/>
          <p:cNvSpPr txBox="1">
            <a:spLocks noChangeArrowheads="1"/>
          </p:cNvSpPr>
          <p:nvPr/>
        </p:nvSpPr>
        <p:spPr bwMode="auto">
          <a:xfrm>
            <a:off x="4953000" y="2286000"/>
            <a:ext cx="4572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i="0">
                <a:solidFill>
                  <a:schemeClr val="tx1"/>
                </a:solidFill>
              </a:rPr>
              <a:t>1</a:t>
            </a:r>
            <a:endParaRPr lang="fr-MC" i="0">
              <a:solidFill>
                <a:schemeClr val="tx1"/>
              </a:solidFill>
            </a:endParaRPr>
          </a:p>
        </p:txBody>
      </p:sp>
      <p:sp>
        <p:nvSpPr>
          <p:cNvPr id="173083" name="Text Box 27"/>
          <p:cNvSpPr txBox="1">
            <a:spLocks noChangeArrowheads="1"/>
          </p:cNvSpPr>
          <p:nvPr/>
        </p:nvSpPr>
        <p:spPr bwMode="auto">
          <a:xfrm>
            <a:off x="4419600" y="2286000"/>
            <a:ext cx="4572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i="0">
                <a:solidFill>
                  <a:schemeClr val="tx1"/>
                </a:solidFill>
              </a:rPr>
              <a:t>N</a:t>
            </a:r>
            <a:endParaRPr lang="fr-MC" i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random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4016" name="Object 0">
            <a:hlinkClick r:id="" action="ppaction://ole?verb=0"/>
          </p:cNvPr>
          <p:cNvGraphicFramePr>
            <a:graphicFrameLocks/>
          </p:cNvGraphicFramePr>
          <p:nvPr/>
        </p:nvGraphicFramePr>
        <p:xfrm>
          <a:off x="4805363" y="2819400"/>
          <a:ext cx="1866900" cy="1962150"/>
        </p:xfrm>
        <a:graphic>
          <a:graphicData uri="http://schemas.openxmlformats.org/presentationml/2006/ole">
            <p:oleObj spid="_x0000_s214016" name="Document" r:id="rId3" imgW="1876320" imgH="1971360" progId="Word.Document.8">
              <p:embed/>
            </p:oleObj>
          </a:graphicData>
        </a:graphic>
      </p:graphicFrame>
      <p:graphicFrame>
        <p:nvGraphicFramePr>
          <p:cNvPr id="214017" name="Object 1">
            <a:hlinkClick r:id="" action="ppaction://ole?verb=0"/>
          </p:cNvPr>
          <p:cNvGraphicFramePr>
            <a:graphicFrameLocks/>
          </p:cNvGraphicFramePr>
          <p:nvPr/>
        </p:nvGraphicFramePr>
        <p:xfrm>
          <a:off x="7005638" y="1600200"/>
          <a:ext cx="1962150" cy="4814888"/>
        </p:xfrm>
        <a:graphic>
          <a:graphicData uri="http://schemas.openxmlformats.org/presentationml/2006/ole">
            <p:oleObj spid="_x0000_s214017" name="Document" r:id="rId4" imgW="1971360" imgH="4824360" progId="Word.Document.8">
              <p:embed/>
            </p:oleObj>
          </a:graphicData>
        </a:graphic>
      </p:graphicFrame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5472113" y="2347913"/>
            <a:ext cx="587375" cy="4540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>
                <a:solidFill>
                  <a:schemeClr val="accent2"/>
                </a:solidFill>
              </a:rPr>
              <a:t>SS</a:t>
            </a:r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7986713" y="1128713"/>
            <a:ext cx="587375" cy="4540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>
                <a:solidFill>
                  <a:schemeClr val="accent2"/>
                </a:solidFill>
              </a:rPr>
              <a:t>SP</a:t>
            </a:r>
          </a:p>
        </p:txBody>
      </p:sp>
      <p:sp>
        <p:nvSpPr>
          <p:cNvPr id="90118" name="Rectangle 6"/>
          <p:cNvSpPr>
            <a:spLocks noChangeArrowheads="1"/>
          </p:cNvSpPr>
          <p:nvPr/>
        </p:nvSpPr>
        <p:spPr bwMode="auto">
          <a:xfrm>
            <a:off x="1814513" y="473075"/>
            <a:ext cx="5260975" cy="515938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800" b="1" i="0">
                <a:solidFill>
                  <a:srgbClr val="00FFFF"/>
                </a:solidFill>
              </a:rPr>
              <a:t>Décomposition  BCNF de SSP</a:t>
            </a:r>
          </a:p>
        </p:txBody>
      </p:sp>
      <p:graphicFrame>
        <p:nvGraphicFramePr>
          <p:cNvPr id="214018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71438" y="1738313"/>
          <a:ext cx="3622675" cy="4821237"/>
        </p:xfrm>
        <a:graphic>
          <a:graphicData uri="http://schemas.openxmlformats.org/presentationml/2006/ole">
            <p:oleObj spid="_x0000_s214018" name="Document" r:id="rId5" imgW="3632040" imgH="4830480" progId="Word.Document.8">
              <p:embed/>
            </p:oleObj>
          </a:graphicData>
        </a:graphic>
      </p:graphicFrame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976313" y="1235075"/>
            <a:ext cx="890587" cy="515938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800" b="1" i="0">
                <a:solidFill>
                  <a:schemeClr val="tx2"/>
                </a:solidFill>
              </a:rPr>
              <a:t>SSP</a:t>
            </a:r>
          </a:p>
        </p:txBody>
      </p:sp>
      <p:sp>
        <p:nvSpPr>
          <p:cNvPr id="90121" name="AutoShape 9"/>
          <p:cNvSpPr>
            <a:spLocks noChangeArrowheads="1"/>
          </p:cNvSpPr>
          <p:nvPr/>
        </p:nvSpPr>
        <p:spPr bwMode="auto">
          <a:xfrm>
            <a:off x="3663950" y="3435350"/>
            <a:ext cx="901700" cy="1054100"/>
          </a:xfrm>
          <a:prstGeom prst="rightArrow">
            <a:avLst>
              <a:gd name="adj1" fmla="val 75000"/>
              <a:gd name="adj2" fmla="val 50005"/>
            </a:avLst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 spd="slow">
    <p:zoom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152400"/>
            <a:ext cx="7772400" cy="762000"/>
          </a:xfrm>
          <a:noFill/>
          <a:ln/>
        </p:spPr>
        <p:txBody>
          <a:bodyPr/>
          <a:lstStyle/>
          <a:p>
            <a:r>
              <a:rPr lang="fr-FR"/>
              <a:t>BCNF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95400"/>
            <a:ext cx="4572000" cy="457200"/>
          </a:xfrm>
          <a:noFill/>
          <a:ln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fr-FR" sz="2400" b="1" i="0"/>
              <a:t>SSP (</a:t>
            </a:r>
            <a:r>
              <a:rPr lang="fr-FR" sz="2400" b="1" i="0" u="sng"/>
              <a:t>S#,</a:t>
            </a:r>
            <a:r>
              <a:rPr lang="fr-FR" sz="2400" b="1" i="0"/>
              <a:t> SNAME, </a:t>
            </a:r>
            <a:r>
              <a:rPr lang="fr-FR" sz="2400" b="1" i="0" u="sng"/>
              <a:t>P# </a:t>
            </a:r>
            <a:r>
              <a:rPr lang="fr-FR" sz="2400" b="1" i="0"/>
              <a:t>, QTY)  </a:t>
            </a:r>
            <a:r>
              <a:rPr lang="fr-FR" sz="2400" b="1" i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72036" name="Rectangle 4"/>
          <p:cNvSpPr>
            <a:spLocks noChangeArrowheads="1"/>
          </p:cNvSpPr>
          <p:nvPr/>
        </p:nvSpPr>
        <p:spPr bwMode="auto">
          <a:xfrm>
            <a:off x="1701800" y="2808288"/>
            <a:ext cx="995363" cy="598487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2037" name="Rectangle 5"/>
          <p:cNvSpPr>
            <a:spLocks noChangeArrowheads="1"/>
          </p:cNvSpPr>
          <p:nvPr/>
        </p:nvSpPr>
        <p:spPr bwMode="auto">
          <a:xfrm>
            <a:off x="3929063" y="2352675"/>
            <a:ext cx="1358900" cy="2806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2038" name="Rectangle 6"/>
          <p:cNvSpPr>
            <a:spLocks noChangeArrowheads="1"/>
          </p:cNvSpPr>
          <p:nvPr/>
        </p:nvSpPr>
        <p:spPr bwMode="auto">
          <a:xfrm rot="19020000">
            <a:off x="3657600" y="2895600"/>
            <a:ext cx="4059238" cy="1420813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2039" name="Rectangle 7"/>
          <p:cNvSpPr>
            <a:spLocks noChangeArrowheads="1"/>
          </p:cNvSpPr>
          <p:nvPr/>
        </p:nvSpPr>
        <p:spPr bwMode="auto">
          <a:xfrm>
            <a:off x="5910263" y="2505075"/>
            <a:ext cx="13589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2040" name="Rectangle 8"/>
          <p:cNvSpPr>
            <a:spLocks noChangeArrowheads="1"/>
          </p:cNvSpPr>
          <p:nvPr/>
        </p:nvSpPr>
        <p:spPr bwMode="auto">
          <a:xfrm>
            <a:off x="4233863" y="2505075"/>
            <a:ext cx="8255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2041" name="Rectangle 9"/>
          <p:cNvSpPr>
            <a:spLocks noChangeArrowheads="1"/>
          </p:cNvSpPr>
          <p:nvPr/>
        </p:nvSpPr>
        <p:spPr bwMode="auto">
          <a:xfrm>
            <a:off x="1774825" y="2987675"/>
            <a:ext cx="703263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QTY</a:t>
            </a:r>
          </a:p>
        </p:txBody>
      </p:sp>
      <p:sp>
        <p:nvSpPr>
          <p:cNvPr id="172042" name="Line 10"/>
          <p:cNvSpPr>
            <a:spLocks noChangeShapeType="1"/>
          </p:cNvSpPr>
          <p:nvPr/>
        </p:nvSpPr>
        <p:spPr bwMode="auto">
          <a:xfrm>
            <a:off x="2728913" y="3133725"/>
            <a:ext cx="1462087" cy="904875"/>
          </a:xfrm>
          <a:prstGeom prst="line">
            <a:avLst/>
          </a:prstGeom>
          <a:noFill/>
          <a:ln w="50799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2043" name="Rectangle 11"/>
          <p:cNvSpPr>
            <a:spLocks noChangeArrowheads="1"/>
          </p:cNvSpPr>
          <p:nvPr/>
        </p:nvSpPr>
        <p:spPr bwMode="auto">
          <a:xfrm>
            <a:off x="4365625" y="2606675"/>
            <a:ext cx="492125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S#</a:t>
            </a:r>
          </a:p>
        </p:txBody>
      </p:sp>
      <p:sp>
        <p:nvSpPr>
          <p:cNvPr id="172044" name="Rectangle 12"/>
          <p:cNvSpPr>
            <a:spLocks noChangeArrowheads="1"/>
          </p:cNvSpPr>
          <p:nvPr/>
        </p:nvSpPr>
        <p:spPr bwMode="auto">
          <a:xfrm>
            <a:off x="5981700" y="2606675"/>
            <a:ext cx="1139825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SNAME</a:t>
            </a:r>
          </a:p>
        </p:txBody>
      </p:sp>
      <p:sp>
        <p:nvSpPr>
          <p:cNvPr id="172045" name="Rectangle 13"/>
          <p:cNvSpPr>
            <a:spLocks noChangeArrowheads="1"/>
          </p:cNvSpPr>
          <p:nvPr/>
        </p:nvSpPr>
        <p:spPr bwMode="auto">
          <a:xfrm>
            <a:off x="4233863" y="4333875"/>
            <a:ext cx="8255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2046" name="Rectangle 14"/>
          <p:cNvSpPr>
            <a:spLocks noChangeArrowheads="1"/>
          </p:cNvSpPr>
          <p:nvPr/>
        </p:nvSpPr>
        <p:spPr bwMode="auto">
          <a:xfrm>
            <a:off x="4441825" y="4435475"/>
            <a:ext cx="492125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P#</a:t>
            </a:r>
          </a:p>
        </p:txBody>
      </p:sp>
      <p:sp>
        <p:nvSpPr>
          <p:cNvPr id="172047" name="Line 15"/>
          <p:cNvSpPr>
            <a:spLocks noChangeShapeType="1"/>
          </p:cNvSpPr>
          <p:nvPr/>
        </p:nvSpPr>
        <p:spPr bwMode="auto">
          <a:xfrm flipH="1">
            <a:off x="5040313" y="2803525"/>
            <a:ext cx="889000" cy="0"/>
          </a:xfrm>
          <a:prstGeom prst="line">
            <a:avLst/>
          </a:prstGeom>
          <a:noFill/>
          <a:ln w="50799">
            <a:solidFill>
              <a:srgbClr val="FC012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2050" name="Freeform 18"/>
          <p:cNvSpPr>
            <a:spLocks/>
          </p:cNvSpPr>
          <p:nvPr/>
        </p:nvSpPr>
        <p:spPr bwMode="auto">
          <a:xfrm>
            <a:off x="4000500" y="1905000"/>
            <a:ext cx="3652838" cy="1423988"/>
          </a:xfrm>
          <a:custGeom>
            <a:avLst/>
            <a:gdLst/>
            <a:ahLst/>
            <a:cxnLst>
              <a:cxn ang="0">
                <a:pos x="630" y="9"/>
              </a:cxn>
              <a:cxn ang="0">
                <a:pos x="162" y="126"/>
              </a:cxn>
              <a:cxn ang="0">
                <a:pos x="36" y="279"/>
              </a:cxn>
              <a:cxn ang="0">
                <a:pos x="0" y="432"/>
              </a:cxn>
              <a:cxn ang="0">
                <a:pos x="9" y="513"/>
              </a:cxn>
              <a:cxn ang="0">
                <a:pos x="54" y="594"/>
              </a:cxn>
              <a:cxn ang="0">
                <a:pos x="189" y="765"/>
              </a:cxn>
              <a:cxn ang="0">
                <a:pos x="270" y="801"/>
              </a:cxn>
              <a:cxn ang="0">
                <a:pos x="342" y="819"/>
              </a:cxn>
              <a:cxn ang="0">
                <a:pos x="1899" y="837"/>
              </a:cxn>
              <a:cxn ang="0">
                <a:pos x="2268" y="810"/>
              </a:cxn>
              <a:cxn ang="0">
                <a:pos x="2286" y="684"/>
              </a:cxn>
              <a:cxn ang="0">
                <a:pos x="2286" y="378"/>
              </a:cxn>
              <a:cxn ang="0">
                <a:pos x="2214" y="171"/>
              </a:cxn>
              <a:cxn ang="0">
                <a:pos x="1908" y="90"/>
              </a:cxn>
              <a:cxn ang="0">
                <a:pos x="1647" y="81"/>
              </a:cxn>
              <a:cxn ang="0">
                <a:pos x="702" y="27"/>
              </a:cxn>
              <a:cxn ang="0">
                <a:pos x="558" y="0"/>
              </a:cxn>
              <a:cxn ang="0">
                <a:pos x="696" y="36"/>
              </a:cxn>
            </a:cxnLst>
            <a:rect l="0" t="0" r="r" b="b"/>
            <a:pathLst>
              <a:path w="2301" h="837">
                <a:moveTo>
                  <a:pt x="630" y="9"/>
                </a:moveTo>
                <a:cubicBezTo>
                  <a:pt x="472" y="32"/>
                  <a:pt x="300" y="34"/>
                  <a:pt x="162" y="126"/>
                </a:cubicBezTo>
                <a:cubicBezTo>
                  <a:pt x="127" y="178"/>
                  <a:pt x="57" y="216"/>
                  <a:pt x="36" y="279"/>
                </a:cubicBezTo>
                <a:cubicBezTo>
                  <a:pt x="19" y="330"/>
                  <a:pt x="11" y="379"/>
                  <a:pt x="0" y="432"/>
                </a:cubicBezTo>
                <a:cubicBezTo>
                  <a:pt x="3" y="459"/>
                  <a:pt x="5" y="486"/>
                  <a:pt x="9" y="513"/>
                </a:cubicBezTo>
                <a:cubicBezTo>
                  <a:pt x="14" y="545"/>
                  <a:pt x="37" y="568"/>
                  <a:pt x="54" y="594"/>
                </a:cubicBezTo>
                <a:cubicBezTo>
                  <a:pt x="92" y="651"/>
                  <a:pt x="131" y="727"/>
                  <a:pt x="189" y="765"/>
                </a:cubicBezTo>
                <a:cubicBezTo>
                  <a:pt x="224" y="789"/>
                  <a:pt x="219" y="788"/>
                  <a:pt x="270" y="801"/>
                </a:cubicBezTo>
                <a:cubicBezTo>
                  <a:pt x="294" y="807"/>
                  <a:pt x="342" y="819"/>
                  <a:pt x="342" y="819"/>
                </a:cubicBezTo>
                <a:cubicBezTo>
                  <a:pt x="860" y="794"/>
                  <a:pt x="1380" y="826"/>
                  <a:pt x="1899" y="837"/>
                </a:cubicBezTo>
                <a:cubicBezTo>
                  <a:pt x="2021" y="829"/>
                  <a:pt x="2148" y="834"/>
                  <a:pt x="2268" y="810"/>
                </a:cubicBezTo>
                <a:cubicBezTo>
                  <a:pt x="2301" y="760"/>
                  <a:pt x="2294" y="751"/>
                  <a:pt x="2286" y="684"/>
                </a:cubicBezTo>
                <a:cubicBezTo>
                  <a:pt x="2295" y="528"/>
                  <a:pt x="2301" y="534"/>
                  <a:pt x="2286" y="378"/>
                </a:cubicBezTo>
                <a:cubicBezTo>
                  <a:pt x="2281" y="329"/>
                  <a:pt x="2249" y="206"/>
                  <a:pt x="2214" y="171"/>
                </a:cubicBezTo>
                <a:cubicBezTo>
                  <a:pt x="2164" y="121"/>
                  <a:pt x="1970" y="93"/>
                  <a:pt x="1908" y="90"/>
                </a:cubicBezTo>
                <a:cubicBezTo>
                  <a:pt x="1821" y="86"/>
                  <a:pt x="1734" y="84"/>
                  <a:pt x="1647" y="81"/>
                </a:cubicBezTo>
                <a:cubicBezTo>
                  <a:pt x="1334" y="46"/>
                  <a:pt x="1016" y="34"/>
                  <a:pt x="702" y="27"/>
                </a:cubicBezTo>
                <a:cubicBezTo>
                  <a:pt x="652" y="10"/>
                  <a:pt x="610" y="0"/>
                  <a:pt x="558" y="0"/>
                </a:cubicBezTo>
                <a:lnTo>
                  <a:pt x="696" y="36"/>
                </a:lnTo>
              </a:path>
            </a:pathLst>
          </a:custGeom>
          <a:noFill/>
          <a:ln w="57150" cap="flat" cmpd="sng">
            <a:solidFill>
              <a:srgbClr val="FC01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72052" name="Text Box 20"/>
          <p:cNvSpPr txBox="1">
            <a:spLocks noChangeArrowheads="1"/>
          </p:cNvSpPr>
          <p:nvPr/>
        </p:nvSpPr>
        <p:spPr bwMode="auto">
          <a:xfrm>
            <a:off x="5257800" y="1981200"/>
            <a:ext cx="8382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i="0"/>
              <a:t>SS</a:t>
            </a:r>
            <a:endParaRPr lang="fr-MC" i="0"/>
          </a:p>
        </p:txBody>
      </p:sp>
      <p:sp>
        <p:nvSpPr>
          <p:cNvPr id="172053" name="Text Box 21"/>
          <p:cNvSpPr txBox="1">
            <a:spLocks noChangeArrowheads="1"/>
          </p:cNvSpPr>
          <p:nvPr/>
        </p:nvSpPr>
        <p:spPr bwMode="auto">
          <a:xfrm>
            <a:off x="2209800" y="2209800"/>
            <a:ext cx="9144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i="0">
                <a:solidFill>
                  <a:schemeClr val="tx1"/>
                </a:solidFill>
              </a:rPr>
              <a:t>SP'</a:t>
            </a:r>
            <a:endParaRPr lang="fr-MC" i="0">
              <a:solidFill>
                <a:schemeClr val="tx1"/>
              </a:solidFill>
            </a:endParaRPr>
          </a:p>
        </p:txBody>
      </p:sp>
      <p:sp>
        <p:nvSpPr>
          <p:cNvPr id="172055" name="Freeform 23"/>
          <p:cNvSpPr>
            <a:spLocks/>
          </p:cNvSpPr>
          <p:nvPr/>
        </p:nvSpPr>
        <p:spPr bwMode="auto">
          <a:xfrm>
            <a:off x="1371600" y="1905000"/>
            <a:ext cx="6172200" cy="3867150"/>
          </a:xfrm>
          <a:custGeom>
            <a:avLst/>
            <a:gdLst/>
            <a:ahLst/>
            <a:cxnLst>
              <a:cxn ang="0">
                <a:pos x="4023" y="999"/>
              </a:cxn>
              <a:cxn ang="0">
                <a:pos x="3996" y="783"/>
              </a:cxn>
              <a:cxn ang="0">
                <a:pos x="3969" y="684"/>
              </a:cxn>
              <a:cxn ang="0">
                <a:pos x="3978" y="567"/>
              </a:cxn>
              <a:cxn ang="0">
                <a:pos x="3951" y="468"/>
              </a:cxn>
              <a:cxn ang="0">
                <a:pos x="3870" y="306"/>
              </a:cxn>
              <a:cxn ang="0">
                <a:pos x="3501" y="171"/>
              </a:cxn>
              <a:cxn ang="0">
                <a:pos x="3384" y="180"/>
              </a:cxn>
              <a:cxn ang="0">
                <a:pos x="3294" y="216"/>
              </a:cxn>
              <a:cxn ang="0">
                <a:pos x="3186" y="252"/>
              </a:cxn>
              <a:cxn ang="0">
                <a:pos x="3159" y="270"/>
              </a:cxn>
              <a:cxn ang="0">
                <a:pos x="2889" y="351"/>
              </a:cxn>
              <a:cxn ang="0">
                <a:pos x="2745" y="702"/>
              </a:cxn>
              <a:cxn ang="0">
                <a:pos x="2691" y="810"/>
              </a:cxn>
              <a:cxn ang="0">
                <a:pos x="2637" y="846"/>
              </a:cxn>
              <a:cxn ang="0">
                <a:pos x="2565" y="909"/>
              </a:cxn>
              <a:cxn ang="0">
                <a:pos x="2538" y="927"/>
              </a:cxn>
              <a:cxn ang="0">
                <a:pos x="2493" y="972"/>
              </a:cxn>
              <a:cxn ang="0">
                <a:pos x="2457" y="1026"/>
              </a:cxn>
              <a:cxn ang="0">
                <a:pos x="2376" y="1107"/>
              </a:cxn>
              <a:cxn ang="0">
                <a:pos x="2259" y="1197"/>
              </a:cxn>
              <a:cxn ang="0">
                <a:pos x="2106" y="1215"/>
              </a:cxn>
              <a:cxn ang="0">
                <a:pos x="1854" y="1188"/>
              </a:cxn>
              <a:cxn ang="0">
                <a:pos x="1557" y="1035"/>
              </a:cxn>
              <a:cxn ang="0">
                <a:pos x="1503" y="918"/>
              </a:cxn>
              <a:cxn ang="0">
                <a:pos x="1449" y="630"/>
              </a:cxn>
              <a:cxn ang="0">
                <a:pos x="1395" y="360"/>
              </a:cxn>
              <a:cxn ang="0">
                <a:pos x="1377" y="261"/>
              </a:cxn>
              <a:cxn ang="0">
                <a:pos x="1251" y="144"/>
              </a:cxn>
              <a:cxn ang="0">
                <a:pos x="810" y="0"/>
              </a:cxn>
              <a:cxn ang="0">
                <a:pos x="459" y="27"/>
              </a:cxn>
              <a:cxn ang="0">
                <a:pos x="243" y="72"/>
              </a:cxn>
              <a:cxn ang="0">
                <a:pos x="153" y="135"/>
              </a:cxn>
              <a:cxn ang="0">
                <a:pos x="135" y="162"/>
              </a:cxn>
              <a:cxn ang="0">
                <a:pos x="108" y="180"/>
              </a:cxn>
              <a:cxn ang="0">
                <a:pos x="27" y="306"/>
              </a:cxn>
              <a:cxn ang="0">
                <a:pos x="0" y="432"/>
              </a:cxn>
              <a:cxn ang="0">
                <a:pos x="9" y="666"/>
              </a:cxn>
              <a:cxn ang="0">
                <a:pos x="72" y="1053"/>
              </a:cxn>
              <a:cxn ang="0">
                <a:pos x="135" y="1287"/>
              </a:cxn>
              <a:cxn ang="0">
                <a:pos x="180" y="1350"/>
              </a:cxn>
              <a:cxn ang="0">
                <a:pos x="315" y="1512"/>
              </a:cxn>
              <a:cxn ang="0">
                <a:pos x="432" y="1629"/>
              </a:cxn>
              <a:cxn ang="0">
                <a:pos x="540" y="1737"/>
              </a:cxn>
              <a:cxn ang="0">
                <a:pos x="630" y="1800"/>
              </a:cxn>
              <a:cxn ang="0">
                <a:pos x="684" y="1836"/>
              </a:cxn>
              <a:cxn ang="0">
                <a:pos x="1080" y="2007"/>
              </a:cxn>
              <a:cxn ang="0">
                <a:pos x="1251" y="2043"/>
              </a:cxn>
              <a:cxn ang="0">
                <a:pos x="1449" y="2097"/>
              </a:cxn>
              <a:cxn ang="0">
                <a:pos x="1845" y="2268"/>
              </a:cxn>
              <a:cxn ang="0">
                <a:pos x="2106" y="2358"/>
              </a:cxn>
              <a:cxn ang="0">
                <a:pos x="2259" y="2385"/>
              </a:cxn>
              <a:cxn ang="0">
                <a:pos x="2718" y="2322"/>
              </a:cxn>
              <a:cxn ang="0">
                <a:pos x="3159" y="2205"/>
              </a:cxn>
              <a:cxn ang="0">
                <a:pos x="3276" y="2115"/>
              </a:cxn>
              <a:cxn ang="0">
                <a:pos x="3357" y="2034"/>
              </a:cxn>
              <a:cxn ang="0">
                <a:pos x="3519" y="1863"/>
              </a:cxn>
              <a:cxn ang="0">
                <a:pos x="3636" y="1746"/>
              </a:cxn>
              <a:cxn ang="0">
                <a:pos x="3825" y="1566"/>
              </a:cxn>
              <a:cxn ang="0">
                <a:pos x="3996" y="1305"/>
              </a:cxn>
              <a:cxn ang="0">
                <a:pos x="4059" y="1152"/>
              </a:cxn>
              <a:cxn ang="0">
                <a:pos x="4032" y="1026"/>
              </a:cxn>
              <a:cxn ang="0">
                <a:pos x="4023" y="999"/>
              </a:cxn>
            </a:cxnLst>
            <a:rect l="0" t="0" r="r" b="b"/>
            <a:pathLst>
              <a:path w="4059" h="2385">
                <a:moveTo>
                  <a:pt x="4023" y="999"/>
                </a:moveTo>
                <a:cubicBezTo>
                  <a:pt x="4014" y="928"/>
                  <a:pt x="4013" y="853"/>
                  <a:pt x="3996" y="783"/>
                </a:cubicBezTo>
                <a:cubicBezTo>
                  <a:pt x="3950" y="600"/>
                  <a:pt x="4000" y="840"/>
                  <a:pt x="3969" y="684"/>
                </a:cubicBezTo>
                <a:cubicBezTo>
                  <a:pt x="3972" y="645"/>
                  <a:pt x="3978" y="606"/>
                  <a:pt x="3978" y="567"/>
                </a:cubicBezTo>
                <a:cubicBezTo>
                  <a:pt x="3978" y="536"/>
                  <a:pt x="3958" y="496"/>
                  <a:pt x="3951" y="468"/>
                </a:cubicBezTo>
                <a:cubicBezTo>
                  <a:pt x="3931" y="387"/>
                  <a:pt x="3944" y="355"/>
                  <a:pt x="3870" y="306"/>
                </a:cubicBezTo>
                <a:cubicBezTo>
                  <a:pt x="3786" y="179"/>
                  <a:pt x="3638" y="186"/>
                  <a:pt x="3501" y="171"/>
                </a:cubicBezTo>
                <a:cubicBezTo>
                  <a:pt x="3462" y="174"/>
                  <a:pt x="3423" y="175"/>
                  <a:pt x="3384" y="180"/>
                </a:cubicBezTo>
                <a:cubicBezTo>
                  <a:pt x="3346" y="184"/>
                  <a:pt x="3326" y="202"/>
                  <a:pt x="3294" y="216"/>
                </a:cubicBezTo>
                <a:cubicBezTo>
                  <a:pt x="3261" y="231"/>
                  <a:pt x="3221" y="240"/>
                  <a:pt x="3186" y="252"/>
                </a:cubicBezTo>
                <a:cubicBezTo>
                  <a:pt x="3176" y="255"/>
                  <a:pt x="3169" y="266"/>
                  <a:pt x="3159" y="270"/>
                </a:cubicBezTo>
                <a:cubicBezTo>
                  <a:pt x="3073" y="307"/>
                  <a:pt x="2968" y="298"/>
                  <a:pt x="2889" y="351"/>
                </a:cubicBezTo>
                <a:cubicBezTo>
                  <a:pt x="2819" y="456"/>
                  <a:pt x="2785" y="582"/>
                  <a:pt x="2745" y="702"/>
                </a:cubicBezTo>
                <a:cubicBezTo>
                  <a:pt x="2736" y="730"/>
                  <a:pt x="2711" y="793"/>
                  <a:pt x="2691" y="810"/>
                </a:cubicBezTo>
                <a:cubicBezTo>
                  <a:pt x="2675" y="824"/>
                  <a:pt x="2637" y="846"/>
                  <a:pt x="2637" y="846"/>
                </a:cubicBezTo>
                <a:cubicBezTo>
                  <a:pt x="2607" y="891"/>
                  <a:pt x="2628" y="867"/>
                  <a:pt x="2565" y="909"/>
                </a:cubicBezTo>
                <a:cubicBezTo>
                  <a:pt x="2556" y="915"/>
                  <a:pt x="2538" y="927"/>
                  <a:pt x="2538" y="927"/>
                </a:cubicBezTo>
                <a:cubicBezTo>
                  <a:pt x="2466" y="1035"/>
                  <a:pt x="2577" y="876"/>
                  <a:pt x="2493" y="972"/>
                </a:cubicBezTo>
                <a:cubicBezTo>
                  <a:pt x="2479" y="988"/>
                  <a:pt x="2469" y="1008"/>
                  <a:pt x="2457" y="1026"/>
                </a:cubicBezTo>
                <a:cubicBezTo>
                  <a:pt x="2436" y="1058"/>
                  <a:pt x="2403" y="1080"/>
                  <a:pt x="2376" y="1107"/>
                </a:cubicBezTo>
                <a:cubicBezTo>
                  <a:pt x="2342" y="1141"/>
                  <a:pt x="2308" y="1184"/>
                  <a:pt x="2259" y="1197"/>
                </a:cubicBezTo>
                <a:cubicBezTo>
                  <a:pt x="2236" y="1203"/>
                  <a:pt x="2118" y="1214"/>
                  <a:pt x="2106" y="1215"/>
                </a:cubicBezTo>
                <a:cubicBezTo>
                  <a:pt x="2006" y="1210"/>
                  <a:pt x="1942" y="1210"/>
                  <a:pt x="1854" y="1188"/>
                </a:cubicBezTo>
                <a:cubicBezTo>
                  <a:pt x="1766" y="1129"/>
                  <a:pt x="1624" y="1129"/>
                  <a:pt x="1557" y="1035"/>
                </a:cubicBezTo>
                <a:cubicBezTo>
                  <a:pt x="1531" y="999"/>
                  <a:pt x="1528" y="955"/>
                  <a:pt x="1503" y="918"/>
                </a:cubicBezTo>
                <a:cubicBezTo>
                  <a:pt x="1489" y="821"/>
                  <a:pt x="1473" y="725"/>
                  <a:pt x="1449" y="630"/>
                </a:cubicBezTo>
                <a:cubicBezTo>
                  <a:pt x="1440" y="539"/>
                  <a:pt x="1417" y="449"/>
                  <a:pt x="1395" y="360"/>
                </a:cubicBezTo>
                <a:cubicBezTo>
                  <a:pt x="1389" y="337"/>
                  <a:pt x="1388" y="287"/>
                  <a:pt x="1377" y="261"/>
                </a:cubicBezTo>
                <a:cubicBezTo>
                  <a:pt x="1355" y="210"/>
                  <a:pt x="1291" y="178"/>
                  <a:pt x="1251" y="144"/>
                </a:cubicBezTo>
                <a:cubicBezTo>
                  <a:pt x="1121" y="36"/>
                  <a:pt x="975" y="15"/>
                  <a:pt x="810" y="0"/>
                </a:cubicBezTo>
                <a:cubicBezTo>
                  <a:pt x="693" y="8"/>
                  <a:pt x="576" y="17"/>
                  <a:pt x="459" y="27"/>
                </a:cubicBezTo>
                <a:cubicBezTo>
                  <a:pt x="398" y="32"/>
                  <a:pt x="298" y="35"/>
                  <a:pt x="243" y="72"/>
                </a:cubicBezTo>
                <a:cubicBezTo>
                  <a:pt x="212" y="92"/>
                  <a:pt x="184" y="115"/>
                  <a:pt x="153" y="135"/>
                </a:cubicBezTo>
                <a:cubicBezTo>
                  <a:pt x="147" y="144"/>
                  <a:pt x="143" y="154"/>
                  <a:pt x="135" y="162"/>
                </a:cubicBezTo>
                <a:cubicBezTo>
                  <a:pt x="127" y="170"/>
                  <a:pt x="115" y="172"/>
                  <a:pt x="108" y="180"/>
                </a:cubicBezTo>
                <a:cubicBezTo>
                  <a:pt x="75" y="218"/>
                  <a:pt x="57" y="266"/>
                  <a:pt x="27" y="306"/>
                </a:cubicBezTo>
                <a:cubicBezTo>
                  <a:pt x="20" y="352"/>
                  <a:pt x="11" y="388"/>
                  <a:pt x="0" y="432"/>
                </a:cubicBezTo>
                <a:cubicBezTo>
                  <a:pt x="3" y="510"/>
                  <a:pt x="5" y="588"/>
                  <a:pt x="9" y="666"/>
                </a:cubicBezTo>
                <a:cubicBezTo>
                  <a:pt x="16" y="800"/>
                  <a:pt x="30" y="926"/>
                  <a:pt x="72" y="1053"/>
                </a:cubicBezTo>
                <a:cubicBezTo>
                  <a:pt x="97" y="1127"/>
                  <a:pt x="100" y="1217"/>
                  <a:pt x="135" y="1287"/>
                </a:cubicBezTo>
                <a:cubicBezTo>
                  <a:pt x="142" y="1302"/>
                  <a:pt x="173" y="1340"/>
                  <a:pt x="180" y="1350"/>
                </a:cubicBezTo>
                <a:cubicBezTo>
                  <a:pt x="218" y="1405"/>
                  <a:pt x="259" y="1475"/>
                  <a:pt x="315" y="1512"/>
                </a:cubicBezTo>
                <a:cubicBezTo>
                  <a:pt x="344" y="1556"/>
                  <a:pt x="393" y="1594"/>
                  <a:pt x="432" y="1629"/>
                </a:cubicBezTo>
                <a:cubicBezTo>
                  <a:pt x="470" y="1662"/>
                  <a:pt x="504" y="1701"/>
                  <a:pt x="540" y="1737"/>
                </a:cubicBezTo>
                <a:cubicBezTo>
                  <a:pt x="565" y="1762"/>
                  <a:pt x="603" y="1777"/>
                  <a:pt x="630" y="1800"/>
                </a:cubicBezTo>
                <a:cubicBezTo>
                  <a:pt x="675" y="1837"/>
                  <a:pt x="637" y="1820"/>
                  <a:pt x="684" y="1836"/>
                </a:cubicBezTo>
                <a:cubicBezTo>
                  <a:pt x="803" y="1926"/>
                  <a:pt x="932" y="1986"/>
                  <a:pt x="1080" y="2007"/>
                </a:cubicBezTo>
                <a:cubicBezTo>
                  <a:pt x="1137" y="2026"/>
                  <a:pt x="1192" y="2036"/>
                  <a:pt x="1251" y="2043"/>
                </a:cubicBezTo>
                <a:cubicBezTo>
                  <a:pt x="1318" y="2062"/>
                  <a:pt x="1381" y="2086"/>
                  <a:pt x="1449" y="2097"/>
                </a:cubicBezTo>
                <a:cubicBezTo>
                  <a:pt x="1577" y="2161"/>
                  <a:pt x="1709" y="2223"/>
                  <a:pt x="1845" y="2268"/>
                </a:cubicBezTo>
                <a:cubicBezTo>
                  <a:pt x="1934" y="2298"/>
                  <a:pt x="2012" y="2345"/>
                  <a:pt x="2106" y="2358"/>
                </a:cubicBezTo>
                <a:cubicBezTo>
                  <a:pt x="2155" y="2374"/>
                  <a:pt x="2208" y="2376"/>
                  <a:pt x="2259" y="2385"/>
                </a:cubicBezTo>
                <a:cubicBezTo>
                  <a:pt x="2417" y="2376"/>
                  <a:pt x="2565" y="2356"/>
                  <a:pt x="2718" y="2322"/>
                </a:cubicBezTo>
                <a:cubicBezTo>
                  <a:pt x="2867" y="2289"/>
                  <a:pt x="3020" y="2274"/>
                  <a:pt x="3159" y="2205"/>
                </a:cubicBezTo>
                <a:cubicBezTo>
                  <a:pt x="3203" y="2183"/>
                  <a:pt x="3236" y="2142"/>
                  <a:pt x="3276" y="2115"/>
                </a:cubicBezTo>
                <a:cubicBezTo>
                  <a:pt x="3299" y="2081"/>
                  <a:pt x="3331" y="2065"/>
                  <a:pt x="3357" y="2034"/>
                </a:cubicBezTo>
                <a:cubicBezTo>
                  <a:pt x="3400" y="1984"/>
                  <a:pt x="3462" y="1901"/>
                  <a:pt x="3519" y="1863"/>
                </a:cubicBezTo>
                <a:cubicBezTo>
                  <a:pt x="3551" y="1814"/>
                  <a:pt x="3594" y="1784"/>
                  <a:pt x="3636" y="1746"/>
                </a:cubicBezTo>
                <a:cubicBezTo>
                  <a:pt x="3701" y="1688"/>
                  <a:pt x="3758" y="1622"/>
                  <a:pt x="3825" y="1566"/>
                </a:cubicBezTo>
                <a:cubicBezTo>
                  <a:pt x="3906" y="1498"/>
                  <a:pt x="3950" y="1397"/>
                  <a:pt x="3996" y="1305"/>
                </a:cubicBezTo>
                <a:cubicBezTo>
                  <a:pt x="4022" y="1252"/>
                  <a:pt x="4047" y="1212"/>
                  <a:pt x="4059" y="1152"/>
                </a:cubicBezTo>
                <a:cubicBezTo>
                  <a:pt x="4048" y="1061"/>
                  <a:pt x="4058" y="1103"/>
                  <a:pt x="4032" y="1026"/>
                </a:cubicBezTo>
                <a:cubicBezTo>
                  <a:pt x="4029" y="1017"/>
                  <a:pt x="4023" y="999"/>
                  <a:pt x="4023" y="999"/>
                </a:cubicBezTo>
                <a:close/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72056" name="Rectangle 24"/>
          <p:cNvSpPr>
            <a:spLocks noChangeArrowheads="1"/>
          </p:cNvSpPr>
          <p:nvPr/>
        </p:nvSpPr>
        <p:spPr bwMode="auto">
          <a:xfrm>
            <a:off x="990600" y="228600"/>
            <a:ext cx="7315200" cy="838200"/>
          </a:xfrm>
          <a:prstGeom prst="rect">
            <a:avLst/>
          </a:prstGeom>
          <a:solidFill>
            <a:srgbClr val="003530"/>
          </a:solidFill>
          <a:ln w="12699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fr-FR" sz="2800" b="1" i="0">
                <a:solidFill>
                  <a:srgbClr val="00FFFF"/>
                </a:solidFill>
              </a:rPr>
              <a:t>Décomposition BCNF Alternative de SSP</a:t>
            </a:r>
          </a:p>
        </p:txBody>
      </p:sp>
      <p:sp>
        <p:nvSpPr>
          <p:cNvPr id="172057" name="Text Box 25"/>
          <p:cNvSpPr txBox="1">
            <a:spLocks noChangeArrowheads="1"/>
          </p:cNvSpPr>
          <p:nvPr/>
        </p:nvSpPr>
        <p:spPr bwMode="auto">
          <a:xfrm>
            <a:off x="381000" y="6019800"/>
            <a:ext cx="4038600" cy="469900"/>
          </a:xfrm>
          <a:prstGeom prst="rect">
            <a:avLst/>
          </a:prstGeom>
          <a:noFill/>
          <a:ln w="12699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i="0">
                <a:solidFill>
                  <a:schemeClr val="tx1"/>
                </a:solidFill>
              </a:rPr>
              <a:t>Plus de DF (P#, S#) -&gt; QTY </a:t>
            </a:r>
            <a:endParaRPr lang="fr-MC" i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7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50" grpId="0" animBg="1"/>
      <p:bldP spid="172052" grpId="0" autoUpdateAnimBg="0"/>
      <p:bldP spid="172053" grpId="0" autoUpdateAnimBg="0"/>
      <p:bldP spid="172055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1295400"/>
            <a:ext cx="4191000" cy="533400"/>
          </a:xfrm>
          <a:noFill/>
          <a:ln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fr-FR" sz="2400" b="1" i="0"/>
              <a:t>SSP (</a:t>
            </a:r>
            <a:r>
              <a:rPr lang="fr-FR" sz="2400" b="1" i="0" u="sng"/>
              <a:t>S#,</a:t>
            </a:r>
            <a:r>
              <a:rPr lang="fr-FR" sz="2400" b="1" i="0"/>
              <a:t> SNAME, </a:t>
            </a:r>
            <a:r>
              <a:rPr lang="fr-FR" sz="2400" b="1" i="0" u="sng"/>
              <a:t>P# </a:t>
            </a:r>
            <a:r>
              <a:rPr lang="fr-FR" sz="2400" b="1" i="0"/>
              <a:t>, QTY)  </a:t>
            </a:r>
            <a:r>
              <a:rPr lang="fr-FR" sz="2400" b="1" i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763588" y="2751138"/>
            <a:ext cx="995362" cy="598487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2667000" y="2286000"/>
            <a:ext cx="1371600" cy="1819275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4085" name="Rectangle 5"/>
          <p:cNvSpPr>
            <a:spLocks noChangeArrowheads="1"/>
          </p:cNvSpPr>
          <p:nvPr/>
        </p:nvSpPr>
        <p:spPr bwMode="auto">
          <a:xfrm>
            <a:off x="5567363" y="2409825"/>
            <a:ext cx="13589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4086" name="Rectangle 6"/>
          <p:cNvSpPr>
            <a:spLocks noChangeArrowheads="1"/>
          </p:cNvSpPr>
          <p:nvPr/>
        </p:nvSpPr>
        <p:spPr bwMode="auto">
          <a:xfrm>
            <a:off x="2743200" y="2479675"/>
            <a:ext cx="12192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4087" name="Rectangle 7"/>
          <p:cNvSpPr>
            <a:spLocks noChangeArrowheads="1"/>
          </p:cNvSpPr>
          <p:nvPr/>
        </p:nvSpPr>
        <p:spPr bwMode="auto">
          <a:xfrm>
            <a:off x="836613" y="2930525"/>
            <a:ext cx="703262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QTY</a:t>
            </a:r>
          </a:p>
        </p:txBody>
      </p:sp>
      <p:sp>
        <p:nvSpPr>
          <p:cNvPr id="174088" name="Rectangle 8"/>
          <p:cNvSpPr>
            <a:spLocks noChangeArrowheads="1"/>
          </p:cNvSpPr>
          <p:nvPr/>
        </p:nvSpPr>
        <p:spPr bwMode="auto">
          <a:xfrm>
            <a:off x="2819400" y="2514600"/>
            <a:ext cx="1100138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SNAME</a:t>
            </a:r>
          </a:p>
        </p:txBody>
      </p:sp>
      <p:sp>
        <p:nvSpPr>
          <p:cNvPr id="174089" name="Rectangle 9"/>
          <p:cNvSpPr>
            <a:spLocks noChangeArrowheads="1"/>
          </p:cNvSpPr>
          <p:nvPr/>
        </p:nvSpPr>
        <p:spPr bwMode="auto">
          <a:xfrm>
            <a:off x="5638800" y="2511425"/>
            <a:ext cx="1139825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SNAME</a:t>
            </a:r>
          </a:p>
        </p:txBody>
      </p:sp>
      <p:sp>
        <p:nvSpPr>
          <p:cNvPr id="174090" name="Rectangle 10"/>
          <p:cNvSpPr>
            <a:spLocks noChangeArrowheads="1"/>
          </p:cNvSpPr>
          <p:nvPr/>
        </p:nvSpPr>
        <p:spPr bwMode="auto">
          <a:xfrm>
            <a:off x="2897188" y="3317875"/>
            <a:ext cx="8255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4091" name="Rectangle 11"/>
          <p:cNvSpPr>
            <a:spLocks noChangeArrowheads="1"/>
          </p:cNvSpPr>
          <p:nvPr/>
        </p:nvSpPr>
        <p:spPr bwMode="auto">
          <a:xfrm>
            <a:off x="3105150" y="3419475"/>
            <a:ext cx="492125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P#</a:t>
            </a:r>
          </a:p>
        </p:txBody>
      </p:sp>
      <p:sp>
        <p:nvSpPr>
          <p:cNvPr id="174092" name="Line 12"/>
          <p:cNvSpPr>
            <a:spLocks noChangeShapeType="1"/>
          </p:cNvSpPr>
          <p:nvPr/>
        </p:nvSpPr>
        <p:spPr bwMode="auto">
          <a:xfrm flipH="1">
            <a:off x="6934200" y="2667000"/>
            <a:ext cx="889000" cy="0"/>
          </a:xfrm>
          <a:prstGeom prst="line">
            <a:avLst/>
          </a:prstGeom>
          <a:noFill/>
          <a:ln w="50799">
            <a:solidFill>
              <a:srgbClr val="FC0128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4093" name="Line 13"/>
          <p:cNvSpPr>
            <a:spLocks noChangeShapeType="1"/>
          </p:cNvSpPr>
          <p:nvPr/>
        </p:nvSpPr>
        <p:spPr bwMode="auto">
          <a:xfrm>
            <a:off x="1752600" y="3098800"/>
            <a:ext cx="914400" cy="25400"/>
          </a:xfrm>
          <a:prstGeom prst="line">
            <a:avLst/>
          </a:prstGeom>
          <a:noFill/>
          <a:ln w="50799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4094" name="Freeform 14"/>
          <p:cNvSpPr>
            <a:spLocks/>
          </p:cNvSpPr>
          <p:nvPr/>
        </p:nvSpPr>
        <p:spPr bwMode="auto">
          <a:xfrm>
            <a:off x="5334000" y="1905000"/>
            <a:ext cx="3652838" cy="1328738"/>
          </a:xfrm>
          <a:custGeom>
            <a:avLst/>
            <a:gdLst/>
            <a:ahLst/>
            <a:cxnLst>
              <a:cxn ang="0">
                <a:pos x="630" y="9"/>
              </a:cxn>
              <a:cxn ang="0">
                <a:pos x="162" y="126"/>
              </a:cxn>
              <a:cxn ang="0">
                <a:pos x="36" y="279"/>
              </a:cxn>
              <a:cxn ang="0">
                <a:pos x="0" y="432"/>
              </a:cxn>
              <a:cxn ang="0">
                <a:pos x="9" y="513"/>
              </a:cxn>
              <a:cxn ang="0">
                <a:pos x="54" y="594"/>
              </a:cxn>
              <a:cxn ang="0">
                <a:pos x="189" y="765"/>
              </a:cxn>
              <a:cxn ang="0">
                <a:pos x="270" y="801"/>
              </a:cxn>
              <a:cxn ang="0">
                <a:pos x="342" y="819"/>
              </a:cxn>
              <a:cxn ang="0">
                <a:pos x="1899" y="837"/>
              </a:cxn>
              <a:cxn ang="0">
                <a:pos x="2268" y="810"/>
              </a:cxn>
              <a:cxn ang="0">
                <a:pos x="2286" y="684"/>
              </a:cxn>
              <a:cxn ang="0">
                <a:pos x="2286" y="378"/>
              </a:cxn>
              <a:cxn ang="0">
                <a:pos x="2214" y="171"/>
              </a:cxn>
              <a:cxn ang="0">
                <a:pos x="1908" y="90"/>
              </a:cxn>
              <a:cxn ang="0">
                <a:pos x="1647" y="81"/>
              </a:cxn>
              <a:cxn ang="0">
                <a:pos x="702" y="27"/>
              </a:cxn>
              <a:cxn ang="0">
                <a:pos x="558" y="0"/>
              </a:cxn>
              <a:cxn ang="0">
                <a:pos x="696" y="36"/>
              </a:cxn>
            </a:cxnLst>
            <a:rect l="0" t="0" r="r" b="b"/>
            <a:pathLst>
              <a:path w="2301" h="837">
                <a:moveTo>
                  <a:pt x="630" y="9"/>
                </a:moveTo>
                <a:cubicBezTo>
                  <a:pt x="472" y="32"/>
                  <a:pt x="300" y="34"/>
                  <a:pt x="162" y="126"/>
                </a:cubicBezTo>
                <a:cubicBezTo>
                  <a:pt x="127" y="178"/>
                  <a:pt x="57" y="216"/>
                  <a:pt x="36" y="279"/>
                </a:cubicBezTo>
                <a:cubicBezTo>
                  <a:pt x="19" y="330"/>
                  <a:pt x="11" y="379"/>
                  <a:pt x="0" y="432"/>
                </a:cubicBezTo>
                <a:cubicBezTo>
                  <a:pt x="3" y="459"/>
                  <a:pt x="5" y="486"/>
                  <a:pt x="9" y="513"/>
                </a:cubicBezTo>
                <a:cubicBezTo>
                  <a:pt x="14" y="545"/>
                  <a:pt x="37" y="568"/>
                  <a:pt x="54" y="594"/>
                </a:cubicBezTo>
                <a:cubicBezTo>
                  <a:pt x="92" y="651"/>
                  <a:pt x="131" y="727"/>
                  <a:pt x="189" y="765"/>
                </a:cubicBezTo>
                <a:cubicBezTo>
                  <a:pt x="224" y="789"/>
                  <a:pt x="219" y="788"/>
                  <a:pt x="270" y="801"/>
                </a:cubicBezTo>
                <a:cubicBezTo>
                  <a:pt x="294" y="807"/>
                  <a:pt x="342" y="819"/>
                  <a:pt x="342" y="819"/>
                </a:cubicBezTo>
                <a:cubicBezTo>
                  <a:pt x="860" y="794"/>
                  <a:pt x="1380" y="826"/>
                  <a:pt x="1899" y="837"/>
                </a:cubicBezTo>
                <a:cubicBezTo>
                  <a:pt x="2021" y="829"/>
                  <a:pt x="2148" y="834"/>
                  <a:pt x="2268" y="810"/>
                </a:cubicBezTo>
                <a:cubicBezTo>
                  <a:pt x="2301" y="760"/>
                  <a:pt x="2294" y="751"/>
                  <a:pt x="2286" y="684"/>
                </a:cubicBezTo>
                <a:cubicBezTo>
                  <a:pt x="2295" y="528"/>
                  <a:pt x="2301" y="534"/>
                  <a:pt x="2286" y="378"/>
                </a:cubicBezTo>
                <a:cubicBezTo>
                  <a:pt x="2281" y="329"/>
                  <a:pt x="2249" y="206"/>
                  <a:pt x="2214" y="171"/>
                </a:cubicBezTo>
                <a:cubicBezTo>
                  <a:pt x="2164" y="121"/>
                  <a:pt x="1970" y="93"/>
                  <a:pt x="1908" y="90"/>
                </a:cubicBezTo>
                <a:cubicBezTo>
                  <a:pt x="1821" y="86"/>
                  <a:pt x="1734" y="84"/>
                  <a:pt x="1647" y="81"/>
                </a:cubicBezTo>
                <a:cubicBezTo>
                  <a:pt x="1334" y="46"/>
                  <a:pt x="1016" y="34"/>
                  <a:pt x="702" y="27"/>
                </a:cubicBezTo>
                <a:cubicBezTo>
                  <a:pt x="652" y="10"/>
                  <a:pt x="610" y="0"/>
                  <a:pt x="558" y="0"/>
                </a:cubicBezTo>
                <a:lnTo>
                  <a:pt x="696" y="36"/>
                </a:lnTo>
              </a:path>
            </a:pathLst>
          </a:custGeom>
          <a:noFill/>
          <a:ln w="57150" cap="flat" cmpd="sng">
            <a:solidFill>
              <a:srgbClr val="FC01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74095" name="Freeform 15"/>
          <p:cNvSpPr>
            <a:spLocks/>
          </p:cNvSpPr>
          <p:nvPr/>
        </p:nvSpPr>
        <p:spPr bwMode="auto">
          <a:xfrm>
            <a:off x="304800" y="1828800"/>
            <a:ext cx="4071938" cy="3275013"/>
          </a:xfrm>
          <a:custGeom>
            <a:avLst/>
            <a:gdLst/>
            <a:ahLst/>
            <a:cxnLst>
              <a:cxn ang="0">
                <a:pos x="495" y="234"/>
              </a:cxn>
              <a:cxn ang="0">
                <a:pos x="315" y="279"/>
              </a:cxn>
              <a:cxn ang="0">
                <a:pos x="225" y="324"/>
              </a:cxn>
              <a:cxn ang="0">
                <a:pos x="171" y="360"/>
              </a:cxn>
              <a:cxn ang="0">
                <a:pos x="117" y="387"/>
              </a:cxn>
              <a:cxn ang="0">
                <a:pos x="36" y="477"/>
              </a:cxn>
              <a:cxn ang="0">
                <a:pos x="0" y="612"/>
              </a:cxn>
              <a:cxn ang="0">
                <a:pos x="90" y="1080"/>
              </a:cxn>
              <a:cxn ang="0">
                <a:pos x="162" y="1179"/>
              </a:cxn>
              <a:cxn ang="0">
                <a:pos x="207" y="1224"/>
              </a:cxn>
              <a:cxn ang="0">
                <a:pos x="405" y="1341"/>
              </a:cxn>
              <a:cxn ang="0">
                <a:pos x="639" y="1458"/>
              </a:cxn>
              <a:cxn ang="0">
                <a:pos x="756" y="1521"/>
              </a:cxn>
              <a:cxn ang="0">
                <a:pos x="882" y="1557"/>
              </a:cxn>
              <a:cxn ang="0">
                <a:pos x="972" y="1620"/>
              </a:cxn>
              <a:cxn ang="0">
                <a:pos x="1026" y="1638"/>
              </a:cxn>
              <a:cxn ang="0">
                <a:pos x="1242" y="1782"/>
              </a:cxn>
              <a:cxn ang="0">
                <a:pos x="1296" y="1800"/>
              </a:cxn>
              <a:cxn ang="0">
                <a:pos x="1359" y="1836"/>
              </a:cxn>
              <a:cxn ang="0">
                <a:pos x="1980" y="2061"/>
              </a:cxn>
              <a:cxn ang="0">
                <a:pos x="2349" y="2025"/>
              </a:cxn>
              <a:cxn ang="0">
                <a:pos x="2520" y="1845"/>
              </a:cxn>
              <a:cxn ang="0">
                <a:pos x="2529" y="1476"/>
              </a:cxn>
              <a:cxn ang="0">
                <a:pos x="2565" y="1071"/>
              </a:cxn>
              <a:cxn ang="0">
                <a:pos x="2538" y="216"/>
              </a:cxn>
              <a:cxn ang="0">
                <a:pos x="2448" y="0"/>
              </a:cxn>
              <a:cxn ang="0">
                <a:pos x="1035" y="135"/>
              </a:cxn>
              <a:cxn ang="0">
                <a:pos x="711" y="171"/>
              </a:cxn>
              <a:cxn ang="0">
                <a:pos x="549" y="216"/>
              </a:cxn>
              <a:cxn ang="0">
                <a:pos x="441" y="243"/>
              </a:cxn>
            </a:cxnLst>
            <a:rect l="0" t="0" r="r" b="b"/>
            <a:pathLst>
              <a:path w="2565" h="2063">
                <a:moveTo>
                  <a:pt x="495" y="234"/>
                </a:moveTo>
                <a:cubicBezTo>
                  <a:pt x="434" y="244"/>
                  <a:pt x="375" y="264"/>
                  <a:pt x="315" y="279"/>
                </a:cubicBezTo>
                <a:cubicBezTo>
                  <a:pt x="286" y="299"/>
                  <a:pt x="255" y="306"/>
                  <a:pt x="225" y="324"/>
                </a:cubicBezTo>
                <a:cubicBezTo>
                  <a:pt x="206" y="335"/>
                  <a:pt x="192" y="353"/>
                  <a:pt x="171" y="360"/>
                </a:cubicBezTo>
                <a:cubicBezTo>
                  <a:pt x="146" y="368"/>
                  <a:pt x="138" y="368"/>
                  <a:pt x="117" y="387"/>
                </a:cubicBezTo>
                <a:cubicBezTo>
                  <a:pt x="69" y="430"/>
                  <a:pt x="69" y="433"/>
                  <a:pt x="36" y="477"/>
                </a:cubicBezTo>
                <a:cubicBezTo>
                  <a:pt x="20" y="526"/>
                  <a:pt x="8" y="561"/>
                  <a:pt x="0" y="612"/>
                </a:cubicBezTo>
                <a:cubicBezTo>
                  <a:pt x="15" y="751"/>
                  <a:pt x="15" y="955"/>
                  <a:pt x="90" y="1080"/>
                </a:cubicBezTo>
                <a:cubicBezTo>
                  <a:pt x="109" y="1112"/>
                  <a:pt x="132" y="1159"/>
                  <a:pt x="162" y="1179"/>
                </a:cubicBezTo>
                <a:cubicBezTo>
                  <a:pt x="199" y="1235"/>
                  <a:pt x="158" y="1180"/>
                  <a:pt x="207" y="1224"/>
                </a:cubicBezTo>
                <a:cubicBezTo>
                  <a:pt x="274" y="1284"/>
                  <a:pt x="312" y="1326"/>
                  <a:pt x="405" y="1341"/>
                </a:cubicBezTo>
                <a:cubicBezTo>
                  <a:pt x="462" y="1398"/>
                  <a:pt x="565" y="1431"/>
                  <a:pt x="639" y="1458"/>
                </a:cubicBezTo>
                <a:cubicBezTo>
                  <a:pt x="680" y="1473"/>
                  <a:pt x="715" y="1506"/>
                  <a:pt x="756" y="1521"/>
                </a:cubicBezTo>
                <a:cubicBezTo>
                  <a:pt x="798" y="1536"/>
                  <a:pt x="841" y="1537"/>
                  <a:pt x="882" y="1557"/>
                </a:cubicBezTo>
                <a:cubicBezTo>
                  <a:pt x="915" y="1573"/>
                  <a:pt x="939" y="1604"/>
                  <a:pt x="972" y="1620"/>
                </a:cubicBezTo>
                <a:cubicBezTo>
                  <a:pt x="989" y="1628"/>
                  <a:pt x="1009" y="1630"/>
                  <a:pt x="1026" y="1638"/>
                </a:cubicBezTo>
                <a:cubicBezTo>
                  <a:pt x="1101" y="1675"/>
                  <a:pt x="1172" y="1735"/>
                  <a:pt x="1242" y="1782"/>
                </a:cubicBezTo>
                <a:cubicBezTo>
                  <a:pt x="1258" y="1793"/>
                  <a:pt x="1279" y="1792"/>
                  <a:pt x="1296" y="1800"/>
                </a:cubicBezTo>
                <a:cubicBezTo>
                  <a:pt x="1318" y="1810"/>
                  <a:pt x="1338" y="1824"/>
                  <a:pt x="1359" y="1836"/>
                </a:cubicBezTo>
                <a:cubicBezTo>
                  <a:pt x="1568" y="1962"/>
                  <a:pt x="1739" y="2021"/>
                  <a:pt x="1980" y="2061"/>
                </a:cubicBezTo>
                <a:cubicBezTo>
                  <a:pt x="2095" y="2056"/>
                  <a:pt x="2235" y="2063"/>
                  <a:pt x="2349" y="2025"/>
                </a:cubicBezTo>
                <a:cubicBezTo>
                  <a:pt x="2406" y="1965"/>
                  <a:pt x="2494" y="1924"/>
                  <a:pt x="2520" y="1845"/>
                </a:cubicBezTo>
                <a:cubicBezTo>
                  <a:pt x="2558" y="1728"/>
                  <a:pt x="2525" y="1599"/>
                  <a:pt x="2529" y="1476"/>
                </a:cubicBezTo>
                <a:cubicBezTo>
                  <a:pt x="2534" y="1341"/>
                  <a:pt x="2553" y="1206"/>
                  <a:pt x="2565" y="1071"/>
                </a:cubicBezTo>
                <a:cubicBezTo>
                  <a:pt x="2556" y="786"/>
                  <a:pt x="2556" y="500"/>
                  <a:pt x="2538" y="216"/>
                </a:cubicBezTo>
                <a:cubicBezTo>
                  <a:pt x="2533" y="142"/>
                  <a:pt x="2529" y="27"/>
                  <a:pt x="2448" y="0"/>
                </a:cubicBezTo>
                <a:cubicBezTo>
                  <a:pt x="1982" y="67"/>
                  <a:pt x="1506" y="121"/>
                  <a:pt x="1035" y="135"/>
                </a:cubicBezTo>
                <a:cubicBezTo>
                  <a:pt x="926" y="142"/>
                  <a:pt x="820" y="159"/>
                  <a:pt x="711" y="171"/>
                </a:cubicBezTo>
                <a:cubicBezTo>
                  <a:pt x="655" y="185"/>
                  <a:pt x="603" y="198"/>
                  <a:pt x="549" y="216"/>
                </a:cubicBezTo>
                <a:cubicBezTo>
                  <a:pt x="514" y="228"/>
                  <a:pt x="479" y="243"/>
                  <a:pt x="441" y="243"/>
                </a:cubicBezTo>
              </a:path>
            </a:pathLst>
          </a:custGeom>
          <a:noFill/>
          <a:ln w="57150" cap="flat" cmpd="sng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74096" name="Text Box 16"/>
          <p:cNvSpPr txBox="1">
            <a:spLocks noChangeArrowheads="1"/>
          </p:cNvSpPr>
          <p:nvPr/>
        </p:nvSpPr>
        <p:spPr bwMode="auto">
          <a:xfrm>
            <a:off x="6248400" y="1981200"/>
            <a:ext cx="8382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i="0"/>
              <a:t>SS</a:t>
            </a:r>
            <a:endParaRPr lang="fr-MC" i="0"/>
          </a:p>
        </p:txBody>
      </p:sp>
      <p:sp>
        <p:nvSpPr>
          <p:cNvPr id="174097" name="Text Box 17"/>
          <p:cNvSpPr txBox="1">
            <a:spLocks noChangeArrowheads="1"/>
          </p:cNvSpPr>
          <p:nvPr/>
        </p:nvSpPr>
        <p:spPr bwMode="auto">
          <a:xfrm>
            <a:off x="1271588" y="2152650"/>
            <a:ext cx="6096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i="0">
                <a:solidFill>
                  <a:schemeClr val="tx1"/>
                </a:solidFill>
              </a:rPr>
              <a:t>SP</a:t>
            </a:r>
            <a:endParaRPr lang="fr-MC" i="0">
              <a:solidFill>
                <a:schemeClr val="tx1"/>
              </a:solidFill>
            </a:endParaRPr>
          </a:p>
        </p:txBody>
      </p:sp>
      <p:sp>
        <p:nvSpPr>
          <p:cNvPr id="174098" name="Rectangle 18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5334000" cy="838200"/>
          </a:xfrm>
          <a:solidFill>
            <a:srgbClr val="003530"/>
          </a:solidFill>
          <a:ln/>
          <a:effectLst/>
        </p:spPr>
        <p:txBody>
          <a:bodyPr/>
          <a:lstStyle/>
          <a:p>
            <a:pPr algn="l"/>
            <a:r>
              <a:rPr lang="fr-FR" sz="2800" i="0">
                <a:solidFill>
                  <a:srgbClr val="00FFFF"/>
                </a:solidFill>
              </a:rPr>
              <a:t>Décomposition  BCNF de SSP</a:t>
            </a:r>
          </a:p>
        </p:txBody>
      </p:sp>
      <p:sp>
        <p:nvSpPr>
          <p:cNvPr id="174099" name="Rectangle 19"/>
          <p:cNvSpPr>
            <a:spLocks noChangeArrowheads="1"/>
          </p:cNvSpPr>
          <p:nvPr/>
        </p:nvSpPr>
        <p:spPr bwMode="auto">
          <a:xfrm>
            <a:off x="7793038" y="2336800"/>
            <a:ext cx="825500" cy="520700"/>
          </a:xfrm>
          <a:prstGeom prst="rect">
            <a:avLst/>
          </a:prstGeom>
          <a:solidFill>
            <a:srgbClr val="3F000B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4100" name="Rectangle 20"/>
          <p:cNvSpPr>
            <a:spLocks noChangeArrowheads="1"/>
          </p:cNvSpPr>
          <p:nvPr/>
        </p:nvSpPr>
        <p:spPr bwMode="auto">
          <a:xfrm>
            <a:off x="7924800" y="2438400"/>
            <a:ext cx="492125" cy="393700"/>
          </a:xfrm>
          <a:prstGeom prst="rect">
            <a:avLst/>
          </a:prstGeom>
          <a:solidFill>
            <a:srgbClr val="3F000B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S#</a:t>
            </a:r>
          </a:p>
        </p:txBody>
      </p:sp>
      <p:sp>
        <p:nvSpPr>
          <p:cNvPr id="174101" name="Line 21"/>
          <p:cNvSpPr>
            <a:spLocks noChangeShapeType="1"/>
          </p:cNvSpPr>
          <p:nvPr/>
        </p:nvSpPr>
        <p:spPr bwMode="auto">
          <a:xfrm flipV="1">
            <a:off x="4038600" y="2667000"/>
            <a:ext cx="1524000" cy="762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74102" name="Text Box 22"/>
          <p:cNvSpPr txBox="1">
            <a:spLocks noChangeArrowheads="1"/>
          </p:cNvSpPr>
          <p:nvPr/>
        </p:nvSpPr>
        <p:spPr bwMode="auto">
          <a:xfrm>
            <a:off x="4953000" y="2286000"/>
            <a:ext cx="4572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i="0">
                <a:solidFill>
                  <a:schemeClr val="tx1"/>
                </a:solidFill>
              </a:rPr>
              <a:t>1</a:t>
            </a:r>
            <a:endParaRPr lang="fr-MC" i="0">
              <a:solidFill>
                <a:schemeClr val="tx1"/>
              </a:solidFill>
            </a:endParaRPr>
          </a:p>
        </p:txBody>
      </p:sp>
      <p:sp>
        <p:nvSpPr>
          <p:cNvPr id="174103" name="Text Box 23"/>
          <p:cNvSpPr txBox="1">
            <a:spLocks noChangeArrowheads="1"/>
          </p:cNvSpPr>
          <p:nvPr/>
        </p:nvSpPr>
        <p:spPr bwMode="auto">
          <a:xfrm>
            <a:off x="4419600" y="2286000"/>
            <a:ext cx="4572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i="0">
                <a:solidFill>
                  <a:schemeClr val="tx1"/>
                </a:solidFill>
              </a:rPr>
              <a:t>N</a:t>
            </a:r>
            <a:endParaRPr lang="fr-MC" i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random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40" name="Object 0">
            <a:hlinkClick r:id="" action="ppaction://ole?verb=0"/>
          </p:cNvPr>
          <p:cNvGraphicFramePr>
            <a:graphicFrameLocks/>
          </p:cNvGraphicFramePr>
          <p:nvPr/>
        </p:nvGraphicFramePr>
        <p:xfrm>
          <a:off x="4276725" y="3424238"/>
          <a:ext cx="1882775" cy="1946275"/>
        </p:xfrm>
        <a:graphic>
          <a:graphicData uri="http://schemas.openxmlformats.org/presentationml/2006/ole">
            <p:oleObj spid="_x0000_s215040" name="Document" r:id="rId3" imgW="1908000" imgH="1972080" progId="Word.Document.8">
              <p:embed/>
            </p:oleObj>
          </a:graphicData>
        </a:graphic>
      </p:graphicFrame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4938713" y="2957513"/>
            <a:ext cx="587375" cy="4540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>
                <a:solidFill>
                  <a:schemeClr val="accent2"/>
                </a:solidFill>
              </a:rPr>
              <a:t>SS</a:t>
            </a:r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7529513" y="1433513"/>
            <a:ext cx="660400" cy="4540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>
                <a:solidFill>
                  <a:schemeClr val="accent2"/>
                </a:solidFill>
              </a:rPr>
              <a:t>SP'</a:t>
            </a:r>
          </a:p>
        </p:txBody>
      </p:sp>
      <p:graphicFrame>
        <p:nvGraphicFramePr>
          <p:cNvPr id="215041" name="Object 1">
            <a:hlinkClick r:id="" action="ppaction://ole?verb=0"/>
          </p:cNvPr>
          <p:cNvGraphicFramePr>
            <a:graphicFrameLocks/>
          </p:cNvGraphicFramePr>
          <p:nvPr/>
        </p:nvGraphicFramePr>
        <p:xfrm>
          <a:off x="6329363" y="1990725"/>
          <a:ext cx="2751137" cy="4768850"/>
        </p:xfrm>
        <a:graphic>
          <a:graphicData uri="http://schemas.openxmlformats.org/presentationml/2006/ole">
            <p:oleObj spid="_x0000_s215041" name="Document" r:id="rId4" imgW="2791800" imgH="4831200" progId="Word.Document.8">
              <p:embed/>
            </p:oleObj>
          </a:graphicData>
        </a:graphic>
      </p:graphicFrame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2424113" y="320675"/>
            <a:ext cx="5819775" cy="515938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800" b="1" i="0">
                <a:solidFill>
                  <a:srgbClr val="00FFFF"/>
                </a:solidFill>
              </a:rPr>
              <a:t>Décomposition  BCNF alternative</a:t>
            </a:r>
          </a:p>
        </p:txBody>
      </p:sp>
      <p:graphicFrame>
        <p:nvGraphicFramePr>
          <p:cNvPr id="215042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76200" y="1905000"/>
          <a:ext cx="3695700" cy="4821238"/>
        </p:xfrm>
        <a:graphic>
          <a:graphicData uri="http://schemas.openxmlformats.org/presentationml/2006/ole">
            <p:oleObj spid="_x0000_s215042" name="Document" r:id="rId5" imgW="3705120" imgH="4830480" progId="Word.Document.8">
              <p:embed/>
            </p:oleObj>
          </a:graphicData>
        </a:graphic>
      </p:graphicFrame>
      <p:sp>
        <p:nvSpPr>
          <p:cNvPr id="91144" name="Rectangle 8"/>
          <p:cNvSpPr>
            <a:spLocks noChangeArrowheads="1"/>
          </p:cNvSpPr>
          <p:nvPr/>
        </p:nvSpPr>
        <p:spPr bwMode="auto">
          <a:xfrm>
            <a:off x="1204913" y="1387475"/>
            <a:ext cx="890587" cy="515938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800" b="1" i="0">
                <a:solidFill>
                  <a:schemeClr val="tx2"/>
                </a:solidFill>
              </a:rPr>
              <a:t>SSP</a:t>
            </a:r>
          </a:p>
        </p:txBody>
      </p:sp>
      <p:sp>
        <p:nvSpPr>
          <p:cNvPr id="91145" name="AutoShape 9"/>
          <p:cNvSpPr>
            <a:spLocks noChangeArrowheads="1"/>
          </p:cNvSpPr>
          <p:nvPr/>
        </p:nvSpPr>
        <p:spPr bwMode="auto">
          <a:xfrm>
            <a:off x="3587750" y="3435350"/>
            <a:ext cx="520700" cy="1206500"/>
          </a:xfrm>
          <a:prstGeom prst="rightArrow">
            <a:avLst>
              <a:gd name="adj1" fmla="val 75000"/>
              <a:gd name="adj2" fmla="val 50005"/>
            </a:avLst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 spd="slow">
    <p:zoom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  <a:noFill/>
          <a:ln/>
        </p:spPr>
        <p:txBody>
          <a:bodyPr/>
          <a:lstStyle/>
          <a:p>
            <a:r>
              <a:rPr lang="fr-FR"/>
              <a:t>Autres exemples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sz="2400" i="0"/>
              <a:t>Etud (</a:t>
            </a:r>
            <a:r>
              <a:rPr lang="fr-FR" sz="2400" i="0" u="sng"/>
              <a:t>E#</a:t>
            </a:r>
            <a:r>
              <a:rPr lang="fr-FR" sz="2400" i="0"/>
              <a:t>, </a:t>
            </a:r>
            <a:r>
              <a:rPr lang="fr-FR" sz="2400" i="0">
                <a:solidFill>
                  <a:schemeClr val="tx2"/>
                </a:solidFill>
              </a:rPr>
              <a:t>SS#</a:t>
            </a:r>
            <a:r>
              <a:rPr lang="fr-FR" sz="2400" i="0"/>
              <a:t>,  </a:t>
            </a:r>
            <a:r>
              <a:rPr lang="fr-FR" sz="2400" i="0" u="sng"/>
              <a:t>C#</a:t>
            </a:r>
            <a:r>
              <a:rPr lang="fr-FR" sz="2400" i="0"/>
              <a:t>, Note) ;</a:t>
            </a:r>
          </a:p>
          <a:p>
            <a:r>
              <a:rPr lang="fr-FR" sz="2400" i="0">
                <a:solidFill>
                  <a:schemeClr val="accent2"/>
                </a:solidFill>
              </a:rPr>
              <a:t>      Etud (</a:t>
            </a:r>
            <a:r>
              <a:rPr lang="fr-FR" sz="2400" i="0" u="sng">
                <a:solidFill>
                  <a:schemeClr val="accent2"/>
                </a:solidFill>
              </a:rPr>
              <a:t>E#</a:t>
            </a:r>
            <a:r>
              <a:rPr lang="fr-FR" sz="2400" i="0">
                <a:solidFill>
                  <a:schemeClr val="accent2"/>
                </a:solidFill>
              </a:rPr>
              <a:t>, SS#) et EC (</a:t>
            </a:r>
            <a:r>
              <a:rPr lang="fr-FR" sz="2400" i="0" u="sng">
                <a:solidFill>
                  <a:schemeClr val="accent2"/>
                </a:solidFill>
              </a:rPr>
              <a:t>E#</a:t>
            </a:r>
            <a:r>
              <a:rPr lang="fr-FR" sz="2400" i="0">
                <a:solidFill>
                  <a:schemeClr val="accent2"/>
                </a:solidFill>
              </a:rPr>
              <a:t>, </a:t>
            </a:r>
            <a:r>
              <a:rPr lang="fr-FR" sz="2400" i="0" u="sng">
                <a:solidFill>
                  <a:schemeClr val="accent2"/>
                </a:solidFill>
              </a:rPr>
              <a:t>C#</a:t>
            </a:r>
            <a:r>
              <a:rPr lang="fr-FR" sz="2400" i="0">
                <a:solidFill>
                  <a:schemeClr val="accent2"/>
                </a:solidFill>
              </a:rPr>
              <a:t>, Note)</a:t>
            </a:r>
          </a:p>
          <a:p>
            <a:r>
              <a:rPr lang="fr-FR" sz="2400" i="0"/>
              <a:t>Pers (</a:t>
            </a:r>
            <a:r>
              <a:rPr lang="fr-FR" sz="2400" i="0" u="sng"/>
              <a:t>Tel</a:t>
            </a:r>
            <a:r>
              <a:rPr lang="fr-FR" sz="2400" i="0"/>
              <a:t>, </a:t>
            </a:r>
            <a:r>
              <a:rPr lang="fr-FR" sz="2400" i="0" u="sng"/>
              <a:t>Nom</a:t>
            </a:r>
            <a:r>
              <a:rPr lang="fr-FR" sz="2400" i="0"/>
              <a:t>, </a:t>
            </a:r>
            <a:r>
              <a:rPr lang="fr-FR" sz="2400" i="0">
                <a:solidFill>
                  <a:schemeClr val="tx2"/>
                </a:solidFill>
              </a:rPr>
              <a:t>SS#</a:t>
            </a:r>
            <a:r>
              <a:rPr lang="fr-FR" sz="2400" i="0"/>
              <a:t>, </a:t>
            </a:r>
            <a:r>
              <a:rPr lang="fr-FR" sz="2400" i="0">
                <a:solidFill>
                  <a:schemeClr val="tx2"/>
                </a:solidFill>
              </a:rPr>
              <a:t>Visa#</a:t>
            </a:r>
            <a:r>
              <a:rPr lang="fr-FR" sz="2400" i="0"/>
              <a:t>, </a:t>
            </a:r>
            <a:r>
              <a:rPr lang="fr-FR" sz="2400" i="0" u="sng"/>
              <a:t>Cpte</a:t>
            </a:r>
            <a:r>
              <a:rPr lang="fr-FR" sz="2400" i="0"/>
              <a:t>, Etat)</a:t>
            </a:r>
          </a:p>
          <a:p>
            <a:r>
              <a:rPr lang="fr-FR" sz="2400" i="0">
                <a:solidFill>
                  <a:schemeClr val="accent2"/>
                </a:solidFill>
              </a:rPr>
              <a:t> 	Pers (</a:t>
            </a:r>
            <a:r>
              <a:rPr lang="fr-FR" sz="2400" i="0" u="sng">
                <a:solidFill>
                  <a:schemeClr val="accent2"/>
                </a:solidFill>
              </a:rPr>
              <a:t>Tel, Nom</a:t>
            </a:r>
            <a:r>
              <a:rPr lang="fr-FR" sz="2400" i="0">
                <a:solidFill>
                  <a:schemeClr val="accent2"/>
                </a:solidFill>
              </a:rPr>
              <a:t>, SS#), SC (</a:t>
            </a:r>
            <a:r>
              <a:rPr lang="fr-FR" sz="2400" i="0" u="sng">
                <a:solidFill>
                  <a:schemeClr val="accent2"/>
                </a:solidFill>
              </a:rPr>
              <a:t>SS#</a:t>
            </a:r>
            <a:r>
              <a:rPr lang="fr-FR" sz="2400" i="0">
                <a:solidFill>
                  <a:schemeClr val="accent2"/>
                </a:solidFill>
              </a:rPr>
              <a:t>, </a:t>
            </a:r>
            <a:r>
              <a:rPr lang="fr-FR" sz="2400" i="0" u="sng">
                <a:solidFill>
                  <a:schemeClr val="accent2"/>
                </a:solidFill>
              </a:rPr>
              <a:t>Cpte</a:t>
            </a:r>
            <a:r>
              <a:rPr lang="fr-FR" sz="2400" i="0">
                <a:solidFill>
                  <a:schemeClr val="accent2"/>
                </a:solidFill>
              </a:rPr>
              <a:t>, Etat), </a:t>
            </a:r>
            <a:br>
              <a:rPr lang="fr-FR" sz="2400" i="0">
                <a:solidFill>
                  <a:schemeClr val="accent2"/>
                </a:solidFill>
              </a:rPr>
            </a:br>
            <a:r>
              <a:rPr lang="fr-FR" sz="2400" i="0">
                <a:solidFill>
                  <a:schemeClr val="accent2"/>
                </a:solidFill>
              </a:rPr>
              <a:t>	SV (SS#, Visa#) ;</a:t>
            </a:r>
          </a:p>
          <a:p>
            <a:r>
              <a:rPr lang="fr-FR" sz="2400" i="0"/>
              <a:t>Livre (ISBN#, </a:t>
            </a:r>
            <a:r>
              <a:rPr lang="fr-FR" sz="2400" i="0" u="sng"/>
              <a:t>Loc#</a:t>
            </a:r>
            <a:r>
              <a:rPr lang="fr-FR" sz="2400" i="0"/>
              <a:t>, </a:t>
            </a:r>
            <a:r>
              <a:rPr lang="fr-FR" sz="2400" i="0">
                <a:solidFill>
                  <a:schemeClr val="tx2"/>
                </a:solidFill>
              </a:rPr>
              <a:t>Enr#</a:t>
            </a:r>
            <a:r>
              <a:rPr lang="fr-FR" sz="2400" i="0"/>
              <a:t>, </a:t>
            </a:r>
            <a:r>
              <a:rPr lang="fr-FR" sz="2400" i="0" u="sng"/>
              <a:t>D-pret</a:t>
            </a:r>
            <a:r>
              <a:rPr lang="fr-FR" sz="2400" i="0"/>
              <a:t>, Nom, Duree)</a:t>
            </a:r>
            <a:br>
              <a:rPr lang="fr-FR" sz="2400" i="0"/>
            </a:br>
            <a:r>
              <a:rPr lang="fr-FR" sz="2400" i="0">
                <a:solidFill>
                  <a:schemeClr val="accent2"/>
                </a:solidFill>
              </a:rPr>
              <a:t>à vous de jouer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274763" y="2646363"/>
            <a:ext cx="7493000" cy="3149600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tx2"/>
                </a:solidFill>
              </a:rPr>
              <a:t>COURSE	TEACHER		TEXT</a:t>
            </a:r>
          </a:p>
          <a:p>
            <a:endParaRPr lang="fr-FR" sz="2000" b="1" i="0">
              <a:solidFill>
                <a:schemeClr val="tx2"/>
              </a:solidFill>
            </a:endParaRPr>
          </a:p>
          <a:p>
            <a:r>
              <a:rPr lang="fr-FR" sz="2000" b="1" i="0">
                <a:solidFill>
                  <a:schemeClr val="tx2"/>
                </a:solidFill>
              </a:rPr>
              <a:t>		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Physics	Prof.  Green		Basic Mechanics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		Prof. Brown		Principles of Optics</a:t>
            </a:r>
          </a:p>
          <a:p>
            <a:endParaRPr lang="fr-FR" sz="2000" b="1" i="0">
              <a:solidFill>
                <a:schemeClr val="tx2"/>
              </a:solidFill>
            </a:endParaRPr>
          </a:p>
          <a:p>
            <a:endParaRPr lang="fr-FR" sz="2000" b="1" i="0">
              <a:solidFill>
                <a:schemeClr val="tx2"/>
              </a:solidFill>
            </a:endParaRPr>
          </a:p>
          <a:p>
            <a:r>
              <a:rPr lang="fr-FR" sz="2000" b="1" i="0">
                <a:solidFill>
                  <a:schemeClr val="tx2"/>
                </a:solidFill>
              </a:rPr>
              <a:t>Math		Prof.  Green		 Basic Mechanics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					Vector Analysis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					Trigonometry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772400" cy="1143000"/>
          </a:xfrm>
          <a:noFill/>
          <a:ln/>
        </p:spPr>
        <p:txBody>
          <a:bodyPr/>
          <a:lstStyle/>
          <a:p>
            <a:r>
              <a:rPr lang="fr-FR"/>
              <a:t>4 NF</a:t>
            </a:r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066800" y="1295400"/>
            <a:ext cx="7772400" cy="1062030"/>
          </a:xfrm>
          <a:noFill/>
          <a:ln/>
        </p:spPr>
        <p:txBody>
          <a:bodyPr/>
          <a:lstStyle/>
          <a:p>
            <a:r>
              <a:rPr lang="fr-FR" sz="2400" b="1" dirty="0">
                <a:solidFill>
                  <a:schemeClr val="tx2"/>
                </a:solidFill>
              </a:rPr>
              <a:t>R en BCNF peut mélanger les faits indépendants en dépendance </a:t>
            </a:r>
            <a:r>
              <a:rPr lang="fr-FR" sz="2400" b="1" u="sng" dirty="0" err="1">
                <a:solidFill>
                  <a:schemeClr val="tx2"/>
                </a:solidFill>
              </a:rPr>
              <a:t>multivaluée</a:t>
            </a:r>
            <a:endParaRPr lang="fr-FR" sz="2400" b="1" dirty="0">
              <a:solidFill>
                <a:schemeClr val="tx2"/>
              </a:solidFill>
            </a:endParaRPr>
          </a:p>
          <a:p>
            <a:pPr>
              <a:buFont typeface="Monotype Sorts" pitchFamily="2" charset="2"/>
              <a:buNone/>
            </a:pPr>
            <a:endParaRPr lang="fr-FR" sz="2400" b="1" dirty="0">
              <a:solidFill>
                <a:schemeClr val="tx2"/>
              </a:solidFill>
            </a:endParaRPr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442913" y="2652713"/>
            <a:ext cx="790575" cy="4540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>
                <a:solidFill>
                  <a:schemeClr val="tx2"/>
                </a:solidFill>
              </a:rPr>
              <a:t>CTX</a:t>
            </a:r>
          </a:p>
        </p:txBody>
      </p:sp>
      <p:sp>
        <p:nvSpPr>
          <p:cNvPr id="93190" name="Line 6"/>
          <p:cNvSpPr>
            <a:spLocks noChangeShapeType="1"/>
          </p:cNvSpPr>
          <p:nvPr/>
        </p:nvSpPr>
        <p:spPr bwMode="auto">
          <a:xfrm>
            <a:off x="2743200" y="2673350"/>
            <a:ext cx="0" cy="31115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3191" name="Line 7"/>
          <p:cNvSpPr>
            <a:spLocks noChangeShapeType="1"/>
          </p:cNvSpPr>
          <p:nvPr/>
        </p:nvSpPr>
        <p:spPr bwMode="auto">
          <a:xfrm>
            <a:off x="5181600" y="2673350"/>
            <a:ext cx="0" cy="31115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3192" name="Line 8"/>
          <p:cNvSpPr>
            <a:spLocks noChangeShapeType="1"/>
          </p:cNvSpPr>
          <p:nvPr/>
        </p:nvSpPr>
        <p:spPr bwMode="auto">
          <a:xfrm>
            <a:off x="1301750" y="3200400"/>
            <a:ext cx="74549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3193" name="Line 9"/>
          <p:cNvSpPr>
            <a:spLocks noChangeShapeType="1"/>
          </p:cNvSpPr>
          <p:nvPr/>
        </p:nvSpPr>
        <p:spPr bwMode="auto">
          <a:xfrm>
            <a:off x="1301750" y="4343400"/>
            <a:ext cx="74549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642910" y="6000768"/>
            <a:ext cx="7772400" cy="642942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Monotype Sorts" pitchFamily="2" charset="2"/>
              <a:buChar char="H"/>
              <a:tabLst/>
              <a:defRPr/>
            </a:pPr>
            <a:r>
              <a:rPr kumimoji="0" lang="fr-FR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ne pas confondre avec l’association</a:t>
            </a:r>
            <a:r>
              <a:rPr kumimoji="0" lang="fr-FR" sz="2400" b="1" i="1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</a:t>
            </a:r>
            <a:r>
              <a:rPr lang="fr-FR" b="1" kern="0" dirty="0" smtClean="0">
                <a:solidFill>
                  <a:schemeClr val="tx2"/>
                </a:solidFill>
                <a:latin typeface="+mn-lt"/>
              </a:rPr>
              <a:t>-aire</a:t>
            </a:r>
            <a:endParaRPr kumimoji="0" lang="fr-FR" sz="2400" b="1" i="1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Monotype Sorts" pitchFamily="2" charset="2"/>
              <a:buNone/>
              <a:tabLst/>
              <a:defRPr/>
            </a:pPr>
            <a:endParaRPr kumimoji="0" lang="fr-FR" sz="2400" b="1" i="1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3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3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8" grpId="0" build="p" autoUpdateAnimBg="0"/>
      <p:bldP spid="10" grpId="0" build="p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152400"/>
            <a:ext cx="7772400" cy="1143000"/>
          </a:xfrm>
          <a:noFill/>
          <a:ln/>
        </p:spPr>
        <p:txBody>
          <a:bodyPr/>
          <a:lstStyle/>
          <a:p>
            <a:r>
              <a:rPr lang="fr-FR"/>
              <a:t>4-NF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133600"/>
            <a:ext cx="8610600" cy="4114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fr-FR"/>
              <a:t/>
            </a:r>
            <a:br>
              <a:rPr lang="fr-FR"/>
            </a:br>
            <a:r>
              <a:rPr lang="fr-FR"/>
              <a:t/>
            </a:r>
            <a:br>
              <a:rPr lang="fr-FR"/>
            </a:br>
            <a:r>
              <a:rPr lang="fr-FR"/>
              <a:t/>
            </a:r>
            <a:br>
              <a:rPr lang="fr-FR"/>
            </a:br>
            <a:r>
              <a:rPr lang="fr-FR"/>
              <a:t/>
            </a:r>
            <a:br>
              <a:rPr lang="fr-FR"/>
            </a:br>
            <a:r>
              <a:rPr lang="fr-FR"/>
              <a:t/>
            </a:r>
            <a:br>
              <a:rPr lang="fr-FR"/>
            </a:br>
            <a:r>
              <a:rPr lang="fr-FR"/>
              <a:t/>
            </a:r>
            <a:br>
              <a:rPr lang="fr-FR"/>
            </a:br>
            <a:r>
              <a:rPr lang="fr-FR" sz="2400" b="1">
                <a:solidFill>
                  <a:srgbClr val="FC0128"/>
                </a:solidFill>
              </a:rPr>
              <a:t>Anomalies :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fr-FR" sz="2400" b="1">
                <a:solidFill>
                  <a:srgbClr val="00FFFF"/>
                </a:solidFill>
              </a:rPr>
              <a:t>ex. </a:t>
            </a:r>
            <a:r>
              <a:rPr lang="fr-FR" sz="2000" b="1">
                <a:solidFill>
                  <a:srgbClr val="00FFFF"/>
                </a:solidFill>
              </a:rPr>
              <a:t>insertion d'un nouveau Prof de Math., Prof.  Jaune </a:t>
            </a:r>
            <a:r>
              <a:rPr lang="fr-FR" sz="2400" b="1">
                <a:solidFill>
                  <a:srgbClr val="00FFFF"/>
                </a:solidFill>
              </a:rPr>
              <a:t> </a:t>
            </a:r>
            <a:r>
              <a:rPr lang="fr-FR" sz="2400" b="1" i="0">
                <a:solidFill>
                  <a:schemeClr val="tx2"/>
                </a:solidFill>
                <a:latin typeface="Symbol" pitchFamily="18" charset="2"/>
              </a:rPr>
              <a:t></a:t>
            </a:r>
            <a:r>
              <a:rPr lang="fr-FR" sz="2400" b="1" i="0">
                <a:solidFill>
                  <a:srgbClr val="00FFFF"/>
                </a:solidFill>
                <a:latin typeface="Symbol" pitchFamily="18" charset="2"/>
              </a:rPr>
              <a:t></a:t>
            </a:r>
            <a:r>
              <a:rPr lang="fr-FR" sz="2400" b="1" i="0">
                <a:solidFill>
                  <a:srgbClr val="00FFFF"/>
                </a:solidFill>
                <a:latin typeface="Times New Roman" pitchFamily="18" charset="0"/>
              </a:rPr>
              <a:t>3 tuples ;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fr-FR" sz="2400" b="1" i="0">
                <a:solidFill>
                  <a:srgbClr val="00FFFF"/>
                </a:solidFill>
                <a:latin typeface="Times New Roman" pitchFamily="18" charset="0"/>
              </a:rPr>
              <a:t>suppression d'un seul tuple de Prof. Green </a:t>
            </a:r>
            <a:r>
              <a:rPr lang="fr-FR" sz="2400" b="1" i="0">
                <a:solidFill>
                  <a:srgbClr val="00FFFF"/>
                </a:solidFill>
                <a:latin typeface="Symbol" pitchFamily="18" charset="2"/>
              </a:rPr>
              <a:t></a:t>
            </a:r>
            <a:r>
              <a:rPr lang="fr-FR" sz="2400" b="1" i="0">
                <a:solidFill>
                  <a:srgbClr val="00FFFF"/>
                </a:solidFill>
                <a:latin typeface="Times New Roman" pitchFamily="18" charset="0"/>
              </a:rPr>
              <a:t>inconsistance dans la base.</a:t>
            </a: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1198563" y="1427163"/>
            <a:ext cx="7331075" cy="3149600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tx2"/>
                </a:solidFill>
              </a:rPr>
              <a:t>COURSE	TEACHER		TEXT</a:t>
            </a:r>
          </a:p>
          <a:p>
            <a:endParaRPr lang="fr-FR" sz="2000" b="1" i="0">
              <a:solidFill>
                <a:schemeClr val="tx2"/>
              </a:solidFill>
            </a:endParaRPr>
          </a:p>
          <a:p>
            <a:r>
              <a:rPr lang="fr-FR" sz="2000" b="1" i="0">
                <a:solidFill>
                  <a:schemeClr val="tx2"/>
                </a:solidFill>
              </a:rPr>
              <a:t>		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Physics	Prof.  Green		Basic Mechanics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Physics	Prof.  Green		Principles of Optics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Physics	Prof. Brown		Basic Mechanics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Physics	Prof. Brown		Principles of Optics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Math		Prof.  Green		Basic Mechanics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Math		Prof.  Green 		Vector Analysis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Math		Prof.  Green 		Trigonometry</a:t>
            </a:r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366713" y="1433513"/>
            <a:ext cx="790575" cy="4540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>
                <a:solidFill>
                  <a:schemeClr val="tx2"/>
                </a:solidFill>
              </a:rPr>
              <a:t>CTX</a:t>
            </a:r>
          </a:p>
        </p:txBody>
      </p:sp>
      <p:sp>
        <p:nvSpPr>
          <p:cNvPr id="94214" name="Line 6"/>
          <p:cNvSpPr>
            <a:spLocks noChangeShapeType="1"/>
          </p:cNvSpPr>
          <p:nvPr/>
        </p:nvSpPr>
        <p:spPr bwMode="auto">
          <a:xfrm>
            <a:off x="1225550" y="1981200"/>
            <a:ext cx="73025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0"/>
            <a:ext cx="7772400" cy="1143000"/>
          </a:xfrm>
          <a:noFill/>
          <a:ln/>
        </p:spPr>
        <p:txBody>
          <a:bodyPr/>
          <a:lstStyle/>
          <a:p>
            <a:r>
              <a:rPr lang="fr-FR">
                <a:solidFill>
                  <a:schemeClr val="hlink"/>
                </a:solidFill>
              </a:rPr>
              <a:t>4 NF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sz="2800" b="1">
                <a:solidFill>
                  <a:srgbClr val="00FFFF"/>
                </a:solidFill>
              </a:rPr>
              <a:t>Décomposition:</a:t>
            </a:r>
            <a:endParaRPr lang="fr-FR" sz="2800" b="1">
              <a:solidFill>
                <a:schemeClr val="hlink"/>
              </a:solidFill>
            </a:endParaRPr>
          </a:p>
          <a:p>
            <a:pPr>
              <a:buFont typeface="Monotype Sorts" pitchFamily="2" charset="2"/>
              <a:buNone/>
            </a:pPr>
            <a:endParaRPr lang="fr-FR" sz="2800" b="1">
              <a:solidFill>
                <a:schemeClr val="hlink"/>
              </a:solidFill>
            </a:endParaRPr>
          </a:p>
        </p:txBody>
      </p:sp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741363" y="3484563"/>
            <a:ext cx="3673475" cy="1625600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tx2"/>
                </a:solidFill>
              </a:rPr>
              <a:t>COURSE	TEACHER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		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Physics	Prof.  Green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Physics	Prof. Brown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Math		Prof.  Green</a:t>
            </a:r>
          </a:p>
        </p:txBody>
      </p:sp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61913" y="3414713"/>
            <a:ext cx="587375" cy="4540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>
                <a:solidFill>
                  <a:schemeClr val="tx2"/>
                </a:solidFill>
              </a:rPr>
              <a:t>CT</a:t>
            </a:r>
          </a:p>
        </p:txBody>
      </p:sp>
      <p:sp>
        <p:nvSpPr>
          <p:cNvPr id="95238" name="Rectangle 6"/>
          <p:cNvSpPr>
            <a:spLocks noChangeArrowheads="1"/>
          </p:cNvSpPr>
          <p:nvPr/>
        </p:nvSpPr>
        <p:spPr bwMode="auto">
          <a:xfrm>
            <a:off x="4627563" y="2671763"/>
            <a:ext cx="4435475" cy="2235200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tx2"/>
                </a:solidFill>
              </a:rPr>
              <a:t>COURSE	TEXT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	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Physics	Basic Mechanics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Physics	Principles of Optics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Math		Basic Mechanics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Math		Vector Analysis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Math		Trigonometry</a:t>
            </a:r>
          </a:p>
        </p:txBody>
      </p:sp>
      <p:sp>
        <p:nvSpPr>
          <p:cNvPr id="95239" name="Rectangle 7"/>
          <p:cNvSpPr>
            <a:spLocks noChangeArrowheads="1"/>
          </p:cNvSpPr>
          <p:nvPr/>
        </p:nvSpPr>
        <p:spPr bwMode="auto">
          <a:xfrm>
            <a:off x="3871913" y="2652713"/>
            <a:ext cx="604837" cy="4540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>
                <a:solidFill>
                  <a:schemeClr val="tx2"/>
                </a:solidFill>
              </a:rPr>
              <a:t>CX</a:t>
            </a:r>
          </a:p>
        </p:txBody>
      </p:sp>
      <p:sp>
        <p:nvSpPr>
          <p:cNvPr id="95240" name="Line 8"/>
          <p:cNvSpPr>
            <a:spLocks noChangeShapeType="1"/>
          </p:cNvSpPr>
          <p:nvPr/>
        </p:nvSpPr>
        <p:spPr bwMode="auto">
          <a:xfrm>
            <a:off x="768350" y="3962400"/>
            <a:ext cx="36449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5241" name="Line 9"/>
          <p:cNvSpPr>
            <a:spLocks noChangeShapeType="1"/>
          </p:cNvSpPr>
          <p:nvPr/>
        </p:nvSpPr>
        <p:spPr bwMode="auto">
          <a:xfrm>
            <a:off x="4654550" y="3200400"/>
            <a:ext cx="44069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  <a:noFill/>
          <a:ln/>
        </p:spPr>
        <p:txBody>
          <a:bodyPr/>
          <a:lstStyle/>
          <a:p>
            <a:r>
              <a:rPr lang="fr-FR"/>
              <a:t>Autre exemple</a:t>
            </a:r>
            <a:br>
              <a:rPr lang="fr-FR"/>
            </a:br>
            <a:r>
              <a:rPr lang="fr-FR" sz="3200"/>
              <a:t>(très courant)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  <a:noFill/>
          <a:ln/>
        </p:spPr>
        <p:txBody>
          <a:bodyPr/>
          <a:lstStyle/>
          <a:p>
            <a:r>
              <a:rPr lang="fr-FR" sz="2800" i="0"/>
              <a:t>Pers (</a:t>
            </a:r>
            <a:r>
              <a:rPr lang="fr-FR" sz="2800" i="0" u="sng"/>
              <a:t>SS#</a:t>
            </a:r>
            <a:r>
              <a:rPr lang="fr-FR" sz="2800" i="0"/>
              <a:t>, PNom, Ville, CP, </a:t>
            </a:r>
            <a:r>
              <a:rPr lang="fr-FR" sz="2800" i="0" u="sng"/>
              <a:t>Dipl#</a:t>
            </a:r>
            <a:r>
              <a:rPr lang="fr-FR" sz="2800" i="0"/>
              <a:t>,  DNom, </a:t>
            </a:r>
            <a:r>
              <a:rPr lang="fr-FR" sz="2800" i="0" u="sng"/>
              <a:t>Hobby</a:t>
            </a:r>
            <a:r>
              <a:rPr lang="fr-FR" sz="2800" i="0"/>
              <a:t>)</a:t>
            </a:r>
          </a:p>
          <a:p>
            <a:r>
              <a:rPr lang="fr-FR" sz="2800" i="0"/>
              <a:t>Pers (</a:t>
            </a:r>
            <a:r>
              <a:rPr lang="fr-FR" sz="2800" i="0" u="sng"/>
              <a:t>SS#</a:t>
            </a:r>
            <a:r>
              <a:rPr lang="fr-FR" sz="2800" i="0"/>
              <a:t>, PNom, Ville, CP),  X (</a:t>
            </a:r>
            <a:r>
              <a:rPr lang="fr-FR" sz="2800" i="0" u="sng"/>
              <a:t>SS#</a:t>
            </a:r>
            <a:r>
              <a:rPr lang="fr-FR" sz="2800" i="0"/>
              <a:t>, .....)</a:t>
            </a:r>
          </a:p>
          <a:p>
            <a:r>
              <a:rPr lang="fr-FR" sz="2800" i="0"/>
              <a:t>Pers (</a:t>
            </a:r>
            <a:r>
              <a:rPr lang="fr-FR" sz="2800" i="0" u="sng"/>
              <a:t>SS#</a:t>
            </a:r>
            <a:r>
              <a:rPr lang="fr-FR" sz="2800" i="0"/>
              <a:t>, PNom, CP), VC (Ville, </a:t>
            </a:r>
            <a:r>
              <a:rPr lang="fr-FR" sz="2800" i="0" u="sng"/>
              <a:t>CP</a:t>
            </a:r>
            <a:r>
              <a:rPr lang="fr-FR" sz="2800" i="0"/>
              <a:t>), </a:t>
            </a:r>
            <a:br>
              <a:rPr lang="fr-FR" sz="2800" i="0"/>
            </a:br>
            <a:r>
              <a:rPr lang="fr-FR" sz="2800" i="0"/>
              <a:t>X (</a:t>
            </a:r>
            <a:r>
              <a:rPr lang="fr-FR" sz="2800" i="0" u="sng"/>
              <a:t>SS#</a:t>
            </a:r>
            <a:r>
              <a:rPr lang="fr-FR" sz="2800" i="0"/>
              <a:t>, .....)</a:t>
            </a:r>
          </a:p>
          <a:p>
            <a:r>
              <a:rPr lang="fr-FR" sz="2800" i="0"/>
              <a:t>Pers (</a:t>
            </a:r>
            <a:r>
              <a:rPr lang="fr-FR" sz="2800" i="0" u="sng"/>
              <a:t>SS#</a:t>
            </a:r>
            <a:r>
              <a:rPr lang="fr-FR" sz="2800" i="0"/>
              <a:t>, PNom, CP), VC (Ville, </a:t>
            </a:r>
            <a:r>
              <a:rPr lang="fr-FR" sz="2800" i="0" u="sng"/>
              <a:t>CP</a:t>
            </a:r>
            <a:r>
              <a:rPr lang="fr-FR" sz="2800" i="0"/>
              <a:t>), </a:t>
            </a:r>
            <a:br>
              <a:rPr lang="fr-FR" sz="2800" i="0"/>
            </a:br>
            <a:r>
              <a:rPr lang="fr-FR" sz="2800" i="0"/>
              <a:t>D (</a:t>
            </a:r>
            <a:r>
              <a:rPr lang="fr-FR" sz="2800" i="0" u="sng"/>
              <a:t>Dipl#</a:t>
            </a:r>
            <a:r>
              <a:rPr lang="fr-FR" sz="2800" i="0"/>
              <a:t>,  DNom), </a:t>
            </a:r>
            <a:br>
              <a:rPr lang="fr-FR" sz="2800" i="0"/>
            </a:br>
            <a:r>
              <a:rPr lang="fr-FR" sz="2800" i="0"/>
              <a:t>	</a:t>
            </a:r>
            <a:r>
              <a:rPr lang="fr-FR" sz="2800" i="0">
                <a:solidFill>
                  <a:schemeClr val="tx2"/>
                </a:solidFill>
              </a:rPr>
              <a:t>PDH (</a:t>
            </a:r>
            <a:r>
              <a:rPr lang="fr-FR" sz="2800" i="0" u="sng">
                <a:solidFill>
                  <a:schemeClr val="tx2"/>
                </a:solidFill>
              </a:rPr>
              <a:t>SS#</a:t>
            </a:r>
            <a:r>
              <a:rPr lang="fr-FR" sz="2800" i="0">
                <a:solidFill>
                  <a:schemeClr val="tx2"/>
                </a:solidFill>
              </a:rPr>
              <a:t>, </a:t>
            </a:r>
            <a:r>
              <a:rPr lang="fr-FR" sz="2800" i="0" u="sng">
                <a:solidFill>
                  <a:schemeClr val="tx2"/>
                </a:solidFill>
              </a:rPr>
              <a:t>Dipl#</a:t>
            </a:r>
            <a:r>
              <a:rPr lang="fr-FR" sz="2800" i="0">
                <a:solidFill>
                  <a:schemeClr val="tx2"/>
                </a:solidFill>
              </a:rPr>
              <a:t>, </a:t>
            </a:r>
            <a:r>
              <a:rPr lang="fr-FR" sz="2800" i="0" u="sng">
                <a:solidFill>
                  <a:schemeClr val="tx2"/>
                </a:solidFill>
              </a:rPr>
              <a:t>Hobby</a:t>
            </a:r>
            <a:r>
              <a:rPr lang="fr-FR" sz="2800" i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96260" name="AutoShape 4"/>
          <p:cNvSpPr>
            <a:spLocks noChangeArrowheads="1"/>
          </p:cNvSpPr>
          <p:nvPr/>
        </p:nvSpPr>
        <p:spPr bwMode="auto">
          <a:xfrm>
            <a:off x="1758950" y="5492750"/>
            <a:ext cx="4102100" cy="901700"/>
          </a:xfrm>
          <a:prstGeom prst="triangle">
            <a:avLst>
              <a:gd name="adj" fmla="val 49995"/>
            </a:avLst>
          </a:prstGeom>
          <a:noFill/>
          <a:ln w="12699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fr-FR" sz="2000"/>
              <a:t>Relation</a:t>
            </a:r>
          </a:p>
          <a:p>
            <a:pPr algn="ctr"/>
            <a:r>
              <a:rPr lang="fr-FR" sz="2000"/>
              <a:t>Troublion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1143000"/>
          </a:xfrm>
          <a:noFill/>
          <a:ln/>
        </p:spPr>
        <p:txBody>
          <a:bodyPr/>
          <a:lstStyle/>
          <a:p>
            <a:r>
              <a:rPr lang="fr-FR"/>
              <a:t>Normalisation</a:t>
            </a:r>
          </a:p>
        </p:txBody>
      </p:sp>
      <p:sp>
        <p:nvSpPr>
          <p:cNvPr id="24579" name="Oval 3"/>
          <p:cNvSpPr>
            <a:spLocks noChangeArrowheads="1"/>
          </p:cNvSpPr>
          <p:nvPr/>
        </p:nvSpPr>
        <p:spPr bwMode="auto">
          <a:xfrm>
            <a:off x="1225550" y="1073150"/>
            <a:ext cx="5626100" cy="4635500"/>
          </a:xfrm>
          <a:prstGeom prst="ellipse">
            <a:avLst/>
          </a:prstGeom>
          <a:noFill/>
          <a:ln w="12699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1758950" y="1454150"/>
            <a:ext cx="3187700" cy="2044700"/>
          </a:xfrm>
          <a:prstGeom prst="ellipse">
            <a:avLst/>
          </a:prstGeom>
          <a:solidFill>
            <a:schemeClr val="bg2"/>
          </a:solidFill>
          <a:ln w="12699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fr-FR" b="1"/>
              <a:t>Attributs</a:t>
            </a:r>
          </a:p>
          <a:p>
            <a:pPr algn="ctr"/>
            <a:r>
              <a:rPr lang="fr-FR" b="1">
                <a:solidFill>
                  <a:schemeClr val="tx2"/>
                </a:solidFill>
              </a:rPr>
              <a:t>(rel. universelle)</a:t>
            </a:r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1530350" y="3435350"/>
            <a:ext cx="5016500" cy="1892300"/>
          </a:xfrm>
          <a:prstGeom prst="ellipse">
            <a:avLst/>
          </a:prstGeom>
          <a:solidFill>
            <a:schemeClr val="tx2"/>
          </a:solidFill>
          <a:ln w="12699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fr-FR" b="1">
                <a:solidFill>
                  <a:srgbClr val="0000F1"/>
                </a:solidFill>
              </a:rPr>
              <a:t>Couverture de Dépendances</a:t>
            </a:r>
          </a:p>
          <a:p>
            <a:pPr algn="ctr"/>
            <a:r>
              <a:rPr lang="fr-FR" b="1">
                <a:solidFill>
                  <a:srgbClr val="0000F1"/>
                </a:solidFill>
              </a:rPr>
              <a:t>(FDs, MDs, IDs...)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3795713" y="1082675"/>
            <a:ext cx="1033462" cy="515938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800" b="1">
                <a:solidFill>
                  <a:schemeClr val="tx2"/>
                </a:solidFill>
              </a:rPr>
              <a:t>Base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219200"/>
          </a:xfrm>
          <a:solidFill>
            <a:schemeClr val="folHlink"/>
          </a:solidFill>
          <a:ln/>
          <a:effectLst>
            <a:outerShdw dist="71842" dir="8100000" algn="ctr" rotWithShape="0">
              <a:schemeClr val="hlink"/>
            </a:outerShdw>
          </a:effectLst>
        </p:spPr>
        <p:txBody>
          <a:bodyPr/>
          <a:lstStyle/>
          <a:p>
            <a:r>
              <a:rPr lang="fr-FR" sz="4000">
                <a:solidFill>
                  <a:srgbClr val="0000F1"/>
                </a:solidFill>
              </a:rPr>
              <a:t>Solution formelle:</a:t>
            </a:r>
            <a:br>
              <a:rPr lang="fr-FR" sz="4000">
                <a:solidFill>
                  <a:srgbClr val="0000F1"/>
                </a:solidFill>
              </a:rPr>
            </a:br>
            <a:r>
              <a:rPr lang="fr-FR" sz="3600">
                <a:solidFill>
                  <a:srgbClr val="114FFB"/>
                </a:solidFill>
              </a:rPr>
              <a:t>Dépendances multivaluées</a:t>
            </a:r>
          </a:p>
        </p:txBody>
      </p:sp>
      <p:sp>
        <p:nvSpPr>
          <p:cNvPr id="97283" name="Rectangle 3"/>
          <p:cNvSpPr>
            <a:spLocks noChangeArrowheads="1"/>
          </p:cNvSpPr>
          <p:nvPr/>
        </p:nvSpPr>
        <p:spPr bwMode="auto">
          <a:xfrm>
            <a:off x="539750" y="5035550"/>
            <a:ext cx="7835900" cy="901700"/>
          </a:xfrm>
          <a:prstGeom prst="rect">
            <a:avLst/>
          </a:prstGeom>
          <a:solidFill>
            <a:schemeClr val="hlink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sz="2400" b="1">
                <a:solidFill>
                  <a:schemeClr val="tx2"/>
                </a:solidFill>
              </a:rPr>
              <a:t>Soit R (A, B, C) une relation. Il y a  une D M :</a:t>
            </a:r>
            <a:br>
              <a:rPr lang="fr-FR" sz="2400" b="1">
                <a:solidFill>
                  <a:schemeClr val="tx2"/>
                </a:solidFill>
              </a:rPr>
            </a:br>
            <a:r>
              <a:rPr lang="fr-FR" sz="2400" b="1">
                <a:solidFill>
                  <a:schemeClr val="hlink"/>
                </a:solidFill>
              </a:rPr>
              <a:t>	A --&gt;&gt; B  | C</a:t>
            </a:r>
            <a:br>
              <a:rPr lang="fr-FR" sz="2400" b="1">
                <a:solidFill>
                  <a:schemeClr val="hlink"/>
                </a:solidFill>
              </a:rPr>
            </a:br>
            <a:r>
              <a:rPr lang="fr-FR" sz="2400" b="1">
                <a:solidFill>
                  <a:schemeClr val="tx2"/>
                </a:solidFill>
              </a:rPr>
              <a:t>dans R ssi, quelque soit C,  à une valeur de A correspond toujours le même  ensemble de valeur de B.</a:t>
            </a:r>
          </a:p>
          <a:p>
            <a:r>
              <a:rPr lang="fr-FR" sz="2400" b="1">
                <a:solidFill>
                  <a:srgbClr val="FC0128"/>
                </a:solidFill>
              </a:rPr>
              <a:t>Les attributs A, B, C peuvent être composés</a:t>
            </a:r>
          </a:p>
          <a:p>
            <a:r>
              <a:rPr lang="fr-FR" sz="2400" b="1">
                <a:solidFill>
                  <a:srgbClr val="FC0128"/>
                </a:solidFill>
              </a:rPr>
              <a:t>R a au moins 3 attributs</a:t>
            </a:r>
            <a:br>
              <a:rPr lang="fr-FR" sz="2400" b="1">
                <a:solidFill>
                  <a:srgbClr val="FC0128"/>
                </a:solidFill>
              </a:rPr>
            </a:br>
            <a:endParaRPr lang="fr-FR" sz="2400" b="1">
              <a:solidFill>
                <a:srgbClr val="FC0128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fr-FR" sz="2400" b="1">
                <a:solidFill>
                  <a:srgbClr val="0000F1"/>
                </a:solidFill>
              </a:rPr>
              <a:t>R est en 4 NF ssi R est en BCNF et toutes les DMs sont des DFs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7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7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7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72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2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4" grpId="0" build="p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152400"/>
            <a:ext cx="7772400" cy="1143000"/>
          </a:xfrm>
          <a:noFill/>
          <a:ln/>
        </p:spPr>
        <p:txBody>
          <a:bodyPr/>
          <a:lstStyle/>
          <a:p>
            <a:r>
              <a:rPr lang="fr-FR"/>
              <a:t>DMs dans CTX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610600" cy="4114800"/>
          </a:xfrm>
          <a:noFill/>
          <a:ln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fr-FR"/>
              <a:t/>
            </a:r>
            <a:br>
              <a:rPr lang="fr-FR"/>
            </a:br>
            <a:r>
              <a:rPr lang="fr-FR"/>
              <a:t/>
            </a:r>
            <a:br>
              <a:rPr lang="fr-FR"/>
            </a:br>
            <a:r>
              <a:rPr lang="fr-FR"/>
              <a:t/>
            </a:r>
            <a:br>
              <a:rPr lang="fr-FR"/>
            </a:br>
            <a:r>
              <a:rPr lang="fr-FR"/>
              <a:t/>
            </a:r>
            <a:br>
              <a:rPr lang="fr-FR"/>
            </a:br>
            <a:r>
              <a:rPr lang="fr-FR"/>
              <a:t/>
            </a:r>
            <a:br>
              <a:rPr lang="fr-FR"/>
            </a:br>
            <a:r>
              <a:rPr lang="fr-FR"/>
              <a:t/>
            </a:r>
            <a:br>
              <a:rPr lang="fr-FR"/>
            </a:br>
            <a:endParaRPr lang="fr-FR"/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1198563" y="1427163"/>
            <a:ext cx="7331075" cy="3149600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tx2"/>
                </a:solidFill>
              </a:rPr>
              <a:t>COURSE	TEACHER		TEXT</a:t>
            </a:r>
          </a:p>
          <a:p>
            <a:endParaRPr lang="fr-FR" sz="2000" b="1" i="0">
              <a:solidFill>
                <a:schemeClr val="tx2"/>
              </a:solidFill>
            </a:endParaRPr>
          </a:p>
          <a:p>
            <a:r>
              <a:rPr lang="fr-FR" sz="2000" b="1" i="0">
                <a:solidFill>
                  <a:schemeClr val="tx2"/>
                </a:solidFill>
              </a:rPr>
              <a:t>		</a:t>
            </a:r>
          </a:p>
          <a:p>
            <a:r>
              <a:rPr lang="fr-FR" sz="2000" b="1" i="0">
                <a:solidFill>
                  <a:schemeClr val="accent2"/>
                </a:solidFill>
              </a:rPr>
              <a:t>Physics</a:t>
            </a:r>
            <a:r>
              <a:rPr lang="fr-FR" sz="2000" b="1" i="0">
                <a:solidFill>
                  <a:schemeClr val="tx2"/>
                </a:solidFill>
              </a:rPr>
              <a:t>	</a:t>
            </a:r>
            <a:r>
              <a:rPr lang="fr-FR" sz="2000" b="1" i="0">
                <a:solidFill>
                  <a:schemeClr val="accent2"/>
                </a:solidFill>
              </a:rPr>
              <a:t>Prof.  Green</a:t>
            </a:r>
            <a:r>
              <a:rPr lang="fr-FR" sz="2000" b="1" i="0">
                <a:solidFill>
                  <a:schemeClr val="tx2"/>
                </a:solidFill>
              </a:rPr>
              <a:t>		</a:t>
            </a:r>
            <a:r>
              <a:rPr lang="fr-FR" sz="2000" b="1" i="0">
                <a:solidFill>
                  <a:schemeClr val="accent2"/>
                </a:solidFill>
              </a:rPr>
              <a:t>Basic Mechanics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Physics	Prof.  Green		Principles of Optics</a:t>
            </a:r>
          </a:p>
          <a:p>
            <a:r>
              <a:rPr lang="fr-FR" sz="2000" b="1" i="0">
                <a:solidFill>
                  <a:schemeClr val="accent2"/>
                </a:solidFill>
              </a:rPr>
              <a:t>Physics</a:t>
            </a:r>
            <a:r>
              <a:rPr lang="fr-FR" sz="2000" b="1" i="0">
                <a:solidFill>
                  <a:schemeClr val="tx2"/>
                </a:solidFill>
              </a:rPr>
              <a:t>	</a:t>
            </a:r>
            <a:r>
              <a:rPr lang="fr-FR" sz="2000" b="1" i="0">
                <a:solidFill>
                  <a:schemeClr val="accent2"/>
                </a:solidFill>
              </a:rPr>
              <a:t>Prof. Brown</a:t>
            </a:r>
            <a:r>
              <a:rPr lang="fr-FR" sz="2000" b="1" i="0">
                <a:solidFill>
                  <a:schemeClr val="tx2"/>
                </a:solidFill>
              </a:rPr>
              <a:t>		</a:t>
            </a:r>
            <a:r>
              <a:rPr lang="fr-FR" sz="2000" b="1" i="0">
                <a:solidFill>
                  <a:schemeClr val="accent2"/>
                </a:solidFill>
              </a:rPr>
              <a:t>Basic Mechanics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Physics	Prof. Brown		Principles of Optics</a:t>
            </a:r>
          </a:p>
          <a:p>
            <a:r>
              <a:rPr lang="fr-FR" sz="2000" b="1" i="0">
                <a:solidFill>
                  <a:schemeClr val="hlink"/>
                </a:solidFill>
              </a:rPr>
              <a:t>Math</a:t>
            </a:r>
            <a:r>
              <a:rPr lang="fr-FR" sz="2000" b="1" i="0">
                <a:solidFill>
                  <a:schemeClr val="tx2"/>
                </a:solidFill>
              </a:rPr>
              <a:t>		</a:t>
            </a:r>
            <a:r>
              <a:rPr lang="fr-FR" sz="2000" b="1" i="0">
                <a:solidFill>
                  <a:schemeClr val="hlink"/>
                </a:solidFill>
              </a:rPr>
              <a:t>Prof.  Green</a:t>
            </a:r>
            <a:r>
              <a:rPr lang="fr-FR" sz="2000" b="1" i="0">
                <a:solidFill>
                  <a:schemeClr val="tx2"/>
                </a:solidFill>
              </a:rPr>
              <a:t>		</a:t>
            </a:r>
            <a:r>
              <a:rPr lang="fr-FR" sz="2000" b="1" i="0">
                <a:solidFill>
                  <a:schemeClr val="hlink"/>
                </a:solidFill>
              </a:rPr>
              <a:t>Basic Mechanics</a:t>
            </a:r>
            <a:endParaRPr lang="fr-FR" sz="2000" b="1" i="0">
              <a:solidFill>
                <a:schemeClr val="tx2"/>
              </a:solidFill>
            </a:endParaRPr>
          </a:p>
          <a:p>
            <a:r>
              <a:rPr lang="fr-FR" sz="2000" b="1" i="0">
                <a:solidFill>
                  <a:schemeClr val="tx2"/>
                </a:solidFill>
              </a:rPr>
              <a:t>Math		Prof.  Green 		Vector Analysis</a:t>
            </a:r>
          </a:p>
          <a:p>
            <a:r>
              <a:rPr lang="fr-FR" sz="2000" b="1" i="0">
                <a:solidFill>
                  <a:schemeClr val="tx1"/>
                </a:solidFill>
              </a:rPr>
              <a:t>Math		Prof.  Green 		Trigonometry</a:t>
            </a:r>
          </a:p>
        </p:txBody>
      </p:sp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366713" y="1433513"/>
            <a:ext cx="790575" cy="4540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>
                <a:solidFill>
                  <a:schemeClr val="tx2"/>
                </a:solidFill>
              </a:rPr>
              <a:t>CTX</a:t>
            </a:r>
          </a:p>
        </p:txBody>
      </p:sp>
      <p:sp>
        <p:nvSpPr>
          <p:cNvPr id="98310" name="Line 6"/>
          <p:cNvSpPr>
            <a:spLocks noChangeShapeType="1"/>
          </p:cNvSpPr>
          <p:nvPr/>
        </p:nvSpPr>
        <p:spPr bwMode="auto">
          <a:xfrm>
            <a:off x="1225550" y="1981200"/>
            <a:ext cx="73025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8311" name="Rectangle 7"/>
          <p:cNvSpPr>
            <a:spLocks noChangeArrowheads="1"/>
          </p:cNvSpPr>
          <p:nvPr/>
        </p:nvSpPr>
        <p:spPr bwMode="auto">
          <a:xfrm>
            <a:off x="1281113" y="5289550"/>
            <a:ext cx="3959225" cy="3937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COURSE --&gt; TEACHER  | TEXT </a:t>
            </a:r>
          </a:p>
        </p:txBody>
      </p:sp>
      <p:sp>
        <p:nvSpPr>
          <p:cNvPr id="98312" name="Rectangle 8"/>
          <p:cNvSpPr>
            <a:spLocks noChangeArrowheads="1"/>
          </p:cNvSpPr>
          <p:nvPr/>
        </p:nvSpPr>
        <p:spPr bwMode="auto">
          <a:xfrm>
            <a:off x="3338513" y="6081713"/>
            <a:ext cx="3554412" cy="454025"/>
          </a:xfrm>
          <a:prstGeom prst="rect">
            <a:avLst/>
          </a:prstGeom>
          <a:solidFill>
            <a:schemeClr val="hlink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75000"/>
              <a:buFont typeface="Monotype Sorts" pitchFamily="2" charset="2"/>
              <a:buChar char="H"/>
            </a:pPr>
            <a:r>
              <a:rPr lang="fr-FR" b="1">
                <a:solidFill>
                  <a:srgbClr val="00FFFF"/>
                </a:solidFill>
              </a:rPr>
              <a:t>CTX n'est pas en 4 NF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152400"/>
            <a:ext cx="7772400" cy="1143000"/>
          </a:xfrm>
          <a:noFill/>
          <a:ln/>
        </p:spPr>
        <p:txBody>
          <a:bodyPr/>
          <a:lstStyle/>
          <a:p>
            <a:r>
              <a:rPr lang="fr-FR"/>
              <a:t>DMs dans CTX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610600" cy="4114800"/>
          </a:xfrm>
          <a:noFill/>
          <a:ln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fr-FR"/>
              <a:t/>
            </a:r>
            <a:br>
              <a:rPr lang="fr-FR"/>
            </a:br>
            <a:r>
              <a:rPr lang="fr-FR"/>
              <a:t/>
            </a:r>
            <a:br>
              <a:rPr lang="fr-FR"/>
            </a:br>
            <a:r>
              <a:rPr lang="fr-FR"/>
              <a:t/>
            </a:r>
            <a:br>
              <a:rPr lang="fr-FR"/>
            </a:br>
            <a:r>
              <a:rPr lang="fr-FR"/>
              <a:t/>
            </a:r>
            <a:br>
              <a:rPr lang="fr-FR"/>
            </a:br>
            <a:r>
              <a:rPr lang="fr-FR"/>
              <a:t/>
            </a:r>
            <a:br>
              <a:rPr lang="fr-FR"/>
            </a:br>
            <a:r>
              <a:rPr lang="fr-FR"/>
              <a:t/>
            </a:r>
            <a:br>
              <a:rPr lang="fr-FR"/>
            </a:br>
            <a:endParaRPr lang="fr-FR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1198563" y="1427163"/>
            <a:ext cx="7331075" cy="3149600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tx2"/>
                </a:solidFill>
              </a:rPr>
              <a:t>COURSE	TEACHER		TEXT</a:t>
            </a:r>
          </a:p>
          <a:p>
            <a:endParaRPr lang="fr-FR" sz="2000" b="1" i="0">
              <a:solidFill>
                <a:schemeClr val="tx2"/>
              </a:solidFill>
            </a:endParaRPr>
          </a:p>
          <a:p>
            <a:r>
              <a:rPr lang="fr-FR" sz="2000" b="1" i="0">
                <a:solidFill>
                  <a:schemeClr val="tx2"/>
                </a:solidFill>
              </a:rPr>
              <a:t>		</a:t>
            </a:r>
          </a:p>
          <a:p>
            <a:r>
              <a:rPr lang="fr-FR" sz="2000" b="1" i="0">
                <a:solidFill>
                  <a:schemeClr val="accent2"/>
                </a:solidFill>
              </a:rPr>
              <a:t>Physics</a:t>
            </a:r>
            <a:r>
              <a:rPr lang="fr-FR" sz="2000" b="1" i="0">
                <a:solidFill>
                  <a:schemeClr val="tx2"/>
                </a:solidFill>
              </a:rPr>
              <a:t>	</a:t>
            </a:r>
            <a:r>
              <a:rPr lang="fr-FR" sz="2000" b="1" i="0">
                <a:solidFill>
                  <a:schemeClr val="accent2"/>
                </a:solidFill>
              </a:rPr>
              <a:t>Prof.  Green</a:t>
            </a:r>
            <a:r>
              <a:rPr lang="fr-FR" sz="2000" b="1" i="0">
                <a:solidFill>
                  <a:schemeClr val="tx2"/>
                </a:solidFill>
              </a:rPr>
              <a:t>		</a:t>
            </a:r>
            <a:r>
              <a:rPr lang="fr-FR" sz="2000" b="1" i="0">
                <a:solidFill>
                  <a:schemeClr val="accent2"/>
                </a:solidFill>
              </a:rPr>
              <a:t>Basic Mechanics</a:t>
            </a:r>
          </a:p>
          <a:p>
            <a:r>
              <a:rPr lang="fr-FR" sz="2000" b="1" i="0">
                <a:solidFill>
                  <a:schemeClr val="accent2"/>
                </a:solidFill>
              </a:rPr>
              <a:t>Physics	Prof.  Green		Principles of Optics</a:t>
            </a:r>
            <a:endParaRPr lang="fr-FR" sz="2000" b="1" i="0">
              <a:solidFill>
                <a:schemeClr val="tx2"/>
              </a:solidFill>
            </a:endParaRPr>
          </a:p>
          <a:p>
            <a:r>
              <a:rPr lang="fr-FR" sz="2000" b="1" i="0">
                <a:solidFill>
                  <a:schemeClr val="tx2"/>
                </a:solidFill>
              </a:rPr>
              <a:t>Physics	Prof. Brown		Basic Mechanics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Physics	Prof. Brown		Principles of Optics</a:t>
            </a:r>
          </a:p>
          <a:p>
            <a:r>
              <a:rPr lang="fr-FR" sz="2000" b="1" i="0">
                <a:solidFill>
                  <a:schemeClr val="hlink"/>
                </a:solidFill>
              </a:rPr>
              <a:t>Math</a:t>
            </a:r>
            <a:r>
              <a:rPr lang="fr-FR" sz="2000" b="1" i="0">
                <a:solidFill>
                  <a:schemeClr val="tx2"/>
                </a:solidFill>
              </a:rPr>
              <a:t>		</a:t>
            </a:r>
            <a:r>
              <a:rPr lang="fr-FR" sz="2000" b="1" i="0">
                <a:solidFill>
                  <a:schemeClr val="hlink"/>
                </a:solidFill>
              </a:rPr>
              <a:t>Prof.  Green</a:t>
            </a:r>
            <a:r>
              <a:rPr lang="fr-FR" sz="2000" b="1" i="0">
                <a:solidFill>
                  <a:schemeClr val="tx2"/>
                </a:solidFill>
              </a:rPr>
              <a:t>		</a:t>
            </a:r>
            <a:r>
              <a:rPr lang="fr-FR" sz="2000" b="1" i="0">
                <a:solidFill>
                  <a:schemeClr val="hlink"/>
                </a:solidFill>
              </a:rPr>
              <a:t>Basic Mechanics</a:t>
            </a:r>
            <a:endParaRPr lang="fr-FR" sz="2000" b="1" i="0">
              <a:solidFill>
                <a:schemeClr val="tx2"/>
              </a:solidFill>
            </a:endParaRPr>
          </a:p>
          <a:p>
            <a:r>
              <a:rPr lang="fr-FR" sz="2000" b="1" i="0">
                <a:solidFill>
                  <a:schemeClr val="hlink"/>
                </a:solidFill>
              </a:rPr>
              <a:t>Math		Prof.  Green 		Vector Analysis</a:t>
            </a:r>
          </a:p>
          <a:p>
            <a:r>
              <a:rPr lang="fr-FR" sz="2000" b="1" i="0">
                <a:solidFill>
                  <a:schemeClr val="hlink"/>
                </a:solidFill>
              </a:rPr>
              <a:t>Math		Prof.  Green 		Trigonometry</a:t>
            </a:r>
          </a:p>
        </p:txBody>
      </p:sp>
      <p:sp>
        <p:nvSpPr>
          <p:cNvPr id="99333" name="Rectangle 5"/>
          <p:cNvSpPr>
            <a:spLocks noChangeArrowheads="1"/>
          </p:cNvSpPr>
          <p:nvPr/>
        </p:nvSpPr>
        <p:spPr bwMode="auto">
          <a:xfrm>
            <a:off x="366713" y="1433513"/>
            <a:ext cx="790575" cy="4540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>
                <a:solidFill>
                  <a:schemeClr val="tx2"/>
                </a:solidFill>
              </a:rPr>
              <a:t>CTX</a:t>
            </a:r>
          </a:p>
        </p:txBody>
      </p:sp>
      <p:sp>
        <p:nvSpPr>
          <p:cNvPr id="99334" name="Line 6"/>
          <p:cNvSpPr>
            <a:spLocks noChangeShapeType="1"/>
          </p:cNvSpPr>
          <p:nvPr/>
        </p:nvSpPr>
        <p:spPr bwMode="auto">
          <a:xfrm>
            <a:off x="1225550" y="1981200"/>
            <a:ext cx="73025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9335" name="Rectangle 7"/>
          <p:cNvSpPr>
            <a:spLocks noChangeArrowheads="1"/>
          </p:cNvSpPr>
          <p:nvPr/>
        </p:nvSpPr>
        <p:spPr bwMode="auto">
          <a:xfrm>
            <a:off x="2652713" y="4908550"/>
            <a:ext cx="3819525" cy="3937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accent2"/>
                </a:solidFill>
              </a:rPr>
              <a:t>COURSE --&gt; TEXT | TEACHER</a:t>
            </a:r>
          </a:p>
        </p:txBody>
      </p: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2805113" y="5853113"/>
            <a:ext cx="4054475" cy="454025"/>
          </a:xfrm>
          <a:prstGeom prst="rect">
            <a:avLst/>
          </a:prstGeom>
          <a:solidFill>
            <a:srgbClr val="0000F1"/>
          </a:solidFill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>
                <a:solidFill>
                  <a:schemeClr val="tx2"/>
                </a:solidFill>
              </a:rPr>
              <a:t>A --&gt; B | C </a:t>
            </a:r>
            <a:r>
              <a:rPr lang="fr-FR" b="1" i="0">
                <a:solidFill>
                  <a:schemeClr val="tx2"/>
                </a:solidFill>
                <a:latin typeface="Symbol" pitchFamily="18" charset="2"/>
              </a:rPr>
              <a:t></a:t>
            </a:r>
            <a:r>
              <a:rPr lang="fr-FR" b="1" i="0">
                <a:solidFill>
                  <a:schemeClr val="tx2"/>
                </a:solidFill>
              </a:rPr>
              <a:t>A --&gt; C | B 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  <a:noFill/>
          <a:ln/>
        </p:spPr>
        <p:txBody>
          <a:bodyPr/>
          <a:lstStyle/>
          <a:p>
            <a:r>
              <a:rPr lang="fr-FR" sz="3600" dirty="0"/>
              <a:t>Décomposition en 4 NF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400" b="1" dirty="0">
                <a:solidFill>
                  <a:schemeClr val="tx2"/>
                </a:solidFill>
              </a:rPr>
              <a:t>R peut être décomposé sans perte en projections (indépendantes) R(A, B) et R(A, C) </a:t>
            </a:r>
            <a:r>
              <a:rPr lang="fr-FR" sz="2400" b="1" dirty="0" err="1">
                <a:solidFill>
                  <a:schemeClr val="tx2"/>
                </a:solidFill>
              </a:rPr>
              <a:t>ssi</a:t>
            </a:r>
            <a:r>
              <a:rPr lang="fr-FR" sz="2400" b="1" dirty="0">
                <a:solidFill>
                  <a:schemeClr val="tx2"/>
                </a:solidFill>
              </a:rPr>
              <a:t> les </a:t>
            </a:r>
            <a:r>
              <a:rPr lang="fr-FR" sz="2400" b="1" dirty="0" err="1">
                <a:solidFill>
                  <a:schemeClr val="tx2"/>
                </a:solidFill>
              </a:rPr>
              <a:t>DMs</a:t>
            </a:r>
            <a:r>
              <a:rPr lang="fr-FR" sz="2400" b="1" dirty="0">
                <a:solidFill>
                  <a:schemeClr val="tx2"/>
                </a:solidFill>
              </a:rPr>
              <a:t> </a:t>
            </a:r>
            <a:br>
              <a:rPr lang="fr-FR" sz="2400" b="1" dirty="0">
                <a:solidFill>
                  <a:schemeClr val="tx2"/>
                </a:solidFill>
              </a:rPr>
            </a:br>
            <a:r>
              <a:rPr lang="fr-FR" sz="2400" b="1" dirty="0">
                <a:solidFill>
                  <a:schemeClr val="tx2"/>
                </a:solidFill>
              </a:rPr>
              <a:t>	A --&gt;&gt; B | C  </a:t>
            </a:r>
            <a:br>
              <a:rPr lang="fr-FR" sz="2400" b="1" dirty="0">
                <a:solidFill>
                  <a:schemeClr val="tx2"/>
                </a:solidFill>
              </a:rPr>
            </a:br>
            <a:r>
              <a:rPr lang="fr-FR" sz="2400" b="1" dirty="0">
                <a:solidFill>
                  <a:schemeClr val="tx2"/>
                </a:solidFill>
              </a:rPr>
              <a:t>sont présentes dans R.</a:t>
            </a:r>
          </a:p>
          <a:p>
            <a:pPr lvl="1">
              <a:lnSpc>
                <a:spcPct val="90000"/>
              </a:lnSpc>
            </a:pPr>
            <a:r>
              <a:rPr lang="fr-FR" sz="2000" b="1" dirty="0">
                <a:solidFill>
                  <a:schemeClr val="tx2"/>
                </a:solidFill>
              </a:rPr>
              <a:t>Th. de </a:t>
            </a:r>
            <a:r>
              <a:rPr lang="fr-FR" sz="2000" b="1" dirty="0" err="1">
                <a:solidFill>
                  <a:schemeClr val="tx2"/>
                </a:solidFill>
              </a:rPr>
              <a:t>Fagin</a:t>
            </a:r>
            <a:r>
              <a:rPr lang="fr-FR" sz="2000" b="1" dirty="0">
                <a:solidFill>
                  <a:schemeClr val="tx2"/>
                </a:solidFill>
              </a:rPr>
              <a:t> généralisant  aux </a:t>
            </a:r>
            <a:r>
              <a:rPr lang="fr-FR" sz="2000" b="1" dirty="0" err="1">
                <a:solidFill>
                  <a:schemeClr val="tx2"/>
                </a:solidFill>
              </a:rPr>
              <a:t>DMs</a:t>
            </a:r>
            <a:r>
              <a:rPr lang="fr-FR" sz="2000" b="1" dirty="0">
                <a:solidFill>
                  <a:schemeClr val="tx2"/>
                </a:solidFill>
              </a:rPr>
              <a:t> celui  de Heath </a:t>
            </a:r>
          </a:p>
          <a:p>
            <a:pPr>
              <a:lnSpc>
                <a:spcPct val="90000"/>
              </a:lnSpc>
            </a:pPr>
            <a:r>
              <a:rPr lang="fr-FR" sz="2400" b="1" dirty="0" err="1">
                <a:solidFill>
                  <a:schemeClr val="tx2"/>
                </a:solidFill>
              </a:rPr>
              <a:t>Fagin</a:t>
            </a:r>
            <a:r>
              <a:rPr lang="fr-FR" sz="2400" b="1" dirty="0">
                <a:solidFill>
                  <a:schemeClr val="tx2"/>
                </a:solidFill>
              </a:rPr>
              <a:t> a montré aussi que </a:t>
            </a:r>
            <a:r>
              <a:rPr lang="fr-FR" sz="2400" b="1" dirty="0" smtClean="0">
                <a:solidFill>
                  <a:schemeClr val="tx2"/>
                </a:solidFill>
              </a:rPr>
              <a:t>certaines </a:t>
            </a:r>
            <a:r>
              <a:rPr lang="fr-FR" sz="2400" b="1" dirty="0">
                <a:solidFill>
                  <a:schemeClr val="tx2"/>
                </a:solidFill>
              </a:rPr>
              <a:t>règles d'</a:t>
            </a:r>
            <a:r>
              <a:rPr lang="fr-FR" sz="2400" b="1" dirty="0" err="1">
                <a:solidFill>
                  <a:schemeClr val="tx2"/>
                </a:solidFill>
              </a:rPr>
              <a:t>Amstrong</a:t>
            </a:r>
            <a:r>
              <a:rPr lang="fr-FR" sz="2400" b="1" dirty="0">
                <a:solidFill>
                  <a:schemeClr val="tx2"/>
                </a:solidFill>
              </a:rPr>
              <a:t> se </a:t>
            </a:r>
            <a:r>
              <a:rPr lang="fr-FR" sz="2400" b="1" dirty="0" smtClean="0">
                <a:solidFill>
                  <a:schemeClr val="tx2"/>
                </a:solidFill>
              </a:rPr>
              <a:t>généralisent </a:t>
            </a:r>
            <a:r>
              <a:rPr lang="fr-FR" sz="2400" b="1" dirty="0">
                <a:solidFill>
                  <a:schemeClr val="tx2"/>
                </a:solidFill>
              </a:rPr>
              <a:t>également </a:t>
            </a:r>
            <a:endParaRPr lang="fr-FR" sz="2000" b="1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fr-FR" sz="2400" b="1" dirty="0">
                <a:solidFill>
                  <a:schemeClr val="tx2"/>
                </a:solidFill>
              </a:rPr>
              <a:t>Tout R peut être décomposé en collections de relations en 4 NF</a:t>
            </a:r>
            <a:br>
              <a:rPr lang="fr-FR" sz="2400" b="1" dirty="0">
                <a:solidFill>
                  <a:schemeClr val="tx2"/>
                </a:solidFill>
              </a:rPr>
            </a:br>
            <a:endParaRPr lang="fr-FR" sz="2400" b="1" dirty="0">
              <a:solidFill>
                <a:srgbClr val="00FFFF"/>
              </a:solidFill>
            </a:endParaRPr>
          </a:p>
          <a:p>
            <a:pPr>
              <a:lnSpc>
                <a:spcPct val="90000"/>
              </a:lnSpc>
            </a:pPr>
            <a:r>
              <a:rPr lang="fr-FR" sz="2400" b="1" dirty="0">
                <a:solidFill>
                  <a:srgbClr val="00FFFF"/>
                </a:solidFill>
              </a:rPr>
              <a:t>CT et CX sont en 4 NF</a:t>
            </a:r>
            <a:r>
              <a:rPr lang="fr-FR" sz="2400" b="1" dirty="0">
                <a:solidFill>
                  <a:schemeClr val="hlink"/>
                </a:solidFill>
              </a:rPr>
              <a:t/>
            </a:r>
            <a:br>
              <a:rPr lang="fr-FR" sz="2400" b="1" dirty="0">
                <a:solidFill>
                  <a:schemeClr val="hlink"/>
                </a:solidFill>
              </a:rPr>
            </a:br>
            <a:endParaRPr lang="fr-FR" sz="2400" b="1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 autoUpdateAnimBg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3962400" y="685800"/>
            <a:ext cx="4495800" cy="5486400"/>
          </a:xfrm>
          <a:ln w="57150">
            <a:solidFill>
              <a:srgbClr val="FC0128"/>
            </a:solidFill>
          </a:ln>
        </p:spPr>
        <p:txBody>
          <a:bodyPr/>
          <a:lstStyle/>
          <a:p>
            <a:r>
              <a:rPr lang="fr-FR" sz="3600"/>
              <a:t>Dr. Ronald Fagin après avoir reçu le Doctorat Honoris Causa de l’Université Paris 9 Dauphine </a:t>
            </a:r>
            <a:br>
              <a:rPr lang="fr-FR" sz="3600"/>
            </a:br>
            <a:r>
              <a:rPr lang="fr-FR" sz="3600"/>
              <a:t>le 14 Nov. 2001 </a:t>
            </a:r>
            <a:br>
              <a:rPr lang="fr-FR" sz="3600"/>
            </a:br>
            <a:r>
              <a:rPr lang="fr-FR" sz="3600"/>
              <a:t>Notamment pour ses travaux en BDs</a:t>
            </a:r>
          </a:p>
        </p:txBody>
      </p:sp>
      <p:pic>
        <p:nvPicPr>
          <p:cNvPr id="177155" name="Picture 2051" descr="hc-ron-robe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685800"/>
            <a:ext cx="2520950" cy="5511800"/>
          </a:xfrm>
          <a:prstGeom prst="rect">
            <a:avLst/>
          </a:prstGeom>
          <a:noFill/>
          <a:ln w="38100">
            <a:solidFill>
              <a:srgbClr val="FC0128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0"/>
            <a:ext cx="7772400" cy="1143000"/>
          </a:xfrm>
          <a:noFill/>
          <a:ln/>
        </p:spPr>
        <p:txBody>
          <a:bodyPr/>
          <a:lstStyle/>
          <a:p>
            <a:r>
              <a:rPr lang="fr-FR" sz="2800">
                <a:solidFill>
                  <a:srgbClr val="00FFFF"/>
                </a:solidFill>
              </a:rPr>
              <a:t>Décomposition de CTX en </a:t>
            </a:r>
            <a:r>
              <a:rPr lang="fr-FR" sz="2800">
                <a:solidFill>
                  <a:schemeClr val="hlink"/>
                </a:solidFill>
              </a:rPr>
              <a:t> </a:t>
            </a:r>
            <a:r>
              <a:rPr lang="fr-FR">
                <a:solidFill>
                  <a:schemeClr val="hlink"/>
                </a:solidFill>
              </a:rPr>
              <a:t>4 NF</a:t>
            </a:r>
          </a:p>
        </p:txBody>
      </p:sp>
      <p:sp>
        <p:nvSpPr>
          <p:cNvPr id="101379" name="Rectangle 3"/>
          <p:cNvSpPr>
            <a:spLocks noChangeArrowheads="1"/>
          </p:cNvSpPr>
          <p:nvPr/>
        </p:nvSpPr>
        <p:spPr bwMode="auto">
          <a:xfrm>
            <a:off x="741363" y="3484563"/>
            <a:ext cx="3673475" cy="1625600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tx2"/>
                </a:solidFill>
              </a:rPr>
              <a:t>COURSE	TEACHER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		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Physics	Prof.  Green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Physics	Prof. Brown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Math		Prof.  Green</a:t>
            </a:r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61913" y="3414713"/>
            <a:ext cx="587375" cy="4540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>
                <a:solidFill>
                  <a:schemeClr val="tx2"/>
                </a:solidFill>
              </a:rPr>
              <a:t>CT</a:t>
            </a:r>
          </a:p>
        </p:txBody>
      </p:sp>
      <p:sp>
        <p:nvSpPr>
          <p:cNvPr id="101381" name="Rectangle 5"/>
          <p:cNvSpPr>
            <a:spLocks noChangeArrowheads="1"/>
          </p:cNvSpPr>
          <p:nvPr/>
        </p:nvSpPr>
        <p:spPr bwMode="auto">
          <a:xfrm>
            <a:off x="4627563" y="2671763"/>
            <a:ext cx="4435475" cy="2235200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fr-FR" sz="2000" b="1" i="0">
                <a:solidFill>
                  <a:schemeClr val="tx2"/>
                </a:solidFill>
              </a:rPr>
              <a:t>COURSE	TEXT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	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Physics	Basic Mechanics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Physics	Principles of Optics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Math		Basic Mechanics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Math		Vector Analysis</a:t>
            </a:r>
          </a:p>
          <a:p>
            <a:r>
              <a:rPr lang="fr-FR" sz="2000" b="1" i="0">
                <a:solidFill>
                  <a:schemeClr val="tx2"/>
                </a:solidFill>
              </a:rPr>
              <a:t>Math		Trigonometry</a:t>
            </a:r>
          </a:p>
        </p:txBody>
      </p:sp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3871913" y="2652713"/>
            <a:ext cx="604837" cy="4540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 i="0">
                <a:solidFill>
                  <a:schemeClr val="tx2"/>
                </a:solidFill>
              </a:rPr>
              <a:t>CX</a:t>
            </a:r>
          </a:p>
        </p:txBody>
      </p:sp>
      <p:sp>
        <p:nvSpPr>
          <p:cNvPr id="101383" name="Line 7"/>
          <p:cNvSpPr>
            <a:spLocks noChangeShapeType="1"/>
          </p:cNvSpPr>
          <p:nvPr/>
        </p:nvSpPr>
        <p:spPr bwMode="auto">
          <a:xfrm>
            <a:off x="768350" y="3962400"/>
            <a:ext cx="36449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01384" name="Line 8"/>
          <p:cNvSpPr>
            <a:spLocks noChangeShapeType="1"/>
          </p:cNvSpPr>
          <p:nvPr/>
        </p:nvSpPr>
        <p:spPr bwMode="auto">
          <a:xfrm>
            <a:off x="4654550" y="3200400"/>
            <a:ext cx="44069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01385" name="Rectangle 9"/>
          <p:cNvSpPr>
            <a:spLocks noChangeArrowheads="1"/>
          </p:cNvSpPr>
          <p:nvPr/>
        </p:nvSpPr>
        <p:spPr bwMode="auto">
          <a:xfrm>
            <a:off x="519113" y="1281113"/>
            <a:ext cx="6032500" cy="819150"/>
          </a:xfrm>
          <a:prstGeom prst="rect">
            <a:avLst/>
          </a:prstGeom>
          <a:solidFill>
            <a:schemeClr val="hlink"/>
          </a:solidFill>
          <a:ln w="12699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20000"/>
              </a:spcBef>
            </a:pPr>
            <a:r>
              <a:rPr lang="fr-FR" b="1">
                <a:solidFill>
                  <a:schemeClr val="tx2"/>
                </a:solidFill>
              </a:rPr>
              <a:t>R est en 4 NF ssi R est en BCNF et toutes les DMs sont des DFs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fr-FR"/>
              <a:t>Interaction 4NF et 2NF</a:t>
            </a:r>
            <a:endParaRPr lang="fr-MC"/>
          </a:p>
        </p:txBody>
      </p:sp>
      <p:sp>
        <p:nvSpPr>
          <p:cNvPr id="176131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6868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400" i="0"/>
              <a:t>Considère en plus de la DM discutée dans CTX qu'un Prof ne donne qu'un cours</a:t>
            </a:r>
          </a:p>
          <a:p>
            <a:pPr lvl="1">
              <a:lnSpc>
                <a:spcPct val="90000"/>
              </a:lnSpc>
            </a:pPr>
            <a:r>
              <a:rPr lang="fr-FR" sz="2000" i="0"/>
              <a:t>FD (Teacher -&gt; Course)</a:t>
            </a:r>
          </a:p>
          <a:p>
            <a:pPr>
              <a:lnSpc>
                <a:spcPct val="90000"/>
              </a:lnSpc>
            </a:pPr>
            <a:r>
              <a:rPr lang="fr-FR" sz="2400" i="0"/>
              <a:t>Alors on a </a:t>
            </a:r>
          </a:p>
          <a:p>
            <a:pPr lvl="1">
              <a:lnSpc>
                <a:spcPct val="90000"/>
              </a:lnSpc>
              <a:spcAft>
                <a:spcPct val="40000"/>
              </a:spcAft>
              <a:buFontTx/>
              <a:buNone/>
            </a:pPr>
            <a:r>
              <a:rPr lang="fr-FR" sz="2000" i="0">
                <a:solidFill>
                  <a:schemeClr val="tx2"/>
                </a:solidFill>
              </a:rPr>
              <a:t>	CT (Course, </a:t>
            </a:r>
            <a:r>
              <a:rPr lang="fr-FR" sz="2000" i="0" u="sng">
                <a:solidFill>
                  <a:schemeClr val="tx2"/>
                </a:solidFill>
              </a:rPr>
              <a:t>Teacher</a:t>
            </a:r>
            <a:r>
              <a:rPr lang="fr-FR" sz="2000" i="0">
                <a:solidFill>
                  <a:schemeClr val="tx2"/>
                </a:solidFill>
              </a:rPr>
              <a:t>, T</a:t>
            </a:r>
            <a:r>
              <a:rPr lang="fr-FR" sz="2000" i="0" u="sng">
                <a:solidFill>
                  <a:schemeClr val="tx2"/>
                </a:solidFill>
              </a:rPr>
              <a:t>exte</a:t>
            </a:r>
            <a:r>
              <a:rPr lang="fr-FR" sz="2000" i="0">
                <a:solidFill>
                  <a:schemeClr val="tx2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r>
              <a:rPr lang="fr-FR" sz="2400" i="0"/>
              <a:t>La décomposition en 2NF aurait donnée</a:t>
            </a:r>
          </a:p>
          <a:p>
            <a:pPr lvl="1">
              <a:lnSpc>
                <a:spcPct val="90000"/>
              </a:lnSpc>
              <a:spcBef>
                <a:spcPct val="40000"/>
              </a:spcBef>
              <a:spcAft>
                <a:spcPct val="40000"/>
              </a:spcAft>
              <a:buFontTx/>
              <a:buNone/>
            </a:pPr>
            <a:r>
              <a:rPr lang="fr-FR" sz="2000" i="0">
                <a:solidFill>
                  <a:schemeClr val="tx2"/>
                </a:solidFill>
              </a:rPr>
              <a:t>	TT (</a:t>
            </a:r>
            <a:r>
              <a:rPr lang="fr-FR" sz="2000" i="0" u="sng">
                <a:solidFill>
                  <a:schemeClr val="tx2"/>
                </a:solidFill>
              </a:rPr>
              <a:t>Teacher</a:t>
            </a:r>
            <a:r>
              <a:rPr lang="fr-FR" sz="2000" i="0">
                <a:solidFill>
                  <a:schemeClr val="tx2"/>
                </a:solidFill>
              </a:rPr>
              <a:t>, </a:t>
            </a:r>
            <a:r>
              <a:rPr lang="fr-FR" sz="2000" i="0" u="sng">
                <a:solidFill>
                  <a:schemeClr val="tx2"/>
                </a:solidFill>
              </a:rPr>
              <a:t>Texte</a:t>
            </a:r>
            <a:r>
              <a:rPr lang="fr-FR" sz="2000" i="0">
                <a:solidFill>
                  <a:schemeClr val="tx2"/>
                </a:solidFill>
              </a:rPr>
              <a:t>) et CT (</a:t>
            </a:r>
            <a:r>
              <a:rPr lang="fr-FR" sz="2000" i="0" u="sng">
                <a:solidFill>
                  <a:schemeClr val="tx2"/>
                </a:solidFill>
              </a:rPr>
              <a:t>Teacher</a:t>
            </a:r>
            <a:r>
              <a:rPr lang="fr-FR" sz="2000" i="0">
                <a:solidFill>
                  <a:schemeClr val="tx2"/>
                </a:solidFill>
              </a:rPr>
              <a:t>, Course)</a:t>
            </a:r>
          </a:p>
          <a:p>
            <a:pPr>
              <a:lnSpc>
                <a:spcPct val="90000"/>
              </a:lnSpc>
            </a:pPr>
            <a:r>
              <a:rPr lang="fr-FR" sz="2400" i="0"/>
              <a:t>TT n'est pas terrible, n'est ce pas ?</a:t>
            </a:r>
          </a:p>
          <a:p>
            <a:pPr lvl="1">
              <a:lnSpc>
                <a:spcPct val="90000"/>
              </a:lnSpc>
            </a:pPr>
            <a:r>
              <a:rPr lang="fr-FR" sz="2000" i="0"/>
              <a:t>Anomalies (lequelles ?)</a:t>
            </a:r>
          </a:p>
          <a:p>
            <a:pPr>
              <a:lnSpc>
                <a:spcPct val="90000"/>
              </a:lnSpc>
            </a:pPr>
            <a:r>
              <a:rPr lang="fr-FR" sz="2400" i="0"/>
              <a:t>Cette décomposition est moins bonne que celle en tables CT et CX</a:t>
            </a:r>
          </a:p>
          <a:p>
            <a:pPr>
              <a:lnSpc>
                <a:spcPct val="90000"/>
              </a:lnSpc>
            </a:pPr>
            <a:r>
              <a:rPr lang="fr-FR" sz="2400" i="0"/>
              <a:t>Pourtant elle serait </a:t>
            </a:r>
            <a:r>
              <a:rPr lang="fr-FR" sz="2400" i="0" u="sng"/>
              <a:t>définitive</a:t>
            </a:r>
            <a:r>
              <a:rPr lang="fr-FR" sz="2400" i="0"/>
              <a:t> selon la théorie de normalisation en cours</a:t>
            </a:r>
          </a:p>
          <a:p>
            <a:pPr lvl="1">
              <a:lnSpc>
                <a:spcPct val="90000"/>
              </a:lnSpc>
            </a:pPr>
            <a:r>
              <a:rPr lang="fr-FR" sz="2000" i="0"/>
              <a:t>Les tables TT et CT sont dans 3NF, BCNF, 4NF et 5NF</a:t>
            </a:r>
            <a:endParaRPr lang="fr-MC" sz="2000" i="0"/>
          </a:p>
        </p:txBody>
      </p:sp>
    </p:spTree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fr-FR"/>
              <a:t>Interaction 4NF et 2NF</a:t>
            </a:r>
            <a:endParaRPr lang="fr-MC"/>
          </a:p>
        </p:txBody>
      </p:sp>
      <p:sp>
        <p:nvSpPr>
          <p:cNvPr id="175107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153400" cy="5486400"/>
          </a:xfrm>
        </p:spPr>
        <p:txBody>
          <a:bodyPr/>
          <a:lstStyle/>
          <a:p>
            <a:r>
              <a:rPr lang="fr-FR" sz="2400" i="0"/>
              <a:t>Solution: </a:t>
            </a:r>
          </a:p>
          <a:p>
            <a:pPr lvl="1"/>
            <a:r>
              <a:rPr lang="fr-FR" sz="2000" i="0"/>
              <a:t>Il faut analyser les DMs </a:t>
            </a:r>
            <a:r>
              <a:rPr lang="fr-FR" sz="2000" i="0" u="sng"/>
              <a:t>avant</a:t>
            </a:r>
            <a:r>
              <a:rPr lang="fr-FR" sz="2000" i="0"/>
              <a:t> les DFs</a:t>
            </a:r>
          </a:p>
          <a:p>
            <a:pPr lvl="1"/>
            <a:r>
              <a:rPr lang="fr-FR" sz="2000" i="0"/>
              <a:t>S'il y en a, alors il faut décomposer selon les DMs </a:t>
            </a:r>
            <a:r>
              <a:rPr lang="fr-FR" sz="2000" i="0" u="sng"/>
              <a:t>d'abord</a:t>
            </a:r>
          </a:p>
          <a:p>
            <a:pPr lvl="1"/>
            <a:r>
              <a:rPr lang="fr-FR" sz="2000" i="0" u="sng"/>
              <a:t>Résultat OK dans notre exemple:</a:t>
            </a:r>
          </a:p>
          <a:p>
            <a:pPr lvl="2"/>
            <a:r>
              <a:rPr lang="fr-FR" sz="1800" i="0" u="sng"/>
              <a:t>Les tables CT et CX</a:t>
            </a:r>
          </a:p>
          <a:p>
            <a:r>
              <a:rPr lang="fr-FR" sz="2400">
                <a:solidFill>
                  <a:schemeClr val="tx2"/>
                </a:solidFill>
              </a:rPr>
              <a:t>Problème apparemment découvert en 2001 et donc encore inconnu de livres sur les BDs relationnels</a:t>
            </a:r>
          </a:p>
          <a:p>
            <a:pPr lvl="1"/>
            <a:r>
              <a:rPr lang="fr-FR" sz="2000">
                <a:solidFill>
                  <a:schemeClr val="tx2"/>
                </a:solidFill>
              </a:rPr>
              <a:t>Beaucoup évite la 4 NF et les MDs</a:t>
            </a:r>
          </a:p>
          <a:p>
            <a:pPr lvl="2"/>
            <a:r>
              <a:rPr lang="fr-FR" sz="1800">
                <a:solidFill>
                  <a:schemeClr val="tx2"/>
                </a:solidFill>
              </a:rPr>
              <a:t>À tort comme on le voit</a:t>
            </a:r>
          </a:p>
          <a:p>
            <a:r>
              <a:rPr lang="fr-FR" sz="2400" i="0"/>
              <a:t>Autre exemple courant :</a:t>
            </a:r>
          </a:p>
          <a:p>
            <a:pPr lvl="1">
              <a:buFontTx/>
              <a:buNone/>
            </a:pPr>
            <a:r>
              <a:rPr lang="fr-FR" sz="2000" i="0"/>
              <a:t>			P# (SS#, </a:t>
            </a:r>
            <a:r>
              <a:rPr lang="fr-FR" sz="2000" i="0" u="sng"/>
              <a:t>email</a:t>
            </a:r>
            <a:r>
              <a:rPr lang="fr-FR" sz="2000" i="0"/>
              <a:t>, </a:t>
            </a:r>
            <a:r>
              <a:rPr lang="fr-FR" sz="2000" i="0" u="sng"/>
              <a:t>tel#</a:t>
            </a:r>
            <a:r>
              <a:rPr lang="fr-FR" sz="2000" i="0"/>
              <a:t>)</a:t>
            </a:r>
          </a:p>
          <a:p>
            <a:pPr lvl="1"/>
            <a:r>
              <a:rPr lang="fr-FR" sz="2000" i="0"/>
              <a:t>Les adresses email sont en général personnels, mais les # de téléphone sont souvent partagés</a:t>
            </a:r>
            <a:endParaRPr lang="fr-MC" sz="2000" i="0"/>
          </a:p>
        </p:txBody>
      </p:sp>
      <p:pic>
        <p:nvPicPr>
          <p:cNvPr id="4" name="Image 3" descr="maillot-jau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2462" y="142852"/>
            <a:ext cx="862884" cy="114514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447800" y="0"/>
            <a:ext cx="7315200" cy="1066800"/>
          </a:xfrm>
          <a:solidFill>
            <a:schemeClr val="folHlink"/>
          </a:solidFill>
          <a:ln/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fr-FR" sz="3200">
                <a:solidFill>
                  <a:schemeClr val="hlink"/>
                </a:solidFill>
              </a:rPr>
              <a:t>Est-ce que toute cette théorie est: </a:t>
            </a:r>
            <a:r>
              <a:rPr lang="fr-FR" sz="3200">
                <a:solidFill>
                  <a:srgbClr val="FC0128"/>
                </a:solidFill>
              </a:rPr>
              <a:t>pratique</a:t>
            </a:r>
            <a:r>
              <a:rPr lang="fr-FR" sz="3200">
                <a:solidFill>
                  <a:srgbClr val="6E0043"/>
                </a:solidFill>
              </a:rPr>
              <a:t> </a:t>
            </a:r>
            <a:r>
              <a:rPr lang="fr-FR" sz="3200">
                <a:solidFill>
                  <a:srgbClr val="FC0128"/>
                </a:solidFill>
              </a:rPr>
              <a:t>?</a:t>
            </a:r>
          </a:p>
        </p:txBody>
      </p:sp>
      <p:sp>
        <p:nvSpPr>
          <p:cNvPr id="19353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382000" cy="4953000"/>
          </a:xfrm>
          <a:noFill/>
          <a:ln/>
        </p:spPr>
        <p:txBody>
          <a:bodyPr/>
          <a:lstStyle/>
          <a:p>
            <a:pPr marL="609600" indent="-609600">
              <a:lnSpc>
                <a:spcPct val="90000"/>
              </a:lnSpc>
              <a:buSzPct val="150000"/>
              <a:buFont typeface="Wingdings" pitchFamily="2" charset="2"/>
              <a:buChar char="J"/>
            </a:pPr>
            <a:r>
              <a:rPr lang="fr-FR" sz="2800" b="1">
                <a:solidFill>
                  <a:srgbClr val="FC0128"/>
                </a:solidFill>
              </a:rPr>
              <a:t> </a:t>
            </a:r>
            <a:r>
              <a:rPr lang="fr-FR" sz="2400" b="1">
                <a:solidFill>
                  <a:schemeClr val="tx2"/>
                </a:solidFill>
                <a:latin typeface="Bookman Old Style" pitchFamily="18" charset="0"/>
              </a:rPr>
              <a:t>Les valeurs nulles peuvent affecter la démarche</a:t>
            </a:r>
          </a:p>
          <a:p>
            <a:pPr marL="990600" lvl="1" indent="-533400">
              <a:lnSpc>
                <a:spcPct val="90000"/>
              </a:lnSpc>
              <a:buSzPct val="150000"/>
              <a:buFont typeface="Wingdings" pitchFamily="2" charset="2"/>
              <a:buChar char="Ø"/>
            </a:pPr>
            <a:r>
              <a:rPr lang="fr-FR" sz="2400" b="1">
                <a:solidFill>
                  <a:schemeClr val="tx2"/>
                </a:solidFill>
                <a:latin typeface="Bookman Old Style" pitchFamily="18" charset="0"/>
              </a:rPr>
              <a:t>On peut les négliger jusqu’à la décomposition finale</a:t>
            </a:r>
          </a:p>
          <a:p>
            <a:pPr marL="990600" lvl="1" indent="-533400">
              <a:lnSpc>
                <a:spcPct val="90000"/>
              </a:lnSpc>
              <a:buSzPct val="150000"/>
              <a:buFont typeface="Wingdings" pitchFamily="2" charset="2"/>
              <a:buChar char="Ø"/>
            </a:pPr>
            <a:r>
              <a:rPr lang="fr-FR" sz="2400" b="1">
                <a:solidFill>
                  <a:schemeClr val="tx2"/>
                </a:solidFill>
                <a:latin typeface="Bookman Old Style" pitchFamily="18" charset="0"/>
              </a:rPr>
              <a:t>Puis la maintenir si les nuls ne gênent plus</a:t>
            </a:r>
          </a:p>
          <a:p>
            <a:pPr marL="990600" lvl="1" indent="-533400">
              <a:lnSpc>
                <a:spcPct val="90000"/>
              </a:lnSpc>
              <a:buSzPct val="150000"/>
              <a:buFont typeface="Wingdings" pitchFamily="2" charset="2"/>
              <a:buChar char="Ø"/>
            </a:pPr>
            <a:r>
              <a:rPr lang="fr-FR" sz="2400" b="1">
                <a:solidFill>
                  <a:schemeClr val="tx2"/>
                </a:solidFill>
                <a:latin typeface="Bookman Old Style" pitchFamily="18" charset="0"/>
              </a:rPr>
              <a:t>Ou ajuster le schéma</a:t>
            </a:r>
          </a:p>
          <a:p>
            <a:pPr marL="990600" lvl="1" indent="-533400">
              <a:lnSpc>
                <a:spcPct val="90000"/>
              </a:lnSpc>
              <a:buSzPct val="150000"/>
              <a:buFont typeface="Wingdings" pitchFamily="2" charset="2"/>
              <a:buChar char="Ø"/>
            </a:pPr>
            <a:r>
              <a:rPr lang="fr-FR" sz="2400" b="1">
                <a:solidFill>
                  <a:schemeClr val="tx2"/>
                </a:solidFill>
                <a:latin typeface="Bookman Old Style" pitchFamily="18" charset="0"/>
              </a:rPr>
              <a:t>Notamment si un attribut clé peut s’avérer nul </a:t>
            </a:r>
          </a:p>
          <a:p>
            <a:pPr marL="1371600" lvl="2" indent="-457200">
              <a:lnSpc>
                <a:spcPct val="90000"/>
              </a:lnSpc>
              <a:buSzPct val="150000"/>
              <a:buFont typeface="Wingdings" pitchFamily="2" charset="2"/>
              <a:buChar char="Ø"/>
            </a:pPr>
            <a:r>
              <a:rPr lang="fr-FR" sz="1800" b="1">
                <a:latin typeface="Bookman Old Style" pitchFamily="18" charset="0"/>
              </a:rPr>
              <a:t>Si un fournisseur peut avoir plusieurs tels., la table S (</a:t>
            </a:r>
            <a:r>
              <a:rPr lang="fr-FR" sz="1800" b="1" u="sng">
                <a:latin typeface="Bookman Old Style" pitchFamily="18" charset="0"/>
              </a:rPr>
              <a:t>S#</a:t>
            </a:r>
            <a:r>
              <a:rPr lang="fr-FR" sz="1800" b="1">
                <a:latin typeface="Bookman Old Style" pitchFamily="18" charset="0"/>
              </a:rPr>
              <a:t>, </a:t>
            </a:r>
            <a:r>
              <a:rPr lang="fr-FR" sz="1800" b="1" u="sng">
                <a:latin typeface="Bookman Old Style" pitchFamily="18" charset="0"/>
              </a:rPr>
              <a:t>Tel</a:t>
            </a:r>
            <a:r>
              <a:rPr lang="fr-FR" sz="1800" b="1">
                <a:latin typeface="Bookman Old Style" pitchFamily="18" charset="0"/>
              </a:rPr>
              <a:t>#)  est OK</a:t>
            </a:r>
          </a:p>
          <a:p>
            <a:pPr marL="1371600" lvl="2" indent="-457200">
              <a:lnSpc>
                <a:spcPct val="90000"/>
              </a:lnSpc>
              <a:buSzPct val="150000"/>
              <a:buFont typeface="Wingdings" pitchFamily="2" charset="2"/>
              <a:buChar char="Ø"/>
            </a:pPr>
            <a:r>
              <a:rPr lang="fr-FR" sz="1800" b="1">
                <a:latin typeface="Bookman Old Style" pitchFamily="18" charset="0"/>
              </a:rPr>
              <a:t>Si </a:t>
            </a:r>
            <a:r>
              <a:rPr lang="fr-FR" sz="1800" b="1" u="sng">
                <a:latin typeface="Bookman Old Style" pitchFamily="18" charset="0"/>
              </a:rPr>
              <a:t>Tel</a:t>
            </a:r>
            <a:r>
              <a:rPr lang="fr-FR" sz="1800" b="1">
                <a:latin typeface="Bookman Old Style" pitchFamily="18" charset="0"/>
              </a:rPr>
              <a:t># peut être inconnu, alors on peut la remplacer par deux tables  et une contrainte référentielle </a:t>
            </a:r>
          </a:p>
          <a:p>
            <a:pPr marL="1371600" lvl="2" indent="-457200">
              <a:lnSpc>
                <a:spcPct val="90000"/>
              </a:lnSpc>
              <a:buSzPct val="150000"/>
              <a:buFont typeface="Wingdings" pitchFamily="2" charset="2"/>
              <a:buNone/>
            </a:pPr>
            <a:r>
              <a:rPr lang="fr-FR" sz="1800" b="1">
                <a:solidFill>
                  <a:schemeClr val="tx2"/>
                </a:solidFill>
                <a:latin typeface="Bookman Old Style" pitchFamily="18" charset="0"/>
              </a:rPr>
              <a:t>		</a:t>
            </a:r>
            <a:r>
              <a:rPr lang="fr-FR" sz="1800" b="1">
                <a:latin typeface="Bookman Old Style" pitchFamily="18" charset="0"/>
              </a:rPr>
              <a:t>S (</a:t>
            </a:r>
            <a:r>
              <a:rPr lang="fr-FR" sz="1800" b="1" u="sng">
                <a:latin typeface="Bookman Old Style" pitchFamily="18" charset="0"/>
              </a:rPr>
              <a:t>S#</a:t>
            </a:r>
            <a:r>
              <a:rPr lang="fr-FR" sz="1800" b="1">
                <a:latin typeface="Bookman Old Style" pitchFamily="18" charset="0"/>
              </a:rPr>
              <a:t>, </a:t>
            </a:r>
            <a:r>
              <a:rPr lang="fr-FR" sz="1800" b="1" u="sng">
                <a:latin typeface="Bookman Old Style" pitchFamily="18" charset="0"/>
              </a:rPr>
              <a:t>Tel</a:t>
            </a:r>
            <a:r>
              <a:rPr lang="fr-FR" sz="1800" b="1">
                <a:latin typeface="Bookman Old Style" pitchFamily="18" charset="0"/>
              </a:rPr>
              <a:t>#)  avec les  tels. connus</a:t>
            </a:r>
          </a:p>
          <a:p>
            <a:pPr marL="1371600" lvl="2" indent="-457200">
              <a:lnSpc>
                <a:spcPct val="90000"/>
              </a:lnSpc>
              <a:buSzPct val="150000"/>
              <a:buFont typeface="Wingdings" pitchFamily="2" charset="2"/>
              <a:buNone/>
            </a:pPr>
            <a:r>
              <a:rPr lang="fr-FR" sz="1800" b="1">
                <a:latin typeface="Bookman Old Style" pitchFamily="18" charset="0"/>
              </a:rPr>
              <a:t>		S (</a:t>
            </a:r>
            <a:r>
              <a:rPr lang="fr-FR" sz="1800" b="1" u="sng">
                <a:latin typeface="Bookman Old Style" pitchFamily="18" charset="0"/>
              </a:rPr>
              <a:t>S#</a:t>
            </a:r>
            <a:r>
              <a:rPr lang="fr-FR" sz="1800" b="1">
                <a:latin typeface="Bookman Old Style" pitchFamily="18" charset="0"/>
              </a:rPr>
              <a:t>) avec tous les fournisseurs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9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9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3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3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93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3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93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3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93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3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9" grpId="0" build="p" autoUpdateAnimBg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0"/>
            <a:ext cx="7315200" cy="1066800"/>
          </a:xfrm>
          <a:solidFill>
            <a:schemeClr val="folHlink"/>
          </a:solidFill>
          <a:ln/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fr-FR" sz="3200">
                <a:solidFill>
                  <a:schemeClr val="hlink"/>
                </a:solidFill>
              </a:rPr>
              <a:t>Est-ce que toute cette théorie est: </a:t>
            </a:r>
            <a:r>
              <a:rPr lang="fr-FR" sz="3200">
                <a:solidFill>
                  <a:srgbClr val="FC0128"/>
                </a:solidFill>
              </a:rPr>
              <a:t>pratique</a:t>
            </a:r>
            <a:r>
              <a:rPr lang="fr-FR" sz="3200">
                <a:solidFill>
                  <a:srgbClr val="6E0043"/>
                </a:solidFill>
              </a:rPr>
              <a:t> </a:t>
            </a:r>
            <a:r>
              <a:rPr lang="fr-FR" sz="3200">
                <a:solidFill>
                  <a:srgbClr val="FC0128"/>
                </a:solidFill>
              </a:rPr>
              <a:t>?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382000" cy="4953000"/>
          </a:xfrm>
          <a:noFill/>
          <a:ln/>
        </p:spPr>
        <p:txBody>
          <a:bodyPr/>
          <a:lstStyle/>
          <a:p>
            <a:pPr marL="609600" indent="-609600">
              <a:buSzPct val="150000"/>
              <a:buFont typeface="Wingdings" pitchFamily="2" charset="2"/>
              <a:buChar char="J"/>
            </a:pPr>
            <a:r>
              <a:rPr lang="fr-FR" sz="3600" b="1" dirty="0">
                <a:solidFill>
                  <a:srgbClr val="FC0128"/>
                </a:solidFill>
              </a:rPr>
              <a:t> </a:t>
            </a:r>
            <a:r>
              <a:rPr lang="fr-FR" b="1" dirty="0">
                <a:solidFill>
                  <a:schemeClr val="tx2"/>
                </a:solidFill>
                <a:latin typeface="Bookman Old Style" pitchFamily="18" charset="0"/>
              </a:rPr>
              <a:t>Les valeurs nulles peuvent affecter la démarche</a:t>
            </a:r>
          </a:p>
          <a:p>
            <a:pPr marL="990600" lvl="1" indent="-533400">
              <a:buSzPct val="150000"/>
              <a:buFont typeface="Wingdings" pitchFamily="2" charset="2"/>
              <a:buChar char="Ø"/>
            </a:pPr>
            <a:r>
              <a:rPr lang="fr-FR" sz="3200" b="1" dirty="0">
                <a:solidFill>
                  <a:schemeClr val="tx2"/>
                </a:solidFill>
                <a:latin typeface="Bookman Old Style" pitchFamily="18" charset="0"/>
              </a:rPr>
              <a:t> </a:t>
            </a:r>
            <a:r>
              <a:rPr lang="fr-FR" sz="2400" b="1" dirty="0">
                <a:solidFill>
                  <a:schemeClr val="tx2"/>
                </a:solidFill>
                <a:latin typeface="Bookman Old Style" pitchFamily="18" charset="0"/>
              </a:rPr>
              <a:t>De nuls nombreux d’une même colonne peuvent indiquer l’existence d’une sous-classe</a:t>
            </a:r>
          </a:p>
          <a:p>
            <a:pPr marL="1371600" lvl="2" indent="-457200">
              <a:buSzPct val="150000"/>
              <a:buFont typeface="Wingdings" pitchFamily="2" charset="2"/>
              <a:buChar char="Ø"/>
            </a:pPr>
            <a:r>
              <a:rPr lang="fr-FR" sz="2000" b="1" dirty="0">
                <a:solidFill>
                  <a:schemeClr val="tx2"/>
                </a:solidFill>
                <a:latin typeface="Bookman Old Style" pitchFamily="18" charset="0"/>
              </a:rPr>
              <a:t>Dans la table </a:t>
            </a:r>
            <a:r>
              <a:rPr lang="fr-FR" sz="2000" b="1" dirty="0" err="1">
                <a:solidFill>
                  <a:schemeClr val="tx2"/>
                </a:solidFill>
                <a:latin typeface="Bookman Old Style" pitchFamily="18" charset="0"/>
              </a:rPr>
              <a:t>Univ</a:t>
            </a:r>
            <a:r>
              <a:rPr lang="fr-FR" sz="2000" b="1" dirty="0">
                <a:solidFill>
                  <a:schemeClr val="tx2"/>
                </a:solidFill>
                <a:latin typeface="Bookman Old Style" pitchFamily="18" charset="0"/>
              </a:rPr>
              <a:t>-</a:t>
            </a:r>
            <a:r>
              <a:rPr lang="fr-FR" sz="2000" b="1" dirty="0" err="1">
                <a:solidFill>
                  <a:schemeClr val="tx2"/>
                </a:solidFill>
                <a:latin typeface="Bookman Old Style" pitchFamily="18" charset="0"/>
              </a:rPr>
              <a:t>Vigi-Pirate</a:t>
            </a:r>
            <a:r>
              <a:rPr lang="fr-FR" sz="2000" b="1" dirty="0">
                <a:solidFill>
                  <a:schemeClr val="tx2"/>
                </a:solidFill>
                <a:latin typeface="Bookman Old Style" pitchFamily="18" charset="0"/>
              </a:rPr>
              <a:t> (</a:t>
            </a:r>
            <a:r>
              <a:rPr lang="fr-FR" sz="2000" b="1" u="sng" dirty="0">
                <a:solidFill>
                  <a:schemeClr val="tx2"/>
                </a:solidFill>
                <a:latin typeface="Bookman Old Style" pitchFamily="18" charset="0"/>
              </a:rPr>
              <a:t>P#</a:t>
            </a:r>
            <a:r>
              <a:rPr lang="fr-FR" sz="2000" b="1" dirty="0">
                <a:solidFill>
                  <a:schemeClr val="tx2"/>
                </a:solidFill>
                <a:latin typeface="Bookman Old Style" pitchFamily="18" charset="0"/>
              </a:rPr>
              <a:t>, </a:t>
            </a:r>
            <a:r>
              <a:rPr lang="fr-FR" sz="2000" b="1" dirty="0" err="1">
                <a:solidFill>
                  <a:schemeClr val="tx2"/>
                </a:solidFill>
                <a:latin typeface="Bookman Old Style" pitchFamily="18" charset="0"/>
              </a:rPr>
              <a:t>Etud</a:t>
            </a:r>
            <a:r>
              <a:rPr lang="fr-FR" sz="2000" b="1" dirty="0">
                <a:solidFill>
                  <a:schemeClr val="tx2"/>
                </a:solidFill>
                <a:latin typeface="Bookman Old Style" pitchFamily="18" charset="0"/>
              </a:rPr>
              <a:t>#...) la présence de nombreux  nuls sur </a:t>
            </a:r>
            <a:r>
              <a:rPr lang="fr-FR" sz="2000" b="1" dirty="0" err="1">
                <a:solidFill>
                  <a:schemeClr val="tx2"/>
                </a:solidFill>
                <a:latin typeface="Bookman Old Style" pitchFamily="18" charset="0"/>
              </a:rPr>
              <a:t>Etud</a:t>
            </a:r>
            <a:r>
              <a:rPr lang="fr-FR" sz="2000" b="1" dirty="0">
                <a:solidFill>
                  <a:schemeClr val="tx2"/>
                </a:solidFill>
                <a:latin typeface="Bookman Old Style" pitchFamily="18" charset="0"/>
              </a:rPr>
              <a:t># peut signifier que l’on y a aussi d’autres classes de personnes </a:t>
            </a:r>
          </a:p>
          <a:p>
            <a:pPr marL="1752600" lvl="3" indent="-381000">
              <a:buSzPct val="150000"/>
              <a:buFont typeface="Wingdings" pitchFamily="2" charset="2"/>
              <a:buChar char="Ø"/>
            </a:pPr>
            <a:r>
              <a:rPr lang="fr-FR" sz="1800" b="1" dirty="0">
                <a:solidFill>
                  <a:schemeClr val="tx2"/>
                </a:solidFill>
                <a:latin typeface="Bookman Old Style" pitchFamily="18" charset="0"/>
              </a:rPr>
              <a:t>Les employés, les visiteurs…</a:t>
            </a:r>
          </a:p>
          <a:p>
            <a:pPr marL="990600" lvl="1" indent="-533400">
              <a:buSzPct val="150000"/>
              <a:buFont typeface="Wingdings" pitchFamily="2" charset="2"/>
              <a:buChar char="Ø"/>
            </a:pPr>
            <a:r>
              <a:rPr lang="fr-FR" sz="2400" b="1" dirty="0">
                <a:solidFill>
                  <a:schemeClr val="tx2"/>
                </a:solidFill>
                <a:latin typeface="Bookman Old Style" pitchFamily="18" charset="0"/>
              </a:rPr>
              <a:t>On peut alors encore décomposer la table en plusieurs spécifiques aux </a:t>
            </a:r>
            <a:r>
              <a:rPr lang="fr-FR" sz="2400" b="1" dirty="0" smtClean="0">
                <a:solidFill>
                  <a:schemeClr val="tx2"/>
                </a:solidFill>
                <a:latin typeface="Bookman Old Style" pitchFamily="18" charset="0"/>
              </a:rPr>
              <a:t>sous-classes</a:t>
            </a:r>
          </a:p>
          <a:p>
            <a:pPr marL="1390650" lvl="2" indent="-533400">
              <a:buSzPct val="150000"/>
              <a:buFont typeface="Wingdings" pitchFamily="2" charset="2"/>
              <a:buChar char="Ø"/>
            </a:pPr>
            <a:r>
              <a:rPr lang="fr-FR" sz="2000" b="1" dirty="0" smtClean="0">
                <a:solidFill>
                  <a:schemeClr val="tx2"/>
                </a:solidFill>
                <a:latin typeface="Bookman Old Style" pitchFamily="18" charset="0"/>
              </a:rPr>
              <a:t>Voir + loin</a:t>
            </a:r>
            <a:endParaRPr lang="fr-FR" sz="2000" b="1" dirty="0">
              <a:solidFill>
                <a:schemeClr val="tx2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Line 2"/>
          <p:cNvSpPr>
            <a:spLocks noChangeShapeType="1"/>
          </p:cNvSpPr>
          <p:nvPr/>
        </p:nvSpPr>
        <p:spPr bwMode="auto">
          <a:xfrm flipV="1">
            <a:off x="4654550" y="1974850"/>
            <a:ext cx="596900" cy="1651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1143000"/>
          </a:xfrm>
          <a:noFill/>
          <a:ln/>
        </p:spPr>
        <p:txBody>
          <a:bodyPr/>
          <a:lstStyle/>
          <a:p>
            <a:r>
              <a:rPr lang="fr-FR"/>
              <a:t>Normalisation</a:t>
            </a: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1225550" y="1073150"/>
            <a:ext cx="5626100" cy="4635500"/>
          </a:xfrm>
          <a:prstGeom prst="ellipse">
            <a:avLst/>
          </a:prstGeom>
          <a:noFill/>
          <a:ln w="12699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2292350" y="3892550"/>
            <a:ext cx="3340100" cy="1435100"/>
          </a:xfrm>
          <a:prstGeom prst="ellipse">
            <a:avLst/>
          </a:prstGeom>
          <a:solidFill>
            <a:schemeClr val="accent1"/>
          </a:solidFill>
          <a:ln w="12699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fr-FR" b="1">
                <a:solidFill>
                  <a:srgbClr val="0000F1"/>
                </a:solidFill>
              </a:rPr>
              <a:t>Cuverture minimale</a:t>
            </a:r>
          </a:p>
          <a:p>
            <a:pPr algn="ctr"/>
            <a:r>
              <a:rPr lang="fr-FR" b="1">
                <a:solidFill>
                  <a:srgbClr val="0000F1"/>
                </a:solidFill>
              </a:rPr>
              <a:t>(FDs, MDs, IDs...)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3795713" y="1082675"/>
            <a:ext cx="1033462" cy="515938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800" b="1">
                <a:solidFill>
                  <a:schemeClr val="tx2"/>
                </a:solidFill>
              </a:rPr>
              <a:t>Base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4121150" y="1758950"/>
            <a:ext cx="520700" cy="825500"/>
          </a:xfrm>
          <a:prstGeom prst="rect">
            <a:avLst/>
          </a:prstGeom>
          <a:solidFill>
            <a:schemeClr val="accent2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3282950" y="1987550"/>
            <a:ext cx="292100" cy="825500"/>
          </a:xfrm>
          <a:prstGeom prst="rect">
            <a:avLst/>
          </a:prstGeom>
          <a:solidFill>
            <a:schemeClr val="accent2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2216150" y="1911350"/>
            <a:ext cx="520700" cy="825500"/>
          </a:xfrm>
          <a:prstGeom prst="rect">
            <a:avLst/>
          </a:prstGeom>
          <a:solidFill>
            <a:schemeClr val="accent2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4959350" y="2597150"/>
            <a:ext cx="596900" cy="825500"/>
          </a:xfrm>
          <a:prstGeom prst="rect">
            <a:avLst/>
          </a:prstGeom>
          <a:solidFill>
            <a:schemeClr val="accent2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5187950" y="1758950"/>
            <a:ext cx="520700" cy="520700"/>
          </a:xfrm>
          <a:prstGeom prst="rect">
            <a:avLst/>
          </a:prstGeom>
          <a:solidFill>
            <a:schemeClr val="accent2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2749550" y="2292350"/>
            <a:ext cx="520700" cy="1397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V="1">
            <a:off x="3587750" y="2127250"/>
            <a:ext cx="520700" cy="2413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14" name="Arc 14"/>
          <p:cNvSpPr>
            <a:spLocks/>
          </p:cNvSpPr>
          <p:nvPr/>
        </p:nvSpPr>
        <p:spPr bwMode="auto">
          <a:xfrm rot="10800000">
            <a:off x="4419600" y="2598738"/>
            <a:ext cx="527050" cy="6032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699" cap="rnd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234950" y="5721350"/>
            <a:ext cx="520700" cy="825500"/>
          </a:xfrm>
          <a:prstGeom prst="rect">
            <a:avLst/>
          </a:prstGeom>
          <a:solidFill>
            <a:schemeClr val="accent2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900113" y="6081713"/>
            <a:ext cx="2076450" cy="4540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>
                <a:solidFill>
                  <a:schemeClr val="tx2"/>
                </a:solidFill>
              </a:rPr>
              <a:t>table en 1 NF</a:t>
            </a:r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6615113" y="5014913"/>
            <a:ext cx="2433637" cy="4540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b="1"/>
              <a:t>Base en 1-O NF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0"/>
            <a:ext cx="7315200" cy="1066800"/>
          </a:xfrm>
          <a:solidFill>
            <a:schemeClr val="folHlink"/>
          </a:solidFill>
          <a:ln/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fr-FR" sz="3200">
                <a:solidFill>
                  <a:schemeClr val="hlink"/>
                </a:solidFill>
              </a:rPr>
              <a:t>Est-ce que toute cette théorie est: </a:t>
            </a:r>
            <a:r>
              <a:rPr lang="fr-FR" sz="3200">
                <a:solidFill>
                  <a:srgbClr val="FC0128"/>
                </a:solidFill>
              </a:rPr>
              <a:t>pratique</a:t>
            </a:r>
            <a:r>
              <a:rPr lang="fr-FR" sz="3200">
                <a:solidFill>
                  <a:srgbClr val="6E0043"/>
                </a:solidFill>
              </a:rPr>
              <a:t> </a:t>
            </a:r>
            <a:r>
              <a:rPr lang="fr-FR" sz="3200">
                <a:solidFill>
                  <a:srgbClr val="FC0128"/>
                </a:solidFill>
              </a:rPr>
              <a:t>?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382000" cy="4953000"/>
          </a:xfrm>
          <a:noFill/>
          <a:ln/>
        </p:spPr>
        <p:txBody>
          <a:bodyPr/>
          <a:lstStyle/>
          <a:p>
            <a:pPr marL="609600" indent="-609600">
              <a:buSzPct val="150000"/>
              <a:buFont typeface="Wingdings" pitchFamily="2" charset="2"/>
              <a:buChar char="Ø"/>
            </a:pPr>
            <a:r>
              <a:rPr lang="fr-FR" sz="2800" b="1">
                <a:solidFill>
                  <a:schemeClr val="tx2"/>
                </a:solidFill>
                <a:latin typeface="Bookman Old Style" pitchFamily="18" charset="0"/>
              </a:rPr>
              <a:t>On peut avoir besoin d’une nouvelle clé :</a:t>
            </a:r>
          </a:p>
          <a:p>
            <a:pPr marL="1371600" lvl="2" indent="-457200">
              <a:buSzPct val="150000"/>
              <a:buFont typeface="Wingdings" pitchFamily="2" charset="2"/>
              <a:buNone/>
            </a:pPr>
            <a:r>
              <a:rPr lang="fr-FR" b="1">
                <a:latin typeface="Bookman Old Style" pitchFamily="18" charset="0"/>
              </a:rPr>
              <a:t>SP  (</a:t>
            </a:r>
            <a:r>
              <a:rPr lang="fr-FR" b="1" u="sng">
                <a:latin typeface="Bookman Old Style" pitchFamily="18" charset="0"/>
              </a:rPr>
              <a:t>S#</a:t>
            </a:r>
            <a:r>
              <a:rPr lang="fr-FR" b="1">
                <a:latin typeface="Bookman Old Style" pitchFamily="18" charset="0"/>
              </a:rPr>
              <a:t>, </a:t>
            </a:r>
            <a:r>
              <a:rPr lang="fr-FR" b="1" u="sng">
                <a:latin typeface="Bookman Old Style" pitchFamily="18" charset="0"/>
              </a:rPr>
              <a:t>P#</a:t>
            </a:r>
            <a:r>
              <a:rPr lang="fr-FR" b="1">
                <a:latin typeface="Bookman Old Style" pitchFamily="18" charset="0"/>
              </a:rPr>
              <a:t>, QTY)</a:t>
            </a:r>
          </a:p>
          <a:p>
            <a:pPr marL="609600" indent="-609600">
              <a:buSzPct val="150000"/>
              <a:buFont typeface="Wingdings" pitchFamily="2" charset="2"/>
              <a:buChar char="Ø"/>
            </a:pPr>
            <a:r>
              <a:rPr lang="fr-FR" sz="2800" b="1">
                <a:solidFill>
                  <a:schemeClr val="tx2"/>
                </a:solidFill>
                <a:latin typeface="Bookman Old Style" pitchFamily="18" charset="0"/>
              </a:rPr>
              <a:t>Si la valeur P# ou S# peut en pratique être nulle, alors il faut changer  pour:</a:t>
            </a:r>
          </a:p>
          <a:p>
            <a:pPr marL="1371600" lvl="2" indent="-457200">
              <a:buSzPct val="150000"/>
              <a:buFont typeface="Wingdings" pitchFamily="2" charset="2"/>
              <a:buNone/>
            </a:pPr>
            <a:r>
              <a:rPr lang="fr-FR" b="1">
                <a:latin typeface="Bookman Old Style" pitchFamily="18" charset="0"/>
              </a:rPr>
              <a:t>SP  (</a:t>
            </a:r>
            <a:r>
              <a:rPr lang="fr-FR" b="1" u="sng">
                <a:latin typeface="Bookman Old Style" pitchFamily="18" charset="0"/>
              </a:rPr>
              <a:t>SP#,</a:t>
            </a:r>
            <a:r>
              <a:rPr lang="fr-FR" b="1">
                <a:latin typeface="Bookman Old Style" pitchFamily="18" charset="0"/>
              </a:rPr>
              <a:t> S#, P#, QTY)</a:t>
            </a:r>
          </a:p>
          <a:p>
            <a:pPr marL="609600" indent="-609600">
              <a:buSzPct val="150000"/>
              <a:buFont typeface="Wingdings" pitchFamily="2" charset="2"/>
              <a:buChar char="Ø"/>
            </a:pPr>
            <a:r>
              <a:rPr lang="fr-FR" sz="2800" b="1">
                <a:solidFill>
                  <a:schemeClr val="tx2"/>
                </a:solidFill>
                <a:latin typeface="Bookman Old Style" pitchFamily="18" charset="0"/>
              </a:rPr>
              <a:t>Les attributs concernés ne font plus partie de la clé </a:t>
            </a:r>
          </a:p>
          <a:p>
            <a:pPr marL="990600" lvl="1" indent="-533400">
              <a:buSzPct val="150000"/>
              <a:buFont typeface="Wingdings" pitchFamily="2" charset="2"/>
              <a:buChar char="Ø"/>
            </a:pPr>
            <a:r>
              <a:rPr lang="fr-FR" sz="2400" b="1">
                <a:solidFill>
                  <a:schemeClr val="tx2"/>
                </a:solidFill>
                <a:latin typeface="Bookman Old Style" pitchFamily="18" charset="0"/>
              </a:rPr>
              <a:t>donc peuvent être contenir des nuls si besoin était.</a:t>
            </a:r>
          </a:p>
          <a:p>
            <a:pPr marL="609600" indent="-609600">
              <a:buSzPct val="150000"/>
              <a:buFont typeface="Wingdings" pitchFamily="2" charset="2"/>
              <a:buNone/>
            </a:pPr>
            <a:endParaRPr lang="fr-FR" sz="2800" b="1">
              <a:solidFill>
                <a:schemeClr val="tx2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4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94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3" grpId="0" build="p" autoUpdateAnimBg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fr-FR" sz="4000" dirty="0" err="1" smtClean="0"/>
              <a:t>Sous-Classes</a:t>
            </a:r>
            <a:r>
              <a:rPr lang="fr-FR" sz="4000" dirty="0" smtClean="0"/>
              <a:t> </a:t>
            </a:r>
            <a:r>
              <a:rPr lang="fr-FR" sz="4000" dirty="0"/>
              <a:t>&amp; Nuls</a:t>
            </a:r>
            <a:endParaRPr lang="fr-FR" sz="2800" dirty="0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071546"/>
            <a:ext cx="7986713" cy="5551489"/>
          </a:xfrm>
          <a:ln>
            <a:solidFill>
              <a:schemeClr val="tx2"/>
            </a:solidFill>
          </a:ln>
        </p:spPr>
        <p:txBody>
          <a:bodyPr/>
          <a:lstStyle/>
          <a:p>
            <a:pPr marL="609600" indent="-609600">
              <a:spcBef>
                <a:spcPct val="50000"/>
              </a:spcBef>
            </a:pPr>
            <a:r>
              <a:rPr lang="fr-FR" sz="2800" i="0" dirty="0"/>
              <a:t>Soit la table:</a:t>
            </a:r>
          </a:p>
          <a:p>
            <a:pPr marL="990600" lvl="1" indent="-533400">
              <a:spcBef>
                <a:spcPct val="50000"/>
              </a:spcBef>
              <a:buFontTx/>
              <a:buNone/>
            </a:pPr>
            <a:r>
              <a:rPr lang="fr-FR" sz="2400" i="0" dirty="0" err="1"/>
              <a:t>Univ</a:t>
            </a:r>
            <a:r>
              <a:rPr lang="fr-FR" sz="2400" i="0" dirty="0"/>
              <a:t> (</a:t>
            </a:r>
            <a:r>
              <a:rPr lang="fr-FR" sz="2400" i="0" u="sng" dirty="0"/>
              <a:t>Pers#</a:t>
            </a:r>
            <a:r>
              <a:rPr lang="fr-FR" sz="2400" i="0" dirty="0"/>
              <a:t>, Nom, Et#, </a:t>
            </a:r>
            <a:r>
              <a:rPr lang="fr-FR" sz="2400" i="0" dirty="0" err="1"/>
              <a:t>Dipl</a:t>
            </a:r>
            <a:r>
              <a:rPr lang="fr-FR" sz="2400" i="0" dirty="0"/>
              <a:t>, </a:t>
            </a:r>
            <a:r>
              <a:rPr lang="fr-FR" sz="2400" i="0" dirty="0" err="1"/>
              <a:t>Emp</a:t>
            </a:r>
            <a:r>
              <a:rPr lang="fr-FR" sz="2400" i="0" dirty="0"/>
              <a:t>#, Sal</a:t>
            </a:r>
            <a:r>
              <a:rPr lang="fr-FR" sz="2400" i="0" dirty="0" smtClean="0"/>
              <a:t>)</a:t>
            </a:r>
          </a:p>
          <a:p>
            <a:pPr marL="590550" indent="-533400">
              <a:spcBef>
                <a:spcPct val="50000"/>
              </a:spcBef>
            </a:pPr>
            <a:r>
              <a:rPr lang="fr-FR" sz="2400" i="0" dirty="0" smtClean="0"/>
              <a:t>On suppose </a:t>
            </a:r>
            <a:r>
              <a:rPr lang="fr-FR" sz="2400" i="0" dirty="0" err="1" smtClean="0"/>
              <a:t>Univ</a:t>
            </a:r>
            <a:r>
              <a:rPr lang="fr-FR" sz="2400" i="0" dirty="0" smtClean="0"/>
              <a:t> en 4NF</a:t>
            </a:r>
          </a:p>
          <a:p>
            <a:pPr marL="990600" lvl="1" indent="-533400">
              <a:spcBef>
                <a:spcPct val="50000"/>
              </a:spcBef>
            </a:pPr>
            <a:r>
              <a:rPr lang="fr-FR" sz="2000" i="0" dirty="0" smtClean="0"/>
              <a:t>Notamment Et# -&gt; </a:t>
            </a:r>
            <a:r>
              <a:rPr lang="fr-FR" sz="2000" i="0" dirty="0" err="1" smtClean="0"/>
              <a:t>Dipl</a:t>
            </a:r>
            <a:endParaRPr lang="fr-FR" sz="2400" i="0" dirty="0"/>
          </a:p>
          <a:p>
            <a:pPr marL="609600" indent="-609600">
              <a:spcBef>
                <a:spcPct val="50000"/>
              </a:spcBef>
            </a:pPr>
            <a:r>
              <a:rPr lang="fr-FR" sz="2400" i="0" dirty="0" smtClean="0"/>
              <a:t>Néanmoins, on </a:t>
            </a:r>
            <a:r>
              <a:rPr lang="fr-FR" sz="2400" i="0" dirty="0"/>
              <a:t>peut savoir que l’on aura des colonnes corrélées de nuls :</a:t>
            </a:r>
          </a:p>
          <a:p>
            <a:pPr marL="990600" lvl="1" indent="-533400">
              <a:spcBef>
                <a:spcPct val="50000"/>
              </a:spcBef>
              <a:buFontTx/>
              <a:buNone/>
            </a:pPr>
            <a:r>
              <a:rPr lang="fr-FR" sz="2000" i="0" dirty="0"/>
              <a:t>	(Et#, </a:t>
            </a:r>
            <a:r>
              <a:rPr lang="fr-FR" sz="2000" i="0" dirty="0" err="1"/>
              <a:t>Dipl</a:t>
            </a:r>
            <a:r>
              <a:rPr lang="fr-FR" sz="2000" i="0" dirty="0"/>
              <a:t>) ou (</a:t>
            </a:r>
            <a:r>
              <a:rPr lang="fr-FR" sz="2000" i="0" dirty="0" err="1"/>
              <a:t>Emp</a:t>
            </a:r>
            <a:r>
              <a:rPr lang="fr-FR" sz="2000" i="0" dirty="0"/>
              <a:t>#, Sal)</a:t>
            </a:r>
          </a:p>
          <a:p>
            <a:pPr marL="990600" lvl="1" indent="-533400">
              <a:spcBef>
                <a:spcPct val="50000"/>
              </a:spcBef>
            </a:pPr>
            <a:r>
              <a:rPr lang="fr-FR" sz="1800" i="0" dirty="0">
                <a:solidFill>
                  <a:srgbClr val="FFFF00"/>
                </a:solidFill>
              </a:rPr>
              <a:t>A cause de la présence de </a:t>
            </a:r>
            <a:r>
              <a:rPr lang="fr-FR" sz="1800" i="0" dirty="0" smtClean="0">
                <a:solidFill>
                  <a:srgbClr val="FFFF00"/>
                </a:solidFill>
              </a:rPr>
              <a:t>sous-classes</a:t>
            </a:r>
          </a:p>
          <a:p>
            <a:pPr marL="590550" indent="-533400">
              <a:spcBef>
                <a:spcPct val="50000"/>
              </a:spcBef>
            </a:pPr>
            <a:r>
              <a:rPr lang="fr-FR" sz="2200" i="0" dirty="0" smtClean="0">
                <a:solidFill>
                  <a:srgbClr val="FFFF00"/>
                </a:solidFill>
              </a:rPr>
              <a:t>Une table pleine de nuls en général n’est pas commode à gérer</a:t>
            </a:r>
          </a:p>
          <a:p>
            <a:pPr marL="990600" lvl="1" indent="-533400">
              <a:spcBef>
                <a:spcPct val="50000"/>
              </a:spcBef>
            </a:pPr>
            <a:r>
              <a:rPr lang="fr-FR" sz="1800" i="0" dirty="0" smtClean="0">
                <a:solidFill>
                  <a:srgbClr val="FFFF00"/>
                </a:solidFill>
              </a:rPr>
              <a:t>Encombrement notamment</a:t>
            </a:r>
          </a:p>
          <a:p>
            <a:pPr marL="990600" lvl="1" indent="-533400">
              <a:spcBef>
                <a:spcPct val="50000"/>
              </a:spcBef>
            </a:pPr>
            <a:r>
              <a:rPr lang="fr-FR" sz="1800" i="0" dirty="0" smtClean="0">
                <a:solidFill>
                  <a:srgbClr val="FFFF00"/>
                </a:solidFill>
              </a:rPr>
              <a:t>Requêtes simples : </a:t>
            </a:r>
            <a:r>
              <a:rPr lang="fr-FR" sz="1800" i="0" dirty="0" smtClean="0"/>
              <a:t>Select * </a:t>
            </a:r>
            <a:r>
              <a:rPr lang="fr-FR" sz="1800" i="0" dirty="0" err="1" smtClean="0"/>
              <a:t>From</a:t>
            </a:r>
            <a:r>
              <a:rPr lang="fr-FR" sz="1800" i="0" dirty="0" smtClean="0"/>
              <a:t>…</a:t>
            </a:r>
          </a:p>
          <a:p>
            <a:pPr marL="990600" lvl="1" indent="-533400">
              <a:spcBef>
                <a:spcPct val="50000"/>
              </a:spcBef>
            </a:pPr>
            <a:endParaRPr lang="fr-FR" sz="1800" i="0" dirty="0">
              <a:solidFill>
                <a:schemeClr val="accent1"/>
              </a:solidFill>
            </a:endParaRPr>
          </a:p>
        </p:txBody>
      </p:sp>
      <p:pic>
        <p:nvPicPr>
          <p:cNvPr id="4" name="Image 3" descr="maillot-jau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43900" y="0"/>
            <a:ext cx="862884" cy="1145148"/>
          </a:xfrm>
          <a:prstGeom prst="rect">
            <a:avLst/>
          </a:prstGeom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fr-FR" sz="4000" dirty="0" err="1" smtClean="0"/>
              <a:t>Sous-Classes</a:t>
            </a:r>
            <a:r>
              <a:rPr lang="fr-FR" sz="4000" dirty="0" smtClean="0"/>
              <a:t> </a:t>
            </a:r>
            <a:r>
              <a:rPr lang="fr-FR" sz="4000" dirty="0"/>
              <a:t>&amp; Nuls</a:t>
            </a:r>
            <a:endParaRPr lang="fr-FR" sz="2800" dirty="0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214422"/>
            <a:ext cx="7986713" cy="5265737"/>
          </a:xfrm>
          <a:ln>
            <a:solidFill>
              <a:schemeClr val="tx2"/>
            </a:solidFill>
          </a:ln>
        </p:spPr>
        <p:txBody>
          <a:bodyPr/>
          <a:lstStyle/>
          <a:p>
            <a:pPr marL="609600" indent="-609600">
              <a:spcBef>
                <a:spcPct val="50000"/>
              </a:spcBef>
            </a:pPr>
            <a:r>
              <a:rPr lang="fr-FR" sz="2800" i="0" dirty="0" smtClean="0"/>
              <a:t>Théorème de Heath n’aide plus</a:t>
            </a:r>
          </a:p>
          <a:p>
            <a:pPr marL="1009650" lvl="1" indent="-609600">
              <a:spcBef>
                <a:spcPct val="50000"/>
              </a:spcBef>
            </a:pPr>
            <a:r>
              <a:rPr lang="fr-FR" sz="2400" i="0" dirty="0" smtClean="0"/>
              <a:t>Pourquoi ?</a:t>
            </a:r>
          </a:p>
          <a:p>
            <a:pPr marL="609600" indent="-609600">
              <a:spcBef>
                <a:spcPct val="50000"/>
              </a:spcBef>
            </a:pPr>
            <a:r>
              <a:rPr lang="fr-FR" sz="2800" i="0" dirty="0" smtClean="0">
                <a:solidFill>
                  <a:schemeClr val="accent1"/>
                </a:solidFill>
              </a:rPr>
              <a:t>On </a:t>
            </a:r>
            <a:r>
              <a:rPr lang="fr-FR" sz="2800" i="0" dirty="0">
                <a:solidFill>
                  <a:schemeClr val="accent1"/>
                </a:solidFill>
              </a:rPr>
              <a:t>peut </a:t>
            </a:r>
            <a:r>
              <a:rPr lang="fr-FR" sz="2800" i="0" dirty="0" smtClean="0">
                <a:solidFill>
                  <a:schemeClr val="accent1"/>
                </a:solidFill>
              </a:rPr>
              <a:t>néanmoins décomposer </a:t>
            </a:r>
            <a:r>
              <a:rPr lang="fr-FR" sz="2800" i="0" dirty="0" err="1">
                <a:solidFill>
                  <a:schemeClr val="accent1"/>
                </a:solidFill>
              </a:rPr>
              <a:t>Univ</a:t>
            </a:r>
            <a:r>
              <a:rPr lang="fr-FR" sz="2800" i="0" dirty="0">
                <a:solidFill>
                  <a:schemeClr val="accent1"/>
                </a:solidFill>
              </a:rPr>
              <a:t> </a:t>
            </a:r>
            <a:r>
              <a:rPr lang="fr-FR" sz="2800" i="0" u="sng" dirty="0">
                <a:solidFill>
                  <a:schemeClr val="accent1"/>
                </a:solidFill>
              </a:rPr>
              <a:t>sans perte</a:t>
            </a:r>
            <a:r>
              <a:rPr lang="fr-FR" sz="2800" i="0" dirty="0">
                <a:solidFill>
                  <a:schemeClr val="accent1"/>
                </a:solidFill>
              </a:rPr>
              <a:t> </a:t>
            </a:r>
            <a:r>
              <a:rPr lang="fr-FR" sz="2800" i="0" dirty="0" smtClean="0">
                <a:solidFill>
                  <a:schemeClr val="accent1"/>
                </a:solidFill>
              </a:rPr>
              <a:t>d’info en</a:t>
            </a:r>
            <a:r>
              <a:rPr lang="fr-FR" sz="2800" i="0" dirty="0">
                <a:solidFill>
                  <a:schemeClr val="accent1"/>
                </a:solidFill>
              </a:rPr>
              <a:t>:</a:t>
            </a:r>
          </a:p>
          <a:p>
            <a:pPr marL="609600" indent="-609600">
              <a:spcBef>
                <a:spcPct val="50000"/>
              </a:spcBef>
              <a:buFont typeface="Monotype Sorts" pitchFamily="2" charset="2"/>
              <a:buNone/>
            </a:pPr>
            <a:r>
              <a:rPr lang="fr-FR" sz="2400" i="0" dirty="0"/>
              <a:t>	</a:t>
            </a:r>
            <a:r>
              <a:rPr lang="fr-FR" sz="2400" i="0" dirty="0" smtClean="0"/>
              <a:t>Pers </a:t>
            </a:r>
            <a:r>
              <a:rPr lang="fr-FR" sz="2400" i="0" dirty="0"/>
              <a:t>(</a:t>
            </a:r>
            <a:r>
              <a:rPr lang="fr-FR" sz="2400" i="0" u="sng" dirty="0"/>
              <a:t>Pers#</a:t>
            </a:r>
            <a:r>
              <a:rPr lang="fr-FR" sz="2400" i="0" dirty="0"/>
              <a:t>, Nom)</a:t>
            </a:r>
          </a:p>
          <a:p>
            <a:pPr marL="609600" indent="-609600">
              <a:spcBef>
                <a:spcPct val="50000"/>
              </a:spcBef>
              <a:buFont typeface="Monotype Sorts" pitchFamily="2" charset="2"/>
              <a:buNone/>
            </a:pPr>
            <a:r>
              <a:rPr lang="fr-FR" sz="2000" i="0" dirty="0">
                <a:solidFill>
                  <a:schemeClr val="accent1"/>
                </a:solidFill>
              </a:rPr>
              <a:t>	</a:t>
            </a:r>
            <a:r>
              <a:rPr lang="fr-FR" sz="2400" i="0" dirty="0" err="1"/>
              <a:t>Etud</a:t>
            </a:r>
            <a:r>
              <a:rPr lang="fr-FR" sz="2400" i="0" dirty="0"/>
              <a:t> (Pers#, </a:t>
            </a:r>
            <a:r>
              <a:rPr lang="fr-FR" sz="2400" i="0" u="sng" dirty="0"/>
              <a:t>Et#</a:t>
            </a:r>
            <a:r>
              <a:rPr lang="fr-FR" sz="2400" i="0" dirty="0"/>
              <a:t>, </a:t>
            </a:r>
            <a:r>
              <a:rPr lang="fr-FR" sz="2400" i="0" dirty="0" err="1"/>
              <a:t>Dipl</a:t>
            </a:r>
            <a:r>
              <a:rPr lang="fr-FR" sz="2400" i="0" dirty="0"/>
              <a:t>)</a:t>
            </a:r>
          </a:p>
          <a:p>
            <a:pPr marL="609600" indent="-609600">
              <a:spcBef>
                <a:spcPct val="50000"/>
              </a:spcBef>
              <a:buFont typeface="Monotype Sorts" pitchFamily="2" charset="2"/>
              <a:buNone/>
            </a:pPr>
            <a:r>
              <a:rPr lang="fr-FR" sz="2400" i="0" dirty="0"/>
              <a:t>	</a:t>
            </a:r>
            <a:r>
              <a:rPr lang="fr-FR" sz="2400" i="0" dirty="0" err="1"/>
              <a:t>Empl</a:t>
            </a:r>
            <a:r>
              <a:rPr lang="fr-FR" sz="2400" i="0" dirty="0"/>
              <a:t> (Pers#, </a:t>
            </a:r>
            <a:r>
              <a:rPr lang="fr-FR" sz="2400" i="0" u="sng" dirty="0" err="1"/>
              <a:t>Emp</a:t>
            </a:r>
            <a:r>
              <a:rPr lang="fr-FR" sz="2400" i="0" u="sng" dirty="0"/>
              <a:t>#</a:t>
            </a:r>
            <a:r>
              <a:rPr lang="fr-FR" sz="2400" i="0" dirty="0"/>
              <a:t>, Sal)</a:t>
            </a:r>
          </a:p>
          <a:p>
            <a:pPr marL="609600" indent="-609600">
              <a:spcBef>
                <a:spcPct val="50000"/>
              </a:spcBef>
            </a:pPr>
            <a:endParaRPr lang="fr-FR" sz="2800" dirty="0"/>
          </a:p>
        </p:txBody>
      </p:sp>
      <p:pic>
        <p:nvPicPr>
          <p:cNvPr id="4" name="Image 3" descr="maillot-jau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43900" y="0"/>
            <a:ext cx="862884" cy="1145148"/>
          </a:xfrm>
          <a:prstGeom prst="rect">
            <a:avLst/>
          </a:prstGeom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fr-FR" sz="4000" dirty="0" err="1" smtClean="0"/>
              <a:t>Sous-Classes</a:t>
            </a:r>
            <a:r>
              <a:rPr lang="fr-FR" sz="4000" dirty="0" smtClean="0"/>
              <a:t> </a:t>
            </a:r>
            <a:r>
              <a:rPr lang="fr-FR" sz="4000" dirty="0"/>
              <a:t>&amp; Nuls</a:t>
            </a:r>
            <a:endParaRPr lang="fr-FR" sz="2800" dirty="0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214422"/>
            <a:ext cx="7986713" cy="5265737"/>
          </a:xfrm>
          <a:ln>
            <a:solidFill>
              <a:schemeClr val="tx2"/>
            </a:solidFill>
          </a:ln>
        </p:spPr>
        <p:txBody>
          <a:bodyPr/>
          <a:lstStyle/>
          <a:p>
            <a:pPr marL="609600" indent="-609600">
              <a:spcBef>
                <a:spcPct val="50000"/>
              </a:spcBef>
              <a:buFont typeface="Monotype Sorts" pitchFamily="2" charset="2"/>
              <a:buNone/>
            </a:pPr>
            <a:r>
              <a:rPr lang="fr-FR" sz="2000" i="0" dirty="0" smtClean="0"/>
              <a:t>	Pers (</a:t>
            </a:r>
            <a:r>
              <a:rPr lang="fr-FR" sz="2000" i="0" u="sng" dirty="0" smtClean="0"/>
              <a:t>Pers#</a:t>
            </a:r>
            <a:r>
              <a:rPr lang="fr-FR" sz="2000" i="0" dirty="0" smtClean="0"/>
              <a:t>, Nom)</a:t>
            </a:r>
          </a:p>
          <a:p>
            <a:pPr marL="609600" indent="-609600">
              <a:spcBef>
                <a:spcPct val="50000"/>
              </a:spcBef>
              <a:buFont typeface="Monotype Sorts" pitchFamily="2" charset="2"/>
              <a:buNone/>
            </a:pPr>
            <a:r>
              <a:rPr lang="fr-FR" sz="1800" i="0" dirty="0" smtClean="0">
                <a:solidFill>
                  <a:schemeClr val="accent1"/>
                </a:solidFill>
              </a:rPr>
              <a:t>	</a:t>
            </a:r>
            <a:r>
              <a:rPr lang="fr-FR" sz="1800" i="0" dirty="0" err="1" smtClean="0"/>
              <a:t>Etud</a:t>
            </a:r>
            <a:r>
              <a:rPr lang="fr-FR" sz="1800" i="0" dirty="0" smtClean="0"/>
              <a:t> (Pers#, </a:t>
            </a:r>
            <a:r>
              <a:rPr lang="fr-FR" sz="1800" i="0" u="sng" dirty="0" smtClean="0"/>
              <a:t>Et#</a:t>
            </a:r>
            <a:r>
              <a:rPr lang="fr-FR" sz="1800" i="0" dirty="0" smtClean="0"/>
              <a:t>, </a:t>
            </a:r>
            <a:r>
              <a:rPr lang="fr-FR" sz="1800" i="0" dirty="0" err="1" smtClean="0"/>
              <a:t>Dipl</a:t>
            </a:r>
            <a:r>
              <a:rPr lang="fr-FR" sz="1800" i="0" dirty="0" smtClean="0"/>
              <a:t>)</a:t>
            </a:r>
          </a:p>
          <a:p>
            <a:pPr marL="609600" indent="-609600">
              <a:spcBef>
                <a:spcPct val="50000"/>
              </a:spcBef>
              <a:buFont typeface="Monotype Sorts" pitchFamily="2" charset="2"/>
              <a:buNone/>
            </a:pPr>
            <a:r>
              <a:rPr lang="fr-FR" sz="1800" i="0" dirty="0" smtClean="0"/>
              <a:t>	</a:t>
            </a:r>
            <a:r>
              <a:rPr lang="fr-FR" sz="1800" i="0" dirty="0" err="1" smtClean="0"/>
              <a:t>Empl</a:t>
            </a:r>
            <a:r>
              <a:rPr lang="fr-FR" sz="1800" i="0" dirty="0" smtClean="0"/>
              <a:t> (Pers#, </a:t>
            </a:r>
            <a:r>
              <a:rPr lang="fr-FR" sz="1800" i="0" u="sng" dirty="0" err="1" smtClean="0"/>
              <a:t>Emp</a:t>
            </a:r>
            <a:r>
              <a:rPr lang="fr-FR" sz="1800" i="0" u="sng" dirty="0" smtClean="0"/>
              <a:t>#</a:t>
            </a:r>
            <a:r>
              <a:rPr lang="fr-FR" sz="1800" i="0" dirty="0" smtClean="0"/>
              <a:t>, Sal)</a:t>
            </a:r>
          </a:p>
          <a:p>
            <a:pPr marL="609600" indent="-609600">
              <a:spcBef>
                <a:spcPct val="50000"/>
              </a:spcBef>
            </a:pPr>
            <a:r>
              <a:rPr lang="fr-FR" sz="2800" i="0" dirty="0" smtClean="0"/>
              <a:t>La recomposition passe par les jointures </a:t>
            </a:r>
            <a:r>
              <a:rPr lang="fr-FR" sz="2800" dirty="0" smtClean="0"/>
              <a:t>externes</a:t>
            </a:r>
          </a:p>
          <a:p>
            <a:pPr marL="990600" lvl="1" indent="-533400">
              <a:spcBef>
                <a:spcPct val="50000"/>
              </a:spcBef>
              <a:buFontTx/>
              <a:buNone/>
            </a:pPr>
            <a:r>
              <a:rPr lang="fr-FR" sz="2400" i="0" dirty="0" err="1" smtClean="0"/>
              <a:t>Univ</a:t>
            </a:r>
            <a:r>
              <a:rPr lang="fr-FR" sz="2400" i="0" dirty="0" smtClean="0"/>
              <a:t> (</a:t>
            </a:r>
            <a:r>
              <a:rPr lang="fr-FR" sz="2400" i="0" u="sng" dirty="0" smtClean="0"/>
              <a:t>Pers#</a:t>
            </a:r>
            <a:r>
              <a:rPr lang="fr-FR" sz="2400" i="0" dirty="0" smtClean="0"/>
              <a:t>, Nom, Et#, </a:t>
            </a:r>
            <a:r>
              <a:rPr lang="fr-FR" sz="2400" i="0" dirty="0" err="1" smtClean="0"/>
              <a:t>Dipl</a:t>
            </a:r>
            <a:r>
              <a:rPr lang="fr-FR" sz="2400" i="0" dirty="0" smtClean="0"/>
              <a:t>, </a:t>
            </a:r>
            <a:r>
              <a:rPr lang="fr-FR" sz="2400" i="0" dirty="0" err="1" smtClean="0"/>
              <a:t>Emp</a:t>
            </a:r>
            <a:r>
              <a:rPr lang="fr-FR" sz="2400" i="0" dirty="0" smtClean="0"/>
              <a:t>#, Sal) =</a:t>
            </a:r>
          </a:p>
          <a:p>
            <a:pPr marL="609600" indent="-609600">
              <a:spcBef>
                <a:spcPct val="50000"/>
              </a:spcBef>
              <a:buNone/>
            </a:pPr>
            <a:r>
              <a:rPr lang="fr-FR" sz="1800" i="0" dirty="0" smtClean="0"/>
              <a:t>	</a:t>
            </a:r>
            <a:r>
              <a:rPr lang="fr-FR" sz="2400" i="0" dirty="0" smtClean="0"/>
              <a:t>(Pers (</a:t>
            </a:r>
            <a:r>
              <a:rPr lang="fr-FR" sz="2400" i="0" u="sng" dirty="0" smtClean="0"/>
              <a:t>Pers#</a:t>
            </a:r>
            <a:r>
              <a:rPr lang="fr-FR" sz="2400" i="0" dirty="0" smtClean="0"/>
              <a:t>, Nom) LEFT JOIN </a:t>
            </a:r>
            <a:r>
              <a:rPr lang="fr-FR" sz="2400" i="0" dirty="0" err="1" smtClean="0"/>
              <a:t>Etud</a:t>
            </a:r>
            <a:r>
              <a:rPr lang="fr-FR" sz="2400" i="0" dirty="0" smtClean="0"/>
              <a:t> ON </a:t>
            </a:r>
            <a:r>
              <a:rPr lang="fr-FR" sz="2400" i="0" dirty="0" err="1" smtClean="0"/>
              <a:t>Pers.Pers</a:t>
            </a:r>
            <a:r>
              <a:rPr lang="fr-FR" sz="2400" i="0" dirty="0" smtClean="0"/>
              <a:t># = </a:t>
            </a:r>
            <a:r>
              <a:rPr lang="fr-FR" sz="2400" i="0" dirty="0" err="1" smtClean="0"/>
              <a:t>Etud.Pers</a:t>
            </a:r>
            <a:r>
              <a:rPr lang="fr-FR" sz="2400" i="0" dirty="0" smtClean="0"/>
              <a:t>#) LEFT JOIN </a:t>
            </a:r>
            <a:r>
              <a:rPr lang="fr-FR" sz="2400" i="0" dirty="0" err="1" smtClean="0"/>
              <a:t>Empl</a:t>
            </a:r>
            <a:r>
              <a:rPr lang="fr-FR" sz="2400" i="0" dirty="0" smtClean="0"/>
              <a:t> ON </a:t>
            </a:r>
            <a:r>
              <a:rPr lang="fr-FR" sz="2400" i="0" dirty="0" err="1" smtClean="0"/>
              <a:t>Pers.Pers</a:t>
            </a:r>
            <a:r>
              <a:rPr lang="fr-FR" sz="2400" i="0" dirty="0" smtClean="0"/>
              <a:t># = </a:t>
            </a:r>
            <a:r>
              <a:rPr lang="fr-FR" sz="2400" i="0" dirty="0" err="1" smtClean="0"/>
              <a:t>Empl.Pers</a:t>
            </a:r>
            <a:r>
              <a:rPr lang="fr-FR" sz="2400" i="0" dirty="0" smtClean="0"/>
              <a:t># ; </a:t>
            </a:r>
            <a:endParaRPr lang="fr-FR" sz="1800" i="0" dirty="0" smtClean="0"/>
          </a:p>
          <a:p>
            <a:pPr marL="609600" indent="-609600">
              <a:spcBef>
                <a:spcPct val="50000"/>
              </a:spcBef>
            </a:pPr>
            <a:r>
              <a:rPr lang="fr-FR" dirty="0" smtClean="0"/>
              <a:t>Vrai ?</a:t>
            </a:r>
            <a:endParaRPr lang="fr-FR" dirty="0"/>
          </a:p>
        </p:txBody>
      </p:sp>
      <p:pic>
        <p:nvPicPr>
          <p:cNvPr id="4" name="Image 3" descr="maillot-jau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43900" y="0"/>
            <a:ext cx="862884" cy="1145148"/>
          </a:xfrm>
          <a:prstGeom prst="rect">
            <a:avLst/>
          </a:prstGeom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fr-FR" sz="4000" dirty="0" err="1" smtClean="0"/>
              <a:t>Sous-Classes</a:t>
            </a:r>
            <a:r>
              <a:rPr lang="fr-FR" sz="4000" dirty="0" smtClean="0"/>
              <a:t> </a:t>
            </a:r>
            <a:r>
              <a:rPr lang="fr-FR" sz="4000" dirty="0"/>
              <a:t>&amp; Nuls</a:t>
            </a:r>
            <a:endParaRPr lang="fr-FR" sz="28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571472" y="928670"/>
            <a:ext cx="8429684" cy="733420"/>
          </a:xfrm>
        </p:spPr>
        <p:txBody>
          <a:bodyPr/>
          <a:lstStyle/>
          <a:p>
            <a:r>
              <a:rPr lang="fr-FR" sz="2800" dirty="0" smtClean="0"/>
              <a:t>Schéma </a:t>
            </a:r>
            <a:r>
              <a:rPr lang="fr-FR" sz="2800" dirty="0" err="1" smtClean="0"/>
              <a:t>MsAccess</a:t>
            </a:r>
            <a:r>
              <a:rPr lang="fr-FR" sz="2800" dirty="0" smtClean="0"/>
              <a:t> 2007</a:t>
            </a:r>
          </a:p>
          <a:p>
            <a:pPr lvl="1"/>
            <a:r>
              <a:rPr lang="fr-FR" sz="2400" dirty="0" smtClean="0"/>
              <a:t>Avec l’intégrité référentielle</a:t>
            </a:r>
            <a:endParaRPr lang="fr-FR" sz="2400" dirty="0"/>
          </a:p>
        </p:txBody>
      </p:sp>
      <p:pic>
        <p:nvPicPr>
          <p:cNvPr id="5" name="Image 4" descr="Sans tit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2000240"/>
            <a:ext cx="7429552" cy="4643470"/>
          </a:xfrm>
          <a:prstGeom prst="rect">
            <a:avLst/>
          </a:prstGeom>
        </p:spPr>
      </p:pic>
      <p:sp>
        <p:nvSpPr>
          <p:cNvPr id="6" name="Flèche droite 5"/>
          <p:cNvSpPr/>
          <p:nvPr/>
        </p:nvSpPr>
        <p:spPr bwMode="auto">
          <a:xfrm>
            <a:off x="3714744" y="4500570"/>
            <a:ext cx="285752" cy="142876"/>
          </a:xfrm>
          <a:prstGeom prst="rightArrow">
            <a:avLst/>
          </a:prstGeom>
          <a:solidFill>
            <a:schemeClr val="accent1"/>
          </a:solidFill>
          <a:ln w="12699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1" u="none" strike="noStrike" cap="none" normalizeH="0" baseline="0" smtClean="0">
              <a:ln>
                <a:noFill/>
              </a:ln>
              <a:solidFill>
                <a:srgbClr val="FC0128"/>
              </a:solidFill>
              <a:effectLst/>
              <a:latin typeface="Arial" pitchFamily="34" charset="0"/>
            </a:endParaRPr>
          </a:p>
        </p:txBody>
      </p:sp>
      <p:pic>
        <p:nvPicPr>
          <p:cNvPr id="7" name="Image 6" descr="maillot-jaun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43900" y="0"/>
            <a:ext cx="862884" cy="1145148"/>
          </a:xfrm>
          <a:prstGeom prst="rect">
            <a:avLst/>
          </a:prstGeom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305800" cy="838200"/>
          </a:xfrm>
          <a:solidFill>
            <a:schemeClr val="folHlink"/>
          </a:solidFill>
          <a:ln/>
          <a:effectLst>
            <a:outerShdw dist="107763" dir="2700000" algn="ctr" rotWithShape="0">
              <a:schemeClr val="tx2"/>
            </a:outerShdw>
          </a:effectLst>
        </p:spPr>
        <p:txBody>
          <a:bodyPr/>
          <a:lstStyle/>
          <a:p>
            <a:r>
              <a:rPr lang="fr-FR" sz="3200" dirty="0" smtClean="0">
                <a:solidFill>
                  <a:srgbClr val="0000F1"/>
                </a:solidFill>
              </a:rPr>
              <a:t>Autres Cas</a:t>
            </a:r>
            <a:endParaRPr lang="fr-FR" sz="3200" dirty="0">
              <a:solidFill>
                <a:srgbClr val="0000F1"/>
              </a:solidFill>
            </a:endParaRP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500174"/>
            <a:ext cx="8305800" cy="5048272"/>
          </a:xfrm>
          <a:noFill/>
          <a:ln>
            <a:solidFill>
              <a:schemeClr val="tx2"/>
            </a:solidFill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33000"/>
              </a:spcBef>
              <a:buFont typeface="Wingdings" pitchFamily="2" charset="2"/>
              <a:buChar char="J"/>
            </a:pPr>
            <a:r>
              <a:rPr lang="fr-FR" b="1" i="0" dirty="0" smtClean="0">
                <a:solidFill>
                  <a:srgbClr val="00FFFF"/>
                </a:solidFill>
              </a:rPr>
              <a:t>Il y en a</a:t>
            </a:r>
          </a:p>
          <a:p>
            <a:pPr lvl="1">
              <a:lnSpc>
                <a:spcPct val="90000"/>
              </a:lnSpc>
              <a:spcBef>
                <a:spcPct val="33000"/>
              </a:spcBef>
              <a:buFont typeface="Wingdings" pitchFamily="2" charset="2"/>
              <a:buChar char="J"/>
            </a:pPr>
            <a:r>
              <a:rPr lang="fr-FR" b="1" i="0" dirty="0" smtClean="0">
                <a:solidFill>
                  <a:srgbClr val="00FFFF"/>
                </a:solidFill>
              </a:rPr>
              <a:t> 5 NF</a:t>
            </a:r>
          </a:p>
          <a:p>
            <a:pPr>
              <a:lnSpc>
                <a:spcPct val="90000"/>
              </a:lnSpc>
              <a:spcBef>
                <a:spcPct val="33000"/>
              </a:spcBef>
              <a:buFont typeface="Wingdings" pitchFamily="2" charset="2"/>
              <a:buChar char="J"/>
            </a:pPr>
            <a:r>
              <a:rPr lang="fr-FR" b="1" i="0" dirty="0" smtClean="0">
                <a:solidFill>
                  <a:srgbClr val="00FFFF"/>
                </a:solidFill>
              </a:rPr>
              <a:t>On peut imaginer les tables sans clé</a:t>
            </a:r>
          </a:p>
          <a:p>
            <a:pPr lvl="1">
              <a:lnSpc>
                <a:spcPct val="90000"/>
              </a:lnSpc>
              <a:spcBef>
                <a:spcPct val="33000"/>
              </a:spcBef>
              <a:buFont typeface="Wingdings" pitchFamily="2" charset="2"/>
              <a:buChar char="J"/>
            </a:pPr>
            <a:r>
              <a:rPr lang="fr-FR" b="1" i="0" dirty="0" smtClean="0">
                <a:solidFill>
                  <a:srgbClr val="00FFFF"/>
                </a:solidFill>
              </a:rPr>
              <a:t>Tout attribut candidat aura peut-être un nul dans un </a:t>
            </a:r>
            <a:r>
              <a:rPr lang="fr-FR" b="1" i="0" dirty="0" err="1" smtClean="0">
                <a:solidFill>
                  <a:srgbClr val="00FFFF"/>
                </a:solidFill>
              </a:rPr>
              <a:t>tuple</a:t>
            </a:r>
            <a:endParaRPr lang="fr-FR" b="1" i="0" dirty="0" smtClean="0">
              <a:solidFill>
                <a:srgbClr val="00FFFF"/>
              </a:solidFill>
            </a:endParaRPr>
          </a:p>
          <a:p>
            <a:pPr lvl="2">
              <a:lnSpc>
                <a:spcPct val="90000"/>
              </a:lnSpc>
              <a:spcBef>
                <a:spcPct val="33000"/>
              </a:spcBef>
              <a:buFont typeface="Wingdings" pitchFamily="2" charset="2"/>
              <a:buChar char="J"/>
            </a:pPr>
            <a:r>
              <a:rPr lang="fr-FR" sz="2000" b="1" i="0" dirty="0" smtClean="0">
                <a:solidFill>
                  <a:srgbClr val="FFFF00"/>
                </a:solidFill>
              </a:rPr>
              <a:t>Pers (P#, Nom, </a:t>
            </a:r>
            <a:r>
              <a:rPr lang="fr-FR" sz="2000" b="1" i="0" dirty="0" err="1" smtClean="0">
                <a:solidFill>
                  <a:srgbClr val="FFFF00"/>
                </a:solidFill>
              </a:rPr>
              <a:t>Etud</a:t>
            </a:r>
            <a:r>
              <a:rPr lang="fr-FR" sz="2000" b="1" i="0" dirty="0" smtClean="0">
                <a:solidFill>
                  <a:srgbClr val="FFFF00"/>
                </a:solidFill>
              </a:rPr>
              <a:t>#, Cours, </a:t>
            </a:r>
            <a:r>
              <a:rPr lang="fr-FR" sz="2000" b="1" i="0" dirty="0" err="1" smtClean="0">
                <a:solidFill>
                  <a:srgbClr val="FFFF00"/>
                </a:solidFill>
              </a:rPr>
              <a:t>Empl</a:t>
            </a:r>
            <a:r>
              <a:rPr lang="fr-FR" sz="2000" b="1" i="0" dirty="0" smtClean="0">
                <a:solidFill>
                  <a:srgbClr val="FFFF00"/>
                </a:solidFill>
              </a:rPr>
              <a:t>#,  Sal)  </a:t>
            </a:r>
          </a:p>
          <a:p>
            <a:pPr lvl="1">
              <a:lnSpc>
                <a:spcPct val="90000"/>
              </a:lnSpc>
              <a:spcBef>
                <a:spcPct val="33000"/>
              </a:spcBef>
              <a:buFont typeface="Wingdings" pitchFamily="2" charset="2"/>
              <a:buChar char="J"/>
            </a:pPr>
            <a:r>
              <a:rPr lang="fr-FR" b="1" i="0" dirty="0" smtClean="0">
                <a:solidFill>
                  <a:srgbClr val="00FFFF"/>
                </a:solidFill>
              </a:rPr>
              <a:t>On suppose qu’il y a des personnes </a:t>
            </a:r>
          </a:p>
          <a:p>
            <a:pPr lvl="2">
              <a:lnSpc>
                <a:spcPct val="90000"/>
              </a:lnSpc>
              <a:spcBef>
                <a:spcPct val="33000"/>
              </a:spcBef>
              <a:buFont typeface="Wingdings" pitchFamily="2" charset="2"/>
              <a:buChar char="J"/>
            </a:pPr>
            <a:r>
              <a:rPr lang="fr-FR" b="1" i="0" dirty="0" smtClean="0">
                <a:solidFill>
                  <a:srgbClr val="00FFFF"/>
                </a:solidFill>
              </a:rPr>
              <a:t>qui sont seulement des étudiants, </a:t>
            </a:r>
          </a:p>
          <a:p>
            <a:pPr lvl="2">
              <a:lnSpc>
                <a:spcPct val="90000"/>
              </a:lnSpc>
              <a:spcBef>
                <a:spcPct val="33000"/>
              </a:spcBef>
              <a:buFont typeface="Wingdings" pitchFamily="2" charset="2"/>
              <a:buChar char="J"/>
            </a:pPr>
            <a:r>
              <a:rPr lang="fr-FR" b="1" i="0" dirty="0" smtClean="0">
                <a:solidFill>
                  <a:srgbClr val="00FFFF"/>
                </a:solidFill>
              </a:rPr>
              <a:t>d’autres seulement  des employés</a:t>
            </a:r>
          </a:p>
          <a:p>
            <a:pPr lvl="2">
              <a:lnSpc>
                <a:spcPct val="90000"/>
              </a:lnSpc>
              <a:spcBef>
                <a:spcPct val="33000"/>
              </a:spcBef>
              <a:buFont typeface="Wingdings" pitchFamily="2" charset="2"/>
              <a:buChar char="J"/>
            </a:pPr>
            <a:r>
              <a:rPr lang="fr-FR" b="1" i="0" dirty="0" smtClean="0">
                <a:solidFill>
                  <a:srgbClr val="00FFFF"/>
                </a:solidFill>
              </a:rPr>
              <a:t>d’autres ni l’un ni l’autre</a:t>
            </a:r>
          </a:p>
        </p:txBody>
      </p:sp>
      <p:pic>
        <p:nvPicPr>
          <p:cNvPr id="6" name="Image 5" descr="maillot-jau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43900" y="0"/>
            <a:ext cx="862884" cy="1145148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1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1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1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1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1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1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 autoUpdateAnimBg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305800" cy="838200"/>
          </a:xfrm>
          <a:solidFill>
            <a:schemeClr val="folHlink"/>
          </a:solidFill>
          <a:ln/>
          <a:effectLst>
            <a:outerShdw dist="107763" dir="2700000" algn="ctr" rotWithShape="0">
              <a:schemeClr val="tx2"/>
            </a:outerShdw>
          </a:effectLst>
        </p:spPr>
        <p:txBody>
          <a:bodyPr/>
          <a:lstStyle/>
          <a:p>
            <a:r>
              <a:rPr lang="fr-FR" sz="3200" dirty="0" smtClean="0">
                <a:solidFill>
                  <a:srgbClr val="0000F1"/>
                </a:solidFill>
              </a:rPr>
              <a:t>Autres Cas</a:t>
            </a:r>
            <a:endParaRPr lang="fr-FR" sz="3200" dirty="0">
              <a:solidFill>
                <a:srgbClr val="0000F1"/>
              </a:solidFill>
            </a:endParaRP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305800" cy="4572000"/>
          </a:xfrm>
          <a:noFill/>
          <a:ln>
            <a:solidFill>
              <a:schemeClr val="tx2"/>
            </a:solidFill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33000"/>
              </a:spcBef>
              <a:buFont typeface="Wingdings" pitchFamily="2" charset="2"/>
              <a:buChar char="J"/>
            </a:pPr>
            <a:r>
              <a:rPr lang="fr-FR" sz="2400" b="1" i="0" dirty="0" smtClean="0">
                <a:solidFill>
                  <a:srgbClr val="00FFFF"/>
                </a:solidFill>
              </a:rPr>
              <a:t>D’une manière générale</a:t>
            </a:r>
          </a:p>
          <a:p>
            <a:pPr lvl="1">
              <a:lnSpc>
                <a:spcPct val="90000"/>
              </a:lnSpc>
              <a:spcBef>
                <a:spcPct val="33000"/>
              </a:spcBef>
              <a:buFont typeface="Wingdings" pitchFamily="2" charset="2"/>
              <a:buChar char="J"/>
            </a:pPr>
            <a:r>
              <a:rPr lang="fr-FR" sz="2400" b="1" i="0" dirty="0" smtClean="0">
                <a:solidFill>
                  <a:srgbClr val="00FFFF"/>
                </a:solidFill>
              </a:rPr>
              <a:t> Les jointures externes: gauche, droite ou pleine sont souvent utiles pour décomposer sans perte</a:t>
            </a:r>
          </a:p>
          <a:p>
            <a:pPr lvl="1">
              <a:lnSpc>
                <a:spcPct val="90000"/>
              </a:lnSpc>
              <a:spcBef>
                <a:spcPct val="33000"/>
              </a:spcBef>
              <a:buFont typeface="Wingdings" pitchFamily="2" charset="2"/>
              <a:buChar char="J"/>
            </a:pPr>
            <a:r>
              <a:rPr lang="fr-FR" sz="2400" b="1" i="0" dirty="0" smtClean="0">
                <a:solidFill>
                  <a:srgbClr val="00FFFF"/>
                </a:solidFill>
              </a:rPr>
              <a:t>On peut aussi commencer la conception avec plusieurs tables</a:t>
            </a:r>
          </a:p>
          <a:p>
            <a:pPr lvl="1">
              <a:lnSpc>
                <a:spcPct val="90000"/>
              </a:lnSpc>
              <a:spcBef>
                <a:spcPct val="33000"/>
              </a:spcBef>
              <a:buFont typeface="Wingdings" pitchFamily="2" charset="2"/>
              <a:buChar char="J"/>
            </a:pPr>
            <a:r>
              <a:rPr lang="fr-FR" sz="2400" b="1" i="0" dirty="0" smtClean="0">
                <a:solidFill>
                  <a:srgbClr val="00FFFF"/>
                </a:solidFill>
              </a:rPr>
              <a:t>Il n’y a encore aucune théorie formelle globale de décomposition sans perte pour les tables avec les nuls</a:t>
            </a:r>
          </a:p>
          <a:p>
            <a:pPr lvl="2">
              <a:lnSpc>
                <a:spcPct val="90000"/>
              </a:lnSpc>
              <a:spcBef>
                <a:spcPct val="33000"/>
              </a:spcBef>
              <a:buFont typeface="Wingdings" pitchFamily="2" charset="2"/>
              <a:buChar char="J"/>
            </a:pPr>
            <a:r>
              <a:rPr lang="fr-FR" b="1" i="0" dirty="0" smtClean="0">
                <a:solidFill>
                  <a:srgbClr val="00FFFF"/>
                </a:solidFill>
              </a:rPr>
              <a:t>A notre meilleure connaissance</a:t>
            </a:r>
            <a:endParaRPr lang="fr-FR" b="1" i="0" dirty="0">
              <a:solidFill>
                <a:srgbClr val="00FFFF"/>
              </a:solidFill>
            </a:endParaRPr>
          </a:p>
        </p:txBody>
      </p:sp>
      <p:pic>
        <p:nvPicPr>
          <p:cNvPr id="4" name="Image 3" descr="maillot-jau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43900" y="0"/>
            <a:ext cx="862884" cy="1145148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 autoUpdateAnimBg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305800" cy="838200"/>
          </a:xfrm>
          <a:solidFill>
            <a:schemeClr val="folHlink"/>
          </a:solidFill>
          <a:ln/>
          <a:effectLst>
            <a:outerShdw dist="107763" dir="2700000" algn="ctr" rotWithShape="0">
              <a:schemeClr val="tx2"/>
            </a:outerShdw>
          </a:effectLst>
        </p:spPr>
        <p:txBody>
          <a:bodyPr/>
          <a:lstStyle/>
          <a:p>
            <a:r>
              <a:rPr lang="fr-FR" sz="3200">
                <a:solidFill>
                  <a:srgbClr val="0000F1"/>
                </a:solidFill>
              </a:rPr>
              <a:t>Est-ce toute cette théorie pratique ?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305800" cy="4572000"/>
          </a:xfrm>
          <a:noFill/>
          <a:ln>
            <a:solidFill>
              <a:schemeClr val="tx2"/>
            </a:solidFill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33000"/>
              </a:spcBef>
              <a:buFont typeface="Wingdings" pitchFamily="2" charset="2"/>
              <a:buChar char="J"/>
            </a:pPr>
            <a:r>
              <a:rPr lang="fr-FR" sz="2400" b="1" dirty="0"/>
              <a:t>Il est possible d'insérer dans table S avec la FD </a:t>
            </a:r>
            <a:br>
              <a:rPr lang="fr-FR" sz="2400" b="1" dirty="0"/>
            </a:br>
            <a:r>
              <a:rPr lang="fr-FR" sz="2000" b="1" dirty="0"/>
              <a:t>CITY -&gt;STATUS</a:t>
            </a:r>
            <a:r>
              <a:rPr lang="fr-FR" sz="2400" b="1" dirty="0"/>
              <a:t>  l'info sur le </a:t>
            </a:r>
            <a:r>
              <a:rPr lang="fr-FR" sz="2400" b="1" dirty="0" err="1"/>
              <a:t>status</a:t>
            </a:r>
            <a:r>
              <a:rPr lang="fr-FR" sz="2400" b="1" dirty="0"/>
              <a:t> de IBM 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fr-FR" sz="2000" b="1" i="0" dirty="0">
                <a:solidFill>
                  <a:srgbClr val="0000F1"/>
                </a:solidFill>
              </a:rPr>
              <a:t>	</a:t>
            </a:r>
            <a:r>
              <a:rPr lang="fr-FR" sz="2000" b="1" i="0" dirty="0">
                <a:solidFill>
                  <a:schemeClr val="accent2"/>
                </a:solidFill>
              </a:rPr>
              <a:t>(S5, IBM, nul, 400)</a:t>
            </a:r>
            <a:r>
              <a:rPr lang="fr-FR" sz="2000" b="1" dirty="0">
                <a:solidFill>
                  <a:schemeClr val="accent2"/>
                </a:solidFill>
              </a:rPr>
              <a:t>	/* dans </a:t>
            </a:r>
            <a:r>
              <a:rPr lang="fr-FR" sz="2000" b="1" i="0" dirty="0">
                <a:solidFill>
                  <a:schemeClr val="accent2"/>
                </a:solidFill>
              </a:rPr>
              <a:t>(</a:t>
            </a:r>
            <a:r>
              <a:rPr lang="fr-FR" sz="2000" b="1" i="0" u="sng" dirty="0">
                <a:solidFill>
                  <a:schemeClr val="accent2"/>
                </a:solidFill>
              </a:rPr>
              <a:t>S#</a:t>
            </a:r>
            <a:r>
              <a:rPr lang="fr-FR" sz="2000" b="1" i="0" dirty="0">
                <a:solidFill>
                  <a:schemeClr val="accent2"/>
                </a:solidFill>
              </a:rPr>
              <a:t>, SNAME, CITY, STATUS)</a:t>
            </a:r>
          </a:p>
          <a:p>
            <a:pPr>
              <a:lnSpc>
                <a:spcPct val="90000"/>
              </a:lnSpc>
              <a:spcBef>
                <a:spcPct val="84000"/>
              </a:spcBef>
              <a:buSzPct val="90000"/>
              <a:buFont typeface="Wingdings" pitchFamily="2" charset="2"/>
              <a:buChar char="L"/>
            </a:pPr>
            <a:r>
              <a:rPr lang="fr-FR" sz="2400" b="1" dirty="0"/>
              <a:t> Ceci n'est plus possible après la décomposition très OK sans valeurs nulles: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fr-FR" dirty="0"/>
              <a:t>	</a:t>
            </a:r>
            <a:r>
              <a:rPr lang="fr-FR" sz="2000" b="1" i="0" dirty="0">
                <a:solidFill>
                  <a:schemeClr val="accent2"/>
                </a:solidFill>
              </a:rPr>
              <a:t>(</a:t>
            </a:r>
            <a:r>
              <a:rPr lang="fr-FR" sz="2000" b="1" i="0" u="sng" dirty="0">
                <a:solidFill>
                  <a:schemeClr val="accent2"/>
                </a:solidFill>
              </a:rPr>
              <a:t>S#</a:t>
            </a:r>
            <a:r>
              <a:rPr lang="fr-FR" sz="2000" b="1" i="0" dirty="0">
                <a:solidFill>
                  <a:schemeClr val="accent2"/>
                </a:solidFill>
              </a:rPr>
              <a:t>, SNAME, CITY) 		(</a:t>
            </a:r>
            <a:r>
              <a:rPr lang="fr-FR" sz="2000" b="1" i="0" u="sng" dirty="0">
                <a:solidFill>
                  <a:schemeClr val="accent2"/>
                </a:solidFill>
              </a:rPr>
              <a:t>CITY</a:t>
            </a:r>
            <a:r>
              <a:rPr lang="fr-FR" sz="2000" b="1" i="0" dirty="0">
                <a:solidFill>
                  <a:schemeClr val="accent2"/>
                </a:solidFill>
              </a:rPr>
              <a:t>, STATUS)</a:t>
            </a:r>
          </a:p>
          <a:p>
            <a:pPr>
              <a:lnSpc>
                <a:spcPct val="90000"/>
              </a:lnSpc>
              <a:spcBef>
                <a:spcPct val="84000"/>
              </a:spcBef>
              <a:buSzPct val="150000"/>
              <a:buFont typeface="Wingdings" pitchFamily="2" charset="2"/>
              <a:buChar char="L"/>
            </a:pPr>
            <a:r>
              <a:rPr lang="fr-FR" sz="2000" b="1" i="0" dirty="0">
                <a:solidFill>
                  <a:schemeClr val="tx2"/>
                </a:solidFill>
              </a:rPr>
              <a:t> </a:t>
            </a:r>
            <a:r>
              <a:rPr lang="fr-FR" sz="2400" b="1" i="0" dirty="0">
                <a:solidFill>
                  <a:schemeClr val="tx2"/>
                </a:solidFill>
              </a:rPr>
              <a:t>Un désavantage souvent</a:t>
            </a:r>
          </a:p>
          <a:p>
            <a:pPr lvl="1">
              <a:lnSpc>
                <a:spcPct val="90000"/>
              </a:lnSpc>
              <a:spcBef>
                <a:spcPct val="84000"/>
              </a:spcBef>
              <a:buSzPct val="150000"/>
              <a:buFont typeface="Wingdings" pitchFamily="2" charset="2"/>
              <a:buChar char="L"/>
            </a:pPr>
            <a:r>
              <a:rPr lang="fr-FR" sz="2000" b="1" i="0" dirty="0">
                <a:solidFill>
                  <a:srgbClr val="FC0128"/>
                </a:solidFill>
              </a:rPr>
              <a:t> </a:t>
            </a:r>
            <a:r>
              <a:rPr lang="fr-FR" sz="2000" b="1" i="0" dirty="0">
                <a:solidFill>
                  <a:schemeClr val="tx2"/>
                </a:solidFill>
              </a:rPr>
              <a:t>Une </a:t>
            </a:r>
            <a:r>
              <a:rPr lang="fr-FR" sz="2000" b="1" i="0" dirty="0" err="1">
                <a:solidFill>
                  <a:schemeClr val="tx2"/>
                </a:solidFill>
              </a:rPr>
              <a:t>dénormalisation</a:t>
            </a:r>
            <a:r>
              <a:rPr lang="fr-FR" sz="2000" b="1" i="0" dirty="0">
                <a:solidFill>
                  <a:schemeClr val="tx2"/>
                </a:solidFill>
              </a:rPr>
              <a:t> peut être utile</a:t>
            </a:r>
          </a:p>
          <a:p>
            <a:pPr>
              <a:lnSpc>
                <a:spcPct val="90000"/>
              </a:lnSpc>
              <a:spcBef>
                <a:spcPct val="84000"/>
              </a:spcBef>
              <a:buSzPct val="100000"/>
              <a:buFont typeface="Wingdings" pitchFamily="2" charset="2"/>
              <a:buChar char="L"/>
            </a:pPr>
            <a:r>
              <a:rPr lang="fr-FR" sz="2000" b="1" i="0" dirty="0">
                <a:solidFill>
                  <a:schemeClr val="bg2"/>
                </a:solidFill>
              </a:rPr>
              <a:t> </a:t>
            </a:r>
            <a:r>
              <a:rPr lang="fr-FR" sz="2000" b="1" i="0" dirty="0">
                <a:solidFill>
                  <a:srgbClr val="00FFFF"/>
                </a:solidFill>
              </a:rPr>
              <a:t>En général, un article sur une décomposition n'est plus accepté pour les </a:t>
            </a:r>
            <a:r>
              <a:rPr lang="fr-FR" sz="2000" b="1" i="0" dirty="0" err="1">
                <a:solidFill>
                  <a:srgbClr val="00FFFF"/>
                </a:solidFill>
              </a:rPr>
              <a:t>princip</a:t>
            </a:r>
            <a:r>
              <a:rPr lang="fr-FR" sz="2000" b="1" i="0" dirty="0">
                <a:solidFill>
                  <a:srgbClr val="00FFFF"/>
                </a:solidFill>
              </a:rPr>
              <a:t>. </a:t>
            </a:r>
            <a:r>
              <a:rPr lang="fr-FR" sz="2000" b="1" i="0" dirty="0" err="1">
                <a:solidFill>
                  <a:srgbClr val="00FFFF"/>
                </a:solidFill>
              </a:rPr>
              <a:t>confs</a:t>
            </a:r>
            <a:r>
              <a:rPr lang="fr-FR" sz="2000" b="1" i="0" dirty="0">
                <a:solidFill>
                  <a:srgbClr val="00FFFF"/>
                </a:solidFill>
              </a:rPr>
              <a:t> de recherche en </a:t>
            </a:r>
            <a:r>
              <a:rPr lang="fr-FR" sz="2000" b="1" i="0" dirty="0" err="1">
                <a:solidFill>
                  <a:srgbClr val="00FFFF"/>
                </a:solidFill>
              </a:rPr>
              <a:t>BDs</a:t>
            </a:r>
            <a:r>
              <a:rPr lang="fr-FR" sz="2000" b="1" i="0" dirty="0">
                <a:solidFill>
                  <a:srgbClr val="00FFFF"/>
                </a:solidFill>
              </a:rPr>
              <a:t> (SIGMOD, VLDB...) </a:t>
            </a:r>
          </a:p>
        </p:txBody>
      </p:sp>
      <p:sp>
        <p:nvSpPr>
          <p:cNvPr id="121860" name="Arc 4"/>
          <p:cNvSpPr>
            <a:spLocks/>
          </p:cNvSpPr>
          <p:nvPr/>
        </p:nvSpPr>
        <p:spPr bwMode="auto">
          <a:xfrm>
            <a:off x="7543800" y="1989138"/>
            <a:ext cx="527050" cy="2984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699" cap="rnd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21861" name="Arc 5"/>
          <p:cNvSpPr>
            <a:spLocks/>
          </p:cNvSpPr>
          <p:nvPr/>
        </p:nvSpPr>
        <p:spPr bwMode="auto">
          <a:xfrm>
            <a:off x="7018338" y="1989138"/>
            <a:ext cx="527050" cy="2984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535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96"/>
                  <a:pt x="9631" y="35"/>
                  <a:pt x="21535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96"/>
                  <a:pt x="9631" y="35"/>
                  <a:pt x="21535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699" cap="rnd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pic>
        <p:nvPicPr>
          <p:cNvPr id="6" name="Image 5" descr="maillot-jau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43900" y="0"/>
            <a:ext cx="862884" cy="1145148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 autoUpdateAnimBg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  <a:noFill/>
          <a:ln/>
          <a:effectLst/>
        </p:spPr>
        <p:txBody>
          <a:bodyPr/>
          <a:lstStyle/>
          <a:p>
            <a:r>
              <a:rPr lang="fr-FR">
                <a:solidFill>
                  <a:srgbClr val="00FFFF"/>
                </a:solidFill>
              </a:rPr>
              <a:t>Et pour en savoir plus: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828800"/>
            <a:ext cx="5181600" cy="4114800"/>
          </a:xfrm>
          <a:noFill/>
          <a:ln/>
        </p:spPr>
        <p:txBody>
          <a:bodyPr/>
          <a:lstStyle/>
          <a:p>
            <a:r>
              <a:rPr lang="fr-FR" sz="2400" b="1">
                <a:solidFill>
                  <a:srgbClr val="FC0128"/>
                </a:solidFill>
              </a:rPr>
              <a:t>Voir les exercices qui suivent</a:t>
            </a:r>
          </a:p>
          <a:p>
            <a:r>
              <a:rPr lang="fr-FR" sz="2400" b="1">
                <a:solidFill>
                  <a:srgbClr val="FC0128"/>
                </a:solidFill>
              </a:rPr>
              <a:t>Lire + et s'exercer en TDs</a:t>
            </a:r>
          </a:p>
          <a:p>
            <a:r>
              <a:rPr lang="fr-FR" sz="2400" b="1">
                <a:solidFill>
                  <a:srgbClr val="FC0128"/>
                </a:solidFill>
              </a:rPr>
              <a:t>Voir mon cours + complet sur le Web</a:t>
            </a:r>
          </a:p>
        </p:txBody>
      </p:sp>
      <p:pic>
        <p:nvPicPr>
          <p:cNvPr id="133124" name="Picture 4"/>
          <p:cNvPicPr>
            <a:picLocks noGrp="1" noChangeArrowheads="1"/>
          </p:cNvPicPr>
          <p:nvPr>
            <p:ph type="clipArt"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905000" y="2819400"/>
            <a:ext cx="5638800" cy="3686175"/>
          </a:xfrm>
          <a:noFill/>
          <a:ln/>
        </p:spPr>
      </p:pic>
      <p:pic>
        <p:nvPicPr>
          <p:cNvPr id="5" name="Image 4" descr="maillot-jaun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43900" y="0"/>
            <a:ext cx="862884" cy="1145148"/>
          </a:xfrm>
          <a:prstGeom prst="rect">
            <a:avLst/>
          </a:prstGeom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 build="p" autoUpdateAnimBg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  <a:ln/>
        </p:spPr>
        <p:txBody>
          <a:bodyPr/>
          <a:lstStyle/>
          <a:p>
            <a:r>
              <a:rPr lang="fr-FR" sz="2800" dirty="0" smtClean="0"/>
              <a:t>Exercices</a:t>
            </a:r>
            <a:endParaRPr lang="fr-FR" sz="2800" dirty="0"/>
          </a:p>
        </p:txBody>
      </p:sp>
      <p:sp>
        <p:nvSpPr>
          <p:cNvPr id="135171" name="Rectangle 3"/>
          <p:cNvSpPr>
            <a:spLocks noChangeArrowheads="1"/>
          </p:cNvSpPr>
          <p:nvPr/>
        </p:nvSpPr>
        <p:spPr bwMode="auto">
          <a:xfrm>
            <a:off x="381000" y="1066800"/>
            <a:ext cx="8091488" cy="347531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fr-FR" sz="2000" i="0" dirty="0">
                <a:solidFill>
                  <a:schemeClr val="tx1"/>
                </a:solidFill>
              </a:rPr>
              <a:t> Définir  2 ex. de </a:t>
            </a:r>
            <a:r>
              <a:rPr lang="fr-FR" sz="2000" i="0" dirty="0" smtClean="0">
                <a:solidFill>
                  <a:schemeClr val="tx1"/>
                </a:solidFill>
              </a:rPr>
              <a:t>bases.  Commencez par la relation universelle. Puis</a:t>
            </a:r>
            <a:r>
              <a:rPr lang="fr-FR" sz="2000" i="0" dirty="0">
                <a:solidFill>
                  <a:schemeClr val="tx1"/>
                </a:solidFill>
              </a:rPr>
              <a:t>, </a:t>
            </a:r>
            <a:r>
              <a:rPr lang="fr-FR" sz="2000" i="0" dirty="0" smtClean="0">
                <a:solidFill>
                  <a:schemeClr val="tx1"/>
                </a:solidFill>
              </a:rPr>
              <a:t>normaliser, jusqu’à toute table en 4NF.</a:t>
            </a:r>
            <a:endParaRPr lang="fr-FR" sz="2000" i="0" dirty="0">
              <a:solidFill>
                <a:schemeClr val="tx1"/>
              </a:solidFill>
            </a:endParaRPr>
          </a:p>
          <a:p>
            <a:pPr>
              <a:buFontTx/>
              <a:buChar char="•"/>
            </a:pPr>
            <a:r>
              <a:rPr lang="fr-FR" sz="2000" i="0" dirty="0">
                <a:solidFill>
                  <a:schemeClr val="tx1"/>
                </a:solidFill>
              </a:rPr>
              <a:t> Modéliser les étudiants, les profs et les cours à Dauphine en utilisant l'approche formelle avec les </a:t>
            </a:r>
            <a:r>
              <a:rPr lang="fr-FR" sz="2000" i="0" dirty="0" err="1">
                <a:solidFill>
                  <a:schemeClr val="tx1"/>
                </a:solidFill>
              </a:rPr>
              <a:t>FDs</a:t>
            </a:r>
            <a:r>
              <a:rPr lang="fr-FR" sz="2000" i="0" dirty="0">
                <a:solidFill>
                  <a:schemeClr val="tx1"/>
                </a:solidFill>
              </a:rPr>
              <a:t> et </a:t>
            </a:r>
            <a:r>
              <a:rPr lang="fr-FR" sz="2000" i="0" dirty="0" err="1">
                <a:solidFill>
                  <a:schemeClr val="tx1"/>
                </a:solidFill>
              </a:rPr>
              <a:t>MDs</a:t>
            </a:r>
            <a:endParaRPr lang="fr-FR" sz="2000" i="0" dirty="0">
              <a:solidFill>
                <a:schemeClr val="tx1"/>
              </a:solidFill>
            </a:endParaRPr>
          </a:p>
          <a:p>
            <a:pPr>
              <a:buFontTx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Prouver que toute relation en BCNF est en 3NF.</a:t>
            </a:r>
          </a:p>
          <a:p>
            <a:pPr>
              <a:buFontTx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 Prouver que l'inverse n'est pas vrai.</a:t>
            </a:r>
          </a:p>
          <a:p>
            <a:pPr>
              <a:buFontTx/>
              <a:buChar char="•"/>
            </a:pPr>
            <a:r>
              <a:rPr lang="fr-FR" sz="2000" i="0" dirty="0">
                <a:solidFill>
                  <a:schemeClr val="tx1"/>
                </a:solidFill>
              </a:rPr>
              <a:t> Proposer un schéma simplifié mais réaliste d'une banque ou les clients ont des comptes courants et des </a:t>
            </a:r>
            <a:r>
              <a:rPr lang="fr-FR" sz="2000" i="0" dirty="0" smtClean="0">
                <a:solidFill>
                  <a:schemeClr val="tx1"/>
                </a:solidFill>
              </a:rPr>
              <a:t>comptes d’épargne </a:t>
            </a:r>
            <a:r>
              <a:rPr lang="fr-FR" sz="2000" i="0" dirty="0">
                <a:solidFill>
                  <a:schemeClr val="tx1"/>
                </a:solidFill>
              </a:rPr>
              <a:t/>
            </a:r>
            <a:br>
              <a:rPr lang="fr-FR" sz="2000" i="0" dirty="0">
                <a:solidFill>
                  <a:schemeClr val="tx1"/>
                </a:solidFill>
              </a:rPr>
            </a:br>
            <a:r>
              <a:rPr lang="fr-FR" sz="2000" i="0" dirty="0">
                <a:solidFill>
                  <a:schemeClr val="tx1"/>
                </a:solidFill>
              </a:rPr>
              <a:t>dont les chargés de clientèle s'occupent</a:t>
            </a:r>
          </a:p>
          <a:p>
            <a:pPr>
              <a:buFontTx/>
              <a:buChar char="•"/>
            </a:pPr>
            <a:r>
              <a:rPr lang="fr-FR" sz="2000" i="0" dirty="0">
                <a:solidFill>
                  <a:schemeClr val="tx1"/>
                </a:solidFill>
              </a:rPr>
              <a:t> Modéliser les étudiants, les profs et les cours à Dauphine par un schéma à relations à attributs hérités </a:t>
            </a:r>
            <a:r>
              <a:rPr lang="fr-FR" sz="2000" i="0" dirty="0" smtClean="0">
                <a:solidFill>
                  <a:schemeClr val="tx1"/>
                </a:solidFill>
              </a:rPr>
              <a:t> </a:t>
            </a:r>
            <a:endParaRPr lang="fr-FR" sz="2000" i="0" dirty="0">
              <a:solidFill>
                <a:schemeClr val="tx1"/>
              </a:solidFill>
            </a:endParaRPr>
          </a:p>
        </p:txBody>
      </p:sp>
      <p:pic>
        <p:nvPicPr>
          <p:cNvPr id="6" name="Image 5" descr="maillot-jaun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4876" y="4214818"/>
            <a:ext cx="862884" cy="1145148"/>
          </a:xfrm>
          <a:prstGeom prst="rect">
            <a:avLst/>
          </a:prstGeom>
        </p:spPr>
      </p:pic>
      <p:graphicFrame>
        <p:nvGraphicFramePr>
          <p:cNvPr id="7" name="Object 1"/>
          <p:cNvGraphicFramePr>
            <a:graphicFrameLocks noChangeAspect="1"/>
          </p:cNvGraphicFramePr>
          <p:nvPr/>
        </p:nvGraphicFramePr>
        <p:xfrm>
          <a:off x="2714612" y="5286388"/>
          <a:ext cx="2211144" cy="1382523"/>
        </p:xfrm>
        <a:graphic>
          <a:graphicData uri="http://schemas.openxmlformats.org/presentationml/2006/ole">
            <p:oleObj spid="_x0000_s290818" name="Acrobat Document" showAsIcon="1" r:id="rId4" imgW="731520" imgH="708840" progId="AcroExch.Document.7">
              <p:embed/>
            </p:oleObj>
          </a:graphicData>
        </a:graphic>
      </p:graphicFrame>
      <p:sp>
        <p:nvSpPr>
          <p:cNvPr id="8" name="Flèche droite 7"/>
          <p:cNvSpPr/>
          <p:nvPr/>
        </p:nvSpPr>
        <p:spPr bwMode="auto">
          <a:xfrm>
            <a:off x="491332" y="4963364"/>
            <a:ext cx="2784763" cy="1236520"/>
          </a:xfrm>
          <a:prstGeom prst="rightArrow">
            <a:avLst/>
          </a:prstGeom>
          <a:solidFill>
            <a:schemeClr val="tx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fr-FR" sz="1600" b="1" dirty="0" smtClean="0">
                <a:solidFill>
                  <a:schemeClr val="accent1">
                    <a:lumMod val="75000"/>
                  </a:schemeClr>
                </a:solidFill>
              </a:rPr>
              <a:t>Exercices suppl</a:t>
            </a:r>
            <a:r>
              <a:rPr lang="fr-FR" sz="16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</a:rPr>
              <a:t>Clic hors diaporama</a:t>
            </a:r>
            <a:endParaRPr lang="fr-FR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1600" dirty="0" smtClean="0">
                <a:solidFill>
                  <a:schemeClr val="bg2"/>
                </a:solidFill>
              </a:rPr>
              <a:t> </a:t>
            </a:r>
            <a:endParaRPr lang="fr-FR" sz="16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 flipV="1">
            <a:off x="4654550" y="1974850"/>
            <a:ext cx="596900" cy="1651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1143000"/>
          </a:xfrm>
          <a:noFill/>
          <a:ln/>
        </p:spPr>
        <p:txBody>
          <a:bodyPr/>
          <a:lstStyle/>
          <a:p>
            <a:r>
              <a:rPr lang="fr-FR"/>
              <a:t>Normalisation</a:t>
            </a:r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1225550" y="1073150"/>
            <a:ext cx="5626100" cy="4635500"/>
          </a:xfrm>
          <a:prstGeom prst="ellipse">
            <a:avLst/>
          </a:prstGeom>
          <a:noFill/>
          <a:ln w="12699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2292350" y="3892550"/>
            <a:ext cx="3340100" cy="1435100"/>
          </a:xfrm>
          <a:prstGeom prst="ellipse">
            <a:avLst/>
          </a:prstGeom>
          <a:solidFill>
            <a:schemeClr val="accent1"/>
          </a:solidFill>
          <a:ln w="12699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fr-FR" b="1">
                <a:solidFill>
                  <a:srgbClr val="0000F1"/>
                </a:solidFill>
              </a:rPr>
              <a:t>Cuverture minimale</a:t>
            </a:r>
          </a:p>
          <a:p>
            <a:pPr algn="ctr"/>
            <a:r>
              <a:rPr lang="fr-FR" b="1">
                <a:solidFill>
                  <a:srgbClr val="0000F1"/>
                </a:solidFill>
              </a:rPr>
              <a:t>(FDs, MDs, IDs...)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795713" y="1082675"/>
            <a:ext cx="1033462" cy="515938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800" b="1">
                <a:solidFill>
                  <a:schemeClr val="tx2"/>
                </a:solidFill>
              </a:rPr>
              <a:t>Base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4121150" y="1758950"/>
            <a:ext cx="520700" cy="825500"/>
          </a:xfrm>
          <a:prstGeom prst="rect">
            <a:avLst/>
          </a:prstGeom>
          <a:solidFill>
            <a:schemeClr val="accent2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3282950" y="1987550"/>
            <a:ext cx="292100" cy="825500"/>
          </a:xfrm>
          <a:prstGeom prst="rect">
            <a:avLst/>
          </a:prstGeom>
          <a:solidFill>
            <a:schemeClr val="accent2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5187950" y="1758950"/>
            <a:ext cx="520700" cy="520700"/>
          </a:xfrm>
          <a:prstGeom prst="rect">
            <a:avLst/>
          </a:prstGeom>
          <a:solidFill>
            <a:schemeClr val="accent2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2749550" y="2292350"/>
            <a:ext cx="520700" cy="1397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 flipV="1">
            <a:off x="3587750" y="2127250"/>
            <a:ext cx="520700" cy="2413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6636" name="Arc 12"/>
          <p:cNvSpPr>
            <a:spLocks/>
          </p:cNvSpPr>
          <p:nvPr/>
        </p:nvSpPr>
        <p:spPr bwMode="auto">
          <a:xfrm rot="10800000">
            <a:off x="4419600" y="2598738"/>
            <a:ext cx="527050" cy="6032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699" cap="rnd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2444750" y="1911350"/>
            <a:ext cx="292100" cy="8255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1758950" y="2673350"/>
            <a:ext cx="215900" cy="5207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 flipH="1">
            <a:off x="1974850" y="2597150"/>
            <a:ext cx="469900" cy="3683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4959350" y="2749550"/>
            <a:ext cx="368300" cy="8255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5949950" y="3206750"/>
            <a:ext cx="368300" cy="5207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>
            <a:off x="5340350" y="3054350"/>
            <a:ext cx="596900" cy="2921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14744" y="1928802"/>
            <a:ext cx="2396810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115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Fin</a:t>
            </a:r>
            <a:endParaRPr lang="fr-FR" sz="115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5" descr="moi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5000636"/>
            <a:ext cx="838200" cy="1143000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Line 2"/>
          <p:cNvSpPr>
            <a:spLocks noChangeShapeType="1"/>
          </p:cNvSpPr>
          <p:nvPr/>
        </p:nvSpPr>
        <p:spPr bwMode="auto">
          <a:xfrm flipV="1">
            <a:off x="4654550" y="1974850"/>
            <a:ext cx="596900" cy="1651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1143000"/>
          </a:xfrm>
          <a:noFill/>
          <a:ln/>
        </p:spPr>
        <p:txBody>
          <a:bodyPr/>
          <a:lstStyle/>
          <a:p>
            <a:r>
              <a:rPr lang="fr-FR"/>
              <a:t>Normalisation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1225550" y="1073150"/>
            <a:ext cx="5626100" cy="4635500"/>
          </a:xfrm>
          <a:prstGeom prst="ellipse">
            <a:avLst/>
          </a:prstGeom>
          <a:noFill/>
          <a:ln w="12699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2292350" y="3892550"/>
            <a:ext cx="3340100" cy="1435100"/>
          </a:xfrm>
          <a:prstGeom prst="ellipse">
            <a:avLst/>
          </a:prstGeom>
          <a:solidFill>
            <a:schemeClr val="accent1"/>
          </a:solidFill>
          <a:ln w="12699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fr-FR" b="1">
                <a:solidFill>
                  <a:srgbClr val="0000F1"/>
                </a:solidFill>
              </a:rPr>
              <a:t>Cuverture minimale</a:t>
            </a:r>
          </a:p>
          <a:p>
            <a:pPr algn="ctr"/>
            <a:r>
              <a:rPr lang="fr-FR" b="1">
                <a:solidFill>
                  <a:srgbClr val="0000F1"/>
                </a:solidFill>
              </a:rPr>
              <a:t>(FDs, MDs, IDs...)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3795713" y="1082675"/>
            <a:ext cx="1033462" cy="515938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800" b="1">
                <a:solidFill>
                  <a:schemeClr val="tx2"/>
                </a:solidFill>
              </a:rPr>
              <a:t>Base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4121150" y="1758950"/>
            <a:ext cx="520700" cy="825500"/>
          </a:xfrm>
          <a:prstGeom prst="rect">
            <a:avLst/>
          </a:prstGeom>
          <a:solidFill>
            <a:schemeClr val="accent2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3282950" y="1987550"/>
            <a:ext cx="292100" cy="825500"/>
          </a:xfrm>
          <a:prstGeom prst="rect">
            <a:avLst/>
          </a:prstGeom>
          <a:solidFill>
            <a:schemeClr val="accent2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5187950" y="1758950"/>
            <a:ext cx="292100" cy="444500"/>
          </a:xfrm>
          <a:prstGeom prst="rect">
            <a:avLst/>
          </a:prstGeom>
          <a:solidFill>
            <a:srgbClr val="0000F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2749550" y="2292350"/>
            <a:ext cx="520700" cy="1397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 flipV="1">
            <a:off x="3587750" y="2127250"/>
            <a:ext cx="520700" cy="2413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7660" name="Arc 12"/>
          <p:cNvSpPr>
            <a:spLocks/>
          </p:cNvSpPr>
          <p:nvPr/>
        </p:nvSpPr>
        <p:spPr bwMode="auto">
          <a:xfrm rot="10800000">
            <a:off x="4419600" y="2598738"/>
            <a:ext cx="527050" cy="6032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699" cap="rnd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2444750" y="1911350"/>
            <a:ext cx="292100" cy="825500"/>
          </a:xfrm>
          <a:prstGeom prst="rect">
            <a:avLst/>
          </a:prstGeom>
          <a:solidFill>
            <a:schemeClr val="accent2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1758950" y="2673350"/>
            <a:ext cx="215900" cy="520700"/>
          </a:xfrm>
          <a:prstGeom prst="rect">
            <a:avLst/>
          </a:prstGeom>
          <a:solidFill>
            <a:schemeClr val="accent2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 flipH="1">
            <a:off x="1974850" y="2597150"/>
            <a:ext cx="469900" cy="3683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4959350" y="2749550"/>
            <a:ext cx="368300" cy="825500"/>
          </a:xfrm>
          <a:prstGeom prst="rect">
            <a:avLst/>
          </a:prstGeom>
          <a:solidFill>
            <a:schemeClr val="accent2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5949950" y="3206750"/>
            <a:ext cx="215900" cy="368300"/>
          </a:xfrm>
          <a:prstGeom prst="rect">
            <a:avLst/>
          </a:prstGeom>
          <a:solidFill>
            <a:srgbClr val="0000F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5340350" y="3054350"/>
            <a:ext cx="596900" cy="2921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7667" name="Rectangle 19"/>
          <p:cNvSpPr>
            <a:spLocks noChangeArrowheads="1"/>
          </p:cNvSpPr>
          <p:nvPr/>
        </p:nvSpPr>
        <p:spPr bwMode="auto">
          <a:xfrm>
            <a:off x="5873750" y="2368550"/>
            <a:ext cx="215900" cy="520700"/>
          </a:xfrm>
          <a:prstGeom prst="rect">
            <a:avLst/>
          </a:prstGeom>
          <a:solidFill>
            <a:srgbClr val="0000F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>
            <a:off x="5492750" y="1987550"/>
            <a:ext cx="368300" cy="3683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7669" name="Rectangle 21"/>
          <p:cNvSpPr>
            <a:spLocks noChangeArrowheads="1"/>
          </p:cNvSpPr>
          <p:nvPr/>
        </p:nvSpPr>
        <p:spPr bwMode="auto">
          <a:xfrm>
            <a:off x="6026150" y="4197350"/>
            <a:ext cx="292100" cy="368300"/>
          </a:xfrm>
          <a:prstGeom prst="rect">
            <a:avLst/>
          </a:prstGeom>
          <a:solidFill>
            <a:srgbClr val="0000F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>
            <a:off x="6102350" y="3587750"/>
            <a:ext cx="63500" cy="5969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7671" name="Rectangle 23"/>
          <p:cNvSpPr>
            <a:spLocks noChangeArrowheads="1"/>
          </p:cNvSpPr>
          <p:nvPr/>
        </p:nvSpPr>
        <p:spPr bwMode="auto">
          <a:xfrm>
            <a:off x="1357313" y="5959475"/>
            <a:ext cx="4773612" cy="515938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fr-FR" sz="2800" b="1"/>
              <a:t>etc  jusqu'à </a:t>
            </a:r>
            <a:r>
              <a:rPr lang="fr-FR" sz="2800" b="1" i="0"/>
              <a:t>n </a:t>
            </a:r>
            <a:r>
              <a:rPr lang="fr-FR" sz="2800" b="1" i="0">
                <a:latin typeface="Symbol" pitchFamily="18" charset="2"/>
              </a:rPr>
              <a:t></a:t>
            </a:r>
            <a:r>
              <a:rPr lang="fr-FR" sz="2800" b="1" i="0"/>
              <a:t> </a:t>
            </a:r>
            <a:r>
              <a:rPr lang="fr-FR" sz="2800" b="1"/>
              <a:t>7 fois (</a:t>
            </a:r>
            <a:r>
              <a:rPr lang="fr-FR" sz="2800" b="1">
                <a:solidFill>
                  <a:schemeClr val="tx2"/>
                </a:solidFill>
              </a:rPr>
              <a:t>5NF</a:t>
            </a:r>
            <a:r>
              <a:rPr lang="fr-FR" sz="2800" b="1"/>
              <a:t>)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fetis">
  <a:themeElements>
    <a:clrScheme name="">
      <a:dk1>
        <a:srgbClr val="000000"/>
      </a:dk1>
      <a:lt1>
        <a:srgbClr val="FFFFFF"/>
      </a:lt1>
      <a:dk2>
        <a:srgbClr val="474747"/>
      </a:dk2>
      <a:lt2>
        <a:srgbClr val="FFFF00"/>
      </a:lt2>
      <a:accent1>
        <a:srgbClr val="FF7F1F"/>
      </a:accent1>
      <a:accent2>
        <a:srgbClr val="00FFFF"/>
      </a:accent2>
      <a:accent3>
        <a:srgbClr val="B1B1B1"/>
      </a:accent3>
      <a:accent4>
        <a:srgbClr val="DADADA"/>
      </a:accent4>
      <a:accent5>
        <a:srgbClr val="FFC0AB"/>
      </a:accent5>
      <a:accent6>
        <a:srgbClr val="00E7E7"/>
      </a:accent6>
      <a:hlink>
        <a:srgbClr val="FF00FF"/>
      </a:hlink>
      <a:folHlink>
        <a:srgbClr val="CECECE"/>
      </a:folHlink>
    </a:clrScheme>
    <a:fontScheme name="confet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rgbClr val="FC0128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rgbClr val="FC0128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confeti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feti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feti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feti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feti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feti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feti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919191"/>
    </a:dk2>
    <a:lt2>
      <a:srgbClr val="FFFF00"/>
    </a:lt2>
    <a:accent1>
      <a:srgbClr val="FF7F1F"/>
    </a:accent1>
    <a:accent2>
      <a:srgbClr val="00FFFF"/>
    </a:accent2>
    <a:accent3>
      <a:srgbClr val="C7C7C7"/>
    </a:accent3>
    <a:accent4>
      <a:srgbClr val="DADADA"/>
    </a:accent4>
    <a:accent5>
      <a:srgbClr val="FFC0AB"/>
    </a:accent5>
    <a:accent6>
      <a:srgbClr val="00E7E7"/>
    </a:accent6>
    <a:hlink>
      <a:srgbClr val="FF00FF"/>
    </a:hlink>
    <a:folHlink>
      <a:srgbClr val="CECECE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279F"/>
    </a:dk1>
    <a:lt1>
      <a:srgbClr val="474747"/>
    </a:lt1>
    <a:dk2>
      <a:srgbClr val="FFFF00"/>
    </a:dk2>
    <a:lt2>
      <a:srgbClr val="000000"/>
    </a:lt2>
    <a:accent1>
      <a:srgbClr val="FF7F1F"/>
    </a:accent1>
    <a:accent2>
      <a:srgbClr val="00FFFF"/>
    </a:accent2>
    <a:accent3>
      <a:srgbClr val="B1B1B1"/>
    </a:accent3>
    <a:accent4>
      <a:srgbClr val="002087"/>
    </a:accent4>
    <a:accent5>
      <a:srgbClr val="FFC0AB"/>
    </a:accent5>
    <a:accent6>
      <a:srgbClr val="00E7E7"/>
    </a:accent6>
    <a:hlink>
      <a:srgbClr val="FF00FF"/>
    </a:hlink>
    <a:folHlink>
      <a:srgbClr val="CECECE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279F"/>
    </a:dk1>
    <a:lt1>
      <a:srgbClr val="474747"/>
    </a:lt1>
    <a:dk2>
      <a:srgbClr val="FFFF00"/>
    </a:dk2>
    <a:lt2>
      <a:srgbClr val="000000"/>
    </a:lt2>
    <a:accent1>
      <a:srgbClr val="FF7F1F"/>
    </a:accent1>
    <a:accent2>
      <a:srgbClr val="00FFFF"/>
    </a:accent2>
    <a:accent3>
      <a:srgbClr val="B1B1B1"/>
    </a:accent3>
    <a:accent4>
      <a:srgbClr val="002087"/>
    </a:accent4>
    <a:accent5>
      <a:srgbClr val="FFC0AB"/>
    </a:accent5>
    <a:accent6>
      <a:srgbClr val="00E7E7"/>
    </a:accent6>
    <a:hlink>
      <a:srgbClr val="FF00FF"/>
    </a:hlink>
    <a:folHlink>
      <a:srgbClr val="CECEC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c:\msoffice\powerpnt\template\sldshow\confetis.ppt</Template>
  <TotalTime>46324464</TotalTime>
  <Pages>107</Pages>
  <Words>3162</Words>
  <Application>Microsoft PowerPoint 4.0</Application>
  <PresentationFormat>Affichage à l'écran (4:3)</PresentationFormat>
  <Paragraphs>783</Paragraphs>
  <Slides>81</Slides>
  <Notes>20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81</vt:i4>
      </vt:variant>
    </vt:vector>
  </HeadingPairs>
  <TitlesOfParts>
    <vt:vector size="84" baseType="lpstr">
      <vt:lpstr>confetis</vt:lpstr>
      <vt:lpstr>Document</vt:lpstr>
      <vt:lpstr>Adobe Acrobat Document</vt:lpstr>
      <vt:lpstr>Normalisation relationnelle</vt:lpstr>
      <vt:lpstr>Modélisation du monde réel</vt:lpstr>
      <vt:lpstr>Diapositive 3</vt:lpstr>
      <vt:lpstr>Pourquoi ce schéma pour S-P ?</vt:lpstr>
      <vt:lpstr>Normalisation</vt:lpstr>
      <vt:lpstr>Normalisation</vt:lpstr>
      <vt:lpstr>Normalisation</vt:lpstr>
      <vt:lpstr>Normalisation</vt:lpstr>
      <vt:lpstr>Normalisation</vt:lpstr>
      <vt:lpstr>Normalisation</vt:lpstr>
      <vt:lpstr>Outils</vt:lpstr>
      <vt:lpstr>Formes normales connues</vt:lpstr>
      <vt:lpstr>Dépendances Fonctionnelles</vt:lpstr>
      <vt:lpstr>Diapositive 14</vt:lpstr>
      <vt:lpstr>Règles d'inférence de DFs</vt:lpstr>
      <vt:lpstr>Règles d'inférence de DFs</vt:lpstr>
      <vt:lpstr>Règles additionnelles</vt:lpstr>
      <vt:lpstr>1 NF</vt:lpstr>
      <vt:lpstr>1 NF</vt:lpstr>
      <vt:lpstr>1 NF</vt:lpstr>
      <vt:lpstr>1 NF</vt:lpstr>
      <vt:lpstr>1 NF</vt:lpstr>
      <vt:lpstr>1 NF</vt:lpstr>
      <vt:lpstr>Diapositive 24</vt:lpstr>
      <vt:lpstr>Solution</vt:lpstr>
      <vt:lpstr>Décomposition sans perte</vt:lpstr>
      <vt:lpstr>Théorème de Heath (1971)</vt:lpstr>
      <vt:lpstr>BCNF</vt:lpstr>
      <vt:lpstr>Conception de la base S-P</vt:lpstr>
      <vt:lpstr>Conception de la base S-P</vt:lpstr>
      <vt:lpstr>Décomposition en BCNF et Anomalies </vt:lpstr>
      <vt:lpstr>Exercices</vt:lpstr>
      <vt:lpstr>Décomposition préservant les DF</vt:lpstr>
      <vt:lpstr>Décomposition en projections indépendantes (sans perte de DFs)</vt:lpstr>
      <vt:lpstr>Décomposition en projections indépendantes</vt:lpstr>
      <vt:lpstr>Diapositive 36</vt:lpstr>
      <vt:lpstr>Diapositive 37</vt:lpstr>
      <vt:lpstr>Diapositive 38</vt:lpstr>
      <vt:lpstr>Diapositive 39</vt:lpstr>
      <vt:lpstr>Diapositive 40</vt:lpstr>
      <vt:lpstr>Conception de la base S-P (avec  CITY -&gt; STATUS) </vt:lpstr>
      <vt:lpstr>Décomposition</vt:lpstr>
      <vt:lpstr>Théorème de Rissanen</vt:lpstr>
      <vt:lpstr>Théorème de Rissanen</vt:lpstr>
      <vt:lpstr>Décompositions BCNF Equivalentes</vt:lpstr>
      <vt:lpstr>Diapositive 46</vt:lpstr>
      <vt:lpstr>BCNF</vt:lpstr>
      <vt:lpstr>BCNF</vt:lpstr>
      <vt:lpstr>Décomposition  BCNF de SSP</vt:lpstr>
      <vt:lpstr>Décomposition  BCNF de SSP</vt:lpstr>
      <vt:lpstr>Diapositive 51</vt:lpstr>
      <vt:lpstr>BCNF</vt:lpstr>
      <vt:lpstr>Décomposition  BCNF de SSP</vt:lpstr>
      <vt:lpstr>Diapositive 54</vt:lpstr>
      <vt:lpstr>Autres exemples</vt:lpstr>
      <vt:lpstr>4 NF</vt:lpstr>
      <vt:lpstr>4-NF</vt:lpstr>
      <vt:lpstr>4 NF</vt:lpstr>
      <vt:lpstr>Autre exemple (très courant)</vt:lpstr>
      <vt:lpstr>Solution formelle: Dépendances multivaluées</vt:lpstr>
      <vt:lpstr>DMs dans CTX</vt:lpstr>
      <vt:lpstr>DMs dans CTX</vt:lpstr>
      <vt:lpstr>Décomposition en 4 NF</vt:lpstr>
      <vt:lpstr>Dr. Ronald Fagin après avoir reçu le Doctorat Honoris Causa de l’Université Paris 9 Dauphine  le 14 Nov. 2001  Notamment pour ses travaux en BDs</vt:lpstr>
      <vt:lpstr>Décomposition de CTX en  4 NF</vt:lpstr>
      <vt:lpstr>Interaction 4NF et 2NF</vt:lpstr>
      <vt:lpstr>Interaction 4NF et 2NF</vt:lpstr>
      <vt:lpstr>Est-ce que toute cette théorie est: pratique ?</vt:lpstr>
      <vt:lpstr>Est-ce que toute cette théorie est: pratique ?</vt:lpstr>
      <vt:lpstr>Est-ce que toute cette théorie est: pratique ?</vt:lpstr>
      <vt:lpstr>Sous-Classes &amp; Nuls</vt:lpstr>
      <vt:lpstr>Sous-Classes &amp; Nuls</vt:lpstr>
      <vt:lpstr>Sous-Classes &amp; Nuls</vt:lpstr>
      <vt:lpstr>Sous-Classes &amp; Nuls</vt:lpstr>
      <vt:lpstr>Autres Cas</vt:lpstr>
      <vt:lpstr>Autres Cas</vt:lpstr>
      <vt:lpstr>Est-ce toute cette théorie pratique ?</vt:lpstr>
      <vt:lpstr>Et pour en savoir plus:</vt:lpstr>
      <vt:lpstr>Exercices</vt:lpstr>
      <vt:lpstr>Diapositive 80</vt:lpstr>
      <vt:lpstr>Diapositive 81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Conception relationnelle raccourcie</dc:title>
  <dc:subject/>
  <dc:creator>litwin</dc:creator>
  <cp:keywords/>
  <dc:description>version avec les diapos caches sur la th. des FDs. Pour le cours Berthet</dc:description>
  <cp:lastModifiedBy>Witold LITWIN</cp:lastModifiedBy>
  <cp:revision>315</cp:revision>
  <cp:lastPrinted>1995-11-29T21:36:16Z</cp:lastPrinted>
  <dcterms:created xsi:type="dcterms:W3CDTF">1996-11-19T13:55:54Z</dcterms:created>
  <dcterms:modified xsi:type="dcterms:W3CDTF">2008-10-19T19:58:49Z</dcterms:modified>
</cp:coreProperties>
</file>