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18"/>
  </p:notesMasterIdLst>
  <p:handoutMasterIdLst>
    <p:handoutMasterId r:id="rId119"/>
  </p:handoutMasterIdLst>
  <p:sldIdLst>
    <p:sldId id="256" r:id="rId2"/>
    <p:sldId id="381" r:id="rId3"/>
    <p:sldId id="425" r:id="rId4"/>
    <p:sldId id="414" r:id="rId5"/>
    <p:sldId id="382" r:id="rId6"/>
    <p:sldId id="383" r:id="rId7"/>
    <p:sldId id="421" r:id="rId8"/>
    <p:sldId id="319" r:id="rId9"/>
    <p:sldId id="412" r:id="rId10"/>
    <p:sldId id="395" r:id="rId11"/>
    <p:sldId id="320" r:id="rId12"/>
    <p:sldId id="396" r:id="rId13"/>
    <p:sldId id="321" r:id="rId14"/>
    <p:sldId id="413" r:id="rId15"/>
    <p:sldId id="384" r:id="rId16"/>
    <p:sldId id="324" r:id="rId17"/>
    <p:sldId id="262" r:id="rId18"/>
    <p:sldId id="388" r:id="rId19"/>
    <p:sldId id="418" r:id="rId20"/>
    <p:sldId id="357" r:id="rId21"/>
    <p:sldId id="358" r:id="rId22"/>
    <p:sldId id="359" r:id="rId23"/>
    <p:sldId id="360" r:id="rId24"/>
    <p:sldId id="397" r:id="rId25"/>
    <p:sldId id="322" r:id="rId26"/>
    <p:sldId id="323" r:id="rId27"/>
    <p:sldId id="433" r:id="rId28"/>
    <p:sldId id="385" r:id="rId29"/>
    <p:sldId id="386" r:id="rId30"/>
    <p:sldId id="387" r:id="rId31"/>
    <p:sldId id="405" r:id="rId32"/>
    <p:sldId id="325" r:id="rId33"/>
    <p:sldId id="370" r:id="rId34"/>
    <p:sldId id="371" r:id="rId35"/>
    <p:sldId id="372" r:id="rId36"/>
    <p:sldId id="326" r:id="rId37"/>
    <p:sldId id="331" r:id="rId38"/>
    <p:sldId id="398" r:id="rId39"/>
    <p:sldId id="327" r:id="rId40"/>
    <p:sldId id="328" r:id="rId41"/>
    <p:sldId id="329" r:id="rId42"/>
    <p:sldId id="364" r:id="rId43"/>
    <p:sldId id="330" r:id="rId44"/>
    <p:sldId id="332" r:id="rId45"/>
    <p:sldId id="333" r:id="rId46"/>
    <p:sldId id="334" r:id="rId47"/>
    <p:sldId id="340" r:id="rId48"/>
    <p:sldId id="337" r:id="rId49"/>
    <p:sldId id="274" r:id="rId50"/>
    <p:sldId id="335" r:id="rId51"/>
    <p:sldId id="341" r:id="rId52"/>
    <p:sldId id="336" r:id="rId53"/>
    <p:sldId id="338" r:id="rId54"/>
    <p:sldId id="278" r:id="rId55"/>
    <p:sldId id="279" r:id="rId56"/>
    <p:sldId id="362" r:id="rId57"/>
    <p:sldId id="361" r:id="rId58"/>
    <p:sldId id="406" r:id="rId59"/>
    <p:sldId id="428" r:id="rId60"/>
    <p:sldId id="426" r:id="rId61"/>
    <p:sldId id="427" r:id="rId62"/>
    <p:sldId id="399" r:id="rId63"/>
    <p:sldId id="339" r:id="rId64"/>
    <p:sldId id="281" r:id="rId65"/>
    <p:sldId id="283" r:id="rId66"/>
    <p:sldId id="389" r:id="rId67"/>
    <p:sldId id="390" r:id="rId68"/>
    <p:sldId id="408" r:id="rId69"/>
    <p:sldId id="410" r:id="rId70"/>
    <p:sldId id="402" r:id="rId71"/>
    <p:sldId id="415" r:id="rId72"/>
    <p:sldId id="401" r:id="rId73"/>
    <p:sldId id="438" r:id="rId74"/>
    <p:sldId id="417" r:id="rId75"/>
    <p:sldId id="304" r:id="rId76"/>
    <p:sldId id="342" r:id="rId77"/>
    <p:sldId id="365" r:id="rId78"/>
    <p:sldId id="343" r:id="rId79"/>
    <p:sldId id="366" r:id="rId80"/>
    <p:sldId id="394" r:id="rId81"/>
    <p:sldId id="344" r:id="rId82"/>
    <p:sldId id="345" r:id="rId83"/>
    <p:sldId id="416" r:id="rId84"/>
    <p:sldId id="301" r:id="rId85"/>
    <p:sldId id="300" r:id="rId86"/>
    <p:sldId id="298" r:id="rId87"/>
    <p:sldId id="373" r:id="rId88"/>
    <p:sldId id="299" r:id="rId89"/>
    <p:sldId id="391" r:id="rId90"/>
    <p:sldId id="346" r:id="rId91"/>
    <p:sldId id="431" r:id="rId92"/>
    <p:sldId id="432" r:id="rId93"/>
    <p:sldId id="419" r:id="rId94"/>
    <p:sldId id="420" r:id="rId95"/>
    <p:sldId id="430" r:id="rId96"/>
    <p:sldId id="436" r:id="rId97"/>
    <p:sldId id="437" r:id="rId98"/>
    <p:sldId id="429" r:id="rId99"/>
    <p:sldId id="422" r:id="rId100"/>
    <p:sldId id="392" r:id="rId101"/>
    <p:sldId id="368" r:id="rId102"/>
    <p:sldId id="423" r:id="rId103"/>
    <p:sldId id="424" r:id="rId104"/>
    <p:sldId id="303" r:id="rId105"/>
    <p:sldId id="374" r:id="rId106"/>
    <p:sldId id="348" r:id="rId107"/>
    <p:sldId id="354" r:id="rId108"/>
    <p:sldId id="355" r:id="rId109"/>
    <p:sldId id="356" r:id="rId110"/>
    <p:sldId id="349" r:id="rId111"/>
    <p:sldId id="350" r:id="rId112"/>
    <p:sldId id="351" r:id="rId113"/>
    <p:sldId id="353" r:id="rId114"/>
    <p:sldId id="400" r:id="rId115"/>
    <p:sldId id="409" r:id="rId116"/>
    <p:sldId id="352" r:id="rId117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CCFF"/>
    <a:srgbClr val="333399"/>
    <a:srgbClr val="FFFF00"/>
    <a:srgbClr val="FF0066"/>
    <a:srgbClr val="666699"/>
    <a:srgbClr val="000066"/>
    <a:srgbClr val="0032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24951" autoAdjust="0"/>
    <p:restoredTop sz="79310" autoAdjust="0"/>
  </p:normalViewPr>
  <p:slideViewPr>
    <p:cSldViewPr snapToGrid="0">
      <p:cViewPr varScale="1">
        <p:scale>
          <a:sx n="56" d="100"/>
          <a:sy n="56" d="100"/>
        </p:scale>
        <p:origin x="-4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6" d="100"/>
          <a:sy n="46" d="100"/>
        </p:scale>
        <p:origin x="-1986" y="-10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Relationship Id="rId4" Type="http://schemas.openxmlformats.org/officeDocument/2006/relationships/image" Target="../media/image68.png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Relationship Id="rId4" Type="http://schemas.openxmlformats.org/officeDocument/2006/relationships/image" Target="../media/image72.png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Relationship Id="rId4" Type="http://schemas.openxmlformats.org/officeDocument/2006/relationships/image" Target="../media/image72.png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Relationship Id="rId4" Type="http://schemas.openxmlformats.org/officeDocument/2006/relationships/image" Target="../media/image72.png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Relationship Id="rId4" Type="http://schemas.openxmlformats.org/officeDocument/2006/relationships/image" Target="../media/image72.png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2" tIns="49510" rIns="99022" bIns="49510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2" tIns="49510" rIns="99022" bIns="49510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en-US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2" tIns="49510" rIns="99022" bIns="49510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en-US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2" tIns="49510" rIns="99022" bIns="49510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98A46480-7710-4057-A8CA-DFEC2AB901DB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29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2" tIns="49510" rIns="99022" bIns="49510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fr-FR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2" tIns="49510" rIns="99022" bIns="49510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fr-FR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2513"/>
            <a:ext cx="5207000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2" tIns="49510" rIns="99022" bIns="49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2" tIns="49510" rIns="99022" bIns="49510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fr-FR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2" tIns="49510" rIns="99022" bIns="49510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4427CB0D-35A2-44F5-8B3B-E99E4EAF0DB2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14495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101</a:t>
            </a:fld>
            <a:endParaRPr lang="fr-FR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102</a:t>
            </a:fld>
            <a:endParaRPr lang="fr-FR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103</a:t>
            </a:fld>
            <a:endParaRPr lang="fr-FR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104</a:t>
            </a:fld>
            <a:endParaRPr lang="fr-FR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105</a:t>
            </a:fld>
            <a:endParaRPr lang="fr-FR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106</a:t>
            </a:fld>
            <a:endParaRPr lang="fr-FR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107</a:t>
            </a:fld>
            <a:endParaRPr lang="fr-FR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108</a:t>
            </a:fld>
            <a:endParaRPr lang="fr-FR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109</a:t>
            </a:fld>
            <a:endParaRPr lang="fr-FR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110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111</a:t>
            </a:fld>
            <a:endParaRPr lang="fr-FR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112</a:t>
            </a:fld>
            <a:endParaRPr lang="fr-FR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113</a:t>
            </a:fld>
            <a:endParaRPr lang="fr-FR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114</a:t>
            </a:fld>
            <a:endParaRPr lang="fr-FR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116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29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31</a:t>
            </a:fld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32</a:t>
            </a:fld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33</a:t>
            </a:fld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34</a:t>
            </a:fld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35</a:t>
            </a:fld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36</a:t>
            </a:fld>
            <a:endParaRPr 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37</a:t>
            </a:fld>
            <a:endParaRPr 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38</a:t>
            </a:fld>
            <a:endParaRPr 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39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40</a:t>
            </a:fld>
            <a:endParaRPr 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41</a:t>
            </a:fld>
            <a:endParaRPr lang="fr-F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42</a:t>
            </a:fld>
            <a:endParaRPr lang="fr-F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43</a:t>
            </a:fld>
            <a:endParaRPr lang="fr-F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44</a:t>
            </a:fld>
            <a:endParaRPr lang="fr-F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45</a:t>
            </a:fld>
            <a:endParaRPr lang="fr-F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46</a:t>
            </a:fld>
            <a:endParaRPr lang="fr-F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47</a:t>
            </a:fld>
            <a:endParaRPr lang="fr-F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48</a:t>
            </a:fld>
            <a:endParaRPr lang="fr-F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49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50</a:t>
            </a:fld>
            <a:endParaRPr lang="fr-F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51</a:t>
            </a:fld>
            <a:endParaRPr lang="fr-F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52</a:t>
            </a:fld>
            <a:endParaRPr lang="fr-F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53</a:t>
            </a:fld>
            <a:endParaRPr lang="fr-F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54</a:t>
            </a:fld>
            <a:endParaRPr lang="fr-F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55</a:t>
            </a:fld>
            <a:endParaRPr lang="fr-F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56</a:t>
            </a:fld>
            <a:endParaRPr lang="fr-F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57</a:t>
            </a:fld>
            <a:endParaRPr lang="fr-F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58</a:t>
            </a:fld>
            <a:endParaRPr lang="fr-F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59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60</a:t>
            </a:fld>
            <a:endParaRPr lang="fr-F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61</a:t>
            </a:fld>
            <a:endParaRPr lang="fr-F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62</a:t>
            </a:fld>
            <a:endParaRPr lang="fr-F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63</a:t>
            </a:fld>
            <a:endParaRPr lang="fr-F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64</a:t>
            </a:fld>
            <a:endParaRPr lang="fr-F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65</a:t>
            </a:fld>
            <a:endParaRPr lang="fr-F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66</a:t>
            </a:fld>
            <a:endParaRPr lang="fr-F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67</a:t>
            </a:fld>
            <a:endParaRPr lang="fr-F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68</a:t>
            </a:fld>
            <a:endParaRPr lang="fr-F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69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70</a:t>
            </a:fld>
            <a:endParaRPr lang="fr-F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71</a:t>
            </a:fld>
            <a:endParaRPr lang="fr-FR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72</a:t>
            </a:fld>
            <a:endParaRPr lang="fr-FR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73</a:t>
            </a:fld>
            <a:endParaRPr lang="fr-FR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74</a:t>
            </a:fld>
            <a:endParaRPr lang="fr-FR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75</a:t>
            </a:fld>
            <a:endParaRPr lang="fr-FR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76</a:t>
            </a:fld>
            <a:endParaRPr lang="fr-FR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77</a:t>
            </a:fld>
            <a:endParaRPr lang="fr-FR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78</a:t>
            </a:fld>
            <a:endParaRPr lang="fr-FR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79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80</a:t>
            </a:fld>
            <a:endParaRPr lang="fr-FR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81</a:t>
            </a:fld>
            <a:endParaRPr lang="fr-FR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82</a:t>
            </a:fld>
            <a:endParaRPr lang="fr-FR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83</a:t>
            </a:fld>
            <a:endParaRPr lang="fr-FR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84</a:t>
            </a:fld>
            <a:endParaRPr lang="fr-FR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85</a:t>
            </a:fld>
            <a:endParaRPr lang="fr-FR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86</a:t>
            </a:fld>
            <a:endParaRPr lang="fr-FR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87</a:t>
            </a:fld>
            <a:endParaRPr lang="fr-FR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88</a:t>
            </a:fld>
            <a:endParaRPr lang="fr-FR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89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90</a:t>
            </a:fld>
            <a:endParaRPr lang="fr-FR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91</a:t>
            </a:fld>
            <a:endParaRPr lang="fr-FR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92</a:t>
            </a:fld>
            <a:endParaRPr lang="fr-FR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93</a:t>
            </a:fld>
            <a:endParaRPr lang="fr-FR" dirty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94</a:t>
            </a:fld>
            <a:endParaRPr lang="fr-FR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95</a:t>
            </a:fld>
            <a:endParaRPr lang="fr-FR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96</a:t>
            </a:fld>
            <a:endParaRPr lang="fr-FR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98</a:t>
            </a:fld>
            <a:endParaRPr lang="fr-FR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99</a:t>
            </a:fld>
            <a:endParaRPr lang="fr-FR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100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12DD3D-65FC-4D88-BB33-C261400F1A75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9AA6F1-2482-4F7F-9C09-27B33A813A58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6225" y="252413"/>
            <a:ext cx="1943100" cy="56991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96925" y="252413"/>
            <a:ext cx="5676900" cy="56991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88AF1-3906-4441-99DA-DCDD910070E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612830-235A-4C57-9261-B41D3EC276A4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807B2-C185-481B-BA8B-DEFE392F13C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96925" y="18367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59325" y="18367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A71AB-7987-46C4-9522-186C67F72AD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6A6A2-A09D-4C9C-BFEF-CE66D2A54D6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17A31-DDA1-4F20-A95E-07A4ED2AC23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8555E-6ABE-4922-9F49-ED48384F67C8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FF22F3-256C-4A4C-8FFA-76B146AFE6B1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6CF660-78BC-41CA-8C72-F65BEF600F98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252413"/>
            <a:ext cx="7337425" cy="9096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flatTx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6925" y="18367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42338" y="6477000"/>
            <a:ext cx="601662" cy="3810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 b="1">
                <a:solidFill>
                  <a:schemeClr val="accent1"/>
                </a:solidFill>
              </a:defRPr>
            </a:lvl1pPr>
          </a:lstStyle>
          <a:p>
            <a:fld id="{E5A40495-97DE-4809-B49E-5BA1D31CE01B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ceria.dauphine.fr/video/SDSQLServer2000.wmv" TargetMode="Externa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audio4.wav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89.bin"/><Relationship Id="rId5" Type="http://schemas.openxmlformats.org/officeDocument/2006/relationships/image" Target="../media/image78.png"/><Relationship Id="rId4" Type="http://schemas.openxmlformats.org/officeDocument/2006/relationships/oleObject" Target="../embeddings/oleObject88.bin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audio6.wav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audio7.wav"/><Relationship Id="rId1" Type="http://schemas.openxmlformats.org/officeDocument/2006/relationships/vmlDrawing" Target="../drawings/vmlDrawing6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audio8.wav"/><Relationship Id="rId1" Type="http://schemas.openxmlformats.org/officeDocument/2006/relationships/vmlDrawing" Target="../drawings/vmlDrawing7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audio9.wav"/><Relationship Id="rId1" Type="http://schemas.openxmlformats.org/officeDocument/2006/relationships/vmlDrawing" Target="../drawings/vmlDrawing8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audio11.wav"/><Relationship Id="rId1" Type="http://schemas.openxmlformats.org/officeDocument/2006/relationships/vmlDrawing" Target="../drawings/vmlDrawing9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audio11.wav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5.wav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5" Type="http://schemas.openxmlformats.org/officeDocument/2006/relationships/image" Target="../media/image33.png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5" Type="http://schemas.openxmlformats.org/officeDocument/2006/relationships/image" Target="../media/image36.pn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hyperlink" Target="http://www.gardarin.org/" TargetMode="External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audio" Target="../media/audio2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4.wav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5.wav"/><Relationship Id="rId5" Type="http://schemas.openxmlformats.org/officeDocument/2006/relationships/image" Target="../media/image18.png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8.png"/><Relationship Id="rId4" Type="http://schemas.openxmlformats.org/officeDocument/2006/relationships/oleObject" Target="../embeddings/oleObject11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54.png"/><Relationship Id="rId4" Type="http://schemas.openxmlformats.org/officeDocument/2006/relationships/oleObject" Target="../embeddings/oleObject16.bin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54.png"/><Relationship Id="rId4" Type="http://schemas.openxmlformats.org/officeDocument/2006/relationships/oleObject" Target="../embeddings/oleObject17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57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wmf"/><Relationship Id="rId5" Type="http://schemas.openxmlformats.org/officeDocument/2006/relationships/image" Target="../media/image56.wmf"/><Relationship Id="rId4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5" Type="http://schemas.openxmlformats.org/officeDocument/2006/relationships/hyperlink" Target="http://www.lamsade.dauphine.fr/~litwin/cours98/BD-wl-11.htm" TargetMode="External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7.jpeg"/><Relationship Id="rId5" Type="http://schemas.openxmlformats.org/officeDocument/2006/relationships/hyperlink" Target="http://office.microsoft.com/home/video.aspx?assetid=ES102552011033&amp;width=884&amp;height=540&amp;startindex=0&amp;CTT=11&amp;Origin=HA102552031033" TargetMode="External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6.wav"/><Relationship Id="rId5" Type="http://schemas.openxmlformats.org/officeDocument/2006/relationships/slide" Target="slide75.xml"/><Relationship Id="rId4" Type="http://schemas.openxmlformats.org/officeDocument/2006/relationships/image" Target="../media/image5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57.w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wmf"/><Relationship Id="rId5" Type="http://schemas.openxmlformats.org/officeDocument/2006/relationships/image" Target="../media/image56.wmf"/><Relationship Id="rId4" Type="http://schemas.openxmlformats.org/officeDocument/2006/relationships/image" Target="../media/image59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6.xml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68.png"/><Relationship Id="rId2" Type="http://schemas.openxmlformats.org/officeDocument/2006/relationships/vmlDrawing" Target="../drawings/vmlDrawing15.v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5.png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76.xml"/><Relationship Id="rId9" Type="http://schemas.openxmlformats.org/officeDocument/2006/relationships/oleObject" Target="../embeddings/oleObject20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22.bin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notesSlide" Target="../notesSlides/notesSlide78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69.png"/><Relationship Id="rId10" Type="http://schemas.openxmlformats.org/officeDocument/2006/relationships/oleObject" Target="../embeddings/oleObject27.bin"/><Relationship Id="rId4" Type="http://schemas.openxmlformats.org/officeDocument/2006/relationships/oleObject" Target="../embeddings/oleObject24.bin"/><Relationship Id="rId9" Type="http://schemas.openxmlformats.org/officeDocument/2006/relationships/image" Target="../media/image71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oleObject" Target="../embeddings/oleObject34.bin"/><Relationship Id="rId3" Type="http://schemas.openxmlformats.org/officeDocument/2006/relationships/notesSlide" Target="../notesSlides/notesSlide79.xml"/><Relationship Id="rId7" Type="http://schemas.openxmlformats.org/officeDocument/2006/relationships/image" Target="../media/image70.png"/><Relationship Id="rId12" Type="http://schemas.openxmlformats.org/officeDocument/2006/relationships/oleObject" Target="../embeddings/oleObject3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29.bin"/><Relationship Id="rId11" Type="http://schemas.openxmlformats.org/officeDocument/2006/relationships/oleObject" Target="../embeddings/oleObject32.bin"/><Relationship Id="rId5" Type="http://schemas.openxmlformats.org/officeDocument/2006/relationships/image" Target="../media/image69.png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hyperlink" Target="http://www.lamsade.dauphine.fr/~litwin/witold.html" TargetMode="Externa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oleObject" Target="../embeddings/oleObject41.bin"/><Relationship Id="rId3" Type="http://schemas.openxmlformats.org/officeDocument/2006/relationships/notesSlide" Target="../notesSlides/notesSlide80.xml"/><Relationship Id="rId7" Type="http://schemas.openxmlformats.org/officeDocument/2006/relationships/image" Target="../media/image70.png"/><Relationship Id="rId12" Type="http://schemas.openxmlformats.org/officeDocument/2006/relationships/oleObject" Target="../embeddings/oleObject4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36.bin"/><Relationship Id="rId11" Type="http://schemas.openxmlformats.org/officeDocument/2006/relationships/oleObject" Target="../embeddings/oleObject39.bin"/><Relationship Id="rId5" Type="http://schemas.openxmlformats.org/officeDocument/2006/relationships/image" Target="../media/image69.png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5.bin"/><Relationship Id="rId9" Type="http://schemas.openxmlformats.org/officeDocument/2006/relationships/image" Target="../media/image71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13" Type="http://schemas.openxmlformats.org/officeDocument/2006/relationships/oleObject" Target="../embeddings/oleObject48.bin"/><Relationship Id="rId3" Type="http://schemas.openxmlformats.org/officeDocument/2006/relationships/notesSlide" Target="../notesSlides/notesSlide81.xml"/><Relationship Id="rId7" Type="http://schemas.openxmlformats.org/officeDocument/2006/relationships/image" Target="../media/image70.png"/><Relationship Id="rId12" Type="http://schemas.openxmlformats.org/officeDocument/2006/relationships/oleObject" Target="../embeddings/oleObject4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43.bin"/><Relationship Id="rId11" Type="http://schemas.openxmlformats.org/officeDocument/2006/relationships/oleObject" Target="../embeddings/oleObject46.bin"/><Relationship Id="rId5" Type="http://schemas.openxmlformats.org/officeDocument/2006/relationships/image" Target="../media/image69.png"/><Relationship Id="rId10" Type="http://schemas.openxmlformats.org/officeDocument/2006/relationships/oleObject" Target="../embeddings/oleObject45.bin"/><Relationship Id="rId4" Type="http://schemas.openxmlformats.org/officeDocument/2006/relationships/oleObject" Target="../embeddings/oleObject42.bin"/><Relationship Id="rId9" Type="http://schemas.openxmlformats.org/officeDocument/2006/relationships/image" Target="../media/image71.png"/><Relationship Id="rId14" Type="http://schemas.openxmlformats.org/officeDocument/2006/relationships/image" Target="../media/image72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3.bin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13" Type="http://schemas.openxmlformats.org/officeDocument/2006/relationships/oleObject" Target="../embeddings/oleObject55.bin"/><Relationship Id="rId3" Type="http://schemas.openxmlformats.org/officeDocument/2006/relationships/notesSlide" Target="../notesSlides/notesSlide90.xml"/><Relationship Id="rId7" Type="http://schemas.openxmlformats.org/officeDocument/2006/relationships/image" Target="../media/image70.png"/><Relationship Id="rId12" Type="http://schemas.openxmlformats.org/officeDocument/2006/relationships/oleObject" Target="../embeddings/oleObject54.bin"/><Relationship Id="rId17" Type="http://schemas.openxmlformats.org/officeDocument/2006/relationships/oleObject" Target="../embeddings/oleObject58.bin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57.bin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0.bin"/><Relationship Id="rId11" Type="http://schemas.openxmlformats.org/officeDocument/2006/relationships/oleObject" Target="../embeddings/oleObject53.bin"/><Relationship Id="rId5" Type="http://schemas.openxmlformats.org/officeDocument/2006/relationships/image" Target="../media/image69.png"/><Relationship Id="rId15" Type="http://schemas.openxmlformats.org/officeDocument/2006/relationships/oleObject" Target="../embeddings/oleObject56.bin"/><Relationship Id="rId10" Type="http://schemas.openxmlformats.org/officeDocument/2006/relationships/oleObject" Target="../embeddings/oleObject52.bin"/><Relationship Id="rId4" Type="http://schemas.openxmlformats.org/officeDocument/2006/relationships/oleObject" Target="../embeddings/oleObject49.bin"/><Relationship Id="rId9" Type="http://schemas.openxmlformats.org/officeDocument/2006/relationships/image" Target="../media/image71.png"/><Relationship Id="rId14" Type="http://schemas.openxmlformats.org/officeDocument/2006/relationships/image" Target="../media/image72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13" Type="http://schemas.openxmlformats.org/officeDocument/2006/relationships/oleObject" Target="../embeddings/oleObject65.bin"/><Relationship Id="rId18" Type="http://schemas.openxmlformats.org/officeDocument/2006/relationships/oleObject" Target="../embeddings/oleObject69.bin"/><Relationship Id="rId3" Type="http://schemas.openxmlformats.org/officeDocument/2006/relationships/notesSlide" Target="../notesSlides/notesSlide91.xml"/><Relationship Id="rId7" Type="http://schemas.openxmlformats.org/officeDocument/2006/relationships/image" Target="../media/image70.png"/><Relationship Id="rId12" Type="http://schemas.openxmlformats.org/officeDocument/2006/relationships/oleObject" Target="../embeddings/oleObject64.bin"/><Relationship Id="rId17" Type="http://schemas.openxmlformats.org/officeDocument/2006/relationships/oleObject" Target="../embeddings/oleObject68.bin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67.bin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60.bin"/><Relationship Id="rId11" Type="http://schemas.openxmlformats.org/officeDocument/2006/relationships/oleObject" Target="../embeddings/oleObject63.bin"/><Relationship Id="rId5" Type="http://schemas.openxmlformats.org/officeDocument/2006/relationships/image" Target="../media/image69.png"/><Relationship Id="rId15" Type="http://schemas.openxmlformats.org/officeDocument/2006/relationships/oleObject" Target="../embeddings/oleObject66.bin"/><Relationship Id="rId10" Type="http://schemas.openxmlformats.org/officeDocument/2006/relationships/oleObject" Target="../embeddings/oleObject62.bin"/><Relationship Id="rId19" Type="http://schemas.openxmlformats.org/officeDocument/2006/relationships/oleObject" Target="../embeddings/oleObject70.bin"/><Relationship Id="rId4" Type="http://schemas.openxmlformats.org/officeDocument/2006/relationships/oleObject" Target="../embeddings/oleObject59.bin"/><Relationship Id="rId9" Type="http://schemas.openxmlformats.org/officeDocument/2006/relationships/image" Target="../media/image71.png"/><Relationship Id="rId14" Type="http://schemas.openxmlformats.org/officeDocument/2006/relationships/image" Target="../media/image72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3.bin"/><Relationship Id="rId13" Type="http://schemas.openxmlformats.org/officeDocument/2006/relationships/oleObject" Target="../embeddings/oleObject77.bin"/><Relationship Id="rId18" Type="http://schemas.openxmlformats.org/officeDocument/2006/relationships/oleObject" Target="../embeddings/oleObject81.bin"/><Relationship Id="rId3" Type="http://schemas.openxmlformats.org/officeDocument/2006/relationships/notesSlide" Target="../notesSlides/notesSlide92.xml"/><Relationship Id="rId21" Type="http://schemas.openxmlformats.org/officeDocument/2006/relationships/oleObject" Target="../embeddings/oleObject84.bin"/><Relationship Id="rId7" Type="http://schemas.openxmlformats.org/officeDocument/2006/relationships/image" Target="../media/image70.png"/><Relationship Id="rId12" Type="http://schemas.openxmlformats.org/officeDocument/2006/relationships/oleObject" Target="../embeddings/oleObject76.bin"/><Relationship Id="rId17" Type="http://schemas.openxmlformats.org/officeDocument/2006/relationships/oleObject" Target="../embeddings/oleObject80.bin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79.bin"/><Relationship Id="rId20" Type="http://schemas.openxmlformats.org/officeDocument/2006/relationships/oleObject" Target="../embeddings/oleObject83.bin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72.bin"/><Relationship Id="rId11" Type="http://schemas.openxmlformats.org/officeDocument/2006/relationships/oleObject" Target="../embeddings/oleObject75.bin"/><Relationship Id="rId24" Type="http://schemas.openxmlformats.org/officeDocument/2006/relationships/oleObject" Target="../embeddings/oleObject87.bin"/><Relationship Id="rId5" Type="http://schemas.openxmlformats.org/officeDocument/2006/relationships/image" Target="../media/image69.png"/><Relationship Id="rId15" Type="http://schemas.openxmlformats.org/officeDocument/2006/relationships/oleObject" Target="../embeddings/oleObject78.bin"/><Relationship Id="rId23" Type="http://schemas.openxmlformats.org/officeDocument/2006/relationships/oleObject" Target="../embeddings/oleObject86.bin"/><Relationship Id="rId10" Type="http://schemas.openxmlformats.org/officeDocument/2006/relationships/oleObject" Target="../embeddings/oleObject74.bin"/><Relationship Id="rId19" Type="http://schemas.openxmlformats.org/officeDocument/2006/relationships/oleObject" Target="../embeddings/oleObject82.bin"/><Relationship Id="rId4" Type="http://schemas.openxmlformats.org/officeDocument/2006/relationships/oleObject" Target="../embeddings/oleObject71.bin"/><Relationship Id="rId9" Type="http://schemas.openxmlformats.org/officeDocument/2006/relationships/image" Target="../media/image71.png"/><Relationship Id="rId14" Type="http://schemas.openxmlformats.org/officeDocument/2006/relationships/image" Target="../media/image72.png"/><Relationship Id="rId22" Type="http://schemas.openxmlformats.org/officeDocument/2006/relationships/oleObject" Target="../embeddings/oleObject85.bin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D7444-6D91-43DF-B029-C444E4205CDC}" type="slidenum">
              <a:rPr lang="fr-FR"/>
              <a:pPr/>
              <a:t>1</a:t>
            </a:fld>
            <a:endParaRPr lang="fr-FR" dirty="0"/>
          </a:p>
        </p:txBody>
      </p:sp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285750" y="1543050"/>
          <a:ext cx="2403475" cy="259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" name="Clip" r:id="rId5" imgW="3025775" imgH="3252788" progId="">
                  <p:embed/>
                </p:oleObj>
              </mc:Choice>
              <mc:Fallback>
                <p:oleObj name="Clip" r:id="rId5" imgW="3025775" imgH="3252788" progId="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1543050"/>
                        <a:ext cx="2403475" cy="2598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2648152" y="5998723"/>
            <a:ext cx="4314825" cy="65087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3600" dirty="0" err="1">
                <a:solidFill>
                  <a:srgbClr val="FF0066"/>
                </a:solidFill>
              </a:rPr>
              <a:t>Witold</a:t>
            </a:r>
            <a:r>
              <a:rPr lang="fr-FR" sz="3600" dirty="0">
                <a:solidFill>
                  <a:srgbClr val="FF0066"/>
                </a:solidFill>
              </a:rPr>
              <a:t> </a:t>
            </a:r>
            <a:r>
              <a:rPr lang="fr-FR" sz="3600" dirty="0" err="1">
                <a:solidFill>
                  <a:srgbClr val="FF0066"/>
                </a:solidFill>
              </a:rPr>
              <a:t>Litwin</a:t>
            </a:r>
            <a:endParaRPr lang="en-US" sz="3600" dirty="0">
              <a:solidFill>
                <a:srgbClr val="FF0066"/>
              </a:solidFill>
            </a:endParaRPr>
          </a:p>
        </p:txBody>
      </p:sp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1762125" y="519113"/>
            <a:ext cx="6200775" cy="9477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fr-FR" sz="6000" b="1" kern="1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99CC00"/>
                </a:solidFill>
                <a:latin typeface="Arial"/>
                <a:cs typeface="Arial"/>
              </a:rPr>
              <a:t>Bases de données</a:t>
            </a: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2957513" y="1071562"/>
            <a:ext cx="5199516" cy="58477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 smtClean="0">
                <a:solidFill>
                  <a:srgbClr val="FF0066"/>
                </a:solidFill>
              </a:rPr>
              <a:t> Bases de Données 2013-14</a:t>
            </a:r>
            <a:endParaRPr lang="en-US" b="1" dirty="0">
              <a:solidFill>
                <a:srgbClr val="FF0066"/>
              </a:solidFill>
            </a:endParaRPr>
          </a:p>
        </p:txBody>
      </p:sp>
      <p:sp>
        <p:nvSpPr>
          <p:cNvPr id="2059" name="AutoShape 11" descr="Marbre brun"/>
          <p:cNvSpPr>
            <a:spLocks noChangeArrowheads="1"/>
          </p:cNvSpPr>
          <p:nvPr/>
        </p:nvSpPr>
        <p:spPr bwMode="auto">
          <a:xfrm>
            <a:off x="2894337" y="1760706"/>
            <a:ext cx="3748834" cy="4075890"/>
          </a:xfrm>
          <a:prstGeom prst="can">
            <a:avLst>
              <a:gd name="adj" fmla="val 25000"/>
            </a:avLst>
          </a:prstGeom>
          <a:blipFill dpi="0" rotWithShape="0">
            <a:blip r:embed="rId7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4400" dirty="0" smtClean="0">
                <a:solidFill>
                  <a:srgbClr val="00CCFF"/>
                </a:solidFill>
              </a:rPr>
              <a:t>Introduction</a:t>
            </a:r>
          </a:p>
          <a:p>
            <a:pPr algn="ctr"/>
            <a:r>
              <a:rPr lang="fr-FR" sz="4400" dirty="0" smtClean="0">
                <a:solidFill>
                  <a:srgbClr val="00CCFF"/>
                </a:solidFill>
              </a:rPr>
              <a:t>&amp; </a:t>
            </a:r>
          </a:p>
          <a:p>
            <a:pPr algn="ctr"/>
            <a:r>
              <a:rPr lang="fr-FR" sz="4400" dirty="0" smtClean="0">
                <a:solidFill>
                  <a:srgbClr val="00CCFF"/>
                </a:solidFill>
              </a:rPr>
              <a:t>Concepts </a:t>
            </a:r>
          </a:p>
          <a:p>
            <a:pPr algn="ctr"/>
            <a:r>
              <a:rPr lang="fr-FR" sz="4400" dirty="0" smtClean="0">
                <a:solidFill>
                  <a:srgbClr val="00CCFF"/>
                </a:solidFill>
              </a:rPr>
              <a:t>généraux</a:t>
            </a:r>
            <a:endParaRPr lang="fr-FR" sz="4000" dirty="0">
              <a:solidFill>
                <a:srgbClr val="00CCFF"/>
              </a:solidFill>
            </a:endParaRPr>
          </a:p>
        </p:txBody>
      </p:sp>
      <p:pic>
        <p:nvPicPr>
          <p:cNvPr id="36" name="~PP387.WAV">
            <a:hlinkClick r:id="" action="ppaction://media"/>
          </p:cNvPr>
          <p:cNvPicPr>
            <a:picLocks noRot="1" noChangeAspect="1"/>
          </p:cNvPicPr>
          <p:nvPr>
            <a:wavAudioFile r:embed="rId2" name="~PP387.WAV"/>
          </p:nvPr>
        </p:nvPicPr>
        <p:blipFill>
          <a:blip r:embed="rId8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1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92402" y="207589"/>
            <a:ext cx="3681505" cy="895069"/>
          </a:xfrm>
        </p:spPr>
        <p:txBody>
          <a:bodyPr/>
          <a:lstStyle/>
          <a:p>
            <a:r>
              <a:rPr lang="fr-FR" sz="3600" dirty="0" smtClean="0"/>
              <a:t>Base de Données</a:t>
            </a:r>
            <a:endParaRPr lang="fr-FR" sz="3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6" name="Image 5" descr="Database-iceberg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9484" y="1344156"/>
            <a:ext cx="7006728" cy="5230061"/>
          </a:xfrm>
          <a:prstGeom prst="rect">
            <a:avLst/>
          </a:prstGeom>
        </p:spPr>
      </p:pic>
      <p:pic>
        <p:nvPicPr>
          <p:cNvPr id="10" name="~PP152.WAV">
            <a:hlinkClick r:id="" action="ppaction://media"/>
          </p:cNvPr>
          <p:cNvPicPr>
            <a:picLocks noRot="1" noChangeAspect="1"/>
          </p:cNvPicPr>
          <p:nvPr>
            <a:wavAudioFile r:embed="rId1" name="~PP152.WAV"/>
          </p:nvPr>
        </p:nvPicPr>
        <p:blipFill>
          <a:blip r:embed="rId5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82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5FDE-BFAA-40C9-91CA-1CF9EA51A021}" type="slidenum">
              <a:rPr lang="fr-FR"/>
              <a:pPr/>
              <a:t>100</a:t>
            </a:fld>
            <a:endParaRPr lang="fr-FR"/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Base de Données </a:t>
            </a:r>
            <a:r>
              <a:rPr lang="fr-FR" sz="3600" dirty="0" err="1"/>
              <a:t>Scalable</a:t>
            </a:r>
            <a:endParaRPr lang="en-US" sz="3600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199" y="1218172"/>
            <a:ext cx="8415338" cy="5496391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fr-FR" sz="2400" dirty="0" smtClean="0">
                <a:solidFill>
                  <a:srgbClr val="FFFF00"/>
                </a:solidFill>
              </a:rPr>
              <a:t>Jargon Commercial:  </a:t>
            </a:r>
          </a:p>
          <a:p>
            <a:pPr marL="742950" lvl="2" indent="-342900"/>
            <a:r>
              <a:rPr lang="fr-FR" dirty="0" smtClean="0">
                <a:solidFill>
                  <a:srgbClr val="FFFF00"/>
                </a:solidFill>
              </a:rPr>
              <a:t>P2P,  « </a:t>
            </a:r>
            <a:r>
              <a:rPr lang="fr-FR" dirty="0" err="1" smtClean="0">
                <a:solidFill>
                  <a:srgbClr val="FFFF00"/>
                </a:solidFill>
              </a:rPr>
              <a:t>Grid</a:t>
            </a:r>
            <a:r>
              <a:rPr lang="fr-FR" dirty="0" smtClean="0">
                <a:solidFill>
                  <a:srgbClr val="FFFF00"/>
                </a:solidFill>
              </a:rPr>
              <a:t> </a:t>
            </a:r>
            <a:r>
              <a:rPr lang="fr-FR" dirty="0" err="1" smtClean="0">
                <a:solidFill>
                  <a:srgbClr val="FFFF00"/>
                </a:solidFill>
              </a:rPr>
              <a:t>Hosting</a:t>
            </a:r>
            <a:r>
              <a:rPr lang="fr-FR" dirty="0" smtClean="0">
                <a:solidFill>
                  <a:srgbClr val="FFFF00"/>
                </a:solidFill>
              </a:rPr>
              <a:t>», «Cloud </a:t>
            </a:r>
            <a:r>
              <a:rPr lang="fr-FR" dirty="0" err="1" smtClean="0">
                <a:solidFill>
                  <a:srgbClr val="FFFF00"/>
                </a:solidFill>
              </a:rPr>
              <a:t>Computing</a:t>
            </a:r>
            <a:r>
              <a:rPr lang="fr-FR" dirty="0" smtClean="0">
                <a:solidFill>
                  <a:srgbClr val="FFFF00"/>
                </a:solidFill>
              </a:rPr>
              <a:t>», « </a:t>
            </a:r>
            <a:r>
              <a:rPr lang="fr-FR" dirty="0" err="1" smtClean="0">
                <a:solidFill>
                  <a:srgbClr val="FFFF00"/>
                </a:solidFill>
              </a:rPr>
              <a:t>Elastic</a:t>
            </a:r>
            <a:r>
              <a:rPr lang="fr-FR" dirty="0" smtClean="0">
                <a:solidFill>
                  <a:srgbClr val="FFFF00"/>
                </a:solidFill>
              </a:rPr>
              <a:t> </a:t>
            </a:r>
            <a:r>
              <a:rPr lang="fr-FR" dirty="0" err="1" smtClean="0">
                <a:solidFill>
                  <a:srgbClr val="FFFF00"/>
                </a:solidFill>
              </a:rPr>
              <a:t>Computing</a:t>
            </a:r>
            <a:r>
              <a:rPr lang="fr-FR" dirty="0" smtClean="0">
                <a:solidFill>
                  <a:srgbClr val="FFFF00"/>
                </a:solidFill>
              </a:rPr>
              <a:t> », « Data </a:t>
            </a:r>
            <a:r>
              <a:rPr lang="fr-FR" dirty="0" err="1" smtClean="0">
                <a:solidFill>
                  <a:srgbClr val="FFFF00"/>
                </a:solidFill>
              </a:rPr>
              <a:t>Fabrics</a:t>
            </a:r>
            <a:r>
              <a:rPr lang="fr-FR" dirty="0" smtClean="0">
                <a:solidFill>
                  <a:srgbClr val="FFFF00"/>
                </a:solidFill>
              </a:rPr>
              <a:t>», </a:t>
            </a:r>
            <a:r>
              <a:rPr lang="fr-FR" u="sng" dirty="0" err="1" smtClean="0">
                <a:solidFill>
                  <a:srgbClr val="FFFF00"/>
                </a:solidFill>
              </a:rPr>
              <a:t>D</a:t>
            </a:r>
            <a:r>
              <a:rPr lang="fr-FR" dirty="0" err="1" smtClean="0">
                <a:solidFill>
                  <a:srgbClr val="FFFF00"/>
                </a:solidFill>
              </a:rPr>
              <a:t>ata</a:t>
            </a:r>
            <a:r>
              <a:rPr lang="fr-FR" u="sng" dirty="0" err="1" smtClean="0">
                <a:solidFill>
                  <a:srgbClr val="FFFF00"/>
                </a:solidFill>
              </a:rPr>
              <a:t>b</a:t>
            </a:r>
            <a:r>
              <a:rPr lang="fr-FR" dirty="0" err="1" smtClean="0">
                <a:solidFill>
                  <a:srgbClr val="FFFF00"/>
                </a:solidFill>
              </a:rPr>
              <a:t>ase</a:t>
            </a:r>
            <a:r>
              <a:rPr lang="fr-FR" dirty="0" smtClean="0">
                <a:solidFill>
                  <a:srgbClr val="FFFF00"/>
                </a:solidFill>
              </a:rPr>
              <a:t> </a:t>
            </a:r>
            <a:r>
              <a:rPr lang="fr-FR" u="sng" dirty="0" smtClean="0">
                <a:solidFill>
                  <a:srgbClr val="FFFF00"/>
                </a:solidFill>
              </a:rPr>
              <a:t>a</a:t>
            </a:r>
            <a:r>
              <a:rPr lang="fr-FR" dirty="0" smtClean="0">
                <a:solidFill>
                  <a:srgbClr val="FFFF00"/>
                </a:solidFill>
              </a:rPr>
              <a:t>s </a:t>
            </a:r>
            <a:r>
              <a:rPr lang="fr-FR" u="sng" dirty="0" smtClean="0">
                <a:solidFill>
                  <a:srgbClr val="FFFF00"/>
                </a:solidFill>
              </a:rPr>
              <a:t>S</a:t>
            </a:r>
            <a:r>
              <a:rPr lang="fr-FR" dirty="0" smtClean="0">
                <a:solidFill>
                  <a:srgbClr val="FFFF00"/>
                </a:solidFill>
              </a:rPr>
              <a:t>ervice, </a:t>
            </a:r>
            <a:r>
              <a:rPr lang="fr-FR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SaaS</a:t>
            </a:r>
            <a:r>
              <a:rPr lang="fr-FR" dirty="0" smtClean="0">
                <a:solidFill>
                  <a:srgbClr val="FFFF00"/>
                </a:solidFill>
              </a:rPr>
              <a:t>…</a:t>
            </a:r>
          </a:p>
          <a:p>
            <a:r>
              <a:rPr lang="fr-FR" sz="2800" dirty="0" err="1" smtClean="0"/>
              <a:t>GemFire</a:t>
            </a:r>
            <a:r>
              <a:rPr lang="fr-FR" sz="2800" dirty="0" smtClean="0"/>
              <a:t> (</a:t>
            </a:r>
            <a:r>
              <a:rPr lang="fr-FR" sz="2800" dirty="0" err="1" smtClean="0"/>
              <a:t>Gemstone</a:t>
            </a:r>
            <a:r>
              <a:rPr lang="fr-FR" sz="2800" dirty="0" smtClean="0"/>
              <a:t>)</a:t>
            </a:r>
          </a:p>
          <a:p>
            <a:r>
              <a:rPr lang="fr-FR" sz="2800" dirty="0" smtClean="0"/>
              <a:t>Amazon EC2 (</a:t>
            </a:r>
            <a:r>
              <a:rPr lang="fr-FR" sz="2800" dirty="0" err="1" smtClean="0"/>
              <a:t>Elastic</a:t>
            </a:r>
            <a:r>
              <a:rPr lang="fr-FR" sz="2800" dirty="0" smtClean="0"/>
              <a:t> Cloud V2)</a:t>
            </a:r>
          </a:p>
          <a:p>
            <a:r>
              <a:rPr lang="fr-FR" sz="2800" dirty="0" smtClean="0"/>
              <a:t>Blue Cloud (IBM)</a:t>
            </a:r>
          </a:p>
          <a:p>
            <a:r>
              <a:rPr lang="fr-FR" sz="2800" dirty="0" smtClean="0"/>
              <a:t>SQL Azure et Windows Azure (MS)</a:t>
            </a:r>
          </a:p>
          <a:p>
            <a:r>
              <a:rPr lang="fr-FR" sz="2800" dirty="0" err="1" smtClean="0"/>
              <a:t>Ikoula</a:t>
            </a:r>
            <a:endParaRPr lang="fr-FR" sz="2800" dirty="0" smtClean="0"/>
          </a:p>
          <a:p>
            <a:r>
              <a:rPr lang="fr-FR" sz="2800" dirty="0" smtClean="0"/>
              <a:t>Google </a:t>
            </a:r>
            <a:r>
              <a:rPr lang="fr-FR" sz="2800" dirty="0" err="1" smtClean="0"/>
              <a:t>Apps</a:t>
            </a:r>
            <a:endParaRPr lang="fr-FR" sz="2800" dirty="0" smtClean="0"/>
          </a:p>
          <a:p>
            <a:r>
              <a:rPr lang="fr-FR" sz="2800" dirty="0" smtClean="0"/>
              <a:t>Yahoo Pipes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7536-3CF5-40D3-912D-D785930D9C52}" type="slidenum">
              <a:rPr lang="fr-FR"/>
              <a:pPr/>
              <a:t>101</a:t>
            </a:fld>
            <a:endParaRPr lang="fr-FR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271463"/>
            <a:ext cx="7772400" cy="1447800"/>
          </a:xfrm>
          <a:ln/>
        </p:spPr>
        <p:txBody>
          <a:bodyPr/>
          <a:lstStyle/>
          <a:p>
            <a:r>
              <a:rPr lang="fr-FR" sz="3600" dirty="0">
                <a:solidFill>
                  <a:srgbClr val="FFFF00"/>
                </a:solidFill>
              </a:rPr>
              <a:t>Structures de Données Distribuées et </a:t>
            </a:r>
            <a:r>
              <a:rPr lang="fr-FR" sz="3600" dirty="0" err="1" smtClean="0">
                <a:solidFill>
                  <a:srgbClr val="FFFF00"/>
                </a:solidFill>
              </a:rPr>
              <a:t>Scalables</a:t>
            </a:r>
            <a:r>
              <a:rPr lang="fr-FR" sz="3600" dirty="0" smtClean="0">
                <a:solidFill>
                  <a:srgbClr val="FFFF00"/>
                </a:solidFill>
              </a:rPr>
              <a:t> (Infrastructure Cloud)</a:t>
            </a:r>
            <a:endParaRPr lang="fr-FR" sz="3600" dirty="0">
              <a:solidFill>
                <a:srgbClr val="FFFF00"/>
              </a:solidFill>
            </a:endParaRP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4063" y="2093913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r-FR" sz="4000" dirty="0"/>
              <a:t>Partitionnement dynamique transparent au client</a:t>
            </a:r>
          </a:p>
          <a:p>
            <a:pPr lvl="1">
              <a:lnSpc>
                <a:spcPct val="80000"/>
              </a:lnSpc>
            </a:pPr>
            <a:r>
              <a:rPr lang="fr-FR" sz="3600" dirty="0"/>
              <a:t>par hachage (LH</a:t>
            </a:r>
            <a:r>
              <a:rPr lang="fr-FR" sz="3600" dirty="0" smtClean="0"/>
              <a:t>*, </a:t>
            </a:r>
            <a:r>
              <a:rPr lang="fr-FR" sz="3600" dirty="0" err="1" smtClean="0"/>
              <a:t>Chord</a:t>
            </a:r>
            <a:r>
              <a:rPr lang="fr-FR" sz="3600" dirty="0" smtClean="0"/>
              <a:t>…)</a:t>
            </a:r>
            <a:endParaRPr lang="fr-FR" sz="3600" dirty="0"/>
          </a:p>
          <a:p>
            <a:pPr lvl="1">
              <a:lnSpc>
                <a:spcPct val="80000"/>
              </a:lnSpc>
            </a:pPr>
            <a:r>
              <a:rPr lang="fr-FR" sz="3600" dirty="0"/>
              <a:t>par intervalles (RP*) : </a:t>
            </a:r>
            <a:r>
              <a:rPr lang="fr-FR" sz="3600" dirty="0">
                <a:solidFill>
                  <a:srgbClr val="FFFF00"/>
                </a:solidFill>
              </a:rPr>
              <a:t>SDDS-2005 au </a:t>
            </a:r>
            <a:r>
              <a:rPr lang="fr-FR" sz="3600" dirty="0" smtClean="0">
                <a:solidFill>
                  <a:srgbClr val="FFFF00"/>
                </a:solidFill>
              </a:rPr>
              <a:t>B019, Google </a:t>
            </a:r>
            <a:r>
              <a:rPr lang="fr-FR" sz="3600" dirty="0" err="1" smtClean="0">
                <a:solidFill>
                  <a:srgbClr val="FFFF00"/>
                </a:solidFill>
              </a:rPr>
              <a:t>BiTable</a:t>
            </a:r>
            <a:endParaRPr lang="fr-FR" sz="3600" dirty="0">
              <a:solidFill>
                <a:srgbClr val="FFFF00"/>
              </a:solidFill>
            </a:endParaRPr>
          </a:p>
          <a:p>
            <a:pPr lvl="1">
              <a:lnSpc>
                <a:spcPct val="80000"/>
              </a:lnSpc>
            </a:pPr>
            <a:r>
              <a:rPr lang="fr-FR" sz="3600" dirty="0"/>
              <a:t>multi-attribut (k-RP*…)</a:t>
            </a:r>
          </a:p>
          <a:p>
            <a:pPr lvl="1">
              <a:lnSpc>
                <a:spcPct val="80000"/>
              </a:lnSpc>
            </a:pPr>
            <a:r>
              <a:rPr lang="fr-FR" sz="3600" dirty="0"/>
              <a:t>à tolérance de pannes (LH*sa</a:t>
            </a:r>
            <a:r>
              <a:rPr lang="fr-FR" sz="3600" dirty="0" smtClean="0"/>
              <a:t>)</a:t>
            </a:r>
            <a:endParaRPr lang="fr-FR" sz="3600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7536-3CF5-40D3-912D-D785930D9C52}" type="slidenum">
              <a:rPr lang="fr-FR"/>
              <a:pPr/>
              <a:t>102</a:t>
            </a:fld>
            <a:endParaRPr lang="fr-FR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271463"/>
            <a:ext cx="7772400" cy="1447800"/>
          </a:xfrm>
          <a:ln/>
        </p:spPr>
        <p:txBody>
          <a:bodyPr/>
          <a:lstStyle/>
          <a:p>
            <a:r>
              <a:rPr lang="fr-FR" sz="3600" dirty="0">
                <a:solidFill>
                  <a:srgbClr val="FFFF00"/>
                </a:solidFill>
              </a:rPr>
              <a:t>Structures de Données Distribuées et </a:t>
            </a:r>
            <a:r>
              <a:rPr lang="fr-FR" sz="3600" dirty="0" err="1" smtClean="0">
                <a:solidFill>
                  <a:srgbClr val="FFFF00"/>
                </a:solidFill>
              </a:rPr>
              <a:t>Scalables</a:t>
            </a:r>
            <a:r>
              <a:rPr lang="fr-FR" sz="3600" dirty="0" smtClean="0">
                <a:solidFill>
                  <a:srgbClr val="FFFF00"/>
                </a:solidFill>
              </a:rPr>
              <a:t> (Infrastructure Cloud)</a:t>
            </a:r>
            <a:endParaRPr lang="fr-FR" sz="3600" dirty="0">
              <a:solidFill>
                <a:srgbClr val="FFFF00"/>
              </a:solidFill>
            </a:endParaRP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4063" y="2093913"/>
            <a:ext cx="7704137" cy="450031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r-FR" sz="4000" dirty="0" smtClean="0"/>
              <a:t>Accès </a:t>
            </a:r>
            <a:r>
              <a:rPr lang="fr-FR" sz="4000" dirty="0"/>
              <a:t>par clé par le client</a:t>
            </a:r>
          </a:p>
          <a:p>
            <a:pPr lvl="1">
              <a:lnSpc>
                <a:spcPct val="80000"/>
              </a:lnSpc>
            </a:pPr>
            <a:r>
              <a:rPr lang="fr-FR" sz="3600" dirty="0"/>
              <a:t>Peut subir des </a:t>
            </a:r>
            <a:r>
              <a:rPr lang="fr-FR" sz="3600" i="1" dirty="0"/>
              <a:t>renvois </a:t>
            </a:r>
            <a:r>
              <a:rPr lang="fr-FR" sz="3600" dirty="0"/>
              <a:t>entre les serveurs</a:t>
            </a:r>
          </a:p>
          <a:p>
            <a:pPr>
              <a:lnSpc>
                <a:spcPct val="80000"/>
              </a:lnSpc>
            </a:pPr>
            <a:r>
              <a:rPr lang="fr-FR" sz="4000" dirty="0"/>
              <a:t>Idem pour l’accès parallèle </a:t>
            </a:r>
            <a:endParaRPr lang="fr-FR" sz="4000" dirty="0" smtClean="0"/>
          </a:p>
          <a:p>
            <a:pPr lvl="1">
              <a:lnSpc>
                <a:spcPct val="80000"/>
              </a:lnSpc>
            </a:pPr>
            <a:r>
              <a:rPr lang="fr-FR" sz="3600" dirty="0" smtClean="0"/>
              <a:t>Scans</a:t>
            </a:r>
            <a:r>
              <a:rPr lang="fr-FR" sz="3600" dirty="0"/>
              <a:t> </a:t>
            </a:r>
            <a:r>
              <a:rPr lang="fr-FR" sz="3600" dirty="0" smtClean="0"/>
              <a:t>et  peut-être </a:t>
            </a:r>
            <a:r>
              <a:rPr lang="fr-FR" sz="3600" dirty="0" err="1" smtClean="0"/>
              <a:t>Map</a:t>
            </a:r>
            <a:r>
              <a:rPr lang="fr-FR" sz="3600" dirty="0" smtClean="0"/>
              <a:t>/</a:t>
            </a:r>
            <a:r>
              <a:rPr lang="fr-FR" sz="3600" dirty="0" err="1" smtClean="0"/>
              <a:t>Reduce</a:t>
            </a:r>
            <a:endParaRPr lang="fr-FR" sz="3600" dirty="0"/>
          </a:p>
          <a:p>
            <a:pPr>
              <a:lnSpc>
                <a:spcPct val="80000"/>
              </a:lnSpc>
            </a:pPr>
            <a:r>
              <a:rPr lang="fr-FR" sz="4000" dirty="0">
                <a:solidFill>
                  <a:srgbClr val="FF0066"/>
                </a:solidFill>
              </a:rPr>
              <a:t>Voir les cours sur les </a:t>
            </a:r>
            <a:r>
              <a:rPr lang="fr-FR" sz="4000" dirty="0" err="1">
                <a:solidFill>
                  <a:srgbClr val="FF0066"/>
                </a:solidFill>
              </a:rPr>
              <a:t>SDDSs</a:t>
            </a:r>
            <a:r>
              <a:rPr lang="fr-FR" sz="4000" dirty="0">
                <a:solidFill>
                  <a:srgbClr val="FF0066"/>
                </a:solidFill>
              </a:rPr>
              <a:t> </a:t>
            </a:r>
          </a:p>
        </p:txBody>
      </p:sp>
    </p:spTree>
  </p:cSld>
  <p:clrMapOvr>
    <a:masterClrMapping/>
  </p:clrMapOvr>
  <p:transition spd="slow">
    <p:random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7536-3CF5-40D3-912D-D785930D9C52}" type="slidenum">
              <a:rPr lang="fr-FR"/>
              <a:pPr/>
              <a:t>103</a:t>
            </a:fld>
            <a:endParaRPr lang="fr-FR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271463"/>
            <a:ext cx="7772400" cy="1447800"/>
          </a:xfrm>
          <a:ln/>
        </p:spPr>
        <p:txBody>
          <a:bodyPr/>
          <a:lstStyle/>
          <a:p>
            <a:r>
              <a:rPr lang="fr-FR" sz="3600" dirty="0">
                <a:solidFill>
                  <a:srgbClr val="FFFF00"/>
                </a:solidFill>
              </a:rPr>
              <a:t>Structures de Données Distribuées et </a:t>
            </a:r>
            <a:r>
              <a:rPr lang="fr-FR" sz="3600" dirty="0" err="1" smtClean="0">
                <a:solidFill>
                  <a:srgbClr val="FFFF00"/>
                </a:solidFill>
              </a:rPr>
              <a:t>Scalables</a:t>
            </a:r>
            <a:r>
              <a:rPr lang="fr-FR" sz="3600" dirty="0" smtClean="0">
                <a:solidFill>
                  <a:srgbClr val="FFFF00"/>
                </a:solidFill>
              </a:rPr>
              <a:t> (Infrastructure Cloud)</a:t>
            </a:r>
            <a:endParaRPr lang="fr-FR" sz="3600" dirty="0">
              <a:solidFill>
                <a:srgbClr val="FFFF00"/>
              </a:solidFill>
            </a:endParaRP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4063" y="2093913"/>
            <a:ext cx="7939994" cy="363867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r-FR" sz="4000" dirty="0" smtClean="0"/>
              <a:t>Modèles de données </a:t>
            </a:r>
          </a:p>
          <a:p>
            <a:pPr>
              <a:lnSpc>
                <a:spcPct val="80000"/>
              </a:lnSpc>
            </a:pPr>
            <a:r>
              <a:rPr lang="fr-FR" sz="4000" dirty="0" smtClean="0"/>
              <a:t>Fichier clé – valeur (BD No–SQL)</a:t>
            </a:r>
          </a:p>
          <a:p>
            <a:pPr lvl="1">
              <a:lnSpc>
                <a:spcPct val="80000"/>
              </a:lnSpc>
            </a:pPr>
            <a:r>
              <a:rPr lang="fr-FR" sz="3600" dirty="0" smtClean="0"/>
              <a:t> </a:t>
            </a:r>
            <a:r>
              <a:rPr lang="fr-FR" sz="3600" dirty="0" err="1" smtClean="0"/>
              <a:t>Hadoop</a:t>
            </a:r>
            <a:r>
              <a:rPr lang="fr-FR" sz="3600" dirty="0" smtClean="0"/>
              <a:t>, Cassandra, </a:t>
            </a:r>
            <a:r>
              <a:rPr lang="fr-FR" sz="3600" dirty="0" err="1" smtClean="0"/>
              <a:t>MangoDB</a:t>
            </a:r>
            <a:r>
              <a:rPr lang="fr-FR" sz="3600" dirty="0" smtClean="0"/>
              <a:t>, </a:t>
            </a:r>
            <a:r>
              <a:rPr lang="fr-FR" sz="3600" dirty="0" err="1" smtClean="0"/>
              <a:t>Voldemort</a:t>
            </a:r>
            <a:r>
              <a:rPr lang="fr-FR" sz="3600" dirty="0" smtClean="0"/>
              <a:t>, </a:t>
            </a:r>
            <a:r>
              <a:rPr lang="fr-FR" sz="3600" dirty="0" err="1" smtClean="0"/>
              <a:t>Pig</a:t>
            </a:r>
            <a:r>
              <a:rPr lang="fr-FR" sz="3600" dirty="0" smtClean="0"/>
              <a:t>…</a:t>
            </a:r>
          </a:p>
          <a:p>
            <a:pPr>
              <a:lnSpc>
                <a:spcPct val="80000"/>
              </a:lnSpc>
            </a:pPr>
            <a:r>
              <a:rPr lang="fr-FR" sz="4000" dirty="0" smtClean="0"/>
              <a:t>Tables relationnelles</a:t>
            </a:r>
          </a:p>
          <a:p>
            <a:pPr lvl="1">
              <a:lnSpc>
                <a:spcPct val="80000"/>
              </a:lnSpc>
            </a:pPr>
            <a:r>
              <a:rPr lang="fr-FR" sz="3600" dirty="0" smtClean="0"/>
              <a:t> </a:t>
            </a:r>
            <a:r>
              <a:rPr lang="fr-FR" sz="3600" dirty="0" smtClean="0">
                <a:solidFill>
                  <a:srgbClr val="FFFF00"/>
                </a:solidFill>
              </a:rPr>
              <a:t>SD-SQL Server</a:t>
            </a:r>
            <a:r>
              <a:rPr lang="fr-FR" sz="3600" dirty="0" smtClean="0"/>
              <a:t>, MS Azure 2012, HP Aster Data, </a:t>
            </a:r>
            <a:r>
              <a:rPr lang="fr-FR" sz="3600" dirty="0" err="1" smtClean="0"/>
              <a:t>ScaleBase</a:t>
            </a:r>
            <a:r>
              <a:rPr lang="fr-FR" sz="3600" dirty="0" smtClean="0"/>
              <a:t>, </a:t>
            </a:r>
            <a:r>
              <a:rPr lang="fr-FR" sz="3600" dirty="0" err="1" smtClean="0">
                <a:solidFill>
                  <a:srgbClr val="FFFF00"/>
                </a:solidFill>
              </a:rPr>
              <a:t>HadoopDB</a:t>
            </a:r>
            <a:endParaRPr lang="fr-FR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random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1D132-0E0B-4327-BA31-E8B1B06F74D6}" type="slidenum">
              <a:rPr lang="fr-FR"/>
              <a:pPr/>
              <a:t>104</a:t>
            </a:fld>
            <a:endParaRPr lang="fr-FR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271463"/>
            <a:ext cx="7772400" cy="1447800"/>
          </a:xfrm>
          <a:ln/>
        </p:spPr>
        <p:txBody>
          <a:bodyPr/>
          <a:lstStyle/>
          <a:p>
            <a:r>
              <a:rPr lang="fr-FR" sz="3600">
                <a:solidFill>
                  <a:srgbClr val="FFFF00"/>
                </a:solidFill>
              </a:rPr>
              <a:t>SD-SQL Server </a:t>
            </a:r>
            <a:br>
              <a:rPr lang="fr-FR" sz="3600">
                <a:solidFill>
                  <a:srgbClr val="FFFF00"/>
                </a:solidFill>
              </a:rPr>
            </a:br>
            <a:r>
              <a:rPr lang="fr-FR" sz="3600">
                <a:solidFill>
                  <a:srgbClr val="FFFF00"/>
                </a:solidFill>
              </a:rPr>
              <a:t>1</a:t>
            </a:r>
            <a:r>
              <a:rPr lang="fr-FR" sz="3600" baseline="30000">
                <a:solidFill>
                  <a:srgbClr val="FFFF00"/>
                </a:solidFill>
              </a:rPr>
              <a:t>er</a:t>
            </a:r>
            <a:r>
              <a:rPr lang="fr-FR" sz="3600">
                <a:solidFill>
                  <a:srgbClr val="FFFF00"/>
                </a:solidFill>
              </a:rPr>
              <a:t> SGBD Scalable Distribué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4063" y="2093912"/>
            <a:ext cx="7756891" cy="446514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dirty="0"/>
              <a:t>Utilise le principe des SDDS</a:t>
            </a:r>
          </a:p>
          <a:p>
            <a:pPr>
              <a:lnSpc>
                <a:spcPct val="90000"/>
              </a:lnSpc>
            </a:pPr>
            <a:r>
              <a:rPr lang="fr-FR" dirty="0"/>
              <a:t>Les tables relationnelles se répartissent automatiquement par éclatements sur autant de SD-SQL Servers qu’il faut</a:t>
            </a:r>
          </a:p>
          <a:p>
            <a:pPr>
              <a:lnSpc>
                <a:spcPct val="90000"/>
              </a:lnSpc>
            </a:pPr>
            <a:r>
              <a:rPr lang="fr-FR" dirty="0"/>
              <a:t>La répartition est invisible aux applications</a:t>
            </a:r>
          </a:p>
          <a:p>
            <a:pPr lvl="1">
              <a:lnSpc>
                <a:spcPct val="90000"/>
              </a:lnSpc>
            </a:pPr>
            <a:r>
              <a:rPr lang="fr-FR" sz="3200" dirty="0"/>
              <a:t>Proto </a:t>
            </a:r>
            <a:r>
              <a:rPr lang="fr-FR" sz="3200" dirty="0" smtClean="0"/>
              <a:t>visible </a:t>
            </a:r>
            <a:r>
              <a:rPr lang="fr-FR" sz="3200" dirty="0"/>
              <a:t>sur le site CERIA (vidéo) </a:t>
            </a:r>
          </a:p>
          <a:p>
            <a:pPr lvl="1">
              <a:lnSpc>
                <a:spcPct val="90000"/>
              </a:lnSpc>
            </a:pPr>
            <a:r>
              <a:rPr lang="fr-FR" sz="3200" dirty="0"/>
              <a:t>Thèse Doctorat de </a:t>
            </a:r>
            <a:r>
              <a:rPr lang="fr-FR" sz="3200" dirty="0" err="1"/>
              <a:t>Soror</a:t>
            </a:r>
            <a:r>
              <a:rPr lang="fr-FR" sz="3200" dirty="0"/>
              <a:t> </a:t>
            </a:r>
            <a:r>
              <a:rPr lang="fr-FR" sz="3200" dirty="0" err="1"/>
              <a:t>Sahri</a:t>
            </a:r>
            <a:r>
              <a:rPr lang="fr-FR" sz="3200" dirty="0"/>
              <a:t> (2006</a:t>
            </a:r>
            <a:r>
              <a:rPr lang="fr-FR" sz="3200" dirty="0" smtClean="0"/>
              <a:t>)</a:t>
            </a:r>
          </a:p>
          <a:p>
            <a:pPr lvl="2">
              <a:lnSpc>
                <a:spcPct val="90000"/>
              </a:lnSpc>
            </a:pPr>
            <a:r>
              <a:rPr lang="fr-FR" sz="2800" dirty="0" smtClean="0"/>
              <a:t> </a:t>
            </a:r>
            <a:r>
              <a:rPr lang="fr-FR" sz="2800" dirty="0" err="1" smtClean="0"/>
              <a:t>MdC</a:t>
            </a:r>
            <a:r>
              <a:rPr lang="fr-FR" sz="2800" dirty="0" smtClean="0"/>
              <a:t> à Paris 6</a:t>
            </a:r>
            <a:endParaRPr lang="fr-FR" sz="2800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2E9A1-C9B8-49AE-B008-AFA0D672877D}" type="slidenum">
              <a:rPr lang="fr-FR"/>
              <a:pPr/>
              <a:t>105</a:t>
            </a:fld>
            <a:endParaRPr lang="fr-FR"/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>
                <a:solidFill>
                  <a:srgbClr val="FFFF00"/>
                </a:solidFill>
              </a:rPr>
              <a:t>SD-SQL Server </a:t>
            </a:r>
            <a:br>
              <a:rPr lang="fr-FR" sz="3600">
                <a:solidFill>
                  <a:srgbClr val="FFFF00"/>
                </a:solidFill>
              </a:rPr>
            </a:br>
            <a:r>
              <a:rPr lang="fr-FR" sz="3600">
                <a:solidFill>
                  <a:srgbClr val="FFFF00"/>
                </a:solidFill>
              </a:rPr>
              <a:t>1</a:t>
            </a:r>
            <a:r>
              <a:rPr lang="fr-FR" sz="3600" baseline="30000">
                <a:solidFill>
                  <a:srgbClr val="FFFF00"/>
                </a:solidFill>
              </a:rPr>
              <a:t>er</a:t>
            </a:r>
            <a:r>
              <a:rPr lang="fr-FR" sz="3600">
                <a:solidFill>
                  <a:srgbClr val="FFFF00"/>
                </a:solidFill>
              </a:rPr>
              <a:t> SGBD Scalable Distribué</a:t>
            </a:r>
          </a:p>
        </p:txBody>
      </p:sp>
      <p:pic>
        <p:nvPicPr>
          <p:cNvPr id="140293" name="Picture 5" descr="springer-sd-sql-ser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75" y="1287463"/>
            <a:ext cx="4481513" cy="4879657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2367280" y="6268720"/>
            <a:ext cx="591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FF00"/>
                </a:solidFill>
                <a:hlinkClick r:id="rId4"/>
              </a:rPr>
              <a:t>SD-SQL Server Démo</a:t>
            </a:r>
            <a:r>
              <a:rPr lang="fr-FR" sz="2400" dirty="0" smtClean="0">
                <a:solidFill>
                  <a:srgbClr val="FFFF00"/>
                </a:solidFill>
              </a:rPr>
              <a:t> par </a:t>
            </a:r>
            <a:r>
              <a:rPr lang="fr-FR" sz="2400" dirty="0" err="1" smtClean="0">
                <a:solidFill>
                  <a:srgbClr val="FFFF00"/>
                </a:solidFill>
              </a:rPr>
              <a:t>Soror</a:t>
            </a:r>
            <a:endParaRPr lang="fr-F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88594-431B-437A-8A7B-486E03457DA0}" type="slidenum">
              <a:rPr lang="fr-FR"/>
              <a:pPr/>
              <a:t>106</a:t>
            </a:fld>
            <a:endParaRPr lang="fr-FR"/>
          </a:p>
        </p:txBody>
      </p:sp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/>
              <a:t>BD Relationnelle</a:t>
            </a:r>
            <a:endParaRPr lang="en-US" sz="4000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6925" y="1408113"/>
            <a:ext cx="7772400" cy="2000250"/>
          </a:xfrm>
        </p:spPr>
        <p:txBody>
          <a:bodyPr/>
          <a:lstStyle/>
          <a:p>
            <a:r>
              <a:rPr lang="fr-FR" sz="2800"/>
              <a:t>Données structurées en </a:t>
            </a:r>
            <a:r>
              <a:rPr lang="fr-FR" sz="2800" i="1"/>
              <a:t>relations</a:t>
            </a:r>
            <a:r>
              <a:rPr lang="fr-FR" sz="2800"/>
              <a:t> (tables)</a:t>
            </a:r>
          </a:p>
          <a:p>
            <a:r>
              <a:rPr lang="fr-FR" sz="2800"/>
              <a:t>Manipulations </a:t>
            </a:r>
            <a:r>
              <a:rPr lang="fr-FR" sz="2800" i="1"/>
              <a:t>relationnelles, </a:t>
            </a:r>
            <a:r>
              <a:rPr lang="fr-FR" sz="2800"/>
              <a:t>en général exprimées en SQL, transforment des tables en une table </a:t>
            </a:r>
            <a:endParaRPr lang="en-US"/>
          </a:p>
        </p:txBody>
      </p:sp>
      <p:grpSp>
        <p:nvGrpSpPr>
          <p:cNvPr id="106509" name="Group 13"/>
          <p:cNvGrpSpPr>
            <a:grpSpLocks/>
          </p:cNvGrpSpPr>
          <p:nvPr/>
        </p:nvGrpSpPr>
        <p:grpSpPr bwMode="auto">
          <a:xfrm>
            <a:off x="1857375" y="3671888"/>
            <a:ext cx="928688" cy="1428750"/>
            <a:chOff x="441" y="2619"/>
            <a:chExt cx="585" cy="900"/>
          </a:xfrm>
        </p:grpSpPr>
        <p:sp>
          <p:nvSpPr>
            <p:cNvPr id="106500" name="Rectangle 4"/>
            <p:cNvSpPr>
              <a:spLocks noChangeArrowheads="1"/>
            </p:cNvSpPr>
            <p:nvPr/>
          </p:nvSpPr>
          <p:spPr bwMode="auto">
            <a:xfrm>
              <a:off x="441" y="2619"/>
              <a:ext cx="585" cy="1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01" name="Rectangle 5"/>
            <p:cNvSpPr>
              <a:spLocks noChangeArrowheads="1"/>
            </p:cNvSpPr>
            <p:nvPr/>
          </p:nvSpPr>
          <p:spPr bwMode="auto">
            <a:xfrm>
              <a:off x="441" y="2799"/>
              <a:ext cx="585" cy="1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02" name="Rectangle 6"/>
            <p:cNvSpPr>
              <a:spLocks noChangeArrowheads="1"/>
            </p:cNvSpPr>
            <p:nvPr/>
          </p:nvSpPr>
          <p:spPr bwMode="auto">
            <a:xfrm>
              <a:off x="441" y="2979"/>
              <a:ext cx="585" cy="1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03" name="Rectangle 7"/>
            <p:cNvSpPr>
              <a:spLocks noChangeArrowheads="1"/>
            </p:cNvSpPr>
            <p:nvPr/>
          </p:nvSpPr>
          <p:spPr bwMode="auto">
            <a:xfrm>
              <a:off x="441" y="3159"/>
              <a:ext cx="585" cy="1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04" name="Rectangle 8"/>
            <p:cNvSpPr>
              <a:spLocks noChangeArrowheads="1"/>
            </p:cNvSpPr>
            <p:nvPr/>
          </p:nvSpPr>
          <p:spPr bwMode="auto">
            <a:xfrm>
              <a:off x="441" y="3339"/>
              <a:ext cx="585" cy="1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05" name="Line 9"/>
            <p:cNvSpPr>
              <a:spLocks noChangeShapeType="1"/>
            </p:cNvSpPr>
            <p:nvPr/>
          </p:nvSpPr>
          <p:spPr bwMode="auto">
            <a:xfrm>
              <a:off x="558" y="2619"/>
              <a:ext cx="0" cy="90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06506" name="Line 10"/>
            <p:cNvSpPr>
              <a:spLocks noChangeShapeType="1"/>
            </p:cNvSpPr>
            <p:nvPr/>
          </p:nvSpPr>
          <p:spPr bwMode="auto">
            <a:xfrm>
              <a:off x="684" y="2619"/>
              <a:ext cx="0" cy="90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06507" name="Line 11"/>
            <p:cNvSpPr>
              <a:spLocks noChangeShapeType="1"/>
            </p:cNvSpPr>
            <p:nvPr/>
          </p:nvSpPr>
          <p:spPr bwMode="auto">
            <a:xfrm>
              <a:off x="819" y="2619"/>
              <a:ext cx="0" cy="90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06508" name="Line 12"/>
            <p:cNvSpPr>
              <a:spLocks noChangeShapeType="1"/>
            </p:cNvSpPr>
            <p:nvPr/>
          </p:nvSpPr>
          <p:spPr bwMode="auto">
            <a:xfrm>
              <a:off x="918" y="2619"/>
              <a:ext cx="0" cy="90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6510" name="Group 14"/>
          <p:cNvGrpSpPr>
            <a:grpSpLocks/>
          </p:cNvGrpSpPr>
          <p:nvPr/>
        </p:nvGrpSpPr>
        <p:grpSpPr bwMode="auto">
          <a:xfrm>
            <a:off x="3152775" y="5424488"/>
            <a:ext cx="557213" cy="1228725"/>
            <a:chOff x="441" y="2619"/>
            <a:chExt cx="585" cy="900"/>
          </a:xfrm>
        </p:grpSpPr>
        <p:sp>
          <p:nvSpPr>
            <p:cNvPr id="106511" name="Rectangle 15"/>
            <p:cNvSpPr>
              <a:spLocks noChangeArrowheads="1"/>
            </p:cNvSpPr>
            <p:nvPr/>
          </p:nvSpPr>
          <p:spPr bwMode="auto">
            <a:xfrm>
              <a:off x="441" y="2619"/>
              <a:ext cx="585" cy="1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12" name="Rectangle 16"/>
            <p:cNvSpPr>
              <a:spLocks noChangeArrowheads="1"/>
            </p:cNvSpPr>
            <p:nvPr/>
          </p:nvSpPr>
          <p:spPr bwMode="auto">
            <a:xfrm>
              <a:off x="441" y="2799"/>
              <a:ext cx="585" cy="1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13" name="Rectangle 17"/>
            <p:cNvSpPr>
              <a:spLocks noChangeArrowheads="1"/>
            </p:cNvSpPr>
            <p:nvPr/>
          </p:nvSpPr>
          <p:spPr bwMode="auto">
            <a:xfrm>
              <a:off x="441" y="2979"/>
              <a:ext cx="585" cy="1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14" name="Rectangle 18"/>
            <p:cNvSpPr>
              <a:spLocks noChangeArrowheads="1"/>
            </p:cNvSpPr>
            <p:nvPr/>
          </p:nvSpPr>
          <p:spPr bwMode="auto">
            <a:xfrm>
              <a:off x="441" y="3159"/>
              <a:ext cx="585" cy="1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15" name="Rectangle 19"/>
            <p:cNvSpPr>
              <a:spLocks noChangeArrowheads="1"/>
            </p:cNvSpPr>
            <p:nvPr/>
          </p:nvSpPr>
          <p:spPr bwMode="auto">
            <a:xfrm>
              <a:off x="441" y="3339"/>
              <a:ext cx="585" cy="1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16" name="Line 20"/>
            <p:cNvSpPr>
              <a:spLocks noChangeShapeType="1"/>
            </p:cNvSpPr>
            <p:nvPr/>
          </p:nvSpPr>
          <p:spPr bwMode="auto">
            <a:xfrm>
              <a:off x="558" y="2619"/>
              <a:ext cx="0" cy="90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06517" name="Line 21"/>
            <p:cNvSpPr>
              <a:spLocks noChangeShapeType="1"/>
            </p:cNvSpPr>
            <p:nvPr/>
          </p:nvSpPr>
          <p:spPr bwMode="auto">
            <a:xfrm>
              <a:off x="684" y="2619"/>
              <a:ext cx="0" cy="90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06518" name="Line 22"/>
            <p:cNvSpPr>
              <a:spLocks noChangeShapeType="1"/>
            </p:cNvSpPr>
            <p:nvPr/>
          </p:nvSpPr>
          <p:spPr bwMode="auto">
            <a:xfrm>
              <a:off x="819" y="2619"/>
              <a:ext cx="0" cy="90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06519" name="Line 23"/>
            <p:cNvSpPr>
              <a:spLocks noChangeShapeType="1"/>
            </p:cNvSpPr>
            <p:nvPr/>
          </p:nvSpPr>
          <p:spPr bwMode="auto">
            <a:xfrm>
              <a:off x="918" y="2619"/>
              <a:ext cx="0" cy="90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6531" name="Group 35"/>
          <p:cNvGrpSpPr>
            <a:grpSpLocks/>
          </p:cNvGrpSpPr>
          <p:nvPr/>
        </p:nvGrpSpPr>
        <p:grpSpPr bwMode="auto">
          <a:xfrm>
            <a:off x="6738938" y="4295775"/>
            <a:ext cx="600075" cy="700088"/>
            <a:chOff x="3444" y="2652"/>
            <a:chExt cx="648" cy="549"/>
          </a:xfrm>
        </p:grpSpPr>
        <p:sp>
          <p:nvSpPr>
            <p:cNvPr id="106521" name="Rectangle 25"/>
            <p:cNvSpPr>
              <a:spLocks noChangeArrowheads="1"/>
            </p:cNvSpPr>
            <p:nvPr/>
          </p:nvSpPr>
          <p:spPr bwMode="auto">
            <a:xfrm>
              <a:off x="3444" y="2652"/>
              <a:ext cx="648" cy="1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22" name="Rectangle 26"/>
            <p:cNvSpPr>
              <a:spLocks noChangeArrowheads="1"/>
            </p:cNvSpPr>
            <p:nvPr/>
          </p:nvSpPr>
          <p:spPr bwMode="auto">
            <a:xfrm>
              <a:off x="3444" y="2832"/>
              <a:ext cx="648" cy="1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23" name="Rectangle 27"/>
            <p:cNvSpPr>
              <a:spLocks noChangeArrowheads="1"/>
            </p:cNvSpPr>
            <p:nvPr/>
          </p:nvSpPr>
          <p:spPr bwMode="auto">
            <a:xfrm>
              <a:off x="3444" y="3012"/>
              <a:ext cx="648" cy="1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27" name="Line 31"/>
            <p:cNvSpPr>
              <a:spLocks noChangeShapeType="1"/>
            </p:cNvSpPr>
            <p:nvPr/>
          </p:nvSpPr>
          <p:spPr bwMode="auto">
            <a:xfrm>
              <a:off x="3713" y="2652"/>
              <a:ext cx="6" cy="549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06529" name="Line 33"/>
            <p:cNvSpPr>
              <a:spLocks noChangeShapeType="1"/>
            </p:cNvSpPr>
            <p:nvPr/>
          </p:nvSpPr>
          <p:spPr bwMode="auto">
            <a:xfrm>
              <a:off x="3963" y="2652"/>
              <a:ext cx="0" cy="54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6532" name="AutoShape 36" descr="Tirets horizontaux"/>
          <p:cNvSpPr>
            <a:spLocks noChangeArrowheads="1"/>
          </p:cNvSpPr>
          <p:nvPr/>
        </p:nvSpPr>
        <p:spPr bwMode="auto">
          <a:xfrm>
            <a:off x="3243263" y="4143375"/>
            <a:ext cx="3000375" cy="971550"/>
          </a:xfrm>
          <a:prstGeom prst="rightArrowCallout">
            <a:avLst>
              <a:gd name="adj1" fmla="val 25000"/>
              <a:gd name="adj2" fmla="val 25000"/>
              <a:gd name="adj3" fmla="val 51471"/>
              <a:gd name="adj4" fmla="val 66667"/>
            </a:avLst>
          </a:prstGeom>
          <a:pattFill prst="dashHorz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2400">
                <a:solidFill>
                  <a:srgbClr val="003296"/>
                </a:solidFill>
              </a:rPr>
              <a:t>Algèbre </a:t>
            </a:r>
          </a:p>
          <a:p>
            <a:pPr algn="ctr"/>
            <a:r>
              <a:rPr lang="fr-FR" sz="2400">
                <a:solidFill>
                  <a:srgbClr val="003296"/>
                </a:solidFill>
              </a:rPr>
              <a:t>Relationnelle</a:t>
            </a:r>
            <a:endParaRPr lang="en-US" sz="2400">
              <a:solidFill>
                <a:srgbClr val="003296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B081-FAE4-48B2-8BCE-70BDA5F85EF0}" type="slidenum">
              <a:rPr lang="fr-FR"/>
              <a:pPr/>
              <a:t>107</a:t>
            </a:fld>
            <a:endParaRPr lang="fr-FR"/>
          </a:p>
        </p:txBody>
      </p:sp>
      <p:pic>
        <p:nvPicPr>
          <p:cNvPr id="113666" name="Picture 2" descr="cod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3313" y="225425"/>
            <a:ext cx="3633787" cy="6446838"/>
          </a:xfrm>
          <a:prstGeom prst="rect">
            <a:avLst/>
          </a:prstGeom>
          <a:noFill/>
        </p:spPr>
      </p:pic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314325" y="2043113"/>
            <a:ext cx="4143375" cy="3270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>
                <a:solidFill>
                  <a:srgbClr val="FFFF00"/>
                </a:solidFill>
              </a:rPr>
              <a:t>Le Rapport de Recherche qui a lancé les SGBDs Relationnels</a:t>
            </a:r>
          </a:p>
          <a:p>
            <a:pPr>
              <a:spcBef>
                <a:spcPct val="50000"/>
              </a:spcBef>
            </a:pPr>
            <a:r>
              <a:rPr lang="fr-FR">
                <a:solidFill>
                  <a:srgbClr val="FFFF00"/>
                </a:solidFill>
              </a:rPr>
              <a:t>(publié uniquement en interne à IBM Almaden Research Center (CA)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192088" y="366713"/>
            <a:ext cx="4279900" cy="9096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anchor="ctr">
            <a:flatTx/>
          </a:bodyPr>
          <a:lstStyle/>
          <a:p>
            <a:pPr algn="ctr"/>
            <a:r>
              <a:rPr lang="fr-FR" sz="4000">
                <a:solidFill>
                  <a:srgbClr val="000066"/>
                </a:solidFill>
              </a:rPr>
              <a:t>BD Relationnelle</a:t>
            </a:r>
            <a:endParaRPr lang="en-US" sz="400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67B6-667B-481D-A6F0-E49882C4BDEE}" type="slidenum">
              <a:rPr lang="fr-FR"/>
              <a:pPr/>
              <a:t>108</a:t>
            </a:fld>
            <a:endParaRPr lang="fr-FR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8" y="352425"/>
            <a:ext cx="3879850" cy="938213"/>
          </a:xfrm>
        </p:spPr>
        <p:txBody>
          <a:bodyPr/>
          <a:lstStyle/>
          <a:p>
            <a:r>
              <a:rPr lang="fr-FR" sz="4000"/>
              <a:t>BD Relationnelle</a:t>
            </a:r>
            <a:endParaRPr lang="en-US" sz="4000"/>
          </a:p>
        </p:txBody>
      </p:sp>
      <p:pic>
        <p:nvPicPr>
          <p:cNvPr id="114691" name="Picture 3" descr="codd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8975" y="247650"/>
            <a:ext cx="4645025" cy="6167438"/>
          </a:xfrm>
          <a:prstGeom prst="rect">
            <a:avLst/>
          </a:prstGeom>
          <a:noFill/>
        </p:spPr>
      </p:pic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171450" y="2143125"/>
            <a:ext cx="4143375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>
                <a:solidFill>
                  <a:srgbClr val="FFFF00"/>
                </a:solidFill>
              </a:rPr>
              <a:t>Le Rapport de Recherche qui a lancé les SGBDs Relationnels</a:t>
            </a:r>
          </a:p>
          <a:p>
            <a:pPr>
              <a:spcBef>
                <a:spcPct val="50000"/>
              </a:spcBef>
            </a:pPr>
            <a:r>
              <a:rPr lang="fr-FR">
                <a:solidFill>
                  <a:srgbClr val="FFFF00"/>
                </a:solidFill>
              </a:rPr>
              <a:t>(Résumé)</a:t>
            </a:r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5973-9606-40E0-9742-FC03BBB690E2}" type="slidenum">
              <a:rPr lang="fr-FR"/>
              <a:pPr/>
              <a:t>109</a:t>
            </a:fld>
            <a:endParaRPr lang="fr-FR"/>
          </a:p>
        </p:txBody>
      </p:sp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614613" y="0"/>
            <a:ext cx="3879850" cy="938213"/>
          </a:xfrm>
        </p:spPr>
        <p:txBody>
          <a:bodyPr/>
          <a:lstStyle/>
          <a:p>
            <a:r>
              <a:rPr lang="fr-FR" sz="4000"/>
              <a:t>BD Relationnelle</a:t>
            </a:r>
            <a:endParaRPr lang="en-US" sz="4000"/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314325" y="2128838"/>
            <a:ext cx="3371850" cy="3270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>
                <a:solidFill>
                  <a:srgbClr val="FFFF00"/>
                </a:solidFill>
              </a:rPr>
              <a:t>Le Rapport de Recherche qui a lancé les SGBDs Relationnels</a:t>
            </a:r>
          </a:p>
          <a:p>
            <a:pPr>
              <a:spcBef>
                <a:spcPct val="50000"/>
              </a:spcBef>
            </a:pPr>
            <a:r>
              <a:rPr lang="fr-FR">
                <a:solidFill>
                  <a:srgbClr val="FFFF00"/>
                </a:solidFill>
              </a:rPr>
              <a:t>(Table des Matières)</a:t>
            </a:r>
            <a:endParaRPr lang="en-US">
              <a:solidFill>
                <a:srgbClr val="FFFF00"/>
              </a:solidFill>
            </a:endParaRPr>
          </a:p>
        </p:txBody>
      </p:sp>
      <p:pic>
        <p:nvPicPr>
          <p:cNvPr id="115717" name="Picture 5" descr="codd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9238" y="1254125"/>
            <a:ext cx="5084762" cy="45926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94380-DA8E-4FE8-A23D-600ACB5E2E5F}" type="slidenum">
              <a:rPr lang="fr-FR"/>
              <a:pPr/>
              <a:t>11</a:t>
            </a:fld>
            <a:endParaRPr lang="fr-FR"/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Base de Données</a:t>
            </a:r>
            <a:endParaRPr lang="en-US" dirty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9982" y="1641681"/>
            <a:ext cx="5514975" cy="5017881"/>
          </a:xfrm>
          <a:ln w="57150">
            <a:solidFill>
              <a:srgbClr val="FF0066"/>
            </a:solidFill>
          </a:ln>
        </p:spPr>
        <p:txBody>
          <a:bodyPr/>
          <a:lstStyle/>
          <a:p>
            <a:r>
              <a:rPr lang="fr-FR" sz="2800" dirty="0"/>
              <a:t>Une collection de données qui supporte </a:t>
            </a:r>
            <a:r>
              <a:rPr lang="fr-FR" sz="2800" dirty="0" smtClean="0"/>
              <a:t>(1) les </a:t>
            </a:r>
            <a:r>
              <a:rPr lang="fr-FR" sz="2800" i="1" dirty="0"/>
              <a:t>définitions</a:t>
            </a:r>
            <a:r>
              <a:rPr lang="fr-FR" sz="2800" dirty="0"/>
              <a:t> de</a:t>
            </a:r>
          </a:p>
          <a:p>
            <a:pPr lvl="1"/>
            <a:r>
              <a:rPr lang="fr-FR" sz="2400" dirty="0"/>
              <a:t>Données  de la base</a:t>
            </a:r>
          </a:p>
          <a:p>
            <a:pPr lvl="2"/>
            <a:r>
              <a:rPr lang="fr-FR" sz="2000" dirty="0"/>
              <a:t>Structure </a:t>
            </a:r>
            <a:r>
              <a:rPr lang="fr-FR" sz="2000" dirty="0" smtClean="0"/>
              <a:t>intégrée</a:t>
            </a:r>
          </a:p>
          <a:p>
            <a:pPr lvl="3"/>
            <a:r>
              <a:rPr lang="fr-FR" sz="1800" dirty="0" smtClean="0">
                <a:solidFill>
                  <a:srgbClr val="00CCFF"/>
                </a:solidFill>
              </a:rPr>
              <a:t>Toute donnée n’est définie qu’une fois</a:t>
            </a:r>
            <a:endParaRPr lang="fr-FR" sz="1800" dirty="0">
              <a:solidFill>
                <a:srgbClr val="00CCFF"/>
              </a:solidFill>
            </a:endParaRPr>
          </a:p>
          <a:p>
            <a:pPr lvl="4"/>
            <a:r>
              <a:rPr lang="fr-FR" sz="1800" dirty="0" smtClean="0">
                <a:solidFill>
                  <a:srgbClr val="00CCFF"/>
                </a:solidFill>
              </a:rPr>
              <a:t>Pas de copies inutiles</a:t>
            </a:r>
          </a:p>
          <a:p>
            <a:pPr lvl="4"/>
            <a:r>
              <a:rPr lang="fr-FR" sz="1800" dirty="0" smtClean="0">
                <a:solidFill>
                  <a:srgbClr val="00CCFF"/>
                </a:solidFill>
              </a:rPr>
              <a:t>Hétérogènes de surcroit</a:t>
            </a:r>
          </a:p>
          <a:p>
            <a:pPr lvl="3"/>
            <a:r>
              <a:rPr lang="fr-FR" sz="1800" dirty="0" smtClean="0">
                <a:solidFill>
                  <a:srgbClr val="00CCFF"/>
                </a:solidFill>
              </a:rPr>
              <a:t>Ex. le prix est défini une fois HT et en €</a:t>
            </a:r>
          </a:p>
          <a:p>
            <a:pPr lvl="2"/>
            <a:r>
              <a:rPr lang="fr-FR" sz="2000" dirty="0" smtClean="0"/>
              <a:t>Liens </a:t>
            </a:r>
            <a:r>
              <a:rPr lang="fr-FR" sz="2000" dirty="0"/>
              <a:t>r</a:t>
            </a:r>
            <a:r>
              <a:rPr lang="fr-FR" sz="2000" dirty="0" smtClean="0"/>
              <a:t>éférentiels</a:t>
            </a:r>
          </a:p>
          <a:p>
            <a:pPr lvl="2"/>
            <a:r>
              <a:rPr lang="fr-FR" sz="2000" dirty="0" smtClean="0"/>
              <a:t>Contraintes d’intégrité</a:t>
            </a:r>
          </a:p>
          <a:p>
            <a:pPr lvl="3"/>
            <a:r>
              <a:rPr lang="fr-FR" sz="1600" dirty="0" smtClean="0">
                <a:solidFill>
                  <a:srgbClr val="FFC000"/>
                </a:solidFill>
              </a:rPr>
              <a:t>Notamment référentielle</a:t>
            </a:r>
            <a:endParaRPr lang="fr-FR" sz="1600" dirty="0">
              <a:solidFill>
                <a:srgbClr val="FFC000"/>
              </a:solidFill>
            </a:endParaRPr>
          </a:p>
          <a:p>
            <a:pPr lvl="2"/>
            <a:r>
              <a:rPr lang="fr-FR" sz="2000" dirty="0"/>
              <a:t>Contraintes de sécurité</a:t>
            </a:r>
          </a:p>
          <a:p>
            <a:pPr lvl="1"/>
            <a:r>
              <a:rPr lang="fr-FR" sz="2400" dirty="0"/>
              <a:t>Vues de la base</a:t>
            </a:r>
          </a:p>
          <a:p>
            <a:pPr lvl="2"/>
            <a:endParaRPr lang="fr-FR" sz="2000" dirty="0"/>
          </a:p>
        </p:txBody>
      </p:sp>
      <p:graphicFrame>
        <p:nvGraphicFramePr>
          <p:cNvPr id="75780" name="Object 4"/>
          <p:cNvGraphicFramePr>
            <a:graphicFrameLocks noChangeAspect="1"/>
          </p:cNvGraphicFramePr>
          <p:nvPr/>
        </p:nvGraphicFramePr>
        <p:xfrm>
          <a:off x="6597650" y="2212975"/>
          <a:ext cx="2289175" cy="369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78" name="Image" r:id="rId5" imgW="2833745" imgH="4574656" progId="">
                  <p:embed/>
                </p:oleObj>
              </mc:Choice>
              <mc:Fallback>
                <p:oleObj name="Image" r:id="rId5" imgW="2833745" imgH="4574656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7650" y="2212975"/>
                        <a:ext cx="2289175" cy="369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~PP2414.WAV">
            <a:hlinkClick r:id="" action="ppaction://media"/>
          </p:cNvPr>
          <p:cNvPicPr>
            <a:picLocks noRot="1" noChangeAspect="1"/>
          </p:cNvPicPr>
          <p:nvPr>
            <a:wavAudioFile r:embed="rId2" name="~PP2414.WAV"/>
          </p:nvPr>
        </p:nvPicPr>
        <p:blipFill>
          <a:blip r:embed="rId7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7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8E54E-DFFF-4BD0-8243-472A70A40A1B}" type="slidenum">
              <a:rPr lang="fr-FR"/>
              <a:pPr/>
              <a:t>110</a:t>
            </a:fld>
            <a:endParaRPr lang="fr-FR"/>
          </a:p>
        </p:txBody>
      </p:sp>
      <p:graphicFrame>
        <p:nvGraphicFramePr>
          <p:cNvPr id="107522" name="Object 2"/>
          <p:cNvGraphicFramePr>
            <a:graphicFrameLocks noChangeAspect="1"/>
          </p:cNvGraphicFramePr>
          <p:nvPr/>
        </p:nvGraphicFramePr>
        <p:xfrm>
          <a:off x="1221348" y="1490196"/>
          <a:ext cx="5527675" cy="193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18" name="Image" r:id="rId4" imgW="8056477" imgH="2821038" progId="">
                  <p:embed/>
                </p:oleObj>
              </mc:Choice>
              <mc:Fallback>
                <p:oleObj name="Image" r:id="rId4" imgW="8056477" imgH="2821038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1348" y="1490196"/>
                        <a:ext cx="5527675" cy="193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523" name="Object 3"/>
          <p:cNvGraphicFramePr>
            <a:graphicFrameLocks noChangeAspect="1"/>
          </p:cNvGraphicFramePr>
          <p:nvPr/>
        </p:nvGraphicFramePr>
        <p:xfrm>
          <a:off x="1983349" y="5549247"/>
          <a:ext cx="3595687" cy="105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19" name="Image" r:id="rId6" imgW="5959760" imgH="1753618" progId="">
                  <p:embed/>
                </p:oleObj>
              </mc:Choice>
              <mc:Fallback>
                <p:oleObj name="Image" r:id="rId6" imgW="5959760" imgH="1753618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3349" y="5549247"/>
                        <a:ext cx="3595687" cy="1058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733705" y="3536858"/>
            <a:ext cx="796205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>
                <a:solidFill>
                  <a:schemeClr val="hlink"/>
                </a:solidFill>
              </a:rPr>
              <a:t>SQL: </a:t>
            </a:r>
          </a:p>
          <a:p>
            <a:pPr>
              <a:spcBef>
                <a:spcPct val="50000"/>
              </a:spcBef>
            </a:pPr>
            <a:r>
              <a:rPr lang="fr-FR" sz="2000" dirty="0" smtClean="0">
                <a:solidFill>
                  <a:schemeClr val="hlink"/>
                </a:solidFill>
              </a:rPr>
              <a:t>Select </a:t>
            </a:r>
            <a:r>
              <a:rPr lang="fr-FR" sz="2000" dirty="0">
                <a:solidFill>
                  <a:schemeClr val="hlink"/>
                </a:solidFill>
              </a:rPr>
              <a:t>S#, SNAME, STATUS FROM S WHERE CITY = ‘Paris</a:t>
            </a:r>
            <a:r>
              <a:rPr lang="fr-FR" sz="2000" dirty="0" smtClean="0">
                <a:solidFill>
                  <a:schemeClr val="hlink"/>
                </a:solidFill>
              </a:rPr>
              <a:t>’</a:t>
            </a:r>
          </a:p>
          <a:p>
            <a:pPr marL="0" lvl="1">
              <a:spcBef>
                <a:spcPct val="50000"/>
              </a:spcBef>
            </a:pPr>
            <a:r>
              <a:rPr lang="en-US" sz="2000" b="1" dirty="0" err="1" smtClean="0">
                <a:solidFill>
                  <a:srgbClr val="FAFD00"/>
                </a:solidFill>
              </a:rPr>
              <a:t>Algèbre</a:t>
            </a:r>
            <a:r>
              <a:rPr lang="en-US" sz="2000" b="1" dirty="0" smtClean="0">
                <a:solidFill>
                  <a:srgbClr val="FAFD00"/>
                </a:solidFill>
              </a:rPr>
              <a:t> </a:t>
            </a:r>
            <a:r>
              <a:rPr lang="en-US" sz="2000" b="1" dirty="0" err="1" smtClean="0">
                <a:solidFill>
                  <a:srgbClr val="FAFD00"/>
                </a:solidFill>
              </a:rPr>
              <a:t>relationnelle</a:t>
            </a:r>
            <a:r>
              <a:rPr lang="en-US" sz="2000" b="1" dirty="0" smtClean="0">
                <a:solidFill>
                  <a:srgbClr val="FAFD00"/>
                </a:solidFill>
              </a:rPr>
              <a:t> :</a:t>
            </a:r>
          </a:p>
          <a:p>
            <a:pPr marL="0" lvl="1">
              <a:spcBef>
                <a:spcPct val="50000"/>
              </a:spcBef>
            </a:pPr>
            <a:r>
              <a:rPr lang="en-US" sz="2000" b="1" dirty="0" smtClean="0">
                <a:solidFill>
                  <a:srgbClr val="FAFD00"/>
                </a:solidFill>
              </a:rPr>
              <a:t>(S WHERE CITY = 'Paris') [S#, SNAME, STATUS]  </a:t>
            </a:r>
          </a:p>
          <a:p>
            <a:pPr>
              <a:spcBef>
                <a:spcPct val="50000"/>
              </a:spcBef>
            </a:pPr>
            <a:endParaRPr lang="en-US" sz="2000" dirty="0">
              <a:solidFill>
                <a:schemeClr val="hlink"/>
              </a:solidFill>
            </a:endParaRPr>
          </a:p>
        </p:txBody>
      </p:sp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728663" y="1243013"/>
            <a:ext cx="4714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>
                <a:solidFill>
                  <a:schemeClr val="hlink"/>
                </a:solidFill>
              </a:rPr>
              <a:t>S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107527" name="Rectangle 7"/>
          <p:cNvSpPr>
            <a:spLocks noChangeArrowheads="1"/>
          </p:cNvSpPr>
          <p:nvPr/>
        </p:nvSpPr>
        <p:spPr bwMode="auto">
          <a:xfrm>
            <a:off x="5535613" y="309563"/>
            <a:ext cx="2693987" cy="7953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anchor="ctr">
            <a:flatTx/>
          </a:bodyPr>
          <a:lstStyle/>
          <a:p>
            <a:pPr algn="ctr"/>
            <a:r>
              <a:rPr lang="fr-FR" sz="4000">
                <a:solidFill>
                  <a:srgbClr val="000066"/>
                </a:solidFill>
              </a:rPr>
              <a:t>Exemple</a:t>
            </a:r>
            <a:endParaRPr lang="en-US" sz="400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6898F-4F66-44BB-A186-DC60633346A2}" type="slidenum">
              <a:rPr lang="fr-FR"/>
              <a:pPr/>
              <a:t>111</a:t>
            </a:fld>
            <a:endParaRPr lang="fr-FR"/>
          </a:p>
        </p:txBody>
      </p:sp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863600" y="252413"/>
            <a:ext cx="7423150" cy="1138237"/>
          </a:xfrm>
        </p:spPr>
        <p:txBody>
          <a:bodyPr/>
          <a:lstStyle/>
          <a:p>
            <a:r>
              <a:rPr lang="fr-FR" sz="3600"/>
              <a:t>Exemple de SGBD Relationnel</a:t>
            </a:r>
            <a:br>
              <a:rPr lang="fr-FR" sz="3600"/>
            </a:br>
            <a:r>
              <a:rPr lang="fr-FR" sz="3200" b="1">
                <a:solidFill>
                  <a:srgbClr val="FF0066"/>
                </a:solidFill>
              </a:rPr>
              <a:t>MsAccess</a:t>
            </a:r>
            <a:endParaRPr lang="en-US" sz="3200" b="1">
              <a:solidFill>
                <a:srgbClr val="FF0066"/>
              </a:solidFill>
            </a:endParaRP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6925" y="1565275"/>
            <a:ext cx="7858125" cy="5292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400"/>
              <a:t>Le plus vendu au monde</a:t>
            </a:r>
          </a:p>
          <a:p>
            <a:pPr lvl="1">
              <a:lnSpc>
                <a:spcPct val="90000"/>
              </a:lnSpc>
            </a:pPr>
            <a:r>
              <a:rPr lang="fr-FR" sz="2000"/>
              <a:t>Dizaines de millions de copies / mois</a:t>
            </a:r>
          </a:p>
          <a:p>
            <a:pPr>
              <a:lnSpc>
                <a:spcPct val="90000"/>
              </a:lnSpc>
            </a:pPr>
            <a:r>
              <a:rPr lang="fr-FR" sz="2400"/>
              <a:t>Bases  </a:t>
            </a:r>
            <a:r>
              <a:rPr lang="fr-FR" sz="2400">
                <a:sym typeface="Symbol" pitchFamily="18" charset="2"/>
              </a:rPr>
              <a:t> 3 GO</a:t>
            </a:r>
          </a:p>
          <a:p>
            <a:pPr lvl="1">
              <a:lnSpc>
                <a:spcPct val="90000"/>
              </a:lnSpc>
            </a:pPr>
            <a:r>
              <a:rPr lang="fr-FR" sz="2000"/>
              <a:t>Limite d’adressage en 32 bits de Windows</a:t>
            </a:r>
          </a:p>
          <a:p>
            <a:pPr>
              <a:lnSpc>
                <a:spcPct val="90000"/>
              </a:lnSpc>
            </a:pPr>
            <a:r>
              <a:rPr lang="fr-FR" sz="2400"/>
              <a:t>En multibase : taille illimitée</a:t>
            </a:r>
          </a:p>
          <a:p>
            <a:pPr>
              <a:lnSpc>
                <a:spcPct val="90000"/>
              </a:lnSpc>
            </a:pPr>
            <a:r>
              <a:rPr lang="fr-FR" sz="2400"/>
              <a:t>Langages SQL &amp; QBE</a:t>
            </a:r>
          </a:p>
          <a:p>
            <a:pPr>
              <a:lnSpc>
                <a:spcPct val="90000"/>
              </a:lnSpc>
            </a:pPr>
            <a:r>
              <a:rPr lang="fr-FR" sz="2400"/>
              <a:t>Excellente interfaces 4-GL &amp; OLE notamment multimedia incluse</a:t>
            </a:r>
          </a:p>
          <a:p>
            <a:pPr>
              <a:lnSpc>
                <a:spcPct val="90000"/>
              </a:lnSpc>
            </a:pPr>
            <a:r>
              <a:rPr lang="fr-FR" sz="2400"/>
              <a:t>Un langage de programmation BD </a:t>
            </a:r>
          </a:p>
          <a:p>
            <a:pPr lvl="1">
              <a:lnSpc>
                <a:spcPct val="90000"/>
              </a:lnSpc>
            </a:pPr>
            <a:r>
              <a:rPr lang="fr-FR" sz="2000"/>
              <a:t>Visual Basic</a:t>
            </a:r>
          </a:p>
          <a:p>
            <a:pPr>
              <a:lnSpc>
                <a:spcPct val="90000"/>
              </a:lnSpc>
            </a:pPr>
            <a:r>
              <a:rPr lang="fr-FR" sz="2400"/>
              <a:t>Adapté à l’architecture client-serveur</a:t>
            </a:r>
          </a:p>
          <a:p>
            <a:pPr lvl="1">
              <a:lnSpc>
                <a:spcPct val="90000"/>
              </a:lnSpc>
            </a:pPr>
            <a:r>
              <a:rPr lang="fr-FR" sz="2000"/>
              <a:t>Gestion de concurrence et  (limitée) de transactions </a:t>
            </a:r>
          </a:p>
          <a:p>
            <a:pPr lvl="1">
              <a:lnSpc>
                <a:spcPct val="90000"/>
              </a:lnSpc>
            </a:pPr>
            <a:r>
              <a:rPr lang="fr-FR" sz="2000"/>
              <a:t>ODBC</a:t>
            </a:r>
          </a:p>
          <a:p>
            <a:pPr lvl="1">
              <a:lnSpc>
                <a:spcPct val="90000"/>
              </a:lnSpc>
            </a:pPr>
            <a:r>
              <a:rPr lang="fr-FR" sz="2000"/>
              <a:t>Bonne compatibilité avec SQL Server</a:t>
            </a:r>
            <a:endParaRPr lang="en-US" sz="180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1E083-72B6-4898-AB4F-636A9A6F8150}" type="slidenum">
              <a:rPr lang="fr-FR"/>
              <a:pPr/>
              <a:t>112</a:t>
            </a:fld>
            <a:endParaRPr lang="fr-FR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6925" y="1836738"/>
            <a:ext cx="7772400" cy="3243262"/>
          </a:xfrm>
        </p:spPr>
        <p:txBody>
          <a:bodyPr/>
          <a:lstStyle/>
          <a:p>
            <a:r>
              <a:rPr lang="fr-FR" dirty="0"/>
              <a:t>A partir du portable en cours</a:t>
            </a:r>
          </a:p>
          <a:p>
            <a:pPr lvl="1"/>
            <a:r>
              <a:rPr lang="fr-FR" dirty="0"/>
              <a:t>Ouverture de bases exemple</a:t>
            </a:r>
          </a:p>
          <a:p>
            <a:pPr lvl="1"/>
            <a:r>
              <a:rPr lang="fr-FR" dirty="0"/>
              <a:t>Analyse de schémas</a:t>
            </a:r>
          </a:p>
          <a:p>
            <a:pPr lvl="1"/>
            <a:r>
              <a:rPr lang="fr-FR" dirty="0"/>
              <a:t>Manipulations 4-GL</a:t>
            </a:r>
          </a:p>
          <a:p>
            <a:pPr lvl="1"/>
            <a:r>
              <a:rPr lang="fr-FR" dirty="0"/>
              <a:t>Manipulations QBE</a:t>
            </a:r>
          </a:p>
          <a:p>
            <a:pPr lvl="1"/>
            <a:r>
              <a:rPr lang="fr-FR" dirty="0"/>
              <a:t>Manipulations </a:t>
            </a:r>
            <a:r>
              <a:rPr lang="fr-FR" dirty="0" smtClean="0"/>
              <a:t>SQL</a:t>
            </a:r>
          </a:p>
        </p:txBody>
      </p:sp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906463" y="466725"/>
            <a:ext cx="7423150" cy="9096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anchor="ctr">
            <a:flatTx/>
          </a:bodyPr>
          <a:lstStyle/>
          <a:p>
            <a:pPr algn="ctr"/>
            <a:r>
              <a:rPr lang="fr-FR" sz="3600">
                <a:solidFill>
                  <a:srgbClr val="000066"/>
                </a:solidFill>
              </a:rPr>
              <a:t>Exemple d’utilisation de MsAccess</a:t>
            </a:r>
            <a:endParaRPr lang="en-US" b="1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B73F1-F200-42B0-8FB0-24E6B85B1F53}" type="slidenum">
              <a:rPr lang="fr-FR"/>
              <a:pPr/>
              <a:t>113</a:t>
            </a:fld>
            <a:endParaRPr lang="fr-FR"/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892175" y="280988"/>
            <a:ext cx="7337425" cy="538162"/>
          </a:xfrm>
        </p:spPr>
        <p:txBody>
          <a:bodyPr/>
          <a:lstStyle/>
          <a:p>
            <a:r>
              <a:rPr lang="fr-FR" sz="3600"/>
              <a:t>Exercices</a:t>
            </a:r>
            <a:endParaRPr lang="en-US" sz="360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8987" y="1315330"/>
            <a:ext cx="8682037" cy="4556661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buFontTx/>
              <a:buAutoNum type="arabicPeriod"/>
            </a:pPr>
            <a:r>
              <a:rPr lang="fr-FR" sz="2800" dirty="0" smtClean="0"/>
              <a:t>Définition </a:t>
            </a:r>
            <a:r>
              <a:rPr lang="fr-FR" sz="2800" dirty="0"/>
              <a:t>du concept de BD</a:t>
            </a:r>
          </a:p>
          <a:p>
            <a:pPr marL="533400" indent="-533400">
              <a:lnSpc>
                <a:spcPct val="80000"/>
              </a:lnSpc>
              <a:buFontTx/>
              <a:buAutoNum type="arabicPeriod"/>
            </a:pPr>
            <a:r>
              <a:rPr lang="fr-FR" sz="2800" dirty="0" smtClean="0"/>
              <a:t>Avantages essentiels d’une </a:t>
            </a:r>
            <a:r>
              <a:rPr lang="fr-FR" sz="2800" dirty="0"/>
              <a:t>BD </a:t>
            </a:r>
            <a:r>
              <a:rPr lang="fr-FR" sz="2800" dirty="0" smtClean="0"/>
              <a:t>sur </a:t>
            </a:r>
            <a:r>
              <a:rPr lang="fr-FR" sz="2800" dirty="0"/>
              <a:t>un </a:t>
            </a:r>
            <a:r>
              <a:rPr lang="fr-FR" sz="2800" dirty="0" smtClean="0"/>
              <a:t>fichier</a:t>
            </a:r>
            <a:endParaRPr lang="fr-FR" sz="2800" dirty="0"/>
          </a:p>
          <a:p>
            <a:pPr marL="533400" indent="-533400">
              <a:lnSpc>
                <a:spcPct val="80000"/>
              </a:lnSpc>
              <a:buFontTx/>
              <a:buAutoNum type="arabicPeriod"/>
            </a:pPr>
            <a:r>
              <a:rPr lang="fr-FR" sz="2800" dirty="0"/>
              <a:t>Commentez le concept de schéma </a:t>
            </a:r>
            <a:r>
              <a:rPr lang="fr-FR" sz="2800" dirty="0" err="1" smtClean="0"/>
              <a:t>inté</a:t>
            </a:r>
            <a:r>
              <a:rPr lang="fr-FR" sz="2800" dirty="0" smtClean="0"/>
              <a:t> gré </a:t>
            </a:r>
            <a:endParaRPr lang="fr-FR" sz="2800" dirty="0"/>
          </a:p>
          <a:p>
            <a:pPr marL="533400" indent="-533400">
              <a:lnSpc>
                <a:spcPct val="80000"/>
              </a:lnSpc>
              <a:buFontTx/>
              <a:buAutoNum type="arabicPeriod"/>
            </a:pPr>
            <a:r>
              <a:rPr lang="fr-FR" sz="2800" dirty="0" smtClean="0"/>
              <a:t>Un exemple d’une contrainte d’intégrité dans une </a:t>
            </a:r>
            <a:r>
              <a:rPr lang="fr-FR" sz="2800" dirty="0"/>
              <a:t>BD</a:t>
            </a:r>
          </a:p>
          <a:p>
            <a:pPr marL="533400" indent="-533400">
              <a:lnSpc>
                <a:spcPct val="80000"/>
              </a:lnSpc>
              <a:buFontTx/>
              <a:buAutoNum type="arabicPeriod"/>
            </a:pPr>
            <a:r>
              <a:rPr lang="fr-FR" sz="2800" dirty="0" smtClean="0"/>
              <a:t>Différence essentielle entre un langage </a:t>
            </a:r>
            <a:r>
              <a:rPr lang="fr-FR" sz="2800" dirty="0" err="1" smtClean="0"/>
              <a:t>assertionnel</a:t>
            </a:r>
            <a:r>
              <a:rPr lang="fr-FR" sz="2800" dirty="0" smtClean="0"/>
              <a:t> et un langage de programmation</a:t>
            </a:r>
            <a:endParaRPr lang="fr-FR" sz="2800" dirty="0"/>
          </a:p>
          <a:p>
            <a:pPr marL="533400" indent="-533400">
              <a:lnSpc>
                <a:spcPct val="80000"/>
              </a:lnSpc>
              <a:buFontTx/>
              <a:buAutoNum type="arabicPeriod"/>
            </a:pPr>
            <a:r>
              <a:rPr lang="fr-FR" sz="2800" dirty="0" smtClean="0"/>
              <a:t>Typologies </a:t>
            </a:r>
            <a:r>
              <a:rPr lang="fr-FR" sz="2800" dirty="0"/>
              <a:t>de </a:t>
            </a:r>
            <a:r>
              <a:rPr lang="fr-FR" sz="2800" dirty="0" err="1"/>
              <a:t>BDs</a:t>
            </a:r>
            <a:endParaRPr lang="fr-FR" sz="2800" dirty="0"/>
          </a:p>
          <a:p>
            <a:pPr marL="533400" indent="-533400">
              <a:lnSpc>
                <a:spcPct val="80000"/>
              </a:lnSpc>
              <a:buFontTx/>
              <a:buAutoNum type="arabicPeriod"/>
            </a:pPr>
            <a:r>
              <a:rPr lang="fr-FR" sz="2800" dirty="0" smtClean="0"/>
              <a:t>Expliquez </a:t>
            </a:r>
            <a:r>
              <a:rPr lang="fr-FR" sz="2800" dirty="0"/>
              <a:t>l’architecture ANSI-SPARC</a:t>
            </a:r>
          </a:p>
          <a:p>
            <a:pPr marL="533400" indent="-533400">
              <a:lnSpc>
                <a:spcPct val="80000"/>
              </a:lnSpc>
              <a:buFontTx/>
              <a:buAutoNum type="arabicPeriod"/>
            </a:pPr>
            <a:r>
              <a:rPr lang="fr-FR" sz="2800" dirty="0"/>
              <a:t>Limitations du concept de la vue d’une BD (</a:t>
            </a:r>
            <a:r>
              <a:rPr lang="fr-FR" sz="2800" dirty="0" smtClean="0"/>
              <a:t>exemple)</a:t>
            </a:r>
          </a:p>
          <a:p>
            <a:pPr marL="533400" indent="-533400">
              <a:lnSpc>
                <a:spcPct val="80000"/>
              </a:lnSpc>
              <a:buFontTx/>
              <a:buAutoNum type="arabicPeriod"/>
            </a:pPr>
            <a:r>
              <a:rPr lang="fr-FR" sz="2800" dirty="0" smtClean="0"/>
              <a:t>Commentez les images de « Iceberg » et de Magritte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B73F1-F200-42B0-8FB0-24E6B85B1F53}" type="slidenum">
              <a:rPr lang="fr-FR"/>
              <a:pPr/>
              <a:t>114</a:t>
            </a:fld>
            <a:endParaRPr lang="fr-FR"/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892175" y="280988"/>
            <a:ext cx="7337425" cy="538162"/>
          </a:xfrm>
        </p:spPr>
        <p:txBody>
          <a:bodyPr/>
          <a:lstStyle/>
          <a:p>
            <a:r>
              <a:rPr lang="fr-FR" sz="3600"/>
              <a:t>Exercices</a:t>
            </a:r>
            <a:endParaRPr lang="en-US" sz="360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4127" y="1053222"/>
            <a:ext cx="8682037" cy="5206901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buFont typeface="+mj-lt"/>
              <a:buAutoNum type="arabicPeriod" startAt="10"/>
            </a:pPr>
            <a:r>
              <a:rPr lang="fr-FR" dirty="0" smtClean="0"/>
              <a:t>Quoi et pourquoi de l’architecture </a:t>
            </a:r>
            <a:r>
              <a:rPr lang="fr-FR" dirty="0" err="1" smtClean="0"/>
              <a:t>multibase</a:t>
            </a:r>
            <a:endParaRPr lang="fr-FR" dirty="0" smtClean="0"/>
          </a:p>
          <a:p>
            <a:pPr marL="533400" indent="-533400">
              <a:lnSpc>
                <a:spcPct val="80000"/>
              </a:lnSpc>
              <a:buFont typeface="+mj-lt"/>
              <a:buAutoNum type="arabicPeriod" startAt="10"/>
            </a:pPr>
            <a:r>
              <a:rPr lang="fr-FR" dirty="0" smtClean="0"/>
              <a:t>Quelles possibilités de l’architecture </a:t>
            </a:r>
            <a:r>
              <a:rPr lang="fr-FR" dirty="0" err="1" smtClean="0"/>
              <a:t>multibase</a:t>
            </a:r>
            <a:r>
              <a:rPr lang="fr-FR" dirty="0" smtClean="0"/>
              <a:t> existent sous </a:t>
            </a:r>
            <a:r>
              <a:rPr lang="fr-FR" dirty="0" err="1" smtClean="0"/>
              <a:t>MsAccess</a:t>
            </a:r>
            <a:r>
              <a:rPr lang="fr-FR" dirty="0" smtClean="0"/>
              <a:t> ?</a:t>
            </a:r>
            <a:endParaRPr lang="fr-FR" dirty="0"/>
          </a:p>
          <a:p>
            <a:pPr marL="533400" indent="-533400">
              <a:lnSpc>
                <a:spcPct val="80000"/>
              </a:lnSpc>
              <a:buFont typeface="+mj-lt"/>
              <a:buAutoNum type="arabicPeriod" startAt="10"/>
            </a:pPr>
            <a:r>
              <a:rPr lang="fr-FR" dirty="0" smtClean="0"/>
              <a:t>Avantages et défauts de l’architecture client-serveur</a:t>
            </a:r>
          </a:p>
          <a:p>
            <a:pPr marL="533400" indent="-533400">
              <a:lnSpc>
                <a:spcPct val="80000"/>
              </a:lnSpc>
              <a:buFont typeface="+mj-lt"/>
              <a:buAutoNum type="arabicPeriod" startAt="10"/>
            </a:pPr>
            <a:r>
              <a:rPr lang="fr-FR" dirty="0" smtClean="0"/>
              <a:t>Pourquoi l’architecture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smtClean="0"/>
              <a:t>client-serveur(s) ?</a:t>
            </a:r>
          </a:p>
          <a:p>
            <a:pPr marL="533400" indent="-533400">
              <a:lnSpc>
                <a:spcPct val="80000"/>
              </a:lnSpc>
              <a:buFont typeface="+mj-lt"/>
              <a:buAutoNum type="arabicPeriod" startAt="10"/>
            </a:pPr>
            <a:r>
              <a:rPr lang="fr-FR" dirty="0" smtClean="0"/>
              <a:t>Que signifient les concept : </a:t>
            </a:r>
            <a:r>
              <a:rPr lang="fr-FR" dirty="0" err="1" smtClean="0"/>
              <a:t>scalabilité</a:t>
            </a:r>
            <a:r>
              <a:rPr lang="fr-FR" dirty="0" smtClean="0"/>
              <a:t>, EWS, </a:t>
            </a:r>
            <a:r>
              <a:rPr lang="fr-FR" dirty="0" err="1" smtClean="0"/>
              <a:t>PaaS</a:t>
            </a:r>
            <a:r>
              <a:rPr lang="fr-FR" dirty="0" smtClean="0"/>
              <a:t>, </a:t>
            </a:r>
            <a:r>
              <a:rPr lang="fr-FR" dirty="0" err="1" smtClean="0"/>
              <a:t>IaaS</a:t>
            </a:r>
            <a:r>
              <a:rPr lang="fr-FR" dirty="0" smtClean="0"/>
              <a:t>, </a:t>
            </a:r>
            <a:r>
              <a:rPr lang="fr-FR" dirty="0" err="1" smtClean="0"/>
              <a:t>DBaS</a:t>
            </a:r>
            <a:r>
              <a:rPr lang="fr-FR" dirty="0" smtClean="0"/>
              <a:t>, </a:t>
            </a:r>
            <a:r>
              <a:rPr lang="fr-FR" dirty="0" err="1" smtClean="0"/>
              <a:t>SaaS</a:t>
            </a:r>
            <a:r>
              <a:rPr lang="fr-FR" dirty="0" smtClean="0"/>
              <a:t> ?</a:t>
            </a:r>
          </a:p>
          <a:p>
            <a:pPr marL="533400" indent="-533400">
              <a:lnSpc>
                <a:spcPct val="80000"/>
              </a:lnSpc>
              <a:buFont typeface="+mj-lt"/>
              <a:buAutoNum type="arabicPeriod" startAt="10"/>
            </a:pPr>
            <a:r>
              <a:rPr lang="fr-FR" dirty="0" smtClean="0"/>
              <a:t> Présentez les concepts de P2P, </a:t>
            </a:r>
            <a:r>
              <a:rPr lang="fr-FR" dirty="0" err="1" smtClean="0"/>
              <a:t>Grid</a:t>
            </a:r>
            <a:r>
              <a:rPr lang="fr-FR" dirty="0" smtClean="0"/>
              <a:t> et Cloud </a:t>
            </a:r>
            <a:r>
              <a:rPr lang="fr-FR" dirty="0" err="1" smtClean="0"/>
              <a:t>Computing</a:t>
            </a:r>
            <a:endParaRPr lang="fr-FR" dirty="0" smtClean="0"/>
          </a:p>
          <a:p>
            <a:pPr marL="533400" indent="-533400">
              <a:lnSpc>
                <a:spcPct val="80000"/>
              </a:lnSpc>
              <a:buFont typeface="+mj-lt"/>
              <a:buAutoNum type="arabicPeriod" startAt="10"/>
            </a:pPr>
            <a:r>
              <a:rPr lang="fr-FR" dirty="0" smtClean="0"/>
              <a:t> Que signifie Windows Azure, SQL Azure, Amazon EC2</a:t>
            </a:r>
            <a:r>
              <a:rPr lang="fr-FR" smtClean="0"/>
              <a:t>, Amazon RDS </a:t>
            </a:r>
            <a:r>
              <a:rPr lang="fr-FR" dirty="0" smtClean="0"/>
              <a:t>?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19760" y="711200"/>
            <a:ext cx="748792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3400" indent="-533400">
              <a:lnSpc>
                <a:spcPct val="80000"/>
              </a:lnSpc>
              <a:spcBef>
                <a:spcPts val="600"/>
              </a:spcBef>
              <a:buFont typeface="+mj-lt"/>
              <a:buAutoNum type="arabicPeriod" startAt="10"/>
            </a:pPr>
            <a:r>
              <a:rPr lang="fr-FR" dirty="0" smtClean="0">
                <a:solidFill>
                  <a:srgbClr val="FFFF00"/>
                </a:solidFill>
              </a:rPr>
              <a:t>Quelle est la caractéristique nouvelle et encore unique (2012) de SD-SQL Server</a:t>
            </a:r>
          </a:p>
          <a:p>
            <a:pPr marL="533400" indent="-533400">
              <a:lnSpc>
                <a:spcPct val="80000"/>
              </a:lnSpc>
              <a:spcBef>
                <a:spcPts val="600"/>
              </a:spcBef>
              <a:buFont typeface="+mj-lt"/>
              <a:buAutoNum type="arabicPeriod" startAt="10"/>
            </a:pPr>
            <a:r>
              <a:rPr lang="fr-FR" dirty="0" smtClean="0">
                <a:solidFill>
                  <a:srgbClr val="FFFF00"/>
                </a:solidFill>
              </a:rPr>
              <a:t> Si votre application est plutôt  OLDA que OLTP   votre choix serait plutôt </a:t>
            </a:r>
            <a:r>
              <a:rPr lang="fr-FR" dirty="0" err="1" smtClean="0">
                <a:solidFill>
                  <a:srgbClr val="FFFF00"/>
                </a:solidFill>
              </a:rPr>
              <a:t>Vertica</a:t>
            </a:r>
            <a:r>
              <a:rPr lang="fr-FR" dirty="0" smtClean="0">
                <a:solidFill>
                  <a:srgbClr val="FFFF00"/>
                </a:solidFill>
              </a:rPr>
              <a:t> ou Oracle ? </a:t>
            </a:r>
          </a:p>
          <a:p>
            <a:pPr marL="533400" indent="-533400">
              <a:lnSpc>
                <a:spcPct val="80000"/>
              </a:lnSpc>
              <a:spcBef>
                <a:spcPts val="600"/>
              </a:spcBef>
              <a:buFont typeface="+mj-lt"/>
              <a:buAutoNum type="arabicPeriod" startAt="10"/>
            </a:pPr>
            <a:r>
              <a:rPr lang="fr-FR" dirty="0" smtClean="0">
                <a:solidFill>
                  <a:srgbClr val="FFFF00"/>
                </a:solidFill>
              </a:rPr>
              <a:t>Auto-familiarisation avec </a:t>
            </a:r>
            <a:r>
              <a:rPr lang="fr-FR" dirty="0" err="1" smtClean="0">
                <a:solidFill>
                  <a:srgbClr val="FFFF00"/>
                </a:solidFill>
              </a:rPr>
              <a:t>MsAccess</a:t>
            </a:r>
            <a:r>
              <a:rPr lang="fr-FR" dirty="0" smtClean="0">
                <a:solidFill>
                  <a:srgbClr val="FFFF00"/>
                </a:solidFill>
              </a:rPr>
              <a:t> 2010</a:t>
            </a:r>
          </a:p>
          <a:p>
            <a:pPr marL="933450" lvl="1" indent="-533400">
              <a:lnSpc>
                <a:spcPct val="80000"/>
              </a:lnSpc>
              <a:spcBef>
                <a:spcPts val="600"/>
              </a:spcBef>
            </a:pPr>
            <a:r>
              <a:rPr lang="fr-FR" sz="2800" dirty="0" smtClean="0">
                <a:solidFill>
                  <a:srgbClr val="FFFF00"/>
                </a:solidFill>
              </a:rPr>
              <a:t>Disponible sous MSDN Dauphine et aux </a:t>
            </a:r>
            <a:r>
              <a:rPr lang="fr-FR" sz="2800" dirty="0" err="1" smtClean="0">
                <a:solidFill>
                  <a:srgbClr val="FFFF00"/>
                </a:solidFill>
              </a:rPr>
              <a:t>CRIOs</a:t>
            </a:r>
            <a:endParaRPr lang="fr-FR" sz="2800" dirty="0" smtClean="0">
              <a:solidFill>
                <a:srgbClr val="FFFF00"/>
              </a:solidFill>
            </a:endParaRPr>
          </a:p>
          <a:p>
            <a:pPr marL="933450" lvl="1" indent="-533400">
              <a:lnSpc>
                <a:spcPct val="80000"/>
              </a:lnSpc>
              <a:spcBef>
                <a:spcPts val="600"/>
              </a:spcBef>
            </a:pPr>
            <a:r>
              <a:rPr lang="fr-FR" sz="2800" dirty="0" smtClean="0">
                <a:solidFill>
                  <a:srgbClr val="FFFF00"/>
                </a:solidFill>
              </a:rPr>
              <a:t>Aussi téléchargement libre pour 60 jours chez MS</a:t>
            </a:r>
          </a:p>
          <a:p>
            <a:pPr marL="1333500" lvl="2" indent="-533400">
              <a:lnSpc>
                <a:spcPct val="80000"/>
              </a:lnSpc>
              <a:spcBef>
                <a:spcPts val="600"/>
              </a:spcBef>
            </a:pPr>
            <a:r>
              <a:rPr lang="fr-FR" sz="2400" dirty="0" smtClean="0">
                <a:solidFill>
                  <a:srgbClr val="FFFF00"/>
                </a:solidFill>
              </a:rPr>
              <a:t>Suffit pour le cours</a:t>
            </a:r>
            <a:endParaRPr lang="fr-FR" sz="2000" dirty="0" smtClean="0">
              <a:solidFill>
                <a:srgbClr val="FFFF00"/>
              </a:solidFill>
            </a:endParaRPr>
          </a:p>
          <a:p>
            <a:pPr marL="533400" indent="-533400">
              <a:lnSpc>
                <a:spcPct val="80000"/>
              </a:lnSpc>
              <a:spcBef>
                <a:spcPts val="600"/>
              </a:spcBef>
              <a:buFont typeface="+mj-lt"/>
              <a:buAutoNum type="arabicPeriod" startAt="17"/>
            </a:pPr>
            <a:r>
              <a:rPr lang="fr-FR" dirty="0" smtClean="0">
                <a:solidFill>
                  <a:srgbClr val="FFFF00"/>
                </a:solidFill>
              </a:rPr>
              <a:t> Télécharger et essayer </a:t>
            </a:r>
            <a:r>
              <a:rPr lang="fr-FR" dirty="0" err="1" smtClean="0">
                <a:solidFill>
                  <a:srgbClr val="FFFF00"/>
                </a:solidFill>
              </a:rPr>
              <a:t>OpenOfficeBase</a:t>
            </a:r>
            <a:endParaRPr lang="fr-FR" dirty="0" smtClean="0">
              <a:solidFill>
                <a:srgbClr val="FFFF00"/>
              </a:solidFill>
            </a:endParaRPr>
          </a:p>
          <a:p>
            <a:pPr marL="533400" indent="-533400">
              <a:lnSpc>
                <a:spcPct val="80000"/>
              </a:lnSpc>
              <a:spcBef>
                <a:spcPts val="600"/>
              </a:spcBef>
              <a:buFont typeface="+mj-lt"/>
              <a:buAutoNum type="arabicPeriod" startAt="17"/>
            </a:pPr>
            <a:r>
              <a:rPr lang="fr-FR" dirty="0" smtClean="0">
                <a:solidFill>
                  <a:srgbClr val="FFFF00"/>
                </a:solidFill>
              </a:rPr>
              <a:t> </a:t>
            </a:r>
            <a:r>
              <a:rPr lang="fr-FR" i="1" dirty="0" smtClean="0">
                <a:solidFill>
                  <a:srgbClr val="FFFF00"/>
                </a:solidFill>
              </a:rPr>
              <a:t>Voir aussi les exercices hors diaporama sur le site du cours</a:t>
            </a:r>
          </a:p>
          <a:p>
            <a:pPr marL="533400" indent="-533400">
              <a:lnSpc>
                <a:spcPct val="80000"/>
              </a:lnSpc>
              <a:spcBef>
                <a:spcPts val="600"/>
              </a:spcBef>
              <a:buFont typeface="+mj-lt"/>
              <a:buAutoNum type="arabicPeriod" startAt="17"/>
            </a:pPr>
            <a:endParaRPr lang="fr-FR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9BCC-F49C-48F8-80F6-916349469E95}" type="slidenum">
              <a:rPr lang="fr-FR"/>
              <a:pPr/>
              <a:t>116</a:t>
            </a:fld>
            <a:endParaRPr lang="fr-FR"/>
          </a:p>
        </p:txBody>
      </p:sp>
      <p:sp>
        <p:nvSpPr>
          <p:cNvPr id="1105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320800" y="2195513"/>
            <a:ext cx="7651750" cy="1666875"/>
          </a:xfrm>
          <a:scene3d>
            <a:camera prst="legacyPerspectiveFront">
              <a:rot lat="20099999" lon="20099999" rev="0"/>
            </a:camera>
            <a:lightRig rig="legacyFlat2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/>
          <a:lstStyle/>
          <a:p>
            <a:r>
              <a:rPr lang="fr-FR" sz="9600"/>
              <a:t>FIN</a:t>
            </a:r>
            <a:endParaRPr lang="en-US" sz="960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64439" y="218606"/>
            <a:ext cx="5504148" cy="1147486"/>
          </a:xfrm>
        </p:spPr>
        <p:txBody>
          <a:bodyPr/>
          <a:lstStyle/>
          <a:p>
            <a:r>
              <a:rPr lang="fr-FR" sz="3600" dirty="0" smtClean="0"/>
              <a:t>Vue d’une Base de Données</a:t>
            </a:r>
            <a:br>
              <a:rPr lang="fr-FR" sz="3600" dirty="0" smtClean="0"/>
            </a:br>
            <a:r>
              <a:rPr lang="fr-FR" sz="2800" dirty="0" smtClean="0"/>
              <a:t>(Magritte)</a:t>
            </a:r>
            <a:endParaRPr lang="fr-FR" sz="3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7" name="Image 6" descr="magritte-vue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9066" y="1530472"/>
            <a:ext cx="7185121" cy="5134733"/>
          </a:xfrm>
          <a:prstGeom prst="rect">
            <a:avLst/>
          </a:prstGeom>
        </p:spPr>
      </p:pic>
      <p:pic>
        <p:nvPicPr>
          <p:cNvPr id="8" name="~PP3258.WAV">
            <a:hlinkClick r:id="" action="ppaction://media"/>
          </p:cNvPr>
          <p:cNvPicPr>
            <a:picLocks noRot="1" noChangeAspect="1"/>
          </p:cNvPicPr>
          <p:nvPr>
            <a:wavAudioFile r:embed="rId1" name="~PP3258.WAV"/>
          </p:nvPr>
        </p:nvPicPr>
        <p:blipFill>
          <a:blip r:embed="rId5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32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B46F9-8CE0-46DC-9F07-049B4E7BB285}" type="slidenum">
              <a:rPr lang="fr-FR"/>
              <a:pPr/>
              <a:t>13</a:t>
            </a:fld>
            <a:endParaRPr lang="fr-FR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Base de Données</a:t>
            </a:r>
            <a:endParaRPr lang="en-US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7175" y="1579563"/>
            <a:ext cx="6443663" cy="4864100"/>
          </a:xfrm>
          <a:ln w="57150">
            <a:solidFill>
              <a:srgbClr val="FF0066"/>
            </a:solidFill>
          </a:ln>
        </p:spPr>
        <p:txBody>
          <a:bodyPr/>
          <a:lstStyle/>
          <a:p>
            <a:r>
              <a:rPr lang="fr-FR" dirty="0"/>
              <a:t>Une collection de données qui supporte </a:t>
            </a:r>
            <a:r>
              <a:rPr lang="fr-FR" dirty="0" smtClean="0"/>
              <a:t>(2) les </a:t>
            </a:r>
            <a:r>
              <a:rPr lang="fr-FR" i="1" dirty="0" smtClean="0"/>
              <a:t>manipulations</a:t>
            </a:r>
            <a:endParaRPr lang="fr-FR" dirty="0"/>
          </a:p>
          <a:p>
            <a:pPr lvl="1"/>
            <a:r>
              <a:rPr lang="fr-FR" b="1" dirty="0" smtClean="0">
                <a:solidFill>
                  <a:srgbClr val="FFFF00"/>
                </a:solidFill>
              </a:rPr>
              <a:t>(a) Recherche</a:t>
            </a:r>
            <a:r>
              <a:rPr lang="fr-FR" dirty="0" smtClean="0"/>
              <a:t> de données</a:t>
            </a:r>
            <a:endParaRPr lang="fr-FR" dirty="0"/>
          </a:p>
          <a:p>
            <a:pPr lvl="2"/>
            <a:r>
              <a:rPr lang="fr-FR" sz="2800" dirty="0" smtClean="0"/>
              <a:t>Interactive ou imbriquée</a:t>
            </a:r>
            <a:endParaRPr lang="fr-FR" sz="2800" dirty="0"/>
          </a:p>
          <a:p>
            <a:pPr lvl="2"/>
            <a:r>
              <a:rPr lang="fr-FR" sz="2800" dirty="0"/>
              <a:t>Assertionnelle</a:t>
            </a:r>
          </a:p>
          <a:p>
            <a:pPr lvl="2"/>
            <a:r>
              <a:rPr lang="fr-FR" sz="2800" dirty="0" smtClean="0"/>
              <a:t>4-GL</a:t>
            </a:r>
          </a:p>
          <a:p>
            <a:pPr lvl="2"/>
            <a:r>
              <a:rPr lang="fr-FR" sz="2800" dirty="0" smtClean="0"/>
              <a:t>Sécurisée</a:t>
            </a:r>
            <a:endParaRPr lang="fr-FR" sz="2800" dirty="0"/>
          </a:p>
          <a:p>
            <a:pPr lvl="2"/>
            <a:r>
              <a:rPr lang="fr-FR" sz="2800" dirty="0"/>
              <a:t>Logiquement et physiquement </a:t>
            </a:r>
            <a:r>
              <a:rPr lang="fr-FR" sz="2800" dirty="0" smtClean="0"/>
              <a:t>performante</a:t>
            </a:r>
            <a:endParaRPr lang="fr-FR" sz="2800" dirty="0"/>
          </a:p>
        </p:txBody>
      </p:sp>
      <p:graphicFrame>
        <p:nvGraphicFramePr>
          <p:cNvPr id="76804" name="Object 4"/>
          <p:cNvGraphicFramePr>
            <a:graphicFrameLocks noChangeAspect="1"/>
          </p:cNvGraphicFramePr>
          <p:nvPr/>
        </p:nvGraphicFramePr>
        <p:xfrm>
          <a:off x="6854825" y="2012950"/>
          <a:ext cx="2289175" cy="369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02" name="Image" r:id="rId5" imgW="2833745" imgH="4574656" progId="">
                  <p:embed/>
                </p:oleObj>
              </mc:Choice>
              <mc:Fallback>
                <p:oleObj name="Image" r:id="rId5" imgW="2833745" imgH="4574656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4825" y="2012950"/>
                        <a:ext cx="2289175" cy="369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~PP2057.WAV">
            <a:hlinkClick r:id="" action="ppaction://media"/>
          </p:cNvPr>
          <p:cNvPicPr>
            <a:picLocks noRot="1" noChangeAspect="1"/>
          </p:cNvPicPr>
          <p:nvPr>
            <a:wavAudioFile r:embed="rId2" name="~PP2057.WAV"/>
          </p:nvPr>
        </p:nvPicPr>
        <p:blipFill>
          <a:blip r:embed="rId7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316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B46F9-8CE0-46DC-9F07-049B4E7BB285}" type="slidenum">
              <a:rPr lang="fr-FR"/>
              <a:pPr/>
              <a:t>14</a:t>
            </a:fld>
            <a:endParaRPr lang="fr-FR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Base de Données</a:t>
            </a:r>
            <a:endParaRPr lang="en-US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7175" y="1579563"/>
            <a:ext cx="6443663" cy="4864100"/>
          </a:xfrm>
          <a:ln w="57150">
            <a:solidFill>
              <a:srgbClr val="FF0066"/>
            </a:solidFill>
          </a:ln>
        </p:spPr>
        <p:txBody>
          <a:bodyPr/>
          <a:lstStyle/>
          <a:p>
            <a:r>
              <a:rPr lang="fr-FR" sz="3600" dirty="0"/>
              <a:t>Une collection de données qui supporte les </a:t>
            </a:r>
            <a:r>
              <a:rPr lang="fr-FR" sz="3600" i="1" dirty="0" smtClean="0"/>
              <a:t>manipulations</a:t>
            </a:r>
            <a:endParaRPr lang="fr-FR" sz="3600" dirty="0"/>
          </a:p>
          <a:p>
            <a:pPr lvl="1"/>
            <a:r>
              <a:rPr lang="fr-FR" sz="3200" dirty="0" smtClean="0"/>
              <a:t>(b) Insertion</a:t>
            </a:r>
            <a:r>
              <a:rPr lang="fr-FR" sz="3200" dirty="0"/>
              <a:t>, Mise à jour, Suppression de données</a:t>
            </a:r>
          </a:p>
          <a:p>
            <a:pPr lvl="2"/>
            <a:r>
              <a:rPr lang="fr-FR" sz="2800" dirty="0"/>
              <a:t>Cohérente</a:t>
            </a:r>
          </a:p>
          <a:p>
            <a:pPr lvl="2"/>
            <a:r>
              <a:rPr lang="fr-FR" sz="2800" dirty="0"/>
              <a:t>Partagée</a:t>
            </a:r>
          </a:p>
          <a:p>
            <a:pPr lvl="2"/>
            <a:r>
              <a:rPr lang="fr-FR" sz="2800" dirty="0" smtClean="0"/>
              <a:t>Fiable</a:t>
            </a:r>
          </a:p>
          <a:p>
            <a:pPr lvl="2"/>
            <a:r>
              <a:rPr lang="fr-FR" sz="2800" dirty="0" smtClean="0"/>
              <a:t>Secure</a:t>
            </a:r>
            <a:endParaRPr lang="fr-FR" sz="2800" dirty="0"/>
          </a:p>
        </p:txBody>
      </p:sp>
      <p:graphicFrame>
        <p:nvGraphicFramePr>
          <p:cNvPr id="76804" name="Object 4"/>
          <p:cNvGraphicFramePr>
            <a:graphicFrameLocks noChangeAspect="1"/>
          </p:cNvGraphicFramePr>
          <p:nvPr/>
        </p:nvGraphicFramePr>
        <p:xfrm>
          <a:off x="6854825" y="2012950"/>
          <a:ext cx="2289175" cy="369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500" name="Image" r:id="rId5" imgW="2833745" imgH="4574656" progId="">
                  <p:embed/>
                </p:oleObj>
              </mc:Choice>
              <mc:Fallback>
                <p:oleObj name="Image" r:id="rId5" imgW="2833745" imgH="4574656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4825" y="2012950"/>
                        <a:ext cx="2289175" cy="369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~PP755.WAV">
            <a:hlinkClick r:id="" action="ppaction://media"/>
          </p:cNvPr>
          <p:cNvPicPr>
            <a:picLocks noRot="1" noChangeAspect="1"/>
          </p:cNvPicPr>
          <p:nvPr>
            <a:wavAudioFile r:embed="rId2" name="~PP755.WAV"/>
          </p:nvPr>
        </p:nvPicPr>
        <p:blipFill>
          <a:blip r:embed="rId7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4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9D7F-4D24-4F9E-AF2C-DB49517A535B}" type="slidenum">
              <a:rPr lang="fr-FR"/>
              <a:pPr/>
              <a:t>15</a:t>
            </a:fld>
            <a:endParaRPr lang="fr-FR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SGBD</a:t>
            </a: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8288" y="1688123"/>
            <a:ext cx="6361112" cy="4659923"/>
          </a:xfrm>
          <a:ln w="38100">
            <a:solidFill>
              <a:srgbClr val="FF0066"/>
            </a:solidFill>
          </a:ln>
        </p:spPr>
        <p:txBody>
          <a:bodyPr/>
          <a:lstStyle/>
          <a:p>
            <a:r>
              <a:rPr lang="fr-FR" sz="3600" dirty="0" smtClean="0"/>
              <a:t>Tout SGBD populaire aujourd’hui est </a:t>
            </a:r>
            <a:r>
              <a:rPr lang="fr-FR" sz="3600" i="1" dirty="0" smtClean="0"/>
              <a:t>relationnel</a:t>
            </a:r>
          </a:p>
          <a:p>
            <a:pPr lvl="1"/>
            <a:r>
              <a:rPr lang="fr-FR" sz="3200" dirty="0" smtClean="0"/>
              <a:t>Données sont structurées en relations dites </a:t>
            </a:r>
            <a:r>
              <a:rPr lang="fr-FR" sz="3200" i="1" dirty="0" smtClean="0"/>
              <a:t>tables</a:t>
            </a:r>
          </a:p>
          <a:p>
            <a:pPr lvl="1"/>
            <a:r>
              <a:rPr lang="fr-FR" sz="3200" dirty="0" smtClean="0"/>
              <a:t>Elles  sont manipulables par  un langage </a:t>
            </a:r>
            <a:r>
              <a:rPr lang="fr-FR" sz="3200" i="1" dirty="0" err="1" smtClean="0"/>
              <a:t>relationellement</a:t>
            </a:r>
            <a:r>
              <a:rPr lang="fr-FR" sz="3200" i="1" dirty="0" smtClean="0"/>
              <a:t> complet</a:t>
            </a:r>
          </a:p>
          <a:p>
            <a:pPr lvl="2"/>
            <a:r>
              <a:rPr lang="fr-FR" sz="3200" i="1" dirty="0" smtClean="0"/>
              <a:t>SQL au moins</a:t>
            </a:r>
          </a:p>
          <a:p>
            <a:pPr lvl="2"/>
            <a:r>
              <a:rPr lang="fr-FR" sz="3200" i="1" dirty="0"/>
              <a:t> </a:t>
            </a:r>
            <a:r>
              <a:rPr lang="fr-FR" sz="3200" i="1" dirty="0" smtClean="0"/>
              <a:t>QBE…</a:t>
            </a:r>
          </a:p>
        </p:txBody>
      </p:sp>
      <p:graphicFrame>
        <p:nvGraphicFramePr>
          <p:cNvPr id="79876" name="Object 4"/>
          <p:cNvGraphicFramePr>
            <a:graphicFrameLocks noChangeAspect="1"/>
          </p:cNvGraphicFramePr>
          <p:nvPr/>
        </p:nvGraphicFramePr>
        <p:xfrm>
          <a:off x="6669088" y="2012950"/>
          <a:ext cx="2289175" cy="369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60" name="Image" r:id="rId5" imgW="2833745" imgH="4574656" progId="">
                  <p:embed/>
                </p:oleObj>
              </mc:Choice>
              <mc:Fallback>
                <p:oleObj name="Image" r:id="rId5" imgW="2833745" imgH="4574656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9088" y="2012950"/>
                        <a:ext cx="2289175" cy="369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~PP4025.WAV">
            <a:hlinkClick r:id="" action="ppaction://media"/>
          </p:cNvPr>
          <p:cNvPicPr>
            <a:picLocks noRot="1" noChangeAspect="1"/>
          </p:cNvPicPr>
          <p:nvPr>
            <a:wavAudioFile r:embed="rId2" name="~PP4025.WAV"/>
          </p:nvPr>
        </p:nvPicPr>
        <p:blipFill>
          <a:blip r:embed="rId7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9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9D7F-4D24-4F9E-AF2C-DB49517A535B}" type="slidenum">
              <a:rPr lang="fr-FR"/>
              <a:pPr/>
              <a:t>16</a:t>
            </a:fld>
            <a:endParaRPr lang="fr-FR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SGBD</a:t>
            </a: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3769" y="1529862"/>
            <a:ext cx="6312877" cy="5046784"/>
          </a:xfrm>
          <a:ln w="38100">
            <a:solidFill>
              <a:srgbClr val="FF0066"/>
            </a:solidFill>
          </a:ln>
        </p:spPr>
        <p:txBody>
          <a:bodyPr/>
          <a:lstStyle/>
          <a:p>
            <a:r>
              <a:rPr lang="fr-FR" dirty="0"/>
              <a:t>Système de Gestion de Base de Données (SGBD)</a:t>
            </a:r>
          </a:p>
          <a:p>
            <a:pPr lvl="1"/>
            <a:r>
              <a:rPr lang="fr-FR" dirty="0"/>
              <a:t>Système logiciel gérant une BD</a:t>
            </a:r>
          </a:p>
          <a:p>
            <a:pPr lvl="2"/>
            <a:r>
              <a:rPr lang="fr-FR" sz="2800" dirty="0"/>
              <a:t>Peut avoir des composantes matériel</a:t>
            </a:r>
            <a:endParaRPr lang="fr-FR" dirty="0"/>
          </a:p>
          <a:p>
            <a:pPr lvl="1"/>
            <a:r>
              <a:rPr lang="fr-FR" dirty="0"/>
              <a:t>Mono ou </a:t>
            </a:r>
            <a:r>
              <a:rPr lang="fr-FR" dirty="0" err="1"/>
              <a:t>multiordinateur</a:t>
            </a:r>
            <a:endParaRPr lang="fr-FR" dirty="0"/>
          </a:p>
          <a:p>
            <a:pPr lvl="1"/>
            <a:r>
              <a:rPr lang="fr-FR" dirty="0"/>
              <a:t>En </a:t>
            </a:r>
            <a:r>
              <a:rPr lang="fr-FR" dirty="0" smtClean="0"/>
              <a:t>général  </a:t>
            </a:r>
            <a:r>
              <a:rPr lang="fr-FR" dirty="0" err="1" smtClean="0"/>
              <a:t>multibase</a:t>
            </a:r>
            <a:endParaRPr lang="fr-FR" dirty="0"/>
          </a:p>
          <a:p>
            <a:pPr lvl="1"/>
            <a:r>
              <a:rPr lang="fr-FR" dirty="0"/>
              <a:t>Peux aussi accéder aux </a:t>
            </a:r>
            <a:r>
              <a:rPr lang="fr-FR" dirty="0" err="1"/>
              <a:t>BDs</a:t>
            </a:r>
            <a:r>
              <a:rPr lang="fr-FR" dirty="0"/>
              <a:t> d’autres </a:t>
            </a:r>
            <a:r>
              <a:rPr lang="fr-FR" dirty="0" err="1" smtClean="0"/>
              <a:t>SGBDs</a:t>
            </a:r>
            <a:endParaRPr lang="fr-FR" dirty="0" smtClean="0"/>
          </a:p>
        </p:txBody>
      </p:sp>
      <p:graphicFrame>
        <p:nvGraphicFramePr>
          <p:cNvPr id="79876" name="Object 4"/>
          <p:cNvGraphicFramePr>
            <a:graphicFrameLocks noChangeAspect="1"/>
          </p:cNvGraphicFramePr>
          <p:nvPr/>
        </p:nvGraphicFramePr>
        <p:xfrm>
          <a:off x="6669088" y="2012950"/>
          <a:ext cx="2289175" cy="369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74" name="Image" r:id="rId5" imgW="2833745" imgH="4574656" progId="">
                  <p:embed/>
                </p:oleObj>
              </mc:Choice>
              <mc:Fallback>
                <p:oleObj name="Image" r:id="rId5" imgW="2833745" imgH="4574656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9088" y="2012950"/>
                        <a:ext cx="2289175" cy="369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~PP3222.WAV">
            <a:hlinkClick r:id="" action="ppaction://media"/>
          </p:cNvPr>
          <p:cNvPicPr>
            <a:picLocks noRot="1" noChangeAspect="1"/>
          </p:cNvPicPr>
          <p:nvPr>
            <a:wavAudioFile r:embed="rId2" name="~PP3222.WAV"/>
          </p:nvPr>
        </p:nvPicPr>
        <p:blipFill>
          <a:blip r:embed="rId7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7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C2C2-FCE7-4C41-AA4F-6BC3190023D6}" type="slidenum">
              <a:rPr lang="fr-FR"/>
              <a:pPr/>
              <a:t>17</a:t>
            </a:fld>
            <a:endParaRPr lang="fr-FR"/>
          </a:p>
        </p:txBody>
      </p:sp>
      <p:pic>
        <p:nvPicPr>
          <p:cNvPr id="8221" name="Picture 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~PP4053.WAV">
            <a:hlinkClick r:id="" action="ppaction://media"/>
          </p:cNvPr>
          <p:cNvPicPr>
            <a:picLocks noRot="1" noChangeAspect="1"/>
          </p:cNvPicPr>
          <p:nvPr>
            <a:wavAudioFile r:embed="rId1" name="~PP4053.WAV"/>
          </p:nvPr>
        </p:nvPicPr>
        <p:blipFill>
          <a:blip r:embed="rId5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1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9D7F-4D24-4F9E-AF2C-DB49517A535B}" type="slidenum">
              <a:rPr lang="fr-FR"/>
              <a:pPr/>
              <a:t>18</a:t>
            </a:fld>
            <a:endParaRPr lang="fr-FR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SGBD</a:t>
            </a:r>
            <a:r>
              <a:rPr lang="fr-FR" i="1" dirty="0" smtClean="0"/>
              <a:t> </a:t>
            </a:r>
            <a:r>
              <a:rPr lang="fr-FR" dirty="0" smtClean="0"/>
              <a:t>OLTP</a:t>
            </a:r>
            <a:endParaRPr lang="en-US" dirty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359" y="1346975"/>
            <a:ext cx="6379041" cy="4666963"/>
          </a:xfrm>
          <a:ln w="38100">
            <a:solidFill>
              <a:srgbClr val="FF0066"/>
            </a:solidFill>
          </a:ln>
        </p:spPr>
        <p:txBody>
          <a:bodyPr/>
          <a:lstStyle/>
          <a:p>
            <a:r>
              <a:rPr lang="fr-FR" i="1" u="sng" dirty="0" err="1" smtClean="0"/>
              <a:t>O</a:t>
            </a:r>
            <a:r>
              <a:rPr lang="fr-FR" i="1" dirty="0" err="1" smtClean="0"/>
              <a:t>n</a:t>
            </a:r>
            <a:r>
              <a:rPr lang="fr-FR" i="1" u="sng" dirty="0" err="1" smtClean="0"/>
              <a:t>L</a:t>
            </a:r>
            <a:r>
              <a:rPr lang="fr-FR" i="1" dirty="0" err="1" smtClean="0"/>
              <a:t>ine</a:t>
            </a:r>
            <a:r>
              <a:rPr lang="fr-FR" i="1" dirty="0" smtClean="0"/>
              <a:t> </a:t>
            </a:r>
            <a:r>
              <a:rPr lang="fr-FR" i="1" u="sng" dirty="0" smtClean="0"/>
              <a:t>T</a:t>
            </a:r>
            <a:r>
              <a:rPr lang="fr-FR" i="1" dirty="0" smtClean="0"/>
              <a:t>ransaction </a:t>
            </a:r>
            <a:r>
              <a:rPr lang="fr-FR" i="1" u="sng" dirty="0" err="1" smtClean="0"/>
              <a:t>P</a:t>
            </a:r>
            <a:r>
              <a:rPr lang="fr-FR" i="1" dirty="0" err="1" smtClean="0"/>
              <a:t>rocessing</a:t>
            </a:r>
            <a:r>
              <a:rPr lang="fr-FR" i="1" dirty="0" smtClean="0"/>
              <a:t> (OLTP</a:t>
            </a:r>
            <a:r>
              <a:rPr lang="fr-FR" sz="2800" i="1" dirty="0" smtClean="0"/>
              <a:t>)</a:t>
            </a:r>
            <a:r>
              <a:rPr lang="fr-FR" sz="2800" dirty="0" smtClean="0"/>
              <a:t> </a:t>
            </a:r>
          </a:p>
          <a:p>
            <a:pPr lvl="1">
              <a:buNone/>
            </a:pPr>
            <a:r>
              <a:rPr lang="fr-FR" dirty="0" err="1" smtClean="0"/>
              <a:t>MsAccess</a:t>
            </a:r>
            <a:r>
              <a:rPr lang="fr-FR" dirty="0" smtClean="0"/>
              <a:t>, SQL Server </a:t>
            </a:r>
          </a:p>
          <a:p>
            <a:pPr lvl="1">
              <a:buNone/>
            </a:pPr>
            <a:r>
              <a:rPr lang="fr-FR" dirty="0" smtClean="0"/>
              <a:t>Oracle(s)</a:t>
            </a:r>
          </a:p>
          <a:p>
            <a:pPr lvl="1">
              <a:buNone/>
            </a:pPr>
            <a:r>
              <a:rPr lang="fr-FR" dirty="0" smtClean="0"/>
              <a:t>DB2, </a:t>
            </a:r>
            <a:r>
              <a:rPr lang="fr-FR" dirty="0" err="1" smtClean="0"/>
              <a:t>Interbase</a:t>
            </a:r>
            <a:r>
              <a:rPr lang="fr-FR" dirty="0" smtClean="0"/>
              <a:t> (Delphi)</a:t>
            </a:r>
          </a:p>
          <a:p>
            <a:pPr lvl="1">
              <a:buNone/>
            </a:pPr>
            <a:r>
              <a:rPr lang="fr-FR" dirty="0" smtClean="0"/>
              <a:t>Sybase, SQL </a:t>
            </a:r>
            <a:r>
              <a:rPr lang="fr-FR" dirty="0" err="1" smtClean="0"/>
              <a:t>Anywhere</a:t>
            </a:r>
            <a:r>
              <a:rPr lang="fr-FR" dirty="0" smtClean="0"/>
              <a:t>, </a:t>
            </a:r>
            <a:r>
              <a:rPr lang="fr-FR" dirty="0" err="1" smtClean="0"/>
              <a:t>VoltDB</a:t>
            </a:r>
            <a:endParaRPr lang="fr-FR" dirty="0" smtClean="0"/>
          </a:p>
          <a:p>
            <a:pPr lvl="1">
              <a:spcBef>
                <a:spcPts val="2400"/>
              </a:spcBef>
              <a:buNone/>
            </a:pPr>
            <a:r>
              <a:rPr lang="fr-FR" dirty="0" smtClean="0"/>
              <a:t>MySQL, </a:t>
            </a:r>
            <a:r>
              <a:rPr lang="fr-FR" dirty="0" err="1" smtClean="0"/>
              <a:t>PostgreSQL</a:t>
            </a:r>
            <a:r>
              <a:rPr lang="fr-FR" dirty="0" smtClean="0"/>
              <a:t>, </a:t>
            </a:r>
            <a:r>
              <a:rPr lang="fr-FR" dirty="0" err="1" smtClean="0">
                <a:solidFill>
                  <a:schemeClr val="accent3"/>
                </a:solidFill>
              </a:rPr>
              <a:t>OpenOfficeBase</a:t>
            </a:r>
            <a:r>
              <a:rPr lang="fr-FR" dirty="0" smtClean="0">
                <a:solidFill>
                  <a:schemeClr val="accent3"/>
                </a:solidFill>
              </a:rPr>
              <a:t>,</a:t>
            </a:r>
            <a:endParaRPr lang="fr-FR" dirty="0" smtClean="0"/>
          </a:p>
          <a:p>
            <a:pPr lvl="1">
              <a:buNone/>
            </a:pPr>
            <a:r>
              <a:rPr lang="fr-FR" dirty="0" smtClean="0">
                <a:solidFill>
                  <a:srgbClr val="FFFF00"/>
                </a:solidFill>
              </a:rPr>
              <a:t>SD-SQL-Server…</a:t>
            </a:r>
            <a:endParaRPr lang="fr-FR" sz="2400" dirty="0" smtClean="0">
              <a:solidFill>
                <a:srgbClr val="FFFF00"/>
              </a:solidFill>
            </a:endParaRPr>
          </a:p>
        </p:txBody>
      </p:sp>
      <p:graphicFrame>
        <p:nvGraphicFramePr>
          <p:cNvPr id="79876" name="Object 4"/>
          <p:cNvGraphicFramePr>
            <a:graphicFrameLocks noChangeAspect="1"/>
          </p:cNvGraphicFramePr>
          <p:nvPr/>
        </p:nvGraphicFramePr>
        <p:xfrm>
          <a:off x="6669088" y="2012950"/>
          <a:ext cx="2289175" cy="369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908" name="Image" r:id="rId5" imgW="2833745" imgH="4574656" progId="">
                  <p:embed/>
                </p:oleObj>
              </mc:Choice>
              <mc:Fallback>
                <p:oleObj name="Image" r:id="rId5" imgW="2833745" imgH="4574656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9088" y="2012950"/>
                        <a:ext cx="2289175" cy="369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~PP1334.WAV">
            <a:hlinkClick r:id="" action="ppaction://media"/>
          </p:cNvPr>
          <p:cNvPicPr>
            <a:picLocks noRot="1" noChangeAspect="1"/>
          </p:cNvPicPr>
          <p:nvPr>
            <a:wavAudioFile r:embed="rId2" name="~PP1334.WAV"/>
          </p:nvPr>
        </p:nvPicPr>
        <p:blipFill>
          <a:blip r:embed="rId7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49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9D7F-4D24-4F9E-AF2C-DB49517A535B}" type="slidenum">
              <a:rPr lang="fr-FR"/>
              <a:pPr/>
              <a:t>19</a:t>
            </a:fld>
            <a:endParaRPr lang="fr-FR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SGBD OLDA</a:t>
            </a:r>
            <a:endParaRPr lang="en-US" dirty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359" y="1346975"/>
            <a:ext cx="6519718" cy="5300010"/>
          </a:xfrm>
          <a:ln w="38100">
            <a:solidFill>
              <a:srgbClr val="FF0066"/>
            </a:solidFill>
          </a:ln>
        </p:spPr>
        <p:txBody>
          <a:bodyPr/>
          <a:lstStyle/>
          <a:p>
            <a:r>
              <a:rPr lang="fr-FR" i="1" u="sng" dirty="0" err="1" smtClean="0">
                <a:solidFill>
                  <a:srgbClr val="FFFF00"/>
                </a:solidFill>
              </a:rPr>
              <a:t>O</a:t>
            </a:r>
            <a:r>
              <a:rPr lang="fr-FR" i="1" dirty="0" err="1" smtClean="0">
                <a:solidFill>
                  <a:srgbClr val="FFFF00"/>
                </a:solidFill>
              </a:rPr>
              <a:t>n</a:t>
            </a:r>
            <a:r>
              <a:rPr lang="fr-FR" i="1" u="sng" dirty="0" err="1" smtClean="0">
                <a:solidFill>
                  <a:srgbClr val="FFFF00"/>
                </a:solidFill>
              </a:rPr>
              <a:t>L</a:t>
            </a:r>
            <a:r>
              <a:rPr lang="fr-FR" i="1" dirty="0" err="1" smtClean="0">
                <a:solidFill>
                  <a:srgbClr val="FFFF00"/>
                </a:solidFill>
              </a:rPr>
              <a:t>ine</a:t>
            </a:r>
            <a:r>
              <a:rPr lang="fr-FR" i="1" dirty="0" smtClean="0">
                <a:solidFill>
                  <a:srgbClr val="FFFF00"/>
                </a:solidFill>
              </a:rPr>
              <a:t> </a:t>
            </a:r>
            <a:r>
              <a:rPr lang="fr-FR" i="1" u="sng" dirty="0" smtClean="0">
                <a:solidFill>
                  <a:srgbClr val="FFFF00"/>
                </a:solidFill>
              </a:rPr>
              <a:t>D</a:t>
            </a:r>
            <a:r>
              <a:rPr lang="fr-FR" i="1" dirty="0" smtClean="0">
                <a:solidFill>
                  <a:srgbClr val="FFFF00"/>
                </a:solidFill>
              </a:rPr>
              <a:t>ata </a:t>
            </a:r>
            <a:r>
              <a:rPr lang="fr-FR" i="1" u="sng" dirty="0" err="1" smtClean="0">
                <a:solidFill>
                  <a:srgbClr val="FFFF00"/>
                </a:solidFill>
              </a:rPr>
              <a:t>A</a:t>
            </a:r>
            <a:r>
              <a:rPr lang="fr-FR" i="1" dirty="0" err="1" smtClean="0">
                <a:solidFill>
                  <a:srgbClr val="FFFF00"/>
                </a:solidFill>
              </a:rPr>
              <a:t>nalysis</a:t>
            </a:r>
            <a:r>
              <a:rPr lang="fr-FR" i="1" dirty="0" smtClean="0">
                <a:solidFill>
                  <a:srgbClr val="FFFF00"/>
                </a:solidFill>
              </a:rPr>
              <a:t>, OLDA</a:t>
            </a:r>
          </a:p>
          <a:p>
            <a:pPr lvl="1"/>
            <a:r>
              <a:rPr lang="fr-FR" i="1" dirty="0" err="1" smtClean="0">
                <a:solidFill>
                  <a:srgbClr val="FFFF00"/>
                </a:solidFill>
              </a:rPr>
              <a:t>Appellés</a:t>
            </a:r>
            <a:r>
              <a:rPr lang="fr-FR" i="1" dirty="0" smtClean="0">
                <a:solidFill>
                  <a:srgbClr val="FFFF00"/>
                </a:solidFill>
              </a:rPr>
              <a:t> aussi OLAP</a:t>
            </a:r>
          </a:p>
          <a:p>
            <a:r>
              <a:rPr lang="fr-FR" dirty="0" smtClean="0"/>
              <a:t>OLTP ainsi que:</a:t>
            </a:r>
          </a:p>
          <a:p>
            <a:pPr lvl="1">
              <a:buNone/>
            </a:pPr>
            <a:r>
              <a:rPr lang="fr-FR" sz="3200" dirty="0" smtClean="0"/>
              <a:t>SAS</a:t>
            </a:r>
          </a:p>
          <a:p>
            <a:pPr lvl="1">
              <a:buNone/>
            </a:pPr>
            <a:r>
              <a:rPr lang="fr-FR" sz="3200" dirty="0" smtClean="0"/>
              <a:t>HP </a:t>
            </a:r>
            <a:r>
              <a:rPr lang="fr-FR" sz="3200" dirty="0" err="1" smtClean="0"/>
              <a:t>Vertica</a:t>
            </a:r>
            <a:r>
              <a:rPr lang="fr-FR" sz="3200" dirty="0" smtClean="0"/>
              <a:t>…</a:t>
            </a:r>
          </a:p>
          <a:p>
            <a:r>
              <a:rPr lang="fr-FR" sz="3600" i="1" dirty="0" smtClean="0"/>
              <a:t>Spécialisés XML </a:t>
            </a:r>
          </a:p>
          <a:p>
            <a:pPr lvl="1">
              <a:buNone/>
            </a:pPr>
            <a:r>
              <a:rPr lang="fr-FR" sz="3200" dirty="0" smtClean="0"/>
              <a:t>Sedna </a:t>
            </a:r>
          </a:p>
          <a:p>
            <a:r>
              <a:rPr lang="fr-FR" sz="3600" dirty="0" smtClean="0"/>
              <a:t>Spécialisés « Cloud « (nuage)</a:t>
            </a:r>
          </a:p>
          <a:p>
            <a:pPr lvl="1">
              <a:buNone/>
            </a:pPr>
            <a:r>
              <a:rPr lang="fr-FR" sz="3200" dirty="0" smtClean="0"/>
              <a:t>SQL Azure, HP </a:t>
            </a:r>
            <a:r>
              <a:rPr lang="fr-FR" dirty="0" err="1" smtClean="0"/>
              <a:t>AsterData</a:t>
            </a:r>
            <a:r>
              <a:rPr lang="fr-FR" dirty="0" smtClean="0"/>
              <a:t>, </a:t>
            </a:r>
            <a:r>
              <a:rPr lang="fr-FR" dirty="0" err="1" smtClean="0"/>
              <a:t>NuoDB</a:t>
            </a:r>
            <a:r>
              <a:rPr lang="fr-FR" dirty="0" smtClean="0"/>
              <a:t>… </a:t>
            </a:r>
          </a:p>
        </p:txBody>
      </p:sp>
      <p:graphicFrame>
        <p:nvGraphicFramePr>
          <p:cNvPr id="798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8000057"/>
              </p:ext>
            </p:extLst>
          </p:nvPr>
        </p:nvGraphicFramePr>
        <p:xfrm>
          <a:off x="6854825" y="2012950"/>
          <a:ext cx="2289175" cy="369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557" name="Image" r:id="rId5" imgW="2833745" imgH="4574656" progId="">
                  <p:embed/>
                </p:oleObj>
              </mc:Choice>
              <mc:Fallback>
                <p:oleObj name="Image" r:id="rId5" imgW="2833745" imgH="4574656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4825" y="2012950"/>
                        <a:ext cx="2289175" cy="369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~PP1334.WAV">
            <a:hlinkClick r:id="" action="ppaction://media"/>
          </p:cNvPr>
          <p:cNvPicPr>
            <a:picLocks noRot="1" noChangeAspect="1"/>
          </p:cNvPicPr>
          <p:nvPr>
            <a:wavAudioFile r:embed="rId2" name="~PP1334.WAV"/>
          </p:nvPr>
        </p:nvPicPr>
        <p:blipFill>
          <a:blip r:embed="rId7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49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6D28-7F05-479B-B4C4-30155E59191B}" type="slidenum">
              <a:rPr lang="fr-FR"/>
              <a:pPr/>
              <a:t>2</a:t>
            </a:fld>
            <a:endParaRPr lang="fr-FR"/>
          </a:p>
        </p:txBody>
      </p:sp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600195" y="979468"/>
            <a:ext cx="8069020" cy="5878532"/>
          </a:xfrm>
          <a:prstGeom prst="rect">
            <a:avLst/>
          </a:prstGeom>
          <a:solidFill>
            <a:srgbClr val="00329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smtClean="0">
                <a:solidFill>
                  <a:schemeClr val="bg1"/>
                </a:solidFill>
              </a:rPr>
              <a:t> Principes Généraux de Bases de Données (</a:t>
            </a:r>
            <a:r>
              <a:rPr lang="fr-FR" b="1" dirty="0" err="1" smtClean="0">
                <a:solidFill>
                  <a:schemeClr val="bg1"/>
                </a:solidFill>
              </a:rPr>
              <a:t>BDs</a:t>
            </a:r>
            <a:r>
              <a:rPr lang="fr-FR" b="1" dirty="0" smtClean="0">
                <a:solidFill>
                  <a:schemeClr val="bg1"/>
                </a:solidFill>
              </a:rPr>
              <a:t>) 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Ø"/>
            </a:pPr>
            <a:r>
              <a:rPr lang="fr-FR" b="1" dirty="0" err="1" smtClean="0">
                <a:solidFill>
                  <a:schemeClr val="bg1"/>
                </a:solidFill>
              </a:rPr>
              <a:t>BDs</a:t>
            </a:r>
            <a:r>
              <a:rPr lang="fr-FR" b="1" dirty="0" smtClean="0">
                <a:solidFill>
                  <a:schemeClr val="bg1"/>
                </a:solidFill>
              </a:rPr>
              <a:t> Relationnelles en 1èr lieu</a:t>
            </a:r>
          </a:p>
          <a:p>
            <a:pPr lvl="2">
              <a:spcBef>
                <a:spcPct val="50000"/>
              </a:spcBef>
              <a:buFont typeface="Wingdings" pitchFamily="2" charset="2"/>
              <a:buChar char="Ø"/>
            </a:pPr>
            <a:r>
              <a:rPr lang="fr-FR" sz="2800" b="1" dirty="0" smtClean="0">
                <a:solidFill>
                  <a:schemeClr val="bg1"/>
                </a:solidFill>
              </a:rPr>
              <a:t> Conception</a:t>
            </a:r>
          </a:p>
          <a:p>
            <a:pPr lvl="2">
              <a:spcBef>
                <a:spcPct val="50000"/>
              </a:spcBef>
              <a:buFont typeface="Wingdings" pitchFamily="2" charset="2"/>
              <a:buChar char="Ø"/>
            </a:pPr>
            <a:r>
              <a:rPr lang="fr-FR" sz="2800" b="1" dirty="0" smtClean="0">
                <a:solidFill>
                  <a:schemeClr val="bg1"/>
                </a:solidFill>
              </a:rPr>
              <a:t> Manipulation  3 GL </a:t>
            </a:r>
          </a:p>
          <a:p>
            <a:pPr lvl="3">
              <a:spcBef>
                <a:spcPct val="50000"/>
              </a:spcBef>
              <a:buFont typeface="Wingdings" pitchFamily="2" charset="2"/>
              <a:buChar char="Ø"/>
            </a:pPr>
            <a:r>
              <a:rPr lang="fr-FR" sz="2800" b="1" dirty="0" smtClean="0">
                <a:solidFill>
                  <a:schemeClr val="bg1"/>
                </a:solidFill>
              </a:rPr>
              <a:t> SQL et QBE</a:t>
            </a:r>
          </a:p>
          <a:p>
            <a:pPr lvl="2">
              <a:spcBef>
                <a:spcPct val="50000"/>
              </a:spcBef>
              <a:buFont typeface="Wingdings" pitchFamily="2" charset="2"/>
              <a:buChar char="Ø"/>
            </a:pPr>
            <a:r>
              <a:rPr lang="fr-FR" sz="2800" b="1" dirty="0" smtClean="0">
                <a:solidFill>
                  <a:schemeClr val="bg1"/>
                </a:solidFill>
              </a:rPr>
              <a:t> Interface 4GL 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fr-FR" b="1" dirty="0" smtClean="0">
                <a:solidFill>
                  <a:schemeClr val="bg1"/>
                </a:solidFill>
              </a:rPr>
              <a:t> Le tout orienté vers le prototypage  AVQP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smtClean="0">
                <a:solidFill>
                  <a:srgbClr val="FFFF00"/>
                </a:solidFill>
              </a:rPr>
              <a:t>Spécifique à l’application du cours </a:t>
            </a:r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2329717" y="0"/>
            <a:ext cx="4567238" cy="7620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4400" b="1" dirty="0" smtClean="0">
                <a:solidFill>
                  <a:schemeClr val="bg1"/>
                </a:solidFill>
              </a:rPr>
              <a:t>But du Cours</a:t>
            </a:r>
            <a:endParaRPr lang="fr-FR" sz="4400" dirty="0"/>
          </a:p>
        </p:txBody>
      </p:sp>
    </p:spTree>
  </p:cSld>
  <p:clrMapOvr>
    <a:masterClrMapping/>
  </p:clrMapOvr>
  <p:transition spd="slow" advTm="10300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BD771-D0E0-4D8C-8EC9-B69E422E4450}" type="slidenum">
              <a:rPr lang="fr-FR"/>
              <a:pPr/>
              <a:t>20</a:t>
            </a:fld>
            <a:endParaRPr lang="fr-FR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14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~PP1600.WAV">
            <a:hlinkClick r:id="" action="ppaction://media"/>
          </p:cNvPr>
          <p:cNvPicPr>
            <a:picLocks noRot="1" noChangeAspect="1"/>
          </p:cNvPicPr>
          <p:nvPr>
            <a:wavAudioFile r:embed="rId1" name="~PP1600.WAV"/>
          </p:nvPr>
        </p:nvPicPr>
        <p:blipFill>
          <a:blip r:embed="rId5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106058" y="3028890"/>
            <a:ext cx="1886857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lien référentiel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719943" y="3819918"/>
            <a:ext cx="1502228" cy="101566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lien d’intégrité référentielle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222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6013F-D89B-43A0-A1FF-E0D89B4B80AD}" type="slidenum">
              <a:rPr lang="fr-FR"/>
              <a:pPr/>
              <a:t>21</a:t>
            </a:fld>
            <a:endParaRPr lang="fr-FR"/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3" y="242888"/>
            <a:ext cx="8258175" cy="619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6229350" y="0"/>
            <a:ext cx="1671638" cy="396875"/>
          </a:xfrm>
          <a:prstGeom prst="rect">
            <a:avLst/>
          </a:prstGeom>
          <a:solidFill>
            <a:srgbClr val="6666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>
                <a:solidFill>
                  <a:srgbClr val="FFFF00"/>
                </a:solidFill>
              </a:rPr>
              <a:t>MsAccess 95</a:t>
            </a:r>
            <a:endParaRPr lang="fr-MC" sz="2000">
              <a:solidFill>
                <a:srgbClr val="FFFF00"/>
              </a:solidFill>
            </a:endParaRPr>
          </a:p>
        </p:txBody>
      </p:sp>
      <p:pic>
        <p:nvPicPr>
          <p:cNvPr id="8" name="~PP3027.WAV">
            <a:hlinkClick r:id="" action="ppaction://media"/>
          </p:cNvPr>
          <p:cNvPicPr>
            <a:picLocks noRot="1" noChangeAspect="1"/>
          </p:cNvPicPr>
          <p:nvPr>
            <a:wavAudioFile r:embed="rId1" name="~PP3027.WAV"/>
          </p:nvPr>
        </p:nvPicPr>
        <p:blipFill>
          <a:blip r:embed="rId5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61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0691-8303-4664-97F7-0FAB5581B021}" type="slidenum">
              <a:rPr lang="fr-FR"/>
              <a:pPr/>
              <a:t>22</a:t>
            </a:fld>
            <a:endParaRPr lang="fr-FR"/>
          </a:p>
        </p:txBody>
      </p:sp>
      <p:pic>
        <p:nvPicPr>
          <p:cNvPr id="118786" name="Picture 2" descr="davoli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15963"/>
            <a:ext cx="9144000" cy="5426075"/>
          </a:xfrm>
          <a:prstGeom prst="rect">
            <a:avLst/>
          </a:prstGeom>
          <a:noFill/>
        </p:spPr>
      </p:pic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785813" y="0"/>
            <a:ext cx="8115300" cy="523220"/>
          </a:xfrm>
          <a:prstGeom prst="rect">
            <a:avLst/>
          </a:prstGeom>
          <a:solidFill>
            <a:srgbClr val="6666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dirty="0">
                <a:solidFill>
                  <a:srgbClr val="FFFF00"/>
                </a:solidFill>
              </a:rPr>
              <a:t>Une autre vue de Nancy </a:t>
            </a:r>
            <a:r>
              <a:rPr lang="fr-FR" sz="2800" dirty="0" smtClean="0">
                <a:solidFill>
                  <a:srgbClr val="FFFF00"/>
                </a:solidFill>
              </a:rPr>
              <a:t>(à partir de </a:t>
            </a:r>
            <a:r>
              <a:rPr lang="fr-FR" sz="2800" dirty="0" err="1">
                <a:solidFill>
                  <a:srgbClr val="FFFF00"/>
                </a:solidFill>
              </a:rPr>
              <a:t>MsAccess</a:t>
            </a:r>
            <a:r>
              <a:rPr lang="fr-FR" sz="2800" dirty="0">
                <a:solidFill>
                  <a:srgbClr val="FFFF00"/>
                </a:solidFill>
              </a:rPr>
              <a:t> </a:t>
            </a:r>
            <a:r>
              <a:rPr lang="fr-FR" sz="2800" dirty="0" smtClean="0">
                <a:solidFill>
                  <a:srgbClr val="FFFF00"/>
                </a:solidFill>
              </a:rPr>
              <a:t>2003)</a:t>
            </a:r>
            <a:endParaRPr lang="fr-MC" sz="2800" dirty="0">
              <a:solidFill>
                <a:srgbClr val="FFFF00"/>
              </a:solidFill>
            </a:endParaRPr>
          </a:p>
        </p:txBody>
      </p:sp>
      <p:pic>
        <p:nvPicPr>
          <p:cNvPr id="6" name="~PP1863.WAV">
            <a:hlinkClick r:id="" action="ppaction://media"/>
          </p:cNvPr>
          <p:cNvPicPr>
            <a:picLocks noRot="1" noChangeAspect="1"/>
          </p:cNvPicPr>
          <p:nvPr>
            <a:wavAudioFile r:embed="rId1" name="~PP1863.WAV"/>
          </p:nvPr>
        </p:nvPicPr>
        <p:blipFill>
          <a:blip r:embed="rId5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6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25C1A-8EFA-4A1F-B2DD-A30CDD7B4E0D}" type="slidenum">
              <a:rPr lang="fr-FR"/>
              <a:pPr/>
              <a:t>23</a:t>
            </a:fld>
            <a:endParaRPr lang="fr-FR"/>
          </a:p>
        </p:txBody>
      </p:sp>
      <p:sp>
        <p:nvSpPr>
          <p:cNvPr id="1198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Une autre vue des employés</a:t>
            </a:r>
            <a:endParaRPr lang="fr-MC"/>
          </a:p>
        </p:txBody>
      </p:sp>
      <p:pic>
        <p:nvPicPr>
          <p:cNvPr id="119812" name="Picture 1028" descr="employ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17875"/>
            <a:ext cx="9144000" cy="2651125"/>
          </a:xfrm>
          <a:prstGeom prst="rect">
            <a:avLst/>
          </a:prstGeom>
          <a:noFill/>
        </p:spPr>
      </p:pic>
      <p:sp>
        <p:nvSpPr>
          <p:cNvPr id="119813" name="Text Box 1029"/>
          <p:cNvSpPr txBox="1">
            <a:spLocks noChangeArrowheads="1"/>
          </p:cNvSpPr>
          <p:nvPr/>
        </p:nvSpPr>
        <p:spPr bwMode="auto">
          <a:xfrm>
            <a:off x="300038" y="1371600"/>
            <a:ext cx="6629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>
                <a:solidFill>
                  <a:srgbClr val="FFFF00"/>
                </a:solidFill>
              </a:rPr>
              <a:t>A travers une </a:t>
            </a:r>
            <a:r>
              <a:rPr lang="fr-FR" i="1" dirty="0">
                <a:solidFill>
                  <a:srgbClr val="FFFF00"/>
                </a:solidFill>
              </a:rPr>
              <a:t>requête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dirty="0" smtClean="0">
                <a:solidFill>
                  <a:srgbClr val="FFFF00"/>
                </a:solidFill>
              </a:rPr>
              <a:t>SQL</a:t>
            </a:r>
            <a:endParaRPr lang="fr-FR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r>
              <a:rPr lang="fr-FR" dirty="0">
                <a:solidFill>
                  <a:srgbClr val="FFFF00"/>
                </a:solidFill>
              </a:rPr>
              <a:t>	</a:t>
            </a:r>
            <a:r>
              <a:rPr lang="fr-FR" sz="2800" b="1" dirty="0">
                <a:solidFill>
                  <a:srgbClr val="FFFF00"/>
                </a:solidFill>
              </a:rPr>
              <a:t>Select * </a:t>
            </a:r>
            <a:r>
              <a:rPr lang="fr-FR" sz="2800" b="1" dirty="0" err="1">
                <a:solidFill>
                  <a:srgbClr val="FFFF00"/>
                </a:solidFill>
              </a:rPr>
              <a:t>From</a:t>
            </a:r>
            <a:r>
              <a:rPr lang="fr-FR" sz="2800" b="1" dirty="0">
                <a:solidFill>
                  <a:srgbClr val="FFFF00"/>
                </a:solidFill>
              </a:rPr>
              <a:t> </a:t>
            </a:r>
            <a:r>
              <a:rPr lang="fr-FR" sz="2800" b="1" dirty="0" err="1" smtClean="0">
                <a:solidFill>
                  <a:srgbClr val="FFFF00"/>
                </a:solidFill>
              </a:rPr>
              <a:t>Employes</a:t>
            </a:r>
            <a:endParaRPr lang="fr-FR" sz="2800" b="1" dirty="0" smtClean="0">
              <a:solidFill>
                <a:srgbClr val="FFFF00"/>
              </a:solidFill>
            </a:endParaRPr>
          </a:p>
        </p:txBody>
      </p:sp>
      <p:pic>
        <p:nvPicPr>
          <p:cNvPr id="13" name="~PP2498.WAV">
            <a:hlinkClick r:id="" action="ppaction://media"/>
          </p:cNvPr>
          <p:cNvPicPr>
            <a:picLocks noRot="1" noChangeAspect="1"/>
          </p:cNvPicPr>
          <p:nvPr>
            <a:wavAudioFile r:embed="rId1" name="~PP2498.WAV"/>
          </p:nvPr>
        </p:nvPicPr>
        <p:blipFill>
          <a:blip r:embed="rId5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6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64439" y="218606"/>
            <a:ext cx="5371947" cy="894098"/>
          </a:xfrm>
        </p:spPr>
        <p:txBody>
          <a:bodyPr/>
          <a:lstStyle/>
          <a:p>
            <a:r>
              <a:rPr lang="fr-FR" sz="3600" dirty="0" smtClean="0"/>
              <a:t>Retour sur Magritte</a:t>
            </a:r>
            <a:endParaRPr lang="fr-FR" sz="3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7" name="Image 6" descr="magritte-vue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8300" y="1288974"/>
            <a:ext cx="7667740" cy="5376232"/>
          </a:xfrm>
          <a:prstGeom prst="rect">
            <a:avLst/>
          </a:prstGeom>
        </p:spPr>
      </p:pic>
      <p:pic>
        <p:nvPicPr>
          <p:cNvPr id="14" name="~PP2139.WAV">
            <a:hlinkClick r:id="" action="ppaction://media"/>
          </p:cNvPr>
          <p:cNvPicPr>
            <a:picLocks noRot="1" noChangeAspect="1"/>
          </p:cNvPicPr>
          <p:nvPr>
            <a:wavAudioFile r:embed="rId1" name="~PP2139.WAV"/>
          </p:nvPr>
        </p:nvPicPr>
        <p:blipFill>
          <a:blip r:embed="rId5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10A88-012D-4745-82DF-A1DDB4ADD3F6}" type="slidenum">
              <a:rPr lang="fr-FR"/>
              <a:pPr/>
              <a:t>25</a:t>
            </a:fld>
            <a:endParaRPr lang="fr-FR"/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863600" y="252413"/>
            <a:ext cx="7594600" cy="909637"/>
          </a:xfrm>
        </p:spPr>
        <p:txBody>
          <a:bodyPr/>
          <a:lstStyle/>
          <a:p>
            <a:r>
              <a:rPr lang="fr-FR"/>
              <a:t>Pourquoi une Base de Données ?</a:t>
            </a: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1213" y="1565275"/>
            <a:ext cx="7772400" cy="4972050"/>
          </a:xfrm>
          <a:ln w="38100">
            <a:solidFill>
              <a:srgbClr val="FF0066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800" b="1"/>
              <a:t>Intégration</a:t>
            </a:r>
            <a:r>
              <a:rPr lang="fr-FR" sz="2800"/>
              <a:t> de données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Moins de duplications</a:t>
            </a:r>
          </a:p>
          <a:p>
            <a:pPr>
              <a:lnSpc>
                <a:spcPct val="90000"/>
              </a:lnSpc>
            </a:pPr>
            <a:r>
              <a:rPr lang="fr-FR" sz="2800" b="1"/>
              <a:t>Partage</a:t>
            </a:r>
            <a:r>
              <a:rPr lang="fr-FR" sz="2800"/>
              <a:t> de données</a:t>
            </a:r>
          </a:p>
          <a:p>
            <a:pPr>
              <a:lnSpc>
                <a:spcPct val="90000"/>
              </a:lnSpc>
            </a:pPr>
            <a:r>
              <a:rPr lang="fr-FR" sz="2800" b="1"/>
              <a:t>Fiabilité</a:t>
            </a:r>
            <a:r>
              <a:rPr lang="fr-FR" sz="2800"/>
              <a:t> de données</a:t>
            </a:r>
            <a:r>
              <a:rPr lang="fr-FR" sz="2800" b="1"/>
              <a:t> </a:t>
            </a:r>
          </a:p>
          <a:p>
            <a:pPr lvl="1">
              <a:lnSpc>
                <a:spcPct val="90000"/>
              </a:lnSpc>
            </a:pPr>
            <a:r>
              <a:rPr lang="fr-FR" sz="2400" b="1"/>
              <a:t>Transactions,  Reprises sur pannes, Tolérance de pannes</a:t>
            </a:r>
          </a:p>
          <a:p>
            <a:pPr>
              <a:lnSpc>
                <a:spcPct val="90000"/>
              </a:lnSpc>
            </a:pPr>
            <a:r>
              <a:rPr lang="fr-FR" sz="2800" b="1"/>
              <a:t>Sécurité</a:t>
            </a:r>
            <a:r>
              <a:rPr lang="fr-FR" sz="2800"/>
              <a:t> de données</a:t>
            </a:r>
          </a:p>
          <a:p>
            <a:pPr>
              <a:lnSpc>
                <a:spcPct val="90000"/>
              </a:lnSpc>
            </a:pPr>
            <a:r>
              <a:rPr lang="fr-FR" sz="2800"/>
              <a:t>Langages </a:t>
            </a:r>
            <a:r>
              <a:rPr lang="fr-FR" sz="2800" b="1"/>
              <a:t>assertionnels</a:t>
            </a:r>
            <a:r>
              <a:rPr lang="fr-FR" sz="2800"/>
              <a:t> de requêtes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SQL, QBE</a:t>
            </a:r>
          </a:p>
          <a:p>
            <a:pPr>
              <a:lnSpc>
                <a:spcPct val="90000"/>
              </a:lnSpc>
            </a:pPr>
            <a:r>
              <a:rPr lang="fr-FR" sz="2800"/>
              <a:t>Interfaces </a:t>
            </a:r>
            <a:r>
              <a:rPr lang="fr-FR" sz="2800" b="1"/>
              <a:t>conviviales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4-GL &amp; Web</a:t>
            </a:r>
          </a:p>
          <a:p>
            <a:pPr>
              <a:lnSpc>
                <a:spcPct val="90000"/>
              </a:lnSpc>
            </a:pPr>
            <a:endParaRPr lang="en-US" sz="2800"/>
          </a:p>
        </p:txBody>
      </p:sp>
      <p:pic>
        <p:nvPicPr>
          <p:cNvPr id="9" name="~PP155.WAV">
            <a:hlinkClick r:id="" action="ppaction://media"/>
          </p:cNvPr>
          <p:cNvPicPr>
            <a:picLocks noRot="1" noChangeAspect="1"/>
          </p:cNvPicPr>
          <p:nvPr>
            <a:wavAudioFile r:embed="rId1" name="~PP155.WAV"/>
          </p:nvPr>
        </p:nvPicPr>
        <p:blipFill>
          <a:blip r:embed="rId4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3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730EE-8F29-42ED-8257-D5448F4E4542}" type="slidenum">
              <a:rPr lang="fr-FR"/>
              <a:pPr/>
              <a:t>26</a:t>
            </a:fld>
            <a:endParaRPr lang="fr-FR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863600" y="252413"/>
            <a:ext cx="7594600" cy="909637"/>
          </a:xfrm>
        </p:spPr>
        <p:txBody>
          <a:bodyPr/>
          <a:lstStyle/>
          <a:p>
            <a:r>
              <a:rPr lang="fr-FR"/>
              <a:t>Pourquoi une Base de Données ?</a:t>
            </a: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1213" y="1565275"/>
            <a:ext cx="7772400" cy="4972050"/>
          </a:xfrm>
          <a:ln w="38100">
            <a:solidFill>
              <a:srgbClr val="FF0066"/>
            </a:solidFill>
          </a:ln>
        </p:spPr>
        <p:txBody>
          <a:bodyPr/>
          <a:lstStyle/>
          <a:p>
            <a:r>
              <a:rPr lang="fr-FR" sz="2800" b="1"/>
              <a:t> </a:t>
            </a:r>
            <a:r>
              <a:rPr lang="fr-FR" sz="2800"/>
              <a:t>En pratique, il est impossible de concevoir  ces fonctions soi-même</a:t>
            </a:r>
          </a:p>
          <a:p>
            <a:pPr lvl="1"/>
            <a:r>
              <a:rPr lang="fr-FR" sz="2400"/>
              <a:t>Théorie complexe</a:t>
            </a:r>
          </a:p>
          <a:p>
            <a:pPr lvl="2"/>
            <a:r>
              <a:rPr lang="fr-FR" sz="2000"/>
              <a:t>Conception d’une BD</a:t>
            </a:r>
          </a:p>
          <a:p>
            <a:pPr lvl="3"/>
            <a:r>
              <a:rPr lang="fr-FR" sz="1800">
                <a:solidFill>
                  <a:srgbClr val="FF9900"/>
                </a:solidFill>
              </a:rPr>
              <a:t>Formes normales…</a:t>
            </a:r>
          </a:p>
          <a:p>
            <a:pPr lvl="2"/>
            <a:r>
              <a:rPr lang="fr-FR" sz="2000"/>
              <a:t>Langages de définition et de manipulation d’une BD</a:t>
            </a:r>
          </a:p>
          <a:p>
            <a:pPr lvl="2"/>
            <a:r>
              <a:rPr lang="fr-FR" sz="2000"/>
              <a:t>Optimisation de requêtes assertionnelles</a:t>
            </a:r>
          </a:p>
          <a:p>
            <a:pPr lvl="2"/>
            <a:r>
              <a:rPr lang="fr-FR" sz="2000"/>
              <a:t>Transactions et partage de données</a:t>
            </a:r>
          </a:p>
          <a:p>
            <a:pPr lvl="2"/>
            <a:r>
              <a:rPr lang="fr-FR" sz="2000"/>
              <a:t>….</a:t>
            </a:r>
          </a:p>
          <a:p>
            <a:pPr lvl="1"/>
            <a:r>
              <a:rPr lang="fr-FR" sz="2400"/>
              <a:t>Logiciel complexe</a:t>
            </a:r>
          </a:p>
          <a:p>
            <a:pPr lvl="2"/>
            <a:r>
              <a:rPr lang="fr-FR" sz="2000"/>
              <a:t>des centaines de milliers ou des millions de lignes de programmation</a:t>
            </a:r>
          </a:p>
          <a:p>
            <a:pPr lvl="1"/>
            <a:endParaRPr lang="en-US" sz="2400"/>
          </a:p>
        </p:txBody>
      </p:sp>
      <p:pic>
        <p:nvPicPr>
          <p:cNvPr id="18" name="~PP3628.WAV">
            <a:hlinkClick r:id="" action="ppaction://media"/>
          </p:cNvPr>
          <p:cNvPicPr>
            <a:picLocks noRot="1" noChangeAspect="1"/>
          </p:cNvPicPr>
          <p:nvPr>
            <a:wavAudioFile r:embed="rId1" name="~PP3628.WAV"/>
          </p:nvPr>
        </p:nvPicPr>
        <p:blipFill>
          <a:blip r:embed="rId4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82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BDs</a:t>
            </a:r>
            <a:r>
              <a:rPr lang="fr-FR" dirty="0" smtClean="0"/>
              <a:t> et SI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8" name="~PP3225.WAV">
            <a:hlinkClick r:id="" action="ppaction://media"/>
          </p:cNvPr>
          <p:cNvPicPr>
            <a:picLocks noRot="1" noChangeAspect="1"/>
          </p:cNvPicPr>
          <p:nvPr>
            <a:wavAudioFile r:embed="rId1" name="~PP3225.WAV"/>
          </p:nvPr>
        </p:nvPicPr>
        <p:blipFill>
          <a:blip r:embed="rId4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95086" y="1676400"/>
            <a:ext cx="7924801" cy="424731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fr-FR" sz="3600" dirty="0" smtClean="0">
                <a:solidFill>
                  <a:schemeClr val="bg1"/>
                </a:solidFill>
              </a:rPr>
              <a:t>Revoir le diapo sur le SGBD</a:t>
            </a:r>
            <a:r>
              <a:rPr lang="fr-FR" dirty="0" smtClean="0"/>
              <a:t> 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fr-FR" sz="3600" dirty="0" smtClean="0">
                <a:solidFill>
                  <a:schemeClr val="bg1"/>
                </a:solidFill>
              </a:rPr>
              <a:t>Tout SGBD est un SI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fr-FR" sz="3600" dirty="0" smtClean="0">
                <a:solidFill>
                  <a:schemeClr val="bg1"/>
                </a:solidFill>
              </a:rPr>
              <a:t>L’inverse n’est pas vrai bien sûr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fr-FR" sz="3600" dirty="0" smtClean="0">
                <a:solidFill>
                  <a:schemeClr val="bg1"/>
                </a:solidFill>
              </a:rPr>
              <a:t>Un gestionnaire de </a:t>
            </a:r>
            <a:r>
              <a:rPr lang="fr-FR" sz="3600" dirty="0" err="1" smtClean="0">
                <a:solidFill>
                  <a:schemeClr val="bg1"/>
                </a:solidFill>
              </a:rPr>
              <a:t>SIs</a:t>
            </a:r>
            <a:r>
              <a:rPr lang="fr-FR" sz="3600" dirty="0" smtClean="0">
                <a:solidFill>
                  <a:schemeClr val="bg1"/>
                </a:solidFill>
              </a:rPr>
              <a:t> doit maîtriser des </a:t>
            </a:r>
            <a:r>
              <a:rPr lang="fr-FR" sz="3600" dirty="0" err="1" smtClean="0">
                <a:solidFill>
                  <a:schemeClr val="bg1"/>
                </a:solidFill>
              </a:rPr>
              <a:t>SGBDs</a:t>
            </a:r>
            <a:r>
              <a:rPr lang="fr-FR" sz="3600" dirty="0" smtClean="0">
                <a:solidFill>
                  <a:schemeClr val="bg1"/>
                </a:solidFill>
              </a:rPr>
              <a:t>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535559"/>
      </p:ext>
    </p:extLst>
  </p:cSld>
  <p:clrMapOvr>
    <a:masterClrMapping/>
  </p:clrMapOvr>
  <p:transition spd="slow" advTm="71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BDs</a:t>
            </a:r>
            <a:r>
              <a:rPr lang="fr-FR" dirty="0" smtClean="0"/>
              <a:t> et Actuariat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7" name="Image 6" descr="actuaire-07-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683465"/>
            <a:ext cx="9303392" cy="4573899"/>
          </a:xfrm>
          <a:prstGeom prst="rect">
            <a:avLst/>
          </a:prstGeom>
        </p:spPr>
      </p:pic>
      <p:pic>
        <p:nvPicPr>
          <p:cNvPr id="8" name="~PP3225.WAV">
            <a:hlinkClick r:id="" action="ppaction://media"/>
          </p:cNvPr>
          <p:cNvPicPr>
            <a:picLocks noRot="1" noChangeAspect="1"/>
          </p:cNvPicPr>
          <p:nvPr>
            <a:wavAudioFile r:embed="rId1" name="~PP3225.WAV"/>
          </p:nvPr>
        </p:nvPicPr>
        <p:blipFill>
          <a:blip r:embed="rId5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71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BDs</a:t>
            </a:r>
            <a:r>
              <a:rPr lang="fr-FR" dirty="0" smtClean="0"/>
              <a:t> et Actuariat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5" name="Image 4" descr="actuary-databases-ms-access_Page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2329" y="1174376"/>
            <a:ext cx="7198659" cy="5683624"/>
          </a:xfrm>
          <a:prstGeom prst="rect">
            <a:avLst/>
          </a:prstGeom>
        </p:spPr>
      </p:pic>
      <p:pic>
        <p:nvPicPr>
          <p:cNvPr id="6" name="~PP1068.WAV">
            <a:hlinkClick r:id="" action="ppaction://media"/>
          </p:cNvPr>
          <p:cNvPicPr>
            <a:picLocks noRot="1" noChangeAspect="1"/>
          </p:cNvPicPr>
          <p:nvPr>
            <a:wavAudioFile r:embed="rId1" name="~PP1068.WAV"/>
          </p:nvPr>
        </p:nvPicPr>
        <p:blipFill>
          <a:blip r:embed="rId5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51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6D28-7F05-479B-B4C4-30155E59191B}" type="slidenum">
              <a:rPr lang="fr-FR"/>
              <a:pPr/>
              <a:t>3</a:t>
            </a:fld>
            <a:endParaRPr lang="fr-FR"/>
          </a:p>
        </p:txBody>
      </p:sp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582613" y="1805699"/>
            <a:ext cx="7410450" cy="4185761"/>
          </a:xfrm>
          <a:prstGeom prst="rect">
            <a:avLst/>
          </a:prstGeom>
          <a:solidFill>
            <a:srgbClr val="00329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Gardarin</a:t>
            </a:r>
            <a:r>
              <a:rPr lang="fr-FR" sz="2800" b="1" dirty="0">
                <a:solidFill>
                  <a:schemeClr val="bg1"/>
                </a:solidFill>
              </a:rPr>
              <a:t>, G. </a:t>
            </a:r>
            <a:r>
              <a:rPr lang="fr-FR" sz="2800" b="1" dirty="0">
                <a:solidFill>
                  <a:srgbClr val="FFFF00"/>
                </a:solidFill>
              </a:rPr>
              <a:t>Bases de Données.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Eyrolles</a:t>
            </a:r>
            <a:r>
              <a:rPr lang="fr-FR" sz="2800" b="1" dirty="0" smtClean="0">
                <a:solidFill>
                  <a:schemeClr val="bg1"/>
                </a:solidFill>
              </a:rPr>
              <a:t>. </a:t>
            </a:r>
            <a:r>
              <a:rPr lang="fr-FR" sz="28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Grand classique épuisé, </a:t>
            </a:r>
            <a:r>
              <a:rPr lang="fr-FR" sz="2800" b="1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dispo</a:t>
            </a:r>
            <a:r>
              <a:rPr lang="fr-FR" sz="28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en ligne seulement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fr-FR" sz="2800" b="1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/>
              <a:t> </a:t>
            </a:r>
            <a:r>
              <a:rPr lang="en-US" sz="2800" dirty="0">
                <a:hlinkClick r:id="rId5"/>
              </a:rPr>
              <a:t>www.gardarin.org</a:t>
            </a:r>
            <a:endParaRPr lang="fr-FR" sz="2800" b="1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fr-FR" sz="2800" b="1" dirty="0" err="1" smtClean="0">
                <a:solidFill>
                  <a:schemeClr val="bg1"/>
                </a:solidFill>
              </a:rPr>
              <a:t>MsAccess</a:t>
            </a:r>
            <a:r>
              <a:rPr lang="fr-FR" sz="2800" b="1" dirty="0" smtClean="0">
                <a:solidFill>
                  <a:schemeClr val="bg1"/>
                </a:solidFill>
              </a:rPr>
              <a:t>  2010 </a:t>
            </a:r>
            <a:r>
              <a:rPr lang="fr-FR" sz="2800" b="1" dirty="0">
                <a:solidFill>
                  <a:schemeClr val="bg1"/>
                </a:solidFill>
              </a:rPr>
              <a:t>c’est facile (ou tout livre à titre similaire</a:t>
            </a:r>
            <a:r>
              <a:rPr lang="fr-FR" sz="2800" b="1" dirty="0" smtClean="0">
                <a:solidFill>
                  <a:schemeClr val="bg1"/>
                </a:solidFill>
              </a:rPr>
              <a:t>). </a:t>
            </a:r>
            <a:r>
              <a:rPr lang="fr-FR" sz="28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Tout livre de prise en main rapide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Gabillaud</a:t>
            </a:r>
            <a:r>
              <a:rPr lang="fr-FR" sz="2800" b="1" dirty="0" smtClean="0">
                <a:solidFill>
                  <a:schemeClr val="bg1"/>
                </a:solidFill>
              </a:rPr>
              <a:t>, J. SQL Server 200?. Edition ENI. </a:t>
            </a:r>
            <a:r>
              <a:rPr lang="fr-FR" sz="28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Livre pratique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2892425" y="0"/>
            <a:ext cx="4567238" cy="762000"/>
          </a:xfrm>
          <a:prstGeom prst="rect">
            <a:avLst/>
          </a:prstGeom>
          <a:solidFill>
            <a:srgbClr val="00329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4400" b="1">
                <a:solidFill>
                  <a:schemeClr val="bg1"/>
                </a:solidFill>
              </a:rPr>
              <a:t>Livres de Support</a:t>
            </a:r>
            <a:endParaRPr lang="fr-FR" sz="4400"/>
          </a:p>
        </p:txBody>
      </p:sp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0" y="1060450"/>
            <a:ext cx="5278582" cy="461665"/>
          </a:xfrm>
          <a:prstGeom prst="rect">
            <a:avLst/>
          </a:prstGeom>
          <a:solidFill>
            <a:srgbClr val="00329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>
                <a:solidFill>
                  <a:schemeClr val="bg1"/>
                </a:solidFill>
              </a:rPr>
              <a:t>Niveau </a:t>
            </a:r>
            <a:r>
              <a:rPr lang="fr-FR" sz="2400" b="1" dirty="0" smtClean="0">
                <a:solidFill>
                  <a:schemeClr val="bg1"/>
                </a:solidFill>
              </a:rPr>
              <a:t>introductif  ou en français :</a:t>
            </a:r>
            <a:endParaRPr lang="fr-FR" sz="2400" dirty="0"/>
          </a:p>
        </p:txBody>
      </p:sp>
      <p:pic>
        <p:nvPicPr>
          <p:cNvPr id="12" name="~PP36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0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BDs</a:t>
            </a:r>
            <a:r>
              <a:rPr lang="fr-FR" dirty="0" smtClean="0"/>
              <a:t> et Actuariat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6" name="Image 5" descr="actuary-databases-ms-access_Page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0587" y="1201271"/>
            <a:ext cx="6714565" cy="5656729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fr-FR" dirty="0" err="1" smtClean="0"/>
              <a:t>BDs</a:t>
            </a:r>
            <a:r>
              <a:rPr lang="fr-FR" dirty="0" smtClean="0"/>
              <a:t> et ISF</a:t>
            </a:r>
          </a:p>
        </p:txBody>
      </p:sp>
      <p:pic>
        <p:nvPicPr>
          <p:cNvPr id="7" name="Image 6" descr="financier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9665" y="777725"/>
            <a:ext cx="7123763" cy="400483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28690" y="4828032"/>
            <a:ext cx="7185804" cy="1938992"/>
          </a:xfrm>
          <a:prstGeom prst="rect">
            <a:avLst/>
          </a:prstGeom>
          <a:solidFill>
            <a:srgbClr val="666699"/>
          </a:solidFill>
          <a:ln w="127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000" dirty="0" smtClean="0">
                <a:solidFill>
                  <a:srgbClr val="FFFF00"/>
                </a:solidFill>
              </a:rPr>
              <a:t> Requêtes sophistiquées</a:t>
            </a:r>
          </a:p>
          <a:p>
            <a:pPr>
              <a:buFont typeface="Arial" pitchFamily="34" charset="0"/>
              <a:buChar char="•"/>
            </a:pPr>
            <a:r>
              <a:rPr lang="fr-FR" sz="2000" dirty="0" smtClean="0">
                <a:solidFill>
                  <a:srgbClr val="FFFF00"/>
                </a:solidFill>
              </a:rPr>
              <a:t>Nombreuses fonctions statistiques et financières</a:t>
            </a:r>
          </a:p>
          <a:p>
            <a:pPr lvl="1">
              <a:buFont typeface="Arial" pitchFamily="34" charset="0"/>
              <a:buChar char="•"/>
            </a:pPr>
            <a:r>
              <a:rPr lang="fr-FR" sz="2000" dirty="0" smtClean="0">
                <a:solidFill>
                  <a:srgbClr val="FFFF00"/>
                </a:solidFill>
              </a:rPr>
              <a:t> Standard et selon SGBD (</a:t>
            </a:r>
            <a:r>
              <a:rPr lang="fr-FR" sz="2000" dirty="0" err="1" smtClean="0">
                <a:solidFill>
                  <a:srgbClr val="FFFF00"/>
                </a:solidFill>
              </a:rPr>
              <a:t>MsAccess</a:t>
            </a:r>
            <a:r>
              <a:rPr lang="fr-FR" sz="2000" dirty="0" smtClean="0">
                <a:solidFill>
                  <a:srgbClr val="FFFF00"/>
                </a:solidFill>
              </a:rPr>
              <a:t> 2007 ici)</a:t>
            </a:r>
          </a:p>
          <a:p>
            <a:pPr>
              <a:buFont typeface="Arial" pitchFamily="34" charset="0"/>
              <a:buChar char="•"/>
            </a:pPr>
            <a:r>
              <a:rPr lang="fr-FR" sz="2000" dirty="0" smtClean="0">
                <a:solidFill>
                  <a:srgbClr val="FFFF00"/>
                </a:solidFill>
              </a:rPr>
              <a:t> Divers graphiques </a:t>
            </a:r>
          </a:p>
          <a:p>
            <a:pPr>
              <a:buFont typeface="Arial" pitchFamily="34" charset="0"/>
              <a:buChar char="•"/>
            </a:pPr>
            <a:r>
              <a:rPr lang="fr-FR" sz="2000" dirty="0" smtClean="0">
                <a:solidFill>
                  <a:srgbClr val="FFFF00"/>
                </a:solidFill>
              </a:rPr>
              <a:t> ...</a:t>
            </a:r>
          </a:p>
          <a:p>
            <a:pPr>
              <a:buFont typeface="Arial" pitchFamily="34" charset="0"/>
              <a:buChar char="•"/>
            </a:pP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b="1" dirty="0" smtClean="0">
                <a:solidFill>
                  <a:srgbClr val="FFFF00"/>
                </a:solidFill>
              </a:rPr>
              <a:t>Pas d’ISF ou d’Actuariat 2010+ sans </a:t>
            </a:r>
            <a:r>
              <a:rPr lang="fr-FR" sz="2000" b="1" dirty="0" err="1" smtClean="0">
                <a:solidFill>
                  <a:srgbClr val="FFFF00"/>
                </a:solidFill>
              </a:rPr>
              <a:t>BDs</a:t>
            </a:r>
            <a:endParaRPr lang="fr-FR" sz="2000" b="1" dirty="0" smtClean="0">
              <a:solidFill>
                <a:srgbClr val="FFFF00"/>
              </a:solidFill>
            </a:endParaRPr>
          </a:p>
        </p:txBody>
      </p:sp>
      <p:pic>
        <p:nvPicPr>
          <p:cNvPr id="12" name="~PP293.WAV">
            <a:hlinkClick r:id="" action="ppaction://media"/>
          </p:cNvPr>
          <p:cNvPicPr>
            <a:picLocks noRot="1" noChangeAspect="1"/>
          </p:cNvPicPr>
          <p:nvPr>
            <a:wavAudioFile r:embed="rId1" name="~PP293.WAV"/>
          </p:nvPr>
        </p:nvPicPr>
        <p:blipFill>
          <a:blip r:embed="rId6" cstate="print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67000">
    <p:random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F57A-7C5D-4ADE-A980-46E5F231950D}" type="slidenum">
              <a:rPr lang="fr-FR"/>
              <a:pPr/>
              <a:t>32</a:t>
            </a:fld>
            <a:endParaRPr lang="fr-FR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Différentes BDs</a:t>
            </a: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ln w="38100">
            <a:solidFill>
              <a:srgbClr val="FF0066"/>
            </a:solidFill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fr-FR" sz="2800" dirty="0"/>
              <a:t>Il y en a pour tous les goûts </a:t>
            </a:r>
          </a:p>
          <a:p>
            <a:pPr>
              <a:lnSpc>
                <a:spcPct val="80000"/>
              </a:lnSpc>
            </a:pPr>
            <a:r>
              <a:rPr lang="fr-FR" sz="2800" dirty="0" err="1"/>
              <a:t>BDs</a:t>
            </a:r>
            <a:r>
              <a:rPr lang="fr-FR" sz="2800" dirty="0"/>
              <a:t> personnelles</a:t>
            </a:r>
          </a:p>
          <a:p>
            <a:pPr lvl="1">
              <a:lnSpc>
                <a:spcPct val="80000"/>
              </a:lnSpc>
            </a:pPr>
            <a:r>
              <a:rPr lang="fr-FR" sz="2400" dirty="0" err="1"/>
              <a:t>MsAccess</a:t>
            </a:r>
            <a:r>
              <a:rPr lang="fr-FR" sz="2400" dirty="0"/>
              <a:t> etc.</a:t>
            </a:r>
          </a:p>
          <a:p>
            <a:pPr lvl="1">
              <a:lnSpc>
                <a:spcPct val="80000"/>
              </a:lnSpc>
            </a:pPr>
            <a:r>
              <a:rPr lang="fr-FR" sz="2400" dirty="0"/>
              <a:t>100 </a:t>
            </a:r>
            <a:r>
              <a:rPr lang="fr-FR" sz="2400" dirty="0" smtClean="0"/>
              <a:t>KO </a:t>
            </a:r>
            <a:r>
              <a:rPr lang="fr-FR" sz="2400" dirty="0"/>
              <a:t>– </a:t>
            </a:r>
            <a:r>
              <a:rPr lang="fr-FR" sz="2400" dirty="0" smtClean="0"/>
              <a:t>1 GO</a:t>
            </a:r>
            <a:endParaRPr lang="fr-FR" sz="2400" dirty="0"/>
          </a:p>
          <a:p>
            <a:pPr lvl="2">
              <a:lnSpc>
                <a:spcPct val="80000"/>
              </a:lnSpc>
            </a:pPr>
            <a:r>
              <a:rPr lang="fr-FR" sz="2000" dirty="0"/>
              <a:t>sans multimédia</a:t>
            </a:r>
          </a:p>
          <a:p>
            <a:pPr>
              <a:lnSpc>
                <a:spcPct val="80000"/>
              </a:lnSpc>
            </a:pPr>
            <a:r>
              <a:rPr lang="fr-FR" sz="2800" dirty="0" err="1"/>
              <a:t>BDs</a:t>
            </a:r>
            <a:r>
              <a:rPr lang="fr-FR" sz="2800" dirty="0"/>
              <a:t> professionnelles typiques</a:t>
            </a:r>
          </a:p>
          <a:p>
            <a:pPr lvl="1">
              <a:lnSpc>
                <a:spcPct val="80000"/>
              </a:lnSpc>
            </a:pPr>
            <a:r>
              <a:rPr lang="fr-FR" sz="2400" dirty="0"/>
              <a:t> </a:t>
            </a:r>
            <a:r>
              <a:rPr lang="fr-FR" sz="2400" dirty="0" smtClean="0"/>
              <a:t>1 GO </a:t>
            </a:r>
            <a:r>
              <a:rPr lang="fr-FR" sz="2400" dirty="0"/>
              <a:t>– 1 TO </a:t>
            </a:r>
          </a:p>
          <a:p>
            <a:pPr>
              <a:lnSpc>
                <a:spcPct val="80000"/>
              </a:lnSpc>
            </a:pPr>
            <a:r>
              <a:rPr lang="fr-FR" sz="2800" dirty="0" smtClean="0"/>
              <a:t>Grandes </a:t>
            </a:r>
            <a:r>
              <a:rPr lang="fr-FR" sz="2800" dirty="0" err="1" smtClean="0"/>
              <a:t>BDs</a:t>
            </a:r>
            <a:r>
              <a:rPr lang="fr-FR" sz="2800" dirty="0" smtClean="0"/>
              <a:t> professionnelles</a:t>
            </a:r>
            <a:endParaRPr lang="fr-FR" sz="2800" dirty="0"/>
          </a:p>
          <a:p>
            <a:pPr lvl="1">
              <a:lnSpc>
                <a:spcPct val="80000"/>
              </a:lnSpc>
            </a:pPr>
            <a:r>
              <a:rPr lang="fr-FR" sz="2400" dirty="0" err="1"/>
              <a:t>Very</a:t>
            </a:r>
            <a:r>
              <a:rPr lang="fr-FR" sz="2400" dirty="0"/>
              <a:t> Large </a:t>
            </a:r>
            <a:r>
              <a:rPr lang="fr-FR" sz="2400" dirty="0" err="1"/>
              <a:t>Databases</a:t>
            </a:r>
            <a:r>
              <a:rPr lang="fr-FR" sz="2400" dirty="0"/>
              <a:t> (VLDB)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fr-FR" sz="2400" dirty="0"/>
              <a:t> 	&gt; 1 </a:t>
            </a:r>
            <a:r>
              <a:rPr lang="fr-FR" sz="2400" dirty="0" smtClean="0"/>
              <a:t>TO, on s’achemine vers 1 PO</a:t>
            </a:r>
            <a:endParaRPr lang="en-US" sz="2400" dirty="0"/>
          </a:p>
        </p:txBody>
      </p:sp>
      <p:pic>
        <p:nvPicPr>
          <p:cNvPr id="6" name="~PP3131.WAV">
            <a:hlinkClick r:id="" action="ppaction://media"/>
          </p:cNvPr>
          <p:cNvPicPr>
            <a:picLocks noRot="1" noChangeAspect="1"/>
          </p:cNvPicPr>
          <p:nvPr>
            <a:wavAudioFile r:embed="rId1" name="~PP3131.WAV"/>
          </p:nvPr>
        </p:nvPicPr>
        <p:blipFill>
          <a:blip r:embed="rId4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9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17C90-FE65-4DD9-87DB-DA04A15E7AB1}" type="slidenum">
              <a:rPr lang="fr-FR"/>
              <a:pPr/>
              <a:t>33</a:t>
            </a:fld>
            <a:endParaRPr lang="fr-FR"/>
          </a:p>
        </p:txBody>
      </p:sp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VLDB-05 par taille</a:t>
            </a:r>
          </a:p>
        </p:txBody>
      </p:sp>
      <p:sp>
        <p:nvSpPr>
          <p:cNvPr id="135171" name="Rectangle 3"/>
          <p:cNvSpPr>
            <a:spLocks noChangeArrowheads="1"/>
          </p:cNvSpPr>
          <p:nvPr/>
        </p:nvSpPr>
        <p:spPr bwMode="auto">
          <a:xfrm>
            <a:off x="630238" y="1385888"/>
            <a:ext cx="802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>
                <a:solidFill>
                  <a:srgbClr val="FFFF00"/>
                </a:solidFill>
              </a:rPr>
              <a:t>http://www.wintercorp.com/VLDB/2005_TopTen_Survey/TopTenWinners_2005.asp</a:t>
            </a:r>
          </a:p>
        </p:txBody>
      </p:sp>
      <p:pic>
        <p:nvPicPr>
          <p:cNvPr id="135173" name="Picture 5" descr="db-size-olt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4038" y="1885950"/>
            <a:ext cx="5954712" cy="4754563"/>
          </a:xfrm>
          <a:prstGeom prst="rect">
            <a:avLst/>
          </a:prstGeom>
          <a:noFill/>
        </p:spPr>
      </p:pic>
      <p:pic>
        <p:nvPicPr>
          <p:cNvPr id="7" name="~PP402.WAV">
            <a:hlinkClick r:id="" action="ppaction://media"/>
          </p:cNvPr>
          <p:cNvPicPr>
            <a:picLocks noRot="1" noChangeAspect="1"/>
          </p:cNvPicPr>
          <p:nvPr>
            <a:wavAudioFile r:embed="rId1" name="~PP402.WAV"/>
          </p:nvPr>
        </p:nvPicPr>
        <p:blipFill>
          <a:blip r:embed="rId5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2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5A7D-936A-4A53-80DF-8053FB267732}" type="slidenum">
              <a:rPr lang="fr-FR"/>
              <a:pPr/>
              <a:t>34</a:t>
            </a:fld>
            <a:endParaRPr lang="fr-FR"/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VLDB-05 par taille</a:t>
            </a:r>
          </a:p>
        </p:txBody>
      </p:sp>
      <p:sp>
        <p:nvSpPr>
          <p:cNvPr id="136195" name="Rectangle 3"/>
          <p:cNvSpPr>
            <a:spLocks noChangeArrowheads="1"/>
          </p:cNvSpPr>
          <p:nvPr/>
        </p:nvSpPr>
        <p:spPr bwMode="auto">
          <a:xfrm>
            <a:off x="630238" y="1385888"/>
            <a:ext cx="802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>
                <a:solidFill>
                  <a:srgbClr val="FFFF00"/>
                </a:solidFill>
              </a:rPr>
              <a:t>http://www.wintercorp.com/VLDB/2005_TopTen_Survey/TopTenWinners_2005.asp</a:t>
            </a:r>
          </a:p>
        </p:txBody>
      </p:sp>
      <p:pic>
        <p:nvPicPr>
          <p:cNvPr id="136197" name="Picture 5" descr="db-size-d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3400" y="1770063"/>
            <a:ext cx="6176963" cy="4972050"/>
          </a:xfrm>
          <a:prstGeom prst="rect">
            <a:avLst/>
          </a:prstGeom>
          <a:noFill/>
        </p:spPr>
      </p:pic>
      <p:pic>
        <p:nvPicPr>
          <p:cNvPr id="7" name="~PP226.WAV">
            <a:hlinkClick r:id="" action="ppaction://media"/>
          </p:cNvPr>
          <p:cNvPicPr>
            <a:picLocks noRot="1" noChangeAspect="1"/>
          </p:cNvPicPr>
          <p:nvPr>
            <a:wavAudioFile r:embed="rId1" name="~PP226.WAV"/>
          </p:nvPr>
        </p:nvPicPr>
        <p:blipFill>
          <a:blip r:embed="rId5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59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6B978-98C5-4EAC-8A1E-0DDA1DBAF154}" type="slidenum">
              <a:rPr lang="fr-FR"/>
              <a:pPr/>
              <a:t>35</a:t>
            </a:fld>
            <a:endParaRPr lang="fr-FR"/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VLDB-05 par taille</a:t>
            </a:r>
          </a:p>
        </p:txBody>
      </p:sp>
      <p:sp>
        <p:nvSpPr>
          <p:cNvPr id="138243" name="Rectangle 3"/>
          <p:cNvSpPr>
            <a:spLocks noChangeArrowheads="1"/>
          </p:cNvSpPr>
          <p:nvPr/>
        </p:nvSpPr>
        <p:spPr bwMode="auto">
          <a:xfrm>
            <a:off x="630238" y="1385888"/>
            <a:ext cx="802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 dirty="0">
                <a:solidFill>
                  <a:srgbClr val="FFFF00"/>
                </a:solidFill>
              </a:rPr>
              <a:t>http://www.wintercorp.com/VLDB/2005_TopTen_Survey/TopTenWinners_2005.asp</a:t>
            </a:r>
          </a:p>
        </p:txBody>
      </p:sp>
      <p:pic>
        <p:nvPicPr>
          <p:cNvPr id="138245" name="Picture 5" descr="db-tuples-all-environ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9738" y="1819275"/>
            <a:ext cx="5799137" cy="48879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D9F3-4342-4C79-9069-66368FA6B3F2}" type="slidenum">
              <a:rPr lang="fr-FR"/>
              <a:pPr/>
              <a:t>36</a:t>
            </a:fld>
            <a:endParaRPr lang="fr-FR"/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849313" y="309563"/>
            <a:ext cx="7494587" cy="1166812"/>
          </a:xfrm>
        </p:spPr>
        <p:txBody>
          <a:bodyPr/>
          <a:lstStyle/>
          <a:p>
            <a:r>
              <a:rPr lang="fr-FR" sz="4000"/>
              <a:t>Composantes d’une BD</a:t>
            </a:r>
            <a:br>
              <a:rPr lang="fr-FR" sz="4000"/>
            </a:br>
            <a:r>
              <a:rPr lang="fr-FR" sz="3200">
                <a:solidFill>
                  <a:srgbClr val="FFFF00"/>
                </a:solidFill>
              </a:rPr>
              <a:t>Logiciel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563" y="1608138"/>
            <a:ext cx="7529512" cy="5029200"/>
          </a:xfrm>
          <a:ln w="57150">
            <a:solidFill>
              <a:srgbClr val="FF0066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800"/>
              <a:t>SGBD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Gère le niveau logique et physique de la base</a:t>
            </a:r>
          </a:p>
          <a:p>
            <a:pPr lvl="2">
              <a:lnSpc>
                <a:spcPct val="90000"/>
              </a:lnSpc>
            </a:pPr>
            <a:r>
              <a:rPr lang="fr-FR" sz="2000"/>
              <a:t>Selon l’architecture ANSI-SPARC</a:t>
            </a:r>
          </a:p>
          <a:p>
            <a:pPr>
              <a:lnSpc>
                <a:spcPct val="90000"/>
              </a:lnSpc>
            </a:pPr>
            <a:r>
              <a:rPr lang="fr-FR" sz="2800"/>
              <a:t>Les outils frontaux (4-GL)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Générateurs : de formes, de rapports, des applications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Intégrés au SGBD ou externes</a:t>
            </a:r>
          </a:p>
          <a:p>
            <a:pPr lvl="2">
              <a:lnSpc>
                <a:spcPct val="90000"/>
              </a:lnSpc>
            </a:pPr>
            <a:r>
              <a:rPr lang="fr-FR" sz="2000"/>
              <a:t>Powerbuilder, Borland…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Interfaces WEB : HTML, XML…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Interfaces OLAP &amp; Data Mining</a:t>
            </a:r>
          </a:p>
          <a:p>
            <a:pPr lvl="2">
              <a:lnSpc>
                <a:spcPct val="90000"/>
              </a:lnSpc>
            </a:pPr>
            <a:r>
              <a:rPr lang="fr-FR" sz="2000"/>
              <a:t>Intelligent Data Miner (IBM)</a:t>
            </a:r>
          </a:p>
          <a:p>
            <a:pPr>
              <a:lnSpc>
                <a:spcPct val="90000"/>
              </a:lnSpc>
            </a:pPr>
            <a:r>
              <a:rPr lang="fr-FR" sz="2800"/>
              <a:t>Utilitaires: chargement, statistiques, aide à la conception… </a:t>
            </a:r>
          </a:p>
          <a:p>
            <a:pPr lvl="1">
              <a:lnSpc>
                <a:spcPct val="90000"/>
              </a:lnSpc>
            </a:pPr>
            <a:endParaRPr lang="en-US" sz="2400"/>
          </a:p>
        </p:txBody>
      </p:sp>
      <p:graphicFrame>
        <p:nvGraphicFramePr>
          <p:cNvPr id="82948" name="Object 4"/>
          <p:cNvGraphicFramePr>
            <a:graphicFrameLocks noChangeAspect="1"/>
          </p:cNvGraphicFramePr>
          <p:nvPr/>
        </p:nvGraphicFramePr>
        <p:xfrm>
          <a:off x="7850188" y="3271838"/>
          <a:ext cx="1293812" cy="116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46" name="Image" r:id="rId4" imgW="1880692" imgH="1690081" progId="">
                  <p:embed/>
                </p:oleObj>
              </mc:Choice>
              <mc:Fallback>
                <p:oleObj name="Image" r:id="rId4" imgW="1880692" imgH="1690081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0188" y="3271838"/>
                        <a:ext cx="1293812" cy="1162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2D4E5-FA31-4F97-BCE9-45A2160F5B5E}" type="slidenum">
              <a:rPr lang="fr-FR"/>
              <a:pPr/>
              <a:t>37</a:t>
            </a:fld>
            <a:endParaRPr lang="fr-FR"/>
          </a:p>
        </p:txBody>
      </p:sp>
      <p:sp>
        <p:nvSpPr>
          <p:cNvPr id="880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63613" y="280988"/>
            <a:ext cx="7494587" cy="1281112"/>
          </a:xfrm>
        </p:spPr>
        <p:txBody>
          <a:bodyPr/>
          <a:lstStyle/>
          <a:p>
            <a:r>
              <a:rPr lang="fr-FR" sz="4000"/>
              <a:t>Types de SGBD</a:t>
            </a:r>
            <a:br>
              <a:rPr lang="fr-FR" sz="4000"/>
            </a:br>
            <a:r>
              <a:rPr lang="fr-FR" sz="3600">
                <a:solidFill>
                  <a:srgbClr val="FFFF00"/>
                </a:solidFill>
              </a:rPr>
              <a:t>Par capacité</a:t>
            </a:r>
            <a:endParaRPr lang="en-US" sz="3600">
              <a:solidFill>
                <a:srgbClr val="FFFF00"/>
              </a:solidFill>
            </a:endParaRPr>
          </a:p>
        </p:txBody>
      </p:sp>
      <p:sp>
        <p:nvSpPr>
          <p:cNvPr id="880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168525" y="1693863"/>
            <a:ext cx="6657975" cy="47863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800" dirty="0"/>
              <a:t>« Mainframe ou </a:t>
            </a:r>
            <a:r>
              <a:rPr lang="fr-FR" sz="2800" dirty="0" smtClean="0"/>
              <a:t>cluster de mainframes»</a:t>
            </a:r>
            <a:endParaRPr lang="fr-FR" sz="2800" dirty="0"/>
          </a:p>
          <a:p>
            <a:pPr lvl="1">
              <a:lnSpc>
                <a:spcPct val="90000"/>
              </a:lnSpc>
            </a:pPr>
            <a:r>
              <a:rPr lang="fr-FR" sz="2400" dirty="0" smtClean="0"/>
              <a:t>DB2, Oracle…</a:t>
            </a:r>
            <a:endParaRPr lang="fr-FR" sz="2400" dirty="0"/>
          </a:p>
          <a:p>
            <a:pPr>
              <a:lnSpc>
                <a:spcPct val="90000"/>
              </a:lnSpc>
            </a:pPr>
            <a:r>
              <a:rPr lang="fr-FR" sz="2800" dirty="0"/>
              <a:t>Machine base de données</a:t>
            </a:r>
          </a:p>
          <a:p>
            <a:pPr lvl="1">
              <a:lnSpc>
                <a:spcPct val="90000"/>
              </a:lnSpc>
            </a:pPr>
            <a:r>
              <a:rPr lang="fr-FR" sz="2400" dirty="0" err="1"/>
              <a:t>Teradata</a:t>
            </a:r>
            <a:r>
              <a:rPr lang="fr-FR" sz="2400" dirty="0"/>
              <a:t> </a:t>
            </a:r>
          </a:p>
          <a:p>
            <a:pPr>
              <a:lnSpc>
                <a:spcPct val="90000"/>
              </a:lnSpc>
            </a:pPr>
            <a:r>
              <a:rPr lang="fr-FR" sz="2800" dirty="0"/>
              <a:t>Serveurs Unix &amp; Windows 2000</a:t>
            </a:r>
          </a:p>
          <a:p>
            <a:pPr lvl="1">
              <a:lnSpc>
                <a:spcPct val="90000"/>
              </a:lnSpc>
            </a:pPr>
            <a:r>
              <a:rPr lang="fr-FR" sz="2400" dirty="0"/>
              <a:t>DB2, </a:t>
            </a:r>
            <a:r>
              <a:rPr lang="fr-FR" sz="2400" dirty="0" err="1" smtClean="0"/>
              <a:t>Interbase</a:t>
            </a:r>
            <a:r>
              <a:rPr lang="fr-FR" sz="2400" dirty="0" smtClean="0"/>
              <a:t>, </a:t>
            </a:r>
            <a:r>
              <a:rPr lang="fr-FR" sz="2400" dirty="0"/>
              <a:t>Oracle, Sybase, </a:t>
            </a:r>
            <a:r>
              <a:rPr lang="fr-FR" sz="2400" dirty="0" smtClean="0"/>
              <a:t>MySQL, </a:t>
            </a:r>
            <a:r>
              <a:rPr lang="fr-FR" sz="2400" dirty="0" err="1" smtClean="0"/>
              <a:t>Postgres</a:t>
            </a:r>
            <a:r>
              <a:rPr lang="fr-FR" sz="2400" dirty="0" smtClean="0"/>
              <a:t>, </a:t>
            </a:r>
            <a:r>
              <a:rPr lang="fr-FR" sz="2400" dirty="0"/>
              <a:t>SQL Server, </a:t>
            </a:r>
            <a:r>
              <a:rPr lang="fr-FR" sz="2400" dirty="0" err="1"/>
              <a:t>MsAccess</a:t>
            </a:r>
            <a:r>
              <a:rPr lang="fr-FR" sz="2400" dirty="0"/>
              <a:t>…</a:t>
            </a:r>
          </a:p>
          <a:p>
            <a:pPr>
              <a:lnSpc>
                <a:spcPct val="90000"/>
              </a:lnSpc>
            </a:pPr>
            <a:r>
              <a:rPr lang="fr-FR" sz="2800" dirty="0"/>
              <a:t>Personnels</a:t>
            </a:r>
          </a:p>
          <a:p>
            <a:pPr lvl="1">
              <a:lnSpc>
                <a:spcPct val="90000"/>
              </a:lnSpc>
            </a:pPr>
            <a:r>
              <a:rPr lang="fr-FR" sz="2400" dirty="0" err="1"/>
              <a:t>MsAccess</a:t>
            </a:r>
            <a:r>
              <a:rPr lang="fr-FR" sz="2400" dirty="0"/>
              <a:t>, </a:t>
            </a:r>
            <a:r>
              <a:rPr lang="fr-FR" sz="2400" dirty="0" err="1" smtClean="0"/>
              <a:t>OpenOfficeBase</a:t>
            </a:r>
            <a:r>
              <a:rPr lang="fr-FR" sz="2400" dirty="0" smtClean="0"/>
              <a:t>…</a:t>
            </a:r>
            <a:endParaRPr lang="fr-FR" sz="2400" dirty="0"/>
          </a:p>
          <a:p>
            <a:pPr>
              <a:lnSpc>
                <a:spcPct val="90000"/>
              </a:lnSpc>
            </a:pPr>
            <a:r>
              <a:rPr lang="fr-FR" sz="2800" dirty="0"/>
              <a:t>Carte de Crédit</a:t>
            </a:r>
          </a:p>
          <a:p>
            <a:pPr lvl="1">
              <a:lnSpc>
                <a:spcPct val="90000"/>
              </a:lnSpc>
            </a:pPr>
            <a:r>
              <a:rPr lang="fr-FR" sz="2400" dirty="0"/>
              <a:t>CQL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graphicFrame>
        <p:nvGraphicFramePr>
          <p:cNvPr id="88068" name="Object 1028"/>
          <p:cNvGraphicFramePr>
            <a:graphicFrameLocks noChangeAspect="1"/>
          </p:cNvGraphicFramePr>
          <p:nvPr/>
        </p:nvGraphicFramePr>
        <p:xfrm>
          <a:off x="328613" y="1844675"/>
          <a:ext cx="1354137" cy="113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64" name="Image" r:id="rId4" imgW="1829217" imgH="1537593" progId="">
                  <p:embed/>
                </p:oleObj>
              </mc:Choice>
              <mc:Fallback>
                <p:oleObj name="Image" r:id="rId4" imgW="1829217" imgH="1537593" progId="">
                  <p:embed/>
                  <p:pic>
                    <p:nvPicPr>
                      <p:cNvPr id="0" name="Picture 10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1844675"/>
                        <a:ext cx="1354137" cy="1139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69" name="Object 1029"/>
          <p:cNvGraphicFramePr>
            <a:graphicFrameLocks noChangeAspect="1"/>
          </p:cNvGraphicFramePr>
          <p:nvPr/>
        </p:nvGraphicFramePr>
        <p:xfrm>
          <a:off x="466725" y="3211513"/>
          <a:ext cx="1035050" cy="1166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65" name="Image" r:id="rId6" imgW="1804448" imgH="2033180" progId="">
                  <p:embed/>
                </p:oleObj>
              </mc:Choice>
              <mc:Fallback>
                <p:oleObj name="Image" r:id="rId6" imgW="1804448" imgH="2033180" progId="">
                  <p:embed/>
                  <p:pic>
                    <p:nvPicPr>
                      <p:cNvPr id="0" name="Picture 10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3211513"/>
                        <a:ext cx="1035050" cy="1166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70" name="Object 1030"/>
          <p:cNvGraphicFramePr>
            <a:graphicFrameLocks noChangeAspect="1"/>
          </p:cNvGraphicFramePr>
          <p:nvPr/>
        </p:nvGraphicFramePr>
        <p:xfrm>
          <a:off x="471488" y="4473575"/>
          <a:ext cx="1089025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66" name="Image" r:id="rId8" imgW="1512178" imgH="1423226" progId="">
                  <p:embed/>
                </p:oleObj>
              </mc:Choice>
              <mc:Fallback>
                <p:oleObj name="Image" r:id="rId8" imgW="1512178" imgH="1423226" progId="">
                  <p:embed/>
                  <p:pic>
                    <p:nvPicPr>
                      <p:cNvPr id="0" name="Picture 10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8" y="4473575"/>
                        <a:ext cx="1089025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71" name="Object 1031"/>
          <p:cNvGraphicFramePr>
            <a:graphicFrameLocks noChangeAspect="1"/>
          </p:cNvGraphicFramePr>
          <p:nvPr/>
        </p:nvGraphicFramePr>
        <p:xfrm>
          <a:off x="631825" y="5638800"/>
          <a:ext cx="904875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67" name="Image" r:id="rId10" imgW="6709495" imgH="4218849" progId="">
                  <p:embed/>
                </p:oleObj>
              </mc:Choice>
              <mc:Fallback>
                <p:oleObj name="Image" r:id="rId10" imgW="6709495" imgH="4218849" progId="">
                  <p:embed/>
                  <p:pic>
                    <p:nvPicPr>
                      <p:cNvPr id="0" name="Picture 10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" y="5638800"/>
                        <a:ext cx="904875" cy="569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132E-A1B6-4E52-9B18-5012AC2600D7}" type="slidenum">
              <a:rPr lang="fr-FR"/>
              <a:pPr/>
              <a:t>38</a:t>
            </a:fld>
            <a:endParaRPr lang="fr-FR"/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5900738" y="471488"/>
            <a:ext cx="287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sz="2400"/>
          </a:p>
        </p:txBody>
      </p:sp>
      <p:sp>
        <p:nvSpPr>
          <p:cNvPr id="66567" name="AutoShape 7"/>
          <p:cNvSpPr>
            <a:spLocks noChangeArrowheads="1"/>
          </p:cNvSpPr>
          <p:nvPr/>
        </p:nvSpPr>
        <p:spPr bwMode="auto">
          <a:xfrm>
            <a:off x="5772150" y="628650"/>
            <a:ext cx="2986088" cy="14144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2400" b="1">
                <a:solidFill>
                  <a:srgbClr val="FF0066"/>
                </a:solidFill>
              </a:rPr>
              <a:t>SGBD Relationnel </a:t>
            </a:r>
          </a:p>
          <a:p>
            <a:pPr algn="ctr"/>
            <a:r>
              <a:rPr lang="fr-FR" sz="2400" b="1">
                <a:solidFill>
                  <a:srgbClr val="FF0066"/>
                </a:solidFill>
              </a:rPr>
              <a:t>et sa Base</a:t>
            </a:r>
          </a:p>
          <a:p>
            <a:pPr algn="ctr"/>
            <a:r>
              <a:rPr lang="fr-FR" sz="2400" b="1">
                <a:solidFill>
                  <a:srgbClr val="FF0066"/>
                </a:solidFill>
              </a:rPr>
              <a:t>Max.: 64 KO</a:t>
            </a:r>
            <a:endParaRPr lang="en-US" sz="2400" b="1">
              <a:solidFill>
                <a:srgbClr val="FF0066"/>
              </a:solidFill>
            </a:endParaRPr>
          </a:p>
        </p:txBody>
      </p:sp>
      <p:sp>
        <p:nvSpPr>
          <p:cNvPr id="66569" name="AutoShape 9"/>
          <p:cNvSpPr>
            <a:spLocks noChangeArrowheads="1"/>
          </p:cNvSpPr>
          <p:nvPr/>
        </p:nvSpPr>
        <p:spPr bwMode="auto">
          <a:xfrm>
            <a:off x="5715000" y="3186113"/>
            <a:ext cx="2928938" cy="3157537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CC00CC"/>
                </a:solidFill>
              </a:rPr>
              <a:t>Carte Vital ?</a:t>
            </a:r>
            <a:r>
              <a:rPr lang="fr-FR" sz="2400" b="1">
                <a:solidFill>
                  <a:srgbClr val="CC00CC"/>
                </a:solidFill>
              </a:rPr>
              <a:t> </a:t>
            </a:r>
          </a:p>
          <a:p>
            <a:pPr algn="ctr"/>
            <a:r>
              <a:rPr lang="fr-FR" sz="2400" b="1">
                <a:solidFill>
                  <a:srgbClr val="CC00CC"/>
                </a:solidFill>
              </a:rPr>
              <a:t>Dossier Personnel</a:t>
            </a:r>
          </a:p>
          <a:p>
            <a:pPr algn="ctr"/>
            <a:r>
              <a:rPr lang="fr-FR" sz="2400" b="1">
                <a:solidFill>
                  <a:srgbClr val="CC00CC"/>
                </a:solidFill>
              </a:rPr>
              <a:t>Monnaie</a:t>
            </a:r>
          </a:p>
          <a:p>
            <a:pPr algn="ctr"/>
            <a:r>
              <a:rPr lang="fr-FR" sz="2400" b="1">
                <a:solidFill>
                  <a:srgbClr val="CC00CC"/>
                </a:solidFill>
              </a:rPr>
              <a:t>Électronique</a:t>
            </a:r>
          </a:p>
          <a:p>
            <a:pPr algn="ctr"/>
            <a:r>
              <a:rPr lang="fr-FR" sz="2400" b="1">
                <a:solidFill>
                  <a:srgbClr val="CC00CC"/>
                </a:solidFill>
              </a:rPr>
              <a:t>….</a:t>
            </a:r>
            <a:endParaRPr lang="en-US" sz="2400" b="1">
              <a:solidFill>
                <a:srgbClr val="CC00CC"/>
              </a:solidFill>
            </a:endParaRPr>
          </a:p>
        </p:txBody>
      </p:sp>
      <p:pic>
        <p:nvPicPr>
          <p:cNvPr id="66570" name="Picture 10" descr="cq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21288" cy="6867525"/>
          </a:xfrm>
          <a:prstGeom prst="rect">
            <a:avLst/>
          </a:prstGeom>
          <a:noFill/>
        </p:spPr>
      </p:pic>
      <p:sp>
        <p:nvSpPr>
          <p:cNvPr id="66568" name="Line 8"/>
          <p:cNvSpPr>
            <a:spLocks noChangeShapeType="1"/>
          </p:cNvSpPr>
          <p:nvPr/>
        </p:nvSpPr>
        <p:spPr bwMode="auto">
          <a:xfrm flipV="1">
            <a:off x="1171575" y="1371600"/>
            <a:ext cx="4743450" cy="214313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C9065-0C67-40CF-93C3-2AB7E9C67606}" type="slidenum">
              <a:rPr lang="fr-FR"/>
              <a:pPr/>
              <a:t>39</a:t>
            </a:fld>
            <a:endParaRPr lang="fr-FR"/>
          </a:p>
        </p:txBody>
      </p:sp>
      <p:sp>
        <p:nvSpPr>
          <p:cNvPr id="839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31728" y="221640"/>
            <a:ext cx="7494587" cy="1166812"/>
          </a:xfrm>
        </p:spPr>
        <p:txBody>
          <a:bodyPr/>
          <a:lstStyle/>
          <a:p>
            <a:r>
              <a:rPr lang="fr-FR" sz="4000" dirty="0"/>
              <a:t>Composantes d’une BD</a:t>
            </a:r>
            <a:br>
              <a:rPr lang="fr-FR" sz="4000" dirty="0"/>
            </a:br>
            <a:r>
              <a:rPr lang="fr-FR" sz="3200" dirty="0">
                <a:solidFill>
                  <a:srgbClr val="FFFF00"/>
                </a:solidFill>
              </a:rPr>
              <a:t>Matériel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8397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0" y="2459893"/>
            <a:ext cx="8932985" cy="4011246"/>
          </a:xfrm>
          <a:ln w="57150">
            <a:solidFill>
              <a:srgbClr val="FF0066"/>
            </a:solidFill>
          </a:ln>
        </p:spPr>
        <p:txBody>
          <a:bodyPr/>
          <a:lstStyle/>
          <a:p>
            <a:r>
              <a:rPr lang="fr-FR" dirty="0"/>
              <a:t>Ordinateur générique </a:t>
            </a:r>
          </a:p>
          <a:p>
            <a:pPr lvl="1"/>
            <a:r>
              <a:rPr lang="fr-FR" dirty="0"/>
              <a:t>avec son CPU, RAM, disque pour la BD,  bandes pour la sauvegarde</a:t>
            </a:r>
          </a:p>
          <a:p>
            <a:pPr lvl="1"/>
            <a:r>
              <a:rPr lang="fr-FR" dirty="0"/>
              <a:t>RAM est considéré traditionnellement trop petite pour une BD</a:t>
            </a:r>
          </a:p>
          <a:p>
            <a:pPr lvl="2"/>
            <a:r>
              <a:rPr lang="fr-FR" dirty="0" smtClean="0"/>
              <a:t>Ce </a:t>
            </a:r>
            <a:r>
              <a:rPr lang="fr-FR" dirty="0"/>
              <a:t>n’est plus </a:t>
            </a:r>
            <a:r>
              <a:rPr lang="fr-FR" dirty="0" smtClean="0"/>
              <a:t>toujours vrai</a:t>
            </a:r>
            <a:endParaRPr lang="fr-FR" dirty="0"/>
          </a:p>
          <a:p>
            <a:pPr lvl="1"/>
            <a:r>
              <a:rPr lang="fr-FR" dirty="0"/>
              <a:t>Problème classique d’organisation d’E/S pour une </a:t>
            </a:r>
            <a:r>
              <a:rPr lang="fr-FR" dirty="0" smtClean="0"/>
              <a:t>BD</a:t>
            </a:r>
          </a:p>
          <a:p>
            <a:pPr lvl="1"/>
            <a:r>
              <a:rPr lang="fr-FR" dirty="0" smtClean="0"/>
              <a:t>Importance croissante de </a:t>
            </a:r>
            <a:r>
              <a:rPr lang="fr-FR" dirty="0" err="1" smtClean="0"/>
              <a:t>BDs</a:t>
            </a:r>
            <a:r>
              <a:rPr lang="fr-FR" dirty="0" smtClean="0"/>
              <a:t> </a:t>
            </a:r>
            <a:r>
              <a:rPr lang="fr-FR" i="1" dirty="0" smtClean="0"/>
              <a:t>flash</a:t>
            </a:r>
            <a:r>
              <a:rPr lang="fr-FR" dirty="0" smtClean="0"/>
              <a:t> / </a:t>
            </a:r>
            <a:r>
              <a:rPr lang="fr-FR" dirty="0" err="1" smtClean="0"/>
              <a:t>BDs</a:t>
            </a:r>
            <a:r>
              <a:rPr lang="fr-FR" dirty="0" smtClean="0"/>
              <a:t> disques</a:t>
            </a:r>
            <a:endParaRPr lang="fr-FR" dirty="0"/>
          </a:p>
          <a:p>
            <a:pPr lvl="1"/>
            <a:endParaRPr lang="fr-FR" dirty="0"/>
          </a:p>
          <a:p>
            <a:endParaRPr lang="en-US" dirty="0"/>
          </a:p>
        </p:txBody>
      </p:sp>
      <p:graphicFrame>
        <p:nvGraphicFramePr>
          <p:cNvPr id="83973" name="Object 1029"/>
          <p:cNvGraphicFramePr>
            <a:graphicFrameLocks noChangeAspect="1"/>
          </p:cNvGraphicFramePr>
          <p:nvPr/>
        </p:nvGraphicFramePr>
        <p:xfrm>
          <a:off x="2319338" y="1446457"/>
          <a:ext cx="3817693" cy="940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71" name="Image" r:id="rId4" imgW="5362513" imgH="1321567" progId="">
                  <p:embed/>
                </p:oleObj>
              </mc:Choice>
              <mc:Fallback>
                <p:oleObj name="Image" r:id="rId4" imgW="5362513" imgH="1321567" progId="">
                  <p:embed/>
                  <p:pic>
                    <p:nvPicPr>
                      <p:cNvPr id="0" name="Picture 10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9338" y="1446457"/>
                        <a:ext cx="3817693" cy="9400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6D28-7F05-479B-B4C4-30155E59191B}" type="slidenum">
              <a:rPr lang="fr-FR"/>
              <a:pPr/>
              <a:t>4</a:t>
            </a:fld>
            <a:endParaRPr lang="fr-FR"/>
          </a:p>
        </p:txBody>
      </p:sp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418735" y="1587150"/>
            <a:ext cx="8305261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0066"/>
              </a:buClr>
              <a:buSzPct val="150000"/>
              <a:buFont typeface="Monotype Sorts" pitchFamily="2" charset="2"/>
              <a:buChar char="*"/>
            </a:pPr>
            <a:r>
              <a:rPr lang="fr-FR" sz="2400" b="1" dirty="0" smtClean="0">
                <a:solidFill>
                  <a:schemeClr val="hlink"/>
                </a:solidFill>
              </a:rPr>
              <a:t>Date</a:t>
            </a:r>
            <a:r>
              <a:rPr lang="fr-FR" sz="2400" b="1" dirty="0">
                <a:solidFill>
                  <a:schemeClr val="hlink"/>
                </a:solidFill>
              </a:rPr>
              <a:t>, Ch. </a:t>
            </a:r>
            <a:r>
              <a:rPr lang="fr-FR" sz="2400" b="1" dirty="0">
                <a:solidFill>
                  <a:srgbClr val="FFFF00"/>
                </a:solidFill>
              </a:rPr>
              <a:t>Introduction to </a:t>
            </a:r>
            <a:r>
              <a:rPr lang="fr-FR" sz="2400" b="1" dirty="0" err="1">
                <a:solidFill>
                  <a:srgbClr val="FFFF00"/>
                </a:solidFill>
              </a:rPr>
              <a:t>Database</a:t>
            </a:r>
            <a:r>
              <a:rPr lang="fr-FR" sz="2400" b="1" dirty="0">
                <a:solidFill>
                  <a:srgbClr val="FFFF00"/>
                </a:solidFill>
              </a:rPr>
              <a:t> Systems. </a:t>
            </a:r>
            <a:r>
              <a:rPr lang="fr-FR" sz="2400" b="1" dirty="0" err="1">
                <a:solidFill>
                  <a:schemeClr val="hlink"/>
                </a:solidFill>
              </a:rPr>
              <a:t>Prentice</a:t>
            </a:r>
            <a:r>
              <a:rPr lang="fr-FR" sz="2400" b="1" dirty="0">
                <a:solidFill>
                  <a:schemeClr val="hlink"/>
                </a:solidFill>
              </a:rPr>
              <a:t> </a:t>
            </a:r>
            <a:r>
              <a:rPr lang="fr-FR" sz="2400" b="1" dirty="0" smtClean="0">
                <a:solidFill>
                  <a:schemeClr val="hlink"/>
                </a:solidFill>
              </a:rPr>
              <a:t>Hall.  </a:t>
            </a:r>
            <a:r>
              <a:rPr lang="fr-FR" sz="2400" b="1" i="1" dirty="0">
                <a:solidFill>
                  <a:schemeClr val="hlink"/>
                </a:solidFill>
              </a:rPr>
              <a:t>Nombreux exercices et solutions. </a:t>
            </a:r>
          </a:p>
          <a:p>
            <a:pPr>
              <a:spcBef>
                <a:spcPct val="50000"/>
              </a:spcBef>
              <a:buClr>
                <a:srgbClr val="FF0066"/>
              </a:buClr>
              <a:buSzPct val="150000"/>
              <a:buFont typeface="Monotype Sorts" pitchFamily="2" charset="2"/>
              <a:buChar char="*"/>
            </a:pPr>
            <a:r>
              <a:rPr lang="fr-FR" sz="2400" b="1" dirty="0">
                <a:solidFill>
                  <a:schemeClr val="bg1"/>
                </a:solidFill>
              </a:rPr>
              <a:t> Garcia, H., </a:t>
            </a:r>
            <a:r>
              <a:rPr lang="fr-FR" sz="2400" b="1" dirty="0" err="1">
                <a:solidFill>
                  <a:schemeClr val="bg1"/>
                </a:solidFill>
              </a:rPr>
              <a:t>Ullman</a:t>
            </a:r>
            <a:r>
              <a:rPr lang="fr-FR" sz="2400" b="1" dirty="0">
                <a:solidFill>
                  <a:schemeClr val="bg1"/>
                </a:solidFill>
              </a:rPr>
              <a:t>, J., </a:t>
            </a:r>
            <a:r>
              <a:rPr lang="fr-FR" sz="2400" b="1" dirty="0" err="1">
                <a:solidFill>
                  <a:schemeClr val="bg1"/>
                </a:solidFill>
              </a:rPr>
              <a:t>Widom</a:t>
            </a:r>
            <a:r>
              <a:rPr lang="fr-FR" sz="2400" b="1" dirty="0">
                <a:solidFill>
                  <a:schemeClr val="bg1"/>
                </a:solidFill>
              </a:rPr>
              <a:t>, J.</a:t>
            </a:r>
            <a:r>
              <a:rPr lang="fr-FR" sz="2400" b="1" dirty="0">
                <a:solidFill>
                  <a:srgbClr val="FFFF00"/>
                </a:solidFill>
              </a:rPr>
              <a:t> A First Course in </a:t>
            </a:r>
            <a:r>
              <a:rPr lang="fr-FR" sz="2400" b="1" dirty="0" err="1">
                <a:solidFill>
                  <a:srgbClr val="FFFF00"/>
                </a:solidFill>
              </a:rPr>
              <a:t>Database</a:t>
            </a:r>
            <a:r>
              <a:rPr lang="fr-FR" sz="2400" b="1" dirty="0">
                <a:solidFill>
                  <a:srgbClr val="FFFF00"/>
                </a:solidFill>
              </a:rPr>
              <a:t> </a:t>
            </a:r>
            <a:r>
              <a:rPr lang="fr-FR" sz="2400" b="1" dirty="0" err="1">
                <a:solidFill>
                  <a:srgbClr val="FFFF00"/>
                </a:solidFill>
              </a:rPr>
              <a:t>Syst</a:t>
            </a:r>
            <a:r>
              <a:rPr lang="fr-FR" sz="2400" b="1" dirty="0">
                <a:solidFill>
                  <a:srgbClr val="FFFF00"/>
                </a:solidFill>
              </a:rPr>
              <a:t>. </a:t>
            </a:r>
            <a:r>
              <a:rPr lang="fr-FR" sz="2400" b="1" dirty="0" err="1">
                <a:solidFill>
                  <a:schemeClr val="bg1"/>
                </a:solidFill>
              </a:rPr>
              <a:t>Prentice</a:t>
            </a:r>
            <a:r>
              <a:rPr lang="fr-FR" sz="2400" b="1" dirty="0">
                <a:solidFill>
                  <a:schemeClr val="bg1"/>
                </a:solidFill>
              </a:rPr>
              <a:t> Hall, 468. </a:t>
            </a:r>
            <a:r>
              <a:rPr lang="fr-FR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Cours </a:t>
            </a:r>
            <a:r>
              <a:rPr lang="fr-FR" sz="2400" b="1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de </a:t>
            </a:r>
            <a:r>
              <a:rPr lang="fr-FR" sz="2400" b="1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Stanford</a:t>
            </a:r>
            <a:r>
              <a:rPr lang="fr-FR" sz="2400" b="1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FR" sz="2400" b="1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Univ</a:t>
            </a:r>
            <a:r>
              <a:rPr lang="fr-FR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.</a:t>
            </a:r>
          </a:p>
          <a:p>
            <a:pPr>
              <a:spcBef>
                <a:spcPct val="50000"/>
              </a:spcBef>
              <a:buClr>
                <a:srgbClr val="FF0066"/>
              </a:buClr>
              <a:buSzPct val="150000"/>
              <a:buFont typeface="Monotype Sorts" pitchFamily="2" charset="2"/>
              <a:buChar char="*"/>
            </a:pPr>
            <a:r>
              <a:rPr lang="fr-FR" sz="2400" b="1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FR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Levis, Bernstein, Kifer. </a:t>
            </a:r>
            <a:r>
              <a:rPr lang="fr-FR" sz="2400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Database</a:t>
            </a:r>
            <a:r>
              <a:rPr lang="fr-FR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&amp; Transaction </a:t>
            </a:r>
            <a:r>
              <a:rPr lang="fr-FR" sz="2400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Processing</a:t>
            </a:r>
            <a:r>
              <a:rPr lang="fr-FR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. Pearson Ed., 1013.  </a:t>
            </a:r>
            <a:r>
              <a:rPr lang="fr-FR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Le plus complet dans cette liste.</a:t>
            </a:r>
            <a:r>
              <a:rPr lang="fr-FR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  <a:p>
            <a:pPr>
              <a:spcBef>
                <a:spcPct val="50000"/>
              </a:spcBef>
              <a:buClr>
                <a:srgbClr val="FF0066"/>
              </a:buClr>
              <a:buSzPct val="150000"/>
              <a:buFont typeface="Monotype Sorts" pitchFamily="2" charset="2"/>
              <a:buChar char="*"/>
            </a:pP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Tropashko</a:t>
            </a:r>
            <a:r>
              <a:rPr lang="fr-FR" sz="2400" b="1" dirty="0" smtClean="0">
                <a:solidFill>
                  <a:schemeClr val="bg1"/>
                </a:solidFill>
              </a:rPr>
              <a:t>, V. </a:t>
            </a:r>
            <a:r>
              <a:rPr lang="fr-FR" sz="2400" b="1" dirty="0" smtClean="0">
                <a:solidFill>
                  <a:srgbClr val="FFFF00"/>
                </a:solidFill>
              </a:rPr>
              <a:t>SQL Design Patterns. </a:t>
            </a:r>
            <a:r>
              <a:rPr lang="fr-FR" sz="2400" b="1" dirty="0" smtClean="0">
                <a:solidFill>
                  <a:schemeClr val="bg1"/>
                </a:solidFill>
              </a:rPr>
              <a:t>Rampant. </a:t>
            </a:r>
            <a:r>
              <a:rPr lang="fr-FR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Applications mathématiques  de SQL</a:t>
            </a:r>
            <a:endParaRPr lang="fr-FR" sz="2400" b="1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2892425" y="0"/>
            <a:ext cx="4567238" cy="762000"/>
          </a:xfrm>
          <a:prstGeom prst="rect">
            <a:avLst/>
          </a:prstGeom>
          <a:solidFill>
            <a:srgbClr val="00329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4400" b="1">
                <a:solidFill>
                  <a:schemeClr val="bg1"/>
                </a:solidFill>
              </a:rPr>
              <a:t>Livres de Support</a:t>
            </a:r>
            <a:endParaRPr lang="fr-FR" sz="4400"/>
          </a:p>
        </p:txBody>
      </p:sp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418735" y="880139"/>
            <a:ext cx="4506556" cy="461665"/>
          </a:xfrm>
          <a:prstGeom prst="rect">
            <a:avLst/>
          </a:prstGeom>
          <a:solidFill>
            <a:srgbClr val="00329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</a:rPr>
              <a:t> En anglais ou plus  avancé  </a:t>
            </a:r>
            <a:endParaRPr lang="fr-FR" sz="2400" dirty="0"/>
          </a:p>
        </p:txBody>
      </p:sp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5806665"/>
            <a:ext cx="609600" cy="609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722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369D-C98E-4DE5-80A8-81AB2EECCDAF}" type="slidenum">
              <a:rPr lang="fr-FR"/>
              <a:pPr/>
              <a:t>40</a:t>
            </a:fld>
            <a:endParaRPr lang="fr-FR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849313" y="309563"/>
            <a:ext cx="7494587" cy="1166812"/>
          </a:xfrm>
        </p:spPr>
        <p:txBody>
          <a:bodyPr/>
          <a:lstStyle/>
          <a:p>
            <a:r>
              <a:rPr lang="fr-FR" sz="4000"/>
              <a:t>Composantes d’une BD</a:t>
            </a:r>
            <a:br>
              <a:rPr lang="fr-FR" sz="4000"/>
            </a:br>
            <a:r>
              <a:rPr lang="fr-FR" sz="3200">
                <a:solidFill>
                  <a:srgbClr val="FFFF00"/>
                </a:solidFill>
              </a:rPr>
              <a:t>Matériel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563" y="2794000"/>
            <a:ext cx="8729662" cy="3543300"/>
          </a:xfrm>
          <a:ln w="57150">
            <a:solidFill>
              <a:srgbClr val="FF0066"/>
            </a:solidFill>
          </a:ln>
        </p:spPr>
        <p:txBody>
          <a:bodyPr/>
          <a:lstStyle/>
          <a:p>
            <a:r>
              <a:rPr lang="fr-FR"/>
              <a:t>Machine spécialisée (MBD)</a:t>
            </a:r>
          </a:p>
          <a:p>
            <a:pPr lvl="1"/>
            <a:r>
              <a:rPr lang="fr-FR"/>
              <a:t> Ne supporte que la BD</a:t>
            </a:r>
          </a:p>
          <a:p>
            <a:pPr lvl="1"/>
            <a:r>
              <a:rPr lang="fr-FR"/>
              <a:t>En général multiprocesseur à partage de rien</a:t>
            </a:r>
          </a:p>
          <a:p>
            <a:pPr lvl="2"/>
            <a:r>
              <a:rPr lang="fr-FR"/>
              <a:t>Teradata avec jusqu’au 1024 Pentiums </a:t>
            </a:r>
          </a:p>
          <a:p>
            <a:pPr lvl="1"/>
            <a:r>
              <a:rPr lang="fr-FR"/>
              <a:t>Les applications sont sur d’autres ordinateurs</a:t>
            </a:r>
          </a:p>
          <a:p>
            <a:pPr lvl="1"/>
            <a:r>
              <a:rPr lang="fr-FR"/>
              <a:t>Liaison par LAN</a:t>
            </a:r>
          </a:p>
          <a:p>
            <a:pPr lvl="1"/>
            <a:endParaRPr lang="fr-FR"/>
          </a:p>
          <a:p>
            <a:endParaRPr lang="en-US"/>
          </a:p>
        </p:txBody>
      </p:sp>
      <p:graphicFrame>
        <p:nvGraphicFramePr>
          <p:cNvPr id="84996" name="Object 4"/>
          <p:cNvGraphicFramePr>
            <a:graphicFrameLocks noChangeAspect="1"/>
          </p:cNvGraphicFramePr>
          <p:nvPr/>
        </p:nvGraphicFramePr>
        <p:xfrm>
          <a:off x="2319338" y="1639888"/>
          <a:ext cx="4119562" cy="101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94" name="Image" r:id="rId4" imgW="5362513" imgH="1321567" progId="">
                  <p:embed/>
                </p:oleObj>
              </mc:Choice>
              <mc:Fallback>
                <p:oleObj name="Image" r:id="rId4" imgW="5362513" imgH="1321567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9338" y="1639888"/>
                        <a:ext cx="4119562" cy="1014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FB49-38AD-4AF7-A62B-63A8E1BCBD28}" type="slidenum">
              <a:rPr lang="fr-FR"/>
              <a:pPr/>
              <a:t>41</a:t>
            </a:fld>
            <a:endParaRPr lang="fr-FR"/>
          </a:p>
        </p:txBody>
      </p:sp>
      <p:sp>
        <p:nvSpPr>
          <p:cNvPr id="86018" name="Rectangle 2050"/>
          <p:cNvSpPr>
            <a:spLocks noGrp="1" noChangeArrowheads="1"/>
          </p:cNvSpPr>
          <p:nvPr>
            <p:ph type="title"/>
          </p:nvPr>
        </p:nvSpPr>
        <p:spPr>
          <a:xfrm>
            <a:off x="5364163" y="195263"/>
            <a:ext cx="3494087" cy="909637"/>
          </a:xfrm>
        </p:spPr>
        <p:txBody>
          <a:bodyPr/>
          <a:lstStyle/>
          <a:p>
            <a:r>
              <a:rPr lang="fr-FR"/>
              <a:t>Usagers</a:t>
            </a:r>
            <a:endParaRPr lang="en-US"/>
          </a:p>
        </p:txBody>
      </p:sp>
      <p:sp>
        <p:nvSpPr>
          <p:cNvPr id="86019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1857375" y="1250950"/>
            <a:ext cx="6943725" cy="49149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800"/>
              <a:t>Interactifs (ad-hoc)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Cherchent les infos, sans connaître  la BD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Interfaces visuelles: 4-GL, Web…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A la rigueur peuvent utiliser le langage QBE</a:t>
            </a:r>
          </a:p>
          <a:p>
            <a:pPr>
              <a:lnSpc>
                <a:spcPct val="90000"/>
              </a:lnSpc>
            </a:pPr>
            <a:r>
              <a:rPr lang="fr-FR" sz="2800"/>
              <a:t>Programmeurs d’application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Construisent les interfaces pour les usagers interactifs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Spécialistes de SQL</a:t>
            </a:r>
          </a:p>
          <a:p>
            <a:pPr>
              <a:lnSpc>
                <a:spcPct val="90000"/>
              </a:lnSpc>
            </a:pPr>
            <a:r>
              <a:rPr lang="fr-FR" sz="2800"/>
              <a:t>DBA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Définit et maintient la BD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A la priorité sur tous les autres usagers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Peut être payé en France 120  K€/an </a:t>
            </a:r>
            <a:endParaRPr lang="en-US" sz="2400"/>
          </a:p>
        </p:txBody>
      </p:sp>
      <p:pic>
        <p:nvPicPr>
          <p:cNvPr id="86020" name="Picture 2052" descr="bd06152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85813"/>
            <a:ext cx="1017587" cy="1341437"/>
          </a:xfrm>
          <a:prstGeom prst="rect">
            <a:avLst/>
          </a:prstGeom>
          <a:noFill/>
        </p:spPr>
      </p:pic>
      <p:pic>
        <p:nvPicPr>
          <p:cNvPr id="86021" name="Picture 2053" descr="pe01838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400" y="2751138"/>
            <a:ext cx="1377950" cy="1322387"/>
          </a:xfrm>
          <a:prstGeom prst="rect">
            <a:avLst/>
          </a:prstGeom>
          <a:noFill/>
        </p:spPr>
      </p:pic>
      <p:pic>
        <p:nvPicPr>
          <p:cNvPr id="86023" name="Picture 2055" descr="bd05515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425" y="4533900"/>
            <a:ext cx="1492250" cy="1604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7882-C627-4E59-9DBC-CB077075C5BF}" type="slidenum">
              <a:rPr lang="fr-FR"/>
              <a:pPr/>
              <a:t>42</a:t>
            </a:fld>
            <a:endParaRPr lang="fr-FR"/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906463" y="238125"/>
            <a:ext cx="7494587" cy="1281113"/>
          </a:xfrm>
        </p:spPr>
        <p:txBody>
          <a:bodyPr/>
          <a:lstStyle/>
          <a:p>
            <a:r>
              <a:rPr lang="fr-FR"/>
              <a:t>Types de SGBD</a:t>
            </a:r>
            <a:br>
              <a:rPr lang="fr-FR"/>
            </a:br>
            <a:r>
              <a:rPr lang="fr-FR" sz="3600">
                <a:solidFill>
                  <a:srgbClr val="FFFF00"/>
                </a:solidFill>
              </a:rPr>
              <a:t>Par modèle de données</a:t>
            </a:r>
            <a:endParaRPr lang="en-US" sz="3600">
              <a:solidFill>
                <a:srgbClr val="FFFF00"/>
              </a:solidFill>
            </a:endParaRP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6925" y="1836738"/>
            <a:ext cx="8347075" cy="4786312"/>
          </a:xfrm>
          <a:ln>
            <a:solidFill>
              <a:srgbClr val="FFFF00"/>
            </a:solidFill>
          </a:ln>
        </p:spPr>
        <p:txBody>
          <a:bodyPr/>
          <a:lstStyle/>
          <a:p>
            <a:r>
              <a:rPr lang="fr-FR" sz="2800" dirty="0"/>
              <a:t>1ère génération 1950 – 65</a:t>
            </a:r>
          </a:p>
          <a:p>
            <a:pPr lvl="1"/>
            <a:r>
              <a:rPr lang="fr-FR" sz="2000" dirty="0"/>
              <a:t>SGF, SGF généralisés avec les langages booléens de manip. </a:t>
            </a:r>
            <a:r>
              <a:rPr lang="fr-FR" sz="2400" dirty="0"/>
              <a:t>  </a:t>
            </a:r>
          </a:p>
          <a:p>
            <a:r>
              <a:rPr lang="fr-FR" sz="2800" dirty="0"/>
              <a:t>2ème génération 1965 - 70</a:t>
            </a:r>
          </a:p>
          <a:p>
            <a:pPr lvl="1"/>
            <a:r>
              <a:rPr lang="fr-FR" sz="2400" dirty="0"/>
              <a:t>SGBD </a:t>
            </a:r>
            <a:r>
              <a:rPr lang="fr-FR" sz="2400" dirty="0" err="1"/>
              <a:t>navigationnel</a:t>
            </a:r>
            <a:endParaRPr lang="fr-FR" sz="2400" dirty="0"/>
          </a:p>
          <a:p>
            <a:pPr lvl="2"/>
            <a:r>
              <a:rPr lang="fr-FR" sz="2000" dirty="0" err="1"/>
              <a:t>Hierarchique</a:t>
            </a:r>
            <a:r>
              <a:rPr lang="fr-FR" sz="2000" dirty="0"/>
              <a:t> (IMS), Réseau (</a:t>
            </a:r>
            <a:r>
              <a:rPr lang="fr-FR" sz="2000" dirty="0" err="1"/>
              <a:t>Codasyl</a:t>
            </a:r>
            <a:r>
              <a:rPr lang="fr-FR" sz="2000" dirty="0"/>
              <a:t>), Pseudo-relationnel</a:t>
            </a:r>
          </a:p>
          <a:p>
            <a:r>
              <a:rPr lang="fr-FR" sz="2800" dirty="0"/>
              <a:t>3ème génération 1969 - …</a:t>
            </a:r>
          </a:p>
          <a:p>
            <a:pPr lvl="1"/>
            <a:r>
              <a:rPr lang="fr-FR" sz="2400" dirty="0"/>
              <a:t>SGBD relationnel (DB2, Oracle, Sybase, </a:t>
            </a:r>
            <a:r>
              <a:rPr lang="fr-FR" sz="2400" dirty="0" err="1"/>
              <a:t>MsAcess</a:t>
            </a:r>
            <a:r>
              <a:rPr lang="fr-FR" sz="2400" dirty="0"/>
              <a:t>…</a:t>
            </a:r>
          </a:p>
          <a:p>
            <a:r>
              <a:rPr lang="fr-FR" sz="2800" dirty="0"/>
              <a:t>SGBD OO  1990 - 1999</a:t>
            </a:r>
          </a:p>
          <a:p>
            <a:pPr lvl="1"/>
            <a:r>
              <a:rPr lang="fr-FR" sz="2400" dirty="0"/>
              <a:t>En pratique : une impasse  (O2, </a:t>
            </a:r>
            <a:r>
              <a:rPr lang="fr-FR" sz="2400" dirty="0" err="1"/>
              <a:t>Objectstore</a:t>
            </a:r>
            <a:r>
              <a:rPr lang="fr-FR" sz="2400" dirty="0"/>
              <a:t>, </a:t>
            </a:r>
            <a:r>
              <a:rPr lang="fr-FR" sz="2400" dirty="0" err="1"/>
              <a:t>Objectivity</a:t>
            </a:r>
            <a:r>
              <a:rPr lang="fr-FR" sz="2400" dirty="0"/>
              <a:t>..)</a:t>
            </a:r>
          </a:p>
          <a:p>
            <a:pPr lvl="2"/>
            <a:r>
              <a:rPr lang="en-US" sz="2000" dirty="0"/>
              <a:t>O2 a fait </a:t>
            </a:r>
            <a:r>
              <a:rPr lang="fr-FR" sz="2000" dirty="0"/>
              <a:t>faillite</a:t>
            </a:r>
            <a:r>
              <a:rPr lang="en-US" sz="2000" dirty="0"/>
              <a:t> en 1999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66AE-0679-40DD-879B-8D8195245EAC}" type="slidenum">
              <a:rPr lang="fr-FR"/>
              <a:pPr/>
              <a:t>43</a:t>
            </a:fld>
            <a:endParaRPr lang="fr-FR"/>
          </a:p>
        </p:txBody>
      </p:sp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906463" y="238125"/>
            <a:ext cx="7494587" cy="1281113"/>
          </a:xfrm>
        </p:spPr>
        <p:txBody>
          <a:bodyPr/>
          <a:lstStyle/>
          <a:p>
            <a:r>
              <a:rPr lang="fr-FR"/>
              <a:t>Types de SGBD</a:t>
            </a:r>
            <a:br>
              <a:rPr lang="fr-FR"/>
            </a:br>
            <a:r>
              <a:rPr lang="fr-FR" sz="3600">
                <a:solidFill>
                  <a:srgbClr val="FFFF00"/>
                </a:solidFill>
              </a:rPr>
              <a:t>Par modèle de données</a:t>
            </a:r>
            <a:endParaRPr lang="en-US" sz="3600">
              <a:solidFill>
                <a:srgbClr val="FFFF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6925" y="1836738"/>
            <a:ext cx="8143875" cy="4786312"/>
          </a:xfrm>
        </p:spPr>
        <p:txBody>
          <a:bodyPr/>
          <a:lstStyle/>
          <a:p>
            <a:r>
              <a:rPr lang="fr-FR" dirty="0"/>
              <a:t>SGBD relationnel 19</a:t>
            </a:r>
            <a:r>
              <a:rPr lang="en-US" dirty="0"/>
              <a:t>69</a:t>
            </a:r>
            <a:r>
              <a:rPr lang="fr-FR" dirty="0"/>
              <a:t> - …</a:t>
            </a:r>
          </a:p>
          <a:p>
            <a:pPr lvl="1"/>
            <a:r>
              <a:rPr lang="en-US" dirty="0" err="1"/>
              <a:t>Propos</a:t>
            </a:r>
            <a:r>
              <a:rPr lang="en-US" dirty="0" err="1">
                <a:cs typeface="Times New Roman" pitchFamily="18" charset="0"/>
              </a:rPr>
              <a:t>é</a:t>
            </a:r>
            <a:r>
              <a:rPr lang="en-US" dirty="0"/>
              <a:t> par E. </a:t>
            </a:r>
            <a:r>
              <a:rPr lang="en-US" dirty="0" err="1"/>
              <a:t>Codd</a:t>
            </a:r>
            <a:r>
              <a:rPr lang="en-US" dirty="0"/>
              <a:t> (IBM)</a:t>
            </a:r>
          </a:p>
          <a:p>
            <a:r>
              <a:rPr lang="fr-FR" dirty="0"/>
              <a:t>SGBD relationnel – objet (RO) 199</a:t>
            </a:r>
            <a:r>
              <a:rPr lang="en-US" dirty="0"/>
              <a:t>5</a:t>
            </a:r>
            <a:r>
              <a:rPr lang="fr-FR" dirty="0"/>
              <a:t> - …</a:t>
            </a:r>
          </a:p>
          <a:p>
            <a:r>
              <a:rPr lang="fr-FR" dirty="0"/>
              <a:t>SGBD relationnel – XML …</a:t>
            </a:r>
          </a:p>
          <a:p>
            <a:pPr lvl="1"/>
            <a:r>
              <a:rPr lang="fr-FR" dirty="0"/>
              <a:t>Évolution probable de tout SGBD relationnel</a:t>
            </a:r>
            <a:endParaRPr lang="en-US" dirty="0"/>
          </a:p>
          <a:p>
            <a:r>
              <a:rPr lang="en-US" dirty="0" err="1"/>
              <a:t>Autres</a:t>
            </a:r>
            <a:endParaRPr lang="en-US" dirty="0"/>
          </a:p>
          <a:p>
            <a:pPr lvl="1"/>
            <a:r>
              <a:rPr lang="fr-FR" dirty="0"/>
              <a:t>Documentaires</a:t>
            </a:r>
            <a:r>
              <a:rPr lang="en-US" dirty="0"/>
              <a:t>, </a:t>
            </a:r>
            <a:endParaRPr lang="en-US" dirty="0" smtClean="0"/>
          </a:p>
          <a:p>
            <a:pPr lvl="1"/>
            <a:r>
              <a:rPr lang="fr-FR" smtClean="0"/>
              <a:t>NoSQL</a:t>
            </a:r>
            <a:endParaRPr lang="en-US" dirty="0"/>
          </a:p>
          <a:p>
            <a:pPr lvl="1"/>
            <a:r>
              <a:rPr lang="en-US" dirty="0"/>
              <a:t>XML ?</a:t>
            </a:r>
            <a:endParaRPr lang="fr-FR" dirty="0"/>
          </a:p>
          <a:p>
            <a:endParaRPr lang="en-US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4C92A-D674-43E3-A886-21297C853C58}" type="slidenum">
              <a:rPr lang="fr-FR"/>
              <a:pPr/>
              <a:t>44</a:t>
            </a:fld>
            <a:endParaRPr lang="fr-FR"/>
          </a:p>
        </p:txBody>
      </p:sp>
      <p:sp>
        <p:nvSpPr>
          <p:cNvPr id="89098" name="Line 1034"/>
          <p:cNvSpPr>
            <a:spLocks noChangeShapeType="1"/>
          </p:cNvSpPr>
          <p:nvPr/>
        </p:nvSpPr>
        <p:spPr bwMode="auto">
          <a:xfrm>
            <a:off x="1900238" y="2757488"/>
            <a:ext cx="1443037" cy="957262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9099" name="Line 1035"/>
          <p:cNvSpPr>
            <a:spLocks noChangeShapeType="1"/>
          </p:cNvSpPr>
          <p:nvPr/>
        </p:nvSpPr>
        <p:spPr bwMode="auto">
          <a:xfrm flipV="1">
            <a:off x="3800475" y="2714625"/>
            <a:ext cx="1285875" cy="10001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9097" name="Line 1033"/>
          <p:cNvSpPr>
            <a:spLocks noChangeShapeType="1"/>
          </p:cNvSpPr>
          <p:nvPr/>
        </p:nvSpPr>
        <p:spPr bwMode="auto">
          <a:xfrm>
            <a:off x="3500438" y="2714625"/>
            <a:ext cx="0" cy="35433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90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792288" y="180975"/>
            <a:ext cx="6694487" cy="738188"/>
          </a:xfrm>
        </p:spPr>
        <p:txBody>
          <a:bodyPr/>
          <a:lstStyle/>
          <a:p>
            <a:r>
              <a:rPr lang="fr-FR"/>
              <a:t>Architecture ANSI-SPARC </a:t>
            </a:r>
            <a:endParaRPr lang="en-US"/>
          </a:p>
        </p:txBody>
      </p:sp>
      <p:grpSp>
        <p:nvGrpSpPr>
          <p:cNvPr id="89105" name="Group 1041"/>
          <p:cNvGrpSpPr>
            <a:grpSpLocks/>
          </p:cNvGrpSpPr>
          <p:nvPr/>
        </p:nvGrpSpPr>
        <p:grpSpPr bwMode="auto">
          <a:xfrm>
            <a:off x="1209675" y="1181100"/>
            <a:ext cx="4695825" cy="5476875"/>
            <a:chOff x="762" y="744"/>
            <a:chExt cx="2958" cy="3450"/>
          </a:xfrm>
        </p:grpSpPr>
        <p:sp>
          <p:nvSpPr>
            <p:cNvPr id="89091" name="Text Box 1027"/>
            <p:cNvSpPr txBox="1">
              <a:spLocks noChangeArrowheads="1"/>
            </p:cNvSpPr>
            <p:nvPr/>
          </p:nvSpPr>
          <p:spPr bwMode="auto">
            <a:xfrm>
              <a:off x="990" y="1440"/>
              <a:ext cx="441" cy="294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/>
                <a:t>ES</a:t>
              </a:r>
              <a:endParaRPr lang="en-US" sz="2400"/>
            </a:p>
          </p:txBody>
        </p:sp>
        <p:sp>
          <p:nvSpPr>
            <p:cNvPr id="89092" name="Text Box 1028"/>
            <p:cNvSpPr txBox="1">
              <a:spLocks noChangeArrowheads="1"/>
            </p:cNvSpPr>
            <p:nvPr/>
          </p:nvSpPr>
          <p:spPr bwMode="auto">
            <a:xfrm>
              <a:off x="2004" y="1428"/>
              <a:ext cx="441" cy="294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/>
                <a:t>ES</a:t>
              </a:r>
              <a:endParaRPr lang="en-US" sz="2400"/>
            </a:p>
          </p:txBody>
        </p:sp>
        <p:sp>
          <p:nvSpPr>
            <p:cNvPr id="89093" name="Text Box 1029"/>
            <p:cNvSpPr txBox="1">
              <a:spLocks noChangeArrowheads="1"/>
            </p:cNvSpPr>
            <p:nvPr/>
          </p:nvSpPr>
          <p:spPr bwMode="auto">
            <a:xfrm>
              <a:off x="2985" y="1419"/>
              <a:ext cx="441" cy="294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/>
                <a:t>ES</a:t>
              </a:r>
              <a:endParaRPr lang="en-US" sz="2400"/>
            </a:p>
          </p:txBody>
        </p:sp>
        <p:sp>
          <p:nvSpPr>
            <p:cNvPr id="89094" name="Text Box 1030" descr="Marbre blanc"/>
            <p:cNvSpPr txBox="1">
              <a:spLocks noChangeArrowheads="1"/>
            </p:cNvSpPr>
            <p:nvPr/>
          </p:nvSpPr>
          <p:spPr bwMode="auto">
            <a:xfrm>
              <a:off x="1866" y="2325"/>
              <a:ext cx="738" cy="410"/>
            </a:xfrm>
            <a:prstGeom prst="rect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3600" b="1">
                  <a:solidFill>
                    <a:srgbClr val="000066"/>
                  </a:solidFill>
                </a:rPr>
                <a:t>CS</a:t>
              </a:r>
              <a:endParaRPr lang="en-US" sz="3600" b="1">
                <a:solidFill>
                  <a:srgbClr val="000066"/>
                </a:solidFill>
              </a:endParaRPr>
            </a:p>
          </p:txBody>
        </p:sp>
        <p:sp>
          <p:nvSpPr>
            <p:cNvPr id="89095" name="Text Box 1031" descr="Gouttelettes"/>
            <p:cNvSpPr txBox="1">
              <a:spLocks noChangeArrowheads="1"/>
            </p:cNvSpPr>
            <p:nvPr/>
          </p:nvSpPr>
          <p:spPr bwMode="auto">
            <a:xfrm>
              <a:off x="1881" y="2934"/>
              <a:ext cx="738" cy="410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3600" b="1">
                  <a:solidFill>
                    <a:srgbClr val="000066"/>
                  </a:solidFill>
                </a:rPr>
                <a:t>IS</a:t>
              </a:r>
              <a:endParaRPr lang="en-US" sz="3600" b="1">
                <a:solidFill>
                  <a:srgbClr val="000066"/>
                </a:solidFill>
              </a:endParaRPr>
            </a:p>
          </p:txBody>
        </p:sp>
        <p:sp>
          <p:nvSpPr>
            <p:cNvPr id="89096" name="AutoShape 1032" descr="Tuiles"/>
            <p:cNvSpPr>
              <a:spLocks noChangeArrowheads="1"/>
            </p:cNvSpPr>
            <p:nvPr/>
          </p:nvSpPr>
          <p:spPr bwMode="auto">
            <a:xfrm>
              <a:off x="1881" y="3519"/>
              <a:ext cx="738" cy="675"/>
            </a:xfrm>
            <a:prstGeom prst="can">
              <a:avLst>
                <a:gd name="adj" fmla="val 25000"/>
              </a:avLst>
            </a:prstGeom>
            <a:pattFill prst="shingle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89100" name="Picture 1036" descr="pe01838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08" y="1796"/>
              <a:ext cx="512" cy="491"/>
            </a:xfrm>
            <a:prstGeom prst="rect">
              <a:avLst/>
            </a:prstGeom>
            <a:noFill/>
          </p:spPr>
        </p:pic>
        <p:pic>
          <p:nvPicPr>
            <p:cNvPr id="89101" name="Picture 1037" descr="pe01838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47" y="806"/>
              <a:ext cx="493" cy="473"/>
            </a:xfrm>
            <a:prstGeom prst="rect">
              <a:avLst/>
            </a:prstGeom>
            <a:noFill/>
          </p:spPr>
        </p:pic>
        <p:pic>
          <p:nvPicPr>
            <p:cNvPr id="89102" name="Picture 1038" descr="bd06152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25" y="801"/>
              <a:ext cx="362" cy="478"/>
            </a:xfrm>
            <a:prstGeom prst="rect">
              <a:avLst/>
            </a:prstGeom>
            <a:noFill/>
          </p:spPr>
        </p:pic>
        <p:pic>
          <p:nvPicPr>
            <p:cNvPr id="89103" name="Picture 1039" descr="bd06152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21" y="744"/>
              <a:ext cx="407" cy="537"/>
            </a:xfrm>
            <a:prstGeom prst="rect">
              <a:avLst/>
            </a:prstGeom>
            <a:noFill/>
          </p:spPr>
        </p:pic>
        <p:pic>
          <p:nvPicPr>
            <p:cNvPr id="89104" name="Picture 1040" descr="bd05515_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2" y="2271"/>
              <a:ext cx="940" cy="101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5F69-A4AD-43EC-B312-BC499D627861}" type="slidenum">
              <a:rPr lang="fr-FR"/>
              <a:pPr/>
              <a:t>45</a:t>
            </a:fld>
            <a:endParaRPr lang="fr-FR"/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892175" y="252413"/>
            <a:ext cx="7337425" cy="909637"/>
          </a:xfrm>
        </p:spPr>
        <p:txBody>
          <a:bodyPr/>
          <a:lstStyle/>
          <a:p>
            <a:r>
              <a:rPr lang="fr-FR"/>
              <a:t>Architecture ANSI-SPARC</a:t>
            </a:r>
            <a:endParaRPr lang="en-US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5438" y="1836738"/>
            <a:ext cx="8243887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800" dirty="0"/>
              <a:t>Un standard pour tout SGBD digne de ce nom</a:t>
            </a:r>
          </a:p>
          <a:p>
            <a:pPr>
              <a:lnSpc>
                <a:spcPct val="90000"/>
              </a:lnSpc>
            </a:pPr>
            <a:r>
              <a:rPr lang="fr-FR" sz="2800" dirty="0"/>
              <a:t>Proposé vers 1965 ans par Charles </a:t>
            </a:r>
            <a:r>
              <a:rPr lang="fr-FR" sz="2800" dirty="0" err="1"/>
              <a:t>Bachman</a:t>
            </a:r>
            <a:endParaRPr lang="fr-FR" sz="2800" dirty="0"/>
          </a:p>
          <a:p>
            <a:pPr lvl="1">
              <a:lnSpc>
                <a:spcPct val="90000"/>
              </a:lnSpc>
            </a:pPr>
            <a:r>
              <a:rPr lang="fr-FR" sz="2400" dirty="0"/>
              <a:t>Auteur du concept de la BD</a:t>
            </a:r>
          </a:p>
          <a:p>
            <a:pPr lvl="1">
              <a:lnSpc>
                <a:spcPct val="90000"/>
              </a:lnSpc>
            </a:pPr>
            <a:r>
              <a:rPr lang="fr-FR" sz="2400" dirty="0"/>
              <a:t>Concepteur de IDMS-2</a:t>
            </a:r>
          </a:p>
          <a:p>
            <a:pPr lvl="2">
              <a:lnSpc>
                <a:spcPct val="90000"/>
              </a:lnSpc>
            </a:pPr>
            <a:r>
              <a:rPr lang="fr-FR" sz="2000" dirty="0"/>
              <a:t>Le  1er SGBD moderne</a:t>
            </a:r>
          </a:p>
          <a:p>
            <a:pPr lvl="1">
              <a:lnSpc>
                <a:spcPct val="90000"/>
              </a:lnSpc>
            </a:pPr>
            <a:r>
              <a:rPr lang="fr-FR" sz="2400" dirty="0"/>
              <a:t>Créateur du modèle de données réseau (</a:t>
            </a:r>
            <a:r>
              <a:rPr lang="fr-FR" sz="2400" dirty="0" err="1"/>
              <a:t>Codasyl</a:t>
            </a:r>
            <a:r>
              <a:rPr lang="fr-FR" sz="2400" dirty="0"/>
              <a:t>)</a:t>
            </a:r>
          </a:p>
          <a:p>
            <a:pPr lvl="1">
              <a:lnSpc>
                <a:spcPct val="90000"/>
              </a:lnSpc>
            </a:pPr>
            <a:r>
              <a:rPr lang="fr-FR" sz="2400" dirty="0"/>
              <a:t>Plus tard de l’architecture Open System </a:t>
            </a:r>
            <a:r>
              <a:rPr lang="fr-FR" sz="2400" dirty="0" err="1"/>
              <a:t>Interconnection</a:t>
            </a:r>
            <a:r>
              <a:rPr lang="fr-FR" sz="2400" dirty="0"/>
              <a:t> (OSI)</a:t>
            </a:r>
          </a:p>
          <a:p>
            <a:pPr lvl="1">
              <a:lnSpc>
                <a:spcPct val="90000"/>
              </a:lnSpc>
            </a:pPr>
            <a:r>
              <a:rPr lang="fr-FR" sz="2400" dirty="0"/>
              <a:t>Prix Turing</a:t>
            </a:r>
          </a:p>
          <a:p>
            <a:pPr lvl="2">
              <a:lnSpc>
                <a:spcPct val="90000"/>
              </a:lnSpc>
            </a:pPr>
            <a:r>
              <a:rPr lang="fr-FR" sz="2000" dirty="0"/>
              <a:t>La plus haute récompense scientifique en informatique en USA</a:t>
            </a:r>
          </a:p>
          <a:p>
            <a:pPr lvl="1">
              <a:lnSpc>
                <a:spcPct val="90000"/>
              </a:lnSpc>
            </a:pPr>
            <a:endParaRPr lang="fr-FR" sz="2400" dirty="0"/>
          </a:p>
          <a:p>
            <a:pPr lvl="1">
              <a:lnSpc>
                <a:spcPct val="90000"/>
              </a:lnSpc>
            </a:pPr>
            <a:endParaRPr lang="fr-FR" sz="24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201C-7990-44F6-BD89-C4C2B9935CD8}" type="slidenum">
              <a:rPr lang="fr-FR"/>
              <a:pPr/>
              <a:t>46</a:t>
            </a:fld>
            <a:endParaRPr lang="fr-FR"/>
          </a:p>
        </p:txBody>
      </p:sp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8" y="352425"/>
            <a:ext cx="5880100" cy="1195388"/>
          </a:xfrm>
        </p:spPr>
        <p:txBody>
          <a:bodyPr/>
          <a:lstStyle/>
          <a:p>
            <a:r>
              <a:rPr lang="fr-FR" sz="3200"/>
              <a:t>Architecture ANSI-SPARC</a:t>
            </a:r>
            <a:br>
              <a:rPr lang="fr-FR" sz="3200"/>
            </a:br>
            <a:r>
              <a:rPr lang="fr-FR" sz="3200">
                <a:solidFill>
                  <a:srgbClr val="FFFF00"/>
                </a:solidFill>
              </a:rPr>
              <a:t>Schéma Conceptuel (CS)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325" y="2079625"/>
            <a:ext cx="6715125" cy="4292600"/>
          </a:xfrm>
          <a:ln w="28575">
            <a:solidFill>
              <a:srgbClr val="FF0066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800"/>
              <a:t>D’une manière abstraite: un </a:t>
            </a:r>
            <a:r>
              <a:rPr lang="fr-FR" sz="2800" i="1"/>
              <a:t>modèle</a:t>
            </a:r>
            <a:r>
              <a:rPr lang="fr-FR" sz="2800"/>
              <a:t> conceptuel de l’univers </a:t>
            </a:r>
            <a:r>
              <a:rPr lang="fr-FR" sz="2800" u="sng"/>
              <a:t>réel</a:t>
            </a:r>
            <a:r>
              <a:rPr lang="fr-FR" sz="2800"/>
              <a:t> de la BD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Dit aussi </a:t>
            </a:r>
            <a:r>
              <a:rPr lang="fr-FR" sz="2400" i="1"/>
              <a:t>entreprise</a:t>
            </a:r>
          </a:p>
          <a:p>
            <a:pPr lvl="2">
              <a:lnSpc>
                <a:spcPct val="90000"/>
              </a:lnSpc>
            </a:pPr>
            <a:r>
              <a:rPr lang="fr-FR" sz="2000" i="1"/>
              <a:t>L’Université  Paris 9</a:t>
            </a:r>
          </a:p>
          <a:p>
            <a:pPr lvl="2">
              <a:lnSpc>
                <a:spcPct val="90000"/>
              </a:lnSpc>
            </a:pPr>
            <a:r>
              <a:rPr lang="fr-FR" sz="2000" i="1"/>
              <a:t>Au Printemps</a:t>
            </a:r>
          </a:p>
          <a:p>
            <a:pPr lvl="2">
              <a:lnSpc>
                <a:spcPct val="90000"/>
              </a:lnSpc>
            </a:pPr>
            <a:r>
              <a:rPr lang="fr-FR" sz="2000" i="1"/>
              <a:t>Mes vins préférés</a:t>
            </a:r>
          </a:p>
          <a:p>
            <a:pPr lvl="2">
              <a:lnSpc>
                <a:spcPct val="90000"/>
              </a:lnSpc>
            </a:pPr>
            <a:r>
              <a:rPr lang="fr-FR" sz="2000" i="1"/>
              <a:t>Dieux et Démons chez les Grecs</a:t>
            </a:r>
          </a:p>
          <a:p>
            <a:pPr>
              <a:lnSpc>
                <a:spcPct val="90000"/>
              </a:lnSpc>
            </a:pPr>
            <a:r>
              <a:rPr lang="fr-FR" sz="2800"/>
              <a:t>L’analyse du réel est le domaine des méthodes de </a:t>
            </a:r>
            <a:r>
              <a:rPr lang="fr-FR" sz="2800" i="1"/>
              <a:t>conception</a:t>
            </a:r>
            <a:r>
              <a:rPr lang="fr-FR" sz="2800"/>
              <a:t> de la BD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Rôle pionnier de Prof. Colette </a:t>
            </a:r>
            <a:r>
              <a:rPr lang="fr-FR" sz="2000" b="1"/>
              <a:t>Rolland (Sorbonne)</a:t>
            </a:r>
            <a:endParaRPr lang="en-US" sz="2400"/>
          </a:p>
        </p:txBody>
      </p:sp>
      <p:grpSp>
        <p:nvGrpSpPr>
          <p:cNvPr id="91151" name="Group 15"/>
          <p:cNvGrpSpPr>
            <a:grpSpLocks/>
          </p:cNvGrpSpPr>
          <p:nvPr/>
        </p:nvGrpSpPr>
        <p:grpSpPr bwMode="auto">
          <a:xfrm>
            <a:off x="6654800" y="423863"/>
            <a:ext cx="2289175" cy="2419350"/>
            <a:chOff x="4192" y="267"/>
            <a:chExt cx="1442" cy="1524"/>
          </a:xfrm>
        </p:grpSpPr>
        <p:sp>
          <p:nvSpPr>
            <p:cNvPr id="91141" name="Line 5"/>
            <p:cNvSpPr>
              <a:spLocks noChangeShapeType="1"/>
            </p:cNvSpPr>
            <p:nvPr/>
          </p:nvSpPr>
          <p:spPr bwMode="auto">
            <a:xfrm>
              <a:off x="4313" y="442"/>
              <a:ext cx="570" cy="331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1142" name="Line 6"/>
            <p:cNvSpPr>
              <a:spLocks noChangeShapeType="1"/>
            </p:cNvSpPr>
            <p:nvPr/>
          </p:nvSpPr>
          <p:spPr bwMode="auto">
            <a:xfrm flipV="1">
              <a:off x="5012" y="427"/>
              <a:ext cx="508" cy="34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1143" name="Line 7"/>
            <p:cNvSpPr>
              <a:spLocks noChangeShapeType="1"/>
            </p:cNvSpPr>
            <p:nvPr/>
          </p:nvSpPr>
          <p:spPr bwMode="auto">
            <a:xfrm>
              <a:off x="4902" y="427"/>
              <a:ext cx="0" cy="122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1144" name="Text Box 8"/>
            <p:cNvSpPr txBox="1">
              <a:spLocks noChangeArrowheads="1"/>
            </p:cNvSpPr>
            <p:nvPr/>
          </p:nvSpPr>
          <p:spPr bwMode="auto">
            <a:xfrm>
              <a:off x="4192" y="279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1145" name="Text Box 9"/>
            <p:cNvSpPr txBox="1">
              <a:spLocks noChangeArrowheads="1"/>
            </p:cNvSpPr>
            <p:nvPr/>
          </p:nvSpPr>
          <p:spPr bwMode="auto">
            <a:xfrm>
              <a:off x="4784" y="272"/>
              <a:ext cx="277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1146" name="Text Box 10"/>
            <p:cNvSpPr txBox="1">
              <a:spLocks noChangeArrowheads="1"/>
            </p:cNvSpPr>
            <p:nvPr/>
          </p:nvSpPr>
          <p:spPr bwMode="auto">
            <a:xfrm>
              <a:off x="5358" y="267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1147" name="Text Box 11" descr="Marbre blanc"/>
            <p:cNvSpPr txBox="1">
              <a:spLocks noChangeArrowheads="1"/>
            </p:cNvSpPr>
            <p:nvPr/>
          </p:nvSpPr>
          <p:spPr bwMode="auto">
            <a:xfrm>
              <a:off x="4704" y="765"/>
              <a:ext cx="463" cy="218"/>
            </a:xfrm>
            <a:prstGeom prst="rect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CS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1148" name="Text Box 12" descr="Gouttelettes"/>
            <p:cNvSpPr txBox="1">
              <a:spLocks noChangeArrowheads="1"/>
            </p:cNvSpPr>
            <p:nvPr/>
          </p:nvSpPr>
          <p:spPr bwMode="auto">
            <a:xfrm>
              <a:off x="4713" y="1099"/>
              <a:ext cx="462" cy="218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IS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1149" name="AutoShape 13" descr="Tuiles"/>
            <p:cNvSpPr>
              <a:spLocks noChangeArrowheads="1"/>
            </p:cNvSpPr>
            <p:nvPr/>
          </p:nvSpPr>
          <p:spPr bwMode="auto">
            <a:xfrm>
              <a:off x="4713" y="1420"/>
              <a:ext cx="462" cy="371"/>
            </a:xfrm>
            <a:prstGeom prst="can">
              <a:avLst>
                <a:gd name="adj" fmla="val 25000"/>
              </a:avLst>
            </a:prstGeom>
            <a:pattFill prst="shingle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91150" name="Oval 14"/>
          <p:cNvSpPr>
            <a:spLocks noChangeArrowheads="1"/>
          </p:cNvSpPr>
          <p:nvPr/>
        </p:nvSpPr>
        <p:spPr bwMode="auto">
          <a:xfrm>
            <a:off x="7243763" y="985838"/>
            <a:ext cx="1171575" cy="714375"/>
          </a:xfrm>
          <a:prstGeom prst="ellips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BC5D8-156A-4EA5-8579-DA8C36D70E22}" type="slidenum">
              <a:rPr lang="fr-FR"/>
              <a:pPr/>
              <a:t>47</a:t>
            </a:fld>
            <a:endParaRPr lang="fr-FR"/>
          </a:p>
        </p:txBody>
      </p:sp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8" y="352425"/>
            <a:ext cx="5880100" cy="1195388"/>
          </a:xfrm>
        </p:spPr>
        <p:txBody>
          <a:bodyPr/>
          <a:lstStyle/>
          <a:p>
            <a:r>
              <a:rPr lang="fr-FR" sz="3200"/>
              <a:t>Architecture ANSI-SPARC</a:t>
            </a:r>
            <a:br>
              <a:rPr lang="fr-FR" sz="3200"/>
            </a:br>
            <a:r>
              <a:rPr lang="fr-FR" sz="3200">
                <a:solidFill>
                  <a:srgbClr val="FFFF00"/>
                </a:solidFill>
              </a:rPr>
              <a:t>Schéma Conceptuel (CS)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888" y="1893888"/>
            <a:ext cx="6715125" cy="4649787"/>
          </a:xfrm>
          <a:ln w="28575">
            <a:solidFill>
              <a:srgbClr val="FF0066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/>
              <a:t>D’une manière appliquée : la définition </a:t>
            </a:r>
            <a:r>
              <a:rPr lang="fr-FR" u="sng"/>
              <a:t>logique</a:t>
            </a:r>
            <a:r>
              <a:rPr lang="fr-FR"/>
              <a:t> de la BD </a:t>
            </a:r>
          </a:p>
          <a:p>
            <a:pPr lvl="1">
              <a:lnSpc>
                <a:spcPct val="90000"/>
              </a:lnSpc>
            </a:pPr>
            <a:r>
              <a:rPr lang="fr-FR"/>
              <a:t>Une et une seule</a:t>
            </a:r>
          </a:p>
          <a:p>
            <a:pPr lvl="1">
              <a:lnSpc>
                <a:spcPct val="90000"/>
              </a:lnSpc>
            </a:pPr>
            <a:r>
              <a:rPr lang="fr-FR"/>
              <a:t>Les données logiques, leurs structures et types</a:t>
            </a:r>
          </a:p>
          <a:p>
            <a:pPr lvl="2">
              <a:lnSpc>
                <a:spcPct val="90000"/>
              </a:lnSpc>
            </a:pPr>
            <a:r>
              <a:rPr lang="fr-FR"/>
              <a:t>Relations, attributs, domains</a:t>
            </a:r>
          </a:p>
          <a:p>
            <a:pPr lvl="2">
              <a:lnSpc>
                <a:spcPct val="90000"/>
              </a:lnSpc>
            </a:pPr>
            <a:r>
              <a:rPr lang="fr-FR"/>
              <a:t>Entités…</a:t>
            </a:r>
          </a:p>
          <a:p>
            <a:pPr lvl="2">
              <a:lnSpc>
                <a:spcPct val="90000"/>
              </a:lnSpc>
            </a:pPr>
            <a:r>
              <a:rPr lang="fr-FR"/>
              <a:t>Objets, Types, Classes</a:t>
            </a:r>
          </a:p>
          <a:p>
            <a:pPr lvl="1">
              <a:lnSpc>
                <a:spcPct val="90000"/>
              </a:lnSpc>
            </a:pPr>
            <a:r>
              <a:rPr lang="fr-FR"/>
              <a:t>Leur manipulations </a:t>
            </a:r>
          </a:p>
          <a:p>
            <a:pPr lvl="2">
              <a:lnSpc>
                <a:spcPct val="90000"/>
              </a:lnSpc>
            </a:pPr>
            <a:r>
              <a:rPr lang="fr-FR"/>
              <a:t>procédures, fonctions, méthodes…</a:t>
            </a:r>
            <a:endParaRPr lang="en-US"/>
          </a:p>
        </p:txBody>
      </p:sp>
      <p:grpSp>
        <p:nvGrpSpPr>
          <p:cNvPr id="97305" name="Group 25"/>
          <p:cNvGrpSpPr>
            <a:grpSpLocks/>
          </p:cNvGrpSpPr>
          <p:nvPr/>
        </p:nvGrpSpPr>
        <p:grpSpPr bwMode="auto">
          <a:xfrm>
            <a:off x="6807200" y="576263"/>
            <a:ext cx="2289175" cy="2419350"/>
            <a:chOff x="4288" y="363"/>
            <a:chExt cx="1442" cy="1524"/>
          </a:xfrm>
        </p:grpSpPr>
        <p:sp>
          <p:nvSpPr>
            <p:cNvPr id="97295" name="Line 15"/>
            <p:cNvSpPr>
              <a:spLocks noChangeShapeType="1"/>
            </p:cNvSpPr>
            <p:nvPr/>
          </p:nvSpPr>
          <p:spPr bwMode="auto">
            <a:xfrm>
              <a:off x="4409" y="538"/>
              <a:ext cx="570" cy="331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7296" name="Line 16"/>
            <p:cNvSpPr>
              <a:spLocks noChangeShapeType="1"/>
            </p:cNvSpPr>
            <p:nvPr/>
          </p:nvSpPr>
          <p:spPr bwMode="auto">
            <a:xfrm flipV="1">
              <a:off x="5108" y="523"/>
              <a:ext cx="508" cy="34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7297" name="Line 17"/>
            <p:cNvSpPr>
              <a:spLocks noChangeShapeType="1"/>
            </p:cNvSpPr>
            <p:nvPr/>
          </p:nvSpPr>
          <p:spPr bwMode="auto">
            <a:xfrm>
              <a:off x="4998" y="523"/>
              <a:ext cx="0" cy="122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7298" name="Text Box 18"/>
            <p:cNvSpPr txBox="1">
              <a:spLocks noChangeArrowheads="1"/>
            </p:cNvSpPr>
            <p:nvPr/>
          </p:nvSpPr>
          <p:spPr bwMode="auto">
            <a:xfrm>
              <a:off x="4288" y="375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7299" name="Text Box 19"/>
            <p:cNvSpPr txBox="1">
              <a:spLocks noChangeArrowheads="1"/>
            </p:cNvSpPr>
            <p:nvPr/>
          </p:nvSpPr>
          <p:spPr bwMode="auto">
            <a:xfrm>
              <a:off x="4880" y="368"/>
              <a:ext cx="277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7300" name="Text Box 20"/>
            <p:cNvSpPr txBox="1">
              <a:spLocks noChangeArrowheads="1"/>
            </p:cNvSpPr>
            <p:nvPr/>
          </p:nvSpPr>
          <p:spPr bwMode="auto">
            <a:xfrm>
              <a:off x="5454" y="363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7301" name="Text Box 21" descr="Marbre blanc"/>
            <p:cNvSpPr txBox="1">
              <a:spLocks noChangeArrowheads="1"/>
            </p:cNvSpPr>
            <p:nvPr/>
          </p:nvSpPr>
          <p:spPr bwMode="auto">
            <a:xfrm>
              <a:off x="4800" y="861"/>
              <a:ext cx="463" cy="218"/>
            </a:xfrm>
            <a:prstGeom prst="rect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CS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7302" name="Text Box 22" descr="Gouttelettes"/>
            <p:cNvSpPr txBox="1">
              <a:spLocks noChangeArrowheads="1"/>
            </p:cNvSpPr>
            <p:nvPr/>
          </p:nvSpPr>
          <p:spPr bwMode="auto">
            <a:xfrm>
              <a:off x="4809" y="1195"/>
              <a:ext cx="462" cy="218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IS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7303" name="AutoShape 23" descr="Tuiles"/>
            <p:cNvSpPr>
              <a:spLocks noChangeArrowheads="1"/>
            </p:cNvSpPr>
            <p:nvPr/>
          </p:nvSpPr>
          <p:spPr bwMode="auto">
            <a:xfrm>
              <a:off x="4809" y="1516"/>
              <a:ext cx="462" cy="371"/>
            </a:xfrm>
            <a:prstGeom prst="can">
              <a:avLst>
                <a:gd name="adj" fmla="val 25000"/>
              </a:avLst>
            </a:prstGeom>
            <a:pattFill prst="shingle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7304" name="Oval 24"/>
            <p:cNvSpPr>
              <a:spLocks noChangeArrowheads="1"/>
            </p:cNvSpPr>
            <p:nvPr/>
          </p:nvSpPr>
          <p:spPr bwMode="auto">
            <a:xfrm>
              <a:off x="4659" y="717"/>
              <a:ext cx="738" cy="450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8B42-B462-45D0-B39B-2E200394CB6F}" type="slidenum">
              <a:rPr lang="fr-FR"/>
              <a:pPr/>
              <a:t>48</a:t>
            </a:fld>
            <a:endParaRPr lang="fr-FR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1665288"/>
            <a:ext cx="6286500" cy="4864100"/>
          </a:xfrm>
          <a:ln w="28575">
            <a:solidFill>
              <a:srgbClr val="FF0066"/>
            </a:solidFill>
          </a:ln>
        </p:spPr>
        <p:txBody>
          <a:bodyPr/>
          <a:lstStyle/>
          <a:p>
            <a:r>
              <a:rPr lang="fr-FR"/>
              <a:t>La définition </a:t>
            </a:r>
            <a:r>
              <a:rPr lang="fr-FR" u="sng"/>
              <a:t>logique</a:t>
            </a:r>
            <a:r>
              <a:rPr lang="fr-FR"/>
              <a:t> de la BD (suite)</a:t>
            </a:r>
          </a:p>
          <a:p>
            <a:pPr lvl="1"/>
            <a:r>
              <a:rPr lang="fr-FR"/>
              <a:t>Les liens sémantiques</a:t>
            </a:r>
          </a:p>
          <a:p>
            <a:pPr lvl="2"/>
            <a:r>
              <a:rPr lang="fr-FR"/>
              <a:t>Données d’un même objet réel</a:t>
            </a:r>
          </a:p>
          <a:p>
            <a:pPr lvl="1"/>
            <a:r>
              <a:rPr lang="fr-FR"/>
              <a:t>Les contraintes d’intégrité </a:t>
            </a:r>
          </a:p>
          <a:p>
            <a:pPr lvl="2"/>
            <a:r>
              <a:rPr lang="fr-FR"/>
              <a:t>Mono-valeur</a:t>
            </a:r>
          </a:p>
          <a:p>
            <a:pPr lvl="2"/>
            <a:r>
              <a:rPr lang="fr-FR"/>
              <a:t>Référentielles</a:t>
            </a:r>
          </a:p>
          <a:p>
            <a:pPr lvl="2"/>
            <a:r>
              <a:rPr lang="fr-FR"/>
              <a:t>Variées</a:t>
            </a:r>
          </a:p>
          <a:p>
            <a:pPr lvl="1"/>
            <a:r>
              <a:rPr lang="fr-FR"/>
              <a:t>Les contraintes de sécurité</a:t>
            </a:r>
          </a:p>
          <a:p>
            <a:pPr lvl="2"/>
            <a:r>
              <a:rPr lang="fr-FR"/>
              <a:t>Qui peut manipuler quoi</a:t>
            </a:r>
          </a:p>
          <a:p>
            <a:pPr lvl="1"/>
            <a:endParaRPr lang="en-US"/>
          </a:p>
        </p:txBody>
      </p:sp>
      <p:sp>
        <p:nvSpPr>
          <p:cNvPr id="94224" name="Rectangle 16"/>
          <p:cNvSpPr>
            <a:spLocks noGrp="1" noChangeArrowheads="1"/>
          </p:cNvSpPr>
          <p:nvPr>
            <p:ph type="title"/>
          </p:nvPr>
        </p:nvSpPr>
        <p:spPr>
          <a:xfrm>
            <a:off x="377825" y="409575"/>
            <a:ext cx="4865688" cy="909638"/>
          </a:xfrm>
          <a:ln/>
        </p:spPr>
        <p:txBody>
          <a:bodyPr/>
          <a:lstStyle/>
          <a:p>
            <a:r>
              <a:rPr lang="fr-FR" sz="3200"/>
              <a:t>Architecture ANSI-SPARC</a:t>
            </a:r>
            <a:br>
              <a:rPr lang="fr-FR" sz="3200"/>
            </a:br>
            <a:r>
              <a:rPr lang="fr-FR" sz="3200">
                <a:solidFill>
                  <a:srgbClr val="FFFF00"/>
                </a:solidFill>
              </a:rPr>
              <a:t>Schéma Conceptuel (CS)</a:t>
            </a:r>
            <a:endParaRPr lang="en-US" sz="3200">
              <a:solidFill>
                <a:srgbClr val="FFFF00"/>
              </a:solidFill>
            </a:endParaRPr>
          </a:p>
        </p:txBody>
      </p:sp>
      <p:grpSp>
        <p:nvGrpSpPr>
          <p:cNvPr id="94235" name="Group 27"/>
          <p:cNvGrpSpPr>
            <a:grpSpLocks/>
          </p:cNvGrpSpPr>
          <p:nvPr/>
        </p:nvGrpSpPr>
        <p:grpSpPr bwMode="auto">
          <a:xfrm>
            <a:off x="6654800" y="423863"/>
            <a:ext cx="2289175" cy="2419350"/>
            <a:chOff x="4192" y="267"/>
            <a:chExt cx="1442" cy="1524"/>
          </a:xfrm>
        </p:grpSpPr>
        <p:sp>
          <p:nvSpPr>
            <p:cNvPr id="94225" name="Line 17"/>
            <p:cNvSpPr>
              <a:spLocks noChangeShapeType="1"/>
            </p:cNvSpPr>
            <p:nvPr/>
          </p:nvSpPr>
          <p:spPr bwMode="auto">
            <a:xfrm>
              <a:off x="4313" y="442"/>
              <a:ext cx="570" cy="331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4226" name="Line 18"/>
            <p:cNvSpPr>
              <a:spLocks noChangeShapeType="1"/>
            </p:cNvSpPr>
            <p:nvPr/>
          </p:nvSpPr>
          <p:spPr bwMode="auto">
            <a:xfrm flipV="1">
              <a:off x="5012" y="427"/>
              <a:ext cx="508" cy="34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4227" name="Line 19"/>
            <p:cNvSpPr>
              <a:spLocks noChangeShapeType="1"/>
            </p:cNvSpPr>
            <p:nvPr/>
          </p:nvSpPr>
          <p:spPr bwMode="auto">
            <a:xfrm>
              <a:off x="4902" y="427"/>
              <a:ext cx="0" cy="122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4228" name="Text Box 20"/>
            <p:cNvSpPr txBox="1">
              <a:spLocks noChangeArrowheads="1"/>
            </p:cNvSpPr>
            <p:nvPr/>
          </p:nvSpPr>
          <p:spPr bwMode="auto">
            <a:xfrm>
              <a:off x="4192" y="279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4229" name="Text Box 21"/>
            <p:cNvSpPr txBox="1">
              <a:spLocks noChangeArrowheads="1"/>
            </p:cNvSpPr>
            <p:nvPr/>
          </p:nvSpPr>
          <p:spPr bwMode="auto">
            <a:xfrm>
              <a:off x="4784" y="272"/>
              <a:ext cx="277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4230" name="Text Box 22"/>
            <p:cNvSpPr txBox="1">
              <a:spLocks noChangeArrowheads="1"/>
            </p:cNvSpPr>
            <p:nvPr/>
          </p:nvSpPr>
          <p:spPr bwMode="auto">
            <a:xfrm>
              <a:off x="5358" y="267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4231" name="Text Box 23" descr="Marbre blanc"/>
            <p:cNvSpPr txBox="1">
              <a:spLocks noChangeArrowheads="1"/>
            </p:cNvSpPr>
            <p:nvPr/>
          </p:nvSpPr>
          <p:spPr bwMode="auto">
            <a:xfrm>
              <a:off x="4704" y="765"/>
              <a:ext cx="463" cy="218"/>
            </a:xfrm>
            <a:prstGeom prst="rect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CS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4232" name="Text Box 24" descr="Gouttelettes"/>
            <p:cNvSpPr txBox="1">
              <a:spLocks noChangeArrowheads="1"/>
            </p:cNvSpPr>
            <p:nvPr/>
          </p:nvSpPr>
          <p:spPr bwMode="auto">
            <a:xfrm>
              <a:off x="4713" y="1099"/>
              <a:ext cx="462" cy="218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IS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4233" name="AutoShape 25" descr="Tuiles"/>
            <p:cNvSpPr>
              <a:spLocks noChangeArrowheads="1"/>
            </p:cNvSpPr>
            <p:nvPr/>
          </p:nvSpPr>
          <p:spPr bwMode="auto">
            <a:xfrm>
              <a:off x="4713" y="1420"/>
              <a:ext cx="462" cy="371"/>
            </a:xfrm>
            <a:prstGeom prst="can">
              <a:avLst>
                <a:gd name="adj" fmla="val 25000"/>
              </a:avLst>
            </a:prstGeom>
            <a:pattFill prst="shingle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4234" name="Oval 26"/>
            <p:cNvSpPr>
              <a:spLocks noChangeArrowheads="1"/>
            </p:cNvSpPr>
            <p:nvPr/>
          </p:nvSpPr>
          <p:spPr bwMode="auto">
            <a:xfrm>
              <a:off x="4563" y="621"/>
              <a:ext cx="738" cy="450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D1AB-7699-4E47-B067-B538F80315E1}" type="slidenum">
              <a:rPr lang="fr-FR"/>
              <a:pPr/>
              <a:t>49</a:t>
            </a:fld>
            <a:endParaRPr lang="fr-FR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64F87-6614-4B50-B4A8-15A7501A7486}" type="slidenum">
              <a:rPr lang="fr-FR"/>
              <a:pPr/>
              <a:t>5</a:t>
            </a:fld>
            <a:endParaRPr lang="fr-FR"/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371600" y="2505075"/>
            <a:ext cx="5795963" cy="6096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" pitchFamily="2" charset="2"/>
              <a:buChar char="]"/>
            </a:pPr>
            <a:r>
              <a:rPr lang="fr-FR" sz="2000">
                <a:solidFill>
                  <a:schemeClr val="accent1"/>
                </a:solidFill>
              </a:rPr>
              <a:t>   Visionneuse PPT libre sur le site Microsoft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915988" y="3276600"/>
            <a:ext cx="739933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66"/>
              </a:buClr>
              <a:buFont typeface="Wingdings" pitchFamily="2" charset="2"/>
              <a:buChar char="v"/>
            </a:pPr>
            <a:r>
              <a:rPr lang="fr-FR" sz="2000" dirty="0">
                <a:solidFill>
                  <a:srgbClr val="FFFF00"/>
                </a:solidFill>
              </a:rPr>
              <a:t>  </a:t>
            </a:r>
            <a:r>
              <a:rPr lang="fr-FR" sz="2400" dirty="0" smtClean="0">
                <a:solidFill>
                  <a:srgbClr val="FFFF00"/>
                </a:solidFill>
              </a:rPr>
              <a:t>Chaque cours est une union de tous les cours sur le sujet que je donne à Dauphine</a:t>
            </a:r>
          </a:p>
          <a:p>
            <a:pPr>
              <a:spcBef>
                <a:spcPct val="50000"/>
              </a:spcBef>
              <a:buClr>
                <a:srgbClr val="FF0066"/>
              </a:buClr>
              <a:buFont typeface="Wingdings" pitchFamily="2" charset="2"/>
              <a:buChar char="v"/>
            </a:pPr>
            <a:r>
              <a:rPr lang="fr-FR" sz="2400" dirty="0" smtClean="0">
                <a:solidFill>
                  <a:srgbClr val="FFFF00"/>
                </a:solidFill>
              </a:rPr>
              <a:t>Les </a:t>
            </a:r>
            <a:r>
              <a:rPr lang="fr-FR" sz="2400" dirty="0">
                <a:solidFill>
                  <a:srgbClr val="FFFF00"/>
                </a:solidFill>
              </a:rPr>
              <a:t>cours peuvent être imprimés par la visionneuse en plusieurs formats &amp; en couleur</a:t>
            </a:r>
          </a:p>
          <a:p>
            <a:pPr lvl="1">
              <a:spcBef>
                <a:spcPct val="50000"/>
              </a:spcBef>
              <a:buClr>
                <a:srgbClr val="FF0066"/>
              </a:buClr>
              <a:buFont typeface="Wingdings" pitchFamily="2" charset="2"/>
              <a:buChar char="v"/>
            </a:pPr>
            <a:r>
              <a:rPr lang="fr-FR" sz="2400" dirty="0">
                <a:solidFill>
                  <a:srgbClr val="FFFF00"/>
                </a:solidFill>
              </a:rPr>
              <a:t>Format recommandé : 3 diapos / page,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893762" y="1427163"/>
            <a:ext cx="803433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>
                <a:solidFill>
                  <a:srgbClr val="FFFF00"/>
                </a:solidFill>
              </a:rPr>
              <a:t>Internet &amp; </a:t>
            </a:r>
            <a:r>
              <a:rPr lang="fr-FR" sz="2400" dirty="0" smtClean="0">
                <a:solidFill>
                  <a:srgbClr val="FFFF00"/>
                </a:solidFill>
              </a:rPr>
              <a:t>Powerpoint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hlinkClick r:id="rId5"/>
              </a:rPr>
              <a:t>http://www.lamsade.dauphine.fr/~litwin/cours98/BD-wl-11.htm</a:t>
            </a:r>
            <a:endParaRPr lang="fr-FR" sz="2000" dirty="0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892425" y="0"/>
            <a:ext cx="5281613" cy="762000"/>
          </a:xfrm>
          <a:prstGeom prst="rect">
            <a:avLst/>
          </a:prstGeom>
          <a:solidFill>
            <a:srgbClr val="00329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4400" b="1">
                <a:solidFill>
                  <a:schemeClr val="bg1"/>
                </a:solidFill>
              </a:rPr>
              <a:t>Support des Cours</a:t>
            </a:r>
            <a:endParaRPr lang="fr-FR" sz="4400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972564" y="5658155"/>
            <a:ext cx="7010400" cy="58102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" pitchFamily="2" charset="2"/>
              <a:buChar char="]"/>
            </a:pPr>
            <a:r>
              <a:rPr lang="fr-FR" sz="2000" dirty="0">
                <a:solidFill>
                  <a:schemeClr val="hlink"/>
                </a:solidFill>
              </a:rPr>
              <a:t>   </a:t>
            </a:r>
            <a:r>
              <a:rPr lang="fr-FR" sz="2400" dirty="0">
                <a:solidFill>
                  <a:schemeClr val="hlink"/>
                </a:solidFill>
              </a:rPr>
              <a:t>Polies N/B imprimées par la Fac pour les ayant droit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109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7618-BBDB-460E-A2F8-B9388A3865F2}" type="slidenum">
              <a:rPr lang="fr-FR"/>
              <a:pPr/>
              <a:t>50</a:t>
            </a:fld>
            <a:endParaRPr lang="fr-F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1138" y="1679575"/>
            <a:ext cx="6629400" cy="4978400"/>
          </a:xfrm>
          <a:ln w="28575">
            <a:solidFill>
              <a:srgbClr val="FF0066"/>
            </a:solidFill>
          </a:ln>
        </p:spPr>
        <p:txBody>
          <a:bodyPr/>
          <a:lstStyle/>
          <a:p>
            <a:r>
              <a:rPr lang="fr-FR" sz="2400"/>
              <a:t>Le CS est définit par le DBA seul</a:t>
            </a:r>
          </a:p>
          <a:p>
            <a:pPr lvl="1"/>
            <a:r>
              <a:rPr lang="fr-FR" sz="2400"/>
              <a:t>Complexité</a:t>
            </a:r>
          </a:p>
          <a:p>
            <a:pPr lvl="1"/>
            <a:r>
              <a:rPr lang="fr-FR" sz="2400"/>
              <a:t>Sécurité </a:t>
            </a:r>
          </a:p>
          <a:p>
            <a:r>
              <a:rPr lang="fr-FR" sz="2400"/>
              <a:t>Par </a:t>
            </a:r>
            <a:r>
              <a:rPr lang="fr-FR" sz="2400" u="sng"/>
              <a:t>l’intégration</a:t>
            </a:r>
            <a:r>
              <a:rPr lang="fr-FR" sz="2400"/>
              <a:t> de données des  différentes applications de la BD</a:t>
            </a:r>
            <a:endParaRPr lang="fr-FR" sz="2800"/>
          </a:p>
          <a:p>
            <a:pPr lvl="1"/>
            <a:r>
              <a:rPr lang="fr-FR" sz="2400"/>
              <a:t>Plusieurs méthodes de conception, plus ou moins formelles</a:t>
            </a:r>
          </a:p>
          <a:p>
            <a:pPr lvl="2"/>
            <a:r>
              <a:rPr lang="fr-FR" sz="2000">
                <a:solidFill>
                  <a:srgbClr val="FF9900"/>
                </a:solidFill>
              </a:rPr>
              <a:t>UML </a:t>
            </a:r>
          </a:p>
          <a:p>
            <a:pPr lvl="2"/>
            <a:r>
              <a:rPr lang="fr-FR" sz="2000">
                <a:solidFill>
                  <a:srgbClr val="FF9900"/>
                </a:solidFill>
              </a:rPr>
              <a:t>Entité-Relations</a:t>
            </a:r>
          </a:p>
          <a:p>
            <a:pPr lvl="2"/>
            <a:r>
              <a:rPr lang="fr-FR" sz="2000">
                <a:solidFill>
                  <a:srgbClr val="FF9900"/>
                </a:solidFill>
              </a:rPr>
              <a:t>Normalisation relationnelle</a:t>
            </a:r>
            <a:endParaRPr lang="fr-FR" sz="1800" b="1"/>
          </a:p>
          <a:p>
            <a:pPr lvl="2"/>
            <a:r>
              <a:rPr lang="fr-FR" sz="2000">
                <a:solidFill>
                  <a:srgbClr val="FF9900"/>
                </a:solidFill>
              </a:rPr>
              <a:t>Objets &amp; Fonctions</a:t>
            </a:r>
          </a:p>
          <a:p>
            <a:pPr lvl="2"/>
            <a:r>
              <a:rPr lang="fr-FR" sz="2000">
                <a:solidFill>
                  <a:srgbClr val="FF9900"/>
                </a:solidFill>
              </a:rPr>
              <a:t>Merise</a:t>
            </a:r>
          </a:p>
          <a:p>
            <a:pPr lvl="2"/>
            <a:endParaRPr lang="en-US" sz="2000" b="1">
              <a:solidFill>
                <a:srgbClr val="FF9900"/>
              </a:solidFill>
            </a:endParaRPr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title"/>
          </p:nvPr>
        </p:nvSpPr>
        <p:spPr>
          <a:xfrm>
            <a:off x="377825" y="409575"/>
            <a:ext cx="4937125" cy="1023938"/>
          </a:xfrm>
          <a:ln/>
        </p:spPr>
        <p:txBody>
          <a:bodyPr/>
          <a:lstStyle/>
          <a:p>
            <a:r>
              <a:rPr lang="fr-FR" sz="3200"/>
              <a:t>Architecture ANSI-SPARC</a:t>
            </a:r>
            <a:br>
              <a:rPr lang="fr-FR" sz="3200"/>
            </a:br>
            <a:r>
              <a:rPr lang="fr-FR" sz="3200">
                <a:solidFill>
                  <a:srgbClr val="FFFF00"/>
                </a:solidFill>
              </a:rPr>
              <a:t>Schéma Conceptuel (CS)</a:t>
            </a:r>
            <a:endParaRPr lang="en-US" sz="3200">
              <a:solidFill>
                <a:srgbClr val="FFFF00"/>
              </a:solidFill>
            </a:endParaRPr>
          </a:p>
        </p:txBody>
      </p:sp>
      <p:grpSp>
        <p:nvGrpSpPr>
          <p:cNvPr id="92187" name="Group 27"/>
          <p:cNvGrpSpPr>
            <a:grpSpLocks/>
          </p:cNvGrpSpPr>
          <p:nvPr/>
        </p:nvGrpSpPr>
        <p:grpSpPr bwMode="auto">
          <a:xfrm>
            <a:off x="6654800" y="423863"/>
            <a:ext cx="2289175" cy="2419350"/>
            <a:chOff x="4192" y="267"/>
            <a:chExt cx="1442" cy="1524"/>
          </a:xfrm>
        </p:grpSpPr>
        <p:sp>
          <p:nvSpPr>
            <p:cNvPr id="92177" name="Line 17"/>
            <p:cNvSpPr>
              <a:spLocks noChangeShapeType="1"/>
            </p:cNvSpPr>
            <p:nvPr/>
          </p:nvSpPr>
          <p:spPr bwMode="auto">
            <a:xfrm>
              <a:off x="4313" y="442"/>
              <a:ext cx="570" cy="331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2178" name="Line 18"/>
            <p:cNvSpPr>
              <a:spLocks noChangeShapeType="1"/>
            </p:cNvSpPr>
            <p:nvPr/>
          </p:nvSpPr>
          <p:spPr bwMode="auto">
            <a:xfrm flipV="1">
              <a:off x="5012" y="427"/>
              <a:ext cx="508" cy="34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2179" name="Line 19"/>
            <p:cNvSpPr>
              <a:spLocks noChangeShapeType="1"/>
            </p:cNvSpPr>
            <p:nvPr/>
          </p:nvSpPr>
          <p:spPr bwMode="auto">
            <a:xfrm>
              <a:off x="4902" y="427"/>
              <a:ext cx="0" cy="122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2180" name="Text Box 20"/>
            <p:cNvSpPr txBox="1">
              <a:spLocks noChangeArrowheads="1"/>
            </p:cNvSpPr>
            <p:nvPr/>
          </p:nvSpPr>
          <p:spPr bwMode="auto">
            <a:xfrm>
              <a:off x="4192" y="279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2181" name="Text Box 21"/>
            <p:cNvSpPr txBox="1">
              <a:spLocks noChangeArrowheads="1"/>
            </p:cNvSpPr>
            <p:nvPr/>
          </p:nvSpPr>
          <p:spPr bwMode="auto">
            <a:xfrm>
              <a:off x="4784" y="272"/>
              <a:ext cx="277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2182" name="Text Box 22"/>
            <p:cNvSpPr txBox="1">
              <a:spLocks noChangeArrowheads="1"/>
            </p:cNvSpPr>
            <p:nvPr/>
          </p:nvSpPr>
          <p:spPr bwMode="auto">
            <a:xfrm>
              <a:off x="5358" y="267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2183" name="Text Box 23" descr="Marbre blanc"/>
            <p:cNvSpPr txBox="1">
              <a:spLocks noChangeArrowheads="1"/>
            </p:cNvSpPr>
            <p:nvPr/>
          </p:nvSpPr>
          <p:spPr bwMode="auto">
            <a:xfrm>
              <a:off x="4704" y="765"/>
              <a:ext cx="463" cy="218"/>
            </a:xfrm>
            <a:prstGeom prst="rect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CS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2184" name="Text Box 24" descr="Gouttelettes"/>
            <p:cNvSpPr txBox="1">
              <a:spLocks noChangeArrowheads="1"/>
            </p:cNvSpPr>
            <p:nvPr/>
          </p:nvSpPr>
          <p:spPr bwMode="auto">
            <a:xfrm>
              <a:off x="4713" y="1099"/>
              <a:ext cx="462" cy="218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IS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2185" name="AutoShape 25" descr="Tuiles"/>
            <p:cNvSpPr>
              <a:spLocks noChangeArrowheads="1"/>
            </p:cNvSpPr>
            <p:nvPr/>
          </p:nvSpPr>
          <p:spPr bwMode="auto">
            <a:xfrm>
              <a:off x="4713" y="1420"/>
              <a:ext cx="462" cy="371"/>
            </a:xfrm>
            <a:prstGeom prst="can">
              <a:avLst>
                <a:gd name="adj" fmla="val 25000"/>
              </a:avLst>
            </a:prstGeom>
            <a:pattFill prst="shingle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2186" name="Oval 26"/>
            <p:cNvSpPr>
              <a:spLocks noChangeArrowheads="1"/>
            </p:cNvSpPr>
            <p:nvPr/>
          </p:nvSpPr>
          <p:spPr bwMode="auto">
            <a:xfrm>
              <a:off x="4563" y="621"/>
              <a:ext cx="738" cy="450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28FB-5D2D-474E-8762-BBB20DD7D536}" type="slidenum">
              <a:rPr lang="fr-FR"/>
              <a:pPr/>
              <a:t>51</a:t>
            </a:fld>
            <a:endParaRPr lang="fr-FR"/>
          </a:p>
        </p:txBody>
      </p:sp>
      <p:sp>
        <p:nvSpPr>
          <p:cNvPr id="98306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271463" y="2151063"/>
            <a:ext cx="6629400" cy="4321175"/>
          </a:xfrm>
          <a:ln w="28575">
            <a:solidFill>
              <a:srgbClr val="FF0066"/>
            </a:solidFill>
          </a:ln>
        </p:spPr>
        <p:txBody>
          <a:bodyPr/>
          <a:lstStyle/>
          <a:p>
            <a:r>
              <a:rPr lang="fr-FR" sz="2400"/>
              <a:t>La BD (donc le CS) est définit  </a:t>
            </a:r>
            <a:r>
              <a:rPr lang="fr-FR" sz="2800"/>
              <a:t>en utilisant :</a:t>
            </a:r>
          </a:p>
          <a:p>
            <a:pPr lvl="1"/>
            <a:r>
              <a:rPr lang="fr-FR" sz="2400"/>
              <a:t>Le </a:t>
            </a:r>
            <a:r>
              <a:rPr lang="fr-FR" sz="2400" i="1"/>
              <a:t>langage de définition de données</a:t>
            </a:r>
          </a:p>
          <a:p>
            <a:pPr lvl="1"/>
            <a:r>
              <a:rPr lang="fr-FR" sz="2400"/>
              <a:t>La BD est manipulée  au niveau de CS à travers:</a:t>
            </a:r>
          </a:p>
          <a:p>
            <a:pPr lvl="1"/>
            <a:r>
              <a:rPr lang="fr-FR" sz="2400"/>
              <a:t>Le  </a:t>
            </a:r>
            <a:r>
              <a:rPr lang="fr-FR" sz="2400" i="1"/>
              <a:t>langage de manipulation de données</a:t>
            </a:r>
          </a:p>
          <a:p>
            <a:r>
              <a:rPr lang="fr-FR" sz="2800"/>
              <a:t>Les deux sous-langages forment:</a:t>
            </a:r>
          </a:p>
          <a:p>
            <a:pPr lvl="1"/>
            <a:r>
              <a:rPr lang="fr-FR" sz="2400"/>
              <a:t>Le </a:t>
            </a:r>
            <a:r>
              <a:rPr lang="fr-FR" sz="2400" i="1"/>
              <a:t>langage de base de données</a:t>
            </a:r>
          </a:p>
          <a:p>
            <a:pPr lvl="2"/>
            <a:r>
              <a:rPr lang="fr-FR" sz="2000"/>
              <a:t>En général incomplet au sens de la machine de Turing</a:t>
            </a:r>
          </a:p>
          <a:p>
            <a:pPr lvl="2"/>
            <a:r>
              <a:rPr lang="fr-FR" sz="2000"/>
              <a:t>SQL pour une BD relationnelle</a:t>
            </a:r>
            <a:endParaRPr lang="fr-FR" sz="1800" b="1" i="1"/>
          </a:p>
          <a:p>
            <a:pPr lvl="2"/>
            <a:endParaRPr lang="en-US" sz="2000" b="1">
              <a:solidFill>
                <a:srgbClr val="FF9900"/>
              </a:solidFill>
            </a:endParaRPr>
          </a:p>
        </p:txBody>
      </p:sp>
      <p:sp>
        <p:nvSpPr>
          <p:cNvPr id="98307" name="Rectangle 1027"/>
          <p:cNvSpPr>
            <a:spLocks noGrp="1" noChangeArrowheads="1"/>
          </p:cNvSpPr>
          <p:nvPr>
            <p:ph type="title"/>
          </p:nvPr>
        </p:nvSpPr>
        <p:spPr>
          <a:xfrm>
            <a:off x="377825" y="409575"/>
            <a:ext cx="4937125" cy="1023938"/>
          </a:xfrm>
          <a:ln/>
        </p:spPr>
        <p:txBody>
          <a:bodyPr/>
          <a:lstStyle/>
          <a:p>
            <a:r>
              <a:rPr lang="fr-FR" sz="3200"/>
              <a:t>Architecture ANSI-SPARC</a:t>
            </a:r>
            <a:br>
              <a:rPr lang="fr-FR" sz="3200"/>
            </a:br>
            <a:r>
              <a:rPr lang="fr-FR" sz="3200">
                <a:solidFill>
                  <a:srgbClr val="FFFF00"/>
                </a:solidFill>
              </a:rPr>
              <a:t>Schéma Conceptuel (CS)</a:t>
            </a:r>
            <a:endParaRPr lang="en-US" sz="3200">
              <a:solidFill>
                <a:srgbClr val="FFFF00"/>
              </a:solidFill>
            </a:endParaRPr>
          </a:p>
        </p:txBody>
      </p:sp>
      <p:grpSp>
        <p:nvGrpSpPr>
          <p:cNvPr id="98329" name="Group 1049"/>
          <p:cNvGrpSpPr>
            <a:grpSpLocks/>
          </p:cNvGrpSpPr>
          <p:nvPr/>
        </p:nvGrpSpPr>
        <p:grpSpPr bwMode="auto">
          <a:xfrm>
            <a:off x="6654800" y="423863"/>
            <a:ext cx="2289175" cy="2419350"/>
            <a:chOff x="4192" y="267"/>
            <a:chExt cx="1442" cy="1524"/>
          </a:xfrm>
        </p:grpSpPr>
        <p:sp>
          <p:nvSpPr>
            <p:cNvPr id="98319" name="Line 1039"/>
            <p:cNvSpPr>
              <a:spLocks noChangeShapeType="1"/>
            </p:cNvSpPr>
            <p:nvPr/>
          </p:nvSpPr>
          <p:spPr bwMode="auto">
            <a:xfrm>
              <a:off x="4313" y="442"/>
              <a:ext cx="570" cy="331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8320" name="Line 1040"/>
            <p:cNvSpPr>
              <a:spLocks noChangeShapeType="1"/>
            </p:cNvSpPr>
            <p:nvPr/>
          </p:nvSpPr>
          <p:spPr bwMode="auto">
            <a:xfrm flipV="1">
              <a:off x="5012" y="427"/>
              <a:ext cx="508" cy="34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8321" name="Line 1041"/>
            <p:cNvSpPr>
              <a:spLocks noChangeShapeType="1"/>
            </p:cNvSpPr>
            <p:nvPr/>
          </p:nvSpPr>
          <p:spPr bwMode="auto">
            <a:xfrm>
              <a:off x="4902" y="427"/>
              <a:ext cx="0" cy="122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8322" name="Text Box 1042"/>
            <p:cNvSpPr txBox="1">
              <a:spLocks noChangeArrowheads="1"/>
            </p:cNvSpPr>
            <p:nvPr/>
          </p:nvSpPr>
          <p:spPr bwMode="auto">
            <a:xfrm>
              <a:off x="4192" y="279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8323" name="Text Box 1043"/>
            <p:cNvSpPr txBox="1">
              <a:spLocks noChangeArrowheads="1"/>
            </p:cNvSpPr>
            <p:nvPr/>
          </p:nvSpPr>
          <p:spPr bwMode="auto">
            <a:xfrm>
              <a:off x="4784" y="272"/>
              <a:ext cx="277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8324" name="Text Box 1044"/>
            <p:cNvSpPr txBox="1">
              <a:spLocks noChangeArrowheads="1"/>
            </p:cNvSpPr>
            <p:nvPr/>
          </p:nvSpPr>
          <p:spPr bwMode="auto">
            <a:xfrm>
              <a:off x="5358" y="267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8325" name="Text Box 1045" descr="Marbre blanc"/>
            <p:cNvSpPr txBox="1">
              <a:spLocks noChangeArrowheads="1"/>
            </p:cNvSpPr>
            <p:nvPr/>
          </p:nvSpPr>
          <p:spPr bwMode="auto">
            <a:xfrm>
              <a:off x="4704" y="765"/>
              <a:ext cx="463" cy="218"/>
            </a:xfrm>
            <a:prstGeom prst="rect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CS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8326" name="Text Box 1046" descr="Gouttelettes"/>
            <p:cNvSpPr txBox="1">
              <a:spLocks noChangeArrowheads="1"/>
            </p:cNvSpPr>
            <p:nvPr/>
          </p:nvSpPr>
          <p:spPr bwMode="auto">
            <a:xfrm>
              <a:off x="4713" y="1099"/>
              <a:ext cx="462" cy="218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IS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8327" name="AutoShape 1047" descr="Tuiles"/>
            <p:cNvSpPr>
              <a:spLocks noChangeArrowheads="1"/>
            </p:cNvSpPr>
            <p:nvPr/>
          </p:nvSpPr>
          <p:spPr bwMode="auto">
            <a:xfrm>
              <a:off x="4713" y="1420"/>
              <a:ext cx="462" cy="371"/>
            </a:xfrm>
            <a:prstGeom prst="can">
              <a:avLst>
                <a:gd name="adj" fmla="val 25000"/>
              </a:avLst>
            </a:prstGeom>
            <a:pattFill prst="shingle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8328" name="Oval 1048"/>
            <p:cNvSpPr>
              <a:spLocks noChangeArrowheads="1"/>
            </p:cNvSpPr>
            <p:nvPr/>
          </p:nvSpPr>
          <p:spPr bwMode="auto">
            <a:xfrm>
              <a:off x="4563" y="621"/>
              <a:ext cx="738" cy="450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2B3DC-655A-4DED-9F13-3850996C6BA3}" type="slidenum">
              <a:rPr lang="fr-FR"/>
              <a:pPr/>
              <a:t>52</a:t>
            </a:fld>
            <a:endParaRPr lang="fr-FR"/>
          </a:p>
        </p:txBody>
      </p:sp>
      <p:sp>
        <p:nvSpPr>
          <p:cNvPr id="931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2088" y="295275"/>
            <a:ext cx="6694487" cy="981075"/>
          </a:xfrm>
        </p:spPr>
        <p:txBody>
          <a:bodyPr/>
          <a:lstStyle/>
          <a:p>
            <a:r>
              <a:rPr lang="fr-FR" sz="4000"/>
              <a:t>Architecture ANSI-SPARC</a:t>
            </a:r>
            <a:br>
              <a:rPr lang="fr-FR" sz="4000"/>
            </a:br>
            <a:r>
              <a:rPr lang="fr-FR" sz="3200">
                <a:solidFill>
                  <a:srgbClr val="FFFF00"/>
                </a:solidFill>
              </a:rPr>
              <a:t>Schémas Externes (ESs)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0" y="1608138"/>
            <a:ext cx="7129463" cy="46291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800"/>
              <a:t>Un ES = un sous-schéma d’une BD</a:t>
            </a:r>
          </a:p>
          <a:p>
            <a:pPr>
              <a:lnSpc>
                <a:spcPct val="90000"/>
              </a:lnSpc>
            </a:pPr>
            <a:r>
              <a:rPr lang="fr-FR" sz="2800"/>
              <a:t>Dérivé du CS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La dérivation est définie dans le ES</a:t>
            </a:r>
          </a:p>
          <a:p>
            <a:pPr>
              <a:lnSpc>
                <a:spcPct val="90000"/>
              </a:lnSpc>
            </a:pPr>
            <a:r>
              <a:rPr lang="fr-FR" sz="2800"/>
              <a:t>Définit une </a:t>
            </a:r>
            <a:r>
              <a:rPr lang="fr-FR" sz="2800" i="1"/>
              <a:t>vue</a:t>
            </a:r>
            <a:r>
              <a:rPr lang="fr-FR" sz="2800"/>
              <a:t> de la BD 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Une sous-base </a:t>
            </a:r>
            <a:r>
              <a:rPr lang="fr-FR" sz="2400" u="sng"/>
              <a:t>virtuelle</a:t>
            </a:r>
          </a:p>
          <a:p>
            <a:pPr lvl="2">
              <a:lnSpc>
                <a:spcPct val="90000"/>
              </a:lnSpc>
            </a:pPr>
            <a:r>
              <a:rPr lang="fr-FR" sz="2000"/>
              <a:t>En général partielle 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Pour des usagers ad-hoc</a:t>
            </a:r>
          </a:p>
          <a:p>
            <a:pPr lvl="2">
              <a:lnSpc>
                <a:spcPct val="90000"/>
              </a:lnSpc>
            </a:pPr>
            <a:r>
              <a:rPr lang="fr-FR" sz="2000"/>
              <a:t>Vues 4-GL, orientés Web notamment (HTML, XML…)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Pour des programmeurs d’application</a:t>
            </a:r>
          </a:p>
          <a:p>
            <a:pPr lvl="2">
              <a:lnSpc>
                <a:spcPct val="90000"/>
              </a:lnSpc>
            </a:pPr>
            <a:r>
              <a:rPr lang="fr-FR" sz="2000"/>
              <a:t>Vues SQL, pour SQL imbriqué ou Vbasic, ou procédures stockées…</a:t>
            </a:r>
          </a:p>
          <a:p>
            <a:pPr lvl="1">
              <a:lnSpc>
                <a:spcPct val="90000"/>
              </a:lnSpc>
            </a:pPr>
            <a:endParaRPr lang="fr-FR" sz="2400"/>
          </a:p>
          <a:p>
            <a:pPr lvl="1">
              <a:lnSpc>
                <a:spcPct val="90000"/>
              </a:lnSpc>
            </a:pPr>
            <a:endParaRPr lang="en-US" sz="2400"/>
          </a:p>
        </p:txBody>
      </p:sp>
      <p:grpSp>
        <p:nvGrpSpPr>
          <p:cNvPr id="93213" name="Group 1053"/>
          <p:cNvGrpSpPr>
            <a:grpSpLocks/>
          </p:cNvGrpSpPr>
          <p:nvPr/>
        </p:nvGrpSpPr>
        <p:grpSpPr bwMode="auto">
          <a:xfrm>
            <a:off x="6257925" y="1314450"/>
            <a:ext cx="2886075" cy="2643188"/>
            <a:chOff x="3942" y="828"/>
            <a:chExt cx="1818" cy="1665"/>
          </a:xfrm>
        </p:grpSpPr>
        <p:sp>
          <p:nvSpPr>
            <p:cNvPr id="93200" name="Line 1040"/>
            <p:cNvSpPr>
              <a:spLocks noChangeShapeType="1"/>
            </p:cNvSpPr>
            <p:nvPr/>
          </p:nvSpPr>
          <p:spPr bwMode="auto">
            <a:xfrm>
              <a:off x="4297" y="1144"/>
              <a:ext cx="570" cy="331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3201" name="Line 1041"/>
            <p:cNvSpPr>
              <a:spLocks noChangeShapeType="1"/>
            </p:cNvSpPr>
            <p:nvPr/>
          </p:nvSpPr>
          <p:spPr bwMode="auto">
            <a:xfrm flipV="1">
              <a:off x="4996" y="1129"/>
              <a:ext cx="508" cy="34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3202" name="Line 1042"/>
            <p:cNvSpPr>
              <a:spLocks noChangeShapeType="1"/>
            </p:cNvSpPr>
            <p:nvPr/>
          </p:nvSpPr>
          <p:spPr bwMode="auto">
            <a:xfrm>
              <a:off x="4886" y="1129"/>
              <a:ext cx="0" cy="122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3203" name="Text Box 1043"/>
            <p:cNvSpPr txBox="1">
              <a:spLocks noChangeArrowheads="1"/>
            </p:cNvSpPr>
            <p:nvPr/>
          </p:nvSpPr>
          <p:spPr bwMode="auto">
            <a:xfrm>
              <a:off x="4176" y="981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3204" name="Text Box 1044"/>
            <p:cNvSpPr txBox="1">
              <a:spLocks noChangeArrowheads="1"/>
            </p:cNvSpPr>
            <p:nvPr/>
          </p:nvSpPr>
          <p:spPr bwMode="auto">
            <a:xfrm>
              <a:off x="4768" y="974"/>
              <a:ext cx="277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3205" name="Text Box 1045"/>
            <p:cNvSpPr txBox="1">
              <a:spLocks noChangeArrowheads="1"/>
            </p:cNvSpPr>
            <p:nvPr/>
          </p:nvSpPr>
          <p:spPr bwMode="auto">
            <a:xfrm>
              <a:off x="5342" y="969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3206" name="Text Box 1046" descr="Marbre blanc"/>
            <p:cNvSpPr txBox="1">
              <a:spLocks noChangeArrowheads="1"/>
            </p:cNvSpPr>
            <p:nvPr/>
          </p:nvSpPr>
          <p:spPr bwMode="auto">
            <a:xfrm>
              <a:off x="4688" y="1467"/>
              <a:ext cx="463" cy="218"/>
            </a:xfrm>
            <a:prstGeom prst="rect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CS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3207" name="Text Box 1047" descr="Gouttelettes"/>
            <p:cNvSpPr txBox="1">
              <a:spLocks noChangeArrowheads="1"/>
            </p:cNvSpPr>
            <p:nvPr/>
          </p:nvSpPr>
          <p:spPr bwMode="auto">
            <a:xfrm>
              <a:off x="4697" y="1801"/>
              <a:ext cx="462" cy="218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IS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3208" name="AutoShape 1048" descr="Tuiles"/>
            <p:cNvSpPr>
              <a:spLocks noChangeArrowheads="1"/>
            </p:cNvSpPr>
            <p:nvPr/>
          </p:nvSpPr>
          <p:spPr bwMode="auto">
            <a:xfrm>
              <a:off x="4697" y="2122"/>
              <a:ext cx="462" cy="371"/>
            </a:xfrm>
            <a:prstGeom prst="can">
              <a:avLst>
                <a:gd name="adj" fmla="val 25000"/>
              </a:avLst>
            </a:prstGeom>
            <a:pattFill prst="shingle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3212" name="Oval 1052"/>
            <p:cNvSpPr>
              <a:spLocks noChangeArrowheads="1"/>
            </p:cNvSpPr>
            <p:nvPr/>
          </p:nvSpPr>
          <p:spPr bwMode="auto">
            <a:xfrm>
              <a:off x="3942" y="828"/>
              <a:ext cx="1818" cy="504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6E34-F29E-4AAF-B4FF-4BDD53D82304}" type="slidenum">
              <a:rPr lang="fr-FR"/>
              <a:pPr/>
              <a:t>53</a:t>
            </a:fld>
            <a:endParaRPr lang="fr-FR"/>
          </a:p>
        </p:txBody>
      </p:sp>
      <p:sp>
        <p:nvSpPr>
          <p:cNvPr id="952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2088" y="295275"/>
            <a:ext cx="6694487" cy="981075"/>
          </a:xfrm>
        </p:spPr>
        <p:txBody>
          <a:bodyPr/>
          <a:lstStyle/>
          <a:p>
            <a:r>
              <a:rPr lang="fr-FR" sz="3600"/>
              <a:t>Architecture ANSI-SPARC</a:t>
            </a:r>
            <a:r>
              <a:rPr lang="fr-FR" sz="4000"/>
              <a:t/>
            </a:r>
            <a:br>
              <a:rPr lang="fr-FR" sz="4000"/>
            </a:br>
            <a:r>
              <a:rPr lang="fr-FR" sz="3200">
                <a:solidFill>
                  <a:srgbClr val="FFFF00"/>
                </a:solidFill>
              </a:rPr>
              <a:t>Schémas Externes (ESs)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25438" y="2322513"/>
            <a:ext cx="6629400" cy="4114800"/>
          </a:xfrm>
        </p:spPr>
        <p:txBody>
          <a:bodyPr/>
          <a:lstStyle/>
          <a:p>
            <a:r>
              <a:rPr lang="fr-FR"/>
              <a:t>Une BD est en général  munie de plusieurs différentes ESs</a:t>
            </a:r>
          </a:p>
          <a:p>
            <a:r>
              <a:rPr lang="fr-FR"/>
              <a:t> Mais tous ont le CS comme racine commune</a:t>
            </a:r>
          </a:p>
          <a:p>
            <a:pPr lvl="1"/>
            <a:r>
              <a:rPr lang="fr-FR"/>
              <a:t>Donc tous doivent être accepté par le DBA</a:t>
            </a:r>
          </a:p>
          <a:p>
            <a:pPr lvl="2"/>
            <a:r>
              <a:rPr lang="fr-FR"/>
              <a:t>Perte d’autonomie de l’usager</a:t>
            </a:r>
          </a:p>
          <a:p>
            <a:pPr lvl="1"/>
            <a:endParaRPr lang="fr-FR"/>
          </a:p>
          <a:p>
            <a:pPr lvl="1"/>
            <a:endParaRPr lang="en-US"/>
          </a:p>
        </p:txBody>
      </p:sp>
      <p:grpSp>
        <p:nvGrpSpPr>
          <p:cNvPr id="95257" name="Group 1049"/>
          <p:cNvGrpSpPr>
            <a:grpSpLocks/>
          </p:cNvGrpSpPr>
          <p:nvPr/>
        </p:nvGrpSpPr>
        <p:grpSpPr bwMode="auto">
          <a:xfrm>
            <a:off x="6257925" y="1314450"/>
            <a:ext cx="2886075" cy="2643188"/>
            <a:chOff x="3942" y="828"/>
            <a:chExt cx="1818" cy="1665"/>
          </a:xfrm>
        </p:grpSpPr>
        <p:sp>
          <p:nvSpPr>
            <p:cNvPr id="95247" name="Line 1039"/>
            <p:cNvSpPr>
              <a:spLocks noChangeShapeType="1"/>
            </p:cNvSpPr>
            <p:nvPr/>
          </p:nvSpPr>
          <p:spPr bwMode="auto">
            <a:xfrm>
              <a:off x="4297" y="1144"/>
              <a:ext cx="570" cy="331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5248" name="Line 1040"/>
            <p:cNvSpPr>
              <a:spLocks noChangeShapeType="1"/>
            </p:cNvSpPr>
            <p:nvPr/>
          </p:nvSpPr>
          <p:spPr bwMode="auto">
            <a:xfrm flipV="1">
              <a:off x="4996" y="1129"/>
              <a:ext cx="508" cy="34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5249" name="Line 1041"/>
            <p:cNvSpPr>
              <a:spLocks noChangeShapeType="1"/>
            </p:cNvSpPr>
            <p:nvPr/>
          </p:nvSpPr>
          <p:spPr bwMode="auto">
            <a:xfrm>
              <a:off x="4886" y="1129"/>
              <a:ext cx="0" cy="122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5250" name="Text Box 1042"/>
            <p:cNvSpPr txBox="1">
              <a:spLocks noChangeArrowheads="1"/>
            </p:cNvSpPr>
            <p:nvPr/>
          </p:nvSpPr>
          <p:spPr bwMode="auto">
            <a:xfrm>
              <a:off x="4176" y="981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5251" name="Text Box 1043"/>
            <p:cNvSpPr txBox="1">
              <a:spLocks noChangeArrowheads="1"/>
            </p:cNvSpPr>
            <p:nvPr/>
          </p:nvSpPr>
          <p:spPr bwMode="auto">
            <a:xfrm>
              <a:off x="4768" y="974"/>
              <a:ext cx="277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5252" name="Text Box 1044"/>
            <p:cNvSpPr txBox="1">
              <a:spLocks noChangeArrowheads="1"/>
            </p:cNvSpPr>
            <p:nvPr/>
          </p:nvSpPr>
          <p:spPr bwMode="auto">
            <a:xfrm>
              <a:off x="5342" y="969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5253" name="Text Box 1045" descr="Marbre blanc"/>
            <p:cNvSpPr txBox="1">
              <a:spLocks noChangeArrowheads="1"/>
            </p:cNvSpPr>
            <p:nvPr/>
          </p:nvSpPr>
          <p:spPr bwMode="auto">
            <a:xfrm>
              <a:off x="4688" y="1467"/>
              <a:ext cx="463" cy="218"/>
            </a:xfrm>
            <a:prstGeom prst="rect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CS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5254" name="Text Box 1046" descr="Gouttelettes"/>
            <p:cNvSpPr txBox="1">
              <a:spLocks noChangeArrowheads="1"/>
            </p:cNvSpPr>
            <p:nvPr/>
          </p:nvSpPr>
          <p:spPr bwMode="auto">
            <a:xfrm>
              <a:off x="4697" y="1801"/>
              <a:ext cx="462" cy="218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IS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5255" name="AutoShape 1047" descr="Tuiles"/>
            <p:cNvSpPr>
              <a:spLocks noChangeArrowheads="1"/>
            </p:cNvSpPr>
            <p:nvPr/>
          </p:nvSpPr>
          <p:spPr bwMode="auto">
            <a:xfrm>
              <a:off x="4697" y="2122"/>
              <a:ext cx="462" cy="371"/>
            </a:xfrm>
            <a:prstGeom prst="can">
              <a:avLst>
                <a:gd name="adj" fmla="val 25000"/>
              </a:avLst>
            </a:prstGeom>
            <a:pattFill prst="shingle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5256" name="Oval 1048"/>
            <p:cNvSpPr>
              <a:spLocks noChangeArrowheads="1"/>
            </p:cNvSpPr>
            <p:nvPr/>
          </p:nvSpPr>
          <p:spPr bwMode="auto">
            <a:xfrm>
              <a:off x="3942" y="828"/>
              <a:ext cx="1818" cy="504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7D4CD-65E0-4646-8DCF-6B73FD34CB05}" type="slidenum">
              <a:rPr lang="fr-FR"/>
              <a:pPr/>
              <a:t>54</a:t>
            </a:fld>
            <a:endParaRPr lang="fr-FR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F5-9D18-450C-B9D6-A32DE8AD3738}" type="slidenum">
              <a:rPr lang="fr-FR"/>
              <a:pPr/>
              <a:t>55</a:t>
            </a:fld>
            <a:endParaRPr lang="fr-FR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" y="200025"/>
            <a:ext cx="8472488" cy="635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6229350" y="0"/>
            <a:ext cx="1671638" cy="396875"/>
          </a:xfrm>
          <a:prstGeom prst="rect">
            <a:avLst/>
          </a:prstGeom>
          <a:solidFill>
            <a:srgbClr val="6666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>
                <a:solidFill>
                  <a:srgbClr val="FFFF00"/>
                </a:solidFill>
              </a:rPr>
              <a:t>MsAccess 95</a:t>
            </a:r>
            <a:endParaRPr lang="fr-MC" sz="20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E1B6B-DCFB-4D42-82D3-8DDD002B24F5}" type="slidenum">
              <a:rPr lang="fr-FR"/>
              <a:pPr/>
              <a:t>56</a:t>
            </a:fld>
            <a:endParaRPr lang="fr-FR"/>
          </a:p>
        </p:txBody>
      </p:sp>
      <p:pic>
        <p:nvPicPr>
          <p:cNvPr id="121858" name="Picture 2" descr="davoli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5963"/>
            <a:ext cx="9144000" cy="5426075"/>
          </a:xfrm>
          <a:prstGeom prst="rect">
            <a:avLst/>
          </a:prstGeom>
          <a:noFill/>
        </p:spPr>
      </p:pic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785813" y="0"/>
            <a:ext cx="8115300" cy="519113"/>
          </a:xfrm>
          <a:prstGeom prst="rect">
            <a:avLst/>
          </a:prstGeom>
          <a:solidFill>
            <a:srgbClr val="6666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>
                <a:solidFill>
                  <a:srgbClr val="FFFF00"/>
                </a:solidFill>
              </a:rPr>
              <a:t>Une autre vue de Nancy (sous MsAccess 2000)</a:t>
            </a:r>
            <a:endParaRPr lang="fr-MC" sz="28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6CC6A-853C-4FD2-A195-6FBC3D7257BF}" type="slidenum">
              <a:rPr lang="fr-FR"/>
              <a:pPr/>
              <a:t>57</a:t>
            </a:fld>
            <a:endParaRPr lang="fr-FR"/>
          </a:p>
        </p:txBody>
      </p:sp>
      <p:sp>
        <p:nvSpPr>
          <p:cNvPr id="1208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Une autre vue des employés</a:t>
            </a:r>
            <a:endParaRPr lang="fr-MC"/>
          </a:p>
        </p:txBody>
      </p:sp>
      <p:pic>
        <p:nvPicPr>
          <p:cNvPr id="120835" name="Picture 1027" descr="employ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32213"/>
            <a:ext cx="9144000" cy="2651125"/>
          </a:xfrm>
          <a:prstGeom prst="rect">
            <a:avLst/>
          </a:prstGeom>
          <a:noFill/>
        </p:spPr>
      </p:pic>
      <p:sp>
        <p:nvSpPr>
          <p:cNvPr id="120836" name="Text Box 1028"/>
          <p:cNvSpPr txBox="1">
            <a:spLocks noChangeArrowheads="1"/>
          </p:cNvSpPr>
          <p:nvPr/>
        </p:nvSpPr>
        <p:spPr bwMode="auto">
          <a:xfrm>
            <a:off x="300038" y="1371600"/>
            <a:ext cx="7700962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fr-FR">
                <a:solidFill>
                  <a:srgbClr val="FFFF00"/>
                </a:solidFill>
              </a:rPr>
              <a:t> </a:t>
            </a:r>
            <a:r>
              <a:rPr lang="fr-FR" sz="2400">
                <a:solidFill>
                  <a:srgbClr val="FFFF00"/>
                </a:solidFill>
              </a:rPr>
              <a:t>A travers une </a:t>
            </a:r>
            <a:r>
              <a:rPr lang="fr-FR" sz="2400" b="1">
                <a:solidFill>
                  <a:srgbClr val="FFFF00"/>
                </a:solidFill>
              </a:rPr>
              <a:t>requête SQL</a:t>
            </a:r>
          </a:p>
          <a:p>
            <a:pPr>
              <a:spcBef>
                <a:spcPct val="50000"/>
              </a:spcBef>
            </a:pPr>
            <a:r>
              <a:rPr lang="fr-FR" sz="2800">
                <a:solidFill>
                  <a:srgbClr val="FFFF00"/>
                </a:solidFill>
              </a:rPr>
              <a:t>	</a:t>
            </a:r>
            <a:r>
              <a:rPr lang="fr-FR" sz="2400" b="1">
                <a:solidFill>
                  <a:srgbClr val="FFFF00"/>
                </a:solidFill>
              </a:rPr>
              <a:t>Select * From Employes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sz="2400">
                <a:solidFill>
                  <a:srgbClr val="FFFF00"/>
                </a:solidFill>
              </a:rPr>
              <a:t> Typiquement, pour les programmeurs d'application </a:t>
            </a:r>
            <a:endParaRPr lang="fr-MC" sz="2400">
              <a:solidFill>
                <a:srgbClr val="FFFF00"/>
              </a:solidFill>
            </a:endParaRPr>
          </a:p>
        </p:txBody>
      </p:sp>
      <p:sp>
        <p:nvSpPr>
          <p:cNvPr id="120837" name="AutoShape 1029"/>
          <p:cNvSpPr>
            <a:spLocks noChangeArrowheads="1"/>
          </p:cNvSpPr>
          <p:nvPr/>
        </p:nvSpPr>
        <p:spPr bwMode="auto">
          <a:xfrm rot="-594548">
            <a:off x="4514850" y="1714500"/>
            <a:ext cx="3800475" cy="828675"/>
          </a:xfrm>
          <a:prstGeom prst="pentag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2400">
                <a:solidFill>
                  <a:srgbClr val="003296"/>
                </a:solidFill>
              </a:rPr>
              <a:t>Schéma Externe</a:t>
            </a:r>
            <a:endParaRPr lang="fr-MC" sz="2400">
              <a:solidFill>
                <a:srgbClr val="003296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6CC6A-853C-4FD2-A195-6FBC3D7257BF}" type="slidenum">
              <a:rPr lang="fr-FR"/>
              <a:pPr/>
              <a:t>58</a:t>
            </a:fld>
            <a:endParaRPr lang="fr-FR"/>
          </a:p>
        </p:txBody>
      </p:sp>
      <p:sp>
        <p:nvSpPr>
          <p:cNvPr id="1208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ES et BD relationnelles</a:t>
            </a:r>
            <a:endParaRPr lang="fr-MC" dirty="0"/>
          </a:p>
        </p:txBody>
      </p:sp>
      <p:sp>
        <p:nvSpPr>
          <p:cNvPr id="120836" name="Text Box 1028"/>
          <p:cNvSpPr txBox="1">
            <a:spLocks noChangeArrowheads="1"/>
          </p:cNvSpPr>
          <p:nvPr/>
        </p:nvSpPr>
        <p:spPr bwMode="auto">
          <a:xfrm>
            <a:off x="461403" y="1461247"/>
            <a:ext cx="7700962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fr-FR" sz="4000" dirty="0">
                <a:solidFill>
                  <a:srgbClr val="FFFF00"/>
                </a:solidFill>
              </a:rPr>
              <a:t> </a:t>
            </a:r>
            <a:r>
              <a:rPr lang="fr-FR" dirty="0" smtClean="0">
                <a:solidFill>
                  <a:srgbClr val="FFFF00"/>
                </a:solidFill>
              </a:rPr>
              <a:t>ES est en général </a:t>
            </a:r>
            <a:r>
              <a:rPr lang="fr-FR" u="sng" dirty="0" smtClean="0">
                <a:solidFill>
                  <a:srgbClr val="FFFF00"/>
                </a:solidFill>
              </a:rPr>
              <a:t>une table</a:t>
            </a:r>
            <a:r>
              <a:rPr lang="fr-FR" dirty="0" smtClean="0">
                <a:solidFill>
                  <a:srgbClr val="FFFF00"/>
                </a:solidFill>
              </a:rPr>
              <a:t>, pas une BD virtuelle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 Une entorse à ANSI-SPARC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 En SQL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 ES est défini par les commandes 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Une requête SELECT nommée et stockée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6CC6A-853C-4FD2-A195-6FBC3D7257BF}" type="slidenum">
              <a:rPr lang="fr-FR"/>
              <a:pPr/>
              <a:t>59</a:t>
            </a:fld>
            <a:endParaRPr lang="fr-FR"/>
          </a:p>
        </p:txBody>
      </p:sp>
      <p:sp>
        <p:nvSpPr>
          <p:cNvPr id="1208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ES et BD relationnelles</a:t>
            </a:r>
            <a:endParaRPr lang="fr-MC" dirty="0"/>
          </a:p>
        </p:txBody>
      </p:sp>
      <p:sp>
        <p:nvSpPr>
          <p:cNvPr id="120836" name="Text Box 1028"/>
          <p:cNvSpPr txBox="1">
            <a:spLocks noChangeArrowheads="1"/>
          </p:cNvSpPr>
          <p:nvPr/>
        </p:nvSpPr>
        <p:spPr bwMode="auto">
          <a:xfrm>
            <a:off x="461403" y="1461247"/>
            <a:ext cx="770096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>
              <a:spcBef>
                <a:spcPct val="50000"/>
              </a:spcBef>
              <a:buFontTx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 Commande CREATE VIEW </a:t>
            </a:r>
          </a:p>
          <a:p>
            <a:pPr lvl="3">
              <a:spcBef>
                <a:spcPct val="50000"/>
              </a:spcBef>
              <a:buFontTx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 Inopérante sous </a:t>
            </a:r>
            <a:r>
              <a:rPr lang="fr-FR" dirty="0" err="1" smtClean="0">
                <a:solidFill>
                  <a:srgbClr val="FFFF00"/>
                </a:solidFill>
              </a:rPr>
              <a:t>MsAccess</a:t>
            </a:r>
            <a:r>
              <a:rPr lang="fr-FR" dirty="0" smtClean="0">
                <a:solidFill>
                  <a:srgbClr val="FFFF00"/>
                </a:solidFill>
              </a:rPr>
              <a:t> 2007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 En  QBE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 Mode création de </a:t>
            </a:r>
            <a:r>
              <a:rPr lang="fr-FR" dirty="0" err="1" smtClean="0">
                <a:solidFill>
                  <a:srgbClr val="FFFF00"/>
                </a:solidFill>
              </a:rPr>
              <a:t>MsAccess</a:t>
            </a:r>
            <a:endParaRPr lang="fr-FR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A8E4E-EE15-4BEF-BC1D-4DFD8E72C771}" type="slidenum">
              <a:rPr lang="fr-FR"/>
              <a:pPr/>
              <a:t>6</a:t>
            </a:fld>
            <a:endParaRPr lang="fr-FR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71525" y="352426"/>
            <a:ext cx="7858125" cy="87326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anchor="ctr">
            <a:flatTx/>
          </a:bodyPr>
          <a:lstStyle/>
          <a:p>
            <a:pPr algn="ctr"/>
            <a:r>
              <a:rPr lang="fr-FR" sz="4000" b="1" dirty="0">
                <a:solidFill>
                  <a:srgbClr val="000066"/>
                </a:solidFill>
              </a:rPr>
              <a:t>SGBD </a:t>
            </a:r>
            <a:r>
              <a:rPr lang="fr-FR" sz="4000" b="1" dirty="0" smtClean="0">
                <a:solidFill>
                  <a:srgbClr val="000066"/>
                </a:solidFill>
              </a:rPr>
              <a:t>de Support : </a:t>
            </a:r>
            <a:r>
              <a:rPr lang="fr-FR" b="1" dirty="0" err="1" smtClean="0">
                <a:solidFill>
                  <a:srgbClr val="000066"/>
                </a:solidFill>
              </a:rPr>
              <a:t>MsAccess</a:t>
            </a:r>
            <a:r>
              <a:rPr lang="fr-FR" b="1" dirty="0" smtClean="0">
                <a:solidFill>
                  <a:srgbClr val="000066"/>
                </a:solidFill>
              </a:rPr>
              <a:t> 2010</a:t>
            </a:r>
            <a:endParaRPr lang="en-US" b="1" dirty="0">
              <a:solidFill>
                <a:srgbClr val="000066"/>
              </a:solidFill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21827" y="1243351"/>
            <a:ext cx="8522173" cy="546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3600" dirty="0">
                <a:solidFill>
                  <a:srgbClr val="FFFF00"/>
                </a:solidFill>
              </a:rPr>
              <a:t>Disponible </a:t>
            </a:r>
            <a:r>
              <a:rPr lang="fr-FR" sz="3600" dirty="0" smtClean="0">
                <a:solidFill>
                  <a:srgbClr val="FFFF00"/>
                </a:solidFill>
              </a:rPr>
              <a:t>à Dauphine par MSDN</a:t>
            </a:r>
            <a:endParaRPr lang="fr-FR" sz="3600" dirty="0">
              <a:solidFill>
                <a:srgbClr val="FFFF00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fr-FR" sz="2800" dirty="0" smtClean="0">
                <a:solidFill>
                  <a:schemeClr val="bg1"/>
                </a:solidFill>
              </a:rPr>
              <a:t>Voir  CRIO </a:t>
            </a:r>
            <a:r>
              <a:rPr lang="fr-FR" sz="2800" dirty="0" err="1" smtClean="0">
                <a:solidFill>
                  <a:schemeClr val="bg1"/>
                </a:solidFill>
              </a:rPr>
              <a:t>InterUFR</a:t>
            </a:r>
            <a:r>
              <a:rPr lang="fr-FR" sz="2800" dirty="0" smtClean="0">
                <a:solidFill>
                  <a:schemeClr val="bg1"/>
                </a:solidFill>
              </a:rPr>
              <a:t>  (2</a:t>
            </a:r>
            <a:r>
              <a:rPr lang="fr-FR" sz="2800" baseline="30000" dirty="0" smtClean="0">
                <a:solidFill>
                  <a:schemeClr val="bg1"/>
                </a:solidFill>
              </a:rPr>
              <a:t>ème</a:t>
            </a:r>
            <a:r>
              <a:rPr lang="fr-FR" sz="2800" dirty="0" smtClean="0">
                <a:solidFill>
                  <a:schemeClr val="bg1"/>
                </a:solidFill>
              </a:rPr>
              <a:t> étage, Nouvelle Aile)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3600" dirty="0" smtClean="0">
                <a:solidFill>
                  <a:srgbClr val="FFFF00"/>
                </a:solidFill>
              </a:rPr>
              <a:t>Vendu </a:t>
            </a:r>
            <a:r>
              <a:rPr lang="fr-FR" sz="3600" dirty="0">
                <a:solidFill>
                  <a:srgbClr val="FFFF00"/>
                </a:solidFill>
              </a:rPr>
              <a:t>+ que tous les autres SGBD ensemble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fr-FR" sz="2800" dirty="0">
                <a:solidFill>
                  <a:schemeClr val="hlink"/>
                </a:solidFill>
              </a:rPr>
              <a:t>11M licences / mois  = 132 M / an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3600" dirty="0" smtClean="0">
                <a:solidFill>
                  <a:srgbClr val="FFFF00"/>
                </a:solidFill>
              </a:rPr>
              <a:t>L’ interface usager la </a:t>
            </a:r>
            <a:r>
              <a:rPr lang="fr-FR" sz="3600" dirty="0">
                <a:solidFill>
                  <a:srgbClr val="FFFF00"/>
                </a:solidFill>
              </a:rPr>
              <a:t>plus </a:t>
            </a:r>
            <a:r>
              <a:rPr lang="fr-FR" sz="3600" dirty="0" smtClean="0">
                <a:solidFill>
                  <a:srgbClr val="FFFF00"/>
                </a:solidFill>
              </a:rPr>
              <a:t>amicale du marché</a:t>
            </a:r>
          </a:p>
          <a:p>
            <a:pPr marL="342900" indent="-342900">
              <a:spcBef>
                <a:spcPct val="20000"/>
              </a:spcBef>
            </a:pPr>
            <a:r>
              <a:rPr lang="fr-FR" sz="2000" dirty="0" smtClean="0">
                <a:solidFill>
                  <a:srgbClr val="FFFF00"/>
                </a:solidFill>
                <a:hlinkClick r:id="rId5"/>
              </a:rPr>
              <a:t>http://office.microsoft.com/home/video.aspx?assetid=ES102552011033&amp;width=884&amp;height=540&amp;startindex=0&amp;CTT=11&amp;Origin=HA102552031033#</a:t>
            </a:r>
            <a:r>
              <a:rPr lang="fr-FR" sz="2000" dirty="0" smtClean="0">
                <a:solidFill>
                  <a:srgbClr val="FFFF00"/>
                </a:solidFill>
              </a:rPr>
              <a:t>      </a:t>
            </a:r>
            <a:r>
              <a:rPr lang="fr-FR" sz="2400" dirty="0" smtClean="0">
                <a:solidFill>
                  <a:srgbClr val="FFFF00"/>
                </a:solidFill>
              </a:rPr>
              <a:t>(Pub.  MS)</a:t>
            </a:r>
            <a:endParaRPr lang="fr-FR" sz="2400" dirty="0">
              <a:solidFill>
                <a:srgbClr val="FFFF00"/>
              </a:solidFill>
            </a:endParaRPr>
          </a:p>
        </p:txBody>
      </p:sp>
      <p:pic>
        <p:nvPicPr>
          <p:cNvPr id="6" name="Image 5" descr="twin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65488" y="3058137"/>
            <a:ext cx="1878512" cy="105666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613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6CC6A-853C-4FD2-A195-6FBC3D7257BF}" type="slidenum">
              <a:rPr lang="fr-FR"/>
              <a:pPr/>
              <a:t>60</a:t>
            </a:fld>
            <a:endParaRPr lang="fr-FR"/>
          </a:p>
        </p:txBody>
      </p:sp>
      <p:sp>
        <p:nvSpPr>
          <p:cNvPr id="1208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ES et BD relationnelles</a:t>
            </a:r>
            <a:endParaRPr lang="fr-MC" dirty="0"/>
          </a:p>
        </p:txBody>
      </p:sp>
      <p:sp>
        <p:nvSpPr>
          <p:cNvPr id="120836" name="Text Box 1028"/>
          <p:cNvSpPr txBox="1">
            <a:spLocks noChangeArrowheads="1"/>
          </p:cNvSpPr>
          <p:nvPr/>
        </p:nvSpPr>
        <p:spPr bwMode="auto">
          <a:xfrm>
            <a:off x="452439" y="1308847"/>
            <a:ext cx="7700962" cy="441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Tx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L’interface 4 GL peut définir ES présentant:</a:t>
            </a:r>
          </a:p>
          <a:p>
            <a:pPr lvl="1">
              <a:spcBef>
                <a:spcPts val="600"/>
              </a:spcBef>
              <a:buFontTx/>
              <a:buChar char="•"/>
            </a:pPr>
            <a:r>
              <a:rPr lang="fr-FR" b="1" dirty="0" smtClean="0">
                <a:solidFill>
                  <a:srgbClr val="FFFF00"/>
                </a:solidFill>
              </a:rPr>
              <a:t> </a:t>
            </a:r>
            <a:r>
              <a:rPr lang="fr-FR" dirty="0" smtClean="0">
                <a:solidFill>
                  <a:srgbClr val="FFFF00"/>
                </a:solidFill>
              </a:rPr>
              <a:t>Une table</a:t>
            </a:r>
          </a:p>
          <a:p>
            <a:pPr lvl="2">
              <a:spcBef>
                <a:spcPts val="600"/>
              </a:spcBef>
              <a:buFontTx/>
              <a:buChar char="•"/>
            </a:pPr>
            <a:r>
              <a:rPr lang="fr-FR" b="1" dirty="0" smtClean="0">
                <a:solidFill>
                  <a:srgbClr val="FFFF00"/>
                </a:solidFill>
              </a:rPr>
              <a:t> </a:t>
            </a:r>
            <a:r>
              <a:rPr lang="fr-FR" dirty="0" smtClean="0">
                <a:solidFill>
                  <a:srgbClr val="FFFF00"/>
                </a:solidFill>
              </a:rPr>
              <a:t>Sur un formulaire ou un rapport ou un graphique</a:t>
            </a:r>
          </a:p>
          <a:p>
            <a:pPr lvl="1">
              <a:spcBef>
                <a:spcPts val="600"/>
              </a:spcBef>
              <a:buFontTx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 Une BD virtuelle</a:t>
            </a:r>
          </a:p>
          <a:p>
            <a:pPr lvl="2">
              <a:spcBef>
                <a:spcPts val="600"/>
              </a:spcBef>
              <a:buFontTx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 Sur un formulaire </a:t>
            </a:r>
          </a:p>
          <a:p>
            <a:pPr lvl="2">
              <a:spcBef>
                <a:spcPts val="600"/>
              </a:spcBef>
              <a:buFontTx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 Sur plusieurs formulaires enchaines par des boutons, onglets…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6CC6A-853C-4FD2-A195-6FBC3D7257BF}" type="slidenum">
              <a:rPr lang="fr-FR"/>
              <a:pPr/>
              <a:t>61</a:t>
            </a:fld>
            <a:endParaRPr lang="fr-FR"/>
          </a:p>
        </p:txBody>
      </p:sp>
      <p:sp>
        <p:nvSpPr>
          <p:cNvPr id="1208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ES et BD relationnelles</a:t>
            </a:r>
            <a:endParaRPr lang="fr-MC" dirty="0"/>
          </a:p>
        </p:txBody>
      </p:sp>
      <p:sp>
        <p:nvSpPr>
          <p:cNvPr id="120836" name="Text Box 1028"/>
          <p:cNvSpPr txBox="1">
            <a:spLocks noChangeArrowheads="1"/>
          </p:cNvSpPr>
          <p:nvPr/>
        </p:nvSpPr>
        <p:spPr bwMode="auto">
          <a:xfrm>
            <a:off x="452439" y="1678124"/>
            <a:ext cx="7700962" cy="364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Tx/>
              <a:buChar char="•"/>
            </a:pPr>
            <a:r>
              <a:rPr lang="fr-FR" sz="3600" dirty="0" smtClean="0">
                <a:solidFill>
                  <a:srgbClr val="FFFF00"/>
                </a:solidFill>
              </a:rPr>
              <a:t>Sous </a:t>
            </a:r>
            <a:r>
              <a:rPr lang="fr-FR" sz="3600" dirty="0" err="1" smtClean="0">
                <a:solidFill>
                  <a:srgbClr val="FFFF00"/>
                </a:solidFill>
              </a:rPr>
              <a:t>MsAccess</a:t>
            </a:r>
            <a:r>
              <a:rPr lang="fr-FR" sz="3600" dirty="0" smtClean="0">
                <a:solidFill>
                  <a:srgbClr val="FFFF00"/>
                </a:solidFill>
              </a:rPr>
              <a:t>, un formulaire permet de choisir entre plusieurs </a:t>
            </a:r>
            <a:r>
              <a:rPr lang="fr-FR" sz="3600" dirty="0" err="1" smtClean="0">
                <a:solidFill>
                  <a:srgbClr val="FFFF00"/>
                </a:solidFill>
              </a:rPr>
              <a:t>ESs</a:t>
            </a:r>
            <a:r>
              <a:rPr lang="fr-FR" sz="3600" dirty="0" smtClean="0">
                <a:solidFill>
                  <a:srgbClr val="FFFF00"/>
                </a:solidFill>
              </a:rPr>
              <a:t> et vues</a:t>
            </a:r>
          </a:p>
          <a:p>
            <a:pPr lvl="1">
              <a:spcBef>
                <a:spcPts val="600"/>
              </a:spcBef>
              <a:buFontTx/>
              <a:buChar char="•"/>
            </a:pPr>
            <a:r>
              <a:rPr lang="fr-FR" sz="3600" dirty="0" smtClean="0">
                <a:solidFill>
                  <a:srgbClr val="FFFF00"/>
                </a:solidFill>
              </a:rPr>
              <a:t> Menu Général </a:t>
            </a:r>
          </a:p>
          <a:p>
            <a:pPr lvl="2">
              <a:spcBef>
                <a:spcPts val="600"/>
              </a:spcBef>
              <a:buFontTx/>
              <a:buChar char="•"/>
            </a:pPr>
            <a:r>
              <a:rPr lang="fr-FR" sz="3600" dirty="0" smtClean="0">
                <a:solidFill>
                  <a:srgbClr val="FFFF00"/>
                </a:solidFill>
              </a:rPr>
              <a:t> Auto-lancé</a:t>
            </a:r>
          </a:p>
          <a:p>
            <a:pPr lvl="1">
              <a:spcBef>
                <a:spcPts val="600"/>
              </a:spcBef>
              <a:buFontTx/>
              <a:buChar char="•"/>
            </a:pPr>
            <a:r>
              <a:rPr lang="fr-FR" sz="3600" dirty="0" smtClean="0">
                <a:solidFill>
                  <a:srgbClr val="FFFF00"/>
                </a:solidFill>
              </a:rPr>
              <a:t> Un usager peut être autorisé de n’utiliser qu’une seule vue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64439" y="218606"/>
            <a:ext cx="5371947" cy="894098"/>
          </a:xfrm>
        </p:spPr>
        <p:txBody>
          <a:bodyPr/>
          <a:lstStyle/>
          <a:p>
            <a:r>
              <a:rPr lang="fr-FR" sz="3600" dirty="0" smtClean="0"/>
              <a:t>Retour sur Magritte</a:t>
            </a:r>
            <a:endParaRPr lang="fr-FR" sz="3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62</a:t>
            </a:fld>
            <a:endParaRPr lang="fr-FR"/>
          </a:p>
        </p:txBody>
      </p:sp>
      <p:pic>
        <p:nvPicPr>
          <p:cNvPr id="7" name="Image 6" descr="magritte-vu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8300" y="1288974"/>
            <a:ext cx="7667740" cy="5376232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BE66-8C0C-49DF-AA8B-C53B702913D0}" type="slidenum">
              <a:rPr lang="fr-FR"/>
              <a:pPr/>
              <a:t>63</a:t>
            </a:fld>
            <a:endParaRPr lang="fr-FR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2088" y="295275"/>
            <a:ext cx="6694487" cy="981075"/>
          </a:xfrm>
        </p:spPr>
        <p:txBody>
          <a:bodyPr/>
          <a:lstStyle/>
          <a:p>
            <a:r>
              <a:rPr lang="fr-FR" sz="4000"/>
              <a:t>Architecture ANSI-SPARC</a:t>
            </a:r>
            <a:br>
              <a:rPr lang="fr-FR" sz="4000"/>
            </a:br>
            <a:r>
              <a:rPr lang="fr-FR" sz="3200">
                <a:solidFill>
                  <a:srgbClr val="FFFF00"/>
                </a:solidFill>
              </a:rPr>
              <a:t>Schéma Interne (IS)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5438" y="2322513"/>
            <a:ext cx="6629400" cy="4114800"/>
          </a:xfrm>
          <a:ln w="28575">
            <a:solidFill>
              <a:srgbClr val="FF0066"/>
            </a:solidFill>
          </a:ln>
        </p:spPr>
        <p:txBody>
          <a:bodyPr/>
          <a:lstStyle/>
          <a:p>
            <a:r>
              <a:rPr lang="fr-FR" sz="2800"/>
              <a:t> Définit la représentation interne de la BD</a:t>
            </a:r>
          </a:p>
          <a:p>
            <a:pPr lvl="1"/>
            <a:r>
              <a:rPr lang="fr-FR" sz="2400"/>
              <a:t>Niveau interne ou </a:t>
            </a:r>
            <a:r>
              <a:rPr lang="fr-FR" sz="2400" i="1"/>
              <a:t>physique</a:t>
            </a:r>
          </a:p>
          <a:p>
            <a:pPr lvl="2"/>
            <a:r>
              <a:rPr lang="fr-FR" sz="2000" i="1"/>
              <a:t>Les disques, fichiers hachés, arbres-B… contenant la BD</a:t>
            </a:r>
          </a:p>
          <a:p>
            <a:pPr lvl="2"/>
            <a:r>
              <a:rPr lang="fr-FR" sz="2000" i="1"/>
              <a:t>La représentation physique de valeurs de données</a:t>
            </a:r>
          </a:p>
          <a:p>
            <a:pPr lvl="3"/>
            <a:r>
              <a:rPr lang="fr-FR" sz="1800" i="1">
                <a:solidFill>
                  <a:srgbClr val="FF0066"/>
                </a:solidFill>
              </a:rPr>
              <a:t>Réel, entier, texte, OLE…</a:t>
            </a:r>
          </a:p>
          <a:p>
            <a:pPr lvl="3"/>
            <a:r>
              <a:rPr lang="fr-FR" sz="1800" i="1">
                <a:solidFill>
                  <a:srgbClr val="FF0066"/>
                </a:solidFill>
              </a:rPr>
              <a:t>Encodage…</a:t>
            </a:r>
          </a:p>
          <a:p>
            <a:r>
              <a:rPr lang="fr-FR" sz="2800"/>
              <a:t>Définit l’application du CS sur le IS</a:t>
            </a:r>
            <a:endParaRPr lang="fr-FR" sz="2800" i="1"/>
          </a:p>
          <a:p>
            <a:pPr lvl="1"/>
            <a:r>
              <a:rPr lang="fr-FR" sz="2400"/>
              <a:t>Selon le principe de l’indépendance de niveaux logique et physique</a:t>
            </a:r>
          </a:p>
          <a:p>
            <a:pPr lvl="1"/>
            <a:endParaRPr lang="fr-FR" sz="2400"/>
          </a:p>
          <a:p>
            <a:pPr lvl="1"/>
            <a:endParaRPr lang="en-US" sz="2400"/>
          </a:p>
        </p:txBody>
      </p:sp>
      <p:grpSp>
        <p:nvGrpSpPr>
          <p:cNvPr id="96272" name="Group 16"/>
          <p:cNvGrpSpPr>
            <a:grpSpLocks/>
          </p:cNvGrpSpPr>
          <p:nvPr/>
        </p:nvGrpSpPr>
        <p:grpSpPr bwMode="auto">
          <a:xfrm>
            <a:off x="6629400" y="1538288"/>
            <a:ext cx="2289175" cy="2419350"/>
            <a:chOff x="4176" y="969"/>
            <a:chExt cx="1442" cy="1524"/>
          </a:xfrm>
        </p:grpSpPr>
        <p:sp>
          <p:nvSpPr>
            <p:cNvPr id="96261" name="Line 5"/>
            <p:cNvSpPr>
              <a:spLocks noChangeShapeType="1"/>
            </p:cNvSpPr>
            <p:nvPr/>
          </p:nvSpPr>
          <p:spPr bwMode="auto">
            <a:xfrm>
              <a:off x="4297" y="1144"/>
              <a:ext cx="570" cy="331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6262" name="Line 6"/>
            <p:cNvSpPr>
              <a:spLocks noChangeShapeType="1"/>
            </p:cNvSpPr>
            <p:nvPr/>
          </p:nvSpPr>
          <p:spPr bwMode="auto">
            <a:xfrm flipV="1">
              <a:off x="4996" y="1129"/>
              <a:ext cx="508" cy="34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6263" name="Line 7"/>
            <p:cNvSpPr>
              <a:spLocks noChangeShapeType="1"/>
            </p:cNvSpPr>
            <p:nvPr/>
          </p:nvSpPr>
          <p:spPr bwMode="auto">
            <a:xfrm>
              <a:off x="4886" y="1129"/>
              <a:ext cx="0" cy="122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6264" name="Text Box 8"/>
            <p:cNvSpPr txBox="1">
              <a:spLocks noChangeArrowheads="1"/>
            </p:cNvSpPr>
            <p:nvPr/>
          </p:nvSpPr>
          <p:spPr bwMode="auto">
            <a:xfrm>
              <a:off x="4176" y="981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6265" name="Text Box 9"/>
            <p:cNvSpPr txBox="1">
              <a:spLocks noChangeArrowheads="1"/>
            </p:cNvSpPr>
            <p:nvPr/>
          </p:nvSpPr>
          <p:spPr bwMode="auto">
            <a:xfrm>
              <a:off x="4768" y="974"/>
              <a:ext cx="277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6266" name="Text Box 10"/>
            <p:cNvSpPr txBox="1">
              <a:spLocks noChangeArrowheads="1"/>
            </p:cNvSpPr>
            <p:nvPr/>
          </p:nvSpPr>
          <p:spPr bwMode="auto">
            <a:xfrm>
              <a:off x="5342" y="969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6267" name="Text Box 11" descr="Marbre blanc"/>
            <p:cNvSpPr txBox="1">
              <a:spLocks noChangeArrowheads="1"/>
            </p:cNvSpPr>
            <p:nvPr/>
          </p:nvSpPr>
          <p:spPr bwMode="auto">
            <a:xfrm>
              <a:off x="4688" y="1467"/>
              <a:ext cx="463" cy="218"/>
            </a:xfrm>
            <a:prstGeom prst="rect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CS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6268" name="Text Box 12" descr="Gouttelettes"/>
            <p:cNvSpPr txBox="1">
              <a:spLocks noChangeArrowheads="1"/>
            </p:cNvSpPr>
            <p:nvPr/>
          </p:nvSpPr>
          <p:spPr bwMode="auto">
            <a:xfrm>
              <a:off x="4697" y="1801"/>
              <a:ext cx="462" cy="218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IS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6269" name="AutoShape 13" descr="Tuiles"/>
            <p:cNvSpPr>
              <a:spLocks noChangeArrowheads="1"/>
            </p:cNvSpPr>
            <p:nvPr/>
          </p:nvSpPr>
          <p:spPr bwMode="auto">
            <a:xfrm>
              <a:off x="4697" y="2122"/>
              <a:ext cx="462" cy="371"/>
            </a:xfrm>
            <a:prstGeom prst="can">
              <a:avLst>
                <a:gd name="adj" fmla="val 25000"/>
              </a:avLst>
            </a:prstGeom>
            <a:pattFill prst="shingle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6270" name="Oval 14"/>
            <p:cNvSpPr>
              <a:spLocks noChangeArrowheads="1"/>
            </p:cNvSpPr>
            <p:nvPr/>
          </p:nvSpPr>
          <p:spPr bwMode="auto">
            <a:xfrm>
              <a:off x="4509" y="1719"/>
              <a:ext cx="792" cy="369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96271" name="AutoShape 15">
            <a:hlinkClick r:id="rId5" action="ppaction://hlinksldjump" highlightClick="1">
              <a:snd r:embed="rId6" name="WHOOSH.WAV"/>
            </a:hlinkClick>
          </p:cNvPr>
          <p:cNvSpPr>
            <a:spLocks noChangeArrowheads="1"/>
          </p:cNvSpPr>
          <p:nvPr/>
        </p:nvSpPr>
        <p:spPr bwMode="auto">
          <a:xfrm>
            <a:off x="7237413" y="4737100"/>
            <a:ext cx="1400175" cy="144145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600" b="1">
                <a:solidFill>
                  <a:schemeClr val="hlink"/>
                </a:solidFill>
              </a:rPr>
              <a:t>Assez </a:t>
            </a:r>
          </a:p>
          <a:p>
            <a:pPr algn="ctr"/>
            <a:r>
              <a:rPr lang="fr-FR" sz="1600" b="1">
                <a:solidFill>
                  <a:schemeClr val="hlink"/>
                </a:solidFill>
              </a:rPr>
              <a:t>d ’ANSI-SPARC</a:t>
            </a:r>
            <a:endParaRPr lang="fr-FR" sz="1600">
              <a:solidFill>
                <a:srgbClr val="003296"/>
              </a:solidFill>
            </a:endParaRPr>
          </a:p>
          <a:p>
            <a:pPr algn="ctr"/>
            <a:endParaRPr lang="fr-FR" sz="200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4D83-5F17-4B0B-A907-B23073D25D91}" type="slidenum">
              <a:rPr lang="fr-FR"/>
              <a:pPr/>
              <a:t>64</a:t>
            </a:fld>
            <a:endParaRPr lang="fr-FR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F248-F534-41AD-B00C-6898B3FADD54}" type="slidenum">
              <a:rPr lang="fr-FR"/>
              <a:pPr/>
              <a:t>65</a:t>
            </a:fld>
            <a:endParaRPr lang="fr-FR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4C92A-D674-43E3-A886-21297C853C58}" type="slidenum">
              <a:rPr lang="fr-FR"/>
              <a:pPr/>
              <a:t>66</a:t>
            </a:fld>
            <a:endParaRPr lang="fr-FR"/>
          </a:p>
        </p:txBody>
      </p:sp>
      <p:sp>
        <p:nvSpPr>
          <p:cNvPr id="89098" name="Line 1034"/>
          <p:cNvSpPr>
            <a:spLocks noChangeShapeType="1"/>
          </p:cNvSpPr>
          <p:nvPr/>
        </p:nvSpPr>
        <p:spPr bwMode="auto">
          <a:xfrm>
            <a:off x="923086" y="3286406"/>
            <a:ext cx="1220398" cy="866873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9097" name="Line 1033"/>
          <p:cNvSpPr>
            <a:spLocks noChangeShapeType="1"/>
          </p:cNvSpPr>
          <p:nvPr/>
        </p:nvSpPr>
        <p:spPr bwMode="auto">
          <a:xfrm>
            <a:off x="2173661" y="3144931"/>
            <a:ext cx="45719" cy="32087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90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792288" y="180975"/>
            <a:ext cx="6694487" cy="738188"/>
          </a:xfrm>
        </p:spPr>
        <p:txBody>
          <a:bodyPr/>
          <a:lstStyle/>
          <a:p>
            <a:r>
              <a:rPr lang="fr-FR" dirty="0"/>
              <a:t>Architecture </a:t>
            </a:r>
            <a:r>
              <a:rPr lang="fr-FR" dirty="0" err="1" smtClean="0"/>
              <a:t>Multibase</a:t>
            </a:r>
            <a:r>
              <a:rPr lang="fr-FR" dirty="0" smtClean="0"/>
              <a:t> </a:t>
            </a:r>
            <a:endParaRPr lang="en-US" dirty="0"/>
          </a:p>
        </p:txBody>
      </p:sp>
      <p:grpSp>
        <p:nvGrpSpPr>
          <p:cNvPr id="2" name="Group 1041"/>
          <p:cNvGrpSpPr>
            <a:grpSpLocks/>
          </p:cNvGrpSpPr>
          <p:nvPr/>
        </p:nvGrpSpPr>
        <p:grpSpPr bwMode="auto">
          <a:xfrm>
            <a:off x="232523" y="1710018"/>
            <a:ext cx="3595407" cy="4959723"/>
            <a:chOff x="762" y="744"/>
            <a:chExt cx="2678" cy="3450"/>
          </a:xfrm>
        </p:grpSpPr>
        <p:sp>
          <p:nvSpPr>
            <p:cNvPr id="89091" name="Text Box 1027"/>
            <p:cNvSpPr txBox="1">
              <a:spLocks noChangeArrowheads="1"/>
            </p:cNvSpPr>
            <p:nvPr/>
          </p:nvSpPr>
          <p:spPr bwMode="auto">
            <a:xfrm>
              <a:off x="990" y="1440"/>
              <a:ext cx="441" cy="294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/>
                <a:t>ES</a:t>
              </a:r>
              <a:endParaRPr lang="en-US" sz="2400"/>
            </a:p>
          </p:txBody>
        </p:sp>
        <p:sp>
          <p:nvSpPr>
            <p:cNvPr id="89092" name="Text Box 1028"/>
            <p:cNvSpPr txBox="1">
              <a:spLocks noChangeArrowheads="1"/>
            </p:cNvSpPr>
            <p:nvPr/>
          </p:nvSpPr>
          <p:spPr bwMode="auto">
            <a:xfrm>
              <a:off x="2004" y="1428"/>
              <a:ext cx="641" cy="321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 dirty="0" smtClean="0"/>
                <a:t>MES</a:t>
              </a:r>
              <a:endParaRPr lang="en-US" sz="2400" dirty="0"/>
            </a:p>
          </p:txBody>
        </p:sp>
        <p:sp>
          <p:nvSpPr>
            <p:cNvPr id="89094" name="Text Box 1030" descr="Marbre blanc"/>
            <p:cNvSpPr txBox="1">
              <a:spLocks noChangeArrowheads="1"/>
            </p:cNvSpPr>
            <p:nvPr/>
          </p:nvSpPr>
          <p:spPr bwMode="auto">
            <a:xfrm>
              <a:off x="1866" y="2325"/>
              <a:ext cx="738" cy="410"/>
            </a:xfrm>
            <a:prstGeom prst="rect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3600" b="1" dirty="0">
                  <a:solidFill>
                    <a:srgbClr val="000066"/>
                  </a:solidFill>
                </a:rPr>
                <a:t>CS</a:t>
              </a:r>
              <a:endParaRPr lang="en-US" sz="3600" b="1" dirty="0">
                <a:solidFill>
                  <a:srgbClr val="000066"/>
                </a:solidFill>
              </a:endParaRPr>
            </a:p>
          </p:txBody>
        </p:sp>
        <p:sp>
          <p:nvSpPr>
            <p:cNvPr id="89095" name="Text Box 1031" descr="Gouttelettes"/>
            <p:cNvSpPr txBox="1">
              <a:spLocks noChangeArrowheads="1"/>
            </p:cNvSpPr>
            <p:nvPr/>
          </p:nvSpPr>
          <p:spPr bwMode="auto">
            <a:xfrm>
              <a:off x="1881" y="2934"/>
              <a:ext cx="738" cy="410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3600" b="1">
                  <a:solidFill>
                    <a:srgbClr val="000066"/>
                  </a:solidFill>
                </a:rPr>
                <a:t>IS</a:t>
              </a:r>
              <a:endParaRPr lang="en-US" sz="3600" b="1">
                <a:solidFill>
                  <a:srgbClr val="000066"/>
                </a:solidFill>
              </a:endParaRPr>
            </a:p>
          </p:txBody>
        </p:sp>
        <p:sp>
          <p:nvSpPr>
            <p:cNvPr id="89096" name="AutoShape 1032" descr="Tuiles"/>
            <p:cNvSpPr>
              <a:spLocks noChangeArrowheads="1"/>
            </p:cNvSpPr>
            <p:nvPr/>
          </p:nvSpPr>
          <p:spPr bwMode="auto">
            <a:xfrm>
              <a:off x="1881" y="3519"/>
              <a:ext cx="738" cy="675"/>
            </a:xfrm>
            <a:prstGeom prst="can">
              <a:avLst>
                <a:gd name="adj" fmla="val 25000"/>
              </a:avLst>
            </a:prstGeom>
            <a:pattFill prst="shingle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89101" name="Picture 1037" descr="pe01838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47" y="806"/>
              <a:ext cx="493" cy="473"/>
            </a:xfrm>
            <a:prstGeom prst="rect">
              <a:avLst/>
            </a:prstGeom>
            <a:noFill/>
          </p:spPr>
        </p:pic>
        <p:pic>
          <p:nvPicPr>
            <p:cNvPr id="89102" name="Picture 1038" descr="bd06152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25" y="801"/>
              <a:ext cx="362" cy="478"/>
            </a:xfrm>
            <a:prstGeom prst="rect">
              <a:avLst/>
            </a:prstGeom>
            <a:noFill/>
          </p:spPr>
        </p:pic>
        <p:pic>
          <p:nvPicPr>
            <p:cNvPr id="89103" name="Picture 1039" descr="bd06152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21" y="744"/>
              <a:ext cx="407" cy="537"/>
            </a:xfrm>
            <a:prstGeom prst="rect">
              <a:avLst/>
            </a:prstGeom>
            <a:noFill/>
          </p:spPr>
        </p:pic>
        <p:pic>
          <p:nvPicPr>
            <p:cNvPr id="89104" name="Picture 1040" descr="bd05515_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2" y="2271"/>
              <a:ext cx="940" cy="1011"/>
            </a:xfrm>
            <a:prstGeom prst="rect">
              <a:avLst/>
            </a:prstGeom>
            <a:noFill/>
          </p:spPr>
        </p:pic>
      </p:grpSp>
      <p:sp>
        <p:nvSpPr>
          <p:cNvPr id="19" name="Line 1034"/>
          <p:cNvSpPr>
            <a:spLocks noChangeShapeType="1"/>
          </p:cNvSpPr>
          <p:nvPr/>
        </p:nvSpPr>
        <p:spPr bwMode="auto">
          <a:xfrm>
            <a:off x="5943600" y="3227294"/>
            <a:ext cx="1247014" cy="1006667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" name="Line 1035"/>
          <p:cNvSpPr>
            <a:spLocks noChangeShapeType="1"/>
          </p:cNvSpPr>
          <p:nvPr/>
        </p:nvSpPr>
        <p:spPr bwMode="auto">
          <a:xfrm flipV="1">
            <a:off x="7413253" y="3180789"/>
            <a:ext cx="1087483" cy="905688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1" name="Line 1033"/>
          <p:cNvSpPr>
            <a:spLocks noChangeShapeType="1"/>
          </p:cNvSpPr>
          <p:nvPr/>
        </p:nvSpPr>
        <p:spPr bwMode="auto">
          <a:xfrm>
            <a:off x="7220791" y="3225613"/>
            <a:ext cx="45719" cy="32087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pSp>
        <p:nvGrpSpPr>
          <p:cNvPr id="22" name="Group 1041"/>
          <p:cNvGrpSpPr>
            <a:grpSpLocks/>
          </p:cNvGrpSpPr>
          <p:nvPr/>
        </p:nvGrpSpPr>
        <p:grpSpPr bwMode="auto">
          <a:xfrm>
            <a:off x="5585759" y="1790700"/>
            <a:ext cx="3557815" cy="4959723"/>
            <a:chOff x="990" y="744"/>
            <a:chExt cx="2650" cy="3450"/>
          </a:xfrm>
        </p:grpSpPr>
        <p:sp>
          <p:nvSpPr>
            <p:cNvPr id="23" name="Text Box 1027"/>
            <p:cNvSpPr txBox="1">
              <a:spLocks noChangeArrowheads="1"/>
            </p:cNvSpPr>
            <p:nvPr/>
          </p:nvSpPr>
          <p:spPr bwMode="auto">
            <a:xfrm>
              <a:off x="990" y="1440"/>
              <a:ext cx="441" cy="294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/>
                <a:t>ES</a:t>
              </a:r>
              <a:endParaRPr lang="en-US" sz="2400"/>
            </a:p>
          </p:txBody>
        </p:sp>
        <p:sp>
          <p:nvSpPr>
            <p:cNvPr id="24" name="Text Box 1028"/>
            <p:cNvSpPr txBox="1">
              <a:spLocks noChangeArrowheads="1"/>
            </p:cNvSpPr>
            <p:nvPr/>
          </p:nvSpPr>
          <p:spPr bwMode="auto">
            <a:xfrm>
              <a:off x="2004" y="1428"/>
              <a:ext cx="441" cy="294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/>
                <a:t>ES</a:t>
              </a:r>
              <a:endParaRPr lang="en-US" sz="2400"/>
            </a:p>
          </p:txBody>
        </p:sp>
        <p:sp>
          <p:nvSpPr>
            <p:cNvPr id="25" name="Text Box 1029"/>
            <p:cNvSpPr txBox="1">
              <a:spLocks noChangeArrowheads="1"/>
            </p:cNvSpPr>
            <p:nvPr/>
          </p:nvSpPr>
          <p:spPr bwMode="auto">
            <a:xfrm>
              <a:off x="2985" y="1419"/>
              <a:ext cx="441" cy="294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/>
                <a:t>ES</a:t>
              </a:r>
              <a:endParaRPr lang="en-US" sz="2400"/>
            </a:p>
          </p:txBody>
        </p:sp>
        <p:sp>
          <p:nvSpPr>
            <p:cNvPr id="26" name="Text Box 1030" descr="Marbre blanc"/>
            <p:cNvSpPr txBox="1">
              <a:spLocks noChangeArrowheads="1"/>
            </p:cNvSpPr>
            <p:nvPr/>
          </p:nvSpPr>
          <p:spPr bwMode="auto">
            <a:xfrm>
              <a:off x="1866" y="2325"/>
              <a:ext cx="738" cy="410"/>
            </a:xfrm>
            <a:prstGeom prst="rect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3600" b="1" dirty="0">
                  <a:solidFill>
                    <a:srgbClr val="000066"/>
                  </a:solidFill>
                </a:rPr>
                <a:t>CS</a:t>
              </a:r>
              <a:endParaRPr lang="en-US" sz="3600" b="1" dirty="0">
                <a:solidFill>
                  <a:srgbClr val="000066"/>
                </a:solidFill>
              </a:endParaRPr>
            </a:p>
          </p:txBody>
        </p:sp>
        <p:sp>
          <p:nvSpPr>
            <p:cNvPr id="27" name="Text Box 1031" descr="Gouttelettes"/>
            <p:cNvSpPr txBox="1">
              <a:spLocks noChangeArrowheads="1"/>
            </p:cNvSpPr>
            <p:nvPr/>
          </p:nvSpPr>
          <p:spPr bwMode="auto">
            <a:xfrm>
              <a:off x="1881" y="2934"/>
              <a:ext cx="738" cy="410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3600" b="1">
                  <a:solidFill>
                    <a:srgbClr val="000066"/>
                  </a:solidFill>
                </a:rPr>
                <a:t>IS</a:t>
              </a:r>
              <a:endParaRPr lang="en-US" sz="3600" b="1">
                <a:solidFill>
                  <a:srgbClr val="000066"/>
                </a:solidFill>
              </a:endParaRPr>
            </a:p>
          </p:txBody>
        </p:sp>
        <p:sp>
          <p:nvSpPr>
            <p:cNvPr id="28" name="AutoShape 1032" descr="Tuiles"/>
            <p:cNvSpPr>
              <a:spLocks noChangeArrowheads="1"/>
            </p:cNvSpPr>
            <p:nvPr/>
          </p:nvSpPr>
          <p:spPr bwMode="auto">
            <a:xfrm>
              <a:off x="1881" y="3519"/>
              <a:ext cx="738" cy="675"/>
            </a:xfrm>
            <a:prstGeom prst="can">
              <a:avLst>
                <a:gd name="adj" fmla="val 25000"/>
              </a:avLst>
            </a:prstGeom>
            <a:pattFill prst="shingle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29" name="Picture 1037" descr="pe01838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47" y="806"/>
              <a:ext cx="493" cy="473"/>
            </a:xfrm>
            <a:prstGeom prst="rect">
              <a:avLst/>
            </a:prstGeom>
            <a:noFill/>
          </p:spPr>
        </p:pic>
        <p:pic>
          <p:nvPicPr>
            <p:cNvPr id="30" name="Picture 1038" descr="bd06152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25" y="801"/>
              <a:ext cx="362" cy="478"/>
            </a:xfrm>
            <a:prstGeom prst="rect">
              <a:avLst/>
            </a:prstGeom>
            <a:noFill/>
          </p:spPr>
        </p:pic>
        <p:pic>
          <p:nvPicPr>
            <p:cNvPr id="31" name="Picture 1039" descr="bd06152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21" y="744"/>
              <a:ext cx="407" cy="537"/>
            </a:xfrm>
            <a:prstGeom prst="rect">
              <a:avLst/>
            </a:prstGeom>
            <a:noFill/>
          </p:spPr>
        </p:pic>
        <p:pic>
          <p:nvPicPr>
            <p:cNvPr id="32" name="Picture 1040" descr="bd05515_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00" y="2308"/>
              <a:ext cx="940" cy="1011"/>
            </a:xfrm>
            <a:prstGeom prst="rect">
              <a:avLst/>
            </a:prstGeom>
            <a:noFill/>
          </p:spPr>
        </p:pic>
      </p:grpSp>
      <p:cxnSp>
        <p:nvCxnSpPr>
          <p:cNvPr id="34" name="Connecteur droit 33"/>
          <p:cNvCxnSpPr/>
          <p:nvPr/>
        </p:nvCxnSpPr>
        <p:spPr bwMode="auto">
          <a:xfrm flipV="1">
            <a:off x="4087906" y="4043082"/>
            <a:ext cx="1013012" cy="1793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Line 1035"/>
          <p:cNvSpPr>
            <a:spLocks noChangeShapeType="1"/>
          </p:cNvSpPr>
          <p:nvPr/>
        </p:nvSpPr>
        <p:spPr bwMode="auto">
          <a:xfrm flipH="1" flipV="1">
            <a:off x="2393575" y="3128681"/>
            <a:ext cx="4392706" cy="968189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6" name="Line 1035"/>
          <p:cNvSpPr>
            <a:spLocks noChangeShapeType="1"/>
          </p:cNvSpPr>
          <p:nvPr/>
        </p:nvSpPr>
        <p:spPr bwMode="auto">
          <a:xfrm flipH="1" flipV="1">
            <a:off x="2384612" y="3137647"/>
            <a:ext cx="2384612" cy="84268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37" name="Picture 1039" descr="bd06152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9480" y="1136277"/>
            <a:ext cx="546427" cy="771992"/>
          </a:xfrm>
          <a:prstGeom prst="rect">
            <a:avLst/>
          </a:prstGeom>
          <a:noFill/>
        </p:spPr>
      </p:pic>
      <p:sp>
        <p:nvSpPr>
          <p:cNvPr id="38" name="Line 1035"/>
          <p:cNvSpPr>
            <a:spLocks noChangeShapeType="1"/>
          </p:cNvSpPr>
          <p:nvPr/>
        </p:nvSpPr>
        <p:spPr bwMode="auto">
          <a:xfrm flipH="1" flipV="1">
            <a:off x="4876800" y="1954305"/>
            <a:ext cx="1084730" cy="83371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9" name="Line 1035"/>
          <p:cNvSpPr>
            <a:spLocks noChangeShapeType="1"/>
          </p:cNvSpPr>
          <p:nvPr/>
        </p:nvSpPr>
        <p:spPr bwMode="auto">
          <a:xfrm flipV="1">
            <a:off x="2469248" y="2285421"/>
            <a:ext cx="2045488" cy="169490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0" name="Nuage 39"/>
          <p:cNvSpPr/>
          <p:nvPr/>
        </p:nvSpPr>
        <p:spPr bwMode="auto">
          <a:xfrm>
            <a:off x="4240308" y="1909482"/>
            <a:ext cx="1255057" cy="493058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MDL</a:t>
            </a:r>
          </a:p>
        </p:txBody>
      </p:sp>
      <p:sp>
        <p:nvSpPr>
          <p:cNvPr id="43" name="Text Box 1029"/>
          <p:cNvSpPr txBox="1">
            <a:spLocks noChangeArrowheads="1"/>
          </p:cNvSpPr>
          <p:nvPr/>
        </p:nvSpPr>
        <p:spPr bwMode="auto">
          <a:xfrm>
            <a:off x="3683224" y="4482305"/>
            <a:ext cx="852533" cy="461470"/>
          </a:xfrm>
          <a:prstGeom prst="rect">
            <a:avLst/>
          </a:prstGeom>
          <a:solidFill>
            <a:srgbClr val="00CCFF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dirty="0" smtClean="0"/>
              <a:t>IDS</a:t>
            </a:r>
            <a:endParaRPr lang="en-US" sz="2400" dirty="0"/>
          </a:p>
        </p:txBody>
      </p:sp>
      <p:sp>
        <p:nvSpPr>
          <p:cNvPr id="44" name="Line 1035"/>
          <p:cNvSpPr>
            <a:spLocks noChangeShapeType="1"/>
          </p:cNvSpPr>
          <p:nvPr/>
        </p:nvSpPr>
        <p:spPr bwMode="auto">
          <a:xfrm flipH="1" flipV="1">
            <a:off x="2698377" y="4213411"/>
            <a:ext cx="986117" cy="448236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5" name="Line 1035"/>
          <p:cNvSpPr>
            <a:spLocks noChangeShapeType="1"/>
          </p:cNvSpPr>
          <p:nvPr/>
        </p:nvSpPr>
        <p:spPr bwMode="auto">
          <a:xfrm flipH="1">
            <a:off x="4527176" y="4303057"/>
            <a:ext cx="2214284" cy="40341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Architecture </a:t>
            </a:r>
            <a:r>
              <a:rPr lang="fr-FR" dirty="0" err="1" smtClean="0"/>
              <a:t>Multibase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7278" y="1379537"/>
            <a:ext cx="7772400" cy="5290203"/>
          </a:xfrm>
        </p:spPr>
        <p:txBody>
          <a:bodyPr/>
          <a:lstStyle/>
          <a:p>
            <a:r>
              <a:rPr lang="fr-FR" dirty="0" smtClean="0"/>
              <a:t>Nécessaire par la nécessité fréquente d’utilisation de bases multiples et </a:t>
            </a:r>
            <a:r>
              <a:rPr lang="fr-FR" i="1" dirty="0" smtClean="0"/>
              <a:t>interopérables</a:t>
            </a:r>
          </a:p>
          <a:p>
            <a:r>
              <a:rPr lang="fr-FR" dirty="0" smtClean="0"/>
              <a:t>Schéma Externe </a:t>
            </a:r>
            <a:r>
              <a:rPr lang="fr-FR" dirty="0" err="1" smtClean="0"/>
              <a:t>Multibase</a:t>
            </a:r>
            <a:r>
              <a:rPr lang="fr-FR" dirty="0" smtClean="0"/>
              <a:t> (MES)</a:t>
            </a:r>
          </a:p>
          <a:p>
            <a:pPr lvl="1"/>
            <a:r>
              <a:rPr lang="fr-FR" dirty="0" smtClean="0"/>
              <a:t>Présente plusieurs </a:t>
            </a:r>
            <a:r>
              <a:rPr lang="fr-FR" dirty="0" err="1" smtClean="0"/>
              <a:t>BDs</a:t>
            </a:r>
            <a:r>
              <a:rPr lang="fr-FR" dirty="0" smtClean="0"/>
              <a:t> comme une seule</a:t>
            </a:r>
          </a:p>
          <a:p>
            <a:r>
              <a:rPr lang="fr-FR" dirty="0" smtClean="0"/>
              <a:t>Langage de Manipulation </a:t>
            </a:r>
            <a:r>
              <a:rPr lang="fr-FR" dirty="0" err="1" smtClean="0"/>
              <a:t>Multibase</a:t>
            </a:r>
            <a:r>
              <a:rPr lang="fr-FR" dirty="0" smtClean="0"/>
              <a:t> (MDL)</a:t>
            </a:r>
          </a:p>
          <a:p>
            <a:pPr lvl="1"/>
            <a:r>
              <a:rPr lang="fr-FR" dirty="0" smtClean="0"/>
              <a:t>Permet de référencer explicitement les données dans </a:t>
            </a:r>
            <a:r>
              <a:rPr lang="fr-FR" dirty="0" err="1" smtClean="0"/>
              <a:t>BDs</a:t>
            </a:r>
            <a:r>
              <a:rPr lang="fr-FR" dirty="0" smtClean="0"/>
              <a:t> différentes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67</a:t>
            </a:fld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Requête </a:t>
            </a:r>
            <a:r>
              <a:rPr lang="fr-FR" dirty="0" err="1" smtClean="0"/>
              <a:t>Multibase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7278" y="1379537"/>
            <a:ext cx="7772400" cy="529020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fr-FR" dirty="0" smtClean="0"/>
              <a:t>SQL de </a:t>
            </a:r>
            <a:r>
              <a:rPr lang="fr-FR" dirty="0" err="1" smtClean="0"/>
              <a:t>MsAccess</a:t>
            </a:r>
            <a:endParaRPr lang="fr-FR" dirty="0" smtClean="0"/>
          </a:p>
          <a:p>
            <a:pPr>
              <a:spcBef>
                <a:spcPts val="600"/>
              </a:spcBef>
            </a:pPr>
            <a:r>
              <a:rPr lang="fr-FR" dirty="0" smtClean="0"/>
              <a:t>La table </a:t>
            </a:r>
            <a:r>
              <a:rPr lang="fr-FR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</a:t>
            </a:r>
            <a:r>
              <a:rPr lang="fr-FR" dirty="0" smtClean="0"/>
              <a:t> contient nos fournisseurs, dans notre base, présentement ouverte</a:t>
            </a:r>
          </a:p>
          <a:p>
            <a:pPr lvl="1">
              <a:spcBef>
                <a:spcPts val="600"/>
              </a:spcBef>
            </a:pPr>
            <a:r>
              <a:rPr lang="fr-FR" dirty="0" smtClean="0">
                <a:solidFill>
                  <a:srgbClr val="FFFF00"/>
                </a:solidFill>
              </a:rPr>
              <a:t>C’est la base du cours dite </a:t>
            </a:r>
            <a:r>
              <a:rPr lang="fr-FR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S-P</a:t>
            </a:r>
          </a:p>
          <a:p>
            <a:pPr>
              <a:spcBef>
                <a:spcPts val="600"/>
              </a:spcBef>
            </a:pPr>
            <a:r>
              <a:rPr lang="fr-FR" dirty="0" smtClean="0"/>
              <a:t>La table </a:t>
            </a:r>
            <a:r>
              <a:rPr lang="fr-FR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Customers</a:t>
            </a:r>
            <a:r>
              <a:rPr lang="fr-FR" dirty="0" smtClean="0"/>
              <a:t> contient les clients d’une autre entreprise, dans « leur » base appelée </a:t>
            </a:r>
            <a:r>
              <a:rPr lang="fr-FR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nwind2.mdb</a:t>
            </a:r>
          </a:p>
          <a:p>
            <a:pPr lvl="1">
              <a:spcBef>
                <a:spcPts val="600"/>
              </a:spcBef>
            </a:pPr>
            <a:r>
              <a:rPr lang="fr-FR" dirty="0" smtClean="0">
                <a:solidFill>
                  <a:srgbClr val="FFFF00"/>
                </a:solidFill>
              </a:rPr>
              <a:t>Fourni par MS avec </a:t>
            </a:r>
            <a:r>
              <a:rPr lang="fr-FR" dirty="0" err="1" smtClean="0">
                <a:solidFill>
                  <a:srgbClr val="FFFF00"/>
                </a:solidFill>
              </a:rPr>
              <a:t>MsAccess</a:t>
            </a:r>
            <a:r>
              <a:rPr lang="fr-FR" dirty="0" smtClean="0">
                <a:solidFill>
                  <a:srgbClr val="FFFF00"/>
                </a:solidFill>
              </a:rPr>
              <a:t> en version </a:t>
            </a:r>
            <a:r>
              <a:rPr lang="fr-FR" dirty="0" err="1" smtClean="0">
                <a:solidFill>
                  <a:srgbClr val="FFFF00"/>
                </a:solidFill>
              </a:rPr>
              <a:t>ang</a:t>
            </a:r>
            <a:r>
              <a:rPr lang="fr-FR" dirty="0" smtClean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68</a:t>
            </a:fld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Requête </a:t>
            </a:r>
            <a:r>
              <a:rPr lang="fr-FR" dirty="0" err="1" smtClean="0"/>
              <a:t>Multibase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7278" y="1379537"/>
            <a:ext cx="7772400" cy="529020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fr-FR" sz="3600" dirty="0" smtClean="0"/>
              <a:t>Requête :</a:t>
            </a:r>
          </a:p>
          <a:p>
            <a:pPr lvl="1">
              <a:spcBef>
                <a:spcPts val="600"/>
              </a:spcBef>
            </a:pPr>
            <a:r>
              <a:rPr lang="fr-FR" sz="3200" dirty="0" smtClean="0"/>
              <a:t> Les fournisseurs de S-P et les clients de nwind2 </a:t>
            </a:r>
            <a:r>
              <a:rPr lang="fr-FR" sz="3200" i="1" dirty="0" smtClean="0"/>
              <a:t>dans la même ville</a:t>
            </a:r>
          </a:p>
          <a:p>
            <a:pPr lvl="1"/>
            <a:r>
              <a:rPr lang="fr-FR" dirty="0" smtClean="0"/>
              <a:t>Peut-être un petit espionnage industriel</a:t>
            </a:r>
            <a:endParaRPr lang="fr-FR" dirty="0"/>
          </a:p>
          <a:p>
            <a:pPr>
              <a:spcBef>
                <a:spcPct val="84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		SELECT  </a:t>
            </a:r>
            <a:r>
              <a:rPr lang="en-US" sz="24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S.SName</a:t>
            </a:r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, C.[Contact Name], </a:t>
            </a:r>
            <a:r>
              <a:rPr lang="en-US" sz="24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C.City</a:t>
            </a:r>
            <a:endParaRPr lang="en-US" sz="2400" b="1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>
              <a:buClr>
                <a:schemeClr val="accent2"/>
              </a:buClr>
              <a:buSzPct val="75000"/>
              <a:buNone/>
            </a:pPr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		FROM S, [nwind2.mdb].Customers AS   C</a:t>
            </a:r>
          </a:p>
          <a:p>
            <a:pPr>
              <a:buClr>
                <a:schemeClr val="accent2"/>
              </a:buClr>
              <a:buSzPct val="75000"/>
              <a:buNone/>
            </a:pPr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		WHERE ((</a:t>
            </a:r>
            <a:r>
              <a:rPr lang="en-US" sz="24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S.City</a:t>
            </a:r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= </a:t>
            </a:r>
            <a:r>
              <a:rPr lang="en-US" sz="24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C.City</a:t>
            </a:r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))</a:t>
            </a:r>
          </a:p>
          <a:p>
            <a:pPr>
              <a:buClr>
                <a:schemeClr val="accent2"/>
              </a:buClr>
              <a:buSzPct val="75000"/>
              <a:buNone/>
            </a:pPr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		Order by [contact name];</a:t>
            </a:r>
            <a:endParaRPr lang="fr-FR" sz="1400" b="1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69</a:t>
            </a:fld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A8E4E-EE15-4BEF-BC1D-4DFD8E72C771}" type="slidenum">
              <a:rPr lang="fr-FR"/>
              <a:pPr/>
              <a:t>7</a:t>
            </a:fld>
            <a:endParaRPr lang="fr-FR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18771" y="211016"/>
            <a:ext cx="7858125" cy="87326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anchor="ctr">
            <a:flatTx/>
          </a:bodyPr>
          <a:lstStyle/>
          <a:p>
            <a:pPr algn="ctr"/>
            <a:r>
              <a:rPr lang="fr-FR" sz="4000" b="1" dirty="0">
                <a:solidFill>
                  <a:srgbClr val="000066"/>
                </a:solidFill>
              </a:rPr>
              <a:t>SGBD </a:t>
            </a:r>
            <a:r>
              <a:rPr lang="fr-FR" sz="4000" b="1" dirty="0" smtClean="0">
                <a:solidFill>
                  <a:srgbClr val="000066"/>
                </a:solidFill>
              </a:rPr>
              <a:t>de Support : </a:t>
            </a:r>
            <a:r>
              <a:rPr lang="fr-FR" b="1" dirty="0" err="1" smtClean="0">
                <a:solidFill>
                  <a:srgbClr val="000066"/>
                </a:solidFill>
              </a:rPr>
              <a:t>MsAccess</a:t>
            </a:r>
            <a:r>
              <a:rPr lang="fr-FR" b="1" dirty="0" smtClean="0">
                <a:solidFill>
                  <a:srgbClr val="000066"/>
                </a:solidFill>
              </a:rPr>
              <a:t> 2010</a:t>
            </a:r>
            <a:endParaRPr lang="en-US" b="1" dirty="0">
              <a:solidFill>
                <a:srgbClr val="000066"/>
              </a:solidFill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21827" y="1243351"/>
            <a:ext cx="8522173" cy="546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4000" dirty="0" smtClean="0">
                <a:solidFill>
                  <a:srgbClr val="FFFF00"/>
                </a:solidFill>
              </a:rPr>
              <a:t>Très </a:t>
            </a:r>
            <a:r>
              <a:rPr lang="fr-FR" sz="4000" dirty="0">
                <a:solidFill>
                  <a:srgbClr val="FFFF00"/>
                </a:solidFill>
              </a:rPr>
              <a:t>complet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fr-FR" dirty="0">
                <a:solidFill>
                  <a:srgbClr val="FFFF00"/>
                </a:solidFill>
              </a:rPr>
              <a:t>4 GL, SQL2, QBE, OLE, ODBC, Multimédia, </a:t>
            </a:r>
            <a:r>
              <a:rPr lang="fr-FR" dirty="0" err="1">
                <a:solidFill>
                  <a:srgbClr val="FFFF00"/>
                </a:solidFill>
              </a:rPr>
              <a:t>Multibase</a:t>
            </a:r>
            <a:r>
              <a:rPr lang="fr-FR" dirty="0">
                <a:solidFill>
                  <a:srgbClr val="FFFF00"/>
                </a:solidFill>
              </a:rPr>
              <a:t>, « Web-</a:t>
            </a:r>
            <a:r>
              <a:rPr lang="fr-FR" dirty="0" err="1">
                <a:solidFill>
                  <a:srgbClr val="FFFF00"/>
                </a:solidFill>
              </a:rPr>
              <a:t>enabled</a:t>
            </a:r>
            <a:r>
              <a:rPr lang="fr-FR" dirty="0">
                <a:solidFill>
                  <a:srgbClr val="FFFF00"/>
                </a:solidFill>
              </a:rPr>
              <a:t> </a:t>
            </a:r>
            <a:r>
              <a:rPr lang="fr-FR" dirty="0" smtClean="0">
                <a:solidFill>
                  <a:srgbClr val="FFFF00"/>
                </a:solidFill>
              </a:rPr>
              <a:t>»…</a:t>
            </a:r>
          </a:p>
          <a:p>
            <a:pPr marL="285750" indent="-285750">
              <a:spcBef>
                <a:spcPct val="20000"/>
              </a:spcBef>
              <a:buFontTx/>
              <a:buChar char="•"/>
            </a:pPr>
            <a:r>
              <a:rPr lang="fr-FR" sz="3600" dirty="0" smtClean="0">
                <a:solidFill>
                  <a:srgbClr val="FFFF00"/>
                </a:solidFill>
              </a:rPr>
              <a:t>Le + rapide pour les </a:t>
            </a:r>
            <a:r>
              <a:rPr lang="fr-FR" sz="3600" dirty="0" err="1" smtClean="0">
                <a:solidFill>
                  <a:srgbClr val="FFFF00"/>
                </a:solidFill>
              </a:rPr>
              <a:t>BDs</a:t>
            </a:r>
            <a:r>
              <a:rPr lang="fr-FR" sz="3600" dirty="0" smtClean="0">
                <a:solidFill>
                  <a:srgbClr val="FFFF00"/>
                </a:solidFill>
              </a:rPr>
              <a:t> petites et moyennes</a:t>
            </a:r>
          </a:p>
          <a:p>
            <a:pPr marL="285750" indent="-285750">
              <a:spcBef>
                <a:spcPct val="20000"/>
              </a:spcBef>
              <a:buFontTx/>
              <a:buChar char="•"/>
            </a:pPr>
            <a:r>
              <a:rPr lang="fr-FR" sz="3600" dirty="0" smtClean="0">
                <a:solidFill>
                  <a:srgbClr val="FFFF00"/>
                </a:solidFill>
              </a:rPr>
              <a:t>Le + rapide pour le prototypage d’une </a:t>
            </a:r>
            <a:r>
              <a:rPr lang="fr-FR" sz="3600" dirty="0" err="1" smtClean="0">
                <a:solidFill>
                  <a:srgbClr val="FFFF00"/>
                </a:solidFill>
              </a:rPr>
              <a:t>app</a:t>
            </a:r>
            <a:r>
              <a:rPr lang="fr-FR" sz="3600" dirty="0" smtClean="0">
                <a:solidFill>
                  <a:srgbClr val="FFFF00"/>
                </a:solidFill>
              </a:rPr>
              <a:t>.</a:t>
            </a:r>
          </a:p>
          <a:p>
            <a:pPr marL="285750" indent="-285750">
              <a:spcBef>
                <a:spcPct val="20000"/>
              </a:spcBef>
              <a:buFontTx/>
              <a:buChar char="•"/>
            </a:pPr>
            <a:r>
              <a:rPr lang="fr-FR" sz="3600" b="1" u="sng" dirty="0" smtClean="0">
                <a:solidFill>
                  <a:srgbClr val="FFFF00"/>
                </a:solidFill>
              </a:rPr>
              <a:t>1er </a:t>
            </a:r>
            <a:r>
              <a:rPr lang="fr-FR" sz="3600" b="1" u="sng" dirty="0">
                <a:solidFill>
                  <a:srgbClr val="FFFF00"/>
                </a:solidFill>
              </a:rPr>
              <a:t>SGBD pour tout un chacun</a:t>
            </a:r>
            <a:endParaRPr lang="en-US" sz="3600" b="1" u="sng" dirty="0">
              <a:solidFill>
                <a:srgbClr val="FFFF00"/>
              </a:solidFill>
            </a:endParaRPr>
          </a:p>
        </p:txBody>
      </p:sp>
      <p:pic>
        <p:nvPicPr>
          <p:cNvPr id="6" name="Image 5" descr="twin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59650" y="1082919"/>
            <a:ext cx="1794933" cy="10096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926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Architecture </a:t>
            </a:r>
            <a:r>
              <a:rPr lang="fr-FR" dirty="0" err="1" smtClean="0"/>
              <a:t>Multibase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7278" y="1379537"/>
            <a:ext cx="7772400" cy="5290203"/>
          </a:xfrm>
        </p:spPr>
        <p:txBody>
          <a:bodyPr/>
          <a:lstStyle/>
          <a:p>
            <a:r>
              <a:rPr lang="fr-FR" sz="3600" dirty="0" smtClean="0"/>
              <a:t>Schéma de Dépendances </a:t>
            </a:r>
            <a:r>
              <a:rPr lang="fr-FR" sz="3600" dirty="0" err="1" smtClean="0"/>
              <a:t>Interbases</a:t>
            </a:r>
            <a:r>
              <a:rPr lang="fr-FR" sz="3600" dirty="0" smtClean="0"/>
              <a:t> (IDS)</a:t>
            </a:r>
          </a:p>
          <a:p>
            <a:pPr lvl="1"/>
            <a:r>
              <a:rPr lang="fr-FR" sz="3200" dirty="0" smtClean="0"/>
              <a:t>Interopérabilité entre les CS</a:t>
            </a:r>
          </a:p>
          <a:p>
            <a:pPr lvl="2"/>
            <a:r>
              <a:rPr lang="fr-FR" sz="2800" dirty="0" smtClean="0"/>
              <a:t>Ontologies</a:t>
            </a:r>
          </a:p>
          <a:p>
            <a:pPr lvl="1"/>
            <a:r>
              <a:rPr lang="fr-FR" sz="3200" dirty="0" smtClean="0"/>
              <a:t>Distance en miles/pouces de base US &lt;-&gt; MKSA de BD en GB</a:t>
            </a:r>
          </a:p>
          <a:p>
            <a:pPr lvl="2"/>
            <a:r>
              <a:rPr lang="fr-FR" sz="2800" dirty="0" smtClean="0"/>
              <a:t>Unités ne sont toujours pas gérées dans les principaux  </a:t>
            </a:r>
            <a:r>
              <a:rPr lang="fr-FR" sz="2800" dirty="0" err="1" smtClean="0"/>
              <a:t>SGBDs</a:t>
            </a:r>
            <a:endParaRPr lang="fr-FR" sz="28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70</a:t>
            </a:fld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Architecture </a:t>
            </a:r>
            <a:r>
              <a:rPr lang="fr-FR" dirty="0" err="1" smtClean="0"/>
              <a:t>Multibase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7278" y="1379537"/>
            <a:ext cx="7772400" cy="5290203"/>
          </a:xfrm>
        </p:spPr>
        <p:txBody>
          <a:bodyPr/>
          <a:lstStyle/>
          <a:p>
            <a:r>
              <a:rPr lang="fr-FR" sz="3600" dirty="0" smtClean="0"/>
              <a:t>Schéma de Dépendances </a:t>
            </a:r>
            <a:r>
              <a:rPr lang="fr-FR" sz="3600" dirty="0" err="1" smtClean="0"/>
              <a:t>Interbases</a:t>
            </a:r>
            <a:r>
              <a:rPr lang="fr-FR" sz="3600" dirty="0" smtClean="0"/>
              <a:t> (IDS)</a:t>
            </a:r>
          </a:p>
          <a:p>
            <a:pPr lvl="1"/>
            <a:r>
              <a:rPr lang="fr-FR" sz="3200" dirty="0" smtClean="0"/>
              <a:t>Important pour les requêtes MBD</a:t>
            </a:r>
          </a:p>
          <a:p>
            <a:pPr lvl="2"/>
            <a:r>
              <a:rPr lang="fr-FR" sz="2800" dirty="0" smtClean="0"/>
              <a:t>L’absence d’un IDS pour les unités de distance a fait capoter la mission Explorer </a:t>
            </a:r>
          </a:p>
          <a:p>
            <a:pPr lvl="2"/>
            <a:r>
              <a:rPr lang="fr-FR" sz="2800" dirty="0" smtClean="0"/>
              <a:t>La sonde a loupé Mars</a:t>
            </a:r>
          </a:p>
          <a:p>
            <a:pPr lvl="2"/>
            <a:r>
              <a:rPr lang="fr-FR" sz="2800" dirty="0" smtClean="0"/>
              <a:t>Le chef du projet a perdu son emploi</a:t>
            </a:r>
          </a:p>
          <a:p>
            <a:pPr lvl="2"/>
            <a:r>
              <a:rPr lang="fr-FR" sz="2800" dirty="0" smtClean="0"/>
              <a:t>La NASA a perdu 200 M$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71</a:t>
            </a:fld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Architecture </a:t>
            </a:r>
            <a:r>
              <a:rPr lang="fr-FR" dirty="0" err="1" smtClean="0"/>
              <a:t>Multibase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9143" y="1168522"/>
            <a:ext cx="7772400" cy="5290203"/>
          </a:xfrm>
        </p:spPr>
        <p:txBody>
          <a:bodyPr/>
          <a:lstStyle/>
          <a:p>
            <a:r>
              <a:rPr lang="fr-FR" dirty="0" smtClean="0"/>
              <a:t>Inventée au début des années 80 à l’INRIA</a:t>
            </a:r>
          </a:p>
          <a:p>
            <a:pPr lvl="1"/>
            <a:r>
              <a:rPr lang="fr-FR" dirty="0" smtClean="0"/>
              <a:t>Par le soussigné &amp; l’équipe</a:t>
            </a:r>
          </a:p>
          <a:p>
            <a:pPr lvl="1"/>
            <a:r>
              <a:rPr lang="fr-FR" dirty="0" smtClean="0"/>
              <a:t>Projet pilote SIRIUS</a:t>
            </a:r>
          </a:p>
          <a:p>
            <a:pPr lvl="2"/>
            <a:r>
              <a:rPr lang="fr-FR" dirty="0" smtClean="0"/>
              <a:t>Bases de Données Distribuées et Systèmes </a:t>
            </a:r>
            <a:r>
              <a:rPr lang="fr-FR" dirty="0" err="1" smtClean="0"/>
              <a:t>Multibases</a:t>
            </a:r>
            <a:r>
              <a:rPr lang="fr-FR" dirty="0" smtClean="0"/>
              <a:t> (sous-projet B A BA)</a:t>
            </a:r>
          </a:p>
          <a:p>
            <a:pPr lvl="2"/>
            <a:r>
              <a:rPr lang="fr-FR" dirty="0" smtClean="0"/>
              <a:t>Voir les articles sur le site archivé du CERIA </a:t>
            </a:r>
          </a:p>
          <a:p>
            <a:pPr lvl="3"/>
            <a:r>
              <a:rPr lang="fr-FR" dirty="0" smtClean="0">
                <a:solidFill>
                  <a:srgbClr val="FFFF00"/>
                </a:solidFill>
              </a:rPr>
              <a:t>Notamment  sur SIRIUS-DELTA</a:t>
            </a:r>
          </a:p>
          <a:p>
            <a:pPr lvl="3"/>
            <a:r>
              <a:rPr lang="fr-FR" dirty="0" smtClean="0">
                <a:solidFill>
                  <a:srgbClr val="FFFF00"/>
                </a:solidFill>
              </a:rPr>
              <a:t>Accès par ma page Web</a:t>
            </a:r>
          </a:p>
          <a:p>
            <a:r>
              <a:rPr lang="fr-FR" dirty="0" smtClean="0"/>
              <a:t>MRDSM</a:t>
            </a:r>
          </a:p>
          <a:p>
            <a:pPr lvl="1"/>
            <a:r>
              <a:rPr lang="fr-FR" dirty="0" smtClean="0"/>
              <a:t>1èr système </a:t>
            </a:r>
            <a:r>
              <a:rPr lang="fr-FR" dirty="0" err="1" smtClean="0"/>
              <a:t>multibase</a:t>
            </a:r>
            <a:r>
              <a:rPr lang="fr-FR" dirty="0" smtClean="0"/>
              <a:t> construit en 1984</a:t>
            </a:r>
          </a:p>
          <a:p>
            <a:pPr lvl="1"/>
            <a:r>
              <a:rPr lang="fr-FR" dirty="0" smtClean="0"/>
              <a:t>Toujours référencé sur le site de </a:t>
            </a:r>
            <a:r>
              <a:rPr lang="fr-FR" dirty="0" err="1" smtClean="0"/>
              <a:t>Multics</a:t>
            </a:r>
            <a:r>
              <a:rPr lang="fr-FR" dirty="0" smtClean="0"/>
              <a:t> à MIT</a:t>
            </a:r>
          </a:p>
          <a:p>
            <a:pPr lvl="2"/>
            <a:r>
              <a:rPr lang="fr-FR" dirty="0" smtClean="0"/>
              <a:t>http://www.multicians.org/mgloss.html</a:t>
            </a:r>
          </a:p>
          <a:p>
            <a:pPr lvl="2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72</a:t>
            </a:fld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3600" y="0"/>
            <a:ext cx="7337425" cy="909637"/>
          </a:xfrm>
        </p:spPr>
        <p:txBody>
          <a:bodyPr/>
          <a:lstStyle/>
          <a:p>
            <a:r>
              <a:rPr lang="fr-FR" dirty="0" smtClean="0"/>
              <a:t>Architecture </a:t>
            </a:r>
            <a:r>
              <a:rPr lang="fr-FR" dirty="0" err="1" smtClean="0"/>
              <a:t>Multibase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73</a:t>
            </a:fld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227131" y="5985405"/>
            <a:ext cx="4588932" cy="872595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 smtClean="0"/>
              <a:t>Le progrès en  informatique </a:t>
            </a:r>
            <a:r>
              <a:rPr lang="fr-FR" sz="2400" smtClean="0"/>
              <a:t>ne vient </a:t>
            </a:r>
            <a:r>
              <a:rPr lang="fr-FR" sz="2400" dirty="0" smtClean="0"/>
              <a:t>pas toujours d’ailleurs</a:t>
            </a:r>
            <a:endParaRPr lang="en-US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8" y="1056980"/>
            <a:ext cx="3404394" cy="486968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34" y="1084775"/>
            <a:ext cx="3536733" cy="481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6864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Architecture </a:t>
            </a:r>
            <a:r>
              <a:rPr lang="fr-FR" dirty="0" err="1" smtClean="0"/>
              <a:t>Multibase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7278" y="1379537"/>
            <a:ext cx="7772400" cy="5290203"/>
          </a:xfrm>
        </p:spPr>
        <p:txBody>
          <a:bodyPr/>
          <a:lstStyle/>
          <a:p>
            <a:r>
              <a:rPr lang="fr-FR" sz="3600" dirty="0" smtClean="0"/>
              <a:t>Les principaux </a:t>
            </a:r>
            <a:r>
              <a:rPr lang="fr-FR" sz="3600" dirty="0" err="1" smtClean="0"/>
              <a:t>SGBDs</a:t>
            </a:r>
            <a:r>
              <a:rPr lang="fr-FR" sz="3600" dirty="0" smtClean="0"/>
              <a:t> sont désormais tous </a:t>
            </a:r>
            <a:r>
              <a:rPr lang="fr-FR" sz="3600" dirty="0" err="1" smtClean="0"/>
              <a:t>multibases</a:t>
            </a:r>
            <a:endParaRPr lang="fr-FR" sz="3600" dirty="0" smtClean="0"/>
          </a:p>
          <a:p>
            <a:pPr lvl="1"/>
            <a:r>
              <a:rPr lang="fr-FR" sz="3200" dirty="0" err="1" smtClean="0"/>
              <a:t>MsAccess</a:t>
            </a:r>
            <a:r>
              <a:rPr lang="fr-FR" sz="3200" dirty="0" smtClean="0"/>
              <a:t>, SQL Server, Oracle, DB2, Sybase, MySQL, </a:t>
            </a:r>
            <a:r>
              <a:rPr lang="fr-FR" sz="3200" dirty="0" err="1" smtClean="0"/>
              <a:t>Interbase</a:t>
            </a:r>
            <a:endParaRPr lang="fr-FR" sz="3200" dirty="0" smtClean="0"/>
          </a:p>
          <a:p>
            <a:pPr lvl="1"/>
            <a:r>
              <a:rPr lang="fr-FR" sz="3200" dirty="0" err="1" smtClean="0"/>
              <a:t>PostgreSQL</a:t>
            </a:r>
            <a:r>
              <a:rPr lang="fr-FR" sz="3200" dirty="0" smtClean="0"/>
              <a:t> n’est probablement pas  </a:t>
            </a:r>
            <a:endParaRPr lang="fr-FR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74</a:t>
            </a:fld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3B26B-E1C2-40C7-A8A6-776C54382E31}" type="slidenum">
              <a:rPr lang="fr-FR"/>
              <a:pPr/>
              <a:t>75</a:t>
            </a:fld>
            <a:endParaRPr lang="fr-FR"/>
          </a:p>
        </p:txBody>
      </p:sp>
      <p:sp>
        <p:nvSpPr>
          <p:cNvPr id="56346" name="Line 26"/>
          <p:cNvSpPr>
            <a:spLocks noChangeShapeType="1"/>
          </p:cNvSpPr>
          <p:nvPr/>
        </p:nvSpPr>
        <p:spPr bwMode="auto">
          <a:xfrm>
            <a:off x="4935538" y="5308600"/>
            <a:ext cx="927100" cy="374650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6344" name="Line 24"/>
          <p:cNvSpPr>
            <a:spLocks noChangeShapeType="1"/>
          </p:cNvSpPr>
          <p:nvPr/>
        </p:nvSpPr>
        <p:spPr bwMode="auto">
          <a:xfrm flipV="1">
            <a:off x="4935538" y="4500563"/>
            <a:ext cx="868362" cy="515937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6343" name="Line 23"/>
          <p:cNvSpPr>
            <a:spLocks noChangeShapeType="1"/>
          </p:cNvSpPr>
          <p:nvPr/>
        </p:nvSpPr>
        <p:spPr bwMode="auto">
          <a:xfrm>
            <a:off x="4889500" y="3305175"/>
            <a:ext cx="925513" cy="304800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6333" name="Line 13"/>
          <p:cNvSpPr>
            <a:spLocks noChangeShapeType="1"/>
          </p:cNvSpPr>
          <p:nvPr/>
        </p:nvSpPr>
        <p:spPr bwMode="auto">
          <a:xfrm flipV="1">
            <a:off x="4843463" y="2978150"/>
            <a:ext cx="842962" cy="2682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auto">
          <a:xfrm>
            <a:off x="4221163" y="2308225"/>
            <a:ext cx="0" cy="33766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4625" y="211138"/>
            <a:ext cx="8651875" cy="722312"/>
          </a:xfrm>
          <a:solidFill>
            <a:schemeClr val="bg2"/>
          </a:solidFill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/>
          <a:lstStyle/>
          <a:p>
            <a:r>
              <a:rPr lang="fr-FR" sz="3200">
                <a:solidFill>
                  <a:srgbClr val="FFFF00"/>
                </a:solidFill>
              </a:rPr>
              <a:t>Architecture fonctionnelle d’un SGBD relationnel</a:t>
            </a:r>
            <a:endParaRPr lang="fr-FR" sz="4000"/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3532188" y="4522788"/>
            <a:ext cx="1465262" cy="9509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800">
                <a:solidFill>
                  <a:srgbClr val="000099"/>
                </a:solidFill>
              </a:rPr>
              <a:t>Gestionnaire</a:t>
            </a:r>
          </a:p>
          <a:p>
            <a:pPr algn="ctr"/>
            <a:r>
              <a:rPr lang="fr-FR" sz="1800">
                <a:solidFill>
                  <a:srgbClr val="000099"/>
                </a:solidFill>
              </a:rPr>
              <a:t>de </a:t>
            </a:r>
          </a:p>
          <a:p>
            <a:pPr algn="ctr"/>
            <a:r>
              <a:rPr lang="fr-FR" sz="1800">
                <a:solidFill>
                  <a:srgbClr val="000099"/>
                </a:solidFill>
              </a:rPr>
              <a:t>mémoires</a:t>
            </a:r>
            <a:endParaRPr lang="fr-FR" sz="2400"/>
          </a:p>
        </p:txBody>
      </p:sp>
      <p:grpSp>
        <p:nvGrpSpPr>
          <p:cNvPr id="56328" name="Group 8"/>
          <p:cNvGrpSpPr>
            <a:grpSpLocks/>
          </p:cNvGrpSpPr>
          <p:nvPr/>
        </p:nvGrpSpPr>
        <p:grpSpPr bwMode="auto">
          <a:xfrm>
            <a:off x="3576638" y="5649913"/>
            <a:ext cx="1417637" cy="974725"/>
            <a:chOff x="2053" y="3212"/>
            <a:chExt cx="893" cy="614"/>
          </a:xfrm>
        </p:grpSpPr>
        <p:sp>
          <p:nvSpPr>
            <p:cNvPr id="56326" name="Rectangle 6"/>
            <p:cNvSpPr>
              <a:spLocks noChangeArrowheads="1"/>
            </p:cNvSpPr>
            <p:nvPr/>
          </p:nvSpPr>
          <p:spPr bwMode="auto">
            <a:xfrm>
              <a:off x="2060" y="3316"/>
              <a:ext cx="879" cy="42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fr-FR" sz="2000">
                  <a:solidFill>
                    <a:srgbClr val="003296"/>
                  </a:solidFill>
                </a:rPr>
                <a:t>Base</a:t>
              </a:r>
            </a:p>
          </p:txBody>
        </p:sp>
        <p:sp>
          <p:nvSpPr>
            <p:cNvPr id="56325" name="Oval 5"/>
            <p:cNvSpPr>
              <a:spLocks noChangeArrowheads="1"/>
            </p:cNvSpPr>
            <p:nvPr/>
          </p:nvSpPr>
          <p:spPr bwMode="auto">
            <a:xfrm>
              <a:off x="2053" y="3212"/>
              <a:ext cx="893" cy="22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327" name="Oval 7"/>
            <p:cNvSpPr>
              <a:spLocks noChangeArrowheads="1"/>
            </p:cNvSpPr>
            <p:nvPr/>
          </p:nvSpPr>
          <p:spPr bwMode="auto">
            <a:xfrm>
              <a:off x="2053" y="3604"/>
              <a:ext cx="893" cy="222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3532188" y="2868613"/>
            <a:ext cx="1465262" cy="739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800">
                <a:solidFill>
                  <a:srgbClr val="000099"/>
                </a:solidFill>
              </a:rPr>
              <a:t>Requêtes </a:t>
            </a:r>
          </a:p>
          <a:p>
            <a:pPr algn="ctr"/>
            <a:r>
              <a:rPr lang="fr-FR" sz="1800">
                <a:solidFill>
                  <a:srgbClr val="000099"/>
                </a:solidFill>
              </a:rPr>
              <a:t>SQL</a:t>
            </a:r>
            <a:endParaRPr lang="fr-FR" sz="2400"/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5548313" y="2470150"/>
            <a:ext cx="1465262" cy="669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800">
                <a:solidFill>
                  <a:srgbClr val="000099"/>
                </a:solidFill>
              </a:rPr>
              <a:t>Requêtes</a:t>
            </a:r>
          </a:p>
          <a:p>
            <a:pPr algn="ctr"/>
            <a:r>
              <a:rPr lang="fr-FR" sz="1800">
                <a:solidFill>
                  <a:srgbClr val="000099"/>
                </a:solidFill>
              </a:rPr>
              <a:t>QBE</a:t>
            </a:r>
            <a:endParaRPr lang="fr-FR" sz="2400"/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3497263" y="1801813"/>
            <a:ext cx="1465262" cy="6588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800">
                <a:solidFill>
                  <a:srgbClr val="000099"/>
                </a:solidFill>
              </a:rPr>
              <a:t>Requêtes</a:t>
            </a:r>
          </a:p>
          <a:p>
            <a:pPr algn="ctr"/>
            <a:r>
              <a:rPr lang="fr-FR" sz="1800">
                <a:solidFill>
                  <a:srgbClr val="000099"/>
                </a:solidFill>
              </a:rPr>
              <a:t>4-GL</a:t>
            </a:r>
            <a:endParaRPr lang="fr-FR" sz="2400"/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3532188" y="3582988"/>
            <a:ext cx="1465262" cy="739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800">
                <a:solidFill>
                  <a:srgbClr val="000099"/>
                </a:solidFill>
              </a:rPr>
              <a:t>Requêtes </a:t>
            </a:r>
          </a:p>
          <a:p>
            <a:pPr algn="ctr"/>
            <a:r>
              <a:rPr lang="fr-FR" sz="1800">
                <a:solidFill>
                  <a:srgbClr val="000099"/>
                </a:solidFill>
              </a:rPr>
              <a:t>algébriques</a:t>
            </a:r>
            <a:endParaRPr lang="fr-FR" sz="2400"/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1141413" y="1590675"/>
            <a:ext cx="1465262" cy="6588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800">
                <a:solidFill>
                  <a:srgbClr val="000099"/>
                </a:solidFill>
              </a:rPr>
              <a:t>Requêtes</a:t>
            </a:r>
          </a:p>
          <a:p>
            <a:pPr algn="ctr"/>
            <a:r>
              <a:rPr lang="fr-FR" sz="1800">
                <a:solidFill>
                  <a:srgbClr val="000099"/>
                </a:solidFill>
              </a:rPr>
              <a:t>HTML</a:t>
            </a:r>
            <a:endParaRPr lang="fr-FR" sz="2400"/>
          </a:p>
        </p:txBody>
      </p:sp>
      <p:sp>
        <p:nvSpPr>
          <p:cNvPr id="56336" name="AutoShape 16"/>
          <p:cNvSpPr>
            <a:spLocks noChangeArrowheads="1"/>
          </p:cNvSpPr>
          <p:nvPr/>
        </p:nvSpPr>
        <p:spPr bwMode="auto">
          <a:xfrm rot="1992851">
            <a:off x="2127250" y="2228850"/>
            <a:ext cx="1568450" cy="508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600">
                <a:solidFill>
                  <a:srgbClr val="000099"/>
                </a:solidFill>
              </a:rPr>
              <a:t>JDBC, CGI</a:t>
            </a:r>
            <a:endParaRPr lang="fr-FR" sz="2400"/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977900" y="3232150"/>
            <a:ext cx="1465263" cy="739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800">
                <a:solidFill>
                  <a:srgbClr val="000099"/>
                </a:solidFill>
              </a:rPr>
              <a:t>Requêtes </a:t>
            </a:r>
          </a:p>
          <a:p>
            <a:pPr algn="ctr"/>
            <a:r>
              <a:rPr lang="fr-FR" sz="1800">
                <a:solidFill>
                  <a:srgbClr val="000099"/>
                </a:solidFill>
              </a:rPr>
              <a:t>SQL</a:t>
            </a:r>
            <a:endParaRPr lang="fr-FR" sz="2400"/>
          </a:p>
        </p:txBody>
      </p:sp>
      <p:sp>
        <p:nvSpPr>
          <p:cNvPr id="56339" name="AutoShape 19"/>
          <p:cNvSpPr>
            <a:spLocks noChangeArrowheads="1"/>
          </p:cNvSpPr>
          <p:nvPr/>
        </p:nvSpPr>
        <p:spPr bwMode="auto">
          <a:xfrm rot="-1856302">
            <a:off x="2163763" y="3122613"/>
            <a:ext cx="1500187" cy="508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600">
                <a:solidFill>
                  <a:srgbClr val="000099"/>
                </a:solidFill>
              </a:rPr>
              <a:t>ODBC</a:t>
            </a:r>
            <a:endParaRPr lang="fr-FR" sz="2400"/>
          </a:p>
        </p:txBody>
      </p:sp>
      <p:sp>
        <p:nvSpPr>
          <p:cNvPr id="56340" name="Rectangle 20"/>
          <p:cNvSpPr>
            <a:spLocks noChangeArrowheads="1"/>
          </p:cNvSpPr>
          <p:nvPr/>
        </p:nvSpPr>
        <p:spPr bwMode="auto">
          <a:xfrm>
            <a:off x="5770563" y="3560763"/>
            <a:ext cx="2344737" cy="9509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800">
                <a:solidFill>
                  <a:srgbClr val="000099"/>
                </a:solidFill>
              </a:rPr>
              <a:t>Gestionnaire des</a:t>
            </a:r>
          </a:p>
          <a:p>
            <a:pPr algn="ctr"/>
            <a:r>
              <a:rPr lang="fr-FR" sz="1800">
                <a:solidFill>
                  <a:srgbClr val="000099"/>
                </a:solidFill>
              </a:rPr>
              <a:t>transactions et </a:t>
            </a:r>
          </a:p>
          <a:p>
            <a:pPr algn="ctr"/>
            <a:r>
              <a:rPr lang="fr-FR" sz="1800">
                <a:solidFill>
                  <a:srgbClr val="000099"/>
                </a:solidFill>
              </a:rPr>
              <a:t>de la concurrence</a:t>
            </a:r>
            <a:endParaRPr lang="fr-FR" sz="2400"/>
          </a:p>
        </p:txBody>
      </p:sp>
      <p:sp>
        <p:nvSpPr>
          <p:cNvPr id="56345" name="Rectangle 25"/>
          <p:cNvSpPr>
            <a:spLocks noChangeArrowheads="1"/>
          </p:cNvSpPr>
          <p:nvPr/>
        </p:nvSpPr>
        <p:spPr bwMode="auto">
          <a:xfrm>
            <a:off x="5794375" y="5249863"/>
            <a:ext cx="1465263" cy="9509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800">
                <a:solidFill>
                  <a:srgbClr val="000099"/>
                </a:solidFill>
              </a:rPr>
              <a:t>Gestionnaire</a:t>
            </a:r>
          </a:p>
          <a:p>
            <a:pPr algn="ctr"/>
            <a:r>
              <a:rPr lang="fr-FR" sz="1800">
                <a:solidFill>
                  <a:srgbClr val="000099"/>
                </a:solidFill>
              </a:rPr>
              <a:t>de </a:t>
            </a:r>
          </a:p>
          <a:p>
            <a:pPr algn="ctr"/>
            <a:r>
              <a:rPr lang="fr-FR" sz="1800">
                <a:solidFill>
                  <a:srgbClr val="000099"/>
                </a:solidFill>
              </a:rPr>
              <a:t>reprises</a:t>
            </a:r>
            <a:endParaRPr lang="fr-FR" sz="2400"/>
          </a:p>
        </p:txBody>
      </p:sp>
      <p:sp>
        <p:nvSpPr>
          <p:cNvPr id="56348" name="Rectangle 28"/>
          <p:cNvSpPr>
            <a:spLocks noChangeArrowheads="1"/>
          </p:cNvSpPr>
          <p:nvPr/>
        </p:nvSpPr>
        <p:spPr bwMode="auto">
          <a:xfrm>
            <a:off x="5426075" y="1423988"/>
            <a:ext cx="1465263" cy="6588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800">
                <a:solidFill>
                  <a:srgbClr val="000099"/>
                </a:solidFill>
              </a:rPr>
              <a:t>Requêtes</a:t>
            </a:r>
          </a:p>
          <a:p>
            <a:pPr algn="ctr"/>
            <a:r>
              <a:rPr lang="fr-FR" sz="1800">
                <a:solidFill>
                  <a:srgbClr val="000099"/>
                </a:solidFill>
              </a:rPr>
              <a:t>XML</a:t>
            </a:r>
            <a:endParaRPr lang="fr-FR" sz="2400"/>
          </a:p>
        </p:txBody>
      </p:sp>
      <p:sp>
        <p:nvSpPr>
          <p:cNvPr id="56349" name="Line 29"/>
          <p:cNvSpPr>
            <a:spLocks noChangeShapeType="1"/>
          </p:cNvSpPr>
          <p:nvPr/>
        </p:nvSpPr>
        <p:spPr bwMode="auto">
          <a:xfrm flipV="1">
            <a:off x="4483100" y="2058988"/>
            <a:ext cx="1001713" cy="8064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6350" name="Line 30"/>
          <p:cNvSpPr>
            <a:spLocks noChangeShapeType="1"/>
          </p:cNvSpPr>
          <p:nvPr/>
        </p:nvSpPr>
        <p:spPr bwMode="auto">
          <a:xfrm flipV="1">
            <a:off x="6908800" y="1344613"/>
            <a:ext cx="842963" cy="2682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6351" name="Text Box 31"/>
          <p:cNvSpPr txBox="1">
            <a:spLocks noChangeArrowheads="1"/>
          </p:cNvSpPr>
          <p:nvPr/>
        </p:nvSpPr>
        <p:spPr bwMode="auto">
          <a:xfrm>
            <a:off x="7751763" y="1163638"/>
            <a:ext cx="1212850" cy="406400"/>
          </a:xfrm>
          <a:prstGeom prst="rect">
            <a:avLst/>
          </a:prstGeom>
          <a:solidFill>
            <a:schemeClr val="hlink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>
                <a:solidFill>
                  <a:srgbClr val="FF0066"/>
                </a:solidFill>
              </a:rPr>
              <a:t>XQuery</a:t>
            </a:r>
          </a:p>
        </p:txBody>
      </p:sp>
      <p:sp>
        <p:nvSpPr>
          <p:cNvPr id="56352" name="Text Box 32"/>
          <p:cNvSpPr txBox="1">
            <a:spLocks noChangeArrowheads="1"/>
          </p:cNvSpPr>
          <p:nvPr/>
        </p:nvSpPr>
        <p:spPr bwMode="auto">
          <a:xfrm>
            <a:off x="7751763" y="1938338"/>
            <a:ext cx="1212850" cy="406400"/>
          </a:xfrm>
          <a:prstGeom prst="rect">
            <a:avLst/>
          </a:prstGeom>
          <a:solidFill>
            <a:schemeClr val="hlink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>
                <a:solidFill>
                  <a:srgbClr val="FF0066"/>
                </a:solidFill>
              </a:rPr>
              <a:t>XPath</a:t>
            </a:r>
          </a:p>
        </p:txBody>
      </p:sp>
      <p:sp>
        <p:nvSpPr>
          <p:cNvPr id="56353" name="Line 33"/>
          <p:cNvSpPr>
            <a:spLocks noChangeShapeType="1"/>
          </p:cNvSpPr>
          <p:nvPr/>
        </p:nvSpPr>
        <p:spPr bwMode="auto">
          <a:xfrm>
            <a:off x="6888163" y="1833563"/>
            <a:ext cx="822325" cy="32861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5461-114E-4DB8-893C-E915FCFB2CD1}" type="slidenum">
              <a:rPr lang="fr-FR"/>
              <a:pPr/>
              <a:t>76</a:t>
            </a:fld>
            <a:endParaRPr lang="fr-FR"/>
          </a:p>
        </p:txBody>
      </p:sp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863600" y="252413"/>
            <a:ext cx="6351588" cy="909637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sz="3600">
                <a:solidFill>
                  <a:srgbClr val="FF9900"/>
                </a:solidFill>
              </a:rPr>
              <a:t>Architecture BD Centralisée</a:t>
            </a:r>
            <a:endParaRPr lang="en-US" sz="3600">
              <a:solidFill>
                <a:srgbClr val="FF9900"/>
              </a:solidFill>
            </a:endParaRPr>
          </a:p>
        </p:txBody>
      </p:sp>
      <p:graphicFrame>
        <p:nvGraphicFramePr>
          <p:cNvPr id="149504" name="Object 0"/>
          <p:cNvGraphicFramePr>
            <a:graphicFrameLocks noChangeAspect="1"/>
          </p:cNvGraphicFramePr>
          <p:nvPr/>
        </p:nvGraphicFramePr>
        <p:xfrm>
          <a:off x="3697288" y="1778000"/>
          <a:ext cx="1350962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896" name="Image" r:id="rId5" imgW="1461348" imgH="1130957" progId="">
                  <p:embed/>
                </p:oleObj>
              </mc:Choice>
              <mc:Fallback>
                <p:oleObj name="Image" r:id="rId5" imgW="1461348" imgH="1130957" progId="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7288" y="1778000"/>
                        <a:ext cx="1350962" cy="104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06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05" name="Object 1"/>
          <p:cNvGraphicFramePr>
            <a:graphicFrameLocks noChangeAspect="1"/>
          </p:cNvGraphicFramePr>
          <p:nvPr/>
        </p:nvGraphicFramePr>
        <p:xfrm>
          <a:off x="6148388" y="1631950"/>
          <a:ext cx="1474787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897" name="Image" r:id="rId7" imgW="1474056" imgH="1194493" progId="">
                  <p:embed/>
                </p:oleObj>
              </mc:Choice>
              <mc:Fallback>
                <p:oleObj name="Image" r:id="rId7" imgW="1474056" imgH="1194493" progId="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8388" y="1631950"/>
                        <a:ext cx="1474787" cy="119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06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06" name="Object 2"/>
          <p:cNvGraphicFramePr>
            <a:graphicFrameLocks noChangeAspect="1"/>
          </p:cNvGraphicFramePr>
          <p:nvPr/>
        </p:nvGraphicFramePr>
        <p:xfrm>
          <a:off x="2795588" y="3959225"/>
          <a:ext cx="3265487" cy="245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898" name="Image" r:id="rId9" imgW="3265796" imgH="2452524" progId="">
                  <p:embed/>
                </p:oleObj>
              </mc:Choice>
              <mc:Fallback>
                <p:oleObj name="Image" r:id="rId9" imgW="3265796" imgH="2452524" progId="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5588" y="3959225"/>
                        <a:ext cx="3265487" cy="2452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06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37" name="Line 9"/>
          <p:cNvSpPr>
            <a:spLocks noChangeShapeType="1"/>
          </p:cNvSpPr>
          <p:nvPr/>
        </p:nvSpPr>
        <p:spPr bwMode="auto">
          <a:xfrm flipH="1">
            <a:off x="4238625" y="2795588"/>
            <a:ext cx="128588" cy="12858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9338" name="Line 10"/>
          <p:cNvSpPr>
            <a:spLocks noChangeShapeType="1"/>
          </p:cNvSpPr>
          <p:nvPr/>
        </p:nvSpPr>
        <p:spPr bwMode="auto">
          <a:xfrm flipH="1">
            <a:off x="5229225" y="2781300"/>
            <a:ext cx="1728788" cy="12001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149507" name="Object 3"/>
          <p:cNvGraphicFramePr>
            <a:graphicFrameLocks noChangeAspect="1"/>
          </p:cNvGraphicFramePr>
          <p:nvPr/>
        </p:nvGraphicFramePr>
        <p:xfrm>
          <a:off x="1020763" y="1835150"/>
          <a:ext cx="13589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899" name="Image" r:id="rId11" imgW="1359210" imgH="1016231" progId="">
                  <p:embed/>
                </p:oleObj>
              </mc:Choice>
              <mc:Fallback>
                <p:oleObj name="Image" r:id="rId11" imgW="1359210" imgH="1016231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0763" y="1835150"/>
                        <a:ext cx="1358900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06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40" name="Text Box 12"/>
          <p:cNvSpPr txBox="1">
            <a:spLocks noChangeArrowheads="1"/>
          </p:cNvSpPr>
          <p:nvPr/>
        </p:nvSpPr>
        <p:spPr bwMode="auto">
          <a:xfrm>
            <a:off x="6372225" y="5014913"/>
            <a:ext cx="20431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>
                <a:solidFill>
                  <a:schemeClr val="hlink"/>
                </a:solidFill>
              </a:rPr>
              <a:t>Mainframe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7286625" y="1581150"/>
            <a:ext cx="1857375" cy="579438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>
                <a:solidFill>
                  <a:schemeClr val="hlink"/>
                </a:solidFill>
              </a:rPr>
              <a:t>Usagers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 rot="-1593620">
            <a:off x="5197475" y="6118225"/>
            <a:ext cx="1157288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2057400" y="1700213"/>
            <a:ext cx="414338" cy="8858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752475" y="1724025"/>
            <a:ext cx="414338" cy="8858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9345" name="Rectangle 17"/>
          <p:cNvSpPr>
            <a:spLocks noChangeArrowheads="1"/>
          </p:cNvSpPr>
          <p:nvPr/>
        </p:nvSpPr>
        <p:spPr bwMode="auto">
          <a:xfrm>
            <a:off x="4695825" y="1652588"/>
            <a:ext cx="414338" cy="8858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9346" name="Rectangle 18"/>
          <p:cNvSpPr>
            <a:spLocks noChangeArrowheads="1"/>
          </p:cNvSpPr>
          <p:nvPr/>
        </p:nvSpPr>
        <p:spPr bwMode="auto">
          <a:xfrm>
            <a:off x="3467100" y="1681163"/>
            <a:ext cx="414338" cy="8858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9347" name="Rectangle 19"/>
          <p:cNvSpPr>
            <a:spLocks noChangeArrowheads="1"/>
          </p:cNvSpPr>
          <p:nvPr/>
        </p:nvSpPr>
        <p:spPr bwMode="auto">
          <a:xfrm>
            <a:off x="5953125" y="1638300"/>
            <a:ext cx="414338" cy="8858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9348" name="Rectangle 20"/>
          <p:cNvSpPr>
            <a:spLocks noChangeArrowheads="1"/>
          </p:cNvSpPr>
          <p:nvPr/>
        </p:nvSpPr>
        <p:spPr bwMode="auto">
          <a:xfrm>
            <a:off x="7253288" y="2109788"/>
            <a:ext cx="814387" cy="4286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9349" name="Rectangle 21"/>
          <p:cNvSpPr>
            <a:spLocks noChangeArrowheads="1"/>
          </p:cNvSpPr>
          <p:nvPr/>
        </p:nvSpPr>
        <p:spPr bwMode="auto">
          <a:xfrm rot="-1593620">
            <a:off x="2290763" y="3887788"/>
            <a:ext cx="1157287" cy="44291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1728788" y="2800350"/>
            <a:ext cx="2185987" cy="1214438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9351" name="Rectangle 23"/>
          <p:cNvSpPr>
            <a:spLocks noChangeArrowheads="1"/>
          </p:cNvSpPr>
          <p:nvPr/>
        </p:nvSpPr>
        <p:spPr bwMode="auto">
          <a:xfrm>
            <a:off x="6234113" y="1362075"/>
            <a:ext cx="1143000" cy="4286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9F75-5022-400C-93A2-86594C96858A}" type="slidenum">
              <a:rPr lang="fr-FR"/>
              <a:pPr/>
              <a:t>77</a:t>
            </a:fld>
            <a:endParaRPr lang="fr-FR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863600" y="252413"/>
            <a:ext cx="6351588" cy="909637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sz="3600">
                <a:solidFill>
                  <a:srgbClr val="FF9900"/>
                </a:solidFill>
              </a:rPr>
              <a:t>Architecture BD Personnelle</a:t>
            </a:r>
          </a:p>
        </p:txBody>
      </p:sp>
      <p:sp>
        <p:nvSpPr>
          <p:cNvPr id="124939" name="Rectangle 11"/>
          <p:cNvSpPr>
            <a:spLocks noChangeArrowheads="1"/>
          </p:cNvSpPr>
          <p:nvPr/>
        </p:nvSpPr>
        <p:spPr bwMode="auto">
          <a:xfrm rot="-1593620">
            <a:off x="5197475" y="6118225"/>
            <a:ext cx="1157288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4945" name="Rectangle 17"/>
          <p:cNvSpPr>
            <a:spLocks noChangeArrowheads="1"/>
          </p:cNvSpPr>
          <p:nvPr/>
        </p:nvSpPr>
        <p:spPr bwMode="auto">
          <a:xfrm>
            <a:off x="7253288" y="2109788"/>
            <a:ext cx="814387" cy="4286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0528" name="Object 0"/>
          <p:cNvGraphicFramePr>
            <a:graphicFrameLocks noChangeAspect="1"/>
          </p:cNvGraphicFramePr>
          <p:nvPr/>
        </p:nvGraphicFramePr>
        <p:xfrm>
          <a:off x="2200275" y="2643188"/>
          <a:ext cx="2403475" cy="259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24" name="Clip" r:id="rId4" imgW="3025775" imgH="3252788" progId="">
                  <p:embed/>
                </p:oleObj>
              </mc:Choice>
              <mc:Fallback>
                <p:oleObj name="Clip" r:id="rId4" imgW="3025775" imgH="3252788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0275" y="2643188"/>
                        <a:ext cx="2403475" cy="2598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529" name="Object 1"/>
          <p:cNvGraphicFramePr>
            <a:graphicFrameLocks noChangeAspect="1"/>
          </p:cNvGraphicFramePr>
          <p:nvPr/>
        </p:nvGraphicFramePr>
        <p:xfrm>
          <a:off x="4714875" y="2773363"/>
          <a:ext cx="1503363" cy="141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25" name="Image" r:id="rId6" imgW="1512178" imgH="1423226" progId="">
                  <p:embed/>
                </p:oleObj>
              </mc:Choice>
              <mc:Fallback>
                <p:oleObj name="Image" r:id="rId6" imgW="1512178" imgH="1423226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5" y="2773363"/>
                        <a:ext cx="1503363" cy="1412875"/>
                      </a:xfrm>
                      <a:prstGeom prst="rect">
                        <a:avLst/>
                      </a:prstGeom>
                      <a:solidFill>
                        <a:srgbClr val="0000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2373D-F412-4A9A-8BD4-FA7BB415067F}" type="slidenum">
              <a:rPr lang="fr-FR"/>
              <a:pPr/>
              <a:t>78</a:t>
            </a:fld>
            <a:endParaRPr lang="fr-FR"/>
          </a:p>
        </p:txBody>
      </p:sp>
      <p:sp>
        <p:nvSpPr>
          <p:cNvPr id="101383" name="Line 7"/>
          <p:cNvSpPr>
            <a:spLocks noChangeShapeType="1"/>
          </p:cNvSpPr>
          <p:nvPr/>
        </p:nvSpPr>
        <p:spPr bwMode="auto">
          <a:xfrm flipV="1">
            <a:off x="4057650" y="4160838"/>
            <a:ext cx="42863" cy="685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649663" y="366713"/>
            <a:ext cx="5194300" cy="995362"/>
          </a:xfrm>
          <a:noFill/>
          <a:ln>
            <a:solidFill>
              <a:schemeClr val="accent1"/>
            </a:solidFill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/>
          <a:lstStyle/>
          <a:p>
            <a:r>
              <a:rPr lang="fr-FR" sz="3200">
                <a:solidFill>
                  <a:srgbClr val="FF9900"/>
                </a:solidFill>
              </a:rPr>
              <a:t>Architecture Client-Serveur</a:t>
            </a:r>
            <a:endParaRPr lang="en-US" sz="3200">
              <a:solidFill>
                <a:srgbClr val="FF9900"/>
              </a:solidFill>
            </a:endParaRPr>
          </a:p>
        </p:txBody>
      </p:sp>
      <p:graphicFrame>
        <p:nvGraphicFramePr>
          <p:cNvPr id="151552" name="Object 0"/>
          <p:cNvGraphicFramePr>
            <a:graphicFrameLocks noChangeAspect="1"/>
          </p:cNvGraphicFramePr>
          <p:nvPr/>
        </p:nvGraphicFramePr>
        <p:xfrm>
          <a:off x="3513138" y="4830763"/>
          <a:ext cx="973137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944" name="Image" r:id="rId4" imgW="1372397" imgH="2401694" progId="">
                  <p:embed/>
                </p:oleObj>
              </mc:Choice>
              <mc:Fallback>
                <p:oleObj name="Image" r:id="rId4" imgW="1372397" imgH="2401694" progId="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3138" y="4830763"/>
                        <a:ext cx="973137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380" name="Oval 4"/>
          <p:cNvSpPr>
            <a:spLocks noChangeArrowheads="1"/>
          </p:cNvSpPr>
          <p:nvPr/>
        </p:nvSpPr>
        <p:spPr bwMode="auto">
          <a:xfrm>
            <a:off x="1743075" y="3189288"/>
            <a:ext cx="4757738" cy="1285875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4400" b="1">
                <a:solidFill>
                  <a:srgbClr val="FF0066"/>
                </a:solidFill>
              </a:rPr>
              <a:t>LAN</a:t>
            </a:r>
            <a:endParaRPr lang="en-US" sz="4400" b="1">
              <a:solidFill>
                <a:srgbClr val="FF0066"/>
              </a:solidFill>
            </a:endParaRPr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 rot="-2720499">
            <a:off x="4111626" y="6284912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 rot="-2720499">
            <a:off x="2978151" y="479425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1388" name="Rectangle 12"/>
          <p:cNvSpPr>
            <a:spLocks noChangeArrowheads="1"/>
          </p:cNvSpPr>
          <p:nvPr/>
        </p:nvSpPr>
        <p:spPr bwMode="auto">
          <a:xfrm>
            <a:off x="5705475" y="1565275"/>
            <a:ext cx="942975" cy="4572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01405" name="Group 29"/>
          <p:cNvGrpSpPr>
            <a:grpSpLocks/>
          </p:cNvGrpSpPr>
          <p:nvPr/>
        </p:nvGrpSpPr>
        <p:grpSpPr bwMode="auto">
          <a:xfrm>
            <a:off x="373063" y="1498600"/>
            <a:ext cx="1873250" cy="1927225"/>
            <a:chOff x="235" y="944"/>
            <a:chExt cx="1238" cy="1242"/>
          </a:xfrm>
        </p:grpSpPr>
        <p:graphicFrame>
          <p:nvGraphicFramePr>
            <p:cNvPr id="151555" name="Object 3"/>
            <p:cNvGraphicFramePr>
              <a:graphicFrameLocks noChangeAspect="1"/>
            </p:cNvGraphicFramePr>
            <p:nvPr/>
          </p:nvGraphicFramePr>
          <p:xfrm>
            <a:off x="235" y="984"/>
            <a:ext cx="852" cy="7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945" name="Image" r:id="rId6" imgW="1880692" imgH="1740296" progId="">
                    <p:embed/>
                  </p:oleObj>
                </mc:Choice>
                <mc:Fallback>
                  <p:oleObj name="Image" r:id="rId6" imgW="1880692" imgH="1740296" progId="">
                    <p:embed/>
                    <p:pic>
                      <p:nvPicPr>
                        <p:cNvPr id="0" name="Picture 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" y="984"/>
                          <a:ext cx="852" cy="7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1385" name="Rectangle 9"/>
            <p:cNvSpPr>
              <a:spLocks noChangeArrowheads="1"/>
            </p:cNvSpPr>
            <p:nvPr/>
          </p:nvSpPr>
          <p:spPr bwMode="auto">
            <a:xfrm>
              <a:off x="483" y="944"/>
              <a:ext cx="738" cy="351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1386" name="Rectangle 10"/>
            <p:cNvSpPr>
              <a:spLocks noChangeArrowheads="1"/>
            </p:cNvSpPr>
            <p:nvPr/>
          </p:nvSpPr>
          <p:spPr bwMode="auto">
            <a:xfrm>
              <a:off x="924" y="1097"/>
              <a:ext cx="261" cy="558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1391" name="Line 15"/>
            <p:cNvSpPr>
              <a:spLocks noChangeShapeType="1"/>
            </p:cNvSpPr>
            <p:nvPr/>
          </p:nvSpPr>
          <p:spPr bwMode="auto">
            <a:xfrm flipH="1" flipV="1">
              <a:off x="627" y="1727"/>
              <a:ext cx="846" cy="459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1404" name="Group 28"/>
          <p:cNvGrpSpPr>
            <a:grpSpLocks/>
          </p:cNvGrpSpPr>
          <p:nvPr/>
        </p:nvGrpSpPr>
        <p:grpSpPr bwMode="auto">
          <a:xfrm>
            <a:off x="3005138" y="1460500"/>
            <a:ext cx="982662" cy="1776413"/>
            <a:chOff x="1893" y="920"/>
            <a:chExt cx="619" cy="1119"/>
          </a:xfrm>
        </p:grpSpPr>
        <p:graphicFrame>
          <p:nvGraphicFramePr>
            <p:cNvPr id="151554" name="Object 2"/>
            <p:cNvGraphicFramePr>
              <a:graphicFrameLocks noChangeAspect="1"/>
            </p:cNvGraphicFramePr>
            <p:nvPr/>
          </p:nvGraphicFramePr>
          <p:xfrm>
            <a:off x="1893" y="958"/>
            <a:ext cx="525" cy="7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946" name="Image" r:id="rId8" imgW="1664666" imgH="1410519" progId="">
                    <p:embed/>
                  </p:oleObj>
                </mc:Choice>
                <mc:Fallback>
                  <p:oleObj name="Image" r:id="rId8" imgW="1664666" imgH="1410519" progId="">
                    <p:embed/>
                    <p:pic>
                      <p:nvPicPr>
                        <p:cNvPr id="0" name="Picture 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93" y="958"/>
                          <a:ext cx="525" cy="7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1390" name="Rectangle 14"/>
            <p:cNvSpPr>
              <a:spLocks noChangeArrowheads="1"/>
            </p:cNvSpPr>
            <p:nvPr/>
          </p:nvSpPr>
          <p:spPr bwMode="auto">
            <a:xfrm>
              <a:off x="2088" y="920"/>
              <a:ext cx="424" cy="288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1392" name="Line 16"/>
            <p:cNvSpPr>
              <a:spLocks noChangeShapeType="1"/>
            </p:cNvSpPr>
            <p:nvPr/>
          </p:nvSpPr>
          <p:spPr bwMode="auto">
            <a:xfrm flipH="1" flipV="1">
              <a:off x="2118" y="1643"/>
              <a:ext cx="225" cy="39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1406" name="Group 30"/>
          <p:cNvGrpSpPr>
            <a:grpSpLocks/>
          </p:cNvGrpSpPr>
          <p:nvPr/>
        </p:nvGrpSpPr>
        <p:grpSpPr bwMode="auto">
          <a:xfrm>
            <a:off x="5253038" y="1668463"/>
            <a:ext cx="1150937" cy="1611312"/>
            <a:chOff x="3309" y="1051"/>
            <a:chExt cx="725" cy="1015"/>
          </a:xfrm>
        </p:grpSpPr>
        <p:graphicFrame>
          <p:nvGraphicFramePr>
            <p:cNvPr id="151553" name="Object 1"/>
            <p:cNvGraphicFramePr>
              <a:graphicFrameLocks noChangeAspect="1"/>
            </p:cNvGraphicFramePr>
            <p:nvPr/>
          </p:nvGraphicFramePr>
          <p:xfrm>
            <a:off x="3309" y="1051"/>
            <a:ext cx="725" cy="6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947" name="Image" r:id="rId10" imgW="1664666" imgH="1410519" progId="">
                    <p:embed/>
                  </p:oleObj>
                </mc:Choice>
                <mc:Fallback>
                  <p:oleObj name="Image" r:id="rId10" imgW="1664666" imgH="1410519" progId="">
                    <p:embed/>
                    <p:pic>
                      <p:nvPicPr>
                        <p:cNvPr id="0" name="Picture 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9" y="1051"/>
                          <a:ext cx="725" cy="6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1393" name="Line 17"/>
            <p:cNvSpPr>
              <a:spLocks noChangeShapeType="1"/>
            </p:cNvSpPr>
            <p:nvPr/>
          </p:nvSpPr>
          <p:spPr bwMode="auto">
            <a:xfrm flipV="1">
              <a:off x="3342" y="1661"/>
              <a:ext cx="369" cy="405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1394" name="Text Box 18"/>
          <p:cNvSpPr txBox="1">
            <a:spLocks noChangeArrowheads="1"/>
          </p:cNvSpPr>
          <p:nvPr/>
        </p:nvSpPr>
        <p:spPr bwMode="auto">
          <a:xfrm>
            <a:off x="5272088" y="5346700"/>
            <a:ext cx="20431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>
                <a:solidFill>
                  <a:schemeClr val="hlink"/>
                </a:solidFill>
              </a:rPr>
              <a:t>Serveur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101395" name="Text Box 19"/>
          <p:cNvSpPr txBox="1">
            <a:spLocks noChangeArrowheads="1"/>
          </p:cNvSpPr>
          <p:nvPr/>
        </p:nvSpPr>
        <p:spPr bwMode="auto">
          <a:xfrm>
            <a:off x="6958013" y="1817688"/>
            <a:ext cx="14716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>
                <a:solidFill>
                  <a:schemeClr val="hlink"/>
                </a:solidFill>
              </a:rPr>
              <a:t>Client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101396" name="Text Box 20"/>
          <p:cNvSpPr txBox="1">
            <a:spLocks noChangeArrowheads="1"/>
          </p:cNvSpPr>
          <p:nvPr/>
        </p:nvSpPr>
        <p:spPr bwMode="auto">
          <a:xfrm>
            <a:off x="311150" y="5868988"/>
            <a:ext cx="2624138" cy="466725"/>
          </a:xfrm>
          <a:prstGeom prst="rect">
            <a:avLst/>
          </a:prstGeom>
          <a:noFill/>
          <a:ln w="9525">
            <a:pattFill prst="solidDmnd">
              <a:fgClr>
                <a:srgbClr val="FFFF00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>
                <a:solidFill>
                  <a:srgbClr val="FFFF00"/>
                </a:solidFill>
              </a:rPr>
              <a:t>2 Défauts  majeurs</a:t>
            </a:r>
          </a:p>
        </p:txBody>
      </p:sp>
      <p:sp>
        <p:nvSpPr>
          <p:cNvPr id="101397" name="Line 21"/>
          <p:cNvSpPr>
            <a:spLocks noChangeShapeType="1"/>
          </p:cNvSpPr>
          <p:nvPr/>
        </p:nvSpPr>
        <p:spPr bwMode="auto">
          <a:xfrm>
            <a:off x="2949575" y="4837113"/>
            <a:ext cx="2152650" cy="1697037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1398" name="Line 22"/>
          <p:cNvSpPr>
            <a:spLocks noChangeShapeType="1"/>
          </p:cNvSpPr>
          <p:nvPr/>
        </p:nvSpPr>
        <p:spPr bwMode="auto">
          <a:xfrm flipV="1">
            <a:off x="3067050" y="4984750"/>
            <a:ext cx="1992313" cy="1474788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1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1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0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1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1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1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1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3" grpId="0" animBg="1"/>
      <p:bldP spid="101378" grpId="0" animBg="1" autoUpdateAnimBg="0"/>
      <p:bldP spid="101380" grpId="0" animBg="1" autoUpdateAnimBg="0"/>
      <p:bldP spid="101381" grpId="0" animBg="1"/>
      <p:bldP spid="101382" grpId="0" animBg="1"/>
      <p:bldP spid="101388" grpId="0" animBg="1"/>
      <p:bldP spid="101394" grpId="0" autoUpdateAnimBg="0"/>
      <p:bldP spid="101395" grpId="0" autoUpdateAnimBg="0"/>
      <p:bldP spid="101396" grpId="0" animBg="1" autoUpdateAnimBg="0"/>
      <p:bldP spid="101397" grpId="0" animBg="1"/>
      <p:bldP spid="10139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5E73-2602-40BC-82C7-E08D2690DF40}" type="slidenum">
              <a:rPr lang="fr-FR"/>
              <a:pPr/>
              <a:t>79</a:t>
            </a:fld>
            <a:endParaRPr lang="fr-FR"/>
          </a:p>
        </p:txBody>
      </p:sp>
      <p:sp>
        <p:nvSpPr>
          <p:cNvPr id="128002" name="Line 2"/>
          <p:cNvSpPr>
            <a:spLocks noChangeShapeType="1"/>
          </p:cNvSpPr>
          <p:nvPr/>
        </p:nvSpPr>
        <p:spPr bwMode="auto">
          <a:xfrm flipV="1">
            <a:off x="4057650" y="4160838"/>
            <a:ext cx="42863" cy="685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title"/>
          </p:nvPr>
        </p:nvSpPr>
        <p:spPr>
          <a:xfrm>
            <a:off x="3649663" y="366713"/>
            <a:ext cx="5194300" cy="995362"/>
          </a:xfrm>
          <a:noFill/>
          <a:ln>
            <a:solidFill>
              <a:schemeClr val="accent1"/>
            </a:solidFill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/>
          <a:lstStyle/>
          <a:p>
            <a:r>
              <a:rPr lang="fr-FR" sz="3200">
                <a:solidFill>
                  <a:srgbClr val="FF9900"/>
                </a:solidFill>
              </a:rPr>
              <a:t>Architecture Client-Serveur</a:t>
            </a:r>
            <a:endParaRPr lang="en-US" sz="3200">
              <a:solidFill>
                <a:srgbClr val="FF9900"/>
              </a:solidFill>
            </a:endParaRPr>
          </a:p>
        </p:txBody>
      </p:sp>
      <p:graphicFrame>
        <p:nvGraphicFramePr>
          <p:cNvPr id="152576" name="Object 0"/>
          <p:cNvGraphicFramePr>
            <a:graphicFrameLocks noChangeAspect="1"/>
          </p:cNvGraphicFramePr>
          <p:nvPr/>
        </p:nvGraphicFramePr>
        <p:xfrm>
          <a:off x="3513138" y="4830763"/>
          <a:ext cx="973137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262" name="Image" r:id="rId4" imgW="1372397" imgH="2401694" progId="">
                  <p:embed/>
                </p:oleObj>
              </mc:Choice>
              <mc:Fallback>
                <p:oleObj name="Image" r:id="rId4" imgW="1372397" imgH="2401694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3138" y="4830763"/>
                        <a:ext cx="973137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05" name="Oval 5"/>
          <p:cNvSpPr>
            <a:spLocks noChangeArrowheads="1"/>
          </p:cNvSpPr>
          <p:nvPr/>
        </p:nvSpPr>
        <p:spPr bwMode="auto">
          <a:xfrm>
            <a:off x="1743075" y="3189288"/>
            <a:ext cx="4757738" cy="1285875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4400" b="1">
                <a:solidFill>
                  <a:srgbClr val="FF0066"/>
                </a:solidFill>
              </a:rPr>
              <a:t>LAN</a:t>
            </a:r>
            <a:endParaRPr lang="en-US" sz="4400" b="1">
              <a:solidFill>
                <a:srgbClr val="FF0066"/>
              </a:solidFill>
            </a:endParaRPr>
          </a:p>
        </p:txBody>
      </p:sp>
      <p:sp>
        <p:nvSpPr>
          <p:cNvPr id="128006" name="Rectangle 6"/>
          <p:cNvSpPr>
            <a:spLocks noChangeArrowheads="1"/>
          </p:cNvSpPr>
          <p:nvPr/>
        </p:nvSpPr>
        <p:spPr bwMode="auto">
          <a:xfrm rot="-2720499">
            <a:off x="4111626" y="6284912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 rot="-2720499">
            <a:off x="2978151" y="479425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8008" name="Rectangle 8"/>
          <p:cNvSpPr>
            <a:spLocks noChangeArrowheads="1"/>
          </p:cNvSpPr>
          <p:nvPr/>
        </p:nvSpPr>
        <p:spPr bwMode="auto">
          <a:xfrm>
            <a:off x="5705475" y="1565275"/>
            <a:ext cx="942975" cy="4572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28009" name="Group 9"/>
          <p:cNvGrpSpPr>
            <a:grpSpLocks/>
          </p:cNvGrpSpPr>
          <p:nvPr/>
        </p:nvGrpSpPr>
        <p:grpSpPr bwMode="auto">
          <a:xfrm>
            <a:off x="373063" y="1498600"/>
            <a:ext cx="1873250" cy="1927225"/>
            <a:chOff x="235" y="944"/>
            <a:chExt cx="1238" cy="1242"/>
          </a:xfrm>
        </p:grpSpPr>
        <p:graphicFrame>
          <p:nvGraphicFramePr>
            <p:cNvPr id="152582" name="Object 6"/>
            <p:cNvGraphicFramePr>
              <a:graphicFrameLocks noChangeAspect="1"/>
            </p:cNvGraphicFramePr>
            <p:nvPr/>
          </p:nvGraphicFramePr>
          <p:xfrm>
            <a:off x="235" y="984"/>
            <a:ext cx="852" cy="7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263" name="Image" r:id="rId6" imgW="1880692" imgH="1740296" progId="">
                    <p:embed/>
                  </p:oleObj>
                </mc:Choice>
                <mc:Fallback>
                  <p:oleObj name="Image" r:id="rId6" imgW="1880692" imgH="1740296" progId="">
                    <p:embed/>
                    <p:pic>
                      <p:nvPicPr>
                        <p:cNvPr id="0" name="Picture 7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" y="984"/>
                          <a:ext cx="852" cy="7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11" name="Rectangle 11"/>
            <p:cNvSpPr>
              <a:spLocks noChangeArrowheads="1"/>
            </p:cNvSpPr>
            <p:nvPr/>
          </p:nvSpPr>
          <p:spPr bwMode="auto">
            <a:xfrm>
              <a:off x="483" y="944"/>
              <a:ext cx="738" cy="351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012" name="Rectangle 12"/>
            <p:cNvSpPr>
              <a:spLocks noChangeArrowheads="1"/>
            </p:cNvSpPr>
            <p:nvPr/>
          </p:nvSpPr>
          <p:spPr bwMode="auto">
            <a:xfrm>
              <a:off x="924" y="1097"/>
              <a:ext cx="261" cy="558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013" name="Line 13"/>
            <p:cNvSpPr>
              <a:spLocks noChangeShapeType="1"/>
            </p:cNvSpPr>
            <p:nvPr/>
          </p:nvSpPr>
          <p:spPr bwMode="auto">
            <a:xfrm flipH="1" flipV="1">
              <a:off x="627" y="1727"/>
              <a:ext cx="846" cy="459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8014" name="Group 14"/>
          <p:cNvGrpSpPr>
            <a:grpSpLocks/>
          </p:cNvGrpSpPr>
          <p:nvPr/>
        </p:nvGrpSpPr>
        <p:grpSpPr bwMode="auto">
          <a:xfrm>
            <a:off x="3005138" y="1460500"/>
            <a:ext cx="982662" cy="1776413"/>
            <a:chOff x="1893" y="920"/>
            <a:chExt cx="619" cy="1119"/>
          </a:xfrm>
        </p:grpSpPr>
        <p:graphicFrame>
          <p:nvGraphicFramePr>
            <p:cNvPr id="152581" name="Object 5"/>
            <p:cNvGraphicFramePr>
              <a:graphicFrameLocks noChangeAspect="1"/>
            </p:cNvGraphicFramePr>
            <p:nvPr/>
          </p:nvGraphicFramePr>
          <p:xfrm>
            <a:off x="1893" y="958"/>
            <a:ext cx="525" cy="7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264" name="Image" r:id="rId8" imgW="1664666" imgH="1410519" progId="">
                    <p:embed/>
                  </p:oleObj>
                </mc:Choice>
                <mc:Fallback>
                  <p:oleObj name="Image" r:id="rId8" imgW="1664666" imgH="1410519" progId="">
                    <p:embed/>
                    <p:pic>
                      <p:nvPicPr>
                        <p:cNvPr id="0" name="Picture 7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93" y="958"/>
                          <a:ext cx="525" cy="7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16" name="Rectangle 16"/>
            <p:cNvSpPr>
              <a:spLocks noChangeArrowheads="1"/>
            </p:cNvSpPr>
            <p:nvPr/>
          </p:nvSpPr>
          <p:spPr bwMode="auto">
            <a:xfrm>
              <a:off x="2088" y="920"/>
              <a:ext cx="424" cy="288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017" name="Line 17"/>
            <p:cNvSpPr>
              <a:spLocks noChangeShapeType="1"/>
            </p:cNvSpPr>
            <p:nvPr/>
          </p:nvSpPr>
          <p:spPr bwMode="auto">
            <a:xfrm flipH="1" flipV="1">
              <a:off x="2118" y="1643"/>
              <a:ext cx="225" cy="39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8018" name="Group 18"/>
          <p:cNvGrpSpPr>
            <a:grpSpLocks/>
          </p:cNvGrpSpPr>
          <p:nvPr/>
        </p:nvGrpSpPr>
        <p:grpSpPr bwMode="auto">
          <a:xfrm>
            <a:off x="5253038" y="1668463"/>
            <a:ext cx="1150937" cy="1611312"/>
            <a:chOff x="3309" y="1051"/>
            <a:chExt cx="725" cy="1015"/>
          </a:xfrm>
        </p:grpSpPr>
        <p:graphicFrame>
          <p:nvGraphicFramePr>
            <p:cNvPr id="152580" name="Object 4"/>
            <p:cNvGraphicFramePr>
              <a:graphicFrameLocks noChangeAspect="1"/>
            </p:cNvGraphicFramePr>
            <p:nvPr/>
          </p:nvGraphicFramePr>
          <p:xfrm>
            <a:off x="3309" y="1051"/>
            <a:ext cx="725" cy="6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265" name="Image" r:id="rId10" imgW="1664666" imgH="1410519" progId="">
                    <p:embed/>
                  </p:oleObj>
                </mc:Choice>
                <mc:Fallback>
                  <p:oleObj name="Image" r:id="rId10" imgW="1664666" imgH="1410519" progId="">
                    <p:embed/>
                    <p:pic>
                      <p:nvPicPr>
                        <p:cNvPr id="0" name="Picture 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9" y="1051"/>
                          <a:ext cx="725" cy="6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20" name="Line 20"/>
            <p:cNvSpPr>
              <a:spLocks noChangeShapeType="1"/>
            </p:cNvSpPr>
            <p:nvPr/>
          </p:nvSpPr>
          <p:spPr bwMode="auto">
            <a:xfrm flipV="1">
              <a:off x="3342" y="1661"/>
              <a:ext cx="369" cy="405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8021" name="Text Box 21"/>
          <p:cNvSpPr txBox="1">
            <a:spLocks noChangeArrowheads="1"/>
          </p:cNvSpPr>
          <p:nvPr/>
        </p:nvSpPr>
        <p:spPr bwMode="auto">
          <a:xfrm>
            <a:off x="5272088" y="5346700"/>
            <a:ext cx="20431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>
                <a:solidFill>
                  <a:schemeClr val="hlink"/>
                </a:solidFill>
              </a:rPr>
              <a:t>Serveur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128022" name="Text Box 22"/>
          <p:cNvSpPr txBox="1">
            <a:spLocks noChangeArrowheads="1"/>
          </p:cNvSpPr>
          <p:nvPr/>
        </p:nvSpPr>
        <p:spPr bwMode="auto">
          <a:xfrm>
            <a:off x="6958013" y="1817688"/>
            <a:ext cx="14716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>
                <a:solidFill>
                  <a:schemeClr val="hlink"/>
                </a:solidFill>
              </a:rPr>
              <a:t>Client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128023" name="Text Box 23"/>
          <p:cNvSpPr txBox="1">
            <a:spLocks noChangeArrowheads="1"/>
          </p:cNvSpPr>
          <p:nvPr/>
        </p:nvSpPr>
        <p:spPr bwMode="auto">
          <a:xfrm>
            <a:off x="311150" y="5868988"/>
            <a:ext cx="2624138" cy="466725"/>
          </a:xfrm>
          <a:prstGeom prst="rect">
            <a:avLst/>
          </a:prstGeom>
          <a:noFill/>
          <a:ln w="9525">
            <a:pattFill prst="solidDmnd">
              <a:fgClr>
                <a:srgbClr val="FFFF00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>
                <a:solidFill>
                  <a:srgbClr val="FFFF00"/>
                </a:solidFill>
              </a:rPr>
              <a:t>2 Défauts  majeurs</a:t>
            </a:r>
          </a:p>
        </p:txBody>
      </p:sp>
      <p:grpSp>
        <p:nvGrpSpPr>
          <p:cNvPr id="128026" name="Group 26"/>
          <p:cNvGrpSpPr>
            <a:grpSpLocks/>
          </p:cNvGrpSpPr>
          <p:nvPr/>
        </p:nvGrpSpPr>
        <p:grpSpPr bwMode="auto">
          <a:xfrm>
            <a:off x="0" y="3552825"/>
            <a:ext cx="1773238" cy="1314450"/>
            <a:chOff x="0" y="2238"/>
            <a:chExt cx="1117" cy="828"/>
          </a:xfrm>
        </p:grpSpPr>
        <p:graphicFrame>
          <p:nvGraphicFramePr>
            <p:cNvPr id="152579" name="Object 3"/>
            <p:cNvGraphicFramePr>
              <a:graphicFrameLocks noChangeAspect="1"/>
            </p:cNvGraphicFramePr>
            <p:nvPr/>
          </p:nvGraphicFramePr>
          <p:xfrm>
            <a:off x="0" y="2278"/>
            <a:ext cx="852" cy="7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266" name="Image" r:id="rId11" imgW="1880692" imgH="1740296" progId="">
                    <p:embed/>
                  </p:oleObj>
                </mc:Choice>
                <mc:Fallback>
                  <p:oleObj name="Image" r:id="rId11" imgW="1880692" imgH="1740296" progId="">
                    <p:embed/>
                    <p:pic>
                      <p:nvPicPr>
                        <p:cNvPr id="0" name="Picture 8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278"/>
                          <a:ext cx="852" cy="7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28" name="Rectangle 28"/>
            <p:cNvSpPr>
              <a:spLocks noChangeArrowheads="1"/>
            </p:cNvSpPr>
            <p:nvPr/>
          </p:nvSpPr>
          <p:spPr bwMode="auto">
            <a:xfrm>
              <a:off x="248" y="2238"/>
              <a:ext cx="738" cy="351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029" name="Rectangle 29"/>
            <p:cNvSpPr>
              <a:spLocks noChangeArrowheads="1"/>
            </p:cNvSpPr>
            <p:nvPr/>
          </p:nvSpPr>
          <p:spPr bwMode="auto">
            <a:xfrm>
              <a:off x="689" y="2391"/>
              <a:ext cx="261" cy="558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030" name="Line 30"/>
            <p:cNvSpPr>
              <a:spLocks noChangeShapeType="1"/>
            </p:cNvSpPr>
            <p:nvPr/>
          </p:nvSpPr>
          <p:spPr bwMode="auto">
            <a:xfrm flipH="1">
              <a:off x="253" y="2394"/>
              <a:ext cx="864" cy="6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8031" name="Group 31"/>
          <p:cNvGrpSpPr>
            <a:grpSpLocks/>
          </p:cNvGrpSpPr>
          <p:nvPr/>
        </p:nvGrpSpPr>
        <p:grpSpPr bwMode="auto">
          <a:xfrm>
            <a:off x="6432550" y="3116263"/>
            <a:ext cx="1784350" cy="974725"/>
            <a:chOff x="4052" y="1963"/>
            <a:chExt cx="1124" cy="614"/>
          </a:xfrm>
        </p:grpSpPr>
        <p:graphicFrame>
          <p:nvGraphicFramePr>
            <p:cNvPr id="152578" name="Object 2"/>
            <p:cNvGraphicFramePr>
              <a:graphicFrameLocks noChangeAspect="1"/>
            </p:cNvGraphicFramePr>
            <p:nvPr/>
          </p:nvGraphicFramePr>
          <p:xfrm>
            <a:off x="4451" y="1963"/>
            <a:ext cx="725" cy="6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267" name="Image" r:id="rId12" imgW="1664666" imgH="1410519" progId="">
                    <p:embed/>
                  </p:oleObj>
                </mc:Choice>
                <mc:Fallback>
                  <p:oleObj name="Image" r:id="rId12" imgW="1664666" imgH="1410519" progId="">
                    <p:embed/>
                    <p:pic>
                      <p:nvPicPr>
                        <p:cNvPr id="0" name="Picture 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51" y="1963"/>
                          <a:ext cx="725" cy="6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33" name="Line 33"/>
            <p:cNvSpPr>
              <a:spLocks noChangeShapeType="1"/>
            </p:cNvSpPr>
            <p:nvPr/>
          </p:nvSpPr>
          <p:spPr bwMode="auto">
            <a:xfrm flipV="1">
              <a:off x="4052" y="2247"/>
              <a:ext cx="426" cy="69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8034" name="Group 34"/>
          <p:cNvGrpSpPr>
            <a:grpSpLocks/>
          </p:cNvGrpSpPr>
          <p:nvPr/>
        </p:nvGrpSpPr>
        <p:grpSpPr bwMode="auto">
          <a:xfrm>
            <a:off x="5913438" y="4254500"/>
            <a:ext cx="2532062" cy="1116013"/>
            <a:chOff x="3725" y="2680"/>
            <a:chExt cx="1595" cy="703"/>
          </a:xfrm>
        </p:grpSpPr>
        <p:graphicFrame>
          <p:nvGraphicFramePr>
            <p:cNvPr id="152577" name="Object 1"/>
            <p:cNvGraphicFramePr>
              <a:graphicFrameLocks noChangeAspect="1"/>
            </p:cNvGraphicFramePr>
            <p:nvPr/>
          </p:nvGraphicFramePr>
          <p:xfrm>
            <a:off x="4595" y="2769"/>
            <a:ext cx="725" cy="6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268" name="Image" r:id="rId13" imgW="1664666" imgH="1410519" progId="">
                    <p:embed/>
                  </p:oleObj>
                </mc:Choice>
                <mc:Fallback>
                  <p:oleObj name="Image" r:id="rId13" imgW="1664666" imgH="1410519" progId="">
                    <p:embed/>
                    <p:pic>
                      <p:nvPicPr>
                        <p:cNvPr id="0" name="Picture 8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95" y="2769"/>
                          <a:ext cx="725" cy="6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36" name="Line 36"/>
            <p:cNvSpPr>
              <a:spLocks noChangeShapeType="1"/>
            </p:cNvSpPr>
            <p:nvPr/>
          </p:nvSpPr>
          <p:spPr bwMode="auto">
            <a:xfrm>
              <a:off x="3725" y="2680"/>
              <a:ext cx="917" cy="29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8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8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8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8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C93FC-4CF7-4D4C-953D-7BE6D772356B}" type="slidenum">
              <a:rPr lang="fr-FR"/>
              <a:pPr/>
              <a:t>8</a:t>
            </a:fld>
            <a:endParaRPr lang="fr-FR"/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Contrôle de connaissances</a:t>
            </a:r>
            <a:endParaRPr lang="en-US"/>
          </a:p>
        </p:txBody>
      </p:sp>
      <p:sp>
        <p:nvSpPr>
          <p:cNvPr id="74757" name="Text Box 5"/>
          <p:cNvSpPr txBox="1">
            <a:spLocks noGrp="1" noChangeArrowheads="1"/>
          </p:cNvSpPr>
          <p:nvPr>
            <p:ph type="body" idx="1"/>
          </p:nvPr>
        </p:nvSpPr>
        <p:spPr>
          <a:xfrm>
            <a:off x="478959" y="1404190"/>
            <a:ext cx="5872162" cy="2527319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  <a:spcBef>
                <a:spcPct val="65000"/>
              </a:spcBef>
              <a:buClr>
                <a:srgbClr val="FF0066"/>
              </a:buClr>
              <a:buSzPct val="150000"/>
              <a:buFont typeface="Wingdings" pitchFamily="2" charset="2"/>
              <a:buChar char="$"/>
            </a:pPr>
            <a:r>
              <a:rPr lang="fr-FR" sz="2800" b="1" dirty="0">
                <a:solidFill>
                  <a:schemeClr val="bg1"/>
                </a:solidFill>
              </a:rPr>
              <a:t> Selon le </a:t>
            </a:r>
            <a:r>
              <a:rPr lang="fr-FR" sz="2800" b="1" dirty="0" smtClean="0">
                <a:solidFill>
                  <a:schemeClr val="bg1"/>
                </a:solidFill>
              </a:rPr>
              <a:t>cours</a:t>
            </a:r>
            <a:endParaRPr lang="fr-FR" sz="1600" dirty="0">
              <a:solidFill>
                <a:srgbClr val="FF0066"/>
              </a:solidFill>
            </a:endParaRPr>
          </a:p>
          <a:p>
            <a:pPr lvl="1">
              <a:lnSpc>
                <a:spcPct val="80000"/>
              </a:lnSpc>
              <a:spcBef>
                <a:spcPct val="65000"/>
              </a:spcBef>
              <a:buClr>
                <a:srgbClr val="FF0066"/>
              </a:buClr>
              <a:buSzPct val="150000"/>
              <a:buFont typeface="Wingdings" pitchFamily="2" charset="2"/>
              <a:buChar char="$"/>
            </a:pPr>
            <a:r>
              <a:rPr lang="fr-FR" sz="2400" b="1" dirty="0" smtClean="0">
                <a:solidFill>
                  <a:srgbClr val="FFFF00"/>
                </a:solidFill>
              </a:rPr>
              <a:t>Examen </a:t>
            </a:r>
          </a:p>
          <a:p>
            <a:pPr lvl="1">
              <a:lnSpc>
                <a:spcPct val="80000"/>
              </a:lnSpc>
              <a:spcBef>
                <a:spcPct val="65000"/>
              </a:spcBef>
              <a:buClr>
                <a:srgbClr val="FF0066"/>
              </a:buClr>
              <a:buSzPct val="150000"/>
              <a:buFont typeface="Wingdings" pitchFamily="2" charset="2"/>
              <a:buChar char="$"/>
            </a:pPr>
            <a:endParaRPr lang="fr-FR" sz="2400" b="1" dirty="0" smtClean="0">
              <a:solidFill>
                <a:srgbClr val="FFFF00"/>
              </a:solidFill>
            </a:endParaRPr>
          </a:p>
          <a:p>
            <a:pPr lvl="1">
              <a:lnSpc>
                <a:spcPct val="80000"/>
              </a:lnSpc>
              <a:spcBef>
                <a:spcPct val="65000"/>
              </a:spcBef>
              <a:buClr>
                <a:srgbClr val="FF0066"/>
              </a:buClr>
              <a:buSzPct val="150000"/>
              <a:buFont typeface="Wingdings" pitchFamily="2" charset="2"/>
              <a:buChar char="$"/>
            </a:pPr>
            <a:endParaRPr lang="fr-FR" sz="2400" b="1" dirty="0">
              <a:solidFill>
                <a:srgbClr val="FFFF00"/>
              </a:solidFill>
            </a:endParaRPr>
          </a:p>
          <a:p>
            <a:pPr lvl="1">
              <a:lnSpc>
                <a:spcPct val="80000"/>
              </a:lnSpc>
              <a:spcBef>
                <a:spcPct val="65000"/>
              </a:spcBef>
              <a:buClr>
                <a:srgbClr val="FF0066"/>
              </a:buClr>
              <a:buSzPct val="150000"/>
              <a:buFont typeface="Wingdings" pitchFamily="2" charset="2"/>
              <a:buChar char="$"/>
            </a:pPr>
            <a:r>
              <a:rPr lang="fr-FR" sz="2400" b="1" dirty="0" smtClean="0">
                <a:solidFill>
                  <a:srgbClr val="FFFF00"/>
                </a:solidFill>
              </a:rPr>
              <a:t>Projet</a:t>
            </a:r>
          </a:p>
          <a:p>
            <a:pPr lvl="2">
              <a:lnSpc>
                <a:spcPct val="150000"/>
              </a:lnSpc>
              <a:spcBef>
                <a:spcPct val="65000"/>
              </a:spcBef>
              <a:buClr>
                <a:srgbClr val="FF0066"/>
              </a:buClr>
              <a:buSzPct val="150000"/>
              <a:buFont typeface="Wingdings" pitchFamily="2" charset="2"/>
              <a:buChar char="$"/>
            </a:pPr>
            <a:r>
              <a:rPr lang="fr-FR" sz="2000" b="1" dirty="0" smtClean="0">
                <a:solidFill>
                  <a:srgbClr val="FFFF00"/>
                </a:solidFill>
              </a:rPr>
              <a:t>Examen pendant la soutenance</a:t>
            </a:r>
            <a:endParaRPr lang="fr-FR" sz="2000" b="1" dirty="0">
              <a:solidFill>
                <a:srgbClr val="FFFF00"/>
              </a:solidFill>
            </a:endParaRPr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446367" y="5012017"/>
            <a:ext cx="7712895" cy="154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65000"/>
              </a:spcBef>
              <a:buClr>
                <a:srgbClr val="FF0066"/>
              </a:buClr>
              <a:buSzPct val="150000"/>
              <a:buFont typeface="Wingdings" pitchFamily="2" charset="2"/>
              <a:buChar char="$"/>
            </a:pPr>
            <a:r>
              <a:rPr lang="fr-FR" dirty="0">
                <a:solidFill>
                  <a:srgbClr val="FFFF00"/>
                </a:solidFill>
              </a:rPr>
              <a:t>Questions ?</a:t>
            </a:r>
          </a:p>
          <a:p>
            <a:pPr>
              <a:lnSpc>
                <a:spcPct val="50000"/>
              </a:lnSpc>
              <a:spcBef>
                <a:spcPct val="65000"/>
              </a:spcBef>
            </a:pPr>
            <a:r>
              <a:rPr lang="fr-FR" sz="2000" dirty="0">
                <a:solidFill>
                  <a:srgbClr val="FFFF00"/>
                </a:solidFill>
              </a:rPr>
              <a:t>	Witold.Litwin@dauphine.fr</a:t>
            </a:r>
          </a:p>
          <a:p>
            <a:pPr>
              <a:lnSpc>
                <a:spcPct val="50000"/>
              </a:lnSpc>
              <a:spcBef>
                <a:spcPct val="65000"/>
              </a:spcBef>
            </a:pPr>
            <a:r>
              <a:rPr lang="fr-FR" sz="2000" dirty="0">
                <a:solidFill>
                  <a:srgbClr val="FFFF00"/>
                </a:solidFill>
              </a:rPr>
              <a:t>	</a:t>
            </a:r>
            <a:r>
              <a:rPr lang="fr-FR" sz="2000">
                <a:solidFill>
                  <a:srgbClr val="FFFF00"/>
                </a:solidFill>
              </a:rPr>
              <a:t>Bureau </a:t>
            </a:r>
            <a:r>
              <a:rPr lang="fr-FR" sz="2000" smtClean="0">
                <a:solidFill>
                  <a:srgbClr val="FFFF00"/>
                </a:solidFill>
              </a:rPr>
              <a:t>B209</a:t>
            </a:r>
            <a:endParaRPr lang="fr-FR" sz="2000" dirty="0">
              <a:solidFill>
                <a:srgbClr val="FFFF00"/>
              </a:solidFill>
            </a:endParaRPr>
          </a:p>
          <a:p>
            <a:pPr>
              <a:lnSpc>
                <a:spcPct val="50000"/>
              </a:lnSpc>
              <a:spcBef>
                <a:spcPct val="65000"/>
              </a:spcBef>
            </a:pPr>
            <a:r>
              <a:rPr lang="fr-FR" sz="1800" dirty="0">
                <a:solidFill>
                  <a:srgbClr val="FF0066"/>
                </a:solidFill>
              </a:rPr>
              <a:t>	</a:t>
            </a:r>
            <a:r>
              <a:rPr lang="en-US" sz="2000" dirty="0" smtClean="0">
                <a:hlinkClick r:id="rId5"/>
              </a:rPr>
              <a:t>http</a:t>
            </a:r>
            <a:r>
              <a:rPr lang="en-US" sz="2000" dirty="0">
                <a:hlinkClick r:id="rId5"/>
              </a:rPr>
              <a:t>://www.lamsade.dauphine.fr/~litwin/witold.html</a:t>
            </a:r>
            <a:endParaRPr lang="fr-FR" sz="2000" dirty="0">
              <a:solidFill>
                <a:srgbClr val="FFFF00"/>
              </a:solidFill>
            </a:endParaRPr>
          </a:p>
        </p:txBody>
      </p:sp>
      <p:graphicFrame>
        <p:nvGraphicFramePr>
          <p:cNvPr id="74760" name="Object 8"/>
          <p:cNvGraphicFramePr>
            <a:graphicFrameLocks noChangeAspect="1"/>
          </p:cNvGraphicFramePr>
          <p:nvPr/>
        </p:nvGraphicFramePr>
        <p:xfrm>
          <a:off x="6376988" y="1298575"/>
          <a:ext cx="2392362" cy="343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58" name="Image" r:id="rId6" imgW="3189552" imgH="4574656" progId="">
                  <p:embed/>
                </p:oleObj>
              </mc:Choice>
              <mc:Fallback>
                <p:oleObj name="Image" r:id="rId6" imgW="3189552" imgH="4574656" progId="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6988" y="1298575"/>
                        <a:ext cx="2392362" cy="343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 6" descr="proje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89413" y="3108514"/>
            <a:ext cx="1820830" cy="1024217"/>
          </a:xfrm>
          <a:prstGeom prst="rect">
            <a:avLst/>
          </a:prstGeom>
        </p:spPr>
      </p:pic>
      <p:pic>
        <p:nvPicPr>
          <p:cNvPr id="8" name="Image 7" descr="maillot-jaun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95437" y="1785472"/>
            <a:ext cx="768180" cy="1190812"/>
          </a:xfrm>
          <a:prstGeom prst="rect">
            <a:avLst/>
          </a:prstGeom>
        </p:spPr>
      </p:pic>
      <p:pic>
        <p:nvPicPr>
          <p:cNvPr id="9" name="~PP2199.WAV">
            <a:hlinkClick r:id="" action="ppaction://media"/>
          </p:cNvPr>
          <p:cNvPicPr>
            <a:picLocks noRot="1" noChangeAspect="1"/>
          </p:cNvPicPr>
          <p:nvPr>
            <a:wavAudioFile r:embed="rId2" name="~PP2199.WAV"/>
          </p:nvPr>
        </p:nvPicPr>
        <p:blipFill>
          <a:blip r:embed="rId10" cstate="print"/>
          <a:stretch>
            <a:fillRect/>
          </a:stretch>
        </p:blipFill>
        <p:spPr>
          <a:xfrm>
            <a:off x="8691563" y="64055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72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5E73-2602-40BC-82C7-E08D2690DF40}" type="slidenum">
              <a:rPr lang="fr-FR"/>
              <a:pPr/>
              <a:t>80</a:t>
            </a:fld>
            <a:endParaRPr lang="fr-FR"/>
          </a:p>
        </p:txBody>
      </p:sp>
      <p:sp>
        <p:nvSpPr>
          <p:cNvPr id="128002" name="Line 2"/>
          <p:cNvSpPr>
            <a:spLocks noChangeShapeType="1"/>
          </p:cNvSpPr>
          <p:nvPr/>
        </p:nvSpPr>
        <p:spPr bwMode="auto">
          <a:xfrm flipV="1">
            <a:off x="4057650" y="4160838"/>
            <a:ext cx="42863" cy="685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title"/>
          </p:nvPr>
        </p:nvSpPr>
        <p:spPr>
          <a:xfrm>
            <a:off x="3649663" y="366713"/>
            <a:ext cx="5194300" cy="995362"/>
          </a:xfrm>
          <a:noFill/>
          <a:ln>
            <a:solidFill>
              <a:schemeClr val="accent1"/>
            </a:solidFill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/>
          <a:lstStyle/>
          <a:p>
            <a:r>
              <a:rPr lang="fr-FR" sz="3200">
                <a:solidFill>
                  <a:srgbClr val="FF9900"/>
                </a:solidFill>
              </a:rPr>
              <a:t>Architecture Client-Serveur</a:t>
            </a:r>
            <a:endParaRPr lang="en-US" sz="3200">
              <a:solidFill>
                <a:srgbClr val="FF9900"/>
              </a:solidFill>
            </a:endParaRPr>
          </a:p>
        </p:txBody>
      </p:sp>
      <p:graphicFrame>
        <p:nvGraphicFramePr>
          <p:cNvPr id="152576" name="Object 0"/>
          <p:cNvGraphicFramePr>
            <a:graphicFrameLocks noChangeAspect="1"/>
          </p:cNvGraphicFramePr>
          <p:nvPr/>
        </p:nvGraphicFramePr>
        <p:xfrm>
          <a:off x="3513138" y="4830763"/>
          <a:ext cx="973137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12" name="Image" r:id="rId4" imgW="1372397" imgH="2401694" progId="">
                  <p:embed/>
                </p:oleObj>
              </mc:Choice>
              <mc:Fallback>
                <p:oleObj name="Image" r:id="rId4" imgW="1372397" imgH="2401694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3138" y="4830763"/>
                        <a:ext cx="973137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05" name="Oval 5"/>
          <p:cNvSpPr>
            <a:spLocks noChangeArrowheads="1"/>
          </p:cNvSpPr>
          <p:nvPr/>
        </p:nvSpPr>
        <p:spPr bwMode="auto">
          <a:xfrm>
            <a:off x="1743075" y="3189288"/>
            <a:ext cx="4757738" cy="1285875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4400" b="1">
                <a:solidFill>
                  <a:srgbClr val="FF0066"/>
                </a:solidFill>
              </a:rPr>
              <a:t>LAN</a:t>
            </a:r>
            <a:endParaRPr lang="en-US" sz="4400" b="1">
              <a:solidFill>
                <a:srgbClr val="FF0066"/>
              </a:solidFill>
            </a:endParaRPr>
          </a:p>
        </p:txBody>
      </p:sp>
      <p:sp>
        <p:nvSpPr>
          <p:cNvPr id="128006" name="Rectangle 6"/>
          <p:cNvSpPr>
            <a:spLocks noChangeArrowheads="1"/>
          </p:cNvSpPr>
          <p:nvPr/>
        </p:nvSpPr>
        <p:spPr bwMode="auto">
          <a:xfrm rot="-2720499">
            <a:off x="4111626" y="6284912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 rot="-2720499">
            <a:off x="2978151" y="479425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8008" name="Rectangle 8"/>
          <p:cNvSpPr>
            <a:spLocks noChangeArrowheads="1"/>
          </p:cNvSpPr>
          <p:nvPr/>
        </p:nvSpPr>
        <p:spPr bwMode="auto">
          <a:xfrm>
            <a:off x="5705475" y="1565275"/>
            <a:ext cx="942975" cy="4572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73063" y="1498600"/>
            <a:ext cx="1873250" cy="1927225"/>
            <a:chOff x="235" y="944"/>
            <a:chExt cx="1238" cy="1242"/>
          </a:xfrm>
        </p:grpSpPr>
        <p:graphicFrame>
          <p:nvGraphicFramePr>
            <p:cNvPr id="152582" name="Object 6"/>
            <p:cNvGraphicFramePr>
              <a:graphicFrameLocks noChangeAspect="1"/>
            </p:cNvGraphicFramePr>
            <p:nvPr/>
          </p:nvGraphicFramePr>
          <p:xfrm>
            <a:off x="235" y="984"/>
            <a:ext cx="852" cy="7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913" name="Image" r:id="rId6" imgW="1880692" imgH="1740296" progId="">
                    <p:embed/>
                  </p:oleObj>
                </mc:Choice>
                <mc:Fallback>
                  <p:oleObj name="Image" r:id="rId6" imgW="1880692" imgH="1740296" progId="">
                    <p:embed/>
                    <p:pic>
                      <p:nvPicPr>
                        <p:cNvPr id="0" name="Picture 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" y="984"/>
                          <a:ext cx="852" cy="7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11" name="Rectangle 11"/>
            <p:cNvSpPr>
              <a:spLocks noChangeArrowheads="1"/>
            </p:cNvSpPr>
            <p:nvPr/>
          </p:nvSpPr>
          <p:spPr bwMode="auto">
            <a:xfrm>
              <a:off x="483" y="944"/>
              <a:ext cx="738" cy="351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012" name="Rectangle 12"/>
            <p:cNvSpPr>
              <a:spLocks noChangeArrowheads="1"/>
            </p:cNvSpPr>
            <p:nvPr/>
          </p:nvSpPr>
          <p:spPr bwMode="auto">
            <a:xfrm>
              <a:off x="924" y="1097"/>
              <a:ext cx="261" cy="558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013" name="Line 13"/>
            <p:cNvSpPr>
              <a:spLocks noChangeShapeType="1"/>
            </p:cNvSpPr>
            <p:nvPr/>
          </p:nvSpPr>
          <p:spPr bwMode="auto">
            <a:xfrm flipH="1" flipV="1">
              <a:off x="627" y="1727"/>
              <a:ext cx="846" cy="459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005138" y="1460500"/>
            <a:ext cx="982662" cy="1776413"/>
            <a:chOff x="1893" y="920"/>
            <a:chExt cx="619" cy="1119"/>
          </a:xfrm>
        </p:grpSpPr>
        <p:graphicFrame>
          <p:nvGraphicFramePr>
            <p:cNvPr id="152581" name="Object 5"/>
            <p:cNvGraphicFramePr>
              <a:graphicFrameLocks noChangeAspect="1"/>
            </p:cNvGraphicFramePr>
            <p:nvPr/>
          </p:nvGraphicFramePr>
          <p:xfrm>
            <a:off x="1893" y="958"/>
            <a:ext cx="525" cy="7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914" name="Image" r:id="rId8" imgW="1664666" imgH="1410519" progId="">
                    <p:embed/>
                  </p:oleObj>
                </mc:Choice>
                <mc:Fallback>
                  <p:oleObj name="Image" r:id="rId8" imgW="1664666" imgH="1410519" progId="">
                    <p:embed/>
                    <p:pic>
                      <p:nvPicPr>
                        <p:cNvPr id="0" name="Picture 8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93" y="958"/>
                          <a:ext cx="525" cy="7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16" name="Rectangle 16"/>
            <p:cNvSpPr>
              <a:spLocks noChangeArrowheads="1"/>
            </p:cNvSpPr>
            <p:nvPr/>
          </p:nvSpPr>
          <p:spPr bwMode="auto">
            <a:xfrm>
              <a:off x="2088" y="920"/>
              <a:ext cx="424" cy="288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017" name="Line 17"/>
            <p:cNvSpPr>
              <a:spLocks noChangeShapeType="1"/>
            </p:cNvSpPr>
            <p:nvPr/>
          </p:nvSpPr>
          <p:spPr bwMode="auto">
            <a:xfrm flipH="1" flipV="1">
              <a:off x="2118" y="1643"/>
              <a:ext cx="225" cy="39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5253038" y="1668463"/>
            <a:ext cx="1150937" cy="1611312"/>
            <a:chOff x="3309" y="1051"/>
            <a:chExt cx="725" cy="1015"/>
          </a:xfrm>
        </p:grpSpPr>
        <p:graphicFrame>
          <p:nvGraphicFramePr>
            <p:cNvPr id="152580" name="Object 4"/>
            <p:cNvGraphicFramePr>
              <a:graphicFrameLocks noChangeAspect="1"/>
            </p:cNvGraphicFramePr>
            <p:nvPr/>
          </p:nvGraphicFramePr>
          <p:xfrm>
            <a:off x="3309" y="1051"/>
            <a:ext cx="725" cy="6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915" name="Image" r:id="rId10" imgW="1664666" imgH="1410519" progId="">
                    <p:embed/>
                  </p:oleObj>
                </mc:Choice>
                <mc:Fallback>
                  <p:oleObj name="Image" r:id="rId10" imgW="1664666" imgH="1410519" progId="">
                    <p:embed/>
                    <p:pic>
                      <p:nvPicPr>
                        <p:cNvPr id="0" name="Picture 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9" y="1051"/>
                          <a:ext cx="725" cy="6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20" name="Line 20"/>
            <p:cNvSpPr>
              <a:spLocks noChangeShapeType="1"/>
            </p:cNvSpPr>
            <p:nvPr/>
          </p:nvSpPr>
          <p:spPr bwMode="auto">
            <a:xfrm flipV="1">
              <a:off x="3342" y="1661"/>
              <a:ext cx="369" cy="405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8021" name="Text Box 21"/>
          <p:cNvSpPr txBox="1">
            <a:spLocks noChangeArrowheads="1"/>
          </p:cNvSpPr>
          <p:nvPr/>
        </p:nvSpPr>
        <p:spPr bwMode="auto">
          <a:xfrm>
            <a:off x="5272088" y="5346700"/>
            <a:ext cx="20431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>
                <a:solidFill>
                  <a:schemeClr val="hlink"/>
                </a:solidFill>
              </a:rPr>
              <a:t>Serveur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128022" name="Text Box 22"/>
          <p:cNvSpPr txBox="1">
            <a:spLocks noChangeArrowheads="1"/>
          </p:cNvSpPr>
          <p:nvPr/>
        </p:nvSpPr>
        <p:spPr bwMode="auto">
          <a:xfrm>
            <a:off x="6958013" y="1817688"/>
            <a:ext cx="14716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>
                <a:solidFill>
                  <a:schemeClr val="hlink"/>
                </a:solidFill>
              </a:rPr>
              <a:t>Client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128023" name="Text Box 23"/>
          <p:cNvSpPr txBox="1">
            <a:spLocks noChangeArrowheads="1"/>
          </p:cNvSpPr>
          <p:nvPr/>
        </p:nvSpPr>
        <p:spPr bwMode="auto">
          <a:xfrm>
            <a:off x="311150" y="5868988"/>
            <a:ext cx="2624138" cy="466725"/>
          </a:xfrm>
          <a:prstGeom prst="rect">
            <a:avLst/>
          </a:prstGeom>
          <a:noFill/>
          <a:ln w="9525">
            <a:pattFill prst="solidDmnd">
              <a:fgClr>
                <a:srgbClr val="FFFF00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>
                <a:solidFill>
                  <a:srgbClr val="FFFF00"/>
                </a:solidFill>
              </a:rPr>
              <a:t>2 Défauts  majeurs</a:t>
            </a: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0" y="3552825"/>
            <a:ext cx="1773238" cy="1314450"/>
            <a:chOff x="0" y="2238"/>
            <a:chExt cx="1117" cy="828"/>
          </a:xfrm>
        </p:grpSpPr>
        <p:graphicFrame>
          <p:nvGraphicFramePr>
            <p:cNvPr id="152579" name="Object 3"/>
            <p:cNvGraphicFramePr>
              <a:graphicFrameLocks noChangeAspect="1"/>
            </p:cNvGraphicFramePr>
            <p:nvPr/>
          </p:nvGraphicFramePr>
          <p:xfrm>
            <a:off x="0" y="2278"/>
            <a:ext cx="852" cy="7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916" name="Image" r:id="rId11" imgW="1880692" imgH="1740296" progId="">
                    <p:embed/>
                  </p:oleObj>
                </mc:Choice>
                <mc:Fallback>
                  <p:oleObj name="Image" r:id="rId11" imgW="1880692" imgH="1740296" progId="">
                    <p:embed/>
                    <p:pic>
                      <p:nvPicPr>
                        <p:cNvPr id="0" name="Picture 8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278"/>
                          <a:ext cx="852" cy="7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28" name="Rectangle 28"/>
            <p:cNvSpPr>
              <a:spLocks noChangeArrowheads="1"/>
            </p:cNvSpPr>
            <p:nvPr/>
          </p:nvSpPr>
          <p:spPr bwMode="auto">
            <a:xfrm>
              <a:off x="248" y="2238"/>
              <a:ext cx="738" cy="351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029" name="Rectangle 29"/>
            <p:cNvSpPr>
              <a:spLocks noChangeArrowheads="1"/>
            </p:cNvSpPr>
            <p:nvPr/>
          </p:nvSpPr>
          <p:spPr bwMode="auto">
            <a:xfrm>
              <a:off x="689" y="2391"/>
              <a:ext cx="261" cy="558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030" name="Line 30"/>
            <p:cNvSpPr>
              <a:spLocks noChangeShapeType="1"/>
            </p:cNvSpPr>
            <p:nvPr/>
          </p:nvSpPr>
          <p:spPr bwMode="auto">
            <a:xfrm flipH="1">
              <a:off x="253" y="2394"/>
              <a:ext cx="864" cy="6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6432550" y="3116263"/>
            <a:ext cx="1784350" cy="974725"/>
            <a:chOff x="4052" y="1963"/>
            <a:chExt cx="1124" cy="614"/>
          </a:xfrm>
        </p:grpSpPr>
        <p:graphicFrame>
          <p:nvGraphicFramePr>
            <p:cNvPr id="152578" name="Object 2"/>
            <p:cNvGraphicFramePr>
              <a:graphicFrameLocks noChangeAspect="1"/>
            </p:cNvGraphicFramePr>
            <p:nvPr/>
          </p:nvGraphicFramePr>
          <p:xfrm>
            <a:off x="4451" y="1963"/>
            <a:ext cx="725" cy="6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917" name="Image" r:id="rId12" imgW="1664666" imgH="1410519" progId="">
                    <p:embed/>
                  </p:oleObj>
                </mc:Choice>
                <mc:Fallback>
                  <p:oleObj name="Image" r:id="rId12" imgW="1664666" imgH="1410519" progId="">
                    <p:embed/>
                    <p:pic>
                      <p:nvPicPr>
                        <p:cNvPr id="0" name="Picture 8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51" y="1963"/>
                          <a:ext cx="725" cy="6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33" name="Line 33"/>
            <p:cNvSpPr>
              <a:spLocks noChangeShapeType="1"/>
            </p:cNvSpPr>
            <p:nvPr/>
          </p:nvSpPr>
          <p:spPr bwMode="auto">
            <a:xfrm flipV="1">
              <a:off x="4052" y="2247"/>
              <a:ext cx="426" cy="69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5913438" y="4254500"/>
            <a:ext cx="2532062" cy="1116013"/>
            <a:chOff x="3725" y="2680"/>
            <a:chExt cx="1595" cy="703"/>
          </a:xfrm>
        </p:grpSpPr>
        <p:graphicFrame>
          <p:nvGraphicFramePr>
            <p:cNvPr id="152577" name="Object 1"/>
            <p:cNvGraphicFramePr>
              <a:graphicFrameLocks noChangeAspect="1"/>
            </p:cNvGraphicFramePr>
            <p:nvPr/>
          </p:nvGraphicFramePr>
          <p:xfrm>
            <a:off x="4595" y="2769"/>
            <a:ext cx="725" cy="6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918" name="Image" r:id="rId13" imgW="1664666" imgH="1410519" progId="">
                    <p:embed/>
                  </p:oleObj>
                </mc:Choice>
                <mc:Fallback>
                  <p:oleObj name="Image" r:id="rId13" imgW="1664666" imgH="1410519" progId="">
                    <p:embed/>
                    <p:pic>
                      <p:nvPicPr>
                        <p:cNvPr id="0" name="Picture 8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95" y="2769"/>
                          <a:ext cx="725" cy="6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36" name="Line 36"/>
            <p:cNvSpPr>
              <a:spLocks noChangeShapeType="1"/>
            </p:cNvSpPr>
            <p:nvPr/>
          </p:nvSpPr>
          <p:spPr bwMode="auto">
            <a:xfrm>
              <a:off x="3725" y="2680"/>
              <a:ext cx="917" cy="29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376B-CD91-4EA4-A243-E7BA2DA07AFB}" type="slidenum">
              <a:rPr lang="fr-FR"/>
              <a:pPr/>
              <a:t>81</a:t>
            </a:fld>
            <a:endParaRPr lang="fr-FR"/>
          </a:p>
        </p:txBody>
      </p:sp>
      <p:sp>
        <p:nvSpPr>
          <p:cNvPr id="102430" name="Line 30"/>
          <p:cNvSpPr>
            <a:spLocks noChangeShapeType="1"/>
          </p:cNvSpPr>
          <p:nvPr/>
        </p:nvSpPr>
        <p:spPr bwMode="auto">
          <a:xfrm flipH="1" flipV="1">
            <a:off x="5791200" y="4137025"/>
            <a:ext cx="457200" cy="5715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2429" name="Line 29"/>
          <p:cNvSpPr>
            <a:spLocks noChangeShapeType="1"/>
          </p:cNvSpPr>
          <p:nvPr/>
        </p:nvSpPr>
        <p:spPr bwMode="auto">
          <a:xfrm flipV="1">
            <a:off x="2166938" y="4241800"/>
            <a:ext cx="485775" cy="6143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2402" name="Line 2"/>
          <p:cNvSpPr>
            <a:spLocks noChangeShapeType="1"/>
          </p:cNvSpPr>
          <p:nvPr/>
        </p:nvSpPr>
        <p:spPr bwMode="auto">
          <a:xfrm flipV="1">
            <a:off x="4057650" y="4160838"/>
            <a:ext cx="42863" cy="685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title"/>
          </p:nvPr>
        </p:nvSpPr>
        <p:spPr>
          <a:xfrm>
            <a:off x="2820988" y="180974"/>
            <a:ext cx="5990503" cy="1190625"/>
          </a:xfrm>
          <a:noFill/>
          <a:ln>
            <a:solidFill>
              <a:schemeClr val="accent1"/>
            </a:solidFill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/>
          <a:lstStyle/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fr-FR" sz="3200" dirty="0">
                <a:solidFill>
                  <a:srgbClr val="FF9900"/>
                </a:solidFill>
              </a:rPr>
              <a:t>Architecture </a:t>
            </a:r>
            <a:r>
              <a:rPr lang="fr-FR" sz="3200" dirty="0" err="1" smtClean="0">
                <a:solidFill>
                  <a:srgbClr val="FF9900"/>
                </a:solidFill>
              </a:rPr>
              <a:t>Client-Serveur</a:t>
            </a:r>
            <a:r>
              <a:rPr lang="fr-FR" sz="3200" u="sng" dirty="0" err="1" smtClean="0">
                <a:solidFill>
                  <a:srgbClr val="FF9900"/>
                </a:solidFill>
              </a:rPr>
              <a:t>s</a:t>
            </a:r>
            <a:r>
              <a:rPr lang="fr-FR" sz="3200" u="sng" dirty="0" smtClean="0">
                <a:solidFill>
                  <a:srgbClr val="FF9900"/>
                </a:solidFill>
              </a:rPr>
              <a:t> </a:t>
            </a:r>
            <a:endParaRPr lang="en-US" sz="2000" dirty="0">
              <a:solidFill>
                <a:srgbClr val="FF9900"/>
              </a:solidFill>
            </a:endParaRPr>
          </a:p>
        </p:txBody>
      </p:sp>
      <p:graphicFrame>
        <p:nvGraphicFramePr>
          <p:cNvPr id="153600" name="Object 0"/>
          <p:cNvGraphicFramePr>
            <a:graphicFrameLocks noChangeAspect="1"/>
          </p:cNvGraphicFramePr>
          <p:nvPr/>
        </p:nvGraphicFramePr>
        <p:xfrm>
          <a:off x="3513138" y="4830763"/>
          <a:ext cx="973137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86" name="Image" r:id="rId4" imgW="1372397" imgH="2401694" progId="">
                  <p:embed/>
                </p:oleObj>
              </mc:Choice>
              <mc:Fallback>
                <p:oleObj name="Image" r:id="rId4" imgW="1372397" imgH="2401694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3138" y="4830763"/>
                        <a:ext cx="973137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5" name="Oval 5"/>
          <p:cNvSpPr>
            <a:spLocks noChangeArrowheads="1"/>
          </p:cNvSpPr>
          <p:nvPr/>
        </p:nvSpPr>
        <p:spPr bwMode="auto">
          <a:xfrm>
            <a:off x="1743075" y="3189288"/>
            <a:ext cx="4757738" cy="1285875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4400" b="1">
                <a:solidFill>
                  <a:srgbClr val="FF0066"/>
                </a:solidFill>
              </a:rPr>
              <a:t>LAN</a:t>
            </a:r>
            <a:endParaRPr lang="en-US" sz="4400" b="1">
              <a:solidFill>
                <a:srgbClr val="FF0066"/>
              </a:solidFill>
            </a:endParaRPr>
          </a:p>
        </p:txBody>
      </p:sp>
      <p:sp>
        <p:nvSpPr>
          <p:cNvPr id="102406" name="Rectangle 6"/>
          <p:cNvSpPr>
            <a:spLocks noChangeArrowheads="1"/>
          </p:cNvSpPr>
          <p:nvPr/>
        </p:nvSpPr>
        <p:spPr bwMode="auto">
          <a:xfrm rot="-2720499">
            <a:off x="4111626" y="6284912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 rot="-2720499">
            <a:off x="2978151" y="479425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3601" name="Object 1"/>
          <p:cNvGraphicFramePr>
            <a:graphicFrameLocks noChangeAspect="1"/>
          </p:cNvGraphicFramePr>
          <p:nvPr/>
        </p:nvGraphicFramePr>
        <p:xfrm>
          <a:off x="373063" y="1562100"/>
          <a:ext cx="1352550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87" name="Image" r:id="rId6" imgW="1880692" imgH="1740296" progId="">
                  <p:embed/>
                </p:oleObj>
              </mc:Choice>
              <mc:Fallback>
                <p:oleObj name="Image" r:id="rId6" imgW="1880692" imgH="1740296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63" y="1562100"/>
                        <a:ext cx="1352550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9" name="Rectangle 9"/>
          <p:cNvSpPr>
            <a:spLocks noChangeArrowheads="1"/>
          </p:cNvSpPr>
          <p:nvPr/>
        </p:nvSpPr>
        <p:spPr bwMode="auto">
          <a:xfrm>
            <a:off x="766763" y="1498600"/>
            <a:ext cx="1171575" cy="55721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2410" name="Rectangle 10"/>
          <p:cNvSpPr>
            <a:spLocks noChangeArrowheads="1"/>
          </p:cNvSpPr>
          <p:nvPr/>
        </p:nvSpPr>
        <p:spPr bwMode="auto">
          <a:xfrm>
            <a:off x="1466850" y="1741488"/>
            <a:ext cx="414338" cy="8858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3602" name="Object 2"/>
          <p:cNvGraphicFramePr>
            <a:graphicFrameLocks noChangeAspect="1"/>
          </p:cNvGraphicFramePr>
          <p:nvPr/>
        </p:nvGraphicFramePr>
        <p:xfrm>
          <a:off x="5253038" y="1668463"/>
          <a:ext cx="1150937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88" name="Image" r:id="rId8" imgW="1664666" imgH="1410519" progId="">
                  <p:embed/>
                </p:oleObj>
              </mc:Choice>
              <mc:Fallback>
                <p:oleObj name="Image" r:id="rId8" imgW="1664666" imgH="1410519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3038" y="1668463"/>
                        <a:ext cx="1150937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5705475" y="1565275"/>
            <a:ext cx="942975" cy="4572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3603" name="Object 3"/>
          <p:cNvGraphicFramePr>
            <a:graphicFrameLocks noChangeAspect="1"/>
          </p:cNvGraphicFramePr>
          <p:nvPr/>
        </p:nvGraphicFramePr>
        <p:xfrm>
          <a:off x="3005138" y="1520825"/>
          <a:ext cx="833437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89" name="Image" r:id="rId10" imgW="1664666" imgH="1410519" progId="">
                  <p:embed/>
                </p:oleObj>
              </mc:Choice>
              <mc:Fallback>
                <p:oleObj name="Image" r:id="rId10" imgW="1664666" imgH="1410519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5138" y="1520825"/>
                        <a:ext cx="833437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14" name="Rectangle 14"/>
          <p:cNvSpPr>
            <a:spLocks noChangeArrowheads="1"/>
          </p:cNvSpPr>
          <p:nvPr/>
        </p:nvSpPr>
        <p:spPr bwMode="auto">
          <a:xfrm>
            <a:off x="3314700" y="1460500"/>
            <a:ext cx="673100" cy="4572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2415" name="Line 15"/>
          <p:cNvSpPr>
            <a:spLocks noChangeShapeType="1"/>
          </p:cNvSpPr>
          <p:nvPr/>
        </p:nvSpPr>
        <p:spPr bwMode="auto">
          <a:xfrm flipH="1" flipV="1">
            <a:off x="995363" y="2741613"/>
            <a:ext cx="1343025" cy="72866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2416" name="Line 16"/>
          <p:cNvSpPr>
            <a:spLocks noChangeShapeType="1"/>
          </p:cNvSpPr>
          <p:nvPr/>
        </p:nvSpPr>
        <p:spPr bwMode="auto">
          <a:xfrm flipH="1" flipV="1">
            <a:off x="3362325" y="2608263"/>
            <a:ext cx="357188" cy="6286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2417" name="Line 17"/>
          <p:cNvSpPr>
            <a:spLocks noChangeShapeType="1"/>
          </p:cNvSpPr>
          <p:nvPr/>
        </p:nvSpPr>
        <p:spPr bwMode="auto">
          <a:xfrm flipV="1">
            <a:off x="5305425" y="2636838"/>
            <a:ext cx="585788" cy="642937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2418" name="Text Box 18"/>
          <p:cNvSpPr txBox="1">
            <a:spLocks noChangeArrowheads="1"/>
          </p:cNvSpPr>
          <p:nvPr/>
        </p:nvSpPr>
        <p:spPr bwMode="auto">
          <a:xfrm>
            <a:off x="6872288" y="5375275"/>
            <a:ext cx="20431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>
                <a:solidFill>
                  <a:schemeClr val="hlink"/>
                </a:solidFill>
              </a:rPr>
              <a:t>Serveurs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102419" name="Text Box 19"/>
          <p:cNvSpPr txBox="1">
            <a:spLocks noChangeArrowheads="1"/>
          </p:cNvSpPr>
          <p:nvPr/>
        </p:nvSpPr>
        <p:spPr bwMode="auto">
          <a:xfrm>
            <a:off x="7000875" y="2246313"/>
            <a:ext cx="14716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>
                <a:solidFill>
                  <a:schemeClr val="hlink"/>
                </a:solidFill>
              </a:rPr>
              <a:t>Clients</a:t>
            </a:r>
            <a:endParaRPr lang="en-US">
              <a:solidFill>
                <a:schemeClr val="hlink"/>
              </a:solidFill>
            </a:endParaRPr>
          </a:p>
        </p:txBody>
      </p:sp>
      <p:graphicFrame>
        <p:nvGraphicFramePr>
          <p:cNvPr id="153604" name="Object 4"/>
          <p:cNvGraphicFramePr>
            <a:graphicFrameLocks noChangeAspect="1"/>
          </p:cNvGraphicFramePr>
          <p:nvPr/>
        </p:nvGraphicFramePr>
        <p:xfrm>
          <a:off x="1593850" y="4830763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90" name="Image" r:id="rId11" imgW="1372397" imgH="2401694" progId="">
                  <p:embed/>
                </p:oleObj>
              </mc:Choice>
              <mc:Fallback>
                <p:oleObj name="Image" r:id="rId11" imgW="1372397" imgH="2401694" progId="">
                  <p:embed/>
                  <p:pic>
                    <p:nvPicPr>
                      <p:cNvPr id="0" name="Picture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4830763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21" name="Rectangle 21"/>
          <p:cNvSpPr>
            <a:spLocks noChangeArrowheads="1"/>
          </p:cNvSpPr>
          <p:nvPr/>
        </p:nvSpPr>
        <p:spPr bwMode="auto">
          <a:xfrm rot="-2720499">
            <a:off x="2192338" y="6284912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2422" name="Rectangle 22"/>
          <p:cNvSpPr>
            <a:spLocks noChangeArrowheads="1"/>
          </p:cNvSpPr>
          <p:nvPr/>
        </p:nvSpPr>
        <p:spPr bwMode="auto">
          <a:xfrm rot="-2720499">
            <a:off x="1058863" y="479425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3605" name="Object 5"/>
          <p:cNvGraphicFramePr>
            <a:graphicFrameLocks noChangeAspect="1"/>
          </p:cNvGraphicFramePr>
          <p:nvPr/>
        </p:nvGraphicFramePr>
        <p:xfrm>
          <a:off x="5651500" y="4659313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91" name="Image" r:id="rId12" imgW="1372397" imgH="2401694" progId="">
                  <p:embed/>
                </p:oleObj>
              </mc:Choice>
              <mc:Fallback>
                <p:oleObj name="Image" r:id="rId12" imgW="1372397" imgH="2401694" progId="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4659313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27" name="Rectangle 27"/>
          <p:cNvSpPr>
            <a:spLocks noChangeArrowheads="1"/>
          </p:cNvSpPr>
          <p:nvPr/>
        </p:nvSpPr>
        <p:spPr bwMode="auto">
          <a:xfrm rot="-2720499">
            <a:off x="6249988" y="6113462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2428" name="Rectangle 28"/>
          <p:cNvSpPr>
            <a:spLocks noChangeArrowheads="1"/>
          </p:cNvSpPr>
          <p:nvPr/>
        </p:nvSpPr>
        <p:spPr bwMode="auto">
          <a:xfrm rot="-2720499">
            <a:off x="5116513" y="462280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3606" name="Object 6"/>
          <p:cNvGraphicFramePr>
            <a:graphicFrameLocks noChangeAspect="1"/>
          </p:cNvGraphicFramePr>
          <p:nvPr/>
        </p:nvGraphicFramePr>
        <p:xfrm>
          <a:off x="7273925" y="3116263"/>
          <a:ext cx="12573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92" name="Image" r:id="rId13" imgW="1880692" imgH="1766325" progId="">
                  <p:embed/>
                </p:oleObj>
              </mc:Choice>
              <mc:Fallback>
                <p:oleObj name="Image" r:id="rId13" imgW="1880692" imgH="1766325" progId="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3925" y="3116263"/>
                        <a:ext cx="1257300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2" name="Rectangle 32"/>
          <p:cNvSpPr>
            <a:spLocks noChangeArrowheads="1"/>
          </p:cNvSpPr>
          <p:nvPr/>
        </p:nvSpPr>
        <p:spPr bwMode="auto">
          <a:xfrm rot="-2720499">
            <a:off x="8280400" y="3362325"/>
            <a:ext cx="774700" cy="55245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2433" name="Rectangle 33"/>
          <p:cNvSpPr>
            <a:spLocks noChangeArrowheads="1"/>
          </p:cNvSpPr>
          <p:nvPr/>
        </p:nvSpPr>
        <p:spPr bwMode="auto">
          <a:xfrm>
            <a:off x="300038" y="5100638"/>
            <a:ext cx="1000125" cy="5715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2434" name="Rectangle 34"/>
          <p:cNvSpPr>
            <a:spLocks noChangeArrowheads="1"/>
          </p:cNvSpPr>
          <p:nvPr/>
        </p:nvSpPr>
        <p:spPr bwMode="auto">
          <a:xfrm rot="-600956">
            <a:off x="7624763" y="4167188"/>
            <a:ext cx="1000125" cy="5715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2435" name="Rectangle 35"/>
          <p:cNvSpPr>
            <a:spLocks noChangeArrowheads="1"/>
          </p:cNvSpPr>
          <p:nvPr/>
        </p:nvSpPr>
        <p:spPr bwMode="auto">
          <a:xfrm rot="-465381">
            <a:off x="8135938" y="2981325"/>
            <a:ext cx="1000125" cy="67151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2436" name="Rectangle 36"/>
          <p:cNvSpPr>
            <a:spLocks noChangeArrowheads="1"/>
          </p:cNvSpPr>
          <p:nvPr/>
        </p:nvSpPr>
        <p:spPr bwMode="auto">
          <a:xfrm rot="-465381">
            <a:off x="7119938" y="2833688"/>
            <a:ext cx="1000125" cy="369887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2437" name="Rectangle 37"/>
          <p:cNvSpPr>
            <a:spLocks noChangeArrowheads="1"/>
          </p:cNvSpPr>
          <p:nvPr/>
        </p:nvSpPr>
        <p:spPr bwMode="auto">
          <a:xfrm rot="-465381">
            <a:off x="6919913" y="3249613"/>
            <a:ext cx="420687" cy="67151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2438" name="Rectangle 38"/>
          <p:cNvSpPr>
            <a:spLocks noChangeArrowheads="1"/>
          </p:cNvSpPr>
          <p:nvPr/>
        </p:nvSpPr>
        <p:spPr bwMode="auto">
          <a:xfrm rot="-1745262">
            <a:off x="7115175" y="3859213"/>
            <a:ext cx="420688" cy="67151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2439" name="Line 39"/>
          <p:cNvSpPr>
            <a:spLocks noChangeShapeType="1"/>
          </p:cNvSpPr>
          <p:nvPr/>
        </p:nvSpPr>
        <p:spPr bwMode="auto">
          <a:xfrm>
            <a:off x="6486525" y="3732213"/>
            <a:ext cx="914400" cy="15716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9C3EC-DB89-4234-805B-328450AC1E56}" type="slidenum">
              <a:rPr lang="fr-FR"/>
              <a:pPr/>
              <a:t>82</a:t>
            </a:fld>
            <a:endParaRPr lang="fr-FR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6925" y="1836738"/>
            <a:ext cx="7943850" cy="43862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dirty="0" smtClean="0"/>
              <a:t>Architecture P2P</a:t>
            </a:r>
          </a:p>
          <a:p>
            <a:pPr lvl="1">
              <a:lnSpc>
                <a:spcPct val="90000"/>
              </a:lnSpc>
            </a:pPr>
            <a:r>
              <a:rPr lang="fr-FR" dirty="0" smtClean="0"/>
              <a:t>Chaque nœud est un SGBD</a:t>
            </a:r>
          </a:p>
          <a:p>
            <a:pPr lvl="2">
              <a:lnSpc>
                <a:spcPct val="90000"/>
              </a:lnSpc>
            </a:pPr>
            <a:r>
              <a:rPr lang="fr-FR" dirty="0" smtClean="0"/>
              <a:t>Client et Serveur</a:t>
            </a:r>
          </a:p>
          <a:p>
            <a:pPr>
              <a:lnSpc>
                <a:spcPct val="90000"/>
              </a:lnSpc>
            </a:pPr>
            <a:r>
              <a:rPr lang="fr-FR" dirty="0" smtClean="0"/>
              <a:t>Base </a:t>
            </a:r>
            <a:r>
              <a:rPr lang="fr-FR" dirty="0"/>
              <a:t>de Données Répartie ou Parallèle (BDR/BDP)</a:t>
            </a:r>
          </a:p>
          <a:p>
            <a:pPr lvl="1">
              <a:lnSpc>
                <a:spcPct val="90000"/>
              </a:lnSpc>
            </a:pPr>
            <a:r>
              <a:rPr lang="fr-FR" dirty="0"/>
              <a:t>Une BD avec les fragments dans les </a:t>
            </a:r>
            <a:r>
              <a:rPr lang="fr-FR" dirty="0" err="1"/>
              <a:t>SGBDs</a:t>
            </a:r>
            <a:r>
              <a:rPr lang="fr-FR" dirty="0"/>
              <a:t> sur différents sites d’un réseau</a:t>
            </a:r>
          </a:p>
          <a:p>
            <a:pPr lvl="1">
              <a:lnSpc>
                <a:spcPct val="90000"/>
              </a:lnSpc>
            </a:pPr>
            <a:r>
              <a:rPr lang="fr-FR" dirty="0"/>
              <a:t>Si c’est un réseau local et la répartition est une partition  au niveau physique, alors c’est une BD </a:t>
            </a:r>
            <a:r>
              <a:rPr lang="fr-FR" i="1" dirty="0"/>
              <a:t>parallèle</a:t>
            </a:r>
            <a:r>
              <a:rPr lang="fr-FR" dirty="0"/>
              <a:t> (BDP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title"/>
          </p:nvPr>
        </p:nvSpPr>
        <p:spPr>
          <a:xfrm>
            <a:off x="829994" y="209550"/>
            <a:ext cx="7849772" cy="981075"/>
          </a:xfrm>
          <a:ln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/>
          <a:lstStyle/>
          <a:p>
            <a:r>
              <a:rPr lang="fr-FR" sz="3200" b="1" dirty="0"/>
              <a:t>Architecture </a:t>
            </a:r>
            <a:r>
              <a:rPr lang="fr-FR" sz="3200" b="1" dirty="0" err="1" smtClean="0"/>
              <a:t>Client-Serveur</a:t>
            </a:r>
            <a:r>
              <a:rPr lang="fr-FR" sz="3200" b="1" u="sng" dirty="0" err="1" smtClean="0"/>
              <a:t>s</a:t>
            </a:r>
            <a:r>
              <a:rPr lang="fr-FR" sz="3200" b="1" u="sng" dirty="0" smtClean="0"/>
              <a:t> </a:t>
            </a:r>
            <a:r>
              <a:rPr lang="fr-FR" sz="3200" b="1" dirty="0" smtClean="0"/>
              <a:t>ou P2P </a:t>
            </a:r>
            <a:endParaRPr lang="en-US" sz="3200" b="1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9C3EC-DB89-4234-805B-328450AC1E56}" type="slidenum">
              <a:rPr lang="fr-FR"/>
              <a:pPr/>
              <a:t>83</a:t>
            </a:fld>
            <a:endParaRPr lang="fr-FR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8790" y="1513181"/>
            <a:ext cx="7943850" cy="43862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dirty="0" err="1" smtClean="0"/>
              <a:t>Multibase</a:t>
            </a:r>
            <a:endParaRPr lang="fr-FR" dirty="0"/>
          </a:p>
          <a:p>
            <a:pPr lvl="1">
              <a:lnSpc>
                <a:spcPct val="90000"/>
              </a:lnSpc>
            </a:pPr>
            <a:r>
              <a:rPr lang="fr-FR" dirty="0"/>
              <a:t>Une collection de bases de données munie d’un langage </a:t>
            </a:r>
            <a:r>
              <a:rPr lang="fr-FR" dirty="0" err="1"/>
              <a:t>multibase</a:t>
            </a:r>
            <a:endParaRPr lang="fr-FR" dirty="0"/>
          </a:p>
          <a:p>
            <a:pPr lvl="1">
              <a:lnSpc>
                <a:spcPct val="90000"/>
              </a:lnSpc>
            </a:pPr>
            <a:r>
              <a:rPr lang="fr-FR" dirty="0"/>
              <a:t>Sur différents sites ou le même</a:t>
            </a:r>
          </a:p>
          <a:p>
            <a:pPr lvl="1">
              <a:lnSpc>
                <a:spcPct val="90000"/>
              </a:lnSpc>
            </a:pPr>
            <a:r>
              <a:rPr lang="fr-FR" dirty="0"/>
              <a:t>On les appelle aussi </a:t>
            </a:r>
            <a:r>
              <a:rPr lang="fr-FR" dirty="0" err="1"/>
              <a:t>BDs</a:t>
            </a:r>
            <a:r>
              <a:rPr lang="fr-FR" dirty="0"/>
              <a:t> </a:t>
            </a:r>
            <a:r>
              <a:rPr lang="fr-FR" i="1" dirty="0" err="1"/>
              <a:t>intéroperables</a:t>
            </a:r>
            <a:endParaRPr lang="fr-FR" i="1" dirty="0"/>
          </a:p>
          <a:p>
            <a:pPr>
              <a:lnSpc>
                <a:spcPct val="90000"/>
              </a:lnSpc>
            </a:pPr>
            <a:r>
              <a:rPr lang="fr-FR" dirty="0"/>
              <a:t>En général ces </a:t>
            </a:r>
            <a:r>
              <a:rPr lang="fr-FR" dirty="0" err="1"/>
              <a:t>BDs</a:t>
            </a:r>
            <a:r>
              <a:rPr lang="fr-FR" dirty="0"/>
              <a:t> sont autonomes et </a:t>
            </a:r>
            <a:r>
              <a:rPr lang="fr-FR" dirty="0" smtClean="0"/>
              <a:t>hétérogènes</a:t>
            </a:r>
          </a:p>
          <a:p>
            <a:pPr>
              <a:lnSpc>
                <a:spcPct val="90000"/>
              </a:lnSpc>
            </a:pPr>
            <a:r>
              <a:rPr lang="fr-FR" dirty="0" smtClean="0"/>
              <a:t>Elles sont crées par différents clients</a:t>
            </a:r>
          </a:p>
          <a:p>
            <a:pPr lvl="1">
              <a:lnSpc>
                <a:spcPct val="90000"/>
              </a:lnSpc>
            </a:pPr>
            <a:r>
              <a:rPr lang="fr-FR" dirty="0" smtClean="0"/>
              <a:t>P.ex. une par service dans une entreprise</a:t>
            </a:r>
          </a:p>
          <a:p>
            <a:pPr>
              <a:lnSpc>
                <a:spcPct val="90000"/>
              </a:lnSpc>
            </a:pPr>
            <a:r>
              <a:rPr lang="fr-FR" dirty="0" smtClean="0"/>
              <a:t>Elles remplacent une BD devenue « trop » grande et centralisée</a:t>
            </a:r>
            <a:endParaRPr lang="en-US" dirty="0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title"/>
          </p:nvPr>
        </p:nvSpPr>
        <p:spPr>
          <a:xfrm>
            <a:off x="365760" y="209550"/>
            <a:ext cx="8370277" cy="981075"/>
          </a:xfrm>
          <a:ln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/>
          <a:lstStyle/>
          <a:p>
            <a:r>
              <a:rPr lang="fr-FR" sz="3200" b="1" dirty="0"/>
              <a:t>Architecture </a:t>
            </a:r>
            <a:r>
              <a:rPr lang="fr-FR" sz="3200" b="1" dirty="0" err="1" smtClean="0"/>
              <a:t>Client-Serveur</a:t>
            </a:r>
            <a:r>
              <a:rPr lang="fr-FR" sz="3200" b="1" u="sng" dirty="0" err="1" smtClean="0"/>
              <a:t>s</a:t>
            </a:r>
            <a:r>
              <a:rPr lang="fr-FR" sz="3200" b="1" u="sng" dirty="0" smtClean="0"/>
              <a:t> </a:t>
            </a:r>
            <a:r>
              <a:rPr lang="fr-FR" sz="3200" b="1" dirty="0" smtClean="0"/>
              <a:t>ou P2P </a:t>
            </a:r>
            <a:endParaRPr lang="en-US" sz="3200" b="1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92C51-DE08-4F44-88E3-17288857E8F5}" type="slidenum">
              <a:rPr lang="fr-FR"/>
              <a:pPr/>
              <a:t>84</a:t>
            </a:fld>
            <a:endParaRPr lang="fr-FR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0538" y="1881188"/>
            <a:ext cx="79248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800"/>
              <a:t>Fragmentation type BDP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par hachage statique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par intervalles pré-définis d’un attribut ordonné</a:t>
            </a:r>
          </a:p>
          <a:p>
            <a:pPr lvl="2">
              <a:lnSpc>
                <a:spcPct val="90000"/>
              </a:lnSpc>
            </a:pPr>
            <a:r>
              <a:rPr lang="fr-FR" sz="2000"/>
              <a:t>Serveur 1 :  </a:t>
            </a:r>
            <a:r>
              <a:rPr lang="fr-FR" sz="2000">
                <a:solidFill>
                  <a:srgbClr val="FFFF00"/>
                </a:solidFill>
              </a:rPr>
              <a:t>Ville = A*..D*</a:t>
            </a:r>
            <a:r>
              <a:rPr lang="fr-FR" sz="2000"/>
              <a:t>,    Serveur 2 </a:t>
            </a:r>
            <a:r>
              <a:rPr lang="fr-FR" sz="2000">
                <a:solidFill>
                  <a:srgbClr val="FFFF00"/>
                </a:solidFill>
              </a:rPr>
              <a:t>Ville = E*..I*</a:t>
            </a:r>
            <a:r>
              <a:rPr lang="fr-FR" sz="2000"/>
              <a:t> etc</a:t>
            </a:r>
          </a:p>
          <a:p>
            <a:pPr>
              <a:lnSpc>
                <a:spcPct val="90000"/>
              </a:lnSpc>
            </a:pPr>
            <a:r>
              <a:rPr lang="fr-FR" sz="2800"/>
              <a:t>Fragmentation type BDR 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par prédicat SQL</a:t>
            </a:r>
          </a:p>
          <a:p>
            <a:pPr lvl="2">
              <a:lnSpc>
                <a:spcPct val="90000"/>
              </a:lnSpc>
            </a:pPr>
            <a:r>
              <a:rPr lang="fr-FR" sz="2000" b="1"/>
              <a:t>Serveur 1:</a:t>
            </a:r>
          </a:p>
          <a:p>
            <a:pPr lvl="3">
              <a:lnSpc>
                <a:spcPct val="90000"/>
              </a:lnSpc>
            </a:pPr>
            <a:r>
              <a:rPr lang="fr-FR" sz="1600" b="1">
                <a:solidFill>
                  <a:srgbClr val="FFFF00"/>
                </a:solidFill>
              </a:rPr>
              <a:t>SELECT * FROM HOTELS WHERE VILLE = ‘PARIS’ </a:t>
            </a:r>
          </a:p>
          <a:p>
            <a:pPr lvl="3">
              <a:lnSpc>
                <a:spcPct val="90000"/>
              </a:lnSpc>
              <a:buFontTx/>
              <a:buNone/>
            </a:pPr>
            <a:r>
              <a:rPr lang="fr-FR" sz="1600" b="1">
                <a:solidFill>
                  <a:srgbClr val="FFFF00"/>
                </a:solidFill>
              </a:rPr>
              <a:t>AND CAT &lt; &gt; ‘**’ ;</a:t>
            </a:r>
          </a:p>
          <a:p>
            <a:pPr lvl="2">
              <a:lnSpc>
                <a:spcPct val="90000"/>
              </a:lnSpc>
            </a:pPr>
            <a:r>
              <a:rPr lang="fr-FR" sz="2000" b="1"/>
              <a:t>Serveur 2:</a:t>
            </a:r>
          </a:p>
          <a:p>
            <a:pPr lvl="3">
              <a:lnSpc>
                <a:spcPct val="90000"/>
              </a:lnSpc>
            </a:pPr>
            <a:r>
              <a:rPr lang="fr-FR" sz="1600" b="1">
                <a:solidFill>
                  <a:srgbClr val="FFFF00"/>
                </a:solidFill>
              </a:rPr>
              <a:t>SELECT * FROM HOTELS WHERE VILLE = ‘PARIS’ AND CAT = ‘**’</a:t>
            </a:r>
          </a:p>
          <a:p>
            <a:pPr>
              <a:lnSpc>
                <a:spcPct val="90000"/>
              </a:lnSpc>
            </a:pPr>
            <a:r>
              <a:rPr lang="fr-FR" sz="2400" b="1">
                <a:solidFill>
                  <a:srgbClr val="FF66CC"/>
                </a:solidFill>
              </a:rPr>
              <a:t>Fragmentation BDR est </a:t>
            </a:r>
            <a:r>
              <a:rPr lang="fr-FR" sz="2000" b="1">
                <a:solidFill>
                  <a:srgbClr val="FF66CC"/>
                </a:solidFill>
              </a:rPr>
              <a:t>plus générale mais moins usitée</a:t>
            </a:r>
            <a:endParaRPr lang="fr-FR" sz="2400" b="1"/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838200" y="195263"/>
            <a:ext cx="7058025" cy="10191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anchor="ctr">
            <a:flatTx/>
          </a:bodyPr>
          <a:lstStyle/>
          <a:p>
            <a:pPr algn="ctr"/>
            <a:r>
              <a:rPr lang="fr-FR" sz="3600">
                <a:solidFill>
                  <a:srgbClr val="FF66CC"/>
                </a:solidFill>
              </a:rPr>
              <a:t>Fragmentation BDP / BDR</a:t>
            </a:r>
            <a:endParaRPr lang="fr-FR" sz="440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C305B-296D-488B-B850-4FF6B864062C}" type="slidenum">
              <a:rPr lang="fr-FR"/>
              <a:pPr/>
              <a:t>85</a:t>
            </a:fld>
            <a:endParaRPr lang="fr-FR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452438"/>
            <a:ext cx="6196013" cy="1281112"/>
          </a:xfrm>
          <a:noFill/>
          <a:ln>
            <a:solidFill>
              <a:schemeClr val="bg2"/>
            </a:solidFill>
          </a:ln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/>
          <a:lstStyle/>
          <a:p>
            <a:r>
              <a:rPr lang="fr-FR" sz="3600" dirty="0">
                <a:solidFill>
                  <a:srgbClr val="FF9900"/>
                </a:solidFill>
              </a:rPr>
              <a:t>Architecture BDR / </a:t>
            </a:r>
            <a:r>
              <a:rPr lang="fr-FR" sz="3600" dirty="0" smtClean="0">
                <a:solidFill>
                  <a:srgbClr val="FF9900"/>
                </a:solidFill>
              </a:rPr>
              <a:t>BDP/P2P</a:t>
            </a:r>
            <a:r>
              <a:rPr lang="fr-FR" sz="3600" dirty="0">
                <a:solidFill>
                  <a:srgbClr val="FF9900"/>
                </a:solidFill>
              </a:rPr>
              <a:t/>
            </a:r>
            <a:br>
              <a:rPr lang="fr-FR" sz="3600" dirty="0">
                <a:solidFill>
                  <a:srgbClr val="FF9900"/>
                </a:solidFill>
              </a:rPr>
            </a:br>
            <a:r>
              <a:rPr lang="fr-FR" sz="2400" dirty="0">
                <a:solidFill>
                  <a:srgbClr val="FF9900"/>
                </a:solidFill>
              </a:rPr>
              <a:t>(exemples)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700" y="1709738"/>
            <a:ext cx="7772400" cy="4953000"/>
          </a:xfrm>
        </p:spPr>
        <p:txBody>
          <a:bodyPr/>
          <a:lstStyle/>
          <a:p>
            <a:r>
              <a:rPr lang="fr-FR"/>
              <a:t>SQL Server</a:t>
            </a:r>
          </a:p>
          <a:p>
            <a:pPr lvl="1"/>
            <a:r>
              <a:rPr lang="fr-FR"/>
              <a:t> 256 serveurs (2006)</a:t>
            </a:r>
          </a:p>
          <a:p>
            <a:r>
              <a:rPr lang="fr-FR"/>
              <a:t>Sybase</a:t>
            </a:r>
          </a:p>
          <a:p>
            <a:pPr lvl="1"/>
            <a:r>
              <a:rPr lang="fr-FR"/>
              <a:t>64 serveurs</a:t>
            </a:r>
          </a:p>
          <a:p>
            <a:r>
              <a:rPr lang="fr-FR"/>
              <a:t>DB2</a:t>
            </a:r>
          </a:p>
          <a:p>
            <a:pPr lvl="1"/>
            <a:r>
              <a:rPr lang="fr-FR"/>
              <a:t>16  (gros ?) serveurs ?</a:t>
            </a:r>
          </a:p>
          <a:p>
            <a:r>
              <a:rPr lang="fr-FR"/>
              <a:t>Oracle</a:t>
            </a:r>
          </a:p>
          <a:p>
            <a:pPr lvl="1"/>
            <a:r>
              <a:rPr lang="fr-FR"/>
              <a:t>parallèle non-BDR (CPUs partagent les disques)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>
                <a:gamma/>
                <a:shade val="46275"/>
                <a:invGamma/>
              </a:srgbClr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E1FA-A9A1-491F-8C68-F740A7AC35F7}" type="slidenum">
              <a:rPr lang="fr-FR"/>
              <a:pPr/>
              <a:t>86</a:t>
            </a:fld>
            <a:endParaRPr lang="fr-FR"/>
          </a:p>
        </p:txBody>
      </p:sp>
      <p:sp>
        <p:nvSpPr>
          <p:cNvPr id="45090" name="Line 34"/>
          <p:cNvSpPr>
            <a:spLocks noChangeShapeType="1"/>
          </p:cNvSpPr>
          <p:nvPr/>
        </p:nvSpPr>
        <p:spPr bwMode="auto">
          <a:xfrm flipV="1">
            <a:off x="5251450" y="5213350"/>
            <a:ext cx="657225" cy="1397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1295400" y="1600200"/>
            <a:ext cx="990600" cy="9144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fr-FR" sz="2400"/>
              <a:t>Client</a:t>
            </a:r>
          </a:p>
          <a:p>
            <a:pPr algn="ctr"/>
            <a:r>
              <a:rPr lang="fr-FR" sz="2400"/>
              <a:t>App.</a:t>
            </a: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3276600" y="1524000"/>
            <a:ext cx="990600" cy="9144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fr-FR" sz="2400"/>
              <a:t>Firefox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6248400" y="1447800"/>
            <a:ext cx="990600" cy="9144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fr-FR" sz="2400"/>
              <a:t>IE</a:t>
            </a:r>
          </a:p>
        </p:txBody>
      </p:sp>
      <p:sp>
        <p:nvSpPr>
          <p:cNvPr id="45061" name="Oval 5"/>
          <p:cNvSpPr>
            <a:spLocks noChangeArrowheads="1"/>
          </p:cNvSpPr>
          <p:nvPr/>
        </p:nvSpPr>
        <p:spPr bwMode="auto">
          <a:xfrm>
            <a:off x="1828800" y="2590800"/>
            <a:ext cx="5410200" cy="2057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2400"/>
              <a:t>WEB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676400" y="0"/>
            <a:ext cx="617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3600">
                <a:solidFill>
                  <a:srgbClr val="FF66CC"/>
                </a:solidFill>
              </a:rPr>
              <a:t>Architecture WEB DB</a:t>
            </a:r>
            <a:r>
              <a:rPr lang="fr-FR" sz="3600"/>
              <a:t> </a:t>
            </a:r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>
            <a:off x="1676400" y="2514600"/>
            <a:ext cx="1295400" cy="685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flipH="1">
            <a:off x="3200400" y="2438400"/>
            <a:ext cx="457200" cy="762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 flipH="1">
            <a:off x="5943600" y="2362200"/>
            <a:ext cx="838200" cy="685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5410200" y="2971800"/>
            <a:ext cx="1143000" cy="5334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1800"/>
              <a:t>Serveur </a:t>
            </a:r>
          </a:p>
          <a:p>
            <a:pPr algn="ctr"/>
            <a:r>
              <a:rPr lang="en-US" sz="1800"/>
              <a:t>de </a:t>
            </a:r>
            <a:r>
              <a:rPr lang="fr-FR" sz="1800"/>
              <a:t>Cache</a:t>
            </a: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2514600" y="3200400"/>
            <a:ext cx="1143000" cy="5334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fr-FR" sz="1800"/>
              <a:t>Serveur </a:t>
            </a:r>
          </a:p>
          <a:p>
            <a:pPr algn="ctr"/>
            <a:r>
              <a:rPr lang="fr-FR" sz="1800"/>
              <a:t>de Cache</a:t>
            </a:r>
            <a:endParaRPr lang="fr-FR" sz="2400"/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4114800" y="5105400"/>
            <a:ext cx="1143000" cy="5334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1800"/>
              <a:t>Serveur </a:t>
            </a:r>
          </a:p>
          <a:p>
            <a:pPr algn="ctr"/>
            <a:r>
              <a:rPr lang="fr-FR" sz="1800"/>
              <a:t>Web</a:t>
            </a:r>
          </a:p>
        </p:txBody>
      </p:sp>
      <p:sp>
        <p:nvSpPr>
          <p:cNvPr id="45069" name="Line 13"/>
          <p:cNvSpPr>
            <a:spLocks noChangeShapeType="1"/>
          </p:cNvSpPr>
          <p:nvPr/>
        </p:nvSpPr>
        <p:spPr bwMode="auto">
          <a:xfrm>
            <a:off x="4572000" y="4648200"/>
            <a:ext cx="76200" cy="381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45073" name="Group 17"/>
          <p:cNvGrpSpPr>
            <a:grpSpLocks/>
          </p:cNvGrpSpPr>
          <p:nvPr/>
        </p:nvGrpSpPr>
        <p:grpSpPr bwMode="auto">
          <a:xfrm>
            <a:off x="1219200" y="5410200"/>
            <a:ext cx="838200" cy="1143000"/>
            <a:chOff x="768" y="3408"/>
            <a:chExt cx="528" cy="720"/>
          </a:xfrm>
        </p:grpSpPr>
        <p:sp>
          <p:nvSpPr>
            <p:cNvPr id="45071" name="Rectangle 15"/>
            <p:cNvSpPr>
              <a:spLocks noChangeArrowheads="1"/>
            </p:cNvSpPr>
            <p:nvPr/>
          </p:nvSpPr>
          <p:spPr bwMode="auto">
            <a:xfrm>
              <a:off x="768" y="3504"/>
              <a:ext cx="528" cy="480"/>
            </a:xfrm>
            <a:prstGeom prst="rect">
              <a:avLst/>
            </a:prstGeom>
            <a:solidFill>
              <a:srgbClr val="FF66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fr-FR" sz="1800" b="1">
                  <a:solidFill>
                    <a:srgbClr val="0000FF"/>
                  </a:solidFill>
                </a:rPr>
                <a:t>SGBD</a:t>
              </a:r>
              <a:endParaRPr lang="fr-FR" sz="2400"/>
            </a:p>
          </p:txBody>
        </p:sp>
        <p:sp>
          <p:nvSpPr>
            <p:cNvPr id="45070" name="Oval 14"/>
            <p:cNvSpPr>
              <a:spLocks noChangeArrowheads="1"/>
            </p:cNvSpPr>
            <p:nvPr/>
          </p:nvSpPr>
          <p:spPr bwMode="auto">
            <a:xfrm>
              <a:off x="768" y="3408"/>
              <a:ext cx="528" cy="240"/>
            </a:xfrm>
            <a:prstGeom prst="ellipse">
              <a:avLst/>
            </a:prstGeom>
            <a:solidFill>
              <a:srgbClr val="FF66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5072" name="Oval 16"/>
            <p:cNvSpPr>
              <a:spLocks noChangeArrowheads="1"/>
            </p:cNvSpPr>
            <p:nvPr/>
          </p:nvSpPr>
          <p:spPr bwMode="auto">
            <a:xfrm>
              <a:off x="768" y="3888"/>
              <a:ext cx="528" cy="240"/>
            </a:xfrm>
            <a:prstGeom prst="ellipse">
              <a:avLst/>
            </a:prstGeom>
            <a:solidFill>
              <a:srgbClr val="FF66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45074" name="Group 18"/>
          <p:cNvGrpSpPr>
            <a:grpSpLocks/>
          </p:cNvGrpSpPr>
          <p:nvPr/>
        </p:nvGrpSpPr>
        <p:grpSpPr bwMode="auto">
          <a:xfrm>
            <a:off x="2819400" y="5715000"/>
            <a:ext cx="838200" cy="1143000"/>
            <a:chOff x="768" y="3408"/>
            <a:chExt cx="528" cy="720"/>
          </a:xfrm>
        </p:grpSpPr>
        <p:sp>
          <p:nvSpPr>
            <p:cNvPr id="45075" name="Rectangle 19"/>
            <p:cNvSpPr>
              <a:spLocks noChangeArrowheads="1"/>
            </p:cNvSpPr>
            <p:nvPr/>
          </p:nvSpPr>
          <p:spPr bwMode="auto">
            <a:xfrm>
              <a:off x="768" y="3504"/>
              <a:ext cx="528" cy="480"/>
            </a:xfrm>
            <a:prstGeom prst="rect">
              <a:avLst/>
            </a:prstGeom>
            <a:solidFill>
              <a:srgbClr val="FF66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fr-FR" sz="1800" b="1">
                  <a:solidFill>
                    <a:srgbClr val="0000FF"/>
                  </a:solidFill>
                </a:rPr>
                <a:t>SGBD</a:t>
              </a:r>
              <a:endParaRPr lang="fr-FR" sz="2400"/>
            </a:p>
          </p:txBody>
        </p:sp>
        <p:sp>
          <p:nvSpPr>
            <p:cNvPr id="45076" name="Oval 20"/>
            <p:cNvSpPr>
              <a:spLocks noChangeArrowheads="1"/>
            </p:cNvSpPr>
            <p:nvPr/>
          </p:nvSpPr>
          <p:spPr bwMode="auto">
            <a:xfrm>
              <a:off x="768" y="3408"/>
              <a:ext cx="528" cy="240"/>
            </a:xfrm>
            <a:prstGeom prst="ellipse">
              <a:avLst/>
            </a:prstGeom>
            <a:solidFill>
              <a:srgbClr val="FF66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5077" name="Oval 21"/>
            <p:cNvSpPr>
              <a:spLocks noChangeArrowheads="1"/>
            </p:cNvSpPr>
            <p:nvPr/>
          </p:nvSpPr>
          <p:spPr bwMode="auto">
            <a:xfrm>
              <a:off x="768" y="3888"/>
              <a:ext cx="528" cy="240"/>
            </a:xfrm>
            <a:prstGeom prst="ellipse">
              <a:avLst/>
            </a:prstGeom>
            <a:solidFill>
              <a:srgbClr val="FF66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45078" name="Group 22"/>
          <p:cNvGrpSpPr>
            <a:grpSpLocks/>
          </p:cNvGrpSpPr>
          <p:nvPr/>
        </p:nvGrpSpPr>
        <p:grpSpPr bwMode="auto">
          <a:xfrm>
            <a:off x="5867400" y="5715000"/>
            <a:ext cx="838200" cy="1143000"/>
            <a:chOff x="768" y="3408"/>
            <a:chExt cx="528" cy="720"/>
          </a:xfrm>
        </p:grpSpPr>
        <p:sp>
          <p:nvSpPr>
            <p:cNvPr id="45079" name="Rectangle 23"/>
            <p:cNvSpPr>
              <a:spLocks noChangeArrowheads="1"/>
            </p:cNvSpPr>
            <p:nvPr/>
          </p:nvSpPr>
          <p:spPr bwMode="auto">
            <a:xfrm>
              <a:off x="768" y="3504"/>
              <a:ext cx="528" cy="480"/>
            </a:xfrm>
            <a:prstGeom prst="rect">
              <a:avLst/>
            </a:prstGeom>
            <a:solidFill>
              <a:srgbClr val="FF66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fr-FR" sz="1800" b="1">
                  <a:solidFill>
                    <a:srgbClr val="0000FF"/>
                  </a:solidFill>
                </a:rPr>
                <a:t>SGBD</a:t>
              </a:r>
              <a:endParaRPr lang="fr-FR" sz="2400"/>
            </a:p>
          </p:txBody>
        </p:sp>
        <p:sp>
          <p:nvSpPr>
            <p:cNvPr id="45080" name="Oval 24"/>
            <p:cNvSpPr>
              <a:spLocks noChangeArrowheads="1"/>
            </p:cNvSpPr>
            <p:nvPr/>
          </p:nvSpPr>
          <p:spPr bwMode="auto">
            <a:xfrm>
              <a:off x="768" y="3408"/>
              <a:ext cx="528" cy="240"/>
            </a:xfrm>
            <a:prstGeom prst="ellipse">
              <a:avLst/>
            </a:prstGeom>
            <a:solidFill>
              <a:srgbClr val="FF66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5081" name="Oval 25"/>
            <p:cNvSpPr>
              <a:spLocks noChangeArrowheads="1"/>
            </p:cNvSpPr>
            <p:nvPr/>
          </p:nvSpPr>
          <p:spPr bwMode="auto">
            <a:xfrm>
              <a:off x="768" y="3888"/>
              <a:ext cx="528" cy="240"/>
            </a:xfrm>
            <a:prstGeom prst="ellipse">
              <a:avLst/>
            </a:prstGeom>
            <a:solidFill>
              <a:srgbClr val="FF66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45082" name="Line 26"/>
          <p:cNvSpPr>
            <a:spLocks noChangeShapeType="1"/>
          </p:cNvSpPr>
          <p:nvPr/>
        </p:nvSpPr>
        <p:spPr bwMode="auto">
          <a:xfrm flipV="1">
            <a:off x="1828800" y="5410200"/>
            <a:ext cx="22860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5083" name="Line 27"/>
          <p:cNvSpPr>
            <a:spLocks noChangeShapeType="1"/>
          </p:cNvSpPr>
          <p:nvPr/>
        </p:nvSpPr>
        <p:spPr bwMode="auto">
          <a:xfrm flipV="1">
            <a:off x="3200400" y="5638800"/>
            <a:ext cx="14478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5084" name="Line 28"/>
          <p:cNvSpPr>
            <a:spLocks noChangeShapeType="1"/>
          </p:cNvSpPr>
          <p:nvPr/>
        </p:nvSpPr>
        <p:spPr bwMode="auto">
          <a:xfrm>
            <a:off x="5105400" y="5562600"/>
            <a:ext cx="1143000" cy="381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5085" name="Text Box 29"/>
          <p:cNvSpPr txBox="1">
            <a:spLocks noChangeArrowheads="1"/>
          </p:cNvSpPr>
          <p:nvPr/>
        </p:nvSpPr>
        <p:spPr bwMode="auto">
          <a:xfrm>
            <a:off x="4625975" y="4587875"/>
            <a:ext cx="1171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>
                <a:solidFill>
                  <a:srgbClr val="FFFF00"/>
                </a:solidFill>
              </a:rPr>
              <a:t>HTML</a:t>
            </a:r>
          </a:p>
        </p:txBody>
      </p:sp>
      <p:sp>
        <p:nvSpPr>
          <p:cNvPr id="45086" name="Text Box 30"/>
          <p:cNvSpPr txBox="1">
            <a:spLocks noChangeArrowheads="1"/>
          </p:cNvSpPr>
          <p:nvPr/>
        </p:nvSpPr>
        <p:spPr bwMode="auto">
          <a:xfrm>
            <a:off x="2344738" y="2384425"/>
            <a:ext cx="1171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>
                <a:solidFill>
                  <a:srgbClr val="FFFF00"/>
                </a:solidFill>
              </a:rPr>
              <a:t>HTML</a:t>
            </a:r>
          </a:p>
        </p:txBody>
      </p:sp>
      <p:sp>
        <p:nvSpPr>
          <p:cNvPr id="45087" name="Text Box 31"/>
          <p:cNvSpPr txBox="1">
            <a:spLocks noChangeArrowheads="1"/>
          </p:cNvSpPr>
          <p:nvPr/>
        </p:nvSpPr>
        <p:spPr bwMode="auto">
          <a:xfrm>
            <a:off x="6530975" y="2384425"/>
            <a:ext cx="1171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>
                <a:solidFill>
                  <a:srgbClr val="FFFF00"/>
                </a:solidFill>
              </a:rPr>
              <a:t>HTML</a:t>
            </a:r>
          </a:p>
        </p:txBody>
      </p:sp>
      <p:sp>
        <p:nvSpPr>
          <p:cNvPr id="45088" name="Text Box 32"/>
          <p:cNvSpPr txBox="1">
            <a:spLocks noChangeArrowheads="1"/>
          </p:cNvSpPr>
          <p:nvPr/>
        </p:nvSpPr>
        <p:spPr bwMode="auto">
          <a:xfrm>
            <a:off x="4059238" y="5789613"/>
            <a:ext cx="1171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>
                <a:solidFill>
                  <a:srgbClr val="FFFF00"/>
                </a:solidFill>
              </a:rPr>
              <a:t>ODBC ou JDBC</a:t>
            </a:r>
          </a:p>
        </p:txBody>
      </p:sp>
      <p:sp>
        <p:nvSpPr>
          <p:cNvPr id="45089" name="AutoShape 33"/>
          <p:cNvSpPr>
            <a:spLocks noChangeArrowheads="1"/>
          </p:cNvSpPr>
          <p:nvPr/>
        </p:nvSpPr>
        <p:spPr bwMode="auto">
          <a:xfrm>
            <a:off x="5845175" y="4619625"/>
            <a:ext cx="969963" cy="984250"/>
          </a:xfrm>
          <a:prstGeom prst="flowChartMagneticDisk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2000"/>
              <a:t>Scripts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532AA-3E12-4DDB-8BF9-1FC26470A09C}" type="slidenum">
              <a:rPr lang="fr-FR"/>
              <a:pPr/>
              <a:t>87</a:t>
            </a:fld>
            <a:endParaRPr lang="fr-FR"/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62013" y="271463"/>
            <a:ext cx="7772400" cy="990600"/>
          </a:xfrm>
        </p:spPr>
        <p:txBody>
          <a:bodyPr/>
          <a:lstStyle/>
          <a:p>
            <a:r>
              <a:rPr lang="fr-FR" sz="4000">
                <a:solidFill>
                  <a:srgbClr val="FF66CC"/>
                </a:solidFill>
              </a:rPr>
              <a:t>Architecture WEB DB</a:t>
            </a:r>
            <a:r>
              <a:rPr lang="fr-FR" sz="4000"/>
              <a:t>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7724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/>
              <a:t>Client</a:t>
            </a:r>
          </a:p>
          <a:p>
            <a:pPr lvl="1">
              <a:lnSpc>
                <a:spcPct val="90000"/>
              </a:lnSpc>
            </a:pPr>
            <a:r>
              <a:rPr lang="fr-FR"/>
              <a:t>Envoie et réceptionne les pages HTML et XML</a:t>
            </a:r>
          </a:p>
          <a:p>
            <a:pPr lvl="2">
              <a:lnSpc>
                <a:spcPct val="90000"/>
              </a:lnSpc>
            </a:pPr>
            <a:r>
              <a:rPr lang="fr-FR"/>
              <a:t>Notamment avec la balise FORM avec l’attribut ACTION</a:t>
            </a:r>
          </a:p>
          <a:p>
            <a:pPr lvl="2">
              <a:lnSpc>
                <a:spcPct val="90000"/>
              </a:lnSpc>
            </a:pPr>
            <a:r>
              <a:rPr lang="fr-FR"/>
              <a:t>Qui indique le nom du fichier HTML à lancer sur le serveur</a:t>
            </a:r>
          </a:p>
          <a:p>
            <a:pPr lvl="3">
              <a:lnSpc>
                <a:spcPct val="90000"/>
              </a:lnSpc>
            </a:pPr>
            <a:r>
              <a:rPr lang="fr-FR">
                <a:solidFill>
                  <a:srgbClr val="FFFF00"/>
                </a:solidFill>
              </a:rPr>
              <a:t>FORM ACTION = </a:t>
            </a:r>
            <a:r>
              <a:rPr lang="en-US">
                <a:solidFill>
                  <a:srgbClr val="FFFF00"/>
                </a:solidFill>
                <a:cs typeface="Times New Roman" pitchFamily="18" charset="0"/>
              </a:rPr>
              <a:t>“http://www....host/</a:t>
            </a:r>
            <a:r>
              <a:rPr lang="fr-FR">
                <a:solidFill>
                  <a:srgbClr val="FFFF00"/>
                </a:solidFill>
              </a:rPr>
              <a:t>Achat</a:t>
            </a:r>
          </a:p>
          <a:p>
            <a:pPr>
              <a:lnSpc>
                <a:spcPct val="90000"/>
              </a:lnSpc>
            </a:pPr>
            <a:r>
              <a:rPr lang="fr-FR"/>
              <a:t>Cache server</a:t>
            </a:r>
          </a:p>
          <a:p>
            <a:pPr lvl="1">
              <a:lnSpc>
                <a:spcPct val="90000"/>
              </a:lnSpc>
            </a:pPr>
            <a:r>
              <a:rPr lang="fr-FR"/>
              <a:t>cache les pages souvent usitées</a:t>
            </a:r>
          </a:p>
          <a:p>
            <a:pPr lvl="2">
              <a:lnSpc>
                <a:spcPct val="90000"/>
              </a:lnSpc>
            </a:pPr>
            <a:r>
              <a:rPr lang="fr-FR">
                <a:solidFill>
                  <a:srgbClr val="FFFF00"/>
                </a:solidFill>
              </a:rPr>
              <a:t>Inktomi</a:t>
            </a:r>
          </a:p>
          <a:p>
            <a:pPr>
              <a:lnSpc>
                <a:spcPct val="90000"/>
              </a:lnSpc>
            </a:pPr>
            <a:r>
              <a:rPr lang="fr-FR"/>
              <a:t>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0E6BF-8BDE-45FF-946B-80E1CA298E50}" type="slidenum">
              <a:rPr lang="fr-FR"/>
              <a:pPr/>
              <a:t>88</a:t>
            </a:fld>
            <a:endParaRPr lang="fr-FR"/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862013" y="271463"/>
            <a:ext cx="7772400" cy="990600"/>
          </a:xfrm>
        </p:spPr>
        <p:txBody>
          <a:bodyPr/>
          <a:lstStyle/>
          <a:p>
            <a:r>
              <a:rPr lang="fr-FR" sz="4000">
                <a:solidFill>
                  <a:srgbClr val="FF66CC"/>
                </a:solidFill>
              </a:rPr>
              <a:t>Architecture WEB DB</a:t>
            </a:r>
            <a:r>
              <a:rPr lang="fr-FR" sz="4000"/>
              <a:t> 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7724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800"/>
              <a:t>Web server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gère les données arrivant en HTML &amp; XML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transforme les données et les requêtes CGI &amp; PHP…</a:t>
            </a:r>
            <a:r>
              <a:rPr lang="fr-FR" sz="2400">
                <a:sym typeface="Symbol" pitchFamily="18" charset="2"/>
              </a:rPr>
              <a:t></a:t>
            </a:r>
            <a:r>
              <a:rPr lang="fr-FR" sz="2400"/>
              <a:t> SQL imbriqué</a:t>
            </a:r>
          </a:p>
          <a:p>
            <a:pPr lvl="2">
              <a:lnSpc>
                <a:spcPct val="90000"/>
              </a:lnSpc>
            </a:pPr>
            <a:r>
              <a:rPr lang="fr-FR" sz="2000"/>
              <a:t>les instruction du php sont dans les balises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fr-FR" sz="2000"/>
              <a:t>	&lt;? PHP …. ? &gt;</a:t>
            </a:r>
          </a:p>
          <a:p>
            <a:pPr lvl="2">
              <a:lnSpc>
                <a:spcPct val="90000"/>
              </a:lnSpc>
            </a:pPr>
            <a:r>
              <a:rPr lang="fr-FR" sz="2000"/>
              <a:t>les instructions SQL sont imbriquées dans les messages ODBC ou JDBC ou .Net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distribue la charge</a:t>
            </a:r>
          </a:p>
          <a:p>
            <a:pPr lvl="2">
              <a:lnSpc>
                <a:spcPct val="90000"/>
              </a:lnSpc>
            </a:pPr>
            <a:r>
              <a:rPr lang="fr-FR" sz="2000"/>
              <a:t>Netscape, Inktomi...</a:t>
            </a:r>
          </a:p>
          <a:p>
            <a:pPr>
              <a:lnSpc>
                <a:spcPct val="90000"/>
              </a:lnSpc>
            </a:pPr>
            <a:r>
              <a:rPr lang="fr-FR" sz="2400"/>
              <a:t>DBMS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contient la base</a:t>
            </a:r>
          </a:p>
          <a:p>
            <a:pPr lvl="2">
              <a:lnSpc>
                <a:spcPct val="90000"/>
              </a:lnSpc>
            </a:pPr>
            <a:r>
              <a:rPr lang="fr-FR" sz="2000"/>
              <a:t>DB2, SQL Server...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532AA-3E12-4DDB-8BF9-1FC26470A09C}" type="slidenum">
              <a:rPr lang="fr-FR"/>
              <a:pPr/>
              <a:t>89</a:t>
            </a:fld>
            <a:endParaRPr lang="fr-FR"/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62013" y="271463"/>
            <a:ext cx="7772400" cy="990600"/>
          </a:xfrm>
        </p:spPr>
        <p:txBody>
          <a:bodyPr/>
          <a:lstStyle/>
          <a:p>
            <a:r>
              <a:rPr lang="fr-FR" sz="4000" dirty="0">
                <a:solidFill>
                  <a:srgbClr val="FF66CC"/>
                </a:solidFill>
              </a:rPr>
              <a:t>Architecture </a:t>
            </a:r>
            <a:r>
              <a:rPr lang="fr-FR" sz="4000" dirty="0" smtClean="0">
                <a:solidFill>
                  <a:srgbClr val="FF66CC"/>
                </a:solidFill>
              </a:rPr>
              <a:t>EWS</a:t>
            </a:r>
            <a:r>
              <a:rPr lang="fr-FR" sz="4000" dirty="0" smtClean="0"/>
              <a:t> </a:t>
            </a:r>
            <a:endParaRPr lang="fr-FR" sz="4000" dirty="0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37446"/>
            <a:ext cx="7772400" cy="532055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800" dirty="0" smtClean="0"/>
              <a:t>Similaire à WEB DB</a:t>
            </a:r>
          </a:p>
          <a:p>
            <a:pPr>
              <a:lnSpc>
                <a:spcPct val="90000"/>
              </a:lnSpc>
            </a:pPr>
            <a:r>
              <a:rPr lang="fr-FR" sz="2800" dirty="0" smtClean="0"/>
              <a:t>Mais le protocoles sont + élaborés</a:t>
            </a:r>
          </a:p>
          <a:p>
            <a:pPr lvl="1">
              <a:lnSpc>
                <a:spcPct val="90000"/>
              </a:lnSpc>
            </a:pPr>
            <a:r>
              <a:rPr lang="fr-FR" sz="2400" dirty="0" smtClean="0"/>
              <a:t>Pour une meilleure sécurité etc.</a:t>
            </a:r>
          </a:p>
          <a:p>
            <a:pPr>
              <a:lnSpc>
                <a:spcPct val="90000"/>
              </a:lnSpc>
            </a:pPr>
            <a:r>
              <a:rPr lang="fr-FR" sz="2800" i="1" dirty="0" err="1" smtClean="0">
                <a:solidFill>
                  <a:srgbClr val="FFFF00"/>
                </a:solidFill>
              </a:rPr>
              <a:t>E</a:t>
            </a:r>
            <a:r>
              <a:rPr lang="fr-FR" sz="2800" i="1" dirty="0" err="1" smtClean="0"/>
              <a:t>xtended</a:t>
            </a:r>
            <a:r>
              <a:rPr lang="fr-FR" sz="2800" i="1" dirty="0" smtClean="0"/>
              <a:t> </a:t>
            </a:r>
            <a:r>
              <a:rPr lang="fr-FR" sz="2800" i="1" dirty="0" smtClean="0">
                <a:solidFill>
                  <a:srgbClr val="FFFF00"/>
                </a:solidFill>
              </a:rPr>
              <a:t>W</a:t>
            </a:r>
            <a:r>
              <a:rPr lang="fr-FR" sz="2800" i="1" dirty="0" smtClean="0"/>
              <a:t>eb </a:t>
            </a:r>
            <a:r>
              <a:rPr lang="fr-FR" sz="2800" i="1" dirty="0" smtClean="0">
                <a:solidFill>
                  <a:srgbClr val="FFFF00"/>
                </a:solidFill>
              </a:rPr>
              <a:t>S</a:t>
            </a:r>
            <a:r>
              <a:rPr lang="fr-FR" sz="2800" i="1" dirty="0" smtClean="0"/>
              <a:t>ervices</a:t>
            </a:r>
          </a:p>
          <a:p>
            <a:pPr lvl="2">
              <a:lnSpc>
                <a:spcPct val="90000"/>
              </a:lnSpc>
            </a:pPr>
            <a:r>
              <a:rPr lang="fr-FR" sz="2000" dirty="0" smtClean="0"/>
              <a:t>SOAP, XML…. </a:t>
            </a:r>
          </a:p>
          <a:p>
            <a:pPr>
              <a:lnSpc>
                <a:spcPct val="90000"/>
              </a:lnSpc>
            </a:pPr>
            <a:r>
              <a:rPr lang="fr-FR" sz="2800" dirty="0" smtClean="0"/>
              <a:t>Outils génériques nouveaux</a:t>
            </a:r>
          </a:p>
          <a:p>
            <a:pPr lvl="1">
              <a:lnSpc>
                <a:spcPct val="90000"/>
              </a:lnSpc>
            </a:pPr>
            <a:r>
              <a:rPr lang="fr-FR" sz="2400" dirty="0" err="1" smtClean="0"/>
              <a:t>Sharepoint</a:t>
            </a:r>
            <a:r>
              <a:rPr lang="fr-FR" sz="2400" dirty="0" smtClean="0"/>
              <a:t> (MS)…</a:t>
            </a:r>
          </a:p>
          <a:p>
            <a:pPr lvl="1">
              <a:lnSpc>
                <a:spcPct val="90000"/>
              </a:lnSpc>
            </a:pPr>
            <a:r>
              <a:rPr lang="fr-FR" sz="2400" dirty="0" err="1" smtClean="0"/>
              <a:t>Portlet</a:t>
            </a:r>
            <a:r>
              <a:rPr lang="fr-FR" sz="2400" dirty="0" smtClean="0"/>
              <a:t> Containers </a:t>
            </a:r>
          </a:p>
          <a:p>
            <a:pPr lvl="2">
              <a:lnSpc>
                <a:spcPct val="90000"/>
              </a:lnSpc>
            </a:pPr>
            <a:r>
              <a:rPr lang="fr-FR" sz="2000" dirty="0" err="1" smtClean="0"/>
              <a:t>Liferay</a:t>
            </a:r>
            <a:endParaRPr lang="fr-FR" sz="2000" dirty="0" smtClean="0"/>
          </a:p>
          <a:p>
            <a:pPr lvl="1">
              <a:lnSpc>
                <a:spcPct val="90000"/>
              </a:lnSpc>
            </a:pPr>
            <a:r>
              <a:rPr lang="fr-FR" sz="2400" dirty="0" err="1" smtClean="0"/>
              <a:t>Hibernate</a:t>
            </a:r>
            <a:r>
              <a:rPr lang="fr-FR" sz="2400" dirty="0" smtClean="0"/>
              <a:t>, Ruby on Rails, …</a:t>
            </a:r>
          </a:p>
          <a:p>
            <a:pPr>
              <a:lnSpc>
                <a:spcPct val="90000"/>
              </a:lnSpc>
            </a:pPr>
            <a:r>
              <a:rPr lang="fr-FR" sz="2800" dirty="0" smtClean="0">
                <a:solidFill>
                  <a:srgbClr val="FFFF00"/>
                </a:solidFill>
              </a:rPr>
              <a:t>Applications Ouvertes</a:t>
            </a:r>
          </a:p>
          <a:p>
            <a:pPr lvl="1">
              <a:lnSpc>
                <a:spcPct val="90000"/>
              </a:lnSpc>
            </a:pPr>
            <a:r>
              <a:rPr lang="fr-FR" sz="2400" dirty="0" err="1" smtClean="0">
                <a:solidFill>
                  <a:schemeClr val="accent3"/>
                </a:solidFill>
              </a:rPr>
              <a:t>Sugar</a:t>
            </a:r>
            <a:r>
              <a:rPr lang="fr-FR" sz="2400" dirty="0" smtClean="0">
                <a:solidFill>
                  <a:schemeClr val="accent3"/>
                </a:solidFill>
              </a:rPr>
              <a:t> CRM…</a:t>
            </a:r>
          </a:p>
          <a:p>
            <a:pPr lvl="2">
              <a:lnSpc>
                <a:spcPct val="90000"/>
              </a:lnSpc>
            </a:pPr>
            <a:endParaRPr lang="fr-FR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D7444-6D91-43DF-B029-C444E4205CDC}" type="slidenum">
              <a:rPr lang="fr-FR"/>
              <a:pPr/>
              <a:t>9</a:t>
            </a:fld>
            <a:endParaRPr lang="fr-FR"/>
          </a:p>
        </p:txBody>
      </p:sp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285750" y="1543050"/>
          <a:ext cx="2403475" cy="259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652" name="Clip" r:id="rId4" imgW="3025775" imgH="3252788" progId="">
                  <p:embed/>
                </p:oleObj>
              </mc:Choice>
              <mc:Fallback>
                <p:oleObj name="Clip" r:id="rId4" imgW="3025775" imgH="3252788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1543050"/>
                        <a:ext cx="2403475" cy="2598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1762125" y="587207"/>
            <a:ext cx="6200775" cy="9477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fr-FR" sz="6000" dirty="0" smtClean="0">
                <a:solidFill>
                  <a:srgbClr val="00CCFF"/>
                </a:solidFill>
              </a:rPr>
              <a:t>Concepts généraux</a:t>
            </a:r>
            <a:endParaRPr lang="fr-FR" sz="5400" dirty="0">
              <a:solidFill>
                <a:srgbClr val="00CCFF"/>
              </a:solidFill>
            </a:endParaRPr>
          </a:p>
        </p:txBody>
      </p:sp>
      <p:sp>
        <p:nvSpPr>
          <p:cNvPr id="2059" name="AutoShape 11" descr="Marbre brun"/>
          <p:cNvSpPr>
            <a:spLocks noChangeArrowheads="1"/>
          </p:cNvSpPr>
          <p:nvPr/>
        </p:nvSpPr>
        <p:spPr bwMode="auto">
          <a:xfrm>
            <a:off x="2894337" y="1760706"/>
            <a:ext cx="3748834" cy="4075890"/>
          </a:xfrm>
          <a:prstGeom prst="can">
            <a:avLst>
              <a:gd name="adj" fmla="val 25000"/>
            </a:avLst>
          </a:prstGeom>
          <a:blipFill dpi="0" rotWithShape="0">
            <a:blip r:embed="rId6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9900" dirty="0" smtClean="0">
                <a:solidFill>
                  <a:srgbClr val="00CCFF"/>
                </a:solidFill>
              </a:rPr>
              <a:t>?</a:t>
            </a:r>
            <a:endParaRPr lang="fr-FR" sz="11500" dirty="0">
              <a:solidFill>
                <a:srgbClr val="00CCFF"/>
              </a:solidFill>
            </a:endParaRPr>
          </a:p>
        </p:txBody>
      </p:sp>
    </p:spTree>
  </p:cSld>
  <p:clrMapOvr>
    <a:masterClrMapping/>
  </p:clrMapOvr>
  <p:transition spd="slow" advTm="121000">
    <p:rand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B393-69DB-4286-AB61-170BA1F68389}" type="slidenum">
              <a:rPr lang="fr-FR"/>
              <a:pPr/>
              <a:t>90</a:t>
            </a:fld>
            <a:endParaRPr lang="fr-FR"/>
          </a:p>
        </p:txBody>
      </p:sp>
      <p:sp>
        <p:nvSpPr>
          <p:cNvPr id="104450" name="Line 2"/>
          <p:cNvSpPr>
            <a:spLocks noChangeShapeType="1"/>
          </p:cNvSpPr>
          <p:nvPr/>
        </p:nvSpPr>
        <p:spPr bwMode="auto">
          <a:xfrm flipH="1" flipV="1">
            <a:off x="5791200" y="4137025"/>
            <a:ext cx="457200" cy="5715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451" name="Line 3"/>
          <p:cNvSpPr>
            <a:spLocks noChangeShapeType="1"/>
          </p:cNvSpPr>
          <p:nvPr/>
        </p:nvSpPr>
        <p:spPr bwMode="auto">
          <a:xfrm flipV="1">
            <a:off x="2166938" y="4241800"/>
            <a:ext cx="485775" cy="6143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452" name="Line 4"/>
          <p:cNvSpPr>
            <a:spLocks noChangeShapeType="1"/>
          </p:cNvSpPr>
          <p:nvPr/>
        </p:nvSpPr>
        <p:spPr bwMode="auto">
          <a:xfrm flipV="1">
            <a:off x="4057650" y="4160838"/>
            <a:ext cx="42863" cy="685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title"/>
          </p:nvPr>
        </p:nvSpPr>
        <p:spPr>
          <a:xfrm>
            <a:off x="6021388" y="457200"/>
            <a:ext cx="2865437" cy="938213"/>
          </a:xfrm>
        </p:spPr>
        <p:txBody>
          <a:bodyPr/>
          <a:lstStyle/>
          <a:p>
            <a:r>
              <a:rPr lang="fr-FR" sz="3200" dirty="0"/>
              <a:t>Architecture </a:t>
            </a:r>
            <a:r>
              <a:rPr lang="fr-FR" sz="3200" dirty="0" err="1" smtClean="0"/>
              <a:t>BDs</a:t>
            </a:r>
            <a:r>
              <a:rPr lang="fr-FR" sz="3200" dirty="0" smtClean="0"/>
              <a:t> </a:t>
            </a:r>
            <a:r>
              <a:rPr lang="fr-FR" sz="3200" dirty="0" err="1" smtClean="0"/>
              <a:t>Scalables</a:t>
            </a:r>
            <a:endParaRPr lang="en-US" sz="3200" dirty="0"/>
          </a:p>
        </p:txBody>
      </p:sp>
      <p:graphicFrame>
        <p:nvGraphicFramePr>
          <p:cNvPr id="154624" name="Object 0"/>
          <p:cNvGraphicFramePr>
            <a:graphicFrameLocks noChangeAspect="1"/>
          </p:cNvGraphicFramePr>
          <p:nvPr/>
        </p:nvGraphicFramePr>
        <p:xfrm>
          <a:off x="3513138" y="4830763"/>
          <a:ext cx="973137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04" name="Image" r:id="rId4" imgW="1372397" imgH="2401694" progId="">
                  <p:embed/>
                </p:oleObj>
              </mc:Choice>
              <mc:Fallback>
                <p:oleObj name="Image" r:id="rId4" imgW="1372397" imgH="2401694" progId="">
                  <p:embed/>
                  <p:pic>
                    <p:nvPicPr>
                      <p:cNvPr id="0" name="Picture 1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3138" y="4830763"/>
                        <a:ext cx="973137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5" name="Oval 7"/>
          <p:cNvSpPr>
            <a:spLocks noChangeArrowheads="1"/>
          </p:cNvSpPr>
          <p:nvPr/>
        </p:nvSpPr>
        <p:spPr bwMode="auto">
          <a:xfrm>
            <a:off x="1714500" y="3189288"/>
            <a:ext cx="4757738" cy="1285875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4400" b="1">
                <a:solidFill>
                  <a:srgbClr val="FF0066"/>
                </a:solidFill>
              </a:rPr>
              <a:t>LAN</a:t>
            </a:r>
            <a:endParaRPr lang="en-US" sz="4400" b="1">
              <a:solidFill>
                <a:srgbClr val="FF0066"/>
              </a:solidFill>
            </a:endParaRPr>
          </a:p>
        </p:txBody>
      </p:sp>
      <p:sp>
        <p:nvSpPr>
          <p:cNvPr id="104456" name="Rectangle 8"/>
          <p:cNvSpPr>
            <a:spLocks noChangeArrowheads="1"/>
          </p:cNvSpPr>
          <p:nvPr/>
        </p:nvSpPr>
        <p:spPr bwMode="auto">
          <a:xfrm rot="-2720499">
            <a:off x="4111626" y="6284912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57" name="Rectangle 9"/>
          <p:cNvSpPr>
            <a:spLocks noChangeArrowheads="1"/>
          </p:cNvSpPr>
          <p:nvPr/>
        </p:nvSpPr>
        <p:spPr bwMode="auto">
          <a:xfrm rot="-2720499">
            <a:off x="2978151" y="479425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25" name="Object 1"/>
          <p:cNvGraphicFramePr>
            <a:graphicFrameLocks noChangeAspect="1"/>
          </p:cNvGraphicFramePr>
          <p:nvPr/>
        </p:nvGraphicFramePr>
        <p:xfrm>
          <a:off x="373063" y="1562100"/>
          <a:ext cx="1352550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05" name="Image" r:id="rId6" imgW="1880692" imgH="1740296" progId="">
                  <p:embed/>
                </p:oleObj>
              </mc:Choice>
              <mc:Fallback>
                <p:oleObj name="Image" r:id="rId6" imgW="1880692" imgH="1740296" progId="">
                  <p:embed/>
                  <p:pic>
                    <p:nvPicPr>
                      <p:cNvPr id="0" name="Picture 1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63" y="1562100"/>
                        <a:ext cx="1352550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9" name="Rectangle 11"/>
          <p:cNvSpPr>
            <a:spLocks noChangeArrowheads="1"/>
          </p:cNvSpPr>
          <p:nvPr/>
        </p:nvSpPr>
        <p:spPr bwMode="auto">
          <a:xfrm>
            <a:off x="766763" y="1498600"/>
            <a:ext cx="1171575" cy="55721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60" name="Rectangle 12"/>
          <p:cNvSpPr>
            <a:spLocks noChangeArrowheads="1"/>
          </p:cNvSpPr>
          <p:nvPr/>
        </p:nvSpPr>
        <p:spPr bwMode="auto">
          <a:xfrm>
            <a:off x="1466850" y="1741488"/>
            <a:ext cx="414338" cy="8858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26" name="Object 2"/>
          <p:cNvGraphicFramePr>
            <a:graphicFrameLocks noChangeAspect="1"/>
          </p:cNvGraphicFramePr>
          <p:nvPr/>
        </p:nvGraphicFramePr>
        <p:xfrm>
          <a:off x="5253038" y="1668463"/>
          <a:ext cx="1150937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06" name="Image" r:id="rId8" imgW="1664666" imgH="1410519" progId="">
                  <p:embed/>
                </p:oleObj>
              </mc:Choice>
              <mc:Fallback>
                <p:oleObj name="Image" r:id="rId8" imgW="1664666" imgH="1410519" progId="">
                  <p:embed/>
                  <p:pic>
                    <p:nvPicPr>
                      <p:cNvPr id="0" name="Picture 1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3038" y="1668463"/>
                        <a:ext cx="1150937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62" name="Rectangle 14"/>
          <p:cNvSpPr>
            <a:spLocks noChangeArrowheads="1"/>
          </p:cNvSpPr>
          <p:nvPr/>
        </p:nvSpPr>
        <p:spPr bwMode="auto">
          <a:xfrm>
            <a:off x="5705475" y="1565275"/>
            <a:ext cx="942975" cy="4572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27" name="Object 3"/>
          <p:cNvGraphicFramePr>
            <a:graphicFrameLocks noChangeAspect="1"/>
          </p:cNvGraphicFramePr>
          <p:nvPr/>
        </p:nvGraphicFramePr>
        <p:xfrm>
          <a:off x="2162175" y="1506538"/>
          <a:ext cx="833438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07" name="Image" r:id="rId10" imgW="1664666" imgH="1410519" progId="">
                  <p:embed/>
                </p:oleObj>
              </mc:Choice>
              <mc:Fallback>
                <p:oleObj name="Image" r:id="rId10" imgW="1664666" imgH="1410519" progId="">
                  <p:embed/>
                  <p:pic>
                    <p:nvPicPr>
                      <p:cNvPr id="0" name="Picture 1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2175" y="1506538"/>
                        <a:ext cx="833438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64" name="Rectangle 16"/>
          <p:cNvSpPr>
            <a:spLocks noChangeArrowheads="1"/>
          </p:cNvSpPr>
          <p:nvPr/>
        </p:nvSpPr>
        <p:spPr bwMode="auto">
          <a:xfrm>
            <a:off x="2471738" y="1446213"/>
            <a:ext cx="673100" cy="4572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65" name="Line 17"/>
          <p:cNvSpPr>
            <a:spLocks noChangeShapeType="1"/>
          </p:cNvSpPr>
          <p:nvPr/>
        </p:nvSpPr>
        <p:spPr bwMode="auto">
          <a:xfrm flipH="1" flipV="1">
            <a:off x="995363" y="2741613"/>
            <a:ext cx="1343025" cy="72866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466" name="Line 18"/>
          <p:cNvSpPr>
            <a:spLocks noChangeShapeType="1"/>
          </p:cNvSpPr>
          <p:nvPr/>
        </p:nvSpPr>
        <p:spPr bwMode="auto">
          <a:xfrm flipH="1" flipV="1">
            <a:off x="2547938" y="2593975"/>
            <a:ext cx="1171575" cy="642938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467" name="Line 19"/>
          <p:cNvSpPr>
            <a:spLocks noChangeShapeType="1"/>
          </p:cNvSpPr>
          <p:nvPr/>
        </p:nvSpPr>
        <p:spPr bwMode="auto">
          <a:xfrm flipV="1">
            <a:off x="5305425" y="2636838"/>
            <a:ext cx="585788" cy="642937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154628" name="Object 4"/>
          <p:cNvGraphicFramePr>
            <a:graphicFrameLocks noChangeAspect="1"/>
          </p:cNvGraphicFramePr>
          <p:nvPr/>
        </p:nvGraphicFramePr>
        <p:xfrm>
          <a:off x="1593850" y="4830763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08" name="Image" r:id="rId11" imgW="1372397" imgH="2401694" progId="">
                  <p:embed/>
                </p:oleObj>
              </mc:Choice>
              <mc:Fallback>
                <p:oleObj name="Image" r:id="rId11" imgW="1372397" imgH="2401694" progId="">
                  <p:embed/>
                  <p:pic>
                    <p:nvPicPr>
                      <p:cNvPr id="0" name="Picture 1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4830763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71" name="Rectangle 23"/>
          <p:cNvSpPr>
            <a:spLocks noChangeArrowheads="1"/>
          </p:cNvSpPr>
          <p:nvPr/>
        </p:nvSpPr>
        <p:spPr bwMode="auto">
          <a:xfrm rot="-2720499">
            <a:off x="2192338" y="6284912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72" name="Rectangle 24"/>
          <p:cNvSpPr>
            <a:spLocks noChangeArrowheads="1"/>
          </p:cNvSpPr>
          <p:nvPr/>
        </p:nvSpPr>
        <p:spPr bwMode="auto">
          <a:xfrm rot="-2720499">
            <a:off x="1058863" y="479425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29" name="Object 5"/>
          <p:cNvGraphicFramePr>
            <a:graphicFrameLocks noChangeAspect="1"/>
          </p:cNvGraphicFramePr>
          <p:nvPr/>
        </p:nvGraphicFramePr>
        <p:xfrm>
          <a:off x="5651500" y="4659313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09" name="Image" r:id="rId12" imgW="1372397" imgH="2401694" progId="">
                  <p:embed/>
                </p:oleObj>
              </mc:Choice>
              <mc:Fallback>
                <p:oleObj name="Image" r:id="rId12" imgW="1372397" imgH="2401694" progId="">
                  <p:embed/>
                  <p:pic>
                    <p:nvPicPr>
                      <p:cNvPr id="0" name="Picture 1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4659313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74" name="Rectangle 26"/>
          <p:cNvSpPr>
            <a:spLocks noChangeArrowheads="1"/>
          </p:cNvSpPr>
          <p:nvPr/>
        </p:nvSpPr>
        <p:spPr bwMode="auto">
          <a:xfrm rot="-2720499">
            <a:off x="6249988" y="6113462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75" name="Rectangle 27"/>
          <p:cNvSpPr>
            <a:spLocks noChangeArrowheads="1"/>
          </p:cNvSpPr>
          <p:nvPr/>
        </p:nvSpPr>
        <p:spPr bwMode="auto">
          <a:xfrm rot="-2720499">
            <a:off x="5116513" y="462280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30" name="Object 6"/>
          <p:cNvGraphicFramePr>
            <a:graphicFrameLocks noChangeAspect="1"/>
          </p:cNvGraphicFramePr>
          <p:nvPr/>
        </p:nvGraphicFramePr>
        <p:xfrm>
          <a:off x="7273925" y="3116263"/>
          <a:ext cx="12573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10" name="Image" r:id="rId13" imgW="1880692" imgH="1766325" progId="">
                  <p:embed/>
                </p:oleObj>
              </mc:Choice>
              <mc:Fallback>
                <p:oleObj name="Image" r:id="rId13" imgW="1880692" imgH="1766325" progId="">
                  <p:embed/>
                  <p:pic>
                    <p:nvPicPr>
                      <p:cNvPr id="0" name="Picture 1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3925" y="3116263"/>
                        <a:ext cx="1257300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77" name="Rectangle 29"/>
          <p:cNvSpPr>
            <a:spLocks noChangeArrowheads="1"/>
          </p:cNvSpPr>
          <p:nvPr/>
        </p:nvSpPr>
        <p:spPr bwMode="auto">
          <a:xfrm rot="-2720499">
            <a:off x="8280400" y="3362325"/>
            <a:ext cx="774700" cy="55245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79" name="Rectangle 31"/>
          <p:cNvSpPr>
            <a:spLocks noChangeArrowheads="1"/>
          </p:cNvSpPr>
          <p:nvPr/>
        </p:nvSpPr>
        <p:spPr bwMode="auto">
          <a:xfrm rot="-600956">
            <a:off x="7624763" y="4167188"/>
            <a:ext cx="1000125" cy="5715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0" name="Rectangle 32"/>
          <p:cNvSpPr>
            <a:spLocks noChangeArrowheads="1"/>
          </p:cNvSpPr>
          <p:nvPr/>
        </p:nvSpPr>
        <p:spPr bwMode="auto">
          <a:xfrm rot="-465381">
            <a:off x="8135938" y="2981325"/>
            <a:ext cx="1000125" cy="67151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1" name="Rectangle 33"/>
          <p:cNvSpPr>
            <a:spLocks noChangeArrowheads="1"/>
          </p:cNvSpPr>
          <p:nvPr/>
        </p:nvSpPr>
        <p:spPr bwMode="auto">
          <a:xfrm rot="-465381">
            <a:off x="7119938" y="2833688"/>
            <a:ext cx="1000125" cy="369887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2" name="Rectangle 34"/>
          <p:cNvSpPr>
            <a:spLocks noChangeArrowheads="1"/>
          </p:cNvSpPr>
          <p:nvPr/>
        </p:nvSpPr>
        <p:spPr bwMode="auto">
          <a:xfrm rot="-465381">
            <a:off x="6919913" y="3249613"/>
            <a:ext cx="420687" cy="67151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3" name="Rectangle 35"/>
          <p:cNvSpPr>
            <a:spLocks noChangeArrowheads="1"/>
          </p:cNvSpPr>
          <p:nvPr/>
        </p:nvSpPr>
        <p:spPr bwMode="auto">
          <a:xfrm rot="-1745262">
            <a:off x="7115175" y="3859213"/>
            <a:ext cx="420688" cy="67151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4" name="Line 36"/>
          <p:cNvSpPr>
            <a:spLocks noChangeShapeType="1"/>
          </p:cNvSpPr>
          <p:nvPr/>
        </p:nvSpPr>
        <p:spPr bwMode="auto">
          <a:xfrm>
            <a:off x="6486525" y="3732213"/>
            <a:ext cx="914400" cy="15716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154631" name="Object 7"/>
          <p:cNvGraphicFramePr>
            <a:graphicFrameLocks noChangeAspect="1"/>
          </p:cNvGraphicFramePr>
          <p:nvPr/>
        </p:nvGraphicFramePr>
        <p:xfrm>
          <a:off x="0" y="3328988"/>
          <a:ext cx="1352550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11" name="Image" r:id="rId15" imgW="1880692" imgH="1740296" progId="">
                  <p:embed/>
                </p:oleObj>
              </mc:Choice>
              <mc:Fallback>
                <p:oleObj name="Image" r:id="rId15" imgW="1880692" imgH="1740296" progId="">
                  <p:embed/>
                  <p:pic>
                    <p:nvPicPr>
                      <p:cNvPr id="0" name="Picture 1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328988"/>
                        <a:ext cx="1352550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86" name="Rectangle 38"/>
          <p:cNvSpPr>
            <a:spLocks noChangeArrowheads="1"/>
          </p:cNvSpPr>
          <p:nvPr/>
        </p:nvSpPr>
        <p:spPr bwMode="auto">
          <a:xfrm>
            <a:off x="393700" y="3265488"/>
            <a:ext cx="1171575" cy="55721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7" name="Rectangle 39"/>
          <p:cNvSpPr>
            <a:spLocks noChangeArrowheads="1"/>
          </p:cNvSpPr>
          <p:nvPr/>
        </p:nvSpPr>
        <p:spPr bwMode="auto">
          <a:xfrm>
            <a:off x="1093788" y="3508375"/>
            <a:ext cx="414337" cy="8858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8" name="Line 40"/>
          <p:cNvSpPr>
            <a:spLocks noChangeShapeType="1"/>
          </p:cNvSpPr>
          <p:nvPr/>
        </p:nvSpPr>
        <p:spPr bwMode="auto">
          <a:xfrm flipH="1">
            <a:off x="1122363" y="4022725"/>
            <a:ext cx="742950" cy="2714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154632" name="Object 8"/>
          <p:cNvGraphicFramePr>
            <a:graphicFrameLocks noChangeAspect="1"/>
          </p:cNvGraphicFramePr>
          <p:nvPr/>
        </p:nvGraphicFramePr>
        <p:xfrm>
          <a:off x="333375" y="4841875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12" name="Image" r:id="rId16" imgW="1372397" imgH="2401694" progId="">
                  <p:embed/>
                </p:oleObj>
              </mc:Choice>
              <mc:Fallback>
                <p:oleObj name="Image" r:id="rId16" imgW="1372397" imgH="2401694" progId="">
                  <p:embed/>
                  <p:pic>
                    <p:nvPicPr>
                      <p:cNvPr id="0" name="Picture 1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75" y="4841875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90" name="Rectangle 42"/>
          <p:cNvSpPr>
            <a:spLocks noChangeArrowheads="1"/>
          </p:cNvSpPr>
          <p:nvPr/>
        </p:nvSpPr>
        <p:spPr bwMode="auto">
          <a:xfrm rot="-2720499">
            <a:off x="3970" y="4717256"/>
            <a:ext cx="531812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91" name="Line 43"/>
          <p:cNvSpPr>
            <a:spLocks noChangeShapeType="1"/>
          </p:cNvSpPr>
          <p:nvPr/>
        </p:nvSpPr>
        <p:spPr bwMode="auto">
          <a:xfrm flipV="1">
            <a:off x="1247775" y="4194175"/>
            <a:ext cx="985838" cy="7286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492" name="Rectangle 44"/>
          <p:cNvSpPr>
            <a:spLocks noChangeArrowheads="1"/>
          </p:cNvSpPr>
          <p:nvPr/>
        </p:nvSpPr>
        <p:spPr bwMode="auto">
          <a:xfrm rot="-2720499">
            <a:off x="965994" y="6392069"/>
            <a:ext cx="560387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33" name="Object 9"/>
          <p:cNvGraphicFramePr>
            <a:graphicFrameLocks noChangeAspect="1"/>
          </p:cNvGraphicFramePr>
          <p:nvPr/>
        </p:nvGraphicFramePr>
        <p:xfrm>
          <a:off x="3722688" y="1173163"/>
          <a:ext cx="973137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13" name="Image" r:id="rId17" imgW="1372397" imgH="2401694" progId="">
                  <p:embed/>
                </p:oleObj>
              </mc:Choice>
              <mc:Fallback>
                <p:oleObj name="Image" r:id="rId17" imgW="1372397" imgH="2401694" progId="">
                  <p:embed/>
                  <p:pic>
                    <p:nvPicPr>
                      <p:cNvPr id="0" name="Picture 1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2688" y="1173163"/>
                        <a:ext cx="973137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94" name="Rectangle 46"/>
          <p:cNvSpPr>
            <a:spLocks noChangeArrowheads="1"/>
          </p:cNvSpPr>
          <p:nvPr/>
        </p:nvSpPr>
        <p:spPr bwMode="auto">
          <a:xfrm rot="-2720499">
            <a:off x="4321176" y="2627312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95" name="Rectangle 47"/>
          <p:cNvSpPr>
            <a:spLocks noChangeArrowheads="1"/>
          </p:cNvSpPr>
          <p:nvPr/>
        </p:nvSpPr>
        <p:spPr bwMode="auto">
          <a:xfrm rot="-2720499">
            <a:off x="3187701" y="113665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96" name="Line 48"/>
          <p:cNvSpPr>
            <a:spLocks noChangeShapeType="1"/>
          </p:cNvSpPr>
          <p:nvPr/>
        </p:nvSpPr>
        <p:spPr bwMode="auto">
          <a:xfrm flipH="1" flipV="1">
            <a:off x="4095750" y="2784475"/>
            <a:ext cx="57150" cy="4286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B393-69DB-4286-AB61-170BA1F68389}" type="slidenum">
              <a:rPr lang="fr-FR"/>
              <a:pPr/>
              <a:t>91</a:t>
            </a:fld>
            <a:endParaRPr lang="fr-FR"/>
          </a:p>
        </p:txBody>
      </p:sp>
      <p:sp>
        <p:nvSpPr>
          <p:cNvPr id="104450" name="Line 2"/>
          <p:cNvSpPr>
            <a:spLocks noChangeShapeType="1"/>
          </p:cNvSpPr>
          <p:nvPr/>
        </p:nvSpPr>
        <p:spPr bwMode="auto">
          <a:xfrm flipH="1" flipV="1">
            <a:off x="5791200" y="4137025"/>
            <a:ext cx="457200" cy="5715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451" name="Line 3"/>
          <p:cNvSpPr>
            <a:spLocks noChangeShapeType="1"/>
          </p:cNvSpPr>
          <p:nvPr/>
        </p:nvSpPr>
        <p:spPr bwMode="auto">
          <a:xfrm flipV="1">
            <a:off x="2166938" y="4241800"/>
            <a:ext cx="485775" cy="6143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452" name="Line 4"/>
          <p:cNvSpPr>
            <a:spLocks noChangeShapeType="1"/>
          </p:cNvSpPr>
          <p:nvPr/>
        </p:nvSpPr>
        <p:spPr bwMode="auto">
          <a:xfrm flipV="1">
            <a:off x="4057650" y="4160838"/>
            <a:ext cx="42863" cy="685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title"/>
          </p:nvPr>
        </p:nvSpPr>
        <p:spPr>
          <a:xfrm>
            <a:off x="6021388" y="457200"/>
            <a:ext cx="2865437" cy="938213"/>
          </a:xfrm>
        </p:spPr>
        <p:txBody>
          <a:bodyPr/>
          <a:lstStyle/>
          <a:p>
            <a:r>
              <a:rPr lang="fr-FR" sz="3200" dirty="0" smtClean="0"/>
              <a:t>Cloud Privé</a:t>
            </a:r>
            <a:endParaRPr lang="en-US" sz="3200" dirty="0"/>
          </a:p>
        </p:txBody>
      </p:sp>
      <p:graphicFrame>
        <p:nvGraphicFramePr>
          <p:cNvPr id="154624" name="Object 0"/>
          <p:cNvGraphicFramePr>
            <a:graphicFrameLocks noChangeAspect="1"/>
          </p:cNvGraphicFramePr>
          <p:nvPr/>
        </p:nvGraphicFramePr>
        <p:xfrm>
          <a:off x="3513138" y="4830763"/>
          <a:ext cx="973137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485" name="Image" r:id="rId4" imgW="1372397" imgH="2401694" progId="">
                  <p:embed/>
                </p:oleObj>
              </mc:Choice>
              <mc:Fallback>
                <p:oleObj name="Image" r:id="rId4" imgW="1372397" imgH="24016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3138" y="4830763"/>
                        <a:ext cx="973137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5" name="Oval 7"/>
          <p:cNvSpPr>
            <a:spLocks noChangeArrowheads="1"/>
          </p:cNvSpPr>
          <p:nvPr/>
        </p:nvSpPr>
        <p:spPr bwMode="auto">
          <a:xfrm>
            <a:off x="1714500" y="3189288"/>
            <a:ext cx="4757738" cy="1285875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4400" b="1">
                <a:solidFill>
                  <a:srgbClr val="FF0066"/>
                </a:solidFill>
              </a:rPr>
              <a:t>LAN</a:t>
            </a:r>
            <a:endParaRPr lang="en-US" sz="4400" b="1">
              <a:solidFill>
                <a:srgbClr val="FF0066"/>
              </a:solidFill>
            </a:endParaRPr>
          </a:p>
        </p:txBody>
      </p:sp>
      <p:sp>
        <p:nvSpPr>
          <p:cNvPr id="104456" name="Rectangle 8"/>
          <p:cNvSpPr>
            <a:spLocks noChangeArrowheads="1"/>
          </p:cNvSpPr>
          <p:nvPr/>
        </p:nvSpPr>
        <p:spPr bwMode="auto">
          <a:xfrm rot="-2720499">
            <a:off x="4111626" y="6284912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57" name="Rectangle 9"/>
          <p:cNvSpPr>
            <a:spLocks noChangeArrowheads="1"/>
          </p:cNvSpPr>
          <p:nvPr/>
        </p:nvSpPr>
        <p:spPr bwMode="auto">
          <a:xfrm rot="18879501">
            <a:off x="2978151" y="479425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25" name="Object 1"/>
          <p:cNvGraphicFramePr>
            <a:graphicFrameLocks noChangeAspect="1"/>
          </p:cNvGraphicFramePr>
          <p:nvPr/>
        </p:nvGraphicFramePr>
        <p:xfrm>
          <a:off x="373063" y="1562100"/>
          <a:ext cx="1352550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486" name="Image" r:id="rId6" imgW="1880692" imgH="1740296" progId="">
                  <p:embed/>
                </p:oleObj>
              </mc:Choice>
              <mc:Fallback>
                <p:oleObj name="Image" r:id="rId6" imgW="1880692" imgH="174029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63" y="1562100"/>
                        <a:ext cx="1352550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9" name="Rectangle 11"/>
          <p:cNvSpPr>
            <a:spLocks noChangeArrowheads="1"/>
          </p:cNvSpPr>
          <p:nvPr/>
        </p:nvSpPr>
        <p:spPr bwMode="auto">
          <a:xfrm>
            <a:off x="766763" y="1498600"/>
            <a:ext cx="1171575" cy="55721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60" name="Rectangle 12"/>
          <p:cNvSpPr>
            <a:spLocks noChangeArrowheads="1"/>
          </p:cNvSpPr>
          <p:nvPr/>
        </p:nvSpPr>
        <p:spPr bwMode="auto">
          <a:xfrm>
            <a:off x="1466850" y="1741488"/>
            <a:ext cx="414338" cy="8858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26" name="Object 2"/>
          <p:cNvGraphicFramePr>
            <a:graphicFrameLocks noChangeAspect="1"/>
          </p:cNvGraphicFramePr>
          <p:nvPr/>
        </p:nvGraphicFramePr>
        <p:xfrm>
          <a:off x="5253038" y="1668463"/>
          <a:ext cx="1150937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487" name="Image" r:id="rId8" imgW="1664666" imgH="1410519" progId="">
                  <p:embed/>
                </p:oleObj>
              </mc:Choice>
              <mc:Fallback>
                <p:oleObj name="Image" r:id="rId8" imgW="1664666" imgH="14105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3038" y="1668463"/>
                        <a:ext cx="1150937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62" name="Rectangle 14"/>
          <p:cNvSpPr>
            <a:spLocks noChangeArrowheads="1"/>
          </p:cNvSpPr>
          <p:nvPr/>
        </p:nvSpPr>
        <p:spPr bwMode="auto">
          <a:xfrm>
            <a:off x="5705475" y="1565275"/>
            <a:ext cx="942975" cy="4572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27" name="Object 3"/>
          <p:cNvGraphicFramePr>
            <a:graphicFrameLocks noChangeAspect="1"/>
          </p:cNvGraphicFramePr>
          <p:nvPr/>
        </p:nvGraphicFramePr>
        <p:xfrm>
          <a:off x="2162175" y="1506538"/>
          <a:ext cx="833438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488" name="Image" r:id="rId10" imgW="1664666" imgH="1410519" progId="">
                  <p:embed/>
                </p:oleObj>
              </mc:Choice>
              <mc:Fallback>
                <p:oleObj name="Image" r:id="rId10" imgW="1664666" imgH="14105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2175" y="1506538"/>
                        <a:ext cx="833438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64" name="Rectangle 16"/>
          <p:cNvSpPr>
            <a:spLocks noChangeArrowheads="1"/>
          </p:cNvSpPr>
          <p:nvPr/>
        </p:nvSpPr>
        <p:spPr bwMode="auto">
          <a:xfrm>
            <a:off x="2471738" y="1446213"/>
            <a:ext cx="673100" cy="4572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65" name="Line 17"/>
          <p:cNvSpPr>
            <a:spLocks noChangeShapeType="1"/>
          </p:cNvSpPr>
          <p:nvPr/>
        </p:nvSpPr>
        <p:spPr bwMode="auto">
          <a:xfrm flipH="1" flipV="1">
            <a:off x="995363" y="2741613"/>
            <a:ext cx="1343025" cy="72866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466" name="Line 18"/>
          <p:cNvSpPr>
            <a:spLocks noChangeShapeType="1"/>
          </p:cNvSpPr>
          <p:nvPr/>
        </p:nvSpPr>
        <p:spPr bwMode="auto">
          <a:xfrm flipH="1" flipV="1">
            <a:off x="2547938" y="2593975"/>
            <a:ext cx="1171575" cy="642938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467" name="Line 19"/>
          <p:cNvSpPr>
            <a:spLocks noChangeShapeType="1"/>
          </p:cNvSpPr>
          <p:nvPr/>
        </p:nvSpPr>
        <p:spPr bwMode="auto">
          <a:xfrm flipV="1">
            <a:off x="5305425" y="2636838"/>
            <a:ext cx="585788" cy="642937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154628" name="Object 4"/>
          <p:cNvGraphicFramePr>
            <a:graphicFrameLocks noChangeAspect="1"/>
          </p:cNvGraphicFramePr>
          <p:nvPr/>
        </p:nvGraphicFramePr>
        <p:xfrm>
          <a:off x="1593850" y="4830763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489" name="Image" r:id="rId11" imgW="1372397" imgH="2401694" progId="">
                  <p:embed/>
                </p:oleObj>
              </mc:Choice>
              <mc:Fallback>
                <p:oleObj name="Image" r:id="rId11" imgW="1372397" imgH="24016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4830763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71" name="Rectangle 23"/>
          <p:cNvSpPr>
            <a:spLocks noChangeArrowheads="1"/>
          </p:cNvSpPr>
          <p:nvPr/>
        </p:nvSpPr>
        <p:spPr bwMode="auto">
          <a:xfrm rot="-2720499">
            <a:off x="2192338" y="6284912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72" name="Rectangle 24"/>
          <p:cNvSpPr>
            <a:spLocks noChangeArrowheads="1"/>
          </p:cNvSpPr>
          <p:nvPr/>
        </p:nvSpPr>
        <p:spPr bwMode="auto">
          <a:xfrm rot="-2720499">
            <a:off x="1058863" y="479425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29" name="Object 5"/>
          <p:cNvGraphicFramePr>
            <a:graphicFrameLocks noChangeAspect="1"/>
          </p:cNvGraphicFramePr>
          <p:nvPr/>
        </p:nvGraphicFramePr>
        <p:xfrm>
          <a:off x="5651500" y="4659313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490" name="Image" r:id="rId12" imgW="1372397" imgH="2401694" progId="">
                  <p:embed/>
                </p:oleObj>
              </mc:Choice>
              <mc:Fallback>
                <p:oleObj name="Image" r:id="rId12" imgW="1372397" imgH="24016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4659313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74" name="Rectangle 26"/>
          <p:cNvSpPr>
            <a:spLocks noChangeArrowheads="1"/>
          </p:cNvSpPr>
          <p:nvPr/>
        </p:nvSpPr>
        <p:spPr bwMode="auto">
          <a:xfrm rot="-2720499">
            <a:off x="6249988" y="6113462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75" name="Rectangle 27"/>
          <p:cNvSpPr>
            <a:spLocks noChangeArrowheads="1"/>
          </p:cNvSpPr>
          <p:nvPr/>
        </p:nvSpPr>
        <p:spPr bwMode="auto">
          <a:xfrm rot="-2720499">
            <a:off x="5116513" y="462280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30" name="Object 6"/>
          <p:cNvGraphicFramePr>
            <a:graphicFrameLocks noChangeAspect="1"/>
          </p:cNvGraphicFramePr>
          <p:nvPr/>
        </p:nvGraphicFramePr>
        <p:xfrm>
          <a:off x="7273925" y="3116263"/>
          <a:ext cx="12573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491" name="Image" r:id="rId13" imgW="1880692" imgH="1766325" progId="">
                  <p:embed/>
                </p:oleObj>
              </mc:Choice>
              <mc:Fallback>
                <p:oleObj name="Image" r:id="rId13" imgW="1880692" imgH="176632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3925" y="3116263"/>
                        <a:ext cx="1257300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77" name="Rectangle 29"/>
          <p:cNvSpPr>
            <a:spLocks noChangeArrowheads="1"/>
          </p:cNvSpPr>
          <p:nvPr/>
        </p:nvSpPr>
        <p:spPr bwMode="auto">
          <a:xfrm rot="-2720499">
            <a:off x="8280400" y="3362325"/>
            <a:ext cx="774700" cy="55245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79" name="Rectangle 31"/>
          <p:cNvSpPr>
            <a:spLocks noChangeArrowheads="1"/>
          </p:cNvSpPr>
          <p:nvPr/>
        </p:nvSpPr>
        <p:spPr bwMode="auto">
          <a:xfrm rot="-600956">
            <a:off x="7624763" y="4167188"/>
            <a:ext cx="1000125" cy="5715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0" name="Rectangle 32"/>
          <p:cNvSpPr>
            <a:spLocks noChangeArrowheads="1"/>
          </p:cNvSpPr>
          <p:nvPr/>
        </p:nvSpPr>
        <p:spPr bwMode="auto">
          <a:xfrm rot="-465381">
            <a:off x="8135938" y="2981325"/>
            <a:ext cx="1000125" cy="67151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1" name="Rectangle 33"/>
          <p:cNvSpPr>
            <a:spLocks noChangeArrowheads="1"/>
          </p:cNvSpPr>
          <p:nvPr/>
        </p:nvSpPr>
        <p:spPr bwMode="auto">
          <a:xfrm rot="-465381">
            <a:off x="7119938" y="2833688"/>
            <a:ext cx="1000125" cy="369887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2" name="Rectangle 34"/>
          <p:cNvSpPr>
            <a:spLocks noChangeArrowheads="1"/>
          </p:cNvSpPr>
          <p:nvPr/>
        </p:nvSpPr>
        <p:spPr bwMode="auto">
          <a:xfrm rot="-465381">
            <a:off x="6919913" y="3249613"/>
            <a:ext cx="420687" cy="67151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3" name="Rectangle 35"/>
          <p:cNvSpPr>
            <a:spLocks noChangeArrowheads="1"/>
          </p:cNvSpPr>
          <p:nvPr/>
        </p:nvSpPr>
        <p:spPr bwMode="auto">
          <a:xfrm rot="-1745262">
            <a:off x="7115175" y="3859213"/>
            <a:ext cx="420688" cy="67151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4" name="Line 36"/>
          <p:cNvSpPr>
            <a:spLocks noChangeShapeType="1"/>
          </p:cNvSpPr>
          <p:nvPr/>
        </p:nvSpPr>
        <p:spPr bwMode="auto">
          <a:xfrm>
            <a:off x="6486525" y="3732213"/>
            <a:ext cx="914400" cy="15716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154631" name="Object 7"/>
          <p:cNvGraphicFramePr>
            <a:graphicFrameLocks noChangeAspect="1"/>
          </p:cNvGraphicFramePr>
          <p:nvPr/>
        </p:nvGraphicFramePr>
        <p:xfrm>
          <a:off x="0" y="3328988"/>
          <a:ext cx="1352550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492" name="Image" r:id="rId15" imgW="1880692" imgH="1740296" progId="">
                  <p:embed/>
                </p:oleObj>
              </mc:Choice>
              <mc:Fallback>
                <p:oleObj name="Image" r:id="rId15" imgW="1880692" imgH="174029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328988"/>
                        <a:ext cx="1352550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86" name="Rectangle 38"/>
          <p:cNvSpPr>
            <a:spLocks noChangeArrowheads="1"/>
          </p:cNvSpPr>
          <p:nvPr/>
        </p:nvSpPr>
        <p:spPr bwMode="auto">
          <a:xfrm>
            <a:off x="393700" y="3265488"/>
            <a:ext cx="1171575" cy="55721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7" name="Rectangle 39"/>
          <p:cNvSpPr>
            <a:spLocks noChangeArrowheads="1"/>
          </p:cNvSpPr>
          <p:nvPr/>
        </p:nvSpPr>
        <p:spPr bwMode="auto">
          <a:xfrm>
            <a:off x="1093788" y="3508375"/>
            <a:ext cx="414337" cy="8858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8" name="Line 40"/>
          <p:cNvSpPr>
            <a:spLocks noChangeShapeType="1"/>
          </p:cNvSpPr>
          <p:nvPr/>
        </p:nvSpPr>
        <p:spPr bwMode="auto">
          <a:xfrm flipH="1">
            <a:off x="1122363" y="4022725"/>
            <a:ext cx="742950" cy="2714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154632" name="Object 8"/>
          <p:cNvGraphicFramePr>
            <a:graphicFrameLocks noChangeAspect="1"/>
          </p:cNvGraphicFramePr>
          <p:nvPr/>
        </p:nvGraphicFramePr>
        <p:xfrm>
          <a:off x="333375" y="4841875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493" name="Image" r:id="rId16" imgW="1372397" imgH="2401694" progId="">
                  <p:embed/>
                </p:oleObj>
              </mc:Choice>
              <mc:Fallback>
                <p:oleObj name="Image" r:id="rId16" imgW="1372397" imgH="24016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75" y="4841875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90" name="Rectangle 42"/>
          <p:cNvSpPr>
            <a:spLocks noChangeArrowheads="1"/>
          </p:cNvSpPr>
          <p:nvPr/>
        </p:nvSpPr>
        <p:spPr bwMode="auto">
          <a:xfrm rot="-2720499">
            <a:off x="3970" y="4717256"/>
            <a:ext cx="531812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91" name="Line 43"/>
          <p:cNvSpPr>
            <a:spLocks noChangeShapeType="1"/>
          </p:cNvSpPr>
          <p:nvPr/>
        </p:nvSpPr>
        <p:spPr bwMode="auto">
          <a:xfrm flipV="1">
            <a:off x="1247775" y="4194175"/>
            <a:ext cx="985838" cy="7286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492" name="Rectangle 44"/>
          <p:cNvSpPr>
            <a:spLocks noChangeArrowheads="1"/>
          </p:cNvSpPr>
          <p:nvPr/>
        </p:nvSpPr>
        <p:spPr bwMode="auto">
          <a:xfrm rot="-2720499">
            <a:off x="965994" y="6392069"/>
            <a:ext cx="560387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33" name="Object 9"/>
          <p:cNvGraphicFramePr>
            <a:graphicFrameLocks noChangeAspect="1"/>
          </p:cNvGraphicFramePr>
          <p:nvPr/>
        </p:nvGraphicFramePr>
        <p:xfrm>
          <a:off x="3722688" y="1173163"/>
          <a:ext cx="973137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494" name="Image" r:id="rId17" imgW="1372397" imgH="2401694" progId="">
                  <p:embed/>
                </p:oleObj>
              </mc:Choice>
              <mc:Fallback>
                <p:oleObj name="Image" r:id="rId17" imgW="1372397" imgH="24016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2688" y="1173163"/>
                        <a:ext cx="973137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94" name="Rectangle 46"/>
          <p:cNvSpPr>
            <a:spLocks noChangeArrowheads="1"/>
          </p:cNvSpPr>
          <p:nvPr/>
        </p:nvSpPr>
        <p:spPr bwMode="auto">
          <a:xfrm rot="-2720499">
            <a:off x="4321176" y="2627312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95" name="Rectangle 47"/>
          <p:cNvSpPr>
            <a:spLocks noChangeArrowheads="1"/>
          </p:cNvSpPr>
          <p:nvPr/>
        </p:nvSpPr>
        <p:spPr bwMode="auto">
          <a:xfrm rot="-2720499">
            <a:off x="3187701" y="113665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96" name="Line 48"/>
          <p:cNvSpPr>
            <a:spLocks noChangeShapeType="1"/>
          </p:cNvSpPr>
          <p:nvPr/>
        </p:nvSpPr>
        <p:spPr bwMode="auto">
          <a:xfrm flipH="1" flipV="1">
            <a:off x="4095750" y="2784475"/>
            <a:ext cx="57150" cy="4286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6763657" y="4979987"/>
            <a:ext cx="2148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FF00"/>
                </a:solidFill>
              </a:rPr>
              <a:t>Serveurs</a:t>
            </a:r>
            <a:r>
              <a:rPr lang="en-US" sz="2400" dirty="0" smtClean="0">
                <a:solidFill>
                  <a:srgbClr val="FFFF00"/>
                </a:solidFill>
              </a:rPr>
              <a:t>/Racks  </a:t>
            </a:r>
            <a:r>
              <a:rPr lang="en-US" sz="2400" dirty="0" err="1" smtClean="0">
                <a:solidFill>
                  <a:srgbClr val="FFFF00"/>
                </a:solidFill>
              </a:rPr>
              <a:t>Locaux</a:t>
            </a:r>
            <a:endParaRPr lang="en-US" sz="2400" dirty="0">
              <a:solidFill>
                <a:srgbClr val="FFFF00"/>
              </a:solidFill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0043841"/>
              </p:ext>
            </p:extLst>
          </p:nvPr>
        </p:nvGraphicFramePr>
        <p:xfrm>
          <a:off x="4564725" y="5003477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495" name="Image" r:id="rId18" imgW="1372397" imgH="2401694" progId="">
                  <p:embed/>
                </p:oleObj>
              </mc:Choice>
              <mc:Fallback>
                <p:oleObj name="Image" r:id="rId18" imgW="1372397" imgH="2401694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4725" y="5003477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Line 4"/>
          <p:cNvSpPr>
            <a:spLocks noChangeShapeType="1"/>
          </p:cNvSpPr>
          <p:nvPr/>
        </p:nvSpPr>
        <p:spPr bwMode="auto">
          <a:xfrm flipH="1" flipV="1">
            <a:off x="4924784" y="4394200"/>
            <a:ext cx="174702" cy="685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9909265"/>
              </p:ext>
            </p:extLst>
          </p:nvPr>
        </p:nvGraphicFramePr>
        <p:xfrm>
          <a:off x="2762932" y="4856163"/>
          <a:ext cx="973137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496" name="Image" r:id="rId19" imgW="1372397" imgH="2401694" progId="">
                  <p:embed/>
                </p:oleObj>
              </mc:Choice>
              <mc:Fallback>
                <p:oleObj name="Image" r:id="rId19" imgW="1372397" imgH="2401694" progId="">
                  <p:embed/>
                  <p:pic>
                    <p:nvPicPr>
                      <p:cNvPr id="0" name="Obje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2932" y="4856163"/>
                        <a:ext cx="973137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Line 4"/>
          <p:cNvSpPr>
            <a:spLocks noChangeShapeType="1"/>
          </p:cNvSpPr>
          <p:nvPr/>
        </p:nvSpPr>
        <p:spPr bwMode="auto">
          <a:xfrm flipV="1">
            <a:off x="3365501" y="4365625"/>
            <a:ext cx="42863" cy="537368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16699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B393-69DB-4286-AB61-170BA1F68389}" type="slidenum">
              <a:rPr lang="fr-FR"/>
              <a:pPr/>
              <a:t>92</a:t>
            </a:fld>
            <a:endParaRPr lang="fr-FR"/>
          </a:p>
        </p:txBody>
      </p:sp>
      <p:sp>
        <p:nvSpPr>
          <p:cNvPr id="104452" name="Line 4"/>
          <p:cNvSpPr>
            <a:spLocks noChangeShapeType="1"/>
          </p:cNvSpPr>
          <p:nvPr/>
        </p:nvSpPr>
        <p:spPr bwMode="auto">
          <a:xfrm flipV="1">
            <a:off x="4057650" y="4160838"/>
            <a:ext cx="42863" cy="685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title"/>
          </p:nvPr>
        </p:nvSpPr>
        <p:spPr>
          <a:xfrm>
            <a:off x="6021388" y="457200"/>
            <a:ext cx="2865437" cy="938213"/>
          </a:xfrm>
        </p:spPr>
        <p:txBody>
          <a:bodyPr/>
          <a:lstStyle/>
          <a:p>
            <a:r>
              <a:rPr lang="fr-FR" sz="3200" dirty="0" smtClean="0"/>
              <a:t>Cloud Public</a:t>
            </a:r>
            <a:endParaRPr lang="en-US" sz="3200" dirty="0"/>
          </a:p>
        </p:txBody>
      </p:sp>
      <p:graphicFrame>
        <p:nvGraphicFramePr>
          <p:cNvPr id="154624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1852955"/>
              </p:ext>
            </p:extLst>
          </p:nvPr>
        </p:nvGraphicFramePr>
        <p:xfrm>
          <a:off x="5861431" y="5094145"/>
          <a:ext cx="973137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910" name="Image" r:id="rId4" imgW="1372397" imgH="2401694" progId="">
                  <p:embed/>
                </p:oleObj>
              </mc:Choice>
              <mc:Fallback>
                <p:oleObj name="Image" r:id="rId4" imgW="1372397" imgH="24016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1431" y="5094145"/>
                        <a:ext cx="973137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5" name="Oval 7"/>
          <p:cNvSpPr>
            <a:spLocks noChangeArrowheads="1"/>
          </p:cNvSpPr>
          <p:nvPr/>
        </p:nvSpPr>
        <p:spPr bwMode="auto">
          <a:xfrm>
            <a:off x="1714500" y="3189288"/>
            <a:ext cx="4757738" cy="1004887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b="1" dirty="0" smtClean="0">
                <a:solidFill>
                  <a:srgbClr val="FF0066"/>
                </a:solidFill>
              </a:rPr>
              <a:t>LAN</a:t>
            </a:r>
            <a:r>
              <a:rPr lang="fr-FR" sz="4400" b="1" dirty="0" smtClean="0">
                <a:solidFill>
                  <a:srgbClr val="FF0066"/>
                </a:solidFill>
              </a:rPr>
              <a:t> </a:t>
            </a:r>
            <a:endParaRPr lang="en-US" sz="4400" b="1" dirty="0">
              <a:solidFill>
                <a:srgbClr val="FF0066"/>
              </a:solidFill>
            </a:endParaRPr>
          </a:p>
        </p:txBody>
      </p:sp>
      <p:sp>
        <p:nvSpPr>
          <p:cNvPr id="104457" name="Rectangle 9"/>
          <p:cNvSpPr>
            <a:spLocks noChangeArrowheads="1"/>
          </p:cNvSpPr>
          <p:nvPr/>
        </p:nvSpPr>
        <p:spPr bwMode="auto">
          <a:xfrm rot="-2720499">
            <a:off x="2978151" y="479425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25" name="Object 1"/>
          <p:cNvGraphicFramePr>
            <a:graphicFrameLocks noChangeAspect="1"/>
          </p:cNvGraphicFramePr>
          <p:nvPr/>
        </p:nvGraphicFramePr>
        <p:xfrm>
          <a:off x="373063" y="1562100"/>
          <a:ext cx="1352550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911" name="Image" r:id="rId6" imgW="1880692" imgH="1740296" progId="">
                  <p:embed/>
                </p:oleObj>
              </mc:Choice>
              <mc:Fallback>
                <p:oleObj name="Image" r:id="rId6" imgW="1880692" imgH="174029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63" y="1562100"/>
                        <a:ext cx="1352550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9" name="Rectangle 11"/>
          <p:cNvSpPr>
            <a:spLocks noChangeArrowheads="1"/>
          </p:cNvSpPr>
          <p:nvPr/>
        </p:nvSpPr>
        <p:spPr bwMode="auto">
          <a:xfrm>
            <a:off x="766763" y="1498600"/>
            <a:ext cx="1171575" cy="55721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60" name="Rectangle 12"/>
          <p:cNvSpPr>
            <a:spLocks noChangeArrowheads="1"/>
          </p:cNvSpPr>
          <p:nvPr/>
        </p:nvSpPr>
        <p:spPr bwMode="auto">
          <a:xfrm>
            <a:off x="1466850" y="1741488"/>
            <a:ext cx="414338" cy="8858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26" name="Object 2"/>
          <p:cNvGraphicFramePr>
            <a:graphicFrameLocks noChangeAspect="1"/>
          </p:cNvGraphicFramePr>
          <p:nvPr/>
        </p:nvGraphicFramePr>
        <p:xfrm>
          <a:off x="5253038" y="1668463"/>
          <a:ext cx="1150937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912" name="Image" r:id="rId8" imgW="1664666" imgH="1410519" progId="">
                  <p:embed/>
                </p:oleObj>
              </mc:Choice>
              <mc:Fallback>
                <p:oleObj name="Image" r:id="rId8" imgW="1664666" imgH="14105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3038" y="1668463"/>
                        <a:ext cx="1150937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62" name="Rectangle 14"/>
          <p:cNvSpPr>
            <a:spLocks noChangeArrowheads="1"/>
          </p:cNvSpPr>
          <p:nvPr/>
        </p:nvSpPr>
        <p:spPr bwMode="auto">
          <a:xfrm>
            <a:off x="5705475" y="1565275"/>
            <a:ext cx="942975" cy="4572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27" name="Object 3"/>
          <p:cNvGraphicFramePr>
            <a:graphicFrameLocks noChangeAspect="1"/>
          </p:cNvGraphicFramePr>
          <p:nvPr/>
        </p:nvGraphicFramePr>
        <p:xfrm>
          <a:off x="2162175" y="1506538"/>
          <a:ext cx="833438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913" name="Image" r:id="rId10" imgW="1664666" imgH="1410519" progId="">
                  <p:embed/>
                </p:oleObj>
              </mc:Choice>
              <mc:Fallback>
                <p:oleObj name="Image" r:id="rId10" imgW="1664666" imgH="14105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2175" y="1506538"/>
                        <a:ext cx="833438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64" name="Rectangle 16"/>
          <p:cNvSpPr>
            <a:spLocks noChangeArrowheads="1"/>
          </p:cNvSpPr>
          <p:nvPr/>
        </p:nvSpPr>
        <p:spPr bwMode="auto">
          <a:xfrm>
            <a:off x="2471738" y="1446213"/>
            <a:ext cx="673100" cy="4572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65" name="Line 17"/>
          <p:cNvSpPr>
            <a:spLocks noChangeShapeType="1"/>
          </p:cNvSpPr>
          <p:nvPr/>
        </p:nvSpPr>
        <p:spPr bwMode="auto">
          <a:xfrm flipH="1" flipV="1">
            <a:off x="995363" y="2741613"/>
            <a:ext cx="1343025" cy="72866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466" name="Line 18"/>
          <p:cNvSpPr>
            <a:spLocks noChangeShapeType="1"/>
          </p:cNvSpPr>
          <p:nvPr/>
        </p:nvSpPr>
        <p:spPr bwMode="auto">
          <a:xfrm flipH="1" flipV="1">
            <a:off x="2547938" y="2593975"/>
            <a:ext cx="1171575" cy="642938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467" name="Line 19"/>
          <p:cNvSpPr>
            <a:spLocks noChangeShapeType="1"/>
          </p:cNvSpPr>
          <p:nvPr/>
        </p:nvSpPr>
        <p:spPr bwMode="auto">
          <a:xfrm flipV="1">
            <a:off x="5305425" y="2636838"/>
            <a:ext cx="585788" cy="642937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1546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2019848"/>
              </p:ext>
            </p:extLst>
          </p:nvPr>
        </p:nvGraphicFramePr>
        <p:xfrm>
          <a:off x="3043315" y="5089525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914" name="Image" r:id="rId11" imgW="1372397" imgH="2401694" progId="">
                  <p:embed/>
                </p:oleObj>
              </mc:Choice>
              <mc:Fallback>
                <p:oleObj name="Image" r:id="rId11" imgW="1372397" imgH="24016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3315" y="5089525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72" name="Rectangle 24"/>
          <p:cNvSpPr>
            <a:spLocks noChangeArrowheads="1"/>
          </p:cNvSpPr>
          <p:nvPr/>
        </p:nvSpPr>
        <p:spPr bwMode="auto">
          <a:xfrm rot="-2720499">
            <a:off x="1058863" y="479425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1841763"/>
              </p:ext>
            </p:extLst>
          </p:nvPr>
        </p:nvGraphicFramePr>
        <p:xfrm>
          <a:off x="5531305" y="5156200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915" name="Image" r:id="rId12" imgW="1372397" imgH="2401694" progId="">
                  <p:embed/>
                </p:oleObj>
              </mc:Choice>
              <mc:Fallback>
                <p:oleObj name="Image" r:id="rId12" imgW="1372397" imgH="24016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1305" y="5156200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75" name="Rectangle 27"/>
          <p:cNvSpPr>
            <a:spLocks noChangeArrowheads="1"/>
          </p:cNvSpPr>
          <p:nvPr/>
        </p:nvSpPr>
        <p:spPr bwMode="auto">
          <a:xfrm rot="-2720499">
            <a:off x="5116513" y="462280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30" name="Object 6"/>
          <p:cNvGraphicFramePr>
            <a:graphicFrameLocks noChangeAspect="1"/>
          </p:cNvGraphicFramePr>
          <p:nvPr/>
        </p:nvGraphicFramePr>
        <p:xfrm>
          <a:off x="7273925" y="3116263"/>
          <a:ext cx="12573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916" name="Image" r:id="rId13" imgW="1880692" imgH="1766325" progId="">
                  <p:embed/>
                </p:oleObj>
              </mc:Choice>
              <mc:Fallback>
                <p:oleObj name="Image" r:id="rId13" imgW="1880692" imgH="176632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3925" y="3116263"/>
                        <a:ext cx="1257300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77" name="Rectangle 29"/>
          <p:cNvSpPr>
            <a:spLocks noChangeArrowheads="1"/>
          </p:cNvSpPr>
          <p:nvPr/>
        </p:nvSpPr>
        <p:spPr bwMode="auto">
          <a:xfrm rot="-2720499">
            <a:off x="8280400" y="3362325"/>
            <a:ext cx="774700" cy="55245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79" name="Rectangle 31"/>
          <p:cNvSpPr>
            <a:spLocks noChangeArrowheads="1"/>
          </p:cNvSpPr>
          <p:nvPr/>
        </p:nvSpPr>
        <p:spPr bwMode="auto">
          <a:xfrm rot="-600956">
            <a:off x="7624763" y="4167188"/>
            <a:ext cx="1000125" cy="5715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0" name="Rectangle 32"/>
          <p:cNvSpPr>
            <a:spLocks noChangeArrowheads="1"/>
          </p:cNvSpPr>
          <p:nvPr/>
        </p:nvSpPr>
        <p:spPr bwMode="auto">
          <a:xfrm rot="-465381">
            <a:off x="8135938" y="2981325"/>
            <a:ext cx="1000125" cy="67151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1" name="Rectangle 33"/>
          <p:cNvSpPr>
            <a:spLocks noChangeArrowheads="1"/>
          </p:cNvSpPr>
          <p:nvPr/>
        </p:nvSpPr>
        <p:spPr bwMode="auto">
          <a:xfrm rot="-465381">
            <a:off x="7119938" y="2833688"/>
            <a:ext cx="1000125" cy="369887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2" name="Rectangle 34"/>
          <p:cNvSpPr>
            <a:spLocks noChangeArrowheads="1"/>
          </p:cNvSpPr>
          <p:nvPr/>
        </p:nvSpPr>
        <p:spPr bwMode="auto">
          <a:xfrm rot="-465381">
            <a:off x="6919913" y="3249613"/>
            <a:ext cx="420687" cy="67151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3" name="Rectangle 35"/>
          <p:cNvSpPr>
            <a:spLocks noChangeArrowheads="1"/>
          </p:cNvSpPr>
          <p:nvPr/>
        </p:nvSpPr>
        <p:spPr bwMode="auto">
          <a:xfrm rot="-1745262">
            <a:off x="7115175" y="3859213"/>
            <a:ext cx="420688" cy="67151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4" name="Line 36"/>
          <p:cNvSpPr>
            <a:spLocks noChangeShapeType="1"/>
          </p:cNvSpPr>
          <p:nvPr/>
        </p:nvSpPr>
        <p:spPr bwMode="auto">
          <a:xfrm>
            <a:off x="6486525" y="3732213"/>
            <a:ext cx="914400" cy="15716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154631" name="Object 7"/>
          <p:cNvGraphicFramePr>
            <a:graphicFrameLocks noChangeAspect="1"/>
          </p:cNvGraphicFramePr>
          <p:nvPr/>
        </p:nvGraphicFramePr>
        <p:xfrm>
          <a:off x="0" y="3328988"/>
          <a:ext cx="1352550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917" name="Image" r:id="rId15" imgW="1880692" imgH="1740296" progId="">
                  <p:embed/>
                </p:oleObj>
              </mc:Choice>
              <mc:Fallback>
                <p:oleObj name="Image" r:id="rId15" imgW="1880692" imgH="174029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328988"/>
                        <a:ext cx="1352550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86" name="Rectangle 38"/>
          <p:cNvSpPr>
            <a:spLocks noChangeArrowheads="1"/>
          </p:cNvSpPr>
          <p:nvPr/>
        </p:nvSpPr>
        <p:spPr bwMode="auto">
          <a:xfrm>
            <a:off x="393700" y="3265488"/>
            <a:ext cx="1171575" cy="55721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7" name="Rectangle 39"/>
          <p:cNvSpPr>
            <a:spLocks noChangeArrowheads="1"/>
          </p:cNvSpPr>
          <p:nvPr/>
        </p:nvSpPr>
        <p:spPr bwMode="auto">
          <a:xfrm>
            <a:off x="1093788" y="3508375"/>
            <a:ext cx="414337" cy="8858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8" name="Line 40"/>
          <p:cNvSpPr>
            <a:spLocks noChangeShapeType="1"/>
          </p:cNvSpPr>
          <p:nvPr/>
        </p:nvSpPr>
        <p:spPr bwMode="auto">
          <a:xfrm flipH="1">
            <a:off x="1122363" y="4022725"/>
            <a:ext cx="742950" cy="2714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15463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2501128"/>
              </p:ext>
            </p:extLst>
          </p:nvPr>
        </p:nvGraphicFramePr>
        <p:xfrm>
          <a:off x="588893" y="5156200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918" name="Image" r:id="rId16" imgW="1372397" imgH="2401694" progId="">
                  <p:embed/>
                </p:oleObj>
              </mc:Choice>
              <mc:Fallback>
                <p:oleObj name="Image" r:id="rId16" imgW="1372397" imgH="24016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893" y="5156200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90" name="Rectangle 42"/>
          <p:cNvSpPr>
            <a:spLocks noChangeArrowheads="1"/>
          </p:cNvSpPr>
          <p:nvPr/>
        </p:nvSpPr>
        <p:spPr bwMode="auto">
          <a:xfrm rot="-2720499">
            <a:off x="3970" y="4717256"/>
            <a:ext cx="531812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33" name="Object 9"/>
          <p:cNvGraphicFramePr>
            <a:graphicFrameLocks noChangeAspect="1"/>
          </p:cNvGraphicFramePr>
          <p:nvPr/>
        </p:nvGraphicFramePr>
        <p:xfrm>
          <a:off x="3722688" y="1173163"/>
          <a:ext cx="973137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919" name="Image" r:id="rId17" imgW="1372397" imgH="2401694" progId="">
                  <p:embed/>
                </p:oleObj>
              </mc:Choice>
              <mc:Fallback>
                <p:oleObj name="Image" r:id="rId17" imgW="1372397" imgH="24016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2688" y="1173163"/>
                        <a:ext cx="973137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94" name="Rectangle 46"/>
          <p:cNvSpPr>
            <a:spLocks noChangeArrowheads="1"/>
          </p:cNvSpPr>
          <p:nvPr/>
        </p:nvSpPr>
        <p:spPr bwMode="auto">
          <a:xfrm rot="-2720499">
            <a:off x="4321176" y="2627312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95" name="Rectangle 47"/>
          <p:cNvSpPr>
            <a:spLocks noChangeArrowheads="1"/>
          </p:cNvSpPr>
          <p:nvPr/>
        </p:nvSpPr>
        <p:spPr bwMode="auto">
          <a:xfrm rot="-2720499">
            <a:off x="3187701" y="113665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96" name="Line 48"/>
          <p:cNvSpPr>
            <a:spLocks noChangeShapeType="1"/>
          </p:cNvSpPr>
          <p:nvPr/>
        </p:nvSpPr>
        <p:spPr bwMode="auto">
          <a:xfrm flipH="1" flipV="1">
            <a:off x="4095750" y="2784475"/>
            <a:ext cx="57150" cy="4286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7130256" y="5214615"/>
            <a:ext cx="1665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Data Centers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352549" y="4402460"/>
            <a:ext cx="6195487" cy="68706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rPr>
              <a:t>Internet</a:t>
            </a: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6428818"/>
              </p:ext>
            </p:extLst>
          </p:nvPr>
        </p:nvGraphicFramePr>
        <p:xfrm>
          <a:off x="249466" y="5089525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920" name="Image" r:id="rId18" imgW="1372397" imgH="2401694" progId="">
                  <p:embed/>
                </p:oleObj>
              </mc:Choice>
              <mc:Fallback>
                <p:oleObj name="Image" r:id="rId18" imgW="1372397" imgH="2401694" progId="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466" y="5089525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328761"/>
              </p:ext>
            </p:extLst>
          </p:nvPr>
        </p:nvGraphicFramePr>
        <p:xfrm>
          <a:off x="2684105" y="5156200"/>
          <a:ext cx="973137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921" name="Image" r:id="rId19" imgW="1372397" imgH="2401694" progId="">
                  <p:embed/>
                </p:oleObj>
              </mc:Choice>
              <mc:Fallback>
                <p:oleObj name="Image" r:id="rId19" imgW="1372397" imgH="2401694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105" y="5156200"/>
                        <a:ext cx="973137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382530"/>
              </p:ext>
            </p:extLst>
          </p:nvPr>
        </p:nvGraphicFramePr>
        <p:xfrm>
          <a:off x="5156200" y="5160963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922" name="Image" r:id="rId20" imgW="1372397" imgH="2401694" progId="">
                  <p:embed/>
                </p:oleObj>
              </mc:Choice>
              <mc:Fallback>
                <p:oleObj name="Image" r:id="rId20" imgW="1372397" imgH="2401694" progId="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6200" y="5160963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9496783"/>
              </p:ext>
            </p:extLst>
          </p:nvPr>
        </p:nvGraphicFramePr>
        <p:xfrm>
          <a:off x="2338388" y="5156200"/>
          <a:ext cx="973137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923" name="Image" r:id="rId21" imgW="1372397" imgH="2401694" progId="">
                  <p:embed/>
                </p:oleObj>
              </mc:Choice>
              <mc:Fallback>
                <p:oleObj name="Image" r:id="rId21" imgW="1372397" imgH="2401694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8388" y="5156200"/>
                        <a:ext cx="973137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4989573"/>
              </p:ext>
            </p:extLst>
          </p:nvPr>
        </p:nvGraphicFramePr>
        <p:xfrm>
          <a:off x="4687775" y="5160963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924" name="Image" r:id="rId22" imgW="1372397" imgH="2401694" progId="">
                  <p:embed/>
                </p:oleObj>
              </mc:Choice>
              <mc:Fallback>
                <p:oleObj name="Image" r:id="rId22" imgW="1372397" imgH="2401694" progId="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7775" y="5160963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3597083"/>
              </p:ext>
            </p:extLst>
          </p:nvPr>
        </p:nvGraphicFramePr>
        <p:xfrm>
          <a:off x="1869963" y="5156200"/>
          <a:ext cx="973137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925" name="Image" r:id="rId23" imgW="1372397" imgH="2401694" progId="">
                  <p:embed/>
                </p:oleObj>
              </mc:Choice>
              <mc:Fallback>
                <p:oleObj name="Image" r:id="rId23" imgW="1372397" imgH="2401694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9963" y="5156200"/>
                        <a:ext cx="973137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7295785"/>
              </p:ext>
            </p:extLst>
          </p:nvPr>
        </p:nvGraphicFramePr>
        <p:xfrm>
          <a:off x="-49141" y="5156200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926" name="Image" r:id="rId24" imgW="1372397" imgH="2401694" progId="">
                  <p:embed/>
                </p:oleObj>
              </mc:Choice>
              <mc:Fallback>
                <p:oleObj name="Image" r:id="rId24" imgW="1372397" imgH="2401694" progId="">
                  <p:embed/>
                  <p:pic>
                    <p:nvPicPr>
                      <p:cNvPr id="0" name="Obje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9141" y="5156200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16699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5FDE-BFAA-40C9-91CA-1CF9EA51A021}" type="slidenum">
              <a:rPr lang="fr-FR"/>
              <a:pPr/>
              <a:t>93</a:t>
            </a:fld>
            <a:endParaRPr lang="fr-FR"/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/>
              <a:t>Base de Données Scalable</a:t>
            </a:r>
            <a:endParaRPr lang="en-US" sz="360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630549"/>
            <a:ext cx="8415338" cy="4662674"/>
          </a:xfrm>
        </p:spPr>
        <p:txBody>
          <a:bodyPr/>
          <a:lstStyle/>
          <a:p>
            <a:r>
              <a:rPr lang="fr-FR" dirty="0"/>
              <a:t>La nombre de sites serveurs de la BDS croît dynamiquement avec sa taille</a:t>
            </a:r>
          </a:p>
          <a:p>
            <a:pPr lvl="1"/>
            <a:r>
              <a:rPr lang="fr-FR" dirty="0" smtClean="0"/>
              <a:t>Les tables se repartitionnent d’une </a:t>
            </a:r>
            <a:r>
              <a:rPr lang="fr-FR" dirty="0"/>
              <a:t>manière transparente pour les </a:t>
            </a:r>
            <a:r>
              <a:rPr lang="fr-FR" dirty="0" smtClean="0"/>
              <a:t>applications</a:t>
            </a:r>
          </a:p>
          <a:p>
            <a:pPr lvl="1"/>
            <a:r>
              <a:rPr lang="fr-FR" b="1" dirty="0" smtClean="0"/>
              <a:t>Pas besoin d’arrêter l’exploitation pour ajouter un nœud et reconfigurer</a:t>
            </a:r>
          </a:p>
          <a:p>
            <a:pPr lvl="2"/>
            <a:r>
              <a:rPr lang="fr-FR" sz="2800" dirty="0" smtClean="0"/>
              <a:t>Souvent un casse-tête pour le DBA</a:t>
            </a:r>
            <a:endParaRPr lang="fr-FR" sz="2800" dirty="0"/>
          </a:p>
          <a:p>
            <a:r>
              <a:rPr lang="fr-FR" dirty="0"/>
              <a:t>En utilisant les ressources cumulées</a:t>
            </a:r>
          </a:p>
          <a:p>
            <a:pPr lvl="1"/>
            <a:r>
              <a:rPr lang="fr-FR" dirty="0" err="1"/>
              <a:t>TOs</a:t>
            </a:r>
            <a:r>
              <a:rPr lang="fr-FR" dirty="0"/>
              <a:t> de RAM, </a:t>
            </a:r>
            <a:r>
              <a:rPr lang="fr-FR" dirty="0" err="1"/>
              <a:t>POs</a:t>
            </a:r>
            <a:r>
              <a:rPr lang="fr-FR" dirty="0"/>
              <a:t> de disques</a:t>
            </a:r>
            <a:r>
              <a:rPr lang="fr-FR" dirty="0" smtClean="0"/>
              <a:t>…</a:t>
            </a:r>
          </a:p>
          <a:p>
            <a:pPr lvl="1"/>
            <a:r>
              <a:rPr lang="fr-FR" dirty="0" smtClean="0"/>
              <a:t>Cloud privé ou public ou hybride </a:t>
            </a:r>
            <a:endParaRPr lang="fr-FR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5FDE-BFAA-40C9-91CA-1CF9EA51A021}" type="slidenum">
              <a:rPr lang="fr-FR"/>
              <a:pPr/>
              <a:t>94</a:t>
            </a:fld>
            <a:endParaRPr lang="fr-FR" dirty="0"/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Base de Données </a:t>
            </a:r>
            <a:r>
              <a:rPr lang="fr-FR" sz="3600" dirty="0" err="1"/>
              <a:t>Scalable</a:t>
            </a:r>
            <a:endParaRPr lang="en-US" sz="3600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9846" y="1208517"/>
            <a:ext cx="8362462" cy="5649483"/>
          </a:xfrm>
        </p:spPr>
        <p:txBody>
          <a:bodyPr/>
          <a:lstStyle/>
          <a:p>
            <a:r>
              <a:rPr lang="fr-FR" sz="3600" dirty="0" smtClean="0"/>
              <a:t>P</a:t>
            </a:r>
            <a:r>
              <a:rPr lang="fr-FR" dirty="0" smtClean="0"/>
              <a:t>eut </a:t>
            </a:r>
            <a:r>
              <a:rPr lang="fr-FR" dirty="0"/>
              <a:t>s’étendre sur des milliers de sites (</a:t>
            </a:r>
            <a:r>
              <a:rPr lang="fr-FR" dirty="0" err="1"/>
              <a:t>PCs</a:t>
            </a:r>
            <a:r>
              <a:rPr lang="fr-FR" dirty="0"/>
              <a:t> &amp; </a:t>
            </a:r>
            <a:r>
              <a:rPr lang="fr-FR" dirty="0" err="1"/>
              <a:t>WSs</a:t>
            </a:r>
            <a:r>
              <a:rPr lang="fr-FR" dirty="0" smtClean="0"/>
              <a:t>)  en utilisant les ressources en commun d’un </a:t>
            </a:r>
            <a:r>
              <a:rPr lang="fr-FR" dirty="0" err="1" smtClean="0"/>
              <a:t>cloud</a:t>
            </a:r>
            <a:r>
              <a:rPr lang="fr-FR" dirty="0" smtClean="0"/>
              <a:t> publique</a:t>
            </a:r>
          </a:p>
          <a:p>
            <a:pPr lvl="1"/>
            <a:r>
              <a:rPr lang="fr-FR" sz="3600" dirty="0" smtClean="0"/>
              <a:t>Peut être du type P2P (Cloud privé)</a:t>
            </a:r>
          </a:p>
          <a:p>
            <a:pPr lvl="1"/>
            <a:r>
              <a:rPr lang="fr-FR" sz="3600" dirty="0" smtClean="0"/>
              <a:t> Google parle de 10M de sites bientôt</a:t>
            </a:r>
          </a:p>
          <a:p>
            <a:pPr lvl="2"/>
            <a:r>
              <a:rPr lang="fr-FR" sz="3200" dirty="0" smtClean="0"/>
              <a:t> Projet </a:t>
            </a:r>
            <a:r>
              <a:rPr lang="fr-FR" sz="3200" dirty="0" err="1" smtClean="0"/>
              <a:t>Spanner</a:t>
            </a:r>
            <a:endParaRPr lang="fr-FR" sz="3200" dirty="0" smtClean="0"/>
          </a:p>
          <a:p>
            <a:r>
              <a:rPr lang="fr-FR" dirty="0" smtClean="0"/>
              <a:t>Les sites sont dits « </a:t>
            </a:r>
            <a:r>
              <a:rPr lang="fr-FR" dirty="0" err="1" smtClean="0"/>
              <a:t>grid</a:t>
            </a:r>
            <a:r>
              <a:rPr lang="fr-FR" dirty="0" smtClean="0"/>
              <a:t> » or « </a:t>
            </a:r>
            <a:r>
              <a:rPr lang="fr-FR" dirty="0" err="1" smtClean="0"/>
              <a:t>cloud</a:t>
            </a:r>
            <a:r>
              <a:rPr lang="fr-FR" dirty="0" smtClean="0"/>
              <a:t> »</a:t>
            </a:r>
          </a:p>
          <a:p>
            <a:pPr lvl="1"/>
            <a:r>
              <a:rPr lang="fr-FR" sz="3200" dirty="0" smtClean="0"/>
              <a:t>Voir + loin pour le jargon commercial</a:t>
            </a:r>
          </a:p>
          <a:p>
            <a:r>
              <a:rPr lang="fr-FR" dirty="0" smtClean="0"/>
              <a:t>Le sites de « </a:t>
            </a:r>
            <a:r>
              <a:rPr lang="fr-FR" dirty="0" err="1" smtClean="0"/>
              <a:t>cloud</a:t>
            </a:r>
            <a:r>
              <a:rPr lang="fr-FR" dirty="0" smtClean="0"/>
              <a:t> » sont souvent virtuels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5FDE-BFAA-40C9-91CA-1CF9EA51A021}" type="slidenum">
              <a:rPr lang="fr-FR"/>
              <a:pPr/>
              <a:t>95</a:t>
            </a:fld>
            <a:endParaRPr lang="fr-FR"/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/>
              <a:t>Base de Données Scalable</a:t>
            </a:r>
            <a:endParaRPr lang="en-US" sz="360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9845" y="1208517"/>
            <a:ext cx="8527887" cy="4753371"/>
          </a:xfrm>
        </p:spPr>
        <p:txBody>
          <a:bodyPr/>
          <a:lstStyle/>
          <a:p>
            <a:r>
              <a:rPr lang="fr-FR" sz="4000" dirty="0" smtClean="0"/>
              <a:t>Il s’agit de </a:t>
            </a:r>
            <a:r>
              <a:rPr lang="fr-FR" sz="4000" i="1" dirty="0" smtClean="0"/>
              <a:t>machines virtuelles </a:t>
            </a:r>
            <a:r>
              <a:rPr lang="fr-FR" sz="4000" dirty="0" smtClean="0"/>
              <a:t>créées à la demande dans un « Data Center »</a:t>
            </a:r>
          </a:p>
          <a:p>
            <a:pPr lvl="1"/>
            <a:r>
              <a:rPr lang="fr-FR" sz="3600" dirty="0"/>
              <a:t> </a:t>
            </a:r>
            <a:r>
              <a:rPr lang="fr-FR" sz="3600" dirty="0" smtClean="0"/>
              <a:t>VMware, Virtual Box, </a:t>
            </a:r>
            <a:r>
              <a:rPr lang="fr-FR" sz="3600" dirty="0" err="1" smtClean="0"/>
              <a:t>Vagrant</a:t>
            </a:r>
            <a:r>
              <a:rPr lang="fr-FR" sz="3600" dirty="0" smtClean="0"/>
              <a:t>…</a:t>
            </a:r>
          </a:p>
          <a:p>
            <a:r>
              <a:rPr lang="fr-FR" sz="4000" dirty="0" smtClean="0"/>
              <a:t>Les sites physiques (CPU &amp; mémoires, dites « </a:t>
            </a:r>
            <a:r>
              <a:rPr lang="fr-FR" sz="4000" dirty="0" err="1" smtClean="0"/>
              <a:t>Blades</a:t>
            </a:r>
            <a:r>
              <a:rPr lang="fr-FR" sz="4000" dirty="0" smtClean="0"/>
              <a:t> » ) sont alloués dans des Data </a:t>
            </a:r>
            <a:r>
              <a:rPr lang="fr-FR" sz="4000" dirty="0" err="1" smtClean="0"/>
              <a:t>Centers</a:t>
            </a:r>
            <a:r>
              <a:rPr lang="fr-FR" sz="4000" dirty="0" smtClean="0"/>
              <a:t> par conteneurs</a:t>
            </a:r>
          </a:p>
          <a:p>
            <a:pPr lvl="1"/>
            <a:r>
              <a:rPr lang="fr-FR" sz="3600" dirty="0" smtClean="0"/>
              <a:t> 1500 à 2500 « </a:t>
            </a:r>
            <a:r>
              <a:rPr lang="fr-FR" sz="3600" dirty="0" err="1" smtClean="0"/>
              <a:t>blades</a:t>
            </a:r>
            <a:r>
              <a:rPr lang="fr-FR" sz="3600" dirty="0" smtClean="0"/>
              <a:t> » par conteneur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5FDE-BFAA-40C9-91CA-1CF9EA51A021}" type="slidenum">
              <a:rPr lang="fr-FR"/>
              <a:pPr/>
              <a:t>96</a:t>
            </a:fld>
            <a:endParaRPr lang="fr-FR"/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Architecture Fonctionnelle d’un Cloud Publique </a:t>
            </a:r>
            <a:endParaRPr lang="en-US" sz="3600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0646" y="1370926"/>
            <a:ext cx="5632287" cy="5378550"/>
          </a:xfrm>
          <a:ln w="57150">
            <a:solidFill>
              <a:srgbClr val="FF0000"/>
            </a:solidFill>
          </a:ln>
        </p:spPr>
        <p:txBody>
          <a:bodyPr/>
          <a:lstStyle/>
          <a:p>
            <a:r>
              <a:rPr lang="fr-FR" sz="3600" dirty="0" err="1" smtClean="0"/>
              <a:t>SaaS</a:t>
            </a:r>
            <a:r>
              <a:rPr lang="fr-FR" sz="3600" dirty="0" smtClean="0"/>
              <a:t> Software as a Service</a:t>
            </a:r>
          </a:p>
          <a:p>
            <a:pPr lvl="1"/>
            <a:r>
              <a:rPr lang="fr-FR" dirty="0" smtClean="0"/>
              <a:t>Services application entiers : le Cloud est invisible </a:t>
            </a:r>
          </a:p>
          <a:p>
            <a:pPr lvl="1"/>
            <a:r>
              <a:rPr lang="fr-FR" dirty="0" smtClean="0"/>
              <a:t>P. ex. </a:t>
            </a:r>
            <a:r>
              <a:rPr lang="fr-FR" dirty="0" err="1" smtClean="0"/>
              <a:t>RunMyProcess</a:t>
            </a:r>
            <a:endParaRPr lang="fr-FR" dirty="0" smtClean="0"/>
          </a:p>
          <a:p>
            <a:r>
              <a:rPr lang="fr-FR" sz="3600" dirty="0" err="1" smtClean="0"/>
              <a:t>PaaS</a:t>
            </a:r>
            <a:r>
              <a:rPr lang="fr-FR" sz="3600" dirty="0" smtClean="0"/>
              <a:t> Platform as a Service</a:t>
            </a:r>
          </a:p>
          <a:p>
            <a:pPr lvl="1"/>
            <a:r>
              <a:rPr lang="fr-FR" dirty="0" smtClean="0"/>
              <a:t>Outils: SD-Table, SGBD, </a:t>
            </a:r>
            <a:r>
              <a:rPr lang="fr-FR" dirty="0" err="1" smtClean="0"/>
              <a:t>Hadoop</a:t>
            </a:r>
            <a:r>
              <a:rPr lang="fr-FR" dirty="0" smtClean="0"/>
              <a:t>…</a:t>
            </a:r>
          </a:p>
          <a:p>
            <a:r>
              <a:rPr lang="fr-FR" dirty="0" err="1" smtClean="0"/>
              <a:t>IaaS</a:t>
            </a:r>
            <a:r>
              <a:rPr lang="fr-FR" dirty="0" smtClean="0"/>
              <a:t> </a:t>
            </a:r>
            <a:r>
              <a:rPr lang="fr-FR" dirty="0" err="1" smtClean="0"/>
              <a:t>Infractructure</a:t>
            </a:r>
            <a:r>
              <a:rPr lang="fr-FR" dirty="0" smtClean="0"/>
              <a:t> as a Service</a:t>
            </a:r>
          </a:p>
          <a:p>
            <a:pPr lvl="1"/>
            <a:r>
              <a:rPr lang="fr-FR" dirty="0" err="1" smtClean="0"/>
              <a:t>MVs</a:t>
            </a:r>
            <a:r>
              <a:rPr lang="fr-FR" dirty="0" smtClean="0"/>
              <a:t>, Site privé, Réseau TCP/IP…</a:t>
            </a:r>
          </a:p>
          <a:p>
            <a:pPr lvl="1"/>
            <a:endParaRPr lang="fr-FR" dirty="0" smtClean="0"/>
          </a:p>
        </p:txBody>
      </p:sp>
      <p:sp>
        <p:nvSpPr>
          <p:cNvPr id="2" name="ZoneTexte 1"/>
          <p:cNvSpPr txBox="1"/>
          <p:nvPr/>
        </p:nvSpPr>
        <p:spPr>
          <a:xfrm>
            <a:off x="6668086" y="2524382"/>
            <a:ext cx="1927274" cy="769441"/>
          </a:xfrm>
          <a:prstGeom prst="rect">
            <a:avLst/>
          </a:prstGeom>
          <a:solidFill>
            <a:srgbClr val="00CCFF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400" dirty="0" err="1" smtClean="0">
                <a:solidFill>
                  <a:srgbClr val="FFFF00"/>
                </a:solidFill>
              </a:rPr>
              <a:t>SaaS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668086" y="3307255"/>
            <a:ext cx="1927274" cy="769441"/>
          </a:xfrm>
          <a:prstGeom prst="rect">
            <a:avLst/>
          </a:prstGeom>
          <a:solidFill>
            <a:srgbClr val="333399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400" dirty="0" err="1">
                <a:solidFill>
                  <a:srgbClr val="FFFF00"/>
                </a:solidFill>
              </a:rPr>
              <a:t>P</a:t>
            </a:r>
            <a:r>
              <a:rPr lang="fr-FR" sz="4400" dirty="0" err="1" smtClean="0">
                <a:solidFill>
                  <a:srgbClr val="FFFF00"/>
                </a:solidFill>
              </a:rPr>
              <a:t>aaS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668086" y="4060201"/>
            <a:ext cx="1927274" cy="769441"/>
          </a:xfrm>
          <a:prstGeom prst="rect">
            <a:avLst/>
          </a:prstGeom>
          <a:solidFill>
            <a:srgbClr val="000099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400" dirty="0" err="1">
                <a:solidFill>
                  <a:srgbClr val="FFFF00"/>
                </a:solidFill>
              </a:rPr>
              <a:t>I</a:t>
            </a:r>
            <a:r>
              <a:rPr lang="fr-FR" sz="4400" dirty="0" err="1" smtClean="0">
                <a:solidFill>
                  <a:srgbClr val="FFFF00"/>
                </a:solidFill>
              </a:rPr>
              <a:t>aaS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955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809222" y="169333"/>
            <a:ext cx="5486400" cy="566738"/>
          </a:xfrm>
        </p:spPr>
        <p:txBody>
          <a:bodyPr/>
          <a:lstStyle/>
          <a:p>
            <a:pPr algn="ctr"/>
            <a:r>
              <a:rPr lang="fr-FR" sz="3200" dirty="0" err="1" smtClean="0"/>
              <a:t>SaaS</a:t>
            </a:r>
            <a:r>
              <a:rPr lang="fr-FR" sz="3200" dirty="0" smtClean="0"/>
              <a:t> </a:t>
            </a:r>
            <a:r>
              <a:rPr lang="fr-FR" sz="3200" dirty="0" err="1" smtClean="0"/>
              <a:t>RunMyProcess</a:t>
            </a:r>
            <a:endParaRPr lang="en-US" sz="320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half" idx="2"/>
          </p:nvPr>
        </p:nvSpPr>
        <p:spPr>
          <a:xfrm>
            <a:off x="406400" y="6079066"/>
            <a:ext cx="7958667" cy="778933"/>
          </a:xfrm>
        </p:spPr>
        <p:txBody>
          <a:bodyPr/>
          <a:lstStyle/>
          <a:p>
            <a:r>
              <a:rPr lang="fr-FR" sz="2000" dirty="0" err="1" smtClean="0"/>
              <a:t>Appl</a:t>
            </a:r>
            <a:r>
              <a:rPr lang="fr-FR" sz="2000" dirty="0" smtClean="0"/>
              <a:t>.: gestion de notes de frais sur le </a:t>
            </a:r>
            <a:r>
              <a:rPr lang="fr-FR" sz="2000" dirty="0" err="1" smtClean="0"/>
              <a:t>SaaS</a:t>
            </a:r>
            <a:r>
              <a:rPr lang="fr-FR" sz="2000" dirty="0" smtClean="0"/>
              <a:t>. </a:t>
            </a:r>
            <a:r>
              <a:rPr lang="fr-FR" sz="2000" dirty="0" err="1" smtClean="0"/>
              <a:t>PaaS</a:t>
            </a:r>
            <a:r>
              <a:rPr lang="fr-FR" sz="2000" dirty="0" smtClean="0"/>
              <a:t> : </a:t>
            </a:r>
            <a:r>
              <a:rPr lang="fr-FR" sz="2000" dirty="0" err="1" smtClean="0"/>
              <a:t>MongoDb</a:t>
            </a:r>
            <a:r>
              <a:rPr lang="fr-FR" sz="2000" dirty="0" smtClean="0"/>
              <a:t>. </a:t>
            </a:r>
            <a:r>
              <a:rPr lang="fr-FR" sz="2000" dirty="0" err="1" smtClean="0"/>
              <a:t>IaaS</a:t>
            </a:r>
            <a:r>
              <a:rPr lang="fr-FR" sz="2000" dirty="0" smtClean="0"/>
              <a:t> : Cloud privé ou public (secret du fournisseur du service </a:t>
            </a:r>
            <a:endParaRPr lang="en-US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97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0094"/>
            <a:ext cx="9144000" cy="535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4008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5FDE-BFAA-40C9-91CA-1CF9EA51A021}" type="slidenum">
              <a:rPr lang="fr-FR"/>
              <a:pPr/>
              <a:t>98</a:t>
            </a:fld>
            <a:endParaRPr lang="fr-FR"/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Base de Données </a:t>
            </a:r>
            <a:r>
              <a:rPr lang="fr-FR" sz="3600" dirty="0" smtClean="0"/>
              <a:t>Cloud</a:t>
            </a:r>
            <a:endParaRPr lang="en-US" sz="3600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580" y="1530251"/>
            <a:ext cx="8362462" cy="4921350"/>
          </a:xfrm>
        </p:spPr>
        <p:txBody>
          <a:bodyPr/>
          <a:lstStyle/>
          <a:p>
            <a:r>
              <a:rPr lang="fr-FR" dirty="0" smtClean="0"/>
              <a:t>L’offre commerciale pointe son nez  depuis 2009</a:t>
            </a:r>
          </a:p>
          <a:p>
            <a:pPr lvl="1"/>
            <a:r>
              <a:rPr lang="fr-FR" dirty="0" smtClean="0"/>
              <a:t> </a:t>
            </a:r>
            <a:r>
              <a:rPr lang="fr-FR" sz="3200" dirty="0" smtClean="0"/>
              <a:t>SQL Azur</a:t>
            </a:r>
            <a:endParaRPr lang="fr-FR" dirty="0" smtClean="0"/>
          </a:p>
          <a:p>
            <a:pPr lvl="2"/>
            <a:r>
              <a:rPr lang="fr-FR" sz="2000" dirty="0" smtClean="0"/>
              <a:t> </a:t>
            </a:r>
            <a:r>
              <a:rPr lang="fr-FR" sz="3200" dirty="0" smtClean="0"/>
              <a:t>BD de 50 GO max (2010)</a:t>
            </a:r>
          </a:p>
          <a:p>
            <a:pPr lvl="2"/>
            <a:r>
              <a:rPr lang="fr-FR" sz="3200" dirty="0" smtClean="0"/>
              <a:t>Sur une machine virtuelle MS (2010)</a:t>
            </a:r>
          </a:p>
          <a:p>
            <a:pPr lvl="2"/>
            <a:r>
              <a:rPr lang="fr-FR" sz="3200" dirty="0" smtClean="0"/>
              <a:t>Pas encore MBD (2012) </a:t>
            </a:r>
          </a:p>
          <a:p>
            <a:pPr lvl="2"/>
            <a:r>
              <a:rPr lang="fr-FR" sz="3200" dirty="0" err="1" smtClean="0"/>
              <a:t>Scalable</a:t>
            </a:r>
            <a:r>
              <a:rPr lang="fr-FR" sz="3200" dirty="0" smtClean="0"/>
              <a:t> manuellement (2012)</a:t>
            </a:r>
          </a:p>
          <a:p>
            <a:pPr lvl="3"/>
            <a:r>
              <a:rPr lang="fr-FR" sz="2800" dirty="0" smtClean="0">
                <a:solidFill>
                  <a:schemeClr val="accent1"/>
                </a:solidFill>
              </a:rPr>
              <a:t>MS appelle le résultat Base Fédérée</a:t>
            </a:r>
          </a:p>
          <a:p>
            <a:pPr marL="57150" indent="0">
              <a:buNone/>
            </a:pPr>
            <a:r>
              <a:rPr lang="fr-FR" dirty="0" smtClean="0"/>
              <a:t>Expression à la mode :BD pour « </a:t>
            </a:r>
            <a:r>
              <a:rPr lang="fr-FR" dirty="0" err="1" smtClean="0"/>
              <a:t>Big</a:t>
            </a:r>
            <a:r>
              <a:rPr lang="fr-FR" dirty="0" smtClean="0"/>
              <a:t> Data »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5FDE-BFAA-40C9-91CA-1CF9EA51A021}" type="slidenum">
              <a:rPr lang="fr-FR"/>
              <a:pPr/>
              <a:t>99</a:t>
            </a:fld>
            <a:endParaRPr lang="fr-FR"/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/>
              <a:t>Base de Données Scalable</a:t>
            </a:r>
            <a:endParaRPr lang="en-US" sz="360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9846" y="1349194"/>
            <a:ext cx="8415338" cy="5227451"/>
          </a:xfrm>
        </p:spPr>
        <p:txBody>
          <a:bodyPr/>
          <a:lstStyle/>
          <a:p>
            <a:r>
              <a:rPr lang="fr-FR" sz="3600" dirty="0" smtClean="0"/>
              <a:t>Plusieurs </a:t>
            </a:r>
            <a:r>
              <a:rPr lang="fr-FR" sz="3600" dirty="0" err="1" smtClean="0"/>
              <a:t>SGBDs</a:t>
            </a:r>
            <a:r>
              <a:rPr lang="fr-FR" sz="3600" dirty="0" smtClean="0"/>
              <a:t> utilisant </a:t>
            </a:r>
            <a:r>
              <a:rPr lang="fr-FR" sz="3600" dirty="0" err="1" smtClean="0"/>
              <a:t>Hadoop</a:t>
            </a:r>
            <a:r>
              <a:rPr lang="fr-FR" sz="3600" dirty="0" smtClean="0"/>
              <a:t> &amp; </a:t>
            </a:r>
            <a:r>
              <a:rPr lang="fr-FR" sz="3600" dirty="0" err="1" smtClean="0"/>
              <a:t>MapReduce</a:t>
            </a:r>
            <a:endParaRPr lang="fr-FR" sz="3600" dirty="0" smtClean="0"/>
          </a:p>
          <a:p>
            <a:pPr lvl="1"/>
            <a:r>
              <a:rPr lang="fr-FR" sz="3200" dirty="0" smtClean="0"/>
              <a:t>En fonctions externes</a:t>
            </a:r>
            <a:endParaRPr lang="fr-FR" dirty="0" smtClean="0"/>
          </a:p>
          <a:p>
            <a:r>
              <a:rPr lang="fr-FR" sz="3600" dirty="0" smtClean="0"/>
              <a:t>HP </a:t>
            </a:r>
            <a:r>
              <a:rPr lang="fr-FR" sz="3600" dirty="0" err="1" smtClean="0"/>
              <a:t>AsterData</a:t>
            </a:r>
            <a:endParaRPr lang="fr-FR" sz="3600" dirty="0" smtClean="0"/>
          </a:p>
          <a:p>
            <a:pPr lvl="1"/>
            <a:r>
              <a:rPr lang="fr-FR" dirty="0" smtClean="0"/>
              <a:t> </a:t>
            </a:r>
            <a:r>
              <a:rPr lang="fr-FR" sz="3200" dirty="0" smtClean="0"/>
              <a:t>Crée par les étudiants de </a:t>
            </a:r>
            <a:r>
              <a:rPr lang="fr-FR" sz="3200" dirty="0" err="1" smtClean="0"/>
              <a:t>Stanford</a:t>
            </a:r>
            <a:endParaRPr lang="fr-FR" dirty="0" smtClean="0"/>
          </a:p>
          <a:p>
            <a:r>
              <a:rPr lang="fr-FR" sz="3600" dirty="0" err="1" smtClean="0"/>
              <a:t>ParAcell</a:t>
            </a:r>
            <a:endParaRPr lang="fr-FR" sz="3600" dirty="0" smtClean="0"/>
          </a:p>
          <a:p>
            <a:pPr lvl="1"/>
            <a:r>
              <a:rPr lang="fr-FR" dirty="0" smtClean="0"/>
              <a:t>Sun/Oracle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66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43871</TotalTime>
  <Words>3787</Words>
  <Application>Microsoft Office PowerPoint</Application>
  <PresentationFormat>Affichage à l'écran (4:3)</PresentationFormat>
  <Paragraphs>1026</Paragraphs>
  <Slides>116</Slides>
  <Notes>115</Notes>
  <HiddenSlides>0</HiddenSlides>
  <MMClips>32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116</vt:i4>
      </vt:variant>
    </vt:vector>
  </HeadingPairs>
  <TitlesOfParts>
    <vt:vector size="119" baseType="lpstr">
      <vt:lpstr>Default Design</vt:lpstr>
      <vt:lpstr>Clip</vt:lpstr>
      <vt:lpstr>Image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Contrôle de connaissances</vt:lpstr>
      <vt:lpstr>Présentation PowerPoint</vt:lpstr>
      <vt:lpstr>Base de Données</vt:lpstr>
      <vt:lpstr>Base de Données</vt:lpstr>
      <vt:lpstr>Vue d’une Base de Données (Magritte)</vt:lpstr>
      <vt:lpstr>Base de Données</vt:lpstr>
      <vt:lpstr>Base de Données</vt:lpstr>
      <vt:lpstr>SGBD</vt:lpstr>
      <vt:lpstr>SGBD</vt:lpstr>
      <vt:lpstr>Présentation PowerPoint</vt:lpstr>
      <vt:lpstr>SGBD OLTP</vt:lpstr>
      <vt:lpstr>SGBD OLDA</vt:lpstr>
      <vt:lpstr>Présentation PowerPoint</vt:lpstr>
      <vt:lpstr>Présentation PowerPoint</vt:lpstr>
      <vt:lpstr>Présentation PowerPoint</vt:lpstr>
      <vt:lpstr>Une autre vue des employés</vt:lpstr>
      <vt:lpstr>Retour sur Magritte</vt:lpstr>
      <vt:lpstr>Pourquoi une Base de Données ?</vt:lpstr>
      <vt:lpstr>Pourquoi une Base de Données ?</vt:lpstr>
      <vt:lpstr>BDs et SI</vt:lpstr>
      <vt:lpstr>BDs et Actuariat</vt:lpstr>
      <vt:lpstr>BDs et Actuariat</vt:lpstr>
      <vt:lpstr>BDs et Actuariat</vt:lpstr>
      <vt:lpstr>BDs et ISF</vt:lpstr>
      <vt:lpstr>Différentes BDs</vt:lpstr>
      <vt:lpstr>VLDB-05 par taille</vt:lpstr>
      <vt:lpstr>VLDB-05 par taille</vt:lpstr>
      <vt:lpstr>VLDB-05 par taille</vt:lpstr>
      <vt:lpstr>Composantes d’une BD Logiciel</vt:lpstr>
      <vt:lpstr>Types de SGBD Par capacité</vt:lpstr>
      <vt:lpstr>Présentation PowerPoint</vt:lpstr>
      <vt:lpstr>Composantes d’une BD Matériel</vt:lpstr>
      <vt:lpstr>Composantes d’une BD Matériel</vt:lpstr>
      <vt:lpstr>Usagers</vt:lpstr>
      <vt:lpstr>Types de SGBD Par modèle de données</vt:lpstr>
      <vt:lpstr>Types de SGBD Par modèle de données</vt:lpstr>
      <vt:lpstr>Architecture ANSI-SPARC </vt:lpstr>
      <vt:lpstr>Architecture ANSI-SPARC</vt:lpstr>
      <vt:lpstr>Architecture ANSI-SPARC Schéma Conceptuel (CS)</vt:lpstr>
      <vt:lpstr>Architecture ANSI-SPARC Schéma Conceptuel (CS)</vt:lpstr>
      <vt:lpstr>Architecture ANSI-SPARC Schéma Conceptuel (CS)</vt:lpstr>
      <vt:lpstr>Présentation PowerPoint</vt:lpstr>
      <vt:lpstr>Architecture ANSI-SPARC Schéma Conceptuel (CS)</vt:lpstr>
      <vt:lpstr>Architecture ANSI-SPARC Schéma Conceptuel (CS)</vt:lpstr>
      <vt:lpstr>Architecture ANSI-SPARC Schémas Externes (ESs)</vt:lpstr>
      <vt:lpstr>Architecture ANSI-SPARC Schémas Externes (ESs)</vt:lpstr>
      <vt:lpstr>Présentation PowerPoint</vt:lpstr>
      <vt:lpstr>Présentation PowerPoint</vt:lpstr>
      <vt:lpstr>Présentation PowerPoint</vt:lpstr>
      <vt:lpstr>Une autre vue des employés</vt:lpstr>
      <vt:lpstr>ES et BD relationnelles</vt:lpstr>
      <vt:lpstr>ES et BD relationnelles</vt:lpstr>
      <vt:lpstr>ES et BD relationnelles</vt:lpstr>
      <vt:lpstr>ES et BD relationnelles</vt:lpstr>
      <vt:lpstr>Retour sur Magritte</vt:lpstr>
      <vt:lpstr>Architecture ANSI-SPARC Schéma Interne (IS)</vt:lpstr>
      <vt:lpstr>Présentation PowerPoint</vt:lpstr>
      <vt:lpstr>Présentation PowerPoint</vt:lpstr>
      <vt:lpstr>Architecture Multibase </vt:lpstr>
      <vt:lpstr>Architecture Multibase </vt:lpstr>
      <vt:lpstr>Requête Multibase </vt:lpstr>
      <vt:lpstr>Requête Multibase </vt:lpstr>
      <vt:lpstr>Architecture Multibase </vt:lpstr>
      <vt:lpstr>Architecture Multibase </vt:lpstr>
      <vt:lpstr>Architecture Multibase </vt:lpstr>
      <vt:lpstr>Architecture Multibase </vt:lpstr>
      <vt:lpstr>Architecture Multibase </vt:lpstr>
      <vt:lpstr>Architecture fonctionnelle d’un SGBD relationnel</vt:lpstr>
      <vt:lpstr>Architecture BD Centralisée</vt:lpstr>
      <vt:lpstr>Architecture BD Personnelle</vt:lpstr>
      <vt:lpstr>Architecture Client-Serveur</vt:lpstr>
      <vt:lpstr>Architecture Client-Serveur</vt:lpstr>
      <vt:lpstr>Architecture Client-Serveur</vt:lpstr>
      <vt:lpstr>Architecture Client-Serveurs </vt:lpstr>
      <vt:lpstr>Architecture Client-Serveurs ou P2P </vt:lpstr>
      <vt:lpstr>Architecture Client-Serveurs ou P2P </vt:lpstr>
      <vt:lpstr>Présentation PowerPoint</vt:lpstr>
      <vt:lpstr>Architecture BDR / BDP/P2P (exemples)</vt:lpstr>
      <vt:lpstr>Présentation PowerPoint</vt:lpstr>
      <vt:lpstr>Architecture WEB DB </vt:lpstr>
      <vt:lpstr>Architecture WEB DB </vt:lpstr>
      <vt:lpstr>Architecture EWS </vt:lpstr>
      <vt:lpstr>Architecture BDs Scalables</vt:lpstr>
      <vt:lpstr>Cloud Privé</vt:lpstr>
      <vt:lpstr>Cloud Public</vt:lpstr>
      <vt:lpstr>Base de Données Scalable</vt:lpstr>
      <vt:lpstr>Base de Données Scalable</vt:lpstr>
      <vt:lpstr>Base de Données Scalable</vt:lpstr>
      <vt:lpstr>Architecture Fonctionnelle d’un Cloud Publique </vt:lpstr>
      <vt:lpstr>SaaS RunMyProcess</vt:lpstr>
      <vt:lpstr>Base de Données Cloud</vt:lpstr>
      <vt:lpstr>Base de Données Scalable</vt:lpstr>
      <vt:lpstr>Base de Données Scalable</vt:lpstr>
      <vt:lpstr>Structures de Données Distribuées et Scalables (Infrastructure Cloud)</vt:lpstr>
      <vt:lpstr>Structures de Données Distribuées et Scalables (Infrastructure Cloud)</vt:lpstr>
      <vt:lpstr>Structures de Données Distribuées et Scalables (Infrastructure Cloud)</vt:lpstr>
      <vt:lpstr>SD-SQL Server  1er SGBD Scalable Distribué</vt:lpstr>
      <vt:lpstr>SD-SQL Server  1er SGBD Scalable Distribué</vt:lpstr>
      <vt:lpstr>BD Relationnelle</vt:lpstr>
      <vt:lpstr>Présentation PowerPoint</vt:lpstr>
      <vt:lpstr>BD Relationnelle</vt:lpstr>
      <vt:lpstr>BD Relationnelle</vt:lpstr>
      <vt:lpstr>Présentation PowerPoint</vt:lpstr>
      <vt:lpstr>Exemple de SGBD Relationnel MsAccess</vt:lpstr>
      <vt:lpstr>Présentation PowerPoint</vt:lpstr>
      <vt:lpstr>Exercices</vt:lpstr>
      <vt:lpstr>Exercices</vt:lpstr>
      <vt:lpstr>Présentation PowerPoint</vt:lpstr>
      <vt:lpstr>FIN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Litwin</dc:creator>
  <cp:lastModifiedBy>Wit</cp:lastModifiedBy>
  <cp:revision>577</cp:revision>
  <dcterms:created xsi:type="dcterms:W3CDTF">1998-10-01T11:58:50Z</dcterms:created>
  <dcterms:modified xsi:type="dcterms:W3CDTF">2013-10-03T15:26:01Z</dcterms:modified>
</cp:coreProperties>
</file>