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7" r:id="rId2"/>
    <p:sldId id="282" r:id="rId3"/>
    <p:sldId id="269" r:id="rId4"/>
    <p:sldId id="287" r:id="rId5"/>
    <p:sldId id="258" r:id="rId6"/>
    <p:sldId id="259" r:id="rId7"/>
    <p:sldId id="260" r:id="rId8"/>
    <p:sldId id="268" r:id="rId9"/>
    <p:sldId id="261" r:id="rId10"/>
    <p:sldId id="262" r:id="rId11"/>
    <p:sldId id="263" r:id="rId12"/>
    <p:sldId id="264" r:id="rId13"/>
    <p:sldId id="302" r:id="rId14"/>
    <p:sldId id="267" r:id="rId15"/>
    <p:sldId id="270" r:id="rId16"/>
    <p:sldId id="274" r:id="rId17"/>
    <p:sldId id="265" r:id="rId18"/>
    <p:sldId id="288" r:id="rId19"/>
    <p:sldId id="303" r:id="rId20"/>
    <p:sldId id="271" r:id="rId21"/>
    <p:sldId id="266" r:id="rId22"/>
    <p:sldId id="299" r:id="rId23"/>
    <p:sldId id="272" r:id="rId24"/>
    <p:sldId id="307" r:id="rId25"/>
    <p:sldId id="308" r:id="rId26"/>
    <p:sldId id="276" r:id="rId27"/>
    <p:sldId id="304" r:id="rId28"/>
    <p:sldId id="305" r:id="rId29"/>
    <p:sldId id="306" r:id="rId30"/>
    <p:sldId id="301" r:id="rId31"/>
    <p:sldId id="300" r:id="rId32"/>
    <p:sldId id="277" r:id="rId33"/>
    <p:sldId id="281" r:id="rId34"/>
    <p:sldId id="285" r:id="rId35"/>
    <p:sldId id="289" r:id="rId36"/>
    <p:sldId id="278" r:id="rId37"/>
    <p:sldId id="309" r:id="rId38"/>
    <p:sldId id="290" r:id="rId39"/>
    <p:sldId id="279" r:id="rId40"/>
    <p:sldId id="296" r:id="rId41"/>
    <p:sldId id="297" r:id="rId42"/>
    <p:sldId id="292" r:id="rId43"/>
    <p:sldId id="280" r:id="rId44"/>
    <p:sldId id="293" r:id="rId45"/>
    <p:sldId id="295" r:id="rId46"/>
    <p:sldId id="294" r:id="rId47"/>
    <p:sldId id="298" r:id="rId48"/>
    <p:sldId id="283" r:id="rId49"/>
    <p:sldId id="286" r:id="rId50"/>
    <p:sldId id="284" r:id="rId5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3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E2723-A48F-415A-927E-C1117DA4E0F2}" type="datetimeFigureOut">
              <a:rPr lang="fr-FR" smtClean="0"/>
              <a:pPr/>
              <a:t>06/02/2009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68AD43-9B82-447C-99B8-28D55587CDDC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33A8-85D0-4FAF-9834-A9EAD583F60C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D0922-F8C4-4403-B625-5AC440B43CC2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5C982C-6EA2-4777-9DB7-3FBABDDB6E94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 err="1" smtClean="0"/>
              <a:t>Cliquez</a:t>
            </a:r>
            <a:r>
              <a:rPr lang="en-US" noProof="0" dirty="0" smtClean="0"/>
              <a:t> pour modifier le style du </a:t>
            </a:r>
            <a:r>
              <a:rPr lang="en-US" noProof="0" dirty="0" err="1" smtClean="0"/>
              <a:t>titre</a:t>
            </a:r>
            <a:endParaRPr lang="en-US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 dirty="0" err="1" smtClean="0"/>
              <a:t>Cliquez</a:t>
            </a:r>
            <a:r>
              <a:rPr lang="en-US" noProof="0" dirty="0" smtClean="0"/>
              <a:t> pour modifier les styles du </a:t>
            </a:r>
            <a:r>
              <a:rPr lang="en-US" noProof="0" dirty="0" err="1" smtClean="0"/>
              <a:t>texte</a:t>
            </a:r>
            <a:r>
              <a:rPr lang="en-US" noProof="0" dirty="0" smtClean="0"/>
              <a:t> du masque</a:t>
            </a:r>
          </a:p>
          <a:p>
            <a:pPr lvl="1"/>
            <a:r>
              <a:rPr lang="en-US" noProof="0" dirty="0" err="1" smtClean="0"/>
              <a:t>Deuxième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2"/>
            <a:r>
              <a:rPr lang="en-US" noProof="0" dirty="0" err="1" smtClean="0"/>
              <a:t>Troisième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3"/>
            <a:r>
              <a:rPr lang="en-US" noProof="0" dirty="0" err="1" smtClean="0"/>
              <a:t>Quatrième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 smtClean="0"/>
          </a:p>
          <a:p>
            <a:pPr lvl="4"/>
            <a:r>
              <a:rPr lang="en-US" noProof="0" dirty="0" err="1" smtClean="0"/>
              <a:t>Cinquième</a:t>
            </a:r>
            <a:r>
              <a:rPr lang="en-US" noProof="0" dirty="0" smtClean="0"/>
              <a:t> </a:t>
            </a:r>
            <a:r>
              <a:rPr lang="en-US" noProof="0" dirty="0" err="1" smtClean="0"/>
              <a:t>niveau</a:t>
            </a:r>
            <a:endParaRPr lang="en-US" noProof="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F474-4215-4F94-B0F0-547BB2A413B3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B8DA-91D6-47F4-8FB9-52BC448ACE69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9E86A-733E-41F8-B2AA-2FD09EB6D76E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439A9-54A4-4BCD-9650-CDDE9A045480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EC3B-E45D-4DCF-B5D4-29D42DFD0F2F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56AB-3B7F-45B2-8E9E-5AD2CD965C4F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D9D6F-0D38-4962-A6E9-91B38502A5C9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BC014-D8BE-4FF9-B671-B05590ED79E4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F3992-EE70-4DD9-B6F2-B0BEC23D7D05}" type="datetime1">
              <a:rPr lang="fr-FR" smtClean="0"/>
              <a:pPr/>
              <a:t>06/02/2009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652F6-9040-432B-81A2-B2F894B387D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randomBar/>
  </p:transition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715436" cy="185738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LH*</a:t>
            </a:r>
            <a:r>
              <a:rPr lang="en-US" sz="3600" baseline="-25000" dirty="0" smtClean="0">
                <a:solidFill>
                  <a:srgbClr val="FFFF00"/>
                </a:solidFill>
              </a:rPr>
              <a:t>RE</a:t>
            </a:r>
            <a:r>
              <a:rPr lang="en-US" sz="3600" dirty="0" smtClean="0">
                <a:solidFill>
                  <a:srgbClr val="FFFF00"/>
                </a:solidFill>
              </a:rPr>
              <a:t> : A Scalable Distributed Data Structure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with </a:t>
            </a:r>
            <a:br>
              <a:rPr lang="en-US" sz="3600" dirty="0" smtClean="0">
                <a:solidFill>
                  <a:srgbClr val="FFFF00"/>
                </a:solidFill>
              </a:rPr>
            </a:br>
            <a:r>
              <a:rPr lang="en-US" sz="3600" dirty="0" smtClean="0">
                <a:solidFill>
                  <a:srgbClr val="FFFF00"/>
                </a:solidFill>
              </a:rPr>
              <a:t>Recoverable Encryption Keys</a:t>
            </a:r>
            <a:endParaRPr lang="en-US" sz="3600" dirty="0">
              <a:solidFill>
                <a:srgbClr val="FFFF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857488" y="5143512"/>
            <a:ext cx="42862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(</a:t>
            </a:r>
            <a:r>
              <a:rPr lang="en-US" sz="2800" dirty="0" smtClean="0"/>
              <a:t>Work in Progress</a:t>
            </a:r>
            <a:r>
              <a:rPr lang="en-US" sz="2800" smtClean="0"/>
              <a:t>,  Jan </a:t>
            </a:r>
            <a:r>
              <a:rPr lang="en-US" sz="2800" dirty="0" smtClean="0"/>
              <a:t>09)</a:t>
            </a:r>
            <a:endParaRPr lang="en-US" sz="2400" dirty="0" smtClean="0"/>
          </a:p>
          <a:p>
            <a:pPr algn="ctr"/>
            <a:r>
              <a:rPr lang="en-US" sz="2400" dirty="0" smtClean="0"/>
              <a:t>(  Provisional Patent Appl.) </a:t>
            </a:r>
            <a:endParaRPr lang="en-US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>
          <a:xfrm>
            <a:off x="642910" y="3357562"/>
            <a:ext cx="8229600" cy="12858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Sushil Jajodia		Witold Litwin		Thomas Schwarz</a:t>
            </a:r>
          </a:p>
          <a:p>
            <a:pPr>
              <a:spcBef>
                <a:spcPts val="1800"/>
              </a:spcBef>
              <a:spcAft>
                <a:spcPts val="1800"/>
              </a:spcAft>
              <a:buNone/>
            </a:pPr>
            <a:r>
              <a:rPr lang="fr-FR" sz="2800" dirty="0" smtClean="0">
                <a:solidFill>
                  <a:srgbClr val="FFC000"/>
                </a:solidFill>
              </a:rPr>
              <a:t> George </a:t>
            </a:r>
            <a:r>
              <a:rPr lang="fr-FR" sz="2800" dirty="0" err="1" smtClean="0">
                <a:solidFill>
                  <a:srgbClr val="FFC000"/>
                </a:solidFill>
              </a:rPr>
              <a:t>Mason</a:t>
            </a:r>
            <a:r>
              <a:rPr lang="fr-FR" sz="2800" dirty="0" smtClean="0">
                <a:solidFill>
                  <a:srgbClr val="FFC000"/>
                </a:solidFill>
              </a:rPr>
              <a:t> U.    U. Paris Dauphine        Santa Clara U.</a:t>
            </a:r>
            <a:endParaRPr lang="en-US" sz="2800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LH*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785926"/>
            <a:ext cx="8501122" cy="4071966"/>
          </a:xfrm>
        </p:spPr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Overflowing inserts generate splits moving data into new buckets (on new sites)</a:t>
            </a:r>
          </a:p>
          <a:p>
            <a:pPr lvl="1"/>
            <a:r>
              <a:rPr lang="en-US" dirty="0" smtClean="0"/>
              <a:t>Splits are ordered : 0, 0, 1, 0, 1,2,3,0,1,…,2</a:t>
            </a:r>
            <a:r>
              <a:rPr lang="en-US" i="1" baseline="30000" dirty="0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-1</a:t>
            </a:r>
            <a:r>
              <a:rPr lang="en-US" i="1" dirty="0" smtClean="0"/>
              <a:t>,</a:t>
            </a:r>
            <a:r>
              <a:rPr lang="en-US" dirty="0" smtClean="0"/>
              <a:t>0…</a:t>
            </a:r>
          </a:p>
          <a:p>
            <a:r>
              <a:rPr lang="en-US" sz="3600" dirty="0" smtClean="0"/>
              <a:t>LH (</a:t>
            </a:r>
            <a:r>
              <a:rPr lang="en-US" sz="3600" i="1" dirty="0" smtClean="0"/>
              <a:t>C</a:t>
            </a:r>
            <a:r>
              <a:rPr lang="en-US" sz="3600" dirty="0" smtClean="0"/>
              <a:t>)   dynamically changes</a:t>
            </a:r>
          </a:p>
          <a:p>
            <a:r>
              <a:rPr lang="en-US" sz="3600" dirty="0" smtClean="0"/>
              <a:t>Client may not know the actual file state</a:t>
            </a:r>
          </a:p>
          <a:p>
            <a:r>
              <a:rPr lang="en-US" dirty="0" smtClean="0"/>
              <a:t>It uses only its</a:t>
            </a:r>
            <a:r>
              <a:rPr lang="en-US" i="1" dirty="0" smtClean="0"/>
              <a:t> </a:t>
            </a:r>
            <a:r>
              <a:rPr lang="en-US" dirty="0" smtClean="0"/>
              <a:t>private</a:t>
            </a:r>
            <a:r>
              <a:rPr lang="en-US" i="1" dirty="0" smtClean="0"/>
              <a:t> </a:t>
            </a:r>
            <a:r>
              <a:rPr lang="en-US" dirty="0" smtClean="0"/>
              <a:t>file state</a:t>
            </a:r>
            <a:r>
              <a:rPr lang="en-US" i="1" dirty="0" smtClean="0"/>
              <a:t> image </a:t>
            </a:r>
            <a:r>
              <a:rPr lang="en-US" dirty="0" smtClean="0"/>
              <a:t>for  addressing</a:t>
            </a:r>
          </a:p>
          <a:p>
            <a:r>
              <a:rPr lang="en-US" sz="3600" dirty="0" smtClean="0"/>
              <a:t>Addressing errors may result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LH*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501122" cy="5072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Any addressing error is resolved by the servers in at most two forwarding messages</a:t>
            </a:r>
          </a:p>
          <a:p>
            <a:pPr lvl="1"/>
            <a:r>
              <a:rPr lang="en-US" dirty="0" smtClean="0"/>
              <a:t>Only one for LH*</a:t>
            </a:r>
            <a:r>
              <a:rPr lang="en-US" baseline="30000" dirty="0" smtClean="0"/>
              <a:t>RS</a:t>
            </a:r>
            <a:r>
              <a:rPr lang="en-US" baseline="-25000" dirty="0" smtClean="0"/>
              <a:t>P2P</a:t>
            </a:r>
            <a:endParaRPr lang="en-US" dirty="0" smtClean="0"/>
          </a:p>
          <a:p>
            <a:r>
              <a:rPr lang="en-US" sz="3600" dirty="0" smtClean="0"/>
              <a:t>Every forwarding adjusts the client image</a:t>
            </a:r>
          </a:p>
          <a:p>
            <a:r>
              <a:rPr lang="en-US" sz="3600" dirty="0" smtClean="0"/>
              <a:t>Addressing errors do not repeat</a:t>
            </a:r>
          </a:p>
          <a:p>
            <a:r>
              <a:rPr lang="en-US" sz="3600" dirty="0" smtClean="0"/>
              <a:t>All together LH* is the fastest SDDS (P2P,  Grid, Cloud...)  addressing scheme.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LH*</a:t>
            </a:r>
            <a:r>
              <a:rPr lang="en-US" baseline="-25000" dirty="0" smtClean="0"/>
              <a:t>RE</a:t>
            </a:r>
            <a:endParaRPr lang="en-US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00174"/>
            <a:ext cx="914400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Coordinator may have additional capabilities</a:t>
            </a:r>
          </a:p>
          <a:p>
            <a:pPr lvl="1"/>
            <a:r>
              <a:rPr lang="en-US" dirty="0" smtClean="0"/>
              <a:t>Certifying the address of every client</a:t>
            </a:r>
          </a:p>
          <a:p>
            <a:pPr lvl="1"/>
            <a:r>
              <a:rPr lang="en-US" dirty="0" smtClean="0"/>
              <a:t>Maintaining PKI over the file </a:t>
            </a:r>
          </a:p>
          <a:p>
            <a:pPr lvl="2"/>
            <a:r>
              <a:rPr lang="en-US" dirty="0" smtClean="0"/>
              <a:t>If the network is not safe</a:t>
            </a:r>
          </a:p>
          <a:p>
            <a:pPr lvl="2"/>
            <a:r>
              <a:rPr lang="en-US" dirty="0" smtClean="0"/>
              <a:t>For client identity checking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Records are LH* records  with additional client identity field </a:t>
            </a:r>
            <a:r>
              <a:rPr lang="en-US" i="1" dirty="0" smtClean="0"/>
              <a:t>I</a:t>
            </a:r>
          </a:p>
          <a:p>
            <a:r>
              <a:rPr lang="en-US" dirty="0" smtClean="0"/>
              <a:t>Key-based addressing is as for LH*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LH*</a:t>
            </a:r>
            <a:r>
              <a:rPr lang="en-US" baseline="-25000" dirty="0" smtClean="0"/>
              <a:t>RE</a:t>
            </a:r>
            <a:endParaRPr lang="en-US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401080" cy="4972072"/>
          </a:xfrm>
        </p:spPr>
        <p:txBody>
          <a:bodyPr>
            <a:normAutofit/>
          </a:bodyPr>
          <a:lstStyle/>
          <a:p>
            <a:r>
              <a:rPr lang="en-US" dirty="0" smtClean="0"/>
              <a:t>File starts with at least </a:t>
            </a:r>
            <a:r>
              <a:rPr lang="en-US" i="1" dirty="0" smtClean="0"/>
              <a:t>K  </a:t>
            </a:r>
            <a:r>
              <a:rPr lang="en-US" dirty="0" smtClean="0"/>
              <a:t> buckets</a:t>
            </a:r>
          </a:p>
          <a:p>
            <a:pPr lvl="1"/>
            <a:r>
              <a:rPr lang="en-US" i="1" dirty="0" smtClean="0"/>
              <a:t>K </a:t>
            </a:r>
            <a:r>
              <a:rPr lang="en-US" dirty="0" smtClean="0"/>
              <a:t>  is file parameter</a:t>
            </a:r>
          </a:p>
          <a:p>
            <a:pPr lvl="1"/>
            <a:r>
              <a:rPr lang="en-US" dirty="0" smtClean="0"/>
              <a:t>Basically,  </a:t>
            </a:r>
            <a:r>
              <a:rPr lang="en-US" i="1" dirty="0" smtClean="0"/>
              <a:t>K </a:t>
            </a:r>
            <a:r>
              <a:rPr lang="en-US" dirty="0" smtClean="0"/>
              <a:t> is a power of 2</a:t>
            </a:r>
          </a:p>
          <a:p>
            <a:r>
              <a:rPr lang="en-US" dirty="0" smtClean="0"/>
              <a:t>Data in every record are encrypted by the client</a:t>
            </a:r>
          </a:p>
          <a:p>
            <a:pPr lvl="1"/>
            <a:r>
              <a:rPr lang="en-US" dirty="0" smtClean="0"/>
              <a:t>Through some good symmetric encryption key method</a:t>
            </a:r>
          </a:p>
          <a:p>
            <a:pPr lvl="2"/>
            <a:r>
              <a:rPr lang="en-US" dirty="0" smtClean="0"/>
              <a:t>Much faster than known public key schemes</a:t>
            </a:r>
          </a:p>
          <a:p>
            <a:r>
              <a:rPr lang="en-US" dirty="0" smtClean="0"/>
              <a:t>Primary keys and </a:t>
            </a:r>
            <a:r>
              <a:rPr lang="en-US" i="1" dirty="0" smtClean="0"/>
              <a:t>I </a:t>
            </a:r>
            <a:r>
              <a:rPr lang="en-US" dirty="0" smtClean="0"/>
              <a:t>are not encrypted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Encryption/Decryption</a:t>
            </a:r>
            <a:endParaRPr lang="en-US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401080" cy="497207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Client uses a cached table </a:t>
            </a:r>
            <a:r>
              <a:rPr lang="en-US" b="1" dirty="0" smtClean="0"/>
              <a:t>T </a:t>
            </a:r>
            <a:r>
              <a:rPr lang="en-US" i="1" dirty="0" smtClean="0"/>
              <a:t>(t) </a:t>
            </a:r>
            <a:r>
              <a:rPr lang="en-US" dirty="0" smtClean="0"/>
              <a:t>with </a:t>
            </a:r>
            <a:r>
              <a:rPr lang="en-US" i="1" dirty="0" smtClean="0"/>
              <a:t>N</a:t>
            </a:r>
            <a:r>
              <a:rPr lang="en-US" dirty="0" smtClean="0"/>
              <a:t> encryption keys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</a:t>
            </a:r>
            <a:endParaRPr lang="en-US" dirty="0" smtClean="0"/>
          </a:p>
          <a:p>
            <a:r>
              <a:rPr lang="en-US" dirty="0" smtClean="0"/>
              <a:t>Some hash   </a:t>
            </a:r>
            <a:r>
              <a:rPr lang="en-US" i="1" dirty="0" smtClean="0"/>
              <a:t>h</a:t>
            </a:r>
            <a:r>
              <a:rPr lang="en-US" dirty="0" smtClean="0"/>
              <a:t> (</a:t>
            </a:r>
            <a:r>
              <a:rPr lang="en-US" i="1" dirty="0" smtClean="0"/>
              <a:t>C</a:t>
            </a:r>
            <a:r>
              <a:rPr lang="en-US" dirty="0" smtClean="0"/>
              <a:t>)  chooses </a:t>
            </a:r>
            <a:r>
              <a:rPr lang="en-US" i="1" dirty="0" smtClean="0"/>
              <a:t>t</a:t>
            </a:r>
            <a:r>
              <a:rPr lang="en-US" dirty="0" smtClean="0"/>
              <a:t> for </a:t>
            </a:r>
            <a:r>
              <a:rPr lang="en-US" i="1" dirty="0" smtClean="0"/>
              <a:t>R </a:t>
            </a:r>
            <a:r>
              <a:rPr lang="en-US" dirty="0" smtClean="0"/>
              <a:t>(</a:t>
            </a:r>
            <a:r>
              <a:rPr lang="en-US" i="1" dirty="0" smtClean="0"/>
              <a:t>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E.g.,  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  <a:r>
              <a:rPr lang="en-US" i="1" dirty="0" smtClean="0"/>
              <a:t> </a:t>
            </a:r>
            <a:r>
              <a:rPr lang="en-US" dirty="0" smtClean="0"/>
              <a:t>= </a:t>
            </a:r>
            <a:r>
              <a:rPr lang="en-US" i="1" dirty="0" smtClean="0"/>
              <a:t> h</a:t>
            </a:r>
            <a:r>
              <a:rPr lang="en-US" dirty="0" smtClean="0"/>
              <a:t> (</a:t>
            </a:r>
            <a:r>
              <a:rPr lang="en-US" i="1" dirty="0" smtClean="0"/>
              <a:t>C</a:t>
            </a:r>
            <a:r>
              <a:rPr lang="en-US" dirty="0" smtClean="0"/>
              <a:t>)  =  </a:t>
            </a:r>
            <a:r>
              <a:rPr lang="en-US" i="1" dirty="0" smtClean="0"/>
              <a:t>C  </a:t>
            </a:r>
            <a:r>
              <a:rPr lang="en-US" dirty="0" smtClean="0"/>
              <a:t>mod 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</a:p>
          <a:p>
            <a:r>
              <a:rPr lang="en-US" dirty="0" smtClean="0"/>
              <a:t>Client encrypts/decrypts the non-key data field </a:t>
            </a:r>
            <a:r>
              <a:rPr lang="en-US" i="1" dirty="0" smtClean="0"/>
              <a:t>D </a:t>
            </a:r>
            <a:r>
              <a:rPr lang="en-US" dirty="0" smtClean="0"/>
              <a:t>in </a:t>
            </a:r>
            <a:r>
              <a:rPr lang="en-US" i="1" dirty="0" smtClean="0"/>
              <a:t>R</a:t>
            </a:r>
            <a:r>
              <a:rPr lang="en-US" dirty="0" smtClean="0"/>
              <a:t> (</a:t>
            </a:r>
            <a:r>
              <a:rPr lang="en-US" i="1" dirty="0" smtClean="0"/>
              <a:t>C</a:t>
            </a:r>
            <a:r>
              <a:rPr lang="en-US" dirty="0" smtClean="0"/>
              <a:t>) using </a:t>
            </a:r>
            <a:r>
              <a:rPr lang="en-US" i="1" dirty="0" err="1" smtClean="0"/>
              <a:t>E</a:t>
            </a:r>
            <a:r>
              <a:rPr lang="en-US" i="1" baseline="-25000" dirty="0" err="1" smtClean="0"/>
              <a:t>i</a:t>
            </a:r>
            <a:r>
              <a:rPr lang="en-US" i="1" dirty="0" smtClean="0"/>
              <a:t>  </a:t>
            </a:r>
            <a:r>
              <a:rPr lang="en-US" dirty="0" smtClean="0"/>
              <a:t>into </a:t>
            </a:r>
            <a:r>
              <a:rPr lang="en-US" i="1" dirty="0" smtClean="0"/>
              <a:t>D’  </a:t>
            </a:r>
            <a:r>
              <a:rPr lang="en-US" dirty="0" smtClean="0"/>
              <a:t>field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Using  strong  encryption</a:t>
            </a:r>
          </a:p>
          <a:p>
            <a:pPr lvl="2"/>
            <a:r>
              <a:rPr lang="en-US" i="1" dirty="0" smtClean="0"/>
              <a:t>AES</a:t>
            </a:r>
          </a:p>
          <a:p>
            <a:pPr lvl="2"/>
            <a:r>
              <a:rPr lang="en-US" i="1" dirty="0" smtClean="0"/>
              <a:t>PGP</a:t>
            </a:r>
          </a:p>
          <a:p>
            <a:pPr lvl="2"/>
            <a:r>
              <a:rPr lang="en-US" i="1" dirty="0" smtClean="0"/>
              <a:t>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14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Encryption/Decryption</a:t>
            </a:r>
            <a:endParaRPr lang="en-US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401080" cy="49720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Client  forms encrypted record </a:t>
            </a:r>
            <a:br>
              <a:rPr lang="en-US" sz="3600" dirty="0" smtClean="0"/>
            </a:br>
            <a:r>
              <a:rPr lang="en-US" sz="3600" i="1" dirty="0" smtClean="0"/>
              <a:t>R</a:t>
            </a:r>
            <a:r>
              <a:rPr lang="en-US" sz="3600" dirty="0" smtClean="0"/>
              <a:t> ’ (</a:t>
            </a:r>
            <a:r>
              <a:rPr lang="en-US" sz="3600" i="1" dirty="0" smtClean="0"/>
              <a:t>C</a:t>
            </a:r>
            <a:r>
              <a:rPr lang="en-US" sz="3600" dirty="0" smtClean="0"/>
              <a:t>) = (</a:t>
            </a:r>
            <a:r>
              <a:rPr lang="en-US" sz="3600" i="1" dirty="0" smtClean="0"/>
              <a:t>C</a:t>
            </a:r>
            <a:r>
              <a:rPr lang="en-US" sz="3600" dirty="0" smtClean="0"/>
              <a:t>, </a:t>
            </a:r>
            <a:r>
              <a:rPr lang="en-US" sz="3600" i="1" dirty="0" smtClean="0"/>
              <a:t>I</a:t>
            </a:r>
            <a:r>
              <a:rPr lang="en-US" sz="3600" dirty="0" smtClean="0"/>
              <a:t>, </a:t>
            </a:r>
            <a:r>
              <a:rPr lang="en-US" sz="3600" i="1" dirty="0" smtClean="0"/>
              <a:t>t</a:t>
            </a:r>
            <a:r>
              <a:rPr lang="en-US" sz="3600" dirty="0" smtClean="0"/>
              <a:t>, </a:t>
            </a:r>
            <a:r>
              <a:rPr lang="en-US" sz="3600" i="1" dirty="0" smtClean="0"/>
              <a:t>D’</a:t>
            </a:r>
            <a:r>
              <a:rPr lang="en-US" sz="3600" dirty="0" smtClean="0"/>
              <a:t>)    </a:t>
            </a:r>
          </a:p>
          <a:p>
            <a:pPr lvl="1"/>
            <a:r>
              <a:rPr lang="en-US" sz="3200" i="1" dirty="0" smtClean="0"/>
              <a:t>I</a:t>
            </a:r>
            <a:r>
              <a:rPr lang="en-US" sz="3200" dirty="0" smtClean="0"/>
              <a:t> </a:t>
            </a:r>
            <a:r>
              <a:rPr lang="en-US" sz="3200" i="1" dirty="0" smtClean="0"/>
              <a:t> </a:t>
            </a:r>
            <a:r>
              <a:rPr lang="en-US" sz="3200" dirty="0" smtClean="0"/>
              <a:t>is provable client identity </a:t>
            </a:r>
          </a:p>
          <a:p>
            <a:pPr lvl="1"/>
            <a:r>
              <a:rPr lang="en-US" sz="3200" dirty="0" smtClean="0"/>
              <a:t>Or any info to provide by the future requestor to access</a:t>
            </a:r>
            <a:r>
              <a:rPr lang="en-US" sz="3200" i="1" dirty="0" smtClean="0"/>
              <a:t>  R </a:t>
            </a:r>
            <a:r>
              <a:rPr lang="en-US" sz="3200" dirty="0" smtClean="0"/>
              <a:t>’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Encryption/Decryption</a:t>
            </a:r>
            <a:endParaRPr lang="en-US" baseline="-25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401080" cy="497207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The client manipulates the encrypted record </a:t>
            </a:r>
            <a:r>
              <a:rPr lang="en-US" sz="3600" i="1" dirty="0" smtClean="0"/>
              <a:t>R’</a:t>
            </a:r>
            <a:r>
              <a:rPr lang="en-US" sz="3600" dirty="0" smtClean="0"/>
              <a:t> (</a:t>
            </a:r>
            <a:r>
              <a:rPr lang="en-US" sz="3600" i="1" dirty="0" smtClean="0"/>
              <a:t>C</a:t>
            </a:r>
            <a:r>
              <a:rPr lang="en-US" sz="3600" dirty="0" smtClean="0"/>
              <a:t>)  basically as for LH*</a:t>
            </a:r>
          </a:p>
          <a:p>
            <a:pPr lvl="1"/>
            <a:r>
              <a:rPr lang="en-US" dirty="0" smtClean="0"/>
              <a:t>Key-based search, insert, delete and update </a:t>
            </a:r>
          </a:p>
          <a:p>
            <a:r>
              <a:rPr lang="en-US" sz="3600" dirty="0" smtClean="0"/>
              <a:t>However, the scan operation over the non-key field does not operate anymore</a:t>
            </a:r>
          </a:p>
          <a:p>
            <a:pPr lvl="1"/>
            <a:r>
              <a:rPr lang="en-US" sz="3200" dirty="0" smtClean="0"/>
              <a:t>Cannot search for the content </a:t>
            </a:r>
          </a:p>
          <a:p>
            <a:pPr lvl="1"/>
            <a:r>
              <a:rPr lang="en-US" sz="3200" dirty="0" smtClean="0"/>
              <a:t>That is the basic purpose of LH*</a:t>
            </a:r>
            <a:r>
              <a:rPr lang="en-US" sz="3200" baseline="-25000" dirty="0" smtClean="0"/>
              <a:t>RE</a:t>
            </a:r>
            <a:endParaRPr lang="en-US" sz="32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16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429684" cy="49292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Client encodes each encryption key </a:t>
            </a:r>
            <a:r>
              <a:rPr lang="en-US" i="1" dirty="0" smtClean="0"/>
              <a:t>E </a:t>
            </a:r>
          </a:p>
          <a:p>
            <a:pPr lvl="1"/>
            <a:r>
              <a:rPr lang="en-US" dirty="0" smtClean="0"/>
              <a:t>Using secret sharing with   </a:t>
            </a:r>
            <a:r>
              <a:rPr lang="en-US" i="1" dirty="0" smtClean="0"/>
              <a:t>k</a:t>
            </a:r>
            <a:r>
              <a:rPr lang="en-US" dirty="0" smtClean="0"/>
              <a:t>  ≤  </a:t>
            </a:r>
            <a:r>
              <a:rPr lang="en-US" i="1" dirty="0" smtClean="0"/>
              <a:t>K</a:t>
            </a:r>
            <a:r>
              <a:rPr lang="en-US" dirty="0" smtClean="0"/>
              <a:t> shares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 - 1</a:t>
            </a:r>
            <a:r>
              <a:rPr lang="en-US" i="1" dirty="0" smtClean="0"/>
              <a:t>  </a:t>
            </a:r>
            <a:r>
              <a:rPr lang="en-US" dirty="0" smtClean="0"/>
              <a:t>shares are different white noises  </a:t>
            </a:r>
            <a:r>
              <a:rPr lang="en-US" i="1" dirty="0" smtClean="0"/>
              <a:t>N </a:t>
            </a:r>
            <a:r>
              <a:rPr lang="en-US" baseline="-25000" dirty="0" smtClean="0"/>
              <a:t>1 </a:t>
            </a:r>
            <a:r>
              <a:rPr lang="en-US" dirty="0" smtClean="0"/>
              <a:t>.. </a:t>
            </a:r>
            <a:r>
              <a:rPr lang="en-US" i="1" dirty="0" smtClean="0"/>
              <a:t>N</a:t>
            </a:r>
            <a:r>
              <a:rPr lang="en-US" i="1" baseline="-25000" dirty="0" smtClean="0"/>
              <a:t>k</a:t>
            </a:r>
            <a:r>
              <a:rPr lang="en-US" baseline="-25000" dirty="0" smtClean="0"/>
              <a:t>-1 </a:t>
            </a:r>
          </a:p>
          <a:p>
            <a:pPr lvl="1"/>
            <a:r>
              <a:rPr lang="en-US" dirty="0" smtClean="0"/>
              <a:t>There is a new set of shares for every encryption key </a:t>
            </a:r>
          </a:p>
          <a:p>
            <a:pPr lvl="2"/>
            <a:r>
              <a:rPr lang="en-US" sz="2800" dirty="0" smtClean="0"/>
              <a:t>Higher assurance than if all keys used the same set of noises</a:t>
            </a:r>
          </a:p>
          <a:p>
            <a:pPr lvl="2"/>
            <a:r>
              <a:rPr lang="en-US" sz="2800" dirty="0" smtClean="0"/>
              <a:t>Such approach remains a possibility nevertheless</a:t>
            </a:r>
            <a:endParaRPr lang="en-US" sz="3600" dirty="0" smtClean="0"/>
          </a:p>
          <a:p>
            <a:pPr lvl="3"/>
            <a:r>
              <a:rPr lang="en-US" sz="2800" dirty="0" smtClean="0"/>
              <a:t>Not addressed in what follows, unless stated otherwise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17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fr-FR" dirty="0" smtClean="0"/>
              <a:t>The   </a:t>
            </a:r>
            <a:r>
              <a:rPr lang="fr-FR" i="1" dirty="0" smtClean="0"/>
              <a:t>k</a:t>
            </a:r>
            <a:r>
              <a:rPr lang="fr-FR" dirty="0" smtClean="0"/>
              <a:t> - th</a:t>
            </a:r>
            <a:r>
              <a:rPr lang="fr-FR" i="1" dirty="0" smtClean="0"/>
              <a:t> </a:t>
            </a:r>
            <a:r>
              <a:rPr lang="fr-FR" dirty="0" smtClean="0"/>
              <a:t>  </a:t>
            </a:r>
            <a:r>
              <a:rPr lang="fr-FR" dirty="0" err="1" smtClean="0"/>
              <a:t>share</a:t>
            </a:r>
            <a:r>
              <a:rPr lang="fr-FR" dirty="0" smtClean="0"/>
              <a:t> value </a:t>
            </a:r>
            <a:r>
              <a:rPr lang="fr-FR" dirty="0" err="1" smtClean="0"/>
              <a:t>is</a:t>
            </a:r>
            <a:endParaRPr lang="fr-FR" dirty="0" smtClean="0"/>
          </a:p>
          <a:p>
            <a:pPr>
              <a:spcBef>
                <a:spcPts val="1800"/>
              </a:spcBef>
              <a:spcAft>
                <a:spcPts val="600"/>
              </a:spcAft>
              <a:buNone/>
            </a:pPr>
            <a:r>
              <a:rPr lang="fr-FR" dirty="0" smtClean="0"/>
              <a:t>	</a:t>
            </a:r>
            <a:r>
              <a:rPr lang="fr-FR" i="1" dirty="0" smtClean="0"/>
              <a:t>E'</a:t>
            </a:r>
            <a:r>
              <a:rPr lang="fr-FR" dirty="0" smtClean="0"/>
              <a:t> =  </a:t>
            </a:r>
            <a:r>
              <a:rPr lang="fr-FR" i="1" dirty="0" smtClean="0"/>
              <a:t>N</a:t>
            </a:r>
            <a:r>
              <a:rPr lang="fr-FR" baseline="-25000" dirty="0" smtClean="0"/>
              <a:t>1  </a:t>
            </a:r>
            <a:r>
              <a:rPr lang="fr-FR" dirty="0" smtClean="0">
                <a:sym typeface="Symbol"/>
              </a:rPr>
              <a:t> </a:t>
            </a:r>
            <a:r>
              <a:rPr lang="fr-FR" dirty="0" smtClean="0"/>
              <a:t>… </a:t>
            </a:r>
            <a:r>
              <a:rPr lang="fr-FR" dirty="0" smtClean="0">
                <a:sym typeface="Symbol"/>
              </a:rPr>
              <a:t> </a:t>
            </a:r>
            <a:r>
              <a:rPr lang="fr-FR" i="1" dirty="0" err="1" smtClean="0"/>
              <a:t>N</a:t>
            </a:r>
            <a:r>
              <a:rPr lang="fr-FR" i="1" baseline="-25000" dirty="0" err="1" smtClean="0"/>
              <a:t>k</a:t>
            </a:r>
            <a:r>
              <a:rPr lang="fr-FR" baseline="-25000" dirty="0" smtClean="0"/>
              <a:t>-1 </a:t>
            </a:r>
            <a:r>
              <a:rPr lang="fr-FR" dirty="0" smtClean="0"/>
              <a:t> </a:t>
            </a:r>
            <a:r>
              <a:rPr lang="fr-FR" dirty="0" smtClean="0">
                <a:sym typeface="Symbol"/>
              </a:rPr>
              <a:t> </a:t>
            </a:r>
            <a:r>
              <a:rPr lang="fr-FR" i="1" dirty="0" smtClean="0"/>
              <a:t>E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sym typeface="Symbol"/>
              </a:rPr>
              <a:t> </a:t>
            </a:r>
            <a:r>
              <a:rPr lang="fr-FR" dirty="0" smtClean="0"/>
              <a:t>  </a:t>
            </a:r>
            <a:r>
              <a:rPr lang="en-US" dirty="0" smtClean="0"/>
              <a:t>denotes</a:t>
            </a:r>
            <a:r>
              <a:rPr lang="fr-FR" dirty="0" smtClean="0"/>
              <a:t>   X OR</a:t>
            </a:r>
            <a:endParaRPr lang="en-US" dirty="0" smtClean="0"/>
          </a:p>
          <a:p>
            <a:pPr>
              <a:spcAft>
                <a:spcPts val="600"/>
              </a:spcAft>
            </a:pPr>
            <a:r>
              <a:rPr lang="en-US" dirty="0" smtClean="0"/>
              <a:t>Each share </a:t>
            </a:r>
            <a:r>
              <a:rPr lang="en-US" dirty="0"/>
              <a:t>b</a:t>
            </a:r>
            <a:r>
              <a:rPr lang="en-US" dirty="0" smtClean="0"/>
              <a:t>ecomes </a:t>
            </a:r>
            <a:r>
              <a:rPr lang="en-US" i="1" dirty="0" smtClean="0"/>
              <a:t>share record</a:t>
            </a:r>
          </a:p>
          <a:p>
            <a:pPr>
              <a:spcBef>
                <a:spcPts val="1200"/>
              </a:spcBef>
              <a:spcAft>
                <a:spcPts val="1800"/>
              </a:spcAft>
              <a:buNone/>
            </a:pPr>
            <a:r>
              <a:rPr lang="fr-FR" i="1" dirty="0" smtClean="0"/>
              <a:t>	</a:t>
            </a:r>
            <a:r>
              <a:rPr lang="fr-FR" i="1" dirty="0" err="1" smtClean="0"/>
              <a:t>S</a:t>
            </a:r>
            <a:r>
              <a:rPr lang="fr-FR" i="1" baseline="-25000" dirty="0" err="1" smtClean="0"/>
              <a:t>j</a:t>
            </a:r>
            <a:r>
              <a:rPr lang="fr-FR" i="1" baseline="-25000" dirty="0" smtClean="0"/>
              <a:t> </a:t>
            </a:r>
            <a:r>
              <a:rPr lang="fr-FR" dirty="0"/>
              <a:t> </a:t>
            </a:r>
            <a:r>
              <a:rPr lang="fr-FR" dirty="0" smtClean="0"/>
              <a:t> =</a:t>
            </a:r>
            <a:r>
              <a:rPr lang="fr-FR" dirty="0"/>
              <a:t> </a:t>
            </a:r>
            <a:r>
              <a:rPr lang="fr-FR" dirty="0" smtClean="0"/>
              <a:t> (</a:t>
            </a:r>
            <a:r>
              <a:rPr lang="fr-FR" i="1" dirty="0" err="1" smtClean="0"/>
              <a:t>C</a:t>
            </a:r>
            <a:r>
              <a:rPr lang="fr-FR" i="1" baseline="-25000" dirty="0" err="1" smtClean="0"/>
              <a:t>j</a:t>
            </a:r>
            <a:r>
              <a:rPr lang="fr-FR" i="1" baseline="-25000" dirty="0" smtClean="0"/>
              <a:t> </a:t>
            </a:r>
            <a:r>
              <a:rPr lang="fr-FR" dirty="0" smtClean="0"/>
              <a:t>, </a:t>
            </a:r>
            <a:r>
              <a:rPr lang="fr-FR" i="1" dirty="0" smtClean="0"/>
              <a:t>t</a:t>
            </a:r>
            <a:r>
              <a:rPr lang="fr-FR" dirty="0" smtClean="0"/>
              <a:t>, </a:t>
            </a:r>
            <a:r>
              <a:rPr lang="fr-FR" i="1" dirty="0"/>
              <a:t>I</a:t>
            </a:r>
            <a:r>
              <a:rPr lang="fr-FR" dirty="0" smtClean="0"/>
              <a:t>,  </a:t>
            </a:r>
            <a:r>
              <a:rPr lang="fr-FR" i="1" dirty="0" smtClean="0"/>
              <a:t>N</a:t>
            </a:r>
            <a:r>
              <a:rPr lang="fr-FR" i="1" baseline="-25000" dirty="0" smtClean="0"/>
              <a:t>i</a:t>
            </a:r>
            <a:r>
              <a:rPr lang="fr-FR" baseline="-25000" dirty="0" smtClean="0"/>
              <a:t> </a:t>
            </a:r>
            <a:r>
              <a:rPr lang="fr-FR" dirty="0" smtClean="0"/>
              <a:t>)    for </a:t>
            </a:r>
            <a:r>
              <a:rPr lang="fr-FR" i="1" dirty="0" smtClean="0"/>
              <a:t>j</a:t>
            </a:r>
            <a:r>
              <a:rPr lang="fr-FR" dirty="0" smtClean="0"/>
              <a:t>  = 1, </a:t>
            </a:r>
            <a:r>
              <a:rPr lang="fr-FR" i="1" dirty="0" smtClean="0"/>
              <a:t>k</a:t>
            </a:r>
            <a:r>
              <a:rPr lang="fr-FR" dirty="0" smtClean="0"/>
              <a:t>  - 1</a:t>
            </a:r>
          </a:p>
          <a:p>
            <a:pPr>
              <a:buNone/>
            </a:pPr>
            <a:r>
              <a:rPr lang="fr-FR" i="1" dirty="0" smtClean="0"/>
              <a:t> 	</a:t>
            </a:r>
            <a:r>
              <a:rPr lang="fr-FR" dirty="0" smtClean="0"/>
              <a:t>S </a:t>
            </a:r>
            <a:r>
              <a:rPr lang="fr-FR" baseline="-25000" dirty="0" smtClean="0"/>
              <a:t>k </a:t>
            </a:r>
            <a:r>
              <a:rPr lang="fr-FR" dirty="0" smtClean="0"/>
              <a:t>=  (</a:t>
            </a:r>
            <a:r>
              <a:rPr lang="fr-FR" i="1" dirty="0" err="1" smtClean="0"/>
              <a:t>C</a:t>
            </a:r>
            <a:r>
              <a:rPr lang="fr-FR" i="1" baseline="-25000" dirty="0" err="1" smtClean="0"/>
              <a:t>j</a:t>
            </a:r>
            <a:r>
              <a:rPr lang="fr-FR" baseline="-25000" dirty="0" smtClean="0"/>
              <a:t> </a:t>
            </a:r>
            <a:r>
              <a:rPr lang="fr-FR" dirty="0" smtClean="0"/>
              <a:t>, </a:t>
            </a:r>
            <a:r>
              <a:rPr lang="fr-FR" i="1" dirty="0" smtClean="0"/>
              <a:t>t</a:t>
            </a:r>
            <a:r>
              <a:rPr lang="fr-FR" dirty="0" smtClean="0"/>
              <a:t> , </a:t>
            </a:r>
            <a:r>
              <a:rPr lang="fr-FR" i="1" dirty="0" smtClean="0"/>
              <a:t>I</a:t>
            </a:r>
            <a:r>
              <a:rPr lang="fr-FR" dirty="0" smtClean="0"/>
              <a:t>, </a:t>
            </a:r>
            <a:r>
              <a:rPr lang="fr-FR" i="1" dirty="0" smtClean="0"/>
              <a:t>E‘ </a:t>
            </a:r>
            <a:r>
              <a:rPr lang="fr-FR" dirty="0" smtClean="0"/>
              <a:t>)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18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Client chooses each key 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j</a:t>
            </a:r>
            <a:r>
              <a:rPr lang="en-US" dirty="0" smtClean="0"/>
              <a:t>   by some hash </a:t>
            </a:r>
            <a:r>
              <a:rPr lang="en-US" dirty="0" smtClean="0"/>
              <a:t>LH</a:t>
            </a:r>
            <a:r>
              <a:rPr lang="en-US" i="1" baseline="-25000" dirty="0" smtClean="0"/>
              <a:t>K </a:t>
            </a:r>
            <a:r>
              <a:rPr lang="en-US" dirty="0" smtClean="0"/>
              <a:t>defined as follows:</a:t>
            </a:r>
            <a:r>
              <a:rPr lang="en-US" i="1" dirty="0" smtClean="0"/>
              <a:t> </a:t>
            </a:r>
          </a:p>
          <a:p>
            <a:pPr lvl="1"/>
            <a:r>
              <a:rPr lang="en-US" dirty="0" smtClean="0"/>
              <a:t>LH</a:t>
            </a:r>
            <a:r>
              <a:rPr lang="en-US" i="1" baseline="-25000" dirty="0" smtClean="0"/>
              <a:t>K </a:t>
            </a:r>
            <a:r>
              <a:rPr lang="en-US" i="1" baseline="-25000" dirty="0" smtClean="0"/>
              <a:t> </a:t>
            </a:r>
            <a:r>
              <a:rPr lang="en-US" dirty="0" smtClean="0"/>
              <a:t>hashes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j</a:t>
            </a:r>
            <a:r>
              <a:rPr lang="en-US" i="1" baseline="-25000" dirty="0" smtClean="0"/>
              <a:t>   </a:t>
            </a:r>
            <a:r>
              <a:rPr lang="en-US" dirty="0" smtClean="0"/>
              <a:t>or </a:t>
            </a:r>
            <a:r>
              <a:rPr lang="en-US" i="1" dirty="0" smtClean="0"/>
              <a:t>E’</a:t>
            </a:r>
            <a:r>
              <a:rPr lang="en-US" i="1" baseline="-25000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on </a:t>
            </a:r>
            <a:r>
              <a:rPr lang="en-US" dirty="0" smtClean="0"/>
              <a:t>initial buckets 0,1…</a:t>
            </a:r>
            <a:r>
              <a:rPr lang="en-US" i="1" dirty="0" smtClean="0"/>
              <a:t>K</a:t>
            </a:r>
            <a:r>
              <a:rPr lang="en-US" dirty="0" smtClean="0"/>
              <a:t> -1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smtClean="0"/>
              <a:t>For any  </a:t>
            </a:r>
            <a:r>
              <a:rPr lang="en-US" i="1" dirty="0" smtClean="0"/>
              <a:t>j</a:t>
            </a:r>
            <a:r>
              <a:rPr lang="en-US" dirty="0" smtClean="0"/>
              <a:t> &gt; 1 </a:t>
            </a:r>
            <a:r>
              <a:rPr lang="en-US" dirty="0" smtClean="0"/>
              <a:t>and any </a:t>
            </a:r>
            <a:r>
              <a:rPr lang="en-US" i="1" dirty="0" smtClean="0"/>
              <a:t>l </a:t>
            </a:r>
            <a:r>
              <a:rPr lang="en-US" dirty="0" smtClean="0"/>
              <a:t>&lt; </a:t>
            </a:r>
            <a:r>
              <a:rPr lang="en-US" i="1" dirty="0" smtClean="0"/>
              <a:t>j </a:t>
            </a:r>
            <a:r>
              <a:rPr lang="en-US" dirty="0" smtClean="0"/>
              <a:t>:</a:t>
            </a:r>
            <a:r>
              <a:rPr lang="en-US" i="1" dirty="0" smtClean="0"/>
              <a:t>  </a:t>
            </a:r>
            <a:r>
              <a:rPr lang="en-US" dirty="0" smtClean="0"/>
              <a:t>LH</a:t>
            </a:r>
            <a:r>
              <a:rPr lang="en-US" i="1" baseline="-25000" dirty="0" smtClean="0"/>
              <a:t>K</a:t>
            </a:r>
            <a:r>
              <a:rPr lang="en-US" dirty="0" smtClean="0"/>
              <a:t> 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j</a:t>
            </a:r>
            <a:r>
              <a:rPr lang="en-US" baseline="-25000" dirty="0" smtClean="0"/>
              <a:t> </a:t>
            </a:r>
            <a:r>
              <a:rPr lang="en-US" dirty="0" smtClean="0"/>
              <a:t>) ≠ LH</a:t>
            </a:r>
            <a:r>
              <a:rPr lang="en-US" i="1" baseline="-25000" dirty="0" smtClean="0"/>
              <a:t>K</a:t>
            </a:r>
            <a:r>
              <a:rPr lang="en-US" dirty="0" smtClean="0"/>
              <a:t> (</a:t>
            </a:r>
            <a:r>
              <a:rPr lang="en-US" i="1" dirty="0" err="1" smtClean="0"/>
              <a:t>C</a:t>
            </a:r>
            <a:r>
              <a:rPr lang="en-US" i="1" baseline="-25000" dirty="0" err="1" smtClean="0"/>
              <a:t>l</a:t>
            </a:r>
            <a:r>
              <a:rPr lang="en-US" i="1" baseline="-25000" dirty="0" smtClean="0"/>
              <a:t> </a:t>
            </a:r>
            <a:r>
              <a:rPr lang="en-US" dirty="0" smtClean="0"/>
              <a:t>)</a:t>
            </a:r>
            <a:endParaRPr lang="en-US" i="1" dirty="0" smtClean="0"/>
          </a:p>
          <a:p>
            <a:pPr lvl="2"/>
            <a:r>
              <a:rPr lang="en-US" sz="2800" dirty="0" smtClean="0"/>
              <a:t>Here </a:t>
            </a:r>
            <a:r>
              <a:rPr lang="en-US" sz="2800" i="1" dirty="0" err="1" smtClean="0"/>
              <a:t>C</a:t>
            </a:r>
            <a:r>
              <a:rPr lang="en-US" sz="2800" i="1" baseline="-25000" dirty="0" err="1" smtClean="0"/>
              <a:t>l</a:t>
            </a:r>
            <a:r>
              <a:rPr lang="en-US" sz="2800" i="1" baseline="-25000" dirty="0" smtClean="0"/>
              <a:t> </a:t>
            </a:r>
            <a:r>
              <a:rPr lang="en-US" sz="2800" dirty="0" smtClean="0"/>
              <a:t> is previously generated key for </a:t>
            </a:r>
            <a:r>
              <a:rPr lang="en-US" sz="2800" i="1" dirty="0" smtClean="0"/>
              <a:t>E </a:t>
            </a:r>
            <a:r>
              <a:rPr lang="en-US" sz="2800" dirty="0" smtClean="0"/>
              <a:t>being encoded</a:t>
            </a:r>
            <a:r>
              <a:rPr lang="en-US" sz="2800" i="1" dirty="0" smtClean="0"/>
              <a:t> </a:t>
            </a:r>
          </a:p>
          <a:p>
            <a:pPr lvl="1"/>
            <a:r>
              <a:rPr lang="en-US" dirty="0" smtClean="0"/>
              <a:t>Every  </a:t>
            </a:r>
            <a:r>
              <a:rPr lang="en-US" i="1" dirty="0" err="1" smtClean="0"/>
              <a:t>C</a:t>
            </a:r>
            <a:r>
              <a:rPr lang="en-US" i="1" baseline="-25000" dirty="0" err="1"/>
              <a:t>j</a:t>
            </a:r>
            <a:r>
              <a:rPr lang="en-US" i="1" baseline="-25000" dirty="0" smtClean="0"/>
              <a:t> </a:t>
            </a:r>
            <a:r>
              <a:rPr lang="en-US" i="1" dirty="0" smtClean="0"/>
              <a:t> </a:t>
            </a:r>
            <a:r>
              <a:rPr lang="en-US" dirty="0" smtClean="0"/>
              <a:t>is unique in the file</a:t>
            </a:r>
          </a:p>
          <a:p>
            <a:pPr lvl="2"/>
            <a:r>
              <a:rPr lang="en-US" dirty="0" smtClean="0"/>
              <a:t> </a:t>
            </a:r>
            <a:r>
              <a:rPr lang="en-US" sz="2800" dirty="0" smtClean="0"/>
              <a:t>General constraint on </a:t>
            </a:r>
            <a:r>
              <a:rPr lang="en-US" sz="2800" i="1" dirty="0" smtClean="0"/>
              <a:t> </a:t>
            </a:r>
            <a:r>
              <a:rPr lang="en-US" sz="2800" dirty="0" smtClean="0"/>
              <a:t>LH* file</a:t>
            </a:r>
          </a:p>
          <a:p>
            <a:pPr lvl="3"/>
            <a:r>
              <a:rPr lang="en-US" sz="2800" dirty="0" smtClean="0"/>
              <a:t>Could be relaxed</a:t>
            </a:r>
            <a:endParaRPr lang="en-US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19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71546"/>
            <a:ext cx="8715404" cy="557214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 new data structure</a:t>
            </a:r>
          </a:p>
          <a:p>
            <a:r>
              <a:rPr lang="en-US" sz="3600" dirty="0" smtClean="0"/>
              <a:t>A Scalable Distributed Data Structure</a:t>
            </a:r>
          </a:p>
          <a:p>
            <a:pPr lvl="1"/>
            <a:r>
              <a:rPr lang="en-US" sz="3200" dirty="0" smtClean="0"/>
              <a:t>LH* Family</a:t>
            </a:r>
          </a:p>
          <a:p>
            <a:r>
              <a:rPr lang="en-US" sz="3600" dirty="0" smtClean="0"/>
              <a:t>Client-side Encryption</a:t>
            </a:r>
          </a:p>
          <a:p>
            <a:pPr lvl="1"/>
            <a:r>
              <a:rPr lang="en-US" sz="3200" dirty="0" smtClean="0"/>
              <a:t>Using one or many symmetric encryption keys</a:t>
            </a:r>
          </a:p>
          <a:p>
            <a:pPr lvl="1"/>
            <a:r>
              <a:rPr lang="en-US" sz="3200" dirty="0" smtClean="0"/>
              <a:t>Protects the privacy of client data stored on unknown servers</a:t>
            </a:r>
          </a:p>
          <a:p>
            <a:pPr lvl="2"/>
            <a:r>
              <a:rPr lang="en-US" sz="2800" dirty="0" smtClean="0"/>
              <a:t>Hence moderately trusted by the client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Client sends each </a:t>
            </a:r>
            <a:r>
              <a:rPr lang="en-US" sz="3600" i="1" dirty="0" err="1" smtClean="0"/>
              <a:t>S</a:t>
            </a:r>
            <a:r>
              <a:rPr lang="en-US" sz="3600" i="1" baseline="-25000" dirty="0" err="1"/>
              <a:t>j</a:t>
            </a:r>
            <a:r>
              <a:rPr lang="en-US" sz="3600" i="1" dirty="0" smtClean="0"/>
              <a:t>    </a:t>
            </a:r>
            <a:r>
              <a:rPr lang="en-US" sz="3600" dirty="0" smtClean="0"/>
              <a:t>  for storage</a:t>
            </a:r>
          </a:p>
          <a:p>
            <a:pPr lvl="1"/>
            <a:r>
              <a:rPr lang="en-US" sz="3200" dirty="0" smtClean="0"/>
              <a:t>As usual if the network is safe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Using any reasonable protocol for safe transmission otherwise</a:t>
            </a:r>
          </a:p>
          <a:p>
            <a:pPr lvl="2"/>
            <a:r>
              <a:rPr lang="en-US" sz="2800" dirty="0"/>
              <a:t> </a:t>
            </a:r>
            <a:r>
              <a:rPr lang="en-US" sz="2800" dirty="0" smtClean="0"/>
              <a:t>SSL…</a:t>
            </a:r>
          </a:p>
          <a:p>
            <a:r>
              <a:rPr lang="en-US" sz="3600" dirty="0" smtClean="0"/>
              <a:t>Otherwise, the snooper could guess all the shares and decode an encryption key</a:t>
            </a:r>
          </a:p>
          <a:p>
            <a:r>
              <a:rPr lang="en-US" sz="3600" dirty="0" smtClean="0"/>
              <a:t>Forwarding does not need this procedure</a:t>
            </a:r>
          </a:p>
          <a:p>
            <a:r>
              <a:rPr lang="en-US" sz="3600" dirty="0" smtClean="0"/>
              <a:t>Neither the data record manipulation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20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Main Property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All share records of </a:t>
            </a:r>
            <a:r>
              <a:rPr lang="en-US" i="1" dirty="0" smtClean="0"/>
              <a:t>E </a:t>
            </a:r>
            <a:r>
              <a:rPr lang="en-US" dirty="0" smtClean="0"/>
              <a:t>that client</a:t>
            </a:r>
            <a:r>
              <a:rPr lang="en-US" i="1" dirty="0" smtClean="0"/>
              <a:t> </a:t>
            </a:r>
            <a:r>
              <a:rPr lang="en-US" dirty="0" smtClean="0"/>
              <a:t>sends out for storage </a:t>
            </a:r>
            <a:r>
              <a:rPr lang="en-US" i="1" dirty="0" smtClean="0"/>
              <a:t> </a:t>
            </a:r>
            <a:r>
              <a:rPr lang="en-US" dirty="0" smtClean="0"/>
              <a:t>end up at different servers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Even if they are forwarded</a:t>
            </a:r>
          </a:p>
          <a:p>
            <a:r>
              <a:rPr lang="en-US" dirty="0" smtClean="0"/>
              <a:t>Regardless of future splits </a:t>
            </a:r>
            <a:r>
              <a:rPr lang="en-US" smtClean="0"/>
              <a:t>and merges </a:t>
            </a:r>
            <a:r>
              <a:rPr lang="en-US" smtClean="0"/>
              <a:t>they </a:t>
            </a:r>
            <a:r>
              <a:rPr lang="en-US" dirty="0" smtClean="0"/>
              <a:t>always remain at different servers</a:t>
            </a:r>
          </a:p>
          <a:p>
            <a:pPr lvl="1"/>
            <a:r>
              <a:rPr lang="en-US" dirty="0"/>
              <a:t> </a:t>
            </a:r>
            <a:r>
              <a:rPr lang="en-US" dirty="0" smtClean="0"/>
              <a:t>Despite the migrations during the splits</a:t>
            </a:r>
          </a:p>
          <a:p>
            <a:r>
              <a:rPr lang="en-US" dirty="0" smtClean="0"/>
              <a:t>Proof : details avoided here</a:t>
            </a:r>
          </a:p>
          <a:p>
            <a:r>
              <a:rPr lang="en-US" dirty="0" smtClean="0"/>
              <a:t>Basis : in LH*, no splits may migrate records in different buckets into the same bucket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21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Encoding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File extends over servers (buckets) 0,1,2,…12,13</a:t>
            </a:r>
          </a:p>
          <a:p>
            <a:pPr lvl="1"/>
            <a:r>
              <a:rPr lang="en-US" dirty="0" smtClean="0"/>
              <a:t>Shares of some key end up in servers 0,3,6,11</a:t>
            </a:r>
          </a:p>
          <a:p>
            <a:pPr lvl="1"/>
            <a:r>
              <a:rPr lang="en-US" dirty="0" smtClean="0"/>
              <a:t>Coming splits may only move these shares respectively to servers distant by 2</a:t>
            </a:r>
            <a:r>
              <a:rPr lang="en-US" baseline="30000" dirty="0" smtClean="0"/>
              <a:t>3</a:t>
            </a:r>
            <a:r>
              <a:rPr lang="en-US" dirty="0" smtClean="0"/>
              <a:t>, 2</a:t>
            </a:r>
            <a:r>
              <a:rPr lang="en-US" baseline="30000" dirty="0" smtClean="0"/>
              <a:t>4</a:t>
            </a:r>
            <a:r>
              <a:rPr lang="en-US" dirty="0" smtClean="0"/>
              <a:t>, 2</a:t>
            </a:r>
            <a:r>
              <a:rPr lang="en-US" baseline="30000" dirty="0" smtClean="0"/>
              <a:t>5</a:t>
            </a:r>
            <a:r>
              <a:rPr lang="en-US" dirty="0" smtClean="0"/>
              <a:t>… </a:t>
            </a:r>
          </a:p>
          <a:p>
            <a:pPr lvl="1">
              <a:buNone/>
            </a:pPr>
            <a:r>
              <a:rPr lang="en-US" dirty="0" smtClean="0"/>
              <a:t>    6 </a:t>
            </a:r>
            <a:r>
              <a:rPr lang="en-US" dirty="0" smtClean="0">
                <a:sym typeface="Wingdings" pitchFamily="2" charset="2"/>
              </a:rPr>
              <a:t> 14,22…</a:t>
            </a:r>
            <a:r>
              <a:rPr lang="en-US" dirty="0" smtClean="0"/>
              <a:t> 0 </a:t>
            </a:r>
            <a:r>
              <a:rPr lang="en-US" dirty="0" smtClean="0">
                <a:sym typeface="Wingdings" pitchFamily="2" charset="2"/>
              </a:rPr>
              <a:t> 16,32… </a:t>
            </a:r>
            <a:r>
              <a:rPr lang="en-US" dirty="0" smtClean="0"/>
              <a:t> 3 </a:t>
            </a:r>
            <a:r>
              <a:rPr lang="en-US" dirty="0" smtClean="0">
                <a:sym typeface="Wingdings" pitchFamily="2" charset="2"/>
              </a:rPr>
              <a:t> 19,35… 11  27…</a:t>
            </a:r>
            <a:r>
              <a:rPr lang="en-US" dirty="0" smtClean="0"/>
              <a:t>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22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4010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Concerns all the encryption keys of some client </a:t>
            </a:r>
            <a:r>
              <a:rPr lang="en-US" sz="3600" i="1" dirty="0" smtClean="0"/>
              <a:t>I’</a:t>
            </a:r>
            <a:endParaRPr lang="en-US" sz="3600" dirty="0" smtClean="0"/>
          </a:p>
          <a:p>
            <a:r>
              <a:rPr lang="en-US" sz="3600" dirty="0" smtClean="0"/>
              <a:t>Requestor can be the client  itself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Having lost </a:t>
            </a:r>
            <a:r>
              <a:rPr lang="en-US" sz="3200" i="1" dirty="0" smtClean="0"/>
              <a:t>T </a:t>
            </a:r>
            <a:r>
              <a:rPr lang="en-US" sz="3200" dirty="0" smtClean="0"/>
              <a:t>for any reason</a:t>
            </a:r>
          </a:p>
          <a:p>
            <a:r>
              <a:rPr lang="en-US" sz="3600" dirty="0" smtClean="0"/>
              <a:t>Requestor can be a trusted authority </a:t>
            </a:r>
            <a:r>
              <a:rPr lang="en-US" sz="3600" i="1" dirty="0" smtClean="0"/>
              <a:t>A 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sz="3200" dirty="0" smtClean="0"/>
              <a:t>In case of disappearance  of  </a:t>
            </a:r>
            <a:r>
              <a:rPr lang="en-US" sz="3200" i="1" dirty="0" smtClean="0"/>
              <a:t>I’</a:t>
            </a:r>
            <a:endParaRPr lang="en-US" sz="3200" dirty="0" smtClean="0"/>
          </a:p>
          <a:p>
            <a:pPr lvl="2"/>
            <a:r>
              <a:rPr lang="en-US" sz="2800" dirty="0" smtClean="0"/>
              <a:t>Dismissal of an  employee</a:t>
            </a:r>
          </a:p>
          <a:p>
            <a:pPr lvl="2"/>
            <a:r>
              <a:rPr lang="en-US" sz="2800" dirty="0" smtClean="0"/>
              <a:t>Death or incapacity of a patient</a:t>
            </a:r>
          </a:p>
          <a:p>
            <a:pPr lvl="2"/>
            <a:r>
              <a:rPr lang="en-US" sz="2800" dirty="0" smtClean="0"/>
              <a:t>….</a:t>
            </a:r>
            <a:r>
              <a:rPr lang="en-US" dirty="0" smtClean="0"/>
              <a:t>    </a:t>
            </a:r>
          </a:p>
          <a:p>
            <a:r>
              <a:rPr lang="en-US" i="1" dirty="0" smtClean="0"/>
              <a:t>A</a:t>
            </a:r>
            <a:r>
              <a:rPr lang="en-US" dirty="0" smtClean="0"/>
              <a:t> requests then the recovery on behalf of new client </a:t>
            </a:r>
            <a:r>
              <a:rPr lang="en-US" i="1" dirty="0" smtClean="0"/>
              <a:t>I”</a:t>
            </a:r>
            <a:endParaRPr lang="en-US" i="1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23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Requestor basically does not know </a:t>
            </a:r>
            <a:r>
              <a:rPr lang="en-US" i="1" dirty="0" smtClean="0"/>
              <a:t>k </a:t>
            </a:r>
            <a:r>
              <a:rPr lang="en-US" dirty="0" smtClean="0"/>
              <a:t>and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</a:p>
          <a:p>
            <a:r>
              <a:rPr lang="en-US" dirty="0" smtClean="0"/>
              <a:t>It requests then the LH-like  scan with the</a:t>
            </a:r>
            <a:r>
              <a:rPr lang="en-US" i="1" dirty="0" smtClean="0"/>
              <a:t> </a:t>
            </a:r>
            <a:r>
              <a:rPr lang="en-US" dirty="0" smtClean="0"/>
              <a:t>deterministic termination</a:t>
            </a:r>
          </a:p>
          <a:p>
            <a:pPr lvl="1"/>
            <a:r>
              <a:rPr lang="en-US" dirty="0" smtClean="0"/>
              <a:t>Searching for any share record where for some </a:t>
            </a:r>
            <a:r>
              <a:rPr lang="en-US" i="1" dirty="0" smtClean="0"/>
              <a:t>N’</a:t>
            </a:r>
            <a:endParaRPr lang="en-US" dirty="0" smtClean="0"/>
          </a:p>
          <a:p>
            <a:pPr lvl="1">
              <a:buNone/>
            </a:pPr>
            <a:r>
              <a:rPr lang="en-US" sz="3200" dirty="0" smtClean="0"/>
              <a:t> 		   </a:t>
            </a:r>
            <a:r>
              <a:rPr lang="en-US" sz="3200" i="1" dirty="0" smtClean="0"/>
              <a:t>I</a:t>
            </a:r>
            <a:r>
              <a:rPr lang="en-US" sz="3200" dirty="0" smtClean="0"/>
              <a:t> :=  </a:t>
            </a:r>
            <a:r>
              <a:rPr lang="en-US" sz="3200" i="1" dirty="0" smtClean="0"/>
              <a:t>I’   </a:t>
            </a:r>
            <a:r>
              <a:rPr lang="en-US" sz="3200" dirty="0" smtClean="0"/>
              <a:t>and</a:t>
            </a:r>
            <a:r>
              <a:rPr lang="en-US" sz="3200" i="1" dirty="0" smtClean="0"/>
              <a:t> t </a:t>
            </a:r>
            <a:r>
              <a:rPr lang="en-US" sz="3200" dirty="0" smtClean="0"/>
              <a:t> ≤  </a:t>
            </a:r>
            <a:r>
              <a:rPr lang="en-US" sz="3200" i="1" dirty="0" smtClean="0"/>
              <a:t>N </a:t>
            </a:r>
            <a:r>
              <a:rPr lang="en-US" sz="3200" dirty="0" smtClean="0"/>
              <a:t>’</a:t>
            </a:r>
          </a:p>
          <a:p>
            <a:r>
              <a:rPr lang="en-US" sz="3600" dirty="0" smtClean="0"/>
              <a:t>Choice of </a:t>
            </a:r>
            <a:r>
              <a:rPr lang="en-US" sz="3600" i="1" dirty="0" smtClean="0"/>
              <a:t>N’ </a:t>
            </a:r>
            <a:r>
              <a:rPr lang="en-US" sz="3600" dirty="0" smtClean="0"/>
              <a:t> is arbitrary</a:t>
            </a:r>
          </a:p>
          <a:p>
            <a:pPr lvl="1"/>
            <a:r>
              <a:rPr lang="en-US" sz="3200" dirty="0" smtClean="0"/>
              <a:t>Basically, should be large enough to be &gt; </a:t>
            </a:r>
            <a:r>
              <a:rPr lang="en-US" sz="3200" i="1" dirty="0" smtClean="0"/>
              <a:t>N </a:t>
            </a:r>
          </a:p>
          <a:p>
            <a:pPr lvl="1"/>
            <a:r>
              <a:rPr lang="en-US" sz="3200" dirty="0" smtClean="0"/>
              <a:t>Alternatively, the client may use it to prevent the flooding by the incoming replies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24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504351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If the requestor knows </a:t>
            </a:r>
            <a:r>
              <a:rPr lang="en-US" sz="3600" i="1" dirty="0" smtClean="0"/>
              <a:t>N </a:t>
            </a:r>
            <a:r>
              <a:rPr lang="en-US" sz="3600" dirty="0" smtClean="0"/>
              <a:t>and </a:t>
            </a:r>
            <a:r>
              <a:rPr lang="en-US" sz="3600" i="1" dirty="0" smtClean="0"/>
              <a:t>k </a:t>
            </a:r>
            <a:r>
              <a:rPr lang="en-US" sz="3600" dirty="0" smtClean="0"/>
              <a:t>the probabilistic termination suffices</a:t>
            </a:r>
          </a:p>
          <a:p>
            <a:pPr lvl="1"/>
            <a:r>
              <a:rPr lang="en-US" dirty="0" smtClean="0"/>
              <a:t>Recovery may be cheaper</a:t>
            </a:r>
            <a:r>
              <a:rPr lang="en-US" i="1" dirty="0" smtClean="0"/>
              <a:t> </a:t>
            </a:r>
            <a:r>
              <a:rPr lang="en-US" dirty="0" smtClean="0"/>
              <a:t>  </a:t>
            </a:r>
          </a:p>
          <a:p>
            <a:r>
              <a:rPr lang="en-US" dirty="0" smtClean="0"/>
              <a:t>In practice, with high probability, probabilistic termination should usually suffice</a:t>
            </a:r>
          </a:p>
          <a:p>
            <a:pPr lvl="1"/>
            <a:r>
              <a:rPr lang="en-US" dirty="0" smtClean="0"/>
              <a:t>Why ?</a:t>
            </a:r>
          </a:p>
          <a:p>
            <a:pPr lvl="1">
              <a:buNone/>
            </a:pPr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25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The requestor could be fake</a:t>
            </a:r>
          </a:p>
          <a:p>
            <a:pPr lvl="1"/>
            <a:r>
              <a:rPr lang="en-US" dirty="0" smtClean="0"/>
              <a:t>E.g., Monkey in the middle</a:t>
            </a:r>
          </a:p>
          <a:p>
            <a:r>
              <a:rPr lang="en-US" dirty="0" smtClean="0"/>
              <a:t>Each server receiving </a:t>
            </a:r>
            <a:r>
              <a:rPr lang="en-US" i="1" dirty="0" smtClean="0"/>
              <a:t>S </a:t>
            </a:r>
            <a:r>
              <a:rPr lang="en-US" dirty="0" smtClean="0"/>
              <a:t>  verifies therefore the identity</a:t>
            </a:r>
            <a:r>
              <a:rPr lang="en-US" i="1" dirty="0" smtClean="0"/>
              <a:t> </a:t>
            </a:r>
            <a:r>
              <a:rPr lang="en-US" dirty="0" smtClean="0"/>
              <a:t>of the requestor</a:t>
            </a:r>
          </a:p>
          <a:p>
            <a:pPr lvl="1"/>
            <a:r>
              <a:rPr lang="en-US" dirty="0" smtClean="0"/>
              <a:t>E.g., the IP address of the client with the coordinator</a:t>
            </a:r>
          </a:p>
          <a:p>
            <a:pPr lvl="2"/>
            <a:r>
              <a:rPr lang="en-US" dirty="0" smtClean="0"/>
              <a:t>Unless it caches the legal addresses</a:t>
            </a:r>
          </a:p>
          <a:p>
            <a:pPr lvl="2"/>
            <a:r>
              <a:rPr lang="en-US" dirty="0" smtClean="0"/>
              <a:t>Or they are integral part of the </a:t>
            </a:r>
            <a:r>
              <a:rPr lang="en-US" i="1" dirty="0" smtClean="0"/>
              <a:t>I-</a:t>
            </a:r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Or it verifies the signature through PKI 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26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862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Direct requests from servers to the coordinator generate 2</a:t>
            </a:r>
            <a:r>
              <a:rPr lang="en-US" i="1" dirty="0" smtClean="0"/>
              <a:t>N </a:t>
            </a:r>
            <a:r>
              <a:rPr lang="en-US" dirty="0" smtClean="0"/>
              <a:t>messages</a:t>
            </a:r>
          </a:p>
          <a:p>
            <a:pPr lvl="1"/>
            <a:r>
              <a:rPr lang="en-US" dirty="0" smtClean="0"/>
              <a:t>Heavy load for the coordinator </a:t>
            </a:r>
          </a:p>
          <a:p>
            <a:r>
              <a:rPr lang="en-US" dirty="0" smtClean="0"/>
              <a:t>Alternative way is to aggregate the requests at the  servers</a:t>
            </a:r>
          </a:p>
          <a:p>
            <a:r>
              <a:rPr lang="en-US" dirty="0" smtClean="0"/>
              <a:t>Sending fewer of those to the coordinator</a:t>
            </a:r>
          </a:p>
          <a:p>
            <a:r>
              <a:rPr lang="en-US" dirty="0" smtClean="0"/>
              <a:t>Even a single one only</a:t>
            </a:r>
          </a:p>
          <a:p>
            <a:r>
              <a:rPr lang="en-US" dirty="0" smtClean="0"/>
              <a:t>As below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27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Every server having a child waits for the request from it</a:t>
            </a:r>
          </a:p>
          <a:p>
            <a:r>
              <a:rPr lang="en-US" dirty="0" smtClean="0"/>
              <a:t>Every child requests the confirmation from its father </a:t>
            </a:r>
          </a:p>
          <a:p>
            <a:r>
              <a:rPr lang="en-US" dirty="0" smtClean="0"/>
              <a:t>Except for server 0, every server requests the confirmations from its father </a:t>
            </a:r>
          </a:p>
          <a:p>
            <a:pPr lvl="1"/>
            <a:r>
              <a:rPr lang="en-US" dirty="0" smtClean="0"/>
              <a:t> By structure of LH* all these requests end up at server 0</a:t>
            </a:r>
          </a:p>
          <a:p>
            <a:pPr lvl="1"/>
            <a:r>
              <a:rPr lang="en-US" dirty="0" smtClean="0"/>
              <a:t> Server 0 forwards the request to the coordinator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28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The coordinator gets a </a:t>
            </a:r>
            <a:r>
              <a:rPr lang="en-US" i="1" dirty="0" smtClean="0">
                <a:solidFill>
                  <a:srgbClr val="FFFF00"/>
                </a:solidFill>
              </a:rPr>
              <a:t>single</a:t>
            </a:r>
            <a:r>
              <a:rPr lang="en-US" dirty="0" smtClean="0"/>
              <a:t> message </a:t>
            </a:r>
          </a:p>
          <a:p>
            <a:pPr lvl="1"/>
            <a:r>
              <a:rPr lang="en-US" dirty="0" smtClean="0"/>
              <a:t>Regardless of  </a:t>
            </a:r>
            <a:r>
              <a:rPr lang="en-US" i="1" dirty="0" smtClean="0"/>
              <a:t>N</a:t>
            </a:r>
          </a:p>
          <a:p>
            <a:r>
              <a:rPr lang="en-US" dirty="0" smtClean="0"/>
              <a:t>Its reply propagates downward similarly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Notice that the scheme works assuming no malicious action at server</a:t>
            </a:r>
          </a:p>
          <a:p>
            <a:pPr lvl="1"/>
            <a:r>
              <a:rPr lang="en-US" dirty="0" smtClean="0"/>
              <a:t>As we do unless we state otherwise  </a:t>
            </a:r>
          </a:p>
          <a:p>
            <a:r>
              <a:rPr lang="en-US" dirty="0" smtClean="0"/>
              <a:t>Otherwise, e.g., server 0 could send fake OK</a:t>
            </a:r>
          </a:p>
          <a:p>
            <a:r>
              <a:rPr lang="en-US" dirty="0" smtClean="0"/>
              <a:t>Big trouble could follow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29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071546"/>
            <a:ext cx="8715404" cy="557214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FF00"/>
                </a:solidFill>
              </a:rPr>
              <a:t>Recoverable Encryption Keys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</a:rPr>
              <a:t>Safely backed up in the file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</a:rPr>
              <a:t>Recoverable on behalf of the client </a:t>
            </a:r>
          </a:p>
          <a:p>
            <a:pPr lvl="1"/>
            <a:r>
              <a:rPr lang="en-US" sz="3200" dirty="0" smtClean="0">
                <a:solidFill>
                  <a:srgbClr val="FFFF00"/>
                </a:solidFill>
              </a:rPr>
              <a:t>Recoverable without the client  on behalf of some Authority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Revocable Keys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Idem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Scalable file parameters 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Preserving the assurance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Once the server gets OK, it starts the actual bucket scan</a:t>
            </a:r>
          </a:p>
          <a:p>
            <a:r>
              <a:rPr lang="en-US" dirty="0" smtClean="0"/>
              <a:t>Sends all the records found to </a:t>
            </a:r>
            <a:r>
              <a:rPr lang="en-US" i="1" dirty="0" smtClean="0"/>
              <a:t>I’ </a:t>
            </a:r>
            <a:r>
              <a:rPr lang="en-US" dirty="0" smtClean="0"/>
              <a:t>or </a:t>
            </a:r>
            <a:r>
              <a:rPr lang="en-US" i="1" dirty="0" smtClean="0"/>
              <a:t>I’’</a:t>
            </a:r>
          </a:p>
          <a:p>
            <a:pPr lvl="1"/>
            <a:r>
              <a:rPr lang="en-US" sz="3200" i="1" dirty="0" smtClean="0"/>
              <a:t>If the network is not safe, it uses SSL or alike</a:t>
            </a:r>
          </a:p>
          <a:p>
            <a:pPr lvl="2"/>
            <a:r>
              <a:rPr lang="en-US" sz="2800" i="1" dirty="0" smtClean="0"/>
              <a:t>Snooper could collect the shares otherwise</a:t>
            </a:r>
          </a:p>
          <a:p>
            <a:r>
              <a:rPr lang="en-US" dirty="0" smtClean="0"/>
              <a:t>Sends an </a:t>
            </a:r>
            <a:r>
              <a:rPr lang="en-US" dirty="0" err="1" smtClean="0"/>
              <a:t>Ack</a:t>
            </a:r>
            <a:r>
              <a:rPr lang="en-US" dirty="0" smtClean="0"/>
              <a:t> of having received </a:t>
            </a:r>
            <a:r>
              <a:rPr lang="en-US" i="1" dirty="0" smtClean="0"/>
              <a:t>S </a:t>
            </a:r>
            <a:r>
              <a:rPr lang="en-US" dirty="0" smtClean="0"/>
              <a:t>otherwise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30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Encryption Key Recovery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/>
          </a:bodyPr>
          <a:lstStyle/>
          <a:p>
            <a:r>
              <a:rPr lang="en-US" dirty="0" smtClean="0"/>
              <a:t>The client </a:t>
            </a:r>
          </a:p>
          <a:p>
            <a:pPr lvl="1"/>
            <a:r>
              <a:rPr lang="en-US" dirty="0" smtClean="0"/>
              <a:t>Matches the records with same </a:t>
            </a:r>
            <a:r>
              <a:rPr lang="en-US" i="1" dirty="0" smtClean="0"/>
              <a:t>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Recovers the </a:t>
            </a:r>
            <a:r>
              <a:rPr lang="en-US" i="1" dirty="0" smtClean="0"/>
              <a:t>t-</a:t>
            </a:r>
            <a:r>
              <a:rPr lang="en-US" dirty="0" err="1" smtClean="0"/>
              <a:t>th</a:t>
            </a:r>
            <a:r>
              <a:rPr lang="en-US" i="1" dirty="0" smtClean="0"/>
              <a:t> </a:t>
            </a:r>
            <a:r>
              <a:rPr lang="en-US" dirty="0" smtClean="0"/>
              <a:t>key</a:t>
            </a:r>
          </a:p>
          <a:p>
            <a:pPr lvl="2"/>
            <a:r>
              <a:rPr lang="en-US" dirty="0" smtClean="0"/>
              <a:t>By  </a:t>
            </a:r>
            <a:r>
              <a:rPr lang="fr-FR" dirty="0" smtClean="0">
                <a:sym typeface="Symbol"/>
              </a:rPr>
              <a:t></a:t>
            </a:r>
            <a:r>
              <a:rPr lang="en-US" dirty="0" smtClean="0"/>
              <a:t>  of all the </a:t>
            </a:r>
            <a:r>
              <a:rPr lang="en-US" i="1" dirty="0" smtClean="0"/>
              <a:t> </a:t>
            </a:r>
            <a:r>
              <a:rPr lang="en-US" dirty="0" smtClean="0"/>
              <a:t>shares sharing </a:t>
            </a:r>
            <a:r>
              <a:rPr lang="en-US" i="1" dirty="0" smtClean="0"/>
              <a:t>t</a:t>
            </a:r>
            <a:endParaRPr lang="en-US" dirty="0" smtClean="0"/>
          </a:p>
          <a:p>
            <a:pPr lvl="2"/>
            <a:r>
              <a:rPr lang="en-US" dirty="0" smtClean="0"/>
              <a:t>Deterministic termination guarantees that there are </a:t>
            </a:r>
            <a:r>
              <a:rPr lang="en-US" i="1" dirty="0" smtClean="0"/>
              <a:t>k </a:t>
            </a:r>
            <a:r>
              <a:rPr lang="en-US" smtClean="0"/>
              <a:t>such</a:t>
            </a:r>
            <a:r>
              <a:rPr lang="en-US" i="1" smtClean="0"/>
              <a:t> </a:t>
            </a:r>
            <a:r>
              <a:rPr lang="en-US" smtClean="0"/>
              <a:t>shares</a:t>
            </a:r>
            <a:endParaRPr lang="en-US" dirty="0" smtClean="0"/>
          </a:p>
          <a:p>
            <a:pPr lvl="1"/>
            <a:r>
              <a:rPr lang="en-US" dirty="0" smtClean="0"/>
              <a:t>Sets </a:t>
            </a:r>
            <a:r>
              <a:rPr lang="en-US" i="1" dirty="0" smtClean="0"/>
              <a:t>N =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max</a:t>
            </a:r>
            <a:r>
              <a:rPr lang="en-US" baseline="-25000" dirty="0" smtClean="0"/>
              <a:t>  </a:t>
            </a:r>
            <a:r>
              <a:rPr lang="en-US" dirty="0" smtClean="0"/>
              <a:t>where </a:t>
            </a:r>
            <a:r>
              <a:rPr lang="en-US" i="1" dirty="0" err="1" smtClean="0"/>
              <a:t>t</a:t>
            </a:r>
            <a:r>
              <a:rPr lang="en-US" baseline="-25000" dirty="0" err="1" smtClean="0"/>
              <a:t>max</a:t>
            </a:r>
            <a:r>
              <a:rPr lang="en-US" i="1" dirty="0" smtClean="0"/>
              <a:t>  </a:t>
            </a:r>
            <a:r>
              <a:rPr lang="en-US" dirty="0" smtClean="0"/>
              <a:t>is the</a:t>
            </a:r>
            <a:r>
              <a:rPr lang="en-US" i="1" dirty="0" smtClean="0"/>
              <a:t> </a:t>
            </a:r>
            <a:r>
              <a:rPr lang="en-US" dirty="0" smtClean="0"/>
              <a:t>maximal</a:t>
            </a:r>
            <a:r>
              <a:rPr lang="en-US" i="1" dirty="0" smtClean="0"/>
              <a:t>  t</a:t>
            </a:r>
            <a:r>
              <a:rPr lang="en-US" dirty="0" smtClean="0"/>
              <a:t> received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31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Key Revocation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Revocation consists of change of the encryption key for every data record of a client</a:t>
            </a:r>
          </a:p>
          <a:p>
            <a:r>
              <a:rPr lang="en-US" dirty="0" smtClean="0"/>
              <a:t>May happen when</a:t>
            </a:r>
          </a:p>
          <a:p>
            <a:pPr lvl="1"/>
            <a:r>
              <a:rPr lang="en-US" sz="3200" dirty="0" smtClean="0"/>
              <a:t>Client’s </a:t>
            </a:r>
            <a:r>
              <a:rPr lang="en-US" sz="3200" i="1" dirty="0" smtClean="0"/>
              <a:t>T</a:t>
            </a:r>
            <a:r>
              <a:rPr lang="en-US" sz="3200" dirty="0" smtClean="0"/>
              <a:t> went to wrong hands</a:t>
            </a:r>
          </a:p>
          <a:p>
            <a:pPr lvl="1"/>
            <a:r>
              <a:rPr lang="en-US" sz="3200" dirty="0" smtClean="0"/>
              <a:t>Client right to use data abruptly expired</a:t>
            </a:r>
          </a:p>
          <a:p>
            <a:pPr lvl="2"/>
            <a:r>
              <a:rPr lang="en-US" sz="2800" dirty="0" smtClean="0"/>
              <a:t>Termination of employment</a:t>
            </a:r>
          </a:p>
          <a:p>
            <a:pPr lvl="2"/>
            <a:r>
              <a:rPr lang="en-US" sz="2800" dirty="0" smtClean="0"/>
              <a:t>…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32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Scalability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encryption keys for a larger file</a:t>
            </a:r>
          </a:p>
          <a:p>
            <a:pPr lvl="1"/>
            <a:r>
              <a:rPr lang="en-US" sz="3200" dirty="0" smtClean="0"/>
              <a:t>To offset  assurance deterioration</a:t>
            </a:r>
          </a:p>
          <a:p>
            <a:pPr lvl="2"/>
            <a:r>
              <a:rPr lang="en-US" sz="2800" dirty="0" smtClean="0"/>
              <a:t>Here: the number of keys that remain undisclosed if a key gets disclosed </a:t>
            </a:r>
          </a:p>
          <a:p>
            <a:r>
              <a:rPr lang="en-US" dirty="0" smtClean="0"/>
              <a:t>Suffices to append new keys to </a:t>
            </a:r>
            <a:r>
              <a:rPr lang="en-US" i="1" dirty="0" smtClean="0"/>
              <a:t>T</a:t>
            </a:r>
            <a:r>
              <a:rPr lang="en-US" dirty="0" smtClean="0"/>
              <a:t> and extend the hash function</a:t>
            </a:r>
          </a:p>
          <a:p>
            <a:r>
              <a:rPr lang="en-US" dirty="0" smtClean="0"/>
              <a:t>Existing encryption is not affected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33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Scalability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More shares per key for a larger file</a:t>
            </a:r>
          </a:p>
          <a:p>
            <a:pPr lvl="1"/>
            <a:r>
              <a:rPr lang="en-US" dirty="0" smtClean="0"/>
              <a:t>To offset assurance deterioration </a:t>
            </a:r>
          </a:p>
          <a:p>
            <a:r>
              <a:rPr lang="en-US" dirty="0" smtClean="0"/>
              <a:t>To set </a:t>
            </a:r>
            <a:r>
              <a:rPr lang="en-US" i="1" dirty="0" smtClean="0"/>
              <a:t>k</a:t>
            </a:r>
            <a:r>
              <a:rPr lang="en-US" dirty="0" smtClean="0"/>
              <a:t> = </a:t>
            </a:r>
            <a:r>
              <a:rPr lang="en-US" i="1" dirty="0" smtClean="0"/>
              <a:t>k</a:t>
            </a:r>
            <a:r>
              <a:rPr lang="en-US" dirty="0" smtClean="0"/>
              <a:t> + 1, it suffices:</a:t>
            </a:r>
          </a:p>
          <a:p>
            <a:pPr lvl="1"/>
            <a:r>
              <a:rPr lang="en-US" dirty="0" smtClean="0"/>
              <a:t>Create for every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dirty="0" smtClean="0"/>
              <a:t>new noise share </a:t>
            </a:r>
            <a:r>
              <a:rPr lang="en-US" i="1" dirty="0" err="1" smtClean="0"/>
              <a:t>N</a:t>
            </a:r>
            <a:r>
              <a:rPr lang="en-US" i="1" baseline="-25000" dirty="0" err="1" smtClean="0"/>
              <a:t>k</a:t>
            </a:r>
            <a:r>
              <a:rPr lang="en-US" i="1" dirty="0" smtClean="0"/>
              <a:t> 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Read any but one</a:t>
            </a:r>
            <a:r>
              <a:rPr lang="en-US" i="1" dirty="0" smtClean="0"/>
              <a:t> </a:t>
            </a:r>
            <a:r>
              <a:rPr lang="en-US" dirty="0" smtClean="0"/>
              <a:t>share record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</a:t>
            </a:r>
            <a:r>
              <a:rPr lang="en-US" dirty="0" smtClean="0"/>
              <a:t>of the </a:t>
            </a:r>
            <a:r>
              <a:rPr lang="en-US" i="1" dirty="0" smtClean="0"/>
              <a:t>t </a:t>
            </a:r>
            <a:r>
              <a:rPr lang="en-US" dirty="0" smtClean="0"/>
              <a:t>– </a:t>
            </a:r>
            <a:r>
              <a:rPr lang="en-US" dirty="0" err="1" smtClean="0"/>
              <a:t>th</a:t>
            </a:r>
            <a:r>
              <a:rPr lang="en-US" dirty="0" smtClean="0"/>
              <a:t> key</a:t>
            </a:r>
          </a:p>
          <a:p>
            <a:pPr lvl="1"/>
            <a:r>
              <a:rPr lang="fr-FR" i="1" dirty="0" smtClean="0"/>
              <a:t>N </a:t>
            </a:r>
            <a:r>
              <a:rPr lang="fr-FR" i="1" baseline="-25000" dirty="0" smtClean="0"/>
              <a:t>j </a:t>
            </a:r>
            <a:r>
              <a:rPr lang="fr-FR" baseline="-25000" dirty="0" smtClean="0"/>
              <a:t> </a:t>
            </a:r>
            <a:r>
              <a:rPr lang="fr-FR" dirty="0" smtClean="0"/>
              <a:t>:</a:t>
            </a:r>
            <a:r>
              <a:rPr lang="fr-FR" dirty="0" smtClean="0">
                <a:sym typeface="Symbol"/>
              </a:rPr>
              <a:t>=  </a:t>
            </a:r>
            <a:r>
              <a:rPr lang="fr-FR" i="1" dirty="0" err="1" smtClean="0"/>
              <a:t>N</a:t>
            </a:r>
            <a:r>
              <a:rPr lang="fr-FR" i="1" baseline="-25000" dirty="0" err="1" smtClean="0"/>
              <a:t>j</a:t>
            </a:r>
            <a:r>
              <a:rPr lang="fr-FR" baseline="-25000" dirty="0" smtClean="0"/>
              <a:t>  </a:t>
            </a:r>
            <a:r>
              <a:rPr lang="fr-FR" dirty="0" smtClean="0"/>
              <a:t> </a:t>
            </a:r>
            <a:r>
              <a:rPr lang="fr-FR" dirty="0" smtClean="0">
                <a:sym typeface="Symbol"/>
              </a:rPr>
              <a:t>  </a:t>
            </a:r>
            <a:r>
              <a:rPr lang="fr-FR" i="1" dirty="0" err="1" smtClean="0"/>
              <a:t>N</a:t>
            </a:r>
            <a:r>
              <a:rPr lang="fr-FR" i="1" baseline="-25000" dirty="0" err="1" smtClean="0"/>
              <a:t>k</a:t>
            </a:r>
            <a:r>
              <a:rPr lang="fr-FR" i="1" dirty="0" smtClean="0"/>
              <a:t> </a:t>
            </a:r>
            <a:endParaRPr lang="fr-FR" i="1" dirty="0" smtClean="0">
              <a:sym typeface="Symbol"/>
            </a:endParaRPr>
          </a:p>
          <a:p>
            <a:pPr lvl="1"/>
            <a:r>
              <a:rPr lang="en-US" dirty="0" smtClean="0"/>
              <a:t>Store updated </a:t>
            </a:r>
            <a:r>
              <a:rPr lang="en-US" i="1" dirty="0" err="1" smtClean="0"/>
              <a:t>S</a:t>
            </a:r>
            <a:r>
              <a:rPr lang="en-US" i="1" baseline="-25000" dirty="0" err="1" smtClean="0"/>
              <a:t>j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Create and store new share record </a:t>
            </a:r>
            <a:r>
              <a:rPr lang="fr-FR" i="1" dirty="0" err="1" smtClean="0"/>
              <a:t>S</a:t>
            </a:r>
            <a:r>
              <a:rPr lang="fr-FR" i="1" baseline="-25000" dirty="0" err="1" smtClean="0"/>
              <a:t>k</a:t>
            </a:r>
            <a:r>
              <a:rPr lang="fr-FR" baseline="-25000" dirty="0" smtClean="0"/>
              <a:t>  </a:t>
            </a:r>
            <a:r>
              <a:rPr lang="fr-FR" dirty="0" smtClean="0"/>
              <a:t>= (</a:t>
            </a:r>
            <a:r>
              <a:rPr lang="fr-FR" i="1" dirty="0" err="1" smtClean="0"/>
              <a:t>C</a:t>
            </a:r>
            <a:r>
              <a:rPr lang="fr-FR" i="1" baseline="-25000" dirty="0" err="1" smtClean="0"/>
              <a:t>k</a:t>
            </a:r>
            <a:r>
              <a:rPr lang="fr-FR" i="1" baseline="-25000" dirty="0" smtClean="0"/>
              <a:t> </a:t>
            </a:r>
            <a:r>
              <a:rPr lang="fr-FR" dirty="0" smtClean="0"/>
              <a:t>, </a:t>
            </a:r>
            <a:r>
              <a:rPr lang="fr-FR" i="1" dirty="0" smtClean="0"/>
              <a:t>t</a:t>
            </a:r>
            <a:r>
              <a:rPr lang="fr-FR" dirty="0" smtClean="0"/>
              <a:t>, </a:t>
            </a:r>
            <a:r>
              <a:rPr lang="fr-FR" i="1" dirty="0" smtClean="0"/>
              <a:t>I</a:t>
            </a:r>
            <a:r>
              <a:rPr lang="fr-FR" dirty="0" smtClean="0"/>
              <a:t>, </a:t>
            </a:r>
            <a:r>
              <a:rPr lang="fr-FR" i="1" dirty="0" smtClean="0"/>
              <a:t> </a:t>
            </a:r>
            <a:r>
              <a:rPr lang="fr-FR" i="1" dirty="0" err="1" smtClean="0"/>
              <a:t>N</a:t>
            </a:r>
            <a:r>
              <a:rPr lang="fr-FR" i="1" baseline="-25000" dirty="0" err="1" smtClean="0"/>
              <a:t>k</a:t>
            </a:r>
            <a:r>
              <a:rPr lang="fr-FR" dirty="0" smtClean="0"/>
              <a:t>) </a:t>
            </a:r>
            <a:endParaRPr lang="en-US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34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Scalability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process may be carried out by scanning successive buckets 0,1…</a:t>
            </a:r>
          </a:p>
          <a:p>
            <a:pPr lvl="1"/>
            <a:r>
              <a:rPr lang="en-US" sz="3200" dirty="0" smtClean="0"/>
              <a:t>Requesting from new buckets only share records whose </a:t>
            </a:r>
            <a:r>
              <a:rPr lang="en-US" sz="3200" i="1" dirty="0" smtClean="0"/>
              <a:t>t </a:t>
            </a:r>
            <a:r>
              <a:rPr lang="en-US" sz="3200" dirty="0" smtClean="0"/>
              <a:t>was not dealt with yet.</a:t>
            </a:r>
          </a:p>
          <a:p>
            <a:pPr lvl="1"/>
            <a:r>
              <a:rPr lang="en-US" sz="3200" dirty="0" smtClean="0"/>
              <a:t>Until we re-encode the entire </a:t>
            </a:r>
            <a:r>
              <a:rPr lang="en-US" sz="3200" i="1" dirty="0" smtClean="0"/>
              <a:t>T</a:t>
            </a:r>
            <a:endParaRPr lang="en-US" sz="32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35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Performance: Messaging Cost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 fontScale="92500"/>
          </a:bodyPr>
          <a:lstStyle/>
          <a:p>
            <a:r>
              <a:rPr lang="en-US" sz="3600" dirty="0" smtClean="0"/>
              <a:t>Same as for LH* for data records manipulation</a:t>
            </a:r>
          </a:p>
          <a:p>
            <a:r>
              <a:rPr lang="en-US" sz="3600" dirty="0" smtClean="0"/>
              <a:t>Plus  </a:t>
            </a:r>
            <a:r>
              <a:rPr lang="en-US" sz="3600" i="1" dirty="0" err="1" smtClean="0"/>
              <a:t>kN</a:t>
            </a:r>
            <a:r>
              <a:rPr lang="en-US" sz="3600" i="1" dirty="0" smtClean="0"/>
              <a:t> </a:t>
            </a:r>
            <a:r>
              <a:rPr lang="en-US" sz="3600" dirty="0" smtClean="0"/>
              <a:t>+ </a:t>
            </a:r>
            <a:r>
              <a:rPr lang="en-US" sz="3600" i="1" dirty="0" smtClean="0">
                <a:sym typeface="Symbol"/>
              </a:rPr>
              <a:t></a:t>
            </a:r>
            <a:r>
              <a:rPr lang="en-US" sz="3600" dirty="0" smtClean="0">
                <a:sym typeface="Symbol"/>
              </a:rPr>
              <a:t>    messages to backup T</a:t>
            </a:r>
            <a:r>
              <a:rPr lang="en-US" sz="3600" i="1" dirty="0" smtClean="0"/>
              <a:t> </a:t>
            </a:r>
          </a:p>
          <a:p>
            <a:r>
              <a:rPr lang="en-US" sz="3600" i="1" dirty="0" smtClean="0"/>
              <a:t> </a:t>
            </a:r>
            <a:r>
              <a:rPr lang="en-US" sz="3600" dirty="0" smtClean="0"/>
              <a:t>Basically, about 4</a:t>
            </a:r>
            <a:r>
              <a:rPr lang="en-US" sz="3600" i="1" dirty="0" smtClean="0"/>
              <a:t>N </a:t>
            </a:r>
            <a:r>
              <a:rPr lang="en-US" sz="3600" dirty="0" smtClean="0"/>
              <a:t>messages for key recovery scan</a:t>
            </a:r>
          </a:p>
          <a:p>
            <a:pPr lvl="1"/>
            <a:r>
              <a:rPr lang="en-US" dirty="0" smtClean="0"/>
              <a:t>In about log </a:t>
            </a:r>
            <a:r>
              <a:rPr lang="en-US" i="1" dirty="0" smtClean="0"/>
              <a:t>N </a:t>
            </a:r>
            <a:r>
              <a:rPr lang="en-US" dirty="0" smtClean="0"/>
              <a:t>rounds</a:t>
            </a:r>
          </a:p>
          <a:p>
            <a:r>
              <a:rPr lang="en-US" dirty="0" smtClean="0"/>
              <a:t>Can be (much) less messages for probabilistic termination  or client address caching at the servers</a:t>
            </a:r>
            <a:endParaRPr lang="en-US" i="1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36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Processing Cost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85828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Processing overhead concerns </a:t>
            </a:r>
            <a:r>
              <a:rPr lang="en-US" dirty="0" smtClean="0"/>
              <a:t> </a:t>
            </a:r>
          </a:p>
          <a:p>
            <a:pPr lvl="1"/>
            <a:r>
              <a:rPr lang="en-US" sz="3600" dirty="0" smtClean="0"/>
              <a:t>Mainly,  the (symmetric) encryption/decryption</a:t>
            </a:r>
          </a:p>
          <a:p>
            <a:pPr lvl="2"/>
            <a:r>
              <a:rPr lang="en-US" sz="3200" dirty="0" smtClean="0"/>
              <a:t>Depends on encryption scheme used</a:t>
            </a:r>
          </a:p>
          <a:p>
            <a:pPr lvl="1"/>
            <a:r>
              <a:rPr lang="en-US" sz="3600" dirty="0" smtClean="0"/>
              <a:t>From time to time, especially initially </a:t>
            </a:r>
          </a:p>
          <a:p>
            <a:pPr lvl="2"/>
            <a:r>
              <a:rPr lang="en-US" sz="3200" dirty="0" smtClean="0"/>
              <a:t> Key generation &amp; encoding</a:t>
            </a:r>
          </a:p>
          <a:p>
            <a:pPr lvl="1"/>
            <a:r>
              <a:rPr lang="en-US" sz="3600" dirty="0" smtClean="0"/>
              <a:t> Sporadically</a:t>
            </a:r>
          </a:p>
          <a:p>
            <a:pPr lvl="2"/>
            <a:r>
              <a:rPr lang="en-US" sz="3200" dirty="0" smtClean="0"/>
              <a:t> Key Recovery</a:t>
            </a:r>
          </a:p>
          <a:p>
            <a:pPr lvl="2"/>
            <a:r>
              <a:rPr lang="en-US" sz="3200" dirty="0" smtClean="0"/>
              <a:t> Key Revocation</a:t>
            </a:r>
          </a:p>
          <a:p>
            <a:r>
              <a:rPr lang="en-US" sz="4000" dirty="0" smtClean="0">
                <a:solidFill>
                  <a:srgbClr val="FFFF00"/>
                </a:solidFill>
              </a:rPr>
              <a:t>This analysis is an open issue at present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37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Overhead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Should be </a:t>
            </a:r>
            <a:r>
              <a:rPr lang="en-US" i="1" dirty="0" smtClean="0"/>
              <a:t>O</a:t>
            </a:r>
            <a:r>
              <a:rPr lang="en-US" dirty="0" smtClean="0"/>
              <a:t> (</a:t>
            </a:r>
            <a:r>
              <a:rPr lang="en-US" i="1" dirty="0" err="1" smtClean="0"/>
              <a:t>kN</a:t>
            </a:r>
            <a:r>
              <a:rPr lang="en-US" dirty="0" smtClean="0"/>
              <a:t>)    on the servers</a:t>
            </a:r>
          </a:p>
          <a:p>
            <a:r>
              <a:rPr lang="en-US" dirty="0" smtClean="0"/>
              <a:t>Encryption keys &amp; thus share records should be  usually small compared to data records</a:t>
            </a:r>
          </a:p>
          <a:p>
            <a:r>
              <a:rPr lang="en-US" dirty="0" smtClean="0"/>
              <a:t>Same for other LH*</a:t>
            </a:r>
            <a:r>
              <a:rPr lang="en-US" baseline="-25000" dirty="0" smtClean="0"/>
              <a:t>RE</a:t>
            </a:r>
            <a:r>
              <a:rPr lang="en-US" dirty="0" smtClean="0"/>
              <a:t> specific fields within each data record  </a:t>
            </a:r>
          </a:p>
          <a:p>
            <a:r>
              <a:rPr lang="en-US" dirty="0" smtClean="0"/>
              <a:t>Storage overhead on  the servers should be usually negligible</a:t>
            </a:r>
          </a:p>
          <a:p>
            <a:r>
              <a:rPr lang="en-US" dirty="0" smtClean="0"/>
              <a:t>Client storage for </a:t>
            </a:r>
            <a:r>
              <a:rPr lang="en-US" i="1" dirty="0" smtClean="0"/>
              <a:t>T</a:t>
            </a:r>
            <a:r>
              <a:rPr lang="en-US" dirty="0" smtClean="0"/>
              <a:t> should be </a:t>
            </a:r>
            <a:r>
              <a:rPr lang="en-US" i="1" dirty="0" smtClean="0"/>
              <a:t>O </a:t>
            </a:r>
            <a:r>
              <a:rPr lang="en-US" dirty="0" smtClean="0"/>
              <a:t>(</a:t>
            </a:r>
            <a:r>
              <a:rPr lang="en-US" i="1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Easily OK for even millions of encryption keys in a typical RAM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38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Strength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68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Attack 1:  </a:t>
            </a:r>
            <a:r>
              <a:rPr lang="en-US" dirty="0" smtClean="0">
                <a:solidFill>
                  <a:srgbClr val="FFFF00"/>
                </a:solidFill>
              </a:rPr>
              <a:t>Any   Single   Server   Intrusion </a:t>
            </a:r>
          </a:p>
          <a:p>
            <a:pPr lvl="1"/>
            <a:r>
              <a:rPr lang="en-US" dirty="0" smtClean="0"/>
              <a:t>By an Intruder or the Administrator </a:t>
            </a:r>
          </a:p>
          <a:p>
            <a:pPr lvl="2"/>
            <a:r>
              <a:rPr lang="en-US" dirty="0" smtClean="0"/>
              <a:t>Accidentally or willingly</a:t>
            </a:r>
          </a:p>
          <a:p>
            <a:r>
              <a:rPr lang="en-US" dirty="0" smtClean="0"/>
              <a:t>Impossible to decode any encryption key</a:t>
            </a:r>
          </a:p>
          <a:p>
            <a:r>
              <a:rPr lang="en-US" dirty="0" smtClean="0"/>
              <a:t>One has to break the encryption keys of the data records of interest</a:t>
            </a:r>
          </a:p>
          <a:p>
            <a:pPr lvl="1"/>
            <a:r>
              <a:rPr lang="en-US" dirty="0" smtClean="0"/>
              <a:t>About impossible in practice for good encryption</a:t>
            </a:r>
          </a:p>
          <a:p>
            <a:pPr lvl="1"/>
            <a:r>
              <a:rPr lang="en-US" dirty="0" smtClean="0"/>
              <a:t>Difficulty compounds  when the client uses multiple encryption keys</a:t>
            </a:r>
          </a:p>
          <a:p>
            <a:r>
              <a:rPr lang="en-US" dirty="0" smtClean="0"/>
              <a:t>LH*</a:t>
            </a:r>
            <a:r>
              <a:rPr lang="en-US" baseline="-25000" dirty="0" smtClean="0"/>
              <a:t>RE</a:t>
            </a:r>
            <a:r>
              <a:rPr lang="en-US" dirty="0" smtClean="0"/>
              <a:t> data on a server are safe in this sense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39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Applications on:</a:t>
            </a:r>
          </a:p>
          <a:p>
            <a:pPr lvl="1"/>
            <a:r>
              <a:rPr lang="en-US" dirty="0" smtClean="0"/>
              <a:t>SDDS</a:t>
            </a:r>
          </a:p>
          <a:p>
            <a:pPr lvl="1"/>
            <a:r>
              <a:rPr lang="en-US" dirty="0" smtClean="0"/>
              <a:t>P2P</a:t>
            </a:r>
          </a:p>
          <a:p>
            <a:pPr lvl="1"/>
            <a:r>
              <a:rPr lang="en-US" dirty="0" smtClean="0"/>
              <a:t>Clouds</a:t>
            </a:r>
          </a:p>
          <a:p>
            <a:pPr lvl="1"/>
            <a:r>
              <a:rPr lang="en-US" dirty="0" smtClean="0"/>
              <a:t>Grids</a:t>
            </a:r>
          </a:p>
          <a:p>
            <a:r>
              <a:rPr lang="en-US" dirty="0" smtClean="0"/>
              <a:t>Enterprise Data</a:t>
            </a:r>
          </a:p>
          <a:p>
            <a:r>
              <a:rPr lang="en-US" dirty="0" smtClean="0"/>
              <a:t>Medical Data</a:t>
            </a:r>
          </a:p>
          <a:p>
            <a:r>
              <a:rPr lang="en-US" dirty="0" smtClean="0"/>
              <a:t>Social   Networks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Encryption Strength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14974"/>
          </a:xfrm>
        </p:spPr>
        <p:txBody>
          <a:bodyPr>
            <a:normAutofit/>
          </a:bodyPr>
          <a:lstStyle/>
          <a:p>
            <a:r>
              <a:rPr lang="en-US" dirty="0" smtClean="0"/>
              <a:t>Attack 2 </a:t>
            </a:r>
            <a:r>
              <a:rPr lang="en-US" dirty="0" smtClean="0">
                <a:solidFill>
                  <a:srgbClr val="FFFF00"/>
                </a:solidFill>
              </a:rPr>
              <a:t>: Multiple Server Intrusion to decrypt a </a:t>
            </a:r>
            <a:r>
              <a:rPr lang="en-US" dirty="0" smtClean="0"/>
              <a:t>specific</a:t>
            </a:r>
            <a:r>
              <a:rPr lang="en-US" dirty="0" smtClean="0">
                <a:solidFill>
                  <a:srgbClr val="FFFF00"/>
                </a:solidFill>
              </a:rPr>
              <a:t> data record</a:t>
            </a:r>
          </a:p>
          <a:p>
            <a:r>
              <a:rPr lang="en-US" dirty="0" smtClean="0"/>
              <a:t>To decode </a:t>
            </a:r>
            <a:r>
              <a:rPr lang="en-US" i="1" dirty="0" smtClean="0"/>
              <a:t>E </a:t>
            </a:r>
            <a:r>
              <a:rPr lang="en-US" dirty="0" smtClean="0"/>
              <a:t> of any data record of interest intruder has to break into at least </a:t>
            </a:r>
            <a:r>
              <a:rPr lang="en-US" i="1" dirty="0" smtClean="0"/>
              <a:t>k </a:t>
            </a:r>
            <a:r>
              <a:rPr lang="en-US" dirty="0" smtClean="0"/>
              <a:t>servers </a:t>
            </a:r>
          </a:p>
          <a:p>
            <a:pPr lvl="1"/>
            <a:r>
              <a:rPr lang="en-US" dirty="0" smtClean="0"/>
              <a:t>With the shares of </a:t>
            </a:r>
            <a:r>
              <a:rPr lang="en-US" i="1" dirty="0" smtClean="0"/>
              <a:t>E</a:t>
            </a:r>
          </a:p>
          <a:p>
            <a:r>
              <a:rPr lang="en-US" dirty="0" smtClean="0"/>
              <a:t>Otherwise, the brute force is the only issue</a:t>
            </a:r>
          </a:p>
          <a:p>
            <a:r>
              <a:rPr lang="en-US" dirty="0" smtClean="0"/>
              <a:t>If  </a:t>
            </a:r>
            <a:r>
              <a:rPr lang="en-US" i="1" dirty="0" smtClean="0"/>
              <a:t>M</a:t>
            </a:r>
            <a:r>
              <a:rPr lang="en-US" dirty="0" smtClean="0"/>
              <a:t>  &gt;  </a:t>
            </a:r>
            <a:r>
              <a:rPr lang="en-US" i="1" dirty="0" smtClean="0"/>
              <a:t>k</a:t>
            </a:r>
            <a:r>
              <a:rPr lang="en-US" dirty="0" smtClean="0"/>
              <a:t>,  to break into  </a:t>
            </a:r>
            <a:r>
              <a:rPr lang="en-US" i="1" dirty="0" smtClean="0"/>
              <a:t>k  </a:t>
            </a:r>
            <a:r>
              <a:rPr lang="en-US" dirty="0" smtClean="0"/>
              <a:t>or more servers does not guarantee  the success with a 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FFFF00"/>
                </a:solidFill>
              </a:rPr>
              <a:t>specific</a:t>
            </a:r>
            <a:r>
              <a:rPr lang="en-US" dirty="0" smtClean="0"/>
              <a:t>  record</a:t>
            </a:r>
          </a:p>
          <a:p>
            <a:pPr lvl="1"/>
            <a:r>
              <a:rPr lang="en-US" dirty="0" smtClean="0"/>
              <a:t>See the example later on in this talk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40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Encryption Strength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14974"/>
          </a:xfrm>
        </p:spPr>
        <p:txBody>
          <a:bodyPr>
            <a:normAutofit/>
          </a:bodyPr>
          <a:lstStyle/>
          <a:p>
            <a:r>
              <a:rPr lang="en-US" dirty="0" smtClean="0"/>
              <a:t>The shares searched for may be anywhere in the file</a:t>
            </a:r>
          </a:p>
          <a:p>
            <a:r>
              <a:rPr lang="en-US" dirty="0" smtClean="0"/>
              <a:t>N   o share has any info about the location of the other shares</a:t>
            </a:r>
          </a:p>
          <a:p>
            <a:r>
              <a:rPr lang="en-US" dirty="0" smtClean="0"/>
              <a:t>The intruder may need to break into every server</a:t>
            </a:r>
          </a:p>
          <a:p>
            <a:r>
              <a:rPr lang="en-US" dirty="0" smtClean="0"/>
              <a:t>If  </a:t>
            </a:r>
            <a:r>
              <a:rPr lang="en-US" i="1" dirty="0" smtClean="0"/>
              <a:t>M</a:t>
            </a:r>
            <a:r>
              <a:rPr lang="en-US" dirty="0" smtClean="0"/>
              <a:t>  = </a:t>
            </a:r>
            <a:r>
              <a:rPr lang="en-US" i="1" dirty="0" smtClean="0"/>
              <a:t>k</a:t>
            </a:r>
            <a:r>
              <a:rPr lang="en-US" dirty="0" smtClean="0"/>
              <a:t>, to break into  </a:t>
            </a:r>
            <a:r>
              <a:rPr lang="en-US" i="1" dirty="0" smtClean="0"/>
              <a:t>k  </a:t>
            </a:r>
            <a:r>
              <a:rPr lang="en-US" dirty="0" smtClean="0"/>
              <a:t>servers suffices for the success</a:t>
            </a:r>
          </a:p>
          <a:p>
            <a:r>
              <a:rPr lang="en-US" dirty="0" smtClean="0"/>
              <a:t>Hence it is safer to start the file with </a:t>
            </a:r>
            <a:r>
              <a:rPr lang="en-US" i="1" dirty="0" smtClean="0"/>
              <a:t>K</a:t>
            </a:r>
            <a:r>
              <a:rPr lang="en-US" dirty="0" smtClean="0"/>
              <a:t>  &gt;   </a:t>
            </a:r>
            <a:r>
              <a:rPr lang="en-US" i="1" dirty="0" smtClean="0"/>
              <a:t>k</a:t>
            </a:r>
            <a:r>
              <a:rPr lang="en-US" dirty="0" smtClean="0"/>
              <a:t> 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41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Encryption Strength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929718" cy="5214974"/>
          </a:xfrm>
        </p:spPr>
        <p:txBody>
          <a:bodyPr>
            <a:normAutofit/>
          </a:bodyPr>
          <a:lstStyle/>
          <a:p>
            <a:r>
              <a:rPr lang="en-US" dirty="0" smtClean="0"/>
              <a:t>Attack 3 </a:t>
            </a:r>
            <a:r>
              <a:rPr lang="en-US" dirty="0" smtClean="0">
                <a:solidFill>
                  <a:srgbClr val="FFFF00"/>
                </a:solidFill>
              </a:rPr>
              <a:t>: At least </a:t>
            </a:r>
            <a:r>
              <a:rPr lang="en-US" dirty="0" smtClean="0"/>
              <a:t>any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>
                <a:solidFill>
                  <a:srgbClr val="FFFF00"/>
                </a:solidFill>
              </a:rPr>
              <a:t>-server intrusion to decrypt </a:t>
            </a:r>
            <a:r>
              <a:rPr lang="en-US" dirty="0" smtClean="0"/>
              <a:t>any</a:t>
            </a:r>
            <a:r>
              <a:rPr lang="en-US" dirty="0" smtClean="0">
                <a:solidFill>
                  <a:srgbClr val="FFFF00"/>
                </a:solidFill>
              </a:rPr>
              <a:t> data records</a:t>
            </a:r>
          </a:p>
          <a:p>
            <a:r>
              <a:rPr lang="en-US" dirty="0" smtClean="0"/>
              <a:t>The decoding of some encryption keys hence disclosure of some data is possible</a:t>
            </a:r>
          </a:p>
          <a:p>
            <a:pPr lvl="1"/>
            <a:r>
              <a:rPr lang="en-US" dirty="0" smtClean="0"/>
              <a:t>But not sure</a:t>
            </a:r>
          </a:p>
          <a:p>
            <a:r>
              <a:rPr lang="en-US" dirty="0" smtClean="0"/>
              <a:t>The likelihood and consequences depend on file state and parameters</a:t>
            </a:r>
          </a:p>
          <a:p>
            <a:r>
              <a:rPr lang="en-US" dirty="0" smtClean="0"/>
              <a:t>Assurance analysis may be the tool to find out more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42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Assurance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Assuming impossible to break the encryption keys by brute force,</a:t>
            </a:r>
          </a:p>
          <a:p>
            <a:r>
              <a:rPr lang="en-US" dirty="0" smtClean="0"/>
              <a:t> What if an intruders breaks to </a:t>
            </a:r>
            <a:r>
              <a:rPr lang="en-US" i="1" dirty="0" smtClean="0"/>
              <a:t>l </a:t>
            </a:r>
            <a:r>
              <a:rPr lang="en-US" dirty="0" smtClean="0"/>
              <a:t> servers ?</a:t>
            </a:r>
          </a:p>
          <a:p>
            <a:r>
              <a:rPr lang="en-US" dirty="0" smtClean="0"/>
              <a:t>Assurance Analysis Measures</a:t>
            </a:r>
          </a:p>
          <a:p>
            <a:pPr lvl="1"/>
            <a:r>
              <a:rPr lang="en-US" dirty="0" smtClean="0"/>
              <a:t>Confidence that no disclosure happens </a:t>
            </a:r>
          </a:p>
          <a:p>
            <a:pPr lvl="1"/>
            <a:r>
              <a:rPr lang="en-US" dirty="0" smtClean="0"/>
              <a:t>Extend of disclosure otherwise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43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Assurance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072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Basic measures</a:t>
            </a:r>
          </a:p>
          <a:p>
            <a:pPr lvl="1"/>
            <a:r>
              <a:rPr lang="en-US" sz="3200" dirty="0" smtClean="0"/>
              <a:t>Probability </a:t>
            </a:r>
            <a:r>
              <a:rPr lang="en-US" sz="3200" i="1" dirty="0" smtClean="0"/>
              <a:t>a </a:t>
            </a:r>
            <a:r>
              <a:rPr lang="en-US" sz="3200" dirty="0" smtClean="0"/>
              <a:t>that no record gets disclosed</a:t>
            </a:r>
          </a:p>
          <a:p>
            <a:pPr lvl="1"/>
            <a:r>
              <a:rPr lang="en-US" sz="3200" dirty="0" smtClean="0"/>
              <a:t>Expected fraction </a:t>
            </a:r>
            <a:r>
              <a:rPr lang="en-US" sz="3200" i="1" dirty="0" smtClean="0"/>
              <a:t>d </a:t>
            </a:r>
            <a:r>
              <a:rPr lang="en-US" sz="3200" dirty="0" smtClean="0"/>
              <a:t>of the file that gets disclosed </a:t>
            </a:r>
          </a:p>
          <a:p>
            <a:pPr lvl="1"/>
            <a:r>
              <a:rPr lang="en-US" sz="3200" dirty="0" smtClean="0"/>
              <a:t>Expected fraction that remains  undisclosed</a:t>
            </a:r>
          </a:p>
          <a:p>
            <a:pPr lvl="1"/>
            <a:r>
              <a:rPr lang="en-US" sz="3200" dirty="0" smtClean="0"/>
              <a:t>Number of records that are disclosed </a:t>
            </a:r>
          </a:p>
          <a:p>
            <a:pPr lvl="2"/>
            <a:r>
              <a:rPr lang="en-US" sz="2800" dirty="0" smtClean="0"/>
              <a:t>or remain undisclosed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44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 Assurance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If </a:t>
            </a:r>
            <a:r>
              <a:rPr lang="en-US" i="1" dirty="0" smtClean="0"/>
              <a:t>l</a:t>
            </a:r>
            <a:r>
              <a:rPr lang="en-US" dirty="0" smtClean="0"/>
              <a:t> &lt;  </a:t>
            </a:r>
            <a:r>
              <a:rPr lang="en-US" i="1" dirty="0" smtClean="0"/>
              <a:t>k</a:t>
            </a:r>
            <a:r>
              <a:rPr lang="en-US" dirty="0" smtClean="0"/>
              <a:t>, then </a:t>
            </a:r>
            <a:r>
              <a:rPr lang="en-US" i="1" dirty="0" smtClean="0"/>
              <a:t>a </a:t>
            </a:r>
            <a:r>
              <a:rPr lang="en-US" dirty="0" smtClean="0"/>
              <a:t>= 1</a:t>
            </a:r>
          </a:p>
          <a:p>
            <a:r>
              <a:rPr lang="en-US" dirty="0" smtClean="0"/>
              <a:t>If </a:t>
            </a:r>
            <a:r>
              <a:rPr lang="en-US" i="1" dirty="0" smtClean="0">
                <a:solidFill>
                  <a:srgbClr val="FFFF00"/>
                </a:solidFill>
              </a:rPr>
              <a:t>l</a:t>
            </a:r>
            <a:r>
              <a:rPr lang="en-US" dirty="0" smtClean="0">
                <a:solidFill>
                  <a:srgbClr val="FFFF00"/>
                </a:solidFill>
              </a:rPr>
              <a:t>  ≥   </a:t>
            </a:r>
            <a:r>
              <a:rPr lang="en-US" i="1" dirty="0" smtClean="0">
                <a:solidFill>
                  <a:srgbClr val="FFFF00"/>
                </a:solidFill>
              </a:rPr>
              <a:t>k</a:t>
            </a:r>
            <a:r>
              <a:rPr lang="en-US" dirty="0" smtClean="0"/>
              <a:t>, then </a:t>
            </a:r>
            <a:r>
              <a:rPr lang="en-US" i="1" dirty="0" smtClean="0"/>
              <a:t>a </a:t>
            </a:r>
            <a:r>
              <a:rPr lang="en-US" dirty="0" smtClean="0"/>
              <a:t>depends on number of servers </a:t>
            </a:r>
            <a:r>
              <a:rPr lang="en-US" i="1" dirty="0" smtClean="0"/>
              <a:t>M</a:t>
            </a:r>
            <a:r>
              <a:rPr lang="en-US" dirty="0" smtClean="0"/>
              <a:t>, on </a:t>
            </a:r>
            <a:r>
              <a:rPr lang="en-US" i="1" dirty="0" smtClean="0"/>
              <a:t>N</a:t>
            </a:r>
            <a:r>
              <a:rPr lang="en-US" dirty="0" smtClean="0"/>
              <a:t> and on bucket size </a:t>
            </a:r>
            <a:r>
              <a:rPr lang="en-US" i="1" dirty="0" smtClean="0"/>
              <a:t>b </a:t>
            </a:r>
            <a:r>
              <a:rPr lang="en-US" dirty="0" smtClean="0"/>
              <a:t>at each server</a:t>
            </a:r>
          </a:p>
          <a:p>
            <a:pPr lvl="1"/>
            <a:r>
              <a:rPr lang="en-US" dirty="0" smtClean="0"/>
              <a:t>Basically,  larger are   </a:t>
            </a:r>
            <a:r>
              <a:rPr lang="en-US" i="1" dirty="0" smtClean="0"/>
              <a:t>N </a:t>
            </a:r>
            <a:r>
              <a:rPr lang="en-US" dirty="0" smtClean="0"/>
              <a:t>   or </a:t>
            </a:r>
            <a:r>
              <a:rPr lang="en-US" i="1" dirty="0" smtClean="0"/>
              <a:t>M  </a:t>
            </a:r>
            <a:r>
              <a:rPr lang="en-US" dirty="0" smtClean="0"/>
              <a:t> and smaller is  </a:t>
            </a:r>
            <a:r>
              <a:rPr lang="en-US" i="1" dirty="0" smtClean="0"/>
              <a:t>b</a:t>
            </a:r>
            <a:r>
              <a:rPr lang="en-US" dirty="0" smtClean="0"/>
              <a:t>,  higher is the assurance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In-depth analysis remains to be done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45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214422"/>
            <a:ext cx="8229600" cy="5286412"/>
          </a:xfrm>
        </p:spPr>
        <p:txBody>
          <a:bodyPr>
            <a:normAutofit/>
          </a:bodyPr>
          <a:lstStyle/>
          <a:p>
            <a:r>
              <a:rPr lang="en-US" i="1" dirty="0" smtClean="0"/>
              <a:t>k</a:t>
            </a:r>
            <a:r>
              <a:rPr lang="en-US" dirty="0" smtClean="0"/>
              <a:t>  =  4, 1 encryption key, 16</a:t>
            </a:r>
            <a:r>
              <a:rPr lang="en-US" i="1" dirty="0" smtClean="0"/>
              <a:t> </a:t>
            </a:r>
            <a:r>
              <a:rPr lang="en-US" dirty="0" smtClean="0"/>
              <a:t>servers</a:t>
            </a:r>
          </a:p>
          <a:p>
            <a:r>
              <a:rPr lang="en-US" dirty="0" smtClean="0"/>
              <a:t>Assurance </a:t>
            </a:r>
            <a:r>
              <a:rPr lang="en-US" i="1" dirty="0" smtClean="0"/>
              <a:t>a </a:t>
            </a:r>
            <a:r>
              <a:rPr lang="en-US" dirty="0" smtClean="0"/>
              <a:t>against intrusion into </a:t>
            </a:r>
            <a:r>
              <a:rPr lang="en-US" i="1" dirty="0" smtClean="0"/>
              <a:t>k </a:t>
            </a:r>
            <a:r>
              <a:rPr lang="en-US" dirty="0" smtClean="0"/>
              <a:t>servers ?</a:t>
            </a:r>
          </a:p>
          <a:p>
            <a:r>
              <a:rPr lang="en-US" dirty="0" smtClean="0"/>
              <a:t>Usual randomness </a:t>
            </a:r>
          </a:p>
          <a:p>
            <a:pPr lvl="1"/>
            <a:r>
              <a:rPr lang="en-US" dirty="0" smtClean="0"/>
              <a:t>Servers are equally likely to be intruded</a:t>
            </a:r>
          </a:p>
          <a:p>
            <a:pPr>
              <a:spcBef>
                <a:spcPts val="1800"/>
              </a:spcBef>
              <a:buNone/>
            </a:pPr>
            <a:r>
              <a:rPr lang="en-US" i="1" dirty="0" smtClean="0"/>
              <a:t>	    a</a:t>
            </a:r>
            <a:r>
              <a:rPr lang="en-US" dirty="0" smtClean="0"/>
              <a:t> = 1 –  (  4 /16 *  3 /15 * 2/14  * 1/13 )  </a:t>
            </a:r>
            <a:br>
              <a:rPr lang="en-US" dirty="0" smtClean="0"/>
            </a:br>
            <a:r>
              <a:rPr lang="en-US" dirty="0" smtClean="0"/>
              <a:t>	= 1 – 1/1820   ≈   0.9995</a:t>
            </a:r>
          </a:p>
          <a:p>
            <a:r>
              <a:rPr lang="en-US" dirty="0" smtClean="0"/>
              <a:t>Expected disclosure :  </a:t>
            </a:r>
            <a:r>
              <a:rPr lang="en-US" i="1" dirty="0" smtClean="0"/>
              <a:t>d</a:t>
            </a:r>
            <a:r>
              <a:rPr lang="en-US" dirty="0" smtClean="0"/>
              <a:t>  =  </a:t>
            </a:r>
            <a:r>
              <a:rPr lang="en-US" i="1" dirty="0" smtClean="0"/>
              <a:t> </a:t>
            </a:r>
            <a:r>
              <a:rPr lang="en-US" dirty="0" smtClean="0"/>
              <a:t>¼     of the file</a:t>
            </a:r>
          </a:p>
          <a:p>
            <a:r>
              <a:rPr lang="en-US" dirty="0" smtClean="0"/>
              <a:t>Remains undisclosed : 1 –  </a:t>
            </a:r>
            <a:r>
              <a:rPr lang="en-US" i="1" dirty="0" smtClean="0"/>
              <a:t>d</a:t>
            </a:r>
            <a:r>
              <a:rPr lang="en-US" dirty="0" smtClean="0"/>
              <a:t>   </a:t>
            </a:r>
            <a:r>
              <a:rPr lang="en-US" i="1" dirty="0" smtClean="0"/>
              <a:t> </a:t>
            </a:r>
            <a:r>
              <a:rPr lang="en-US" dirty="0" smtClean="0"/>
              <a:t>=  </a:t>
            </a:r>
            <a:r>
              <a:rPr lang="en-US" i="1" dirty="0" smtClean="0"/>
              <a:t> </a:t>
            </a:r>
            <a:r>
              <a:rPr lang="en-US" dirty="0" smtClean="0"/>
              <a:t>¾      of the file</a:t>
            </a:r>
            <a:endParaRPr lang="fr-FR" dirty="0" smtClean="0"/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46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5429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 of 2 encryption keys</a:t>
            </a:r>
          </a:p>
          <a:p>
            <a:pPr>
              <a:spcBef>
                <a:spcPts val="1200"/>
              </a:spcBef>
              <a:buNone/>
            </a:pPr>
            <a:r>
              <a:rPr lang="en-US" i="1" dirty="0" smtClean="0"/>
              <a:t>	</a:t>
            </a:r>
            <a:r>
              <a:rPr lang="en-US" dirty="0" smtClean="0"/>
              <a:t>  </a:t>
            </a:r>
            <a:r>
              <a:rPr lang="en-US" i="1" dirty="0" smtClean="0"/>
              <a:t>a</a:t>
            </a:r>
            <a:r>
              <a:rPr lang="en-US" dirty="0" smtClean="0"/>
              <a:t> (1)   ≈   1 – 2/1820 ≈ 0.999</a:t>
            </a:r>
          </a:p>
          <a:p>
            <a:pPr>
              <a:spcBef>
                <a:spcPts val="1200"/>
              </a:spcBef>
              <a:buNone/>
            </a:pPr>
            <a:r>
              <a:rPr lang="en-US" i="1" dirty="0" smtClean="0"/>
              <a:t> 	  a </a:t>
            </a:r>
            <a:r>
              <a:rPr lang="en-US" dirty="0" smtClean="0"/>
              <a:t>( 2)   = 1 – (2/1820)  </a:t>
            </a:r>
            <a:r>
              <a:rPr lang="en-US" baseline="30000" dirty="0" smtClean="0"/>
              <a:t>2</a:t>
            </a:r>
            <a:r>
              <a:rPr lang="en-US" dirty="0" smtClean="0"/>
              <a:t> &gt; 0.999999</a:t>
            </a:r>
          </a:p>
          <a:p>
            <a:pPr>
              <a:spcBef>
                <a:spcPts val="1200"/>
              </a:spcBef>
              <a:buNone/>
            </a:pPr>
            <a:r>
              <a:rPr lang="en-US" dirty="0" smtClean="0"/>
              <a:t>	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rgbClr val="FFFF00"/>
                </a:solidFill>
              </a:rPr>
              <a:t>  = </a:t>
            </a:r>
            <a:r>
              <a:rPr lang="en-US" dirty="0" smtClean="0"/>
              <a:t>1 – 2/1820 – (2/1820) </a:t>
            </a:r>
            <a:r>
              <a:rPr lang="en-US" baseline="30000" dirty="0" smtClean="0"/>
              <a:t>2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≈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FFFF00"/>
                </a:solidFill>
              </a:rPr>
              <a:t>0.999</a:t>
            </a:r>
          </a:p>
          <a:p>
            <a:r>
              <a:rPr lang="en-US" dirty="0" smtClean="0"/>
              <a:t>Expected disclosure  </a:t>
            </a:r>
            <a:r>
              <a:rPr lang="en-US" i="1" dirty="0" smtClean="0"/>
              <a:t>d</a:t>
            </a:r>
            <a:r>
              <a:rPr lang="en-US" dirty="0" smtClean="0"/>
              <a:t>   ≈   1/8 of the file</a:t>
            </a:r>
          </a:p>
          <a:p>
            <a:r>
              <a:rPr lang="en-US" dirty="0" smtClean="0"/>
              <a:t>Now what about using 10 keys ?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i="1" dirty="0" smtClean="0"/>
              <a:t> a</a:t>
            </a:r>
            <a:r>
              <a:rPr lang="en-US" dirty="0" smtClean="0"/>
              <a:t>   ≈   0.99    </a:t>
            </a:r>
            <a:r>
              <a:rPr lang="en-US" i="1" dirty="0" smtClean="0"/>
              <a:t>d</a:t>
            </a:r>
            <a:r>
              <a:rPr lang="en-US" dirty="0" smtClean="0"/>
              <a:t>   ≈   1/ 4 0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And what about 100 keys ?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And  what if the file becomes  bigger ?</a:t>
            </a:r>
          </a:p>
          <a:p>
            <a:pPr lvl="1">
              <a:spcBef>
                <a:spcPts val="1200"/>
              </a:spcBef>
            </a:pPr>
            <a:r>
              <a:rPr lang="en-US" dirty="0" smtClean="0">
                <a:solidFill>
                  <a:srgbClr val="FFC000"/>
                </a:solidFill>
              </a:rPr>
              <a:t> e.g.   </a:t>
            </a:r>
            <a:r>
              <a:rPr lang="en-US" i="1" dirty="0" smtClean="0">
                <a:solidFill>
                  <a:srgbClr val="FFC000"/>
                </a:solidFill>
              </a:rPr>
              <a:t>M</a:t>
            </a:r>
            <a:r>
              <a:rPr lang="en-US" dirty="0" smtClean="0">
                <a:solidFill>
                  <a:srgbClr val="FFC000"/>
                </a:solidFill>
              </a:rPr>
              <a:t>   </a:t>
            </a:r>
            <a:r>
              <a:rPr lang="en-US" dirty="0" smtClean="0">
                <a:solidFill>
                  <a:srgbClr val="FFC000"/>
                </a:solidFill>
                <a:sym typeface="Wingdings" pitchFamily="2" charset="2"/>
              </a:rPr>
              <a:t></a:t>
            </a:r>
            <a:r>
              <a:rPr lang="en-US" dirty="0" smtClean="0">
                <a:solidFill>
                  <a:srgbClr val="FFC000"/>
                </a:solidFill>
              </a:rPr>
              <a:t>  128</a:t>
            </a:r>
          </a:p>
          <a:p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47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New data structure</a:t>
            </a:r>
          </a:p>
          <a:p>
            <a:r>
              <a:rPr lang="en-US" dirty="0" smtClean="0"/>
              <a:t>Let the file to be scalable and distributed </a:t>
            </a:r>
          </a:p>
          <a:p>
            <a:r>
              <a:rPr lang="en-US" dirty="0" smtClean="0"/>
              <a:t>Let data records to be client-side encrypted</a:t>
            </a:r>
          </a:p>
          <a:p>
            <a:r>
              <a:rPr lang="en-US" dirty="0" smtClean="0"/>
              <a:t>Let encryption keys to be recoverable and revocable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Negligible messaging, processing  and storage overhead</a:t>
            </a:r>
          </a:p>
          <a:p>
            <a:r>
              <a:rPr lang="en-US" dirty="0" smtClean="0"/>
              <a:t>Future work should focus on experiments &amp; assurance analysis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48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Experiments </a:t>
            </a:r>
          </a:p>
          <a:p>
            <a:r>
              <a:rPr lang="en-US" dirty="0" smtClean="0"/>
              <a:t>Assurance analysis</a:t>
            </a:r>
          </a:p>
          <a:p>
            <a:r>
              <a:rPr lang="fr-FR" dirty="0" smtClean="0"/>
              <a:t>Applications</a:t>
            </a:r>
            <a:endParaRPr lang="en-US" dirty="0" smtClean="0"/>
          </a:p>
          <a:p>
            <a:r>
              <a:rPr lang="en-US" dirty="0" smtClean="0"/>
              <a:t>Variants</a:t>
            </a:r>
          </a:p>
          <a:p>
            <a:pPr lvl="1"/>
            <a:r>
              <a:rPr lang="en-US" dirty="0" smtClean="0"/>
              <a:t> Server caches client addresses</a:t>
            </a:r>
          </a:p>
          <a:p>
            <a:pPr lvl="1"/>
            <a:r>
              <a:rPr lang="en-US" dirty="0" smtClean="0"/>
              <a:t> Probabilistic termination for key recovery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Larger threat model</a:t>
            </a:r>
          </a:p>
          <a:p>
            <a:pPr lvl="1"/>
            <a:r>
              <a:rPr lang="en-US" dirty="0" smtClean="0"/>
              <a:t> Malicious intruder </a:t>
            </a:r>
          </a:p>
          <a:p>
            <a:pPr lvl="2"/>
            <a:r>
              <a:rPr lang="en-US" dirty="0" smtClean="0"/>
              <a:t>Destroying or corrupting the shares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49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fr-FR" dirty="0" err="1" smtClean="0"/>
              <a:t>Overview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285860"/>
            <a:ext cx="8786874" cy="5357850"/>
          </a:xfrm>
        </p:spPr>
        <p:txBody>
          <a:bodyPr>
            <a:normAutofit fontScale="85000" lnSpcReduction="10000"/>
          </a:bodyPr>
          <a:lstStyle/>
          <a:p>
            <a:r>
              <a:rPr lang="en-US" sz="3600" dirty="0" smtClean="0"/>
              <a:t>Basic Threat Model</a:t>
            </a:r>
          </a:p>
          <a:p>
            <a:pPr lvl="1"/>
            <a:r>
              <a:rPr lang="en-US" sz="3200" dirty="0" smtClean="0"/>
              <a:t>Client site is safe</a:t>
            </a:r>
          </a:p>
          <a:p>
            <a:pPr lvl="1"/>
            <a:r>
              <a:rPr lang="en-US" sz="3200" dirty="0" smtClean="0"/>
              <a:t> LH* Coordinator site is safe</a:t>
            </a:r>
          </a:p>
          <a:p>
            <a:pPr lvl="1"/>
            <a:r>
              <a:rPr lang="en-US" sz="3200" dirty="0" smtClean="0"/>
              <a:t>Data hosting organization as the whole is safe (trusted)</a:t>
            </a:r>
          </a:p>
          <a:p>
            <a:pPr lvl="1"/>
            <a:r>
              <a:rPr lang="en-US" sz="3200" dirty="0"/>
              <a:t> </a:t>
            </a:r>
            <a:r>
              <a:rPr lang="en-US" sz="3200" dirty="0" smtClean="0"/>
              <a:t>Network is safe while a key is backed up or recovered</a:t>
            </a:r>
          </a:p>
          <a:p>
            <a:pPr lvl="1"/>
            <a:r>
              <a:rPr lang="en-US" sz="3200" dirty="0" smtClean="0"/>
              <a:t> No malicious intruder  </a:t>
            </a:r>
          </a:p>
          <a:p>
            <a:r>
              <a:rPr lang="en-US" sz="3600" dirty="0" smtClean="0"/>
              <a:t>To decrypt some records an intruder then needs:</a:t>
            </a:r>
          </a:p>
          <a:p>
            <a:pPr lvl="1"/>
            <a:r>
              <a:rPr lang="en-US" sz="3200" dirty="0" smtClean="0"/>
              <a:t>Break an encryption key</a:t>
            </a:r>
          </a:p>
          <a:p>
            <a:pPr lvl="1"/>
            <a:r>
              <a:rPr lang="en-US" sz="3200" smtClean="0"/>
              <a:t>Break </a:t>
            </a:r>
            <a:r>
              <a:rPr lang="en-US" sz="3200" dirty="0" smtClean="0"/>
              <a:t>into at least  </a:t>
            </a:r>
            <a:r>
              <a:rPr lang="en-US" sz="3200" i="1" dirty="0" smtClean="0"/>
              <a:t>k</a:t>
            </a:r>
            <a:r>
              <a:rPr lang="en-US" sz="3200" dirty="0" smtClean="0"/>
              <a:t> servers</a:t>
            </a:r>
          </a:p>
          <a:p>
            <a:pPr lvl="2"/>
            <a:r>
              <a:rPr lang="en-US" sz="2800" i="1" dirty="0" smtClean="0"/>
              <a:t> k  </a:t>
            </a:r>
            <a:r>
              <a:rPr lang="en-US" sz="2800" dirty="0" smtClean="0"/>
              <a:t>is client defined parameter</a:t>
            </a:r>
            <a:r>
              <a:rPr lang="en-US" sz="2800" i="1" dirty="0" smtClean="0"/>
              <a:t> </a:t>
            </a:r>
            <a:r>
              <a:rPr lang="en-US" sz="2800" dirty="0" smtClean="0"/>
              <a:t>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6600" dirty="0" smtClean="0"/>
              <a:t>Thank you </a:t>
            </a:r>
          </a:p>
          <a:p>
            <a:pPr algn="ctr">
              <a:buNone/>
            </a:pPr>
            <a:r>
              <a:rPr lang="en-US" sz="6600" dirty="0" smtClean="0"/>
              <a:t>for </a:t>
            </a:r>
          </a:p>
          <a:p>
            <a:pPr algn="ctr">
              <a:buNone/>
            </a:pPr>
            <a:r>
              <a:rPr lang="en-US" sz="6600" dirty="0" smtClean="0"/>
              <a:t>Your Attention</a:t>
            </a:r>
            <a:endParaRPr lang="en-US" sz="66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50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07209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servers to break-in for a </a:t>
            </a:r>
            <a:r>
              <a:rPr lang="en-US" dirty="0" smtClean="0">
                <a:solidFill>
                  <a:srgbClr val="FFFF00"/>
                </a:solidFill>
              </a:rPr>
              <a:t>specific</a:t>
            </a:r>
            <a:r>
              <a:rPr lang="en-US" dirty="0" smtClean="0"/>
              <a:t> record can be anywhere in the file</a:t>
            </a:r>
          </a:p>
          <a:p>
            <a:pPr lvl="1"/>
            <a:r>
              <a:rPr lang="en-US" dirty="0" smtClean="0"/>
              <a:t>At locations unknown to the intruder</a:t>
            </a:r>
          </a:p>
          <a:p>
            <a:pPr lvl="1"/>
            <a:r>
              <a:rPr lang="en-US" dirty="0" smtClean="0"/>
              <a:t>Changing with splits  </a:t>
            </a:r>
          </a:p>
          <a:p>
            <a:pPr lvl="1"/>
            <a:r>
              <a:rPr lang="en-US" dirty="0" smtClean="0"/>
              <a:t>The intruder may need to break to all the servers</a:t>
            </a:r>
          </a:p>
          <a:p>
            <a:r>
              <a:rPr lang="en-US" dirty="0" smtClean="0"/>
              <a:t>The effort of breaking some specific  </a:t>
            </a:r>
            <a:r>
              <a:rPr lang="en-US" i="1" dirty="0" smtClean="0"/>
              <a:t>k</a:t>
            </a:r>
            <a:r>
              <a:rPr lang="en-US" dirty="0" smtClean="0"/>
              <a:t>  servers may </a:t>
            </a:r>
          </a:p>
          <a:p>
            <a:pPr lvl="1"/>
            <a:r>
              <a:rPr lang="en-US" dirty="0" smtClean="0"/>
              <a:t>Still not suffice to break any record</a:t>
            </a:r>
          </a:p>
          <a:p>
            <a:pPr lvl="2"/>
            <a:r>
              <a:rPr lang="en-US" dirty="0" smtClean="0"/>
              <a:t>Most often </a:t>
            </a:r>
          </a:p>
          <a:p>
            <a:pPr lvl="1"/>
            <a:r>
              <a:rPr lang="en-US" dirty="0" smtClean="0"/>
              <a:t>Suffice only for a few records</a:t>
            </a:r>
          </a:p>
          <a:p>
            <a:pPr lvl="2"/>
            <a:r>
              <a:rPr lang="en-US" dirty="0" smtClean="0"/>
              <a:t>When the client uses many encryption keys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158" y="1643050"/>
            <a:ext cx="8429684" cy="507209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LH*</a:t>
            </a:r>
            <a:r>
              <a:rPr lang="en-US" sz="3600" baseline="-25000" dirty="0" smtClean="0"/>
              <a:t>RE</a:t>
            </a:r>
            <a:r>
              <a:rPr lang="en-US" sz="3600" dirty="0" smtClean="0"/>
              <a:t> data record manipulation costs no more messaging than in an LH* file </a:t>
            </a:r>
          </a:p>
          <a:p>
            <a:r>
              <a:rPr lang="en-US" sz="3600" dirty="0" smtClean="0"/>
              <a:t>Key recovery cost is about that of LH* scan</a:t>
            </a:r>
          </a:p>
          <a:p>
            <a:pPr lvl="1"/>
            <a:r>
              <a:rPr lang="en-US" dirty="0" smtClean="0"/>
              <a:t>Possibly 2</a:t>
            </a:r>
            <a:r>
              <a:rPr lang="en-US" i="1" dirty="0" smtClean="0"/>
              <a:t>M</a:t>
            </a:r>
            <a:r>
              <a:rPr lang="en-US" dirty="0" smtClean="0"/>
              <a:t>  messages for </a:t>
            </a:r>
            <a:r>
              <a:rPr lang="en-US" i="1" dirty="0" smtClean="0"/>
              <a:t>M </a:t>
            </a:r>
            <a:r>
              <a:rPr lang="en-US" dirty="0" smtClean="0"/>
              <a:t>servers in one or several rounds</a:t>
            </a:r>
          </a:p>
          <a:p>
            <a:r>
              <a:rPr lang="en-US" sz="3600" dirty="0" smtClean="0"/>
              <a:t>Storage overhead due to encryption is negligible</a:t>
            </a:r>
          </a:p>
          <a:p>
            <a:r>
              <a:rPr lang="en-US" sz="3600" dirty="0" smtClean="0">
                <a:solidFill>
                  <a:srgbClr val="FFFF00"/>
                </a:solidFill>
              </a:rPr>
              <a:t>In practice, LH*</a:t>
            </a:r>
            <a:r>
              <a:rPr lang="en-US" sz="3600" baseline="-25000" dirty="0" smtClean="0">
                <a:solidFill>
                  <a:srgbClr val="FFFF00"/>
                </a:solidFill>
              </a:rPr>
              <a:t>RE</a:t>
            </a:r>
            <a:r>
              <a:rPr lang="en-US" sz="3600" dirty="0" smtClean="0">
                <a:solidFill>
                  <a:srgbClr val="FFFF00"/>
                </a:solidFill>
              </a:rPr>
              <a:t>  file should be safe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err="1" smtClean="0"/>
              <a:t>Overview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285860"/>
            <a:ext cx="8429684" cy="5072098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/>
              <a:t>LH*</a:t>
            </a:r>
            <a:r>
              <a:rPr lang="en-US" sz="3600" baseline="-25000" dirty="0" smtClean="0"/>
              <a:t>RE</a:t>
            </a:r>
            <a:r>
              <a:rPr lang="en-US" sz="3600" dirty="0" smtClean="0"/>
              <a:t> </a:t>
            </a:r>
            <a:r>
              <a:rPr lang="en-US" sz="3600" dirty="0"/>
              <a:t>c</a:t>
            </a:r>
            <a:r>
              <a:rPr lang="en-US" sz="3600" dirty="0" smtClean="0"/>
              <a:t>ould be useful for:</a:t>
            </a:r>
          </a:p>
          <a:p>
            <a:pPr lvl="1"/>
            <a:r>
              <a:rPr lang="en-US" sz="3200" dirty="0" smtClean="0"/>
              <a:t>Organizations</a:t>
            </a:r>
            <a:r>
              <a:rPr lang="fr-FR" sz="3200" dirty="0" smtClean="0"/>
              <a:t> </a:t>
            </a:r>
            <a:r>
              <a:rPr lang="en-US" sz="3200" dirty="0" smtClean="0"/>
              <a:t>with</a:t>
            </a:r>
            <a:r>
              <a:rPr lang="fr-FR" sz="3200" dirty="0" smtClean="0"/>
              <a:t> multiple clients &amp; servers	</a:t>
            </a:r>
          </a:p>
          <a:p>
            <a:pPr lvl="2"/>
            <a:r>
              <a:rPr lang="en-US" sz="2800" dirty="0" smtClean="0"/>
              <a:t>Typical case today</a:t>
            </a:r>
          </a:p>
          <a:p>
            <a:pPr lvl="1"/>
            <a:r>
              <a:rPr lang="en-US" sz="3200" dirty="0" smtClean="0"/>
              <a:t>Clients of remote storage services</a:t>
            </a:r>
          </a:p>
          <a:p>
            <a:pPr lvl="2"/>
            <a:r>
              <a:rPr lang="en-US" sz="2800" dirty="0" smtClean="0"/>
              <a:t>P2P,   Grid, Cloud …   computing</a:t>
            </a:r>
          </a:p>
          <a:p>
            <a:pPr lvl="2"/>
            <a:r>
              <a:rPr lang="en-US" sz="2800" dirty="0" smtClean="0"/>
              <a:t> Amazon,   Google, MS, IBM… </a:t>
            </a:r>
          </a:p>
          <a:p>
            <a:r>
              <a:rPr lang="en-US" sz="3600" dirty="0" smtClean="0"/>
              <a:t>Distributed Systems need client-side encryption and key recoverability </a:t>
            </a:r>
          </a:p>
          <a:p>
            <a:pPr lvl="1"/>
            <a:r>
              <a:rPr lang="en-US" sz="3200" dirty="0" smtClean="0"/>
              <a:t>Both not yet well handled in practice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z="1400" smtClean="0"/>
              <a:pPr/>
              <a:t>8</a:t>
            </a:fld>
            <a:endParaRPr lang="fr-FR" sz="1400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LH*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Scalable Distributed Hash Data Structure</a:t>
            </a:r>
          </a:p>
          <a:p>
            <a:r>
              <a:rPr lang="en-US" dirty="0" smtClean="0"/>
              <a:t>Data are stored in buckets on Server Sites numbered 0,1,2…</a:t>
            </a:r>
          </a:p>
          <a:p>
            <a:r>
              <a:rPr lang="en-US" dirty="0" smtClean="0"/>
              <a:t>Applications are at Client Sites</a:t>
            </a:r>
          </a:p>
          <a:p>
            <a:pPr lvl="1"/>
            <a:r>
              <a:rPr lang="en-US" dirty="0" smtClean="0"/>
              <a:t>Peer Site may be client &amp; server</a:t>
            </a:r>
          </a:p>
          <a:p>
            <a:r>
              <a:rPr lang="en-US" dirty="0" smtClean="0"/>
              <a:t>Data are in records with primary keys</a:t>
            </a:r>
          </a:p>
          <a:p>
            <a:r>
              <a:rPr lang="en-US" dirty="0" smtClean="0"/>
              <a:t>Record can be inserted, updated, deleted, searched or scanned</a:t>
            </a:r>
          </a:p>
          <a:p>
            <a:r>
              <a:rPr lang="en-US" dirty="0" smtClean="0"/>
              <a:t>Record  </a:t>
            </a:r>
            <a:r>
              <a:rPr lang="en-US" i="1" dirty="0" smtClean="0"/>
              <a:t>C  </a:t>
            </a:r>
            <a:r>
              <a:rPr lang="en-US" dirty="0" smtClean="0"/>
              <a:t>address </a:t>
            </a:r>
            <a:r>
              <a:rPr lang="en-US" i="1" dirty="0" smtClean="0"/>
              <a:t> m   </a:t>
            </a:r>
            <a:r>
              <a:rPr lang="en-US" dirty="0" smtClean="0"/>
              <a:t>is  LH (</a:t>
            </a:r>
            <a:r>
              <a:rPr lang="en-US" i="1" dirty="0" smtClean="0"/>
              <a:t>C </a:t>
            </a:r>
            <a:r>
              <a:rPr lang="en-US" dirty="0" smtClean="0"/>
              <a:t>)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2F6-9040-432B-81A2-B2F894B387DC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9882</TotalTime>
  <Words>2338</Words>
  <Application>Microsoft Office PowerPoint</Application>
  <PresentationFormat>Affichage à l'écran (4:3)</PresentationFormat>
  <Paragraphs>421</Paragraphs>
  <Slides>50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50</vt:i4>
      </vt:variant>
    </vt:vector>
  </HeadingPairs>
  <TitlesOfParts>
    <vt:vector size="51" baseType="lpstr">
      <vt:lpstr>Thème Office</vt:lpstr>
      <vt:lpstr>LH*RE : A Scalable Distributed Data Structure  with  Recoverable Encryption Keys</vt:lpstr>
      <vt:lpstr>Overview</vt:lpstr>
      <vt:lpstr>Overview</vt:lpstr>
      <vt:lpstr>Overview</vt:lpstr>
      <vt:lpstr>Overview</vt:lpstr>
      <vt:lpstr>Overview</vt:lpstr>
      <vt:lpstr>Overview</vt:lpstr>
      <vt:lpstr>Overview</vt:lpstr>
      <vt:lpstr>Generic LH*</vt:lpstr>
      <vt:lpstr>Generic LH*</vt:lpstr>
      <vt:lpstr>Generic LH*</vt:lpstr>
      <vt:lpstr>LH*RE</vt:lpstr>
      <vt:lpstr>LH*RE</vt:lpstr>
      <vt:lpstr>Encryption/Decryption</vt:lpstr>
      <vt:lpstr>Encryption/Decryption</vt:lpstr>
      <vt:lpstr>Encryption/Decryption</vt:lpstr>
      <vt:lpstr>Encryption Key Encoding</vt:lpstr>
      <vt:lpstr>Encryption Key Encoding</vt:lpstr>
      <vt:lpstr>Encryption Key Encoding</vt:lpstr>
      <vt:lpstr>Encryption Key Encoding</vt:lpstr>
      <vt:lpstr>Encryption Key Encoding</vt:lpstr>
      <vt:lpstr>Encryption Key Encoding</vt:lpstr>
      <vt:lpstr>Encryption Key Recovery </vt:lpstr>
      <vt:lpstr>Encryption Key Recovery </vt:lpstr>
      <vt:lpstr>Encryption Key Recovery </vt:lpstr>
      <vt:lpstr>Encryption Key Recovery </vt:lpstr>
      <vt:lpstr>Encryption Key Recovery </vt:lpstr>
      <vt:lpstr>Encryption Key Recovery </vt:lpstr>
      <vt:lpstr>Encryption Key Recovery </vt:lpstr>
      <vt:lpstr>Encryption Key Recovery </vt:lpstr>
      <vt:lpstr>Encryption Key Recovery </vt:lpstr>
      <vt:lpstr>Encryption Key Revocation</vt:lpstr>
      <vt:lpstr>Encryption Scalability</vt:lpstr>
      <vt:lpstr>Encoding Scalability</vt:lpstr>
      <vt:lpstr>Encoding Scalability</vt:lpstr>
      <vt:lpstr>Performance: Messaging Cost</vt:lpstr>
      <vt:lpstr>Processing Cost</vt:lpstr>
      <vt:lpstr>Storage Overhead</vt:lpstr>
      <vt:lpstr>Encryption Strength </vt:lpstr>
      <vt:lpstr>Encryption Strength </vt:lpstr>
      <vt:lpstr>Encryption Strength </vt:lpstr>
      <vt:lpstr>Encryption Strength </vt:lpstr>
      <vt:lpstr>Encryption Assurance</vt:lpstr>
      <vt:lpstr>Encryption Assurance</vt:lpstr>
      <vt:lpstr>Encryption Assurance</vt:lpstr>
      <vt:lpstr>Example</vt:lpstr>
      <vt:lpstr>Example</vt:lpstr>
      <vt:lpstr>Conclusion</vt:lpstr>
      <vt:lpstr>Future work</vt:lpstr>
      <vt:lpstr>Diapositive 50</vt:lpstr>
    </vt:vector>
  </TitlesOfParts>
  <Company>U. Paris Dauphine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LH*RE : A Scalable Distributed Data Structure with Recoverable Encryption </dc:title>
  <dc:creator>Witold LITWIN</dc:creator>
  <cp:lastModifiedBy>Witold LITWIN</cp:lastModifiedBy>
  <cp:revision>286</cp:revision>
  <dcterms:created xsi:type="dcterms:W3CDTF">2008-12-30T23:22:00Z</dcterms:created>
  <dcterms:modified xsi:type="dcterms:W3CDTF">2009-02-06T09:25:27Z</dcterms:modified>
</cp:coreProperties>
</file>