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102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notesSlides/notesSlide9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4"/>
  </p:notesMasterIdLst>
  <p:handoutMasterIdLst>
    <p:handoutMasterId r:id="rId105"/>
  </p:handoutMasterIdLst>
  <p:sldIdLst>
    <p:sldId id="256" r:id="rId2"/>
    <p:sldId id="333" r:id="rId3"/>
    <p:sldId id="334" r:id="rId4"/>
    <p:sldId id="335" r:id="rId5"/>
    <p:sldId id="336" r:id="rId6"/>
    <p:sldId id="337" r:id="rId7"/>
    <p:sldId id="318" r:id="rId8"/>
    <p:sldId id="320" r:id="rId9"/>
    <p:sldId id="321" r:id="rId10"/>
    <p:sldId id="351" r:id="rId11"/>
    <p:sldId id="322" r:id="rId12"/>
    <p:sldId id="323" r:id="rId13"/>
    <p:sldId id="324" r:id="rId14"/>
    <p:sldId id="325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19" r:id="rId27"/>
    <p:sldId id="257" r:id="rId28"/>
    <p:sldId id="258" r:id="rId29"/>
    <p:sldId id="259" r:id="rId30"/>
    <p:sldId id="260" r:id="rId31"/>
    <p:sldId id="261" r:id="rId32"/>
    <p:sldId id="262" r:id="rId33"/>
    <p:sldId id="263" r:id="rId34"/>
    <p:sldId id="264" r:id="rId35"/>
    <p:sldId id="265" r:id="rId36"/>
    <p:sldId id="266" r:id="rId37"/>
    <p:sldId id="267" r:id="rId38"/>
    <p:sldId id="268" r:id="rId39"/>
    <p:sldId id="269" r:id="rId40"/>
    <p:sldId id="270" r:id="rId41"/>
    <p:sldId id="343" r:id="rId42"/>
    <p:sldId id="271" r:id="rId43"/>
    <p:sldId id="339" r:id="rId44"/>
    <p:sldId id="272" r:id="rId45"/>
    <p:sldId id="347" r:id="rId46"/>
    <p:sldId id="348" r:id="rId47"/>
    <p:sldId id="349" r:id="rId48"/>
    <p:sldId id="350" r:id="rId49"/>
    <p:sldId id="273" r:id="rId50"/>
    <p:sldId id="274" r:id="rId51"/>
    <p:sldId id="275" r:id="rId52"/>
    <p:sldId id="276" r:id="rId53"/>
    <p:sldId id="277" r:id="rId54"/>
    <p:sldId id="345" r:id="rId55"/>
    <p:sldId id="278" r:id="rId56"/>
    <p:sldId id="341" r:id="rId57"/>
    <p:sldId id="279" r:id="rId58"/>
    <p:sldId id="280" r:id="rId59"/>
    <p:sldId id="281" r:id="rId60"/>
    <p:sldId id="282" r:id="rId61"/>
    <p:sldId id="283" r:id="rId62"/>
    <p:sldId id="284" r:id="rId63"/>
    <p:sldId id="285" r:id="rId64"/>
    <p:sldId id="286" r:id="rId65"/>
    <p:sldId id="326" r:id="rId66"/>
    <p:sldId id="287" r:id="rId67"/>
    <p:sldId id="327" r:id="rId68"/>
    <p:sldId id="288" r:id="rId69"/>
    <p:sldId id="328" r:id="rId70"/>
    <p:sldId id="289" r:id="rId71"/>
    <p:sldId id="290" r:id="rId72"/>
    <p:sldId id="329" r:id="rId73"/>
    <p:sldId id="291" r:id="rId74"/>
    <p:sldId id="292" r:id="rId75"/>
    <p:sldId id="330" r:id="rId76"/>
    <p:sldId id="293" r:id="rId77"/>
    <p:sldId id="294" r:id="rId78"/>
    <p:sldId id="295" r:id="rId79"/>
    <p:sldId id="296" r:id="rId80"/>
    <p:sldId id="297" r:id="rId81"/>
    <p:sldId id="332" r:id="rId82"/>
    <p:sldId id="298" r:id="rId83"/>
    <p:sldId id="299" r:id="rId84"/>
    <p:sldId id="331" r:id="rId85"/>
    <p:sldId id="300" r:id="rId86"/>
    <p:sldId id="301" r:id="rId87"/>
    <p:sldId id="302" r:id="rId88"/>
    <p:sldId id="303" r:id="rId89"/>
    <p:sldId id="304" r:id="rId90"/>
    <p:sldId id="305" r:id="rId91"/>
    <p:sldId id="306" r:id="rId92"/>
    <p:sldId id="307" r:id="rId93"/>
    <p:sldId id="308" r:id="rId94"/>
    <p:sldId id="309" r:id="rId95"/>
    <p:sldId id="310" r:id="rId96"/>
    <p:sldId id="311" r:id="rId97"/>
    <p:sldId id="312" r:id="rId98"/>
    <p:sldId id="313" r:id="rId99"/>
    <p:sldId id="314" r:id="rId100"/>
    <p:sldId id="338" r:id="rId101"/>
    <p:sldId id="315" r:id="rId102"/>
    <p:sldId id="316" r:id="rId103"/>
  </p:sldIdLst>
  <p:sldSz cx="9144000" cy="6858000" type="screen4x3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100E51"/>
    <a:srgbClr val="002DB7"/>
    <a:srgbClr val="00DFCA"/>
    <a:srgbClr val="00279F"/>
    <a:srgbClr val="0F0F90"/>
    <a:srgbClr val="111092"/>
    <a:srgbClr val="0E0E94"/>
    <a:srgbClr val="2323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0" d="100"/>
          <a:sy n="50" d="100"/>
        </p:scale>
        <p:origin x="-6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8017" tIns="48148" rIns="98017" bIns="48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b="0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Voir l’article de Sonia &amp; al dans le mat. de  support</a:t>
            </a:r>
            <a:endParaRPr lang="fr-F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/>
          <a:lstStyle/>
          <a:p>
            <a:fld id="{4427CB0D-35A2-44F5-8B3B-E99E4EAF0DB2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Open </a:t>
            </a:r>
            <a:r>
              <a:rPr lang="fr-FR" dirty="0" err="1" smtClean="0"/>
              <a:t>nested</a:t>
            </a:r>
            <a:r>
              <a:rPr lang="fr-FR" dirty="0" smtClean="0"/>
              <a:t> peuvent être inconsistantes. Dire qu’il y a d’autres</a:t>
            </a:r>
            <a:r>
              <a:rPr lang="fr-FR" baseline="0" dirty="0" smtClean="0"/>
              <a:t> règles. Notamment le commit avant la date de valeur, autorisant certaines opérations avant la date de valeur, mais pas d’autres. Par ex. Le calcul d’intérêt utiliserait l’ancienne valeur.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Open </a:t>
            </a:r>
            <a:r>
              <a:rPr lang="fr-FR" dirty="0" err="1" smtClean="0"/>
              <a:t>nested</a:t>
            </a:r>
            <a:r>
              <a:rPr lang="fr-FR" dirty="0" smtClean="0"/>
              <a:t> peuvent être inconsistantes. Dire qu’il y a d’autres</a:t>
            </a:r>
            <a:r>
              <a:rPr lang="fr-FR" baseline="0" dirty="0" smtClean="0"/>
              <a:t> règles. Notamment le commit avant la date de valeur, autorisant certaines opérations avant la date de valeur, mais pas d’autres. Par ex. Le calcul d’intérêt utiliserait l’ancienne valeur.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Dire qu’il y a d’autres</a:t>
            </a:r>
            <a:r>
              <a:rPr lang="fr-FR" baseline="0" dirty="0" smtClean="0"/>
              <a:t> règles. Notamment le commit avant la date de valeur, autorisant certaines opérations avant la date de valeur, mais pas d’autres. Par ex. Le calcul d’intérêt utiliserait l’ancienne valeur.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Open </a:t>
            </a:r>
            <a:r>
              <a:rPr lang="fr-FR" dirty="0" err="1" smtClean="0"/>
              <a:t>nested</a:t>
            </a:r>
            <a:r>
              <a:rPr lang="fr-FR" dirty="0" smtClean="0"/>
              <a:t> peuvent être inconsistantes. Dire qu’il y a d’autres</a:t>
            </a:r>
            <a:r>
              <a:rPr lang="fr-FR" baseline="0" dirty="0" smtClean="0"/>
              <a:t> règles. Notamment le commit avant la date de valeur, autorisant certaines opérations avant la date de valeur, mais pas d’autres. Par ex. Le calcul d’intérêt utiliserait l’ancienne valeur.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 La</a:t>
            </a:r>
            <a:r>
              <a:rPr lang="fr-FR" baseline="0" dirty="0" smtClean="0"/>
              <a:t> certif bonne quand la plupart de transactions ne s’exécutent pas  jusqu’au bout (systèmes de réservation)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 La</a:t>
            </a:r>
            <a:r>
              <a:rPr lang="fr-FR" baseline="0" dirty="0" smtClean="0"/>
              <a:t> certif bonne quand la plupart de transactions ne s’exécutent pas  jusqu’au bout (systèmes de réservation)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4700"/>
            <a:ext cx="5099050" cy="38242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4163" y="266700"/>
            <a:ext cx="2084387" cy="55245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00763" cy="55245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3077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25400" y="1371600"/>
            <a:ext cx="7975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2795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88" y="6389688"/>
            <a:ext cx="536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AE7C019F-4F3C-4ECE-AD44-80B02B28DE2F}" type="slidenum">
              <a:rPr lang="en-US" sz="2400" b="0"/>
              <a:pPr/>
              <a:t>‹N°›</a:t>
            </a:fld>
            <a:endParaRPr lang="en-US" sz="2400" b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350" y="6350"/>
            <a:ext cx="9118600" cy="683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omalism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nseurope.net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ceria.dauphine.fr/video/SDSQLServer2000.wmv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Document_Microsoft_Office_Word_97_-_20031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Document_Microsoft_Office_Word_97_-_20032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0.vml"/><Relationship Id="rId1" Type="http://schemas.openxmlformats.org/officeDocument/2006/relationships/themeOverride" Target="../theme/themeOverride1.xml"/><Relationship Id="rId5" Type="http://schemas.openxmlformats.org/officeDocument/2006/relationships/oleObject" Target="../embeddings/Document_Microsoft_Office_Word_97_-_20033.doc"/><Relationship Id="rId4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Document_Microsoft_Office_Word_97_-_20034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2.vml"/><Relationship Id="rId1" Type="http://schemas.openxmlformats.org/officeDocument/2006/relationships/themeOverride" Target="../theme/themeOverride2.xml"/><Relationship Id="rId5" Type="http://schemas.openxmlformats.org/officeDocument/2006/relationships/oleObject" Target="../embeddings/Document_Microsoft_Office_Word_97_-_20035.doc"/><Relationship Id="rId4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3.vml"/><Relationship Id="rId1" Type="http://schemas.openxmlformats.org/officeDocument/2006/relationships/themeOverride" Target="../theme/themeOverride8.xml"/><Relationship Id="rId5" Type="http://schemas.openxmlformats.org/officeDocument/2006/relationships/oleObject" Target="../embeddings/Document_Microsoft_Office_Word_97_-_20036.doc"/><Relationship Id="rId4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8.bin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8175" y="1757363"/>
            <a:ext cx="7772400" cy="1885950"/>
          </a:xfrm>
          <a:solidFill>
            <a:schemeClr val="accent1"/>
          </a:solidFill>
          <a:ln/>
          <a:effectLst>
            <a:outerShdw dist="107763" dir="2700000" algn="ctr" rotWithShape="0">
              <a:srgbClr val="00DFCA"/>
            </a:outerShdw>
          </a:effectLst>
        </p:spPr>
        <p:txBody>
          <a:bodyPr anchor="ctr"/>
          <a:lstStyle/>
          <a:p>
            <a:pPr algn="ctr"/>
            <a:r>
              <a:rPr lang="en-US" dirty="0"/>
              <a:t>Manipulations </a:t>
            </a:r>
            <a:r>
              <a:rPr lang="en-US" dirty="0" err="1" smtClean="0"/>
              <a:t>Multibases</a:t>
            </a:r>
            <a:r>
              <a:rPr lang="en-US" dirty="0" smtClean="0"/>
              <a:t> et </a:t>
            </a:r>
            <a:r>
              <a:rPr lang="en-US" dirty="0" err="1" smtClean="0"/>
              <a:t>Distribuées</a:t>
            </a:r>
            <a:r>
              <a:rPr lang="en-US" dirty="0"/>
              <a:t/>
            </a:r>
            <a:br>
              <a:rPr lang="en-US" dirty="0"/>
            </a:br>
            <a:r>
              <a:rPr lang="en-US" sz="2800" b="1" dirty="0" err="1">
                <a:solidFill>
                  <a:schemeClr val="accent2"/>
                </a:solidFill>
              </a:rPr>
              <a:t>Partie</a:t>
            </a:r>
            <a:r>
              <a:rPr lang="en-US" sz="2800" b="1" dirty="0">
                <a:solidFill>
                  <a:schemeClr val="accent2"/>
                </a:solidFill>
              </a:rPr>
              <a:t> 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r>
              <a:rPr lang="en-US"/>
              <a:t>Witold Litwin</a:t>
            </a:r>
          </a:p>
          <a:p>
            <a:pPr marL="342900" indent="-342900"/>
            <a:r>
              <a:rPr lang="en-US" sz="2000">
                <a:solidFill>
                  <a:schemeClr val="tx2"/>
                </a:solidFill>
              </a:rPr>
              <a:t>Witold.Litwin@dauphine.fr</a:t>
            </a: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405842" cy="1104900"/>
          </a:xfrm>
          <a:noFill/>
          <a:ln/>
        </p:spPr>
        <p:txBody>
          <a:bodyPr/>
          <a:lstStyle/>
          <a:p>
            <a:r>
              <a:rPr lang="fr-FR" dirty="0" smtClean="0"/>
              <a:t>Exécution de Requêtes </a:t>
            </a:r>
            <a:r>
              <a:rPr lang="fr-FR" dirty="0" err="1" smtClean="0"/>
              <a:t>Multibases</a:t>
            </a:r>
            <a:endParaRPr lang="fr-FR" sz="4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4348" y="1500174"/>
            <a:ext cx="8024842" cy="49673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La clause INTO T peut être réalisée sous forme: 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</a:pPr>
            <a:r>
              <a:rPr lang="fr-FR" sz="3200" b="0" kern="0" dirty="0" smtClean="0">
                <a:latin typeface="+mn-lt"/>
              </a:rPr>
              <a:t>Open </a:t>
            </a:r>
            <a:r>
              <a:rPr lang="fr-FR" sz="3200" b="0" kern="0" dirty="0" err="1" smtClean="0">
                <a:latin typeface="+mn-lt"/>
              </a:rPr>
              <a:t>Cursor</a:t>
            </a:r>
            <a:r>
              <a:rPr lang="fr-FR" sz="3200" b="0" kern="0" dirty="0" smtClean="0">
                <a:latin typeface="+mn-lt"/>
              </a:rPr>
              <a:t>…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</a:pPr>
            <a:r>
              <a:rPr lang="fr-FR" sz="3200" b="0" kern="0" dirty="0" err="1" smtClean="0">
                <a:latin typeface="+mn-lt"/>
              </a:rPr>
              <a:t>Fetch</a:t>
            </a:r>
            <a:r>
              <a:rPr lang="fr-FR" sz="3200" b="0" kern="0" dirty="0" smtClean="0">
                <a:latin typeface="+mn-lt"/>
              </a:rPr>
              <a:t>…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200" b="0" kern="0" dirty="0" smtClean="0">
                <a:latin typeface="+mn-lt"/>
              </a:rPr>
              <a:t> </a:t>
            </a: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En utilisant les commandes  ODBC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kumimoji="0" lang="fr-FR" sz="32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plan typique peut être amendé</a:t>
            </a:r>
          </a:p>
          <a:p>
            <a:pPr marL="800100" lvl="1" indent="-342900"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 Par semi-jointures (Ph. </a:t>
            </a:r>
            <a:r>
              <a:rPr lang="fr-FR" sz="3200" b="0" kern="0" dirty="0" err="1" smtClean="0">
                <a:solidFill>
                  <a:schemeClr val="tx1"/>
                </a:solidFill>
                <a:latin typeface="+mn-lt"/>
              </a:rPr>
              <a:t>Berstein</a:t>
            </a: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, MSR)</a:t>
            </a:r>
          </a:p>
          <a:p>
            <a:pPr marL="800100" lvl="1" indent="-342900"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Ou pour TOP k…. </a:t>
            </a:r>
          </a:p>
          <a:p>
            <a:pPr marL="800100" lvl="1" indent="-342900"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kumimoji="0" lang="fr-FR" sz="32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Voir aussi l’article de Sonia &amp; al dans le matériel de support</a:t>
            </a:r>
            <a:endParaRPr kumimoji="0" lang="fr-FR" sz="2800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§"/>
            </a:pPr>
            <a:endParaRPr kumimoji="0" lang="fr-FR" sz="28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500174"/>
            <a:ext cx="8156578" cy="4114800"/>
          </a:xfrm>
          <a:noFill/>
          <a:ln/>
        </p:spPr>
        <p:txBody>
          <a:bodyPr/>
          <a:lstStyle/>
          <a:p>
            <a:r>
              <a:rPr lang="fr-FR" sz="3600" dirty="0" smtClean="0"/>
              <a:t>La technologie est fort présente dans l’industrie informatique</a:t>
            </a:r>
          </a:p>
          <a:p>
            <a:r>
              <a:rPr lang="fr-FR" sz="3600" dirty="0" smtClean="0"/>
              <a:t>Il y a néanmoins encore beaucoup à apprendre et à faire</a:t>
            </a:r>
          </a:p>
          <a:p>
            <a:r>
              <a:rPr lang="fr-FR" sz="3600" dirty="0" smtClean="0"/>
              <a:t> Il y a des nouvelles tendances</a:t>
            </a:r>
          </a:p>
          <a:p>
            <a:pPr lvl="1"/>
            <a:r>
              <a:rPr lang="fr-FR" dirty="0" smtClean="0"/>
              <a:t> XML </a:t>
            </a:r>
            <a:r>
              <a:rPr lang="fr-FR" dirty="0" err="1" smtClean="0"/>
              <a:t>multibase</a:t>
            </a:r>
            <a:r>
              <a:rPr lang="fr-FR" dirty="0" smtClean="0"/>
              <a:t> et distribué (</a:t>
            </a:r>
            <a:r>
              <a:rPr lang="fr-FR" dirty="0" err="1" smtClean="0"/>
              <a:t>AquaLogic</a:t>
            </a:r>
            <a:r>
              <a:rPr lang="fr-FR" dirty="0" smtClean="0"/>
              <a:t> de BEA)</a:t>
            </a:r>
          </a:p>
          <a:p>
            <a:pPr lvl="1"/>
            <a:r>
              <a:rPr lang="fr-FR" dirty="0" err="1" smtClean="0"/>
              <a:t>Extended</a:t>
            </a:r>
            <a:r>
              <a:rPr lang="fr-FR" dirty="0" smtClean="0"/>
              <a:t> Web Services</a:t>
            </a:r>
          </a:p>
          <a:p>
            <a:pPr lvl="1"/>
            <a:r>
              <a:rPr lang="fr-FR" dirty="0" smtClean="0"/>
              <a:t> Les « nuages » p.ex. Services Azure </a:t>
            </a:r>
          </a:p>
          <a:p>
            <a:r>
              <a:rPr lang="fr-FR" dirty="0" smtClean="0"/>
              <a:t> L’impact à voir bientôt</a:t>
            </a:r>
            <a:endParaRPr lang="fr-F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14200" b="1">
                <a:solidFill>
                  <a:schemeClr val="accent2"/>
                </a:solidFill>
                <a:latin typeface="Algerian" pitchFamily="82" charset="0"/>
              </a:rPr>
              <a:t>FIN</a:t>
            </a:r>
          </a:p>
        </p:txBody>
      </p:sp>
    </p:spTree>
  </p:cSld>
  <p:clrMapOvr>
    <a:masterClrMapping/>
  </p:clrMapOvr>
  <p:transition spd="slow">
    <p:random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405842" cy="1104900"/>
          </a:xfrm>
          <a:noFill/>
          <a:ln/>
        </p:spPr>
        <p:txBody>
          <a:bodyPr/>
          <a:lstStyle/>
          <a:p>
            <a:r>
              <a:rPr lang="fr-FR" dirty="0" smtClean="0"/>
              <a:t>Exécution de Requêtes </a:t>
            </a:r>
            <a:r>
              <a:rPr lang="fr-FR" dirty="0" err="1" smtClean="0"/>
              <a:t>Multibases</a:t>
            </a:r>
            <a:endParaRPr lang="fr-FR" sz="4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357298"/>
            <a:ext cx="8739190" cy="49673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ts val="3400"/>
              </a:lnSpc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Semi-jointure</a:t>
            </a:r>
          </a:p>
          <a:p>
            <a:pPr marL="800100" lvl="1" indent="-342900">
              <a:lnSpc>
                <a:spcPts val="3400"/>
              </a:lnSpc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 La base B1 doit recevoir une table T2 de la base B2 sur un autre nœud, pour l’équijointure interne avec une table T1 sur l’attribut X</a:t>
            </a:r>
          </a:p>
          <a:p>
            <a:pPr marL="800100" lvl="1" indent="-342900">
              <a:lnSpc>
                <a:spcPts val="3400"/>
              </a:lnSpc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 B1 envoie à B2 d’abord  la projection de T1 sur X seul</a:t>
            </a:r>
          </a:p>
          <a:p>
            <a:pPr marL="800100" lvl="1" indent="-342900">
              <a:lnSpc>
                <a:spcPts val="3400"/>
              </a:lnSpc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kumimoji="0" lang="fr-FR" sz="32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B2 fait la jointure et renvoie à B1 les </a:t>
            </a:r>
            <a:r>
              <a:rPr kumimoji="0" lang="fr-FR" sz="3200" b="0" i="0" u="none" strike="noStrike" kern="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tuples</a:t>
            </a:r>
            <a:r>
              <a:rPr kumimoji="0" lang="fr-FR" sz="32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pertinents </a:t>
            </a:r>
          </a:p>
          <a:p>
            <a:pPr marL="800100" lvl="1" indent="-342900">
              <a:lnSpc>
                <a:spcPts val="3400"/>
              </a:lnSpc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A fini la jointure avec les autres attributs sélectionnés de T1   </a:t>
            </a:r>
          </a:p>
          <a:p>
            <a:pPr marL="800100" lvl="1" indent="-342900">
              <a:lnSpc>
                <a:spcPts val="3400"/>
              </a:lnSpc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kumimoji="0" lang="fr-FR" sz="32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tout peut diminuer le coût de la jointure MBD par rapport à la </a:t>
            </a:r>
            <a:r>
              <a:rPr kumimoji="0" lang="fr-FR" sz="3200" b="0" i="0" u="none" strike="noStrike" kern="0" cap="none" spc="0" normalizeH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stratégie typique</a:t>
            </a:r>
            <a:endParaRPr kumimoji="0" lang="fr-FR" sz="2800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ts val="0"/>
              </a:spcBef>
              <a:buClr>
                <a:schemeClr val="accent2"/>
              </a:buClr>
              <a:buSzPct val="75000"/>
              <a:buFont typeface="Wingdings" pitchFamily="2" charset="2"/>
              <a:buChar char="§"/>
            </a:pPr>
            <a:endParaRPr kumimoji="0" lang="fr-FR" sz="28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405842" cy="1104900"/>
          </a:xfrm>
          <a:noFill/>
          <a:ln/>
        </p:spPr>
        <p:txBody>
          <a:bodyPr/>
          <a:lstStyle/>
          <a:p>
            <a:r>
              <a:rPr lang="fr-FR" dirty="0" smtClean="0"/>
              <a:t>Exécution de Requêtes Multiples</a:t>
            </a:r>
            <a:endParaRPr lang="fr-FR" sz="4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4348" y="1357298"/>
            <a:ext cx="8024842" cy="49673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Les requêtes résultantes sont en général parallèles</a:t>
            </a:r>
          </a:p>
          <a:p>
            <a:pPr marL="800100" lvl="1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On peut afficher la progression</a:t>
            </a:r>
          </a:p>
          <a:p>
            <a:pPr marL="342900" lvl="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Le </a:t>
            </a:r>
            <a:r>
              <a:rPr lang="fr-FR" sz="3600" b="0" kern="0" dirty="0" err="1" smtClean="0">
                <a:solidFill>
                  <a:schemeClr val="tx1"/>
                </a:solidFill>
                <a:latin typeface="+mn-lt"/>
              </a:rPr>
              <a:t>Choose</a:t>
            </a: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(Top k) est poussé vers les bases sources</a:t>
            </a:r>
          </a:p>
          <a:p>
            <a:pPr marL="342900" lvl="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La construction de la </a:t>
            </a:r>
            <a:r>
              <a:rPr lang="fr-FR" sz="3600" b="0" kern="0" dirty="0" err="1" smtClean="0">
                <a:solidFill>
                  <a:schemeClr val="tx1"/>
                </a:solidFill>
                <a:latin typeface="+mn-lt"/>
              </a:rPr>
              <a:t>multitable</a:t>
            </a: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est sur le nœud cible</a:t>
            </a:r>
          </a:p>
          <a:p>
            <a:pPr marL="342900" lvl="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Y compris l’exécution de </a:t>
            </a:r>
            <a:r>
              <a:rPr lang="fr-FR" sz="3600" b="0" kern="0" dirty="0" err="1" smtClean="0">
                <a:solidFill>
                  <a:schemeClr val="tx1"/>
                </a:solidFill>
                <a:latin typeface="+mn-lt"/>
              </a:rPr>
              <a:t>MDistinct</a:t>
            </a: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800100" lvl="1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kumimoji="0" lang="fr-FR" sz="36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Sur URL notamment</a:t>
            </a:r>
            <a:endParaRPr kumimoji="0" lang="fr-FR" sz="3200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405842" cy="1104900"/>
          </a:xfrm>
          <a:noFill/>
          <a:ln/>
        </p:spPr>
        <p:txBody>
          <a:bodyPr/>
          <a:lstStyle/>
          <a:p>
            <a:r>
              <a:rPr lang="fr-FR" dirty="0" smtClean="0"/>
              <a:t>Exécution de Requêtes </a:t>
            </a:r>
            <a:r>
              <a:rPr lang="fr-FR" dirty="0" err="1" smtClean="0"/>
              <a:t>Multibases</a:t>
            </a:r>
            <a:endParaRPr lang="fr-FR" sz="4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2910" y="1785926"/>
            <a:ext cx="8001056" cy="38576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D’une manière générale, les règles d’optimisation pratique de requêtes MBD restent primaire</a:t>
            </a:r>
          </a:p>
          <a:p>
            <a:pPr marL="342900" lvl="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On peut faire bien mieux </a:t>
            </a:r>
          </a:p>
          <a:p>
            <a:pPr marL="342900" lvl="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On en parlera dans le cours de directions de recherche </a:t>
            </a:r>
            <a:endParaRPr kumimoji="0" lang="fr-FR" sz="3200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405842" cy="1104900"/>
          </a:xfrm>
          <a:noFill/>
          <a:ln/>
        </p:spPr>
        <p:txBody>
          <a:bodyPr/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Multibases</a:t>
            </a:r>
            <a:r>
              <a:rPr lang="fr-FR" dirty="0" smtClean="0"/>
              <a:t> &amp; </a:t>
            </a:r>
            <a:r>
              <a:rPr lang="fr-FR" dirty="0" err="1" smtClean="0"/>
              <a:t>BDPs</a:t>
            </a:r>
            <a:r>
              <a:rPr lang="fr-FR" dirty="0" smtClean="0"/>
              <a:t> SQL Server</a:t>
            </a:r>
            <a:endParaRPr lang="fr-FR" sz="4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2910" y="1500174"/>
            <a:ext cx="8072494" cy="47863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Sous SQL Server une base peut être parallèle (BDP) et être dans une </a:t>
            </a:r>
            <a:r>
              <a:rPr lang="fr-FR" sz="3200" b="0" kern="0" dirty="0" err="1" smtClean="0">
                <a:solidFill>
                  <a:schemeClr val="tx1"/>
                </a:solidFill>
                <a:latin typeface="+mn-lt"/>
              </a:rPr>
              <a:t>multibase</a:t>
            </a:r>
            <a:endParaRPr lang="fr-FR" sz="3200" b="0" kern="0" dirty="0" smtClean="0">
              <a:solidFill>
                <a:schemeClr val="tx1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 Supporter donc les manipulations </a:t>
            </a:r>
            <a:r>
              <a:rPr lang="fr-FR" sz="3200" b="0" kern="0" dirty="0" err="1" smtClean="0">
                <a:solidFill>
                  <a:schemeClr val="tx1"/>
                </a:solidFill>
                <a:latin typeface="+mn-lt"/>
              </a:rPr>
              <a:t>multibases</a:t>
            </a:r>
            <a:endParaRPr lang="fr-FR" sz="3200" b="0" kern="0" dirty="0" smtClean="0">
              <a:solidFill>
                <a:schemeClr val="tx1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 La base </a:t>
            </a:r>
            <a:r>
              <a:rPr lang="fr-FR" sz="3200" b="0" kern="0" dirty="0" smtClean="0">
                <a:solidFill>
                  <a:schemeClr val="tx1"/>
                </a:solidFill>
              </a:rPr>
              <a:t>parallèle </a:t>
            </a: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utilise des </a:t>
            </a:r>
            <a:r>
              <a:rPr lang="fr-FR" sz="3200" b="0" i="1" kern="0" dirty="0" smtClean="0">
                <a:solidFill>
                  <a:schemeClr val="tx1"/>
                </a:solidFill>
                <a:latin typeface="+mn-lt"/>
              </a:rPr>
              <a:t>vues partitionnées distribuées</a:t>
            </a: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34290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kumimoji="0" lang="fr-FR" sz="32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Ces vues peuvent même être rendu </a:t>
            </a:r>
            <a:r>
              <a:rPr kumimoji="0" lang="fr-FR" sz="3200" b="0" i="0" u="none" strike="noStrike" kern="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scalables</a:t>
            </a:r>
            <a:endParaRPr kumimoji="0" lang="fr-FR" sz="3200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 On parlera + dans le cours de directions de recherche</a:t>
            </a:r>
            <a:endParaRPr kumimoji="0" lang="fr-FR" sz="2800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6B665FDE-BFAA-40C9-91CA-1CF9EA51A021}" type="slidenum">
              <a:rPr lang="fr-FR"/>
              <a:pPr/>
              <a:t>15</a:t>
            </a:fld>
            <a:endParaRPr lang="fr-FR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/>
              <a:t>Base de Données Scalable</a:t>
            </a:r>
            <a:endParaRPr lang="en-US" sz="36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630549"/>
            <a:ext cx="8415338" cy="4662674"/>
          </a:xfrm>
        </p:spPr>
        <p:txBody>
          <a:bodyPr/>
          <a:lstStyle/>
          <a:p>
            <a:r>
              <a:rPr lang="fr-FR" dirty="0"/>
              <a:t>La nombre de sites serveurs de la BDS croît dynamiquement avec sa taille</a:t>
            </a:r>
          </a:p>
          <a:p>
            <a:pPr lvl="1"/>
            <a:r>
              <a:rPr lang="fr-FR" dirty="0" smtClean="0"/>
              <a:t>Les tables se repartitionnent d’une </a:t>
            </a:r>
            <a:r>
              <a:rPr lang="fr-FR" dirty="0"/>
              <a:t>manière transparente pour les </a:t>
            </a:r>
            <a:r>
              <a:rPr lang="fr-FR" dirty="0" smtClean="0"/>
              <a:t>applications</a:t>
            </a:r>
          </a:p>
          <a:p>
            <a:pPr lvl="1"/>
            <a:r>
              <a:rPr lang="fr-FR" b="1" dirty="0" smtClean="0"/>
              <a:t>Pas besoin d’arrêter l’exploitation pour ajouter un nœud et reconfigurer</a:t>
            </a:r>
          </a:p>
          <a:p>
            <a:pPr lvl="2"/>
            <a:r>
              <a:rPr lang="fr-FR" sz="2800" dirty="0" smtClean="0"/>
              <a:t>Souvent un casse-tête pour le DBA</a:t>
            </a:r>
            <a:endParaRPr lang="fr-FR" sz="2800" dirty="0"/>
          </a:p>
          <a:p>
            <a:r>
              <a:rPr lang="fr-FR" dirty="0"/>
              <a:t>En utilisant les ressources cumulées</a:t>
            </a:r>
          </a:p>
          <a:p>
            <a:pPr lvl="1"/>
            <a:r>
              <a:rPr lang="fr-FR" dirty="0" err="1"/>
              <a:t>TOs</a:t>
            </a:r>
            <a:r>
              <a:rPr lang="fr-FR" dirty="0"/>
              <a:t> de RAM, </a:t>
            </a:r>
            <a:r>
              <a:rPr lang="fr-FR" dirty="0" err="1"/>
              <a:t>POs</a:t>
            </a:r>
            <a:r>
              <a:rPr lang="fr-FR" dirty="0"/>
              <a:t> de disques</a:t>
            </a:r>
            <a:r>
              <a:rPr lang="fr-FR" dirty="0" smtClean="0"/>
              <a:t>…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6B665FDE-BFAA-40C9-91CA-1CF9EA51A021}" type="slidenum">
              <a:rPr lang="fr-FR"/>
              <a:pPr/>
              <a:t>16</a:t>
            </a:fld>
            <a:endParaRPr lang="fr-FR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/>
              <a:t>Base de Données Scalable</a:t>
            </a:r>
            <a:endParaRPr lang="en-US" sz="36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846" y="1208517"/>
            <a:ext cx="8362462" cy="5649483"/>
          </a:xfrm>
        </p:spPr>
        <p:txBody>
          <a:bodyPr/>
          <a:lstStyle/>
          <a:p>
            <a:r>
              <a:rPr lang="fr-FR" sz="3600" dirty="0" smtClean="0"/>
              <a:t>P</a:t>
            </a:r>
            <a:r>
              <a:rPr lang="fr-FR" dirty="0" smtClean="0"/>
              <a:t>eut </a:t>
            </a:r>
            <a:r>
              <a:rPr lang="fr-FR" dirty="0"/>
              <a:t>s’étendre sur des milliers de sites (</a:t>
            </a:r>
            <a:r>
              <a:rPr lang="fr-FR" dirty="0" err="1"/>
              <a:t>PCs</a:t>
            </a:r>
            <a:r>
              <a:rPr lang="fr-FR" dirty="0"/>
              <a:t> &amp; </a:t>
            </a:r>
            <a:r>
              <a:rPr lang="fr-FR" dirty="0" err="1"/>
              <a:t>WSs</a:t>
            </a:r>
            <a:r>
              <a:rPr lang="fr-FR" dirty="0" smtClean="0"/>
              <a:t>)  en utilisant les ressources en commun</a:t>
            </a:r>
          </a:p>
          <a:p>
            <a:pPr lvl="1"/>
            <a:r>
              <a:rPr lang="fr-FR" sz="3600" dirty="0" smtClean="0"/>
              <a:t>Peut être du type P2P</a:t>
            </a:r>
          </a:p>
          <a:p>
            <a:pPr lvl="1"/>
            <a:r>
              <a:rPr lang="fr-FR" sz="3600" dirty="0" smtClean="0"/>
              <a:t> Google parle de 10M de sites bientôt</a:t>
            </a:r>
          </a:p>
          <a:p>
            <a:pPr lvl="2"/>
            <a:r>
              <a:rPr lang="fr-FR" sz="3200" dirty="0" smtClean="0"/>
              <a:t> Projet </a:t>
            </a:r>
            <a:r>
              <a:rPr lang="fr-FR" sz="3200" dirty="0" err="1" smtClean="0"/>
              <a:t>Spanner</a:t>
            </a:r>
            <a:endParaRPr lang="fr-FR" sz="3200" dirty="0" smtClean="0"/>
          </a:p>
          <a:p>
            <a:r>
              <a:rPr lang="fr-FR" dirty="0" smtClean="0"/>
              <a:t>Les sites sont dits « </a:t>
            </a:r>
            <a:r>
              <a:rPr lang="fr-FR" dirty="0" err="1" smtClean="0"/>
              <a:t>grid</a:t>
            </a:r>
            <a:r>
              <a:rPr lang="fr-FR" dirty="0" smtClean="0"/>
              <a:t> » or « </a:t>
            </a:r>
            <a:r>
              <a:rPr lang="fr-FR" dirty="0" err="1" smtClean="0"/>
              <a:t>cloud</a:t>
            </a:r>
            <a:r>
              <a:rPr lang="fr-FR" dirty="0" smtClean="0"/>
              <a:t> »</a:t>
            </a:r>
          </a:p>
          <a:p>
            <a:pPr lvl="1"/>
            <a:r>
              <a:rPr lang="fr-FR" sz="3200" dirty="0" smtClean="0"/>
              <a:t>Voir + loin pour le jargon commercial</a:t>
            </a:r>
          </a:p>
          <a:p>
            <a:r>
              <a:rPr lang="fr-FR" dirty="0" smtClean="0"/>
              <a:t>Le sites de « </a:t>
            </a:r>
            <a:r>
              <a:rPr lang="fr-FR" dirty="0" err="1" smtClean="0"/>
              <a:t>cloud</a:t>
            </a:r>
            <a:r>
              <a:rPr lang="fr-FR" dirty="0" smtClean="0"/>
              <a:t> » sont en général virtuels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6B665FDE-BFAA-40C9-91CA-1CF9EA51A021}" type="slidenum">
              <a:rPr lang="fr-FR"/>
              <a:pPr/>
              <a:t>17</a:t>
            </a:fld>
            <a:endParaRPr lang="fr-FR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/>
              <a:t>Base de Données Scalable</a:t>
            </a:r>
            <a:endParaRPr lang="en-US" sz="36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846" y="1208517"/>
            <a:ext cx="8362462" cy="4753371"/>
          </a:xfrm>
        </p:spPr>
        <p:txBody>
          <a:bodyPr/>
          <a:lstStyle/>
          <a:p>
            <a:r>
              <a:rPr lang="fr-FR" sz="4000" dirty="0" smtClean="0"/>
              <a:t>Il s’agit de machines virtuelles créées à la demande dans un « Data Center »</a:t>
            </a:r>
          </a:p>
          <a:p>
            <a:r>
              <a:rPr lang="fr-FR" sz="4000" dirty="0" smtClean="0"/>
              <a:t>Les sites physiques (CPU &amp; mémoires, dites « </a:t>
            </a:r>
            <a:r>
              <a:rPr lang="fr-FR" sz="4000" dirty="0" err="1" smtClean="0"/>
              <a:t>Blades</a:t>
            </a:r>
            <a:r>
              <a:rPr lang="fr-FR" sz="4000" dirty="0" smtClean="0"/>
              <a:t> » ) sont alloués dans des Data </a:t>
            </a:r>
            <a:r>
              <a:rPr lang="fr-FR" sz="4000" dirty="0" err="1" smtClean="0"/>
              <a:t>Centers</a:t>
            </a:r>
            <a:r>
              <a:rPr lang="fr-FR" sz="4000" dirty="0" smtClean="0"/>
              <a:t> par conteneurs</a:t>
            </a:r>
          </a:p>
          <a:p>
            <a:pPr lvl="1"/>
            <a:r>
              <a:rPr lang="fr-FR" sz="3600" dirty="0" smtClean="0"/>
              <a:t> 1500 à 2500 « </a:t>
            </a:r>
            <a:r>
              <a:rPr lang="fr-FR" sz="3600" dirty="0" err="1" smtClean="0"/>
              <a:t>blades</a:t>
            </a:r>
            <a:r>
              <a:rPr lang="fr-FR" sz="3600" dirty="0" smtClean="0"/>
              <a:t> » par conteneur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6B665FDE-BFAA-40C9-91CA-1CF9EA51A021}" type="slidenum">
              <a:rPr lang="fr-FR"/>
              <a:pPr/>
              <a:t>18</a:t>
            </a:fld>
            <a:endParaRPr lang="fr-FR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/>
              <a:t>Base de Données Scalable</a:t>
            </a:r>
            <a:endParaRPr lang="en-US" sz="36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846" y="1208517"/>
            <a:ext cx="8362462" cy="5649483"/>
          </a:xfrm>
        </p:spPr>
        <p:txBody>
          <a:bodyPr/>
          <a:lstStyle/>
          <a:p>
            <a:r>
              <a:rPr lang="fr-FR" sz="3600" dirty="0" smtClean="0"/>
              <a:t>L’offre commerciale pointe son nez  depuis 2009</a:t>
            </a:r>
          </a:p>
          <a:p>
            <a:pPr lvl="1"/>
            <a:r>
              <a:rPr lang="fr-FR" sz="3200" dirty="0" smtClean="0"/>
              <a:t> </a:t>
            </a:r>
            <a:r>
              <a:rPr lang="fr-FR" sz="3600" dirty="0" smtClean="0"/>
              <a:t>SQL Azur</a:t>
            </a:r>
            <a:endParaRPr lang="fr-FR" sz="3200" dirty="0" smtClean="0"/>
          </a:p>
          <a:p>
            <a:pPr lvl="2"/>
            <a:r>
              <a:rPr lang="fr-FR" dirty="0" smtClean="0"/>
              <a:t> </a:t>
            </a:r>
            <a:r>
              <a:rPr lang="fr-FR" sz="3600" dirty="0" smtClean="0"/>
              <a:t>BD de 10 GO max (2010)</a:t>
            </a:r>
          </a:p>
          <a:p>
            <a:pPr lvl="2"/>
            <a:r>
              <a:rPr lang="fr-FR" sz="3600" dirty="0" smtClean="0"/>
              <a:t>Sur </a:t>
            </a:r>
            <a:r>
              <a:rPr lang="fr-FR" sz="3600" u="sng" dirty="0" smtClean="0"/>
              <a:t>une</a:t>
            </a:r>
            <a:r>
              <a:rPr lang="fr-FR" sz="3600" dirty="0" smtClean="0"/>
              <a:t> seule machine virtuelle MS (2010)</a:t>
            </a:r>
          </a:p>
          <a:p>
            <a:pPr lvl="2"/>
            <a:r>
              <a:rPr lang="fr-FR" sz="3600" dirty="0" smtClean="0"/>
              <a:t> Une plaisanterie pour l’instant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6B665FDE-BFAA-40C9-91CA-1CF9EA51A021}" type="slidenum">
              <a:rPr lang="fr-FR"/>
              <a:pPr/>
              <a:t>19</a:t>
            </a:fld>
            <a:endParaRPr lang="fr-FR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/>
              <a:t>Base de Données Scalable</a:t>
            </a:r>
            <a:endParaRPr lang="en-US" sz="36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846" y="1349194"/>
            <a:ext cx="8415338" cy="5227451"/>
          </a:xfrm>
        </p:spPr>
        <p:txBody>
          <a:bodyPr/>
          <a:lstStyle/>
          <a:p>
            <a:r>
              <a:rPr lang="fr-FR" sz="3600" dirty="0" smtClean="0"/>
              <a:t>Plusieurs </a:t>
            </a:r>
            <a:r>
              <a:rPr lang="fr-FR" sz="3600" dirty="0" err="1" smtClean="0"/>
              <a:t>SGBDs</a:t>
            </a:r>
            <a:r>
              <a:rPr lang="fr-FR" sz="3600" dirty="0" smtClean="0"/>
              <a:t> utilisant </a:t>
            </a:r>
            <a:r>
              <a:rPr lang="fr-FR" sz="3600" dirty="0" err="1" smtClean="0"/>
              <a:t>Hadoop</a:t>
            </a:r>
            <a:r>
              <a:rPr lang="fr-FR" sz="3600" dirty="0" smtClean="0"/>
              <a:t> &amp; </a:t>
            </a:r>
            <a:r>
              <a:rPr lang="fr-FR" sz="3600" dirty="0" err="1" smtClean="0"/>
              <a:t>MapReduce</a:t>
            </a:r>
            <a:endParaRPr lang="fr-FR" sz="3600" dirty="0" smtClean="0"/>
          </a:p>
          <a:p>
            <a:pPr lvl="1"/>
            <a:r>
              <a:rPr lang="fr-FR" sz="3200" dirty="0" smtClean="0"/>
              <a:t>En fonctions externes</a:t>
            </a:r>
            <a:endParaRPr lang="fr-FR" dirty="0" smtClean="0"/>
          </a:p>
          <a:p>
            <a:r>
              <a:rPr lang="fr-FR" sz="3600" dirty="0" err="1" smtClean="0"/>
              <a:t>AsterData</a:t>
            </a:r>
            <a:endParaRPr lang="fr-FR" sz="3600" dirty="0" smtClean="0"/>
          </a:p>
          <a:p>
            <a:pPr lvl="1"/>
            <a:r>
              <a:rPr lang="fr-FR" dirty="0" smtClean="0"/>
              <a:t> </a:t>
            </a:r>
            <a:r>
              <a:rPr lang="fr-FR" sz="3200" dirty="0" smtClean="0"/>
              <a:t>Crée par les étudiants de </a:t>
            </a:r>
            <a:r>
              <a:rPr lang="fr-FR" sz="3200" dirty="0" err="1" smtClean="0"/>
              <a:t>Stanford</a:t>
            </a:r>
            <a:endParaRPr lang="fr-FR" dirty="0" smtClean="0"/>
          </a:p>
          <a:p>
            <a:r>
              <a:rPr lang="fr-FR" sz="3600" dirty="0" err="1" smtClean="0"/>
              <a:t>GreenPlum</a:t>
            </a:r>
            <a:endParaRPr lang="fr-FR" sz="3600" dirty="0" smtClean="0"/>
          </a:p>
          <a:p>
            <a:pPr lvl="1"/>
            <a:r>
              <a:rPr lang="fr-FR" dirty="0" smtClean="0"/>
              <a:t> Transfuges de Sun</a:t>
            </a:r>
          </a:p>
          <a:p>
            <a:r>
              <a:rPr lang="fr-FR" sz="3600" dirty="0" err="1" smtClean="0"/>
              <a:t>ParAcell</a:t>
            </a:r>
            <a:endParaRPr lang="fr-FR" sz="3600" dirty="0" smtClean="0"/>
          </a:p>
          <a:p>
            <a:pPr lvl="1"/>
            <a:r>
              <a:rPr lang="fr-FR" dirty="0" smtClean="0"/>
              <a:t>Sun/Oracle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990600"/>
          </a:xfrm>
          <a:noFill/>
          <a:ln/>
        </p:spPr>
        <p:txBody>
          <a:bodyPr/>
          <a:lstStyle/>
          <a:p>
            <a:pPr algn="ctr"/>
            <a:r>
              <a:rPr lang="fr-FR" dirty="0" smtClean="0"/>
              <a:t>SQL Serve</a:t>
            </a:r>
            <a:r>
              <a:rPr lang="en-US" dirty="0" smtClean="0"/>
              <a:t>r 2008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37550" cy="5181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3600" dirty="0"/>
              <a:t>Architecture MBD générale similaire à celle de </a:t>
            </a:r>
            <a:r>
              <a:rPr lang="fr-FR" sz="3600" dirty="0" err="1"/>
              <a:t>MsAccess</a:t>
            </a:r>
            <a:r>
              <a:rPr lang="fr-FR" sz="3600" dirty="0"/>
              <a:t>, en plus puissante</a:t>
            </a:r>
          </a:p>
          <a:p>
            <a:pPr lvl="1">
              <a:lnSpc>
                <a:spcPct val="90000"/>
              </a:lnSpc>
            </a:pPr>
            <a:r>
              <a:rPr lang="fr-FR" sz="3200" dirty="0"/>
              <a:t>passerelles vers Oracle, </a:t>
            </a:r>
            <a:r>
              <a:rPr lang="fr-FR" sz="3200" dirty="0" smtClean="0"/>
              <a:t>DB2</a:t>
            </a:r>
            <a:endParaRPr lang="fr-FR" sz="3200" dirty="0"/>
          </a:p>
          <a:p>
            <a:pPr lvl="1">
              <a:lnSpc>
                <a:spcPct val="90000"/>
              </a:lnSpc>
            </a:pPr>
            <a:r>
              <a:rPr lang="fr-FR" sz="3200" dirty="0"/>
              <a:t>ODBC et donc </a:t>
            </a:r>
            <a:r>
              <a:rPr lang="fr-FR" sz="3200" dirty="0" err="1"/>
              <a:t>MsAccess</a:t>
            </a:r>
            <a:endParaRPr lang="fr-FR" sz="3200" dirty="0"/>
          </a:p>
          <a:p>
            <a:pPr>
              <a:lnSpc>
                <a:spcPct val="90000"/>
              </a:lnSpc>
            </a:pPr>
            <a:r>
              <a:rPr lang="fr-FR" sz="3600" dirty="0"/>
              <a:t>Le langage </a:t>
            </a:r>
            <a:r>
              <a:rPr lang="fr-FR" sz="3600" dirty="0" err="1"/>
              <a:t>Transac</a:t>
            </a:r>
            <a:r>
              <a:rPr lang="fr-FR" sz="3600" dirty="0"/>
              <a:t>-SQL supporte </a:t>
            </a:r>
            <a:r>
              <a:rPr lang="fr-FR" sz="3600" dirty="0" smtClean="0"/>
              <a:t>plusieurs fonctions de </a:t>
            </a:r>
            <a:r>
              <a:rPr lang="fr-FR" sz="3600" dirty="0"/>
              <a:t>MSQL </a:t>
            </a:r>
            <a:endParaRPr lang="fr-FR" sz="3600" dirty="0" smtClean="0"/>
          </a:p>
          <a:p>
            <a:pPr>
              <a:lnSpc>
                <a:spcPct val="90000"/>
              </a:lnSpc>
            </a:pPr>
            <a:r>
              <a:rPr lang="fr-FR" sz="3600" u="sng" dirty="0" smtClean="0">
                <a:solidFill>
                  <a:schemeClr val="tx2"/>
                </a:solidFill>
              </a:rPr>
              <a:t> </a:t>
            </a:r>
            <a:r>
              <a:rPr lang="fr-FR" sz="3600" dirty="0" smtClean="0">
                <a:solidFill>
                  <a:schemeClr val="tx2"/>
                </a:solidFill>
              </a:rPr>
              <a:t>Est </a:t>
            </a:r>
            <a:r>
              <a:rPr lang="fr-FR" sz="3600" dirty="0">
                <a:solidFill>
                  <a:schemeClr val="tx2"/>
                </a:solidFill>
              </a:rPr>
              <a:t>le dialecte MBD le moins procédural de </a:t>
            </a:r>
            <a:r>
              <a:rPr lang="fr-FR" sz="3600" dirty="0" smtClean="0">
                <a:solidFill>
                  <a:schemeClr val="tx2"/>
                </a:solidFill>
              </a:rPr>
              <a:t>l'industrie</a:t>
            </a:r>
            <a:endParaRPr lang="fr-FR" sz="360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6B665FDE-BFAA-40C9-91CA-1CF9EA51A021}" type="slidenum">
              <a:rPr lang="fr-FR"/>
              <a:pPr/>
              <a:t>20</a:t>
            </a:fld>
            <a:endParaRPr lang="fr-FR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7772400" cy="786036"/>
          </a:xfrm>
        </p:spPr>
        <p:txBody>
          <a:bodyPr/>
          <a:lstStyle/>
          <a:p>
            <a:r>
              <a:rPr lang="fr-FR" sz="3600" dirty="0"/>
              <a:t>Base de Données </a:t>
            </a:r>
            <a:r>
              <a:rPr lang="fr-FR" sz="3600" dirty="0" err="1"/>
              <a:t>Scalable</a:t>
            </a:r>
            <a:endParaRPr lang="en-US" sz="3600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61609"/>
            <a:ext cx="8415338" cy="5496391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fr-FR" sz="2400" dirty="0" smtClean="0">
                <a:solidFill>
                  <a:srgbClr val="FFFF00"/>
                </a:solidFill>
              </a:rPr>
              <a:t>Jargon Commercial:  </a:t>
            </a:r>
          </a:p>
          <a:p>
            <a:pPr marL="742950" lvl="2" indent="-342900"/>
            <a:r>
              <a:rPr lang="fr-FR" dirty="0" smtClean="0">
                <a:solidFill>
                  <a:srgbClr val="FFFF00"/>
                </a:solidFill>
              </a:rPr>
              <a:t>P2P,  « </a:t>
            </a:r>
            <a:r>
              <a:rPr lang="fr-FR" dirty="0" err="1" smtClean="0">
                <a:solidFill>
                  <a:srgbClr val="FFFF00"/>
                </a:solidFill>
              </a:rPr>
              <a:t>Grid</a:t>
            </a:r>
            <a:r>
              <a:rPr lang="fr-FR" dirty="0" smtClean="0">
                <a:solidFill>
                  <a:srgbClr val="FFFF00"/>
                </a:solidFill>
              </a:rPr>
              <a:t> </a:t>
            </a:r>
            <a:r>
              <a:rPr lang="fr-FR" dirty="0" err="1" smtClean="0">
                <a:solidFill>
                  <a:srgbClr val="FFFF00"/>
                </a:solidFill>
              </a:rPr>
              <a:t>Hosting</a:t>
            </a:r>
            <a:r>
              <a:rPr lang="fr-FR" dirty="0" smtClean="0">
                <a:solidFill>
                  <a:srgbClr val="FFFF00"/>
                </a:solidFill>
              </a:rPr>
              <a:t>», «Cloud </a:t>
            </a:r>
            <a:r>
              <a:rPr lang="fr-FR" dirty="0" err="1" smtClean="0">
                <a:solidFill>
                  <a:srgbClr val="FFFF00"/>
                </a:solidFill>
              </a:rPr>
              <a:t>Computing</a:t>
            </a:r>
            <a:r>
              <a:rPr lang="fr-FR" dirty="0" smtClean="0">
                <a:solidFill>
                  <a:srgbClr val="FFFF00"/>
                </a:solidFill>
              </a:rPr>
              <a:t>», « </a:t>
            </a:r>
            <a:r>
              <a:rPr lang="fr-FR" dirty="0" err="1" smtClean="0">
                <a:solidFill>
                  <a:srgbClr val="FFFF00"/>
                </a:solidFill>
              </a:rPr>
              <a:t>Elastic</a:t>
            </a:r>
            <a:r>
              <a:rPr lang="fr-FR" dirty="0" smtClean="0">
                <a:solidFill>
                  <a:srgbClr val="FFFF00"/>
                </a:solidFill>
              </a:rPr>
              <a:t> </a:t>
            </a:r>
            <a:r>
              <a:rPr lang="fr-FR" dirty="0" err="1" smtClean="0">
                <a:solidFill>
                  <a:srgbClr val="FFFF00"/>
                </a:solidFill>
              </a:rPr>
              <a:t>Computing</a:t>
            </a:r>
            <a:r>
              <a:rPr lang="fr-FR" dirty="0" smtClean="0">
                <a:solidFill>
                  <a:srgbClr val="FFFF00"/>
                </a:solidFill>
              </a:rPr>
              <a:t> », « Data </a:t>
            </a:r>
            <a:r>
              <a:rPr lang="fr-FR" dirty="0" err="1" smtClean="0">
                <a:solidFill>
                  <a:srgbClr val="FFFF00"/>
                </a:solidFill>
              </a:rPr>
              <a:t>Fabrics</a:t>
            </a:r>
            <a:r>
              <a:rPr lang="fr-FR" dirty="0" smtClean="0">
                <a:solidFill>
                  <a:srgbClr val="FFFF00"/>
                </a:solidFill>
              </a:rPr>
              <a:t>», </a:t>
            </a:r>
            <a:r>
              <a:rPr lang="fr-FR" u="sng" dirty="0" err="1" smtClean="0">
                <a:solidFill>
                  <a:srgbClr val="FFFF00"/>
                </a:solidFill>
              </a:rPr>
              <a:t>D</a:t>
            </a:r>
            <a:r>
              <a:rPr lang="fr-FR" dirty="0" err="1" smtClean="0">
                <a:solidFill>
                  <a:srgbClr val="FFFF00"/>
                </a:solidFill>
              </a:rPr>
              <a:t>ata</a:t>
            </a:r>
            <a:r>
              <a:rPr lang="fr-FR" u="sng" dirty="0" err="1" smtClean="0">
                <a:solidFill>
                  <a:srgbClr val="FFFF00"/>
                </a:solidFill>
              </a:rPr>
              <a:t>b</a:t>
            </a:r>
            <a:r>
              <a:rPr lang="fr-FR" dirty="0" err="1" smtClean="0">
                <a:solidFill>
                  <a:srgbClr val="FFFF00"/>
                </a:solidFill>
              </a:rPr>
              <a:t>ase</a:t>
            </a:r>
            <a:r>
              <a:rPr lang="fr-FR" dirty="0" smtClean="0">
                <a:solidFill>
                  <a:srgbClr val="FFFF00"/>
                </a:solidFill>
              </a:rPr>
              <a:t> </a:t>
            </a:r>
            <a:r>
              <a:rPr lang="fr-FR" u="sng" dirty="0" smtClean="0">
                <a:solidFill>
                  <a:srgbClr val="FFFF00"/>
                </a:solidFill>
              </a:rPr>
              <a:t>a</a:t>
            </a:r>
            <a:r>
              <a:rPr lang="fr-FR" dirty="0" smtClean="0">
                <a:solidFill>
                  <a:srgbClr val="FFFF00"/>
                </a:solidFill>
              </a:rPr>
              <a:t>s </a:t>
            </a:r>
            <a:r>
              <a:rPr lang="fr-FR" u="sng" dirty="0" smtClean="0">
                <a:solidFill>
                  <a:srgbClr val="FFFF00"/>
                </a:solidFill>
              </a:rPr>
              <a:t>S</a:t>
            </a:r>
            <a:r>
              <a:rPr lang="fr-FR" dirty="0" smtClean="0">
                <a:solidFill>
                  <a:srgbClr val="FFFF00"/>
                </a:solidFill>
              </a:rPr>
              <a:t>ervice, </a:t>
            </a:r>
            <a:r>
              <a:rPr lang="fr-FR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SaaS</a:t>
            </a:r>
            <a:r>
              <a:rPr lang="fr-FR" dirty="0" smtClean="0">
                <a:solidFill>
                  <a:srgbClr val="FFFF00"/>
                </a:solidFill>
              </a:rPr>
              <a:t>…</a:t>
            </a:r>
          </a:p>
          <a:p>
            <a:r>
              <a:rPr lang="fr-FR" sz="2800" dirty="0" err="1" smtClean="0"/>
              <a:t>GemFire</a:t>
            </a:r>
            <a:r>
              <a:rPr lang="fr-FR" sz="2800" dirty="0" smtClean="0"/>
              <a:t> (</a:t>
            </a:r>
            <a:r>
              <a:rPr lang="fr-FR" sz="2800" dirty="0" err="1" smtClean="0"/>
              <a:t>Gemstone</a:t>
            </a:r>
            <a:r>
              <a:rPr lang="fr-FR" sz="2800" dirty="0" smtClean="0"/>
              <a:t>)</a:t>
            </a:r>
          </a:p>
          <a:p>
            <a:r>
              <a:rPr lang="fr-FR" sz="2800" dirty="0" smtClean="0"/>
              <a:t>Amazon EC </a:t>
            </a:r>
          </a:p>
          <a:p>
            <a:r>
              <a:rPr lang="fr-FR" sz="2800" dirty="0" smtClean="0"/>
              <a:t>Blue Cloud (IBM)</a:t>
            </a:r>
          </a:p>
          <a:p>
            <a:r>
              <a:rPr lang="fr-FR" sz="2800" dirty="0" smtClean="0"/>
              <a:t>SQL Azure et Windows Azure (MS)</a:t>
            </a:r>
          </a:p>
          <a:p>
            <a:r>
              <a:rPr lang="fr-FR" sz="2800" dirty="0" err="1" smtClean="0"/>
              <a:t>Enomaly</a:t>
            </a:r>
            <a:r>
              <a:rPr lang="fr-FR" sz="2800" dirty="0" smtClean="0"/>
              <a:t> </a:t>
            </a:r>
            <a:r>
              <a:rPr lang="fr-FR" sz="2800" dirty="0" smtClean="0">
                <a:hlinkClick r:id="rId3"/>
              </a:rPr>
              <a:t>http://www.enomalism.com/</a:t>
            </a:r>
            <a:endParaRPr lang="fr-FR" sz="2800" dirty="0" smtClean="0"/>
          </a:p>
          <a:p>
            <a:r>
              <a:rPr lang="fr-FR" sz="2800" dirty="0" smtClean="0"/>
              <a:t>Google </a:t>
            </a:r>
            <a:r>
              <a:rPr lang="fr-FR" sz="2800" dirty="0" err="1" smtClean="0"/>
              <a:t>Apps</a:t>
            </a:r>
            <a:endParaRPr lang="fr-FR" sz="2800" dirty="0" smtClean="0"/>
          </a:p>
          <a:p>
            <a:r>
              <a:rPr lang="fr-FR" sz="2800" dirty="0" smtClean="0"/>
              <a:t>Yahoo Pipes</a:t>
            </a:r>
          </a:p>
          <a:p>
            <a:r>
              <a:rPr lang="fr-FR" sz="2800" dirty="0" smtClean="0"/>
              <a:t>3Tera </a:t>
            </a:r>
            <a:r>
              <a:rPr lang="fr-FR" sz="2800" dirty="0" smtClean="0">
                <a:hlinkClick r:id="rId4"/>
              </a:rPr>
              <a:t>http://www.dnseurope.net/</a:t>
            </a:r>
            <a:endParaRPr lang="fr-FR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97E37536-3CF5-40D3-912D-D785930D9C52}" type="slidenum">
              <a:rPr lang="fr-FR"/>
              <a:pPr/>
              <a:t>21</a:t>
            </a:fld>
            <a:endParaRPr lang="fr-FR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271463"/>
            <a:ext cx="7772400" cy="925289"/>
          </a:xfrm>
          <a:ln/>
        </p:spPr>
        <p:txBody>
          <a:bodyPr/>
          <a:lstStyle/>
          <a:p>
            <a:r>
              <a:rPr lang="fr-FR" sz="3600" dirty="0">
                <a:solidFill>
                  <a:srgbClr val="FFFF00"/>
                </a:solidFill>
              </a:rPr>
              <a:t>Structures de Données Distribuées et </a:t>
            </a:r>
            <a:r>
              <a:rPr lang="fr-FR" sz="3600" dirty="0" err="1" smtClean="0">
                <a:solidFill>
                  <a:srgbClr val="FFFF00"/>
                </a:solidFill>
              </a:rPr>
              <a:t>Scalables</a:t>
            </a:r>
            <a:r>
              <a:rPr lang="fr-FR" sz="3600" dirty="0" smtClean="0">
                <a:solidFill>
                  <a:srgbClr val="FFFF00"/>
                </a:solidFill>
              </a:rPr>
              <a:t> (Infrastructure Cloud)</a:t>
            </a:r>
            <a:endParaRPr lang="fr-FR" sz="3600" dirty="0">
              <a:solidFill>
                <a:srgbClr val="FFFF00"/>
              </a:solidFill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63" y="2093913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4000" dirty="0"/>
              <a:t>Partitionnement dynamique transparent au client</a:t>
            </a:r>
          </a:p>
          <a:p>
            <a:pPr lvl="1">
              <a:lnSpc>
                <a:spcPct val="80000"/>
              </a:lnSpc>
            </a:pPr>
            <a:r>
              <a:rPr lang="fr-FR" sz="3600" dirty="0"/>
              <a:t>par hachage (LH</a:t>
            </a:r>
            <a:r>
              <a:rPr lang="fr-FR" sz="3600" dirty="0" smtClean="0"/>
              <a:t>*, </a:t>
            </a:r>
            <a:r>
              <a:rPr lang="fr-FR" sz="3600" dirty="0" err="1" smtClean="0"/>
              <a:t>Chord</a:t>
            </a:r>
            <a:r>
              <a:rPr lang="fr-FR" sz="3600" dirty="0" smtClean="0"/>
              <a:t>…)</a:t>
            </a:r>
            <a:endParaRPr lang="fr-FR" sz="3600" dirty="0"/>
          </a:p>
          <a:p>
            <a:pPr lvl="1">
              <a:lnSpc>
                <a:spcPct val="80000"/>
              </a:lnSpc>
            </a:pPr>
            <a:r>
              <a:rPr lang="fr-FR" sz="3600" dirty="0"/>
              <a:t>par intervalles (RP*) : </a:t>
            </a:r>
            <a:r>
              <a:rPr lang="fr-FR" sz="3600" dirty="0">
                <a:solidFill>
                  <a:srgbClr val="FFFF00"/>
                </a:solidFill>
              </a:rPr>
              <a:t>SDDS-2005 au </a:t>
            </a:r>
            <a:r>
              <a:rPr lang="fr-FR" sz="3600" dirty="0" smtClean="0">
                <a:solidFill>
                  <a:srgbClr val="FFFF00"/>
                </a:solidFill>
              </a:rPr>
              <a:t>B019, Google</a:t>
            </a:r>
            <a:endParaRPr lang="fr-FR" sz="3600" dirty="0">
              <a:solidFill>
                <a:srgbClr val="FFFF00"/>
              </a:solidFill>
            </a:endParaRPr>
          </a:p>
          <a:p>
            <a:pPr lvl="1">
              <a:lnSpc>
                <a:spcPct val="80000"/>
              </a:lnSpc>
            </a:pPr>
            <a:r>
              <a:rPr lang="fr-FR" sz="3600" dirty="0"/>
              <a:t>multi-attribut (k-RP*…)</a:t>
            </a:r>
          </a:p>
          <a:p>
            <a:pPr lvl="1">
              <a:lnSpc>
                <a:spcPct val="80000"/>
              </a:lnSpc>
            </a:pPr>
            <a:r>
              <a:rPr lang="fr-FR" sz="3600" dirty="0"/>
              <a:t>à tolérance de pannes (LH*sa</a:t>
            </a:r>
            <a:r>
              <a:rPr lang="fr-FR" sz="3600" dirty="0" smtClean="0"/>
              <a:t>)</a:t>
            </a:r>
            <a:endParaRPr lang="fr-FR" sz="36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97E37536-3CF5-40D3-912D-D785930D9C52}" type="slidenum">
              <a:rPr lang="fr-FR"/>
              <a:pPr/>
              <a:t>22</a:t>
            </a:fld>
            <a:endParaRPr lang="fr-FR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271463"/>
            <a:ext cx="7772400" cy="997297"/>
          </a:xfrm>
          <a:ln/>
        </p:spPr>
        <p:txBody>
          <a:bodyPr/>
          <a:lstStyle/>
          <a:p>
            <a:r>
              <a:rPr lang="fr-FR" sz="3600" dirty="0">
                <a:solidFill>
                  <a:srgbClr val="FFFF00"/>
                </a:solidFill>
              </a:rPr>
              <a:t>Structures de Données Distribuées et </a:t>
            </a:r>
            <a:r>
              <a:rPr lang="fr-FR" sz="3600" dirty="0" err="1" smtClean="0">
                <a:solidFill>
                  <a:srgbClr val="FFFF00"/>
                </a:solidFill>
              </a:rPr>
              <a:t>Scalables</a:t>
            </a:r>
            <a:r>
              <a:rPr lang="fr-FR" sz="3600" dirty="0" smtClean="0">
                <a:solidFill>
                  <a:srgbClr val="FFFF00"/>
                </a:solidFill>
              </a:rPr>
              <a:t> (Infrastructure Cloud)</a:t>
            </a:r>
            <a:endParaRPr lang="fr-FR" sz="3600" dirty="0">
              <a:solidFill>
                <a:srgbClr val="FFFF00"/>
              </a:solidFill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63" y="2093913"/>
            <a:ext cx="7704137" cy="450031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4000" dirty="0" smtClean="0"/>
              <a:t>Accès </a:t>
            </a:r>
            <a:r>
              <a:rPr lang="fr-FR" sz="4000" dirty="0"/>
              <a:t>par clé par le client</a:t>
            </a:r>
          </a:p>
          <a:p>
            <a:pPr lvl="1">
              <a:lnSpc>
                <a:spcPct val="80000"/>
              </a:lnSpc>
            </a:pPr>
            <a:r>
              <a:rPr lang="fr-FR" sz="3600" dirty="0"/>
              <a:t>Peut subir des </a:t>
            </a:r>
            <a:r>
              <a:rPr lang="fr-FR" sz="3600" i="1" dirty="0"/>
              <a:t>renvois </a:t>
            </a:r>
            <a:r>
              <a:rPr lang="fr-FR" sz="3600" dirty="0"/>
              <a:t>entre les serveurs</a:t>
            </a:r>
          </a:p>
          <a:p>
            <a:pPr>
              <a:lnSpc>
                <a:spcPct val="80000"/>
              </a:lnSpc>
            </a:pPr>
            <a:r>
              <a:rPr lang="fr-FR" sz="4000" dirty="0"/>
              <a:t>Idem pour l’accès parallèle </a:t>
            </a:r>
            <a:endParaRPr lang="fr-FR" sz="4000" dirty="0" smtClean="0"/>
          </a:p>
          <a:p>
            <a:pPr lvl="1">
              <a:lnSpc>
                <a:spcPct val="80000"/>
              </a:lnSpc>
            </a:pPr>
            <a:r>
              <a:rPr lang="fr-FR" sz="3600" dirty="0" smtClean="0"/>
              <a:t>Scans</a:t>
            </a:r>
            <a:r>
              <a:rPr lang="fr-FR" sz="3600" dirty="0"/>
              <a:t> </a:t>
            </a:r>
            <a:r>
              <a:rPr lang="fr-FR" sz="3600" dirty="0" smtClean="0"/>
              <a:t>et  peut-être </a:t>
            </a:r>
            <a:r>
              <a:rPr lang="fr-FR" sz="3600" dirty="0" err="1" smtClean="0"/>
              <a:t>Map</a:t>
            </a:r>
            <a:r>
              <a:rPr lang="fr-FR" sz="3600" dirty="0" smtClean="0"/>
              <a:t>/</a:t>
            </a:r>
            <a:r>
              <a:rPr lang="fr-FR" sz="3600" dirty="0" err="1" smtClean="0"/>
              <a:t>Reduce</a:t>
            </a:r>
            <a:endParaRPr lang="fr-FR" sz="3600" dirty="0"/>
          </a:p>
          <a:p>
            <a:pPr>
              <a:lnSpc>
                <a:spcPct val="80000"/>
              </a:lnSpc>
            </a:pPr>
            <a:r>
              <a:rPr lang="fr-FR" sz="4000" dirty="0">
                <a:solidFill>
                  <a:srgbClr val="FF0066"/>
                </a:solidFill>
              </a:rPr>
              <a:t>Voir les cours sur les </a:t>
            </a:r>
            <a:r>
              <a:rPr lang="fr-FR" sz="4000" dirty="0" err="1">
                <a:solidFill>
                  <a:srgbClr val="FF0066"/>
                </a:solidFill>
              </a:rPr>
              <a:t>SDDSs</a:t>
            </a:r>
            <a:r>
              <a:rPr lang="fr-FR" sz="4000" dirty="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97E37536-3CF5-40D3-912D-D785930D9C52}" type="slidenum">
              <a:rPr lang="fr-FR"/>
              <a:pPr/>
              <a:t>23</a:t>
            </a:fld>
            <a:endParaRPr lang="fr-FR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71463"/>
            <a:ext cx="8047806" cy="997297"/>
          </a:xfrm>
          <a:ln/>
        </p:spPr>
        <p:txBody>
          <a:bodyPr/>
          <a:lstStyle/>
          <a:p>
            <a:r>
              <a:rPr lang="fr-FR" sz="3600" dirty="0">
                <a:solidFill>
                  <a:srgbClr val="FFFF00"/>
                </a:solidFill>
              </a:rPr>
              <a:t>Structures de Données Distribuées et </a:t>
            </a:r>
            <a:r>
              <a:rPr lang="fr-FR" sz="3600" dirty="0" err="1" smtClean="0">
                <a:solidFill>
                  <a:srgbClr val="FFFF00"/>
                </a:solidFill>
              </a:rPr>
              <a:t>Scalables</a:t>
            </a:r>
            <a:r>
              <a:rPr lang="fr-FR" sz="3600" dirty="0" smtClean="0">
                <a:solidFill>
                  <a:srgbClr val="FFFF00"/>
                </a:solidFill>
              </a:rPr>
              <a:t> (Infrastructure Cloud)</a:t>
            </a:r>
            <a:endParaRPr lang="fr-FR" sz="3600" dirty="0">
              <a:solidFill>
                <a:srgbClr val="FFFF00"/>
              </a:solidFill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63" y="2093913"/>
            <a:ext cx="7704137" cy="363867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4000" dirty="0" smtClean="0"/>
              <a:t>Modèles de données </a:t>
            </a:r>
          </a:p>
          <a:p>
            <a:pPr>
              <a:lnSpc>
                <a:spcPct val="80000"/>
              </a:lnSpc>
            </a:pPr>
            <a:r>
              <a:rPr lang="fr-FR" sz="4000" dirty="0" smtClean="0"/>
              <a:t>Fichiers clé – valeur</a:t>
            </a:r>
          </a:p>
          <a:p>
            <a:pPr lvl="1">
              <a:lnSpc>
                <a:spcPct val="80000"/>
              </a:lnSpc>
            </a:pPr>
            <a:r>
              <a:rPr lang="fr-FR" sz="3600" dirty="0" smtClean="0"/>
              <a:t> </a:t>
            </a:r>
            <a:r>
              <a:rPr lang="fr-FR" sz="3600" dirty="0" err="1" smtClean="0"/>
              <a:t>Hadoop</a:t>
            </a:r>
            <a:r>
              <a:rPr lang="fr-FR" sz="3600" dirty="0" smtClean="0"/>
              <a:t>, Cassandra, Mango, </a:t>
            </a:r>
            <a:r>
              <a:rPr lang="fr-FR" sz="3600" dirty="0" err="1" smtClean="0"/>
              <a:t>Voldemort</a:t>
            </a:r>
            <a:r>
              <a:rPr lang="fr-FR" sz="3600" dirty="0" smtClean="0"/>
              <a:t>, </a:t>
            </a:r>
            <a:r>
              <a:rPr lang="fr-FR" sz="3600" dirty="0" err="1" smtClean="0"/>
              <a:t>Pig</a:t>
            </a:r>
            <a:r>
              <a:rPr lang="fr-FR" sz="3600" dirty="0" smtClean="0"/>
              <a:t>…</a:t>
            </a:r>
          </a:p>
          <a:p>
            <a:pPr>
              <a:lnSpc>
                <a:spcPct val="80000"/>
              </a:lnSpc>
            </a:pPr>
            <a:r>
              <a:rPr lang="fr-FR" sz="4000" dirty="0" smtClean="0"/>
              <a:t>Tables relationnelles</a:t>
            </a:r>
          </a:p>
          <a:p>
            <a:pPr lvl="1">
              <a:lnSpc>
                <a:spcPct val="80000"/>
              </a:lnSpc>
            </a:pPr>
            <a:r>
              <a:rPr lang="fr-FR" sz="3600" dirty="0" smtClean="0"/>
              <a:t> SD-SQL Server, </a:t>
            </a:r>
            <a:r>
              <a:rPr lang="fr-FR" sz="3600" dirty="0" err="1" smtClean="0"/>
              <a:t>Hive</a:t>
            </a:r>
            <a:r>
              <a:rPr lang="fr-FR" sz="3600" dirty="0" smtClean="0"/>
              <a:t>, </a:t>
            </a:r>
            <a:r>
              <a:rPr lang="fr-FR" sz="3600" dirty="0" err="1" smtClean="0"/>
              <a:t>HadoopDB</a:t>
            </a:r>
            <a:endParaRPr lang="fr-FR" sz="3600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0A61D132-0E0B-4327-BA31-E8B1B06F74D6}" type="slidenum">
              <a:rPr lang="fr-FR"/>
              <a:pPr/>
              <a:t>24</a:t>
            </a:fld>
            <a:endParaRPr lang="fr-FR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271463"/>
            <a:ext cx="7772400" cy="925289"/>
          </a:xfrm>
          <a:ln/>
        </p:spPr>
        <p:txBody>
          <a:bodyPr/>
          <a:lstStyle/>
          <a:p>
            <a:r>
              <a:rPr lang="fr-FR" sz="3600" dirty="0">
                <a:solidFill>
                  <a:srgbClr val="FFFF00"/>
                </a:solidFill>
              </a:rPr>
              <a:t>SD-SQL Server </a:t>
            </a:r>
            <a:br>
              <a:rPr lang="fr-FR" sz="3600" dirty="0">
                <a:solidFill>
                  <a:srgbClr val="FFFF00"/>
                </a:solidFill>
              </a:rPr>
            </a:br>
            <a:r>
              <a:rPr lang="fr-FR" sz="3600" dirty="0">
                <a:solidFill>
                  <a:srgbClr val="FFFF00"/>
                </a:solidFill>
              </a:rPr>
              <a:t>1</a:t>
            </a:r>
            <a:r>
              <a:rPr lang="fr-FR" sz="3600" baseline="30000" dirty="0">
                <a:solidFill>
                  <a:srgbClr val="FFFF00"/>
                </a:solidFill>
              </a:rPr>
              <a:t>er</a:t>
            </a:r>
            <a:r>
              <a:rPr lang="fr-FR" sz="3600" dirty="0">
                <a:solidFill>
                  <a:srgbClr val="FFFF00"/>
                </a:solidFill>
              </a:rPr>
              <a:t> SGBD </a:t>
            </a:r>
            <a:r>
              <a:rPr lang="fr-FR" sz="3600" dirty="0" err="1">
                <a:solidFill>
                  <a:srgbClr val="FFFF00"/>
                </a:solidFill>
              </a:rPr>
              <a:t>Scalable</a:t>
            </a:r>
            <a:r>
              <a:rPr lang="fr-FR" sz="3600" dirty="0">
                <a:solidFill>
                  <a:srgbClr val="FFFF00"/>
                </a:solidFill>
              </a:rPr>
              <a:t> Distribué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63" y="2093912"/>
            <a:ext cx="7756891" cy="446514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dirty="0"/>
              <a:t>Utilise le principe des SDDS</a:t>
            </a:r>
          </a:p>
          <a:p>
            <a:pPr>
              <a:lnSpc>
                <a:spcPct val="90000"/>
              </a:lnSpc>
            </a:pPr>
            <a:r>
              <a:rPr lang="fr-FR" dirty="0"/>
              <a:t>Les tables relationnelles se répartissent automatiquement par éclatements sur autant de SD-SQL Servers qu’il faut</a:t>
            </a:r>
          </a:p>
          <a:p>
            <a:pPr>
              <a:lnSpc>
                <a:spcPct val="90000"/>
              </a:lnSpc>
            </a:pPr>
            <a:r>
              <a:rPr lang="fr-FR" dirty="0"/>
              <a:t>La répartition est invisible aux applications</a:t>
            </a:r>
          </a:p>
          <a:p>
            <a:pPr lvl="1">
              <a:lnSpc>
                <a:spcPct val="90000"/>
              </a:lnSpc>
            </a:pPr>
            <a:r>
              <a:rPr lang="fr-FR" sz="3200" dirty="0"/>
              <a:t>Proto </a:t>
            </a:r>
            <a:r>
              <a:rPr lang="fr-FR" sz="3200" dirty="0" smtClean="0"/>
              <a:t>visible </a:t>
            </a:r>
            <a:r>
              <a:rPr lang="fr-FR" sz="3200" dirty="0"/>
              <a:t>sur le site CERIA (vidéo) </a:t>
            </a:r>
          </a:p>
          <a:p>
            <a:pPr lvl="1">
              <a:lnSpc>
                <a:spcPct val="90000"/>
              </a:lnSpc>
            </a:pPr>
            <a:r>
              <a:rPr lang="fr-FR" sz="3200" dirty="0"/>
              <a:t>Thèse Doctorat de </a:t>
            </a:r>
            <a:r>
              <a:rPr lang="fr-FR" sz="3200" dirty="0" err="1"/>
              <a:t>Soror</a:t>
            </a:r>
            <a:r>
              <a:rPr lang="fr-FR" sz="3200" dirty="0"/>
              <a:t> </a:t>
            </a:r>
            <a:r>
              <a:rPr lang="fr-FR" sz="3200" dirty="0" err="1"/>
              <a:t>Sahri</a:t>
            </a:r>
            <a:r>
              <a:rPr lang="fr-FR" sz="3200" dirty="0"/>
              <a:t> (2006</a:t>
            </a:r>
            <a:r>
              <a:rPr lang="fr-FR" sz="3200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fr-FR" sz="2800" dirty="0" smtClean="0"/>
              <a:t> </a:t>
            </a:r>
            <a:r>
              <a:rPr lang="fr-FR" sz="2800" dirty="0" err="1" smtClean="0"/>
              <a:t>MdC</a:t>
            </a:r>
            <a:r>
              <a:rPr lang="fr-FR" sz="2800" dirty="0" smtClean="0"/>
              <a:t> à Paris 6</a:t>
            </a:r>
            <a:endParaRPr lang="fr-F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8542338" y="6477000"/>
            <a:ext cx="601662" cy="381000"/>
          </a:xfrm>
          <a:prstGeom prst="rect">
            <a:avLst/>
          </a:prstGeom>
        </p:spPr>
        <p:txBody>
          <a:bodyPr/>
          <a:lstStyle/>
          <a:p>
            <a:fld id="{E3D2E9A1-C9B8-49AE-B008-AFA0D672877D}" type="slidenum">
              <a:rPr lang="fr-FR"/>
              <a:pPr/>
              <a:t>25</a:t>
            </a:fld>
            <a:endParaRPr lang="fr-FR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>
                <a:solidFill>
                  <a:srgbClr val="FFFF00"/>
                </a:solidFill>
              </a:rPr>
              <a:t>SD-SQL Server </a:t>
            </a:r>
            <a:br>
              <a:rPr lang="fr-FR" sz="3600">
                <a:solidFill>
                  <a:srgbClr val="FFFF00"/>
                </a:solidFill>
              </a:rPr>
            </a:br>
            <a:r>
              <a:rPr lang="fr-FR" sz="3600">
                <a:solidFill>
                  <a:srgbClr val="FFFF00"/>
                </a:solidFill>
              </a:rPr>
              <a:t>1</a:t>
            </a:r>
            <a:r>
              <a:rPr lang="fr-FR" sz="3600" baseline="30000">
                <a:solidFill>
                  <a:srgbClr val="FFFF00"/>
                </a:solidFill>
              </a:rPr>
              <a:t>er</a:t>
            </a:r>
            <a:r>
              <a:rPr lang="fr-FR" sz="3600">
                <a:solidFill>
                  <a:srgbClr val="FFFF00"/>
                </a:solidFill>
              </a:rPr>
              <a:t> SGBD Scalable Distribué</a:t>
            </a:r>
          </a:p>
        </p:txBody>
      </p:sp>
      <p:pic>
        <p:nvPicPr>
          <p:cNvPr id="140293" name="Picture 5" descr="springer-sd-sql-ser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75" y="1287463"/>
            <a:ext cx="4481513" cy="4879657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2367280" y="6268720"/>
            <a:ext cx="5913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FF00"/>
                </a:solidFill>
                <a:hlinkClick r:id="rId4"/>
              </a:rPr>
              <a:t>SD-SQL Server Démo</a:t>
            </a:r>
            <a:r>
              <a:rPr lang="fr-FR" sz="2400" dirty="0" smtClean="0">
                <a:solidFill>
                  <a:srgbClr val="FFFF00"/>
                </a:solidFill>
              </a:rPr>
              <a:t> par </a:t>
            </a:r>
            <a:r>
              <a:rPr lang="fr-FR" sz="2400" dirty="0" err="1" smtClean="0">
                <a:solidFill>
                  <a:srgbClr val="FFFF00"/>
                </a:solidFill>
              </a:rPr>
              <a:t>Soror</a:t>
            </a:r>
            <a:endParaRPr lang="fr-F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Transactions</a:t>
            </a:r>
          </a:p>
        </p:txBody>
      </p:sp>
      <p:graphicFrame>
        <p:nvGraphicFramePr>
          <p:cNvPr id="5123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19125" y="2476500"/>
          <a:ext cx="7996238" cy="2525713"/>
        </p:xfrm>
        <a:graphic>
          <a:graphicData uri="http://schemas.openxmlformats.org/presentationml/2006/ole">
            <p:oleObj spid="_x0000_s116738" name="Document" r:id="rId4" imgW="7121520" imgH="2257200" progId="Word.Document.8">
              <p:embed/>
            </p:oleObj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Transactions</a:t>
            </a:r>
          </a:p>
        </p:txBody>
      </p:sp>
      <p:graphicFrame>
        <p:nvGraphicFramePr>
          <p:cNvPr id="5123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19125" y="2476500"/>
          <a:ext cx="7996238" cy="2525713"/>
        </p:xfrm>
        <a:graphic>
          <a:graphicData uri="http://schemas.openxmlformats.org/presentationml/2006/ole">
            <p:oleObj spid="_x0000_s5123" name="Document" r:id="rId4" imgW="7121520" imgH="2257200" progId="Word.Document.8">
              <p:embed/>
            </p:oleObj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09600"/>
            <a:ext cx="6842125" cy="762000"/>
          </a:xfrm>
          <a:noFill/>
          <a:ln/>
        </p:spPr>
        <p:txBody>
          <a:bodyPr/>
          <a:lstStyle/>
          <a:p>
            <a:r>
              <a:rPr lang="en-US"/>
              <a:t>Transactions  </a:t>
            </a:r>
            <a:r>
              <a:rPr lang="en-US">
                <a:solidFill>
                  <a:schemeClr val="accent2"/>
                </a:solidFill>
              </a:rPr>
              <a:t>ACID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  <a:noFill/>
          <a:ln/>
        </p:spPr>
        <p:txBody>
          <a:bodyPr/>
          <a:lstStyle/>
          <a:p>
            <a:r>
              <a:rPr lang="en-US" dirty="0" err="1"/>
              <a:t>Opérations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/>
                </a:solidFill>
              </a:rPr>
              <a:t>a</a:t>
            </a:r>
            <a:r>
              <a:rPr lang="en-US" dirty="0" err="1">
                <a:solidFill>
                  <a:srgbClr val="00FF00"/>
                </a:solidFill>
              </a:rPr>
              <a:t>tomiques</a:t>
            </a:r>
            <a:r>
              <a:rPr lang="en-US" dirty="0"/>
              <a:t> </a:t>
            </a:r>
            <a:r>
              <a:rPr lang="en-US" dirty="0" err="1"/>
              <a:t>inexprimables</a:t>
            </a:r>
            <a:r>
              <a:rPr lang="en-US" dirty="0"/>
              <a:t> avec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requête</a:t>
            </a:r>
            <a:r>
              <a:rPr lang="en-US" dirty="0"/>
              <a:t> </a:t>
            </a:r>
            <a:r>
              <a:rPr lang="en-US" dirty="0" err="1"/>
              <a:t>relationnelle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Exécutées</a:t>
            </a:r>
            <a:r>
              <a:rPr lang="en-US" dirty="0"/>
              <a:t> </a:t>
            </a:r>
            <a:r>
              <a:rPr lang="en-US" dirty="0" err="1"/>
              <a:t>entièrement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pas du tout</a:t>
            </a:r>
          </a:p>
          <a:p>
            <a:r>
              <a:rPr lang="en-US" dirty="0" err="1"/>
              <a:t>Préservant</a:t>
            </a:r>
            <a:r>
              <a:rPr lang="en-US" dirty="0"/>
              <a:t> la </a:t>
            </a:r>
            <a:r>
              <a:rPr lang="en-US" dirty="0" err="1">
                <a:solidFill>
                  <a:schemeClr val="accent2"/>
                </a:solidFill>
              </a:rPr>
              <a:t>consistance</a:t>
            </a:r>
            <a:r>
              <a:rPr lang="en-US" dirty="0"/>
              <a:t> de la BD</a:t>
            </a:r>
          </a:p>
          <a:p>
            <a:r>
              <a:rPr lang="en-US" dirty="0"/>
              <a:t> 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l'usager</a:t>
            </a:r>
            <a:r>
              <a:rPr lang="en-US" dirty="0"/>
              <a:t> </a:t>
            </a:r>
            <a:r>
              <a:rPr lang="en-US" dirty="0" err="1"/>
              <a:t>était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/>
                </a:solidFill>
              </a:rPr>
              <a:t>i</a:t>
            </a:r>
            <a:r>
              <a:rPr lang="en-US" dirty="0" err="1">
                <a:solidFill>
                  <a:srgbClr val="00FF00"/>
                </a:solidFill>
              </a:rPr>
              <a:t>solé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sur</a:t>
            </a:r>
            <a:r>
              <a:rPr lang="en-US" dirty="0"/>
              <a:t> la BD</a:t>
            </a:r>
          </a:p>
          <a:p>
            <a:r>
              <a:rPr lang="en-US" dirty="0"/>
              <a:t>A </a:t>
            </a:r>
            <a:r>
              <a:rPr lang="en-US" dirty="0" err="1"/>
              <a:t>effet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d</a:t>
            </a:r>
            <a:r>
              <a:rPr lang="en-US" dirty="0">
                <a:solidFill>
                  <a:srgbClr val="00FF00"/>
                </a:solidFill>
              </a:rPr>
              <a:t>urable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la BD,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fois</a:t>
            </a:r>
            <a:r>
              <a:rPr lang="en-US" dirty="0"/>
              <a:t> </a:t>
            </a:r>
            <a:r>
              <a:rPr lang="en-US" dirty="0" err="1"/>
              <a:t>terminées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prévu</a:t>
            </a:r>
            <a:endParaRPr lang="en-US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6713"/>
            <a:ext cx="7772400" cy="904875"/>
          </a:xfrm>
          <a:noFill/>
          <a:ln/>
        </p:spPr>
        <p:txBody>
          <a:bodyPr/>
          <a:lstStyle/>
          <a:p>
            <a:r>
              <a:rPr lang="en-US" sz="3600"/>
              <a:t>Primitives de gestion de transactions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867680" cy="4538682"/>
          </a:xfrm>
          <a:noFill/>
          <a:ln/>
        </p:spPr>
        <p:txBody>
          <a:bodyPr/>
          <a:lstStyle/>
          <a:p>
            <a:r>
              <a:rPr lang="en-US" sz="4000" dirty="0">
                <a:solidFill>
                  <a:srgbClr val="00FF00"/>
                </a:solidFill>
              </a:rPr>
              <a:t>BEGIN, COMMIT, ROLLBACK</a:t>
            </a:r>
            <a:endParaRPr lang="en-US" sz="4000" dirty="0"/>
          </a:p>
          <a:p>
            <a:pPr>
              <a:buFont typeface="Monotype Sorts" pitchFamily="2" charset="2"/>
              <a:buNone/>
            </a:pPr>
            <a:r>
              <a:rPr lang="en-US" dirty="0">
                <a:solidFill>
                  <a:schemeClr val="tx2"/>
                </a:solidFill>
              </a:rPr>
              <a:t>BEGIN</a:t>
            </a:r>
            <a:r>
              <a:rPr lang="en-US" dirty="0"/>
              <a:t> TRANSACTION</a:t>
            </a:r>
            <a:endParaRPr lang="en-US" sz="4000" dirty="0"/>
          </a:p>
          <a:p>
            <a:pPr lvl="1">
              <a:buFontTx/>
              <a:buNone/>
            </a:pPr>
            <a:r>
              <a:rPr lang="en-US" dirty="0"/>
              <a:t>UPDATE Compte1</a:t>
            </a:r>
          </a:p>
          <a:p>
            <a:pPr lvl="1">
              <a:buFontTx/>
              <a:buNone/>
            </a:pPr>
            <a:r>
              <a:rPr lang="en-US" dirty="0"/>
              <a:t>	Val = Val -100</a:t>
            </a:r>
          </a:p>
          <a:p>
            <a:pPr lvl="1">
              <a:buFontTx/>
              <a:buNone/>
            </a:pPr>
            <a:r>
              <a:rPr lang="en-US" dirty="0"/>
              <a:t>IF SQLCODE &lt;&gt; 0 </a:t>
            </a:r>
            <a:r>
              <a:rPr lang="en-US" dirty="0">
                <a:solidFill>
                  <a:srgbClr val="00FF00"/>
                </a:solidFill>
              </a:rPr>
              <a:t>ROLLBACK</a:t>
            </a:r>
            <a:r>
              <a:rPr lang="en-US" dirty="0"/>
              <a:t> ; EXIT ;</a:t>
            </a:r>
          </a:p>
          <a:p>
            <a:pPr lvl="1">
              <a:buFontTx/>
              <a:buNone/>
            </a:pPr>
            <a:r>
              <a:rPr lang="en-US" dirty="0"/>
              <a:t>UPDATE Compte2</a:t>
            </a:r>
          </a:p>
          <a:p>
            <a:pPr lvl="1">
              <a:buFontTx/>
              <a:buNone/>
            </a:pPr>
            <a:r>
              <a:rPr lang="en-US" dirty="0"/>
              <a:t>	Val = Val + 100</a:t>
            </a:r>
          </a:p>
          <a:p>
            <a:pPr lvl="1">
              <a:buFontTx/>
              <a:buNone/>
            </a:pPr>
            <a:r>
              <a:rPr lang="en-US" dirty="0"/>
              <a:t>IF SQLCODE &lt;&gt; 0 ROLLBACK ; EXIT;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solidFill>
                  <a:schemeClr val="accent2"/>
                </a:solidFill>
              </a:rPr>
              <a:t>COMMIT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990600"/>
          </a:xfrm>
          <a:noFill/>
          <a:ln/>
        </p:spPr>
        <p:txBody>
          <a:bodyPr/>
          <a:lstStyle/>
          <a:p>
            <a:pPr algn="ctr"/>
            <a:r>
              <a:rPr lang="en-US" dirty="0"/>
              <a:t>SQL </a:t>
            </a:r>
            <a:r>
              <a:rPr lang="en-US" dirty="0" smtClean="0"/>
              <a:t>Server 2008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37550" cy="5181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3600" dirty="0" smtClean="0"/>
              <a:t>Requêtes </a:t>
            </a:r>
            <a:r>
              <a:rPr lang="fr-FR" sz="3600" dirty="0"/>
              <a:t>élémentaires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fr-FR" sz="3200" dirty="0"/>
              <a:t>A</a:t>
            </a:r>
            <a:r>
              <a:rPr lang="fr-FR" sz="3200" dirty="0" smtClean="0"/>
              <a:t>ux </a:t>
            </a:r>
            <a:r>
              <a:rPr lang="fr-FR" sz="3200" dirty="0" err="1"/>
              <a:t>BDs</a:t>
            </a:r>
            <a:r>
              <a:rPr lang="fr-FR" sz="3200" dirty="0"/>
              <a:t> </a:t>
            </a:r>
            <a:r>
              <a:rPr lang="fr-FR" sz="3200" dirty="0" smtClean="0"/>
              <a:t> </a:t>
            </a:r>
            <a:r>
              <a:rPr lang="fr-FR" sz="3200" dirty="0"/>
              <a:t>d'un même </a:t>
            </a:r>
            <a:r>
              <a:rPr lang="fr-FR" sz="3200" dirty="0" smtClean="0"/>
              <a:t>site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r-FR" sz="3200" b="1" dirty="0" smtClean="0">
                <a:solidFill>
                  <a:schemeClr val="tx2"/>
                </a:solidFill>
              </a:rPr>
              <a:t>   USE </a:t>
            </a:r>
            <a:r>
              <a:rPr lang="fr-FR" sz="3200" b="1" dirty="0">
                <a:solidFill>
                  <a:schemeClr val="tx2"/>
                </a:solidFill>
              </a:rPr>
              <a:t>B ;</a:t>
            </a:r>
            <a:br>
              <a:rPr lang="fr-FR" sz="3200" b="1" dirty="0">
                <a:solidFill>
                  <a:schemeClr val="tx2"/>
                </a:solidFill>
              </a:rPr>
            </a:br>
            <a:r>
              <a:rPr lang="fr-FR" sz="3200" b="1" dirty="0">
                <a:solidFill>
                  <a:schemeClr val="tx2"/>
                </a:solidFill>
              </a:rPr>
              <a:t>select * </a:t>
            </a:r>
            <a:r>
              <a:rPr lang="fr-FR" sz="3200" b="1" dirty="0" err="1">
                <a:solidFill>
                  <a:schemeClr val="tx2"/>
                </a:solidFill>
              </a:rPr>
              <a:t>from</a:t>
            </a:r>
            <a:r>
              <a:rPr lang="fr-FR" sz="3200" b="1" dirty="0">
                <a:solidFill>
                  <a:schemeClr val="tx2"/>
                </a:solidFill>
              </a:rPr>
              <a:t> T </a:t>
            </a:r>
            <a:r>
              <a:rPr lang="fr-FR" sz="3200" b="1" dirty="0" err="1">
                <a:solidFill>
                  <a:schemeClr val="tx2"/>
                </a:solidFill>
              </a:rPr>
              <a:t>where</a:t>
            </a:r>
            <a:r>
              <a:rPr lang="fr-FR" sz="3200" b="1" dirty="0">
                <a:solidFill>
                  <a:schemeClr val="tx2"/>
                </a:solidFill>
              </a:rPr>
              <a:t> </a:t>
            </a:r>
            <a:r>
              <a:rPr lang="fr-FR" sz="3200" b="1" dirty="0" smtClean="0">
                <a:solidFill>
                  <a:schemeClr val="tx2"/>
                </a:solidFill>
              </a:rPr>
              <a:t>B1.</a:t>
            </a:r>
            <a:r>
              <a:rPr lang="fr-FR" sz="3200" b="1" dirty="0" smtClean="0"/>
              <a:t>S.</a:t>
            </a:r>
            <a:r>
              <a:rPr lang="fr-FR" sz="3200" b="1" dirty="0" smtClean="0">
                <a:solidFill>
                  <a:schemeClr val="tx2"/>
                </a:solidFill>
              </a:rPr>
              <a:t>T1.a </a:t>
            </a:r>
            <a:r>
              <a:rPr lang="fr-FR" sz="3200" b="1" dirty="0">
                <a:solidFill>
                  <a:schemeClr val="tx2"/>
                </a:solidFill>
              </a:rPr>
              <a:t>= </a:t>
            </a:r>
            <a:r>
              <a:rPr lang="fr-FR" sz="3200" b="1" dirty="0" err="1">
                <a:solidFill>
                  <a:schemeClr val="tx2"/>
                </a:solidFill>
              </a:rPr>
              <a:t>T.a</a:t>
            </a:r>
            <a:r>
              <a:rPr lang="fr-FR" sz="3200" b="1" dirty="0">
                <a:solidFill>
                  <a:schemeClr val="tx2"/>
                </a:solidFill>
              </a:rPr>
              <a:t> ;</a:t>
            </a:r>
          </a:p>
          <a:p>
            <a:pPr lvl="1">
              <a:lnSpc>
                <a:spcPct val="90000"/>
              </a:lnSpc>
            </a:pPr>
            <a:r>
              <a:rPr lang="fr-FR" sz="3200" b="1" dirty="0" smtClean="0"/>
              <a:t>S</a:t>
            </a:r>
            <a:r>
              <a:rPr lang="fr-FR" sz="3200" dirty="0" smtClean="0"/>
              <a:t>  signifie </a:t>
            </a:r>
            <a:r>
              <a:rPr lang="fr-FR" sz="3200" i="1" dirty="0" smtClean="0"/>
              <a:t>schéma</a:t>
            </a:r>
            <a:r>
              <a:rPr lang="fr-FR" sz="32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fr-FR" sz="3200" dirty="0" smtClean="0"/>
              <a:t> En général, </a:t>
            </a:r>
            <a:r>
              <a:rPr lang="fr-FR" sz="3200" b="1" dirty="0" smtClean="0"/>
              <a:t>S</a:t>
            </a:r>
            <a:r>
              <a:rPr lang="fr-FR" sz="3200" dirty="0" smtClean="0"/>
              <a:t>  est un nom d’usager</a:t>
            </a:r>
          </a:p>
          <a:p>
            <a:pPr lvl="1">
              <a:lnSpc>
                <a:spcPct val="90000"/>
              </a:lnSpc>
            </a:pPr>
            <a:r>
              <a:rPr lang="fr-FR" sz="3200" dirty="0" smtClean="0"/>
              <a:t>Une </a:t>
            </a:r>
            <a:r>
              <a:rPr lang="fr-FR" sz="3600" dirty="0"/>
              <a:t>seule base par USE </a:t>
            </a:r>
          </a:p>
          <a:p>
            <a:pPr lvl="1">
              <a:lnSpc>
                <a:spcPct val="90000"/>
              </a:lnSpc>
            </a:pPr>
            <a:r>
              <a:rPr lang="fr-FR" sz="3200" dirty="0"/>
              <a:t>Q</a:t>
            </a:r>
            <a:r>
              <a:rPr lang="fr-FR" sz="3200" dirty="0" smtClean="0"/>
              <a:t>uelques </a:t>
            </a:r>
            <a:r>
              <a:rPr lang="fr-FR" sz="3200" dirty="0"/>
              <a:t>restrictions au niveau de requêtes </a:t>
            </a:r>
            <a:r>
              <a:rPr lang="fr-FR" sz="3200" dirty="0" err="1" smtClean="0"/>
              <a:t>interbases</a:t>
            </a:r>
            <a:endParaRPr lang="fr-FR" sz="320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Concurrence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8153400" cy="5181600"/>
          </a:xfrm>
          <a:noFill/>
          <a:ln/>
        </p:spPr>
        <p:txBody>
          <a:bodyPr/>
          <a:lstStyle/>
          <a:p>
            <a:r>
              <a:rPr lang="fr-FR" sz="3600" dirty="0" smtClean="0">
                <a:solidFill>
                  <a:srgbClr val="FAFD00"/>
                </a:solidFill>
              </a:rPr>
              <a:t>Les </a:t>
            </a:r>
            <a:r>
              <a:rPr lang="fr-FR" sz="3600" dirty="0" err="1" smtClean="0">
                <a:solidFill>
                  <a:srgbClr val="FAFD00"/>
                </a:solidFill>
              </a:rPr>
              <a:t>BDs</a:t>
            </a:r>
            <a:r>
              <a:rPr lang="fr-FR" sz="3600" dirty="0" smtClean="0">
                <a:solidFill>
                  <a:srgbClr val="FAFD00"/>
                </a:solidFill>
              </a:rPr>
              <a:t> étant partagées, les transactions pourraient être exécutées:</a:t>
            </a:r>
          </a:p>
          <a:p>
            <a:pPr lvl="1"/>
            <a:r>
              <a:rPr lang="fr-FR" sz="3200" dirty="0" smtClean="0">
                <a:solidFill>
                  <a:srgbClr val="FAFD00"/>
                </a:solidFill>
              </a:rPr>
              <a:t>l'une après l'autre</a:t>
            </a:r>
          </a:p>
          <a:p>
            <a:pPr lvl="1"/>
            <a:r>
              <a:rPr lang="fr-FR" sz="3200" dirty="0" smtClean="0">
                <a:solidFill>
                  <a:srgbClr val="FAFD00"/>
                </a:solidFill>
              </a:rPr>
              <a:t>simultanément</a:t>
            </a:r>
          </a:p>
          <a:p>
            <a:pPr lvl="2"/>
            <a:r>
              <a:rPr lang="fr-FR" sz="2800" dirty="0" smtClean="0">
                <a:solidFill>
                  <a:srgbClr val="FAFD00"/>
                </a:solidFill>
              </a:rPr>
              <a:t>meilleures performances</a:t>
            </a:r>
          </a:p>
          <a:p>
            <a:pPr lvl="2"/>
            <a:r>
              <a:rPr lang="fr-FR" sz="2800" dirty="0" smtClean="0">
                <a:solidFill>
                  <a:srgbClr val="FAFD00"/>
                </a:solidFill>
              </a:rPr>
              <a:t>possibilités d'inconsistances dans la base</a:t>
            </a:r>
          </a:p>
          <a:p>
            <a:r>
              <a:rPr lang="fr-FR" sz="3600" dirty="0" smtClean="0"/>
              <a:t>Théorie de concurrence analyse les problèmes d'accès simultané</a:t>
            </a:r>
          </a:p>
          <a:p>
            <a:pPr lvl="1"/>
            <a:r>
              <a:rPr lang="fr-FR" dirty="0" smtClean="0"/>
              <a:t>En premier: en utilisant les verrous</a:t>
            </a:r>
            <a:endParaRPr lang="fr-FR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131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131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131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131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131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131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131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Verrou mortel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4000" dirty="0" smtClean="0"/>
              <a:t>Les transactions s'attendent mutuellement (</a:t>
            </a:r>
            <a:r>
              <a:rPr lang="fr-FR" sz="4000" dirty="0" err="1" smtClean="0"/>
              <a:t>deadlock</a:t>
            </a:r>
            <a:r>
              <a:rPr lang="fr-FR" sz="4000" dirty="0" smtClean="0"/>
              <a:t>)</a:t>
            </a:r>
          </a:p>
          <a:p>
            <a:r>
              <a:rPr lang="fr-FR" sz="4000" dirty="0" smtClean="0"/>
              <a:t>Solution typique:</a:t>
            </a:r>
          </a:p>
          <a:p>
            <a:pPr lvl="1"/>
            <a:r>
              <a:rPr lang="fr-FR" sz="3600" dirty="0" smtClean="0"/>
              <a:t>avorter une de </a:t>
            </a:r>
            <a:r>
              <a:rPr lang="fr-FR" sz="4000" dirty="0" smtClean="0"/>
              <a:t>transactions</a:t>
            </a:r>
            <a:r>
              <a:rPr lang="fr-FR" sz="3600" dirty="0" smtClean="0"/>
              <a:t> (la </a:t>
            </a:r>
            <a:r>
              <a:rPr lang="fr-FR" sz="3600" dirty="0" smtClean="0">
                <a:solidFill>
                  <a:schemeClr val="accent2"/>
                </a:solidFill>
              </a:rPr>
              <a:t>victime</a:t>
            </a:r>
            <a:r>
              <a:rPr lang="fr-FR" sz="3600" dirty="0" smtClean="0"/>
              <a:t>)</a:t>
            </a:r>
          </a:p>
          <a:p>
            <a:pPr lvl="1"/>
            <a:r>
              <a:rPr lang="fr-FR" sz="3600" dirty="0" smtClean="0"/>
              <a:t>le choix est fait par le </a:t>
            </a:r>
            <a:r>
              <a:rPr lang="fr-FR" sz="3600" dirty="0" smtClean="0">
                <a:solidFill>
                  <a:schemeClr val="accent2"/>
                </a:solidFill>
              </a:rPr>
              <a:t>gestionnaire des verrous</a:t>
            </a:r>
            <a:r>
              <a:rPr lang="fr-FR" sz="3600" dirty="0" smtClean="0"/>
              <a:t> (</a:t>
            </a:r>
            <a:r>
              <a:rPr lang="fr-FR" sz="3600" dirty="0" err="1" smtClean="0"/>
              <a:t>lock</a:t>
            </a:r>
            <a:r>
              <a:rPr lang="fr-FR" sz="3600" dirty="0" smtClean="0"/>
              <a:t> manager)</a:t>
            </a:r>
            <a:endParaRPr lang="fr-FR" sz="36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Les exécutions correctes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2963" y="2035175"/>
            <a:ext cx="7727950" cy="2811463"/>
          </a:xfrm>
          <a:noFill/>
          <a:ln/>
        </p:spPr>
        <p:txBody>
          <a:bodyPr/>
          <a:lstStyle/>
          <a:p>
            <a:r>
              <a:rPr lang="fr-FR" sz="4000" dirty="0" err="1" smtClean="0">
                <a:solidFill>
                  <a:srgbClr val="FAFD00"/>
                </a:solidFill>
              </a:rPr>
              <a:t>Sérialisabilité</a:t>
            </a:r>
            <a:endParaRPr lang="fr-FR" sz="4000" dirty="0" smtClean="0">
              <a:solidFill>
                <a:srgbClr val="FAFD00"/>
              </a:solidFill>
            </a:endParaRPr>
          </a:p>
          <a:p>
            <a:pPr lvl="1">
              <a:buFontTx/>
              <a:buNone/>
            </a:pPr>
            <a:r>
              <a:rPr lang="fr-FR" sz="3600" b="1" dirty="0" smtClean="0"/>
              <a:t>Les exécutions concurrentes sont correctes </a:t>
            </a:r>
            <a:r>
              <a:rPr lang="fr-FR" sz="3600" b="1" dirty="0" err="1" smtClean="0"/>
              <a:t>ssi</a:t>
            </a:r>
            <a:r>
              <a:rPr lang="fr-FR" sz="3600" b="1" dirty="0" smtClean="0"/>
              <a:t> leur résultat est équivalent à celui d'une exécution sérielle</a:t>
            </a:r>
          </a:p>
          <a:p>
            <a:r>
              <a:rPr lang="fr-FR" sz="4000" dirty="0" smtClean="0"/>
              <a:t>Le critère naturel et le plus populaire</a:t>
            </a:r>
            <a:endParaRPr lang="fr-FR" sz="40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Cas MBD</a:t>
            </a:r>
            <a:br>
              <a:rPr lang="en-US"/>
            </a:br>
            <a:r>
              <a:rPr lang="en-US" sz="4000">
                <a:solidFill>
                  <a:srgbClr val="00DFCA"/>
                </a:solidFill>
              </a:rPr>
              <a:t>Architecture de référence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382963" y="1787525"/>
            <a:ext cx="427037" cy="830263"/>
          </a:xfrm>
          <a:prstGeom prst="rect">
            <a:avLst/>
          </a:prstGeom>
          <a:solidFill>
            <a:srgbClr val="00FF00"/>
          </a:solidFill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1126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7250" y="2057400"/>
          <a:ext cx="7961313" cy="4191000"/>
        </p:xfrm>
        <a:graphic>
          <a:graphicData uri="http://schemas.openxmlformats.org/presentationml/2006/ole">
            <p:oleObj spid="_x0000_s11268" name="Document" r:id="rId4" imgW="6775200" imgH="3571560" progId="Word.Document.8">
              <p:embed/>
            </p:oleObj>
          </a:graphicData>
        </a:graphic>
      </p:graphicFrame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3386138" y="1644650"/>
            <a:ext cx="425450" cy="187325"/>
          </a:xfrm>
          <a:prstGeom prst="ellipse">
            <a:avLst/>
          </a:prstGeom>
          <a:solidFill>
            <a:srgbClr val="00FF00"/>
          </a:solidFill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3392488" y="2559050"/>
            <a:ext cx="425450" cy="187325"/>
          </a:xfrm>
          <a:prstGeom prst="ellipse">
            <a:avLst/>
          </a:prstGeom>
          <a:solidFill>
            <a:srgbClr val="00FF00"/>
          </a:solidFill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3797300" y="2101850"/>
            <a:ext cx="882650" cy="65405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Cas MBD</a:t>
            </a:r>
            <a:br>
              <a:rPr lang="en-US"/>
            </a:br>
            <a:r>
              <a:rPr lang="en-US" sz="4000">
                <a:solidFill>
                  <a:srgbClr val="00DFCA"/>
                </a:solidFill>
              </a:rPr>
              <a:t>Architecture de référence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382963" y="1787525"/>
            <a:ext cx="427037" cy="830263"/>
          </a:xfrm>
          <a:prstGeom prst="rect">
            <a:avLst/>
          </a:prstGeom>
          <a:solidFill>
            <a:srgbClr val="00FF00"/>
          </a:solidFill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1229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7250" y="2057400"/>
          <a:ext cx="7961313" cy="4191000"/>
        </p:xfrm>
        <a:graphic>
          <a:graphicData uri="http://schemas.openxmlformats.org/presentationml/2006/ole">
            <p:oleObj spid="_x0000_s12292" name="Document" r:id="rId4" imgW="6775200" imgH="3571560" progId="Word.Document.8">
              <p:embed/>
            </p:oleObj>
          </a:graphicData>
        </a:graphic>
      </p:graphicFrame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3386138" y="1644650"/>
            <a:ext cx="425450" cy="187325"/>
          </a:xfrm>
          <a:prstGeom prst="ellipse">
            <a:avLst/>
          </a:prstGeom>
          <a:solidFill>
            <a:srgbClr val="00FF00"/>
          </a:solidFill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3392488" y="2559050"/>
            <a:ext cx="425450" cy="187325"/>
          </a:xfrm>
          <a:prstGeom prst="ellipse">
            <a:avLst/>
          </a:prstGeom>
          <a:solidFill>
            <a:srgbClr val="00FF00"/>
          </a:solidFill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3797300" y="2101850"/>
            <a:ext cx="882650" cy="65405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329113" y="2892425"/>
            <a:ext cx="1362075" cy="36353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Transaction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751013" y="3979863"/>
            <a:ext cx="898525" cy="565150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Sous-</a:t>
            </a:r>
          </a:p>
          <a:p>
            <a:r>
              <a:rPr lang="en-US" sz="1400">
                <a:solidFill>
                  <a:srgbClr val="000000"/>
                </a:solidFill>
              </a:rPr>
              <a:t>transact.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57200" y="2743200"/>
            <a:ext cx="1638300" cy="1181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7124700" y="2819400"/>
            <a:ext cx="1600200" cy="1162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7493000" y="3333750"/>
            <a:ext cx="1638300" cy="1181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4227513" y="4037013"/>
            <a:ext cx="898525" cy="565150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Sous-</a:t>
            </a:r>
          </a:p>
          <a:p>
            <a:r>
              <a:rPr lang="en-US" sz="1400">
                <a:solidFill>
                  <a:srgbClr val="000000"/>
                </a:solidFill>
              </a:rPr>
              <a:t>transact.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6532563" y="4017963"/>
            <a:ext cx="898525" cy="565150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Sous-</a:t>
            </a:r>
          </a:p>
          <a:p>
            <a:r>
              <a:rPr lang="en-US" sz="1400">
                <a:solidFill>
                  <a:srgbClr val="000000"/>
                </a:solidFill>
              </a:rPr>
              <a:t>transact.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Cas MBD</a:t>
            </a:r>
            <a:br>
              <a:rPr lang="en-US"/>
            </a:br>
            <a:r>
              <a:rPr lang="en-US" sz="4000">
                <a:solidFill>
                  <a:srgbClr val="00DFCA"/>
                </a:solidFill>
              </a:rPr>
              <a:t>Architecture de référence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382963" y="1787525"/>
            <a:ext cx="427037" cy="830263"/>
          </a:xfrm>
          <a:prstGeom prst="rect">
            <a:avLst/>
          </a:prstGeom>
          <a:solidFill>
            <a:srgbClr val="00FF00"/>
          </a:solidFill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1331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57250" y="2057400"/>
          <a:ext cx="7961313" cy="4191000"/>
        </p:xfrm>
        <a:graphic>
          <a:graphicData uri="http://schemas.openxmlformats.org/presentationml/2006/ole">
            <p:oleObj spid="_x0000_s13316" name="Document" r:id="rId4" imgW="6775200" imgH="3571560" progId="Word.Document.8">
              <p:embed/>
            </p:oleObj>
          </a:graphicData>
        </a:graphic>
      </p:graphicFrame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3386138" y="1644650"/>
            <a:ext cx="425450" cy="187325"/>
          </a:xfrm>
          <a:prstGeom prst="ellipse">
            <a:avLst/>
          </a:prstGeom>
          <a:solidFill>
            <a:srgbClr val="00FF00"/>
          </a:solidFill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3392488" y="2559050"/>
            <a:ext cx="425450" cy="187325"/>
          </a:xfrm>
          <a:prstGeom prst="ellipse">
            <a:avLst/>
          </a:prstGeom>
          <a:solidFill>
            <a:srgbClr val="00FF00"/>
          </a:solidFill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3797300" y="2101850"/>
            <a:ext cx="882650" cy="65405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271963" y="2892425"/>
            <a:ext cx="1514475" cy="363538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Coordinateur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57200" y="2743200"/>
            <a:ext cx="1638300" cy="1181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643063" y="3957638"/>
            <a:ext cx="1260475" cy="568325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46038" tIns="136525" rIns="46038" bIns="136525" anchor="ctr" anchorCtr="1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Participant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7124700" y="2819400"/>
            <a:ext cx="1600200" cy="11620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7493000" y="3333750"/>
            <a:ext cx="1638300" cy="11811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967163" y="3970338"/>
            <a:ext cx="1260475" cy="568325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46038" tIns="136525" rIns="46038" bIns="136525" anchor="ctr" anchorCtr="1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Participant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6291263" y="4046538"/>
            <a:ext cx="1260475" cy="568325"/>
          </a:xfrm>
          <a:prstGeom prst="rect">
            <a:avLst/>
          </a:prstGeom>
          <a:solidFill>
            <a:schemeClr val="folHlink"/>
          </a:solidFill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46038" tIns="136525" rIns="46038" bIns="136525" anchor="ctr" anchorCtr="1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Participant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Quelles transactions ??</a:t>
            </a:r>
          </a:p>
        </p:txBody>
      </p:sp>
      <p:graphicFrame>
        <p:nvGraphicFramePr>
          <p:cNvPr id="14339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757363" y="1500174"/>
          <a:ext cx="4814901" cy="3000396"/>
        </p:xfrm>
        <a:graphic>
          <a:graphicData uri="http://schemas.openxmlformats.org/presentationml/2006/ole">
            <p:oleObj spid="_x0000_s14339" name="Document" r:id="rId4" imgW="3528720" imgH="2203200" progId="Word.Document.8">
              <p:embed/>
            </p:oleObj>
          </a:graphicData>
        </a:graphic>
      </p:graphicFrame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00034" y="3936687"/>
            <a:ext cx="8144828" cy="26750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dirty="0" smtClean="0"/>
              <a:t>  Problème nouveau</a:t>
            </a:r>
            <a:endParaRPr lang="fr-FR" sz="3200" b="0" dirty="0" smtClean="0">
              <a:solidFill>
                <a:schemeClr val="accent2"/>
              </a:solidFill>
            </a:endParaRPr>
          </a:p>
          <a:p>
            <a:pPr lvl="1"/>
            <a:r>
              <a:rPr lang="fr-FR" sz="2800" b="0" dirty="0" smtClean="0">
                <a:solidFill>
                  <a:schemeClr val="tx1"/>
                </a:solidFill>
              </a:rPr>
              <a:t>Si à l'exécution d'une transaction T</a:t>
            </a:r>
          </a:p>
          <a:p>
            <a:pPr lvl="1"/>
            <a:r>
              <a:rPr lang="fr-FR" sz="2800" b="0" dirty="0" smtClean="0">
                <a:solidFill>
                  <a:schemeClr val="tx1"/>
                </a:solidFill>
              </a:rPr>
              <a:t>	- certaines sous-transactions commettent</a:t>
            </a:r>
          </a:p>
          <a:p>
            <a:pPr lvl="1"/>
            <a:r>
              <a:rPr lang="fr-FR" sz="2800" b="0" dirty="0" smtClean="0">
                <a:solidFill>
                  <a:schemeClr val="tx1"/>
                </a:solidFill>
              </a:rPr>
              <a:t>	- une ou plus avortent</a:t>
            </a:r>
          </a:p>
          <a:p>
            <a:pPr lvl="1"/>
            <a:r>
              <a:rPr lang="fr-FR" sz="2800" b="0" dirty="0" smtClean="0">
                <a:solidFill>
                  <a:schemeClr val="tx1"/>
                </a:solidFill>
              </a:rPr>
              <a:t>alors l'exécution de T est-elle correcte ou pas ?</a:t>
            </a:r>
          </a:p>
          <a:p>
            <a:pPr latinLnBrk="1"/>
            <a:endParaRPr lang="fr-FR" sz="2400" b="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Quelles transactions ??</a:t>
            </a:r>
          </a:p>
        </p:txBody>
      </p:sp>
      <p:graphicFrame>
        <p:nvGraphicFramePr>
          <p:cNvPr id="15363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54113" y="1609725"/>
          <a:ext cx="7423150" cy="5402263"/>
        </p:xfrm>
        <a:graphic>
          <a:graphicData uri="http://schemas.openxmlformats.org/presentationml/2006/ole">
            <p:oleObj spid="_x0000_s15363" name="Document" r:id="rId4" imgW="6004016" imgH="4393221" progId="Word.Document.8">
              <p:embed/>
            </p:oleObj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Verrouillage à deux phases (2PL)</a:t>
            </a:r>
          </a:p>
        </p:txBody>
      </p:sp>
      <p:graphicFrame>
        <p:nvGraphicFramePr>
          <p:cNvPr id="1638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7200" y="1741488"/>
          <a:ext cx="8512175" cy="4833937"/>
        </p:xfrm>
        <a:graphic>
          <a:graphicData uri="http://schemas.openxmlformats.org/presentationml/2006/ole">
            <p:oleObj spid="_x0000_s16387" name="Document" r:id="rId4" imgW="5483860" imgH="3115527" progId="Word.Document.8">
              <p:embed/>
            </p:oleObj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2-PC</a:t>
            </a:r>
          </a:p>
        </p:txBody>
      </p:sp>
      <p:graphicFrame>
        <p:nvGraphicFramePr>
          <p:cNvPr id="17411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990600" y="1533525"/>
          <a:ext cx="6673850" cy="5172075"/>
        </p:xfrm>
        <a:graphic>
          <a:graphicData uri="http://schemas.openxmlformats.org/presentationml/2006/ole">
            <p:oleObj spid="_x0000_s17411" name="Document" r:id="rId4" imgW="5486400" imgH="4254480" progId="Word.Document.8">
              <p:embed/>
            </p:oleObj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7772400" cy="990600"/>
          </a:xfrm>
          <a:noFill/>
          <a:ln/>
        </p:spPr>
        <p:txBody>
          <a:bodyPr/>
          <a:lstStyle/>
          <a:p>
            <a:pPr algn="ctr"/>
            <a:r>
              <a:rPr lang="fr-FR" dirty="0" smtClean="0"/>
              <a:t>SQL Server  2008</a:t>
            </a:r>
            <a:br>
              <a:rPr lang="fr-FR" dirty="0" smtClean="0"/>
            </a:br>
            <a:r>
              <a:rPr lang="fr-FR" sz="3600" dirty="0" smtClean="0"/>
              <a:t>Autres Possibilités </a:t>
            </a:r>
            <a:r>
              <a:rPr lang="fr-FR" sz="3600" dirty="0" err="1" smtClean="0"/>
              <a:t>Multibases</a:t>
            </a:r>
            <a:endParaRPr lang="fr-FR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501122" cy="52149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dirty="0" smtClean="0"/>
              <a:t> Commandes CREATE TABLE ou VIEW  </a:t>
            </a:r>
          </a:p>
          <a:p>
            <a:pPr>
              <a:lnSpc>
                <a:spcPct val="90000"/>
              </a:lnSpc>
            </a:pPr>
            <a:r>
              <a:rPr lang="fr-FR" dirty="0" smtClean="0"/>
              <a:t> Déclencheurs </a:t>
            </a:r>
            <a:r>
              <a:rPr lang="fr-FR" dirty="0"/>
              <a:t>(triggers</a:t>
            </a:r>
            <a:r>
              <a:rPr lang="fr-FR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 CREATE TRIGGER ... </a:t>
            </a:r>
            <a:endParaRPr lang="fr-FR" dirty="0"/>
          </a:p>
          <a:p>
            <a:pPr>
              <a:lnSpc>
                <a:spcPct val="90000"/>
              </a:lnSpc>
            </a:pPr>
            <a:r>
              <a:rPr lang="fr-FR" sz="4000" dirty="0" smtClean="0">
                <a:solidFill>
                  <a:schemeClr val="tx2"/>
                </a:solidFill>
              </a:rPr>
              <a:t> </a:t>
            </a:r>
            <a:r>
              <a:rPr lang="fr-FR" sz="3600" dirty="0" smtClean="0"/>
              <a:t>Ces derniers réalisent </a:t>
            </a:r>
            <a:r>
              <a:rPr lang="fr-FR" sz="3600" dirty="0"/>
              <a:t>les dépendances </a:t>
            </a:r>
            <a:r>
              <a:rPr lang="fr-FR" sz="3600" dirty="0" smtClean="0"/>
              <a:t>MDB</a:t>
            </a:r>
          </a:p>
          <a:p>
            <a:pPr>
              <a:lnSpc>
                <a:spcPct val="90000"/>
              </a:lnSpc>
            </a:pPr>
            <a:r>
              <a:rPr lang="fr-FR" sz="3600" dirty="0" smtClean="0"/>
              <a:t> Notamment, la clause CONSTRAINT n’est pas </a:t>
            </a:r>
            <a:r>
              <a:rPr lang="fr-FR" sz="3600" dirty="0" err="1" smtClean="0"/>
              <a:t>multibase</a:t>
            </a:r>
            <a:endParaRPr lang="fr-FR" sz="3600" dirty="0" smtClean="0"/>
          </a:p>
          <a:p>
            <a:pPr lvl="1">
              <a:lnSpc>
                <a:spcPct val="90000"/>
              </a:lnSpc>
            </a:pPr>
            <a:r>
              <a:rPr lang="fr-FR" sz="3200" dirty="0" smtClean="0"/>
              <a:t> Les déclarations  usuelles de contraintes d’intégrité réf.  par cette clause ne  peuvent être que monobases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54113" y="304800"/>
          <a:ext cx="7380287" cy="5703888"/>
        </p:xfrm>
        <a:graphic>
          <a:graphicData uri="http://schemas.openxmlformats.org/presentationml/2006/ole">
            <p:oleObj spid="_x0000_s18434" name="Document" r:id="rId5" imgW="5483860" imgH="4239408" progId="Word.Document.8">
              <p:embed/>
            </p:oleObj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762000"/>
          </a:xfrm>
          <a:noFill/>
          <a:ln/>
        </p:spPr>
        <p:txBody>
          <a:bodyPr/>
          <a:lstStyle/>
          <a:p>
            <a:r>
              <a:rPr lang="en-US" sz="4000">
                <a:solidFill>
                  <a:schemeClr val="hlink"/>
                </a:solidFill>
              </a:rPr>
              <a:t>Solutions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1500174"/>
            <a:ext cx="9144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2BF5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Nouveaux modèles de transactions 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q"/>
            </a:pPr>
            <a:r>
              <a:rPr lang="fr-FR" sz="3200" b="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N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on-ACID et longues en général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Pas de verrous, au moins de verrous longs</a:t>
            </a:r>
          </a:p>
          <a:p>
            <a:pPr lvl="2">
              <a:spcAft>
                <a:spcPts val="600"/>
              </a:spcAft>
              <a:buFont typeface="Wingdings" pitchFamily="2" charset="2"/>
              <a:buChar char="q"/>
            </a:pPr>
            <a:r>
              <a:rPr lang="fr-FR" sz="3200" b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Les verrous &amp; les loquets </a:t>
            </a:r>
          </a:p>
          <a:p>
            <a:pPr lvl="3">
              <a:spcAft>
                <a:spcPts val="600"/>
              </a:spcAft>
              <a:buFont typeface="Wingdings" pitchFamily="2" charset="2"/>
              <a:buChar char="q"/>
            </a:pPr>
            <a:r>
              <a:rPr lang="fr-FR" sz="2800" b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Ang. </a:t>
            </a:r>
            <a:r>
              <a:rPr lang="fr-FR" sz="2800" b="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Locks</a:t>
            </a:r>
            <a:r>
              <a:rPr lang="fr-FR" sz="2800" b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fr-FR" sz="2800" b="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latches</a:t>
            </a:r>
            <a:r>
              <a:rPr lang="fr-FR" sz="2800" b="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Transactions imbriquées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Resende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Abbadi</a:t>
            </a:r>
            <a:endParaRPr kumimoji="0" lang="en-US" sz="32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>
              <a:spcAft>
                <a:spcPts val="600"/>
              </a:spcAft>
              <a:buFont typeface="Wingdings" pitchFamily="2" charset="2"/>
              <a:buChar char="q"/>
            </a:pPr>
            <a:r>
              <a:rPr lang="en-US" sz="3200" b="0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Transactions </a:t>
            </a:r>
            <a:r>
              <a:rPr lang="fr-FR" sz="3200" b="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imbriquées</a:t>
            </a:r>
            <a:r>
              <a:rPr lang="en-US" sz="3200" b="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3200" b="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ouvertes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q"/>
            </a:pPr>
            <a:r>
              <a:rPr lang="en-US" sz="3200" b="0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Weikum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&amp; Scheck. 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762000"/>
          </a:xfrm>
          <a:noFill/>
          <a:ln/>
        </p:spPr>
        <p:txBody>
          <a:bodyPr/>
          <a:lstStyle/>
          <a:p>
            <a:r>
              <a:rPr lang="en-US" sz="4000" dirty="0">
                <a:solidFill>
                  <a:schemeClr val="hlink"/>
                </a:solidFill>
              </a:rPr>
              <a:t>Solutions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1500174"/>
            <a:ext cx="9144000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Compensations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>
              <a:spcAft>
                <a:spcPts val="600"/>
              </a:spcAft>
              <a:buFontTx/>
              <a:buChar char="•"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A;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Silbershatz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(U. Yale) &amp;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Korth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(?)</a:t>
            </a:r>
          </a:p>
          <a:p>
            <a:pPr lvl="0">
              <a:spcAft>
                <a:spcPts val="600"/>
              </a:spcAft>
              <a:buFontTx/>
              <a:buChar char="•"/>
            </a:pPr>
            <a:r>
              <a:rPr lang="en-US" sz="3600" b="0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3600" b="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Sagas</a:t>
            </a:r>
            <a:endParaRPr lang="fr-FR" sz="1800" b="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spcAft>
                <a:spcPts val="600"/>
              </a:spcAft>
              <a:buFontTx/>
              <a:buChar char="•"/>
            </a:pPr>
            <a:r>
              <a:rPr lang="en-US" sz="3600" b="0" i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Hector Garcia Molina (U. Stanford)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Transactions Flexibles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>
              <a:spcAft>
                <a:spcPts val="600"/>
              </a:spcAft>
              <a:buFontTx/>
              <a:buChar char="•"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Litwin &amp;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Rusinkiewicz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Telcordia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762000"/>
          </a:xfrm>
          <a:noFill/>
          <a:ln/>
        </p:spPr>
        <p:txBody>
          <a:bodyPr/>
          <a:lstStyle/>
          <a:p>
            <a:r>
              <a:rPr lang="en-US" sz="4000">
                <a:solidFill>
                  <a:schemeClr val="hlink"/>
                </a:solidFill>
              </a:rPr>
              <a:t>Solutions</a:t>
            </a:r>
          </a:p>
        </p:txBody>
      </p:sp>
      <p:graphicFrame>
        <p:nvGraphicFramePr>
          <p:cNvPr id="19459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285720" y="1501775"/>
          <a:ext cx="8858280" cy="5356225"/>
        </p:xfrm>
        <a:graphic>
          <a:graphicData uri="http://schemas.openxmlformats.org/presentationml/2006/ole">
            <p:oleObj spid="_x0000_s256002" name="Document" r:id="rId4" imgW="7172140" imgH="3737624" progId="Word.Document.8">
              <p:embed/>
            </p:oleObj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96863" y="271463"/>
          <a:ext cx="8451850" cy="5610225"/>
        </p:xfrm>
        <a:graphic>
          <a:graphicData uri="http://schemas.openxmlformats.org/presentationml/2006/ole">
            <p:oleObj spid="_x0000_s20482" name="Document" r:id="rId5" imgW="5426434" imgH="3611187" progId="Word.Document.8">
              <p:embed/>
            </p:oleObj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762000"/>
          </a:xfrm>
          <a:noFill/>
          <a:ln/>
        </p:spPr>
        <p:txBody>
          <a:bodyPr/>
          <a:lstStyle/>
          <a:p>
            <a:r>
              <a:rPr lang="fr-FR" sz="4000" dirty="0" smtClean="0">
                <a:solidFill>
                  <a:srgbClr val="FFFF00"/>
                </a:solidFill>
              </a:rPr>
              <a:t>Problèmes  Pratiques</a:t>
            </a:r>
            <a:endParaRPr lang="fr-FR" sz="4000" dirty="0">
              <a:solidFill>
                <a:srgbClr val="FFFF00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85720" y="1500174"/>
            <a:ext cx="8858280" cy="435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 Comment déterminer les dates de valeur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 Evitement de "</a:t>
            </a:r>
            <a:r>
              <a:rPr lang="fr-FR" sz="3600" b="0" dirty="0" err="1" smtClean="0"/>
              <a:t>livelock</a:t>
            </a:r>
            <a:r>
              <a:rPr lang="fr-FR" sz="3600" b="0" dirty="0" smtClean="0"/>
              <a:t>"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 Une transaction toujours avortée et relancée</a:t>
            </a:r>
          </a:p>
          <a:p>
            <a:pPr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Variantes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</a:t>
            </a:r>
            <a:r>
              <a:rPr lang="fr-FR" sz="3600" b="0" dirty="0" err="1" smtClean="0"/>
              <a:t>Stats</a:t>
            </a:r>
            <a:r>
              <a:rPr lang="fr-FR" sz="3600" b="0" dirty="0" smtClean="0"/>
              <a:t> sur le temps réel de transactions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Garcia – Molina &amp; al (VLDB 91 ?)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762000"/>
          </a:xfrm>
          <a:noFill/>
          <a:ln/>
        </p:spPr>
        <p:txBody>
          <a:bodyPr/>
          <a:lstStyle/>
          <a:p>
            <a:r>
              <a:rPr lang="fr-FR" sz="4000" dirty="0" smtClean="0">
                <a:solidFill>
                  <a:srgbClr val="FFFF00"/>
                </a:solidFill>
              </a:rPr>
              <a:t>Variantes</a:t>
            </a:r>
            <a:endParaRPr lang="fr-FR" sz="4000" dirty="0">
              <a:solidFill>
                <a:srgbClr val="FFFF00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85720" y="1394966"/>
            <a:ext cx="885828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Gestion de priorités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 Chaque répétition d’une transaction augmente sa priorité contre les interruptions concurrentes </a:t>
            </a:r>
          </a:p>
          <a:p>
            <a:pPr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 Certification sans attentes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 On exécute chaque transaction T jusqu’au bout sans attentes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On </a:t>
            </a:r>
            <a:r>
              <a:rPr lang="fr-FR" sz="3600" b="0" i="1" dirty="0" smtClean="0"/>
              <a:t>certifie </a:t>
            </a:r>
            <a:r>
              <a:rPr lang="fr-FR" sz="3600" b="0" dirty="0" smtClean="0"/>
              <a:t>l’exécution correcte de T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762000"/>
          </a:xfrm>
          <a:noFill/>
          <a:ln/>
        </p:spPr>
        <p:txBody>
          <a:bodyPr/>
          <a:lstStyle/>
          <a:p>
            <a:r>
              <a:rPr lang="fr-FR" sz="4000" dirty="0" smtClean="0">
                <a:solidFill>
                  <a:srgbClr val="FFFF00"/>
                </a:solidFill>
              </a:rPr>
              <a:t>Variantes</a:t>
            </a:r>
            <a:endParaRPr lang="fr-FR" sz="4000" dirty="0">
              <a:solidFill>
                <a:srgbClr val="FFFF00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85720" y="1394966"/>
            <a:ext cx="885828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L’opération teste si il n’a pas de conflit qui aurait avorté T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Si oui, on ré-exécute T 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</a:t>
            </a:r>
            <a:r>
              <a:rPr lang="fr-FR" sz="3600" b="0" dirty="0" err="1" smtClean="0"/>
              <a:t>Etc</a:t>
            </a:r>
            <a:r>
              <a:rPr lang="fr-FR" sz="3600" b="0" dirty="0" smtClean="0"/>
              <a:t>  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La certification est un  bon choix notamment quand la plupart de transactions ne s’exécutent pas  jusqu’au bout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q"/>
            </a:pPr>
            <a:r>
              <a:rPr lang="fr-FR" sz="3600" b="0" dirty="0" smtClean="0"/>
              <a:t>  Systèmes de réservation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fr-FR" dirty="0" smtClean="0"/>
              <a:t>Autres Règles de Priorité</a:t>
            </a:r>
            <a:endParaRPr lang="fr-FR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27950" cy="3414713"/>
          </a:xfrm>
          <a:noFill/>
          <a:ln/>
        </p:spPr>
        <p:txBody>
          <a:bodyPr/>
          <a:lstStyle/>
          <a:p>
            <a:r>
              <a:rPr lang="fr-FR" dirty="0" smtClean="0"/>
              <a:t>La manipulation de donnée D est selon la sa date de valeur et celle de la transaction venante</a:t>
            </a:r>
          </a:p>
          <a:p>
            <a:pPr lvl="1"/>
            <a:r>
              <a:rPr lang="fr-FR" dirty="0" smtClean="0"/>
              <a:t>L’intérêt de dépôt  de 100€ auquel on a ajouté 100€ à 16h30 avec V1 = 18h sera calculé à 17h comme</a:t>
            </a:r>
          </a:p>
          <a:p>
            <a:pPr lvl="2"/>
            <a:r>
              <a:rPr lang="fr-FR" dirty="0" smtClean="0"/>
              <a:t> </a:t>
            </a:r>
            <a:r>
              <a:rPr lang="fr-FR" sz="2800" dirty="0" smtClean="0"/>
              <a:t>Celui de</a:t>
            </a:r>
            <a:r>
              <a:rPr lang="fr-FR" dirty="0" smtClean="0"/>
              <a:t> </a:t>
            </a:r>
            <a:r>
              <a:rPr lang="fr-FR" sz="2800" dirty="0" smtClean="0"/>
              <a:t>100€ par T (V2 = 17h30)</a:t>
            </a:r>
          </a:p>
          <a:p>
            <a:pPr lvl="2"/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FFFF"/>
                </a:solidFill>
                <a:ea typeface="+mn-ea"/>
                <a:cs typeface="+mn-cs"/>
              </a:rPr>
              <a:t>Celui de</a:t>
            </a:r>
            <a:r>
              <a:rPr lang="fr-FR" sz="3200" dirty="0" smtClean="0">
                <a:solidFill>
                  <a:srgbClr val="FFFFFF"/>
                </a:solidFill>
                <a:ea typeface="+mn-ea"/>
                <a:cs typeface="+mn-cs"/>
              </a:rPr>
              <a:t> </a:t>
            </a:r>
            <a:r>
              <a:rPr lang="fr-FR" sz="2800" dirty="0" smtClean="0">
                <a:solidFill>
                  <a:srgbClr val="FFFFFF"/>
                </a:solidFill>
                <a:ea typeface="+mn-ea"/>
                <a:cs typeface="+mn-cs"/>
              </a:rPr>
              <a:t>200€ par T (V2 = 18h30)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186113" y="4429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>
                <a:solidFill>
                  <a:srgbClr val="00FF00"/>
                </a:solidFill>
              </a:rPr>
              <a:t>T</a:t>
            </a:r>
            <a:r>
              <a:rPr lang="en-US" sz="2400" baseline="-2500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310313" y="40005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T</a:t>
            </a:r>
            <a:r>
              <a:rPr lang="en-US" sz="2400" baseline="-25000"/>
              <a:t>28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838200" y="387350"/>
            <a:ext cx="0" cy="608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2874963" y="768350"/>
            <a:ext cx="26987" cy="165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14313" y="5191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20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6178550" y="692150"/>
            <a:ext cx="1054100" cy="5207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2978150" y="692150"/>
            <a:ext cx="311150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692150" y="6858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2825750" y="5397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V="1">
            <a:off x="3663950" y="603250"/>
            <a:ext cx="2425700" cy="5461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6026150" y="5397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662113" y="1357313"/>
            <a:ext cx="10779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  <a:r>
              <a:rPr lang="en-US" sz="2400" b="0">
                <a:solidFill>
                  <a:srgbClr val="00FF00"/>
                </a:solidFill>
              </a:rPr>
              <a:t>(C)</a:t>
            </a:r>
          </a:p>
        </p:txBody>
      </p:sp>
      <p:sp>
        <p:nvSpPr>
          <p:cNvPr id="21518" name="Oval 14"/>
          <p:cNvSpPr>
            <a:spLocks noChangeArrowheads="1"/>
          </p:cNvSpPr>
          <p:nvPr/>
        </p:nvSpPr>
        <p:spPr bwMode="auto">
          <a:xfrm>
            <a:off x="2787650" y="14541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3657600" y="1173163"/>
            <a:ext cx="0" cy="801687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0" name="Oval 16"/>
          <p:cNvSpPr>
            <a:spLocks noChangeArrowheads="1"/>
          </p:cNvSpPr>
          <p:nvPr/>
        </p:nvSpPr>
        <p:spPr bwMode="auto">
          <a:xfrm>
            <a:off x="3530600" y="1911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3643313" y="2109788"/>
            <a:ext cx="1146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W</a:t>
            </a:r>
            <a:r>
              <a:rPr lang="en-US" sz="2400" b="0" baseline="-25000"/>
              <a:t>28 </a:t>
            </a:r>
            <a:r>
              <a:rPr lang="en-US" sz="2400" b="0"/>
              <a:t>(A)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214313" y="43291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28</a:t>
            </a:r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692150" y="44958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657600" y="2139950"/>
            <a:ext cx="0" cy="258763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7140575" y="1149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214313" y="55483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692150" y="57150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7239000" y="1377950"/>
            <a:ext cx="0" cy="1330325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9" name="Oval 25"/>
          <p:cNvSpPr>
            <a:spLocks noChangeArrowheads="1"/>
          </p:cNvSpPr>
          <p:nvPr/>
        </p:nvSpPr>
        <p:spPr bwMode="auto">
          <a:xfrm>
            <a:off x="6026150" y="1454150"/>
            <a:ext cx="215900" cy="2159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6096000" y="1682750"/>
            <a:ext cx="0" cy="1025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31" name="Oval 27"/>
          <p:cNvSpPr>
            <a:spLocks noChangeArrowheads="1"/>
          </p:cNvSpPr>
          <p:nvPr/>
        </p:nvSpPr>
        <p:spPr bwMode="auto">
          <a:xfrm>
            <a:off x="6007100" y="2073275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5014913" y="2195513"/>
            <a:ext cx="11287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 </a:t>
            </a:r>
            <a:r>
              <a:rPr lang="en-US" sz="2400" b="0">
                <a:solidFill>
                  <a:srgbClr val="00FF00"/>
                </a:solidFill>
              </a:rPr>
              <a:t>(B)</a:t>
            </a:r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4876800" y="190500"/>
            <a:ext cx="0" cy="6172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1662113" y="61913"/>
            <a:ext cx="900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Site 1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7681913" y="61913"/>
            <a:ext cx="900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Site 2</a:t>
            </a:r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900113" y="6035675"/>
            <a:ext cx="3000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/>
              <a:t>t</a:t>
            </a:r>
          </a:p>
        </p:txBody>
      </p:sp>
      <p:sp>
        <p:nvSpPr>
          <p:cNvPr id="21537" name="Oval 33"/>
          <p:cNvSpPr>
            <a:spLocks noChangeArrowheads="1"/>
          </p:cNvSpPr>
          <p:nvPr/>
        </p:nvSpPr>
        <p:spPr bwMode="auto">
          <a:xfrm>
            <a:off x="3582988" y="10969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7772400" cy="990600"/>
          </a:xfrm>
          <a:noFill/>
          <a:ln/>
        </p:spPr>
        <p:txBody>
          <a:bodyPr/>
          <a:lstStyle/>
          <a:p>
            <a:pPr algn="ctr"/>
            <a:r>
              <a:rPr lang="fr-FR" dirty="0" smtClean="0"/>
              <a:t>SQL Server  2008</a:t>
            </a:r>
            <a:br>
              <a:rPr lang="fr-FR" dirty="0" smtClean="0"/>
            </a:br>
            <a:r>
              <a:rPr lang="fr-FR" sz="3600" dirty="0" smtClean="0"/>
              <a:t>Autres Possibilités </a:t>
            </a:r>
            <a:r>
              <a:rPr lang="fr-FR" sz="3600" dirty="0" err="1" smtClean="0"/>
              <a:t>Multibases</a:t>
            </a:r>
            <a:endParaRPr lang="fr-FR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643050"/>
            <a:ext cx="8337550" cy="412434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3600" dirty="0" smtClean="0"/>
              <a:t>Les procédures stockées</a:t>
            </a:r>
          </a:p>
          <a:p>
            <a:pPr>
              <a:lnSpc>
                <a:spcPct val="90000"/>
              </a:lnSpc>
            </a:pPr>
            <a:r>
              <a:rPr lang="fr-FR" sz="3600" dirty="0" smtClean="0"/>
              <a:t>Les bases peuvent être sur des nœuds (</a:t>
            </a:r>
            <a:r>
              <a:rPr lang="fr-FR" sz="3600" dirty="0" err="1" smtClean="0"/>
              <a:t>SGBDs</a:t>
            </a:r>
            <a:r>
              <a:rPr lang="fr-FR" sz="3600" dirty="0" smtClean="0"/>
              <a:t>) différents</a:t>
            </a:r>
          </a:p>
          <a:p>
            <a:pPr lvl="1">
              <a:lnSpc>
                <a:spcPct val="90000"/>
              </a:lnSpc>
            </a:pPr>
            <a:r>
              <a:rPr lang="fr-FR" sz="3200" dirty="0" smtClean="0"/>
              <a:t> Sur différentes machines réelles ou  virtuelles</a:t>
            </a:r>
          </a:p>
          <a:p>
            <a:pPr>
              <a:lnSpc>
                <a:spcPct val="90000"/>
              </a:lnSpc>
            </a:pPr>
            <a:r>
              <a:rPr lang="fr-FR" sz="3600" dirty="0" smtClean="0"/>
              <a:t> Les noms des bases externes / USE doivent être précédées alors par les chemins d’accès et les noms de nœuds.  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  Sous forme  N.B.S.T </a:t>
            </a:r>
            <a:endParaRPr lang="fr-FR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186113" y="4429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>
                <a:solidFill>
                  <a:srgbClr val="00FF00"/>
                </a:solidFill>
              </a:rPr>
              <a:t>T</a:t>
            </a:r>
            <a:r>
              <a:rPr lang="en-US" sz="2400" baseline="-2500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310313" y="40005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T</a:t>
            </a:r>
            <a:r>
              <a:rPr lang="en-US" sz="2400" baseline="-25000"/>
              <a:t>28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838200" y="387350"/>
            <a:ext cx="0" cy="608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2895600" y="768350"/>
            <a:ext cx="0" cy="189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14313" y="5191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20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178550" y="692150"/>
            <a:ext cx="1054100" cy="5207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2978150" y="692150"/>
            <a:ext cx="311150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692150" y="6858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2825750" y="5397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V="1">
            <a:off x="3663950" y="603250"/>
            <a:ext cx="2425700" cy="5461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6026150" y="5397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1662113" y="1357313"/>
            <a:ext cx="10779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  <a:r>
              <a:rPr lang="en-US" sz="2400" b="0">
                <a:solidFill>
                  <a:srgbClr val="00FF00"/>
                </a:solidFill>
              </a:rPr>
              <a:t>(C)</a:t>
            </a:r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2787650" y="14541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1662113" y="2424113"/>
            <a:ext cx="1095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  <a:r>
              <a:rPr lang="en-US" sz="2400" b="0">
                <a:solidFill>
                  <a:srgbClr val="00FF00"/>
                </a:solidFill>
              </a:rPr>
              <a:t>(A)</a:t>
            </a:r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2787650" y="2520950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657600" y="1173163"/>
            <a:ext cx="0" cy="801687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3530600" y="1911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3643313" y="2109788"/>
            <a:ext cx="1146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W</a:t>
            </a:r>
            <a:r>
              <a:rPr lang="en-US" sz="2400" b="0" baseline="-25000"/>
              <a:t>28 </a:t>
            </a:r>
            <a:r>
              <a:rPr lang="en-US" sz="2400" b="0"/>
              <a:t>(A)</a:t>
            </a: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214313" y="43291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28</a:t>
            </a: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692150" y="44958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3657600" y="2139950"/>
            <a:ext cx="0" cy="568325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51" name="Oval 23"/>
          <p:cNvSpPr>
            <a:spLocks noChangeArrowheads="1"/>
          </p:cNvSpPr>
          <p:nvPr/>
        </p:nvSpPr>
        <p:spPr bwMode="auto">
          <a:xfrm>
            <a:off x="7140575" y="1149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214313" y="55483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692150" y="57150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7239000" y="1377950"/>
            <a:ext cx="0" cy="1544638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026150" y="1454150"/>
            <a:ext cx="215900" cy="2159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6096000" y="1682750"/>
            <a:ext cx="0" cy="1192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6007100" y="2073275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5014913" y="2195513"/>
            <a:ext cx="11287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 </a:t>
            </a:r>
            <a:r>
              <a:rPr lang="en-US" sz="2400" b="0">
                <a:solidFill>
                  <a:srgbClr val="00FF00"/>
                </a:solidFill>
              </a:rPr>
              <a:t>(B)</a:t>
            </a:r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4876800" y="190500"/>
            <a:ext cx="0" cy="6172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1662113" y="61913"/>
            <a:ext cx="900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Site 1</a:t>
            </a: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7681913" y="61913"/>
            <a:ext cx="900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Site 2</a:t>
            </a:r>
          </a:p>
        </p:txBody>
      </p:sp>
      <p:sp>
        <p:nvSpPr>
          <p:cNvPr id="22562" name="Rectangle 34"/>
          <p:cNvSpPr>
            <a:spLocks noChangeArrowheads="1"/>
          </p:cNvSpPr>
          <p:nvPr/>
        </p:nvSpPr>
        <p:spPr bwMode="auto">
          <a:xfrm>
            <a:off x="900113" y="6035675"/>
            <a:ext cx="3000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/>
              <a:t>t</a:t>
            </a:r>
          </a:p>
        </p:txBody>
      </p:sp>
      <p:sp>
        <p:nvSpPr>
          <p:cNvPr id="22563" name="Oval 35"/>
          <p:cNvSpPr>
            <a:spLocks noChangeArrowheads="1"/>
          </p:cNvSpPr>
          <p:nvPr/>
        </p:nvSpPr>
        <p:spPr bwMode="auto">
          <a:xfrm>
            <a:off x="3582988" y="10969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186113" y="4429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>
                <a:solidFill>
                  <a:srgbClr val="00FF00"/>
                </a:solidFill>
              </a:rPr>
              <a:t>T</a:t>
            </a:r>
            <a:r>
              <a:rPr lang="en-US" sz="2400" baseline="-2500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310313" y="40005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T</a:t>
            </a:r>
            <a:r>
              <a:rPr lang="en-US" sz="2400" baseline="-25000"/>
              <a:t>28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838200" y="387350"/>
            <a:ext cx="0" cy="608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2895600" y="768350"/>
            <a:ext cx="0" cy="189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14313" y="5191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20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178550" y="692150"/>
            <a:ext cx="1054100" cy="5207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2978150" y="692150"/>
            <a:ext cx="311150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692150" y="6858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2825750" y="5397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3663950" y="603250"/>
            <a:ext cx="2425700" cy="5461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6026150" y="5397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662113" y="1357313"/>
            <a:ext cx="10779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  <a:r>
              <a:rPr lang="en-US" sz="2400" b="0">
                <a:solidFill>
                  <a:srgbClr val="00FF00"/>
                </a:solidFill>
              </a:rPr>
              <a:t>(C)</a:t>
            </a:r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2787650" y="14541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1662113" y="2424113"/>
            <a:ext cx="1095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  <a:r>
              <a:rPr lang="en-US" sz="2400" b="0">
                <a:solidFill>
                  <a:srgbClr val="00FF00"/>
                </a:solidFill>
              </a:rPr>
              <a:t>(A)</a:t>
            </a:r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2787650" y="2520950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3657600" y="1173163"/>
            <a:ext cx="0" cy="801687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3530600" y="1911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3643313" y="2109788"/>
            <a:ext cx="1146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W</a:t>
            </a:r>
            <a:r>
              <a:rPr lang="en-US" sz="2400" b="0" baseline="-25000"/>
              <a:t>28 </a:t>
            </a:r>
            <a:r>
              <a:rPr lang="en-US" sz="2400" b="0"/>
              <a:t>(A)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214313" y="43291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28</a:t>
            </a: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692150" y="44958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3657600" y="2139950"/>
            <a:ext cx="0" cy="25019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3540125" y="4578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76" name="Oval 24"/>
          <p:cNvSpPr>
            <a:spLocks noChangeArrowheads="1"/>
          </p:cNvSpPr>
          <p:nvPr/>
        </p:nvSpPr>
        <p:spPr bwMode="auto">
          <a:xfrm>
            <a:off x="7140575" y="1149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3795713" y="44815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C</a:t>
            </a:r>
            <a:r>
              <a:rPr lang="en-US" sz="2400" b="0" baseline="-25000"/>
              <a:t>28</a:t>
            </a:r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2895600" y="2749550"/>
            <a:ext cx="0" cy="1816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79" name="Oval 27"/>
          <p:cNvSpPr>
            <a:spLocks noChangeArrowheads="1"/>
          </p:cNvSpPr>
          <p:nvPr/>
        </p:nvSpPr>
        <p:spPr bwMode="auto">
          <a:xfrm>
            <a:off x="2787650" y="45783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2895600" y="4806950"/>
            <a:ext cx="0" cy="901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214313" y="55483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692150" y="57150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83" name="Oval 31"/>
          <p:cNvSpPr>
            <a:spLocks noChangeArrowheads="1"/>
          </p:cNvSpPr>
          <p:nvPr/>
        </p:nvSpPr>
        <p:spPr bwMode="auto">
          <a:xfrm>
            <a:off x="2825750" y="5645150"/>
            <a:ext cx="215900" cy="2159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1966913" y="54721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C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>
            <a:off x="7239000" y="1377950"/>
            <a:ext cx="0" cy="1544638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86" name="Oval 34"/>
          <p:cNvSpPr>
            <a:spLocks noChangeArrowheads="1"/>
          </p:cNvSpPr>
          <p:nvPr/>
        </p:nvSpPr>
        <p:spPr bwMode="auto">
          <a:xfrm>
            <a:off x="6026150" y="1454150"/>
            <a:ext cx="215900" cy="2159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>
            <a:off x="6096000" y="1682750"/>
            <a:ext cx="0" cy="1192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88" name="Oval 36"/>
          <p:cNvSpPr>
            <a:spLocks noChangeArrowheads="1"/>
          </p:cNvSpPr>
          <p:nvPr/>
        </p:nvSpPr>
        <p:spPr bwMode="auto">
          <a:xfrm>
            <a:off x="6007100" y="2073275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5014913" y="2195513"/>
            <a:ext cx="11287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 </a:t>
            </a:r>
            <a:r>
              <a:rPr lang="en-US" sz="2400" b="0">
                <a:solidFill>
                  <a:srgbClr val="00FF00"/>
                </a:solidFill>
              </a:rPr>
              <a:t>(B)</a:t>
            </a: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>
            <a:off x="4876800" y="190500"/>
            <a:ext cx="0" cy="6172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3591" name="Rectangle 39"/>
          <p:cNvSpPr>
            <a:spLocks noChangeArrowheads="1"/>
          </p:cNvSpPr>
          <p:nvPr/>
        </p:nvSpPr>
        <p:spPr bwMode="auto">
          <a:xfrm>
            <a:off x="1662113" y="61913"/>
            <a:ext cx="900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Site 1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7681913" y="61913"/>
            <a:ext cx="900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Site 2</a:t>
            </a: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900113" y="6035675"/>
            <a:ext cx="3000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/>
              <a:t>t</a:t>
            </a:r>
          </a:p>
        </p:txBody>
      </p:sp>
      <p:sp>
        <p:nvSpPr>
          <p:cNvPr id="23594" name="Oval 42"/>
          <p:cNvSpPr>
            <a:spLocks noChangeArrowheads="1"/>
          </p:cNvSpPr>
          <p:nvPr/>
        </p:nvSpPr>
        <p:spPr bwMode="auto">
          <a:xfrm>
            <a:off x="3582988" y="10969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186113" y="4429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>
                <a:solidFill>
                  <a:srgbClr val="00FF00"/>
                </a:solidFill>
              </a:rPr>
              <a:t>T</a:t>
            </a:r>
            <a:r>
              <a:rPr lang="en-US" sz="2400" baseline="-2500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310313" y="40005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T</a:t>
            </a:r>
            <a:r>
              <a:rPr lang="en-US" sz="2400" baseline="-25000"/>
              <a:t>28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838200" y="387350"/>
            <a:ext cx="0" cy="608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2895600" y="768350"/>
            <a:ext cx="0" cy="189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14313" y="5191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20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6178550" y="692150"/>
            <a:ext cx="1054100" cy="5207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2978150" y="692150"/>
            <a:ext cx="311150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692150" y="6858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2825750" y="5397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3663950" y="603250"/>
            <a:ext cx="2425700" cy="5461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026150" y="5397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1662113" y="1357313"/>
            <a:ext cx="10779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  <a:r>
              <a:rPr lang="en-US" sz="2400" b="0">
                <a:solidFill>
                  <a:srgbClr val="00FF00"/>
                </a:solidFill>
              </a:rPr>
              <a:t>(C)</a:t>
            </a:r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2787650" y="14541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1662113" y="2424113"/>
            <a:ext cx="1095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  <a:r>
              <a:rPr lang="en-US" sz="2400" b="0">
                <a:solidFill>
                  <a:srgbClr val="00FF00"/>
                </a:solidFill>
              </a:rPr>
              <a:t>(A)</a:t>
            </a:r>
          </a:p>
        </p:txBody>
      </p:sp>
      <p:sp>
        <p:nvSpPr>
          <p:cNvPr id="24592" name="Oval 16"/>
          <p:cNvSpPr>
            <a:spLocks noChangeArrowheads="1"/>
          </p:cNvSpPr>
          <p:nvPr/>
        </p:nvSpPr>
        <p:spPr bwMode="auto">
          <a:xfrm>
            <a:off x="2787650" y="2520950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3657600" y="1173163"/>
            <a:ext cx="0" cy="801687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3530600" y="1911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43313" y="2109788"/>
            <a:ext cx="1146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W</a:t>
            </a:r>
            <a:r>
              <a:rPr lang="en-US" sz="2400" b="0" baseline="-25000"/>
              <a:t>28 </a:t>
            </a:r>
            <a:r>
              <a:rPr lang="en-US" sz="2400" b="0"/>
              <a:t>(A)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214313" y="43291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28</a:t>
            </a: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692150" y="44958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657600" y="2139950"/>
            <a:ext cx="0" cy="25019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3540125" y="4578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00" name="Oval 24"/>
          <p:cNvSpPr>
            <a:spLocks noChangeArrowheads="1"/>
          </p:cNvSpPr>
          <p:nvPr/>
        </p:nvSpPr>
        <p:spPr bwMode="auto">
          <a:xfrm>
            <a:off x="7140575" y="1149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3795713" y="44815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C</a:t>
            </a:r>
            <a:r>
              <a:rPr lang="en-US" sz="2400" b="0" baseline="-25000"/>
              <a:t>28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2895600" y="2749550"/>
            <a:ext cx="0" cy="1816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03" name="Oval 27"/>
          <p:cNvSpPr>
            <a:spLocks noChangeArrowheads="1"/>
          </p:cNvSpPr>
          <p:nvPr/>
        </p:nvSpPr>
        <p:spPr bwMode="auto">
          <a:xfrm>
            <a:off x="2787650" y="45783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2895600" y="4806950"/>
            <a:ext cx="0" cy="901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214313" y="55483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>
            <a:off x="692150" y="57150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07" name="Oval 31"/>
          <p:cNvSpPr>
            <a:spLocks noChangeArrowheads="1"/>
          </p:cNvSpPr>
          <p:nvPr/>
        </p:nvSpPr>
        <p:spPr bwMode="auto">
          <a:xfrm>
            <a:off x="2825750" y="5645150"/>
            <a:ext cx="215900" cy="2159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1966913" y="54721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C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>
            <a:off x="7239000" y="1377950"/>
            <a:ext cx="0" cy="20447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10" name="Oval 34"/>
          <p:cNvSpPr>
            <a:spLocks noChangeArrowheads="1"/>
          </p:cNvSpPr>
          <p:nvPr/>
        </p:nvSpPr>
        <p:spPr bwMode="auto">
          <a:xfrm>
            <a:off x="7121525" y="32829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7453313" y="3186113"/>
            <a:ext cx="11287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W</a:t>
            </a:r>
            <a:r>
              <a:rPr lang="en-US" sz="2400" b="0" baseline="-25000"/>
              <a:t>28 </a:t>
            </a:r>
            <a:r>
              <a:rPr lang="en-US" sz="2400" b="0"/>
              <a:t>(B)</a:t>
            </a:r>
          </a:p>
        </p:txBody>
      </p:sp>
      <p:sp>
        <p:nvSpPr>
          <p:cNvPr id="24612" name="Oval 36"/>
          <p:cNvSpPr>
            <a:spLocks noChangeArrowheads="1"/>
          </p:cNvSpPr>
          <p:nvPr/>
        </p:nvSpPr>
        <p:spPr bwMode="auto">
          <a:xfrm>
            <a:off x="6026150" y="1454150"/>
            <a:ext cx="215900" cy="2159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>
            <a:off x="6096000" y="1682750"/>
            <a:ext cx="0" cy="173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14" name="Oval 38"/>
          <p:cNvSpPr>
            <a:spLocks noChangeArrowheads="1"/>
          </p:cNvSpPr>
          <p:nvPr/>
        </p:nvSpPr>
        <p:spPr bwMode="auto">
          <a:xfrm>
            <a:off x="6007100" y="2073275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5014913" y="2195513"/>
            <a:ext cx="11287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 </a:t>
            </a:r>
            <a:r>
              <a:rPr lang="en-US" sz="2400" b="0">
                <a:solidFill>
                  <a:srgbClr val="00FF00"/>
                </a:solidFill>
              </a:rPr>
              <a:t>(B)</a:t>
            </a:r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>
            <a:off x="4876800" y="190500"/>
            <a:ext cx="0" cy="6172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617" name="Rectangle 41"/>
          <p:cNvSpPr>
            <a:spLocks noChangeArrowheads="1"/>
          </p:cNvSpPr>
          <p:nvPr/>
        </p:nvSpPr>
        <p:spPr bwMode="auto">
          <a:xfrm>
            <a:off x="1662113" y="61913"/>
            <a:ext cx="900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Site 1</a:t>
            </a:r>
          </a:p>
        </p:txBody>
      </p:sp>
      <p:sp>
        <p:nvSpPr>
          <p:cNvPr id="24618" name="Rectangle 42"/>
          <p:cNvSpPr>
            <a:spLocks noChangeArrowheads="1"/>
          </p:cNvSpPr>
          <p:nvPr/>
        </p:nvSpPr>
        <p:spPr bwMode="auto">
          <a:xfrm>
            <a:off x="7681913" y="61913"/>
            <a:ext cx="900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Site 2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900113" y="6035675"/>
            <a:ext cx="3000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/>
              <a:t>t</a:t>
            </a:r>
          </a:p>
        </p:txBody>
      </p:sp>
      <p:sp>
        <p:nvSpPr>
          <p:cNvPr id="24620" name="Oval 44"/>
          <p:cNvSpPr>
            <a:spLocks noChangeArrowheads="1"/>
          </p:cNvSpPr>
          <p:nvPr/>
        </p:nvSpPr>
        <p:spPr bwMode="auto">
          <a:xfrm>
            <a:off x="3582988" y="10969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186113" y="4429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>
                <a:solidFill>
                  <a:srgbClr val="00FF00"/>
                </a:solidFill>
              </a:rPr>
              <a:t>T</a:t>
            </a:r>
            <a:r>
              <a:rPr lang="en-US" sz="2400" baseline="-2500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310313" y="40005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T</a:t>
            </a:r>
            <a:r>
              <a:rPr lang="en-US" sz="2400" baseline="-25000"/>
              <a:t>28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387350"/>
            <a:ext cx="0" cy="608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2895600" y="768350"/>
            <a:ext cx="0" cy="189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14313" y="5191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20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6178550" y="692150"/>
            <a:ext cx="1054100" cy="5207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2978150" y="692150"/>
            <a:ext cx="311150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92150" y="6858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2825750" y="5397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3663950" y="603250"/>
            <a:ext cx="2425700" cy="5461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6026150" y="5397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1662113" y="1357313"/>
            <a:ext cx="10779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  <a:r>
              <a:rPr lang="en-US" sz="2400" b="0">
                <a:solidFill>
                  <a:srgbClr val="00FF00"/>
                </a:solidFill>
              </a:rPr>
              <a:t>(C)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2787650" y="14541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1662113" y="2424113"/>
            <a:ext cx="1095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  <a:r>
              <a:rPr lang="en-US" sz="2400" b="0">
                <a:solidFill>
                  <a:srgbClr val="00FF00"/>
                </a:solidFill>
              </a:rPr>
              <a:t>(A)</a:t>
            </a:r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2787650" y="2520950"/>
            <a:ext cx="215900" cy="215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3657600" y="1173163"/>
            <a:ext cx="0" cy="801687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8" name="Oval 18"/>
          <p:cNvSpPr>
            <a:spLocks noChangeArrowheads="1"/>
          </p:cNvSpPr>
          <p:nvPr/>
        </p:nvSpPr>
        <p:spPr bwMode="auto">
          <a:xfrm>
            <a:off x="3530600" y="1911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3643313" y="2109788"/>
            <a:ext cx="1146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W</a:t>
            </a:r>
            <a:r>
              <a:rPr lang="en-US" sz="2400" b="0" baseline="-25000"/>
              <a:t>28 </a:t>
            </a:r>
            <a:r>
              <a:rPr lang="en-US" sz="2400" b="0"/>
              <a:t>(A)</a:t>
            </a: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214313" y="43291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28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92150" y="44958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3657600" y="2139950"/>
            <a:ext cx="0" cy="25019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23" name="Oval 23"/>
          <p:cNvSpPr>
            <a:spLocks noChangeArrowheads="1"/>
          </p:cNvSpPr>
          <p:nvPr/>
        </p:nvSpPr>
        <p:spPr bwMode="auto">
          <a:xfrm>
            <a:off x="3540125" y="4578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24" name="Oval 24"/>
          <p:cNvSpPr>
            <a:spLocks noChangeArrowheads="1"/>
          </p:cNvSpPr>
          <p:nvPr/>
        </p:nvSpPr>
        <p:spPr bwMode="auto">
          <a:xfrm>
            <a:off x="7140575" y="11493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3795713" y="44815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C</a:t>
            </a:r>
            <a:r>
              <a:rPr lang="en-US" sz="2400" b="0" baseline="-25000"/>
              <a:t>28</a:t>
            </a: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2895600" y="2749550"/>
            <a:ext cx="0" cy="1816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27" name="Oval 27"/>
          <p:cNvSpPr>
            <a:spLocks noChangeArrowheads="1"/>
          </p:cNvSpPr>
          <p:nvPr/>
        </p:nvSpPr>
        <p:spPr bwMode="auto">
          <a:xfrm>
            <a:off x="2787650" y="45783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2895600" y="4806950"/>
            <a:ext cx="0" cy="901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214313" y="5548313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692150" y="57150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31" name="Oval 31"/>
          <p:cNvSpPr>
            <a:spLocks noChangeArrowheads="1"/>
          </p:cNvSpPr>
          <p:nvPr/>
        </p:nvSpPr>
        <p:spPr bwMode="auto">
          <a:xfrm>
            <a:off x="2825750" y="5645150"/>
            <a:ext cx="215900" cy="2159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1966913" y="54721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C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7239000" y="1377950"/>
            <a:ext cx="0" cy="20447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34" name="Oval 34"/>
          <p:cNvSpPr>
            <a:spLocks noChangeArrowheads="1"/>
          </p:cNvSpPr>
          <p:nvPr/>
        </p:nvSpPr>
        <p:spPr bwMode="auto">
          <a:xfrm>
            <a:off x="7121525" y="3282950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7453313" y="3186113"/>
            <a:ext cx="11287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W</a:t>
            </a:r>
            <a:r>
              <a:rPr lang="en-US" sz="2400" b="0" baseline="-25000"/>
              <a:t>28 </a:t>
            </a:r>
            <a:r>
              <a:rPr lang="en-US" sz="2400" b="0"/>
              <a:t>(B)</a:t>
            </a:r>
          </a:p>
        </p:txBody>
      </p:sp>
      <p:sp>
        <p:nvSpPr>
          <p:cNvPr id="25636" name="Oval 36"/>
          <p:cNvSpPr>
            <a:spLocks noChangeArrowheads="1"/>
          </p:cNvSpPr>
          <p:nvPr/>
        </p:nvSpPr>
        <p:spPr bwMode="auto">
          <a:xfrm>
            <a:off x="6026150" y="1454150"/>
            <a:ext cx="215900" cy="2159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>
            <a:off x="6096000" y="1682750"/>
            <a:ext cx="0" cy="173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38" name="Oval 38"/>
          <p:cNvSpPr>
            <a:spLocks noChangeArrowheads="1"/>
          </p:cNvSpPr>
          <p:nvPr/>
        </p:nvSpPr>
        <p:spPr bwMode="auto">
          <a:xfrm>
            <a:off x="6007100" y="2073275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39" name="Rectangle 39"/>
          <p:cNvSpPr>
            <a:spLocks noChangeArrowheads="1"/>
          </p:cNvSpPr>
          <p:nvPr/>
        </p:nvSpPr>
        <p:spPr bwMode="auto">
          <a:xfrm>
            <a:off x="5014913" y="2195513"/>
            <a:ext cx="11287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W</a:t>
            </a:r>
            <a:r>
              <a:rPr lang="en-US" sz="2400" b="0" baseline="-25000">
                <a:solidFill>
                  <a:srgbClr val="00FF00"/>
                </a:solidFill>
              </a:rPr>
              <a:t>31 </a:t>
            </a:r>
            <a:r>
              <a:rPr lang="en-US" sz="2400" b="0">
                <a:solidFill>
                  <a:srgbClr val="00FF00"/>
                </a:solidFill>
              </a:rPr>
              <a:t>(B)</a:t>
            </a:r>
          </a:p>
        </p:txBody>
      </p:sp>
      <p:sp>
        <p:nvSpPr>
          <p:cNvPr id="25640" name="Line 40"/>
          <p:cNvSpPr>
            <a:spLocks noChangeShapeType="1"/>
          </p:cNvSpPr>
          <p:nvPr/>
        </p:nvSpPr>
        <p:spPr bwMode="auto">
          <a:xfrm>
            <a:off x="6096000" y="3511550"/>
            <a:ext cx="0" cy="1282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41" name="Oval 41"/>
          <p:cNvSpPr>
            <a:spLocks noChangeArrowheads="1"/>
          </p:cNvSpPr>
          <p:nvPr/>
        </p:nvSpPr>
        <p:spPr bwMode="auto">
          <a:xfrm>
            <a:off x="5988050" y="33591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42" name="Rectangle 42"/>
          <p:cNvSpPr>
            <a:spLocks noChangeArrowheads="1"/>
          </p:cNvSpPr>
          <p:nvPr/>
        </p:nvSpPr>
        <p:spPr bwMode="auto">
          <a:xfrm>
            <a:off x="5367338" y="3186113"/>
            <a:ext cx="655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A</a:t>
            </a:r>
            <a:r>
              <a:rPr lang="en-US" sz="2400" b="0" baseline="-25000">
                <a:solidFill>
                  <a:srgbClr val="00FF00"/>
                </a:solidFill>
              </a:rPr>
              <a:t>31 </a:t>
            </a:r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>
            <a:off x="7239000" y="3435350"/>
            <a:ext cx="0" cy="12827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44" name="Oval 44"/>
          <p:cNvSpPr>
            <a:spLocks noChangeArrowheads="1"/>
          </p:cNvSpPr>
          <p:nvPr/>
        </p:nvSpPr>
        <p:spPr bwMode="auto">
          <a:xfrm>
            <a:off x="7121525" y="4587875"/>
            <a:ext cx="215900" cy="215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45" name="Rectangle 45"/>
          <p:cNvSpPr>
            <a:spLocks noChangeArrowheads="1"/>
          </p:cNvSpPr>
          <p:nvPr/>
        </p:nvSpPr>
        <p:spPr bwMode="auto">
          <a:xfrm>
            <a:off x="7453313" y="44815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/>
              <a:t>C</a:t>
            </a:r>
            <a:r>
              <a:rPr lang="en-US" sz="2400" b="0" baseline="-25000"/>
              <a:t>28</a:t>
            </a:r>
          </a:p>
        </p:txBody>
      </p:sp>
      <p:sp>
        <p:nvSpPr>
          <p:cNvPr id="25646" name="Line 46"/>
          <p:cNvSpPr>
            <a:spLocks noChangeShapeType="1"/>
          </p:cNvSpPr>
          <p:nvPr/>
        </p:nvSpPr>
        <p:spPr bwMode="auto">
          <a:xfrm>
            <a:off x="6096000" y="4806950"/>
            <a:ext cx="0" cy="977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47" name="Oval 47"/>
          <p:cNvSpPr>
            <a:spLocks noChangeArrowheads="1"/>
          </p:cNvSpPr>
          <p:nvPr/>
        </p:nvSpPr>
        <p:spPr bwMode="auto">
          <a:xfrm>
            <a:off x="5969000" y="4664075"/>
            <a:ext cx="215900" cy="2159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48" name="Oval 48"/>
          <p:cNvSpPr>
            <a:spLocks noChangeArrowheads="1"/>
          </p:cNvSpPr>
          <p:nvPr/>
        </p:nvSpPr>
        <p:spPr bwMode="auto">
          <a:xfrm>
            <a:off x="6007100" y="5635625"/>
            <a:ext cx="215900" cy="2159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49" name="Rectangle 49"/>
          <p:cNvSpPr>
            <a:spLocks noChangeArrowheads="1"/>
          </p:cNvSpPr>
          <p:nvPr/>
        </p:nvSpPr>
        <p:spPr bwMode="auto">
          <a:xfrm>
            <a:off x="5243513" y="5472113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solidFill>
                  <a:srgbClr val="00FF00"/>
                </a:solidFill>
              </a:rPr>
              <a:t>C</a:t>
            </a:r>
            <a:r>
              <a:rPr lang="en-US" sz="2400" b="0" baseline="-25000">
                <a:solidFill>
                  <a:srgbClr val="00FF00"/>
                </a:solidFill>
              </a:rPr>
              <a:t>31</a:t>
            </a:r>
          </a:p>
        </p:txBody>
      </p:sp>
      <p:sp>
        <p:nvSpPr>
          <p:cNvPr id="25650" name="Line 50"/>
          <p:cNvSpPr>
            <a:spLocks noChangeShapeType="1"/>
          </p:cNvSpPr>
          <p:nvPr/>
        </p:nvSpPr>
        <p:spPr bwMode="auto">
          <a:xfrm>
            <a:off x="4876800" y="190500"/>
            <a:ext cx="0" cy="6172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51" name="Rectangle 51"/>
          <p:cNvSpPr>
            <a:spLocks noChangeArrowheads="1"/>
          </p:cNvSpPr>
          <p:nvPr/>
        </p:nvSpPr>
        <p:spPr bwMode="auto">
          <a:xfrm>
            <a:off x="1662113" y="61913"/>
            <a:ext cx="900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Site 1</a:t>
            </a:r>
          </a:p>
        </p:txBody>
      </p:sp>
      <p:sp>
        <p:nvSpPr>
          <p:cNvPr id="25652" name="Rectangle 52"/>
          <p:cNvSpPr>
            <a:spLocks noChangeArrowheads="1"/>
          </p:cNvSpPr>
          <p:nvPr/>
        </p:nvSpPr>
        <p:spPr bwMode="auto">
          <a:xfrm>
            <a:off x="7681913" y="61913"/>
            <a:ext cx="900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Site 2</a:t>
            </a:r>
          </a:p>
        </p:txBody>
      </p:sp>
      <p:sp>
        <p:nvSpPr>
          <p:cNvPr id="25653" name="Rectangle 53"/>
          <p:cNvSpPr>
            <a:spLocks noChangeArrowheads="1"/>
          </p:cNvSpPr>
          <p:nvPr/>
        </p:nvSpPr>
        <p:spPr bwMode="auto">
          <a:xfrm>
            <a:off x="900113" y="6035675"/>
            <a:ext cx="3000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/>
              <a:t>t</a:t>
            </a:r>
          </a:p>
        </p:txBody>
      </p:sp>
      <p:sp>
        <p:nvSpPr>
          <p:cNvPr id="25654" name="Oval 54"/>
          <p:cNvSpPr>
            <a:spLocks noChangeArrowheads="1"/>
          </p:cNvSpPr>
          <p:nvPr/>
        </p:nvSpPr>
        <p:spPr bwMode="auto">
          <a:xfrm>
            <a:off x="3582988" y="1096963"/>
            <a:ext cx="215900" cy="2159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20688" y="546100"/>
          <a:ext cx="8723312" cy="4581525"/>
        </p:xfrm>
        <a:graphic>
          <a:graphicData uri="http://schemas.openxmlformats.org/presentationml/2006/ole">
            <p:oleObj spid="_x0000_s457730" name="Document" r:id="rId5" imgW="5521190" imgH="1997770" progId="Word.Document.8">
              <p:embed/>
            </p:oleObj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Protocoles &amp; standards d'intéroperabilité MBD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39750" y="5187950"/>
            <a:ext cx="8140700" cy="1130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27950" cy="3414713"/>
          </a:xfrm>
          <a:noFill/>
          <a:ln/>
        </p:spPr>
        <p:txBody>
          <a:bodyPr/>
          <a:lstStyle/>
          <a:p>
            <a:r>
              <a:rPr lang="en-US" sz="2800" b="1">
                <a:solidFill>
                  <a:schemeClr val="accent2"/>
                </a:solidFill>
              </a:rPr>
              <a:t>La seule voie pour la coopération des SGBD</a:t>
            </a:r>
          </a:p>
          <a:p>
            <a:r>
              <a:rPr lang="en-US" sz="2800"/>
              <a:t>ODBC (Open Database Connectivity) standard interface, &amp; protocole </a:t>
            </a:r>
          </a:p>
          <a:p>
            <a:pPr lvl="1"/>
            <a:r>
              <a:rPr lang="en-US" sz="2400"/>
              <a:t>bits et octets encodent :</a:t>
            </a:r>
          </a:p>
          <a:p>
            <a:pPr lvl="2"/>
            <a:r>
              <a:rPr lang="en-US" sz="2000"/>
              <a:t>ordres SQL &amp; tables résultats de ceux-ci</a:t>
            </a:r>
          </a:p>
          <a:p>
            <a:pPr lvl="2"/>
            <a:r>
              <a:rPr lang="en-US" sz="2000"/>
              <a:t>ordre de gestion de connections et d'exécution   répartie</a:t>
            </a:r>
          </a:p>
          <a:p>
            <a:pPr lvl="2"/>
            <a:r>
              <a:rPr lang="en-US" sz="2000"/>
              <a:t>Locking &amp; </a:t>
            </a:r>
            <a:r>
              <a:rPr lang="en-US" sz="2000" u="sng"/>
              <a:t>1PC </a:t>
            </a:r>
          </a:p>
          <a:p>
            <a:pPr lvl="2"/>
            <a:r>
              <a:rPr lang="en-US" sz="2000"/>
              <a:t>API à 2 niveaux, jusque-là </a:t>
            </a:r>
            <a:br>
              <a:rPr lang="en-US" sz="2000"/>
            </a:br>
            <a:endParaRPr lang="en-US" sz="2000"/>
          </a:p>
          <a:p>
            <a:pPr>
              <a:buFont typeface="Monotype Sorts" pitchFamily="2" charset="2"/>
              <a:buNone/>
            </a:pPr>
            <a:r>
              <a:rPr lang="en-US" sz="2800" b="1">
                <a:solidFill>
                  <a:srgbClr val="00DFCA"/>
                </a:solidFill>
              </a:rPr>
              <a:t>"Middleware" supporté par pratiquement tous les producteurs de SGBD ou de "front-ends"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fr-FR" dirty="0" smtClean="0"/>
              <a:t>Autres Règles de Priorité</a:t>
            </a:r>
            <a:endParaRPr lang="fr-FR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27950" cy="3414713"/>
          </a:xfrm>
          <a:noFill/>
          <a:ln/>
        </p:spPr>
        <p:txBody>
          <a:bodyPr/>
          <a:lstStyle/>
          <a:p>
            <a:r>
              <a:rPr lang="fr-FR" sz="3600" dirty="0" smtClean="0"/>
              <a:t>Le retrait de 150€ à 17h20 </a:t>
            </a:r>
          </a:p>
          <a:p>
            <a:pPr lvl="1"/>
            <a:r>
              <a:rPr lang="fr-FR" sz="3600" dirty="0" smtClean="0"/>
              <a:t>Donnera lieu au calcul d’intérêt sur </a:t>
            </a:r>
            <a:br>
              <a:rPr lang="fr-FR" sz="3600" dirty="0" smtClean="0"/>
            </a:br>
            <a:r>
              <a:rPr lang="fr-FR" sz="3600" dirty="0" smtClean="0"/>
              <a:t>-50€ si V3 =17h21</a:t>
            </a:r>
          </a:p>
          <a:p>
            <a:pPr lvl="1"/>
            <a:r>
              <a:rPr lang="fr-FR" sz="3600" dirty="0" smtClean="0"/>
              <a:t> Pas de pénalité si V3 &gt; 18h</a:t>
            </a:r>
          </a:p>
          <a:p>
            <a:r>
              <a:rPr lang="fr-FR" sz="4000" dirty="0" smtClean="0"/>
              <a:t>Mais la réservation d’une place d’avions parmi les 11 dispo, laisserait seulement 10 places dispo avant V, d’habitude </a:t>
            </a:r>
          </a:p>
          <a:p>
            <a:pPr lvl="1"/>
            <a:endParaRPr lang="fr-FR" sz="3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6375"/>
            <a:ext cx="9131300" cy="1104900"/>
          </a:xfrm>
          <a:noFill/>
          <a:ln/>
        </p:spPr>
        <p:txBody>
          <a:bodyPr/>
          <a:lstStyle/>
          <a:p>
            <a:pPr algn="ctr"/>
            <a:r>
              <a:rPr lang="en-US"/>
              <a:t>Protocoles &amp; standards MBD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Industriels autres que ODBC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dirty="0" smtClean="0"/>
              <a:t>Data Access </a:t>
            </a:r>
            <a:r>
              <a:rPr lang="fr-FR" dirty="0" err="1" smtClean="0"/>
              <a:t>Language</a:t>
            </a:r>
            <a:r>
              <a:rPr lang="fr-FR" dirty="0" smtClean="0"/>
              <a:t> (DAL)</a:t>
            </a:r>
          </a:p>
          <a:p>
            <a:pPr lvl="1"/>
            <a:r>
              <a:rPr lang="fr-FR" dirty="0" smtClean="0"/>
              <a:t>Disponible sur </a:t>
            </a:r>
            <a:r>
              <a:rPr lang="fr-FR" dirty="0" err="1" smtClean="0"/>
              <a:t>Apples</a:t>
            </a:r>
            <a:r>
              <a:rPr lang="fr-FR" dirty="0" smtClean="0"/>
              <a:t> depuis 1989</a:t>
            </a:r>
          </a:p>
          <a:p>
            <a:pPr lvl="2"/>
            <a:r>
              <a:rPr lang="fr-FR" dirty="0" smtClean="0"/>
              <a:t>un dialecte de SQL</a:t>
            </a:r>
          </a:p>
          <a:p>
            <a:r>
              <a:rPr lang="fr-FR" dirty="0" err="1" smtClean="0"/>
              <a:t>Distributed</a:t>
            </a:r>
            <a:r>
              <a:rPr lang="fr-FR" dirty="0" smtClean="0"/>
              <a:t> </a:t>
            </a:r>
            <a:r>
              <a:rPr lang="fr-FR" dirty="0" err="1" smtClean="0"/>
              <a:t>Relational</a:t>
            </a:r>
            <a:r>
              <a:rPr lang="fr-FR" dirty="0" smtClean="0"/>
              <a:t> </a:t>
            </a:r>
            <a:r>
              <a:rPr lang="fr-FR" dirty="0" err="1" smtClean="0"/>
              <a:t>Database</a:t>
            </a:r>
            <a:r>
              <a:rPr lang="fr-FR" dirty="0" smtClean="0"/>
              <a:t> Access (DRDA)</a:t>
            </a:r>
          </a:p>
          <a:p>
            <a:pPr lvl="1"/>
            <a:r>
              <a:rPr lang="fr-FR" dirty="0" smtClean="0"/>
              <a:t>IBM, une partie de System Application Arch. (SAA)</a:t>
            </a:r>
          </a:p>
          <a:p>
            <a:r>
              <a:rPr lang="fr-FR" dirty="0" smtClean="0"/>
              <a:t>EDA-SQL (</a:t>
            </a:r>
            <a:r>
              <a:rPr lang="fr-FR" dirty="0" smtClean="0">
                <a:solidFill>
                  <a:schemeClr val="tx2"/>
                </a:solidFill>
              </a:rPr>
              <a:t>du passé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Inf. </a:t>
            </a:r>
            <a:r>
              <a:rPr lang="fr-FR" dirty="0" err="1" smtClean="0"/>
              <a:t>Builders</a:t>
            </a:r>
            <a:r>
              <a:rPr lang="fr-FR" dirty="0" smtClean="0"/>
              <a:t> ; un dialecte de SQL et une API</a:t>
            </a:r>
            <a:endParaRPr lang="fr-FR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</a:t>
            </a:r>
            <a:br>
              <a:rPr lang="en-US"/>
            </a:br>
            <a:r>
              <a:rPr lang="en-US" sz="3200">
                <a:solidFill>
                  <a:srgbClr val="00DFCA"/>
                </a:solidFill>
              </a:rPr>
              <a:t>Origines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247900" y="3836988"/>
            <a:ext cx="1393825" cy="406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DFCA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/>
              <a:t>ISO - RDA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 flipH="1">
            <a:off x="3706813" y="4048125"/>
            <a:ext cx="4648200" cy="2028825"/>
          </a:xfrm>
          <a:prstGeom prst="parallelogram">
            <a:avLst>
              <a:gd name="adj" fmla="val 57266"/>
            </a:avLst>
          </a:prstGeom>
          <a:solidFill>
            <a:srgbClr val="23232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en-US" b="0"/>
              <a:t>Intl. Standard Org. Remote Database Access Protocol</a:t>
            </a:r>
          </a:p>
          <a:p>
            <a:pPr algn="ctr"/>
            <a:r>
              <a:rPr lang="en-US" b="0">
                <a:solidFill>
                  <a:srgbClr val="00DFCA"/>
                </a:solidFill>
              </a:rPr>
              <a:t>commencé vers 1988</a:t>
            </a:r>
          </a:p>
          <a:p>
            <a:pPr algn="ctr"/>
            <a:r>
              <a:rPr lang="en-US">
                <a:solidFill>
                  <a:srgbClr val="00DFCA"/>
                </a:solidFill>
              </a:rPr>
              <a:t> </a:t>
            </a:r>
            <a:r>
              <a:rPr lang="en-US" b="0">
                <a:solidFill>
                  <a:srgbClr val="00DFCA"/>
                </a:solidFill>
              </a:rPr>
              <a:t>Draft Intl.  Standard depuis 1991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</a:t>
            </a:r>
            <a:br>
              <a:rPr lang="en-US"/>
            </a:br>
            <a:r>
              <a:rPr lang="en-US" sz="3200">
                <a:solidFill>
                  <a:srgbClr val="00DFCA"/>
                </a:solidFill>
              </a:rPr>
              <a:t>Origines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2900363" y="3303588"/>
            <a:ext cx="9525" cy="585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165350" y="2825750"/>
            <a:ext cx="1504950" cy="4064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SQL-Access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247900" y="3836988"/>
            <a:ext cx="1393825" cy="406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DFCA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/>
              <a:t>ISO - RDA</a:t>
            </a: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4725988" y="693738"/>
            <a:ext cx="2692400" cy="1812396"/>
          </a:xfrm>
          <a:prstGeom prst="wedgeRoundRectCallout">
            <a:avLst>
              <a:gd name="adj1" fmla="val -41667"/>
              <a:gd name="adj2" fmla="val 66667"/>
              <a:gd name="adj3" fmla="val 16667"/>
            </a:avLst>
          </a:prstGeom>
          <a:solidFill>
            <a:srgbClr val="23232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 b="0"/>
              <a:t>SQL - Access Group</a:t>
            </a:r>
          </a:p>
          <a:p>
            <a:pPr algn="ctr"/>
            <a:r>
              <a:rPr lang="en-US" b="0"/>
              <a:t>Consortium Privé de 40 Comp.</a:t>
            </a:r>
          </a:p>
          <a:p>
            <a:pPr algn="ctr"/>
            <a:r>
              <a:rPr lang="en-US" b="0">
                <a:solidFill>
                  <a:srgbClr val="00DFCA"/>
                </a:solidFill>
              </a:rPr>
              <a:t>Crée sous l'impulsion </a:t>
            </a:r>
          </a:p>
          <a:p>
            <a:pPr algn="ctr"/>
            <a:r>
              <a:rPr lang="en-US" b="0">
                <a:solidFill>
                  <a:srgbClr val="00DFCA"/>
                </a:solidFill>
              </a:rPr>
              <a:t>de J. Gray en 1989</a:t>
            </a:r>
          </a:p>
        </p:txBody>
      </p:sp>
      <p:sp>
        <p:nvSpPr>
          <p:cNvPr id="29703" name="Arc 7"/>
          <p:cNvSpPr>
            <a:spLocks/>
          </p:cNvSpPr>
          <p:nvPr/>
        </p:nvSpPr>
        <p:spPr bwMode="auto">
          <a:xfrm>
            <a:off x="3679825" y="2862263"/>
            <a:ext cx="1027113" cy="134937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7772400" cy="990600"/>
          </a:xfrm>
          <a:noFill/>
          <a:ln/>
        </p:spPr>
        <p:txBody>
          <a:bodyPr/>
          <a:lstStyle/>
          <a:p>
            <a:pPr algn="ctr"/>
            <a:r>
              <a:rPr lang="fr-FR" dirty="0" smtClean="0"/>
              <a:t>SQL Server  2008 </a:t>
            </a:r>
            <a:br>
              <a:rPr lang="fr-FR" dirty="0" smtClean="0"/>
            </a:br>
            <a:r>
              <a:rPr lang="fr-FR" sz="3600" dirty="0" smtClean="0"/>
              <a:t>Autres Possibilités </a:t>
            </a:r>
            <a:r>
              <a:rPr lang="fr-FR" sz="3600" dirty="0" err="1" smtClean="0"/>
              <a:t>Multibases</a:t>
            </a:r>
            <a:endParaRPr lang="fr-FR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643050"/>
            <a:ext cx="8358246" cy="471490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3600" dirty="0" smtClean="0"/>
              <a:t> Les nœuds doivent alors être </a:t>
            </a:r>
            <a:r>
              <a:rPr lang="fr-FR" sz="3600" i="1" dirty="0" smtClean="0"/>
              <a:t>liés</a:t>
            </a:r>
          </a:p>
          <a:p>
            <a:pPr lvl="1">
              <a:lnSpc>
                <a:spcPct val="90000"/>
              </a:lnSpc>
            </a:pPr>
            <a:r>
              <a:rPr lang="fr-FR" sz="3200" i="1" dirty="0" smtClean="0"/>
              <a:t> « </a:t>
            </a:r>
            <a:r>
              <a:rPr lang="fr-FR" sz="3200" i="1" dirty="0" err="1" smtClean="0"/>
              <a:t>Linked</a:t>
            </a:r>
            <a:r>
              <a:rPr lang="fr-FR" sz="3200" i="1" dirty="0" smtClean="0"/>
              <a:t> </a:t>
            </a:r>
            <a:r>
              <a:rPr lang="fr-FR" sz="3200" i="1" dirty="0" err="1" smtClean="0"/>
              <a:t>nodes</a:t>
            </a:r>
            <a:r>
              <a:rPr lang="fr-FR" sz="3200" i="1" dirty="0" smtClean="0"/>
              <a:t> »</a:t>
            </a:r>
          </a:p>
          <a:p>
            <a:pPr>
              <a:lnSpc>
                <a:spcPct val="90000"/>
              </a:lnSpc>
            </a:pPr>
            <a:r>
              <a:rPr lang="fr-FR" i="1" dirty="0" smtClean="0"/>
              <a:t> </a:t>
            </a:r>
            <a:r>
              <a:rPr lang="fr-FR" dirty="0" smtClean="0"/>
              <a:t>Un lien permet de déclarer l’URL, le nom d’usager, mot de passe de connexion…</a:t>
            </a:r>
          </a:p>
          <a:p>
            <a:pPr>
              <a:lnSpc>
                <a:spcPct val="90000"/>
              </a:lnSpc>
            </a:pPr>
            <a:r>
              <a:rPr lang="fr-FR" i="1" dirty="0" smtClean="0"/>
              <a:t> </a:t>
            </a:r>
            <a:r>
              <a:rPr lang="fr-FR" dirty="0" smtClean="0"/>
              <a:t>On peut créer les liens par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 Une procédure stockée</a:t>
            </a:r>
          </a:p>
          <a:p>
            <a:pPr lvl="3">
              <a:lnSpc>
                <a:spcPct val="90000"/>
              </a:lnSpc>
            </a:pPr>
            <a:r>
              <a:rPr lang="fr-FR" sz="2800" dirty="0" smtClean="0"/>
              <a:t> Interface de commande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 SQL Server Management Studio</a:t>
            </a:r>
          </a:p>
          <a:p>
            <a:pPr lvl="2">
              <a:lnSpc>
                <a:spcPct val="90000"/>
              </a:lnSpc>
            </a:pPr>
            <a:r>
              <a:rPr lang="fr-FR" sz="2800" dirty="0" smtClean="0"/>
              <a:t>Interface Interactive</a:t>
            </a:r>
            <a:endParaRPr lang="fr-FR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</a:t>
            </a:r>
            <a:br>
              <a:rPr lang="en-US"/>
            </a:br>
            <a:r>
              <a:rPr lang="en-US" sz="3200">
                <a:solidFill>
                  <a:srgbClr val="00DFCA"/>
                </a:solidFill>
              </a:rPr>
              <a:t>Origines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387600" y="1847850"/>
            <a:ext cx="1074738" cy="466725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ODBC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2900363" y="3303588"/>
            <a:ext cx="9525" cy="585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165350" y="2825750"/>
            <a:ext cx="1504950" cy="4064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SQL-Access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247900" y="3836988"/>
            <a:ext cx="1393825" cy="406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DFCA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/>
              <a:t>ISO - RDA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909888" y="2341563"/>
            <a:ext cx="0" cy="473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19050" y="1611313"/>
            <a:ext cx="1830388" cy="1000125"/>
          </a:xfrm>
          <a:prstGeom prst="roundRect">
            <a:avLst>
              <a:gd name="adj" fmla="val 12495"/>
            </a:avLst>
          </a:prstGeom>
          <a:solidFill>
            <a:srgbClr val="232323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b="0"/>
              <a:t>Microsoft</a:t>
            </a:r>
          </a:p>
          <a:p>
            <a:pPr algn="ctr"/>
            <a:r>
              <a:rPr lang="en-US" b="0">
                <a:solidFill>
                  <a:srgbClr val="00DFCA"/>
                </a:solidFill>
              </a:rPr>
              <a:t>coup de poing </a:t>
            </a:r>
          </a:p>
          <a:p>
            <a:pPr algn="ctr"/>
            <a:r>
              <a:rPr lang="en-US" b="0">
                <a:solidFill>
                  <a:srgbClr val="00DFCA"/>
                </a:solidFill>
              </a:rPr>
              <a:t>sur la table</a:t>
            </a: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1882775" y="2090738"/>
            <a:ext cx="474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 Architecture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862138" y="1990725"/>
            <a:ext cx="3095625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/>
              <a:t>Programme d'application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860550" y="2533650"/>
            <a:ext cx="3097213" cy="406400"/>
          </a:xfrm>
          <a:prstGeom prst="rect">
            <a:avLst/>
          </a:prstGeom>
          <a:solidFill>
            <a:srgbClr val="0F0F9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/>
              <a:t>Gestionnaire  de Drivers</a:t>
            </a: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920875" y="2471738"/>
            <a:ext cx="297815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868488" y="2940050"/>
            <a:ext cx="844550" cy="396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Driver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546475" y="3133725"/>
            <a:ext cx="4603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706688" y="2944813"/>
            <a:ext cx="825500" cy="396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>
                <a:solidFill>
                  <a:srgbClr val="00DFCA"/>
                </a:solidFill>
              </a:rPr>
              <a:t>Driver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3773488" y="2944813"/>
            <a:ext cx="844550" cy="39687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Driver</a:t>
            </a: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641350" y="5172075"/>
            <a:ext cx="1085850" cy="508000"/>
          </a:xfrm>
          <a:prstGeom prst="cube">
            <a:avLst>
              <a:gd name="adj" fmla="val 24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/>
              <a:t>Btrieve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273300" y="5130800"/>
            <a:ext cx="23495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463800" y="5130800"/>
            <a:ext cx="23495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2711450" y="5130800"/>
            <a:ext cx="23495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2940050" y="5130800"/>
            <a:ext cx="23495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2309813" y="5213350"/>
            <a:ext cx="842962" cy="3937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Excell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V="1">
            <a:off x="1187450" y="3346450"/>
            <a:ext cx="1073150" cy="187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V="1">
            <a:off x="2635250" y="3346450"/>
            <a:ext cx="387350" cy="180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1765" name="Group 21"/>
          <p:cNvGrpSpPr>
            <a:grpSpLocks/>
          </p:cNvGrpSpPr>
          <p:nvPr/>
        </p:nvGrpSpPr>
        <p:grpSpPr bwMode="auto">
          <a:xfrm>
            <a:off x="3998913" y="4711700"/>
            <a:ext cx="1108075" cy="1377950"/>
            <a:chOff x="2519" y="2968"/>
            <a:chExt cx="698" cy="868"/>
          </a:xfrm>
        </p:grpSpPr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2524" y="3146"/>
              <a:ext cx="688" cy="51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US"/>
                <a:t>Sybase</a:t>
              </a:r>
            </a:p>
          </p:txBody>
        </p:sp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2524" y="3520"/>
              <a:ext cx="693" cy="31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764" name="Oval 20"/>
            <p:cNvSpPr>
              <a:spLocks noChangeArrowheads="1"/>
            </p:cNvSpPr>
            <p:nvPr/>
          </p:nvSpPr>
          <p:spPr bwMode="auto">
            <a:xfrm>
              <a:off x="2519" y="2968"/>
              <a:ext cx="693" cy="31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5129213" y="2260600"/>
            <a:ext cx="19653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Interface ODBC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4997450" y="24384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188913" y="3476625"/>
            <a:ext cx="1241425" cy="650875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i="1">
                <a:solidFill>
                  <a:srgbClr val="00DFCA"/>
                </a:solidFill>
              </a:rPr>
              <a:t>Single Tier</a:t>
            </a:r>
          </a:p>
          <a:p>
            <a:pPr algn="ctr"/>
            <a:r>
              <a:rPr lang="en-US" sz="1800" i="1">
                <a:solidFill>
                  <a:srgbClr val="00DFCA"/>
                </a:solidFill>
              </a:rPr>
              <a:t>Driver</a:t>
            </a:r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 flipV="1">
            <a:off x="1473200" y="3327400"/>
            <a:ext cx="387350" cy="2984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V="1">
            <a:off x="1454150" y="3365500"/>
            <a:ext cx="141605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5040313" y="3743325"/>
            <a:ext cx="1444625" cy="650875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i="1">
                <a:solidFill>
                  <a:srgbClr val="00DFCA"/>
                </a:solidFill>
              </a:rPr>
              <a:t>Multiple Tier</a:t>
            </a:r>
          </a:p>
          <a:p>
            <a:pPr algn="ctr"/>
            <a:r>
              <a:rPr lang="en-US" sz="1800" i="1">
                <a:solidFill>
                  <a:srgbClr val="00DFCA"/>
                </a:solidFill>
              </a:rPr>
              <a:t>Driver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>
            <a:off x="4378325" y="3363913"/>
            <a:ext cx="625475" cy="877887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>
            <a:off x="4778375" y="3382963"/>
            <a:ext cx="473075" cy="325437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4630738" y="2944813"/>
            <a:ext cx="844550" cy="39687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>
                <a:solidFill>
                  <a:srgbClr val="00DFCA"/>
                </a:solidFill>
              </a:rPr>
              <a:t>Driver</a:t>
            </a:r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7507288" y="3040063"/>
            <a:ext cx="1211262" cy="396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>
                <a:solidFill>
                  <a:srgbClr val="00DFCA"/>
                </a:solidFill>
              </a:rPr>
              <a:t>Passerelle</a:t>
            </a:r>
          </a:p>
        </p:txBody>
      </p:sp>
      <p:grpSp>
        <p:nvGrpSpPr>
          <p:cNvPr id="31779" name="Group 35"/>
          <p:cNvGrpSpPr>
            <a:grpSpLocks/>
          </p:cNvGrpSpPr>
          <p:nvPr/>
        </p:nvGrpSpPr>
        <p:grpSpPr bwMode="auto">
          <a:xfrm>
            <a:off x="7675563" y="4559300"/>
            <a:ext cx="1108075" cy="1377950"/>
            <a:chOff x="4835" y="2872"/>
            <a:chExt cx="698" cy="868"/>
          </a:xfrm>
        </p:grpSpPr>
        <p:sp>
          <p:nvSpPr>
            <p:cNvPr id="31776" name="Rectangle 32"/>
            <p:cNvSpPr>
              <a:spLocks noChangeArrowheads="1"/>
            </p:cNvSpPr>
            <p:nvPr/>
          </p:nvSpPr>
          <p:spPr bwMode="auto">
            <a:xfrm>
              <a:off x="4840" y="3050"/>
              <a:ext cx="688" cy="51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US"/>
                <a:t>DB2</a:t>
              </a:r>
            </a:p>
          </p:txBody>
        </p:sp>
        <p:sp>
          <p:nvSpPr>
            <p:cNvPr id="31777" name="Oval 33"/>
            <p:cNvSpPr>
              <a:spLocks noChangeArrowheads="1"/>
            </p:cNvSpPr>
            <p:nvPr/>
          </p:nvSpPr>
          <p:spPr bwMode="auto">
            <a:xfrm>
              <a:off x="4840" y="3424"/>
              <a:ext cx="693" cy="31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778" name="Oval 34"/>
            <p:cNvSpPr>
              <a:spLocks noChangeArrowheads="1"/>
            </p:cNvSpPr>
            <p:nvPr/>
          </p:nvSpPr>
          <p:spPr bwMode="auto">
            <a:xfrm>
              <a:off x="4835" y="2872"/>
              <a:ext cx="693" cy="31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31780" name="Freeform 36"/>
          <p:cNvSpPr>
            <a:spLocks/>
          </p:cNvSpPr>
          <p:nvPr/>
        </p:nvSpPr>
        <p:spPr bwMode="auto">
          <a:xfrm>
            <a:off x="5486400" y="2952750"/>
            <a:ext cx="2020888" cy="534988"/>
          </a:xfrm>
          <a:custGeom>
            <a:avLst/>
            <a:gdLst/>
            <a:ahLst/>
            <a:cxnLst>
              <a:cxn ang="0">
                <a:pos x="0" y="108"/>
              </a:cxn>
              <a:cxn ang="0">
                <a:pos x="684" y="336"/>
              </a:cxn>
              <a:cxn ang="0">
                <a:pos x="684" y="0"/>
              </a:cxn>
              <a:cxn ang="0">
                <a:pos x="1272" y="216"/>
              </a:cxn>
            </a:cxnLst>
            <a:rect l="0" t="0" r="r" b="b"/>
            <a:pathLst>
              <a:path w="1273" h="337">
                <a:moveTo>
                  <a:pt x="0" y="108"/>
                </a:moveTo>
                <a:lnTo>
                  <a:pt x="684" y="336"/>
                </a:lnTo>
                <a:lnTo>
                  <a:pt x="684" y="0"/>
                </a:lnTo>
                <a:lnTo>
                  <a:pt x="1272" y="2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1781" name="Freeform 37"/>
          <p:cNvSpPr>
            <a:spLocks/>
          </p:cNvSpPr>
          <p:nvPr/>
        </p:nvSpPr>
        <p:spPr bwMode="auto">
          <a:xfrm>
            <a:off x="7924800" y="3467100"/>
            <a:ext cx="554038" cy="1316038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348" y="324"/>
              </a:cxn>
              <a:cxn ang="0">
                <a:pos x="0" y="288"/>
              </a:cxn>
              <a:cxn ang="0">
                <a:pos x="204" y="828"/>
              </a:cxn>
            </a:cxnLst>
            <a:rect l="0" t="0" r="r" b="b"/>
            <a:pathLst>
              <a:path w="349" h="829">
                <a:moveTo>
                  <a:pt x="96" y="0"/>
                </a:moveTo>
                <a:lnTo>
                  <a:pt x="348" y="324"/>
                </a:lnTo>
                <a:lnTo>
                  <a:pt x="0" y="288"/>
                </a:lnTo>
                <a:lnTo>
                  <a:pt x="204" y="828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1782" name="Freeform 38"/>
          <p:cNvSpPr>
            <a:spLocks/>
          </p:cNvSpPr>
          <p:nvPr/>
        </p:nvSpPr>
        <p:spPr bwMode="auto">
          <a:xfrm>
            <a:off x="3848100" y="3352800"/>
            <a:ext cx="611188" cy="1563688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348" y="456"/>
              </a:cxn>
              <a:cxn ang="0">
                <a:pos x="0" y="432"/>
              </a:cxn>
              <a:cxn ang="0">
                <a:pos x="384" y="984"/>
              </a:cxn>
            </a:cxnLst>
            <a:rect l="0" t="0" r="r" b="b"/>
            <a:pathLst>
              <a:path w="385" h="985">
                <a:moveTo>
                  <a:pt x="72" y="0"/>
                </a:moveTo>
                <a:lnTo>
                  <a:pt x="348" y="456"/>
                </a:lnTo>
                <a:lnTo>
                  <a:pt x="0" y="432"/>
                </a:lnTo>
                <a:lnTo>
                  <a:pt x="384" y="984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5797550" y="5638800"/>
            <a:ext cx="1460500" cy="83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1600">
                <a:solidFill>
                  <a:srgbClr val="00DFCA"/>
                </a:solidFill>
              </a:rPr>
              <a:t>Passerelle</a:t>
            </a:r>
          </a:p>
          <a:p>
            <a:pPr algn="ctr"/>
            <a:r>
              <a:rPr lang="en-US" sz="1600">
                <a:solidFill>
                  <a:srgbClr val="00DFCA"/>
                </a:solidFill>
              </a:rPr>
              <a:t>MicroDécision</a:t>
            </a:r>
          </a:p>
          <a:p>
            <a:pPr algn="ctr"/>
            <a:r>
              <a:rPr lang="en-US" sz="1600">
                <a:solidFill>
                  <a:srgbClr val="00DFCA"/>
                </a:solidFill>
              </a:rPr>
              <a:t>Systems</a:t>
            </a:r>
          </a:p>
        </p:txBody>
      </p:sp>
      <p:sp>
        <p:nvSpPr>
          <p:cNvPr id="31784" name="Arc 40"/>
          <p:cNvSpPr>
            <a:spLocks/>
          </p:cNvSpPr>
          <p:nvPr/>
        </p:nvSpPr>
        <p:spPr bwMode="auto">
          <a:xfrm rot="10800000">
            <a:off x="4614863" y="5829300"/>
            <a:ext cx="1177925" cy="3317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785" name="Arc 41"/>
          <p:cNvSpPr>
            <a:spLocks/>
          </p:cNvSpPr>
          <p:nvPr/>
        </p:nvSpPr>
        <p:spPr bwMode="auto">
          <a:xfrm rot="10800000">
            <a:off x="7270750" y="5746750"/>
            <a:ext cx="1177925" cy="33178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71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81"/>
                  <a:pt x="9652" y="16"/>
                  <a:pt x="21571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81"/>
                  <a:pt x="9652" y="16"/>
                  <a:pt x="21571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 : quelques drivers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676400"/>
            <a:ext cx="8259762" cy="4792663"/>
          </a:xfrm>
          <a:noFill/>
          <a:ln/>
        </p:spPr>
        <p:txBody>
          <a:bodyPr/>
          <a:lstStyle/>
          <a:p>
            <a:r>
              <a:rPr lang="en-US" sz="2800" dirty="0"/>
              <a:t>HP : ALLBASE/SQL</a:t>
            </a:r>
          </a:p>
          <a:p>
            <a:r>
              <a:rPr lang="en-US" sz="2800" dirty="0"/>
              <a:t>CA : IDMS, DATACOM, VSAM, DL/1, TOTAL...</a:t>
            </a:r>
          </a:p>
          <a:p>
            <a:r>
              <a:rPr lang="en-US" sz="2800" dirty="0" err="1"/>
              <a:t>CrossAccess</a:t>
            </a:r>
            <a:r>
              <a:rPr lang="en-US" sz="2800" dirty="0"/>
              <a:t> ; IMS, VSAM, IDMS, RMS...</a:t>
            </a:r>
          </a:p>
          <a:p>
            <a:r>
              <a:rPr lang="en-US" sz="2800" dirty="0"/>
              <a:t>IBM : DB2</a:t>
            </a:r>
          </a:p>
          <a:p>
            <a:r>
              <a:rPr lang="en-US" sz="2800" dirty="0"/>
              <a:t>DBA ODBC driver (Siemens-Nixdorf)</a:t>
            </a:r>
          </a:p>
          <a:p>
            <a:pPr lvl="1"/>
            <a:r>
              <a:rPr lang="en-US" sz="2400" dirty="0"/>
              <a:t>INFORMIX, ORACLE, INGRES, SESAM/SQL, UDS/SQL...</a:t>
            </a:r>
          </a:p>
          <a:p>
            <a:r>
              <a:rPr lang="en-US" dirty="0"/>
              <a:t>DDA/ODBC driver (Bull)</a:t>
            </a:r>
          </a:p>
          <a:p>
            <a:pPr lvl="1"/>
            <a:r>
              <a:rPr lang="en-US" sz="2400" dirty="0"/>
              <a:t>ORACLE, INFORMIX, INGRES, DB2, RDB...</a:t>
            </a:r>
          </a:p>
          <a:p>
            <a:r>
              <a:rPr lang="en-US" sz="2400" dirty="0" smtClean="0"/>
              <a:t>Microsoft </a:t>
            </a:r>
            <a:r>
              <a:rPr lang="fr-FR" sz="2400" dirty="0" smtClean="0"/>
              <a:t>maintient</a:t>
            </a:r>
            <a:r>
              <a:rPr lang="en-US" sz="2400" dirty="0" smtClean="0"/>
              <a:t>  </a:t>
            </a:r>
            <a:r>
              <a:rPr lang="fr-FR" sz="2400" dirty="0" smtClean="0"/>
              <a:t>la liste à jour</a:t>
            </a:r>
            <a:endParaRPr lang="fr-F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ODBC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2800" dirty="0" smtClean="0"/>
              <a:t>L'interface </a:t>
            </a:r>
          </a:p>
          <a:p>
            <a:pPr lvl="1"/>
            <a:r>
              <a:rPr lang="fr-FR" dirty="0" smtClean="0"/>
              <a:t>offre l'API unique  aux applications</a:t>
            </a:r>
          </a:p>
          <a:p>
            <a:pPr lvl="2"/>
            <a:r>
              <a:rPr lang="fr-FR" sz="2800" dirty="0" smtClean="0"/>
              <a:t>connections</a:t>
            </a:r>
          </a:p>
          <a:p>
            <a:pPr lvl="2"/>
            <a:r>
              <a:rPr lang="fr-FR" sz="2800" dirty="0" smtClean="0"/>
              <a:t>gestion de mémoires</a:t>
            </a:r>
          </a:p>
          <a:p>
            <a:pPr lvl="2"/>
            <a:r>
              <a:rPr lang="fr-FR" sz="2800" dirty="0" smtClean="0"/>
              <a:t>ordres SQL</a:t>
            </a:r>
          </a:p>
          <a:p>
            <a:r>
              <a:rPr lang="fr-FR" sz="2800" dirty="0" smtClean="0"/>
              <a:t>Le gestionnaire de drivers</a:t>
            </a:r>
          </a:p>
          <a:p>
            <a:pPr lvl="1"/>
            <a:r>
              <a:rPr lang="fr-FR" dirty="0" smtClean="0"/>
              <a:t>charge le driver approprié</a:t>
            </a:r>
          </a:p>
          <a:p>
            <a:pPr lvl="1"/>
            <a:r>
              <a:rPr lang="fr-FR" dirty="0" smtClean="0"/>
              <a:t>passe les ordres de connexion et de SQL</a:t>
            </a:r>
          </a:p>
          <a:p>
            <a:pPr lvl="1"/>
            <a:r>
              <a:rPr lang="fr-FR" dirty="0" smtClean="0"/>
              <a:t>récupère les résultats en format ODBC</a:t>
            </a:r>
            <a:endParaRPr lang="fr-FR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8124"/>
            <a:ext cx="8429684" cy="4992709"/>
          </a:xfrm>
          <a:noFill/>
          <a:ln/>
        </p:spPr>
        <p:txBody>
          <a:bodyPr/>
          <a:lstStyle/>
          <a:p>
            <a:r>
              <a:rPr lang="fr-FR" sz="2800" dirty="0" smtClean="0"/>
              <a:t>Le driver</a:t>
            </a:r>
          </a:p>
          <a:p>
            <a:pPr lvl="1"/>
            <a:r>
              <a:rPr lang="fr-FR" sz="3200" dirty="0" smtClean="0"/>
              <a:t>traduit les ordres SQL &amp; API vers ceux  de la source de  données</a:t>
            </a:r>
          </a:p>
          <a:p>
            <a:pPr lvl="2"/>
            <a:r>
              <a:rPr lang="fr-FR" sz="2800" dirty="0" smtClean="0"/>
              <a:t>décompose SQL</a:t>
            </a:r>
          </a:p>
          <a:p>
            <a:pPr lvl="3"/>
            <a:r>
              <a:rPr lang="fr-FR" sz="2800" dirty="0" smtClean="0"/>
              <a:t>Single-</a:t>
            </a:r>
            <a:r>
              <a:rPr lang="fr-FR" sz="2800" dirty="0" err="1" smtClean="0"/>
              <a:t>tier</a:t>
            </a:r>
            <a:endParaRPr lang="fr-FR" sz="2800" dirty="0" smtClean="0"/>
          </a:p>
          <a:p>
            <a:pPr lvl="2"/>
            <a:r>
              <a:rPr lang="fr-FR" sz="2800" dirty="0" smtClean="0"/>
              <a:t>passe SQL à la source</a:t>
            </a:r>
          </a:p>
          <a:p>
            <a:pPr lvl="3"/>
            <a:r>
              <a:rPr lang="fr-FR" sz="2800" dirty="0" smtClean="0"/>
              <a:t>multiple-</a:t>
            </a:r>
            <a:r>
              <a:rPr lang="fr-FR" sz="2800" dirty="0" err="1" smtClean="0"/>
              <a:t>tier</a:t>
            </a:r>
            <a:endParaRPr lang="fr-FR" sz="2800" dirty="0" smtClean="0"/>
          </a:p>
          <a:p>
            <a:pPr lvl="4"/>
            <a:r>
              <a:rPr lang="fr-FR" sz="2800" dirty="0" smtClean="0"/>
              <a:t>SQL ODBC traduit</a:t>
            </a:r>
          </a:p>
          <a:p>
            <a:pPr lvl="4"/>
            <a:r>
              <a:rPr lang="fr-FR" sz="2800" dirty="0" smtClean="0"/>
              <a:t>SQL non-ODBC non-traduit ("</a:t>
            </a:r>
            <a:r>
              <a:rPr lang="fr-FR" sz="2800" dirty="0" err="1" smtClean="0"/>
              <a:t>pass</a:t>
            </a:r>
            <a:r>
              <a:rPr lang="fr-FR" sz="2800" dirty="0" smtClean="0"/>
              <a:t> </a:t>
            </a:r>
            <a:r>
              <a:rPr lang="fr-FR" sz="2800" dirty="0" err="1" smtClean="0"/>
              <a:t>through</a:t>
            </a:r>
            <a:r>
              <a:rPr lang="fr-FR" sz="2800" dirty="0" smtClean="0"/>
              <a:t>")</a:t>
            </a:r>
            <a:endParaRPr lang="fr-FR" sz="280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ODBC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1508125"/>
            <a:ext cx="7727950" cy="4114800"/>
          </a:xfrm>
          <a:noFill/>
          <a:ln/>
        </p:spPr>
        <p:txBody>
          <a:bodyPr/>
          <a:lstStyle/>
          <a:p>
            <a:r>
              <a:rPr lang="en-US" sz="4000" dirty="0" smtClean="0"/>
              <a:t> Le driver (suite)</a:t>
            </a:r>
          </a:p>
          <a:p>
            <a:pPr lvl="1"/>
            <a:r>
              <a:rPr lang="fr-FR" sz="3600" dirty="0" smtClean="0"/>
              <a:t>traduit le format de données</a:t>
            </a:r>
          </a:p>
          <a:p>
            <a:pPr lvl="2"/>
            <a:r>
              <a:rPr lang="fr-FR" sz="3200" dirty="0" smtClean="0"/>
              <a:t>à l'envoi</a:t>
            </a:r>
          </a:p>
          <a:p>
            <a:pPr lvl="2"/>
            <a:r>
              <a:rPr lang="fr-FR" sz="3200" dirty="0" smtClean="0"/>
              <a:t>au retour</a:t>
            </a:r>
          </a:p>
          <a:p>
            <a:pPr lvl="1"/>
            <a:r>
              <a:rPr lang="fr-FR" sz="3600" dirty="0" smtClean="0"/>
              <a:t>traduit les codes d'erreur vers ceux standard</a:t>
            </a:r>
            <a:endParaRPr lang="fr-FR" sz="360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Niveaux de conformité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dirty="0" smtClean="0"/>
              <a:t>Fonctions offertes par un driver</a:t>
            </a:r>
          </a:p>
          <a:p>
            <a:pPr lvl="1"/>
            <a:r>
              <a:rPr lang="fr-FR" sz="3600" dirty="0" smtClean="0"/>
              <a:t>API</a:t>
            </a:r>
          </a:p>
          <a:p>
            <a:pPr lvl="2"/>
            <a:r>
              <a:rPr lang="fr-FR" sz="3200" dirty="0" err="1" smtClean="0"/>
              <a:t>Core</a:t>
            </a:r>
            <a:endParaRPr lang="fr-FR" sz="3200" dirty="0" smtClean="0"/>
          </a:p>
          <a:p>
            <a:pPr lvl="3"/>
            <a:r>
              <a:rPr lang="fr-FR" sz="2800" dirty="0" smtClean="0"/>
              <a:t>Tout le driver</a:t>
            </a:r>
          </a:p>
          <a:p>
            <a:pPr lvl="2"/>
            <a:r>
              <a:rPr lang="fr-FR" sz="3200" dirty="0" smtClean="0"/>
              <a:t>Level1</a:t>
            </a:r>
          </a:p>
          <a:p>
            <a:pPr lvl="2"/>
            <a:r>
              <a:rPr lang="fr-FR" sz="3200" dirty="0" smtClean="0"/>
              <a:t>Level2</a:t>
            </a:r>
            <a:endParaRPr lang="fr-FR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Niveaux de conformité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4000" dirty="0" smtClean="0"/>
              <a:t>Fonctions offertes par un driver</a:t>
            </a:r>
          </a:p>
          <a:p>
            <a:pPr lvl="1"/>
            <a:r>
              <a:rPr lang="fr-FR" sz="3600" dirty="0" smtClean="0"/>
              <a:t>SQL</a:t>
            </a:r>
          </a:p>
          <a:p>
            <a:pPr lvl="2"/>
            <a:r>
              <a:rPr lang="fr-FR" sz="3200" dirty="0" smtClean="0"/>
              <a:t>Minimum</a:t>
            </a:r>
          </a:p>
          <a:p>
            <a:pPr lvl="3"/>
            <a:r>
              <a:rPr lang="fr-FR" sz="2800" dirty="0" smtClean="0"/>
              <a:t>Tout le driver</a:t>
            </a:r>
          </a:p>
          <a:p>
            <a:pPr lvl="2"/>
            <a:r>
              <a:rPr lang="fr-FR" sz="3200" dirty="0" err="1" smtClean="0"/>
              <a:t>Core</a:t>
            </a:r>
            <a:endParaRPr lang="fr-FR" sz="3200" dirty="0" smtClean="0"/>
          </a:p>
          <a:p>
            <a:pPr lvl="2"/>
            <a:r>
              <a:rPr lang="fr-FR" sz="3200" dirty="0" err="1" smtClean="0"/>
              <a:t>Extended</a:t>
            </a:r>
            <a:endParaRPr lang="fr-FR" sz="3200" dirty="0" smtClean="0"/>
          </a:p>
          <a:p>
            <a:pPr lvl="4"/>
            <a:r>
              <a:rPr lang="fr-FR" sz="2800" dirty="0" smtClean="0"/>
              <a:t> On est à V 3.1</a:t>
            </a:r>
            <a:endParaRPr lang="fr-FR" sz="280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smtClean="0"/>
              <a:t>ODBC </a:t>
            </a:r>
            <a:br>
              <a:rPr lang="fr-FR" smtClean="0"/>
            </a:br>
            <a:r>
              <a:rPr lang="fr-FR" sz="3600" smtClean="0">
                <a:solidFill>
                  <a:srgbClr val="00DFCA"/>
                </a:solidFill>
              </a:rPr>
              <a:t>Fonctions de Core API</a:t>
            </a:r>
            <a:endParaRPr lang="fr-FR" sz="3600">
              <a:solidFill>
                <a:srgbClr val="00DFCA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1676400"/>
            <a:ext cx="8421687" cy="5168900"/>
          </a:xfrm>
          <a:noFill/>
          <a:ln/>
        </p:spPr>
        <p:txBody>
          <a:bodyPr/>
          <a:lstStyle/>
          <a:p>
            <a:r>
              <a:rPr lang="fr-FR" smtClean="0"/>
              <a:t>Alloue et libère</a:t>
            </a:r>
          </a:p>
          <a:p>
            <a:pPr lvl="1"/>
            <a:r>
              <a:rPr lang="fr-FR" sz="3200" smtClean="0"/>
              <a:t>environnement, connections et "handles"</a:t>
            </a:r>
          </a:p>
          <a:p>
            <a:pPr lvl="2"/>
            <a:r>
              <a:rPr lang="fr-FR" sz="2800" b="1" smtClean="0">
                <a:solidFill>
                  <a:schemeClr val="tx2"/>
                </a:solidFill>
              </a:rPr>
              <a:t>SQLAllocEnv, SQLAllocConnect, SQLAllocStmt </a:t>
            </a:r>
          </a:p>
          <a:p>
            <a:pPr lvl="2"/>
            <a:r>
              <a:rPr lang="fr-FR" sz="2800" b="1" smtClean="0">
                <a:solidFill>
                  <a:schemeClr val="tx2"/>
                </a:solidFill>
              </a:rPr>
              <a:t>SQLFreeStmt, SQLFreeConnect, SQLFreeEnv</a:t>
            </a:r>
          </a:p>
          <a:p>
            <a:pPr lvl="1"/>
            <a:r>
              <a:rPr lang="fr-FR" sz="3200" smtClean="0"/>
              <a:t>fonctions à executer avant toute connection</a:t>
            </a:r>
            <a:endParaRPr lang="fr-FR" sz="4000" smtClean="0"/>
          </a:p>
          <a:p>
            <a:r>
              <a:rPr lang="fr-FR" smtClean="0"/>
              <a:t>Connecte au sources de données et déconnecte</a:t>
            </a:r>
          </a:p>
          <a:p>
            <a:pPr lvl="2"/>
            <a:r>
              <a:rPr lang="fr-FR" sz="2800" b="1" smtClean="0">
                <a:solidFill>
                  <a:schemeClr val="tx2"/>
                </a:solidFill>
              </a:rPr>
              <a:t>SQLConnect, SQLDisconnect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 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Fonctions de Core API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1676400"/>
            <a:ext cx="8421687" cy="5168900"/>
          </a:xfrm>
          <a:noFill/>
          <a:ln/>
        </p:spPr>
        <p:txBody>
          <a:bodyPr/>
          <a:lstStyle/>
          <a:p>
            <a:r>
              <a:rPr lang="fr-FR" dirty="0" smtClean="0"/>
              <a:t>Prépare et exécute ordres SQL</a:t>
            </a:r>
          </a:p>
          <a:p>
            <a:pPr lvl="2"/>
            <a:r>
              <a:rPr lang="fr-FR" sz="2800" b="1" dirty="0" err="1" smtClean="0">
                <a:solidFill>
                  <a:schemeClr val="tx2"/>
                </a:solidFill>
              </a:rPr>
              <a:t>SQLPrepare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SQLExecute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SQLExecDirect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SQLCancel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SQLGetCursorName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SQLSetCursorName</a:t>
            </a:r>
            <a:endParaRPr lang="fr-FR" sz="3200" dirty="0" smtClean="0"/>
          </a:p>
          <a:p>
            <a:r>
              <a:rPr lang="fr-FR" dirty="0" smtClean="0"/>
              <a:t>Alloue mémoire pour les paramètres et résultats de SQL</a:t>
            </a:r>
          </a:p>
          <a:p>
            <a:pPr lvl="2"/>
            <a:r>
              <a:rPr lang="fr-FR" sz="2800" b="1" dirty="0" err="1" smtClean="0">
                <a:solidFill>
                  <a:schemeClr val="tx2"/>
                </a:solidFill>
              </a:rPr>
              <a:t>SQLBindCol</a:t>
            </a:r>
            <a:endParaRPr lang="fr-F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405842" cy="1104900"/>
          </a:xfrm>
          <a:noFill/>
          <a:ln/>
        </p:spPr>
        <p:txBody>
          <a:bodyPr/>
          <a:lstStyle/>
          <a:p>
            <a:r>
              <a:rPr lang="fr-FR" dirty="0" smtClean="0"/>
              <a:t>Exécution de Requêtes </a:t>
            </a:r>
            <a:r>
              <a:rPr lang="fr-FR" dirty="0" err="1" smtClean="0"/>
              <a:t>Multibases</a:t>
            </a:r>
            <a:endParaRPr lang="fr-FR" sz="4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4348" y="1500174"/>
            <a:ext cx="8024842" cy="49673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Monotype Sorts" pitchFamily="2" charset="2"/>
              <a:buChar char="u"/>
              <a:tabLst/>
              <a:defRPr/>
            </a:pPr>
            <a:r>
              <a:rPr kumimoji="0" lang="fr-FR" sz="32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Bases sur le même nœud</a:t>
            </a:r>
          </a:p>
          <a:p>
            <a:pPr marL="800100" lvl="1" indent="-34290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r>
              <a:rPr lang="fr-FR" sz="3200" b="0" kern="0" noProof="0" dirty="0" smtClean="0">
                <a:solidFill>
                  <a:schemeClr val="tx1"/>
                </a:solidFill>
                <a:latin typeface="+mn-lt"/>
              </a:rPr>
              <a:t> Mêmes règles que pour une requête monobase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Monotype Sorts" pitchFamily="2" charset="2"/>
              <a:buChar char="u"/>
              <a:tabLst/>
              <a:defRPr/>
            </a:pPr>
            <a:r>
              <a:rPr kumimoji="0" lang="fr-FR" sz="32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Bases distribuées</a:t>
            </a:r>
          </a:p>
          <a:p>
            <a:pPr marL="800100" lvl="1" indent="-34290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r>
              <a:rPr lang="fr-FR" sz="3200" b="0" kern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3200" b="0" kern="0" dirty="0" smtClean="0">
                <a:solidFill>
                  <a:srgbClr val="FFFFFF"/>
                </a:solidFill>
                <a:latin typeface="Times New Roman"/>
              </a:rPr>
              <a:t>On minimise le temps/volume réseau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r>
              <a:rPr kumimoji="0" lang="fr-FR" sz="3200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Sélections, projections jointures monobases sur les bases sources dès que possible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r>
              <a:rPr lang="fr-FR" sz="3200" b="0" kern="0" dirty="0" smtClean="0">
                <a:solidFill>
                  <a:srgbClr val="FFFFFF"/>
                </a:solidFill>
                <a:latin typeface="Times New Roman"/>
              </a:rPr>
              <a:t> Jointures </a:t>
            </a:r>
            <a:r>
              <a:rPr lang="fr-FR" sz="3200" b="0" kern="0" dirty="0" err="1" smtClean="0">
                <a:solidFill>
                  <a:srgbClr val="FFFFFF"/>
                </a:solidFill>
                <a:latin typeface="Times New Roman"/>
              </a:rPr>
              <a:t>multibases</a:t>
            </a:r>
            <a:r>
              <a:rPr lang="fr-FR" sz="3200" b="0" kern="0" dirty="0" smtClean="0">
                <a:solidFill>
                  <a:srgbClr val="FFFFFF"/>
                </a:solidFill>
                <a:latin typeface="Times New Roman"/>
              </a:rPr>
              <a:t> sur la base cible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r>
              <a:rPr lang="fr-FR" sz="3200" b="0" kern="0" dirty="0" smtClean="0">
                <a:solidFill>
                  <a:srgbClr val="FFFFFF"/>
                </a:solidFill>
                <a:latin typeface="Times New Roman"/>
              </a:rPr>
              <a:t> Agrégations finales aussi </a:t>
            </a:r>
            <a:r>
              <a:rPr kumimoji="0" lang="fr-FR" sz="3200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fr-FR" sz="32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§"/>
            </a:pPr>
            <a:endParaRPr kumimoji="0" lang="fr-FR" sz="3200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§"/>
            </a:pPr>
            <a:endParaRPr kumimoji="0" lang="fr-FR" sz="32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smtClean="0"/>
              <a:t>ODBC </a:t>
            </a:r>
            <a:br>
              <a:rPr lang="fr-FR" smtClean="0"/>
            </a:br>
            <a:r>
              <a:rPr lang="fr-FR" sz="3600" smtClean="0">
                <a:solidFill>
                  <a:srgbClr val="00DFCA"/>
                </a:solidFill>
              </a:rPr>
              <a:t>Fonctions de Core API</a:t>
            </a:r>
            <a:endParaRPr lang="fr-FR" sz="3600">
              <a:solidFill>
                <a:srgbClr val="00DFCA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676400"/>
            <a:ext cx="8528050" cy="4114800"/>
          </a:xfrm>
          <a:noFill/>
          <a:ln/>
        </p:spPr>
        <p:txBody>
          <a:bodyPr/>
          <a:lstStyle/>
          <a:p>
            <a:r>
              <a:rPr lang="fr-FR" sz="2800" smtClean="0"/>
              <a:t>Trouve des données dans le résultat</a:t>
            </a:r>
          </a:p>
          <a:p>
            <a:pPr lvl="2"/>
            <a:r>
              <a:rPr lang="fr-FR" b="1" smtClean="0">
                <a:solidFill>
                  <a:schemeClr val="tx2"/>
                </a:solidFill>
              </a:rPr>
              <a:t>SQLFetch</a:t>
            </a:r>
          </a:p>
          <a:p>
            <a:r>
              <a:rPr lang="fr-FR" sz="2800" smtClean="0"/>
              <a:t>Trouve les metadonnées du résultat</a:t>
            </a:r>
          </a:p>
          <a:p>
            <a:pPr lvl="2"/>
            <a:r>
              <a:rPr lang="fr-FR" b="1" smtClean="0">
                <a:solidFill>
                  <a:schemeClr val="tx2"/>
                </a:solidFill>
              </a:rPr>
              <a:t>SQLRowCount, SQLNumResultsCols, SQLDescribeCol, SQLColAttributes</a:t>
            </a:r>
            <a:endParaRPr lang="fr-FR" sz="2800" smtClean="0"/>
          </a:p>
          <a:p>
            <a:r>
              <a:rPr lang="fr-FR" sz="2800" smtClean="0"/>
              <a:t>Commit et rollback</a:t>
            </a:r>
          </a:p>
          <a:p>
            <a:pPr lvl="2"/>
            <a:r>
              <a:rPr lang="fr-FR" b="1" smtClean="0">
                <a:solidFill>
                  <a:schemeClr val="tx2"/>
                </a:solidFill>
              </a:rPr>
              <a:t>SQLTransact</a:t>
            </a:r>
          </a:p>
          <a:p>
            <a:r>
              <a:rPr lang="fr-FR" smtClean="0"/>
              <a:t>Gère les codes erreur</a:t>
            </a:r>
          </a:p>
          <a:p>
            <a:pPr lvl="2"/>
            <a:r>
              <a:rPr lang="fr-FR" b="1" smtClean="0">
                <a:solidFill>
                  <a:schemeClr val="tx2"/>
                </a:solidFill>
              </a:rPr>
              <a:t>SQLError</a:t>
            </a:r>
            <a:endParaRPr lang="fr-FR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dirty="0" smtClean="0"/>
              <a:t>ODBC </a:t>
            </a:r>
            <a:br>
              <a:rPr lang="fr-FR" dirty="0" smtClean="0"/>
            </a:br>
            <a:r>
              <a:rPr lang="fr-FR" sz="3600" dirty="0" smtClean="0">
                <a:solidFill>
                  <a:srgbClr val="00DFCA"/>
                </a:solidFill>
              </a:rPr>
              <a:t>Fonctions Level1 API</a:t>
            </a:r>
            <a:endParaRPr lang="fr-FR" sz="3600" dirty="0">
              <a:solidFill>
                <a:srgbClr val="00DFCA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1676400"/>
            <a:ext cx="8834437" cy="4114800"/>
          </a:xfrm>
          <a:noFill/>
          <a:ln/>
        </p:spPr>
        <p:txBody>
          <a:bodyPr/>
          <a:lstStyle/>
          <a:p>
            <a:r>
              <a:rPr lang="fr-FR" sz="3600" b="1" dirty="0" smtClean="0"/>
              <a:t>Fonctions de </a:t>
            </a:r>
            <a:r>
              <a:rPr lang="fr-FR" sz="3600" b="1" dirty="0" err="1" smtClean="0"/>
              <a:t>Core</a:t>
            </a:r>
            <a:r>
              <a:rPr lang="fr-FR" sz="3600" b="1" dirty="0" smtClean="0"/>
              <a:t> API avec un ordre suppl.</a:t>
            </a:r>
          </a:p>
          <a:p>
            <a:pPr lvl="2"/>
            <a:r>
              <a:rPr lang="fr-FR" sz="3200" b="1" dirty="0" err="1" smtClean="0">
                <a:solidFill>
                  <a:schemeClr val="tx2"/>
                </a:solidFill>
              </a:rPr>
              <a:t>SQLBindParameter</a:t>
            </a:r>
            <a:r>
              <a:rPr lang="fr-FR" sz="3200" b="1" dirty="0" smtClean="0">
                <a:solidFill>
                  <a:schemeClr val="tx2"/>
                </a:solidFill>
              </a:rPr>
              <a:t> </a:t>
            </a:r>
            <a:r>
              <a:rPr lang="fr-FR" sz="3200" dirty="0" smtClean="0"/>
              <a:t>(</a:t>
            </a:r>
            <a:r>
              <a:rPr lang="fr-FR" sz="3200" dirty="0" err="1" smtClean="0"/>
              <a:t>prép</a:t>
            </a:r>
            <a:r>
              <a:rPr lang="fr-FR" sz="3200" dirty="0" smtClean="0"/>
              <a:t>. des ordres SQL)</a:t>
            </a:r>
            <a:endParaRPr lang="fr-FR" sz="3600" dirty="0" smtClean="0"/>
          </a:p>
          <a:p>
            <a:r>
              <a:rPr lang="fr-FR" sz="3600" b="1" dirty="0" smtClean="0"/>
              <a:t>Connections avec les boites de dialogue</a:t>
            </a:r>
          </a:p>
          <a:p>
            <a:pPr lvl="1"/>
            <a:r>
              <a:rPr lang="fr-FR" sz="3200" b="1" dirty="0" smtClean="0"/>
              <a:t>spécifiques aux drivers</a:t>
            </a:r>
          </a:p>
          <a:p>
            <a:pPr lvl="2"/>
            <a:r>
              <a:rPr lang="fr-FR" sz="3200" b="1" dirty="0" err="1" smtClean="0">
                <a:solidFill>
                  <a:schemeClr val="tx2"/>
                </a:solidFill>
              </a:rPr>
              <a:t>SQLDriverConnect</a:t>
            </a:r>
            <a:endParaRPr lang="fr-FR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 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Fonctions Level1 API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1676400"/>
            <a:ext cx="8834437" cy="4114800"/>
          </a:xfrm>
          <a:noFill/>
          <a:ln/>
        </p:spPr>
        <p:txBody>
          <a:bodyPr/>
          <a:lstStyle/>
          <a:p>
            <a:r>
              <a:rPr lang="fr-FR" b="1" dirty="0" smtClean="0"/>
              <a:t>Requêtes aux </a:t>
            </a:r>
            <a:r>
              <a:rPr lang="fr-FR" b="1" dirty="0" err="1" smtClean="0"/>
              <a:t>metadonnées</a:t>
            </a:r>
            <a:r>
              <a:rPr lang="fr-FR" b="1" dirty="0" smtClean="0"/>
              <a:t> de la connexion et de l'ordre en cours </a:t>
            </a:r>
          </a:p>
          <a:p>
            <a:pPr lvl="2"/>
            <a:r>
              <a:rPr lang="fr-FR" sz="2800" b="1" dirty="0" err="1" smtClean="0">
                <a:solidFill>
                  <a:schemeClr val="tx2"/>
                </a:solidFill>
              </a:rPr>
              <a:t>SQLSetConnectOption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SQLGetConnectOption</a:t>
            </a:r>
            <a:endParaRPr lang="fr-FR" sz="2800" b="1" dirty="0" smtClean="0">
              <a:solidFill>
                <a:schemeClr val="tx2"/>
              </a:solidFill>
            </a:endParaRPr>
          </a:p>
          <a:p>
            <a:pPr lvl="2"/>
            <a:r>
              <a:rPr lang="fr-FR" sz="2800" b="1" dirty="0" err="1" smtClean="0">
                <a:solidFill>
                  <a:schemeClr val="tx2"/>
                </a:solidFill>
              </a:rPr>
              <a:t>SQLSetStatementOption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SQLGetStatementOption</a:t>
            </a:r>
            <a:endParaRPr lang="fr-FR" sz="3200" dirty="0" smtClean="0"/>
          </a:p>
          <a:p>
            <a:r>
              <a:rPr lang="fr-FR" b="1" dirty="0" smtClean="0"/>
              <a:t>Envoie d'une partie de paramètres de l'ordre ou du résultat</a:t>
            </a:r>
          </a:p>
          <a:p>
            <a:pPr lvl="1"/>
            <a:r>
              <a:rPr lang="fr-FR" b="1" dirty="0" smtClean="0"/>
              <a:t>utile pour des données longues</a:t>
            </a:r>
          </a:p>
          <a:p>
            <a:pPr lvl="2"/>
            <a:r>
              <a:rPr lang="fr-FR" sz="2800" b="1" dirty="0" err="1" smtClean="0">
                <a:solidFill>
                  <a:schemeClr val="tx2"/>
                </a:solidFill>
              </a:rPr>
              <a:t>SQLPutData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SQLParamData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SQLGetData</a:t>
            </a:r>
            <a:endParaRPr lang="fr-F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 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Fonctions Level1 API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b="1" dirty="0" smtClean="0"/>
              <a:t>Requêtes au catalogues des attributs, tables et </a:t>
            </a:r>
            <a:r>
              <a:rPr lang="fr-FR" b="1" dirty="0" err="1" smtClean="0"/>
              <a:t>stats</a:t>
            </a:r>
            <a:endParaRPr lang="fr-FR" b="1" dirty="0" smtClean="0"/>
          </a:p>
          <a:p>
            <a:pPr lvl="2"/>
            <a:r>
              <a:rPr lang="fr-FR" sz="2800" b="1" dirty="0" err="1" smtClean="0">
                <a:solidFill>
                  <a:schemeClr val="tx2"/>
                </a:solidFill>
              </a:rPr>
              <a:t>SQLColumns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SQLSpecialColumns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SQLStatistics,SQLTables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</a:p>
          <a:p>
            <a:r>
              <a:rPr lang="fr-FR" b="1" dirty="0" smtClean="0"/>
              <a:t>Requêtes aux </a:t>
            </a:r>
            <a:r>
              <a:rPr lang="fr-FR" b="1" dirty="0" err="1" smtClean="0"/>
              <a:t>metadonnées</a:t>
            </a:r>
            <a:r>
              <a:rPr lang="fr-FR" b="1" dirty="0" smtClean="0"/>
              <a:t> du driver et de la source de données</a:t>
            </a:r>
          </a:p>
          <a:p>
            <a:pPr lvl="1"/>
            <a:r>
              <a:rPr lang="fr-FR" dirty="0" smtClean="0"/>
              <a:t>types de données supportés, fonctions </a:t>
            </a:r>
            <a:r>
              <a:rPr lang="fr-FR" dirty="0" err="1" smtClean="0"/>
              <a:t>aggr</a:t>
            </a:r>
            <a:r>
              <a:rPr lang="fr-FR" dirty="0" smtClean="0"/>
              <a:t>., niveau de conformité ODBC...</a:t>
            </a:r>
          </a:p>
          <a:p>
            <a:pPr lvl="2"/>
            <a:r>
              <a:rPr lang="fr-FR" sz="2800" b="1" dirty="0" err="1" smtClean="0">
                <a:solidFill>
                  <a:schemeClr val="tx2"/>
                </a:solidFill>
              </a:rPr>
              <a:t>SQLGetInfo</a:t>
            </a:r>
            <a:r>
              <a:rPr lang="fr-FR" sz="2800" b="1" dirty="0" smtClean="0">
                <a:solidFill>
                  <a:schemeClr val="tx2"/>
                </a:solidFill>
              </a:rPr>
              <a:t>, </a:t>
            </a:r>
            <a:r>
              <a:rPr lang="fr-FR" sz="2800" b="1" dirty="0" err="1" smtClean="0">
                <a:solidFill>
                  <a:schemeClr val="tx2"/>
                </a:solidFill>
              </a:rPr>
              <a:t>SQLGetFunctions,SQLGetTypeInfo</a:t>
            </a:r>
            <a:endParaRPr lang="fr-F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ODBC </a:t>
            </a:r>
            <a:br>
              <a:rPr lang="en-US" dirty="0"/>
            </a:br>
            <a:r>
              <a:rPr lang="fr-FR" sz="3600" dirty="0" smtClean="0">
                <a:solidFill>
                  <a:srgbClr val="00DFCA"/>
                </a:solidFill>
              </a:rPr>
              <a:t>Fonctions</a:t>
            </a:r>
            <a:r>
              <a:rPr lang="en-US" sz="3600" dirty="0" smtClean="0">
                <a:solidFill>
                  <a:srgbClr val="00DFCA"/>
                </a:solidFill>
              </a:rPr>
              <a:t> </a:t>
            </a:r>
            <a:r>
              <a:rPr lang="en-US" sz="3600" dirty="0">
                <a:solidFill>
                  <a:srgbClr val="00DFCA"/>
                </a:solidFill>
              </a:rPr>
              <a:t>Level2 API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676400"/>
            <a:ext cx="8253412" cy="4779963"/>
          </a:xfrm>
          <a:noFill/>
          <a:ln/>
        </p:spPr>
        <p:txBody>
          <a:bodyPr/>
          <a:lstStyle/>
          <a:p>
            <a:r>
              <a:rPr lang="en-US" dirty="0"/>
              <a:t>Level1</a:t>
            </a:r>
          </a:p>
          <a:p>
            <a:pPr lvl="1"/>
            <a:r>
              <a:rPr lang="en-US" sz="3200" dirty="0"/>
              <a:t>"Browsing" de </a:t>
            </a:r>
            <a:r>
              <a:rPr lang="en-US" sz="3200" dirty="0" err="1"/>
              <a:t>l'info</a:t>
            </a:r>
            <a:r>
              <a:rPr lang="en-US" sz="3200" dirty="0"/>
              <a:t> </a:t>
            </a:r>
            <a:r>
              <a:rPr lang="en-US" sz="3200" dirty="0" err="1"/>
              <a:t>sur</a:t>
            </a:r>
            <a:r>
              <a:rPr lang="en-US" sz="3200" dirty="0"/>
              <a:t> la connection et les sources </a:t>
            </a:r>
            <a:r>
              <a:rPr lang="en-US" sz="3200" dirty="0" err="1"/>
              <a:t>disponibles</a:t>
            </a:r>
            <a:endParaRPr lang="en-US" sz="3200" dirty="0"/>
          </a:p>
          <a:p>
            <a:pPr lvl="3"/>
            <a:r>
              <a:rPr lang="en-US" sz="2400" b="1" dirty="0" err="1">
                <a:solidFill>
                  <a:schemeClr val="tx2"/>
                </a:solidFill>
              </a:rPr>
              <a:t>SQLBrowseConnect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SQLDataSources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SQLDrivers</a:t>
            </a:r>
            <a:endParaRPr lang="en-US" sz="2400" b="1" dirty="0">
              <a:solidFill>
                <a:schemeClr val="tx2"/>
              </a:solidFill>
            </a:endParaRPr>
          </a:p>
          <a:p>
            <a:pPr lvl="1"/>
            <a:r>
              <a:rPr lang="en-US" sz="3200" dirty="0"/>
              <a:t>Envoi des tables ("arrays") de </a:t>
            </a:r>
            <a:r>
              <a:rPr lang="en-US" sz="3200" dirty="0" err="1"/>
              <a:t>valeurs</a:t>
            </a:r>
            <a:r>
              <a:rPr lang="en-US" sz="3200" dirty="0"/>
              <a:t> de </a:t>
            </a:r>
            <a:r>
              <a:rPr lang="en-US" sz="3200" dirty="0" err="1"/>
              <a:t>paramètres</a:t>
            </a:r>
            <a:endParaRPr lang="en-US" sz="3200" dirty="0"/>
          </a:p>
          <a:p>
            <a:pPr lvl="3"/>
            <a:r>
              <a:rPr lang="en-US" sz="2400" b="1" dirty="0" err="1" smtClean="0">
                <a:solidFill>
                  <a:schemeClr val="tx2"/>
                </a:solidFill>
              </a:rPr>
              <a:t>SQLParamOptions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ODBC </a:t>
            </a:r>
            <a:br>
              <a:rPr lang="en-US" dirty="0"/>
            </a:br>
            <a:r>
              <a:rPr lang="fr-FR" sz="3600" dirty="0" smtClean="0">
                <a:solidFill>
                  <a:srgbClr val="00DFCA"/>
                </a:solidFill>
              </a:rPr>
              <a:t>Fonctions</a:t>
            </a:r>
            <a:r>
              <a:rPr lang="en-US" sz="3600" dirty="0" smtClean="0">
                <a:solidFill>
                  <a:srgbClr val="00DFCA"/>
                </a:solidFill>
              </a:rPr>
              <a:t> </a:t>
            </a:r>
            <a:r>
              <a:rPr lang="en-US" sz="3600" dirty="0">
                <a:solidFill>
                  <a:srgbClr val="00DFCA"/>
                </a:solidFill>
              </a:rPr>
              <a:t>Level2 API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676400"/>
            <a:ext cx="8253412" cy="4779963"/>
          </a:xfrm>
          <a:noFill/>
          <a:ln/>
        </p:spPr>
        <p:txBody>
          <a:bodyPr/>
          <a:lstStyle/>
          <a:p>
            <a:r>
              <a:rPr lang="en-US" sz="3600" dirty="0"/>
              <a:t>Level1</a:t>
            </a:r>
          </a:p>
          <a:p>
            <a:pPr lvl="1"/>
            <a:r>
              <a:rPr lang="en-US" sz="3200" dirty="0" smtClean="0"/>
              <a:t>"</a:t>
            </a:r>
            <a:r>
              <a:rPr lang="en-US" sz="3200" dirty="0"/>
              <a:t>Browsing" de </a:t>
            </a:r>
            <a:r>
              <a:rPr lang="en-US" sz="3200" dirty="0" err="1"/>
              <a:t>l'info</a:t>
            </a:r>
            <a:r>
              <a:rPr lang="en-US" sz="3200" dirty="0"/>
              <a:t> </a:t>
            </a:r>
            <a:r>
              <a:rPr lang="en-US" sz="3200" dirty="0" err="1"/>
              <a:t>sur</a:t>
            </a:r>
            <a:r>
              <a:rPr lang="en-US" sz="3200" dirty="0"/>
              <a:t> les </a:t>
            </a:r>
            <a:r>
              <a:rPr lang="en-US" sz="3200" dirty="0" err="1"/>
              <a:t>paramètres</a:t>
            </a:r>
            <a:r>
              <a:rPr lang="en-US" sz="3200" dirty="0"/>
              <a:t> et </a:t>
            </a:r>
            <a:r>
              <a:rPr lang="en-US" sz="3200" dirty="0" err="1"/>
              <a:t>résultats</a:t>
            </a:r>
            <a:endParaRPr lang="en-US" sz="3200" dirty="0"/>
          </a:p>
          <a:p>
            <a:pPr lvl="2"/>
            <a:r>
              <a:rPr lang="en-US" dirty="0"/>
              <a:t>le </a:t>
            </a:r>
            <a:r>
              <a:rPr lang="en-US" dirty="0" err="1"/>
              <a:t>nombre</a:t>
            </a:r>
            <a:r>
              <a:rPr lang="en-US" dirty="0"/>
              <a:t> et les </a:t>
            </a:r>
            <a:r>
              <a:rPr lang="en-US" dirty="0" err="1"/>
              <a:t>param</a:t>
            </a:r>
            <a:r>
              <a:rPr lang="en-US" dirty="0"/>
              <a:t>. </a:t>
            </a:r>
            <a:r>
              <a:rPr lang="en-US" dirty="0" err="1"/>
              <a:t>individuels</a:t>
            </a:r>
            <a:endParaRPr lang="en-US" dirty="0"/>
          </a:p>
          <a:p>
            <a:pPr lvl="3"/>
            <a:r>
              <a:rPr lang="en-US" sz="2400" b="1" dirty="0" err="1">
                <a:solidFill>
                  <a:schemeClr val="tx2"/>
                </a:solidFill>
              </a:rPr>
              <a:t>SQLDescribeParam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SQLNumParams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SQLMoreResults</a:t>
            </a:r>
            <a:endParaRPr lang="en-US" sz="3200" b="1" dirty="0">
              <a:solidFill>
                <a:schemeClr val="tx2"/>
              </a:solidFill>
            </a:endParaRPr>
          </a:p>
          <a:p>
            <a:pPr lvl="1"/>
            <a:r>
              <a:rPr lang="en-US" sz="3200" dirty="0" err="1"/>
              <a:t>Gère</a:t>
            </a:r>
            <a:r>
              <a:rPr lang="en-US" sz="3200" dirty="0"/>
              <a:t>  les </a:t>
            </a:r>
            <a:r>
              <a:rPr lang="en-US" sz="3200" dirty="0" err="1"/>
              <a:t>curseurs</a:t>
            </a:r>
            <a:r>
              <a:rPr lang="en-US" sz="3200" dirty="0"/>
              <a:t> "</a:t>
            </a:r>
            <a:r>
              <a:rPr lang="en-US" sz="3200" dirty="0" err="1"/>
              <a:t>scrolable</a:t>
            </a:r>
            <a:r>
              <a:rPr lang="en-US" sz="3200" dirty="0"/>
              <a:t>"</a:t>
            </a:r>
          </a:p>
          <a:p>
            <a:pPr lvl="3"/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SQLSetScrollOptions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SQLSetPos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SQLExtendFetch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 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Fonctions Level2 API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2800" dirty="0" smtClean="0"/>
              <a:t>Laisse passer un dialecte de SQL</a:t>
            </a:r>
          </a:p>
          <a:p>
            <a:pPr lvl="1"/>
            <a:r>
              <a:rPr lang="fr-FR" dirty="0" smtClean="0"/>
              <a:t>ordres spécifiques de la source de données</a:t>
            </a:r>
          </a:p>
          <a:p>
            <a:pPr lvl="2"/>
            <a:r>
              <a:rPr lang="fr-FR" sz="2800" b="1" dirty="0" err="1" smtClean="0">
                <a:solidFill>
                  <a:schemeClr val="tx2"/>
                </a:solidFill>
              </a:rPr>
              <a:t>SQLNativeSql</a:t>
            </a:r>
            <a:endParaRPr lang="fr-FR" sz="2800" b="1" dirty="0" smtClean="0">
              <a:solidFill>
                <a:schemeClr val="tx2"/>
              </a:solidFill>
            </a:endParaRPr>
          </a:p>
          <a:p>
            <a:r>
              <a:rPr lang="fr-FR" sz="2800" dirty="0" smtClean="0"/>
              <a:t>Requêtes aux catalogues SQL</a:t>
            </a:r>
          </a:p>
          <a:p>
            <a:pPr lvl="1"/>
            <a:r>
              <a:rPr lang="fr-FR" dirty="0" smtClean="0"/>
              <a:t>privilèges, clés, procédures...</a:t>
            </a:r>
          </a:p>
          <a:p>
            <a:pPr lvl="2"/>
            <a:r>
              <a:rPr lang="fr-FR" b="1" dirty="0" err="1" smtClean="0">
                <a:solidFill>
                  <a:schemeClr val="tx2"/>
                </a:solidFill>
              </a:rPr>
              <a:t>SQLForeignKeys</a:t>
            </a:r>
            <a:r>
              <a:rPr lang="fr-FR" b="1" dirty="0" smtClean="0">
                <a:solidFill>
                  <a:schemeClr val="tx2"/>
                </a:solidFill>
              </a:rPr>
              <a:t>, </a:t>
            </a:r>
            <a:r>
              <a:rPr lang="fr-FR" b="1" dirty="0" err="1" smtClean="0">
                <a:solidFill>
                  <a:schemeClr val="tx2"/>
                </a:solidFill>
              </a:rPr>
              <a:t>SQLPrimaryKeys</a:t>
            </a:r>
            <a:r>
              <a:rPr lang="fr-FR" b="1" dirty="0" smtClean="0">
                <a:solidFill>
                  <a:schemeClr val="tx2"/>
                </a:solidFill>
              </a:rPr>
              <a:t>,  </a:t>
            </a:r>
            <a:r>
              <a:rPr lang="fr-FR" b="1" dirty="0" err="1" smtClean="0">
                <a:solidFill>
                  <a:schemeClr val="tx2"/>
                </a:solidFill>
              </a:rPr>
              <a:t>SQLProcedureColumns,SQLProcedures</a:t>
            </a:r>
            <a:r>
              <a:rPr lang="fr-FR" b="1" dirty="0" smtClean="0">
                <a:solidFill>
                  <a:schemeClr val="tx2"/>
                </a:solidFill>
              </a:rPr>
              <a:t>, </a:t>
            </a:r>
            <a:r>
              <a:rPr lang="fr-FR" b="1" dirty="0" err="1" smtClean="0">
                <a:solidFill>
                  <a:schemeClr val="tx2"/>
                </a:solidFill>
              </a:rPr>
              <a:t>SQLTablePriviledges</a:t>
            </a:r>
            <a:endParaRPr lang="fr-FR" sz="2800" dirty="0" smtClean="0"/>
          </a:p>
          <a:p>
            <a:r>
              <a:rPr lang="fr-FR" sz="2800" dirty="0" smtClean="0"/>
              <a:t>Appel du traducteur DLL</a:t>
            </a:r>
          </a:p>
          <a:p>
            <a:pPr lvl="2"/>
            <a:r>
              <a:rPr lang="fr-FR" b="1" dirty="0" err="1" smtClean="0">
                <a:solidFill>
                  <a:schemeClr val="tx2"/>
                </a:solidFill>
              </a:rPr>
              <a:t>SQLDriverToDataSource</a:t>
            </a:r>
            <a:r>
              <a:rPr lang="fr-FR" b="1" dirty="0" smtClean="0">
                <a:solidFill>
                  <a:schemeClr val="tx2"/>
                </a:solidFill>
              </a:rPr>
              <a:t>, </a:t>
            </a:r>
            <a:r>
              <a:rPr lang="fr-FR" b="1" dirty="0" err="1" smtClean="0">
                <a:solidFill>
                  <a:schemeClr val="tx2"/>
                </a:solidFill>
              </a:rPr>
              <a:t>SQLDataSourceToDriver</a:t>
            </a:r>
            <a:endParaRPr lang="fr-F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SQL</a:t>
            </a:r>
            <a:r>
              <a:rPr lang="en-US"/>
              <a:t> : </a:t>
            </a:r>
            <a:r>
              <a:rPr lang="en-US" sz="3600">
                <a:solidFill>
                  <a:srgbClr val="00DFCA"/>
                </a:solidFill>
              </a:rPr>
              <a:t>Niveau Grammaire Minimale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CREATE TABLE, DROP TABLE</a:t>
            </a:r>
          </a:p>
          <a:p>
            <a:r>
              <a:rPr lang="en-US"/>
              <a:t>Simple SELECT, INSERT, UPDATE SEARCHED, DELETE SEARCHED</a:t>
            </a:r>
          </a:p>
          <a:p>
            <a:r>
              <a:rPr lang="en-US"/>
              <a:t>Expressions simples </a:t>
            </a:r>
          </a:p>
          <a:p>
            <a:pPr lvl="1"/>
            <a:r>
              <a:rPr lang="en-US"/>
              <a:t>(A &gt; B+C)</a:t>
            </a:r>
          </a:p>
          <a:p>
            <a:r>
              <a:rPr lang="en-US"/>
              <a:t>Types de données </a:t>
            </a:r>
          </a:p>
          <a:p>
            <a:pPr lvl="1"/>
            <a:r>
              <a:rPr lang="en-US"/>
              <a:t>CHAR, VARCHAR, LONG VARCHAR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SQL</a:t>
            </a:r>
            <a:r>
              <a:rPr lang="en-US"/>
              <a:t> : </a:t>
            </a:r>
            <a:r>
              <a:rPr lang="en-US" sz="3600">
                <a:solidFill>
                  <a:srgbClr val="00DFCA"/>
                </a:solidFill>
              </a:rPr>
              <a:t>Niveau Grammaire Core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963" y="1485900"/>
            <a:ext cx="7727950" cy="4114800"/>
          </a:xfrm>
          <a:noFill/>
          <a:ln/>
        </p:spPr>
        <p:txBody>
          <a:bodyPr/>
          <a:lstStyle/>
          <a:p>
            <a:r>
              <a:rPr lang="en-US" sz="2800"/>
              <a:t>Grammaire Minimale</a:t>
            </a:r>
          </a:p>
          <a:p>
            <a:r>
              <a:rPr lang="en-US" sz="2800"/>
              <a:t>DDL</a:t>
            </a:r>
          </a:p>
          <a:p>
            <a:pPr lvl="1"/>
            <a:r>
              <a:rPr lang="en-US"/>
              <a:t>ALTER TABLE, CREATE INDEX, DROP INDEX, CREATE VIEW, DROP VIEW, GRANT &amp; REVOKE</a:t>
            </a:r>
          </a:p>
          <a:p>
            <a:r>
              <a:rPr lang="en-US" sz="2800"/>
              <a:t>DML</a:t>
            </a:r>
          </a:p>
          <a:p>
            <a:pPr lvl="1"/>
            <a:r>
              <a:rPr lang="en-US"/>
              <a:t>SELECT entier</a:t>
            </a:r>
          </a:p>
          <a:p>
            <a:pPr lvl="2"/>
            <a:r>
              <a:rPr lang="en-US"/>
              <a:t>sous-requêtes et fonctions agrégats de SQL Access</a:t>
            </a:r>
          </a:p>
          <a:p>
            <a:r>
              <a:rPr lang="en-US" sz="2800"/>
              <a:t>Types de données</a:t>
            </a:r>
          </a:p>
          <a:p>
            <a:pPr lvl="1"/>
            <a:r>
              <a:rPr lang="en-US" sz="2400"/>
              <a:t>DECIMAL, NUMERIC, SMALLINT, INTEGER, REAL, FLOAT, DOUBLE PRECISION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SQL</a:t>
            </a:r>
            <a:r>
              <a:rPr lang="en-US"/>
              <a:t> : </a:t>
            </a:r>
            <a:r>
              <a:rPr lang="en-US" sz="3600">
                <a:solidFill>
                  <a:srgbClr val="00DFCA"/>
                </a:solidFill>
              </a:rPr>
              <a:t>Niveau Grammaire Etendue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Grammaire Minimale</a:t>
            </a:r>
          </a:p>
          <a:p>
            <a:r>
              <a:rPr lang="en-US"/>
              <a:t>DML</a:t>
            </a:r>
          </a:p>
          <a:p>
            <a:pPr lvl="1"/>
            <a:r>
              <a:rPr lang="en-US"/>
              <a:t>outer joins, </a:t>
            </a:r>
          </a:p>
          <a:p>
            <a:pPr lvl="1"/>
            <a:r>
              <a:rPr lang="en-US"/>
              <a:t>UPDATE, DELETE positionnées</a:t>
            </a:r>
          </a:p>
          <a:p>
            <a:pPr lvl="1"/>
            <a:r>
              <a:rPr lang="en-US"/>
              <a:t>SELECT FOR UPDATE</a:t>
            </a:r>
          </a:p>
          <a:p>
            <a:pPr lvl="1"/>
            <a:r>
              <a:rPr lang="en-US"/>
              <a:t>Unions</a:t>
            </a:r>
          </a:p>
          <a:p>
            <a:r>
              <a:rPr lang="en-US"/>
              <a:t>Types de données</a:t>
            </a:r>
          </a:p>
          <a:p>
            <a:pPr lvl="1">
              <a:buFontTx/>
              <a:buNone/>
            </a:pPr>
            <a:r>
              <a:rPr lang="en-US" sz="2400"/>
              <a:t>BIT, TINYINT, BIGINT, BINARY, VARBINARY, LONG VARBINARY, DATE, TIME, TIMESTAMP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405842" cy="1104900"/>
          </a:xfrm>
          <a:noFill/>
          <a:ln/>
        </p:spPr>
        <p:txBody>
          <a:bodyPr/>
          <a:lstStyle/>
          <a:p>
            <a:r>
              <a:rPr lang="fr-FR" dirty="0" smtClean="0"/>
              <a:t>Exécution de Requêtes </a:t>
            </a:r>
            <a:r>
              <a:rPr lang="fr-FR" dirty="0" err="1" smtClean="0"/>
              <a:t>Multibases</a:t>
            </a:r>
            <a:endParaRPr lang="fr-FR" sz="4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4348" y="1500174"/>
            <a:ext cx="8024842" cy="49673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Monotype Sorts" pitchFamily="2" charset="2"/>
              <a:buChar char="u"/>
              <a:tabLst/>
              <a:defRPr/>
            </a:pPr>
            <a:r>
              <a:rPr kumimoji="0" lang="fr-FR" sz="36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Exemple générique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tabLst/>
              <a:defRPr/>
            </a:pPr>
            <a:r>
              <a:rPr lang="fr-FR" sz="3600" b="0" kern="0" dirty="0" smtClean="0">
                <a:latin typeface="+mn-lt"/>
              </a:rPr>
              <a:t>Use B0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75000"/>
              <a:tabLst/>
              <a:defRPr/>
            </a:pPr>
            <a:r>
              <a:rPr kumimoji="0" lang="fr-FR" sz="36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Select</a:t>
            </a:r>
            <a:r>
              <a:rPr kumimoji="0" lang="fr-FR" sz="36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R.A, X.B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75000"/>
              <a:tabLst/>
              <a:defRPr/>
            </a:pPr>
            <a:r>
              <a:rPr kumimoji="0" lang="fr-FR" sz="3600" b="0" i="0" u="none" strike="noStrike" kern="0" cap="none" spc="0" normalizeH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From</a:t>
            </a:r>
            <a:r>
              <a:rPr kumimoji="0" lang="fr-FR" sz="36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R, B1.R1 X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75000"/>
              <a:tabLst/>
              <a:defRPr/>
            </a:pPr>
            <a:r>
              <a:rPr kumimoji="0" lang="fr-FR" sz="3600" b="0" i="0" u="none" strike="noStrike" kern="0" cap="none" spc="0" normalizeH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Where</a:t>
            </a:r>
            <a:endParaRPr kumimoji="0" lang="fr-FR" sz="3600" b="0" i="0" u="none" strike="noStrike" kern="0" cap="none" spc="0" normalizeH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75000"/>
              <a:tabLst/>
              <a:defRPr/>
            </a:pPr>
            <a:r>
              <a:rPr lang="fr-FR" sz="3600" b="0" kern="0" dirty="0" smtClean="0">
                <a:latin typeface="+mn-lt"/>
              </a:rPr>
              <a:t>R.C = V1 and X.D = V2 and R.E = X.E</a:t>
            </a: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Conception d'un driver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3600" dirty="0" smtClean="0"/>
              <a:t>Les fonctions de ODBC (API &amp; SQL) sont prises en charge</a:t>
            </a:r>
          </a:p>
          <a:p>
            <a:pPr lvl="1"/>
            <a:r>
              <a:rPr lang="fr-FR" sz="3200" dirty="0" smtClean="0"/>
              <a:t>par le Gestionnaire</a:t>
            </a:r>
          </a:p>
          <a:p>
            <a:pPr lvl="1"/>
            <a:r>
              <a:rPr lang="fr-FR" sz="3600" dirty="0" smtClean="0"/>
              <a:t>par le driver</a:t>
            </a:r>
          </a:p>
          <a:p>
            <a:pPr lvl="2"/>
            <a:r>
              <a:rPr lang="fr-FR" sz="3200" dirty="0" smtClean="0"/>
              <a:t>surtout la conversion de SQL et de représentation de données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Conception d'un driver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3600" dirty="0" smtClean="0"/>
              <a:t>Les drivers ne sont pas en principe fournis par Microsoft</a:t>
            </a:r>
          </a:p>
          <a:p>
            <a:r>
              <a:rPr lang="fr-FR" sz="3600" dirty="0" smtClean="0"/>
              <a:t>Plusieurs vendeurs peuvent proposer un driver vers une même source, </a:t>
            </a:r>
            <a:r>
              <a:rPr lang="fr-FR" sz="3600" dirty="0" err="1" smtClean="0"/>
              <a:t>p.e</a:t>
            </a:r>
            <a:r>
              <a:rPr lang="fr-FR" sz="3600" dirty="0" smtClean="0"/>
              <a:t>. Sybase</a:t>
            </a:r>
            <a:endParaRPr lang="fr-FR" sz="360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Conception d'un driver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274050" cy="4114800"/>
          </a:xfrm>
          <a:noFill/>
          <a:ln/>
        </p:spPr>
        <p:txBody>
          <a:bodyPr/>
          <a:lstStyle/>
          <a:p>
            <a:pPr>
              <a:spcBef>
                <a:spcPts val="600"/>
              </a:spcBef>
            </a:pPr>
            <a:r>
              <a:rPr lang="fr-FR" sz="2800" dirty="0" smtClean="0"/>
              <a:t>Les drivers vers une même source peuvent différer en</a:t>
            </a:r>
            <a:endParaRPr lang="fr-FR" dirty="0" smtClean="0"/>
          </a:p>
          <a:p>
            <a:pPr lvl="1">
              <a:spcBef>
                <a:spcPts val="600"/>
              </a:spcBef>
            </a:pPr>
            <a:r>
              <a:rPr lang="fr-FR" dirty="0" smtClean="0"/>
              <a:t>niveau de conformité</a:t>
            </a:r>
          </a:p>
          <a:p>
            <a:pPr lvl="1">
              <a:spcBef>
                <a:spcPts val="600"/>
              </a:spcBef>
            </a:pPr>
            <a:r>
              <a:rPr lang="fr-FR" dirty="0" smtClean="0"/>
              <a:t>performances</a:t>
            </a:r>
          </a:p>
          <a:p>
            <a:pPr>
              <a:spcBef>
                <a:spcPts val="600"/>
              </a:spcBef>
            </a:pPr>
            <a:r>
              <a:rPr lang="fr-FR" sz="2800" dirty="0" smtClean="0"/>
              <a:t>les différences en performances peuvent résulter de</a:t>
            </a:r>
          </a:p>
          <a:p>
            <a:pPr lvl="1">
              <a:spcBef>
                <a:spcPts val="600"/>
              </a:spcBef>
            </a:pPr>
            <a:r>
              <a:rPr lang="fr-FR" dirty="0" smtClean="0"/>
              <a:t>stratégie de réception de </a:t>
            </a:r>
            <a:r>
              <a:rPr lang="fr-FR" dirty="0" err="1" smtClean="0"/>
              <a:t>tuples</a:t>
            </a:r>
            <a:endParaRPr lang="fr-FR" dirty="0" smtClean="0"/>
          </a:p>
          <a:p>
            <a:pPr lvl="2">
              <a:spcBef>
                <a:spcPts val="600"/>
              </a:spcBef>
            </a:pPr>
            <a:r>
              <a:rPr lang="fr-FR" sz="2800" dirty="0" smtClean="0"/>
              <a:t>sur demande ou "</a:t>
            </a:r>
            <a:r>
              <a:rPr lang="fr-FR" sz="2800" dirty="0" err="1" smtClean="0"/>
              <a:t>read</a:t>
            </a:r>
            <a:r>
              <a:rPr lang="fr-FR" sz="2800" dirty="0" smtClean="0"/>
              <a:t>-</a:t>
            </a:r>
            <a:r>
              <a:rPr lang="fr-FR" sz="2800" dirty="0" err="1" smtClean="0"/>
              <a:t>ahead</a:t>
            </a:r>
            <a:r>
              <a:rPr lang="fr-FR" sz="2800" dirty="0" smtClean="0"/>
              <a:t>"</a:t>
            </a:r>
          </a:p>
          <a:p>
            <a:pPr lvl="2">
              <a:spcBef>
                <a:spcPts val="600"/>
              </a:spcBef>
            </a:pPr>
            <a:r>
              <a:rPr lang="fr-FR" sz="2800" dirty="0" smtClean="0"/>
              <a:t>existence et taille du cache </a:t>
            </a:r>
          </a:p>
          <a:p>
            <a:pPr lvl="3">
              <a:spcBef>
                <a:spcPts val="600"/>
              </a:spcBef>
            </a:pPr>
            <a:r>
              <a:rPr lang="fr-FR" sz="2800" dirty="0" smtClean="0"/>
              <a:t>pour "</a:t>
            </a:r>
            <a:r>
              <a:rPr lang="fr-FR" sz="2800" dirty="0" err="1" smtClean="0"/>
              <a:t>read</a:t>
            </a:r>
            <a:r>
              <a:rPr lang="fr-FR" sz="2800" dirty="0" smtClean="0"/>
              <a:t>-</a:t>
            </a:r>
            <a:r>
              <a:rPr lang="fr-FR" sz="2800" dirty="0" err="1" smtClean="0"/>
              <a:t>ahead</a:t>
            </a:r>
            <a:r>
              <a:rPr lang="fr-FR" sz="2800" dirty="0" smtClean="0"/>
              <a:t>" ou une copie d'une table</a:t>
            </a:r>
          </a:p>
          <a:p>
            <a:pPr lvl="1">
              <a:spcBef>
                <a:spcPts val="600"/>
              </a:spcBef>
            </a:pPr>
            <a:r>
              <a:rPr lang="fr-FR" dirty="0" smtClean="0"/>
              <a:t>optimisation locale de requêtes</a:t>
            </a:r>
          </a:p>
          <a:p>
            <a:pPr lvl="2">
              <a:spcBef>
                <a:spcPts val="600"/>
              </a:spcBef>
            </a:pPr>
            <a:r>
              <a:rPr lang="fr-FR" sz="2800" dirty="0" smtClean="0"/>
              <a:t>jointures internes et externes</a:t>
            </a:r>
            <a:endParaRPr lang="fr-FR" sz="280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ODBC</a:t>
            </a:r>
            <a:br>
              <a:rPr lang="en-US" dirty="0"/>
            </a:br>
            <a:r>
              <a:rPr lang="en-US" sz="3600" dirty="0">
                <a:solidFill>
                  <a:srgbClr val="00DFCA"/>
                </a:solidFill>
              </a:rPr>
              <a:t>Limitations de </a:t>
            </a:r>
            <a:r>
              <a:rPr lang="en-US" sz="3600" dirty="0" smtClean="0">
                <a:solidFill>
                  <a:srgbClr val="00DFCA"/>
                </a:solidFill>
              </a:rPr>
              <a:t>V3.1</a:t>
            </a:r>
            <a:endParaRPr lang="en-US" sz="3600" dirty="0">
              <a:solidFill>
                <a:srgbClr val="00DFCA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682750"/>
            <a:ext cx="7627938" cy="5022850"/>
          </a:xfrm>
          <a:noFill/>
          <a:ln cap="flat">
            <a:solidFill>
              <a:schemeClr val="hlink"/>
            </a:solidFill>
          </a:ln>
        </p:spPr>
        <p:txBody>
          <a:bodyPr/>
          <a:lstStyle/>
          <a:p>
            <a:r>
              <a:rPr lang="fr-FR" sz="3600" dirty="0" smtClean="0"/>
              <a:t>Une connexion per SGBD</a:t>
            </a:r>
          </a:p>
          <a:p>
            <a:pPr lvl="1"/>
            <a:r>
              <a:rPr lang="fr-FR" sz="3200" dirty="0" smtClean="0"/>
              <a:t>mais une application peut ouvrir plusieurs connections simultanément</a:t>
            </a:r>
          </a:p>
          <a:p>
            <a:r>
              <a:rPr lang="fr-FR" sz="3600" dirty="0" smtClean="0"/>
              <a:t>Ordres SQL-ODBC sont monobase</a:t>
            </a:r>
          </a:p>
          <a:p>
            <a:pPr lvl="1"/>
            <a:r>
              <a:rPr lang="fr-FR" sz="3200" dirty="0" smtClean="0"/>
              <a:t>sauf les "passe-</a:t>
            </a:r>
            <a:r>
              <a:rPr lang="fr-FR" sz="3200" dirty="0" err="1" smtClean="0"/>
              <a:t>through</a:t>
            </a:r>
            <a:r>
              <a:rPr lang="fr-FR" sz="3200" dirty="0" smtClean="0"/>
              <a:t>" vers un SGMB</a:t>
            </a:r>
            <a:endParaRPr lang="fr-FR" sz="360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ODBC</a:t>
            </a:r>
            <a:br>
              <a:rPr lang="en-US" dirty="0"/>
            </a:br>
            <a:r>
              <a:rPr lang="en-US" sz="3600" dirty="0">
                <a:solidFill>
                  <a:srgbClr val="00DFCA"/>
                </a:solidFill>
              </a:rPr>
              <a:t>Limitations de </a:t>
            </a:r>
            <a:r>
              <a:rPr lang="en-US" sz="3600" dirty="0" smtClean="0">
                <a:solidFill>
                  <a:srgbClr val="00DFCA"/>
                </a:solidFill>
              </a:rPr>
              <a:t>V3.1</a:t>
            </a:r>
            <a:endParaRPr lang="en-US" sz="3600" dirty="0">
              <a:solidFill>
                <a:srgbClr val="00DFCA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682750"/>
            <a:ext cx="7627938" cy="5022850"/>
          </a:xfrm>
          <a:noFill/>
          <a:ln cap="flat">
            <a:solidFill>
              <a:schemeClr val="hlink"/>
            </a:solidFill>
          </a:ln>
        </p:spPr>
        <p:txBody>
          <a:bodyPr/>
          <a:lstStyle/>
          <a:p>
            <a:r>
              <a:rPr lang="fr-FR" sz="3600" dirty="0" smtClean="0"/>
              <a:t>Requêtes MBD doivent être décomposées par le système local</a:t>
            </a:r>
          </a:p>
          <a:p>
            <a:pPr lvl="1"/>
            <a:r>
              <a:rPr lang="fr-FR" sz="3200" dirty="0" smtClean="0"/>
              <a:t>l'idée peu performante </a:t>
            </a:r>
          </a:p>
          <a:p>
            <a:pPr lvl="2"/>
            <a:r>
              <a:rPr lang="fr-FR" sz="3200" dirty="0" smtClean="0"/>
              <a:t>connections multiples</a:t>
            </a:r>
          </a:p>
          <a:p>
            <a:pPr lvl="2"/>
            <a:r>
              <a:rPr lang="fr-FR" sz="3200" dirty="0" smtClean="0"/>
              <a:t>jointures MBD</a:t>
            </a:r>
          </a:p>
          <a:p>
            <a:r>
              <a:rPr lang="fr-FR" sz="3600" b="1" dirty="0" smtClean="0">
                <a:solidFill>
                  <a:schemeClr val="tx2"/>
                </a:solidFill>
              </a:rPr>
              <a:t>Absence de 2PC</a:t>
            </a:r>
            <a:endParaRPr lang="fr-FR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ODBC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Pour en savoir +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612900"/>
            <a:ext cx="4300537" cy="4757738"/>
          </a:xfrm>
          <a:noFill/>
          <a:ln/>
        </p:spPr>
        <p:txBody>
          <a:bodyPr/>
          <a:lstStyle/>
          <a:p>
            <a:r>
              <a:rPr lang="en-US" dirty="0" smtClean="0"/>
              <a:t> </a:t>
            </a:r>
            <a:r>
              <a:rPr lang="fr-FR" dirty="0" smtClean="0"/>
              <a:t>Site MSDN de Microsoft</a:t>
            </a:r>
          </a:p>
          <a:p>
            <a:pPr>
              <a:buNone/>
            </a:pPr>
            <a:r>
              <a:rPr lang="fr-FR" sz="2800" dirty="0" smtClean="0"/>
              <a:t>http://msdn.microsoft.com/</a:t>
            </a:r>
          </a:p>
          <a:p>
            <a:r>
              <a:rPr lang="fr-FR" dirty="0" smtClean="0"/>
              <a:t> Pas mal d’autres sites</a:t>
            </a:r>
          </a:p>
          <a:p>
            <a:r>
              <a:rPr lang="fr-FR" dirty="0" smtClean="0"/>
              <a:t> Plusieurs livres </a:t>
            </a:r>
            <a:endParaRPr lang="fr-FR" dirty="0"/>
          </a:p>
        </p:txBody>
      </p:sp>
      <p:pic>
        <p:nvPicPr>
          <p:cNvPr id="49156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8800" y="1905000"/>
            <a:ext cx="470693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Autres protocoles notables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OLE &amp; DDE</a:t>
            </a:r>
          </a:p>
          <a:p>
            <a:pPr lvl="1"/>
            <a:r>
              <a:rPr lang="en-US"/>
              <a:t>de Microsoft</a:t>
            </a:r>
          </a:p>
          <a:p>
            <a:pPr lvl="1"/>
            <a:r>
              <a:rPr lang="en-US"/>
              <a:t>Permettent d'échanger les données entre un SGBD et les applications externes</a:t>
            </a:r>
          </a:p>
          <a:p>
            <a:pPr lvl="2"/>
            <a:r>
              <a:rPr lang="en-US"/>
              <a:t>tableur, traitement de texte, gestionnaire d'images</a:t>
            </a:r>
          </a:p>
          <a:p>
            <a:r>
              <a:rPr lang="en-US"/>
              <a:t>CORBA</a:t>
            </a:r>
          </a:p>
          <a:p>
            <a:pPr lvl="1"/>
            <a:r>
              <a:rPr lang="en-US"/>
              <a:t>tentative de standard multicompagnie</a:t>
            </a:r>
          </a:p>
          <a:p>
            <a:pPr lvl="1"/>
            <a:r>
              <a:rPr lang="en-US"/>
              <a:t>orienté l'échange distribué des objets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Distributed Computing Environment</a:t>
            </a:r>
          </a:p>
          <a:p>
            <a:r>
              <a:rPr lang="en-US"/>
              <a:t>Un ensemble de services supportes par les principaux constructeurs</a:t>
            </a:r>
          </a:p>
          <a:p>
            <a:r>
              <a:rPr lang="en-US"/>
              <a:t>Tout particulièrement</a:t>
            </a:r>
          </a:p>
          <a:p>
            <a:pPr lvl="1"/>
            <a:r>
              <a:rPr lang="en-US"/>
              <a:t>SGF distribué</a:t>
            </a:r>
          </a:p>
          <a:p>
            <a:pPr lvl="1"/>
            <a:r>
              <a:rPr lang="en-US">
                <a:solidFill>
                  <a:schemeClr val="tx2"/>
                </a:solidFill>
              </a:rPr>
              <a:t>Les serveurs de temps unique</a:t>
            </a:r>
          </a:p>
          <a:p>
            <a:r>
              <a:rPr lang="en-US"/>
              <a:t>DCE sera probablement largement appliqué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 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Reference Architecture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675063" y="2524125"/>
            <a:ext cx="1612900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/>
              <a:t>File service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835275" y="2886075"/>
            <a:ext cx="939800" cy="711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/>
              <a:t>Time</a:t>
            </a:r>
          </a:p>
          <a:p>
            <a:pPr algn="ctr"/>
            <a:r>
              <a:rPr lang="en-US"/>
              <a:t>service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3798888" y="2886075"/>
            <a:ext cx="1300162" cy="711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/>
              <a:t>Directory </a:t>
            </a:r>
          </a:p>
          <a:p>
            <a:pPr algn="ctr"/>
            <a:r>
              <a:rPr lang="en-US"/>
              <a:t>service</a:t>
            </a:r>
          </a:p>
        </p:txBody>
      </p:sp>
      <p:graphicFrame>
        <p:nvGraphicFramePr>
          <p:cNvPr id="52230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614363" y="1003300"/>
          <a:ext cx="7831137" cy="4054475"/>
        </p:xfrm>
        <a:graphic>
          <a:graphicData uri="http://schemas.openxmlformats.org/presentationml/2006/ole">
            <p:oleObj spid="_x0000_s52230" name="WordArt" r:id="rId4" imgW="6094080" imgH="4063680" progId="">
              <p:embed/>
            </p:oleObj>
          </a:graphicData>
        </a:graphic>
      </p:graphicFrame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5110163" y="2890838"/>
            <a:ext cx="1095375" cy="711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/>
              <a:t>Security</a:t>
            </a:r>
          </a:p>
          <a:p>
            <a:pPr algn="ctr"/>
            <a:r>
              <a:rPr lang="en-US"/>
              <a:t>service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2451100" y="3587750"/>
            <a:ext cx="4211638" cy="711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/>
              <a:t>RPC &amp;</a:t>
            </a:r>
          </a:p>
          <a:p>
            <a:pPr algn="ctr"/>
            <a:r>
              <a:rPr lang="en-US"/>
              <a:t>authentication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1804988" y="4297363"/>
            <a:ext cx="5662612" cy="711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/>
              <a:t>DCE </a:t>
            </a:r>
          </a:p>
          <a:p>
            <a:pPr algn="ctr"/>
            <a:r>
              <a:rPr lang="en-US"/>
              <a:t>Threads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1317625" y="5005388"/>
            <a:ext cx="6657975" cy="711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/>
              <a:t>Host Operating system  </a:t>
            </a:r>
          </a:p>
          <a:p>
            <a:pPr algn="ctr"/>
            <a:r>
              <a:rPr lang="en-US"/>
              <a:t>and networking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873125" y="5716588"/>
            <a:ext cx="7589838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/>
              <a:t>Hardware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Reference Architecture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504950"/>
            <a:ext cx="8280400" cy="4114800"/>
          </a:xfrm>
          <a:noFill/>
          <a:ln/>
        </p:spPr>
        <p:txBody>
          <a:bodyPr/>
          <a:lstStyle/>
          <a:p>
            <a:r>
              <a:rPr lang="en-US"/>
              <a:t>Les DCE services s'utilisent en interne</a:t>
            </a:r>
          </a:p>
          <a:p>
            <a:pPr lvl="1"/>
            <a:r>
              <a:rPr lang="en-US"/>
              <a:t>Directory Service (DS) utilise RPC pour la communication entre les serveurs</a:t>
            </a:r>
          </a:p>
          <a:p>
            <a:pPr lvl="1"/>
            <a:r>
              <a:rPr lang="en-US"/>
              <a:t>RPC  utilise DS pour connaître la destination d'un appel</a:t>
            </a:r>
          </a:p>
          <a:p>
            <a:pPr lvl="1"/>
            <a:r>
              <a:rPr lang="en-US"/>
              <a:t>Time Service (TS) utilise les Security Service (SS) pour déterminer qui peut régler une horloge</a:t>
            </a:r>
          </a:p>
          <a:p>
            <a:pPr lvl="1"/>
            <a:r>
              <a:rPr lang="en-US"/>
              <a:t>SS utilise TS pour donner les permissions à courte terme ("short life-time tickets")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405842" cy="1104900"/>
          </a:xfrm>
          <a:noFill/>
          <a:ln/>
        </p:spPr>
        <p:txBody>
          <a:bodyPr/>
          <a:lstStyle/>
          <a:p>
            <a:r>
              <a:rPr lang="fr-FR" dirty="0" smtClean="0"/>
              <a:t>Exécution de Requêtes </a:t>
            </a:r>
            <a:r>
              <a:rPr lang="fr-FR" dirty="0" err="1" smtClean="0"/>
              <a:t>Multibases</a:t>
            </a:r>
            <a:endParaRPr lang="fr-FR" sz="4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14348" y="1500174"/>
            <a:ext cx="8024842" cy="49673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ts val="600"/>
              </a:spcBef>
              <a:buClr>
                <a:schemeClr val="accent2"/>
              </a:buClr>
              <a:buSzPct val="75000"/>
              <a:buFont typeface="Wingdings" pitchFamily="2" charset="2"/>
              <a:buChar char="q"/>
            </a:pP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Plan </a:t>
            </a:r>
            <a:r>
              <a:rPr lang="fr-FR" sz="3600" b="0" kern="0" dirty="0" smtClean="0">
                <a:solidFill>
                  <a:schemeClr val="tx1"/>
                </a:solidFill>
              </a:rPr>
              <a:t>d’exécution</a:t>
            </a:r>
            <a:r>
              <a:rPr lang="fr-FR" sz="3200" b="0" kern="0" dirty="0" smtClean="0">
                <a:solidFill>
                  <a:schemeClr val="tx1"/>
                </a:solidFill>
              </a:rPr>
              <a:t> </a:t>
            </a:r>
            <a:r>
              <a:rPr lang="fr-FR" sz="3600" b="0" kern="0" dirty="0" smtClean="0">
                <a:solidFill>
                  <a:schemeClr val="tx1"/>
                </a:solidFill>
                <a:latin typeface="+mn-lt"/>
              </a:rPr>
              <a:t>typique</a:t>
            </a:r>
            <a:endParaRPr lang="fr-FR" sz="3200" b="0" kern="0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defRPr/>
            </a:pPr>
            <a:r>
              <a:rPr lang="fr-FR" sz="3200" b="0" kern="0" dirty="0" smtClean="0"/>
              <a:t>Q1: Use B1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defRPr/>
            </a:pPr>
            <a:r>
              <a:rPr lang="fr-FR" sz="3200" b="0" kern="0" dirty="0" smtClean="0"/>
              <a:t>Select X.B, X.E </a:t>
            </a:r>
            <a:r>
              <a:rPr lang="fr-FR" sz="3200" b="0" kern="0" dirty="0" err="1" smtClean="0"/>
              <a:t>Into</a:t>
            </a:r>
            <a:r>
              <a:rPr lang="fr-FR" sz="3200" b="0" kern="0" dirty="0" smtClean="0"/>
              <a:t> B0.T 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defRPr/>
            </a:pPr>
            <a:r>
              <a:rPr lang="fr-FR" sz="3200" b="0" kern="0" dirty="0" err="1" smtClean="0"/>
              <a:t>From</a:t>
            </a:r>
            <a:r>
              <a:rPr lang="fr-FR" sz="3200" b="0" kern="0" dirty="0" smtClean="0"/>
              <a:t> B1.R1 X 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defRPr/>
            </a:pPr>
            <a:r>
              <a:rPr lang="fr-FR" sz="3200" b="0" kern="0" dirty="0" err="1" smtClean="0"/>
              <a:t>Where</a:t>
            </a:r>
            <a:r>
              <a:rPr lang="fr-FR" sz="3200" b="0" kern="0" dirty="0" smtClean="0"/>
              <a:t> X.D = V2</a:t>
            </a:r>
          </a:p>
          <a:p>
            <a:pPr marL="342900" lvl="0" indent="-342900">
              <a:spcBef>
                <a:spcPts val="1200"/>
              </a:spcBef>
              <a:buClr>
                <a:schemeClr val="accent2"/>
              </a:buClr>
              <a:buSzPct val="75000"/>
              <a:defRPr/>
            </a:pPr>
            <a:r>
              <a:rPr lang="fr-FR" sz="3200" b="0" kern="0" dirty="0" smtClean="0"/>
              <a:t>Q2: Use B0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defRPr/>
            </a:pPr>
            <a:r>
              <a:rPr lang="fr-FR" sz="3200" b="0" kern="0" dirty="0" smtClean="0"/>
              <a:t>Select R.A, T.B 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defRPr/>
            </a:pPr>
            <a:r>
              <a:rPr lang="fr-FR" sz="3200" b="0" kern="0" dirty="0" err="1" smtClean="0"/>
              <a:t>From</a:t>
            </a:r>
            <a:r>
              <a:rPr lang="fr-FR" sz="3200" b="0" kern="0" dirty="0" smtClean="0"/>
              <a:t>  R,  T 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defRPr/>
            </a:pPr>
            <a:r>
              <a:rPr lang="fr-FR" sz="3200" b="0" kern="0" dirty="0" err="1" smtClean="0"/>
              <a:t>Where</a:t>
            </a:r>
            <a:r>
              <a:rPr lang="fr-FR" sz="3200" b="0" kern="0" dirty="0" smtClean="0"/>
              <a:t> T.D = R.D and A = V1</a:t>
            </a:r>
          </a:p>
          <a:p>
            <a:pPr marL="342900" lvl="0" indent="-342900">
              <a:spcBef>
                <a:spcPts val="0"/>
              </a:spcBef>
              <a:buClr>
                <a:schemeClr val="accent2"/>
              </a:buClr>
              <a:buSzPct val="75000"/>
              <a:defRPr/>
            </a:pPr>
            <a:endParaRPr kumimoji="0" lang="fr-FR" sz="3200" b="0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§"/>
            </a:pPr>
            <a:endParaRPr kumimoji="0" lang="fr-FR" sz="3200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§"/>
            </a:pPr>
            <a:endParaRPr kumimoji="0" lang="fr-FR" sz="3200" b="0" i="0" u="none" strike="noStrike" kern="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Reference Architecture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568450"/>
            <a:ext cx="4673600" cy="4711700"/>
          </a:xfrm>
          <a:noFill/>
          <a:ln cap="flat">
            <a:solidFill>
              <a:srgbClr val="00DFCA"/>
            </a:solidFill>
          </a:ln>
        </p:spPr>
        <p:txBody>
          <a:bodyPr lIns="92075" tIns="274638" rIns="92075" bIns="274638"/>
          <a:lstStyle/>
          <a:p>
            <a:pPr>
              <a:spcBef>
                <a:spcPct val="106000"/>
              </a:spcBef>
            </a:pPr>
            <a:r>
              <a:rPr lang="en-US" sz="2400" b="1"/>
              <a:t>Les machines, usagers, fichiers et autres ressources sont groupés en "Cells" selon</a:t>
            </a:r>
          </a:p>
          <a:p>
            <a:pPr lvl="1"/>
            <a:r>
              <a:rPr lang="en-US" sz="2400"/>
              <a:t>But fonctionnel</a:t>
            </a:r>
          </a:p>
          <a:p>
            <a:pPr lvl="1"/>
            <a:r>
              <a:rPr lang="en-US" sz="2400"/>
              <a:t>Sécurité</a:t>
            </a:r>
          </a:p>
          <a:p>
            <a:pPr lvl="1"/>
            <a:r>
              <a:rPr lang="en-US" sz="2400"/>
              <a:t>Performance</a:t>
            </a:r>
          </a:p>
          <a:p>
            <a:pPr lvl="2"/>
            <a:r>
              <a:rPr lang="en-US" sz="2000"/>
              <a:t>Géographie</a:t>
            </a:r>
          </a:p>
          <a:p>
            <a:pPr lvl="1"/>
            <a:r>
              <a:rPr lang="en-US" sz="2400"/>
              <a:t>Administration</a:t>
            </a:r>
          </a:p>
          <a:p>
            <a:pPr lvl="2"/>
            <a:r>
              <a:rPr lang="en-US" sz="2000"/>
              <a:t>choix de Cell Administrator</a:t>
            </a:r>
          </a:p>
          <a:p>
            <a:r>
              <a:rPr lang="en-US" sz="2400"/>
              <a:t>Cell peut correspondre à une multibase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78450" y="1835150"/>
            <a:ext cx="2387600" cy="1397000"/>
          </a:xfrm>
          <a:prstGeom prst="octagon">
            <a:avLst>
              <a:gd name="adj" fmla="val 2928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77" name="Oval 5"/>
          <p:cNvSpPr>
            <a:spLocks noChangeArrowheads="1"/>
          </p:cNvSpPr>
          <p:nvPr/>
        </p:nvSpPr>
        <p:spPr bwMode="auto">
          <a:xfrm>
            <a:off x="5816600" y="212090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78" name="Oval 6"/>
          <p:cNvSpPr>
            <a:spLocks noChangeArrowheads="1"/>
          </p:cNvSpPr>
          <p:nvPr/>
        </p:nvSpPr>
        <p:spPr bwMode="auto">
          <a:xfrm>
            <a:off x="5969000" y="227330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6121400" y="242570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6273800" y="257810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81" name="Oval 9"/>
          <p:cNvSpPr>
            <a:spLocks noChangeArrowheads="1"/>
          </p:cNvSpPr>
          <p:nvPr/>
        </p:nvSpPr>
        <p:spPr bwMode="auto">
          <a:xfrm>
            <a:off x="6426200" y="273050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82" name="Oval 10"/>
          <p:cNvSpPr>
            <a:spLocks noChangeArrowheads="1"/>
          </p:cNvSpPr>
          <p:nvPr/>
        </p:nvSpPr>
        <p:spPr bwMode="auto">
          <a:xfrm>
            <a:off x="6521450" y="206375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83" name="Oval 11"/>
          <p:cNvSpPr>
            <a:spLocks noChangeArrowheads="1"/>
          </p:cNvSpPr>
          <p:nvPr/>
        </p:nvSpPr>
        <p:spPr bwMode="auto">
          <a:xfrm>
            <a:off x="6673850" y="221615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84" name="Oval 12"/>
          <p:cNvSpPr>
            <a:spLocks noChangeArrowheads="1"/>
          </p:cNvSpPr>
          <p:nvPr/>
        </p:nvSpPr>
        <p:spPr bwMode="auto">
          <a:xfrm>
            <a:off x="6826250" y="236855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85" name="Oval 13"/>
          <p:cNvSpPr>
            <a:spLocks noChangeArrowheads="1"/>
          </p:cNvSpPr>
          <p:nvPr/>
        </p:nvSpPr>
        <p:spPr bwMode="auto">
          <a:xfrm>
            <a:off x="6978650" y="252095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86" name="Oval 14"/>
          <p:cNvSpPr>
            <a:spLocks noChangeArrowheads="1"/>
          </p:cNvSpPr>
          <p:nvPr/>
        </p:nvSpPr>
        <p:spPr bwMode="auto">
          <a:xfrm>
            <a:off x="7131050" y="267335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7072313" y="1879600"/>
            <a:ext cx="1420812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Ordinateur</a:t>
            </a:r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5588000" y="3873500"/>
            <a:ext cx="2387600" cy="1397000"/>
          </a:xfrm>
          <a:prstGeom prst="octagon">
            <a:avLst>
              <a:gd name="adj" fmla="val 2928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89" name="Oval 17"/>
          <p:cNvSpPr>
            <a:spLocks noChangeArrowheads="1"/>
          </p:cNvSpPr>
          <p:nvPr/>
        </p:nvSpPr>
        <p:spPr bwMode="auto">
          <a:xfrm>
            <a:off x="7035800" y="4406900"/>
            <a:ext cx="2349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4298" name="Group 26"/>
          <p:cNvGrpSpPr>
            <a:grpSpLocks/>
          </p:cNvGrpSpPr>
          <p:nvPr/>
        </p:nvGrpSpPr>
        <p:grpSpPr bwMode="auto">
          <a:xfrm>
            <a:off x="6026150" y="4102100"/>
            <a:ext cx="1397000" cy="863600"/>
            <a:chOff x="3796" y="2584"/>
            <a:chExt cx="880" cy="544"/>
          </a:xfrm>
        </p:grpSpPr>
        <p:sp>
          <p:nvSpPr>
            <p:cNvPr id="54290" name="Oval 18"/>
            <p:cNvSpPr>
              <a:spLocks noChangeArrowheads="1"/>
            </p:cNvSpPr>
            <p:nvPr/>
          </p:nvSpPr>
          <p:spPr bwMode="auto">
            <a:xfrm>
              <a:off x="3796" y="2968"/>
              <a:ext cx="148" cy="1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4291" name="Oval 19"/>
            <p:cNvSpPr>
              <a:spLocks noChangeArrowheads="1"/>
            </p:cNvSpPr>
            <p:nvPr/>
          </p:nvSpPr>
          <p:spPr bwMode="auto">
            <a:xfrm>
              <a:off x="3892" y="2872"/>
              <a:ext cx="148" cy="1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4292" name="Oval 20"/>
            <p:cNvSpPr>
              <a:spLocks noChangeArrowheads="1"/>
            </p:cNvSpPr>
            <p:nvPr/>
          </p:nvSpPr>
          <p:spPr bwMode="auto">
            <a:xfrm>
              <a:off x="3988" y="2776"/>
              <a:ext cx="148" cy="1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4293" name="Oval 21"/>
            <p:cNvSpPr>
              <a:spLocks noChangeArrowheads="1"/>
            </p:cNvSpPr>
            <p:nvPr/>
          </p:nvSpPr>
          <p:spPr bwMode="auto">
            <a:xfrm>
              <a:off x="4084" y="2680"/>
              <a:ext cx="148" cy="1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4294" name="Oval 22"/>
            <p:cNvSpPr>
              <a:spLocks noChangeArrowheads="1"/>
            </p:cNvSpPr>
            <p:nvPr/>
          </p:nvSpPr>
          <p:spPr bwMode="auto">
            <a:xfrm>
              <a:off x="4180" y="2584"/>
              <a:ext cx="148" cy="1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4295" name="Oval 23"/>
            <p:cNvSpPr>
              <a:spLocks noChangeArrowheads="1"/>
            </p:cNvSpPr>
            <p:nvPr/>
          </p:nvSpPr>
          <p:spPr bwMode="auto">
            <a:xfrm>
              <a:off x="4240" y="3004"/>
              <a:ext cx="148" cy="1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4296" name="Oval 24"/>
            <p:cNvSpPr>
              <a:spLocks noChangeArrowheads="1"/>
            </p:cNvSpPr>
            <p:nvPr/>
          </p:nvSpPr>
          <p:spPr bwMode="auto">
            <a:xfrm>
              <a:off x="4336" y="2908"/>
              <a:ext cx="148" cy="1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4297" name="Oval 25"/>
            <p:cNvSpPr>
              <a:spLocks noChangeArrowheads="1"/>
            </p:cNvSpPr>
            <p:nvPr/>
          </p:nvSpPr>
          <p:spPr bwMode="auto">
            <a:xfrm>
              <a:off x="4528" y="2716"/>
              <a:ext cx="148" cy="12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4299" name="Rectangle 27"/>
          <p:cNvSpPr>
            <a:spLocks noChangeArrowheads="1"/>
          </p:cNvSpPr>
          <p:nvPr/>
        </p:nvSpPr>
        <p:spPr bwMode="auto">
          <a:xfrm>
            <a:off x="7281863" y="3917950"/>
            <a:ext cx="1338262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Chaussure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5694363" y="5511800"/>
            <a:ext cx="2306637" cy="7112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Cellules organisées </a:t>
            </a:r>
          </a:p>
          <a:p>
            <a:r>
              <a:rPr lang="en-US"/>
              <a:t>par  produit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Distributed Time Service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603375"/>
            <a:ext cx="7715250" cy="5073650"/>
          </a:xfrm>
          <a:noFill/>
          <a:ln cap="flat">
            <a:solidFill>
              <a:srgbClr val="00DFCA"/>
            </a:solidFill>
          </a:ln>
        </p:spPr>
        <p:txBody>
          <a:bodyPr/>
          <a:lstStyle/>
          <a:p>
            <a:r>
              <a:rPr lang="en-US" sz="2800"/>
              <a:t>Maintient la synchronisation des horloges</a:t>
            </a:r>
          </a:p>
          <a:p>
            <a:r>
              <a:rPr lang="en-US" sz="2800"/>
              <a:t>Basé sur les Time Servers qui veuillent sur</a:t>
            </a:r>
          </a:p>
          <a:p>
            <a:pPr lvl="1"/>
            <a:r>
              <a:rPr lang="en-US" sz="2000"/>
              <a:t>la synchronisation mutuelle des horloges</a:t>
            </a:r>
          </a:p>
          <a:p>
            <a:pPr lvl="1"/>
            <a:r>
              <a:rPr lang="en-US" sz="2000"/>
              <a:t>la synchronisation avec le temps réel</a:t>
            </a:r>
          </a:p>
          <a:p>
            <a:r>
              <a:rPr lang="en-US" sz="2400"/>
              <a:t>Offre 33 fonctions (library calls) aux applications</a:t>
            </a:r>
          </a:p>
          <a:p>
            <a:r>
              <a:rPr lang="en-US" sz="2800"/>
              <a:t>Le modèle de temps </a:t>
            </a:r>
          </a:p>
          <a:p>
            <a:pPr lvl="1"/>
            <a:r>
              <a:rPr lang="en-US" sz="2400"/>
              <a:t>temps à intervalle</a:t>
            </a:r>
          </a:p>
          <a:p>
            <a:pPr lvl="2"/>
            <a:r>
              <a:rPr lang="en-US" sz="2000"/>
              <a:t>quelle heure est-il ?</a:t>
            </a:r>
          </a:p>
          <a:p>
            <a:pPr lvl="3"/>
            <a:r>
              <a:rPr lang="en-US" sz="1800"/>
              <a:t>entre 9:30 et 9:31</a:t>
            </a:r>
          </a:p>
          <a:p>
            <a:pPr lvl="1"/>
            <a:r>
              <a:rPr lang="en-US" sz="2400"/>
              <a:t>représenté sur 64 bits</a:t>
            </a:r>
          </a:p>
          <a:p>
            <a:pPr lvl="1"/>
            <a:r>
              <a:rPr lang="en-US" sz="2400"/>
              <a:t>pas d'ordre total</a:t>
            </a:r>
          </a:p>
          <a:p>
            <a:pPr lvl="2"/>
            <a:r>
              <a:rPr lang="en-US" sz="2000"/>
              <a:t>problème pour les dates de valeur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Distributed Time Format</a:t>
            </a:r>
          </a:p>
        </p:txBody>
      </p:sp>
      <p:grpSp>
        <p:nvGrpSpPr>
          <p:cNvPr id="56325" name="Group 5"/>
          <p:cNvGrpSpPr>
            <a:grpSpLocks/>
          </p:cNvGrpSpPr>
          <p:nvPr/>
        </p:nvGrpSpPr>
        <p:grpSpPr bwMode="auto">
          <a:xfrm>
            <a:off x="1563688" y="1863725"/>
            <a:ext cx="5122862" cy="2978150"/>
            <a:chOff x="985" y="1174"/>
            <a:chExt cx="3227" cy="1876"/>
          </a:xfrm>
        </p:grpSpPr>
        <p:sp>
          <p:nvSpPr>
            <p:cNvPr id="56323" name="Rectangle 3"/>
            <p:cNvSpPr>
              <a:spLocks noChangeArrowheads="1"/>
            </p:cNvSpPr>
            <p:nvPr/>
          </p:nvSpPr>
          <p:spPr bwMode="auto">
            <a:xfrm rot="16200000">
              <a:off x="1760" y="472"/>
              <a:ext cx="1557" cy="296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/>
                <a:t>Année</a:t>
              </a:r>
            </a:p>
            <a:p>
              <a:endParaRPr lang="en-US"/>
            </a:p>
            <a:p>
              <a:pPr>
                <a:lnSpc>
                  <a:spcPct val="115000"/>
                </a:lnSpc>
              </a:pPr>
              <a:r>
                <a:rPr lang="en-US"/>
                <a:t>Mois</a:t>
              </a:r>
            </a:p>
            <a:p>
              <a:pPr>
                <a:lnSpc>
                  <a:spcPct val="115000"/>
                </a:lnSpc>
                <a:spcBef>
                  <a:spcPct val="5000"/>
                </a:spcBef>
              </a:pPr>
              <a:r>
                <a:rPr lang="en-US"/>
                <a:t>Jour</a:t>
              </a:r>
            </a:p>
            <a:p>
              <a:pPr>
                <a:lnSpc>
                  <a:spcPct val="115000"/>
                </a:lnSpc>
              </a:pPr>
              <a:r>
                <a:rPr lang="en-US"/>
                <a:t>Heure</a:t>
              </a:r>
            </a:p>
            <a:p>
              <a:pPr>
                <a:lnSpc>
                  <a:spcPct val="115000"/>
                </a:lnSpc>
              </a:pPr>
              <a:r>
                <a:rPr lang="en-US"/>
                <a:t>Min.</a:t>
              </a:r>
            </a:p>
            <a:p>
              <a:pPr>
                <a:lnSpc>
                  <a:spcPct val="115000"/>
                </a:lnSpc>
                <a:spcAft>
                  <a:spcPct val="35000"/>
                </a:spcAft>
              </a:pPr>
              <a:r>
                <a:rPr lang="en-US"/>
                <a:t>Sec, (préc. de 1 msec.</a:t>
              </a:r>
            </a:p>
            <a:p>
              <a:pPr>
                <a:lnSpc>
                  <a:spcPct val="115000"/>
                </a:lnSpc>
                <a:spcBef>
                  <a:spcPct val="11000"/>
                </a:spcBef>
              </a:pPr>
              <a:endParaRPr lang="en-US"/>
            </a:p>
            <a:p>
              <a:pPr>
                <a:lnSpc>
                  <a:spcPct val="115000"/>
                </a:lnSpc>
                <a:spcBef>
                  <a:spcPct val="11000"/>
                </a:spcBef>
              </a:pPr>
              <a:r>
                <a:rPr lang="en-US"/>
                <a:t>Diff. / GMT</a:t>
              </a:r>
            </a:p>
            <a:p>
              <a:pPr>
                <a:lnSpc>
                  <a:spcPct val="115000"/>
                </a:lnSpc>
              </a:pPr>
              <a:endParaRPr lang="en-US"/>
            </a:p>
            <a:p>
              <a:pPr>
                <a:lnSpc>
                  <a:spcPct val="115000"/>
                </a:lnSpc>
              </a:pPr>
              <a:r>
                <a:rPr lang="en-US"/>
                <a:t>Indic. d'imprécision</a:t>
              </a:r>
            </a:p>
            <a:p>
              <a:pPr>
                <a:lnSpc>
                  <a:spcPct val="115000"/>
                </a:lnSpc>
              </a:pPr>
              <a:r>
                <a:rPr lang="en-US"/>
                <a:t>Erreur max (en sec.)</a:t>
              </a:r>
            </a:p>
            <a:p>
              <a:pPr latinLnBrk="1"/>
              <a:endParaRPr lang="en-US"/>
            </a:p>
          </p:txBody>
        </p:sp>
        <p:sp>
          <p:nvSpPr>
            <p:cNvPr id="56324" name="Rectangle 4"/>
            <p:cNvSpPr>
              <a:spLocks noChangeArrowheads="1"/>
            </p:cNvSpPr>
            <p:nvPr/>
          </p:nvSpPr>
          <p:spPr bwMode="auto">
            <a:xfrm>
              <a:off x="985" y="2802"/>
              <a:ext cx="3227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solidFill>
                    <a:srgbClr val="00DFCA"/>
                  </a:solidFill>
                </a:rPr>
                <a:t>1995  -11 -02-14:23:43.123 - 01:00   I   003.600</a:t>
              </a:r>
            </a:p>
          </p:txBody>
        </p:sp>
      </p:grp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112963" y="5445125"/>
            <a:ext cx="4841875" cy="831850"/>
          </a:xfrm>
          <a:prstGeom prst="rect">
            <a:avLst/>
          </a:prstGeom>
          <a:noFill/>
          <a:ln w="12700">
            <a:solidFill>
              <a:srgbClr val="00DFCA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International Standard  8601 pour </a:t>
            </a:r>
          </a:p>
          <a:p>
            <a:r>
              <a:rPr lang="en-US" sz="2400">
                <a:solidFill>
                  <a:schemeClr val="accent2"/>
                </a:solidFill>
              </a:rPr>
              <a:t>Universal Coordinated Time (UTC)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Time Adjustement Algorithm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4988" y="1716088"/>
            <a:ext cx="7727950" cy="4114800"/>
          </a:xfrm>
          <a:noFill/>
          <a:ln/>
        </p:spPr>
        <p:txBody>
          <a:bodyPr/>
          <a:lstStyle/>
          <a:p>
            <a:r>
              <a:rPr lang="en-US"/>
              <a:t>Time Clerks (TC)</a:t>
            </a:r>
          </a:p>
          <a:p>
            <a:pPr lvl="1"/>
            <a:r>
              <a:rPr lang="en-US"/>
              <a:t>démons sur les machines-client</a:t>
            </a:r>
          </a:p>
          <a:p>
            <a:r>
              <a:rPr lang="en-US"/>
              <a:t>Time Servers (TS)</a:t>
            </a:r>
          </a:p>
          <a:p>
            <a:pPr lvl="1"/>
            <a:r>
              <a:rPr lang="en-US"/>
              <a:t>démons en charge de gérer la base de UTC</a:t>
            </a:r>
          </a:p>
          <a:p>
            <a:pPr lvl="2"/>
            <a:r>
              <a:rPr lang="en-US"/>
              <a:t>locaux (dans les Cells)</a:t>
            </a:r>
          </a:p>
          <a:p>
            <a:pPr lvl="2"/>
            <a:r>
              <a:rPr lang="en-US"/>
              <a:t>globaux </a:t>
            </a:r>
          </a:p>
          <a:p>
            <a:pPr lvl="3"/>
            <a:r>
              <a:rPr lang="en-US"/>
              <a:t>avec peut-être une interface vers les sources exterieures  de UTC</a:t>
            </a:r>
          </a:p>
          <a:p>
            <a:pPr lvl="4"/>
            <a:r>
              <a:rPr lang="en-US"/>
              <a:t>ondes hertziennes diffusées dans les pays industriels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Time Clerk Synchronization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8" y="1624013"/>
            <a:ext cx="4679950" cy="4697412"/>
          </a:xfrm>
          <a:noFill/>
          <a:ln cap="flat">
            <a:solidFill>
              <a:srgbClr val="00DFCA"/>
            </a:solidFill>
          </a:ln>
        </p:spPr>
        <p:txBody>
          <a:bodyPr/>
          <a:lstStyle/>
          <a:p>
            <a:r>
              <a:rPr lang="en-US" sz="2800"/>
              <a:t>Contacte tous les TS sur le LAN ou dans la Cell</a:t>
            </a:r>
          </a:p>
          <a:p>
            <a:r>
              <a:rPr lang="en-US" sz="2800"/>
              <a:t>Delete toute réponse sans intersection avec une autre</a:t>
            </a:r>
          </a:p>
          <a:p>
            <a:r>
              <a:rPr lang="en-US" sz="2800"/>
              <a:t>Calcule l'intersection max du reste</a:t>
            </a:r>
          </a:p>
          <a:p>
            <a:r>
              <a:rPr lang="en-US" sz="2800"/>
              <a:t>Prend la valeur du milieu comme nouveau UTC</a:t>
            </a:r>
          </a:p>
          <a:p>
            <a:r>
              <a:rPr lang="en-US" sz="2800"/>
              <a:t>Fait une correction graduelle</a:t>
            </a:r>
          </a:p>
          <a:p>
            <a:pPr lvl="2"/>
            <a:r>
              <a:rPr lang="en-US" sz="2000"/>
              <a:t>p.e. &lt; 5 msec. par tick d'horloge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6264275" y="1758950"/>
            <a:ext cx="1577975" cy="346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 sz="1600"/>
              <a:t>UTC1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5491163" y="2536825"/>
            <a:ext cx="1751012" cy="3095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1600"/>
              <a:t>UTC2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5867400" y="3332163"/>
            <a:ext cx="2071688" cy="2905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1600"/>
              <a:t>UTC3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8269288" y="4224338"/>
            <a:ext cx="841375" cy="30956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1600"/>
              <a:t>UTC4</a:t>
            </a:r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6240463" y="1847850"/>
            <a:ext cx="0" cy="36988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7246938" y="2136775"/>
            <a:ext cx="0" cy="3409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6259513" y="5191125"/>
            <a:ext cx="1004887" cy="3095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1600"/>
              <a:t>UTC</a:t>
            </a: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6162675" y="6207125"/>
            <a:ext cx="1385888" cy="4064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UTC client</a:t>
            </a:r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6775450" y="5519738"/>
            <a:ext cx="0" cy="681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8232775" y="4017963"/>
            <a:ext cx="744538" cy="744537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231188" y="4005263"/>
            <a:ext cx="771525" cy="72072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Directory Service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13" y="1562100"/>
            <a:ext cx="5392737" cy="4718050"/>
          </a:xfrm>
          <a:noFill/>
          <a:ln cap="flat">
            <a:solidFill>
              <a:srgbClr val="00DFCA"/>
            </a:solidFill>
          </a:ln>
        </p:spPr>
        <p:txBody>
          <a:bodyPr/>
          <a:lstStyle/>
          <a:p>
            <a:r>
              <a:rPr lang="en-US" sz="2800"/>
              <a:t>Deux types de répertoires &amp; services</a:t>
            </a:r>
          </a:p>
          <a:p>
            <a:pPr lvl="1"/>
            <a:r>
              <a:rPr lang="en-US" sz="2400"/>
              <a:t>Cell Directory Service (CDS)</a:t>
            </a:r>
          </a:p>
          <a:p>
            <a:pPr lvl="1"/>
            <a:r>
              <a:rPr lang="en-US" sz="2400"/>
              <a:t>Global Directory Service (GDS)</a:t>
            </a:r>
          </a:p>
          <a:p>
            <a:pPr lvl="2"/>
            <a:r>
              <a:rPr lang="en-US" sz="2000"/>
              <a:t>schéma de nommage X500</a:t>
            </a:r>
            <a:endParaRPr lang="en-US"/>
          </a:p>
          <a:p>
            <a:r>
              <a:rPr lang="en-US" sz="2800"/>
              <a:t>Services auxiliaires</a:t>
            </a:r>
          </a:p>
          <a:p>
            <a:pPr lvl="1"/>
            <a:r>
              <a:rPr lang="en-US" sz="2400"/>
              <a:t>Domain Name System (DNS)</a:t>
            </a:r>
          </a:p>
          <a:p>
            <a:pPr lvl="2"/>
            <a:r>
              <a:rPr lang="en-US" sz="2000"/>
              <a:t>utilisé par GDS </a:t>
            </a:r>
          </a:p>
          <a:p>
            <a:pPr lvl="3"/>
            <a:r>
              <a:rPr lang="en-US"/>
              <a:t>schéma de nommage  Internet </a:t>
            </a:r>
          </a:p>
          <a:p>
            <a:pPr lvl="1"/>
            <a:r>
              <a:rPr lang="en-US" sz="2400"/>
              <a:t>Global Directory Agent</a:t>
            </a:r>
          </a:p>
          <a:p>
            <a:pPr lvl="2"/>
            <a:r>
              <a:rPr lang="en-US" sz="2000"/>
              <a:t>utilisé par  CDS pour localiser les noms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5834063" y="1571625"/>
            <a:ext cx="1406525" cy="1973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6100763" y="2170113"/>
            <a:ext cx="915987" cy="533400"/>
          </a:xfrm>
          <a:prstGeom prst="ellipse">
            <a:avLst/>
          </a:prstGeom>
          <a:solidFill>
            <a:srgbClr val="11109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/>
              <a:t>CDS</a:t>
            </a:r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6091238" y="2870200"/>
            <a:ext cx="993775" cy="533400"/>
          </a:xfrm>
          <a:prstGeom prst="ellipse">
            <a:avLst/>
          </a:prstGeom>
          <a:solidFill>
            <a:srgbClr val="232323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/>
              <a:t>GDA</a:t>
            </a:r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6524625" y="2725738"/>
            <a:ext cx="635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6245225" y="1636713"/>
            <a:ext cx="6175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Cell</a:t>
            </a:r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5824538" y="3811588"/>
            <a:ext cx="1406525" cy="1973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02" name="Oval 10"/>
          <p:cNvSpPr>
            <a:spLocks noChangeArrowheads="1"/>
          </p:cNvSpPr>
          <p:nvPr/>
        </p:nvSpPr>
        <p:spPr bwMode="auto">
          <a:xfrm>
            <a:off x="6051550" y="4410075"/>
            <a:ext cx="993775" cy="533400"/>
          </a:xfrm>
          <a:prstGeom prst="ellipse">
            <a:avLst/>
          </a:prstGeom>
          <a:solidFill>
            <a:srgbClr val="232323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/>
              <a:t>GDA</a:t>
            </a:r>
          </a:p>
        </p:txBody>
      </p:sp>
      <p:sp>
        <p:nvSpPr>
          <p:cNvPr id="59403" name="Oval 11"/>
          <p:cNvSpPr>
            <a:spLocks noChangeArrowheads="1"/>
          </p:cNvSpPr>
          <p:nvPr/>
        </p:nvSpPr>
        <p:spPr bwMode="auto">
          <a:xfrm>
            <a:off x="6121400" y="5110163"/>
            <a:ext cx="915988" cy="533400"/>
          </a:xfrm>
          <a:prstGeom prst="ellipse">
            <a:avLst/>
          </a:prstGeom>
          <a:solidFill>
            <a:srgbClr val="0F0F9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/>
              <a:t>CDS</a:t>
            </a:r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6515100" y="4965700"/>
            <a:ext cx="635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05" name="Rectangle 13"/>
          <p:cNvSpPr>
            <a:spLocks noChangeArrowheads="1"/>
          </p:cNvSpPr>
          <p:nvPr/>
        </p:nvSpPr>
        <p:spPr bwMode="auto">
          <a:xfrm>
            <a:off x="6235700" y="3876675"/>
            <a:ext cx="6175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Cell</a:t>
            </a:r>
          </a:p>
        </p:txBody>
      </p:sp>
      <p:sp>
        <p:nvSpPr>
          <p:cNvPr id="59406" name="Oval 14"/>
          <p:cNvSpPr>
            <a:spLocks noChangeArrowheads="1"/>
          </p:cNvSpPr>
          <p:nvPr/>
        </p:nvSpPr>
        <p:spPr bwMode="auto">
          <a:xfrm>
            <a:off x="7721600" y="2657475"/>
            <a:ext cx="915988" cy="533400"/>
          </a:xfrm>
          <a:prstGeom prst="ellipse">
            <a:avLst/>
          </a:prstGeom>
          <a:solidFill>
            <a:srgbClr val="232323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>
                <a:solidFill>
                  <a:srgbClr val="00DFCA"/>
                </a:solidFill>
              </a:rPr>
              <a:t>DNS</a:t>
            </a:r>
          </a:p>
        </p:txBody>
      </p:sp>
      <p:sp>
        <p:nvSpPr>
          <p:cNvPr id="59407" name="Oval 15"/>
          <p:cNvSpPr>
            <a:spLocks noChangeArrowheads="1"/>
          </p:cNvSpPr>
          <p:nvPr/>
        </p:nvSpPr>
        <p:spPr bwMode="auto">
          <a:xfrm>
            <a:off x="7824788" y="4208463"/>
            <a:ext cx="935037" cy="533400"/>
          </a:xfrm>
          <a:prstGeom prst="ellipse">
            <a:avLst/>
          </a:prstGeom>
          <a:solidFill>
            <a:srgbClr val="002DB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>
                <a:solidFill>
                  <a:srgbClr val="00DFCA"/>
                </a:solidFill>
              </a:rPr>
              <a:t>GDS</a:t>
            </a:r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 flipV="1">
            <a:off x="7132638" y="2955925"/>
            <a:ext cx="574675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>
            <a:off x="7000875" y="3305175"/>
            <a:ext cx="1090613" cy="887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 flipV="1">
            <a:off x="7070725" y="4516438"/>
            <a:ext cx="71755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File Service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Deux partie conceptuelles</a:t>
            </a:r>
          </a:p>
          <a:p>
            <a:pPr lvl="1"/>
            <a:r>
              <a:rPr lang="en-US"/>
              <a:t>FMS local sur chaque noeud </a:t>
            </a:r>
          </a:p>
          <a:p>
            <a:pPr lvl="2"/>
            <a:r>
              <a:rPr lang="en-US"/>
              <a:t>dit Episode</a:t>
            </a:r>
          </a:p>
          <a:p>
            <a:pPr lvl="2"/>
            <a:r>
              <a:rPr lang="en-US"/>
              <a:t>une modernisation de FMS de Unix</a:t>
            </a:r>
          </a:p>
          <a:p>
            <a:pPr lvl="1"/>
            <a:r>
              <a:rPr lang="en-US"/>
              <a:t>FMS global</a:t>
            </a:r>
          </a:p>
          <a:p>
            <a:pPr lvl="2"/>
            <a:r>
              <a:rPr lang="en-US"/>
              <a:t>extension de AFS </a:t>
            </a:r>
          </a:p>
          <a:p>
            <a:pPr lvl="2"/>
            <a:r>
              <a:rPr lang="en-US"/>
              <a:t>indépendance de localisation dans une Cell</a:t>
            </a:r>
          </a:p>
          <a:p>
            <a:pPr lvl="2"/>
            <a:r>
              <a:rPr lang="en-US"/>
              <a:t>duplication possible d'un fichier entre les Cells</a:t>
            </a:r>
          </a:p>
          <a:p>
            <a:pPr lvl="2"/>
            <a:r>
              <a:rPr lang="en-US"/>
              <a:t>nommage DCE</a:t>
            </a:r>
          </a:p>
          <a:p>
            <a:pPr lvl="2"/>
            <a:r>
              <a:rPr lang="en-US"/>
              <a:t>notion de client et de serveur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 </a:t>
            </a:r>
            <a:br>
              <a:rPr lang="en-US"/>
            </a:br>
            <a:r>
              <a:rPr lang="en-US"/>
              <a:t> </a:t>
            </a:r>
            <a:r>
              <a:rPr lang="en-US" sz="3600">
                <a:solidFill>
                  <a:srgbClr val="00DFCA"/>
                </a:solidFill>
              </a:rPr>
              <a:t>Security Service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050" y="1560513"/>
            <a:ext cx="5413375" cy="4821237"/>
          </a:xfrm>
          <a:noFill/>
          <a:ln cap="flat">
            <a:solidFill>
              <a:srgbClr val="00DFCA"/>
            </a:solidFill>
          </a:ln>
        </p:spPr>
        <p:txBody>
          <a:bodyPr/>
          <a:lstStyle/>
          <a:p>
            <a:r>
              <a:rPr lang="en-US"/>
              <a:t>Composantes</a:t>
            </a:r>
          </a:p>
          <a:p>
            <a:pPr lvl="1"/>
            <a:r>
              <a:rPr lang="en-US" sz="2400" b="1"/>
              <a:t>Authentication Server (AS)</a:t>
            </a:r>
          </a:p>
          <a:p>
            <a:pPr lvl="2"/>
            <a:r>
              <a:rPr lang="en-US"/>
              <a:t>donne des tickets</a:t>
            </a:r>
          </a:p>
          <a:p>
            <a:pPr lvl="1"/>
            <a:r>
              <a:rPr lang="en-US" sz="2400" b="1"/>
              <a:t>Privilege Server (PS)</a:t>
            </a:r>
          </a:p>
          <a:p>
            <a:pPr lvl="2"/>
            <a:r>
              <a:rPr lang="en-US"/>
              <a:t>issue des privilèges  d'accès et d'execution</a:t>
            </a:r>
          </a:p>
          <a:p>
            <a:pPr lvl="3"/>
            <a:r>
              <a:rPr lang="en-US"/>
              <a:t>Privilege Attribute Certificates</a:t>
            </a:r>
          </a:p>
          <a:p>
            <a:pPr lvl="2"/>
            <a:r>
              <a:rPr lang="en-US"/>
              <a:t>exigés pour execs.  RPC</a:t>
            </a:r>
          </a:p>
          <a:p>
            <a:pPr lvl="1"/>
            <a:r>
              <a:rPr lang="en-US" sz="2400" b="1"/>
              <a:t>Login Server (LS)</a:t>
            </a:r>
          </a:p>
          <a:p>
            <a:pPr lvl="2"/>
            <a:r>
              <a:rPr lang="en-US"/>
              <a:t>gère les connections et vérifie les tickets et les privilèges</a:t>
            </a:r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964238" y="3140075"/>
            <a:ext cx="903287" cy="7620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/>
              <a:t>DCE</a:t>
            </a:r>
          </a:p>
          <a:p>
            <a:pPr algn="ctr"/>
            <a:r>
              <a:rPr lang="en-US"/>
              <a:t>Client</a:t>
            </a:r>
          </a:p>
        </p:txBody>
      </p:sp>
      <p:sp>
        <p:nvSpPr>
          <p:cNvPr id="61445" name="Oval 5"/>
          <p:cNvSpPr>
            <a:spLocks noChangeArrowheads="1"/>
          </p:cNvSpPr>
          <p:nvPr/>
        </p:nvSpPr>
        <p:spPr bwMode="auto">
          <a:xfrm>
            <a:off x="7537450" y="1712913"/>
            <a:ext cx="595313" cy="59531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AS</a:t>
            </a: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 flipH="1">
            <a:off x="8386763" y="3313113"/>
            <a:ext cx="304800" cy="747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47" name="Oval 7"/>
          <p:cNvSpPr>
            <a:spLocks noChangeArrowheads="1"/>
          </p:cNvSpPr>
          <p:nvPr/>
        </p:nvSpPr>
        <p:spPr bwMode="auto">
          <a:xfrm>
            <a:off x="8440738" y="2695575"/>
            <a:ext cx="595312" cy="595313"/>
          </a:xfrm>
          <a:prstGeom prst="ellipse">
            <a:avLst/>
          </a:prstGeom>
          <a:solidFill>
            <a:srgbClr val="100E5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PS</a:t>
            </a:r>
          </a:p>
        </p:txBody>
      </p:sp>
      <p:sp>
        <p:nvSpPr>
          <p:cNvPr id="61448" name="Oval 8"/>
          <p:cNvSpPr>
            <a:spLocks noChangeArrowheads="1"/>
          </p:cNvSpPr>
          <p:nvPr/>
        </p:nvSpPr>
        <p:spPr bwMode="auto">
          <a:xfrm>
            <a:off x="8045450" y="3900488"/>
            <a:ext cx="595313" cy="595312"/>
          </a:xfrm>
          <a:prstGeom prst="ellipse">
            <a:avLst/>
          </a:prstGeom>
          <a:solidFill>
            <a:srgbClr val="0E0E94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LS</a:t>
            </a: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V="1">
            <a:off x="6807200" y="2227263"/>
            <a:ext cx="798513" cy="904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V="1">
            <a:off x="6888163" y="3036888"/>
            <a:ext cx="156845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6888163" y="3759200"/>
            <a:ext cx="1163637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7034213" y="2486025"/>
            <a:ext cx="307975" cy="393700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7531100" y="3005138"/>
            <a:ext cx="307975" cy="393700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7299325" y="3744913"/>
            <a:ext cx="307975" cy="393700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8085138" y="2219325"/>
            <a:ext cx="452437" cy="5349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>
            <a:off x="7840663" y="2320925"/>
            <a:ext cx="393700" cy="15875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DCE</a:t>
            </a:r>
            <a:br>
              <a:rPr lang="en-US"/>
            </a:br>
            <a:r>
              <a:rPr lang="en-US" sz="3600">
                <a:solidFill>
                  <a:srgbClr val="00DFCA"/>
                </a:solidFill>
              </a:rPr>
              <a:t>Pour en savoir +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5750"/>
            <a:ext cx="3622675" cy="4114800"/>
          </a:xfrm>
          <a:noFill/>
          <a:ln/>
        </p:spPr>
        <p:txBody>
          <a:bodyPr/>
          <a:lstStyle/>
          <a:p>
            <a:r>
              <a:rPr lang="en-US" dirty="0" err="1"/>
              <a:t>Tanenbaum</a:t>
            </a:r>
            <a:r>
              <a:rPr lang="en-US" dirty="0"/>
              <a:t>, A. </a:t>
            </a:r>
            <a:r>
              <a:rPr lang="en-US" sz="2800" i="1" dirty="0"/>
              <a:t>Distributed Operating Systems. </a:t>
            </a:r>
            <a:r>
              <a:rPr lang="en-US" sz="2800" dirty="0"/>
              <a:t>Prentice Hall, </a:t>
            </a:r>
            <a:r>
              <a:rPr lang="en-US" sz="2800" dirty="0" smtClean="0"/>
              <a:t> 614</a:t>
            </a:r>
            <a:r>
              <a:rPr lang="en-US" sz="2800" dirty="0"/>
              <a:t>.  $57</a:t>
            </a:r>
          </a:p>
        </p:txBody>
      </p:sp>
      <p:pic>
        <p:nvPicPr>
          <p:cNvPr id="62468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8800" y="1905000"/>
            <a:ext cx="470693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D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500174"/>
            <a:ext cx="7727950" cy="4114800"/>
          </a:xfrm>
          <a:noFill/>
          <a:ln/>
        </p:spPr>
        <p:txBody>
          <a:bodyPr/>
          <a:lstStyle/>
          <a:p>
            <a:r>
              <a:rPr lang="fr-FR" dirty="0" smtClean="0"/>
              <a:t>Manipulations </a:t>
            </a:r>
            <a:r>
              <a:rPr lang="fr-FR" dirty="0" err="1" smtClean="0"/>
              <a:t>multibases</a:t>
            </a:r>
            <a:r>
              <a:rPr lang="fr-FR" dirty="0" smtClean="0"/>
              <a:t> ont été parmi les plus importantes directions R &amp; D dans les </a:t>
            </a:r>
            <a:r>
              <a:rPr lang="fr-FR" dirty="0" err="1" smtClean="0"/>
              <a:t>SGBDs</a:t>
            </a:r>
            <a:endParaRPr lang="fr-FR" dirty="0" smtClean="0"/>
          </a:p>
          <a:p>
            <a:r>
              <a:rPr lang="fr-FR" dirty="0" smtClean="0"/>
              <a:t>Autres mots-clés:</a:t>
            </a:r>
          </a:p>
          <a:p>
            <a:pPr lvl="1"/>
            <a:r>
              <a:rPr lang="fr-FR" dirty="0" smtClean="0"/>
              <a:t>Interopérabilité</a:t>
            </a:r>
          </a:p>
          <a:p>
            <a:pPr lvl="1"/>
            <a:r>
              <a:rPr lang="fr-FR" dirty="0" smtClean="0"/>
              <a:t> Bases fédérées</a:t>
            </a:r>
          </a:p>
          <a:p>
            <a:pPr lvl="1"/>
            <a:r>
              <a:rPr lang="fr-FR" dirty="0" smtClean="0"/>
              <a:t>Intégration</a:t>
            </a:r>
          </a:p>
          <a:p>
            <a:pPr lvl="1"/>
            <a:r>
              <a:rPr lang="fr-FR" dirty="0" smtClean="0"/>
              <a:t>Bases Réparties Hétérogènes</a:t>
            </a:r>
            <a:endParaRPr lang="fr-F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D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theme/theme1.xml><?xml version="1.0" encoding="utf-8"?>
<a:theme xmlns:a="http://schemas.openxmlformats.org/drawingml/2006/main" name="sidebars">
  <a:themeElements>
    <a:clrScheme name="">
      <a:dk1>
        <a:srgbClr val="00279F"/>
      </a:dk1>
      <a:lt1>
        <a:srgbClr val="FFFFFF"/>
      </a:lt1>
      <a:dk2>
        <a:srgbClr val="0000FF"/>
      </a:dk2>
      <a:lt2>
        <a:srgbClr val="FFFF00"/>
      </a:lt2>
      <a:accent1>
        <a:srgbClr val="919191"/>
      </a:accent1>
      <a:accent2>
        <a:srgbClr val="FF00FF"/>
      </a:accent2>
      <a:accent3>
        <a:srgbClr val="AAAAFF"/>
      </a:accent3>
      <a:accent4>
        <a:srgbClr val="DADADA"/>
      </a:accent4>
      <a:accent5>
        <a:srgbClr val="C7C7C7"/>
      </a:accent5>
      <a:accent6>
        <a:srgbClr val="E700E7"/>
      </a:accent6>
      <a:hlink>
        <a:srgbClr val="FF0000"/>
      </a:hlink>
      <a:folHlink>
        <a:srgbClr val="919191"/>
      </a:folHlink>
    </a:clrScheme>
    <a:fontScheme name="side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279F"/>
    </a:dk1>
    <a:lt1>
      <a:srgbClr val="FFFFFF"/>
    </a:lt1>
    <a:dk2>
      <a:srgbClr val="0000FF"/>
    </a:dk2>
    <a:lt2>
      <a:srgbClr val="FFFF00"/>
    </a:lt2>
    <a:accent1>
      <a:srgbClr val="919191"/>
    </a:accent1>
    <a:accent2>
      <a:srgbClr val="0000FF"/>
    </a:accent2>
    <a:accent3>
      <a:srgbClr val="AAAAFF"/>
    </a:accent3>
    <a:accent4>
      <a:srgbClr val="DADADA"/>
    </a:accent4>
    <a:accent5>
      <a:srgbClr val="C7C7C7"/>
    </a:accent5>
    <a:accent6>
      <a:srgbClr val="0000E7"/>
    </a:accent6>
    <a:hlink>
      <a:srgbClr val="FF0000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279F"/>
    </a:dk1>
    <a:lt1>
      <a:srgbClr val="FFFFFF"/>
    </a:lt1>
    <a:dk2>
      <a:srgbClr val="0000FF"/>
    </a:dk2>
    <a:lt2>
      <a:srgbClr val="FFFF00"/>
    </a:lt2>
    <a:accent1>
      <a:srgbClr val="919191"/>
    </a:accent1>
    <a:accent2>
      <a:srgbClr val="0000FF"/>
    </a:accent2>
    <a:accent3>
      <a:srgbClr val="AAAAFF"/>
    </a:accent3>
    <a:accent4>
      <a:srgbClr val="DADADA"/>
    </a:accent4>
    <a:accent5>
      <a:srgbClr val="C7C7C7"/>
    </a:accent5>
    <a:accent6>
      <a:srgbClr val="0000E7"/>
    </a:accent6>
    <a:hlink>
      <a:srgbClr val="FF0000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279F"/>
    </a:dk1>
    <a:lt1>
      <a:srgbClr val="FFFFFF"/>
    </a:lt1>
    <a:dk2>
      <a:srgbClr val="0000FF"/>
    </a:dk2>
    <a:lt2>
      <a:srgbClr val="FFFF00"/>
    </a:lt2>
    <a:accent1>
      <a:srgbClr val="919191"/>
    </a:accent1>
    <a:accent2>
      <a:srgbClr val="0000FF"/>
    </a:accent2>
    <a:accent3>
      <a:srgbClr val="AAAAFF"/>
    </a:accent3>
    <a:accent4>
      <a:srgbClr val="DADADA"/>
    </a:accent4>
    <a:accent5>
      <a:srgbClr val="C7C7C7"/>
    </a:accent5>
    <a:accent6>
      <a:srgbClr val="0000E7"/>
    </a:accent6>
    <a:hlink>
      <a:srgbClr val="FF0000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279F"/>
    </a:dk1>
    <a:lt1>
      <a:srgbClr val="FFFFFF"/>
    </a:lt1>
    <a:dk2>
      <a:srgbClr val="0000FF"/>
    </a:dk2>
    <a:lt2>
      <a:srgbClr val="FFFF00"/>
    </a:lt2>
    <a:accent1>
      <a:srgbClr val="919191"/>
    </a:accent1>
    <a:accent2>
      <a:srgbClr val="0000FF"/>
    </a:accent2>
    <a:accent3>
      <a:srgbClr val="AAAAFF"/>
    </a:accent3>
    <a:accent4>
      <a:srgbClr val="DADADA"/>
    </a:accent4>
    <a:accent5>
      <a:srgbClr val="C7C7C7"/>
    </a:accent5>
    <a:accent6>
      <a:srgbClr val="0000E7"/>
    </a:accent6>
    <a:hlink>
      <a:srgbClr val="FF0000"/>
    </a:hlink>
    <a:folHlink>
      <a:srgbClr val="919191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279F"/>
    </a:dk1>
    <a:lt1>
      <a:srgbClr val="FFFFFF"/>
    </a:lt1>
    <a:dk2>
      <a:srgbClr val="0000FF"/>
    </a:dk2>
    <a:lt2>
      <a:srgbClr val="FFFF00"/>
    </a:lt2>
    <a:accent1>
      <a:srgbClr val="919191"/>
    </a:accent1>
    <a:accent2>
      <a:srgbClr val="0000FF"/>
    </a:accent2>
    <a:accent3>
      <a:srgbClr val="AAAAFF"/>
    </a:accent3>
    <a:accent4>
      <a:srgbClr val="DADADA"/>
    </a:accent4>
    <a:accent5>
      <a:srgbClr val="C7C7C7"/>
    </a:accent5>
    <a:accent6>
      <a:srgbClr val="0000E7"/>
    </a:accent6>
    <a:hlink>
      <a:srgbClr val="FF0000"/>
    </a:hlink>
    <a:folHlink>
      <a:srgbClr val="919191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279F"/>
    </a:dk1>
    <a:lt1>
      <a:srgbClr val="FFFFFF"/>
    </a:lt1>
    <a:dk2>
      <a:srgbClr val="0000FF"/>
    </a:dk2>
    <a:lt2>
      <a:srgbClr val="FFFF00"/>
    </a:lt2>
    <a:accent1>
      <a:srgbClr val="919191"/>
    </a:accent1>
    <a:accent2>
      <a:srgbClr val="0000FF"/>
    </a:accent2>
    <a:accent3>
      <a:srgbClr val="AAAAFF"/>
    </a:accent3>
    <a:accent4>
      <a:srgbClr val="DADADA"/>
    </a:accent4>
    <a:accent5>
      <a:srgbClr val="C7C7C7"/>
    </a:accent5>
    <a:accent6>
      <a:srgbClr val="0000E7"/>
    </a:accent6>
    <a:hlink>
      <a:srgbClr val="FF0000"/>
    </a:hlink>
    <a:folHlink>
      <a:srgbClr val="919191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279F"/>
    </a:dk1>
    <a:lt1>
      <a:srgbClr val="FFFFFF"/>
    </a:lt1>
    <a:dk2>
      <a:srgbClr val="0000FF"/>
    </a:dk2>
    <a:lt2>
      <a:srgbClr val="FFFF00"/>
    </a:lt2>
    <a:accent1>
      <a:srgbClr val="919191"/>
    </a:accent1>
    <a:accent2>
      <a:srgbClr val="0000FF"/>
    </a:accent2>
    <a:accent3>
      <a:srgbClr val="AAAAFF"/>
    </a:accent3>
    <a:accent4>
      <a:srgbClr val="DADADA"/>
    </a:accent4>
    <a:accent5>
      <a:srgbClr val="C7C7C7"/>
    </a:accent5>
    <a:accent6>
      <a:srgbClr val="0000E7"/>
    </a:accent6>
    <a:hlink>
      <a:srgbClr val="FF0000"/>
    </a:hlink>
    <a:folHlink>
      <a:srgbClr val="919191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279F"/>
    </a:dk1>
    <a:lt1>
      <a:srgbClr val="FFFFFF"/>
    </a:lt1>
    <a:dk2>
      <a:srgbClr val="0000FF"/>
    </a:dk2>
    <a:lt2>
      <a:srgbClr val="FFFF00"/>
    </a:lt2>
    <a:accent1>
      <a:srgbClr val="919191"/>
    </a:accent1>
    <a:accent2>
      <a:srgbClr val="0000FF"/>
    </a:accent2>
    <a:accent3>
      <a:srgbClr val="AAAAFF"/>
    </a:accent3>
    <a:accent4>
      <a:srgbClr val="DADADA"/>
    </a:accent4>
    <a:accent5>
      <a:srgbClr val="C7C7C7"/>
    </a:accent5>
    <a:accent6>
      <a:srgbClr val="0000E7"/>
    </a:accent6>
    <a:hlink>
      <a:srgbClr val="FF0000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c:\msoffice\powerpnt\template\sldshow\sidebars.ppt</Template>
  <TotalTime>6182</TotalTime>
  <Pages>61</Pages>
  <Words>3430</Words>
  <Application>Microsoft Office PowerPoint</Application>
  <PresentationFormat>Affichage à l'écran (4:3)</PresentationFormat>
  <Paragraphs>769</Paragraphs>
  <Slides>102</Slides>
  <Notes>102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102</vt:i4>
      </vt:variant>
    </vt:vector>
  </HeadingPairs>
  <TitlesOfParts>
    <vt:vector size="105" baseType="lpstr">
      <vt:lpstr>sidebars</vt:lpstr>
      <vt:lpstr>Document</vt:lpstr>
      <vt:lpstr>WordArt</vt:lpstr>
      <vt:lpstr>Manipulations Multibases et Distribuées Partie 3</vt:lpstr>
      <vt:lpstr>SQL Server 2008</vt:lpstr>
      <vt:lpstr>SQL Server 2008</vt:lpstr>
      <vt:lpstr>SQL Server  2008 Autres Possibilités Multibases</vt:lpstr>
      <vt:lpstr>SQL Server  2008 Autres Possibilités Multibases</vt:lpstr>
      <vt:lpstr>SQL Server  2008  Autres Possibilités Multibases</vt:lpstr>
      <vt:lpstr>Exécution de Requêtes Multibases</vt:lpstr>
      <vt:lpstr>Exécution de Requêtes Multibases</vt:lpstr>
      <vt:lpstr>Exécution de Requêtes Multibases</vt:lpstr>
      <vt:lpstr>Exécution de Requêtes Multibases</vt:lpstr>
      <vt:lpstr>Exécution de Requêtes Multibases</vt:lpstr>
      <vt:lpstr>Exécution de Requêtes Multiples</vt:lpstr>
      <vt:lpstr>Exécution de Requêtes Multibases</vt:lpstr>
      <vt:lpstr> Multibases &amp; BDPs SQL Server</vt:lpstr>
      <vt:lpstr>Base de Données Scalable</vt:lpstr>
      <vt:lpstr>Base de Données Scalable</vt:lpstr>
      <vt:lpstr>Base de Données Scalable</vt:lpstr>
      <vt:lpstr>Base de Données Scalable</vt:lpstr>
      <vt:lpstr>Base de Données Scalable</vt:lpstr>
      <vt:lpstr>Base de Données Scalable</vt:lpstr>
      <vt:lpstr>Structures de Données Distribuées et Scalables (Infrastructure Cloud)</vt:lpstr>
      <vt:lpstr>Structures de Données Distribuées et Scalables (Infrastructure Cloud)</vt:lpstr>
      <vt:lpstr>Structures de Données Distribuées et Scalables (Infrastructure Cloud)</vt:lpstr>
      <vt:lpstr>SD-SQL Server  1er SGBD Scalable Distribué</vt:lpstr>
      <vt:lpstr>SD-SQL Server  1er SGBD Scalable Distribué</vt:lpstr>
      <vt:lpstr>Transactions</vt:lpstr>
      <vt:lpstr>Transactions</vt:lpstr>
      <vt:lpstr>Transactions  ACID</vt:lpstr>
      <vt:lpstr>Primitives de gestion de transactions</vt:lpstr>
      <vt:lpstr>Concurrence</vt:lpstr>
      <vt:lpstr>Verrou mortel</vt:lpstr>
      <vt:lpstr>Les exécutions correctes</vt:lpstr>
      <vt:lpstr>Cas MBD Architecture de référence</vt:lpstr>
      <vt:lpstr>Cas MBD Architecture de référence</vt:lpstr>
      <vt:lpstr>Cas MBD Architecture de référence</vt:lpstr>
      <vt:lpstr>Quelles transactions ??</vt:lpstr>
      <vt:lpstr>Quelles transactions ??</vt:lpstr>
      <vt:lpstr>Verrouillage à deux phases (2PL)</vt:lpstr>
      <vt:lpstr>2-PC</vt:lpstr>
      <vt:lpstr>Diapositive 40</vt:lpstr>
      <vt:lpstr>Solutions</vt:lpstr>
      <vt:lpstr>Solutions</vt:lpstr>
      <vt:lpstr>Solutions</vt:lpstr>
      <vt:lpstr>Diapositive 44</vt:lpstr>
      <vt:lpstr>Problèmes  Pratiques</vt:lpstr>
      <vt:lpstr>Variantes</vt:lpstr>
      <vt:lpstr>Variantes</vt:lpstr>
      <vt:lpstr>Autres Règles de Priorité</vt:lpstr>
      <vt:lpstr>Diapositive 49</vt:lpstr>
      <vt:lpstr>Diapositive 50</vt:lpstr>
      <vt:lpstr>Diapositive 51</vt:lpstr>
      <vt:lpstr>Diapositive 52</vt:lpstr>
      <vt:lpstr>Diapositive 53</vt:lpstr>
      <vt:lpstr>Diapositive 54</vt:lpstr>
      <vt:lpstr>Protocoles &amp; standards d'intéroperabilité MBD</vt:lpstr>
      <vt:lpstr>Autres Règles de Priorité</vt:lpstr>
      <vt:lpstr>Protocoles &amp; standards MBD Industriels autres que ODBC</vt:lpstr>
      <vt:lpstr>ODBC Origines</vt:lpstr>
      <vt:lpstr>ODBC Origines</vt:lpstr>
      <vt:lpstr>ODBC Origines</vt:lpstr>
      <vt:lpstr>ODBC Architecture</vt:lpstr>
      <vt:lpstr>ODBC : quelques drivers</vt:lpstr>
      <vt:lpstr>ODBC</vt:lpstr>
      <vt:lpstr>ODBC</vt:lpstr>
      <vt:lpstr>ODBC</vt:lpstr>
      <vt:lpstr>ODBC Niveaux de conformité</vt:lpstr>
      <vt:lpstr>ODBC Niveaux de conformité</vt:lpstr>
      <vt:lpstr>ODBC  Fonctions de Core API</vt:lpstr>
      <vt:lpstr>ODBC  Fonctions de Core API</vt:lpstr>
      <vt:lpstr>ODBC  Fonctions de Core API</vt:lpstr>
      <vt:lpstr>ODBC  Fonctions Level1 API</vt:lpstr>
      <vt:lpstr>ODBC  Fonctions Level1 API</vt:lpstr>
      <vt:lpstr>ODBC  Fonctions Level1 API</vt:lpstr>
      <vt:lpstr>ODBC  Fonctions Level2 API</vt:lpstr>
      <vt:lpstr>ODBC  Fonctions Level2 API</vt:lpstr>
      <vt:lpstr>ODBC  Fonctions Level2 API</vt:lpstr>
      <vt:lpstr>ODBC   SQL : Niveau Grammaire Minimale</vt:lpstr>
      <vt:lpstr>ODBC   SQL : Niveau Grammaire Core</vt:lpstr>
      <vt:lpstr>ODBC   SQL : Niveau Grammaire Etendue</vt:lpstr>
      <vt:lpstr>ODBC Conception d'un driver</vt:lpstr>
      <vt:lpstr>ODBC Conception d'un driver</vt:lpstr>
      <vt:lpstr>ODBC Conception d'un driver</vt:lpstr>
      <vt:lpstr>ODBC Limitations de V3.1</vt:lpstr>
      <vt:lpstr>ODBC Limitations de V3.1</vt:lpstr>
      <vt:lpstr>ODBC Pour en savoir +</vt:lpstr>
      <vt:lpstr>Autres protocoles notables</vt:lpstr>
      <vt:lpstr>DCE</vt:lpstr>
      <vt:lpstr>DCE  Reference Architecture</vt:lpstr>
      <vt:lpstr>DCE   Reference Architecture</vt:lpstr>
      <vt:lpstr>DCE   Reference Architecture</vt:lpstr>
      <vt:lpstr>DCE   Distributed Time Service</vt:lpstr>
      <vt:lpstr>DCE   Distributed Time Format</vt:lpstr>
      <vt:lpstr>DCE   Time Adjustement Algorithm</vt:lpstr>
      <vt:lpstr>DCE   Time Clerk Synchronization</vt:lpstr>
      <vt:lpstr>DCE   Directory Service</vt:lpstr>
      <vt:lpstr>DCE   File Service</vt:lpstr>
      <vt:lpstr>DCE   Security Service</vt:lpstr>
      <vt:lpstr>DCE Pour en savoir +</vt:lpstr>
      <vt:lpstr>Conclusion</vt:lpstr>
      <vt:lpstr>Conclusion</vt:lpstr>
      <vt:lpstr>Diapositive 101</vt:lpstr>
      <vt:lpstr>Diapositive 102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Manipulations multibases et distribuées Partie 3</dc:title>
  <dc:subject/>
  <dc:creator>litwin</dc:creator>
  <cp:keywords/>
  <dc:description>Gestion de transactions, protocoles et standards. Spelling OK</dc:description>
  <cp:lastModifiedBy>Witold Litwin</cp:lastModifiedBy>
  <cp:revision>90</cp:revision>
  <cp:lastPrinted>1996-11-24T19:17:42Z</cp:lastPrinted>
  <dcterms:created xsi:type="dcterms:W3CDTF">1995-11-18T22:40:00Z</dcterms:created>
  <dcterms:modified xsi:type="dcterms:W3CDTF">2010-11-22T15:44:51Z</dcterms:modified>
</cp:coreProperties>
</file>