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328" r:id="rId3"/>
    <p:sldId id="330" r:id="rId4"/>
    <p:sldId id="257" r:id="rId5"/>
    <p:sldId id="338" r:id="rId6"/>
    <p:sldId id="337" r:id="rId7"/>
    <p:sldId id="340" r:id="rId8"/>
    <p:sldId id="33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351" r:id="rId17"/>
    <p:sldId id="392" r:id="rId18"/>
    <p:sldId id="265" r:id="rId19"/>
    <p:sldId id="266" r:id="rId20"/>
    <p:sldId id="267" r:id="rId21"/>
    <p:sldId id="268" r:id="rId22"/>
    <p:sldId id="269" r:id="rId23"/>
    <p:sldId id="270" r:id="rId24"/>
    <p:sldId id="354" r:id="rId25"/>
    <p:sldId id="271" r:id="rId26"/>
    <p:sldId id="380" r:id="rId27"/>
    <p:sldId id="379" r:id="rId28"/>
    <p:sldId id="272" r:id="rId29"/>
    <p:sldId id="273" r:id="rId30"/>
    <p:sldId id="274" r:id="rId31"/>
    <p:sldId id="355" r:id="rId32"/>
    <p:sldId id="356" r:id="rId33"/>
    <p:sldId id="275" r:id="rId34"/>
    <p:sldId id="349" r:id="rId35"/>
    <p:sldId id="350" r:id="rId36"/>
    <p:sldId id="357" r:id="rId37"/>
    <p:sldId id="276" r:id="rId38"/>
    <p:sldId id="347" r:id="rId39"/>
    <p:sldId id="277" r:id="rId40"/>
    <p:sldId id="278" r:id="rId41"/>
    <p:sldId id="381" r:id="rId42"/>
    <p:sldId id="382" r:id="rId43"/>
    <p:sldId id="383" r:id="rId44"/>
    <p:sldId id="385" r:id="rId45"/>
    <p:sldId id="384" r:id="rId46"/>
    <p:sldId id="279" r:id="rId47"/>
    <p:sldId id="280" r:id="rId48"/>
    <p:sldId id="281" r:id="rId49"/>
    <p:sldId id="282" r:id="rId50"/>
    <p:sldId id="283" r:id="rId51"/>
    <p:sldId id="348" r:id="rId52"/>
    <p:sldId id="284" r:id="rId53"/>
    <p:sldId id="285" r:id="rId54"/>
    <p:sldId id="286" r:id="rId55"/>
    <p:sldId id="391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364" r:id="rId67"/>
    <p:sldId id="366" r:id="rId68"/>
    <p:sldId id="297" r:id="rId69"/>
    <p:sldId id="298" r:id="rId70"/>
    <p:sldId id="301" r:id="rId71"/>
    <p:sldId id="302" r:id="rId72"/>
    <p:sldId id="368" r:id="rId73"/>
    <p:sldId id="369" r:id="rId74"/>
    <p:sldId id="370" r:id="rId75"/>
    <p:sldId id="299" r:id="rId76"/>
    <p:sldId id="372" r:id="rId77"/>
    <p:sldId id="300" r:id="rId78"/>
    <p:sldId id="367" r:id="rId79"/>
    <p:sldId id="305" r:id="rId80"/>
    <p:sldId id="371" r:id="rId81"/>
    <p:sldId id="306" r:id="rId82"/>
    <p:sldId id="307" r:id="rId83"/>
    <p:sldId id="308" r:id="rId84"/>
    <p:sldId id="309" r:id="rId85"/>
    <p:sldId id="310" r:id="rId86"/>
    <p:sldId id="311" r:id="rId87"/>
    <p:sldId id="312" r:id="rId88"/>
    <p:sldId id="313" r:id="rId89"/>
    <p:sldId id="344" r:id="rId90"/>
    <p:sldId id="346" r:id="rId91"/>
    <p:sldId id="345" r:id="rId92"/>
    <p:sldId id="358" r:id="rId93"/>
    <p:sldId id="359" r:id="rId94"/>
    <p:sldId id="378" r:id="rId95"/>
    <p:sldId id="343" r:id="rId96"/>
    <p:sldId id="360" r:id="rId97"/>
    <p:sldId id="361" r:id="rId98"/>
    <p:sldId id="362" r:id="rId99"/>
    <p:sldId id="314" r:id="rId100"/>
    <p:sldId id="315" r:id="rId101"/>
    <p:sldId id="316" r:id="rId102"/>
    <p:sldId id="352" r:id="rId103"/>
    <p:sldId id="317" r:id="rId104"/>
    <p:sldId id="353" r:id="rId105"/>
    <p:sldId id="375" r:id="rId106"/>
    <p:sldId id="376" r:id="rId107"/>
    <p:sldId id="377" r:id="rId108"/>
    <p:sldId id="318" r:id="rId109"/>
    <p:sldId id="319" r:id="rId110"/>
    <p:sldId id="320" r:id="rId111"/>
    <p:sldId id="321" r:id="rId112"/>
    <p:sldId id="322" r:id="rId113"/>
    <p:sldId id="323" r:id="rId114"/>
    <p:sldId id="373" r:id="rId115"/>
    <p:sldId id="386" r:id="rId116"/>
    <p:sldId id="342" r:id="rId117"/>
    <p:sldId id="387" r:id="rId118"/>
    <p:sldId id="331" r:id="rId119"/>
    <p:sldId id="374" r:id="rId120"/>
    <p:sldId id="363" r:id="rId121"/>
    <p:sldId id="324" r:id="rId122"/>
    <p:sldId id="341" r:id="rId123"/>
    <p:sldId id="325" r:id="rId124"/>
    <p:sldId id="333" r:id="rId125"/>
    <p:sldId id="332" r:id="rId126"/>
    <p:sldId id="388" r:id="rId127"/>
    <p:sldId id="389" r:id="rId128"/>
    <p:sldId id="390" r:id="rId129"/>
    <p:sldId id="326" r:id="rId130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accent2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accent2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accent2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accent2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accent2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B7"/>
    <a:srgbClr val="00DFCA"/>
    <a:srgbClr val="00279F"/>
    <a:srgbClr val="0F0F90"/>
    <a:srgbClr val="111092"/>
    <a:srgbClr val="0E0E94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99580" autoAdjust="0"/>
  </p:normalViewPr>
  <p:slideViewPr>
    <p:cSldViewPr>
      <p:cViewPr varScale="1">
        <p:scale>
          <a:sx n="56" d="100"/>
          <a:sy n="56" d="100"/>
        </p:scale>
        <p:origin x="-5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0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5469" tIns="46897" rIns="95469" bIns="46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4700"/>
            <a:ext cx="5099050" cy="382428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061948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4163" y="266700"/>
            <a:ext cx="2084387" cy="5524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00763" cy="5524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25400" y="1371600"/>
            <a:ext cx="7975600" cy="0"/>
          </a:xfrm>
          <a:prstGeom prst="line">
            <a:avLst/>
          </a:prstGeom>
          <a:noFill/>
          <a:ln w="50799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389688"/>
            <a:ext cx="536575" cy="4540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5807DA6A-9F9D-4CD1-8627-A959828BC503}" type="slidenum">
              <a:rPr lang="en-US" sz="2400" b="0">
                <a:solidFill>
                  <a:schemeClr val="tx2"/>
                </a:solidFill>
              </a:rPr>
              <a:pPr/>
              <a:t>‹N°›</a:t>
            </a:fld>
            <a:endParaRPr lang="en-US" sz="2400" b="0">
              <a:solidFill>
                <a:schemeClr val="tx2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told.Litwin@dauphin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Document_Microsoft_Word_97_-_20031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Document_Microsoft_Word_97_-_20032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Document_Microsoft_Word_97_-_20033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Document_Microsoft_Word_97_-_20034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Document_Microsoft_Word_97_-_20035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Document_Microsoft_Word_97_-_20036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Document_Microsoft_Word_97_-_20037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msql-ICDE-93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mdb-algebra-vldb-journal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msade.dauphine.fr/~litwin/mdb-algebra-vldb-journal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msql_noirblanc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msade.dauphine.fr/~litwin/msql_noirblanc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Document_Microsoft_Word_97_-_20038.doc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305800" cy="1371600"/>
          </a:xfrm>
          <a:solidFill>
            <a:srgbClr val="919191"/>
          </a:solidFill>
          <a:ln/>
          <a:effectLst>
            <a:outerShdw dist="107763" dir="2700000" algn="ctr" rotWithShape="0">
              <a:schemeClr val="accent2"/>
            </a:outerShdw>
          </a:effectLst>
        </p:spPr>
        <p:txBody>
          <a:bodyPr anchor="ctr"/>
          <a:lstStyle/>
          <a:p>
            <a:pPr algn="ctr"/>
            <a:r>
              <a:rPr lang="fr-FR" sz="3600" b="1" dirty="0"/>
              <a:t>Manipulations </a:t>
            </a:r>
            <a:r>
              <a:rPr lang="fr-FR" sz="3600" b="1" dirty="0" err="1"/>
              <a:t>Multibases</a:t>
            </a:r>
            <a:r>
              <a:rPr lang="fr-FR" sz="3600" b="1"/>
              <a:t> et Distribuées</a:t>
            </a:r>
            <a:r>
              <a:rPr lang="fr-FR" sz="3600"/>
              <a:t> </a:t>
            </a:r>
            <a:r>
              <a:rPr lang="fr-FR" sz="2800"/>
              <a:t>(</a:t>
            </a:r>
            <a:r>
              <a:rPr lang="fr-FR" sz="2800" b="1"/>
              <a:t>Partie 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5445224"/>
            <a:ext cx="5056584" cy="827112"/>
          </a:xfrm>
          <a:noFill/>
          <a:ln/>
        </p:spPr>
        <p:txBody>
          <a:bodyPr/>
          <a:lstStyle/>
          <a:p>
            <a:pPr marL="342900" indent="-342900"/>
            <a:r>
              <a:rPr lang="en-US" sz="1800" dirty="0">
                <a:solidFill>
                  <a:schemeClr val="tx2"/>
                </a:solidFill>
                <a:hlinkClick r:id="rId3"/>
              </a:rPr>
              <a:t>Witold.Litwin@dauphine.fr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/>
            <a:r>
              <a:rPr lang="en-US" sz="1800" dirty="0">
                <a:solidFill>
                  <a:schemeClr val="tx2"/>
                </a:solidFill>
              </a:rPr>
              <a:t>http://www.lamsade.dauphine.fr/~litwin/witold.html</a:t>
            </a:r>
          </a:p>
        </p:txBody>
      </p:sp>
      <p:pic>
        <p:nvPicPr>
          <p:cNvPr id="4104" name="Picture 8" descr="D:\QVLINK\moi-3-cli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81400"/>
            <a:ext cx="1198563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en-US" sz="4000" dirty="0" err="1"/>
              <a:t>Schémas</a:t>
            </a:r>
            <a:r>
              <a:rPr lang="en-US" sz="4000" dirty="0"/>
              <a:t> </a:t>
            </a:r>
            <a:r>
              <a:rPr lang="en-US" sz="4000" dirty="0" err="1"/>
              <a:t>conceptuels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b="1" dirty="0">
                <a:solidFill>
                  <a:srgbClr val="00FF00"/>
                </a:solidFill>
              </a:rPr>
              <a:t>(le </a:t>
            </a:r>
            <a:r>
              <a:rPr lang="en-US" sz="2800" b="1" dirty="0" err="1">
                <a:solidFill>
                  <a:srgbClr val="00FF00"/>
                </a:solidFill>
              </a:rPr>
              <a:t>multischéma</a:t>
            </a:r>
            <a:r>
              <a:rPr lang="en-US" sz="2800" b="1" dirty="0">
                <a:solidFill>
                  <a:srgbClr val="00FF00"/>
                </a:solidFill>
              </a:rPr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48650" cy="54102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>
                <a:solidFill>
                  <a:schemeClr val="hlink"/>
                </a:solidFill>
              </a:rPr>
              <a:t>DB bnp :</a:t>
            </a: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    br (</a:t>
            </a:r>
            <a:r>
              <a:rPr lang="en-US" sz="2400" u="sng"/>
              <a:t>br#</a:t>
            </a:r>
            <a:r>
              <a:rPr lang="en-US" sz="2400"/>
              <a:t>, brname, street, street#, city, zipcode, tel)</a:t>
            </a:r>
            <a:br>
              <a:rPr lang="en-US" sz="2400"/>
            </a:br>
            <a:r>
              <a:rPr lang="en-US" sz="2400"/>
              <a:t>account (</a:t>
            </a:r>
            <a:r>
              <a:rPr lang="en-US" sz="2400" u="sng"/>
              <a:t>acc#</a:t>
            </a:r>
            <a:r>
              <a:rPr lang="en-US" sz="2400"/>
              <a:t>, </a:t>
            </a:r>
            <a:r>
              <a:rPr lang="en-US" sz="2400" u="sng"/>
              <a:t>cl#</a:t>
            </a:r>
            <a:r>
              <a:rPr lang="en-US" sz="2400"/>
              <a:t>, balance, </a:t>
            </a:r>
            <a:r>
              <a:rPr lang="en-US" sz="2400" u="sng"/>
              <a:t>br#</a:t>
            </a:r>
            <a:r>
              <a:rPr lang="en-US" sz="2400"/>
              <a:t>)</a:t>
            </a:r>
            <a:br>
              <a:rPr lang="en-US" sz="2400"/>
            </a:br>
            <a:r>
              <a:rPr lang="en-US" sz="2400"/>
              <a:t>client (</a:t>
            </a:r>
            <a:r>
              <a:rPr lang="en-US" sz="2400" u="sng"/>
              <a:t>cl#</a:t>
            </a:r>
            <a:r>
              <a:rPr lang="en-US" sz="2400"/>
              <a:t>, clname, cltel, cltype, street, street#, city, zipcode)</a:t>
            </a:r>
            <a:br>
              <a:rPr lang="en-US" sz="2400"/>
            </a:br>
            <a:r>
              <a:rPr lang="en-US" sz="2400"/>
              <a:t>spe-acc (</a:t>
            </a:r>
            <a:r>
              <a:rPr lang="en-US" sz="2400" u="sng"/>
              <a:t>acc#</a:t>
            </a:r>
            <a:r>
              <a:rPr lang="en-US" sz="2400"/>
              <a:t>, </a:t>
            </a:r>
            <a:r>
              <a:rPr lang="en-US" sz="2400" u="sng"/>
              <a:t>br#</a:t>
            </a:r>
            <a:r>
              <a:rPr lang="en-US" sz="2400"/>
              <a:t>, </a:t>
            </a:r>
            <a:r>
              <a:rPr lang="en-US" sz="2400" u="sng"/>
              <a:t>cl#</a:t>
            </a:r>
            <a:r>
              <a:rPr lang="en-US" sz="2400"/>
              <a:t>, balance, curr)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>
                <a:solidFill>
                  <a:schemeClr val="tx2"/>
                </a:solidFill>
              </a:rPr>
              <a:t>DB sg 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    branch (</a:t>
            </a:r>
            <a:r>
              <a:rPr lang="en-US" sz="2400" u="sng"/>
              <a:t>bra#</a:t>
            </a:r>
            <a:r>
              <a:rPr lang="en-US" sz="2400"/>
              <a:t>, braname, street, s#, town, zip, t#, class)</a:t>
            </a:r>
            <a:br>
              <a:rPr lang="en-US" sz="2400"/>
            </a:br>
            <a:r>
              <a:rPr lang="en-US" sz="2400"/>
              <a:t>acc (</a:t>
            </a:r>
            <a:r>
              <a:rPr lang="en-US" sz="2400" u="sng"/>
              <a:t>acc#</a:t>
            </a:r>
            <a:r>
              <a:rPr lang="en-US" sz="2400"/>
              <a:t>, bra#, c#, balance)</a:t>
            </a:r>
            <a:br>
              <a:rPr lang="en-US" sz="2400"/>
            </a:br>
            <a:r>
              <a:rPr lang="en-US" sz="2400"/>
              <a:t>client (</a:t>
            </a:r>
            <a:r>
              <a:rPr lang="en-US" sz="2400" u="sng"/>
              <a:t>c#</a:t>
            </a:r>
            <a:r>
              <a:rPr lang="en-US" sz="2400"/>
              <a:t>, cname, ct#, ctype, street, s#, town, zip)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>
                <a:solidFill>
                  <a:schemeClr val="accent2"/>
                </a:solidFill>
              </a:rPr>
              <a:t>DB cic 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     br (</a:t>
            </a:r>
            <a:r>
              <a:rPr lang="en-US" sz="2400" u="sng"/>
              <a:t>br#</a:t>
            </a:r>
            <a:r>
              <a:rPr lang="en-US" sz="2400"/>
              <a:t>, brname, street, street#, city, zipcode, tel)</a:t>
            </a:r>
            <a:br>
              <a:rPr lang="en-US" sz="2400"/>
            </a:br>
            <a:r>
              <a:rPr lang="en-US" sz="2400"/>
              <a:t>account (</a:t>
            </a:r>
            <a:r>
              <a:rPr lang="en-US" sz="2400" u="sng"/>
              <a:t>ac#</a:t>
            </a:r>
            <a:r>
              <a:rPr lang="en-US" sz="2400"/>
              <a:t>, </a:t>
            </a:r>
            <a:r>
              <a:rPr lang="en-US" sz="2400" u="sng"/>
              <a:t>br#</a:t>
            </a:r>
            <a:r>
              <a:rPr lang="en-US" sz="2400"/>
              <a:t>, </a:t>
            </a:r>
            <a:r>
              <a:rPr lang="en-US" sz="2400" u="sng"/>
              <a:t>cl#</a:t>
            </a:r>
            <a:r>
              <a:rPr lang="en-US" sz="2400"/>
              <a:t>, balance, open_date)</a:t>
            </a:r>
            <a:br>
              <a:rPr lang="en-US" sz="2400"/>
            </a:br>
            <a:r>
              <a:rPr lang="en-US" sz="2400"/>
              <a:t>client(</a:t>
            </a:r>
            <a:r>
              <a:rPr lang="en-US" sz="2400" u="sng"/>
              <a:t>cl#</a:t>
            </a:r>
            <a:r>
              <a:rPr lang="en-US" sz="2400"/>
              <a:t>, clname, cltel, cltype, street, street#, city, zipcode)</a:t>
            </a:r>
            <a:endParaRPr lang="en-US"/>
          </a:p>
          <a:p>
            <a:pPr>
              <a:buFont typeface="Monotype Sorts" pitchFamily="2" charset="2"/>
              <a:buNone/>
            </a:pP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MsAccess &amp; </a:t>
            </a:r>
            <a:r>
              <a:rPr lang="en-US" sz="3600"/>
              <a:t>MSQL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IMPORT &amp; EXPORT</a:t>
            </a:r>
          </a:p>
          <a:p>
            <a:pPr lvl="1"/>
            <a:r>
              <a:rPr lang="fr-FR" sz="3600" dirty="0"/>
              <a:t>commandes au menu</a:t>
            </a:r>
          </a:p>
          <a:p>
            <a:pPr lvl="1"/>
            <a:r>
              <a:rPr lang="fr-FR" sz="3600" dirty="0"/>
              <a:t>équivalentes à la requête </a:t>
            </a:r>
            <a:r>
              <a:rPr lang="en-US" sz="3600" dirty="0"/>
              <a:t>MSQL</a:t>
            </a:r>
          </a:p>
          <a:p>
            <a:pPr lvl="2">
              <a:buFontTx/>
              <a:buNone/>
            </a:pPr>
            <a:r>
              <a:rPr lang="en-US" sz="3200" b="1" dirty="0">
                <a:solidFill>
                  <a:schemeClr val="tx2"/>
                </a:solidFill>
              </a:rPr>
              <a:t>Use B1 ;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copy into T1  * from B2.T2 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 sz="3600">
                <a:solidFill>
                  <a:schemeClr val="tx1"/>
                </a:solidFill>
              </a:rPr>
              <a:t>MsAccess &amp; </a:t>
            </a:r>
            <a:r>
              <a:rPr lang="fr-FR" sz="3600"/>
              <a:t>MSQL</a:t>
            </a:r>
            <a:br>
              <a:rPr lang="fr-FR" sz="3600"/>
            </a:br>
            <a:r>
              <a:rPr lang="fr-FR" sz="2800" b="1">
                <a:solidFill>
                  <a:srgbClr val="00DFCA"/>
                </a:solidFill>
              </a:rPr>
              <a:t>Comparaison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1485900"/>
            <a:ext cx="8507413" cy="5308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 smtClean="0"/>
              <a:t>Requêtes </a:t>
            </a:r>
            <a:r>
              <a:rPr lang="fr-FR" sz="3600" dirty="0"/>
              <a:t>MBD élémentaires</a:t>
            </a:r>
          </a:p>
          <a:p>
            <a:pPr lvl="1">
              <a:lnSpc>
                <a:spcPct val="90000"/>
              </a:lnSpc>
            </a:pPr>
            <a:r>
              <a:rPr lang="fr-FR" sz="3200" dirty="0">
                <a:solidFill>
                  <a:schemeClr val="tx2"/>
                </a:solidFill>
              </a:rPr>
              <a:t>pratiquement  MSQL</a:t>
            </a:r>
          </a:p>
          <a:p>
            <a:pPr lvl="1">
              <a:lnSpc>
                <a:spcPct val="90000"/>
              </a:lnSpc>
            </a:pPr>
            <a:r>
              <a:rPr lang="fr-FR" sz="3200" dirty="0">
                <a:solidFill>
                  <a:schemeClr val="tx2"/>
                </a:solidFill>
              </a:rPr>
              <a:t>aux restrictions discutées près</a:t>
            </a:r>
            <a:endParaRPr lang="fr-FR" sz="3600" dirty="0"/>
          </a:p>
          <a:p>
            <a:pPr>
              <a:lnSpc>
                <a:spcPct val="90000"/>
              </a:lnSpc>
            </a:pPr>
            <a:r>
              <a:rPr lang="fr-FR" sz="3600" dirty="0"/>
              <a:t>Requêtes multiples et autres possibilités de MSQL</a:t>
            </a:r>
          </a:p>
          <a:p>
            <a:pPr lvl="2">
              <a:lnSpc>
                <a:spcPct val="90000"/>
              </a:lnSpc>
            </a:pPr>
            <a:r>
              <a:rPr lang="fr-FR" sz="3200" dirty="0">
                <a:solidFill>
                  <a:schemeClr val="tx2"/>
                </a:solidFill>
              </a:rPr>
              <a:t>(Encore)  inconnues de </a:t>
            </a:r>
            <a:r>
              <a:rPr lang="fr-FR" sz="3200" dirty="0" err="1" smtClean="0">
                <a:solidFill>
                  <a:schemeClr val="tx2"/>
                </a:solidFill>
              </a:rPr>
              <a:t>MsAccess</a:t>
            </a:r>
            <a:endParaRPr lang="fr-FR" sz="3200" dirty="0" smtClean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FR" sz="3200" dirty="0" smtClean="0">
                <a:solidFill>
                  <a:schemeClr val="tx2"/>
                </a:solidFill>
              </a:rPr>
              <a:t> Mais peuvent être générées par les formulaires </a:t>
            </a:r>
            <a:r>
              <a:rPr lang="fr-FR" sz="3200" dirty="0" err="1" smtClean="0">
                <a:solidFill>
                  <a:schemeClr val="tx2"/>
                </a:solidFill>
              </a:rPr>
              <a:t>multibases</a:t>
            </a:r>
            <a:r>
              <a:rPr lang="fr-FR" sz="3200" dirty="0" smtClean="0">
                <a:solidFill>
                  <a:schemeClr val="tx2"/>
                </a:solidFill>
              </a:rPr>
              <a:t>  </a:t>
            </a:r>
          </a:p>
          <a:p>
            <a:pPr lvl="2">
              <a:lnSpc>
                <a:spcPct val="90000"/>
              </a:lnSpc>
            </a:pPr>
            <a:r>
              <a:rPr lang="fr-FR" sz="3200" dirty="0" smtClean="0">
                <a:solidFill>
                  <a:schemeClr val="tx2"/>
                </a:solidFill>
              </a:rPr>
              <a:t> Aussi (laborieusement) par UNION ALL avec les nuls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 sz="3600">
                <a:solidFill>
                  <a:schemeClr val="tx1"/>
                </a:solidFill>
              </a:rPr>
              <a:t>MsAccess &amp; </a:t>
            </a:r>
            <a:r>
              <a:rPr lang="fr-FR" sz="3600"/>
              <a:t>MSQL</a:t>
            </a:r>
            <a:br>
              <a:rPr lang="fr-FR" sz="3600"/>
            </a:br>
            <a:r>
              <a:rPr lang="fr-FR" sz="2800" b="1">
                <a:solidFill>
                  <a:srgbClr val="00DFCA"/>
                </a:solidFill>
              </a:rPr>
              <a:t>Comparaison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1485900"/>
            <a:ext cx="8507413" cy="5308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/>
              <a:t>Formulation de requêtes MBD élémentaires et des vues MBD avec des ATTACH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d'abord il faut faire des ATTACH 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puis on formule une requête SQL monobase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puis, peut-être il faut </a:t>
            </a:r>
            <a:r>
              <a:rPr lang="fr-FR" sz="3200" dirty="0" err="1"/>
              <a:t>deleter</a:t>
            </a:r>
            <a:r>
              <a:rPr lang="fr-FR" sz="3200" dirty="0"/>
              <a:t> les ATTACH</a:t>
            </a:r>
            <a:endParaRPr lang="fr-FR" sz="3600" b="1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FR" sz="3200" dirty="0"/>
              <a:t>dans Banks, il faudrait en pratique que toute BD s'attache toutes les tables de toute autre BD</a:t>
            </a:r>
          </a:p>
          <a:p>
            <a:pPr lvl="2">
              <a:lnSpc>
                <a:spcPct val="90000"/>
              </a:lnSpc>
            </a:pPr>
            <a:r>
              <a:rPr lang="fr-FR" sz="2800" b="1" dirty="0">
                <a:solidFill>
                  <a:schemeClr val="hlink"/>
                </a:solidFill>
              </a:rPr>
              <a:t>Bonne chance DBA </a:t>
            </a:r>
            <a:r>
              <a:rPr lang="fr-FR" sz="2800" b="1" dirty="0" smtClean="0">
                <a:solidFill>
                  <a:schemeClr val="hlink"/>
                </a:solidFill>
              </a:rPr>
              <a:t>!</a:t>
            </a:r>
            <a:endParaRPr lang="fr-FR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90600"/>
          </a:xfrm>
          <a:noFill/>
          <a:ln/>
        </p:spPr>
        <p:txBody>
          <a:bodyPr/>
          <a:lstStyle/>
          <a:p>
            <a:pPr algn="ctr"/>
            <a:r>
              <a:rPr lang="fr-FR" dirty="0" smtClean="0"/>
              <a:t>SQL Serve</a:t>
            </a:r>
            <a:r>
              <a:rPr lang="en-US" dirty="0" smtClean="0"/>
              <a:t>r 2008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37550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/>
              <a:t>Architecture MBD générale similaire à celle de </a:t>
            </a:r>
            <a:r>
              <a:rPr lang="fr-FR" sz="3600" dirty="0" err="1"/>
              <a:t>MsAccess</a:t>
            </a:r>
            <a:r>
              <a:rPr lang="fr-FR" sz="3600" dirty="0"/>
              <a:t>, en plus puissante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passerelles vers Oracle, </a:t>
            </a:r>
            <a:r>
              <a:rPr lang="fr-FR" sz="3200" dirty="0" smtClean="0"/>
              <a:t>DB2</a:t>
            </a:r>
            <a:endParaRPr lang="fr-FR" sz="3200" dirty="0"/>
          </a:p>
          <a:p>
            <a:pPr lvl="1">
              <a:lnSpc>
                <a:spcPct val="90000"/>
              </a:lnSpc>
            </a:pPr>
            <a:r>
              <a:rPr lang="fr-FR" sz="3200" dirty="0"/>
              <a:t>ODBC et donc </a:t>
            </a:r>
            <a:r>
              <a:rPr lang="fr-FR" sz="3200" dirty="0" err="1"/>
              <a:t>MsAccess</a:t>
            </a:r>
            <a:endParaRPr lang="fr-FR" sz="3200" dirty="0"/>
          </a:p>
          <a:p>
            <a:pPr>
              <a:lnSpc>
                <a:spcPct val="90000"/>
              </a:lnSpc>
            </a:pPr>
            <a:r>
              <a:rPr lang="fr-FR" sz="3600" dirty="0"/>
              <a:t>Le langage </a:t>
            </a:r>
            <a:r>
              <a:rPr lang="fr-FR" sz="3600" dirty="0" err="1"/>
              <a:t>Transac</a:t>
            </a:r>
            <a:r>
              <a:rPr lang="fr-FR" sz="3600" dirty="0"/>
              <a:t>-SQL supporte </a:t>
            </a:r>
            <a:r>
              <a:rPr lang="fr-FR" sz="3600" dirty="0" smtClean="0"/>
              <a:t>plusieurs fonctions de </a:t>
            </a:r>
            <a:r>
              <a:rPr lang="fr-FR" sz="3600" dirty="0"/>
              <a:t>MSQL </a:t>
            </a:r>
            <a:endParaRPr lang="fr-FR" sz="3600" dirty="0" smtClean="0"/>
          </a:p>
          <a:p>
            <a:pPr>
              <a:lnSpc>
                <a:spcPct val="90000"/>
              </a:lnSpc>
            </a:pPr>
            <a:r>
              <a:rPr lang="fr-FR" sz="3600" u="sng" dirty="0" smtClean="0">
                <a:solidFill>
                  <a:schemeClr val="tx2"/>
                </a:solidFill>
              </a:rPr>
              <a:t> </a:t>
            </a:r>
            <a:r>
              <a:rPr lang="fr-FR" sz="3600" dirty="0" smtClean="0">
                <a:solidFill>
                  <a:schemeClr val="tx2"/>
                </a:solidFill>
              </a:rPr>
              <a:t>Est </a:t>
            </a:r>
            <a:r>
              <a:rPr lang="fr-FR" sz="3600" dirty="0">
                <a:solidFill>
                  <a:schemeClr val="tx2"/>
                </a:solidFill>
              </a:rPr>
              <a:t>le dialecte MBD le moins procédural de </a:t>
            </a:r>
            <a:r>
              <a:rPr lang="fr-FR" sz="3600" dirty="0" smtClean="0">
                <a:solidFill>
                  <a:schemeClr val="tx2"/>
                </a:solidFill>
              </a:rPr>
              <a:t>l'industrie</a:t>
            </a:r>
            <a:endParaRPr lang="fr-FR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90600"/>
          </a:xfrm>
          <a:noFill/>
          <a:ln/>
        </p:spPr>
        <p:txBody>
          <a:bodyPr/>
          <a:lstStyle/>
          <a:p>
            <a:pPr algn="ctr"/>
            <a:r>
              <a:rPr lang="en-US" dirty="0"/>
              <a:t>SQL </a:t>
            </a:r>
            <a:r>
              <a:rPr lang="en-US" dirty="0" smtClean="0"/>
              <a:t>Server 2008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37550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 smtClean="0"/>
              <a:t>Requêtes </a:t>
            </a:r>
            <a:r>
              <a:rPr lang="fr-FR" sz="3600" dirty="0"/>
              <a:t>élémentaires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fr-FR" sz="3200" dirty="0"/>
              <a:t>A</a:t>
            </a:r>
            <a:r>
              <a:rPr lang="fr-FR" sz="3200" dirty="0" smtClean="0"/>
              <a:t>ux </a:t>
            </a:r>
            <a:r>
              <a:rPr lang="fr-FR" sz="3200" dirty="0" err="1"/>
              <a:t>BDs</a:t>
            </a:r>
            <a:r>
              <a:rPr lang="fr-FR" sz="3200" dirty="0"/>
              <a:t> </a:t>
            </a:r>
            <a:r>
              <a:rPr lang="fr-FR" sz="3200" dirty="0" smtClean="0"/>
              <a:t> </a:t>
            </a:r>
            <a:r>
              <a:rPr lang="fr-FR" sz="3200" dirty="0"/>
              <a:t>d'un même </a:t>
            </a:r>
            <a:r>
              <a:rPr lang="fr-FR" sz="3200" dirty="0" smtClean="0"/>
              <a:t>site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>   USE </a:t>
            </a:r>
            <a:r>
              <a:rPr lang="fr-FR" sz="3200" b="1" dirty="0">
                <a:solidFill>
                  <a:schemeClr val="tx2"/>
                </a:solidFill>
              </a:rPr>
              <a:t>B ;</a:t>
            </a:r>
            <a:br>
              <a:rPr lang="fr-FR" sz="3200" b="1" dirty="0">
                <a:solidFill>
                  <a:schemeClr val="tx2"/>
                </a:solidFill>
              </a:rPr>
            </a:br>
            <a:r>
              <a:rPr lang="fr-FR" sz="3200" b="1" dirty="0">
                <a:solidFill>
                  <a:schemeClr val="tx2"/>
                </a:solidFill>
              </a:rPr>
              <a:t>select * </a:t>
            </a:r>
            <a:r>
              <a:rPr lang="fr-FR" sz="3200" b="1" dirty="0" err="1">
                <a:solidFill>
                  <a:schemeClr val="tx2"/>
                </a:solidFill>
              </a:rPr>
              <a:t>from</a:t>
            </a:r>
            <a:r>
              <a:rPr lang="fr-FR" sz="3200" b="1" dirty="0">
                <a:solidFill>
                  <a:schemeClr val="tx2"/>
                </a:solidFill>
              </a:rPr>
              <a:t> T </a:t>
            </a:r>
            <a:r>
              <a:rPr lang="fr-FR" sz="3200" b="1" dirty="0" err="1">
                <a:solidFill>
                  <a:schemeClr val="tx2"/>
                </a:solidFill>
              </a:rPr>
              <a:t>where</a:t>
            </a:r>
            <a:r>
              <a:rPr lang="fr-FR" sz="3200" b="1" dirty="0">
                <a:solidFill>
                  <a:schemeClr val="tx2"/>
                </a:solidFill>
              </a:rPr>
              <a:t> </a:t>
            </a:r>
            <a:r>
              <a:rPr lang="fr-FR" sz="3200" b="1" dirty="0" smtClean="0">
                <a:solidFill>
                  <a:schemeClr val="tx2"/>
                </a:solidFill>
              </a:rPr>
              <a:t>B1.</a:t>
            </a:r>
            <a:r>
              <a:rPr lang="fr-FR" sz="3200" b="1" dirty="0" smtClean="0"/>
              <a:t>S.</a:t>
            </a:r>
            <a:r>
              <a:rPr lang="fr-FR" sz="3200" b="1" dirty="0" smtClean="0">
                <a:solidFill>
                  <a:schemeClr val="tx2"/>
                </a:solidFill>
              </a:rPr>
              <a:t>T1.a </a:t>
            </a:r>
            <a:r>
              <a:rPr lang="fr-FR" sz="3200" b="1" dirty="0">
                <a:solidFill>
                  <a:schemeClr val="tx2"/>
                </a:solidFill>
              </a:rPr>
              <a:t>= </a:t>
            </a:r>
            <a:r>
              <a:rPr lang="fr-FR" sz="3200" b="1" dirty="0" err="1">
                <a:solidFill>
                  <a:schemeClr val="tx2"/>
                </a:solidFill>
              </a:rPr>
              <a:t>T.a</a:t>
            </a:r>
            <a:r>
              <a:rPr lang="fr-FR" sz="3200" b="1" dirty="0">
                <a:solidFill>
                  <a:schemeClr val="tx2"/>
                </a:solidFill>
              </a:rPr>
              <a:t> ;</a:t>
            </a:r>
          </a:p>
          <a:p>
            <a:pPr lvl="1">
              <a:lnSpc>
                <a:spcPct val="90000"/>
              </a:lnSpc>
            </a:pPr>
            <a:r>
              <a:rPr lang="fr-FR" sz="3200" b="1" dirty="0" smtClean="0"/>
              <a:t>S</a:t>
            </a:r>
            <a:r>
              <a:rPr lang="fr-FR" sz="3200" dirty="0" smtClean="0"/>
              <a:t>  signifie </a:t>
            </a:r>
            <a:r>
              <a:rPr lang="fr-FR" sz="3200" i="1" dirty="0" smtClean="0"/>
              <a:t>schéma</a:t>
            </a:r>
            <a:r>
              <a:rPr lang="fr-FR" sz="3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 En général, </a:t>
            </a:r>
            <a:r>
              <a:rPr lang="fr-FR" sz="3200" b="1" dirty="0" smtClean="0"/>
              <a:t>S</a:t>
            </a:r>
            <a:r>
              <a:rPr lang="fr-FR" sz="3200" dirty="0" smtClean="0"/>
              <a:t>  est un nom d’usager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Une </a:t>
            </a:r>
            <a:r>
              <a:rPr lang="fr-FR" sz="3600" dirty="0"/>
              <a:t>seule base par USE 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Q</a:t>
            </a:r>
            <a:r>
              <a:rPr lang="fr-FR" sz="3200" dirty="0" smtClean="0"/>
              <a:t>uelques </a:t>
            </a:r>
            <a:r>
              <a:rPr lang="fr-FR" sz="3200" dirty="0"/>
              <a:t>restrictions au niveau de requêtes </a:t>
            </a:r>
            <a:r>
              <a:rPr lang="fr-FR" sz="3200" dirty="0" err="1" smtClean="0"/>
              <a:t>interbases</a:t>
            </a:r>
            <a:endParaRPr lang="fr-FR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990600"/>
          </a:xfrm>
          <a:noFill/>
          <a:ln/>
        </p:spPr>
        <p:txBody>
          <a:bodyPr/>
          <a:lstStyle/>
          <a:p>
            <a:pPr algn="ctr"/>
            <a:r>
              <a:rPr lang="fr-FR" dirty="0" smtClean="0"/>
              <a:t>SQL Server  2008</a:t>
            </a:r>
            <a:br>
              <a:rPr lang="fr-FR" dirty="0" smtClean="0"/>
            </a:br>
            <a:r>
              <a:rPr lang="fr-FR" sz="3600" dirty="0" smtClean="0"/>
              <a:t>Autres Possibilités </a:t>
            </a:r>
            <a:r>
              <a:rPr lang="fr-FR" sz="3600" dirty="0" err="1" smtClean="0"/>
              <a:t>Multibases</a:t>
            </a:r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501122" cy="52149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 Commandes CREATE TABLE ou VIEW  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 Déclencheurs </a:t>
            </a:r>
            <a:r>
              <a:rPr lang="fr-FR" dirty="0"/>
              <a:t>(triggers</a:t>
            </a:r>
            <a:r>
              <a:rPr lang="fr-F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CREATE TRIGGER ... </a:t>
            </a:r>
            <a:endParaRPr lang="fr-FR" dirty="0"/>
          </a:p>
          <a:p>
            <a:pPr>
              <a:lnSpc>
                <a:spcPct val="90000"/>
              </a:lnSpc>
            </a:pPr>
            <a:r>
              <a:rPr lang="fr-FR" sz="4000" dirty="0" smtClean="0">
                <a:solidFill>
                  <a:schemeClr val="tx2"/>
                </a:solidFill>
              </a:rPr>
              <a:t> </a:t>
            </a:r>
            <a:r>
              <a:rPr lang="fr-FR" sz="3600" dirty="0" smtClean="0"/>
              <a:t>Ces derniers réalisent </a:t>
            </a:r>
            <a:r>
              <a:rPr lang="fr-FR" sz="3600" dirty="0"/>
              <a:t>les dépendances </a:t>
            </a:r>
            <a:r>
              <a:rPr lang="fr-FR" sz="3600" dirty="0" smtClean="0"/>
              <a:t>MDB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 Notamment, la clause CONSTRAINT n’est pas </a:t>
            </a:r>
            <a:r>
              <a:rPr lang="fr-FR" sz="3600" dirty="0" err="1" smtClean="0"/>
              <a:t>multibase</a:t>
            </a:r>
            <a:endParaRPr lang="fr-FR" sz="3600" dirty="0" smtClean="0"/>
          </a:p>
          <a:p>
            <a:pPr lvl="1">
              <a:lnSpc>
                <a:spcPct val="90000"/>
              </a:lnSpc>
            </a:pPr>
            <a:r>
              <a:rPr lang="fr-FR" sz="3200" dirty="0" smtClean="0"/>
              <a:t> Les déclarations  usuelles de contraintes d’intégrité réf.  par cette clause ne  peuvent être que monobases</a:t>
            </a:r>
          </a:p>
          <a:p>
            <a:pPr>
              <a:lnSpc>
                <a:spcPct val="90000"/>
              </a:lnSpc>
              <a:buNone/>
            </a:pP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990600"/>
          </a:xfrm>
          <a:noFill/>
          <a:ln/>
        </p:spPr>
        <p:txBody>
          <a:bodyPr/>
          <a:lstStyle/>
          <a:p>
            <a:pPr algn="ctr"/>
            <a:r>
              <a:rPr lang="fr-FR" dirty="0" smtClean="0"/>
              <a:t>SQL Server  2008</a:t>
            </a:r>
            <a:br>
              <a:rPr lang="fr-FR" dirty="0" smtClean="0"/>
            </a:br>
            <a:r>
              <a:rPr lang="fr-FR" sz="3600" dirty="0" smtClean="0"/>
              <a:t>Autres Possibilités </a:t>
            </a:r>
            <a:r>
              <a:rPr lang="fr-FR" sz="3600" dirty="0" err="1" smtClean="0"/>
              <a:t>Multibases</a:t>
            </a:r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337550" cy="412434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 smtClean="0"/>
              <a:t>Les procédures stockées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Les bases peuvent être sur des nœuds (</a:t>
            </a:r>
            <a:r>
              <a:rPr lang="fr-FR" sz="3600" dirty="0" err="1" smtClean="0"/>
              <a:t>SGBDs</a:t>
            </a:r>
            <a:r>
              <a:rPr lang="fr-FR" sz="3600" dirty="0" smtClean="0"/>
              <a:t>) différents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 Sur différentes machines réelles ou  virtuelles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 Les noms des bases externes / USE doivent être précédées alors par les chemins d’accès et les noms de nœuds.  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 Sous forme  N.B.S.T 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990600"/>
          </a:xfrm>
          <a:noFill/>
          <a:ln/>
        </p:spPr>
        <p:txBody>
          <a:bodyPr/>
          <a:lstStyle/>
          <a:p>
            <a:pPr algn="ctr"/>
            <a:r>
              <a:rPr lang="fr-FR" dirty="0" smtClean="0"/>
              <a:t>SQL Server  2008 </a:t>
            </a:r>
            <a:br>
              <a:rPr lang="fr-FR" dirty="0" smtClean="0"/>
            </a:br>
            <a:r>
              <a:rPr lang="fr-FR" sz="3600" dirty="0" smtClean="0"/>
              <a:t>Autres Possibilités </a:t>
            </a:r>
            <a:r>
              <a:rPr lang="fr-FR" sz="3600" dirty="0" err="1" smtClean="0"/>
              <a:t>Multibases</a:t>
            </a:r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8358246" cy="471490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 smtClean="0"/>
              <a:t> Les nœuds doivent alors être </a:t>
            </a:r>
            <a:r>
              <a:rPr lang="fr-FR" sz="3600" i="1" dirty="0" smtClean="0"/>
              <a:t>liés</a:t>
            </a:r>
          </a:p>
          <a:p>
            <a:pPr lvl="1">
              <a:lnSpc>
                <a:spcPct val="90000"/>
              </a:lnSpc>
            </a:pPr>
            <a:r>
              <a:rPr lang="fr-FR" sz="3200" i="1" dirty="0" smtClean="0"/>
              <a:t> « </a:t>
            </a:r>
            <a:r>
              <a:rPr lang="fr-FR" sz="3200" i="1" dirty="0" err="1" smtClean="0"/>
              <a:t>Linked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nodes</a:t>
            </a:r>
            <a:r>
              <a:rPr lang="fr-FR" sz="3200" i="1" dirty="0" smtClean="0"/>
              <a:t> »</a:t>
            </a:r>
          </a:p>
          <a:p>
            <a:pPr>
              <a:lnSpc>
                <a:spcPct val="90000"/>
              </a:lnSpc>
            </a:pPr>
            <a:r>
              <a:rPr lang="fr-FR" i="1" dirty="0" smtClean="0"/>
              <a:t> </a:t>
            </a:r>
            <a:r>
              <a:rPr lang="fr-FR" dirty="0" smtClean="0"/>
              <a:t>Un lien permet de déclarer l’URL, le nom d’usager, mot de passe de connexion…</a:t>
            </a:r>
          </a:p>
          <a:p>
            <a:pPr>
              <a:lnSpc>
                <a:spcPct val="90000"/>
              </a:lnSpc>
            </a:pPr>
            <a:r>
              <a:rPr lang="fr-FR" i="1" dirty="0" smtClean="0"/>
              <a:t> </a:t>
            </a:r>
            <a:r>
              <a:rPr lang="fr-FR" dirty="0" smtClean="0"/>
              <a:t>On peut créer les liens par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Une procédure stockée</a:t>
            </a:r>
          </a:p>
          <a:p>
            <a:pPr lvl="3">
              <a:lnSpc>
                <a:spcPct val="90000"/>
              </a:lnSpc>
            </a:pPr>
            <a:r>
              <a:rPr lang="fr-FR" sz="2800" dirty="0" smtClean="0"/>
              <a:t> Interface de commande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SQL Server Management Studio</a:t>
            </a:r>
          </a:p>
          <a:p>
            <a:pPr lvl="2">
              <a:lnSpc>
                <a:spcPct val="90000"/>
              </a:lnSpc>
            </a:pPr>
            <a:r>
              <a:rPr lang="fr-FR" sz="2800" dirty="0" smtClean="0"/>
              <a:t>Interface Interactive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867680" cy="1371600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Oracle </a:t>
            </a:r>
            <a:br>
              <a:rPr lang="en-US" dirty="0" smtClean="0"/>
            </a:br>
            <a:r>
              <a:rPr lang="fr-FR" sz="3200" dirty="0" smtClean="0"/>
              <a:t>(aussi RDB et </a:t>
            </a:r>
            <a:r>
              <a:rPr lang="fr-FR" sz="3200" dirty="0" err="1" smtClean="0"/>
              <a:t>Informix</a:t>
            </a:r>
            <a:r>
              <a:rPr lang="fr-FR" sz="3200" dirty="0" smtClean="0"/>
              <a:t> dans le passé)</a:t>
            </a:r>
            <a:endParaRPr lang="fr-FR" sz="32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8995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203000"/>
              </a:spcBef>
            </a:pPr>
            <a:r>
              <a:rPr lang="fr-FR" sz="2800" dirty="0"/>
              <a:t>Ont une opération similaire à</a:t>
            </a:r>
            <a:r>
              <a:rPr lang="en-US" sz="2800" dirty="0"/>
              <a:t> ATTACH </a:t>
            </a:r>
            <a:r>
              <a:rPr lang="en-US" sz="2800" dirty="0" err="1"/>
              <a:t>dite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2"/>
                </a:solidFill>
              </a:rPr>
              <a:t>Create link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2800" b="1" dirty="0"/>
              <a:t>Pour le nom</a:t>
            </a:r>
            <a:r>
              <a:rPr lang="en-US" sz="2800" b="1" dirty="0"/>
              <a:t>m</a:t>
            </a:r>
            <a:r>
              <a:rPr lang="fr-FR" sz="2800" b="1" dirty="0" err="1"/>
              <a:t>age</a:t>
            </a:r>
            <a:r>
              <a:rPr lang="fr-FR" sz="2800" b="1" dirty="0"/>
              <a:t> global des bases, Oracle assimile les </a:t>
            </a:r>
            <a:r>
              <a:rPr lang="fr-FR" sz="2800" b="1" dirty="0" err="1"/>
              <a:t>multibases</a:t>
            </a:r>
            <a:r>
              <a:rPr lang="fr-FR" sz="2800" b="1" dirty="0"/>
              <a:t> aux domaines </a:t>
            </a:r>
            <a:r>
              <a:rPr lang="fr-FR" sz="2800" b="1" dirty="0" smtClean="0"/>
              <a:t>réseau </a:t>
            </a:r>
            <a:endParaRPr lang="fr-FR" sz="2800" b="1" dirty="0"/>
          </a:p>
          <a:p>
            <a:pPr>
              <a:lnSpc>
                <a:spcPct val="90000"/>
              </a:lnSpc>
              <a:spcBef>
                <a:spcPct val="35000"/>
              </a:spcBef>
              <a:buFont typeface="Monotype Sorts" pitchFamily="2" charset="2"/>
              <a:buNone/>
            </a:pPr>
            <a:r>
              <a:rPr lang="en-US" sz="2800" b="1" dirty="0"/>
              <a:t>	</a:t>
            </a:r>
            <a:r>
              <a:rPr lang="en-US" sz="2400" b="1" dirty="0">
                <a:solidFill>
                  <a:schemeClr val="tx2"/>
                </a:solidFill>
              </a:rPr>
              <a:t>Create public database link bnp.bnp_host.banks.com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	connect to </a:t>
            </a:r>
            <a:r>
              <a:rPr lang="en-US" sz="2400" b="1" dirty="0" err="1">
                <a:solidFill>
                  <a:schemeClr val="tx2"/>
                </a:solidFill>
              </a:rPr>
              <a:t>bnp_unix</a:t>
            </a:r>
            <a:r>
              <a:rPr lang="en-US" sz="2400" b="1" dirty="0">
                <a:solidFill>
                  <a:schemeClr val="tx2"/>
                </a:solidFill>
              </a:rPr>
              <a:t> using ‘</a:t>
            </a:r>
            <a:r>
              <a:rPr lang="en-US" sz="2400" b="1" dirty="0" err="1">
                <a:solidFill>
                  <a:schemeClr val="tx2"/>
                </a:solidFill>
              </a:rPr>
              <a:t>bnp_connect_info</a:t>
            </a:r>
            <a:r>
              <a:rPr lang="en-US" sz="2400" b="1" dirty="0">
                <a:solidFill>
                  <a:schemeClr val="tx2"/>
                </a:solidFill>
              </a:rPr>
              <a:t>’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	Create public database link </a:t>
            </a:r>
            <a:r>
              <a:rPr lang="en-US" sz="2400" b="1" dirty="0" err="1">
                <a:solidFill>
                  <a:schemeClr val="tx2"/>
                </a:solidFill>
              </a:rPr>
              <a:t>cic</a:t>
            </a:r>
            <a:r>
              <a:rPr lang="en-US" sz="2400" b="1" dirty="0">
                <a:solidFill>
                  <a:schemeClr val="tx2"/>
                </a:solidFill>
              </a:rPr>
              <a:t>. cic_host.banks.com 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		connect to </a:t>
            </a:r>
            <a:r>
              <a:rPr lang="en-US" sz="2400" b="1" dirty="0" err="1">
                <a:solidFill>
                  <a:schemeClr val="tx2"/>
                </a:solidFill>
              </a:rPr>
              <a:t>current_user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1" dirty="0"/>
              <a:t>SELECT </a:t>
            </a:r>
            <a:r>
              <a:rPr lang="en-US" b="1" dirty="0" err="1"/>
              <a:t>br.brname</a:t>
            </a:r>
            <a:r>
              <a:rPr lang="en-US" b="1" dirty="0"/>
              <a:t>, </a:t>
            </a:r>
            <a:r>
              <a:rPr lang="en-US" b="1" dirty="0" err="1"/>
              <a:t>b.braname</a:t>
            </a:r>
            <a:r>
              <a:rPr lang="en-US" b="1" dirty="0"/>
              <a:t>, </a:t>
            </a:r>
            <a:r>
              <a:rPr lang="en-US" b="1" dirty="0" err="1"/>
              <a:t>br.street</a:t>
            </a:r>
            <a:endParaRPr lang="en-US" b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1" dirty="0"/>
              <a:t>FROM br@bnp.bnp_host.banks.com,  </a:t>
            </a:r>
            <a:br>
              <a:rPr lang="en-US" b="1" dirty="0"/>
            </a:br>
            <a:r>
              <a:rPr lang="en-US" b="1" dirty="0" err="1"/>
              <a:t>br</a:t>
            </a:r>
            <a:r>
              <a:rPr lang="en-US" b="1" dirty="0"/>
              <a:t>@ </a:t>
            </a:r>
            <a:r>
              <a:rPr lang="en-US" b="1" dirty="0" err="1"/>
              <a:t>cic</a:t>
            </a:r>
            <a:r>
              <a:rPr lang="en-US" b="1" dirty="0"/>
              <a:t> </a:t>
            </a:r>
            <a:r>
              <a:rPr lang="en-US" sz="1800" b="1" dirty="0"/>
              <a:t>. </a:t>
            </a:r>
            <a:r>
              <a:rPr lang="en-US" b="1" dirty="0"/>
              <a:t>cic_host.banks.com b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b="1" dirty="0"/>
              <a:t>		WHERE </a:t>
            </a:r>
            <a:r>
              <a:rPr lang="en-US" b="1" dirty="0" err="1"/>
              <a:t>br.street</a:t>
            </a:r>
            <a:r>
              <a:rPr lang="en-US" b="1" dirty="0"/>
              <a:t> = </a:t>
            </a:r>
            <a:r>
              <a:rPr lang="en-US" b="1" dirty="0" err="1"/>
              <a:t>b.street</a:t>
            </a:r>
            <a:r>
              <a:rPr lang="en-US" b="1" dirty="0"/>
              <a:t> 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Oracle 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61350" cy="472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Les requêtes MBD ne sont possibles qu'après que les liens ont été défini</a:t>
            </a:r>
          </a:p>
          <a:p>
            <a:pPr lvl="1">
              <a:lnSpc>
                <a:spcPct val="90000"/>
              </a:lnSpc>
            </a:pPr>
            <a:r>
              <a:rPr lang="fr-FR" sz="2400" b="1">
                <a:solidFill>
                  <a:schemeClr val="tx2"/>
                </a:solidFill>
              </a:rPr>
              <a:t>Donc ces SGBD sont + proceduraux que Sybase pour les manips MBD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  <a:r>
              <a:rPr lang="fr-FR" sz="2800"/>
              <a:t>Sous Net8 d’Oracle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peut définir un synonyme pour toute table adressée par un lien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create synonym bnp for client@ bnp.bnp_host.banks.com</a:t>
            </a:r>
          </a:p>
          <a:p>
            <a:pPr lvl="1">
              <a:lnSpc>
                <a:spcPct val="90000"/>
              </a:lnSpc>
            </a:pPr>
            <a:r>
              <a:rPr lang="fr-FR" sz="2400" b="1"/>
              <a:t>Le nombre </a:t>
            </a:r>
            <a:r>
              <a:rPr lang="en-US" sz="2400" b="1"/>
              <a:t>max. </a:t>
            </a:r>
            <a:r>
              <a:rPr lang="fr-FR" sz="2400" b="1"/>
              <a:t>de lien</a:t>
            </a:r>
            <a:r>
              <a:rPr lang="en-US" sz="2400" b="1"/>
              <a:t>s</a:t>
            </a:r>
            <a:r>
              <a:rPr lang="fr-FR" sz="2400" b="1"/>
              <a:t> est par défaut quatre</a:t>
            </a:r>
            <a:endParaRPr lang="en-US" sz="2400" b="1"/>
          </a:p>
          <a:p>
            <a:pPr lvl="1">
              <a:lnSpc>
                <a:spcPct val="90000"/>
              </a:lnSpc>
            </a:pPr>
            <a:r>
              <a:rPr lang="fr-FR" sz="2400" b="1"/>
              <a:t>On peut d</a:t>
            </a:r>
            <a:r>
              <a:rPr lang="fr-FR" sz="2400" b="1">
                <a:cs typeface="Times New Roman" charset="0"/>
              </a:rPr>
              <a:t>é</a:t>
            </a:r>
            <a:r>
              <a:rPr lang="fr-FR" sz="2400" b="1"/>
              <a:t>finir des déclencheurs MDB et des requêtes interbases</a:t>
            </a:r>
          </a:p>
          <a:p>
            <a:pPr lvl="2">
              <a:lnSpc>
                <a:spcPct val="90000"/>
              </a:lnSpc>
            </a:pPr>
            <a:r>
              <a:rPr lang="fr-FR" sz="2000" b="1"/>
              <a:t>COPY sous Oracle notamment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/>
              <a:t>Hétérogénéité sémantique</a:t>
            </a:r>
            <a:br>
              <a:rPr lang="fr-FR"/>
            </a:br>
            <a:r>
              <a:rPr lang="fr-FR" sz="3200">
                <a:solidFill>
                  <a:srgbClr val="00DFCA"/>
                </a:solidFill>
              </a:rPr>
              <a:t>dans les banques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1677988"/>
            <a:ext cx="7724775" cy="4075112"/>
          </a:xfrm>
          <a:noFill/>
          <a:ln/>
        </p:spPr>
        <p:txBody>
          <a:bodyPr>
            <a:spAutoFit/>
          </a:bodyPr>
          <a:lstStyle/>
          <a:p>
            <a:r>
              <a:rPr lang="fr-FR" sz="2800"/>
              <a:t>Les mêmes noms peuvent désigner des données différentes</a:t>
            </a:r>
          </a:p>
          <a:p>
            <a:pPr lvl="1"/>
            <a:r>
              <a:rPr lang="fr-FR" sz="2400"/>
              <a:t>les banques sont </a:t>
            </a:r>
            <a:r>
              <a:rPr lang="fr-FR" sz="2400">
                <a:solidFill>
                  <a:srgbClr val="00FF00"/>
                </a:solidFill>
              </a:rPr>
              <a:t>autonomes</a:t>
            </a:r>
            <a:r>
              <a:rPr lang="fr-FR" sz="2400"/>
              <a:t> et ne partagent pas les succursales (branches)</a:t>
            </a:r>
          </a:p>
          <a:p>
            <a:r>
              <a:rPr lang="fr-FR" sz="2800"/>
              <a:t>Différents noms peuvent désigner les mêmes données</a:t>
            </a:r>
          </a:p>
          <a:p>
            <a:pPr lvl="1"/>
            <a:r>
              <a:rPr lang="fr-FR" sz="2400"/>
              <a:t>un même client, une même ville ou rue..</a:t>
            </a:r>
          </a:p>
          <a:p>
            <a:r>
              <a:rPr lang="fr-FR" sz="2800"/>
              <a:t>La valeur d'une clé n'est valable que dans une base</a:t>
            </a:r>
          </a:p>
          <a:p>
            <a:pPr lvl="1"/>
            <a:r>
              <a:rPr lang="fr-FR" sz="2400"/>
              <a:t>comment  identifier un même client de deux banques 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424863" cy="1104900"/>
          </a:xfrm>
          <a:noFill/>
          <a:ln/>
        </p:spPr>
        <p:txBody>
          <a:bodyPr/>
          <a:lstStyle/>
          <a:p>
            <a:pPr algn="ctr"/>
            <a:r>
              <a:rPr lang="en-US" sz="4000" dirty="0"/>
              <a:t>EDA-SQL, DB Integrator, </a:t>
            </a:r>
            <a:r>
              <a:rPr lang="en-US" sz="4000" dirty="0" err="1"/>
              <a:t>DBJoiner</a:t>
            </a:r>
            <a:r>
              <a:rPr lang="en-US" sz="4000" dirty="0"/>
              <a:t>, Ingres* &amp; </a:t>
            </a:r>
            <a:r>
              <a:rPr lang="fr-FR" sz="4000" dirty="0" smtClean="0"/>
              <a:t>autres pionniers </a:t>
            </a:r>
            <a:endParaRPr lang="fr-FR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" y="1419225"/>
            <a:ext cx="4514850" cy="4114800"/>
          </a:xfrm>
          <a:noFill/>
          <a:ln/>
        </p:spPr>
        <p:txBody>
          <a:bodyPr/>
          <a:lstStyle/>
          <a:p>
            <a:r>
              <a:rPr lang="en-US" sz="2000"/>
              <a:t>Les SGMB SQL d'accès aux SGBD</a:t>
            </a:r>
          </a:p>
          <a:p>
            <a:pPr lvl="1"/>
            <a:r>
              <a:rPr lang="en-US" sz="2400"/>
              <a:t>en théorie, sans leur BDs propres</a:t>
            </a:r>
          </a:p>
          <a:p>
            <a:pPr lvl="2"/>
            <a:r>
              <a:rPr lang="en-US" sz="2000"/>
              <a:t>il y a toujours une, surtout pour les catalogues MBD</a:t>
            </a:r>
          </a:p>
          <a:p>
            <a:pPr lvl="3"/>
            <a:r>
              <a:rPr lang="en-US"/>
              <a:t>dite </a:t>
            </a:r>
            <a:r>
              <a:rPr lang="en-US">
                <a:solidFill>
                  <a:srgbClr val="00DFCA"/>
                </a:solidFill>
              </a:rPr>
              <a:t>base auxiliaire</a:t>
            </a:r>
          </a:p>
          <a:p>
            <a:r>
              <a:rPr lang="en-US" sz="2000"/>
              <a:t>Il faut créer des liens (links) et une ou plusieurs </a:t>
            </a:r>
            <a:r>
              <a:rPr lang="en-US" sz="2000">
                <a:solidFill>
                  <a:srgbClr val="00DFCA"/>
                </a:solidFill>
              </a:rPr>
              <a:t>bases logiques</a:t>
            </a:r>
          </a:p>
          <a:p>
            <a:pPr lvl="1"/>
            <a:r>
              <a:rPr lang="en-US" sz="2000"/>
              <a:t>bases virtuelles</a:t>
            </a:r>
          </a:p>
          <a:p>
            <a:pPr lvl="2"/>
            <a:r>
              <a:rPr lang="en-US" sz="2000"/>
              <a:t>en fait presque</a:t>
            </a:r>
            <a:endParaRPr lang="en-US"/>
          </a:p>
          <a:p>
            <a:r>
              <a:rPr lang="en-US" sz="2000"/>
              <a:t>seul DB Integrator supporte les requêtes MBD élémentaires</a:t>
            </a:r>
          </a:p>
          <a:p>
            <a:pPr lvl="1"/>
            <a:r>
              <a:rPr lang="en-US" sz="2000"/>
              <a:t>dites </a:t>
            </a:r>
            <a:r>
              <a:rPr lang="en-US" sz="2000">
                <a:solidFill>
                  <a:srgbClr val="00DFCA"/>
                </a:solidFill>
              </a:rPr>
              <a:t>requêtes multischéma</a:t>
            </a:r>
          </a:p>
          <a:p>
            <a:r>
              <a:rPr lang="en-US" sz="2000"/>
              <a:t>Pas d'autres fonctions de MSQL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292850" y="2355850"/>
            <a:ext cx="939800" cy="749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BD </a:t>
            </a:r>
          </a:p>
          <a:p>
            <a:pPr algn="ctr"/>
            <a:r>
              <a:rPr lang="en-US"/>
              <a:t>logique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715250" y="3567113"/>
            <a:ext cx="939800" cy="749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BD </a:t>
            </a:r>
          </a:p>
          <a:p>
            <a:pPr algn="ctr"/>
            <a:r>
              <a:rPr lang="en-US"/>
              <a:t>logique</a:t>
            </a:r>
          </a:p>
        </p:txBody>
      </p:sp>
      <p:sp>
        <p:nvSpPr>
          <p:cNvPr id="69638" name="Arc 6"/>
          <p:cNvSpPr>
            <a:spLocks/>
          </p:cNvSpPr>
          <p:nvPr/>
        </p:nvSpPr>
        <p:spPr bwMode="auto">
          <a:xfrm rot="5400000">
            <a:off x="4792663" y="3702050"/>
            <a:ext cx="2111375" cy="9683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905375" y="5243513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 dirty="0" err="1">
                <a:solidFill>
                  <a:schemeClr val="tx2"/>
                </a:solidFill>
              </a:rPr>
              <a:t>lMS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6391275" y="5246688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RDB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7962900" y="4849813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Ingres</a:t>
            </a: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4811713" y="4408488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Passerelle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546850" y="3117850"/>
            <a:ext cx="93663" cy="2125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V="1">
            <a:off x="7138988" y="4311650"/>
            <a:ext cx="749300" cy="9445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8197850" y="4324350"/>
            <a:ext cx="261938" cy="5159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6991350" y="3117850"/>
            <a:ext cx="1023938" cy="431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 rot="5400000" flipH="1">
            <a:off x="7558881" y="2123282"/>
            <a:ext cx="1152525" cy="4746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ODBC</a:t>
            </a:r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V="1">
            <a:off x="7245350" y="2363788"/>
            <a:ext cx="642938" cy="2460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 rot="10800000">
            <a:off x="8388350" y="1593850"/>
            <a:ext cx="736600" cy="1214438"/>
          </a:xfrm>
          <a:prstGeom prst="star5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SQL-Query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638300"/>
            <a:ext cx="7727950" cy="4991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Pas de schéma logique</a:t>
            </a:r>
          </a:p>
          <a:p>
            <a:pPr>
              <a:lnSpc>
                <a:spcPct val="90000"/>
              </a:lnSpc>
            </a:pPr>
            <a:r>
              <a:rPr lang="fr-FR"/>
              <a:t>Accès aux sources hétérogènes</a:t>
            </a:r>
          </a:p>
          <a:p>
            <a:pPr lvl="1">
              <a:lnSpc>
                <a:spcPct val="90000"/>
              </a:lnSpc>
            </a:pPr>
            <a:r>
              <a:rPr lang="fr-FR"/>
              <a:t>Access, Foxpro, Paradox, Btrieve...</a:t>
            </a:r>
          </a:p>
          <a:p>
            <a:pPr>
              <a:lnSpc>
                <a:spcPct val="90000"/>
              </a:lnSpc>
            </a:pPr>
            <a:r>
              <a:rPr lang="fr-FR"/>
              <a:t>Supporte les requêtes MBD élementaires</a:t>
            </a:r>
          </a:p>
          <a:p>
            <a:pPr lvl="1">
              <a:lnSpc>
                <a:spcPct val="90000"/>
              </a:lnSpc>
            </a:pPr>
            <a:r>
              <a:rPr lang="fr-FR"/>
              <a:t>en SQL </a:t>
            </a:r>
          </a:p>
          <a:p>
            <a:pPr lvl="1">
              <a:lnSpc>
                <a:spcPct val="90000"/>
              </a:lnSpc>
            </a:pPr>
            <a:r>
              <a:rPr lang="fr-FR">
                <a:solidFill>
                  <a:schemeClr val="tx2"/>
                </a:solidFill>
              </a:rPr>
              <a:t>en QBE</a:t>
            </a:r>
          </a:p>
          <a:p>
            <a:pPr>
              <a:lnSpc>
                <a:spcPct val="90000"/>
              </a:lnSpc>
            </a:pPr>
            <a:r>
              <a:rPr lang="fr-FR"/>
              <a:t>Les tables manipulées dans une base peuvent être</a:t>
            </a:r>
          </a:p>
          <a:p>
            <a:pPr lvl="1">
              <a:lnSpc>
                <a:spcPct val="90000"/>
              </a:lnSpc>
            </a:pPr>
            <a:r>
              <a:rPr lang="fr-FR" b="1">
                <a:solidFill>
                  <a:schemeClr val="tx2"/>
                </a:solidFill>
              </a:rPr>
              <a:t>tables de base, vues, tables attachées, vues multibases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UniSQL</a:t>
            </a:r>
            <a:r>
              <a:rPr lang="en-US" dirty="0"/>
              <a:t>/M &amp; </a:t>
            </a:r>
            <a:r>
              <a:rPr lang="en-US" dirty="0" smtClean="0"/>
              <a:t>O-Adaptor </a:t>
            </a:r>
            <a:r>
              <a:rPr lang="fr-FR" dirty="0" smtClean="0"/>
              <a:t>(pionniers disparus)</a:t>
            </a:r>
            <a:endParaRPr lang="fr-FR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824038"/>
            <a:ext cx="4322763" cy="4114800"/>
          </a:xfrm>
          <a:noFill/>
          <a:ln/>
        </p:spPr>
        <p:txBody>
          <a:bodyPr/>
          <a:lstStyle/>
          <a:p>
            <a:r>
              <a:rPr lang="en-US" sz="2800"/>
              <a:t>Similaires aux précedents, sauf que pour la BD logique</a:t>
            </a:r>
          </a:p>
          <a:p>
            <a:pPr lvl="1"/>
            <a:r>
              <a:rPr lang="en-US" sz="2400"/>
              <a:t>UniSQL/M utilise le modèle RO</a:t>
            </a:r>
          </a:p>
          <a:p>
            <a:pPr lvl="1"/>
            <a:r>
              <a:rPr lang="en-US" sz="2400"/>
              <a:t>O-Adaptor utilise un modèle OO</a:t>
            </a:r>
          </a:p>
          <a:p>
            <a:r>
              <a:rPr lang="en-US" sz="2800"/>
              <a:t>Pas de requêtes MBD (autres que de la création de liens)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292850" y="2355850"/>
            <a:ext cx="939800" cy="749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BD </a:t>
            </a:r>
          </a:p>
          <a:p>
            <a:pPr algn="ctr"/>
            <a:r>
              <a:rPr lang="en-US"/>
              <a:t>logique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7715250" y="3567113"/>
            <a:ext cx="939800" cy="749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BD </a:t>
            </a:r>
          </a:p>
          <a:p>
            <a:pPr algn="ctr"/>
            <a:r>
              <a:rPr lang="en-US"/>
              <a:t>logique</a:t>
            </a:r>
          </a:p>
        </p:txBody>
      </p:sp>
      <p:sp>
        <p:nvSpPr>
          <p:cNvPr id="71686" name="Arc 6"/>
          <p:cNvSpPr>
            <a:spLocks/>
          </p:cNvSpPr>
          <p:nvPr/>
        </p:nvSpPr>
        <p:spPr bwMode="auto">
          <a:xfrm rot="5400000">
            <a:off x="4792663" y="3702050"/>
            <a:ext cx="2111375" cy="9683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905375" y="5243513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lMS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391275" y="5246688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RDB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962900" y="4849813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Ingres</a:t>
            </a:r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4811713" y="4408488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Passerelle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6546850" y="3117850"/>
            <a:ext cx="93663" cy="2125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V="1">
            <a:off x="7138988" y="4311650"/>
            <a:ext cx="749300" cy="9445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197850" y="4324350"/>
            <a:ext cx="261938" cy="5159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6991350" y="3117850"/>
            <a:ext cx="1023938" cy="431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 rot="5400000" flipH="1">
            <a:off x="7558881" y="2123282"/>
            <a:ext cx="1152525" cy="4746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ODBC</a:t>
            </a: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7245350" y="2363788"/>
            <a:ext cx="642938" cy="2460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 rot="10800000">
            <a:off x="8388350" y="1593850"/>
            <a:ext cx="736600" cy="1214438"/>
          </a:xfrm>
          <a:prstGeom prst="star5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Telebase (USA)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557846" cy="5791200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2800" dirty="0"/>
              <a:t>SGMB d'accès aux </a:t>
            </a:r>
            <a:r>
              <a:rPr lang="fr-FR" sz="2800" dirty="0" err="1"/>
              <a:t>BDs</a:t>
            </a:r>
            <a:r>
              <a:rPr lang="fr-FR" sz="2800" dirty="0"/>
              <a:t> documentaires</a:t>
            </a:r>
          </a:p>
          <a:p>
            <a:pPr lvl="1">
              <a:spcBef>
                <a:spcPts val="300"/>
              </a:spcBef>
            </a:pPr>
            <a:r>
              <a:rPr lang="fr-FR" dirty="0"/>
              <a:t>+ Que mille bases et sur plusieurs sites</a:t>
            </a:r>
          </a:p>
          <a:p>
            <a:pPr lvl="2">
              <a:spcBef>
                <a:spcPts val="300"/>
              </a:spcBef>
            </a:pPr>
            <a:r>
              <a:rPr lang="fr-FR" dirty="0"/>
              <a:t>Avec différents langages locaux</a:t>
            </a:r>
          </a:p>
          <a:p>
            <a:pPr lvl="3">
              <a:spcBef>
                <a:spcPts val="300"/>
              </a:spcBef>
            </a:pPr>
            <a:r>
              <a:rPr lang="fr-FR" dirty="0"/>
              <a:t>STAIRS, INSPEC, DIALOG...</a:t>
            </a:r>
          </a:p>
          <a:p>
            <a:pPr>
              <a:spcBef>
                <a:spcPts val="300"/>
              </a:spcBef>
            </a:pPr>
            <a:r>
              <a:rPr lang="fr-FR" sz="2800" dirty="0"/>
              <a:t>Langage commun: Common Command Set (CCS) étendu</a:t>
            </a:r>
          </a:p>
          <a:p>
            <a:pPr lvl="1">
              <a:spcBef>
                <a:spcPts val="300"/>
              </a:spcBef>
            </a:pPr>
            <a:r>
              <a:rPr lang="fr-FR" sz="2400" b="1" dirty="0">
                <a:solidFill>
                  <a:schemeClr val="tx2"/>
                </a:solidFill>
              </a:rPr>
              <a:t>Prototypé par SGMB MESSIDOR</a:t>
            </a:r>
          </a:p>
          <a:p>
            <a:pPr lvl="2">
              <a:spcBef>
                <a:spcPts val="300"/>
              </a:spcBef>
            </a:pPr>
            <a:r>
              <a:rPr lang="fr-FR" sz="2000" dirty="0">
                <a:solidFill>
                  <a:schemeClr val="tx2"/>
                </a:solidFill>
              </a:rPr>
              <a:t>INRIA 1983-88</a:t>
            </a:r>
          </a:p>
          <a:p>
            <a:pPr lvl="1">
              <a:spcBef>
                <a:spcPts val="300"/>
              </a:spcBef>
            </a:pPr>
            <a:r>
              <a:rPr lang="fr-FR" sz="2400" dirty="0"/>
              <a:t>Défini comme standard par la CEE et adopté dans le monde </a:t>
            </a:r>
            <a:r>
              <a:rPr lang="fr-FR" sz="2400" dirty="0" smtClean="0"/>
              <a:t>entier</a:t>
            </a:r>
            <a:endParaRPr lang="fr-FR" sz="2400" dirty="0"/>
          </a:p>
        </p:txBody>
      </p:sp>
      <p:sp>
        <p:nvSpPr>
          <p:cNvPr id="72708" name="Arc 4"/>
          <p:cNvSpPr>
            <a:spLocks/>
          </p:cNvSpPr>
          <p:nvPr/>
        </p:nvSpPr>
        <p:spPr bwMode="auto">
          <a:xfrm rot="5400000">
            <a:off x="5724525" y="3702050"/>
            <a:ext cx="2111375" cy="9683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837238" y="5243513"/>
            <a:ext cx="1163637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INSPEC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323138" y="5246688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STAIRS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8005763" y="4194175"/>
            <a:ext cx="1068387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DIALOG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6802438" y="2673350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Drivers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7478713" y="3117850"/>
            <a:ext cx="93662" cy="2125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7986713" y="3117850"/>
            <a:ext cx="538162" cy="1066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7191375" y="1908175"/>
            <a:ext cx="6381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CCS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7499350" y="2228850"/>
            <a:ext cx="30163" cy="431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Telebase (USA)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334000" cy="5791200"/>
          </a:xfrm>
          <a:noFill/>
          <a:ln/>
        </p:spPr>
        <p:txBody>
          <a:bodyPr/>
          <a:lstStyle/>
          <a:p>
            <a:r>
              <a:rPr lang="fr-FR" sz="2800" dirty="0" smtClean="0"/>
              <a:t>Pas </a:t>
            </a:r>
            <a:r>
              <a:rPr lang="fr-FR" sz="2800" dirty="0"/>
              <a:t>de jointures seulement les clauses booléennes</a:t>
            </a:r>
          </a:p>
          <a:p>
            <a:r>
              <a:rPr lang="fr-FR" sz="2800" dirty="0"/>
              <a:t>Supporte les fonctions de MSQL:</a:t>
            </a:r>
          </a:p>
          <a:p>
            <a:pPr lvl="1"/>
            <a:r>
              <a:rPr lang="fr-FR" dirty="0"/>
              <a:t>Noms de </a:t>
            </a:r>
            <a:r>
              <a:rPr lang="fr-FR" dirty="0" err="1"/>
              <a:t>multibases</a:t>
            </a:r>
            <a:endParaRPr lang="fr-FR" dirty="0"/>
          </a:p>
          <a:p>
            <a:pPr lvl="1"/>
            <a:r>
              <a:rPr lang="fr-FR" dirty="0"/>
              <a:t>Requêtes multiples  (dites </a:t>
            </a:r>
            <a:r>
              <a:rPr lang="fr-FR" dirty="0">
                <a:solidFill>
                  <a:srgbClr val="00DFCA"/>
                </a:solidFill>
              </a:rPr>
              <a:t>SCANS</a:t>
            </a:r>
            <a:r>
              <a:rPr lang="fr-FR" dirty="0"/>
              <a:t>)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Standardisées dans ISO 39-50</a:t>
            </a:r>
          </a:p>
        </p:txBody>
      </p:sp>
      <p:sp>
        <p:nvSpPr>
          <p:cNvPr id="72708" name="Arc 4"/>
          <p:cNvSpPr>
            <a:spLocks/>
          </p:cNvSpPr>
          <p:nvPr/>
        </p:nvSpPr>
        <p:spPr bwMode="auto">
          <a:xfrm rot="5400000">
            <a:off x="5724525" y="3702050"/>
            <a:ext cx="2111375" cy="9683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837238" y="5243513"/>
            <a:ext cx="1163637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INSPEC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323138" y="5246688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STAIRS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8005763" y="4194175"/>
            <a:ext cx="1068387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DIALOG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6802438" y="2673350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Drivers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7478713" y="3117850"/>
            <a:ext cx="93662" cy="2125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7986713" y="3117850"/>
            <a:ext cx="538162" cy="1066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7191375" y="1908175"/>
            <a:ext cx="6381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CCS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7499350" y="2228850"/>
            <a:ext cx="30163" cy="431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Messidor</a:t>
            </a:r>
            <a:r>
              <a:rPr lang="en-US" dirty="0" smtClean="0"/>
              <a:t> (INRIA </a:t>
            </a:r>
            <a:r>
              <a:rPr lang="fr-FR" dirty="0" smtClean="0"/>
              <a:t> 1983-88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557846" cy="5791200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2800" dirty="0" smtClean="0"/>
              <a:t>1èr SGMB prototype d'accès </a:t>
            </a:r>
            <a:r>
              <a:rPr lang="fr-FR" sz="2800" dirty="0"/>
              <a:t>aux </a:t>
            </a:r>
            <a:r>
              <a:rPr lang="fr-FR" sz="2800" dirty="0" err="1"/>
              <a:t>BDs</a:t>
            </a:r>
            <a:r>
              <a:rPr lang="fr-FR" sz="2800" dirty="0"/>
              <a:t> </a:t>
            </a:r>
            <a:r>
              <a:rPr lang="fr-FR" sz="2800" dirty="0" smtClean="0"/>
              <a:t>documentaires</a:t>
            </a:r>
            <a:endParaRPr lang="fr-FR" dirty="0"/>
          </a:p>
          <a:p>
            <a:pPr lvl="2">
              <a:spcBef>
                <a:spcPts val="300"/>
              </a:spcBef>
            </a:pPr>
            <a:r>
              <a:rPr lang="fr-FR" dirty="0"/>
              <a:t>Avec </a:t>
            </a:r>
            <a:r>
              <a:rPr lang="fr-FR" dirty="0" smtClean="0"/>
              <a:t>trois </a:t>
            </a:r>
            <a:r>
              <a:rPr lang="fr-FR" dirty="0"/>
              <a:t>langages locaux</a:t>
            </a:r>
          </a:p>
          <a:p>
            <a:pPr lvl="3">
              <a:spcBef>
                <a:spcPts val="300"/>
              </a:spcBef>
            </a:pPr>
            <a:r>
              <a:rPr lang="fr-FR" dirty="0"/>
              <a:t>STAIRS, INSPEC, DIALOG...</a:t>
            </a:r>
          </a:p>
          <a:p>
            <a:pPr>
              <a:spcBef>
                <a:spcPts val="300"/>
              </a:spcBef>
            </a:pPr>
            <a:r>
              <a:rPr lang="fr-FR" sz="2800" dirty="0"/>
              <a:t>Langage commun: Common Command Set (CCS) étendu</a:t>
            </a:r>
          </a:p>
          <a:p>
            <a:pPr>
              <a:spcBef>
                <a:spcPts val="300"/>
              </a:spcBef>
            </a:pPr>
            <a:r>
              <a:rPr lang="fr-FR" dirty="0" smtClean="0">
                <a:solidFill>
                  <a:schemeClr val="tx2"/>
                </a:solidFill>
              </a:rPr>
              <a:t>Réalisé sur </a:t>
            </a:r>
            <a:r>
              <a:rPr lang="fr-FR" dirty="0" err="1" smtClean="0">
                <a:solidFill>
                  <a:schemeClr val="tx2"/>
                </a:solidFill>
              </a:rPr>
              <a:t>Micral</a:t>
            </a:r>
            <a:r>
              <a:rPr lang="fr-FR" dirty="0" smtClean="0">
                <a:solidFill>
                  <a:schemeClr val="tx2"/>
                </a:solidFill>
              </a:rPr>
              <a:t> 2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tx2"/>
                </a:solidFill>
              </a:rPr>
              <a:t> 1èr PC jamais vendu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tx2"/>
                </a:solidFill>
              </a:rPr>
              <a:t>Avant l’IBM  PC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tx2"/>
                </a:solidFill>
              </a:rPr>
              <a:t> Mis au point en France </a:t>
            </a:r>
          </a:p>
          <a:p>
            <a:pPr lvl="2">
              <a:spcBef>
                <a:spcPts val="300"/>
              </a:spcBef>
            </a:pPr>
            <a:r>
              <a:rPr lang="fr-FR" sz="2800" dirty="0" smtClean="0">
                <a:solidFill>
                  <a:schemeClr val="tx2"/>
                </a:solidFill>
              </a:rPr>
              <a:t>Truong &amp; al</a:t>
            </a:r>
          </a:p>
        </p:txBody>
      </p:sp>
      <p:sp>
        <p:nvSpPr>
          <p:cNvPr id="72708" name="Arc 4"/>
          <p:cNvSpPr>
            <a:spLocks/>
          </p:cNvSpPr>
          <p:nvPr/>
        </p:nvSpPr>
        <p:spPr bwMode="auto">
          <a:xfrm rot="5400000">
            <a:off x="5724525" y="3702050"/>
            <a:ext cx="2111375" cy="9683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837238" y="5243513"/>
            <a:ext cx="1163637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INSPEC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323138" y="5246688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STAIRS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8005763" y="4194175"/>
            <a:ext cx="1068387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BDs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DIALOG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6802438" y="2673350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Drivers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7478713" y="3117850"/>
            <a:ext cx="93662" cy="2125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7986713" y="3117850"/>
            <a:ext cx="538162" cy="1066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7191375" y="1908175"/>
            <a:ext cx="6381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CCS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7499350" y="2228850"/>
            <a:ext cx="30163" cy="431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fr-FR" dirty="0"/>
              <a:t>Système </a:t>
            </a:r>
            <a:r>
              <a:rPr lang="fr-FR" dirty="0" err="1"/>
              <a:t>Multibase</a:t>
            </a:r>
            <a:r>
              <a:rPr lang="fr-FR" dirty="0"/>
              <a:t> Messidor </a:t>
            </a:r>
            <a:br>
              <a:rPr lang="fr-FR" dirty="0"/>
            </a:br>
            <a:r>
              <a:rPr lang="fr-FR" dirty="0"/>
              <a:t> 1</a:t>
            </a:r>
            <a:r>
              <a:rPr lang="fr-FR" baseline="30000" dirty="0"/>
              <a:t>er</a:t>
            </a:r>
            <a:r>
              <a:rPr lang="fr-FR" dirty="0"/>
              <a:t> SGMB Documentaire</a:t>
            </a:r>
            <a:endParaRPr lang="fr-MC" dirty="0"/>
          </a:p>
        </p:txBody>
      </p:sp>
      <p:pic>
        <p:nvPicPr>
          <p:cNvPr id="95235" name="Picture 3" descr="D:\Temp\messi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620000" cy="4941888"/>
          </a:xfrm>
          <a:prstGeom prst="rect">
            <a:avLst/>
          </a:prstGeom>
          <a:noFill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14400" y="6400800"/>
            <a:ext cx="7620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0">
                <a:solidFill>
                  <a:schemeClr val="tx2"/>
                </a:solidFill>
              </a:rPr>
              <a:t>Démonstration par C. Moulinoux (STERIA), INRIA, 1987</a:t>
            </a:r>
            <a:endParaRPr lang="fr-MC" sz="24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fr-FR" dirty="0"/>
              <a:t>Système </a:t>
            </a:r>
            <a:r>
              <a:rPr lang="fr-FR" dirty="0" err="1"/>
              <a:t>Multibase</a:t>
            </a:r>
            <a:r>
              <a:rPr lang="fr-FR" dirty="0"/>
              <a:t> Messidor </a:t>
            </a:r>
            <a:br>
              <a:rPr lang="fr-FR" dirty="0"/>
            </a:br>
            <a:r>
              <a:rPr lang="fr-FR" dirty="0"/>
              <a:t> 1</a:t>
            </a:r>
            <a:r>
              <a:rPr lang="fr-FR" baseline="30000" dirty="0"/>
              <a:t>er</a:t>
            </a:r>
            <a:r>
              <a:rPr lang="fr-FR" dirty="0"/>
              <a:t> SGMB Documentaire</a:t>
            </a:r>
            <a:endParaRPr lang="fr-MC" dirty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14400" y="6400800"/>
            <a:ext cx="7620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0">
                <a:solidFill>
                  <a:schemeClr val="tx2"/>
                </a:solidFill>
              </a:rPr>
              <a:t>Démonstration par C. Moulinoux (STERIA), INRIA, 1987</a:t>
            </a:r>
            <a:endParaRPr lang="fr-MC" sz="2400" b="0">
              <a:solidFill>
                <a:schemeClr val="tx2"/>
              </a:solidFill>
            </a:endParaRPr>
          </a:p>
        </p:txBody>
      </p:sp>
      <p:pic>
        <p:nvPicPr>
          <p:cNvPr id="5" name="Image 4" descr="messidor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7077358" cy="4608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Meta-moteurs de recherche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4804" cy="43958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smtClean="0"/>
              <a:t>Interrogent </a:t>
            </a:r>
            <a:r>
              <a:rPr lang="fr-FR" sz="2800" dirty="0"/>
              <a:t>simultanément plusieurs moteurs de recherche au choix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Il y a des dizaines: </a:t>
            </a:r>
            <a:r>
              <a:rPr lang="fr-FR" sz="2400" dirty="0" err="1" smtClean="0"/>
              <a:t>MetaCrawler</a:t>
            </a:r>
            <a:r>
              <a:rPr lang="fr-FR" sz="2400" dirty="0" smtClean="0"/>
              <a:t> (le pionnier), </a:t>
            </a:r>
            <a:r>
              <a:rPr lang="fr-FR" sz="2400" dirty="0" err="1" smtClean="0"/>
              <a:t>Iboogie</a:t>
            </a:r>
            <a:r>
              <a:rPr lang="fr-FR" sz="2400" dirty="0" smtClean="0"/>
              <a:t> parmi les derniers les + intéressants, il y a aussi un </a:t>
            </a:r>
            <a:r>
              <a:rPr lang="fr-FR" sz="2400" dirty="0" err="1" smtClean="0"/>
              <a:t>meta</a:t>
            </a:r>
            <a:r>
              <a:rPr lang="fr-FR" sz="2400" dirty="0" smtClean="0"/>
              <a:t>-</a:t>
            </a:r>
            <a:r>
              <a:rPr lang="fr-FR" sz="2400" dirty="0" err="1" smtClean="0"/>
              <a:t>meta</a:t>
            </a:r>
            <a:endParaRPr lang="fr-FR" sz="2400" dirty="0" smtClean="0"/>
          </a:p>
          <a:p>
            <a:pPr lvl="1">
              <a:lnSpc>
                <a:spcPct val="90000"/>
              </a:lnSpc>
            </a:pPr>
            <a:r>
              <a:rPr lang="fr-FR" sz="2400" dirty="0" smtClean="0"/>
              <a:t> Voir la doc de support </a:t>
            </a: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800" dirty="0"/>
              <a:t>Langage de manipulation booléen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Requêtes multiples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Avec les fonctions </a:t>
            </a:r>
            <a:r>
              <a:rPr lang="fr-FR" sz="2400" dirty="0" err="1"/>
              <a:t>mdb</a:t>
            </a:r>
            <a:r>
              <a:rPr lang="fr-FR" sz="2400" dirty="0"/>
              <a:t> Name, </a:t>
            </a:r>
            <a:r>
              <a:rPr lang="fr-FR" sz="2400" dirty="0" err="1" smtClean="0"/>
              <a:t>Mcount</a:t>
            </a:r>
            <a:r>
              <a:rPr lang="fr-FR" sz="2400" dirty="0" smtClean="0"/>
              <a:t>, </a:t>
            </a:r>
            <a:r>
              <a:rPr lang="fr-FR" sz="2400" dirty="0" err="1"/>
              <a:t>Choose</a:t>
            </a:r>
            <a:r>
              <a:rPr lang="fr-FR" sz="2400" dirty="0"/>
              <a:t>, Timeout</a:t>
            </a:r>
            <a:r>
              <a:rPr lang="fr-FR" sz="2400" dirty="0" smtClean="0"/>
              <a:t>…</a:t>
            </a:r>
            <a:endParaRPr lang="fr-FR" sz="2400" dirty="0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Meta-moteurs de recherche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5857892"/>
            <a:ext cx="7724804" cy="6810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 smtClean="0"/>
              <a:t>Les Tabs désignent des  </a:t>
            </a:r>
            <a:r>
              <a:rPr lang="fr-FR" sz="2400" dirty="0" err="1" smtClean="0"/>
              <a:t>multibases</a:t>
            </a:r>
            <a:r>
              <a:rPr lang="fr-FR" sz="2400" dirty="0" smtClean="0"/>
              <a:t> dans MSQL</a:t>
            </a:r>
            <a:endParaRPr lang="fr-FR" sz="2400" dirty="0"/>
          </a:p>
        </p:txBody>
      </p:sp>
      <p:pic>
        <p:nvPicPr>
          <p:cNvPr id="4" name="Image 3" descr="iboog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286676" cy="42695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Commandes MSQL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3352800"/>
          </a:xfrm>
          <a:noFill/>
          <a:ln/>
        </p:spPr>
        <p:txBody>
          <a:bodyPr/>
          <a:lstStyle/>
          <a:p>
            <a:r>
              <a:rPr lang="en-US" sz="2400"/>
              <a:t>        CREATE   TABLE		CREATE  DATABASE</a:t>
            </a:r>
          </a:p>
          <a:p>
            <a:r>
              <a:rPr lang="en-US" sz="2400"/>
              <a:t>	</a:t>
            </a:r>
            <a:r>
              <a:rPr lang="en-US" sz="2400">
                <a:solidFill>
                  <a:schemeClr val="tx2"/>
                </a:solidFill>
              </a:rPr>
              <a:t>CREATE  MULTIDATABASE</a:t>
            </a:r>
            <a:r>
              <a:rPr lang="en-US" sz="2400"/>
              <a:t>	CREATE   VIEW</a:t>
            </a:r>
          </a:p>
          <a:p>
            <a:r>
              <a:rPr lang="en-US" sz="2400"/>
              <a:t>	ALTER  TABLE			ALTER   VIEW</a:t>
            </a:r>
          </a:p>
          <a:p>
            <a:r>
              <a:rPr lang="en-US" sz="2400"/>
              <a:t>	</a:t>
            </a:r>
            <a:r>
              <a:rPr lang="en-US" sz="2400">
                <a:solidFill>
                  <a:schemeClr val="tx2"/>
                </a:solidFill>
              </a:rPr>
              <a:t>ALTER  MULTIDATABASE</a:t>
            </a:r>
          </a:p>
          <a:p>
            <a:r>
              <a:rPr lang="en-US" sz="2400"/>
              <a:t>	DROP  TABLE			DROP DATABASE	</a:t>
            </a:r>
          </a:p>
          <a:p>
            <a:r>
              <a:rPr lang="en-US" sz="2400"/>
              <a:t>	</a:t>
            </a:r>
            <a:r>
              <a:rPr lang="en-US" sz="2400">
                <a:solidFill>
                  <a:schemeClr val="tx2"/>
                </a:solidFill>
              </a:rPr>
              <a:t>DROP MULTIDATABASE</a:t>
            </a:r>
            <a:r>
              <a:rPr lang="en-US" sz="2400"/>
              <a:t>		DROP VIEW	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Meta-service</a:t>
            </a:r>
            <a:endParaRPr lang="fr-FR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15370" cy="50006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smtClean="0"/>
              <a:t> </a:t>
            </a:r>
            <a:r>
              <a:rPr lang="fr-FR" dirty="0" smtClean="0"/>
              <a:t>Un </a:t>
            </a:r>
            <a:r>
              <a:rPr lang="fr-FR" dirty="0" err="1" smtClean="0"/>
              <a:t>meta</a:t>
            </a:r>
            <a:r>
              <a:rPr lang="fr-FR" dirty="0" smtClean="0"/>
              <a:t>-service manipule plusieurs services d’un même type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 </a:t>
            </a:r>
            <a:r>
              <a:rPr lang="fr-FR" sz="3200" dirty="0" smtClean="0"/>
              <a:t>Recherche de vols, hôtels…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 Il comporte une partie recherche, mais aussi une mise à jour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Payement du vol choisi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 Ex. nombreux dans le domaine du voyage: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</a:t>
            </a:r>
            <a:r>
              <a:rPr lang="fr-FR" dirty="0" err="1" smtClean="0"/>
              <a:t>Edreams</a:t>
            </a:r>
            <a:r>
              <a:rPr lang="fr-FR" dirty="0" smtClean="0"/>
              <a:t>, </a:t>
            </a:r>
            <a:r>
              <a:rPr lang="fr-FR" dirty="0" err="1" smtClean="0"/>
              <a:t>Anyway</a:t>
            </a:r>
            <a:r>
              <a:rPr lang="fr-FR" dirty="0" smtClean="0"/>
              <a:t>, Voyage-SNCF, Expedia…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 Certains services se protègent désormais contre les méta </a:t>
            </a:r>
          </a:p>
          <a:p>
            <a:pPr>
              <a:lnSpc>
                <a:spcPct val="90000"/>
              </a:lnSpc>
            </a:pPr>
            <a:endParaRPr lang="fr-FR" sz="2800" dirty="0" smtClean="0"/>
          </a:p>
          <a:p>
            <a:pPr>
              <a:lnSpc>
                <a:spcPct val="90000"/>
              </a:lnSpc>
            </a:pPr>
            <a:endParaRPr lang="fr-FR" sz="2400" dirty="0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Entrepôt de Données </a:t>
            </a:r>
            <a:br>
              <a:rPr lang="fr-FR"/>
            </a:br>
            <a:r>
              <a:rPr lang="en-US" sz="2800">
                <a:solidFill>
                  <a:schemeClr val="tx1"/>
                </a:solidFill>
              </a:rPr>
              <a:t>(Data Warehouse)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98625"/>
            <a:ext cx="4529138" cy="4168775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/>
              <a:t>Nouveau concept pour les </a:t>
            </a:r>
            <a:r>
              <a:rPr lang="fr-FR" sz="2400" dirty="0" err="1"/>
              <a:t>SGMBs</a:t>
            </a:r>
            <a:r>
              <a:rPr lang="fr-FR" sz="2400" dirty="0"/>
              <a:t> 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Data </a:t>
            </a:r>
            <a:r>
              <a:rPr lang="fr-FR" sz="2400" dirty="0" err="1"/>
              <a:t>warehouse</a:t>
            </a:r>
            <a:r>
              <a:rPr lang="fr-FR" sz="2400" dirty="0"/>
              <a:t> &lt;=&gt; </a:t>
            </a:r>
            <a:r>
              <a:rPr lang="fr-FR" sz="2400" dirty="0" err="1">
                <a:solidFill>
                  <a:schemeClr val="tx2"/>
                </a:solidFill>
              </a:rPr>
              <a:t>multibase</a:t>
            </a:r>
            <a:r>
              <a:rPr lang="fr-FR" sz="2400" dirty="0">
                <a:solidFill>
                  <a:srgbClr val="00DFCA"/>
                </a:solidFill>
              </a:rPr>
              <a:t> </a:t>
            </a:r>
            <a:r>
              <a:rPr lang="fr-FR" sz="2400" dirty="0"/>
              <a:t>ou </a:t>
            </a:r>
            <a:r>
              <a:rPr lang="fr-FR" sz="2400" dirty="0">
                <a:solidFill>
                  <a:schemeClr val="tx2"/>
                </a:solidFill>
              </a:rPr>
              <a:t>fédération </a:t>
            </a:r>
            <a:r>
              <a:rPr lang="fr-FR" sz="2400" u="sng" dirty="0"/>
              <a:t>d'une entreprise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en-US" sz="2400" dirty="0"/>
              <a:t>L</a:t>
            </a:r>
            <a:r>
              <a:rPr lang="en-US" sz="2400" dirty="0" smtClean="0"/>
              <a:t>’</a:t>
            </a:r>
            <a:r>
              <a:rPr lang="fr-FR" sz="2400" dirty="0"/>
              <a:t>idée (un peu) nouvelle</a:t>
            </a:r>
          </a:p>
          <a:p>
            <a:pPr lvl="1">
              <a:spcBef>
                <a:spcPts val="0"/>
              </a:spcBef>
            </a:pPr>
            <a:r>
              <a:rPr lang="fr-FR" sz="2400" dirty="0"/>
              <a:t>fonctions orientées prise de </a:t>
            </a:r>
            <a:r>
              <a:rPr lang="fr-FR" sz="2400" dirty="0" smtClean="0"/>
              <a:t>décision </a:t>
            </a:r>
            <a:r>
              <a:rPr lang="fr-FR" sz="2400" dirty="0"/>
              <a:t>élaborée</a:t>
            </a:r>
          </a:p>
          <a:p>
            <a:pPr lvl="1">
              <a:spcBef>
                <a:spcPts val="0"/>
              </a:spcBef>
            </a:pPr>
            <a:r>
              <a:rPr lang="fr-FR" sz="2400" dirty="0"/>
              <a:t>au moins une BD redondante par rapport à celles existantes est créée dans ce but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Exemple: DB2 </a:t>
            </a:r>
            <a:r>
              <a:rPr lang="fr-FR" sz="2400" dirty="0" err="1"/>
              <a:t>DataWarehouse</a:t>
            </a:r>
            <a:r>
              <a:rPr lang="fr-FR" sz="2400" dirty="0"/>
              <a:t> Center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995988" y="2355850"/>
            <a:ext cx="1236662" cy="749300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Data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warehouse</a:t>
            </a:r>
          </a:p>
        </p:txBody>
      </p:sp>
      <p:sp>
        <p:nvSpPr>
          <p:cNvPr id="73733" name="Arc 5"/>
          <p:cNvSpPr>
            <a:spLocks/>
          </p:cNvSpPr>
          <p:nvPr/>
        </p:nvSpPr>
        <p:spPr bwMode="auto">
          <a:xfrm rot="5400000">
            <a:off x="4792663" y="3702050"/>
            <a:ext cx="2111375" cy="9683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905375" y="5243513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lMS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391275" y="5246688"/>
            <a:ext cx="9398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DB2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7848600" y="5257800"/>
            <a:ext cx="1054100" cy="749300"/>
          </a:xfrm>
          <a:prstGeom prst="rect">
            <a:avLst/>
          </a:prstGeom>
          <a:solidFill>
            <a:srgbClr val="91919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Oracle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4811713" y="4408488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/>
              <a:t>Passerelle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6546850" y="3117850"/>
            <a:ext cx="93663" cy="2125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V="1">
            <a:off x="7138988" y="4311650"/>
            <a:ext cx="749300" cy="9445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8229600" y="4267200"/>
            <a:ext cx="152400" cy="990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6864350" y="3117850"/>
            <a:ext cx="1023938" cy="431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 rot="5400000" flipH="1">
            <a:off x="7558881" y="2123282"/>
            <a:ext cx="1152525" cy="4746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ODBC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7245350" y="2363788"/>
            <a:ext cx="642938" cy="2460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 rot="10800000">
            <a:off x="8388350" y="1593850"/>
            <a:ext cx="736600" cy="1214438"/>
          </a:xfrm>
          <a:prstGeom prst="star5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7481888" y="3544888"/>
            <a:ext cx="1236662" cy="749300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BD Data 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mart</a:t>
            </a:r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8113713" y="2927350"/>
            <a:ext cx="134937" cy="6016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7632700" y="4648200"/>
            <a:ext cx="1511300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/>
              <a:t>Passerelle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fr-FR" sz="4000"/>
              <a:t>Exemple : Architecture de DB2 Data Warehouse</a:t>
            </a:r>
            <a:endParaRPr lang="fr-MC" sz="4000"/>
          </a:p>
        </p:txBody>
      </p:sp>
      <p:pic>
        <p:nvPicPr>
          <p:cNvPr id="94211" name="Picture 3" descr="D:\Temp\Data-warehouse-I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382000" cy="4983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8763000" cy="50117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Manipulations multibases - parmi les plus importantes directions de R &amp; D dans les SGBDs</a:t>
            </a:r>
          </a:p>
          <a:p>
            <a:pPr>
              <a:lnSpc>
                <a:spcPct val="90000"/>
              </a:lnSpc>
            </a:pPr>
            <a:r>
              <a:rPr lang="fr-FR" sz="2800"/>
              <a:t>Autres mots-clés: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Interopérabilité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Intégration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Bases Fédérées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Bases Réparties Hétérogènes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Data Warehouses</a:t>
            </a:r>
          </a:p>
          <a:p>
            <a:pPr>
              <a:lnSpc>
                <a:spcPct val="90000"/>
              </a:lnSpc>
            </a:pPr>
            <a:r>
              <a:rPr lang="fr-FR" sz="2800"/>
              <a:t>MSQL est un véhicule de recherche  le + avancé de l'étude de fonctions d'un langage MBD relationnel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Diverses fonctions multibases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50117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Les fonctions basiques de MSQL sont dans des SGMB commerciaux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Requêtes élémentaires dans la plupart de SGBDs relationnels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Requêtes multiples dans des SGMBs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Dépendances multibases dans les Entrepôts de Données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La suite viendra naturellement</a:t>
            </a:r>
          </a:p>
          <a:p>
            <a:pPr>
              <a:lnSpc>
                <a:spcPct val="90000"/>
              </a:lnSpc>
            </a:pPr>
            <a:r>
              <a:rPr lang="fr-FR" sz="2800"/>
              <a:t>La conception multibase (fédérée) devient préférée pour une VLDB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La plus grande « VLBD « connue (UPS) est une multibase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Il y en a d’autres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DB2  UDB 6.2  offre de fonction spécifiques de création multibase</a:t>
            </a:r>
            <a:endParaRPr lang="fr-FR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5011738"/>
          </a:xfrm>
          <a:noFill/>
          <a:ln/>
        </p:spPr>
        <p:txBody>
          <a:bodyPr/>
          <a:lstStyle/>
          <a:p>
            <a:r>
              <a:rPr lang="fr-FR" dirty="0"/>
              <a:t>Enfin, il y a encore beaucoup à apprendre et à faire</a:t>
            </a:r>
          </a:p>
          <a:p>
            <a:pPr lvl="1"/>
            <a:r>
              <a:rPr lang="fr-FR" dirty="0">
                <a:solidFill>
                  <a:schemeClr val="tx2"/>
                </a:solidFill>
              </a:rPr>
              <a:t>aussi bien dans </a:t>
            </a:r>
            <a:r>
              <a:rPr lang="fr-FR" dirty="0" smtClean="0">
                <a:solidFill>
                  <a:schemeClr val="tx2"/>
                </a:solidFill>
              </a:rPr>
              <a:t>l'industrie </a:t>
            </a:r>
            <a:r>
              <a:rPr lang="fr-FR" dirty="0">
                <a:solidFill>
                  <a:schemeClr val="tx2"/>
                </a:solidFill>
              </a:rPr>
              <a:t>que dans la recherche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Optimisation de requêtes MSQL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Implémentation de nouvelles fonctions agrégats  (CHOOSE…)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Unités de mesure  et de monnaies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Manipulations de données de précision différente</a:t>
            </a:r>
          </a:p>
          <a:p>
            <a:pPr lvl="2"/>
            <a:r>
              <a:rPr lang="fr-FR" sz="2800" dirty="0" err="1">
                <a:solidFill>
                  <a:schemeClr val="tx2"/>
                </a:solidFill>
              </a:rPr>
              <a:t>Multibases</a:t>
            </a:r>
            <a:r>
              <a:rPr lang="fr-FR" sz="2800" dirty="0">
                <a:solidFill>
                  <a:schemeClr val="tx2"/>
                </a:solidFill>
              </a:rPr>
              <a:t> relationnelles-objet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894928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Souvenirs, Souvenirs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820688"/>
          </a:xfrm>
          <a:noFill/>
          <a:ln/>
        </p:spPr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Conférence </a:t>
            </a:r>
            <a:r>
              <a:rPr lang="fr-FR" dirty="0" err="1" smtClean="0"/>
              <a:t>Intl</a:t>
            </a:r>
            <a:r>
              <a:rPr lang="fr-FR" dirty="0" smtClean="0"/>
              <a:t> sur les </a:t>
            </a:r>
            <a:r>
              <a:rPr lang="fr-FR" dirty="0" err="1" smtClean="0"/>
              <a:t>BDDs</a:t>
            </a:r>
            <a:r>
              <a:rPr lang="fr-FR" dirty="0" smtClean="0"/>
              <a:t>, 1980</a:t>
            </a:r>
            <a:endParaRPr lang="fr-FR" dirty="0"/>
          </a:p>
        </p:txBody>
      </p:sp>
      <p:pic>
        <p:nvPicPr>
          <p:cNvPr id="4" name="Image 3" descr="DSC08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48880"/>
            <a:ext cx="2918850" cy="4509120"/>
          </a:xfrm>
          <a:prstGeom prst="rect">
            <a:avLst/>
          </a:prstGeom>
        </p:spPr>
      </p:pic>
      <p:pic>
        <p:nvPicPr>
          <p:cNvPr id="5" name="Image 4" descr="DSC08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276872"/>
            <a:ext cx="3373214" cy="45811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894928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Souvenirs, Souvenirs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48464" cy="1468760"/>
          </a:xfrm>
          <a:noFill/>
          <a:ln/>
        </p:spPr>
        <p:txBody>
          <a:bodyPr/>
          <a:lstStyle/>
          <a:p>
            <a:r>
              <a:rPr lang="fr-FR" sz="2800" dirty="0" smtClean="0"/>
              <a:t>Séminaire d’</a:t>
            </a:r>
            <a:r>
              <a:rPr lang="en-US" sz="2800" dirty="0" smtClean="0"/>
              <a:t>Interest</a:t>
            </a:r>
            <a:r>
              <a:rPr lang="fr-FR" sz="2800" dirty="0" smtClean="0"/>
              <a:t> Group on </a:t>
            </a:r>
            <a:r>
              <a:rPr lang="en-US" sz="2800" dirty="0" smtClean="0"/>
              <a:t>Distributed</a:t>
            </a:r>
            <a:r>
              <a:rPr lang="fr-FR" sz="2800" dirty="0" smtClean="0"/>
              <a:t> Data</a:t>
            </a:r>
          </a:p>
          <a:p>
            <a:pPr lvl="1"/>
            <a:r>
              <a:rPr lang="fr-FR" sz="2400" dirty="0" smtClean="0"/>
              <a:t> </a:t>
            </a:r>
            <a:r>
              <a:rPr lang="fr-FR" dirty="0" smtClean="0"/>
              <a:t>Groupe scientifique  initiée par le projet pilote SIRIUS dans les années 80</a:t>
            </a:r>
            <a:endParaRPr lang="fr-FR" sz="2400" dirty="0"/>
          </a:p>
        </p:txBody>
      </p:sp>
      <p:pic>
        <p:nvPicPr>
          <p:cNvPr id="6" name="Image 5" descr="IGDD_archiv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4832326" cy="32895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342900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On </a:t>
            </a:r>
            <a:r>
              <a:rPr lang="fr-FR" sz="2400" dirty="0" smtClean="0">
                <a:solidFill>
                  <a:schemeClr val="tx2"/>
                </a:solidFill>
              </a:rPr>
              <a:t>reconnait</a:t>
            </a:r>
            <a:r>
              <a:rPr lang="en-US" sz="2400" dirty="0" smtClean="0">
                <a:solidFill>
                  <a:schemeClr val="tx2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H. Weber (RFA)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?. Holler (RFA)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Ch. </a:t>
            </a:r>
            <a:r>
              <a:rPr lang="en-US" sz="2400" dirty="0" err="1" smtClean="0">
                <a:solidFill>
                  <a:schemeClr val="tx2"/>
                </a:solidFill>
              </a:rPr>
              <a:t>Esculier</a:t>
            </a:r>
            <a:r>
              <a:rPr lang="en-US" sz="2400" dirty="0" smtClean="0">
                <a:solidFill>
                  <a:schemeClr val="tx2"/>
                </a:solidFill>
              </a:rPr>
              <a:t> (Sirius)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Autres</a:t>
            </a:r>
            <a:r>
              <a:rPr lang="en-US" sz="2400" dirty="0" smtClean="0">
                <a:solidFill>
                  <a:schemeClr val="tx2"/>
                </a:solidFill>
              </a:rPr>
              <a:t> 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894928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Souvenirs, Souvenirs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48464" cy="820688"/>
          </a:xfrm>
          <a:noFill/>
          <a:ln/>
        </p:spPr>
        <p:txBody>
          <a:bodyPr/>
          <a:lstStyle/>
          <a:p>
            <a:r>
              <a:rPr lang="fr-FR" sz="2800" dirty="0" smtClean="0"/>
              <a:t>Séminaire d’</a:t>
            </a:r>
            <a:r>
              <a:rPr lang="en-US" sz="2800" dirty="0" smtClean="0"/>
              <a:t>Interest</a:t>
            </a:r>
            <a:r>
              <a:rPr lang="fr-FR" sz="2800" dirty="0" smtClean="0"/>
              <a:t> Group on </a:t>
            </a:r>
            <a:r>
              <a:rPr lang="en-US" sz="2800" dirty="0" smtClean="0"/>
              <a:t>Distributed</a:t>
            </a:r>
            <a:r>
              <a:rPr lang="fr-FR" sz="2800" dirty="0" smtClean="0"/>
              <a:t> Data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429000"/>
            <a:ext cx="3563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On </a:t>
            </a:r>
            <a:r>
              <a:rPr lang="fr-FR" sz="2400" dirty="0" smtClean="0">
                <a:solidFill>
                  <a:schemeClr val="tx2"/>
                </a:solidFill>
              </a:rPr>
              <a:t>reconnait</a:t>
            </a:r>
            <a:r>
              <a:rPr lang="en-US" sz="2400" dirty="0" smtClean="0">
                <a:solidFill>
                  <a:schemeClr val="tx2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Prof. Van de </a:t>
            </a:r>
            <a:r>
              <a:rPr lang="en-US" sz="2400" dirty="0" err="1" smtClean="0">
                <a:solidFill>
                  <a:schemeClr val="tx2"/>
                </a:solidFill>
              </a:rPr>
              <a:t>Riet</a:t>
            </a:r>
            <a:r>
              <a:rPr lang="en-US" sz="2400" dirty="0" smtClean="0">
                <a:solidFill>
                  <a:schemeClr val="tx2"/>
                </a:solidFill>
              </a:rPr>
              <a:t> (Free U., Amsterdam)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S. Miranda  (UPS)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Ch. </a:t>
            </a:r>
            <a:r>
              <a:rPr lang="en-US" sz="2400" dirty="0" err="1" smtClean="0">
                <a:solidFill>
                  <a:schemeClr val="tx2"/>
                </a:solidFill>
              </a:rPr>
              <a:t>Esculier</a:t>
            </a:r>
            <a:r>
              <a:rPr lang="en-US" sz="2400" dirty="0" smtClean="0">
                <a:solidFill>
                  <a:schemeClr val="tx2"/>
                </a:solidFill>
              </a:rPr>
              <a:t> (Sirius)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F. Schreiber (U. </a:t>
            </a:r>
            <a:r>
              <a:rPr lang="en-US" sz="2400" dirty="0" err="1" smtClean="0">
                <a:solidFill>
                  <a:schemeClr val="tx2"/>
                </a:solidFill>
              </a:rPr>
              <a:t>Parme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Image 6" descr="IGDD_archiv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90423"/>
            <a:ext cx="5040559" cy="36797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D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D:\QVLINK\kandins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1676400" cy="1143000"/>
          </a:xfrm>
          <a:noFill/>
          <a:ln/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6000" b="1">
                <a:solidFill>
                  <a:schemeClr val="hlink"/>
                </a:solidFill>
                <a:latin typeface="Algerian" pitchFamily="82" charset="0"/>
              </a:rPr>
              <a:t>Fin</a:t>
            </a:r>
          </a:p>
          <a:p>
            <a:pPr algn="ctr">
              <a:buFont typeface="Monotype Sorts" pitchFamily="2" charset="2"/>
              <a:buNone/>
            </a:pPr>
            <a:endParaRPr lang="en-US" sz="6000" b="1">
              <a:solidFill>
                <a:schemeClr val="hlink"/>
              </a:solidFill>
              <a:latin typeface="Algerian" pitchFamily="82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57158" y="1428736"/>
            <a:ext cx="1857356" cy="64633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chemeClr val="hlink"/>
                </a:solidFill>
              </a:rPr>
              <a:t>Voir aussi les </a:t>
            </a:r>
            <a:r>
              <a:rPr lang="fr-FR" dirty="0" smtClean="0">
                <a:solidFill>
                  <a:schemeClr val="hlink"/>
                </a:solidFill>
              </a:rPr>
              <a:t>exercices</a:t>
            </a:r>
            <a:endParaRPr lang="fr-FR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en-US" sz="4000"/>
              <a:t>MSQL</a:t>
            </a:r>
            <a:br>
              <a:rPr lang="en-US" sz="4000"/>
            </a:br>
            <a:r>
              <a:rPr lang="en-US" sz="4000"/>
              <a:t> </a:t>
            </a:r>
            <a:r>
              <a:rPr lang="en-US" sz="2800">
                <a:solidFill>
                  <a:srgbClr val="00FF00"/>
                </a:solidFill>
              </a:rPr>
              <a:t>CREATE DATABASE</a:t>
            </a:r>
          </a:p>
        </p:txBody>
      </p:sp>
      <p:graphicFrame>
        <p:nvGraphicFramePr>
          <p:cNvPr id="102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" y="1835150"/>
          <a:ext cx="86868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Document" r:id="rId4" imgW="5486400" imgH="2724150" progId="Word.Document.8">
                  <p:embed/>
                </p:oleObj>
              </mc:Choice>
              <mc:Fallback>
                <p:oleObj name="Document" r:id="rId4" imgW="5486400" imgH="272415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35150"/>
                        <a:ext cx="8686800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059832" y="4411231"/>
            <a:ext cx="1963738" cy="624417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Champ </a:t>
            </a:r>
            <a:r>
              <a:rPr lang="en-US" dirty="0">
                <a:solidFill>
                  <a:schemeClr val="tx2"/>
                </a:solidFill>
              </a:rPr>
              <a:t>de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la </a:t>
            </a:r>
            <a:r>
              <a:rPr lang="fr-FR" dirty="0" smtClean="0">
                <a:solidFill>
                  <a:schemeClr val="tx2"/>
                </a:solidFill>
              </a:rPr>
              <a:t>requête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MSQL</a:t>
            </a:r>
            <a:br>
              <a:rPr lang="en-US"/>
            </a:br>
            <a:r>
              <a:rPr lang="en-US" sz="2400" b="1">
                <a:solidFill>
                  <a:srgbClr val="00FF00"/>
                </a:solidFill>
              </a:rPr>
              <a:t>CREATE TABLE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026400" cy="48006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use banks ;		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CREATE TABLE  </a:t>
            </a:r>
            <a:r>
              <a:rPr lang="en-US" sz="2400" b="1" dirty="0" err="1">
                <a:solidFill>
                  <a:schemeClr val="tx2"/>
                </a:solidFill>
              </a:rPr>
              <a:t>boulogne.pret</a:t>
            </a:r>
            <a:r>
              <a:rPr lang="en-US" sz="2400" b="1" dirty="0">
                <a:solidFill>
                  <a:schemeClr val="tx2"/>
                </a:solidFill>
              </a:rPr>
              <a:t>  FROM </a:t>
            </a:r>
            <a:r>
              <a:rPr lang="en-US" sz="2400" b="1" dirty="0" err="1">
                <a:solidFill>
                  <a:schemeClr val="tx2"/>
                </a:solidFill>
              </a:rPr>
              <a:t>bnp.pret</a:t>
            </a:r>
            <a:r>
              <a:rPr lang="en-US" sz="2400" b="1" dirty="0">
                <a:solidFill>
                  <a:schemeClr val="tx2"/>
                </a:solidFill>
              </a:rPr>
              <a:t> ;</a:t>
            </a:r>
          </a:p>
          <a:p>
            <a:pPr>
              <a:spcBef>
                <a:spcPct val="5300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CREATE TABLE  </a:t>
            </a:r>
            <a:r>
              <a:rPr lang="en-US" sz="2400" b="1" dirty="0" err="1">
                <a:solidFill>
                  <a:schemeClr val="tx2"/>
                </a:solidFill>
              </a:rPr>
              <a:t>ch_en_bois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(Chq#	 INT,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Montant_Euro</a:t>
            </a:r>
            <a:r>
              <a:rPr lang="en-US" sz="2400" b="1" dirty="0">
                <a:solidFill>
                  <a:schemeClr val="tx2"/>
                </a:solidFill>
              </a:rPr>
              <a:t> 	CURRENCY  </a:t>
            </a:r>
            <a:r>
              <a:rPr lang="en-US" sz="2400" b="1" dirty="0">
                <a:solidFill>
                  <a:srgbClr val="00FF00"/>
                </a:solidFill>
              </a:rPr>
              <a:t>[€]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 .... );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>
                <a:solidFill>
                  <a:srgbClr val="00FF00"/>
                </a:solidFill>
              </a:rPr>
              <a:t>On a </a:t>
            </a:r>
            <a:r>
              <a:rPr lang="en-US" sz="2400" b="1" dirty="0" err="1">
                <a:solidFill>
                  <a:srgbClr val="00FF00"/>
                </a:solidFill>
              </a:rPr>
              <a:t>crée</a:t>
            </a:r>
            <a:r>
              <a:rPr lang="en-US" sz="2400" b="1" dirty="0">
                <a:solidFill>
                  <a:srgbClr val="00FF00"/>
                </a:solidFill>
              </a:rPr>
              <a:t> </a:t>
            </a:r>
            <a:r>
              <a:rPr lang="en-US" sz="2400" b="1" dirty="0" err="1">
                <a:solidFill>
                  <a:srgbClr val="00FF00"/>
                </a:solidFill>
              </a:rPr>
              <a:t>quatre</a:t>
            </a:r>
            <a:r>
              <a:rPr lang="en-US" sz="2400" b="1" dirty="0">
                <a:solidFill>
                  <a:srgbClr val="00FF00"/>
                </a:solidFill>
              </a:rPr>
              <a:t> tables :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 err="1">
                <a:solidFill>
                  <a:srgbClr val="00FF00"/>
                </a:solidFill>
              </a:rPr>
              <a:t>bnp</a:t>
            </a:r>
            <a:r>
              <a:rPr lang="en-US" sz="2400" b="1" dirty="0">
                <a:solidFill>
                  <a:srgbClr val="00FF00"/>
                </a:solidFill>
              </a:rPr>
              <a:t>. </a:t>
            </a:r>
            <a:r>
              <a:rPr lang="en-US" sz="2400" b="1" dirty="0" err="1">
                <a:solidFill>
                  <a:srgbClr val="00FF00"/>
                </a:solidFill>
              </a:rPr>
              <a:t>ch_en_bois</a:t>
            </a:r>
            <a:r>
              <a:rPr lang="en-US" sz="2400" b="1" dirty="0">
                <a:solidFill>
                  <a:srgbClr val="00FF00"/>
                </a:solidFill>
              </a:rPr>
              <a:t>, </a:t>
            </a:r>
            <a:r>
              <a:rPr lang="en-US" sz="2400" b="1" dirty="0" err="1">
                <a:solidFill>
                  <a:srgbClr val="00FF00"/>
                </a:solidFill>
              </a:rPr>
              <a:t>cic</a:t>
            </a:r>
            <a:r>
              <a:rPr lang="en-US" sz="2400" b="1" dirty="0">
                <a:solidFill>
                  <a:srgbClr val="00FF00"/>
                </a:solidFill>
              </a:rPr>
              <a:t>. </a:t>
            </a:r>
            <a:r>
              <a:rPr lang="en-US" sz="2400" b="1" dirty="0" err="1">
                <a:solidFill>
                  <a:srgbClr val="00FF00"/>
                </a:solidFill>
              </a:rPr>
              <a:t>ch_en_bois</a:t>
            </a:r>
            <a:r>
              <a:rPr lang="en-US" sz="2400" b="1" dirty="0">
                <a:solidFill>
                  <a:srgbClr val="00FF00"/>
                </a:solidFill>
              </a:rPr>
              <a:t>... </a:t>
            </a:r>
            <a:r>
              <a:rPr lang="en-US" sz="2400" b="1" dirty="0" err="1">
                <a:solidFill>
                  <a:srgbClr val="00FF00"/>
                </a:solidFill>
              </a:rPr>
              <a:t>boulogne</a:t>
            </a:r>
            <a:r>
              <a:rPr lang="en-US" sz="2400" b="1" dirty="0">
                <a:solidFill>
                  <a:srgbClr val="00FF00"/>
                </a:solidFill>
              </a:rPr>
              <a:t>. </a:t>
            </a:r>
            <a:r>
              <a:rPr lang="en-US" sz="2400" b="1" dirty="0" err="1">
                <a:solidFill>
                  <a:srgbClr val="00FF00"/>
                </a:solidFill>
              </a:rPr>
              <a:t>ch_en_bois</a:t>
            </a:r>
            <a:endParaRPr lang="en-US" sz="2400" b="1" dirty="0">
              <a:solidFill>
                <a:srgbClr val="00FF00"/>
              </a:solidFill>
            </a:endParaRPr>
          </a:p>
          <a:p>
            <a:pPr>
              <a:spcBef>
                <a:spcPct val="167000"/>
              </a:spcBef>
              <a:buFont typeface="Monotype Sorts" pitchFamily="2" charset="2"/>
              <a:buNone/>
            </a:pPr>
            <a:r>
              <a:rPr lang="en-US" sz="2000" b="1" dirty="0" err="1"/>
              <a:t>Dans</a:t>
            </a:r>
            <a:r>
              <a:rPr lang="en-US" sz="2000" b="1" dirty="0"/>
              <a:t> </a:t>
            </a:r>
            <a:r>
              <a:rPr lang="en-US" sz="2000" b="1" dirty="0" err="1"/>
              <a:t>ce</a:t>
            </a:r>
            <a:r>
              <a:rPr lang="en-US" sz="2000" b="1" dirty="0"/>
              <a:t> CREATE TABLE,</a:t>
            </a:r>
            <a:r>
              <a:rPr lang="en-US" sz="2000" b="1" dirty="0">
                <a:solidFill>
                  <a:srgbClr val="00DFCA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  </a:t>
            </a:r>
            <a:r>
              <a:rPr lang="en-US" sz="2400" b="1" dirty="0" err="1">
                <a:solidFill>
                  <a:schemeClr val="tx2"/>
                </a:solidFill>
              </a:rPr>
              <a:t>ch_en_bois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fr-FR" sz="2400" b="1" dirty="0"/>
              <a:t>est un identificateur </a:t>
            </a:r>
            <a:r>
              <a:rPr lang="fr-FR" sz="2400" b="1" i="1" dirty="0"/>
              <a:t>multiple</a:t>
            </a:r>
            <a:r>
              <a:rPr lang="fr-FR" sz="2400" b="1" dirty="0"/>
              <a:t>.</a:t>
            </a:r>
            <a:endParaRPr lang="fr-FR" sz="2000" b="1" dirty="0"/>
          </a:p>
          <a:p>
            <a:pPr>
              <a:buFont typeface="Monotype Sorts" pitchFamily="2" charset="2"/>
              <a:buNone/>
            </a:pPr>
            <a:endParaRPr lang="fr-FR" sz="2000" b="1" dirty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084168" y="2734602"/>
            <a:ext cx="1300162" cy="60721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0" dirty="0">
                <a:solidFill>
                  <a:srgbClr val="FFFF00"/>
                </a:solidFill>
              </a:rPr>
              <a:t>Unité de</a:t>
            </a:r>
          </a:p>
          <a:p>
            <a:pPr algn="ctr"/>
            <a:r>
              <a:rPr lang="fr-FR" b="0" dirty="0">
                <a:solidFill>
                  <a:srgbClr val="FFFF00"/>
                </a:solidFill>
              </a:rPr>
              <a:t>mesure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sz="4000" dirty="0"/>
              <a:t>MSQL </a:t>
            </a:r>
            <a:br>
              <a:rPr lang="fr-FR" sz="4000" dirty="0"/>
            </a:br>
            <a:r>
              <a:rPr lang="fr-FR" sz="3200" dirty="0" smtClean="0">
                <a:solidFill>
                  <a:srgbClr val="00FF00"/>
                </a:solidFill>
              </a:rPr>
              <a:t>Requête </a:t>
            </a:r>
            <a:r>
              <a:rPr lang="fr-FR" sz="3200" dirty="0" err="1" smtClean="0">
                <a:solidFill>
                  <a:srgbClr val="00FF00"/>
                </a:solidFill>
              </a:rPr>
              <a:t>multibase</a:t>
            </a:r>
            <a:r>
              <a:rPr lang="fr-FR" sz="3200" dirty="0" smtClean="0">
                <a:solidFill>
                  <a:srgbClr val="00FF00"/>
                </a:solidFill>
              </a:rPr>
              <a:t> </a:t>
            </a:r>
            <a:r>
              <a:rPr lang="fr-FR" sz="3200" i="1" dirty="0" smtClean="0">
                <a:solidFill>
                  <a:srgbClr val="00FF00"/>
                </a:solidFill>
              </a:rPr>
              <a:t>élémentaire</a:t>
            </a:r>
            <a:endParaRPr lang="fr-FR" sz="3200" i="1" dirty="0">
              <a:solidFill>
                <a:srgbClr val="00FF00"/>
              </a:solidFill>
            </a:endParaRPr>
          </a:p>
        </p:txBody>
      </p:sp>
      <p:graphicFrame>
        <p:nvGraphicFramePr>
          <p:cNvPr id="1229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045891"/>
              </p:ext>
            </p:extLst>
          </p:nvPr>
        </p:nvGraphicFramePr>
        <p:xfrm>
          <a:off x="251520" y="3068960"/>
          <a:ext cx="1833245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Document" r:id="rId4" imgW="11944192" imgH="2078459" progId="Word.Document.8">
                  <p:embed/>
                </p:oleObj>
              </mc:Choice>
              <mc:Fallback>
                <p:oleObj name="Document" r:id="rId4" imgW="11944192" imgH="2078459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068960"/>
                        <a:ext cx="1833245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55576" y="177281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1"/>
                </a:solidFill>
              </a:rPr>
              <a:t>Expressible</a:t>
            </a:r>
            <a:r>
              <a:rPr lang="fr-FR" sz="2800" dirty="0" smtClean="0">
                <a:solidFill>
                  <a:schemeClr val="tx1"/>
                </a:solidFill>
              </a:rPr>
              <a:t> en SQL augmenté par le concept de noms de </a:t>
            </a:r>
            <a:r>
              <a:rPr lang="fr-FR" sz="2800" dirty="0" err="1" smtClean="0">
                <a:solidFill>
                  <a:schemeClr val="tx1"/>
                </a:solidFill>
              </a:rPr>
              <a:t>BDs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/>
              <a:t>Requêtes multibases élémentaires</a:t>
            </a:r>
            <a:br>
              <a:rPr lang="fr-FR" sz="3200" b="1"/>
            </a:br>
            <a:r>
              <a:rPr lang="fr-FR" sz="3200">
                <a:solidFill>
                  <a:srgbClr val="00FF00"/>
                </a:solidFill>
              </a:rPr>
              <a:t>	Rappel historique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410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b="1" dirty="0">
                <a:solidFill>
                  <a:srgbClr val="00FF00"/>
                </a:solidFill>
              </a:rPr>
              <a:t>Le concept de requêtes </a:t>
            </a:r>
            <a:r>
              <a:rPr lang="fr-FR" b="1" dirty="0" err="1">
                <a:solidFill>
                  <a:srgbClr val="00FF00"/>
                </a:solidFill>
              </a:rPr>
              <a:t>multibases</a:t>
            </a:r>
            <a:r>
              <a:rPr lang="fr-FR" b="1" dirty="0">
                <a:solidFill>
                  <a:srgbClr val="00FF00"/>
                </a:solidFill>
              </a:rPr>
              <a:t> a été proposé à</a:t>
            </a:r>
            <a:r>
              <a:rPr lang="fr-FR" b="1" dirty="0">
                <a:solidFill>
                  <a:schemeClr val="tx2"/>
                </a:solidFill>
              </a:rPr>
              <a:t> l’INRIA </a:t>
            </a:r>
            <a:r>
              <a:rPr lang="fr-FR" b="1" dirty="0">
                <a:solidFill>
                  <a:srgbClr val="00FF00"/>
                </a:solidFill>
              </a:rPr>
              <a:t>vers 1985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b="1" dirty="0">
                <a:solidFill>
                  <a:srgbClr val="00FF00"/>
                </a:solidFill>
              </a:rPr>
              <a:t>Sybase a été le 1èr SGBD commercial  à offrir les requêtes </a:t>
            </a:r>
            <a:r>
              <a:rPr lang="fr-FR" b="1" dirty="0" err="1">
                <a:solidFill>
                  <a:srgbClr val="00FF00"/>
                </a:solidFill>
              </a:rPr>
              <a:t>multibases</a:t>
            </a:r>
            <a:r>
              <a:rPr lang="fr-FR" b="1" dirty="0">
                <a:solidFill>
                  <a:srgbClr val="00FF00"/>
                </a:solidFill>
              </a:rPr>
              <a:t> élémentaires 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b="1" dirty="0">
                <a:solidFill>
                  <a:srgbClr val="00FF00"/>
                </a:solidFill>
              </a:rPr>
              <a:t>Vers 1988-89, bases Sybase uniquement</a:t>
            </a:r>
          </a:p>
          <a:p>
            <a:pPr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b="1" dirty="0">
                <a:solidFill>
                  <a:srgbClr val="00FF00"/>
                </a:solidFill>
              </a:rPr>
              <a:t>Le standard SQL a pris en compte le préfixe par les noms de bases vers 1993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b="1" dirty="0">
                <a:solidFill>
                  <a:srgbClr val="00FF00"/>
                </a:solidFill>
              </a:rPr>
              <a:t>SQL Access Group présidé par Jim Gray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b="1" dirty="0">
                <a:solidFill>
                  <a:srgbClr val="00FF00"/>
                </a:solidFill>
              </a:rPr>
              <a:t>Pour les requêtes </a:t>
            </a:r>
            <a:r>
              <a:rPr lang="fr-FR" b="1" dirty="0" err="1">
                <a:solidFill>
                  <a:srgbClr val="00FF00"/>
                </a:solidFill>
              </a:rPr>
              <a:t>multibases</a:t>
            </a:r>
            <a:r>
              <a:rPr lang="fr-FR" b="1" dirty="0">
                <a:solidFill>
                  <a:srgbClr val="00FF00"/>
                </a:solidFill>
              </a:rPr>
              <a:t> élémentaires </a:t>
            </a:r>
            <a:r>
              <a:rPr lang="fr-FR" b="1" dirty="0" smtClean="0">
                <a:solidFill>
                  <a:srgbClr val="00FF00"/>
                </a:solidFill>
              </a:rPr>
              <a:t>seulement</a:t>
            </a:r>
            <a:endParaRPr lang="fr-F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/>
              <a:t>Requêtes multibases élémentaires</a:t>
            </a:r>
            <a:br>
              <a:rPr lang="fr-FR" sz="3200" b="1"/>
            </a:br>
            <a:r>
              <a:rPr lang="fr-FR" sz="3200">
                <a:solidFill>
                  <a:srgbClr val="00FF00"/>
                </a:solidFill>
              </a:rPr>
              <a:t>	Rappel historique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410200"/>
          </a:xfrm>
          <a:noFill/>
          <a:ln/>
        </p:spPr>
        <p:txBody>
          <a:bodyPr/>
          <a:lstStyle/>
          <a:p>
            <a:pPr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sz="3600" b="1" dirty="0" smtClean="0">
                <a:solidFill>
                  <a:srgbClr val="00FF00"/>
                </a:solidFill>
              </a:rPr>
              <a:t>Ce </a:t>
            </a:r>
            <a:r>
              <a:rPr lang="fr-FR" sz="3600" b="1" dirty="0">
                <a:solidFill>
                  <a:srgbClr val="00FF00"/>
                </a:solidFill>
              </a:rPr>
              <a:t>standard est diversement suivi par les dialectes commerciaux SQL. Par exemple: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sz="3200" b="1" dirty="0" err="1">
                <a:solidFill>
                  <a:srgbClr val="00FF00"/>
                </a:solidFill>
              </a:rPr>
              <a:t>MsAccess</a:t>
            </a:r>
            <a:r>
              <a:rPr lang="fr-FR" sz="3200" b="1" dirty="0">
                <a:solidFill>
                  <a:srgbClr val="00FF00"/>
                </a:solidFill>
              </a:rPr>
              <a:t>, SQL-Server, Sybase </a:t>
            </a:r>
            <a:r>
              <a:rPr lang="fr-FR" sz="3200" b="1" dirty="0" smtClean="0">
                <a:solidFill>
                  <a:srgbClr val="00FF00"/>
                </a:solidFill>
              </a:rPr>
              <a:t>, </a:t>
            </a:r>
            <a:r>
              <a:rPr lang="fr-FR" sz="3200" b="1" dirty="0" err="1" smtClean="0">
                <a:solidFill>
                  <a:srgbClr val="00FF00"/>
                </a:solidFill>
              </a:rPr>
              <a:t>Interbase</a:t>
            </a:r>
            <a:r>
              <a:rPr lang="fr-FR" sz="3200" b="1" dirty="0" smtClean="0">
                <a:solidFill>
                  <a:srgbClr val="00FF00"/>
                </a:solidFill>
              </a:rPr>
              <a:t>, MySQL… le </a:t>
            </a:r>
            <a:r>
              <a:rPr lang="fr-FR" sz="3200" b="1" dirty="0">
                <a:solidFill>
                  <a:srgbClr val="00FF00"/>
                </a:solidFill>
              </a:rPr>
              <a:t>suivent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sz="3200" b="1" dirty="0">
                <a:solidFill>
                  <a:srgbClr val="00FF00"/>
                </a:solidFill>
              </a:rPr>
              <a:t>Oracle utilise le </a:t>
            </a:r>
            <a:r>
              <a:rPr lang="fr-FR" sz="3200" b="1" dirty="0" err="1">
                <a:solidFill>
                  <a:srgbClr val="00FF00"/>
                </a:solidFill>
              </a:rPr>
              <a:t>postfixage</a:t>
            </a:r>
            <a:r>
              <a:rPr lang="fr-FR" sz="3200" b="1" dirty="0">
                <a:solidFill>
                  <a:srgbClr val="00FF00"/>
                </a:solidFill>
              </a:rPr>
              <a:t> (voir plus loin)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sz="3200" b="1" dirty="0">
                <a:solidFill>
                  <a:srgbClr val="00FF00"/>
                </a:solidFill>
              </a:rPr>
              <a:t>DB2 </a:t>
            </a:r>
            <a:r>
              <a:rPr lang="fr-FR" sz="3200" b="1" dirty="0" smtClean="0">
                <a:solidFill>
                  <a:srgbClr val="00FF00"/>
                </a:solidFill>
              </a:rPr>
              <a:t> aussi  depuis V.7 </a:t>
            </a:r>
            <a:r>
              <a:rPr lang="fr-FR" sz="3200" b="1" dirty="0">
                <a:solidFill>
                  <a:srgbClr val="00FF00"/>
                </a:solidFill>
              </a:rPr>
              <a:t>(Août 2000) </a:t>
            </a:r>
          </a:p>
          <a:p>
            <a:pPr lvl="1">
              <a:spcBef>
                <a:spcPct val="15000"/>
              </a:spcBef>
              <a:buClrTx/>
              <a:buSzTx/>
              <a:buFontTx/>
              <a:buChar char="•"/>
            </a:pPr>
            <a:r>
              <a:rPr lang="fr-FR" sz="3200" b="1" dirty="0" err="1" smtClean="0">
                <a:solidFill>
                  <a:srgbClr val="00FF00"/>
                </a:solidFill>
              </a:rPr>
              <a:t>PostgreSQL</a:t>
            </a:r>
            <a:r>
              <a:rPr lang="fr-FR" sz="3200" b="1" dirty="0">
                <a:solidFill>
                  <a:srgbClr val="00FF00"/>
                </a:solidFill>
              </a:rPr>
              <a:t> </a:t>
            </a:r>
            <a:r>
              <a:rPr lang="fr-FR" sz="3200" b="1" dirty="0" smtClean="0">
                <a:solidFill>
                  <a:srgbClr val="00FF00"/>
                </a:solidFill>
              </a:rPr>
              <a:t>reste monobases (2012)</a:t>
            </a:r>
          </a:p>
        </p:txBody>
      </p:sp>
    </p:spTree>
    <p:extLst>
      <p:ext uri="{BB962C8B-B14F-4D97-AF65-F5344CB8AC3E}">
        <p14:creationId xmlns:p14="http://schemas.microsoft.com/office/powerpoint/2010/main" val="24984126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sz="4000"/>
              <a:t>MSQL </a:t>
            </a:r>
            <a:br>
              <a:rPr lang="fr-FR" sz="4000"/>
            </a:br>
            <a:r>
              <a:rPr lang="fr-FR" sz="3200">
                <a:solidFill>
                  <a:srgbClr val="00FF00"/>
                </a:solidFill>
              </a:rPr>
              <a:t>Base par défaut</a:t>
            </a: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01574"/>
              </p:ext>
            </p:extLst>
          </p:nvPr>
        </p:nvGraphicFramePr>
        <p:xfrm>
          <a:off x="304800" y="1909763"/>
          <a:ext cx="17860963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Document" r:id="rId4" imgW="11821896" imgH="2067652" progId="Word.Document.8">
                  <p:embed/>
                </p:oleObj>
              </mc:Choice>
              <mc:Fallback>
                <p:oleObj name="Document" r:id="rId4" imgW="11821896" imgH="2067652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9763"/>
                        <a:ext cx="17860963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6613" y="5942013"/>
            <a:ext cx="6121400" cy="46672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fr-FR" sz="2400" b="0">
                <a:solidFill>
                  <a:srgbClr val="51DC00"/>
                </a:solidFill>
              </a:rPr>
              <a:t>Les tables de la base par défaut sont sans préfixe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sz="4000"/>
              <a:t>MSQL </a:t>
            </a:r>
            <a:br>
              <a:rPr lang="fr-FR" sz="4000"/>
            </a:br>
            <a:r>
              <a:rPr lang="fr-FR" sz="4000"/>
              <a:t> </a:t>
            </a:r>
            <a:r>
              <a:rPr lang="fr-FR" sz="3200">
                <a:solidFill>
                  <a:srgbClr val="00FF00"/>
                </a:solidFill>
              </a:rPr>
              <a:t>Requêtes élémentaires sans noms de BDs</a:t>
            </a:r>
          </a:p>
        </p:txBody>
      </p:sp>
      <p:graphicFrame>
        <p:nvGraphicFramePr>
          <p:cNvPr id="1433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29298"/>
              </p:ext>
            </p:extLst>
          </p:nvPr>
        </p:nvGraphicFramePr>
        <p:xfrm>
          <a:off x="533400" y="1768475"/>
          <a:ext cx="182800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Document" r:id="rId4" imgW="11821896" imgH="2067652" progId="Word.Document.8">
                  <p:embed/>
                </p:oleObj>
              </mc:Choice>
              <mc:Fallback>
                <p:oleObj name="Document" r:id="rId4" imgW="11821896" imgH="2067652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68475"/>
                        <a:ext cx="182800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1363" y="5808663"/>
            <a:ext cx="4902200" cy="831850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400">
                <a:solidFill>
                  <a:srgbClr val="00FF00"/>
                </a:solidFill>
              </a:rPr>
              <a:t>Les noms (propres) de tables sont </a:t>
            </a:r>
          </a:p>
          <a:p>
            <a:r>
              <a:rPr lang="fr-FR" sz="2400">
                <a:solidFill>
                  <a:schemeClr val="tx2"/>
                </a:solidFill>
              </a:rPr>
              <a:t>uniques</a:t>
            </a:r>
            <a:r>
              <a:rPr lang="fr-FR" sz="2400">
                <a:solidFill>
                  <a:srgbClr val="00FF00"/>
                </a:solidFill>
              </a:rPr>
              <a:t> dans le champ de la requête</a:t>
            </a:r>
          </a:p>
        </p:txBody>
      </p:sp>
      <p:sp>
        <p:nvSpPr>
          <p:cNvPr id="14341" name="Arc 5"/>
          <p:cNvSpPr>
            <a:spLocks/>
          </p:cNvSpPr>
          <p:nvPr/>
        </p:nvSpPr>
        <p:spPr bwMode="auto">
          <a:xfrm>
            <a:off x="522288" y="4114800"/>
            <a:ext cx="184150" cy="16510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Arc 6"/>
          <p:cNvSpPr>
            <a:spLocks/>
          </p:cNvSpPr>
          <p:nvPr/>
        </p:nvSpPr>
        <p:spPr bwMode="auto">
          <a:xfrm rot="10800000">
            <a:off x="514350" y="2571750"/>
            <a:ext cx="184150" cy="1651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  <a:solidFill>
            <a:srgbClr val="919191"/>
          </a:solidFill>
          <a:ln/>
          <a:effectLst>
            <a:outerShdw dist="107763" dir="2700000" algn="ctr" rotWithShape="0">
              <a:schemeClr val="accent2"/>
            </a:outerShdw>
          </a:effectLst>
        </p:spPr>
        <p:txBody>
          <a:bodyPr anchor="ctr"/>
          <a:lstStyle/>
          <a:p>
            <a:pPr algn="ctr"/>
            <a:r>
              <a:rPr lang="fr-FR" sz="3600" b="1"/>
              <a:t>Manipulations Multibases et Distribuées</a:t>
            </a:r>
            <a:r>
              <a:rPr lang="fr-FR" sz="3600"/>
              <a:t> </a:t>
            </a:r>
            <a:r>
              <a:rPr lang="fr-FR" sz="2400"/>
              <a:t>(Kandinsky: Ligne avec Accompagnement, 1937 </a:t>
            </a:r>
            <a:r>
              <a:rPr lang="fr-FR" sz="2400" b="1"/>
              <a:t>)</a:t>
            </a:r>
          </a:p>
        </p:txBody>
      </p:sp>
      <p:pic>
        <p:nvPicPr>
          <p:cNvPr id="77833" name="Picture 9" descr="D:\QVLINK\kandins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Mises à jour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3573463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USE  (</a:t>
            </a:r>
            <a:r>
              <a:rPr lang="en-US" sz="2400" dirty="0" err="1"/>
              <a:t>bnp</a:t>
            </a:r>
            <a:r>
              <a:rPr lang="en-US" sz="2400" dirty="0"/>
              <a:t> b)  </a:t>
            </a:r>
            <a:r>
              <a:rPr lang="en-US" sz="2400" dirty="0" err="1"/>
              <a:t>sg</a:t>
            </a:r>
            <a:r>
              <a:rPr lang="en-US" sz="2400" dirty="0"/>
              <a:t> ;		 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UPDATE account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SET </a:t>
            </a:r>
            <a:r>
              <a:rPr lang="en-US" sz="2400" dirty="0" err="1"/>
              <a:t>account.balance</a:t>
            </a:r>
            <a:r>
              <a:rPr lang="en-US" sz="2400" dirty="0"/>
              <a:t> = </a:t>
            </a:r>
            <a:r>
              <a:rPr lang="en-US" sz="2400" dirty="0" err="1"/>
              <a:t>account.balance</a:t>
            </a:r>
            <a:r>
              <a:rPr lang="en-US" sz="2400" dirty="0"/>
              <a:t> + 500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		WHERE </a:t>
            </a:r>
            <a:r>
              <a:rPr lang="en-US" sz="2400" dirty="0" err="1"/>
              <a:t>account.balance</a:t>
            </a:r>
            <a:r>
              <a:rPr lang="en-US" sz="2400" dirty="0"/>
              <a:t> &gt; </a:t>
            </a:r>
            <a:r>
              <a:rPr lang="en-US" sz="2400" dirty="0" err="1"/>
              <a:t>acc.balance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r>
              <a:rPr lang="en-US" sz="2400" dirty="0"/>
              <a:t>		AND </a:t>
            </a:r>
            <a:r>
              <a:rPr lang="en-US" sz="2400" dirty="0" err="1"/>
              <a:t>b.client.clname</a:t>
            </a:r>
            <a:r>
              <a:rPr lang="en-US" sz="2400" dirty="0"/>
              <a:t> = </a:t>
            </a:r>
            <a:r>
              <a:rPr lang="en-US" sz="2400" dirty="0" err="1"/>
              <a:t>sg.client.cname</a:t>
            </a:r>
            <a:r>
              <a:rPr lang="en-US" sz="2400" dirty="0"/>
              <a:t> AND 			</a:t>
            </a:r>
            <a:r>
              <a:rPr lang="en-US" sz="2400" dirty="0" err="1"/>
              <a:t>b.client.street</a:t>
            </a:r>
            <a:r>
              <a:rPr lang="en-US" sz="2400" dirty="0"/>
              <a:t> = </a:t>
            </a:r>
            <a:r>
              <a:rPr lang="en-US" sz="2400" dirty="0" err="1"/>
              <a:t>sg.client.street</a:t>
            </a:r>
            <a:r>
              <a:rPr lang="en-US" sz="2400" dirty="0"/>
              <a:t> ;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fr-FR" dirty="0" smtClean="0">
                <a:solidFill>
                  <a:schemeClr val="tx2"/>
                </a:solidFill>
              </a:rPr>
              <a:t>Que veut dire cette requête ?</a:t>
            </a:r>
            <a:endParaRPr lang="fr-FR" dirty="0" smtClean="0"/>
          </a:p>
          <a:p>
            <a:pPr>
              <a:buFont typeface="Monotype Sorts" pitchFamily="2" charset="2"/>
              <a:buNone/>
            </a:pPr>
            <a:endParaRPr lang="fr-FR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multiples</a:t>
            </a:r>
          </a:p>
        </p:txBody>
      </p:sp>
      <p:graphicFrame>
        <p:nvGraphicFramePr>
          <p:cNvPr id="1638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358209"/>
              </p:ext>
            </p:extLst>
          </p:nvPr>
        </p:nvGraphicFramePr>
        <p:xfrm>
          <a:off x="1731963" y="1536700"/>
          <a:ext cx="53689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Document" r:id="rId4" imgW="5483860" imgH="1345055" progId="Word.Document.8">
                  <p:embed/>
                </p:oleObj>
              </mc:Choice>
              <mc:Fallback>
                <p:oleObj name="Document" r:id="rId4" imgW="5483860" imgH="1345055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536700"/>
                        <a:ext cx="53689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04900"/>
          </a:xfrm>
          <a:noFill/>
          <a:ln/>
        </p:spPr>
        <p:txBody>
          <a:bodyPr/>
          <a:lstStyle/>
          <a:p>
            <a:r>
              <a:rPr lang="en-US"/>
              <a:t>Requêtes multiples</a:t>
            </a:r>
            <a:br>
              <a:rPr lang="en-US"/>
            </a:br>
            <a:r>
              <a:rPr lang="en-US" sz="2400">
                <a:solidFill>
                  <a:schemeClr val="tx1"/>
                </a:solidFill>
              </a:rPr>
              <a:t>(toute succursale aux Champs Elysées)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41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8788" y="1533525"/>
          <a:ext cx="5476875" cy="504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Document" r:id="rId4" imgW="5486400" imgH="4629960" progId="Word.Document.8">
                  <p:embed/>
                </p:oleObj>
              </mc:Choice>
              <mc:Fallback>
                <p:oleObj name="Document" r:id="rId4" imgW="5486400" imgH="462996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1533525"/>
                        <a:ext cx="5476875" cy="504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Résultat (une multitable)</a:t>
            </a:r>
          </a:p>
        </p:txBody>
      </p:sp>
      <p:graphicFrame>
        <p:nvGraphicFramePr>
          <p:cNvPr id="1843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697548"/>
              </p:ext>
            </p:extLst>
          </p:nvPr>
        </p:nvGraphicFramePr>
        <p:xfrm>
          <a:off x="323528" y="1556792"/>
          <a:ext cx="8820472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Document" r:id="rId4" imgW="5507027" imgH="2685427" progId="Word.Document.8">
                  <p:embed/>
                </p:oleObj>
              </mc:Choice>
              <mc:Fallback>
                <p:oleObj name="Document" r:id="rId4" imgW="5507027" imgH="2685427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820472" cy="561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Intéroperabilité</a:t>
            </a:r>
            <a:r>
              <a:rPr lang="en-US" dirty="0" smtClean="0"/>
              <a:t> scalable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1500174"/>
            <a:ext cx="8715404" cy="535782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tabLst/>
              <a:defRPr/>
            </a:pPr>
            <a:r>
              <a:rPr lang="fr-FR" sz="24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3600" b="0" kern="0" dirty="0" smtClean="0">
                <a:solidFill>
                  <a:schemeClr val="tx2"/>
                </a:solidFill>
                <a:latin typeface="+mn-lt"/>
              </a:rPr>
              <a:t>Autonomie locale / celle </a:t>
            </a:r>
            <a:r>
              <a:rPr lang="fr-FR" sz="3600" b="0" kern="0" dirty="0" err="1" smtClean="0">
                <a:solidFill>
                  <a:schemeClr val="tx2"/>
                </a:solidFill>
                <a:latin typeface="+mn-lt"/>
              </a:rPr>
              <a:t>multibase</a:t>
            </a:r>
            <a:endParaRPr lang="fr-FR" sz="3200" b="0" kern="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DBA peut utiliser tout nom de table de succursales, à condition qu’il commence par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endParaRPr lang="fr-FR" sz="3200" b="0" kern="0" dirty="0" smtClean="0">
              <a:solidFill>
                <a:schemeClr val="tx2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fr-FR" sz="3200" b="0" kern="0" dirty="0" smtClean="0">
                <a:solidFill>
                  <a:schemeClr val="tx2"/>
                </a:solidFill>
                <a:latin typeface="+mn-lt"/>
              </a:rPr>
              <a:t>Bra, </a:t>
            </a:r>
            <a:r>
              <a:rPr kumimoji="0" lang="fr-FR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Branch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Branches…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2400" b="0" kern="0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800" b="0" kern="0" baseline="0" dirty="0" smtClean="0">
                <a:solidFill>
                  <a:schemeClr val="tx2"/>
                </a:solidFill>
                <a:latin typeface="+mn-lt"/>
              </a:rPr>
              <a:t>Le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 concept de rue s’appelle « </a:t>
            </a:r>
            <a:r>
              <a:rPr lang="fr-FR" sz="2800" b="0" kern="0" dirty="0" err="1" smtClean="0">
                <a:solidFill>
                  <a:schemeClr val="tx2"/>
                </a:solidFill>
                <a:latin typeface="+mn-lt"/>
              </a:rPr>
              <a:t>street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 »</a:t>
            </a:r>
            <a:endParaRPr lang="fr-FR" sz="2400" b="0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24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3600" b="0" kern="0" dirty="0" smtClean="0">
                <a:solidFill>
                  <a:schemeClr val="tx2"/>
                </a:solidFill>
                <a:latin typeface="+mn-lt"/>
              </a:rPr>
              <a:t>Alors l’usager </a:t>
            </a:r>
            <a:r>
              <a:rPr lang="fr-FR" sz="3600" b="0" kern="0" dirty="0" err="1" smtClean="0">
                <a:solidFill>
                  <a:schemeClr val="tx2"/>
                </a:solidFill>
                <a:latin typeface="+mn-lt"/>
              </a:rPr>
              <a:t>multibase</a:t>
            </a:r>
            <a:r>
              <a:rPr lang="fr-FR" sz="3600" b="0" kern="0" dirty="0" smtClean="0">
                <a:solidFill>
                  <a:schemeClr val="tx2"/>
                </a:solidFill>
                <a:latin typeface="+mn-lt"/>
              </a:rPr>
              <a:t> peut formuler sa requête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36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3600" b="0" kern="0" dirty="0" smtClean="0">
                <a:solidFill>
                  <a:schemeClr val="tx1"/>
                </a:solidFill>
                <a:latin typeface="+mn-lt"/>
              </a:rPr>
              <a:t>Cette requête reste valable pour toute nouvelle base rejoignant Banks </a:t>
            </a:r>
            <a:endParaRPr lang="fr-FR" sz="2800" b="0" kern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371600"/>
          </a:xfrm>
          <a:noFill/>
          <a:ln/>
        </p:spPr>
        <p:txBody>
          <a:bodyPr/>
          <a:lstStyle/>
          <a:p>
            <a:r>
              <a:rPr lang="en-US" dirty="0" err="1"/>
              <a:t>Mises</a:t>
            </a:r>
            <a:r>
              <a:rPr lang="en-US" dirty="0"/>
              <a:t> à Jour </a:t>
            </a:r>
            <a:r>
              <a:rPr lang="en-US" dirty="0" smtClean="0"/>
              <a:t>Multiples</a:t>
            </a:r>
            <a:endParaRPr lang="en-US" sz="2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24000"/>
            <a:ext cx="8496944" cy="502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M" sz="4000" dirty="0" smtClean="0"/>
              <a:t> </a:t>
            </a:r>
            <a:r>
              <a:rPr lang="fr-CM" sz="3600" dirty="0" smtClean="0"/>
              <a:t>Changer  la rue ‘Etoile’ à ‘Charles de Gaulle’ dans tout attribut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street</a:t>
            </a:r>
            <a:r>
              <a:rPr lang="en-US" sz="3600" dirty="0" smtClean="0"/>
              <a:t>)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Use </a:t>
            </a:r>
            <a:r>
              <a:rPr lang="en-US" sz="4000" b="1" dirty="0">
                <a:solidFill>
                  <a:schemeClr val="tx2"/>
                </a:solidFill>
              </a:rPr>
              <a:t>Banks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Update *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set  street = 'Charles de Gaulle"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where street = '</a:t>
            </a:r>
            <a:r>
              <a:rPr lang="en-US" sz="4000" b="1" dirty="0" err="1">
                <a:solidFill>
                  <a:schemeClr val="tx2"/>
                </a:solidFill>
              </a:rPr>
              <a:t>Etoile</a:t>
            </a:r>
            <a:r>
              <a:rPr lang="en-US" sz="4000" b="1" dirty="0">
                <a:solidFill>
                  <a:schemeClr val="tx2"/>
                </a:solidFill>
              </a:rPr>
              <a:t>‘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BE" sz="3600" dirty="0"/>
              <a:t>Quelles sont les instructions SQL </a:t>
            </a:r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3600" dirty="0" smtClean="0"/>
              <a:t>générées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371600"/>
          </a:xfrm>
          <a:noFill/>
          <a:ln/>
        </p:spPr>
        <p:txBody>
          <a:bodyPr/>
          <a:lstStyle/>
          <a:p>
            <a:r>
              <a:rPr lang="en-US" dirty="0" err="1"/>
              <a:t>Mises</a:t>
            </a:r>
            <a:r>
              <a:rPr lang="en-US" dirty="0"/>
              <a:t> à Jour </a:t>
            </a:r>
            <a:r>
              <a:rPr lang="en-US" dirty="0" smtClean="0"/>
              <a:t>Multiples</a:t>
            </a:r>
            <a:endParaRPr lang="en-US" sz="2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24000"/>
            <a:ext cx="8496944" cy="502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BE" sz="3600" dirty="0" smtClean="0"/>
              <a:t>Notez  la </a:t>
            </a:r>
            <a:r>
              <a:rPr lang="fr-BE" sz="3600" dirty="0" err="1" smtClean="0"/>
              <a:t>scalabilité</a:t>
            </a:r>
            <a:endParaRPr lang="fr-BE" sz="3600" dirty="0" smtClean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fr-BE" sz="3600" dirty="0" smtClean="0"/>
              <a:t> La requête serait la même si Banks avait 10 000 bases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fr-BE" sz="3600" dirty="0" smtClean="0"/>
              <a:t>  A condition que toutes les bases désignent  la rue comme </a:t>
            </a:r>
            <a:r>
              <a:rPr lang="fr-BE" sz="3600" b="1" dirty="0" err="1" smtClean="0">
                <a:solidFill>
                  <a:srgbClr val="FFFF00"/>
                </a:solidFill>
              </a:rPr>
              <a:t>street</a:t>
            </a:r>
            <a:endParaRPr lang="fr-BE" sz="3600" b="1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fr-BE" sz="3600" b="1" dirty="0" smtClean="0">
                <a:solidFill>
                  <a:srgbClr val="FFFF00"/>
                </a:solidFill>
              </a:rPr>
              <a:t>C’est le cas aussi de  toute BD parallèle fragmentée horizontalement</a:t>
            </a:r>
            <a:endParaRPr lang="fr-BE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371600"/>
          </a:xfrm>
          <a:noFill/>
          <a:ln/>
        </p:spPr>
        <p:txBody>
          <a:bodyPr/>
          <a:lstStyle/>
          <a:p>
            <a:r>
              <a:rPr lang="en-US" dirty="0" err="1"/>
              <a:t>Mises</a:t>
            </a:r>
            <a:r>
              <a:rPr lang="en-US" dirty="0"/>
              <a:t> à Jour Multiples</a:t>
            </a:r>
            <a:br>
              <a:rPr lang="en-US" dirty="0"/>
            </a:br>
            <a:r>
              <a:rPr lang="en-US" sz="2400" dirty="0"/>
              <a:t>(</a:t>
            </a:r>
            <a:r>
              <a:rPr lang="fr-CM" sz="2400" dirty="0">
                <a:solidFill>
                  <a:schemeClr val="tx1"/>
                </a:solidFill>
              </a:rPr>
              <a:t>change rue ‘Etoile’ à ‘Charles de Gaulle’ dans tout attribut</a:t>
            </a:r>
            <a:r>
              <a:rPr lang="en-US" sz="2400" dirty="0"/>
              <a:t> </a:t>
            </a:r>
            <a:r>
              <a:rPr lang="en-US" sz="2400" b="1" dirty="0"/>
              <a:t>street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US" sz="2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48600" cy="502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Use </a:t>
            </a:r>
            <a:r>
              <a:rPr lang="en-US" sz="3600" b="1" dirty="0">
                <a:solidFill>
                  <a:schemeClr val="tx2"/>
                </a:solidFill>
              </a:rPr>
              <a:t>Banks </a:t>
            </a:r>
            <a:r>
              <a:rPr lang="en-US" sz="3600" b="1" dirty="0">
                <a:solidFill>
                  <a:srgbClr val="00DFCA"/>
                </a:solidFill>
              </a:rPr>
              <a:t>vital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cic</a:t>
            </a: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Update *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set  street = 'Charles de Gaulle"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where street = '</a:t>
            </a:r>
            <a:r>
              <a:rPr lang="en-US" sz="3600" b="1" dirty="0" err="1">
                <a:solidFill>
                  <a:schemeClr val="tx2"/>
                </a:solidFill>
              </a:rPr>
              <a:t>Etoile</a:t>
            </a:r>
            <a:r>
              <a:rPr lang="en-US" sz="3600" b="1" dirty="0">
                <a:solidFill>
                  <a:schemeClr val="tx2"/>
                </a:solidFill>
              </a:rPr>
              <a:t>'</a:t>
            </a:r>
          </a:p>
          <a:p>
            <a:pPr>
              <a:lnSpc>
                <a:spcPct val="90000"/>
              </a:lnSpc>
              <a:spcBef>
                <a:spcPct val="42000"/>
              </a:spcBef>
            </a:pPr>
            <a:r>
              <a:rPr lang="fr-CA" sz="3600" dirty="0"/>
              <a:t>Le modèle de transaction de MSQL  est celui de transactions </a:t>
            </a:r>
            <a:r>
              <a:rPr lang="fr-CA" sz="3600" i="1" dirty="0"/>
              <a:t>flexibles (</a:t>
            </a:r>
            <a:r>
              <a:rPr lang="fr-CA" dirty="0" err="1">
                <a:hlinkClick r:id="rId3" action="ppaction://hlinkfile"/>
              </a:rPr>
              <a:t>pdf</a:t>
            </a:r>
            <a:r>
              <a:rPr lang="fr-CA" sz="3600" i="1" dirty="0"/>
              <a:t>)</a:t>
            </a:r>
          </a:p>
          <a:p>
            <a:pPr lvl="1">
              <a:lnSpc>
                <a:spcPct val="90000"/>
              </a:lnSpc>
              <a:spcBef>
                <a:spcPct val="42000"/>
              </a:spcBef>
              <a:buFontTx/>
              <a:buNone/>
            </a:pPr>
            <a:r>
              <a:rPr lang="fr-CM" sz="3200" dirty="0"/>
              <a:t>Inclut le modèle ACID (</a:t>
            </a:r>
            <a:r>
              <a:rPr lang="fr-CM" sz="3200" b="1" dirty="0">
                <a:solidFill>
                  <a:srgbClr val="00DFCA"/>
                </a:solidFill>
              </a:rPr>
              <a:t>vital</a:t>
            </a:r>
            <a:r>
              <a:rPr lang="fr-CM" sz="3200" dirty="0"/>
              <a:t> </a:t>
            </a:r>
            <a:r>
              <a:rPr lang="fr-CM" sz="3200" b="1" dirty="0"/>
              <a:t>Banks</a:t>
            </a:r>
            <a:r>
              <a:rPr lang="fr-CM" sz="3200" dirty="0"/>
              <a:t>)</a:t>
            </a:r>
          </a:p>
          <a:p>
            <a:pPr lvl="1">
              <a:lnSpc>
                <a:spcPct val="90000"/>
              </a:lnSpc>
              <a:spcBef>
                <a:spcPct val="42000"/>
              </a:spcBef>
            </a:pPr>
            <a:r>
              <a:rPr lang="fr-CM" sz="3200" dirty="0"/>
              <a:t>	Ce dernier est souvent insuffisant dans le milieu </a:t>
            </a:r>
            <a:r>
              <a:rPr lang="fr-CM" sz="3200" dirty="0" err="1"/>
              <a:t>multibase</a:t>
            </a:r>
            <a:endParaRPr lang="fr-CM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2138"/>
            <a:ext cx="7772400" cy="779462"/>
          </a:xfrm>
          <a:noFill/>
          <a:ln/>
        </p:spPr>
        <p:txBody>
          <a:bodyPr/>
          <a:lstStyle/>
          <a:p>
            <a:r>
              <a:rPr lang="fr-FR" sz="4000" dirty="0" smtClean="0"/>
              <a:t>Variables sémantiques dans MSQL</a:t>
            </a:r>
            <a:endParaRPr lang="fr-FR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6400"/>
            <a:ext cx="8496944" cy="348079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b="1" dirty="0"/>
              <a:t>use </a:t>
            </a:r>
            <a:r>
              <a:rPr lang="en-US" b="1" dirty="0" err="1"/>
              <a:t>bnp</a:t>
            </a:r>
            <a:r>
              <a:rPr lang="en-US" b="1" dirty="0"/>
              <a:t> </a:t>
            </a:r>
            <a:r>
              <a:rPr lang="en-US" b="1" dirty="0" err="1"/>
              <a:t>sg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tx2"/>
                </a:solidFill>
              </a:rPr>
              <a:t>let x be   </a:t>
            </a:r>
            <a:r>
              <a:rPr lang="en-US" b="1" dirty="0">
                <a:solidFill>
                  <a:schemeClr val="accent2"/>
                </a:solidFill>
              </a:rPr>
              <a:t>town   city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/>
              <a:t>select * </a:t>
            </a:r>
            <a:br>
              <a:rPr lang="en-US" b="1" dirty="0"/>
            </a:br>
            <a:r>
              <a:rPr lang="en-US" b="1" dirty="0"/>
              <a:t>from b%</a:t>
            </a:r>
            <a:br>
              <a:rPr lang="en-US" b="1" dirty="0"/>
            </a:br>
            <a:r>
              <a:rPr lang="en-US" b="1" dirty="0"/>
              <a:t>where x = 'Paris' and street = 'r. de </a:t>
            </a:r>
            <a:r>
              <a:rPr lang="en-US" b="1" dirty="0" err="1"/>
              <a:t>Rivoli</a:t>
            </a:r>
            <a:r>
              <a:rPr lang="en-US" b="1" dirty="0"/>
              <a:t>'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2138"/>
            <a:ext cx="7772400" cy="779462"/>
          </a:xfrm>
          <a:noFill/>
          <a:ln/>
        </p:spPr>
        <p:txBody>
          <a:bodyPr/>
          <a:lstStyle/>
          <a:p>
            <a:r>
              <a:rPr lang="en-US" sz="4000"/>
              <a:t>Variables sémantiques dans MSQL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397824" cy="484894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/>
              <a:t>use </a:t>
            </a:r>
            <a:r>
              <a:rPr lang="en-US" sz="2800" b="1" dirty="0" err="1"/>
              <a:t>bnp</a:t>
            </a:r>
            <a:r>
              <a:rPr lang="en-US" sz="2800" b="1" dirty="0"/>
              <a:t> </a:t>
            </a:r>
            <a:r>
              <a:rPr lang="en-US" sz="2800" b="1" dirty="0" err="1"/>
              <a:t>sg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chemeClr val="tx2"/>
                </a:solidFill>
              </a:rPr>
              <a:t>let x be  </a:t>
            </a:r>
            <a:r>
              <a:rPr lang="en-US" sz="2800" b="1" dirty="0">
                <a:solidFill>
                  <a:schemeClr val="accent2"/>
                </a:solidFill>
              </a:rPr>
              <a:t> town   city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/>
              <a:t>select * </a:t>
            </a:r>
            <a:br>
              <a:rPr lang="en-US" sz="2800" b="1" dirty="0"/>
            </a:br>
            <a:r>
              <a:rPr lang="en-US" sz="2800" b="1" dirty="0"/>
              <a:t>from b%</a:t>
            </a:r>
            <a:br>
              <a:rPr lang="en-US" sz="2800" b="1" dirty="0"/>
            </a:br>
            <a:r>
              <a:rPr lang="en-US" sz="2800" b="1" dirty="0"/>
              <a:t>where x = 'Paris' and street = 'r. de </a:t>
            </a:r>
            <a:r>
              <a:rPr lang="en-US" sz="2800" b="1" dirty="0" err="1"/>
              <a:t>Rivoli</a:t>
            </a:r>
            <a:r>
              <a:rPr lang="en-US" sz="2800" b="1" dirty="0"/>
              <a:t>'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2800" b="1" dirty="0"/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use </a:t>
            </a:r>
            <a:r>
              <a:rPr lang="en-US" sz="2800" b="1" dirty="0" err="1">
                <a:solidFill>
                  <a:srgbClr val="00FF00"/>
                </a:solidFill>
              </a:rPr>
              <a:t>bnp</a:t>
            </a:r>
            <a:endParaRPr lang="en-US" sz="2800" b="1" dirty="0">
              <a:solidFill>
                <a:srgbClr val="00FF00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select * 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from </a:t>
            </a:r>
            <a:r>
              <a:rPr lang="en-US" sz="2800" b="1" dirty="0" err="1">
                <a:solidFill>
                  <a:srgbClr val="00FF00"/>
                </a:solidFill>
              </a:rPr>
              <a:t>br</a:t>
            </a:r>
            <a:endParaRPr lang="en-US" sz="2800" b="1" dirty="0">
              <a:solidFill>
                <a:srgbClr val="00FF00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where town = 'Paris' and street = 'r. de </a:t>
            </a:r>
            <a:r>
              <a:rPr lang="en-US" sz="2800" b="1" dirty="0" err="1">
                <a:solidFill>
                  <a:srgbClr val="00FF00"/>
                </a:solidFill>
              </a:rPr>
              <a:t>Rivoli</a:t>
            </a:r>
            <a:r>
              <a:rPr lang="en-US" sz="2800" b="1" dirty="0">
                <a:solidFill>
                  <a:srgbClr val="00FF00"/>
                </a:solidFill>
              </a:rPr>
              <a:t>' ;</a:t>
            </a:r>
          </a:p>
          <a:p>
            <a:pPr>
              <a:lnSpc>
                <a:spcPct val="70000"/>
              </a:lnSpc>
              <a:spcBef>
                <a:spcPct val="5900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use </a:t>
            </a:r>
            <a:r>
              <a:rPr lang="en-US" sz="2800" b="1" dirty="0" err="1">
                <a:solidFill>
                  <a:srgbClr val="00FF00"/>
                </a:solidFill>
              </a:rPr>
              <a:t>sg</a:t>
            </a:r>
            <a:endParaRPr lang="en-US" sz="2800" b="1" dirty="0">
              <a:solidFill>
                <a:srgbClr val="00FF00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select * 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from branch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rgbClr val="00FF00"/>
                </a:solidFill>
              </a:rPr>
              <a:t>where city = 'Paris' and street = 'r. de </a:t>
            </a:r>
            <a:r>
              <a:rPr lang="en-US" sz="2800" b="1" dirty="0" err="1">
                <a:solidFill>
                  <a:srgbClr val="00FF00"/>
                </a:solidFill>
              </a:rPr>
              <a:t>Rivoli</a:t>
            </a:r>
            <a:r>
              <a:rPr lang="en-US" sz="2800" b="1" dirty="0">
                <a:solidFill>
                  <a:srgbClr val="00FF00"/>
                </a:solidFill>
              </a:rPr>
              <a:t>' 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28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381000"/>
            <a:ext cx="8070850" cy="641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>
                <a:solidFill>
                  <a:schemeClr val="tx2"/>
                </a:solidFill>
              </a:rPr>
              <a:t>Manipulations Multibases et Distribuées</a:t>
            </a:r>
          </a:p>
        </p:txBody>
      </p:sp>
      <p:pic>
        <p:nvPicPr>
          <p:cNvPr id="79876" name="Picture 4" descr="D:\Temp\problem-no-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9538"/>
            <a:ext cx="9144000" cy="5499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2138"/>
            <a:ext cx="7772400" cy="779462"/>
          </a:xfrm>
          <a:noFill/>
          <a:ln/>
        </p:spPr>
        <p:txBody>
          <a:bodyPr/>
          <a:lstStyle/>
          <a:p>
            <a:r>
              <a:rPr lang="fr-FR" sz="4000"/>
              <a:t>Variables sémantiques dans MSQL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325816" cy="2006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/>
              <a:t>use </a:t>
            </a:r>
            <a:r>
              <a:rPr lang="en-US" sz="2800" b="1" dirty="0" err="1"/>
              <a:t>bnp</a:t>
            </a:r>
            <a:r>
              <a:rPr lang="en-US" sz="2800" b="1" dirty="0"/>
              <a:t> </a:t>
            </a:r>
            <a:r>
              <a:rPr lang="en-US" sz="2800" b="1" dirty="0" err="1"/>
              <a:t>sg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chemeClr val="tx2"/>
                </a:solidFill>
              </a:rPr>
              <a:t>let x be   </a:t>
            </a:r>
            <a:r>
              <a:rPr lang="en-US" sz="2800" b="1" dirty="0">
                <a:solidFill>
                  <a:schemeClr val="accent2"/>
                </a:solidFill>
              </a:rPr>
              <a:t>town   city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/>
              <a:t>select * </a:t>
            </a:r>
            <a:br>
              <a:rPr lang="en-US" sz="2800" b="1" dirty="0"/>
            </a:br>
            <a:r>
              <a:rPr lang="en-US" sz="2800" b="1" dirty="0"/>
              <a:t>from b%</a:t>
            </a:r>
            <a:br>
              <a:rPr lang="en-US" sz="2800" b="1" dirty="0"/>
            </a:br>
            <a:r>
              <a:rPr lang="en-US" sz="2800" b="1" dirty="0"/>
              <a:t>where x = 'Paris' and street = 'r. de </a:t>
            </a:r>
            <a:r>
              <a:rPr lang="en-US" sz="2800" b="1" dirty="0" err="1"/>
              <a:t>Rivoli</a:t>
            </a:r>
            <a:r>
              <a:rPr lang="en-US" sz="2800" b="1" dirty="0"/>
              <a:t>'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2800" b="1" dirty="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fr-FR" sz="2800" b="1" dirty="0">
                <a:solidFill>
                  <a:srgbClr val="00FF00"/>
                </a:solidFill>
              </a:rPr>
              <a:t>Alternativement:</a:t>
            </a:r>
            <a:endParaRPr lang="fr-FR" sz="2800" b="1" dirty="0"/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fr-FR" sz="2800" b="1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36638" y="4432300"/>
            <a:ext cx="7351786" cy="2006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2800" dirty="0">
                <a:solidFill>
                  <a:schemeClr val="tx1"/>
                </a:solidFill>
              </a:rPr>
              <a:t>use </a:t>
            </a:r>
            <a:r>
              <a:rPr lang="en-US" sz="2800" dirty="0" err="1">
                <a:solidFill>
                  <a:schemeClr val="tx1"/>
                </a:solidFill>
              </a:rPr>
              <a:t>bnp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sg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let x be   </a:t>
            </a:r>
            <a:r>
              <a:rPr lang="en-US" sz="2800" dirty="0"/>
              <a:t>to%   city</a:t>
            </a: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select *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from b%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where x = 'Paris' and street = 'r. de </a:t>
            </a:r>
            <a:r>
              <a:rPr lang="en-US" sz="2800" dirty="0" err="1">
                <a:solidFill>
                  <a:schemeClr val="tx1"/>
                </a:solidFill>
              </a:rPr>
              <a:t>Rivoli</a:t>
            </a:r>
            <a:r>
              <a:rPr lang="en-US" sz="2800" dirty="0">
                <a:solidFill>
                  <a:schemeClr val="tx1"/>
                </a:solidFill>
              </a:rPr>
              <a:t>'</a:t>
            </a:r>
          </a:p>
          <a:p>
            <a:pPr marL="342900" indent="-342900"/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endParaRPr lang="en-US" sz="2800" dirty="0">
              <a:solidFill>
                <a:schemeClr val="tx1"/>
              </a:solidFill>
            </a:endParaRPr>
          </a:p>
          <a:p>
            <a:pPr marL="342900" indent="-342900" latinLnBrk="1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Intéroperabilité</a:t>
            </a:r>
            <a:r>
              <a:rPr lang="en-US" dirty="0" smtClean="0"/>
              <a:t> scalable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1500174"/>
            <a:ext cx="8715404" cy="535782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u"/>
              <a:tabLst/>
              <a:defRPr/>
            </a:pPr>
            <a:r>
              <a:rPr lang="fr-FR" sz="24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3600" b="0" kern="0" dirty="0" smtClean="0">
                <a:solidFill>
                  <a:schemeClr val="tx2"/>
                </a:solidFill>
                <a:latin typeface="+mn-lt"/>
              </a:rPr>
              <a:t>Autonomie locale / celle </a:t>
            </a:r>
            <a:r>
              <a:rPr lang="fr-FR" sz="3600" b="0" kern="0" dirty="0" err="1" smtClean="0">
                <a:solidFill>
                  <a:schemeClr val="tx2"/>
                </a:solidFill>
                <a:latin typeface="+mn-lt"/>
              </a:rPr>
              <a:t>multibase</a:t>
            </a:r>
            <a:endParaRPr lang="fr-FR" sz="3200" b="0" kern="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DBA peut utiliser tout nom de table de succursales, à condition qu’il commence par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endParaRPr lang="fr-FR" sz="3200" b="0" kern="0" dirty="0" smtClean="0">
              <a:solidFill>
                <a:schemeClr val="tx2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fr-FR" sz="3200" b="0" kern="0" dirty="0" smtClean="0">
                <a:solidFill>
                  <a:schemeClr val="tx2"/>
                </a:solidFill>
                <a:latin typeface="+mn-lt"/>
              </a:rPr>
              <a:t>Bra, </a:t>
            </a:r>
            <a:r>
              <a:rPr kumimoji="0" lang="fr-FR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Branch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Branches…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2400" b="0" kern="0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800" b="0" kern="0" baseline="0" dirty="0" smtClean="0">
                <a:solidFill>
                  <a:schemeClr val="tx2"/>
                </a:solidFill>
                <a:latin typeface="+mn-lt"/>
              </a:rPr>
              <a:t>Le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 concept de rue s’appelle « </a:t>
            </a:r>
            <a:r>
              <a:rPr lang="fr-FR" sz="2800" b="0" kern="0" dirty="0" err="1" smtClean="0">
                <a:solidFill>
                  <a:schemeClr val="tx2"/>
                </a:solidFill>
                <a:latin typeface="+mn-lt"/>
              </a:rPr>
              <a:t>street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 »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 Le DBA est désormais libre d’appeler  une ville comme « city » or « </a:t>
            </a:r>
            <a:r>
              <a:rPr lang="fr-FR" sz="2800" b="0" kern="0" dirty="0" err="1" smtClean="0">
                <a:solidFill>
                  <a:schemeClr val="tx2"/>
                </a:solidFill>
                <a:latin typeface="+mn-lt"/>
              </a:rPr>
              <a:t>town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 » or « township »…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L’</a:t>
            </a:r>
            <a:r>
              <a:rPr lang="fr-FR" sz="2800" b="0" kern="0" dirty="0" err="1" smtClean="0">
                <a:solidFill>
                  <a:schemeClr val="tx2"/>
                </a:solidFill>
                <a:latin typeface="+mn-lt"/>
              </a:rPr>
              <a:t>intéropérablité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 entre les bases de Banks est </a:t>
            </a:r>
            <a:r>
              <a:rPr lang="fr-FR" sz="2800" b="0" i="1" kern="0" dirty="0" err="1" smtClean="0">
                <a:solidFill>
                  <a:schemeClr val="tx2"/>
                </a:solidFill>
                <a:latin typeface="+mn-lt"/>
              </a:rPr>
              <a:t>scalable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 sous ces conditions pour les requêtes correspondantes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L’autonomie locale versus celle </a:t>
            </a:r>
            <a:r>
              <a:rPr lang="fr-FR" sz="2800" b="0" kern="0" dirty="0" err="1" smtClean="0">
                <a:solidFill>
                  <a:schemeClr val="tx2"/>
                </a:solidFill>
                <a:latin typeface="+mn-lt"/>
              </a:rPr>
              <a:t>mbd</a:t>
            </a:r>
            <a:r>
              <a:rPr lang="fr-FR" sz="2800" b="0" kern="0" dirty="0" smtClean="0">
                <a:solidFill>
                  <a:schemeClr val="tx2"/>
                </a:solidFill>
                <a:latin typeface="+mn-lt"/>
              </a:rPr>
              <a:t> s’élargie </a:t>
            </a:r>
            <a:r>
              <a:rPr lang="fr-FR" sz="2800" b="0" kern="0" dirty="0" smtClean="0">
                <a:solidFill>
                  <a:schemeClr val="tx1"/>
                </a:solidFill>
                <a:latin typeface="+mn-lt"/>
              </a:rPr>
              <a:t> </a:t>
            </a:r>
            <a:endParaRPr lang="fr-FR" sz="2800" b="0" kern="0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23900"/>
          </a:xfrm>
          <a:noFill/>
          <a:ln/>
        </p:spPr>
        <p:txBody>
          <a:bodyPr/>
          <a:lstStyle/>
          <a:p>
            <a:r>
              <a:rPr lang="fr-FR" sz="4000"/>
              <a:t>Variables sémantiques dans MSQL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47800"/>
            <a:ext cx="8643998" cy="5181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b="1" dirty="0"/>
              <a:t>use banks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	let x be   </a:t>
            </a:r>
            <a:r>
              <a:rPr lang="en-US" b="1" dirty="0">
                <a:solidFill>
                  <a:schemeClr val="accent2"/>
                </a:solidFill>
              </a:rPr>
              <a:t>town   city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b="1" dirty="0">
                <a:solidFill>
                  <a:schemeClr val="accent2"/>
                </a:solidFill>
              </a:rPr>
              <a:t>	let y be </a:t>
            </a:r>
            <a:r>
              <a:rPr lang="fr-FR" b="1" dirty="0" err="1">
                <a:solidFill>
                  <a:schemeClr val="accent2"/>
                </a:solidFill>
              </a:rPr>
              <a:t>sg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bnp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/>
              <a:t>select  X.* </a:t>
            </a:r>
            <a:br>
              <a:rPr lang="en-US" b="1" dirty="0"/>
            </a:br>
            <a:r>
              <a:rPr lang="en-US" b="1" dirty="0"/>
              <a:t>from </a:t>
            </a:r>
            <a:r>
              <a:rPr lang="en-US" b="1" dirty="0" err="1"/>
              <a:t>y.b</a:t>
            </a:r>
            <a:r>
              <a:rPr lang="en-US" b="1" dirty="0"/>
              <a:t>% X, </a:t>
            </a:r>
            <a:r>
              <a:rPr lang="en-US" b="1" dirty="0" err="1"/>
              <a:t>cic.b</a:t>
            </a:r>
            <a:r>
              <a:rPr lang="en-US" b="1" dirty="0"/>
              <a:t>% Y</a:t>
            </a:r>
            <a:br>
              <a:rPr lang="en-US" b="1" dirty="0"/>
            </a:br>
            <a:r>
              <a:rPr lang="en-US" b="1" dirty="0"/>
              <a:t>where  </a:t>
            </a:r>
            <a:r>
              <a:rPr lang="en-US" b="1" dirty="0" err="1"/>
              <a:t>Y.x</a:t>
            </a:r>
            <a:r>
              <a:rPr lang="en-US" b="1" dirty="0"/>
              <a:t> = 'Paris' and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b="1" dirty="0"/>
              <a:t>		</a:t>
            </a:r>
            <a:r>
              <a:rPr lang="en-US" b="1" dirty="0" err="1"/>
              <a:t>Y.street</a:t>
            </a:r>
            <a:r>
              <a:rPr lang="en-US" b="1" dirty="0"/>
              <a:t> =  </a:t>
            </a:r>
            <a:r>
              <a:rPr lang="en-US" b="1" dirty="0" err="1"/>
              <a:t>X.street</a:t>
            </a:r>
            <a:r>
              <a:rPr lang="en-US" b="1" dirty="0"/>
              <a:t> and </a:t>
            </a:r>
            <a:r>
              <a:rPr lang="en-US" b="1" dirty="0" err="1"/>
              <a:t>X.x</a:t>
            </a:r>
            <a:r>
              <a:rPr lang="en-US" b="1" dirty="0"/>
              <a:t> = 'Paris';</a:t>
            </a:r>
          </a:p>
          <a:p>
            <a:pPr>
              <a:spcBef>
                <a:spcPts val="1800"/>
              </a:spcBef>
            </a:pPr>
            <a:r>
              <a:rPr lang="fr-FR" dirty="0" smtClean="0">
                <a:solidFill>
                  <a:schemeClr val="tx2"/>
                </a:solidFill>
              </a:rPr>
              <a:t>La sémantique de  cette requête ?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2"/>
                </a:solidFill>
              </a:rPr>
              <a:t>Les requêtes relationnelles instanciées  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23900"/>
          </a:xfrm>
          <a:noFill/>
          <a:ln/>
        </p:spPr>
        <p:txBody>
          <a:bodyPr/>
          <a:lstStyle/>
          <a:p>
            <a:r>
              <a:rPr lang="fr-FR" sz="4000"/>
              <a:t>Variables sémantiques dans MSQL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27950" cy="3624274"/>
          </a:xfrm>
          <a:noFill/>
          <a:ln/>
        </p:spPr>
        <p:txBody>
          <a:bodyPr/>
          <a:lstStyle/>
          <a:p>
            <a:r>
              <a:rPr lang="fr-FR" sz="3600" dirty="0" smtClean="0">
                <a:solidFill>
                  <a:schemeClr val="tx2"/>
                </a:solidFill>
              </a:rPr>
              <a:t>Est-ce </a:t>
            </a:r>
            <a:r>
              <a:rPr lang="fr-FR" sz="3600" dirty="0">
                <a:solidFill>
                  <a:schemeClr val="tx2"/>
                </a:solidFill>
              </a:rPr>
              <a:t>que sa décomposition "naturelle"  en requêtes </a:t>
            </a:r>
            <a:r>
              <a:rPr lang="fr-FR" sz="3600" dirty="0" smtClean="0">
                <a:solidFill>
                  <a:schemeClr val="tx2"/>
                </a:solidFill>
              </a:rPr>
              <a:t>élémentaires,  </a:t>
            </a:r>
            <a:r>
              <a:rPr lang="fr-FR" sz="3600" dirty="0">
                <a:solidFill>
                  <a:schemeClr val="tx2"/>
                </a:solidFill>
              </a:rPr>
              <a:t>selon </a:t>
            </a:r>
            <a:r>
              <a:rPr lang="fr-FR" sz="3600" dirty="0" smtClean="0">
                <a:solidFill>
                  <a:schemeClr val="tx2"/>
                </a:solidFill>
              </a:rPr>
              <a:t>l‘</a:t>
            </a:r>
            <a:r>
              <a:rPr lang="fr-FR" sz="3600" dirty="0" err="1" smtClean="0">
                <a:solidFill>
                  <a:schemeClr val="tx2"/>
                </a:solidFill>
              </a:rPr>
              <a:t>instantacion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>
                <a:solidFill>
                  <a:schemeClr val="tx2"/>
                </a:solidFill>
              </a:rPr>
              <a:t>de variables  sémantiques, est optimale </a:t>
            </a:r>
            <a:r>
              <a:rPr lang="fr-FR" sz="3600" dirty="0" smtClean="0">
                <a:solidFill>
                  <a:schemeClr val="tx2"/>
                </a:solidFill>
              </a:rPr>
              <a:t>?  </a:t>
            </a:r>
            <a:endParaRPr lang="fr-FR" sz="3600" dirty="0">
              <a:solidFill>
                <a:schemeClr val="tx2"/>
              </a:solidFill>
            </a:endParaRPr>
          </a:p>
          <a:p>
            <a:r>
              <a:rPr lang="fr-FR" sz="3600" dirty="0">
                <a:solidFill>
                  <a:schemeClr val="tx2"/>
                </a:solidFill>
              </a:rPr>
              <a:t>Sinon, quelle est celle potentiellement meilleure </a:t>
            </a:r>
            <a:r>
              <a:rPr lang="fr-FR" sz="3600" dirty="0" smtClean="0">
                <a:solidFill>
                  <a:schemeClr val="tx2"/>
                </a:solidFill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smtClean="0"/>
              <a:t>Réponse quelques diapos + loin</a:t>
            </a:r>
            <a:endParaRPr lang="fr-FR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23900"/>
          </a:xfrm>
          <a:noFill/>
          <a:ln/>
        </p:spPr>
        <p:txBody>
          <a:bodyPr/>
          <a:lstStyle/>
          <a:p>
            <a:r>
              <a:rPr lang="fr-FR" sz="4000"/>
              <a:t>Variables sémantiques dans MSQL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27950" cy="5181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/>
              <a:t>use banks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	let </a:t>
            </a:r>
            <a:r>
              <a:rPr lang="en-US" sz="2800" b="1" dirty="0" smtClean="0">
                <a:solidFill>
                  <a:schemeClr val="tx2"/>
                </a:solidFill>
              </a:rPr>
              <a:t> X,Y,Z,V 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</a:rPr>
              <a:t>be</a:t>
            </a:r>
            <a:r>
              <a:rPr lang="fr-FR" sz="2800" b="1" dirty="0" smtClean="0">
                <a:solidFill>
                  <a:schemeClr val="tx2"/>
                </a:solidFill>
              </a:rPr>
              <a:t> *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	Select X.y.* </a:t>
            </a:r>
            <a:r>
              <a:rPr lang="fr-FR" sz="2800" b="1" dirty="0" err="1" smtClean="0">
                <a:solidFill>
                  <a:schemeClr val="tx2"/>
                </a:solidFill>
              </a:rPr>
              <a:t>from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</a:rPr>
              <a:t>banks.X.Y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fr-FR" sz="2800" b="1" dirty="0">
                <a:solidFill>
                  <a:schemeClr val="tx2"/>
                </a:solidFill>
              </a:rPr>
              <a:t>	</a:t>
            </a:r>
            <a:r>
              <a:rPr lang="fr-FR" sz="2800" b="1" dirty="0" err="1" smtClean="0">
                <a:solidFill>
                  <a:schemeClr val="tx2"/>
                </a:solidFill>
              </a:rPr>
              <a:t>where</a:t>
            </a:r>
            <a:r>
              <a:rPr lang="fr-FR" sz="2800" b="1" dirty="0" smtClean="0">
                <a:solidFill>
                  <a:schemeClr val="tx2"/>
                </a:solidFill>
              </a:rPr>
              <a:t> Z </a:t>
            </a:r>
            <a:r>
              <a:rPr lang="fr-FR" sz="2800" b="1" dirty="0" err="1" smtClean="0">
                <a:solidFill>
                  <a:schemeClr val="tx2"/>
                </a:solidFill>
              </a:rPr>
              <a:t>like</a:t>
            </a:r>
            <a:r>
              <a:rPr lang="fr-FR" sz="2800" b="1" dirty="0" smtClean="0">
                <a:solidFill>
                  <a:schemeClr val="tx2"/>
                </a:solidFill>
              </a:rPr>
              <a:t> ‘</a:t>
            </a:r>
            <a:r>
              <a:rPr lang="fr-FR" sz="2800" b="1" dirty="0" err="1" smtClean="0">
                <a:solidFill>
                  <a:schemeClr val="tx2"/>
                </a:solidFill>
              </a:rPr>
              <a:t>Witold</a:t>
            </a:r>
            <a:r>
              <a:rPr lang="fr-FR" sz="2800" b="1" dirty="0" smtClean="0">
                <a:solidFill>
                  <a:schemeClr val="tx2"/>
                </a:solidFill>
              </a:rPr>
              <a:t>*’ and V </a:t>
            </a:r>
            <a:r>
              <a:rPr lang="fr-FR" sz="2800" b="1" dirty="0" err="1" smtClean="0">
                <a:solidFill>
                  <a:schemeClr val="tx2"/>
                </a:solidFill>
              </a:rPr>
              <a:t>Like</a:t>
            </a:r>
            <a:r>
              <a:rPr lang="fr-FR" sz="2800" b="1" dirty="0" smtClean="0">
                <a:solidFill>
                  <a:schemeClr val="tx2"/>
                </a:solidFill>
              </a:rPr>
              <a:t> ‘Litwin*’: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  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 smtClean="0">
                <a:solidFill>
                  <a:schemeClr val="tx2"/>
                </a:solidFill>
              </a:rPr>
              <a:t>Interface dite par </a:t>
            </a:r>
            <a:r>
              <a:rPr lang="fr-FR" sz="2800" i="1" dirty="0" smtClean="0">
                <a:solidFill>
                  <a:schemeClr val="tx2"/>
                </a:solidFill>
              </a:rPr>
              <a:t>mots clés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Fort populaire depuis quelque  temps (en 2009)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dirty="0" smtClean="0">
                <a:solidFill>
                  <a:schemeClr val="tx2"/>
                </a:solidFill>
              </a:rPr>
              <a:t>Autre formulation plus implicite</a:t>
            </a:r>
            <a:r>
              <a:rPr lang="en-US" sz="2800" b="1" dirty="0" smtClean="0">
                <a:solidFill>
                  <a:schemeClr val="tx2"/>
                </a:solidFill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let  Z,V 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</a:rPr>
              <a:t>be</a:t>
            </a:r>
            <a:r>
              <a:rPr lang="fr-FR" sz="2800" b="1" dirty="0" smtClean="0">
                <a:solidFill>
                  <a:schemeClr val="tx2"/>
                </a:solidFill>
              </a:rPr>
              <a:t> * </a:t>
            </a:r>
          </a:p>
          <a:p>
            <a:pPr>
              <a:spcBef>
                <a:spcPct val="0"/>
              </a:spcBef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	Select  * </a:t>
            </a:r>
            <a:r>
              <a:rPr lang="fr-FR" sz="2800" b="1" dirty="0" err="1" smtClean="0">
                <a:solidFill>
                  <a:schemeClr val="tx2"/>
                </a:solidFill>
              </a:rPr>
              <a:t>from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err="1" smtClean="0">
                <a:solidFill>
                  <a:schemeClr val="tx2"/>
                </a:solidFill>
              </a:rPr>
              <a:t>banks</a:t>
            </a:r>
            <a:r>
              <a:rPr lang="fr-FR" sz="2800" b="1" dirty="0" smtClean="0">
                <a:solidFill>
                  <a:schemeClr val="tx2"/>
                </a:solidFill>
              </a:rPr>
              <a:t>  </a:t>
            </a:r>
            <a:r>
              <a:rPr lang="fr-FR" sz="2800" b="1" dirty="0" err="1" smtClean="0">
                <a:solidFill>
                  <a:schemeClr val="tx2"/>
                </a:solidFill>
              </a:rPr>
              <a:t>where</a:t>
            </a:r>
            <a:r>
              <a:rPr lang="fr-FR" sz="2800" b="1" dirty="0" smtClean="0">
                <a:solidFill>
                  <a:schemeClr val="tx2"/>
                </a:solidFill>
              </a:rPr>
              <a:t> Z </a:t>
            </a:r>
            <a:r>
              <a:rPr lang="fr-FR" sz="2800" b="1" dirty="0" err="1" smtClean="0">
                <a:solidFill>
                  <a:schemeClr val="tx2"/>
                </a:solidFill>
              </a:rPr>
              <a:t>like</a:t>
            </a:r>
            <a:r>
              <a:rPr lang="fr-FR" sz="2800" b="1" dirty="0" smtClean="0">
                <a:solidFill>
                  <a:schemeClr val="tx2"/>
                </a:solidFill>
              </a:rPr>
              <a:t>…</a:t>
            </a:r>
          </a:p>
          <a:p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23900"/>
          </a:xfrm>
          <a:noFill/>
          <a:ln/>
        </p:spPr>
        <p:txBody>
          <a:bodyPr/>
          <a:lstStyle/>
          <a:p>
            <a:r>
              <a:rPr lang="fr-FR" sz="4000"/>
              <a:t>Variables sémantiques dans MSQL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27950" cy="5181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800" b="1" dirty="0" smtClean="0"/>
              <a:t> </a:t>
            </a:r>
            <a:r>
              <a:rPr lang="fr-FR" sz="2800" dirty="0" smtClean="0"/>
              <a:t>Une variable sémantique peut aussi résulter la clause SELECT de  SQL</a:t>
            </a:r>
          </a:p>
          <a:p>
            <a:pPr>
              <a:spcBef>
                <a:spcPct val="0"/>
              </a:spcBef>
              <a:buNone/>
            </a:pPr>
            <a:r>
              <a:rPr lang="fr-FR" sz="2800" dirty="0" smtClean="0"/>
              <a:t>	Let V </a:t>
            </a:r>
            <a:r>
              <a:rPr lang="fr-FR" sz="2800" dirty="0" err="1" smtClean="0"/>
              <a:t>be</a:t>
            </a:r>
            <a:r>
              <a:rPr lang="fr-FR" sz="2800" dirty="0" smtClean="0"/>
              <a:t>	(SELECT  … [as V] FROM… WHERE)</a:t>
            </a:r>
          </a:p>
          <a:p>
            <a:pPr>
              <a:spcBef>
                <a:spcPct val="0"/>
              </a:spcBef>
            </a:pPr>
            <a:r>
              <a:rPr lang="fr-FR" sz="2800" dirty="0" smtClean="0"/>
              <a:t>V prend alors toutes les valeurs de la colonne (une seule) résultante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fr-FR" sz="2800" dirty="0" smtClean="0"/>
              <a:t>Option utile également comme on verra par la suite</a:t>
            </a:r>
          </a:p>
          <a:p>
            <a:pPr>
              <a:spcBef>
                <a:spcPct val="0"/>
              </a:spcBef>
            </a:pPr>
            <a:r>
              <a:rPr lang="fr-FR" sz="2800" dirty="0" smtClean="0"/>
              <a:t> Possibilité analogue à celle d’une liste de choix sous </a:t>
            </a:r>
            <a:r>
              <a:rPr lang="fr-FR" sz="2800" dirty="0" err="1" smtClean="0"/>
              <a:t>MsAccess</a:t>
            </a:r>
            <a:r>
              <a:rPr lang="fr-FR" sz="28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fr-FR" sz="2800" dirty="0" smtClean="0"/>
              <a:t> Mais l’autre ne définit que des valeurs d’un attribut, pas des noms</a:t>
            </a:r>
          </a:p>
          <a:p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23900"/>
          </a:xfrm>
          <a:noFill/>
          <a:ln/>
        </p:spPr>
        <p:txBody>
          <a:bodyPr/>
          <a:lstStyle/>
          <a:p>
            <a:r>
              <a:rPr lang="fr-FR" sz="4000"/>
              <a:t>Variables sémantiques dans MSQL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27950" cy="5181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b="1" dirty="0" smtClean="0"/>
              <a:t> </a:t>
            </a:r>
            <a:r>
              <a:rPr lang="fr-FR" dirty="0" smtClean="0"/>
              <a:t>Plus généralement, on peut définir les  variables  sémantiques par des relations  </a:t>
            </a:r>
          </a:p>
          <a:p>
            <a:pPr>
              <a:spcBef>
                <a:spcPct val="0"/>
              </a:spcBef>
              <a:buNone/>
            </a:pPr>
            <a:r>
              <a:rPr lang="fr-FR" dirty="0" smtClean="0"/>
              <a:t>	Let X,Y… </a:t>
            </a:r>
            <a:r>
              <a:rPr lang="fr-FR" dirty="0" err="1" smtClean="0"/>
              <a:t>be</a:t>
            </a:r>
            <a:r>
              <a:rPr lang="fr-FR" dirty="0" smtClean="0"/>
              <a:t>	(V1, V2…), (V3, V4…),…  </a:t>
            </a:r>
          </a:p>
          <a:p>
            <a:pPr>
              <a:spcBef>
                <a:spcPct val="0"/>
              </a:spcBef>
              <a:buNone/>
            </a:pPr>
            <a:r>
              <a:rPr lang="fr-FR" dirty="0" smtClean="0"/>
              <a:t>	Let X,Y… </a:t>
            </a:r>
            <a:r>
              <a:rPr lang="fr-FR" dirty="0" err="1" smtClean="0"/>
              <a:t>be</a:t>
            </a:r>
            <a:r>
              <a:rPr lang="fr-FR" dirty="0" smtClean="0"/>
              <a:t>	(SELECT  … [as X,Y..] FROM… WHERE)</a:t>
            </a:r>
          </a:p>
          <a:p>
            <a:pPr>
              <a:spcBef>
                <a:spcPct val="0"/>
              </a:spcBef>
            </a:pPr>
            <a:r>
              <a:rPr lang="fr-FR" dirty="0" smtClean="0"/>
              <a:t>Les </a:t>
            </a:r>
            <a:r>
              <a:rPr lang="fr-FR" i="1" dirty="0" smtClean="0"/>
              <a:t>noms</a:t>
            </a:r>
            <a:r>
              <a:rPr lang="fr-FR" dirty="0" smtClean="0"/>
              <a:t> instanciés X,Y…prennent alors toutes les valeurs des </a:t>
            </a:r>
            <a:r>
              <a:rPr lang="fr-FR" dirty="0" err="1" smtClean="0"/>
              <a:t>tuples</a:t>
            </a:r>
            <a:r>
              <a:rPr lang="fr-FR" dirty="0" smtClean="0"/>
              <a:t> ainsi définis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BE"/>
              <a:t>Algèbre multirelationnelle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76400"/>
            <a:ext cx="8461375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Non, la décomposition naturelle n'est pas optimale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la sélection dans </a:t>
            </a:r>
            <a:r>
              <a:rPr lang="fr-FR" b="1" dirty="0" err="1">
                <a:solidFill>
                  <a:schemeClr val="tx2"/>
                </a:solidFill>
              </a:rPr>
              <a:t>cic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est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répétée inutilement</a:t>
            </a:r>
          </a:p>
          <a:p>
            <a:pPr>
              <a:lnSpc>
                <a:spcPct val="90000"/>
              </a:lnSpc>
            </a:pPr>
            <a:r>
              <a:rPr lang="fr-FR" dirty="0"/>
              <a:t>il faut la faire d'abord, puis la jointure</a:t>
            </a:r>
          </a:p>
          <a:p>
            <a:pPr>
              <a:lnSpc>
                <a:spcPct val="90000"/>
              </a:lnSpc>
            </a:pPr>
            <a:r>
              <a:rPr lang="fr-FR" dirty="0"/>
              <a:t>il faut un outil algébrique </a:t>
            </a:r>
            <a:r>
              <a:rPr lang="fr-FR" dirty="0">
                <a:solidFill>
                  <a:srgbClr val="00DFCA"/>
                </a:solidFill>
              </a:rPr>
              <a:t>formel</a:t>
            </a:r>
            <a:r>
              <a:rPr lang="fr-FR" dirty="0"/>
              <a:t> pour les requêtes multiples pour résoudre de tels cas d'une manière générale</a:t>
            </a:r>
          </a:p>
          <a:p>
            <a:pPr lvl="1">
              <a:lnSpc>
                <a:spcPct val="90000"/>
              </a:lnSpc>
            </a:pPr>
            <a:r>
              <a:rPr lang="fr-FR" sz="2400" b="1" dirty="0">
                <a:solidFill>
                  <a:schemeClr val="tx2"/>
                </a:solidFill>
              </a:rPr>
              <a:t>l'algèbre </a:t>
            </a:r>
            <a:r>
              <a:rPr lang="fr-FR" sz="2400" b="1" dirty="0" err="1">
                <a:solidFill>
                  <a:schemeClr val="tx2"/>
                </a:solidFill>
              </a:rPr>
              <a:t>multirelationnelle</a:t>
            </a:r>
            <a:endParaRPr lang="fr-FR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NZ" sz="1800" dirty="0">
                <a:solidFill>
                  <a:schemeClr val="tx2"/>
                </a:solidFill>
              </a:rPr>
              <a:t>Grant, </a:t>
            </a:r>
            <a:r>
              <a:rPr lang="en-NZ" sz="1800" dirty="0" err="1">
                <a:solidFill>
                  <a:schemeClr val="tx2"/>
                </a:solidFill>
              </a:rPr>
              <a:t>Litwin</a:t>
            </a:r>
            <a:r>
              <a:rPr lang="en-NZ" sz="1800" dirty="0">
                <a:solidFill>
                  <a:schemeClr val="tx2"/>
                </a:solidFill>
              </a:rPr>
              <a:t>, </a:t>
            </a:r>
            <a:r>
              <a:rPr lang="en-NZ" sz="1800" dirty="0" err="1">
                <a:solidFill>
                  <a:schemeClr val="tx2"/>
                </a:solidFill>
              </a:rPr>
              <a:t>Selis</a:t>
            </a:r>
            <a:r>
              <a:rPr lang="en-NZ" sz="1800" dirty="0">
                <a:solidFill>
                  <a:schemeClr val="tx2"/>
                </a:solidFill>
              </a:rPr>
              <a:t>, </a:t>
            </a:r>
            <a:r>
              <a:rPr lang="en-NZ" sz="1800" dirty="0" err="1">
                <a:solidFill>
                  <a:schemeClr val="tx2"/>
                </a:solidFill>
              </a:rPr>
              <a:t>Roussopoulos</a:t>
            </a:r>
            <a:r>
              <a:rPr lang="en-NZ" sz="1800" dirty="0">
                <a:solidFill>
                  <a:schemeClr val="tx2"/>
                </a:solidFill>
              </a:rPr>
              <a:t>. An Algebra and Calculus for Relational </a:t>
            </a:r>
            <a:r>
              <a:rPr lang="en-NZ" sz="1800" dirty="0" err="1">
                <a:solidFill>
                  <a:schemeClr val="tx2"/>
                </a:solidFill>
              </a:rPr>
              <a:t>Multidatabases</a:t>
            </a:r>
            <a:r>
              <a:rPr lang="en-NZ" sz="1800" dirty="0">
                <a:solidFill>
                  <a:schemeClr val="tx2"/>
                </a:solidFill>
              </a:rPr>
              <a:t>.  The VLDB Journal, Vol. 2, No. 2, April 1993, 153-171 </a:t>
            </a:r>
          </a:p>
          <a:p>
            <a:pPr lvl="2">
              <a:lnSpc>
                <a:spcPct val="90000"/>
              </a:lnSpc>
            </a:pPr>
            <a:r>
              <a:rPr lang="en-NZ" sz="1800" dirty="0" err="1">
                <a:solidFill>
                  <a:schemeClr val="tx2"/>
                </a:solidFill>
                <a:hlinkClick r:id="rId3" action="ppaction://hlinkfile"/>
              </a:rPr>
              <a:t>pdf</a:t>
            </a:r>
            <a:r>
              <a:rPr lang="en-NZ" sz="1800" dirty="0">
                <a:solidFill>
                  <a:schemeClr val="tx2"/>
                </a:solidFill>
              </a:rPr>
              <a:t>  : </a:t>
            </a:r>
            <a:r>
              <a:rPr lang="en-NZ" sz="1800" dirty="0" err="1" smtClean="0">
                <a:solidFill>
                  <a:schemeClr val="tx2"/>
                </a:solidFill>
                <a:hlinkClick r:id="rId4"/>
              </a:rPr>
              <a:t>mdb</a:t>
            </a:r>
            <a:r>
              <a:rPr lang="en-NZ" sz="1800" dirty="0" smtClean="0">
                <a:solidFill>
                  <a:schemeClr val="tx2"/>
                </a:solidFill>
                <a:hlinkClick r:id="rId4"/>
              </a:rPr>
              <a:t>-algebra-</a:t>
            </a:r>
            <a:r>
              <a:rPr lang="en-NZ" sz="1800" dirty="0" err="1" smtClean="0">
                <a:solidFill>
                  <a:schemeClr val="tx2"/>
                </a:solidFill>
                <a:hlinkClick r:id="rId4"/>
              </a:rPr>
              <a:t>vldb</a:t>
            </a:r>
            <a:r>
              <a:rPr lang="en-NZ" sz="1800" dirty="0" smtClean="0">
                <a:solidFill>
                  <a:schemeClr val="tx2"/>
                </a:solidFill>
                <a:hlinkClick r:id="rId4"/>
              </a:rPr>
              <a:t>-journal</a:t>
            </a:r>
            <a:endParaRPr lang="en-NZ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fr-BE" sz="4400" b="0">
                <a:solidFill>
                  <a:schemeClr val="tx2"/>
                </a:solidFill>
              </a:rPr>
              <a:t>Multirelational Algebra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52400" y="1600200"/>
            <a:ext cx="8461375" cy="48006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3200" b="0">
                <a:solidFill>
                  <a:schemeClr val="tx1"/>
                </a:solidFill>
              </a:rPr>
              <a:t> Multirelational operators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2400" b="0">
                <a:solidFill>
                  <a:schemeClr val="tx2"/>
                </a:solidFill>
              </a:rPr>
              <a:t>Select From M where  (boolean condition)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2400" b="0">
                <a:solidFill>
                  <a:schemeClr val="tx2"/>
                </a:solidFill>
              </a:rPr>
              <a:t>Project M (A, B…)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2400" b="0">
                <a:solidFill>
                  <a:schemeClr val="tx2"/>
                </a:solidFill>
              </a:rPr>
              <a:t>Pair-wise Theta join On (M1.A </a:t>
            </a:r>
            <a:r>
              <a:rPr lang="en-US" sz="2400" b="0">
                <a:solidFill>
                  <a:schemeClr val="tx2"/>
                </a:solidFill>
                <a:sym typeface="Symbol" pitchFamily="18" charset="2"/>
              </a:rPr>
              <a:t> M2.B AND …</a:t>
            </a:r>
            <a:r>
              <a:rPr lang="en-US" sz="2400" b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r>
              <a:rPr lang="en-US" sz="2400" b="0">
                <a:solidFill>
                  <a:schemeClr val="tx2"/>
                </a:solidFill>
              </a:rPr>
              <a:t>Theta Join On (M1.A </a:t>
            </a:r>
            <a:r>
              <a:rPr lang="en-US" sz="2400" b="0">
                <a:solidFill>
                  <a:schemeClr val="tx2"/>
                </a:solidFill>
                <a:sym typeface="Symbol" pitchFamily="18" charset="2"/>
              </a:rPr>
              <a:t> M2.B AND …</a:t>
            </a:r>
            <a:r>
              <a:rPr lang="en-US" sz="2400" b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800" b="0">
                <a:solidFill>
                  <a:schemeClr val="tx2"/>
                </a:solidFill>
              </a:rPr>
              <a:t>These operators are typically commutative and associative as their relational counterparts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800" b="0">
                <a:solidFill>
                  <a:schemeClr val="tx2"/>
                </a:solidFill>
              </a:rPr>
              <a:t>Select can </a:t>
            </a:r>
            <a:r>
              <a:rPr lang="fr-FR" sz="2800" b="0">
                <a:solidFill>
                  <a:schemeClr val="tx2"/>
                </a:solidFill>
              </a:rPr>
              <a:t>be </a:t>
            </a:r>
            <a:r>
              <a:rPr lang="en-US" sz="2800" b="0">
                <a:solidFill>
                  <a:schemeClr val="tx2"/>
                </a:solidFill>
              </a:rPr>
              <a:t>move</a:t>
            </a:r>
            <a:r>
              <a:rPr lang="fr-FR" sz="2800" b="0">
                <a:solidFill>
                  <a:schemeClr val="tx2"/>
                </a:solidFill>
              </a:rPr>
              <a:t>d</a:t>
            </a:r>
            <a:r>
              <a:rPr lang="en-US" sz="2800" b="0">
                <a:solidFill>
                  <a:schemeClr val="tx2"/>
                </a:solidFill>
              </a:rPr>
              <a:t> through a join down the execution tree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800" b="0">
                <a:solidFill>
                  <a:schemeClr val="tx2"/>
                </a:solidFill>
              </a:rPr>
              <a:t>Project (C (Project M (A, B, C))) = Project M (C)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800" b="0">
                <a:solidFill>
                  <a:schemeClr val="tx2"/>
                </a:solidFill>
              </a:rPr>
              <a:t>Etc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–"/>
            </a:pPr>
            <a:endParaRPr lang="en-US" sz="24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 dirty="0"/>
              <a:t>Homogénéisation de noms</a:t>
            </a:r>
            <a:br>
              <a:rPr lang="fr-FR" dirty="0"/>
            </a:br>
            <a:r>
              <a:rPr lang="en-US" sz="2800" b="1" dirty="0">
                <a:solidFill>
                  <a:srgbClr val="00FF00"/>
                </a:solidFill>
              </a:rPr>
              <a:t>Les </a:t>
            </a:r>
            <a:r>
              <a:rPr lang="en-US" sz="2800" b="1" dirty="0" smtClean="0">
                <a:solidFill>
                  <a:srgbClr val="00FF00"/>
                </a:solidFill>
              </a:rPr>
              <a:t>labels (aliases)</a:t>
            </a:r>
            <a:endParaRPr lang="en-US" sz="2800" b="1" dirty="0">
              <a:solidFill>
                <a:srgbClr val="00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USE Banks ;	</a:t>
            </a:r>
            <a:br>
              <a:rPr lang="en-US" sz="2400"/>
            </a:br>
            <a:r>
              <a:rPr lang="en-US" sz="2400"/>
              <a:t>LET t BE tel t#</a:t>
            </a:r>
            <a:br>
              <a:rPr lang="en-US" sz="2400"/>
            </a:br>
            <a:r>
              <a:rPr lang="en-US" sz="2400"/>
              <a:t>SELECT %name </a:t>
            </a:r>
            <a:r>
              <a:rPr lang="en-US" sz="2400">
                <a:solidFill>
                  <a:srgbClr val="00FF00"/>
                </a:solidFill>
              </a:rPr>
              <a:t>branch_name</a:t>
            </a:r>
            <a:r>
              <a:rPr lang="en-US" sz="2400"/>
              <a:t>, t </a:t>
            </a:r>
            <a:r>
              <a:rPr lang="en-US" sz="2400">
                <a:solidFill>
                  <a:srgbClr val="00FF00"/>
                </a:solidFill>
              </a:rPr>
              <a:t>tel#</a:t>
            </a:r>
            <a:r>
              <a:rPr lang="en-US" sz="2400"/>
              <a:t>, s%# </a:t>
            </a:r>
            <a:r>
              <a:rPr lang="en-US" sz="2400">
                <a:solidFill>
                  <a:srgbClr val="00FF00"/>
                </a:solidFill>
              </a:rPr>
              <a:t>street#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FROM br%  </a:t>
            </a:r>
            <a:r>
              <a:rPr lang="en-US" sz="2400">
                <a:solidFill>
                  <a:srgbClr val="00FF00"/>
                </a:solidFill>
              </a:rPr>
              <a:t>br</a:t>
            </a:r>
            <a:br>
              <a:rPr lang="en-US" sz="2400">
                <a:solidFill>
                  <a:srgbClr val="00FF00"/>
                </a:solidFill>
              </a:rPr>
            </a:br>
            <a:r>
              <a:rPr lang="en-US" sz="2400"/>
              <a:t>WHERE street = ‘Champs Elysées’ ;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Le résultat :</a:t>
            </a:r>
            <a:br>
              <a:rPr lang="en-US" sz="2400"/>
            </a:br>
            <a:r>
              <a:rPr lang="en-US" sz="2400"/>
              <a:t>la  multitable:</a:t>
            </a:r>
          </a:p>
          <a:p>
            <a:pPr>
              <a:buFont typeface="Monotype Sorts" pitchFamily="2" charset="2"/>
              <a:buNone/>
            </a:pPr>
            <a:r>
              <a:rPr lang="en-US" sz="2400">
                <a:solidFill>
                  <a:srgbClr val="00FF00"/>
                </a:solidFill>
              </a:rPr>
              <a:t>{( </a:t>
            </a:r>
            <a:r>
              <a:rPr lang="en-US" sz="2400">
                <a:solidFill>
                  <a:schemeClr val="tx2"/>
                </a:solidFill>
              </a:rPr>
              <a:t>bnp.</a:t>
            </a:r>
            <a:r>
              <a:rPr lang="en-US" sz="2400">
                <a:solidFill>
                  <a:srgbClr val="00FF00"/>
                </a:solidFill>
              </a:rPr>
              <a:t>br.branch_name, </a:t>
            </a:r>
            <a:r>
              <a:rPr lang="en-US" sz="2400">
                <a:solidFill>
                  <a:schemeClr val="tx2"/>
                </a:solidFill>
              </a:rPr>
              <a:t>bnp.</a:t>
            </a:r>
            <a:r>
              <a:rPr lang="en-US" sz="2400">
                <a:solidFill>
                  <a:srgbClr val="00FF00"/>
                </a:solidFill>
              </a:rPr>
              <a:t>br.tel#, </a:t>
            </a:r>
            <a:r>
              <a:rPr lang="en-US" sz="2400">
                <a:solidFill>
                  <a:schemeClr val="tx2"/>
                </a:solidFill>
              </a:rPr>
              <a:t>bnp.</a:t>
            </a:r>
            <a:r>
              <a:rPr lang="en-US" sz="2400">
                <a:solidFill>
                  <a:srgbClr val="00FF00"/>
                </a:solidFill>
              </a:rPr>
              <a:t>br.street# ),  </a:t>
            </a:r>
            <a:br>
              <a:rPr lang="en-US" sz="2400">
                <a:solidFill>
                  <a:srgbClr val="00FF00"/>
                </a:solidFill>
              </a:rPr>
            </a:br>
            <a:r>
              <a:rPr lang="en-US" sz="2400">
                <a:solidFill>
                  <a:srgbClr val="00FF00"/>
                </a:solidFill>
              </a:rPr>
              <a:t>( </a:t>
            </a:r>
            <a:r>
              <a:rPr lang="en-US" sz="2400">
                <a:solidFill>
                  <a:schemeClr val="tx2"/>
                </a:solidFill>
              </a:rPr>
              <a:t>sg.</a:t>
            </a:r>
            <a:r>
              <a:rPr lang="en-US" sz="2400">
                <a:solidFill>
                  <a:srgbClr val="00FF00"/>
                </a:solidFill>
              </a:rPr>
              <a:t>br.branch_name, </a:t>
            </a:r>
            <a:r>
              <a:rPr lang="en-US" sz="2400">
                <a:solidFill>
                  <a:schemeClr val="tx2"/>
                </a:solidFill>
              </a:rPr>
              <a:t>sg</a:t>
            </a:r>
            <a:r>
              <a:rPr lang="en-US" sz="2400">
                <a:solidFill>
                  <a:srgbClr val="00FF00"/>
                </a:solidFill>
              </a:rPr>
              <a:t>.br.tel#, </a:t>
            </a:r>
            <a:r>
              <a:rPr lang="en-US" sz="2400">
                <a:solidFill>
                  <a:schemeClr val="tx2"/>
                </a:solidFill>
              </a:rPr>
              <a:t>sg.</a:t>
            </a:r>
            <a:r>
              <a:rPr lang="en-US" sz="2400">
                <a:solidFill>
                  <a:srgbClr val="00FF00"/>
                </a:solidFill>
              </a:rPr>
              <a:t>br.street# )</a:t>
            </a:r>
            <a:br>
              <a:rPr lang="en-US" sz="2400">
                <a:solidFill>
                  <a:srgbClr val="00FF00"/>
                </a:solidFill>
              </a:rPr>
            </a:br>
            <a:r>
              <a:rPr lang="en-US" sz="2400">
                <a:solidFill>
                  <a:srgbClr val="00FF00"/>
                </a:solidFill>
              </a:rPr>
              <a:t>( </a:t>
            </a:r>
            <a:r>
              <a:rPr lang="en-US" sz="2400">
                <a:solidFill>
                  <a:schemeClr val="tx2"/>
                </a:solidFill>
              </a:rPr>
              <a:t>cic.</a:t>
            </a:r>
            <a:r>
              <a:rPr lang="en-US" sz="2400">
                <a:solidFill>
                  <a:srgbClr val="00FF00"/>
                </a:solidFill>
              </a:rPr>
              <a:t>br. branch_name, </a:t>
            </a:r>
            <a:r>
              <a:rPr lang="en-US" sz="2400">
                <a:solidFill>
                  <a:schemeClr val="tx2"/>
                </a:solidFill>
              </a:rPr>
              <a:t>cic</a:t>
            </a:r>
            <a:r>
              <a:rPr lang="en-US" sz="2400">
                <a:solidFill>
                  <a:srgbClr val="00FF00"/>
                </a:solidFill>
              </a:rPr>
              <a:t>.br.tel#, </a:t>
            </a:r>
            <a:r>
              <a:rPr lang="en-US" sz="2400">
                <a:solidFill>
                  <a:schemeClr val="tx2"/>
                </a:solidFill>
              </a:rPr>
              <a:t>cic</a:t>
            </a:r>
            <a:r>
              <a:rPr lang="en-US" sz="2400">
                <a:solidFill>
                  <a:srgbClr val="00FF00"/>
                </a:solidFill>
              </a:rPr>
              <a:t>.br.street# )}</a:t>
            </a:r>
          </a:p>
          <a:p>
            <a:pPr>
              <a:buFont typeface="Monotype Sorts" pitchFamily="2" charset="2"/>
              <a:buNone/>
            </a:pPr>
            <a:endParaRPr lang="en-US" sz="240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/>
              <a:t>MSQL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(Litwin, Abdellatif, Nicolas, Zeroual, 1986-89)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82000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tx2"/>
                </a:solidFill>
              </a:rPr>
              <a:t>Une extension </a:t>
            </a:r>
            <a:r>
              <a:rPr lang="fr-FR" sz="2400" dirty="0" err="1">
                <a:solidFill>
                  <a:schemeClr val="tx2"/>
                </a:solidFill>
              </a:rPr>
              <a:t>multibase</a:t>
            </a:r>
            <a:r>
              <a:rPr lang="fr-FR" sz="2400" dirty="0">
                <a:solidFill>
                  <a:schemeClr val="tx2"/>
                </a:solidFill>
              </a:rPr>
              <a:t> de SQL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SQL est par définition dans MSQL</a:t>
            </a:r>
          </a:p>
          <a:p>
            <a:pPr lvl="2">
              <a:lnSpc>
                <a:spcPct val="90000"/>
              </a:lnSpc>
            </a:pPr>
            <a:r>
              <a:rPr lang="fr-FR" sz="1800" dirty="0"/>
              <a:t>SQL-1, SQL-2, SQL-3…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tx2"/>
                </a:solidFill>
              </a:rPr>
              <a:t>Permet des manipulations </a:t>
            </a:r>
            <a:r>
              <a:rPr lang="fr-FR" sz="2400" dirty="0" err="1">
                <a:solidFill>
                  <a:schemeClr val="tx2"/>
                </a:solidFill>
              </a:rPr>
              <a:t>multibases</a:t>
            </a:r>
            <a:r>
              <a:rPr lang="fr-FR" sz="2400" dirty="0">
                <a:solidFill>
                  <a:schemeClr val="tx2"/>
                </a:solidFill>
              </a:rPr>
              <a:t> non-procédurales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tx2"/>
                </a:solidFill>
              </a:rPr>
              <a:t>Développé en 1986-89</a:t>
            </a:r>
          </a:p>
          <a:p>
            <a:pPr lvl="2">
              <a:lnSpc>
                <a:spcPct val="90000"/>
              </a:lnSpc>
            </a:pPr>
            <a:r>
              <a:rPr lang="fr-FR" sz="1800" dirty="0"/>
              <a:t>INRIA, projet B A BA, </a:t>
            </a:r>
          </a:p>
          <a:p>
            <a:pPr lvl="3">
              <a:lnSpc>
                <a:spcPct val="90000"/>
              </a:lnSpc>
            </a:pPr>
            <a:r>
              <a:rPr lang="fr-FR" sz="1600" dirty="0"/>
              <a:t>initialement sous projet du projet-pilote SIRIUS (J. Le </a:t>
            </a:r>
            <a:r>
              <a:rPr lang="fr-FR" sz="1600" dirty="0" err="1"/>
              <a:t>Bihan</a:t>
            </a:r>
            <a:r>
              <a:rPr lang="fr-FR" sz="1600" dirty="0"/>
              <a:t>, puis W. </a:t>
            </a:r>
            <a:r>
              <a:rPr lang="fr-FR" sz="1600" dirty="0" err="1"/>
              <a:t>Litwin</a:t>
            </a:r>
            <a:r>
              <a:rPr lang="fr-FR" sz="1600" dirty="0"/>
              <a:t>)</a:t>
            </a:r>
          </a:p>
          <a:p>
            <a:pPr lvl="2">
              <a:lnSpc>
                <a:spcPct val="90000"/>
              </a:lnSpc>
            </a:pPr>
            <a:r>
              <a:rPr lang="fr-FR" sz="1800" dirty="0"/>
              <a:t>Thèses de 3</a:t>
            </a:r>
            <a:r>
              <a:rPr lang="fr-FR" sz="1800" baseline="30000" dirty="0"/>
              <a:t>ème</a:t>
            </a:r>
            <a:r>
              <a:rPr lang="fr-FR" sz="1800" dirty="0"/>
              <a:t> Cycle de MM. Abdellatif, Nicolas, Zeroual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 </a:t>
            </a:r>
            <a:r>
              <a:rPr lang="fr-FR" sz="2400" dirty="0">
                <a:solidFill>
                  <a:schemeClr val="tx2"/>
                </a:solidFill>
              </a:rPr>
              <a:t>Compilateur implémenté à Houston </a:t>
            </a:r>
            <a:r>
              <a:rPr lang="fr-FR" sz="2400" dirty="0" err="1">
                <a:solidFill>
                  <a:schemeClr val="tx2"/>
                </a:solidFill>
              </a:rPr>
              <a:t>University</a:t>
            </a:r>
            <a:endParaRPr lang="fr-FR" sz="2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000" dirty="0"/>
              <a:t>Équipe de Prof. M. </a:t>
            </a:r>
            <a:r>
              <a:rPr lang="fr-FR" sz="2000" dirty="0" err="1"/>
              <a:t>Rusinkiewicz</a:t>
            </a:r>
            <a:r>
              <a:rPr lang="fr-FR" sz="2000" dirty="0"/>
              <a:t>, 1990-1993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Article: Information Sciences, 49, 1989, </a:t>
            </a:r>
          </a:p>
          <a:p>
            <a:pPr lvl="1">
              <a:lnSpc>
                <a:spcPct val="90000"/>
              </a:lnSpc>
            </a:pPr>
            <a:r>
              <a:rPr lang="fr-FR" sz="2000" dirty="0" err="1">
                <a:hlinkClick r:id="rId3" action="ppaction://hlinkfile"/>
              </a:rPr>
              <a:t>Pdf</a:t>
            </a:r>
            <a:r>
              <a:rPr lang="fr-FR" sz="2000" dirty="0"/>
              <a:t> : </a:t>
            </a:r>
            <a:r>
              <a:rPr lang="fr-FR" sz="1800" dirty="0" smtClean="0">
                <a:solidFill>
                  <a:srgbClr val="FF0000"/>
                </a:solidFill>
                <a:hlinkClick r:id="rId4"/>
              </a:rPr>
              <a:t>msql.pdf</a:t>
            </a:r>
            <a:endParaRPr lang="fr-FR" sz="18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FR" sz="1600" dirty="0">
                <a:solidFill>
                  <a:schemeClr val="tx2"/>
                </a:solidFill>
              </a:rPr>
              <a:t>Pour </a:t>
            </a:r>
            <a:r>
              <a:rPr lang="fr-FR" sz="1600" dirty="0" smtClean="0">
                <a:solidFill>
                  <a:schemeClr val="tx2"/>
                </a:solidFill>
              </a:rPr>
              <a:t>voir le texte: interrompre le diaporama, après avoir cliqué sur le lien. </a:t>
            </a:r>
          </a:p>
          <a:p>
            <a:pPr lvl="2">
              <a:lnSpc>
                <a:spcPct val="90000"/>
              </a:lnSpc>
            </a:pPr>
            <a:r>
              <a:rPr lang="fr-FR" sz="1600" dirty="0" smtClean="0">
                <a:solidFill>
                  <a:schemeClr val="tx2"/>
                </a:solidFill>
              </a:rPr>
              <a:t>Autrement on ne voit pas la fenêtre du navigateur. 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/>
              <a:t>Vues</a:t>
            </a:r>
            <a:r>
              <a:rPr lang="en-US" sz="4000" dirty="0"/>
              <a:t> </a:t>
            </a:r>
            <a:r>
              <a:rPr lang="en-US" sz="4000" dirty="0" err="1"/>
              <a:t>multibases</a:t>
            </a:r>
            <a:endParaRPr lang="en-US" sz="4000" dirty="0"/>
          </a:p>
        </p:txBody>
      </p:sp>
      <p:graphicFrame>
        <p:nvGraphicFramePr>
          <p:cNvPr id="266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593445"/>
              </p:ext>
            </p:extLst>
          </p:nvPr>
        </p:nvGraphicFramePr>
        <p:xfrm>
          <a:off x="533400" y="2700338"/>
          <a:ext cx="7907338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Document" r:id="rId4" imgW="5483860" imgH="1906275" progId="Word.Document.8">
                  <p:embed/>
                </p:oleObj>
              </mc:Choice>
              <mc:Fallback>
                <p:oleObj name="Document" r:id="rId4" imgW="5483860" imgH="1906275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00338"/>
                        <a:ext cx="7907338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47713" y="2043113"/>
            <a:ext cx="7450137" cy="4540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400" b="0">
                <a:solidFill>
                  <a:srgbClr val="00DFCA"/>
                </a:solidFill>
              </a:rPr>
              <a:t>Une vue partielle de bases</a:t>
            </a:r>
            <a:r>
              <a:rPr lang="fr-FR" sz="2400" b="0"/>
              <a:t> </a:t>
            </a:r>
            <a:r>
              <a:rPr lang="fr-FR" sz="2400">
                <a:solidFill>
                  <a:schemeClr val="tx2"/>
                </a:solidFill>
              </a:rPr>
              <a:t>bnp</a:t>
            </a:r>
            <a:r>
              <a:rPr lang="fr-FR" sz="2400" b="0"/>
              <a:t> </a:t>
            </a:r>
            <a:r>
              <a:rPr lang="fr-FR" sz="2400" b="0">
                <a:solidFill>
                  <a:srgbClr val="00DFCA"/>
                </a:solidFill>
              </a:rPr>
              <a:t>et </a:t>
            </a:r>
            <a:r>
              <a:rPr lang="fr-FR" sz="2400">
                <a:solidFill>
                  <a:schemeClr val="tx2"/>
                </a:solidFill>
              </a:rPr>
              <a:t>sg</a:t>
            </a:r>
            <a:r>
              <a:rPr lang="fr-FR" sz="2400" b="0"/>
              <a:t> </a:t>
            </a:r>
            <a:r>
              <a:rPr lang="fr-FR" sz="2400" b="0">
                <a:solidFill>
                  <a:srgbClr val="00DFCA"/>
                </a:solidFill>
              </a:rPr>
              <a:t>dans la base</a:t>
            </a:r>
            <a:r>
              <a:rPr lang="fr-FR" sz="2400" b="0"/>
              <a:t> </a:t>
            </a:r>
            <a:r>
              <a:rPr lang="fr-FR" sz="2400">
                <a:solidFill>
                  <a:schemeClr val="tx2"/>
                </a:solidFill>
              </a:rPr>
              <a:t>my_bank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673600" y="958850"/>
            <a:ext cx="1654175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my_bank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469188" y="658813"/>
            <a:ext cx="1168400" cy="58261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bnp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478713" y="1406525"/>
            <a:ext cx="1168400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sg</a:t>
            </a: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6262688" y="1000125"/>
            <a:ext cx="1208087" cy="160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308725" y="1217613"/>
            <a:ext cx="1208088" cy="35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094038" y="5222875"/>
            <a:ext cx="3287712" cy="119697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400" b="0">
                <a:solidFill>
                  <a:schemeClr val="tx2"/>
                </a:solidFill>
              </a:rPr>
              <a:t>Les vues dans </a:t>
            </a:r>
            <a:r>
              <a:rPr lang="fr-FR" sz="2400">
                <a:solidFill>
                  <a:schemeClr val="tx2"/>
                </a:solidFill>
              </a:rPr>
              <a:t>my_bank</a:t>
            </a:r>
            <a:endParaRPr lang="fr-FR" sz="2400" b="0">
              <a:solidFill>
                <a:schemeClr val="tx2"/>
              </a:solidFill>
            </a:endParaRPr>
          </a:p>
          <a:p>
            <a:r>
              <a:rPr lang="fr-FR" sz="2400" b="0">
                <a:solidFill>
                  <a:schemeClr val="tx2"/>
                </a:solidFill>
              </a:rPr>
              <a:t>peuvent-être considérées </a:t>
            </a:r>
          </a:p>
          <a:p>
            <a:r>
              <a:rPr lang="fr-FR" sz="2400" b="0">
                <a:solidFill>
                  <a:schemeClr val="tx2"/>
                </a:solidFill>
              </a:rPr>
              <a:t>un Schéma d'Importation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/>
              <a:t>Vues</a:t>
            </a:r>
            <a:r>
              <a:rPr lang="en-US" sz="4000" dirty="0"/>
              <a:t> </a:t>
            </a:r>
            <a:r>
              <a:rPr lang="en-US" sz="4000" dirty="0" err="1"/>
              <a:t>multibases</a:t>
            </a:r>
            <a:endParaRPr lang="en-US" sz="4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520" y="2043113"/>
            <a:ext cx="8640959" cy="458330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Vue  partitionnée distribuée</a:t>
            </a:r>
          </a:p>
          <a:p>
            <a:pPr>
              <a:buFont typeface="Arial" pitchFamily="34" charset="0"/>
              <a:buChar char="•"/>
            </a:pPr>
            <a:r>
              <a:rPr lang="fr-FR" sz="28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smtClean="0">
                <a:solidFill>
                  <a:schemeClr val="tx1"/>
                </a:solidFill>
              </a:rPr>
              <a:t>Table S dans B1</a:t>
            </a:r>
          </a:p>
          <a:p>
            <a:pPr lvl="1"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S (S#, </a:t>
            </a:r>
            <a:r>
              <a:rPr lang="fr-FR" sz="3200" b="0" dirty="0" err="1" smtClean="0">
                <a:solidFill>
                  <a:schemeClr val="tx1"/>
                </a:solidFill>
              </a:rPr>
              <a:t>Sname</a:t>
            </a:r>
            <a:r>
              <a:rPr lang="fr-FR" sz="3200" b="0" dirty="0" smtClean="0">
                <a:solidFill>
                  <a:schemeClr val="tx1"/>
                </a:solidFill>
              </a:rPr>
              <a:t>, City, </a:t>
            </a:r>
            <a:r>
              <a:rPr lang="fr-FR" sz="3200" b="0" dirty="0" err="1" smtClean="0">
                <a:solidFill>
                  <a:schemeClr val="tx1"/>
                </a:solidFill>
              </a:rPr>
              <a:t>Status</a:t>
            </a:r>
            <a:r>
              <a:rPr lang="fr-FR" sz="3200" b="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Constituée de trois segment locaux</a:t>
            </a:r>
          </a:p>
          <a:p>
            <a:pPr lvl="1"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B1.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, B2.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, B3.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endParaRPr lang="fr-FR" sz="32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rgbClr val="FFFF00"/>
                </a:solidFill>
              </a:rPr>
              <a:t>Status</a:t>
            </a:r>
            <a:r>
              <a:rPr lang="fr-FR" sz="3200" b="0" dirty="0" smtClean="0">
                <a:solidFill>
                  <a:schemeClr val="tx1"/>
                </a:solidFill>
              </a:rPr>
              <a:t> est la </a:t>
            </a:r>
            <a:r>
              <a:rPr lang="fr-FR" sz="3200" b="0" i="1" dirty="0" smtClean="0">
                <a:solidFill>
                  <a:schemeClr val="tx1"/>
                </a:solidFill>
              </a:rPr>
              <a:t>clé du partitionnement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Le tout qui suit est en MSQL 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Mais, pourrait aussi être tel quel sous SQL Server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Local est dit alors </a:t>
            </a:r>
            <a:r>
              <a:rPr lang="fr-FR" sz="3200" b="0" i="1" dirty="0" err="1" smtClean="0">
                <a:solidFill>
                  <a:schemeClr val="tx1"/>
                </a:solidFill>
              </a:rPr>
              <a:t>schema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673600" y="958850"/>
            <a:ext cx="1654175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469188" y="658813"/>
            <a:ext cx="1168400" cy="58261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478713" y="1406525"/>
            <a:ext cx="1168400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B3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6262688" y="1000125"/>
            <a:ext cx="1208087" cy="160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308725" y="1217613"/>
            <a:ext cx="1208088" cy="35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/>
              <a:t>Vues</a:t>
            </a:r>
            <a:r>
              <a:rPr lang="en-US" sz="4000" dirty="0"/>
              <a:t> </a:t>
            </a:r>
            <a:r>
              <a:rPr lang="en-US" sz="4000" dirty="0" err="1"/>
              <a:t>multibases</a:t>
            </a:r>
            <a:endParaRPr lang="en-US" sz="4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520" y="2043113"/>
            <a:ext cx="8640959" cy="40293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fr-FR" sz="3200" b="0" dirty="0" smtClean="0">
                <a:solidFill>
                  <a:schemeClr val="tx1"/>
                </a:solidFill>
              </a:rPr>
              <a:t>Use B1</a:t>
            </a:r>
          </a:p>
          <a:p>
            <a:r>
              <a:rPr lang="fr-FR" sz="3200" b="0" dirty="0" err="1" smtClean="0">
                <a:solidFill>
                  <a:schemeClr val="tx1"/>
                </a:solidFill>
              </a:rPr>
              <a:t>Create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View</a:t>
            </a:r>
            <a:r>
              <a:rPr lang="fr-FR" sz="3200" b="0" dirty="0" smtClean="0">
                <a:solidFill>
                  <a:schemeClr val="tx1"/>
                </a:solidFill>
              </a:rPr>
              <a:t> S as 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(Select * </a:t>
            </a:r>
            <a:r>
              <a:rPr lang="fr-FR" sz="3200" b="0" dirty="0" err="1" smtClean="0">
                <a:solidFill>
                  <a:schemeClr val="tx1"/>
                </a:solidFill>
              </a:rPr>
              <a:t>from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where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status</a:t>
            </a:r>
            <a:r>
              <a:rPr lang="fr-FR" sz="3200" b="0" dirty="0" smtClean="0">
                <a:solidFill>
                  <a:schemeClr val="tx1"/>
                </a:solidFill>
              </a:rPr>
              <a:t> &lt; 100)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Union 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 (Select * </a:t>
            </a:r>
            <a:r>
              <a:rPr lang="fr-FR" sz="3200" b="0" dirty="0" err="1" smtClean="0">
                <a:solidFill>
                  <a:schemeClr val="tx1"/>
                </a:solidFill>
              </a:rPr>
              <a:t>from</a:t>
            </a:r>
            <a:r>
              <a:rPr lang="fr-FR" sz="3200" b="0" dirty="0" smtClean="0">
                <a:solidFill>
                  <a:schemeClr val="tx1"/>
                </a:solidFill>
              </a:rPr>
              <a:t> B2.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where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status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between</a:t>
            </a:r>
            <a:r>
              <a:rPr lang="fr-FR" sz="3200" b="0" dirty="0" smtClean="0">
                <a:solidFill>
                  <a:schemeClr val="tx1"/>
                </a:solidFill>
              </a:rPr>
              <a:t> 100 and 500)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Union 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(Select * </a:t>
            </a:r>
            <a:r>
              <a:rPr lang="fr-FR" sz="3200" b="0" dirty="0" err="1" smtClean="0">
                <a:solidFill>
                  <a:schemeClr val="tx1"/>
                </a:solidFill>
              </a:rPr>
              <a:t>from</a:t>
            </a:r>
            <a:r>
              <a:rPr lang="fr-FR" sz="3200" b="0" dirty="0" smtClean="0">
                <a:solidFill>
                  <a:schemeClr val="tx1"/>
                </a:solidFill>
              </a:rPr>
              <a:t> B3.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where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status</a:t>
            </a:r>
            <a:r>
              <a:rPr lang="fr-FR" sz="3200" b="0" dirty="0" smtClean="0">
                <a:solidFill>
                  <a:schemeClr val="tx1"/>
                </a:solidFill>
              </a:rPr>
              <a:t> &gt; 500)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673600" y="958850"/>
            <a:ext cx="1654175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469188" y="658813"/>
            <a:ext cx="1168400" cy="58261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478713" y="1406525"/>
            <a:ext cx="1168400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B3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6262688" y="1000125"/>
            <a:ext cx="1208087" cy="160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308725" y="1217613"/>
            <a:ext cx="1208088" cy="35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/>
              <a:t>Vues</a:t>
            </a:r>
            <a:r>
              <a:rPr lang="en-US" sz="4000" dirty="0"/>
              <a:t> </a:t>
            </a:r>
            <a:r>
              <a:rPr lang="en-US" sz="4000" dirty="0" err="1"/>
              <a:t>multibases</a:t>
            </a:r>
            <a:endParaRPr lang="en-US" sz="4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03041" y="1351364"/>
            <a:ext cx="8640959" cy="566052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smtClean="0">
                <a:solidFill>
                  <a:srgbClr val="FFFF00"/>
                </a:solidFill>
              </a:rPr>
              <a:t>Définition </a:t>
            </a:r>
            <a:r>
              <a:rPr lang="fr-FR" sz="3200" b="0" dirty="0" err="1" smtClean="0">
                <a:solidFill>
                  <a:srgbClr val="FFFF00"/>
                </a:solidFill>
              </a:rPr>
              <a:t>scalable</a:t>
            </a:r>
            <a:r>
              <a:rPr lang="fr-FR" sz="3200" b="0" dirty="0" smtClean="0">
                <a:solidFill>
                  <a:srgbClr val="FFFF00"/>
                </a:solidFill>
              </a:rPr>
              <a:t> de la vue S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rgbClr val="FFFF00"/>
                </a:solidFill>
              </a:rPr>
              <a:t> MDB S-P est la </a:t>
            </a:r>
            <a:r>
              <a:rPr lang="fr-FR" sz="3200" b="0" dirty="0" err="1" smtClean="0">
                <a:solidFill>
                  <a:srgbClr val="FFFF00"/>
                </a:solidFill>
              </a:rPr>
              <a:t>multibase</a:t>
            </a:r>
            <a:r>
              <a:rPr lang="fr-FR" sz="3200" b="0" dirty="0" smtClean="0">
                <a:solidFill>
                  <a:srgbClr val="FFFF00"/>
                </a:solidFill>
              </a:rPr>
              <a:t> des bases B1…</a:t>
            </a:r>
            <a:r>
              <a:rPr lang="fr-FR" sz="3200" b="0" dirty="0" err="1" smtClean="0">
                <a:solidFill>
                  <a:srgbClr val="FFFF00"/>
                </a:solidFill>
              </a:rPr>
              <a:t>Bn</a:t>
            </a:r>
            <a:r>
              <a:rPr lang="fr-FR" sz="3200" b="0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rgbClr val="FFFF00"/>
                </a:solidFill>
              </a:rPr>
              <a:t> Crées dynamiquement 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rgbClr val="FFFF00"/>
                </a:solidFill>
              </a:rPr>
              <a:t> Le tout est MSQL mais aussi mis en pratique sous SD-SQL Server 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rgbClr val="FFFF00"/>
                </a:solidFill>
              </a:rPr>
              <a:t> Développé au CERIA à Dauphine par S. Sahri</a:t>
            </a:r>
          </a:p>
          <a:p>
            <a:pPr>
              <a:spcBef>
                <a:spcPts val="1200"/>
              </a:spcBef>
            </a:pPr>
            <a:r>
              <a:rPr lang="fr-FR" sz="3200" b="0" dirty="0" smtClean="0">
                <a:solidFill>
                  <a:schemeClr val="tx1"/>
                </a:solidFill>
              </a:rPr>
              <a:t>Use ‘MDB S-P’ </a:t>
            </a:r>
          </a:p>
          <a:p>
            <a:r>
              <a:rPr lang="fr-FR" sz="3200" b="0" dirty="0" err="1" smtClean="0">
                <a:solidFill>
                  <a:schemeClr val="tx1"/>
                </a:solidFill>
              </a:rPr>
              <a:t>Create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View</a:t>
            </a:r>
            <a:r>
              <a:rPr lang="fr-FR" sz="3200" b="0" dirty="0" smtClean="0">
                <a:solidFill>
                  <a:schemeClr val="tx1"/>
                </a:solidFill>
              </a:rPr>
              <a:t> B1.S as 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(Select distinct * </a:t>
            </a:r>
            <a:r>
              <a:rPr lang="fr-FR" sz="3200" b="0" dirty="0" err="1" smtClean="0">
                <a:solidFill>
                  <a:schemeClr val="tx1"/>
                </a:solidFill>
              </a:rPr>
              <a:t>from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Union  *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889624" y="626194"/>
            <a:ext cx="1654175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668344" y="0"/>
            <a:ext cx="1168400" cy="58261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694737" y="1073869"/>
            <a:ext cx="1168400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Bn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6444208" y="360040"/>
            <a:ext cx="1296144" cy="50405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524749" y="884957"/>
            <a:ext cx="1208088" cy="35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/>
              <a:t>Vues</a:t>
            </a:r>
            <a:r>
              <a:rPr lang="en-US" sz="4000" dirty="0"/>
              <a:t> </a:t>
            </a:r>
            <a:r>
              <a:rPr lang="en-US" sz="4000" dirty="0" err="1"/>
              <a:t>multibases</a:t>
            </a:r>
            <a:endParaRPr lang="en-US" sz="4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03041" y="1700808"/>
            <a:ext cx="8640959" cy="556819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600" b="0" dirty="0" smtClean="0">
                <a:solidFill>
                  <a:srgbClr val="FFFF00"/>
                </a:solidFill>
              </a:rPr>
              <a:t>Cette définition est</a:t>
            </a:r>
          </a:p>
          <a:p>
            <a:pPr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Indépendante du nombre de segments</a:t>
            </a:r>
          </a:p>
          <a:p>
            <a:pPr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De type de répartition</a:t>
            </a:r>
          </a:p>
          <a:p>
            <a:pPr lvl="1"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Celle-ci pourrait être redondante</a:t>
            </a:r>
          </a:p>
          <a:p>
            <a:pPr lvl="2"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Pour fiabilité</a:t>
            </a:r>
          </a:p>
          <a:p>
            <a:pPr lvl="1"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Ou par LH*, DHT… </a:t>
            </a:r>
          </a:p>
          <a:p>
            <a:pPr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 La répartition est définie ailleurs que dans la requête elle-même</a:t>
            </a:r>
          </a:p>
          <a:p>
            <a:pPr>
              <a:buFont typeface="Arial" pitchFamily="34" charset="0"/>
              <a:buChar char="•"/>
            </a:pPr>
            <a:r>
              <a:rPr lang="fr-FR" sz="3600" b="0" dirty="0" smtClean="0">
                <a:solidFill>
                  <a:srgbClr val="FFFF00"/>
                </a:solidFill>
              </a:rPr>
              <a:t> + dans les directions de recherche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889624" y="626194"/>
            <a:ext cx="1654175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668344" y="0"/>
            <a:ext cx="1168400" cy="58261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694737" y="1073869"/>
            <a:ext cx="1168400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Bn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6444208" y="360040"/>
            <a:ext cx="1296144" cy="50405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524749" y="884957"/>
            <a:ext cx="1208088" cy="35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/>
              <a:t>Vues</a:t>
            </a:r>
            <a:r>
              <a:rPr lang="en-US" sz="4000" dirty="0"/>
              <a:t> </a:t>
            </a:r>
            <a:r>
              <a:rPr lang="en-US" sz="4000" dirty="0" err="1"/>
              <a:t>multibases</a:t>
            </a:r>
            <a:endParaRPr lang="en-US" sz="40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03041" y="1700808"/>
            <a:ext cx="8640959" cy="550663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smtClean="0">
                <a:solidFill>
                  <a:srgbClr val="FFFF00"/>
                </a:solidFill>
              </a:rPr>
              <a:t>Définition </a:t>
            </a:r>
            <a:r>
              <a:rPr lang="fr-FR" sz="3200" b="0" dirty="0" err="1" smtClean="0">
                <a:solidFill>
                  <a:srgbClr val="FFFF00"/>
                </a:solidFill>
              </a:rPr>
              <a:t>scalable</a:t>
            </a:r>
            <a:r>
              <a:rPr lang="fr-FR" sz="3200" b="0" dirty="0" smtClean="0">
                <a:solidFill>
                  <a:srgbClr val="FFFF00"/>
                </a:solidFill>
              </a:rPr>
              <a:t> et multiple MSQL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rgbClr val="FFFF00"/>
                </a:solidFill>
              </a:rPr>
              <a:t> On crée la vue S dans chaque SP de MDB S-P  courante </a:t>
            </a:r>
          </a:p>
          <a:p>
            <a:pPr>
              <a:buFont typeface="Arial" pitchFamily="34" charset="0"/>
              <a:buChar char="•"/>
            </a:pPr>
            <a:r>
              <a:rPr lang="fr-FR" sz="3200" b="0" dirty="0" smtClean="0">
                <a:solidFill>
                  <a:srgbClr val="FFFF00"/>
                </a:solidFill>
              </a:rPr>
              <a:t> Le tout est MSQL mais pourrait aussi être en pratique sous SD-SQL Server </a:t>
            </a:r>
          </a:p>
          <a:p>
            <a:pPr>
              <a:buFont typeface="Arial" pitchFamily="34" charset="0"/>
              <a:buChar char="•"/>
            </a:pPr>
            <a:endParaRPr lang="fr-FR" sz="3200" b="0" dirty="0" smtClean="0">
              <a:solidFill>
                <a:srgbClr val="FFFF00"/>
              </a:solidFill>
            </a:endParaRPr>
          </a:p>
          <a:p>
            <a:r>
              <a:rPr lang="fr-FR" sz="3200" b="0" dirty="0" smtClean="0">
                <a:solidFill>
                  <a:schemeClr val="tx1"/>
                </a:solidFill>
              </a:rPr>
              <a:t>Use ‘MDB S-P’ </a:t>
            </a:r>
          </a:p>
          <a:p>
            <a:r>
              <a:rPr lang="fr-FR" sz="3200" b="0" dirty="0" err="1" smtClean="0">
                <a:solidFill>
                  <a:schemeClr val="tx1"/>
                </a:solidFill>
              </a:rPr>
              <a:t>Create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View</a:t>
            </a:r>
            <a:r>
              <a:rPr lang="fr-FR" sz="3200" b="0" dirty="0" smtClean="0">
                <a:solidFill>
                  <a:schemeClr val="tx1"/>
                </a:solidFill>
              </a:rPr>
              <a:t> S as 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(Select distinct * </a:t>
            </a:r>
            <a:r>
              <a:rPr lang="fr-FR" sz="3200" b="0" dirty="0" err="1" smtClean="0">
                <a:solidFill>
                  <a:schemeClr val="tx1"/>
                </a:solidFill>
              </a:rPr>
              <a:t>from</a:t>
            </a:r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r>
              <a:rPr lang="fr-FR" sz="3200" b="0" dirty="0" err="1" smtClean="0">
                <a:solidFill>
                  <a:schemeClr val="tx1"/>
                </a:solidFill>
              </a:rPr>
              <a:t>Local.S</a:t>
            </a:r>
            <a:r>
              <a:rPr lang="fr-FR" sz="3200" b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Union  *</a:t>
            </a:r>
          </a:p>
          <a:p>
            <a:r>
              <a:rPr lang="fr-FR" sz="3200" b="0" dirty="0" smtClean="0">
                <a:solidFill>
                  <a:schemeClr val="tx1"/>
                </a:solidFill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673600" y="958850"/>
            <a:ext cx="1654175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452320" y="332656"/>
            <a:ext cx="1168400" cy="58261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478713" y="1406525"/>
            <a:ext cx="1168400" cy="58261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Bn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>
            <a:off x="6228184" y="692696"/>
            <a:ext cx="1296144" cy="50405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308725" y="1217613"/>
            <a:ext cx="1208088" cy="35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/>
              <a:t>Mots-clés et Fonctions Agrégats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76400"/>
            <a:ext cx="8786813" cy="4724400"/>
          </a:xfrm>
          <a:noFill/>
          <a:ln/>
        </p:spPr>
        <p:txBody>
          <a:bodyPr/>
          <a:lstStyle/>
          <a:p>
            <a:r>
              <a:rPr lang="fr-FR" dirty="0"/>
              <a:t>Mots-clés et Fonctions  Agrégats de SQL</a:t>
            </a:r>
          </a:p>
          <a:p>
            <a:pPr lvl="1"/>
            <a:r>
              <a:rPr lang="fr-FR" dirty="0"/>
              <a:t>par définition</a:t>
            </a:r>
          </a:p>
          <a:p>
            <a:pPr lvl="2"/>
            <a:r>
              <a:rPr lang="fr-FR" dirty="0"/>
              <a:t>DISTINCT, GROUP BY, ORDER BY</a:t>
            </a:r>
          </a:p>
          <a:p>
            <a:pPr lvl="2"/>
            <a:r>
              <a:rPr lang="fr-FR" dirty="0"/>
              <a:t>COUNT, AVG, SUM..</a:t>
            </a:r>
          </a:p>
          <a:p>
            <a:pPr lvl="1"/>
            <a:r>
              <a:rPr lang="fr-FR" dirty="0"/>
              <a:t>opèrent sur chaque table d'une </a:t>
            </a:r>
            <a:r>
              <a:rPr lang="fr-FR" dirty="0" err="1" smtClean="0"/>
              <a:t>multitable</a:t>
            </a:r>
            <a:endParaRPr lang="fr-FR" dirty="0" smtClean="0"/>
          </a:p>
          <a:p>
            <a:pPr lvl="1"/>
            <a:r>
              <a:rPr lang="fr-FR" dirty="0" smtClean="0"/>
              <a:t> ou sur de tables de vues </a:t>
            </a:r>
            <a:r>
              <a:rPr lang="fr-FR" dirty="0" err="1" smtClean="0"/>
              <a:t>multibases</a:t>
            </a:r>
            <a:endParaRPr lang="fr-FR" dirty="0"/>
          </a:p>
          <a:p>
            <a:r>
              <a:rPr lang="fr-FR" dirty="0"/>
              <a:t>Leur extensions aux </a:t>
            </a:r>
            <a:r>
              <a:rPr lang="fr-FR" dirty="0" err="1"/>
              <a:t>multitables</a:t>
            </a:r>
            <a:endParaRPr lang="fr-FR" dirty="0"/>
          </a:p>
          <a:p>
            <a:pPr lvl="2"/>
            <a:r>
              <a:rPr lang="fr-FR" dirty="0" smtClean="0"/>
              <a:t>MCOUNT</a:t>
            </a:r>
            <a:r>
              <a:rPr lang="fr-FR" dirty="0"/>
              <a:t>, MGROUP </a:t>
            </a:r>
            <a:r>
              <a:rPr lang="fr-FR" dirty="0" smtClean="0"/>
              <a:t>BY,MAVG</a:t>
            </a:r>
            <a:r>
              <a:rPr lang="fr-FR" dirty="0"/>
              <a:t>, MSUM...</a:t>
            </a:r>
          </a:p>
          <a:p>
            <a:pPr lvl="1"/>
            <a:r>
              <a:rPr lang="fr-FR" dirty="0" smtClean="0"/>
              <a:t>opèrent </a:t>
            </a:r>
            <a:r>
              <a:rPr lang="fr-FR" dirty="0"/>
              <a:t>sur la totalité de la </a:t>
            </a:r>
            <a:r>
              <a:rPr lang="fr-FR" dirty="0" err="1"/>
              <a:t>multitable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1585913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/>
              <a:t>USE Banks</a:t>
            </a:r>
            <a:br>
              <a:rPr lang="en-US" sz="2400" b="1"/>
            </a:br>
            <a:r>
              <a:rPr lang="en-US" sz="2400" b="1"/>
              <a:t>SELECT COUNT (*)</a:t>
            </a:r>
            <a:br>
              <a:rPr lang="en-US" sz="2400" b="1"/>
            </a:br>
            <a:r>
              <a:rPr lang="en-US" sz="2400" b="1"/>
              <a:t>FROM br%  br</a:t>
            </a:r>
            <a:br>
              <a:rPr lang="en-US" sz="2400" b="1"/>
            </a:br>
            <a:r>
              <a:rPr lang="en-US" sz="2400" b="1"/>
              <a:t>WHERE street = 'champs elysées'  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Exemple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1585913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/>
              <a:t>USE Banks</a:t>
            </a:r>
            <a:br>
              <a:rPr lang="en-US" sz="2400" b="1"/>
            </a:br>
            <a:r>
              <a:rPr lang="en-US" sz="2400" b="1"/>
              <a:t>SELECT COUNT (*)</a:t>
            </a:r>
            <a:br>
              <a:rPr lang="en-US" sz="2400" b="1"/>
            </a:br>
            <a:r>
              <a:rPr lang="en-US" sz="2400" b="1"/>
              <a:t>FROM br%  br</a:t>
            </a:r>
            <a:br>
              <a:rPr lang="en-US" sz="2400" b="1"/>
            </a:br>
            <a:r>
              <a:rPr lang="en-US" sz="2400" b="1"/>
              <a:t>WHERE street = 'champs elysées'  ;</a:t>
            </a:r>
          </a:p>
          <a:p>
            <a:pPr>
              <a:spcBef>
                <a:spcPct val="67000"/>
              </a:spcBef>
              <a:buFont typeface="Monotype Sorts" pitchFamily="2" charset="2"/>
              <a:buNone/>
            </a:pPr>
            <a:r>
              <a:rPr lang="en-US" sz="2400" b="1">
                <a:solidFill>
                  <a:schemeClr val="tx2"/>
                </a:solidFill>
              </a:rPr>
              <a:t>	bnp.br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2</a:t>
            </a:r>
          </a:p>
          <a:p>
            <a:pPr>
              <a:spcBef>
                <a:spcPct val="40000"/>
              </a:spcBef>
              <a:buFont typeface="Monotype Sorts" pitchFamily="2" charset="2"/>
              <a:buNone/>
            </a:pPr>
            <a:r>
              <a:rPr lang="en-US" sz="2400" b="1">
                <a:solidFill>
                  <a:schemeClr val="tx2"/>
                </a:solidFill>
              </a:rPr>
              <a:t>	cic.br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2</a:t>
            </a:r>
          </a:p>
          <a:p>
            <a:pPr>
              <a:spcBef>
                <a:spcPct val="40000"/>
              </a:spcBef>
              <a:buFont typeface="Monotype Sorts" pitchFamily="2" charset="2"/>
              <a:buNone/>
            </a:pPr>
            <a:r>
              <a:rPr lang="en-US" sz="2400" b="1">
                <a:solidFill>
                  <a:schemeClr val="tx2"/>
                </a:solidFill>
              </a:rPr>
              <a:t>	sg.br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2</a:t>
            </a:r>
          </a:p>
          <a:p>
            <a:pPr>
              <a:buFont typeface="Monotype Sorts" pitchFamily="2" charset="2"/>
              <a:buNone/>
            </a:pP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49350" y="3387725"/>
            <a:ext cx="1392238" cy="7731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82688" y="4302125"/>
            <a:ext cx="1392237" cy="7397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68400" y="5168900"/>
            <a:ext cx="1392238" cy="7397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1585913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b="1"/>
              <a:t>USE Banks</a:t>
            </a:r>
            <a:br>
              <a:rPr lang="en-US" sz="2400" b="1"/>
            </a:br>
            <a:r>
              <a:rPr lang="en-US" sz="2400" b="1"/>
              <a:t>SELECT </a:t>
            </a:r>
            <a:r>
              <a:rPr lang="en-US" sz="2400" b="1">
                <a:solidFill>
                  <a:schemeClr val="tx2"/>
                </a:solidFill>
              </a:rPr>
              <a:t>MCOUNT</a:t>
            </a:r>
            <a:r>
              <a:rPr lang="en-US" sz="2400" b="1">
                <a:solidFill>
                  <a:srgbClr val="00FF00"/>
                </a:solidFill>
              </a:rPr>
              <a:t> </a:t>
            </a:r>
            <a:r>
              <a:rPr lang="en-US" sz="2400" b="1"/>
              <a:t>(*)</a:t>
            </a:r>
            <a:br>
              <a:rPr lang="en-US" sz="2400" b="1"/>
            </a:br>
            <a:r>
              <a:rPr lang="en-US" sz="2400" b="1"/>
              <a:t>FROM br%  br</a:t>
            </a:r>
            <a:br>
              <a:rPr lang="en-US" sz="2400" b="1"/>
            </a:br>
            <a:r>
              <a:rPr lang="en-US" sz="2400" b="1"/>
              <a:t>WHERE street = 'champs elysées'  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0000" cy="990600"/>
          </a:xfrm>
          <a:noFill/>
          <a:ln/>
        </p:spPr>
        <p:txBody>
          <a:bodyPr/>
          <a:lstStyle/>
          <a:p>
            <a:pPr algn="ctr"/>
            <a:r>
              <a:rPr lang="fr-FR"/>
              <a:t>MSQL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(Propriétés fondamentales nouvelles)</a:t>
            </a: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45820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Requête SQL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Est formulée en calcul de prédicats de 1</a:t>
            </a:r>
            <a:r>
              <a:rPr lang="fr-FR" sz="2400" baseline="30000"/>
              <a:t>er</a:t>
            </a:r>
            <a:r>
              <a:rPr lang="fr-FR" sz="2400"/>
              <a:t> ordre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Est traduite pour l’optimisation en algèbre relationnelle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Produit une table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chemeClr val="tx2"/>
                </a:solidFill>
              </a:rPr>
              <a:t>Requête MSQL</a:t>
            </a: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chemeClr val="tx2"/>
                </a:solidFill>
              </a:rPr>
              <a:t> Peut-être formulée en calcul de d’ordre supérieur</a:t>
            </a:r>
          </a:p>
          <a:p>
            <a:pPr lvl="2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</a:rPr>
              <a:t>Incluant celui de 1</a:t>
            </a:r>
            <a:r>
              <a:rPr lang="fr-FR" sz="2000" baseline="30000">
                <a:solidFill>
                  <a:schemeClr val="tx2"/>
                </a:solidFill>
              </a:rPr>
              <a:t>er</a:t>
            </a:r>
            <a:r>
              <a:rPr lang="fr-FR" sz="2000">
                <a:solidFill>
                  <a:schemeClr val="tx2"/>
                </a:solidFill>
              </a:rPr>
              <a:t> ordre</a:t>
            </a: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chemeClr val="tx2"/>
                </a:solidFill>
              </a:rPr>
              <a:t>Peut-être traduite pour l’optimisation en algèbre </a:t>
            </a:r>
            <a:r>
              <a:rPr lang="fr-FR" sz="2400" i="1">
                <a:solidFill>
                  <a:schemeClr val="tx2"/>
                </a:solidFill>
              </a:rPr>
              <a:t>multirelationnelle</a:t>
            </a:r>
          </a:p>
          <a:p>
            <a:pPr lvl="2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</a:rPr>
              <a:t>Incluant celle relationnelle</a:t>
            </a:r>
            <a:endParaRPr lang="fr-FR" sz="2000" i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400">
                <a:solidFill>
                  <a:schemeClr val="tx2"/>
                </a:solidFill>
              </a:rPr>
              <a:t>Produit une </a:t>
            </a:r>
            <a:r>
              <a:rPr lang="fr-FR" sz="2400" i="1">
                <a:solidFill>
                  <a:schemeClr val="tx2"/>
                </a:solidFill>
              </a:rPr>
              <a:t>multitable</a:t>
            </a:r>
          </a:p>
          <a:p>
            <a:pPr lvl="2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</a:rPr>
              <a:t>Un ensemble de relations (tables)</a:t>
            </a:r>
          </a:p>
          <a:p>
            <a:pPr lvl="2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</a:rPr>
              <a:t>Constitué en particulier d’une seule table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Exemple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15859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/>
              <a:t>USE Banks</a:t>
            </a:r>
            <a:br>
              <a:rPr lang="en-US" sz="2400" b="1"/>
            </a:br>
            <a:r>
              <a:rPr lang="en-US" sz="2400" b="1"/>
              <a:t>SELECT </a:t>
            </a:r>
            <a:r>
              <a:rPr lang="en-US" sz="2400" b="1">
                <a:solidFill>
                  <a:schemeClr val="tx2"/>
                </a:solidFill>
              </a:rPr>
              <a:t>MCOUNT</a:t>
            </a:r>
            <a:r>
              <a:rPr lang="en-US" sz="2400" b="1">
                <a:solidFill>
                  <a:srgbClr val="00FF00"/>
                </a:solidFill>
              </a:rPr>
              <a:t> </a:t>
            </a:r>
            <a:r>
              <a:rPr lang="en-US" sz="2400" b="1"/>
              <a:t>(*)</a:t>
            </a:r>
            <a:br>
              <a:rPr lang="en-US" sz="2400" b="1"/>
            </a:br>
            <a:r>
              <a:rPr lang="en-US" sz="2400" b="1"/>
              <a:t>FROM br%  br</a:t>
            </a:r>
            <a:br>
              <a:rPr lang="en-US" sz="2400" b="1"/>
            </a:br>
            <a:r>
              <a:rPr lang="en-US" sz="2400" b="1"/>
              <a:t>WHERE street = 'champs elysées'  ;</a:t>
            </a:r>
          </a:p>
          <a:p>
            <a:pPr>
              <a:lnSpc>
                <a:spcPct val="90000"/>
              </a:lnSpc>
              <a:spcBef>
                <a:spcPct val="67000"/>
              </a:spcBef>
              <a:buFont typeface="Monotype Sorts" pitchFamily="2" charset="2"/>
              <a:buNone/>
            </a:pPr>
            <a:r>
              <a:rPr lang="en-US" sz="2400" b="1">
                <a:solidFill>
                  <a:schemeClr val="tx2"/>
                </a:solidFill>
              </a:rPr>
              <a:t>	br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6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Monotype Sorts" pitchFamily="2" charset="2"/>
              <a:buNone/>
            </a:pP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43000" y="3200400"/>
            <a:ext cx="1392238" cy="7731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0" y="3962400"/>
            <a:ext cx="5715000" cy="2025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17088" dir="19163922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u="sng">
                <a:solidFill>
                  <a:schemeClr val="hlink"/>
                </a:solidFill>
              </a:rPr>
              <a:t>Exercises in warehousing  </a:t>
            </a:r>
            <a:r>
              <a:rPr lang="en-US" u="sng">
                <a:solidFill>
                  <a:schemeClr val="hlink"/>
                </a:solidFill>
              </a:rPr>
              <a:t>(</a:t>
            </a:r>
            <a:r>
              <a:rPr lang="en-US" b="0" i="1" u="sng">
                <a:solidFill>
                  <a:schemeClr val="hlink"/>
                </a:solidFill>
              </a:rPr>
              <a:t>dans mon cours en ang</a:t>
            </a:r>
            <a:r>
              <a:rPr lang="en-US" u="sng">
                <a:solidFill>
                  <a:schemeClr val="hlink"/>
                </a:solidFill>
              </a:rPr>
              <a:t>.):</a:t>
            </a:r>
            <a:endParaRPr lang="en-US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/>
              <a:t>-</a:t>
            </a:r>
            <a:r>
              <a:rPr lang="en-US" sz="2000">
                <a:solidFill>
                  <a:schemeClr val="tx2"/>
                </a:solidFill>
              </a:rPr>
              <a:t>Average balance per client in each bank </a:t>
            </a:r>
            <a:endParaRPr lang="fr-FR" sz="20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Average balance per client in BANKS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tx2"/>
                </a:solidFill>
              </a:rPr>
              <a:t>Sum of client assets per bank </a:t>
            </a:r>
            <a:endParaRPr lang="fr-FR" sz="20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Sum of client assets in BANKS</a:t>
            </a:r>
            <a:endParaRPr lang="en-US" sz="20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242888"/>
            <a:ext cx="8882062" cy="1104900"/>
          </a:xfrm>
          <a:noFill/>
          <a:ln/>
        </p:spPr>
        <p:txBody>
          <a:bodyPr/>
          <a:lstStyle/>
          <a:p>
            <a:pPr algn="ctr"/>
            <a:r>
              <a:rPr lang="en-US"/>
              <a:t>Aggregate Functions </a:t>
            </a:r>
            <a:br>
              <a:rPr lang="en-US"/>
            </a:br>
            <a:r>
              <a:rPr lang="en-US" sz="2800" b="1">
                <a:solidFill>
                  <a:srgbClr val="00FF00"/>
                </a:solidFill>
              </a:rPr>
              <a:t>IMPLEMENTATION  ISSUES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375848" cy="47133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All-in-one (traditional computation)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Possibly in parallel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The calculus can take long </a:t>
            </a:r>
            <a:r>
              <a:rPr lang="en-US" sz="2000" dirty="0" smtClean="0">
                <a:solidFill>
                  <a:schemeClr val="tx2"/>
                </a:solidFill>
              </a:rPr>
              <a:t>time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Successive approximations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 kind of sampling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result1, from any 1st DB to come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(result1 + result2) / 2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…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sampling within each database</a:t>
            </a:r>
          </a:p>
          <a:p>
            <a:pPr lvl="3">
              <a:lnSpc>
                <a:spcPct val="90000"/>
              </a:lnSpc>
            </a:pPr>
            <a:r>
              <a:rPr lang="en-US" sz="1600" i="1" dirty="0"/>
              <a:t>several ACM-</a:t>
            </a:r>
            <a:r>
              <a:rPr lang="en-US" sz="1600" i="1" dirty="0" err="1"/>
              <a:t>Sigmod</a:t>
            </a:r>
            <a:r>
              <a:rPr lang="en-US" sz="1600" i="1" dirty="0"/>
              <a:t> &amp; VLDB papers dealt with query evaluation using sampling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Precomputing</a:t>
            </a:r>
            <a:r>
              <a:rPr lang="en-US" sz="2400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Incremental evaluation using </a:t>
            </a:r>
            <a:r>
              <a:rPr lang="en-US" sz="2000" dirty="0" err="1"/>
              <a:t>interdatabase</a:t>
            </a:r>
            <a:r>
              <a:rPr lang="en-US" sz="2000" dirty="0"/>
              <a:t> dependencies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Common to warehousing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3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242888"/>
            <a:ext cx="8882062" cy="1104900"/>
          </a:xfrm>
          <a:noFill/>
          <a:ln/>
        </p:spPr>
        <p:txBody>
          <a:bodyPr/>
          <a:lstStyle/>
          <a:p>
            <a:pPr algn="ctr"/>
            <a:r>
              <a:rPr lang="en-US"/>
              <a:t>Fonctions Agrégats </a:t>
            </a:r>
            <a:br>
              <a:rPr lang="en-US"/>
            </a:br>
            <a:r>
              <a:rPr lang="en-US" sz="2800" b="1">
                <a:solidFill>
                  <a:srgbClr val="00FF00"/>
                </a:solidFill>
              </a:rPr>
              <a:t>MERGE 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676400"/>
            <a:ext cx="8456612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forme un tuple de tous les tuples d'un même objet dans la multitable sélectionnée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Utilise les jointures externes</a:t>
            </a:r>
            <a:endParaRPr lang="fr-FR"/>
          </a:p>
          <a:p>
            <a:pPr>
              <a:lnSpc>
                <a:spcPct val="90000"/>
              </a:lnSpc>
            </a:pPr>
            <a:r>
              <a:rPr lang="fr-FR" sz="2400"/>
              <a:t>Trouve les millionnaires dans </a:t>
            </a:r>
            <a:r>
              <a:rPr lang="fr-FR" sz="2400">
                <a:solidFill>
                  <a:srgbClr val="00FF00"/>
                </a:solidFill>
              </a:rPr>
              <a:t>Banks</a:t>
            </a:r>
            <a:r>
              <a:rPr lang="fr-FR" sz="2400"/>
              <a:t> et forme un tuple pour chaque millionnaire trouvé</a:t>
            </a:r>
            <a:endParaRPr lang="fr-FR"/>
          </a:p>
          <a:p>
            <a:pPr lvl="1">
              <a:lnSpc>
                <a:spcPct val="90000"/>
              </a:lnSpc>
              <a:spcBef>
                <a:spcPct val="33000"/>
              </a:spcBef>
              <a:buFontTx/>
              <a:buNone/>
            </a:pPr>
            <a:r>
              <a:rPr lang="en-US" sz="2000" b="1">
                <a:solidFill>
                  <a:schemeClr val="tx2"/>
                </a:solidFill>
              </a:rPr>
              <a:t>USE Banks ;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LET x.y BE clname.cltel   cname.ct#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LET z BE Banks.*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SELECT *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FROM z.a%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WHERE z.a%.c%# = z.client.c%#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AND z.a%.balance &gt; 1 000 000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MERGE ON x y 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Fonctions Agrégats </a:t>
            </a:r>
            <a:br>
              <a:rPr lang="en-US"/>
            </a:br>
            <a:r>
              <a:rPr lang="en-US" sz="2800" b="1">
                <a:solidFill>
                  <a:srgbClr val="00FF00"/>
                </a:solidFill>
              </a:rPr>
              <a:t>MERGE ON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35038" y="1673225"/>
            <a:ext cx="558800" cy="1154113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20750" y="3254375"/>
            <a:ext cx="558800" cy="1154113"/>
          </a:xfrm>
          <a:prstGeom prst="rect">
            <a:avLst/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54088" y="4906963"/>
            <a:ext cx="635000" cy="1154112"/>
          </a:xfrm>
          <a:prstGeom prst="rect">
            <a:avLst/>
          </a:prstGeom>
          <a:solidFill>
            <a:srgbClr val="51DC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016375" y="2754313"/>
            <a:ext cx="558800" cy="2873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583113" y="2754313"/>
            <a:ext cx="558800" cy="287337"/>
          </a:xfrm>
          <a:prstGeom prst="rect">
            <a:avLst/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011613" y="3063875"/>
            <a:ext cx="558800" cy="287338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578350" y="3063875"/>
            <a:ext cx="558800" cy="287338"/>
          </a:xfrm>
          <a:prstGeom prst="rect">
            <a:avLst/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159375" y="3063875"/>
            <a:ext cx="635000" cy="287338"/>
          </a:xfrm>
          <a:prstGeom prst="rect">
            <a:avLst/>
          </a:prstGeom>
          <a:solidFill>
            <a:srgbClr val="51DC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042988" y="1709738"/>
            <a:ext cx="0" cy="1081087"/>
          </a:xfrm>
          <a:prstGeom prst="line">
            <a:avLst/>
          </a:prstGeom>
          <a:noFill/>
          <a:ln w="761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052513" y="3295650"/>
            <a:ext cx="0" cy="1076325"/>
          </a:xfrm>
          <a:prstGeom prst="line">
            <a:avLst/>
          </a:prstGeom>
          <a:noFill/>
          <a:ln w="761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066800" y="4938713"/>
            <a:ext cx="0" cy="1076325"/>
          </a:xfrm>
          <a:prstGeom prst="line">
            <a:avLst/>
          </a:prstGeom>
          <a:noFill/>
          <a:ln w="761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578350" y="3378200"/>
            <a:ext cx="558800" cy="287338"/>
          </a:xfrm>
          <a:prstGeom prst="rect">
            <a:avLst/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159375" y="3378200"/>
            <a:ext cx="635000" cy="287338"/>
          </a:xfrm>
          <a:prstGeom prst="rect">
            <a:avLst/>
          </a:prstGeom>
          <a:solidFill>
            <a:srgbClr val="51DC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006850" y="3687763"/>
            <a:ext cx="558800" cy="287337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154613" y="3687763"/>
            <a:ext cx="635000" cy="287337"/>
          </a:xfrm>
          <a:prstGeom prst="rect">
            <a:avLst/>
          </a:prstGeom>
          <a:solidFill>
            <a:srgbClr val="51DC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006850" y="4006850"/>
            <a:ext cx="558800" cy="287338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573588" y="4006850"/>
            <a:ext cx="558800" cy="287338"/>
          </a:xfrm>
          <a:prstGeom prst="rect">
            <a:avLst/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5154613" y="4006850"/>
            <a:ext cx="635000" cy="287338"/>
          </a:xfrm>
          <a:prstGeom prst="rect">
            <a:avLst/>
          </a:prstGeom>
          <a:solidFill>
            <a:srgbClr val="51DC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957638" y="2786063"/>
            <a:ext cx="0" cy="1476375"/>
          </a:xfrm>
          <a:prstGeom prst="line">
            <a:avLst/>
          </a:prstGeom>
          <a:noFill/>
          <a:ln w="761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4" name="Oval 22" descr="Narrow vertical"/>
          <p:cNvSpPr>
            <a:spLocks noChangeArrowheads="1"/>
          </p:cNvSpPr>
          <p:nvPr/>
        </p:nvSpPr>
        <p:spPr bwMode="auto">
          <a:xfrm>
            <a:off x="958850" y="1701800"/>
            <a:ext cx="158750" cy="158750"/>
          </a:xfrm>
          <a:prstGeom prst="ellipse">
            <a:avLst/>
          </a:prstGeom>
          <a:pattFill prst="narVert">
            <a:fgClr>
              <a:schemeClr val="accent2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5" name="Oval 23" descr="Narrow vertical"/>
          <p:cNvSpPr>
            <a:spLocks noChangeArrowheads="1"/>
          </p:cNvSpPr>
          <p:nvPr/>
        </p:nvSpPr>
        <p:spPr bwMode="auto">
          <a:xfrm>
            <a:off x="968375" y="3559175"/>
            <a:ext cx="158750" cy="158750"/>
          </a:xfrm>
          <a:prstGeom prst="ellipse">
            <a:avLst/>
          </a:prstGeom>
          <a:pattFill prst="narVert">
            <a:fgClr>
              <a:schemeClr val="accent2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6" name="Oval 24" descr="Narrow vertical"/>
          <p:cNvSpPr>
            <a:spLocks noChangeArrowheads="1"/>
          </p:cNvSpPr>
          <p:nvPr/>
        </p:nvSpPr>
        <p:spPr bwMode="auto">
          <a:xfrm>
            <a:off x="3863975" y="2816225"/>
            <a:ext cx="158750" cy="158750"/>
          </a:xfrm>
          <a:prstGeom prst="ellipse">
            <a:avLst/>
          </a:prstGeom>
          <a:pattFill prst="narVert">
            <a:fgClr>
              <a:schemeClr val="accent2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7" name="Oval 25" descr="Solid diamond"/>
          <p:cNvSpPr>
            <a:spLocks noChangeArrowheads="1"/>
          </p:cNvSpPr>
          <p:nvPr/>
        </p:nvSpPr>
        <p:spPr bwMode="auto">
          <a:xfrm>
            <a:off x="968375" y="3282950"/>
            <a:ext cx="158750" cy="158750"/>
          </a:xfrm>
          <a:prstGeom prst="ellipse">
            <a:avLst/>
          </a:prstGeom>
          <a:pattFill prst="solidDmnd">
            <a:fgClr>
              <a:schemeClr val="bg1"/>
            </a:fgClr>
            <a:bgClr>
              <a:srgbClr val="00FF00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8" name="Oval 26" descr="Solid diamond"/>
          <p:cNvSpPr>
            <a:spLocks noChangeArrowheads="1"/>
          </p:cNvSpPr>
          <p:nvPr/>
        </p:nvSpPr>
        <p:spPr bwMode="auto">
          <a:xfrm>
            <a:off x="958850" y="2168525"/>
            <a:ext cx="158750" cy="158750"/>
          </a:xfrm>
          <a:prstGeom prst="ellipse">
            <a:avLst/>
          </a:prstGeom>
          <a:pattFill prst="solidDmnd">
            <a:fgClr>
              <a:schemeClr val="bg1"/>
            </a:fgClr>
            <a:bgClr>
              <a:srgbClr val="00FF00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19" name="Oval 27" descr="Solid diamond"/>
          <p:cNvSpPr>
            <a:spLocks noChangeArrowheads="1"/>
          </p:cNvSpPr>
          <p:nvPr/>
        </p:nvSpPr>
        <p:spPr bwMode="auto">
          <a:xfrm>
            <a:off x="977900" y="5283200"/>
            <a:ext cx="158750" cy="158750"/>
          </a:xfrm>
          <a:prstGeom prst="ellipse">
            <a:avLst/>
          </a:prstGeom>
          <a:pattFill prst="solidDmnd">
            <a:fgClr>
              <a:schemeClr val="bg1"/>
            </a:fgClr>
            <a:bgClr>
              <a:srgbClr val="00FF00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0" name="Oval 28" descr="Solid diamond"/>
          <p:cNvSpPr>
            <a:spLocks noChangeArrowheads="1"/>
          </p:cNvSpPr>
          <p:nvPr/>
        </p:nvSpPr>
        <p:spPr bwMode="auto">
          <a:xfrm>
            <a:off x="3873500" y="3121025"/>
            <a:ext cx="158750" cy="158750"/>
          </a:xfrm>
          <a:prstGeom prst="ellipse">
            <a:avLst/>
          </a:prstGeom>
          <a:pattFill prst="solidDmnd">
            <a:fgClr>
              <a:schemeClr val="bg1"/>
            </a:fgClr>
            <a:bgClr>
              <a:srgbClr val="00FF00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1" name="Oval 29" descr="Wide downward diagonal"/>
          <p:cNvSpPr>
            <a:spLocks noChangeArrowheads="1"/>
          </p:cNvSpPr>
          <p:nvPr/>
        </p:nvSpPr>
        <p:spPr bwMode="auto">
          <a:xfrm>
            <a:off x="968375" y="4083050"/>
            <a:ext cx="158750" cy="158750"/>
          </a:xfrm>
          <a:prstGeom prst="ellipse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2" name="Oval 30" descr="Wide downward diagonal"/>
          <p:cNvSpPr>
            <a:spLocks noChangeArrowheads="1"/>
          </p:cNvSpPr>
          <p:nvPr/>
        </p:nvSpPr>
        <p:spPr bwMode="auto">
          <a:xfrm>
            <a:off x="977900" y="5045075"/>
            <a:ext cx="158750" cy="158750"/>
          </a:xfrm>
          <a:prstGeom prst="ellipse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3" name="Oval 31" descr="Wide downward diagonal"/>
          <p:cNvSpPr>
            <a:spLocks noChangeArrowheads="1"/>
          </p:cNvSpPr>
          <p:nvPr/>
        </p:nvSpPr>
        <p:spPr bwMode="auto">
          <a:xfrm>
            <a:off x="3873500" y="3444875"/>
            <a:ext cx="158750" cy="158750"/>
          </a:xfrm>
          <a:prstGeom prst="ellipse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4" name="Oval 32" descr="Wide upward diagonal"/>
          <p:cNvSpPr>
            <a:spLocks noChangeArrowheads="1"/>
          </p:cNvSpPr>
          <p:nvPr/>
        </p:nvSpPr>
        <p:spPr bwMode="auto">
          <a:xfrm>
            <a:off x="987425" y="5826125"/>
            <a:ext cx="158750" cy="15875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5" name="Oval 33" descr="Wide upward diagonal"/>
          <p:cNvSpPr>
            <a:spLocks noChangeArrowheads="1"/>
          </p:cNvSpPr>
          <p:nvPr/>
        </p:nvSpPr>
        <p:spPr bwMode="auto">
          <a:xfrm>
            <a:off x="3873500" y="3768725"/>
            <a:ext cx="158750" cy="15875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6" name="Oval 34" descr="Wide upward diagonal"/>
          <p:cNvSpPr>
            <a:spLocks noChangeArrowheads="1"/>
          </p:cNvSpPr>
          <p:nvPr/>
        </p:nvSpPr>
        <p:spPr bwMode="auto">
          <a:xfrm>
            <a:off x="958850" y="2587625"/>
            <a:ext cx="158750" cy="15875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7" name="AutoShape 35"/>
          <p:cNvSpPr>
            <a:spLocks noChangeArrowheads="1"/>
          </p:cNvSpPr>
          <p:nvPr/>
        </p:nvSpPr>
        <p:spPr bwMode="auto">
          <a:xfrm rot="20520000">
            <a:off x="1987550" y="3568700"/>
            <a:ext cx="1377950" cy="311150"/>
          </a:xfrm>
          <a:prstGeom prst="rightArrow">
            <a:avLst>
              <a:gd name="adj1" fmla="val 50000"/>
              <a:gd name="adj2" fmla="val 221449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auto">
          <a:xfrm rot="19140000">
            <a:off x="1968500" y="4768850"/>
            <a:ext cx="1377950" cy="311150"/>
          </a:xfrm>
          <a:prstGeom prst="rightArrow">
            <a:avLst>
              <a:gd name="adj1" fmla="val 50000"/>
              <a:gd name="adj2" fmla="val 221449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 rot="13260000" flipH="1">
            <a:off x="1968500" y="2520950"/>
            <a:ext cx="1377950" cy="311150"/>
          </a:xfrm>
          <a:prstGeom prst="rightArrow">
            <a:avLst>
              <a:gd name="adj1" fmla="val 50000"/>
              <a:gd name="adj2" fmla="val 221449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4900613" y="4633913"/>
            <a:ext cx="4025900" cy="2057400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33000"/>
              </a:spcBef>
            </a:pPr>
            <a:r>
              <a:rPr lang="en-US" sz="1600">
                <a:solidFill>
                  <a:schemeClr val="tx2"/>
                </a:solidFill>
              </a:rPr>
              <a:t>USE Banks ;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LET x.y BE clname.cltel   cname.ct#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LET z BE Banks.*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SELECT *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FROM z.a%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WHERE z.a%.c%# = z.client.c%#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AND z.a%.balance &gt; 1 000 000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MERGE ON x y ;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167313" y="2701925"/>
            <a:ext cx="5619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nuls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4005263" y="3330575"/>
            <a:ext cx="5619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nuls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557713" y="3635375"/>
            <a:ext cx="5619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nuls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Agrégats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b="1" dirty="0">
                <a:solidFill>
                  <a:srgbClr val="00FF00"/>
                </a:solidFill>
              </a:rPr>
              <a:t>NAME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3792636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Transforme un nom (de table, d'attribut..) en valeur </a:t>
            </a:r>
          </a:p>
          <a:p>
            <a:pPr>
              <a:lnSpc>
                <a:spcPct val="90000"/>
              </a:lnSpc>
              <a:spcBef>
                <a:spcPct val="53000"/>
              </a:spcBef>
              <a:spcAft>
                <a:spcPts val="1200"/>
              </a:spcAft>
              <a:buFont typeface="Monotype Sorts" pitchFamily="2" charset="2"/>
              <a:buNone/>
            </a:pPr>
            <a:r>
              <a:rPr lang="fr-FR" sz="2400" b="1" dirty="0"/>
              <a:t>USE Banks ;</a:t>
            </a:r>
            <a:br>
              <a:rPr lang="fr-FR" sz="2400" b="1" dirty="0"/>
            </a:br>
            <a:r>
              <a:rPr lang="fr-FR" sz="2400" b="1" dirty="0"/>
              <a:t>LET </a:t>
            </a:r>
            <a:r>
              <a:rPr lang="fr-FR" sz="2400" b="1" dirty="0" err="1"/>
              <a:t>x.y</a:t>
            </a:r>
            <a:r>
              <a:rPr lang="fr-FR" sz="2400" b="1" dirty="0"/>
              <a:t> BE </a:t>
            </a:r>
            <a:r>
              <a:rPr lang="fr-FR" sz="2400" b="1" dirty="0" err="1"/>
              <a:t>br.city</a:t>
            </a:r>
            <a:r>
              <a:rPr lang="fr-FR" sz="2400" b="1" dirty="0"/>
              <a:t> </a:t>
            </a:r>
            <a:r>
              <a:rPr lang="fr-FR" sz="2400" b="1" dirty="0" err="1"/>
              <a:t>branch.town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>SELECT %</a:t>
            </a:r>
            <a:r>
              <a:rPr lang="fr-FR" sz="2400" b="1" dirty="0" err="1"/>
              <a:t>name</a:t>
            </a:r>
            <a:r>
              <a:rPr lang="fr-FR" sz="2400" b="1" dirty="0"/>
              <a:t> </a:t>
            </a:r>
            <a:r>
              <a:rPr lang="fr-FR" sz="2400" b="1" dirty="0" err="1"/>
              <a:t>branch_name</a:t>
            </a:r>
            <a:r>
              <a:rPr lang="fr-FR" sz="2400" b="1" dirty="0"/>
              <a:t>, NAME (.x)  </a:t>
            </a:r>
            <a:r>
              <a:rPr lang="fr-FR" sz="2400" b="1" dirty="0" err="1"/>
              <a:t>bank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>FROM x</a:t>
            </a:r>
            <a:br>
              <a:rPr lang="fr-FR" sz="2400" b="1" dirty="0"/>
            </a:br>
            <a:r>
              <a:rPr lang="fr-FR" sz="2400" b="1" dirty="0"/>
              <a:t>WHERE  y = 'Nice' </a:t>
            </a:r>
            <a:br>
              <a:rPr lang="fr-FR" sz="2400" b="1" dirty="0"/>
            </a:br>
            <a:r>
              <a:rPr lang="fr-FR" sz="2400" b="1" dirty="0"/>
              <a:t>UNION * </a:t>
            </a:r>
            <a:r>
              <a:rPr lang="fr-FR" sz="2400" b="1" dirty="0" smtClean="0"/>
              <a:t>;</a:t>
            </a:r>
            <a:endParaRPr lang="fr-FR" sz="2400" b="1" dirty="0"/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2" charset="2"/>
              <a:buNone/>
            </a:pPr>
            <a:r>
              <a:rPr lang="fr-FR" sz="2400" b="1" dirty="0">
                <a:solidFill>
                  <a:schemeClr val="tx2"/>
                </a:solidFill>
              </a:rPr>
              <a:t>U</a:t>
            </a:r>
            <a:r>
              <a:rPr lang="fr-FR" sz="2400" b="1" dirty="0" smtClean="0">
                <a:solidFill>
                  <a:schemeClr val="tx2"/>
                </a:solidFill>
              </a:rPr>
              <a:t>nion </a:t>
            </a:r>
            <a:r>
              <a:rPr lang="fr-FR" sz="2400" b="1" dirty="0">
                <a:solidFill>
                  <a:schemeClr val="tx2"/>
                </a:solidFill>
              </a:rPr>
              <a:t>* réunit les tables de la </a:t>
            </a:r>
            <a:r>
              <a:rPr lang="fr-FR" sz="2400" b="1" dirty="0" err="1">
                <a:solidFill>
                  <a:schemeClr val="tx2"/>
                </a:solidFill>
              </a:rPr>
              <a:t>multitable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</a:rPr>
              <a:t>sélectionnée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2" charset="2"/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Leur nombre peut-être inconnu par </a:t>
            </a:r>
            <a:r>
              <a:rPr lang="fr-FR" sz="2400" b="1" dirty="0" smtClean="0">
                <a:solidFill>
                  <a:schemeClr val="tx2"/>
                </a:solidFill>
              </a:rPr>
              <a:t>avance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Monotype Sorts" pitchFamily="2" charset="2"/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Le label (l’alias) pour Name est obligatoire</a:t>
            </a:r>
            <a:endParaRPr lang="fr-FR" sz="2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6000"/>
              </a:spcBef>
            </a:pPr>
            <a:r>
              <a:rPr lang="fr-FR" sz="2400" dirty="0"/>
              <a:t>Le résultat </a:t>
            </a:r>
            <a:r>
              <a:rPr lang="fr-FR" sz="2400" dirty="0" smtClean="0"/>
              <a:t>sera  </a:t>
            </a:r>
            <a:r>
              <a:rPr lang="fr-FR" sz="2400" u="sng" dirty="0" smtClean="0"/>
              <a:t>une table</a:t>
            </a:r>
            <a:r>
              <a:rPr lang="fr-FR" sz="2400" dirty="0" smtClean="0"/>
              <a:t>, ici </a:t>
            </a:r>
            <a:r>
              <a:rPr lang="fr-FR" sz="2400" dirty="0"/>
              <a:t>avec le schéma :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25381" y="5829647"/>
            <a:ext cx="3249613" cy="6302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2400" dirty="0" smtClean="0">
                <a:solidFill>
                  <a:schemeClr val="tx2"/>
                </a:solidFill>
              </a:rPr>
              <a:t>  </a:t>
            </a:r>
            <a:r>
              <a:rPr lang="fr-FR" sz="2400" dirty="0" err="1" smtClean="0">
                <a:solidFill>
                  <a:schemeClr val="tx2"/>
                </a:solidFill>
              </a:rPr>
              <a:t>branch_name</a:t>
            </a:r>
            <a:r>
              <a:rPr lang="fr-FR" sz="2400" dirty="0" smtClean="0">
                <a:solidFill>
                  <a:schemeClr val="tx2"/>
                </a:solidFill>
              </a:rPr>
              <a:t>    </a:t>
            </a:r>
            <a:r>
              <a:rPr lang="fr-FR" sz="2400" dirty="0" err="1">
                <a:solidFill>
                  <a:schemeClr val="tx2"/>
                </a:solidFill>
              </a:rPr>
              <a:t>bank</a:t>
            </a:r>
            <a:r>
              <a:rPr lang="fr-FR" dirty="0">
                <a:solidFill>
                  <a:schemeClr val="tx2"/>
                </a:solidFill>
              </a:rPr>
              <a:t> 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19" y="332656"/>
            <a:ext cx="8784976" cy="1080120"/>
          </a:xfrm>
        </p:spPr>
        <p:txBody>
          <a:bodyPr/>
          <a:lstStyle/>
          <a:p>
            <a:pPr algn="ctr"/>
            <a:r>
              <a:rPr lang="fr-FR" dirty="0" smtClean="0"/>
              <a:t>Union </a:t>
            </a:r>
            <a:r>
              <a:rPr lang="fr-FR" dirty="0" smtClean="0"/>
              <a:t>*</a:t>
            </a:r>
            <a:br>
              <a:rPr lang="fr-FR" dirty="0" smtClean="0"/>
            </a:br>
            <a:r>
              <a:rPr lang="fr-FR" sz="4000" dirty="0" smtClean="0"/>
              <a:t>Nom d’Attribut Dans la </a:t>
            </a:r>
            <a:r>
              <a:rPr lang="fr-FR" sz="4000" dirty="0" smtClean="0"/>
              <a:t>Table Produite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76400"/>
            <a:ext cx="8395022" cy="41148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fr-FR" dirty="0" smtClean="0"/>
              <a:t>Règles de priorité: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r-FR" dirty="0" smtClean="0"/>
              <a:t>Le label</a:t>
            </a:r>
            <a:endParaRPr lang="fr-FR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fr-FR" dirty="0" smtClean="0"/>
              <a:t>Comme dans l’exemple précèdent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r-FR" dirty="0" smtClean="0"/>
              <a:t>L’identificateur unique </a:t>
            </a:r>
            <a:endParaRPr lang="fr-FR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fr-FR" dirty="0" smtClean="0"/>
              <a:t>Bnp.br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r-FR" dirty="0" smtClean="0"/>
              <a:t>Le premier nom d’attribut </a:t>
            </a:r>
            <a:r>
              <a:rPr lang="fr-FR" dirty="0" smtClean="0"/>
              <a:t>dans l’ordre d’énumération des bases dans USE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fr-FR" dirty="0" smtClean="0"/>
              <a:t>Idem </a:t>
            </a:r>
            <a:r>
              <a:rPr lang="fr-FR" dirty="0"/>
              <a:t>dans l’ordre </a:t>
            </a:r>
            <a:r>
              <a:rPr lang="fr-FR" dirty="0" smtClean="0"/>
              <a:t>de déclaration </a:t>
            </a:r>
            <a:r>
              <a:rPr lang="fr-FR" dirty="0"/>
              <a:t>des bases dans </a:t>
            </a:r>
            <a:r>
              <a:rPr lang="fr-FR" dirty="0" smtClean="0"/>
              <a:t>la </a:t>
            </a:r>
            <a:r>
              <a:rPr lang="fr-FR" dirty="0" err="1" smtClean="0"/>
              <a:t>multibase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0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856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en-US" dirty="0" err="1"/>
              <a:t>Fonctions</a:t>
            </a:r>
            <a:r>
              <a:rPr lang="en-US" dirty="0"/>
              <a:t> </a:t>
            </a:r>
            <a:r>
              <a:rPr lang="en-US" dirty="0" err="1"/>
              <a:t>Agrégats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b="1" dirty="0">
                <a:solidFill>
                  <a:srgbClr val="00FF00"/>
                </a:solidFill>
              </a:rPr>
              <a:t>CHOOSE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024937" cy="4757738"/>
          </a:xfrm>
          <a:noFill/>
          <a:ln/>
        </p:spPr>
        <p:txBody>
          <a:bodyPr/>
          <a:lstStyle/>
          <a:p>
            <a:r>
              <a:rPr lang="fr-FR" sz="2800" dirty="0"/>
              <a:t>Choisit  au plus </a:t>
            </a:r>
            <a:r>
              <a:rPr lang="fr-FR" sz="2800" i="1" dirty="0"/>
              <a:t>n </a:t>
            </a:r>
            <a:r>
              <a:rPr lang="fr-FR" sz="2800" dirty="0"/>
              <a:t> </a:t>
            </a:r>
            <a:r>
              <a:rPr lang="fr-FR" sz="2800" dirty="0" err="1"/>
              <a:t>tuples</a:t>
            </a:r>
            <a:r>
              <a:rPr lang="fr-FR" sz="2800" dirty="0"/>
              <a:t> parmi ceux trouvés par la requête</a:t>
            </a:r>
          </a:p>
          <a:p>
            <a:pPr lvl="1"/>
            <a:r>
              <a:rPr lang="fr-FR" sz="2400" dirty="0"/>
              <a:t>les 1èrs trouvés,  comme </a:t>
            </a:r>
            <a:r>
              <a:rPr lang="fr-FR" sz="2400" dirty="0" smtClean="0"/>
              <a:t>font les fonctions </a:t>
            </a:r>
            <a:r>
              <a:rPr lang="fr-FR" sz="2400" dirty="0" smtClean="0">
                <a:solidFill>
                  <a:srgbClr val="FFFF00"/>
                </a:solidFill>
              </a:rPr>
              <a:t>TOP</a:t>
            </a:r>
            <a:r>
              <a:rPr lang="fr-FR" sz="2400" dirty="0" smtClean="0"/>
              <a:t>  (</a:t>
            </a:r>
            <a:r>
              <a:rPr lang="fr-FR" sz="2400" dirty="0" err="1" smtClean="0"/>
              <a:t>MsAccess</a:t>
            </a:r>
            <a:r>
              <a:rPr lang="fr-FR" sz="2400" dirty="0" smtClean="0"/>
              <a:t>…) ou </a:t>
            </a:r>
            <a:r>
              <a:rPr lang="fr-FR" sz="2400" dirty="0" smtClean="0">
                <a:solidFill>
                  <a:srgbClr val="FFFF00"/>
                </a:solidFill>
              </a:rPr>
              <a:t>LIMIT</a:t>
            </a:r>
            <a:r>
              <a:rPr lang="fr-FR" sz="2400" dirty="0" smtClean="0"/>
              <a:t> (MySQL, </a:t>
            </a:r>
            <a:r>
              <a:rPr lang="fr-FR" sz="2400" dirty="0" err="1" smtClean="0"/>
              <a:t>Postgres</a:t>
            </a:r>
            <a:r>
              <a:rPr lang="fr-FR" sz="2400" dirty="0" smtClean="0"/>
              <a:t>…)  (défaut</a:t>
            </a:r>
            <a:r>
              <a:rPr lang="fr-FR" sz="2400" dirty="0"/>
              <a:t>)</a:t>
            </a:r>
          </a:p>
          <a:p>
            <a:pPr lvl="1"/>
            <a:r>
              <a:rPr lang="fr-FR" sz="2400" dirty="0"/>
              <a:t>au  hasard pur (RND</a:t>
            </a:r>
            <a:r>
              <a:rPr lang="fr-FR" sz="2400" dirty="0" smtClean="0"/>
              <a:t>) (</a:t>
            </a:r>
            <a:r>
              <a:rPr lang="fr-FR" sz="2400" dirty="0" smtClean="0">
                <a:solidFill>
                  <a:srgbClr val="FFFF00"/>
                </a:solidFill>
              </a:rPr>
              <a:t>voir la fonction scalaire RND de </a:t>
            </a:r>
            <a:r>
              <a:rPr lang="fr-FR" sz="2400" dirty="0" err="1" smtClean="0">
                <a:solidFill>
                  <a:srgbClr val="FFFF00"/>
                </a:solidFill>
              </a:rPr>
              <a:t>MsAccess</a:t>
            </a:r>
            <a:r>
              <a:rPr lang="fr-FR" sz="2400" dirty="0" smtClean="0"/>
              <a:t>)</a:t>
            </a:r>
            <a:endParaRPr lang="fr-FR" sz="2400" dirty="0"/>
          </a:p>
          <a:p>
            <a:pPr lvl="1"/>
            <a:r>
              <a:rPr lang="fr-FR" sz="2400" dirty="0"/>
              <a:t>ceux qui n'ont pas été choisi  à la précédente exécution de la requête dans la même transaction (NEW</a:t>
            </a:r>
            <a:r>
              <a:rPr lang="fr-FR" sz="2400" dirty="0" smtClean="0"/>
              <a:t>) (une possibilité de </a:t>
            </a:r>
            <a:r>
              <a:rPr lang="fr-FR" sz="2400" dirty="0" smtClean="0">
                <a:solidFill>
                  <a:srgbClr val="FFFF00"/>
                </a:solidFill>
              </a:rPr>
              <a:t>LIMIT</a:t>
            </a:r>
            <a:r>
              <a:rPr lang="fr-FR" sz="2400" dirty="0" smtClean="0"/>
              <a:t>)</a:t>
            </a:r>
            <a:endParaRPr lang="fr-FR" sz="2400" dirty="0"/>
          </a:p>
          <a:p>
            <a:pPr lvl="1"/>
            <a:r>
              <a:rPr lang="fr-FR" sz="2400" dirty="0"/>
              <a:t>de préférence dans les bases listées et en ordre</a:t>
            </a:r>
          </a:p>
          <a:p>
            <a:pPr lvl="1"/>
            <a:r>
              <a:rPr lang="fr-FR" sz="2400" dirty="0"/>
              <a:t>en choisissant au plus </a:t>
            </a:r>
            <a:r>
              <a:rPr lang="fr-FR" sz="2400" i="1" dirty="0"/>
              <a:t>m </a:t>
            </a:r>
            <a:r>
              <a:rPr lang="fr-FR" sz="2400" dirty="0" err="1"/>
              <a:t>tuples</a:t>
            </a:r>
            <a:r>
              <a:rPr lang="fr-FR" sz="2400" dirty="0"/>
              <a:t> partageant les valeurs des </a:t>
            </a:r>
            <a:r>
              <a:rPr lang="fr-FR" sz="2400" dirty="0" err="1"/>
              <a:t>attr</a:t>
            </a:r>
            <a:r>
              <a:rPr lang="fr-FR" sz="2400" dirty="0"/>
              <a:t>. dans la liste </a:t>
            </a:r>
            <a:r>
              <a:rPr lang="fr-FR" sz="2400" i="1" dirty="0"/>
              <a:t>A, </a:t>
            </a:r>
            <a:r>
              <a:rPr lang="fr-FR" sz="2400" dirty="0"/>
              <a:t>supposée</a:t>
            </a:r>
            <a:r>
              <a:rPr lang="fr-FR" sz="2400" i="1" dirty="0"/>
              <a:t> </a:t>
            </a:r>
            <a:r>
              <a:rPr lang="fr-FR" sz="2400" dirty="0"/>
              <a:t>clé globale d'un objet.</a:t>
            </a:r>
          </a:p>
          <a:p>
            <a:pPr>
              <a:spcBef>
                <a:spcPct val="67000"/>
              </a:spcBef>
              <a:buFont typeface="Monotype Sort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			CHOOSE  </a:t>
            </a:r>
            <a:r>
              <a:rPr lang="en-US" sz="2000" b="1" dirty="0">
                <a:solidFill>
                  <a:schemeClr val="tx2"/>
                </a:solidFill>
              </a:rPr>
              <a:t>(n, (m, &lt;A&gt;) [&lt;B&gt;] ) [RND | NEW] </a:t>
            </a:r>
          </a:p>
          <a:p>
            <a:pPr>
              <a:spcBef>
                <a:spcPct val="67000"/>
              </a:spcBef>
              <a:buFont typeface="Monotype Sorts" pitchFamily="2" charset="2"/>
              <a:buNone/>
            </a:pPr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		&lt;</a:t>
            </a:r>
            <a:r>
              <a:rPr lang="en-US" sz="2000" b="1" dirty="0">
                <a:solidFill>
                  <a:schemeClr val="tx2"/>
                </a:solidFill>
              </a:rPr>
              <a:t>A&gt; ::= &lt;</a:t>
            </a:r>
            <a:r>
              <a:rPr lang="en-US" sz="2000" b="1" dirty="0" err="1">
                <a:solidFill>
                  <a:schemeClr val="tx2"/>
                </a:solidFill>
              </a:rPr>
              <a:t>liste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d'attr</a:t>
            </a:r>
            <a:r>
              <a:rPr lang="en-US" sz="2000" b="1" dirty="0">
                <a:solidFill>
                  <a:schemeClr val="tx2"/>
                </a:solidFill>
              </a:rPr>
              <a:t>.&lt;B&gt; ::= &lt;</a:t>
            </a:r>
            <a:r>
              <a:rPr lang="en-US" sz="2000" b="1" dirty="0" err="1">
                <a:solidFill>
                  <a:schemeClr val="tx2"/>
                </a:solidFill>
              </a:rPr>
              <a:t>liste</a:t>
            </a:r>
            <a:r>
              <a:rPr lang="en-US" sz="2000" b="1" dirty="0">
                <a:solidFill>
                  <a:schemeClr val="tx2"/>
                </a:solidFill>
              </a:rPr>
              <a:t> de BDs&gt;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 dirty="0"/>
              <a:t>Fonctions Agrégats </a:t>
            </a:r>
            <a:br>
              <a:rPr lang="fr-FR" dirty="0"/>
            </a:br>
            <a:r>
              <a:rPr lang="en-US" sz="2800" b="1" dirty="0" smtClean="0">
                <a:solidFill>
                  <a:srgbClr val="00FF00"/>
                </a:solidFill>
              </a:rPr>
              <a:t>CHOOSE </a:t>
            </a:r>
            <a:endParaRPr lang="en-US" sz="2800" b="1" dirty="0">
              <a:solidFill>
                <a:srgbClr val="00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48604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/>
              <a:t>Choisis UN millionnaire d'une manière aléatoire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800" b="1" dirty="0">
                <a:solidFill>
                  <a:schemeClr val="tx2"/>
                </a:solidFill>
              </a:rPr>
              <a:t>USE Banks ;</a:t>
            </a:r>
            <a:br>
              <a:rPr lang="fr-FR" sz="2800" b="1" dirty="0">
                <a:solidFill>
                  <a:schemeClr val="tx2"/>
                </a:solidFill>
              </a:rPr>
            </a:br>
            <a:r>
              <a:rPr lang="fr-FR" sz="2800" b="1" dirty="0">
                <a:solidFill>
                  <a:schemeClr val="tx2"/>
                </a:solidFill>
              </a:rPr>
              <a:t>SELECT  c.*</a:t>
            </a:r>
            <a:br>
              <a:rPr lang="fr-FR" sz="2800" b="1" dirty="0">
                <a:solidFill>
                  <a:schemeClr val="tx2"/>
                </a:solidFill>
              </a:rPr>
            </a:br>
            <a:r>
              <a:rPr lang="fr-FR" sz="2800" b="1" dirty="0">
                <a:solidFill>
                  <a:schemeClr val="tx2"/>
                </a:solidFill>
              </a:rPr>
              <a:t>FROM c% c, a% a</a:t>
            </a:r>
            <a:br>
              <a:rPr lang="fr-FR" sz="2800" b="1" dirty="0">
                <a:solidFill>
                  <a:schemeClr val="tx2"/>
                </a:solidFill>
              </a:rPr>
            </a:br>
            <a:r>
              <a:rPr lang="fr-FR" sz="2800" b="1" dirty="0">
                <a:solidFill>
                  <a:schemeClr val="tx2"/>
                </a:solidFill>
              </a:rPr>
              <a:t>WHERE  </a:t>
            </a:r>
            <a:r>
              <a:rPr lang="fr-FR" sz="2800" b="1" dirty="0" err="1">
                <a:solidFill>
                  <a:schemeClr val="tx2"/>
                </a:solidFill>
              </a:rPr>
              <a:t>c.c</a:t>
            </a:r>
            <a:r>
              <a:rPr lang="fr-FR" sz="2800" b="1" dirty="0">
                <a:solidFill>
                  <a:schemeClr val="tx2"/>
                </a:solidFill>
              </a:rPr>
              <a:t>%# = </a:t>
            </a:r>
            <a:r>
              <a:rPr lang="fr-FR" sz="2800" b="1" dirty="0" err="1">
                <a:solidFill>
                  <a:schemeClr val="tx2"/>
                </a:solidFill>
              </a:rPr>
              <a:t>a.c</a:t>
            </a:r>
            <a:r>
              <a:rPr lang="fr-FR" sz="2800" b="1" dirty="0">
                <a:solidFill>
                  <a:schemeClr val="tx2"/>
                </a:solidFill>
              </a:rPr>
              <a:t>%#  AND </a:t>
            </a:r>
            <a:r>
              <a:rPr lang="fr-FR" sz="2800" b="1" dirty="0" err="1">
                <a:solidFill>
                  <a:schemeClr val="tx2"/>
                </a:solidFill>
              </a:rPr>
              <a:t>a.a</a:t>
            </a:r>
            <a:r>
              <a:rPr lang="fr-FR" sz="2800" b="1" dirty="0">
                <a:solidFill>
                  <a:schemeClr val="tx2"/>
                </a:solidFill>
              </a:rPr>
              <a:t>%# &gt; 1.000.000</a:t>
            </a:r>
            <a:br>
              <a:rPr lang="fr-FR" sz="2800" b="1" dirty="0">
                <a:solidFill>
                  <a:schemeClr val="tx2"/>
                </a:solidFill>
              </a:rPr>
            </a:br>
            <a:r>
              <a:rPr lang="fr-FR" sz="2800" b="1" dirty="0">
                <a:solidFill>
                  <a:srgbClr val="00FF00"/>
                </a:solidFill>
              </a:rPr>
              <a:t>CHOOSE () RND ;</a:t>
            </a:r>
          </a:p>
          <a:p>
            <a:pPr>
              <a:lnSpc>
                <a:spcPct val="90000"/>
              </a:lnSpc>
              <a:spcBef>
                <a:spcPct val="67000"/>
              </a:spcBef>
            </a:pPr>
            <a:r>
              <a:rPr lang="fr-FR" b="1" dirty="0">
                <a:solidFill>
                  <a:srgbClr val="00FF00"/>
                </a:solidFill>
              </a:rPr>
              <a:t>Fonction très importante dans l'environnement MBD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surcharge </a:t>
            </a:r>
            <a:r>
              <a:rPr lang="fr-FR" sz="3200" dirty="0" smtClean="0"/>
              <a:t>d'information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Fonctions Agrégats </a:t>
            </a:r>
            <a:br>
              <a:rPr lang="en-US"/>
            </a:br>
            <a:r>
              <a:rPr lang="en-US" sz="2800" b="1">
                <a:solidFill>
                  <a:srgbClr val="00FF00"/>
                </a:solidFill>
              </a:rPr>
              <a:t>TIMEOUT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1444625"/>
            <a:ext cx="7683500" cy="47275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/>
              <a:t>Fixe la durée maximale de la requête</a:t>
            </a:r>
          </a:p>
          <a:p>
            <a:pPr lvl="1">
              <a:lnSpc>
                <a:spcPct val="90000"/>
              </a:lnSpc>
            </a:pPr>
            <a:r>
              <a:rPr lang="fr-FR"/>
              <a:t>la requête arrivant au time-out est considérée exécutée avec succès</a:t>
            </a:r>
            <a:br>
              <a:rPr lang="fr-FR"/>
            </a:br>
            <a:r>
              <a:rPr lang="fr-FR"/>
              <a:t>		</a:t>
            </a:r>
            <a:r>
              <a:rPr lang="fr-FR" b="1">
                <a:solidFill>
                  <a:schemeClr val="tx2"/>
                </a:solidFill>
              </a:rPr>
              <a:t>TIMEOUT (t [unité]) ;</a:t>
            </a:r>
            <a:r>
              <a:rPr lang="fr-FR" b="1"/>
              <a:t/>
            </a:r>
            <a:br>
              <a:rPr lang="fr-FR" b="1"/>
            </a:br>
            <a:r>
              <a:rPr lang="fr-FR" b="1"/>
              <a:t>		</a:t>
            </a:r>
            <a:r>
              <a:rPr lang="fr-FR" b="1">
                <a:solidFill>
                  <a:schemeClr val="tx2"/>
                </a:solidFill>
              </a:rPr>
              <a:t>&lt;unité&gt; := ms | </a:t>
            </a:r>
            <a:r>
              <a:rPr lang="fr-FR" b="1" u="sng">
                <a:solidFill>
                  <a:schemeClr val="tx2"/>
                </a:solidFill>
              </a:rPr>
              <a:t>s</a:t>
            </a:r>
            <a:r>
              <a:rPr lang="fr-FR" b="1">
                <a:solidFill>
                  <a:schemeClr val="tx2"/>
                </a:solidFill>
              </a:rPr>
              <a:t> | m | h | d</a:t>
            </a:r>
            <a:r>
              <a:rPr lang="fr-FR" sz="3200" b="1"/>
              <a:t/>
            </a:r>
            <a:br>
              <a:rPr lang="fr-FR" sz="3200" b="1"/>
            </a:br>
            <a:r>
              <a:rPr lang="fr-FR" sz="3200" b="1"/>
              <a:t>		</a:t>
            </a:r>
            <a:r>
              <a:rPr lang="fr-FR"/>
              <a:t>s - secondes (défaut)</a:t>
            </a:r>
            <a:endParaRPr lang="fr-FR" sz="3200" b="1"/>
          </a:p>
          <a:p>
            <a:pPr>
              <a:lnSpc>
                <a:spcPct val="90000"/>
              </a:lnSpc>
              <a:spcBef>
                <a:spcPct val="106000"/>
              </a:spcBef>
              <a:buFont typeface="Monotype Sorts" pitchFamily="2" charset="2"/>
              <a:buNone/>
            </a:pPr>
            <a:r>
              <a:rPr lang="fr-FR" sz="2400" b="1">
                <a:solidFill>
                  <a:schemeClr val="tx2"/>
                </a:solidFill>
              </a:rPr>
              <a:t>USE Banks</a:t>
            </a:r>
            <a:br>
              <a:rPr lang="fr-FR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SELECT *	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FROM br%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WHERE street = 'champs </a:t>
            </a:r>
            <a:r>
              <a:rPr lang="fr-FR" sz="2400" b="1">
                <a:solidFill>
                  <a:schemeClr val="tx2"/>
                </a:solidFill>
              </a:rPr>
              <a:t>elysées'</a:t>
            </a:r>
            <a:r>
              <a:rPr lang="en-US" sz="2400" b="1">
                <a:solidFill>
                  <a:schemeClr val="tx2"/>
                </a:solidFill>
              </a:rPr>
              <a:t>  </a:t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TIMEOUT (10) ;</a:t>
            </a:r>
            <a:endParaRPr lang="en-US" sz="36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Fonctions Agrégats </a:t>
            </a:r>
            <a:br>
              <a:rPr lang="en-US"/>
            </a:br>
            <a:r>
              <a:rPr lang="en-US" sz="2800" b="1">
                <a:solidFill>
                  <a:srgbClr val="00FF00"/>
                </a:solidFill>
              </a:rPr>
              <a:t>POST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La </a:t>
            </a:r>
            <a:r>
              <a:rPr lang="fr-FR" sz="2800" dirty="0"/>
              <a:t>requête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fr-FR" sz="2800" dirty="0" smtClean="0"/>
              <a:t>devient</a:t>
            </a:r>
            <a:r>
              <a:rPr lang="en-US" sz="2800" dirty="0" smtClean="0"/>
              <a:t> </a:t>
            </a:r>
            <a:r>
              <a:rPr lang="fr-FR" sz="2800" dirty="0" smtClean="0"/>
              <a:t>continuelle</a:t>
            </a:r>
            <a:endParaRPr lang="en-US" sz="2800" dirty="0"/>
          </a:p>
          <a:p>
            <a:pPr lvl="1"/>
            <a:r>
              <a:rPr lang="fr-FR" sz="2400" dirty="0"/>
              <a:t>On manipule tout </a:t>
            </a:r>
            <a:r>
              <a:rPr lang="fr-FR" sz="2400" dirty="0" err="1"/>
              <a:t>tuple</a:t>
            </a:r>
            <a:r>
              <a:rPr lang="fr-FR" sz="2400" dirty="0"/>
              <a:t> trouvé durant le temps de vie</a:t>
            </a:r>
          </a:p>
          <a:p>
            <a:pPr lvl="1"/>
            <a:r>
              <a:rPr lang="fr-FR" sz="2400" dirty="0"/>
              <a:t>Même ceux crées </a:t>
            </a:r>
            <a:r>
              <a:rPr lang="fr-FR" sz="2400" u="sng" dirty="0">
                <a:solidFill>
                  <a:schemeClr val="tx2"/>
                </a:solidFill>
              </a:rPr>
              <a:t>après</a:t>
            </a:r>
            <a:r>
              <a:rPr lang="fr-FR" sz="2400" dirty="0"/>
              <a:t> le lancement de la requête</a:t>
            </a:r>
            <a:endParaRPr lang="fr-FR" dirty="0"/>
          </a:p>
          <a:p>
            <a:pPr lvl="1"/>
            <a:r>
              <a:rPr lang="fr-FR" sz="2400" dirty="0"/>
              <a:t>On peut limiter son temps de vie par </a:t>
            </a:r>
            <a:r>
              <a:rPr lang="fr-FR" sz="2400" dirty="0" smtClean="0"/>
              <a:t>TIMEOUT</a:t>
            </a:r>
          </a:p>
          <a:p>
            <a:pPr lvl="1"/>
            <a:r>
              <a:rPr lang="fr-FR" sz="2400" dirty="0" smtClean="0"/>
              <a:t>En pratique </a:t>
            </a:r>
            <a:r>
              <a:rPr lang="fr-FR" sz="2400" dirty="0" smtClean="0"/>
              <a:t>on </a:t>
            </a:r>
            <a:r>
              <a:rPr lang="fr-FR" sz="2400" dirty="0" smtClean="0"/>
              <a:t>aura toujours un temps de vie par défaut </a:t>
            </a:r>
            <a:r>
              <a:rPr lang="fr-FR" sz="2400" b="1" dirty="0"/>
              <a:t>	</a:t>
            </a:r>
            <a:endParaRPr lang="fr-FR" sz="2400" b="1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USE  </a:t>
            </a:r>
            <a:r>
              <a:rPr lang="en-US" sz="2400" b="1" dirty="0" err="1">
                <a:solidFill>
                  <a:schemeClr val="tx2"/>
                </a:solidFill>
              </a:rPr>
              <a:t>Immo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LaCentrale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Orpi</a:t>
            </a:r>
            <a:r>
              <a:rPr lang="en-US" sz="2400" b="1" dirty="0">
                <a:solidFill>
                  <a:schemeClr val="tx2"/>
                </a:solidFill>
              </a:rPr>
              <a:t> ;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SELECT *	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FROM </a:t>
            </a:r>
            <a:r>
              <a:rPr lang="en-US" sz="2400" b="1" dirty="0" err="1">
                <a:solidFill>
                  <a:schemeClr val="tx2"/>
                </a:solidFill>
              </a:rPr>
              <a:t>logem</a:t>
            </a:r>
            <a:r>
              <a:rPr lang="en-US" sz="2400" b="1" dirty="0">
                <a:solidFill>
                  <a:schemeClr val="tx2"/>
                </a:solidFill>
              </a:rPr>
              <a:t>%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WHERE prix &lt; 1,000,000 AND Ville = 'Paris' 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POST 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/>
              <a:t>MSQL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(Fonctions spécifiques pour l'env. MBD)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05400"/>
          </a:xfrm>
          <a:noFill/>
          <a:ln/>
        </p:spPr>
        <p:txBody>
          <a:bodyPr/>
          <a:lstStyle/>
          <a:p>
            <a:r>
              <a:rPr lang="fr-FR"/>
              <a:t>Adressage de tables dans les bases différentes</a:t>
            </a:r>
          </a:p>
          <a:p>
            <a:pPr lvl="1"/>
            <a:r>
              <a:rPr lang="fr-FR"/>
              <a:t>Implicitement ou par qualification par de noms de bases ou de multibases</a:t>
            </a:r>
          </a:p>
          <a:p>
            <a:pPr lvl="2"/>
            <a:r>
              <a:rPr lang="fr-FR"/>
              <a:t>Introduit vers 1985 par le système relationnel multibase prototype MRDSM </a:t>
            </a:r>
          </a:p>
          <a:p>
            <a:pPr lvl="4"/>
            <a:r>
              <a:rPr lang="fr-FR"/>
              <a:t>Développé à l’INRIA dans le projet B A BA</a:t>
            </a:r>
          </a:p>
          <a:p>
            <a:pPr lvl="2"/>
            <a:r>
              <a:rPr lang="fr-FR"/>
              <a:t>Inconnu à l’époque de tout langage relationnel</a:t>
            </a:r>
          </a:p>
          <a:p>
            <a:pPr lvl="3"/>
            <a:r>
              <a:rPr lang="fr-FR"/>
              <a:t>Voir le survol des SGBD relationnels existants en 1987  (M. Brodie)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Fonctions Agrégats </a:t>
            </a:r>
            <a:br>
              <a:rPr lang="en-US"/>
            </a:br>
            <a:r>
              <a:rPr lang="en-US" sz="2800" b="1">
                <a:solidFill>
                  <a:srgbClr val="00FF00"/>
                </a:solidFill>
              </a:rPr>
              <a:t>ESTIMATE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069263" cy="5181600"/>
          </a:xfrm>
          <a:noFill/>
          <a:ln/>
        </p:spPr>
        <p:txBody>
          <a:bodyPr/>
          <a:lstStyle/>
          <a:p>
            <a:r>
              <a:rPr lang="fr-FR" sz="2400"/>
              <a:t>Calcule les coûts de la requête </a:t>
            </a:r>
            <a:r>
              <a:rPr lang="fr-FR" sz="2400" u="sng">
                <a:solidFill>
                  <a:schemeClr val="tx2"/>
                </a:solidFill>
              </a:rPr>
              <a:t>avant</a:t>
            </a:r>
            <a:r>
              <a:rPr lang="fr-FR" sz="2400"/>
              <a:t> son exécution et peut lancer l'exécution après l'autorisation</a:t>
            </a:r>
            <a:br>
              <a:rPr lang="fr-FR" sz="2400"/>
            </a:br>
            <a:r>
              <a:rPr lang="fr-FR" sz="2400" b="1">
                <a:solidFill>
                  <a:schemeClr val="tx2"/>
                </a:solidFill>
              </a:rPr>
              <a:t>ESTIMATE  (type, price, time,  count,  size,  report) </a:t>
            </a:r>
            <a:br>
              <a:rPr lang="fr-FR" sz="2400" b="1">
                <a:solidFill>
                  <a:schemeClr val="tx2"/>
                </a:solidFill>
              </a:rPr>
            </a:br>
            <a:r>
              <a:rPr lang="fr-FR" sz="2400" b="1">
                <a:solidFill>
                  <a:schemeClr val="tx2"/>
                </a:solidFill>
              </a:rPr>
              <a:t>	[WITH EXEC_PROMPT] </a:t>
            </a:r>
          </a:p>
          <a:p>
            <a:pPr>
              <a:lnSpc>
                <a:spcPct val="80000"/>
              </a:lnSpc>
              <a:spcBef>
                <a:spcPct val="84000"/>
              </a:spcBef>
            </a:pPr>
            <a:r>
              <a:rPr lang="fr-FR" sz="2400"/>
              <a:t>type d'estimation: </a:t>
            </a:r>
          </a:p>
          <a:p>
            <a:pPr lvl="1">
              <a:lnSpc>
                <a:spcPct val="80000"/>
              </a:lnSpc>
            </a:pPr>
            <a:r>
              <a:rPr lang="fr-FR" sz="2400"/>
              <a:t>exact  (peut être long à calculer)</a:t>
            </a:r>
          </a:p>
          <a:p>
            <a:pPr lvl="1">
              <a:lnSpc>
                <a:spcPct val="80000"/>
              </a:lnSpc>
            </a:pPr>
            <a:r>
              <a:rPr lang="fr-FR" sz="2400"/>
              <a:t>approximatif</a:t>
            </a:r>
          </a:p>
          <a:p>
            <a:pPr>
              <a:lnSpc>
                <a:spcPct val="80000"/>
              </a:lnSpc>
            </a:pPr>
            <a:r>
              <a:rPr lang="fr-FR" sz="2400"/>
              <a:t>prix de la requête (en $, FF...).</a:t>
            </a:r>
          </a:p>
          <a:p>
            <a:pPr>
              <a:lnSpc>
                <a:spcPct val="80000"/>
              </a:lnSpc>
            </a:pPr>
            <a:r>
              <a:rPr lang="fr-FR" sz="2400"/>
              <a:t>temps  de complétion</a:t>
            </a:r>
          </a:p>
          <a:p>
            <a:pPr>
              <a:lnSpc>
                <a:spcPct val="80000"/>
              </a:lnSpc>
            </a:pPr>
            <a:r>
              <a:rPr lang="fr-FR" sz="2400"/>
              <a:t>nombre de tuples</a:t>
            </a:r>
          </a:p>
          <a:p>
            <a:pPr>
              <a:lnSpc>
                <a:spcPct val="80000"/>
              </a:lnSpc>
            </a:pPr>
            <a:r>
              <a:rPr lang="fr-FR" sz="2400"/>
              <a:t>taille  du  résultat, en octets.</a:t>
            </a:r>
          </a:p>
          <a:p>
            <a:pPr>
              <a:lnSpc>
                <a:spcPct val="80000"/>
              </a:lnSpc>
            </a:pPr>
            <a:r>
              <a:rPr lang="fr-FR" sz="2400"/>
              <a:t>rapport sur  l'estimation elle-même</a:t>
            </a:r>
          </a:p>
          <a:p>
            <a:pPr lvl="1">
              <a:lnSpc>
                <a:spcPct val="80000"/>
              </a:lnSpc>
            </a:pPr>
            <a:r>
              <a:rPr lang="fr-FR" sz="2400"/>
              <a:t>la précision...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Privilèges dans MSQL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USE bnp sg cic ;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GRANT SELECT ON client TO Nicolas Abdellatif ;</a:t>
            </a:r>
          </a:p>
          <a:p>
            <a:pPr>
              <a:spcBef>
                <a:spcPct val="106000"/>
              </a:spcBef>
              <a:buFont typeface="Monotype Sorts" pitchFamily="2" charset="2"/>
              <a:buNone/>
            </a:pPr>
            <a:r>
              <a:rPr lang="en-US" sz="2400" b="1">
                <a:solidFill>
                  <a:schemeClr val="tx2"/>
                </a:solidFill>
              </a:rPr>
              <a:t>client est une multitable</a:t>
            </a:r>
            <a:r>
              <a:rPr lang="en-US" sz="2400"/>
              <a:t> :</a:t>
            </a:r>
          </a:p>
          <a:p>
            <a:pPr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client = (bnp.client, sg.client, cic.client)</a:t>
            </a:r>
            <a:endParaRPr lang="en-US" sz="2400"/>
          </a:p>
          <a:p>
            <a:pPr>
              <a:spcBef>
                <a:spcPct val="106000"/>
              </a:spcBef>
              <a:buFont typeface="Monotype Sorts" pitchFamily="2" charset="2"/>
              <a:buNone/>
            </a:pPr>
            <a:r>
              <a:rPr lang="en-US" sz="2400"/>
              <a:t>GRANT ALL ON etoile.account TO Nicolas Abdellatif FROM bnp.account ;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GRANT ALL ON etoile.account TO Nicolas FROM Zeroual ON bnp.account ;</a:t>
            </a:r>
          </a:p>
          <a:p>
            <a:pPr>
              <a:buFont typeface="Monotype Sorts" pitchFamily="2" charset="2"/>
              <a:buNone/>
            </a:pPr>
            <a:endParaRPr lang="en-US" sz="2400"/>
          </a:p>
          <a:p>
            <a:pPr>
              <a:buFont typeface="Monotype Sorts" pitchFamily="2" charset="2"/>
              <a:buNone/>
            </a:pPr>
            <a:endParaRPr 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Requêtes interbases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27950" cy="10334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Transfèrent les données entre des BDs</a:t>
            </a:r>
          </a:p>
          <a:p>
            <a:pPr>
              <a:lnSpc>
                <a:spcPct val="90000"/>
              </a:lnSpc>
            </a:pPr>
            <a:r>
              <a:rPr lang="fr-FR" sz="2800"/>
              <a:t>La source et la cible de la requête sont des multitables</a:t>
            </a:r>
          </a:p>
          <a:p>
            <a:pPr>
              <a:lnSpc>
                <a:spcPct val="90000"/>
              </a:lnSpc>
            </a:pPr>
            <a:r>
              <a:rPr lang="fr-FR" sz="2800"/>
              <a:t>Conflits possibles entre les données transférées   et celles existantes dans la cible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021138" y="4278313"/>
            <a:ext cx="558800" cy="1023937"/>
          </a:xfrm>
          <a:prstGeom prst="rect">
            <a:avLst/>
          </a:prstGeom>
          <a:solidFill>
            <a:schemeClr val="accent1"/>
          </a:solidFill>
          <a:ln w="12699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41989" name="Arc 5"/>
          <p:cNvSpPr>
            <a:spLocks/>
          </p:cNvSpPr>
          <p:nvPr/>
        </p:nvSpPr>
        <p:spPr bwMode="auto">
          <a:xfrm>
            <a:off x="4606925" y="4681538"/>
            <a:ext cx="2533650" cy="1136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078663" y="5367338"/>
            <a:ext cx="558800" cy="1023937"/>
          </a:xfrm>
          <a:prstGeom prst="rect">
            <a:avLst/>
          </a:prstGeom>
          <a:solidFill>
            <a:schemeClr val="tx2"/>
          </a:solidFill>
          <a:ln w="12699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1" name="Arc 7"/>
          <p:cNvSpPr>
            <a:spLocks/>
          </p:cNvSpPr>
          <p:nvPr/>
        </p:nvSpPr>
        <p:spPr bwMode="auto">
          <a:xfrm>
            <a:off x="5241925" y="4124325"/>
            <a:ext cx="1878013" cy="542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010400" y="3733800"/>
            <a:ext cx="558800" cy="1023938"/>
          </a:xfrm>
          <a:prstGeom prst="rect">
            <a:avLst/>
          </a:prstGeom>
          <a:solidFill>
            <a:schemeClr val="bg2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3259138" y="3813175"/>
            <a:ext cx="1722437" cy="2019300"/>
          </a:xfrm>
          <a:prstGeom prst="ellipse">
            <a:avLst/>
          </a:prstGeom>
          <a:noFill/>
          <a:ln w="12699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332538" y="3538538"/>
            <a:ext cx="2268537" cy="1531937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6273800" y="5151438"/>
            <a:ext cx="2268538" cy="1531937"/>
          </a:xfrm>
          <a:prstGeom prst="ellipse">
            <a:avLst/>
          </a:prstGeom>
          <a:noFill/>
          <a:ln w="12699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003800" y="4295775"/>
            <a:ext cx="1319213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INSERT...</a:t>
            </a: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4343400" y="4572000"/>
            <a:ext cx="228600" cy="228600"/>
          </a:xfrm>
          <a:prstGeom prst="ellipse">
            <a:avLst/>
          </a:prstGeom>
          <a:solidFill>
            <a:schemeClr val="accent2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7086600" y="5562600"/>
            <a:ext cx="228600" cy="228600"/>
          </a:xfrm>
          <a:prstGeom prst="ellipse">
            <a:avLst/>
          </a:prstGeom>
          <a:solidFill>
            <a:schemeClr val="accent2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7010400" y="4191000"/>
            <a:ext cx="228600" cy="228600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interbases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81125"/>
            <a:ext cx="7962900" cy="5222875"/>
          </a:xfrm>
          <a:noFill/>
          <a:ln/>
        </p:spPr>
        <p:txBody>
          <a:bodyPr/>
          <a:lstStyle/>
          <a:p>
            <a:r>
              <a:rPr lang="fr-FR" sz="2400" b="1"/>
              <a:t>INSERT</a:t>
            </a:r>
          </a:p>
          <a:p>
            <a:pPr lvl="1"/>
            <a:r>
              <a:rPr lang="fr-FR" sz="2000"/>
              <a:t>insère les tuples sélectionnés</a:t>
            </a:r>
          </a:p>
          <a:p>
            <a:pPr lvl="2"/>
            <a:r>
              <a:rPr lang="fr-FR" sz="1800"/>
              <a:t>sauf ceux dont la clé est déjà dans la cible</a:t>
            </a:r>
          </a:p>
          <a:p>
            <a:r>
              <a:rPr lang="fr-FR" sz="2400" b="1"/>
              <a:t>STORE</a:t>
            </a:r>
          </a:p>
          <a:p>
            <a:pPr lvl="1"/>
            <a:r>
              <a:rPr lang="fr-FR" sz="2000"/>
              <a:t>insère les tuples sélectionnés</a:t>
            </a:r>
          </a:p>
          <a:p>
            <a:pPr lvl="2"/>
            <a:r>
              <a:rPr lang="fr-FR" sz="1800"/>
              <a:t>en remplaçant ceux dont la clé est déjà dans la cible</a:t>
            </a:r>
          </a:p>
          <a:p>
            <a:r>
              <a:rPr lang="fr-FR" sz="2400" b="1"/>
              <a:t>REPLACE</a:t>
            </a:r>
            <a:endParaRPr lang="fr-FR" sz="2400"/>
          </a:p>
          <a:p>
            <a:pPr lvl="1"/>
            <a:r>
              <a:rPr lang="fr-FR" sz="2000"/>
              <a:t>insère les tuples sélectionnés et delete le reste de la cible</a:t>
            </a:r>
          </a:p>
          <a:p>
            <a:r>
              <a:rPr lang="fr-FR" sz="2400" b="1"/>
              <a:t>UPDATE</a:t>
            </a:r>
          </a:p>
          <a:p>
            <a:pPr lvl="1"/>
            <a:r>
              <a:rPr lang="fr-FR" sz="2000"/>
              <a:t>met à jour les tuples sélectionnés dans la cible par les valeurs de tables sources</a:t>
            </a:r>
          </a:p>
          <a:p>
            <a:r>
              <a:rPr lang="fr-FR" sz="2400" b="1"/>
              <a:t>COPY</a:t>
            </a:r>
          </a:p>
          <a:p>
            <a:pPr lvl="1"/>
            <a:r>
              <a:rPr lang="fr-FR" sz="2000"/>
              <a:t>copie les tuples et le schéma de la source</a:t>
            </a: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MSQL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3429000"/>
          </a:xfrm>
          <a:noFill/>
          <a:ln/>
        </p:spPr>
        <p:txBody>
          <a:bodyPr/>
          <a:lstStyle/>
          <a:p>
            <a:r>
              <a:rPr lang="fr-FR" dirty="0"/>
              <a:t>Il y d'autres fonctions </a:t>
            </a:r>
            <a:r>
              <a:rPr lang="fr-FR" dirty="0" smtClean="0"/>
              <a:t>intéressantes</a:t>
            </a:r>
          </a:p>
          <a:p>
            <a:pPr lvl="1"/>
            <a:r>
              <a:rPr lang="fr-FR" dirty="0" smtClean="0"/>
              <a:t>Notamment les jointures implicites</a:t>
            </a:r>
            <a:endParaRPr lang="fr-FR" dirty="0"/>
          </a:p>
          <a:p>
            <a:pPr lvl="1"/>
            <a:r>
              <a:rPr lang="fr-FR" dirty="0"/>
              <a:t>On verra certaines plus tard</a:t>
            </a:r>
          </a:p>
          <a:p>
            <a:pPr lvl="1"/>
            <a:r>
              <a:rPr lang="fr-FR" dirty="0"/>
              <a:t>voir aussi l'article</a:t>
            </a:r>
          </a:p>
          <a:p>
            <a:pPr>
              <a:spcBef>
                <a:spcPct val="42000"/>
              </a:spcBef>
              <a:buFont typeface="Monotype Sorts" pitchFamily="2" charset="2"/>
              <a:buNone/>
            </a:pPr>
            <a:r>
              <a:rPr lang="en-US" sz="2800" dirty="0">
                <a:solidFill>
                  <a:schemeClr val="tx2"/>
                </a:solidFill>
              </a:rPr>
              <a:t>MSQL : A </a:t>
            </a:r>
            <a:r>
              <a:rPr lang="en-US" sz="2800" dirty="0" err="1">
                <a:solidFill>
                  <a:schemeClr val="tx2"/>
                </a:solidFill>
              </a:rPr>
              <a:t>multidatabase</a:t>
            </a:r>
            <a:r>
              <a:rPr lang="en-US" sz="2800" dirty="0">
                <a:solidFill>
                  <a:schemeClr val="tx2"/>
                </a:solidFill>
              </a:rPr>
              <a:t> Language. Information Science Journal : Special Issue on Database Systems, 48, 2, (July 1989).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996363" cy="1104900"/>
          </a:xfrm>
          <a:noFill/>
          <a:ln/>
        </p:spPr>
        <p:txBody>
          <a:bodyPr/>
          <a:lstStyle/>
          <a:p>
            <a:pPr algn="ctr"/>
            <a:r>
              <a:rPr lang="fr-FR" dirty="0" smtClean="0"/>
              <a:t>Eléments de MSQL en Pratique</a:t>
            </a:r>
            <a:endParaRPr lang="fr-FR" sz="2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27950" cy="4343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dirty="0"/>
              <a:t>La majorité </a:t>
            </a:r>
            <a:r>
              <a:rPr lang="fr-FR" sz="4000" dirty="0" smtClean="0"/>
              <a:t>des </a:t>
            </a:r>
            <a:r>
              <a:rPr lang="fr-FR" sz="4000" dirty="0" err="1"/>
              <a:t>SGBDs</a:t>
            </a:r>
            <a:r>
              <a:rPr lang="fr-FR" sz="4000" dirty="0"/>
              <a:t> </a:t>
            </a:r>
            <a:r>
              <a:rPr lang="fr-FR" sz="4000" dirty="0" smtClean="0"/>
              <a:t>majeurs sont désormais des </a:t>
            </a:r>
            <a:r>
              <a:rPr lang="fr-FR" sz="4000" dirty="0"/>
              <a:t>SGMB</a:t>
            </a:r>
          </a:p>
          <a:p>
            <a:pPr lvl="1">
              <a:lnSpc>
                <a:spcPct val="90000"/>
              </a:lnSpc>
            </a:pPr>
            <a:r>
              <a:rPr lang="fr-FR" sz="3600" dirty="0"/>
              <a:t>Au mieux : les requêtes élémentaires </a:t>
            </a:r>
          </a:p>
          <a:p>
            <a:pPr lvl="2">
              <a:lnSpc>
                <a:spcPct val="90000"/>
              </a:lnSpc>
            </a:pPr>
            <a:r>
              <a:rPr lang="fr-FR" sz="3200" b="1" dirty="0" smtClean="0">
                <a:solidFill>
                  <a:schemeClr val="tx2"/>
                </a:solidFill>
              </a:rPr>
              <a:t> Sybase</a:t>
            </a:r>
            <a:r>
              <a:rPr lang="fr-FR" sz="3200" b="1" dirty="0">
                <a:solidFill>
                  <a:schemeClr val="tx2"/>
                </a:solidFill>
              </a:rPr>
              <a:t>, Oracle, </a:t>
            </a:r>
            <a:r>
              <a:rPr lang="fr-FR" sz="3200" b="1" dirty="0" err="1" smtClean="0">
                <a:solidFill>
                  <a:schemeClr val="tx2"/>
                </a:solidFill>
              </a:rPr>
              <a:t>Interbase</a:t>
            </a:r>
            <a:r>
              <a:rPr lang="fr-FR" sz="3200" b="1" dirty="0" smtClean="0">
                <a:solidFill>
                  <a:schemeClr val="tx2"/>
                </a:solidFill>
              </a:rPr>
              <a:t>, </a:t>
            </a:r>
            <a:r>
              <a:rPr lang="fr-FR" sz="3200" b="1" dirty="0" err="1">
                <a:solidFill>
                  <a:schemeClr val="tx2"/>
                </a:solidFill>
              </a:rPr>
              <a:t>MsAccess</a:t>
            </a:r>
            <a:r>
              <a:rPr lang="fr-FR" sz="3200" b="1" dirty="0">
                <a:solidFill>
                  <a:schemeClr val="tx2"/>
                </a:solidFill>
              </a:rPr>
              <a:t>, SQL Server, </a:t>
            </a:r>
            <a:r>
              <a:rPr lang="fr-FR" sz="3200" b="1" dirty="0" smtClean="0">
                <a:solidFill>
                  <a:schemeClr val="tx2"/>
                </a:solidFill>
              </a:rPr>
              <a:t>DB2, MySQL....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615363" cy="1104900"/>
          </a:xfrm>
          <a:noFill/>
          <a:ln/>
        </p:spPr>
        <p:txBody>
          <a:bodyPr/>
          <a:lstStyle/>
          <a:p>
            <a:pPr algn="ctr"/>
            <a:r>
              <a:rPr lang="en-US" dirty="0" err="1"/>
              <a:t>Eléments</a:t>
            </a:r>
            <a:r>
              <a:rPr lang="en-US" dirty="0"/>
              <a:t> de MSQL </a:t>
            </a:r>
            <a:r>
              <a:rPr lang="en-US" dirty="0" smtClean="0"/>
              <a:t>en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00174"/>
            <a:ext cx="7929618" cy="5357826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 smtClean="0"/>
              <a:t>Il </a:t>
            </a:r>
            <a:r>
              <a:rPr lang="fr-FR" sz="3600" dirty="0"/>
              <a:t>y a </a:t>
            </a:r>
            <a:r>
              <a:rPr lang="fr-FR" sz="3600" dirty="0" smtClean="0"/>
              <a:t>(ou il y avait) aussi beaucoup de </a:t>
            </a:r>
            <a:r>
              <a:rPr lang="fr-FR" sz="3600" dirty="0"/>
              <a:t>SGMB qui ne sont que des systèmes d'accès aux </a:t>
            </a:r>
            <a:r>
              <a:rPr lang="fr-FR" sz="3600" dirty="0" err="1"/>
              <a:t>SGBDs</a:t>
            </a:r>
            <a:endParaRPr lang="fr-FR" sz="3600" dirty="0"/>
          </a:p>
          <a:p>
            <a:pPr lvl="1">
              <a:lnSpc>
                <a:spcPct val="90000"/>
              </a:lnSpc>
            </a:pPr>
            <a:r>
              <a:rPr lang="fr-FR" sz="3200" b="1" dirty="0"/>
              <a:t>  </a:t>
            </a:r>
            <a:r>
              <a:rPr lang="fr-FR" sz="3200" b="1" dirty="0" smtClean="0"/>
              <a:t>Relationnels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fr-FR" sz="2800" b="1" dirty="0" smtClean="0">
                <a:solidFill>
                  <a:schemeClr val="tx2"/>
                </a:solidFill>
              </a:rPr>
              <a:t>SQL-</a:t>
            </a:r>
            <a:r>
              <a:rPr lang="fr-FR" sz="2800" b="1" dirty="0" err="1" smtClean="0">
                <a:solidFill>
                  <a:schemeClr val="tx2"/>
                </a:solidFill>
              </a:rPr>
              <a:t>Query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(Microsoft)</a:t>
            </a:r>
            <a:r>
              <a:rPr lang="fr-FR" sz="2800" b="1" dirty="0">
                <a:solidFill>
                  <a:schemeClr val="tx2"/>
                </a:solidFill>
              </a:rPr>
              <a:t>, EDA-SQL</a:t>
            </a:r>
            <a:r>
              <a:rPr lang="en-US" sz="2800" b="1" dirty="0">
                <a:solidFill>
                  <a:schemeClr val="tx2"/>
                </a:solidFill>
              </a:rPr>
              <a:t> (Inf. Builders)</a:t>
            </a:r>
            <a:r>
              <a:rPr lang="fr-FR" sz="2800" b="1" dirty="0">
                <a:solidFill>
                  <a:schemeClr val="tx2"/>
                </a:solidFill>
              </a:rPr>
              <a:t>,  Oracle DB </a:t>
            </a:r>
            <a:r>
              <a:rPr lang="fr-FR" sz="2800" b="1" dirty="0" err="1">
                <a:solidFill>
                  <a:schemeClr val="tx2"/>
                </a:solidFill>
              </a:rPr>
              <a:t>Integrator</a:t>
            </a:r>
            <a:r>
              <a:rPr lang="fr-FR" sz="2800" b="1" dirty="0">
                <a:solidFill>
                  <a:schemeClr val="tx2"/>
                </a:solidFill>
              </a:rPr>
              <a:t>, </a:t>
            </a:r>
            <a:r>
              <a:rPr lang="fr-FR" sz="2800" b="1" dirty="0" err="1">
                <a:solidFill>
                  <a:schemeClr val="tx2"/>
                </a:solidFill>
              </a:rPr>
              <a:t>DBJoiner</a:t>
            </a:r>
            <a:r>
              <a:rPr lang="fr-FR" sz="2800" b="1" dirty="0">
                <a:solidFill>
                  <a:schemeClr val="tx2"/>
                </a:solidFill>
              </a:rPr>
              <a:t> (IBM), Ingres*</a:t>
            </a:r>
            <a:r>
              <a:rPr lang="en-US" sz="2800" b="1" dirty="0">
                <a:solidFill>
                  <a:schemeClr val="tx2"/>
                </a:solidFill>
              </a:rPr>
              <a:t> (Comp. Associates)</a:t>
            </a:r>
            <a:r>
              <a:rPr lang="fr-FR" sz="2800" b="1" dirty="0">
                <a:solidFill>
                  <a:schemeClr val="tx2"/>
                </a:solidFill>
              </a:rPr>
              <a:t>, </a:t>
            </a:r>
            <a:r>
              <a:rPr lang="fr-FR" sz="2800" b="1" dirty="0" err="1">
                <a:solidFill>
                  <a:schemeClr val="tx2"/>
                </a:solidFill>
              </a:rPr>
              <a:t>UniSQL</a:t>
            </a:r>
            <a:r>
              <a:rPr lang="fr-FR" sz="2800" b="1" dirty="0">
                <a:solidFill>
                  <a:schemeClr val="tx2"/>
                </a:solidFill>
              </a:rPr>
              <a:t>/M</a:t>
            </a:r>
            <a:r>
              <a:rPr lang="en-US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 err="1">
                <a:solidFill>
                  <a:schemeClr val="tx2"/>
                </a:solidFill>
              </a:rPr>
              <a:t>Cincom</a:t>
            </a:r>
            <a:r>
              <a:rPr lang="en-US" sz="2800" b="1" dirty="0">
                <a:solidFill>
                  <a:schemeClr val="tx2"/>
                </a:solidFill>
              </a:rPr>
              <a:t> Corp.)</a:t>
            </a:r>
            <a:r>
              <a:rPr lang="fr-FR" sz="2800" b="1" dirty="0">
                <a:solidFill>
                  <a:schemeClr val="tx2"/>
                </a:solidFill>
              </a:rPr>
              <a:t>, </a:t>
            </a:r>
            <a:r>
              <a:rPr lang="fr-FR" sz="2800" b="1" dirty="0" err="1">
                <a:solidFill>
                  <a:schemeClr val="tx2"/>
                </a:solidFill>
              </a:rPr>
              <a:t>Uniface</a:t>
            </a:r>
            <a:r>
              <a:rPr lang="fr-FR" sz="2800" b="1" dirty="0">
                <a:solidFill>
                  <a:schemeClr val="tx2"/>
                </a:solidFill>
              </a:rPr>
              <a:t>, Q+E, </a:t>
            </a:r>
            <a:r>
              <a:rPr lang="fr-FR" sz="2800" b="1" dirty="0" err="1">
                <a:solidFill>
                  <a:schemeClr val="tx2"/>
                </a:solidFill>
              </a:rPr>
              <a:t>OAdaptor</a:t>
            </a:r>
            <a:r>
              <a:rPr lang="fr-FR" sz="2800" b="1" dirty="0">
                <a:solidFill>
                  <a:schemeClr val="tx2"/>
                </a:solidFill>
              </a:rPr>
              <a:t> (HP</a:t>
            </a:r>
            <a:r>
              <a:rPr lang="fr-FR" sz="2800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fr-FR" sz="3200" b="1" dirty="0" smtClean="0">
                <a:solidFill>
                  <a:schemeClr val="tx2"/>
                </a:solidFill>
              </a:rPr>
              <a:t> </a:t>
            </a:r>
            <a:r>
              <a:rPr lang="fr-FR" sz="3200" dirty="0" smtClean="0"/>
              <a:t>Les systèmes dits Entrepôts de Données sont également des SGMB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615363" cy="1104900"/>
          </a:xfrm>
          <a:noFill/>
          <a:ln/>
        </p:spPr>
        <p:txBody>
          <a:bodyPr/>
          <a:lstStyle/>
          <a:p>
            <a:pPr algn="ctr"/>
            <a:r>
              <a:rPr lang="fr-FR" dirty="0" smtClean="0"/>
              <a:t>Eléments de MSQL en Pratique</a:t>
            </a:r>
            <a:endParaRPr lang="fr-FR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00174"/>
            <a:ext cx="7929618" cy="5357826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 smtClean="0"/>
              <a:t>Il </a:t>
            </a:r>
            <a:r>
              <a:rPr lang="fr-FR" sz="3600" dirty="0"/>
              <a:t>y a </a:t>
            </a:r>
            <a:r>
              <a:rPr lang="fr-FR" sz="3600" dirty="0" smtClean="0"/>
              <a:t>(ou il y avait) aussi beaucoup de </a:t>
            </a:r>
            <a:r>
              <a:rPr lang="fr-FR" sz="3600" dirty="0"/>
              <a:t>SGMB qui ne sont que des systèmes d'accès aux </a:t>
            </a:r>
            <a:r>
              <a:rPr lang="fr-FR" sz="3600" dirty="0" err="1"/>
              <a:t>SGBDs</a:t>
            </a:r>
            <a:endParaRPr lang="fr-FR" sz="3600" dirty="0"/>
          </a:p>
          <a:p>
            <a:pPr lvl="1">
              <a:lnSpc>
                <a:spcPct val="90000"/>
              </a:lnSpc>
            </a:pPr>
            <a:r>
              <a:rPr lang="fr-FR" sz="3200" b="1" dirty="0"/>
              <a:t>  </a:t>
            </a:r>
            <a:r>
              <a:rPr lang="fr-FR" sz="3200" b="1" dirty="0" smtClean="0"/>
              <a:t>Web</a:t>
            </a:r>
            <a:r>
              <a:rPr lang="fr-FR" sz="3200" b="1" dirty="0" smtClean="0">
                <a:solidFill>
                  <a:schemeClr val="accent2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fr-FR" sz="2800" b="1" dirty="0" smtClean="0">
                <a:solidFill>
                  <a:schemeClr val="tx2"/>
                </a:solidFill>
              </a:rPr>
              <a:t> Meta-moteurs : </a:t>
            </a:r>
            <a:r>
              <a:rPr lang="fr-FR" sz="2800" b="1" dirty="0" err="1" smtClean="0">
                <a:solidFill>
                  <a:schemeClr val="tx2"/>
                </a:solidFill>
              </a:rPr>
              <a:t>MetaCrawler</a:t>
            </a:r>
            <a:r>
              <a:rPr lang="fr-FR" sz="2800" b="1" dirty="0" smtClean="0">
                <a:solidFill>
                  <a:schemeClr val="tx2"/>
                </a:solidFill>
              </a:rPr>
              <a:t>, </a:t>
            </a:r>
            <a:r>
              <a:rPr lang="fr-FR" sz="2800" b="1" dirty="0" err="1" smtClean="0">
                <a:solidFill>
                  <a:schemeClr val="tx2"/>
                </a:solidFill>
              </a:rPr>
              <a:t>Dogpile</a:t>
            </a:r>
            <a:r>
              <a:rPr lang="fr-FR" sz="2800" b="1" dirty="0" smtClean="0">
                <a:solidFill>
                  <a:schemeClr val="tx2"/>
                </a:solidFill>
              </a:rPr>
              <a:t>, </a:t>
            </a:r>
            <a:r>
              <a:rPr lang="fr-FR" sz="2800" b="1" dirty="0" err="1" smtClean="0">
                <a:solidFill>
                  <a:schemeClr val="tx2"/>
                </a:solidFill>
              </a:rPr>
              <a:t>Startpage</a:t>
            </a:r>
            <a:r>
              <a:rPr lang="fr-FR" sz="2800" b="1" smtClean="0">
                <a:solidFill>
                  <a:schemeClr val="tx2"/>
                </a:solidFill>
              </a:rPr>
              <a:t>, Kayak</a:t>
            </a:r>
            <a:r>
              <a:rPr lang="fr-FR" sz="2800" b="1" dirty="0" smtClean="0">
                <a:solidFill>
                  <a:schemeClr val="tx2"/>
                </a:solidFill>
              </a:rPr>
              <a:t>, Voyages-</a:t>
            </a:r>
            <a:r>
              <a:rPr lang="fr-FR" sz="2800" b="1" dirty="0" err="1" smtClean="0">
                <a:solidFill>
                  <a:schemeClr val="tx2"/>
                </a:solidFill>
              </a:rPr>
              <a:t>sncf</a:t>
            </a:r>
            <a:r>
              <a:rPr lang="fr-FR" sz="2800" b="1" dirty="0" smtClean="0">
                <a:solidFill>
                  <a:schemeClr val="tx2"/>
                </a:solidFill>
              </a:rPr>
              <a:t>, </a:t>
            </a:r>
            <a:r>
              <a:rPr lang="fr-FR" sz="2800" b="1" dirty="0" err="1" smtClean="0">
                <a:solidFill>
                  <a:schemeClr val="tx2"/>
                </a:solidFill>
              </a:rPr>
              <a:t>Edreams</a:t>
            </a:r>
            <a:r>
              <a:rPr lang="fr-FR" sz="2800" b="1" dirty="0" smtClean="0">
                <a:solidFill>
                  <a:schemeClr val="tx2"/>
                </a:solidFill>
              </a:rPr>
              <a:t>, LeGuide.com,</a:t>
            </a:r>
          </a:p>
          <a:p>
            <a:pPr lvl="1">
              <a:lnSpc>
                <a:spcPct val="90000"/>
              </a:lnSpc>
            </a:pPr>
            <a:r>
              <a:rPr lang="fr-FR" sz="3200" b="1" dirty="0" smtClean="0"/>
              <a:t>Documentaires</a:t>
            </a:r>
            <a:r>
              <a:rPr lang="fr-FR" sz="3200" b="1" dirty="0" smtClean="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fr-FR" sz="2800" b="1" dirty="0" smtClean="0">
                <a:solidFill>
                  <a:schemeClr val="tx2"/>
                </a:solidFill>
              </a:rPr>
              <a:t>Messidor, </a:t>
            </a:r>
            <a:r>
              <a:rPr lang="fr-FR" sz="2800" b="1" dirty="0" err="1" smtClean="0">
                <a:solidFill>
                  <a:schemeClr val="tx2"/>
                </a:solidFill>
              </a:rPr>
              <a:t>Telebase</a:t>
            </a:r>
            <a:r>
              <a:rPr lang="fr-FR" sz="2800" b="1" dirty="0" smtClean="0">
                <a:solidFill>
                  <a:schemeClr val="tx2"/>
                </a:solidFill>
              </a:rPr>
              <a:t>, Folio…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02638" cy="871558"/>
          </a:xfrm>
          <a:noFill/>
          <a:ln/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4000" dirty="0" err="1" smtClean="0"/>
              <a:t>MsAccess</a:t>
            </a:r>
            <a:r>
              <a:rPr lang="en-US" sz="4000" dirty="0" smtClean="0"/>
              <a:t> 2010</a:t>
            </a:r>
            <a:endParaRPr lang="en-US" sz="40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On peut faire des opérations MBD limitées entre</a:t>
            </a:r>
          </a:p>
          <a:p>
            <a:pPr lvl="1"/>
            <a:r>
              <a:rPr lang="fr-FR" dirty="0"/>
              <a:t>Bases </a:t>
            </a:r>
            <a:r>
              <a:rPr lang="fr-FR" dirty="0" err="1"/>
              <a:t>MsAccess</a:t>
            </a:r>
            <a:endParaRPr lang="fr-FR" dirty="0"/>
          </a:p>
          <a:p>
            <a:pPr lvl="1"/>
            <a:r>
              <a:rPr lang="fr-FR" dirty="0"/>
              <a:t>Une BD de </a:t>
            </a:r>
            <a:r>
              <a:rPr lang="fr-FR" dirty="0" err="1"/>
              <a:t>MsAccess</a:t>
            </a:r>
            <a:r>
              <a:rPr lang="fr-FR" dirty="0"/>
              <a:t> et </a:t>
            </a:r>
          </a:p>
          <a:p>
            <a:pPr lvl="2"/>
            <a:r>
              <a:rPr lang="fr-FR" dirty="0"/>
              <a:t>toute autre BD sous un SGBD compatible ODBC</a:t>
            </a:r>
          </a:p>
          <a:p>
            <a:pPr lvl="2"/>
            <a:r>
              <a:rPr lang="fr-FR" dirty="0" err="1"/>
              <a:t>Paradox</a:t>
            </a:r>
            <a:r>
              <a:rPr lang="fr-FR" dirty="0"/>
              <a:t>, </a:t>
            </a:r>
            <a:r>
              <a:rPr lang="fr-FR" dirty="0" err="1"/>
              <a:t>Btrieve</a:t>
            </a:r>
            <a:r>
              <a:rPr lang="fr-FR" dirty="0"/>
              <a:t>, </a:t>
            </a:r>
            <a:r>
              <a:rPr lang="fr-FR" dirty="0" err="1"/>
              <a:t>Dbase</a:t>
            </a:r>
            <a:endParaRPr lang="fr-FR" dirty="0"/>
          </a:p>
          <a:p>
            <a:pPr lvl="2"/>
            <a:r>
              <a:rPr lang="fr-FR" dirty="0"/>
              <a:t>Tout programme OLE compatible</a:t>
            </a:r>
          </a:p>
          <a:p>
            <a:pPr lvl="3"/>
            <a:r>
              <a:rPr lang="fr-FR" dirty="0"/>
              <a:t>Excel notamment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Manipulations MBD en </a:t>
            </a:r>
            <a:r>
              <a:rPr lang="en-US" sz="4000" dirty="0" err="1"/>
              <a:t>MsAccess</a:t>
            </a:r>
            <a:endParaRPr lang="en-US" sz="4000" dirty="0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1382713" y="1593850"/>
            <a:ext cx="4897437" cy="2062163"/>
          </a:xfrm>
          <a:prstGeom prst="ellipse">
            <a:avLst/>
          </a:prstGeom>
          <a:noFill/>
          <a:ln w="12699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1784350" y="1868488"/>
            <a:ext cx="1681163" cy="1533525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4518025" y="1916113"/>
            <a:ext cx="1279525" cy="1320800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71488" y="4070350"/>
            <a:ext cx="2019300" cy="2527300"/>
          </a:xfrm>
          <a:prstGeom prst="ellipse">
            <a:avLst/>
          </a:prstGeom>
          <a:noFill/>
          <a:ln w="12699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814388" y="4370388"/>
            <a:ext cx="1279525" cy="1320800"/>
          </a:xfrm>
          <a:prstGeom prst="ellipse">
            <a:avLst/>
          </a:prstGeom>
          <a:gradFill rotWithShape="0">
            <a:gsLst>
              <a:gs pos="0">
                <a:srgbClr val="FF00FF">
                  <a:gamma/>
                  <a:shade val="29804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7016750" y="4311650"/>
            <a:ext cx="2019300" cy="2527300"/>
          </a:xfrm>
          <a:prstGeom prst="ellipse">
            <a:avLst/>
          </a:prstGeom>
          <a:noFill/>
          <a:ln w="12699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2990850" y="2216150"/>
            <a:ext cx="1765300" cy="555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7358063" y="4481513"/>
            <a:ext cx="1279525" cy="762000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4733925" y="4344988"/>
            <a:ext cx="2019300" cy="2370137"/>
          </a:xfrm>
          <a:prstGeom prst="ellipse">
            <a:avLst/>
          </a:prstGeom>
          <a:noFill/>
          <a:ln w="12699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2557463" y="4260850"/>
            <a:ext cx="2019300" cy="2416175"/>
          </a:xfrm>
          <a:prstGeom prst="ellipse">
            <a:avLst/>
          </a:prstGeom>
          <a:noFill/>
          <a:ln w="12699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074988" y="4621213"/>
            <a:ext cx="368300" cy="663575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190875" y="1695450"/>
            <a:ext cx="1238250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DFCA"/>
                </a:solidFill>
              </a:rPr>
              <a:t>MsAccess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700338" y="2127250"/>
            <a:ext cx="304800" cy="454025"/>
          </a:xfrm>
          <a:prstGeom prst="rect">
            <a:avLst/>
          </a:prstGeom>
          <a:noFill/>
          <a:ln w="12699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 rot="21540000">
            <a:off x="3530600" y="2074863"/>
            <a:ext cx="841375" cy="363537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Attach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4832350" y="2017713"/>
            <a:ext cx="304800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757488" y="3138488"/>
            <a:ext cx="558800" cy="1447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2574925" y="2701925"/>
            <a:ext cx="304800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819150" y="5992813"/>
            <a:ext cx="1098550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DFCA"/>
                </a:solidFill>
              </a:rPr>
              <a:t>Paradox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3024188" y="6018213"/>
            <a:ext cx="773112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DFCA"/>
                </a:solidFill>
              </a:rPr>
              <a:t>Excel</a:t>
            </a: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5183188" y="6124575"/>
            <a:ext cx="912812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DFCA"/>
                </a:solidFill>
              </a:rPr>
              <a:t>Oracle</a:t>
            </a: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7537450" y="6170613"/>
            <a:ext cx="928688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DFCA"/>
                </a:solidFill>
              </a:rPr>
              <a:t>Sybase</a:t>
            </a:r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5140325" y="4379913"/>
            <a:ext cx="1279525" cy="927100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1943100" y="2035175"/>
            <a:ext cx="4476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B1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966913" y="2493963"/>
            <a:ext cx="304800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4763" y="1604963"/>
            <a:ext cx="1158875" cy="65087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Passerelle</a:t>
            </a:r>
          </a:p>
          <a:p>
            <a:r>
              <a:rPr lang="en-US">
                <a:solidFill>
                  <a:schemeClr val="tx2"/>
                </a:solidFill>
              </a:rPr>
              <a:t>Paradox</a:t>
            </a: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1530350" y="2935288"/>
            <a:ext cx="622300" cy="16002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3" name="Arc 29"/>
          <p:cNvSpPr>
            <a:spLocks/>
          </p:cNvSpPr>
          <p:nvPr/>
        </p:nvSpPr>
        <p:spPr bwMode="auto">
          <a:xfrm rot="16200000">
            <a:off x="113506" y="2483644"/>
            <a:ext cx="1370013" cy="9874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0"/>
                  <a:pt x="9655" y="13"/>
                  <a:pt x="2157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0"/>
                  <a:pt x="9655" y="13"/>
                  <a:pt x="2157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1271588" y="4530725"/>
            <a:ext cx="457200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5" name="Arc 31"/>
          <p:cNvSpPr>
            <a:spLocks/>
          </p:cNvSpPr>
          <p:nvPr/>
        </p:nvSpPr>
        <p:spPr bwMode="auto">
          <a:xfrm>
            <a:off x="5164138" y="2971800"/>
            <a:ext cx="544512" cy="1644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6" name="Arc 32"/>
          <p:cNvSpPr>
            <a:spLocks/>
          </p:cNvSpPr>
          <p:nvPr/>
        </p:nvSpPr>
        <p:spPr bwMode="auto">
          <a:xfrm rot="10800000">
            <a:off x="5519738" y="3014663"/>
            <a:ext cx="2303462" cy="1620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699" cap="rnd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5200650" y="3379788"/>
            <a:ext cx="1651000" cy="385762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ODBC</a:t>
            </a: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5091113" y="2549525"/>
            <a:ext cx="195262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5411788" y="2574925"/>
            <a:ext cx="195262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5629275" y="4610100"/>
            <a:ext cx="195263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7834313" y="4614863"/>
            <a:ext cx="195262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5786438" y="3752850"/>
            <a:ext cx="536575" cy="198438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7269163" y="1900238"/>
            <a:ext cx="1739900" cy="711200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Sybase ODBC</a:t>
            </a:r>
          </a:p>
          <a:p>
            <a:r>
              <a:rPr lang="en-US" sz="2000">
                <a:solidFill>
                  <a:schemeClr val="tx2"/>
                </a:solidFill>
              </a:rPr>
              <a:t>driver</a:t>
            </a:r>
          </a:p>
        </p:txBody>
      </p:sp>
      <p:sp>
        <p:nvSpPr>
          <p:cNvPr id="47144" name="Arc 40"/>
          <p:cNvSpPr>
            <a:spLocks/>
          </p:cNvSpPr>
          <p:nvPr/>
        </p:nvSpPr>
        <p:spPr bwMode="auto">
          <a:xfrm rot="10800000">
            <a:off x="6294438" y="2635250"/>
            <a:ext cx="1771650" cy="1219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5" name="Oval 41"/>
          <p:cNvSpPr>
            <a:spLocks noChangeArrowheads="1"/>
          </p:cNvSpPr>
          <p:nvPr/>
        </p:nvSpPr>
        <p:spPr bwMode="auto">
          <a:xfrm>
            <a:off x="5129213" y="3963988"/>
            <a:ext cx="668337" cy="39528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ODBC</a:t>
            </a:r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5208588" y="5530850"/>
            <a:ext cx="839787" cy="563563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8175625" y="5473700"/>
            <a:ext cx="538163" cy="563563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8" name="Oval 44"/>
          <p:cNvSpPr>
            <a:spLocks noChangeArrowheads="1"/>
          </p:cNvSpPr>
          <p:nvPr/>
        </p:nvSpPr>
        <p:spPr bwMode="auto">
          <a:xfrm>
            <a:off x="7439025" y="5667375"/>
            <a:ext cx="538163" cy="563563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2682875" y="3430588"/>
            <a:ext cx="879475" cy="363537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Import</a:t>
            </a:r>
          </a:p>
        </p:txBody>
      </p:sp>
      <p:sp>
        <p:nvSpPr>
          <p:cNvPr id="47150" name="Rectangle 46"/>
          <p:cNvSpPr>
            <a:spLocks noChangeArrowheads="1"/>
          </p:cNvSpPr>
          <p:nvPr/>
        </p:nvSpPr>
        <p:spPr bwMode="auto">
          <a:xfrm>
            <a:off x="1268413" y="3097213"/>
            <a:ext cx="868362" cy="363537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Export</a:t>
            </a:r>
          </a:p>
        </p:txBody>
      </p:sp>
      <p:sp>
        <p:nvSpPr>
          <p:cNvPr id="47151" name="Oval 47"/>
          <p:cNvSpPr>
            <a:spLocks noChangeArrowheads="1"/>
          </p:cNvSpPr>
          <p:nvPr/>
        </p:nvSpPr>
        <p:spPr bwMode="auto">
          <a:xfrm>
            <a:off x="2803525" y="3756025"/>
            <a:ext cx="812800" cy="385763"/>
          </a:xfrm>
          <a:prstGeom prst="ellipse">
            <a:avLst/>
          </a:prstGeom>
          <a:solidFill>
            <a:schemeClr val="bg2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52" name="Oval 48"/>
          <p:cNvSpPr>
            <a:spLocks noChangeArrowheads="1"/>
          </p:cNvSpPr>
          <p:nvPr/>
        </p:nvSpPr>
        <p:spPr bwMode="auto">
          <a:xfrm>
            <a:off x="1276350" y="3457575"/>
            <a:ext cx="812800" cy="538163"/>
          </a:xfrm>
          <a:prstGeom prst="ellipse">
            <a:avLst/>
          </a:prstGeom>
          <a:solidFill>
            <a:schemeClr val="accent2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53" name="Rectangle 49"/>
          <p:cNvSpPr>
            <a:spLocks noChangeArrowheads="1"/>
          </p:cNvSpPr>
          <p:nvPr/>
        </p:nvSpPr>
        <p:spPr bwMode="auto">
          <a:xfrm>
            <a:off x="7924800" y="3340100"/>
            <a:ext cx="1165225" cy="711200"/>
          </a:xfrm>
          <a:prstGeom prst="rect">
            <a:avLst/>
          </a:prstGeom>
          <a:solidFill>
            <a:schemeClr val="bg1"/>
          </a:solidFill>
          <a:ln w="12699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Connect.</a:t>
            </a:r>
          </a:p>
          <a:p>
            <a:r>
              <a:rPr lang="en-US" sz="2000">
                <a:solidFill>
                  <a:schemeClr val="tx2"/>
                </a:solidFill>
              </a:rPr>
              <a:t>réparties</a:t>
            </a:r>
          </a:p>
        </p:txBody>
      </p:sp>
      <p:sp>
        <p:nvSpPr>
          <p:cNvPr id="47154" name="Line 50"/>
          <p:cNvSpPr>
            <a:spLocks noChangeShapeType="1"/>
          </p:cNvSpPr>
          <p:nvPr/>
        </p:nvSpPr>
        <p:spPr bwMode="auto">
          <a:xfrm flipV="1">
            <a:off x="6567488" y="3740150"/>
            <a:ext cx="1343025" cy="604838"/>
          </a:xfrm>
          <a:prstGeom prst="line">
            <a:avLst/>
          </a:prstGeom>
          <a:noFill/>
          <a:ln w="12699">
            <a:solidFill>
              <a:schemeClr val="hlink"/>
            </a:solidFill>
            <a:prstDash val="lg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>
            <a:off x="5883275" y="4664075"/>
            <a:ext cx="477838" cy="39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B3</a:t>
            </a:r>
          </a:p>
        </p:txBody>
      </p:sp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4779963" y="2598738"/>
            <a:ext cx="187325" cy="4540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5207000" y="2060575"/>
            <a:ext cx="4476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B2</a:t>
            </a:r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 flipV="1">
            <a:off x="2884488" y="2744788"/>
            <a:ext cx="1914525" cy="2254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7159" name="Rectangle 55"/>
          <p:cNvSpPr>
            <a:spLocks noChangeArrowheads="1"/>
          </p:cNvSpPr>
          <p:nvPr/>
        </p:nvSpPr>
        <p:spPr bwMode="auto">
          <a:xfrm rot="21180000">
            <a:off x="3063875" y="2690813"/>
            <a:ext cx="1406525" cy="363537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Insert INTO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/>
              <a:t>MSQL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(Fonctions spécifiques pour l'env. MBD)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105400"/>
          </a:xfrm>
          <a:noFill/>
          <a:ln/>
        </p:spPr>
        <p:txBody>
          <a:bodyPr/>
          <a:lstStyle/>
          <a:p>
            <a:r>
              <a:rPr lang="fr-FR" sz="2800" dirty="0"/>
              <a:t>Manipulation de données sémantiquement hétérogènes</a:t>
            </a:r>
          </a:p>
          <a:p>
            <a:pPr lvl="1"/>
            <a:r>
              <a:rPr lang="fr-FR" sz="2400" i="1" dirty="0"/>
              <a:t>Requêtes </a:t>
            </a:r>
            <a:r>
              <a:rPr lang="fr-FR" sz="2400" i="1" dirty="0" smtClean="0"/>
              <a:t>multiples  </a:t>
            </a:r>
            <a:endParaRPr lang="fr-FR" sz="2400" i="1" dirty="0"/>
          </a:p>
          <a:p>
            <a:pPr lvl="2"/>
            <a:r>
              <a:rPr lang="fr-FR" sz="2000" i="1" dirty="0"/>
              <a:t>Avec identificateurs multiples</a:t>
            </a:r>
          </a:p>
          <a:p>
            <a:pPr lvl="2"/>
            <a:r>
              <a:rPr lang="fr-FR" sz="2000" i="1" dirty="0"/>
              <a:t>Avec variables sémantiques</a:t>
            </a:r>
          </a:p>
          <a:p>
            <a:pPr lvl="1"/>
            <a:r>
              <a:rPr lang="fr-FR" sz="2400" dirty="0"/>
              <a:t>Unités de précision </a:t>
            </a:r>
          </a:p>
          <a:p>
            <a:pPr lvl="1"/>
            <a:r>
              <a:rPr lang="fr-FR" sz="2400" i="1" dirty="0"/>
              <a:t>Unités de mesure</a:t>
            </a:r>
          </a:p>
          <a:p>
            <a:pPr lvl="1"/>
            <a:r>
              <a:rPr lang="fr-FR" sz="2400" dirty="0"/>
              <a:t>Jointures implicites</a:t>
            </a:r>
          </a:p>
          <a:p>
            <a:r>
              <a:rPr lang="fr-FR" sz="2800" i="1" dirty="0"/>
              <a:t>Possibilités toujours inconnues de SQL </a:t>
            </a:r>
          </a:p>
          <a:p>
            <a:r>
              <a:rPr lang="fr-FR" sz="2800" dirty="0"/>
              <a:t>Connues actuellement de certains dialectes</a:t>
            </a:r>
          </a:p>
          <a:p>
            <a:pPr lvl="1"/>
            <a:r>
              <a:rPr lang="fr-FR" sz="2400" dirty="0"/>
              <a:t>Limitées par rapport à MSQL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élementaires MsAccess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76400"/>
            <a:ext cx="8239125" cy="4821238"/>
          </a:xfrm>
          <a:noFill/>
          <a:ln/>
        </p:spPr>
        <p:txBody>
          <a:bodyPr/>
          <a:lstStyle/>
          <a:p>
            <a:r>
              <a:rPr lang="fr-FR" sz="2400" b="1" dirty="0">
                <a:solidFill>
                  <a:schemeClr val="tx2"/>
                </a:solidFill>
              </a:rPr>
              <a:t>On peut ouvrir une BD et faire les requêtes à d'autres </a:t>
            </a:r>
            <a:r>
              <a:rPr lang="fr-FR" sz="2400" b="1" dirty="0" err="1">
                <a:solidFill>
                  <a:schemeClr val="tx2"/>
                </a:solidFill>
              </a:rPr>
              <a:t>BDs</a:t>
            </a:r>
            <a:endParaRPr lang="fr-FR" sz="2400" b="1" dirty="0">
              <a:solidFill>
                <a:schemeClr val="tx2"/>
              </a:solidFill>
            </a:endParaRP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il faut définir des </a:t>
            </a:r>
            <a:r>
              <a:rPr lang="fr-FR" sz="2400" dirty="0" err="1">
                <a:solidFill>
                  <a:schemeClr val="tx2"/>
                </a:solidFill>
              </a:rPr>
              <a:t>aliases</a:t>
            </a:r>
            <a:r>
              <a:rPr lang="fr-FR" sz="2400" dirty="0">
                <a:solidFill>
                  <a:schemeClr val="tx2"/>
                </a:solidFill>
              </a:rPr>
              <a:t> dans FROM</a:t>
            </a:r>
          </a:p>
          <a:p>
            <a:r>
              <a:rPr lang="fr-FR" sz="2400" dirty="0"/>
              <a:t>Base ouverte s'appelle  </a:t>
            </a:r>
            <a:r>
              <a:rPr lang="fr-FR" sz="2400" b="1" dirty="0"/>
              <a:t>s-p1.mdb</a:t>
            </a:r>
          </a:p>
          <a:p>
            <a:pPr lvl="1"/>
            <a:r>
              <a:rPr lang="fr-FR" sz="2400" dirty="0"/>
              <a:t>mais ce nom n'a pas d'importance ici</a:t>
            </a:r>
          </a:p>
          <a:p>
            <a:pPr>
              <a:spcBef>
                <a:spcPct val="84000"/>
              </a:spcBef>
            </a:pPr>
            <a:r>
              <a:rPr lang="fr-FR" sz="2400" dirty="0"/>
              <a:t>Jointure de tables dans deux bases externes </a:t>
            </a:r>
            <a:r>
              <a:rPr lang="fr-FR" sz="2400" dirty="0">
                <a:cs typeface="Times New Roman" charset="0"/>
              </a:rPr>
              <a:t>à</a:t>
            </a:r>
            <a:r>
              <a:rPr lang="en-US" sz="2400" b="1" dirty="0">
                <a:cs typeface="Times New Roman" charset="0"/>
              </a:rPr>
              <a:t> </a:t>
            </a:r>
            <a:r>
              <a:rPr lang="fr-FR" sz="2400" b="1" dirty="0"/>
              <a:t>s-p1.mdb</a:t>
            </a:r>
            <a:endParaRPr lang="fr-FR" b="1" dirty="0"/>
          </a:p>
          <a:p>
            <a:pPr>
              <a:spcBef>
                <a:spcPct val="42000"/>
              </a:spcBef>
              <a:buFont typeface="Monotype Sorts" pitchFamily="2" charset="2"/>
              <a:buNone/>
            </a:pPr>
            <a:r>
              <a:rPr lang="en-US" sz="2200" b="1" dirty="0">
                <a:solidFill>
                  <a:schemeClr val="tx2"/>
                </a:solidFill>
              </a:rPr>
              <a:t>SELECT TOP 10 C.[Contact Name], </a:t>
            </a:r>
            <a:r>
              <a:rPr lang="en-US" sz="2200" b="1" dirty="0" err="1">
                <a:solidFill>
                  <a:schemeClr val="tx2"/>
                </a:solidFill>
              </a:rPr>
              <a:t>C.City</a:t>
            </a:r>
            <a:endParaRPr lang="en-US" sz="2200" b="1" dirty="0">
              <a:solidFill>
                <a:schemeClr val="tx2"/>
              </a:solidFill>
            </a:endParaRPr>
          </a:p>
          <a:p>
            <a:pPr>
              <a:spcBef>
                <a:spcPct val="25000"/>
              </a:spcBef>
              <a:buFont typeface="Monotype Sorts" pitchFamily="2" charset="2"/>
              <a:buNone/>
            </a:pPr>
            <a:r>
              <a:rPr lang="en-US" sz="2200" b="1" dirty="0">
                <a:solidFill>
                  <a:schemeClr val="tx2"/>
                </a:solidFill>
              </a:rPr>
              <a:t>FROM [c:\access\nwind2.mdb].Customers AS C, [c:\access\ordentr2.mdb].customers AS O</a:t>
            </a:r>
          </a:p>
          <a:p>
            <a:pPr>
              <a:spcBef>
                <a:spcPct val="25000"/>
              </a:spcBef>
              <a:buFont typeface="Monotype Sorts" pitchFamily="2" charset="2"/>
              <a:buNone/>
            </a:pPr>
            <a:r>
              <a:rPr lang="en-US" sz="2200" b="1" dirty="0">
                <a:solidFill>
                  <a:schemeClr val="tx2"/>
                </a:solidFill>
              </a:rPr>
              <a:t>WHERE (</a:t>
            </a:r>
            <a:r>
              <a:rPr lang="en-US" sz="2200" b="1" dirty="0" err="1">
                <a:solidFill>
                  <a:schemeClr val="tx2"/>
                </a:solidFill>
              </a:rPr>
              <a:t>o.Id</a:t>
            </a:r>
            <a:r>
              <a:rPr lang="en-US" sz="2200" b="1" dirty="0">
                <a:solidFill>
                  <a:schemeClr val="tx2"/>
                </a:solidFill>
              </a:rPr>
              <a:t>= C.[customer Id]);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 flipH="1">
            <a:off x="6143636" y="5286388"/>
            <a:ext cx="1901825" cy="11191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/>
            <a:r>
              <a:rPr lang="fr-FR"/>
              <a:t>Alias obligatoire, </a:t>
            </a:r>
          </a:p>
          <a:p>
            <a:pPr algn="ctr"/>
            <a:r>
              <a:rPr lang="fr-FR"/>
              <a:t> contrairement </a:t>
            </a:r>
          </a:p>
          <a:p>
            <a:pPr algn="ctr"/>
            <a:r>
              <a:rPr lang="fr-FR"/>
              <a:t>à  MSQL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Résultat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319338" y="1681163"/>
            <a:ext cx="4811712" cy="4278312"/>
          </a:xfrm>
          <a:prstGeom prst="rect">
            <a:avLst/>
          </a:prstGeom>
          <a:noFill/>
          <a:ln w="507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Contact Name	City</a:t>
            </a:r>
          </a:p>
          <a:p>
            <a:r>
              <a:rPr lang="en-US" sz="2400">
                <a:solidFill>
                  <a:schemeClr val="tx2"/>
                </a:solidFill>
              </a:rPr>
              <a:t>Pat Parkes		London</a:t>
            </a:r>
          </a:p>
          <a:p>
            <a:r>
              <a:rPr lang="en-US" sz="2400">
                <a:solidFill>
                  <a:schemeClr val="tx2"/>
                </a:solidFill>
              </a:rPr>
              <a:t>Gladys Lindsay	Seattle</a:t>
            </a:r>
          </a:p>
          <a:p>
            <a:r>
              <a:rPr lang="en-US" sz="2400">
                <a:solidFill>
                  <a:schemeClr val="tx2"/>
                </a:solidFill>
              </a:rPr>
              <a:t>Elizabeth Lincoln	Tsawassen</a:t>
            </a:r>
          </a:p>
          <a:p>
            <a:r>
              <a:rPr lang="en-US" sz="2400">
                <a:solidFill>
                  <a:schemeClr val="tx2"/>
                </a:solidFill>
              </a:rPr>
              <a:t>Olivia LaMont	San Francisco</a:t>
            </a:r>
          </a:p>
          <a:p>
            <a:r>
              <a:rPr lang="en-US" sz="2400">
                <a:solidFill>
                  <a:schemeClr val="tx2"/>
                </a:solidFill>
              </a:rPr>
              <a:t>Terry Hargreaves	London</a:t>
            </a:r>
          </a:p>
          <a:p>
            <a:r>
              <a:rPr lang="en-US" sz="2400">
                <a:solidFill>
                  <a:schemeClr val="tx2"/>
                </a:solidFill>
              </a:rPr>
              <a:t>Elizabeth Brown	London</a:t>
            </a:r>
          </a:p>
          <a:p>
            <a:r>
              <a:rPr lang="en-US" sz="2400">
                <a:solidFill>
                  <a:schemeClr val="tx2"/>
                </a:solidFill>
              </a:rPr>
              <a:t>Sylvia Dunn		London</a:t>
            </a:r>
          </a:p>
          <a:p>
            <a:r>
              <a:rPr lang="en-US" sz="2400">
                <a:solidFill>
                  <a:schemeClr val="tx2"/>
                </a:solidFill>
              </a:rPr>
              <a:t>Ann Devon		London</a:t>
            </a:r>
          </a:p>
          <a:p>
            <a:r>
              <a:rPr lang="en-US" sz="2400">
                <a:solidFill>
                  <a:schemeClr val="tx2"/>
                </a:solidFill>
              </a:rPr>
              <a:t>Ronald Merrick	London</a:t>
            </a:r>
          </a:p>
          <a:p>
            <a:r>
              <a:rPr lang="en-US" sz="2400">
                <a:solidFill>
                  <a:schemeClr val="tx2"/>
                </a:solidFill>
              </a:rPr>
              <a:t>Bill Lee		Pocatello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3038"/>
            <a:ext cx="8636000" cy="2214562"/>
          </a:xfrm>
          <a:noFill/>
          <a:ln/>
        </p:spPr>
        <p:txBody>
          <a:bodyPr/>
          <a:lstStyle/>
          <a:p>
            <a:r>
              <a:rPr lang="fr-FR" sz="2400" b="1">
                <a:solidFill>
                  <a:schemeClr val="tx2"/>
                </a:solidFill>
              </a:rPr>
              <a:t>Jointure d'une table locale à la base ouverte </a:t>
            </a:r>
            <a:br>
              <a:rPr lang="fr-FR" sz="2400" b="1">
                <a:solidFill>
                  <a:schemeClr val="tx2"/>
                </a:solidFill>
              </a:rPr>
            </a:br>
            <a:r>
              <a:rPr lang="fr-FR" sz="2400" b="1">
                <a:solidFill>
                  <a:schemeClr val="tx2"/>
                </a:solidFill>
              </a:rPr>
              <a:t>(S-P.mdb)  et d'une table externe </a:t>
            </a:r>
            <a:r>
              <a:rPr lang="en-US" sz="2400" b="1">
                <a:solidFill>
                  <a:schemeClr val="tx2"/>
                </a:solidFill>
              </a:rPr>
              <a:t>dans</a:t>
            </a:r>
            <a:r>
              <a:rPr lang="fr-FR" sz="2400" b="1">
                <a:solidFill>
                  <a:schemeClr val="tx2"/>
                </a:solidFill>
              </a:rPr>
              <a:t> la base </a:t>
            </a:r>
            <a:r>
              <a:rPr lang="en-US" sz="2400" b="1"/>
              <a:t>nwind2.mdb</a:t>
            </a:r>
          </a:p>
          <a:p>
            <a:pPr>
              <a:spcBef>
                <a:spcPct val="50000"/>
              </a:spcBef>
              <a:buSzTx/>
              <a:buFont typeface="Wingdings" pitchFamily="2" charset="2"/>
              <a:buChar char="ü"/>
            </a:pPr>
            <a:r>
              <a:rPr lang="fr-FR" sz="2400" b="1">
                <a:solidFill>
                  <a:schemeClr val="tx2"/>
                </a:solidFill>
              </a:rPr>
              <a:t>La base ouverte et</a:t>
            </a:r>
            <a:r>
              <a:rPr lang="fr-FR" sz="1800" b="1">
                <a:solidFill>
                  <a:schemeClr val="tx2"/>
                </a:solidFill>
              </a:rPr>
              <a:t> </a:t>
            </a:r>
            <a:r>
              <a:rPr lang="fr-FR" sz="2400" b="1"/>
              <a:t>[nwind2.mdb]</a:t>
            </a:r>
            <a:r>
              <a:rPr lang="fr-FR" sz="1800" b="1">
                <a:solidFill>
                  <a:schemeClr val="tx2"/>
                </a:solidFill>
              </a:rPr>
              <a:t> </a:t>
            </a:r>
            <a:r>
              <a:rPr lang="fr-FR" sz="2400" b="1">
                <a:solidFill>
                  <a:schemeClr val="tx2"/>
                </a:solidFill>
              </a:rPr>
              <a:t>se trouve</a:t>
            </a:r>
            <a:r>
              <a:rPr lang="en-US" sz="2400" b="1">
                <a:solidFill>
                  <a:schemeClr val="tx2"/>
                </a:solidFill>
              </a:rPr>
              <a:t>nt</a:t>
            </a:r>
            <a:r>
              <a:rPr lang="fr-FR" sz="2400" b="1">
                <a:solidFill>
                  <a:schemeClr val="tx2"/>
                </a:solidFill>
              </a:rPr>
              <a:t> dans </a:t>
            </a:r>
            <a:r>
              <a:rPr lang="en-US" sz="2400" b="1">
                <a:solidFill>
                  <a:schemeClr val="tx2"/>
                </a:solidFill>
              </a:rPr>
              <a:t>le</a:t>
            </a:r>
            <a:r>
              <a:rPr lang="fr-FR" sz="2400" b="1">
                <a:solidFill>
                  <a:schemeClr val="tx2"/>
                </a:solidFill>
                <a:cs typeface="Times New Roman" charset="0"/>
              </a:rPr>
              <a:t> répertoire</a:t>
            </a:r>
            <a:r>
              <a:rPr lang="en-US" sz="2400" b="1">
                <a:solidFill>
                  <a:schemeClr val="tx2"/>
                </a:solidFill>
                <a:cs typeface="Times New Roman" charset="0"/>
              </a:rPr>
              <a:t> par </a:t>
            </a:r>
            <a:r>
              <a:rPr lang="fr-FR" sz="2400" b="1">
                <a:solidFill>
                  <a:schemeClr val="tx2"/>
                </a:solidFill>
                <a:cs typeface="Times New Roman" charset="0"/>
              </a:rPr>
              <a:t>défaut</a:t>
            </a:r>
            <a:r>
              <a:rPr lang="en-US" sz="2400" b="1">
                <a:solidFill>
                  <a:schemeClr val="tx2"/>
                </a:solidFill>
                <a:cs typeface="Times New Roman" charset="0"/>
              </a:rPr>
              <a:t> </a:t>
            </a:r>
          </a:p>
          <a:p>
            <a:pPr lvl="1">
              <a:spcBef>
                <a:spcPct val="25000"/>
              </a:spcBef>
              <a:buClrTx/>
              <a:buSzTx/>
              <a:buFontTx/>
              <a:buChar char="•"/>
            </a:pPr>
            <a:r>
              <a:rPr lang="en-US" sz="2400" b="1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fr-FR" sz="2400" b="1">
                <a:solidFill>
                  <a:schemeClr val="tx2"/>
                </a:solidFill>
                <a:cs typeface="Times New Roman" charset="0"/>
              </a:rPr>
              <a:t>défini dans les Options </a:t>
            </a:r>
            <a:endParaRPr lang="fr-FR" sz="2400" b="1">
              <a:solidFill>
                <a:schemeClr val="tx2"/>
              </a:solidFill>
            </a:endParaRPr>
          </a:p>
          <a:p>
            <a:endParaRPr lang="en-US" sz="2400" b="1">
              <a:solidFill>
                <a:schemeClr val="tx2"/>
              </a:solidFill>
              <a:cs typeface="Times New Roman" charset="0"/>
            </a:endParaRPr>
          </a:p>
          <a:p>
            <a:endParaRPr lang="en-US" sz="1800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élémentaires MsAccess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rot="10800000" flipH="1">
            <a:off x="5429256" y="4714884"/>
            <a:ext cx="1901825" cy="11191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/>
            <a:r>
              <a:rPr lang="fr-FR" dirty="0"/>
              <a:t>Alias obligatoire, </a:t>
            </a:r>
          </a:p>
          <a:p>
            <a:pPr algn="ctr"/>
            <a:r>
              <a:rPr lang="fr-FR" dirty="0"/>
              <a:t> contrairement </a:t>
            </a:r>
          </a:p>
          <a:p>
            <a:pPr algn="ctr"/>
            <a:r>
              <a:rPr lang="fr-FR" dirty="0"/>
              <a:t>à  MSQL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7391400" cy="179126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84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SELECT TOP 10  </a:t>
            </a:r>
            <a:r>
              <a:rPr lang="en-US" sz="2400" dirty="0" err="1">
                <a:solidFill>
                  <a:schemeClr val="tx2"/>
                </a:solidFill>
              </a:rPr>
              <a:t>S.SName</a:t>
            </a:r>
            <a:r>
              <a:rPr lang="en-US" sz="2400" dirty="0">
                <a:solidFill>
                  <a:schemeClr val="tx2"/>
                </a:solidFill>
              </a:rPr>
              <a:t>, C.[Contact Name], </a:t>
            </a:r>
            <a:r>
              <a:rPr lang="en-US" sz="2400" dirty="0" err="1">
                <a:solidFill>
                  <a:schemeClr val="tx2"/>
                </a:solidFill>
              </a:rPr>
              <a:t>C.City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FROM S, </a:t>
            </a:r>
            <a:r>
              <a:rPr lang="en-US" sz="2400" dirty="0" smtClean="0">
                <a:solidFill>
                  <a:schemeClr val="tx1"/>
                </a:solidFill>
              </a:rPr>
              <a:t>nwind2.</a:t>
            </a:r>
            <a:r>
              <a:rPr lang="en-US" sz="2400" dirty="0" smtClean="0">
                <a:solidFill>
                  <a:schemeClr val="tx2"/>
                </a:solidFill>
              </a:rPr>
              <a:t>Customers </a:t>
            </a:r>
            <a:r>
              <a:rPr lang="en-US" sz="2400" dirty="0">
                <a:solidFill>
                  <a:schemeClr val="tx2"/>
                </a:solidFill>
              </a:rPr>
              <a:t>AS   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WHERE ((</a:t>
            </a:r>
            <a:r>
              <a:rPr lang="en-US" sz="2400" dirty="0" err="1">
                <a:solidFill>
                  <a:schemeClr val="tx2"/>
                </a:solidFill>
              </a:rPr>
              <a:t>S.City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err="1">
                <a:solidFill>
                  <a:schemeClr val="tx2"/>
                </a:solidFill>
              </a:rPr>
              <a:t>C.City</a:t>
            </a:r>
            <a:r>
              <a:rPr lang="en-US" sz="2400" dirty="0">
                <a:solidFill>
                  <a:schemeClr val="tx2"/>
                </a:solidFill>
              </a:rPr>
              <a:t>))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Order by [contact name];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  <p:bldP spid="52228" grpId="0" animBg="1" autoUpdateAnimBg="0"/>
      <p:bldP spid="52229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151063" y="2239963"/>
            <a:ext cx="4737100" cy="3552825"/>
          </a:xfrm>
          <a:prstGeom prst="rect">
            <a:avLst/>
          </a:prstGeom>
          <a:noFill/>
          <a:ln w="50799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SName   Contact Name	City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Clark	Ann Devon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Archibald Langford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Cornelia Giles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David Bird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Elizabeth Brown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G.K.Chattergee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Gerald Pipps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Hari Kumar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Jane Austen		London</a:t>
            </a:r>
          </a:p>
          <a:p>
            <a:r>
              <a:rPr lang="en-US" sz="2000">
                <a:solidFill>
                  <a:schemeClr val="tx1"/>
                </a:solidFill>
              </a:rPr>
              <a:t>Clark	Jeffrey Jefferies		London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23875" y="669925"/>
            <a:ext cx="1625600" cy="5762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Résultat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3038"/>
            <a:ext cx="8636000" cy="2214562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dirty="0" smtClean="0"/>
              <a:t>MsAccess2010</a:t>
            </a:r>
            <a:endParaRPr lang="fr-FR" dirty="0" smtClean="0"/>
          </a:p>
          <a:p>
            <a:pPr lvl="1">
              <a:spcBef>
                <a:spcPts val="300"/>
              </a:spcBef>
            </a:pPr>
            <a:r>
              <a:rPr lang="fr-FR" dirty="0" err="1" smtClean="0"/>
              <a:t>Suffix</a:t>
            </a:r>
            <a:r>
              <a:rPr lang="fr-FR" dirty="0" smtClean="0"/>
              <a:t> </a:t>
            </a:r>
            <a:r>
              <a:rPr lang="fr-FR" dirty="0" err="1" smtClean="0"/>
              <a:t>mdb</a:t>
            </a:r>
            <a:r>
              <a:rPr lang="fr-FR" dirty="0" smtClean="0"/>
              <a:t> est optionnel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 </a:t>
            </a:r>
            <a:r>
              <a:rPr lang="fr-FR" dirty="0" err="1" smtClean="0"/>
              <a:t>Suffix</a:t>
            </a:r>
            <a:r>
              <a:rPr lang="fr-FR" dirty="0" smtClean="0"/>
              <a:t> </a:t>
            </a:r>
            <a:r>
              <a:rPr lang="fr-FR" dirty="0" err="1" smtClean="0"/>
              <a:t>accdb</a:t>
            </a:r>
            <a:r>
              <a:rPr lang="fr-FR" dirty="0" smtClean="0"/>
              <a:t> et autres ne sont pas</a:t>
            </a:r>
          </a:p>
          <a:p>
            <a:pPr>
              <a:spcBef>
                <a:spcPts val="300"/>
              </a:spcBef>
            </a:pPr>
            <a:r>
              <a:rPr lang="fr-FR" sz="2800" dirty="0" smtClean="0"/>
              <a:t> Syntaxe alternative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s-p2007.accdb.S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[s-p2007.accdb].S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 ‘s-p2007.accdb’.S</a:t>
            </a:r>
            <a:endParaRPr lang="fr-FR" dirty="0"/>
          </a:p>
          <a:p>
            <a:pPr>
              <a:spcBef>
                <a:spcPts val="300"/>
              </a:spcBef>
            </a:pPr>
            <a:r>
              <a:rPr lang="fr-FR" sz="2800" dirty="0" smtClean="0">
                <a:solidFill>
                  <a:schemeClr val="tx2"/>
                </a:solidFill>
                <a:cs typeface="Times New Roman" charset="0"/>
              </a:rPr>
              <a:t>On peut voir aussi la génération auto de:</a:t>
            </a:r>
          </a:p>
          <a:p>
            <a:pPr>
              <a:spcBef>
                <a:spcPts val="300"/>
              </a:spcBef>
            </a:pPr>
            <a:r>
              <a:rPr lang="fr-FR" sz="2800" dirty="0" smtClean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fr-FR" sz="2800" dirty="0" smtClean="0"/>
              <a:t>(s-p2007.accdb) S</a:t>
            </a:r>
          </a:p>
          <a:p>
            <a:pPr>
              <a:spcBef>
                <a:spcPts val="300"/>
              </a:spcBef>
            </a:pPr>
            <a:r>
              <a:rPr lang="fr-FR" sz="2800" dirty="0" smtClean="0">
                <a:solidFill>
                  <a:schemeClr val="tx2"/>
                </a:solidFill>
                <a:cs typeface="Times New Roman" charset="0"/>
              </a:rPr>
              <a:t> Mais il ne faut pas y toucher alors  (un bug  de </a:t>
            </a:r>
            <a:r>
              <a:rPr lang="fr-FR" sz="2800" dirty="0" err="1" smtClean="0">
                <a:solidFill>
                  <a:schemeClr val="tx2"/>
                </a:solidFill>
                <a:cs typeface="Times New Roman" charset="0"/>
              </a:rPr>
              <a:t>MsAccess</a:t>
            </a:r>
            <a:r>
              <a:rPr lang="fr-FR" sz="2800" dirty="0" smtClean="0">
                <a:solidFill>
                  <a:schemeClr val="tx2"/>
                </a:solidFill>
                <a:cs typeface="Times New Roman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en-US" sz="18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élémentaires MsAccess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MsAccess &amp; </a:t>
            </a:r>
            <a:r>
              <a:rPr lang="en-US" sz="3600"/>
              <a:t>MSQL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Open B &lt;=&gt; </a:t>
            </a:r>
            <a:r>
              <a:rPr lang="en-US" sz="3600" dirty="0">
                <a:solidFill>
                  <a:schemeClr val="tx2"/>
                </a:solidFill>
              </a:rPr>
              <a:t>USE B</a:t>
            </a:r>
          </a:p>
          <a:p>
            <a:r>
              <a:rPr lang="en-US" dirty="0" smtClean="0"/>
              <a:t>Clause ATTACH  </a:t>
            </a:r>
            <a:r>
              <a:rPr lang="en-US" dirty="0"/>
              <a:t>table</a:t>
            </a:r>
          </a:p>
          <a:p>
            <a:pPr lvl="1">
              <a:buFontTx/>
              <a:buNone/>
            </a:pPr>
            <a:r>
              <a:rPr lang="en-US" sz="3200" b="1" dirty="0"/>
              <a:t>Open B1 </a:t>
            </a:r>
            <a:br>
              <a:rPr lang="en-US" sz="3200" b="1" dirty="0"/>
            </a:br>
            <a:r>
              <a:rPr lang="en-US" sz="3200" b="1" dirty="0">
                <a:solidFill>
                  <a:srgbClr val="00DFCA"/>
                </a:solidFill>
              </a:rPr>
              <a:t>attach</a:t>
            </a:r>
            <a:r>
              <a:rPr lang="en-US" sz="3200" b="1" dirty="0"/>
              <a:t> B2.T' as 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  <a:latin typeface="Symbol" pitchFamily="18" charset="2"/>
              </a:rPr>
              <a:t></a:t>
            </a:r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create view B1.T as select * from B2.T'</a:t>
            </a:r>
          </a:p>
          <a:p>
            <a:r>
              <a:rPr lang="en-US" dirty="0">
                <a:solidFill>
                  <a:schemeClr val="tx2"/>
                </a:solidFill>
              </a:rPr>
              <a:t>DROP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VIEW </a:t>
            </a:r>
            <a:r>
              <a:rPr lang="en-US" sz="3600" dirty="0"/>
              <a:t>correspond à Delete </a:t>
            </a:r>
            <a:r>
              <a:rPr lang="en-US" sz="3600" dirty="0" err="1"/>
              <a:t>dans</a:t>
            </a:r>
            <a:r>
              <a:rPr lang="en-US" sz="3600" dirty="0"/>
              <a:t> un menu </a:t>
            </a:r>
            <a:r>
              <a:rPr lang="en-US" sz="3600" dirty="0" smtClean="0"/>
              <a:t>de  </a:t>
            </a:r>
            <a:r>
              <a:rPr lang="en-US" sz="3600" dirty="0" err="1" smtClean="0"/>
              <a:t>MsAccess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MsAccess &amp; </a:t>
            </a:r>
            <a:r>
              <a:rPr lang="en-US" sz="3600"/>
              <a:t>MSQL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939118" cy="4114800"/>
          </a:xfrm>
          <a:noFill/>
          <a:ln/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Clause </a:t>
            </a:r>
            <a:r>
              <a:rPr lang="en-US" sz="3600" b="1" dirty="0">
                <a:solidFill>
                  <a:schemeClr val="tx2"/>
                </a:solidFill>
              </a:rPr>
              <a:t>IN &lt;</a:t>
            </a:r>
            <a:r>
              <a:rPr lang="en-US" sz="3600" b="1" dirty="0" err="1">
                <a:solidFill>
                  <a:schemeClr val="tx2"/>
                </a:solidFill>
              </a:rPr>
              <a:t>externalDB</a:t>
            </a:r>
            <a:r>
              <a:rPr lang="en-US" sz="3600" b="1" dirty="0">
                <a:solidFill>
                  <a:schemeClr val="tx2"/>
                </a:solidFill>
              </a:rPr>
              <a:t>&gt;</a:t>
            </a:r>
          </a:p>
          <a:p>
            <a:pPr lvl="1"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Open B1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Select a, b, c From D </a:t>
            </a:r>
            <a:r>
              <a:rPr lang="en-US" sz="3600" b="1" dirty="0">
                <a:solidFill>
                  <a:srgbClr val="FF0000"/>
                </a:solidFill>
              </a:rPr>
              <a:t>IN</a:t>
            </a:r>
            <a:r>
              <a:rPr lang="en-US" sz="3600" b="1" dirty="0">
                <a:solidFill>
                  <a:schemeClr val="tx2"/>
                </a:solidFill>
              </a:rPr>
              <a:t> B2 </a:t>
            </a:r>
            <a:r>
              <a:rPr lang="en-US" sz="3600" b="1" dirty="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select  a, b c from </a:t>
            </a:r>
            <a:r>
              <a:rPr lang="en-US" sz="3600" b="1" dirty="0" smtClean="0">
                <a:solidFill>
                  <a:schemeClr val="tx2"/>
                </a:solidFill>
              </a:rPr>
              <a:t>B2.D</a:t>
            </a:r>
          </a:p>
          <a:p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Syntaxe</a:t>
            </a:r>
            <a:r>
              <a:rPr lang="en-US" sz="3600" dirty="0" smtClean="0">
                <a:solidFill>
                  <a:schemeClr val="tx2"/>
                </a:solidFill>
              </a:rPr>
              <a:t> alternative à </a:t>
            </a:r>
            <a:r>
              <a:rPr lang="en-US" sz="3600" dirty="0" err="1" smtClean="0">
                <a:solidFill>
                  <a:schemeClr val="tx2"/>
                </a:solidFill>
              </a:rPr>
              <a:t>celle</a:t>
            </a:r>
            <a:r>
              <a:rPr lang="en-US" sz="3600" dirty="0" smtClean="0">
                <a:solidFill>
                  <a:schemeClr val="tx2"/>
                </a:solidFill>
              </a:rPr>
              <a:t> de B2.D</a:t>
            </a:r>
            <a:endParaRPr lang="en-US" sz="4000" dirty="0" smtClean="0">
              <a:solidFill>
                <a:schemeClr val="tx2"/>
              </a:solidFill>
            </a:endParaRPr>
          </a:p>
          <a:p>
            <a:r>
              <a:rPr lang="fr-FR" sz="4000" b="1" dirty="0" smtClean="0">
                <a:solidFill>
                  <a:schemeClr val="tx2"/>
                </a:solidFill>
              </a:rPr>
              <a:t> </a:t>
            </a:r>
            <a:r>
              <a:rPr lang="fr-FR" b="1" i="1" dirty="0" smtClean="0">
                <a:solidFill>
                  <a:schemeClr val="tx2"/>
                </a:solidFill>
              </a:rPr>
              <a:t>Ce n’est pas si simple de se mettre d’accord même sur la syntaxe d’une manip.</a:t>
            </a:r>
            <a:endParaRPr lang="fr-FR" sz="4000" b="1" i="1" dirty="0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4800" dirty="0" err="1" smtClean="0"/>
              <a:t>Requêtes</a:t>
            </a:r>
            <a:r>
              <a:rPr lang="en-US" sz="4800" dirty="0" smtClean="0"/>
              <a:t> </a:t>
            </a:r>
            <a:r>
              <a:rPr lang="en-US" sz="4800" dirty="0" err="1"/>
              <a:t>MsAccess</a:t>
            </a:r>
            <a:endParaRPr lang="en-US" sz="48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1465263"/>
            <a:ext cx="7932737" cy="48593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Source DB: </a:t>
            </a:r>
            <a:r>
              <a:rPr lang="en-US" sz="3600" dirty="0" err="1">
                <a:solidFill>
                  <a:schemeClr val="tx2"/>
                </a:solidFill>
              </a:rPr>
              <a:t>MsAccess</a:t>
            </a:r>
            <a:r>
              <a:rPr lang="en-US" sz="3600" dirty="0">
                <a:solidFill>
                  <a:schemeClr val="tx2"/>
                </a:solidFill>
              </a:rPr>
              <a:t> 	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800" dirty="0"/>
              <a:t>SELECT [Customer ID]</a:t>
            </a:r>
            <a:br>
              <a:rPr lang="en-US" sz="2800" dirty="0"/>
            </a:br>
            <a:r>
              <a:rPr lang="en-US" sz="2800" dirty="0"/>
              <a:t>FROM Customers </a:t>
            </a:r>
            <a:r>
              <a:rPr lang="en-US" sz="2800" dirty="0">
                <a:solidFill>
                  <a:srgbClr val="00DFCA"/>
                </a:solidFill>
              </a:rPr>
              <a:t>IN MYDATA.MDB</a:t>
            </a:r>
            <a:br>
              <a:rPr lang="en-US" sz="2800" dirty="0">
                <a:solidFill>
                  <a:srgbClr val="00DFCA"/>
                </a:solidFill>
              </a:rPr>
            </a:br>
            <a:r>
              <a:rPr lang="en-US" sz="2800" dirty="0"/>
              <a:t>WHERE [Customer ID] Like "A*";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Source DB: Paradox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/>
              <a:t>SELECT [</a:t>
            </a:r>
            <a:r>
              <a:rPr lang="en-US" sz="2800" dirty="0" err="1"/>
              <a:t>CustomerID</a:t>
            </a:r>
            <a:r>
              <a:rPr lang="en-US" sz="2800" dirty="0"/>
              <a:t>]</a:t>
            </a:r>
            <a:br>
              <a:rPr lang="en-US" sz="2800" dirty="0"/>
            </a:br>
            <a:r>
              <a:rPr lang="en-US" sz="2800" dirty="0"/>
              <a:t>FROM Customers</a:t>
            </a:r>
            <a:br>
              <a:rPr lang="en-US" sz="2800" dirty="0"/>
            </a:br>
            <a:r>
              <a:rPr lang="en-US" sz="2800" dirty="0">
                <a:solidFill>
                  <a:srgbClr val="00DFCA"/>
                </a:solidFill>
              </a:rPr>
              <a:t>IN "C:\PARADOX\DATA\SALES" "Paradox </a:t>
            </a:r>
            <a:r>
              <a:rPr lang="en-US" sz="2800" dirty="0" smtClean="0">
                <a:solidFill>
                  <a:srgbClr val="00DFCA"/>
                </a:solidFill>
              </a:rPr>
              <a:t>4.x”;</a:t>
            </a:r>
            <a:r>
              <a:rPr lang="en-US" sz="2800" dirty="0">
                <a:solidFill>
                  <a:srgbClr val="00DFCA"/>
                </a:solidFill>
              </a:rPr>
              <a:t/>
            </a:r>
            <a:br>
              <a:rPr lang="en-US" sz="2800" dirty="0">
                <a:solidFill>
                  <a:srgbClr val="00DFCA"/>
                </a:solidFill>
              </a:rPr>
            </a:br>
            <a:r>
              <a:rPr lang="en-US" sz="2800" dirty="0"/>
              <a:t>WHERE </a:t>
            </a:r>
            <a:r>
              <a:rPr lang="en-US" sz="2800" dirty="0" err="1"/>
              <a:t>CustomerID</a:t>
            </a:r>
            <a:r>
              <a:rPr lang="en-US" sz="2800" dirty="0"/>
              <a:t> Like "A</a:t>
            </a:r>
            <a:r>
              <a:rPr lang="en-US" sz="2800" dirty="0" smtClean="0"/>
              <a:t>*";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fr-FR" sz="2800" dirty="0" err="1" smtClean="0">
                <a:solidFill>
                  <a:srgbClr val="00DFCA"/>
                </a:solidFill>
              </a:rPr>
              <a:t>Paradox</a:t>
            </a:r>
            <a:r>
              <a:rPr lang="fr-FR" sz="2800" dirty="0" smtClean="0">
                <a:solidFill>
                  <a:srgbClr val="00DFCA"/>
                </a:solidFill>
              </a:rPr>
              <a:t> 4.x </a:t>
            </a:r>
            <a:r>
              <a:rPr lang="fr-FR" sz="2800" dirty="0" smtClean="0"/>
              <a:t>constitue une </a:t>
            </a:r>
            <a:r>
              <a:rPr lang="fr-FR" sz="2800" dirty="0" err="1" smtClean="0"/>
              <a:t>multibase</a:t>
            </a:r>
            <a:r>
              <a:rPr lang="fr-FR" sz="2800" dirty="0" smtClean="0"/>
              <a:t> dans le vocabulaire de MSQL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 dirty="0" smtClean="0"/>
              <a:t>Requêtes</a:t>
            </a:r>
            <a:r>
              <a:rPr lang="en-US" dirty="0" smtClean="0"/>
              <a:t> MBD </a:t>
            </a:r>
            <a:r>
              <a:rPr lang="en-US" dirty="0" err="1" smtClean="0"/>
              <a:t>MsAccess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643050"/>
            <a:ext cx="7932737" cy="48593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3600" dirty="0" smtClean="0"/>
              <a:t>Tout </a:t>
            </a:r>
            <a:r>
              <a:rPr lang="fr-FR" sz="3600" dirty="0"/>
              <a:t>transfert de données d'une/vers BD non-</a:t>
            </a:r>
            <a:r>
              <a:rPr lang="fr-FR" sz="3600" dirty="0" err="1"/>
              <a:t>MsAccess</a:t>
            </a:r>
            <a:r>
              <a:rPr lang="fr-FR" sz="3600" dirty="0"/>
              <a:t> ou logiciel compatible OLE comporte </a:t>
            </a:r>
            <a:r>
              <a:rPr lang="fr-FR" sz="3600" dirty="0" smtClean="0"/>
              <a:t>des </a:t>
            </a:r>
            <a:r>
              <a:rPr lang="fr-FR" sz="3600" dirty="0"/>
              <a:t>conversions </a:t>
            </a:r>
            <a:r>
              <a:rPr lang="fr-FR" sz="3600" dirty="0" smtClean="0"/>
              <a:t>de </a:t>
            </a:r>
            <a:r>
              <a:rPr lang="fr-FR" sz="3600" dirty="0"/>
              <a:t>don</a:t>
            </a:r>
            <a:r>
              <a:rPr lang="fr-FR" sz="4000" dirty="0"/>
              <a:t>nées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fr-FR" sz="3600" dirty="0">
                <a:solidFill>
                  <a:schemeClr val="tx2"/>
                </a:solidFill>
              </a:rPr>
              <a:t>Hétérogénéité sémantique </a:t>
            </a:r>
            <a:r>
              <a:rPr lang="fr-FR" sz="3600" dirty="0" smtClean="0">
                <a:solidFill>
                  <a:schemeClr val="tx2"/>
                </a:solidFill>
              </a:rPr>
              <a:t>oblige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3600" dirty="0" smtClean="0"/>
              <a:t> Est-ce que des problèmes pour l’associativité de jointures peuvent en résulter</a:t>
            </a:r>
            <a:r>
              <a:rPr lang="fr-FR" dirty="0" smtClean="0"/>
              <a:t> ?</a:t>
            </a:r>
            <a:endParaRPr lang="fr-FR" sz="36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multibases en QBE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571625"/>
            <a:ext cx="8507412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fr-FR" sz="2800" dirty="0" smtClean="0">
                <a:solidFill>
                  <a:schemeClr val="tx2"/>
                </a:solidFill>
              </a:rPr>
              <a:t>Il </a:t>
            </a:r>
            <a:r>
              <a:rPr lang="fr-FR" dirty="0" smtClean="0">
                <a:solidFill>
                  <a:schemeClr val="tx2"/>
                </a:solidFill>
              </a:rPr>
              <a:t>est aussi possible  de formuler les  requêtes </a:t>
            </a:r>
            <a:r>
              <a:rPr lang="fr-FR" dirty="0" err="1" smtClean="0">
                <a:solidFill>
                  <a:schemeClr val="tx2"/>
                </a:solidFill>
              </a:rPr>
              <a:t>multibases</a:t>
            </a:r>
            <a:r>
              <a:rPr lang="fr-FR" dirty="0" smtClean="0">
                <a:solidFill>
                  <a:schemeClr val="tx2"/>
                </a:solidFill>
              </a:rPr>
              <a:t> élémentaires  en </a:t>
            </a:r>
            <a:r>
              <a:rPr lang="fr-FR" dirty="0" smtClean="0">
                <a:solidFill>
                  <a:srgbClr val="00DFCA"/>
                </a:solidFill>
              </a:rPr>
              <a:t>QBE</a:t>
            </a:r>
            <a:r>
              <a:rPr lang="fr-FR" dirty="0" smtClean="0">
                <a:solidFill>
                  <a:schemeClr val="tx2"/>
                </a:solidFill>
              </a:rPr>
              <a:t> de </a:t>
            </a:r>
            <a:r>
              <a:rPr lang="fr-FR" dirty="0" err="1" smtClean="0">
                <a:solidFill>
                  <a:schemeClr val="tx2"/>
                </a:solidFill>
              </a:rPr>
              <a:t>MsAccess</a:t>
            </a:r>
            <a:endParaRPr lang="fr-FR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fr-FR" sz="2800" dirty="0" smtClean="0">
                <a:solidFill>
                  <a:schemeClr val="tx2"/>
                </a:solidFill>
              </a:rPr>
              <a:t>Le seul QBE d’un SGBD avec cette capacité à notre connaissance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ADD </a:t>
            </a:r>
            <a:r>
              <a:rPr lang="fr-FR" sz="3200" dirty="0"/>
              <a:t>Table montre par défaut dans la fenêtre (optionnelle) "Propriétés" les tables de la base ouverte (S-P)</a:t>
            </a:r>
          </a:p>
          <a:p>
            <a:pPr lvl="2">
              <a:lnSpc>
                <a:spcPct val="90000"/>
              </a:lnSpc>
            </a:pPr>
            <a:r>
              <a:rPr lang="fr-FR" sz="3200" dirty="0">
                <a:solidFill>
                  <a:schemeClr val="tx2"/>
                </a:solidFill>
              </a:rPr>
              <a:t>Source </a:t>
            </a:r>
            <a:r>
              <a:rPr lang="fr-FR" sz="3200" dirty="0" err="1">
                <a:solidFill>
                  <a:schemeClr val="tx2"/>
                </a:solidFill>
              </a:rPr>
              <a:t>Database</a:t>
            </a:r>
            <a:r>
              <a:rPr lang="fr-FR" sz="3200" dirty="0">
                <a:solidFill>
                  <a:schemeClr val="tx2"/>
                </a:solidFill>
              </a:rPr>
              <a:t> : </a:t>
            </a:r>
            <a:r>
              <a:rPr lang="fr-FR" sz="3200" dirty="0">
                <a:solidFill>
                  <a:srgbClr val="00DFCA"/>
                </a:solidFill>
              </a:rPr>
              <a:t>(</a:t>
            </a:r>
            <a:r>
              <a:rPr lang="fr-FR" sz="3200" dirty="0" err="1">
                <a:solidFill>
                  <a:srgbClr val="00DFCA"/>
                </a:solidFill>
              </a:rPr>
              <a:t>current</a:t>
            </a:r>
            <a:r>
              <a:rPr lang="fr-FR" sz="3200" dirty="0" smtClean="0">
                <a:solidFill>
                  <a:srgbClr val="00DFCA"/>
                </a:solidFill>
              </a:rPr>
              <a:t>)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/>
              <a:t>MSQL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(Fonctions spécifiques pour l'env. MBD)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85150" cy="4876800"/>
          </a:xfrm>
          <a:noFill/>
          <a:ln/>
        </p:spPr>
        <p:txBody>
          <a:bodyPr/>
          <a:lstStyle/>
          <a:p>
            <a:r>
              <a:rPr lang="fr-FR" dirty="0"/>
              <a:t>Vues </a:t>
            </a:r>
            <a:r>
              <a:rPr lang="fr-FR" dirty="0" err="1"/>
              <a:t>multibases</a:t>
            </a:r>
            <a:endParaRPr lang="fr-FR" dirty="0"/>
          </a:p>
          <a:p>
            <a:r>
              <a:rPr lang="fr-FR" dirty="0"/>
              <a:t>Transfert  de données  et de schémas entre les bases</a:t>
            </a:r>
          </a:p>
          <a:p>
            <a:r>
              <a:rPr lang="fr-FR" dirty="0"/>
              <a:t>Dépendances </a:t>
            </a:r>
            <a:r>
              <a:rPr lang="fr-FR" dirty="0" err="1"/>
              <a:t>multibases</a:t>
            </a:r>
            <a:endParaRPr lang="fr-FR" dirty="0"/>
          </a:p>
          <a:p>
            <a:pPr lvl="1"/>
            <a:r>
              <a:rPr lang="fr-FR" dirty="0"/>
              <a:t>Déclencheurs </a:t>
            </a:r>
            <a:r>
              <a:rPr lang="fr-FR" dirty="0" err="1"/>
              <a:t>multibases</a:t>
            </a:r>
            <a:r>
              <a:rPr lang="fr-FR" dirty="0"/>
              <a:t> (triggers)</a:t>
            </a:r>
          </a:p>
          <a:p>
            <a:r>
              <a:rPr lang="fr-FR" dirty="0"/>
              <a:t>Transactions </a:t>
            </a:r>
            <a:r>
              <a:rPr lang="fr-FR" dirty="0" err="1"/>
              <a:t>multibases</a:t>
            </a:r>
            <a:r>
              <a:rPr lang="fr-FR" dirty="0"/>
              <a:t> </a:t>
            </a:r>
            <a:r>
              <a:rPr lang="fr-FR" i="1" dirty="0"/>
              <a:t>flexibles</a:t>
            </a:r>
          </a:p>
          <a:p>
            <a:pPr lvl="1"/>
            <a:r>
              <a:rPr lang="fr-FR" dirty="0"/>
              <a:t>Généralisant le modèle ACID</a:t>
            </a:r>
          </a:p>
          <a:p>
            <a:pPr lvl="2"/>
            <a:r>
              <a:rPr lang="fr-FR" dirty="0"/>
              <a:t>Trop restrictif pour les </a:t>
            </a:r>
            <a:r>
              <a:rPr lang="fr-FR" dirty="0" err="1"/>
              <a:t>multibases</a:t>
            </a:r>
            <a:endParaRPr lang="fr-F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multibases en QBE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571625"/>
            <a:ext cx="8507412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Il </a:t>
            </a:r>
            <a:r>
              <a:rPr lang="fr-FR" dirty="0"/>
              <a:t>y faut mettre le nom absolue de la base de la table à manipuler </a:t>
            </a:r>
          </a:p>
          <a:p>
            <a:pPr lvl="2">
              <a:lnSpc>
                <a:spcPct val="90000"/>
              </a:lnSpc>
            </a:pPr>
            <a:r>
              <a:rPr lang="fr-FR" sz="2800" dirty="0">
                <a:solidFill>
                  <a:schemeClr val="tx2"/>
                </a:solidFill>
              </a:rPr>
              <a:t>après avoir fermé la liste visible venant de "</a:t>
            </a:r>
            <a:r>
              <a:rPr lang="fr-FR" sz="2800" dirty="0" err="1">
                <a:solidFill>
                  <a:schemeClr val="tx2"/>
                </a:solidFill>
              </a:rPr>
              <a:t>current</a:t>
            </a:r>
            <a:r>
              <a:rPr lang="fr-FR" sz="2800" dirty="0">
                <a:solidFill>
                  <a:schemeClr val="tx2"/>
                </a:solidFill>
              </a:rPr>
              <a:t>" DB</a:t>
            </a:r>
          </a:p>
          <a:p>
            <a:pPr lvl="2">
              <a:lnSpc>
                <a:spcPct val="90000"/>
              </a:lnSpc>
            </a:pPr>
            <a:r>
              <a:rPr lang="fr-FR" sz="2800" dirty="0">
                <a:solidFill>
                  <a:schemeClr val="tx2"/>
                </a:solidFill>
              </a:rPr>
              <a:t>alors on voit la liste des table et/ou des vues de cette base</a:t>
            </a:r>
          </a:p>
          <a:p>
            <a:pPr lvl="2">
              <a:lnSpc>
                <a:spcPct val="90000"/>
              </a:lnSpc>
            </a:pPr>
            <a:r>
              <a:rPr lang="fr-FR" sz="2800" dirty="0">
                <a:solidFill>
                  <a:schemeClr val="tx2"/>
                </a:solidFill>
              </a:rPr>
              <a:t>on sélectionne la ou les tables comme d'habitude (par des cliques)</a:t>
            </a:r>
          </a:p>
          <a:p>
            <a:pPr lvl="2">
              <a:lnSpc>
                <a:spcPct val="90000"/>
              </a:lnSpc>
            </a:pPr>
            <a:r>
              <a:rPr lang="fr-FR" sz="2800" dirty="0">
                <a:solidFill>
                  <a:schemeClr val="tx2"/>
                </a:solidFill>
              </a:rPr>
              <a:t>on formule la requête comme celle monobase</a:t>
            </a:r>
          </a:p>
          <a:p>
            <a:pPr lvl="3">
              <a:lnSpc>
                <a:spcPct val="90000"/>
              </a:lnSpc>
            </a:pPr>
            <a:r>
              <a:rPr lang="fr-FR" sz="2800" dirty="0"/>
              <a:t>y compris les jointures  </a:t>
            </a:r>
            <a:r>
              <a:rPr lang="fr-FR" sz="2800" dirty="0" err="1"/>
              <a:t>interbases</a:t>
            </a:r>
            <a:endParaRPr lang="fr-FR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0" y="20638"/>
            <a:ext cx="9131300" cy="6824662"/>
            <a:chOff x="0" y="13"/>
            <a:chExt cx="5752" cy="4299"/>
          </a:xfrm>
        </p:grpSpPr>
        <p:pic>
          <p:nvPicPr>
            <p:cNvPr id="55300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"/>
              <a:ext cx="5752" cy="429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</p:pic>
        <p:pic>
          <p:nvPicPr>
            <p:cNvPr id="55301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9" y="1036"/>
              <a:ext cx="2854" cy="2253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</p:pic>
      </p:grp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149350" y="5827713"/>
            <a:ext cx="2443163" cy="96043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New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pic>
          <p:nvPicPr>
            <p:cNvPr id="56324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52" cy="431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</p:pic>
        <p:pic>
          <p:nvPicPr>
            <p:cNvPr id="56325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8" y="1026"/>
              <a:ext cx="2856" cy="226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pic>
        <p:nvPicPr>
          <p:cNvPr id="5734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29713" cy="68421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pic>
        <p:nvPicPr>
          <p:cNvPr id="5837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437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31300" cy="68421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5637213" y="1001713"/>
            <a:ext cx="3119437" cy="9604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/>
              <a:t>Résultat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437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836988" y="3943350"/>
            <a:ext cx="4348162" cy="168116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/>
              <a:t>Puis, alternativement</a:t>
            </a:r>
          </a:p>
          <a:p>
            <a:pPr algn="ctr"/>
            <a:r>
              <a:rPr lang="en-US" sz="2000"/>
              <a:t>..</a:t>
            </a:r>
            <a:r>
              <a:rPr lang="en-US" sz="1600"/>
              <a:t>.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487988" y="1128713"/>
            <a:ext cx="2971800" cy="727075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DFCA"/>
                </a:solidFill>
              </a:rPr>
              <a:t>Et en SQL MsAccess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pic>
        <p:nvPicPr>
          <p:cNvPr id="6144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31300" cy="68421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Requêtes multibases en QBE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/>
              <a:t>On peut aussi utiliser les tables préalablement attachées</a:t>
            </a:r>
          </a:p>
          <a:p>
            <a:pPr lvl="1">
              <a:lnSpc>
                <a:spcPct val="90000"/>
              </a:lnSpc>
            </a:pPr>
            <a:r>
              <a:rPr lang="fr-CA"/>
              <a:t>alors elles apparaissent dans la liste des tables de BD « En cours »</a:t>
            </a:r>
          </a:p>
          <a:p>
            <a:pPr>
              <a:lnSpc>
                <a:spcPct val="90000"/>
              </a:lnSpc>
            </a:pPr>
            <a:r>
              <a:rPr lang="fr-CA"/>
              <a:t>Puis on peut utiliser les vues multibases</a:t>
            </a:r>
          </a:p>
          <a:p>
            <a:pPr lvl="1">
              <a:lnSpc>
                <a:spcPct val="90000"/>
              </a:lnSpc>
            </a:pPr>
            <a:r>
              <a:rPr lang="fr-CA"/>
              <a:t>elles apparaissent dans la liste des vues de BD « En cours »</a:t>
            </a:r>
          </a:p>
          <a:p>
            <a:pPr>
              <a:lnSpc>
                <a:spcPct val="90000"/>
              </a:lnSpc>
            </a:pPr>
            <a:r>
              <a:rPr lang="fr-CA"/>
              <a:t>Enfin, on peut tout mélanger dans une même requête QBE</a:t>
            </a:r>
          </a:p>
          <a:p>
            <a:pPr lvl="1">
              <a:lnSpc>
                <a:spcPct val="90000"/>
              </a:lnSpc>
            </a:pPr>
            <a:r>
              <a:rPr lang="fr-CA"/>
              <a:t>et SQL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  <a:ln/>
        </p:spPr>
        <p:txBody>
          <a:bodyPr/>
          <a:lstStyle/>
          <a:p>
            <a:r>
              <a:rPr lang="en-US"/>
              <a:t>Requêtes multibases / Tables li</a:t>
            </a:r>
            <a:r>
              <a:rPr lang="en-US">
                <a:cs typeface="Times New Roman" charset="0"/>
              </a:rPr>
              <a:t>ées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733800"/>
          </a:xfrm>
          <a:noFill/>
          <a:ln/>
        </p:spPr>
        <p:txBody>
          <a:bodyPr/>
          <a:lstStyle/>
          <a:p>
            <a:r>
              <a:rPr lang="fr-CA"/>
              <a:t> </a:t>
            </a:r>
            <a:r>
              <a:rPr lang="fr-FR"/>
              <a:t>Requêtes MDB offrent une meilleure portabilité de l’application</a:t>
            </a:r>
            <a:r>
              <a:rPr lang="en-US"/>
              <a:t> en </a:t>
            </a:r>
            <a:r>
              <a:rPr lang="fr-FR"/>
              <a:t>permettant</a:t>
            </a:r>
          </a:p>
          <a:p>
            <a:pPr lvl="1"/>
            <a:r>
              <a:rPr lang="en-US"/>
              <a:t>D</a:t>
            </a:r>
            <a:r>
              <a:rPr lang="fr-FR"/>
              <a:t>’utiliser le nom propre de la base source seulement</a:t>
            </a:r>
          </a:p>
          <a:p>
            <a:pPr lvl="1"/>
            <a:r>
              <a:rPr lang="en-US"/>
              <a:t>En portant</a:t>
            </a:r>
            <a:r>
              <a:rPr lang="fr-FR"/>
              <a:t> les bases dans le répertoire par défaut</a:t>
            </a:r>
          </a:p>
          <a:p>
            <a:pPr lvl="2"/>
            <a:r>
              <a:rPr lang="fr-FR"/>
              <a:t>Indique dans les Options</a:t>
            </a:r>
            <a:endParaRPr lang="en-US"/>
          </a:p>
          <a:p>
            <a:r>
              <a:rPr lang="fr-FR"/>
              <a:t>Alors l’application marche telle quelle.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MSQL : exemple</a:t>
            </a:r>
          </a:p>
        </p:txBody>
      </p:sp>
      <p:graphicFrame>
        <p:nvGraphicFramePr>
          <p:cNvPr id="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2925" y="1628775"/>
          <a:ext cx="76866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Document" r:id="rId4" imgW="6375240" imgH="3614400" progId="Word.Document.8">
                  <p:embed/>
                </p:oleObj>
              </mc:Choice>
              <mc:Fallback>
                <p:oleObj name="Document" r:id="rId4" imgW="6375240" imgH="361440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628775"/>
                        <a:ext cx="76866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95313" y="2043113"/>
            <a:ext cx="688975" cy="4540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400" b="0"/>
              <a:t>Vue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388" y="4775200"/>
            <a:ext cx="1936750" cy="6985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SIL = Schéma</a:t>
            </a:r>
          </a:p>
          <a:p>
            <a:r>
              <a:rPr lang="fr-FR" sz="2000"/>
              <a:t>Interne Logique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  <a:ln/>
        </p:spPr>
        <p:txBody>
          <a:bodyPr/>
          <a:lstStyle/>
          <a:p>
            <a:r>
              <a:rPr lang="en-US"/>
              <a:t>Requêtes multibases / Tables li</a:t>
            </a:r>
            <a:r>
              <a:rPr lang="en-US">
                <a:cs typeface="Times New Roman" charset="0"/>
              </a:rPr>
              <a:t>ées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38862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fr-FR"/>
              <a:t>Un lien vers une table liée est défini par contre par son nom (chemins d’accès) absolu</a:t>
            </a:r>
          </a:p>
          <a:p>
            <a:r>
              <a:rPr lang="fr-FR"/>
              <a:t>Si le portage a lieu, l’application ne marche que si l’on refait les liens</a:t>
            </a:r>
          </a:p>
          <a:p>
            <a:pPr lvl="1"/>
            <a:r>
              <a:rPr lang="fr-FR"/>
              <a:t>par le gestionnaire de tables liées</a:t>
            </a:r>
          </a:p>
          <a:p>
            <a:r>
              <a:rPr lang="fr-FR"/>
              <a:t>Problème potentiel</a:t>
            </a:r>
            <a:r>
              <a:rPr lang="en-US"/>
              <a:t> </a:t>
            </a:r>
            <a:r>
              <a:rPr lang="fr-FR"/>
              <a:t>pour l’usager</a:t>
            </a:r>
          </a:p>
          <a:p>
            <a:pPr>
              <a:buFont typeface="Monotype Sorts" pitchFamily="2" charset="2"/>
              <a:buNone/>
            </a:pPr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  <a:ln/>
        </p:spPr>
        <p:txBody>
          <a:bodyPr/>
          <a:lstStyle/>
          <a:p>
            <a:r>
              <a:rPr lang="en-US"/>
              <a:t>Requêtes multibases / Tables li</a:t>
            </a:r>
            <a:r>
              <a:rPr lang="en-US">
                <a:cs typeface="Times New Roman" charset="0"/>
              </a:rPr>
              <a:t>ées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/>
              <a:t>Toute table liée T dans une base source [source.mdb</a:t>
            </a:r>
            <a:r>
              <a:rPr lang="fr-FR" sz="4000" dirty="0"/>
              <a:t>] </a:t>
            </a:r>
            <a:r>
              <a:rPr lang="fr-FR" sz="3600" dirty="0"/>
              <a:t>peut être remplacée par la requête </a:t>
            </a:r>
            <a:r>
              <a:rPr lang="fr-FR" sz="3600" dirty="0" err="1"/>
              <a:t>mbd</a:t>
            </a:r>
            <a:r>
              <a:rPr lang="fr-FR" sz="3600" dirty="0"/>
              <a:t> T dans sa base cible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dirty="0"/>
              <a:t>SELECT * FROM [base.mdb</a:t>
            </a:r>
            <a:r>
              <a:rPr lang="fr-FR" sz="3200" dirty="0"/>
              <a:t>].T</a:t>
            </a:r>
          </a:p>
          <a:p>
            <a:pPr>
              <a:lnSpc>
                <a:spcPct val="90000"/>
              </a:lnSpc>
            </a:pPr>
            <a:r>
              <a:rPr lang="fr-FR" sz="3600" dirty="0"/>
              <a:t>Requête T peut alors être utilisée dans la base cible comme si elle était locale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sans préfixe </a:t>
            </a:r>
            <a:r>
              <a:rPr lang="fr-FR" dirty="0"/>
              <a:t>[source.mdb</a:t>
            </a:r>
            <a:r>
              <a:rPr lang="fr-FR" sz="3200" dirty="0"/>
              <a:t>],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fr-FR" sz="3200" dirty="0"/>
              <a:t>exactement comme on aurait usit</a:t>
            </a:r>
            <a:r>
              <a:rPr lang="fr-FR" sz="3200" dirty="0">
                <a:cs typeface="Times New Roman" charset="0"/>
              </a:rPr>
              <a:t>é</a:t>
            </a:r>
            <a:r>
              <a:rPr lang="fr-FR" sz="3200" dirty="0"/>
              <a:t> la table liée T dans la base </a:t>
            </a:r>
            <a:r>
              <a:rPr lang="fr-FR" sz="3200" dirty="0" smtClean="0"/>
              <a:t>cible</a:t>
            </a:r>
            <a:endParaRPr lang="fr-FR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  <a:ln/>
        </p:spPr>
        <p:txBody>
          <a:bodyPr/>
          <a:lstStyle/>
          <a:p>
            <a:r>
              <a:rPr lang="en-US"/>
              <a:t>Requêtes multibases / Tables li</a:t>
            </a:r>
            <a:r>
              <a:rPr lang="en-US">
                <a:cs typeface="Times New Roman" charset="0"/>
              </a:rPr>
              <a:t>ées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L</a:t>
            </a:r>
            <a:r>
              <a:rPr lang="fr-FR" sz="3600" dirty="0"/>
              <a:t>a requête T peut </a:t>
            </a:r>
            <a:r>
              <a:rPr lang="fr-FR" sz="3600" dirty="0" smtClean="0"/>
              <a:t>aussi</a:t>
            </a:r>
            <a:r>
              <a:rPr lang="en-US" sz="3600" dirty="0" smtClean="0"/>
              <a:t> </a:t>
            </a:r>
            <a:r>
              <a:rPr lang="fr-FR" sz="3600" dirty="0"/>
              <a:t>ne sélectionner que certains attributs de </a:t>
            </a:r>
            <a:r>
              <a:rPr lang="fr-FR" dirty="0"/>
              <a:t>[source.mdb</a:t>
            </a:r>
            <a:r>
              <a:rPr lang="fr-FR" sz="3600" dirty="0"/>
              <a:t>].T </a:t>
            </a:r>
            <a:endParaRPr lang="fr-FR" sz="3600" dirty="0" smtClean="0"/>
          </a:p>
          <a:p>
            <a:pPr>
              <a:lnSpc>
                <a:spcPct val="90000"/>
              </a:lnSpc>
            </a:pPr>
            <a:r>
              <a:rPr lang="fr-FR" sz="3600" dirty="0" smtClean="0"/>
              <a:t> On peut aussi les </a:t>
            </a:r>
            <a:r>
              <a:rPr lang="fr-FR" sz="3600" dirty="0"/>
              <a:t>transformer par </a:t>
            </a:r>
            <a:r>
              <a:rPr lang="en-US" sz="3600" dirty="0"/>
              <a:t>d</a:t>
            </a:r>
            <a:r>
              <a:rPr lang="fr-FR" sz="3600" dirty="0"/>
              <a:t>es expression de valeur ou </a:t>
            </a:r>
            <a:r>
              <a:rPr lang="en-US" sz="3600" dirty="0"/>
              <a:t>des </a:t>
            </a:r>
            <a:r>
              <a:rPr lang="fr-FR" sz="3600" dirty="0"/>
              <a:t>fonctions scalaires</a:t>
            </a:r>
          </a:p>
          <a:p>
            <a:pPr lvl="1">
              <a:lnSpc>
                <a:spcPct val="90000"/>
              </a:lnSpc>
            </a:pPr>
            <a:r>
              <a:rPr lang="fr-FR" sz="3600" dirty="0"/>
              <a:t>potentiellement une meilleure sécurité</a:t>
            </a:r>
          </a:p>
          <a:p>
            <a:pPr lvl="1">
              <a:lnSpc>
                <a:spcPct val="90000"/>
              </a:lnSpc>
            </a:pPr>
            <a:r>
              <a:rPr lang="fr-FR" sz="3600" dirty="0"/>
              <a:t>un outil plus flexible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  <a:ln/>
        </p:spPr>
        <p:txBody>
          <a:bodyPr/>
          <a:lstStyle/>
          <a:p>
            <a:r>
              <a:rPr lang="en-US" dirty="0" err="1"/>
              <a:t>Requêtes</a:t>
            </a:r>
            <a:r>
              <a:rPr lang="en-US" dirty="0"/>
              <a:t> </a:t>
            </a:r>
            <a:r>
              <a:rPr lang="en-US" dirty="0" err="1"/>
              <a:t>multibases</a:t>
            </a:r>
            <a:r>
              <a:rPr lang="en-US" dirty="0"/>
              <a:t> / </a:t>
            </a:r>
            <a:r>
              <a:rPr lang="en-US" dirty="0" smtClean="0"/>
              <a:t>Jointures </a:t>
            </a:r>
            <a:r>
              <a:rPr lang="en-US" dirty="0" err="1" smtClean="0"/>
              <a:t>Implicites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dirty="0" smtClean="0"/>
              <a:t> Jointures complétées par le SGBD</a:t>
            </a:r>
          </a:p>
          <a:p>
            <a:pPr>
              <a:lnSpc>
                <a:spcPct val="90000"/>
              </a:lnSpc>
            </a:pPr>
            <a:r>
              <a:rPr lang="fr-FR" sz="4000" dirty="0" smtClean="0"/>
              <a:t> Contribuent à l’autonomie de structure  de données  relationnelles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 </a:t>
            </a:r>
            <a:r>
              <a:rPr lang="fr-FR" dirty="0" smtClean="0"/>
              <a:t>DB1: S (</a:t>
            </a:r>
            <a:r>
              <a:rPr lang="fr-FR" u="sng" dirty="0" smtClean="0"/>
              <a:t>S#</a:t>
            </a:r>
            <a:r>
              <a:rPr lang="fr-FR" dirty="0" smtClean="0"/>
              <a:t>, </a:t>
            </a:r>
            <a:r>
              <a:rPr lang="fr-FR" dirty="0" err="1" smtClean="0"/>
              <a:t>Sname</a:t>
            </a:r>
            <a:r>
              <a:rPr lang="fr-FR" dirty="0" smtClean="0"/>
              <a:t>, Zip, City)</a:t>
            </a:r>
            <a:br>
              <a:rPr lang="fr-FR" dirty="0" smtClean="0"/>
            </a:br>
            <a:r>
              <a:rPr lang="fr-FR" dirty="0" smtClean="0"/>
              <a:t> DB2 : S (</a:t>
            </a:r>
            <a:r>
              <a:rPr lang="fr-FR" u="sng" dirty="0" smtClean="0"/>
              <a:t>S#</a:t>
            </a:r>
            <a:r>
              <a:rPr lang="fr-FR" dirty="0" smtClean="0"/>
              <a:t>, </a:t>
            </a:r>
            <a:r>
              <a:rPr lang="fr-FR" dirty="0" err="1" smtClean="0"/>
              <a:t>Sname</a:t>
            </a:r>
            <a:r>
              <a:rPr lang="fr-FR" dirty="0" smtClean="0"/>
              <a:t>, Zip)  ZC (</a:t>
            </a:r>
            <a:r>
              <a:rPr lang="fr-FR" u="sng" dirty="0" smtClean="0"/>
              <a:t>Zip</a:t>
            </a:r>
            <a:r>
              <a:rPr lang="fr-FR" dirty="0" smtClean="0"/>
              <a:t>, City)</a:t>
            </a:r>
          </a:p>
          <a:p>
            <a:r>
              <a:rPr lang="fr-FR" sz="3200" dirty="0" smtClean="0"/>
              <a:t> USE </a:t>
            </a:r>
            <a:r>
              <a:rPr lang="fr-FR" dirty="0" smtClean="0"/>
              <a:t>DB1 DB2</a:t>
            </a:r>
            <a:br>
              <a:rPr lang="fr-FR" dirty="0" smtClean="0"/>
            </a:br>
            <a:r>
              <a:rPr lang="fr-FR" sz="3200" dirty="0" smtClean="0"/>
              <a:t>Select </a:t>
            </a:r>
            <a:r>
              <a:rPr lang="fr-FR" u="sng" dirty="0" smtClean="0"/>
              <a:t>S#</a:t>
            </a:r>
            <a:r>
              <a:rPr lang="fr-FR" dirty="0" smtClean="0"/>
              <a:t>, </a:t>
            </a:r>
            <a:r>
              <a:rPr lang="fr-FR" dirty="0" err="1" smtClean="0"/>
              <a:t>Sname</a:t>
            </a:r>
            <a:r>
              <a:rPr lang="fr-FR" dirty="0" smtClean="0"/>
              <a:t>, Zip, City</a:t>
            </a:r>
            <a:endParaRPr lang="fr-FR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  <a:ln/>
        </p:spPr>
        <p:txBody>
          <a:bodyPr/>
          <a:lstStyle/>
          <a:p>
            <a:r>
              <a:rPr lang="en-US" dirty="0" err="1"/>
              <a:t>Requêtes</a:t>
            </a:r>
            <a:r>
              <a:rPr lang="en-US" dirty="0"/>
              <a:t> </a:t>
            </a:r>
            <a:r>
              <a:rPr lang="en-US" dirty="0" err="1"/>
              <a:t>multibases</a:t>
            </a:r>
            <a:r>
              <a:rPr lang="en-US" dirty="0"/>
              <a:t> / </a:t>
            </a:r>
            <a:r>
              <a:rPr lang="en-US" dirty="0" smtClean="0"/>
              <a:t>Jointures </a:t>
            </a:r>
            <a:r>
              <a:rPr lang="en-US" dirty="0" err="1" smtClean="0"/>
              <a:t>Implicites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dirty="0" smtClean="0"/>
              <a:t> Jointures complétées par le SGBD</a:t>
            </a:r>
          </a:p>
          <a:p>
            <a:pPr>
              <a:lnSpc>
                <a:spcPct val="90000"/>
              </a:lnSpc>
            </a:pPr>
            <a:r>
              <a:rPr lang="fr-FR" sz="4000" dirty="0" smtClean="0"/>
              <a:t>Disponibles sous QBE</a:t>
            </a:r>
          </a:p>
          <a:p>
            <a:pPr>
              <a:lnSpc>
                <a:spcPct val="90000"/>
              </a:lnSpc>
            </a:pPr>
            <a:r>
              <a:rPr lang="fr-FR" sz="4000" dirty="0" smtClean="0"/>
              <a:t> Monobases seulement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 Pas très utiles dans notre contexte 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 Mieux que rien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 On peut appliquer dans les requêtes multiples crées par les formulaires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 Voir + loin</a:t>
            </a:r>
            <a:endParaRPr lang="fr-FR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Formulaire multibase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4876800"/>
          </a:xfrm>
          <a:noFill/>
          <a:ln/>
        </p:spPr>
        <p:txBody>
          <a:bodyPr/>
          <a:lstStyle/>
          <a:p>
            <a:r>
              <a:rPr lang="fr-CA" dirty="0"/>
              <a:t>U</a:t>
            </a:r>
            <a:r>
              <a:rPr lang="fr-CA" dirty="0">
                <a:cs typeface="Times New Roman" charset="0"/>
              </a:rPr>
              <a:t>n formulaire sur</a:t>
            </a:r>
            <a:r>
              <a:rPr lang="fr-CA" dirty="0"/>
              <a:t> une requ</a:t>
            </a:r>
            <a:r>
              <a:rPr lang="fr-CA" dirty="0">
                <a:cs typeface="Times New Roman" charset="0"/>
              </a:rPr>
              <a:t>ête</a:t>
            </a:r>
            <a:r>
              <a:rPr lang="fr-CA" dirty="0"/>
              <a:t> </a:t>
            </a:r>
            <a:r>
              <a:rPr lang="fr-CA" dirty="0" err="1"/>
              <a:t>multibase</a:t>
            </a:r>
            <a:endParaRPr lang="fr-CA" dirty="0"/>
          </a:p>
          <a:p>
            <a:r>
              <a:rPr lang="fr-CA" dirty="0"/>
              <a:t>U</a:t>
            </a:r>
            <a:r>
              <a:rPr lang="fr-CA" dirty="0">
                <a:cs typeface="Times New Roman" charset="0"/>
              </a:rPr>
              <a:t>n formulaire avec</a:t>
            </a:r>
            <a:r>
              <a:rPr lang="fr-CA" dirty="0"/>
              <a:t> un ou des sous-formulaires ayant chacun comme source une requ</a:t>
            </a:r>
            <a:r>
              <a:rPr lang="fr-CA" dirty="0">
                <a:cs typeface="Times New Roman" charset="0"/>
              </a:rPr>
              <a:t>ête</a:t>
            </a:r>
            <a:r>
              <a:rPr lang="fr-CA" dirty="0"/>
              <a:t> </a:t>
            </a:r>
            <a:r>
              <a:rPr lang="fr-CA" dirty="0" err="1"/>
              <a:t>multibase</a:t>
            </a:r>
            <a:endParaRPr lang="fr-CA" dirty="0"/>
          </a:p>
          <a:p>
            <a:pPr lvl="1"/>
            <a:r>
              <a:rPr lang="fr-CA" sz="3200" dirty="0"/>
              <a:t>sous-formulaires  libres ou li</a:t>
            </a:r>
            <a:r>
              <a:rPr lang="fr-CA" sz="3200" dirty="0">
                <a:cs typeface="Times New Roman" charset="0"/>
              </a:rPr>
              <a:t>és</a:t>
            </a:r>
            <a:endParaRPr lang="fr-CA" sz="3200" dirty="0"/>
          </a:p>
          <a:p>
            <a:r>
              <a:rPr lang="fr-CA" dirty="0"/>
              <a:t>U</a:t>
            </a:r>
            <a:r>
              <a:rPr lang="fr-CA" dirty="0">
                <a:cs typeface="Times New Roman" charset="0"/>
              </a:rPr>
              <a:t>n formulaire avec</a:t>
            </a:r>
            <a:r>
              <a:rPr lang="fr-CA" dirty="0"/>
              <a:t> de formulaires attach</a:t>
            </a:r>
            <a:r>
              <a:rPr lang="fr-CA" dirty="0">
                <a:cs typeface="Times New Roman" charset="0"/>
              </a:rPr>
              <a:t>és</a:t>
            </a:r>
            <a:r>
              <a:rPr lang="fr-CA" dirty="0"/>
              <a:t> ayant chacun comme source une requ</a:t>
            </a:r>
            <a:r>
              <a:rPr lang="fr-CA" dirty="0">
                <a:cs typeface="Times New Roman" charset="0"/>
              </a:rPr>
              <a:t>ête</a:t>
            </a:r>
            <a:r>
              <a:rPr lang="fr-CA" dirty="0"/>
              <a:t> </a:t>
            </a:r>
            <a:r>
              <a:rPr lang="fr-CA" dirty="0" err="1"/>
              <a:t>multibase</a:t>
            </a:r>
            <a:endParaRPr lang="fr-CA" dirty="0"/>
          </a:p>
          <a:p>
            <a:pPr lvl="1"/>
            <a:r>
              <a:rPr lang="fr-CA" sz="3200" dirty="0"/>
              <a:t>sous-formulaires  libres ou </a:t>
            </a:r>
            <a:r>
              <a:rPr lang="fr-CA" sz="3200" dirty="0" smtClean="0"/>
              <a:t>li</a:t>
            </a:r>
            <a:r>
              <a:rPr lang="fr-CA" sz="3200" dirty="0" smtClean="0">
                <a:cs typeface="Times New Roman" charset="0"/>
              </a:rPr>
              <a:t>és</a:t>
            </a:r>
            <a:endParaRPr lang="fr-CA" sz="3200" dirty="0">
              <a:cs typeface="Times New Roman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Formulaire multibase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00174"/>
            <a:ext cx="7858180" cy="5000660"/>
          </a:xfrm>
          <a:noFill/>
          <a:ln/>
        </p:spPr>
        <p:txBody>
          <a:bodyPr/>
          <a:lstStyle/>
          <a:p>
            <a:r>
              <a:rPr lang="fr-CA" dirty="0" smtClean="0"/>
              <a:t>On peut créer </a:t>
            </a:r>
            <a:r>
              <a:rPr lang="fr-CA" dirty="0"/>
              <a:t>un formulaire avec plusieurs requ</a:t>
            </a:r>
            <a:r>
              <a:rPr lang="fr-CA" dirty="0">
                <a:cs typeface="Times New Roman" charset="0"/>
              </a:rPr>
              <a:t>êtes</a:t>
            </a:r>
            <a:r>
              <a:rPr lang="fr-CA" dirty="0"/>
              <a:t> </a:t>
            </a:r>
            <a:endParaRPr lang="fr-CA" dirty="0" smtClean="0"/>
          </a:p>
          <a:p>
            <a:r>
              <a:rPr lang="fr-CA" dirty="0" smtClean="0"/>
              <a:t> Mono ou </a:t>
            </a:r>
            <a:r>
              <a:rPr lang="fr-CA" dirty="0" err="1" smtClean="0"/>
              <a:t>multibases</a:t>
            </a:r>
            <a:r>
              <a:rPr lang="fr-CA" dirty="0" smtClean="0"/>
              <a:t> </a:t>
            </a:r>
            <a:endParaRPr lang="fr-CA" dirty="0"/>
          </a:p>
          <a:p>
            <a:r>
              <a:rPr lang="fr-CA" sz="3600" dirty="0" smtClean="0"/>
              <a:t>On simule </a:t>
            </a:r>
            <a:r>
              <a:rPr lang="fr-CA" sz="3600" dirty="0"/>
              <a:t>une vue </a:t>
            </a:r>
            <a:r>
              <a:rPr lang="fr-CA" sz="3600" dirty="0" err="1" smtClean="0">
                <a:cs typeface="Times New Roman" charset="0"/>
              </a:rPr>
              <a:t>multirelationnelle</a:t>
            </a:r>
            <a:endParaRPr lang="fr-CA" sz="3600" dirty="0" smtClean="0">
              <a:cs typeface="Times New Roman" charset="0"/>
            </a:endParaRPr>
          </a:p>
          <a:p>
            <a:pPr lvl="1"/>
            <a:r>
              <a:rPr lang="fr-CA" dirty="0" smtClean="0">
                <a:cs typeface="Times New Roman" charset="0"/>
              </a:rPr>
              <a:t> Avec les requêtes multiples</a:t>
            </a:r>
          </a:p>
          <a:p>
            <a:r>
              <a:rPr lang="fr-CA" sz="3600" dirty="0" smtClean="0">
                <a:cs typeface="Times New Roman" charset="0"/>
              </a:rPr>
              <a:t> L’</a:t>
            </a:r>
            <a:r>
              <a:rPr lang="fr-CA" sz="3600" dirty="0" err="1" smtClean="0">
                <a:cs typeface="Times New Roman" charset="0"/>
              </a:rPr>
              <a:t>intéropérabilité</a:t>
            </a:r>
            <a:r>
              <a:rPr lang="fr-CA" sz="3600" dirty="0" smtClean="0">
                <a:cs typeface="Times New Roman" charset="0"/>
              </a:rPr>
              <a:t> résultante </a:t>
            </a:r>
            <a:r>
              <a:rPr lang="fr-CA" sz="3600" i="1" dirty="0" smtClean="0">
                <a:cs typeface="Times New Roman" charset="0"/>
              </a:rPr>
              <a:t>n’est pas</a:t>
            </a:r>
            <a:r>
              <a:rPr lang="fr-CA" sz="3600" dirty="0" smtClean="0">
                <a:cs typeface="Times New Roman" charset="0"/>
              </a:rPr>
              <a:t> </a:t>
            </a:r>
            <a:r>
              <a:rPr lang="fr-CA" sz="3600" dirty="0" err="1" smtClean="0">
                <a:cs typeface="Times New Roman" charset="0"/>
              </a:rPr>
              <a:t>scalable</a:t>
            </a:r>
            <a:endParaRPr lang="fr-CA" sz="3600" dirty="0" smtClean="0">
              <a:cs typeface="Times New Roman" charset="0"/>
            </a:endParaRPr>
          </a:p>
          <a:p>
            <a:pPr lvl="1"/>
            <a:r>
              <a:rPr lang="fr-CA" sz="3200" dirty="0" smtClean="0">
                <a:cs typeface="Times New Roman" charset="0"/>
              </a:rPr>
              <a:t> Il faut MAJ le formulaire pour toute nouvelle base de la MBD.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Listes</a:t>
            </a:r>
            <a:r>
              <a:rPr lang="en-US" dirty="0" smtClean="0"/>
              <a:t> de </a:t>
            </a:r>
            <a:r>
              <a:rPr lang="en-US" dirty="0" err="1" smtClean="0"/>
              <a:t>choix</a:t>
            </a:r>
            <a:r>
              <a:rPr lang="en-US" dirty="0" smtClean="0"/>
              <a:t> </a:t>
            </a:r>
            <a:r>
              <a:rPr lang="en-US" dirty="0" err="1" smtClean="0"/>
              <a:t>multibases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86808" cy="5000660"/>
          </a:xfrm>
          <a:noFill/>
          <a:ln/>
        </p:spPr>
        <p:txBody>
          <a:bodyPr/>
          <a:lstStyle/>
          <a:p>
            <a:r>
              <a:rPr lang="fr-CA" dirty="0" smtClean="0"/>
              <a:t> La liste qui s’affiche au moment de la création d’une valeur d’attribut en mode QBE</a:t>
            </a:r>
          </a:p>
          <a:p>
            <a:pPr lvl="1"/>
            <a:r>
              <a:rPr lang="fr-CA" sz="2800" dirty="0" smtClean="0">
                <a:cs typeface="Times New Roman" charset="0"/>
              </a:rPr>
              <a:t> Feuille de données</a:t>
            </a:r>
          </a:p>
          <a:p>
            <a:r>
              <a:rPr lang="fr-CA" sz="3200" dirty="0" smtClean="0">
                <a:cs typeface="Times New Roman" charset="0"/>
              </a:rPr>
              <a:t> Par exemple: tous les codes postaux dispo pour l’attribut ZIPCODE</a:t>
            </a:r>
          </a:p>
          <a:p>
            <a:r>
              <a:rPr lang="fr-CA" dirty="0" smtClean="0">
                <a:cs typeface="Times New Roman" charset="0"/>
              </a:rPr>
              <a:t>Une telle liste peut être </a:t>
            </a:r>
            <a:r>
              <a:rPr lang="fr-CA" dirty="0" err="1" smtClean="0">
                <a:cs typeface="Times New Roman" charset="0"/>
              </a:rPr>
              <a:t>multibase</a:t>
            </a:r>
            <a:endParaRPr lang="fr-CA" dirty="0" smtClean="0">
              <a:cs typeface="Times New Roman" charset="0"/>
            </a:endParaRPr>
          </a:p>
          <a:p>
            <a:r>
              <a:rPr lang="fr-CA" dirty="0" smtClean="0">
                <a:cs typeface="Times New Roman" charset="0"/>
              </a:rPr>
              <a:t> Une manière indirecte de gérer les contraintes d’intégrité référentielles </a:t>
            </a:r>
            <a:r>
              <a:rPr lang="fr-CA" dirty="0" err="1" smtClean="0">
                <a:cs typeface="Times New Roman" charset="0"/>
              </a:rPr>
              <a:t>interbases</a:t>
            </a:r>
            <a:r>
              <a:rPr lang="fr-CA" dirty="0" smtClean="0">
                <a:cs typeface="Times New Roman" charset="0"/>
              </a:rPr>
              <a:t>  </a:t>
            </a:r>
          </a:p>
          <a:p>
            <a:r>
              <a:rPr lang="fr-CA" sz="3200" dirty="0" smtClean="0">
                <a:cs typeface="Times New Roman" charset="0"/>
              </a:rPr>
              <a:t> Voir mon cours « SQL Avancé » pour + </a:t>
            </a:r>
          </a:p>
        </p:txBody>
      </p:sp>
    </p:spTree>
  </p:cSld>
  <p:clrMapOvr>
    <a:masterClrMapping/>
  </p:clrMapOvr>
  <p:transition spd="slow"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Graphiques</a:t>
            </a:r>
            <a:r>
              <a:rPr lang="en-US" dirty="0" smtClean="0"/>
              <a:t> et tableaux </a:t>
            </a:r>
            <a:r>
              <a:rPr lang="fr-FR" dirty="0" smtClean="0"/>
              <a:t>croisés</a:t>
            </a:r>
            <a:r>
              <a:rPr lang="en-US" dirty="0" smtClean="0"/>
              <a:t> </a:t>
            </a:r>
            <a:r>
              <a:rPr lang="en-US" dirty="0" err="1" smtClean="0"/>
              <a:t>multibases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86808" cy="5000660"/>
          </a:xfrm>
          <a:noFill/>
          <a:ln/>
        </p:spPr>
        <p:txBody>
          <a:bodyPr/>
          <a:lstStyle/>
          <a:p>
            <a:r>
              <a:rPr lang="fr-CA" dirty="0" smtClean="0"/>
              <a:t> Le résultat d’une requête sous </a:t>
            </a:r>
            <a:r>
              <a:rPr lang="fr-CA" dirty="0" err="1" smtClean="0"/>
              <a:t>MsAccess</a:t>
            </a:r>
            <a:r>
              <a:rPr lang="fr-CA" dirty="0" smtClean="0"/>
              <a:t> peut être spécifié à apparaître comme</a:t>
            </a:r>
          </a:p>
          <a:p>
            <a:pPr lvl="1"/>
            <a:r>
              <a:rPr lang="fr-CA" sz="2800" dirty="0" smtClean="0">
                <a:cs typeface="Times New Roman" charset="0"/>
              </a:rPr>
              <a:t> Graphique</a:t>
            </a:r>
          </a:p>
          <a:p>
            <a:pPr lvl="1"/>
            <a:r>
              <a:rPr lang="fr-CA" dirty="0" smtClean="0">
                <a:cs typeface="Times New Roman" charset="0"/>
              </a:rPr>
              <a:t> Tableau croisé</a:t>
            </a:r>
          </a:p>
          <a:p>
            <a:pPr lvl="2"/>
            <a:r>
              <a:rPr lang="fr-CA" dirty="0" smtClean="0">
                <a:cs typeface="Times New Roman" charset="0"/>
              </a:rPr>
              <a:t> Clauses TRANSFORM &amp; PIVOT  </a:t>
            </a:r>
          </a:p>
          <a:p>
            <a:r>
              <a:rPr lang="fr-CA" sz="3200" dirty="0" smtClean="0">
                <a:cs typeface="Times New Roman" charset="0"/>
              </a:rPr>
              <a:t> Dans les deux cas il peut s’agir de requêtes </a:t>
            </a:r>
            <a:r>
              <a:rPr lang="fr-CA" sz="3200" dirty="0" err="1" smtClean="0">
                <a:cs typeface="Times New Roman" charset="0"/>
              </a:rPr>
              <a:t>multibases</a:t>
            </a:r>
            <a:endParaRPr lang="fr-CA" sz="3200" dirty="0" smtClean="0">
              <a:cs typeface="Times New Roman" charset="0"/>
            </a:endParaRPr>
          </a:p>
          <a:p>
            <a:r>
              <a:rPr lang="fr-CA" dirty="0" smtClean="0">
                <a:cs typeface="Times New Roman" charset="0"/>
              </a:rPr>
              <a:t> Des possibilités très utiles</a:t>
            </a:r>
            <a:endParaRPr lang="fr-CA" sz="3200" dirty="0" smtClean="0">
              <a:cs typeface="Times New Roman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MsAccess &amp; </a:t>
            </a:r>
            <a:r>
              <a:rPr lang="en-US" sz="3600"/>
              <a:t>MSQL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4953000"/>
          </a:xfrm>
          <a:noFill/>
          <a:ln/>
        </p:spPr>
        <p:txBody>
          <a:bodyPr/>
          <a:lstStyle/>
          <a:p>
            <a:r>
              <a:rPr lang="en-US" dirty="0"/>
              <a:t>Clause </a:t>
            </a:r>
            <a:r>
              <a:rPr lang="en-US" dirty="0">
                <a:solidFill>
                  <a:srgbClr val="00DFCA"/>
                </a:solidFill>
              </a:rPr>
              <a:t>INTO &lt;</a:t>
            </a:r>
            <a:r>
              <a:rPr lang="en-US" dirty="0" err="1">
                <a:solidFill>
                  <a:srgbClr val="00DFCA"/>
                </a:solidFill>
              </a:rPr>
              <a:t>externalDB</a:t>
            </a:r>
            <a:r>
              <a:rPr lang="en-US" dirty="0">
                <a:solidFill>
                  <a:srgbClr val="00DFCA"/>
                </a:solidFill>
              </a:rPr>
              <a:t>&gt; </a:t>
            </a:r>
            <a:r>
              <a:rPr lang="en-US" dirty="0" err="1"/>
              <a:t>dans</a:t>
            </a:r>
            <a:r>
              <a:rPr lang="en-US" dirty="0"/>
              <a:t> Select INTO </a:t>
            </a:r>
            <a:r>
              <a:rPr lang="en-US" dirty="0" err="1"/>
              <a:t>ou</a:t>
            </a:r>
            <a:r>
              <a:rPr lang="en-US" dirty="0"/>
              <a:t> INSERT INTO</a:t>
            </a:r>
            <a:endParaRPr lang="en-US" sz="2800" dirty="0"/>
          </a:p>
          <a:p>
            <a:pPr lvl="1">
              <a:buFontTx/>
              <a:buNone/>
            </a:pPr>
            <a:r>
              <a:rPr lang="en-US" dirty="0"/>
              <a:t>Open B1</a:t>
            </a:r>
            <a:br>
              <a:rPr lang="en-US" dirty="0"/>
            </a:br>
            <a:r>
              <a:rPr lang="en-US" dirty="0"/>
              <a:t>Select  a, b, c </a:t>
            </a:r>
            <a:r>
              <a:rPr lang="en-US" dirty="0">
                <a:solidFill>
                  <a:srgbClr val="00DFCA"/>
                </a:solidFill>
              </a:rPr>
              <a:t>INTO T </a:t>
            </a:r>
            <a:r>
              <a:rPr lang="en-US" dirty="0">
                <a:solidFill>
                  <a:schemeClr val="tx2"/>
                </a:solidFill>
              </a:rPr>
              <a:t>IN B2 </a:t>
            </a:r>
            <a:r>
              <a:rPr lang="en-US" dirty="0"/>
              <a:t>From 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Use B1 ;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copy  into B2.T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select a, b c from D ;</a:t>
            </a:r>
          </a:p>
          <a:p>
            <a:pPr lvl="2"/>
            <a:r>
              <a:rPr lang="fr-FR" sz="2800" dirty="0"/>
              <a:t>D peut être une vue ou une sous-requête</a:t>
            </a:r>
            <a:endParaRPr lang="en-US" sz="2800" dirty="0"/>
          </a:p>
          <a:p>
            <a:pPr lvl="1"/>
            <a:r>
              <a:rPr lang="en-US" dirty="0"/>
              <a:t>INSERT de </a:t>
            </a:r>
            <a:r>
              <a:rPr lang="en-US" dirty="0" err="1"/>
              <a:t>MsAccess</a:t>
            </a:r>
            <a:r>
              <a:rPr lang="en-US" dirty="0"/>
              <a:t> a la (</a:t>
            </a:r>
            <a:r>
              <a:rPr lang="en-US" dirty="0" err="1"/>
              <a:t>sous</a:t>
            </a:r>
            <a:r>
              <a:rPr lang="en-US" dirty="0"/>
              <a:t>)</a:t>
            </a:r>
            <a:r>
              <a:rPr lang="en-US" dirty="0" err="1"/>
              <a:t>sémantique</a:t>
            </a:r>
            <a:r>
              <a:rPr lang="en-US" dirty="0"/>
              <a:t> de INSERT de MSQL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919191"/>
      </a:accent1>
      <a:accent2>
        <a:srgbClr val="FF00FF"/>
      </a:accent2>
      <a:accent3>
        <a:srgbClr val="AAAAFF"/>
      </a:accent3>
      <a:accent4>
        <a:srgbClr val="DADADA"/>
      </a:accent4>
      <a:accent5>
        <a:srgbClr val="C7C7C7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c:\msoffice\powerpnt\template\sldshow\sidebars.ppt</Template>
  <TotalTime>1889757</TotalTime>
  <Pages>72</Pages>
  <Words>4338</Words>
  <Application>Microsoft Office PowerPoint</Application>
  <PresentationFormat>Affichage à l'écran (4:3)</PresentationFormat>
  <Paragraphs>912</Paragraphs>
  <Slides>129</Slides>
  <Notes>128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129</vt:i4>
      </vt:variant>
    </vt:vector>
  </HeadingPairs>
  <TitlesOfParts>
    <vt:vector size="131" baseType="lpstr">
      <vt:lpstr>sidebars</vt:lpstr>
      <vt:lpstr>Document</vt:lpstr>
      <vt:lpstr>Manipulations Multibases et Distribuées (Partie 2)</vt:lpstr>
      <vt:lpstr>Manipulations Multibases et Distribuées (Kandinsky: Ligne avec Accompagnement, 1937 )</vt:lpstr>
      <vt:lpstr>Présentation PowerPoint</vt:lpstr>
      <vt:lpstr>MSQL (Litwin, Abdellatif, Nicolas, Zeroual, 1986-89)</vt:lpstr>
      <vt:lpstr>MSQL (Propriétés fondamentales nouvelles)</vt:lpstr>
      <vt:lpstr>MSQL (Fonctions spécifiques pour l'env. MBD)</vt:lpstr>
      <vt:lpstr>MSQL (Fonctions spécifiques pour l'env. MBD)</vt:lpstr>
      <vt:lpstr>MSQL (Fonctions spécifiques pour l'env. MBD)</vt:lpstr>
      <vt:lpstr>MSQL : exemple</vt:lpstr>
      <vt:lpstr>Schémas conceptuels (le multischéma)</vt:lpstr>
      <vt:lpstr>Hétérogénéité sémantique dans les banques</vt:lpstr>
      <vt:lpstr>Commandes MSQL</vt:lpstr>
      <vt:lpstr>MSQL  CREATE DATABASE</vt:lpstr>
      <vt:lpstr>MSQL CREATE TABLE</vt:lpstr>
      <vt:lpstr>MSQL  Requête multibase élémentaire</vt:lpstr>
      <vt:lpstr>Requêtes multibases élémentaires  Rappel historique</vt:lpstr>
      <vt:lpstr>Requêtes multibases élémentaires  Rappel historique</vt:lpstr>
      <vt:lpstr>MSQL  Base par défaut</vt:lpstr>
      <vt:lpstr>MSQL   Requêtes élémentaires sans noms de BDs</vt:lpstr>
      <vt:lpstr>Mises à jour</vt:lpstr>
      <vt:lpstr>Requêtes multiples</vt:lpstr>
      <vt:lpstr>Requêtes multiples (toute succursale aux Champs Elysées)</vt:lpstr>
      <vt:lpstr>Résultat (une multitable)</vt:lpstr>
      <vt:lpstr>Intéroperabilité scalable</vt:lpstr>
      <vt:lpstr>Mises à Jour Multiples</vt:lpstr>
      <vt:lpstr>Mises à Jour Multiples</vt:lpstr>
      <vt:lpstr>Mises à Jour Multiples (change rue ‘Etoile’ à ‘Charles de Gaulle’ dans tout attribut street)</vt:lpstr>
      <vt:lpstr>Variables sémantiques dans MSQL</vt:lpstr>
      <vt:lpstr>Variables sémantiques dans MSQL</vt:lpstr>
      <vt:lpstr>Variables sémantiques dans MSQL</vt:lpstr>
      <vt:lpstr>Intéroperabilité scalable</vt:lpstr>
      <vt:lpstr>Variables sémantiques dans MSQL</vt:lpstr>
      <vt:lpstr>Variables sémantiques dans MSQL</vt:lpstr>
      <vt:lpstr>Variables sémantiques dans MSQL</vt:lpstr>
      <vt:lpstr>Variables sémantiques dans MSQL</vt:lpstr>
      <vt:lpstr>Variables sémantiques dans MSQL</vt:lpstr>
      <vt:lpstr>Algèbre multirelationnelle</vt:lpstr>
      <vt:lpstr>Présentation PowerPoint</vt:lpstr>
      <vt:lpstr>Homogénéisation de noms Les labels (aliases)</vt:lpstr>
      <vt:lpstr>Vues multibases</vt:lpstr>
      <vt:lpstr>Vues multibases</vt:lpstr>
      <vt:lpstr>Vues multibases</vt:lpstr>
      <vt:lpstr>Vues multibases</vt:lpstr>
      <vt:lpstr>Vues multibases</vt:lpstr>
      <vt:lpstr>Vues multibases</vt:lpstr>
      <vt:lpstr>Mots-clés et Fonctions Agrégats</vt:lpstr>
      <vt:lpstr>Exemple</vt:lpstr>
      <vt:lpstr>Exemple</vt:lpstr>
      <vt:lpstr>Exemple</vt:lpstr>
      <vt:lpstr>Exemple</vt:lpstr>
      <vt:lpstr>Aggregate Functions  IMPLEMENTATION  ISSUES</vt:lpstr>
      <vt:lpstr>Fonctions Agrégats  MERGE ON</vt:lpstr>
      <vt:lpstr>Fonctions Agrégats  MERGE ON</vt:lpstr>
      <vt:lpstr>Fonctions Agrégats  NAME</vt:lpstr>
      <vt:lpstr>Union * Nom d’Attribut Dans la Table Produite</vt:lpstr>
      <vt:lpstr>Fonctions Agrégats  CHOOSE</vt:lpstr>
      <vt:lpstr>Fonctions Agrégats  CHOOSE </vt:lpstr>
      <vt:lpstr>Fonctions Agrégats  TIMEOUT</vt:lpstr>
      <vt:lpstr>Fonctions Agrégats  POST</vt:lpstr>
      <vt:lpstr>Fonctions Agrégats  ESTIMATE</vt:lpstr>
      <vt:lpstr>Privilèges dans MSQL</vt:lpstr>
      <vt:lpstr>Requêtes interbases</vt:lpstr>
      <vt:lpstr>Requêtes interbases</vt:lpstr>
      <vt:lpstr>MSQL</vt:lpstr>
      <vt:lpstr>Eléments de MSQL en Pratique</vt:lpstr>
      <vt:lpstr>Eléments de MSQL en Pratique</vt:lpstr>
      <vt:lpstr>Eléments de MSQL en Pratique</vt:lpstr>
      <vt:lpstr>MsAccess 2010</vt:lpstr>
      <vt:lpstr>Manipulations MBD en MsAccess</vt:lpstr>
      <vt:lpstr>Requêtes élementaires MsAccess</vt:lpstr>
      <vt:lpstr>Résultat</vt:lpstr>
      <vt:lpstr>Requêtes élémentaires MsAccess</vt:lpstr>
      <vt:lpstr>Présentation PowerPoint</vt:lpstr>
      <vt:lpstr>Requêtes élémentaires MsAccess</vt:lpstr>
      <vt:lpstr>MsAccess &amp; MSQL</vt:lpstr>
      <vt:lpstr>MsAccess &amp; MSQL</vt:lpstr>
      <vt:lpstr>Requêtes MsAccess</vt:lpstr>
      <vt:lpstr>Requêtes MBD MsAccess</vt:lpstr>
      <vt:lpstr>Requêtes multibases en QBE</vt:lpstr>
      <vt:lpstr>Requêtes multibases en QBE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Requêtes multibases en QBE</vt:lpstr>
      <vt:lpstr>Requêtes multibases / Tables liées</vt:lpstr>
      <vt:lpstr>Requêtes multibases / Tables liées</vt:lpstr>
      <vt:lpstr>Requêtes multibases / Tables liées</vt:lpstr>
      <vt:lpstr>Requêtes multibases / Tables liées</vt:lpstr>
      <vt:lpstr>Requêtes multibases / Jointures Implicites</vt:lpstr>
      <vt:lpstr>Requêtes multibases / Jointures Implicites</vt:lpstr>
      <vt:lpstr>Formulaire multibase</vt:lpstr>
      <vt:lpstr>Formulaire multibase</vt:lpstr>
      <vt:lpstr>Listes de choix multibases</vt:lpstr>
      <vt:lpstr>Graphiques et tableaux croisés multibases</vt:lpstr>
      <vt:lpstr>MsAccess &amp; MSQL</vt:lpstr>
      <vt:lpstr>MsAccess &amp; MSQL</vt:lpstr>
      <vt:lpstr>MsAccess &amp; MSQL Comparaison</vt:lpstr>
      <vt:lpstr>MsAccess &amp; MSQL Comparaison</vt:lpstr>
      <vt:lpstr>SQL Server 2008</vt:lpstr>
      <vt:lpstr>SQL Server 2008</vt:lpstr>
      <vt:lpstr>SQL Server  2008 Autres Possibilités Multibases</vt:lpstr>
      <vt:lpstr>SQL Server  2008 Autres Possibilités Multibases</vt:lpstr>
      <vt:lpstr>SQL Server  2008  Autres Possibilités Multibases</vt:lpstr>
      <vt:lpstr>Oracle  (aussi RDB et Informix dans le passé)</vt:lpstr>
      <vt:lpstr>Oracle </vt:lpstr>
      <vt:lpstr>EDA-SQL, DB Integrator, DBJoiner, Ingres* &amp; autres pionniers </vt:lpstr>
      <vt:lpstr>SQL-Query</vt:lpstr>
      <vt:lpstr>UniSQL/M &amp; O-Adaptor (pionniers disparus)</vt:lpstr>
      <vt:lpstr>Telebase (USA)</vt:lpstr>
      <vt:lpstr>Telebase (USA)</vt:lpstr>
      <vt:lpstr>Messidor (INRIA  1983-88)</vt:lpstr>
      <vt:lpstr>Système Multibase Messidor   1er SGMB Documentaire</vt:lpstr>
      <vt:lpstr>Système Multibase Messidor   1er SGMB Documentaire</vt:lpstr>
      <vt:lpstr>Meta-moteurs de recherche</vt:lpstr>
      <vt:lpstr>Meta-moteurs de recherche</vt:lpstr>
      <vt:lpstr>Meta-service</vt:lpstr>
      <vt:lpstr>Entrepôt de Données  (Data Warehouse)</vt:lpstr>
      <vt:lpstr>Exemple : Architecture de DB2 Data Warehouse</vt:lpstr>
      <vt:lpstr>Conclusion</vt:lpstr>
      <vt:lpstr>Conclusion</vt:lpstr>
      <vt:lpstr>Conclusion</vt:lpstr>
      <vt:lpstr>Souvenirs, Souvenirs</vt:lpstr>
      <vt:lpstr>Souvenirs, Souvenirs</vt:lpstr>
      <vt:lpstr>Souvenirs, Souvenirs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Manipulations multibases et distribuées</dc:title>
  <dc:creator>litwin</dc:creator>
  <dc:description>Spelling OK</dc:description>
  <cp:lastModifiedBy>Wit</cp:lastModifiedBy>
  <cp:revision>471</cp:revision>
  <cp:lastPrinted>1996-11-24T19:08:58Z</cp:lastPrinted>
  <dcterms:created xsi:type="dcterms:W3CDTF">1995-02-04T13:24:14Z</dcterms:created>
  <dcterms:modified xsi:type="dcterms:W3CDTF">2012-12-01T18:05:52Z</dcterms:modified>
</cp:coreProperties>
</file>