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27" r:id="rId3"/>
    <p:sldId id="306" r:id="rId4"/>
    <p:sldId id="307" r:id="rId5"/>
    <p:sldId id="308" r:id="rId6"/>
    <p:sldId id="30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328" r:id="rId15"/>
    <p:sldId id="264" r:id="rId16"/>
    <p:sldId id="265" r:id="rId17"/>
    <p:sldId id="266" r:id="rId18"/>
    <p:sldId id="295" r:id="rId19"/>
    <p:sldId id="298" r:id="rId20"/>
    <p:sldId id="301" r:id="rId21"/>
    <p:sldId id="299" r:id="rId22"/>
    <p:sldId id="267" r:id="rId23"/>
    <p:sldId id="268" r:id="rId24"/>
    <p:sldId id="269" r:id="rId25"/>
    <p:sldId id="270" r:id="rId26"/>
    <p:sldId id="312" r:id="rId27"/>
    <p:sldId id="271" r:id="rId28"/>
    <p:sldId id="315" r:id="rId29"/>
    <p:sldId id="313" r:id="rId30"/>
    <p:sldId id="272" r:id="rId31"/>
    <p:sldId id="273" r:id="rId32"/>
    <p:sldId id="274" r:id="rId33"/>
    <p:sldId id="314" r:id="rId34"/>
    <p:sldId id="316" r:id="rId35"/>
    <p:sldId id="317" r:id="rId36"/>
    <p:sldId id="318" r:id="rId37"/>
    <p:sldId id="323" r:id="rId38"/>
    <p:sldId id="276" r:id="rId39"/>
    <p:sldId id="319" r:id="rId40"/>
    <p:sldId id="277" r:id="rId41"/>
    <p:sldId id="278" r:id="rId42"/>
    <p:sldId id="324" r:id="rId43"/>
    <p:sldId id="279" r:id="rId44"/>
    <p:sldId id="280" r:id="rId45"/>
    <p:sldId id="281" r:id="rId46"/>
    <p:sldId id="320" r:id="rId47"/>
    <p:sldId id="321" r:id="rId48"/>
    <p:sldId id="325" r:id="rId49"/>
    <p:sldId id="326" r:id="rId50"/>
    <p:sldId id="282" r:id="rId51"/>
    <p:sldId id="322" r:id="rId52"/>
    <p:sldId id="283" r:id="rId53"/>
    <p:sldId id="284" r:id="rId54"/>
    <p:sldId id="285" r:id="rId55"/>
    <p:sldId id="286" r:id="rId56"/>
    <p:sldId id="288" r:id="rId57"/>
    <p:sldId id="302" r:id="rId58"/>
    <p:sldId id="310" r:id="rId59"/>
    <p:sldId id="311" r:id="rId60"/>
    <p:sldId id="303" r:id="rId61"/>
    <p:sldId id="290" r:id="rId62"/>
    <p:sldId id="291" r:id="rId63"/>
    <p:sldId id="294" r:id="rId64"/>
    <p:sldId id="305" r:id="rId65"/>
    <p:sldId id="304" r:id="rId66"/>
    <p:sldId id="292" r:id="rId67"/>
    <p:sldId id="293" r:id="rId68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1DC00"/>
    <a:srgbClr val="000000"/>
    <a:srgbClr val="081D58"/>
    <a:srgbClr val="100E51"/>
    <a:srgbClr val="002DB7"/>
    <a:srgbClr val="00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notes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5692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021138" y="9721851"/>
            <a:ext cx="3076575" cy="51117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4427CB0D-35A2-44F5-8B3B-E99E4EAF0DB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0125" y="774700"/>
            <a:ext cx="5099050" cy="38242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4163" y="266700"/>
            <a:ext cx="2084387" cy="55245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00763" cy="55245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90600" y="1676400"/>
            <a:ext cx="772795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5400" y="1371600"/>
            <a:ext cx="79756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88" y="6372225"/>
            <a:ext cx="536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BFF93907-42EB-408E-A394-B7EACF455C8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told.Litwin@dauphin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Document_Microsoft_Word_97_-_20031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office.microsoft.com/home/video.aspx?assetid=ES102552011033&amp;width=884&amp;height=540&amp;startindex=0&amp;CTT=11&amp;Origin=HA102552031033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m.com/developerworks/data/library/techarticle/0203haas/0203haas.html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7956376" cy="2736304"/>
          </a:xfrm>
          <a:solidFill>
            <a:schemeClr val="bg2"/>
          </a:solidFill>
          <a:ln/>
          <a:effectLst>
            <a:outerShdw dist="107763" dir="2700000" algn="ctr" rotWithShape="0">
              <a:schemeClr val="accent1"/>
            </a:outerShdw>
          </a:effectLst>
        </p:spPr>
        <p:txBody>
          <a:bodyPr anchor="ctr"/>
          <a:lstStyle/>
          <a:p>
            <a:pPr algn="ctr"/>
            <a:r>
              <a:rPr lang="fr-FR" dirty="0"/>
              <a:t>Manipulations </a:t>
            </a:r>
            <a:r>
              <a:rPr lang="fr-FR" dirty="0" err="1"/>
              <a:t>multibases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distribuées</a:t>
            </a:r>
            <a:r>
              <a:rPr lang="fr-FR" dirty="0"/>
              <a:t/>
            </a:r>
            <a:br>
              <a:rPr lang="fr-FR" dirty="0"/>
            </a:br>
            <a:r>
              <a:rPr lang="fr-FR" sz="2800" b="1" dirty="0" smtClean="0">
                <a:solidFill>
                  <a:schemeClr val="accent2"/>
                </a:solidFill>
              </a:rPr>
              <a:t>Partie 1</a:t>
            </a:r>
            <a:br>
              <a:rPr lang="fr-FR" sz="2800" b="1" dirty="0" smtClean="0">
                <a:solidFill>
                  <a:schemeClr val="accent2"/>
                </a:solidFill>
              </a:rPr>
            </a:b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fr-FR" dirty="0" err="1"/>
              <a:t>Witold</a:t>
            </a:r>
            <a:r>
              <a:rPr lang="fr-FR" dirty="0"/>
              <a:t> Litwin</a:t>
            </a:r>
          </a:p>
          <a:p>
            <a:pPr marL="342900" indent="-342900"/>
            <a:r>
              <a:rPr lang="fr-FR" sz="2000" dirty="0" smtClean="0">
                <a:solidFill>
                  <a:schemeClr val="tx2"/>
                </a:solidFill>
                <a:hlinkClick r:id="rId3"/>
              </a:rPr>
              <a:t>Witold.Litwin@dauphine.fr</a:t>
            </a:r>
            <a:endParaRPr lang="fr-FR" sz="2000" dirty="0" smtClean="0">
              <a:solidFill>
                <a:schemeClr val="tx2"/>
              </a:solidFill>
            </a:endParaRPr>
          </a:p>
          <a:p>
            <a:pPr marL="342900" indent="-342900"/>
            <a:endParaRPr lang="fr-FR" sz="2000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fr-FR" sz="2000" b="1" dirty="0" smtClean="0">
                <a:solidFill>
                  <a:schemeClr val="tx2"/>
                </a:solidFill>
              </a:rPr>
              <a:t>2012 - 13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Problèmes majeurs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Architecture de référence</a:t>
            </a:r>
          </a:p>
          <a:p>
            <a:r>
              <a:rPr lang="fr-FR"/>
              <a:t>Hétérogénéité sémantique en présence d'autonomie locale</a:t>
            </a:r>
          </a:p>
          <a:p>
            <a:r>
              <a:rPr lang="fr-FR"/>
              <a:t>Modèle de données commun</a:t>
            </a:r>
          </a:p>
          <a:p>
            <a:r>
              <a:rPr lang="fr-FR"/>
              <a:t>Fonctions de langage multibases</a:t>
            </a:r>
          </a:p>
          <a:p>
            <a:r>
              <a:rPr lang="fr-FR"/>
              <a:t>Transactions</a:t>
            </a:r>
          </a:p>
          <a:p>
            <a:r>
              <a:rPr lang="fr-FR"/>
              <a:t>Protocoles &amp; standards</a:t>
            </a:r>
          </a:p>
          <a:p>
            <a:r>
              <a:rPr lang="fr-FR"/>
              <a:t>Performances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Architecture de référence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Architecture multibase</a:t>
            </a:r>
          </a:p>
          <a:p>
            <a:pPr lvl="1"/>
            <a:r>
              <a:rPr lang="fr-FR"/>
              <a:t>Généralisation de l'architecture BD </a:t>
            </a:r>
            <a:br>
              <a:rPr lang="fr-FR"/>
            </a:br>
            <a:r>
              <a:rPr lang="fr-FR"/>
              <a:t>de ANSI-SPARC</a:t>
            </a:r>
          </a:p>
          <a:p>
            <a:r>
              <a:rPr lang="fr-FR"/>
              <a:t>Architecture bases fédérées</a:t>
            </a:r>
          </a:p>
          <a:p>
            <a:pPr lvl="1"/>
            <a:r>
              <a:rPr lang="fr-FR"/>
              <a:t>Généralisation de l'architecture BD fédérée</a:t>
            </a:r>
          </a:p>
          <a:p>
            <a:r>
              <a:rPr lang="fr-FR"/>
              <a:t>Autres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349250"/>
            <a:ext cx="8551863" cy="893763"/>
          </a:xfrm>
          <a:noFill/>
          <a:ln/>
        </p:spPr>
        <p:txBody>
          <a:bodyPr/>
          <a:lstStyle/>
          <a:p>
            <a:pPr algn="ctr"/>
            <a:r>
              <a:rPr lang="fr-FR" sz="4000"/>
              <a:t>Architecture BD de ANSI-SPARC</a:t>
            </a:r>
            <a:br>
              <a:rPr lang="fr-FR" sz="4000"/>
            </a:br>
            <a:r>
              <a:rPr lang="fr-FR" sz="2800" b="1">
                <a:solidFill>
                  <a:srgbClr val="00FF00"/>
                </a:solidFill>
              </a:rPr>
              <a:t>Une BD centralisée intégrée </a:t>
            </a:r>
            <a:r>
              <a:rPr lang="fr-FR" sz="2800"/>
              <a:t>(Années 1960-70) </a:t>
            </a:r>
          </a:p>
        </p:txBody>
      </p:sp>
      <p:graphicFrame>
        <p:nvGraphicFramePr>
          <p:cNvPr id="1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7488" y="1622425"/>
          <a:ext cx="8228012" cy="508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Picture" r:id="rId4" imgW="6097320" imgH="4268520" progId="Word.Document.8">
                  <p:embed/>
                </p:oleObj>
              </mc:Choice>
              <mc:Fallback>
                <p:oleObj name="Picture" r:id="rId4" imgW="6097320" imgH="426852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22425"/>
                        <a:ext cx="8228012" cy="508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9375" y="2541588"/>
            <a:ext cx="24733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rgbClr val="00FF00"/>
                </a:solidFill>
              </a:rPr>
              <a:t>ES - Schéma Externe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4775" y="3816350"/>
            <a:ext cx="28543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chemeClr val="hlink"/>
                </a:solidFill>
              </a:rPr>
              <a:t>CS - Schéma Conceptuel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9538" y="5026025"/>
            <a:ext cx="29178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PS - Schéma Physique ou</a:t>
            </a:r>
            <a:br>
              <a:rPr lang="fr-FR" sz="2000" b="1">
                <a:solidFill>
                  <a:schemeClr val="accent2"/>
                </a:solidFill>
              </a:rPr>
            </a:br>
            <a:r>
              <a:rPr lang="fr-FR" sz="2000" b="1">
                <a:solidFill>
                  <a:schemeClr val="accent2"/>
                </a:solidFill>
              </a:rPr>
              <a:t>        Interne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Base de données Répartie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1508125"/>
            <a:ext cx="7727950" cy="1730375"/>
          </a:xfrm>
          <a:noFill/>
          <a:ln/>
        </p:spPr>
        <p:txBody>
          <a:bodyPr/>
          <a:lstStyle/>
          <a:p>
            <a:r>
              <a:rPr lang="fr-FR"/>
              <a:t>Origine du concept (années 1970)</a:t>
            </a:r>
          </a:p>
          <a:p>
            <a:pPr lvl="1"/>
            <a:r>
              <a:rPr lang="fr-FR" sz="2400"/>
              <a:t>Développement de réseaux (lents : 20 Kb/s)</a:t>
            </a:r>
          </a:p>
          <a:p>
            <a:pPr lvl="1"/>
            <a:r>
              <a:rPr lang="fr-FR" sz="2400"/>
              <a:t>Surcharge d'une BD centralisée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01713" y="3138488"/>
            <a:ext cx="7183437" cy="35655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126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85925" y="3471863"/>
          <a:ext cx="5768975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4" imgW="5778360" imgH="2549520" progId="Word.Document.8">
                  <p:embed/>
                </p:oleObj>
              </mc:Choice>
              <mc:Fallback>
                <p:oleObj name="Document" r:id="rId4" imgW="5778360" imgH="2549520" progId="Word.Documen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3471863"/>
                        <a:ext cx="5768975" cy="28622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Base de données Répartie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1508125"/>
            <a:ext cx="7727950" cy="1730375"/>
          </a:xfrm>
          <a:noFill/>
          <a:ln/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fr-FR" dirty="0" err="1" smtClean="0"/>
              <a:t>Conf</a:t>
            </a:r>
            <a:r>
              <a:rPr lang="fr-FR" dirty="0" smtClean="0"/>
              <a:t> </a:t>
            </a:r>
            <a:r>
              <a:rPr lang="fr-FR" dirty="0" err="1" smtClean="0"/>
              <a:t>Intl</a:t>
            </a:r>
            <a:r>
              <a:rPr lang="fr-FR" dirty="0" smtClean="0"/>
              <a:t>. sur le sujet (1980)</a:t>
            </a:r>
            <a:endParaRPr lang="fr-FR" sz="2400" dirty="0"/>
          </a:p>
        </p:txBody>
      </p:sp>
      <p:pic>
        <p:nvPicPr>
          <p:cNvPr id="7" name="Image 6" descr="DSC08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04864"/>
            <a:ext cx="2762250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Base de données Répartie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676400"/>
            <a:ext cx="8274050" cy="4114800"/>
          </a:xfrm>
          <a:noFill/>
          <a:ln/>
        </p:spPr>
        <p:txBody>
          <a:bodyPr/>
          <a:lstStyle/>
          <a:p>
            <a:r>
              <a:rPr lang="fr-FR"/>
              <a:t>Idée : distribution de fonctions autres que la communication locale (approche "top-down")</a:t>
            </a:r>
          </a:p>
          <a:p>
            <a:r>
              <a:rPr lang="fr-FR"/>
              <a:t>Lesquelles ?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L"/>
            </a:pPr>
            <a:r>
              <a:rPr lang="fr-FR"/>
              <a:t> Exécution répartie (OS)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L"/>
            </a:pPr>
            <a:r>
              <a:rPr lang="fr-FR"/>
              <a:t> Accès aux fichiers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J"/>
            </a:pPr>
            <a:r>
              <a:rPr lang="fr-FR" sz="3200" b="1">
                <a:solidFill>
                  <a:srgbClr val="00FF00"/>
                </a:solidFill>
              </a:rPr>
              <a:t> La base</a:t>
            </a:r>
          </a:p>
          <a:p>
            <a:r>
              <a:rPr lang="fr-FR"/>
              <a:t> Alors quel modèle de données pour le CS ?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L"/>
            </a:pPr>
            <a:r>
              <a:rPr lang="fr-FR"/>
              <a:t> Hiérarchique &amp; réseau 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J"/>
            </a:pPr>
            <a:r>
              <a:rPr lang="fr-FR"/>
              <a:t> </a:t>
            </a:r>
            <a:r>
              <a:rPr lang="fr-FR" b="1">
                <a:solidFill>
                  <a:srgbClr val="00FF00"/>
                </a:solidFill>
              </a:rPr>
              <a:t>Relationnel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Fragmentation de relations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8682" y="1297782"/>
            <a:ext cx="7861300" cy="49831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31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0450" y="2525713"/>
          <a:ext cx="68786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4" imgW="6887880" imgH="3524040" progId="Word.Document.8">
                  <p:embed/>
                </p:oleObj>
              </mc:Choice>
              <mc:Fallback>
                <p:oleObj name="Document" r:id="rId4" imgW="6887880" imgH="3524040" progId="Word.Documen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525713"/>
                        <a:ext cx="6878638" cy="3514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95563" y="2330450"/>
            <a:ext cx="3781425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dirty="0" err="1">
                <a:solidFill>
                  <a:srgbClr val="FFFF00"/>
                </a:solidFill>
              </a:rPr>
              <a:t>Hotels</a:t>
            </a:r>
            <a:r>
              <a:rPr lang="fr-FR" sz="2000" dirty="0">
                <a:solidFill>
                  <a:srgbClr val="FFFF00"/>
                </a:solidFill>
              </a:rPr>
              <a:t> (</a:t>
            </a:r>
            <a:r>
              <a:rPr lang="fr-FR" sz="2000" u="sng" dirty="0">
                <a:solidFill>
                  <a:srgbClr val="FFFF00"/>
                </a:solidFill>
              </a:rPr>
              <a:t>H#,</a:t>
            </a:r>
            <a:r>
              <a:rPr lang="fr-FR" sz="2000" dirty="0">
                <a:solidFill>
                  <a:srgbClr val="FFFF00"/>
                </a:solidFill>
              </a:rPr>
              <a:t> Ville, Cat, #Chambres)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27288" y="6099175"/>
            <a:ext cx="118427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1800" dirty="0">
                <a:solidFill>
                  <a:srgbClr val="FFFF00"/>
                </a:solidFill>
              </a:rPr>
              <a:t>(</a:t>
            </a:r>
            <a:r>
              <a:rPr lang="fr-FR" sz="1800" u="sng" dirty="0">
                <a:solidFill>
                  <a:srgbClr val="FFFF00"/>
                </a:solidFill>
              </a:rPr>
              <a:t>H#,</a:t>
            </a:r>
            <a:r>
              <a:rPr lang="fr-FR" sz="1800" dirty="0">
                <a:solidFill>
                  <a:srgbClr val="FFFF00"/>
                </a:solidFill>
              </a:rPr>
              <a:t> Ville)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89375" y="6097588"/>
            <a:ext cx="2487613" cy="3635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fr-FR" sz="1800" dirty="0">
                <a:solidFill>
                  <a:srgbClr val="FFFF00"/>
                </a:solidFill>
              </a:rPr>
              <a:t>(</a:t>
            </a:r>
            <a:r>
              <a:rPr lang="fr-FR" sz="1800" u="sng" dirty="0">
                <a:solidFill>
                  <a:srgbClr val="FFFF00"/>
                </a:solidFill>
              </a:rPr>
              <a:t>H#,</a:t>
            </a:r>
            <a:r>
              <a:rPr lang="fr-FR" sz="1800" dirty="0">
                <a:solidFill>
                  <a:srgbClr val="FFFF00"/>
                </a:solidFill>
              </a:rPr>
              <a:t>  Cat, #Chambres)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07150" y="4298950"/>
            <a:ext cx="1570038" cy="393700"/>
          </a:xfrm>
          <a:prstGeom prst="rect">
            <a:avLst/>
          </a:prstGeom>
          <a:solidFill>
            <a:srgbClr val="00DFCA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Un fragment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Problèmes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930400"/>
            <a:ext cx="7727950" cy="3319463"/>
          </a:xfrm>
          <a:noFill/>
          <a:ln/>
        </p:spPr>
        <p:txBody>
          <a:bodyPr/>
          <a:lstStyle/>
          <a:p>
            <a:r>
              <a:rPr lang="fr-FR"/>
              <a:t>Scalabilité du schéma global</a:t>
            </a:r>
          </a:p>
          <a:p>
            <a:r>
              <a:rPr lang="fr-FR"/>
              <a:t>Utilité du schéma global pour un usager local</a:t>
            </a:r>
          </a:p>
          <a:p>
            <a:r>
              <a:rPr lang="fr-FR"/>
              <a:t>Performances de requêtes (mauvais cas)</a:t>
            </a:r>
          </a:p>
          <a:p>
            <a:r>
              <a:rPr lang="fr-FR"/>
              <a:t>Nécessité de migration de données existantes dans de bases multiples d'une même entreprise</a:t>
            </a:r>
          </a:p>
          <a:p>
            <a:pPr lvl="2"/>
            <a:r>
              <a:rPr lang="fr-FR"/>
              <a:t>IMS, IDMS, Socrate...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0620376B-CD91-4EA4-A243-E7BA2DA07AFB}" type="slidenum">
              <a:rPr lang="fr-FR"/>
              <a:pPr/>
              <a:t>18</a:t>
            </a:fld>
            <a:endParaRPr lang="fr-FR"/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 flipH="1" flipV="1">
            <a:off x="5791200" y="4137025"/>
            <a:ext cx="457200" cy="571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 flipV="1">
            <a:off x="2166938" y="4241800"/>
            <a:ext cx="485775" cy="6143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02" name="Line 2"/>
          <p:cNvSpPr>
            <a:spLocks noChangeShapeType="1"/>
          </p:cNvSpPr>
          <p:nvPr/>
        </p:nvSpPr>
        <p:spPr bwMode="auto">
          <a:xfrm flipV="1">
            <a:off x="4057650" y="4160838"/>
            <a:ext cx="42863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52" y="357166"/>
            <a:ext cx="7525639" cy="714380"/>
          </a:xfr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Architecture </a:t>
            </a:r>
            <a:r>
              <a:rPr lang="fr-FR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BDR/BDP/P2P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3600" name="Object 0"/>
          <p:cNvGraphicFramePr>
            <a:graphicFrameLocks noChangeAspect="1"/>
          </p:cNvGraphicFramePr>
          <p:nvPr/>
        </p:nvGraphicFramePr>
        <p:xfrm>
          <a:off x="3513138" y="4830763"/>
          <a:ext cx="97313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5" name="Image" r:id="rId4" imgW="1372397" imgH="2401694" progId="">
                  <p:embed/>
                </p:oleObj>
              </mc:Choice>
              <mc:Fallback>
                <p:oleObj name="Image" r:id="rId4" imgW="1372397" imgH="240169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4830763"/>
                        <a:ext cx="97313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1743075" y="3189288"/>
            <a:ext cx="4757738" cy="1285875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4400" b="1">
                <a:solidFill>
                  <a:srgbClr val="FF0066"/>
                </a:solidFill>
              </a:rPr>
              <a:t>LAN</a:t>
            </a:r>
            <a:endParaRPr lang="en-US" sz="4400" b="1">
              <a:solidFill>
                <a:srgbClr val="FF0066"/>
              </a:solidFill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 rot="-2720499">
            <a:off x="4111626" y="6284912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 rot="-2720499">
            <a:off x="2978151" y="4794250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3601" name="Object 1"/>
          <p:cNvGraphicFramePr>
            <a:graphicFrameLocks noChangeAspect="1"/>
          </p:cNvGraphicFramePr>
          <p:nvPr/>
        </p:nvGraphicFramePr>
        <p:xfrm>
          <a:off x="373063" y="1562100"/>
          <a:ext cx="13525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6" name="Image" r:id="rId6" imgW="1880692" imgH="1740296" progId="">
                  <p:embed/>
                </p:oleObj>
              </mc:Choice>
              <mc:Fallback>
                <p:oleObj name="Image" r:id="rId6" imgW="1880692" imgH="174029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562100"/>
                        <a:ext cx="1352550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766763" y="1498600"/>
            <a:ext cx="1171575" cy="5572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466850" y="1741488"/>
            <a:ext cx="414338" cy="8858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5253038" y="1668463"/>
          <a:ext cx="11509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7" name="Image" r:id="rId8" imgW="1664666" imgH="1410519" progId="">
                  <p:embed/>
                </p:oleObj>
              </mc:Choice>
              <mc:Fallback>
                <p:oleObj name="Image" r:id="rId8" imgW="1664666" imgH="141051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1668463"/>
                        <a:ext cx="115093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5705475" y="1565275"/>
            <a:ext cx="942975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3005138" y="1520825"/>
          <a:ext cx="8334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8" name="Image" r:id="rId10" imgW="1664666" imgH="1410519" progId="">
                  <p:embed/>
                </p:oleObj>
              </mc:Choice>
              <mc:Fallback>
                <p:oleObj name="Image" r:id="rId10" imgW="1664666" imgH="141051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520825"/>
                        <a:ext cx="8334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3314700" y="1460500"/>
            <a:ext cx="6731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 flipH="1" flipV="1">
            <a:off x="995363" y="2741613"/>
            <a:ext cx="1343025" cy="7286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 flipH="1" flipV="1">
            <a:off x="3362325" y="2608263"/>
            <a:ext cx="357188" cy="6286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 flipV="1">
            <a:off x="5305425" y="2636838"/>
            <a:ext cx="585788" cy="642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6872288" y="5375275"/>
            <a:ext cx="2043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Serveurs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7000875" y="2246313"/>
            <a:ext cx="1471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Clients</a:t>
            </a:r>
            <a:endParaRPr lang="en-US">
              <a:solidFill>
                <a:schemeClr val="hlink"/>
              </a:solidFill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1593850" y="4830763"/>
          <a:ext cx="97313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9" name="Image" r:id="rId11" imgW="1372397" imgH="2401694" progId="">
                  <p:embed/>
                </p:oleObj>
              </mc:Choice>
              <mc:Fallback>
                <p:oleObj name="Image" r:id="rId11" imgW="1372397" imgH="2401694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4830763"/>
                        <a:ext cx="97313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1" name="Rectangle 21"/>
          <p:cNvSpPr>
            <a:spLocks noChangeArrowheads="1"/>
          </p:cNvSpPr>
          <p:nvPr/>
        </p:nvSpPr>
        <p:spPr bwMode="auto">
          <a:xfrm rot="-2720499">
            <a:off x="2192338" y="6284912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 rot="-2720499">
            <a:off x="1058863" y="4794250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5651500" y="4659313"/>
          <a:ext cx="973138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0" name="Image" r:id="rId12" imgW="1372397" imgH="2401694" progId="">
                  <p:embed/>
                </p:oleObj>
              </mc:Choice>
              <mc:Fallback>
                <p:oleObj name="Image" r:id="rId12" imgW="1372397" imgH="240169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659313"/>
                        <a:ext cx="973138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7" name="Rectangle 27"/>
          <p:cNvSpPr>
            <a:spLocks noChangeArrowheads="1"/>
          </p:cNvSpPr>
          <p:nvPr/>
        </p:nvSpPr>
        <p:spPr bwMode="auto">
          <a:xfrm rot="-2720499">
            <a:off x="6249988" y="6113462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 rot="-2720499">
            <a:off x="5116513" y="4622800"/>
            <a:ext cx="774700" cy="3714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7273925" y="3116263"/>
          <a:ext cx="12573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1" name="Image" r:id="rId13" imgW="1880692" imgH="1766325" progId="">
                  <p:embed/>
                </p:oleObj>
              </mc:Choice>
              <mc:Fallback>
                <p:oleObj name="Image" r:id="rId13" imgW="1880692" imgH="176632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3116263"/>
                        <a:ext cx="12573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2" name="Rectangle 32"/>
          <p:cNvSpPr>
            <a:spLocks noChangeArrowheads="1"/>
          </p:cNvSpPr>
          <p:nvPr/>
        </p:nvSpPr>
        <p:spPr bwMode="auto">
          <a:xfrm rot="-2720499">
            <a:off x="8280400" y="3362325"/>
            <a:ext cx="774700" cy="5524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300038" y="5100638"/>
            <a:ext cx="1000125" cy="5715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 rot="-600956">
            <a:off x="7624763" y="4167188"/>
            <a:ext cx="1000125" cy="5715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 rot="-465381">
            <a:off x="8135938" y="2981325"/>
            <a:ext cx="1000125" cy="6715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 rot="-465381">
            <a:off x="7119938" y="2833688"/>
            <a:ext cx="1000125" cy="36988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 rot="-465381">
            <a:off x="6919913" y="3249613"/>
            <a:ext cx="420687" cy="6715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 rot="-1745262">
            <a:off x="7115175" y="3859213"/>
            <a:ext cx="420688" cy="6715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>
            <a:off x="6486525" y="3732213"/>
            <a:ext cx="914400" cy="1571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11392C51-DE08-4F44-88E3-17288857E8F5}" type="slidenum">
              <a:rPr lang="fr-FR"/>
              <a:pPr/>
              <a:t>19</a:t>
            </a:fld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881188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/>
              <a:t>Fragmentation type BDP</a:t>
            </a:r>
          </a:p>
          <a:p>
            <a:pPr lvl="1">
              <a:lnSpc>
                <a:spcPct val="90000"/>
              </a:lnSpc>
            </a:pPr>
            <a:r>
              <a:rPr lang="fr-FR" sz="3200" dirty="0"/>
              <a:t>P</a:t>
            </a:r>
            <a:r>
              <a:rPr lang="fr-FR" sz="3200" dirty="0" smtClean="0"/>
              <a:t>ar </a:t>
            </a:r>
            <a:r>
              <a:rPr lang="fr-FR" sz="3200" dirty="0"/>
              <a:t>hachage </a:t>
            </a:r>
            <a:endParaRPr lang="fr-FR" sz="3200" dirty="0" smtClean="0"/>
          </a:p>
          <a:p>
            <a:pPr lvl="2">
              <a:lnSpc>
                <a:spcPct val="90000"/>
              </a:lnSpc>
            </a:pPr>
            <a:r>
              <a:rPr lang="fr-FR" dirty="0" smtClean="0"/>
              <a:t> </a:t>
            </a:r>
            <a:r>
              <a:rPr lang="fr-FR" sz="3200" dirty="0" smtClean="0"/>
              <a:t>En général statique</a:t>
            </a:r>
          </a:p>
          <a:p>
            <a:pPr lvl="3">
              <a:lnSpc>
                <a:spcPct val="90000"/>
              </a:lnSpc>
            </a:pPr>
            <a:r>
              <a:rPr lang="fr-FR" sz="2800" dirty="0" err="1" smtClean="0"/>
              <a:t>Teradata</a:t>
            </a:r>
            <a:r>
              <a:rPr lang="fr-FR" sz="2800" dirty="0" smtClean="0"/>
              <a:t>, IBM…</a:t>
            </a:r>
          </a:p>
          <a:p>
            <a:pPr lvl="2">
              <a:lnSpc>
                <a:spcPct val="90000"/>
              </a:lnSpc>
            </a:pPr>
            <a:r>
              <a:rPr lang="fr-FR" sz="3200" dirty="0" smtClean="0"/>
              <a:t> </a:t>
            </a:r>
            <a:r>
              <a:rPr lang="fr-FR" sz="3200" dirty="0" err="1" smtClean="0"/>
              <a:t>Adr</a:t>
            </a:r>
            <a:r>
              <a:rPr lang="fr-FR" sz="3200" dirty="0" smtClean="0"/>
              <a:t> = Hash(Clé) </a:t>
            </a:r>
            <a:r>
              <a:rPr lang="fr-FR" sz="3200" dirty="0" err="1" smtClean="0"/>
              <a:t>mod</a:t>
            </a:r>
            <a:r>
              <a:rPr lang="fr-FR" sz="3200" dirty="0" smtClean="0"/>
              <a:t> </a:t>
            </a:r>
            <a:r>
              <a:rPr lang="fr-FR" sz="3200" dirty="0" err="1" smtClean="0"/>
              <a:t>N_Serveurs</a:t>
            </a:r>
            <a:endParaRPr lang="fr-FR" sz="2800" dirty="0"/>
          </a:p>
          <a:p>
            <a:pPr>
              <a:lnSpc>
                <a:spcPct val="90000"/>
              </a:lnSpc>
            </a:pPr>
            <a:r>
              <a:rPr lang="fr-FR" dirty="0" smtClean="0"/>
              <a:t> Hash est une </a:t>
            </a:r>
            <a:r>
              <a:rPr lang="fr-FR" i="1" dirty="0" smtClean="0"/>
              <a:t>signature</a:t>
            </a:r>
            <a:r>
              <a:rPr lang="fr-FR" dirty="0" smtClean="0"/>
              <a:t> de la clé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 Par SHA, MD5,  SA… 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 </a:t>
            </a:r>
            <a:r>
              <a:rPr lang="fr-FR" dirty="0" err="1" smtClean="0"/>
              <a:t>Teradata</a:t>
            </a:r>
            <a:r>
              <a:rPr lang="fr-FR" dirty="0" smtClean="0"/>
              <a:t>, DB2</a:t>
            </a:r>
            <a:endParaRPr lang="fr-FR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195263"/>
            <a:ext cx="7058025" cy="1019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fr-FR" sz="3600" dirty="0">
                <a:solidFill>
                  <a:srgbClr val="FF66CC"/>
                </a:solidFill>
              </a:rPr>
              <a:t>Fragmentation </a:t>
            </a:r>
            <a:r>
              <a:rPr lang="fr-FR" sz="3600" dirty="0" smtClean="0">
                <a:solidFill>
                  <a:srgbClr val="FF66CC"/>
                </a:solidFill>
              </a:rPr>
              <a:t>BDP/P2P/GRID</a:t>
            </a:r>
            <a:endParaRPr lang="fr-FR" sz="4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EC346D28-7F05-479B-B4C4-30155E59191B}" type="slidenum">
              <a:rPr lang="fr-FR"/>
              <a:pPr/>
              <a:t>2</a:t>
            </a:fld>
            <a:endParaRPr lang="fr-FR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1520" y="1916832"/>
            <a:ext cx="830526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150000"/>
              <a:buFont typeface="Monotype Sorts" pitchFamily="2" charset="2"/>
              <a:buChar char="*"/>
            </a:pPr>
            <a:r>
              <a:rPr lang="fr-FR" sz="2400" b="1" dirty="0">
                <a:solidFill>
                  <a:srgbClr val="FFFF00"/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/>
              <a:t>Management of Heterogeneous and Autonomous Database Systems. </a:t>
            </a:r>
            <a:r>
              <a:rPr lang="en-US" sz="3600" b="1" dirty="0" err="1" smtClean="0"/>
              <a:t>Elmagarmid</a:t>
            </a:r>
            <a:r>
              <a:rPr lang="en-US" sz="3600" b="1" dirty="0" smtClean="0"/>
              <a:t> A. </a:t>
            </a:r>
            <a:r>
              <a:rPr lang="en-US" sz="3600" b="1" dirty="0" err="1" smtClean="0"/>
              <a:t>Rusinkiewicz</a:t>
            </a:r>
            <a:r>
              <a:rPr lang="en-US" sz="3600" b="1" dirty="0" smtClean="0"/>
              <a:t>, M. </a:t>
            </a:r>
            <a:r>
              <a:rPr lang="en-US" sz="3600" b="1" dirty="0" err="1" smtClean="0"/>
              <a:t>Sheth</a:t>
            </a:r>
            <a:r>
              <a:rPr lang="en-US" sz="3600" b="1" dirty="0" smtClean="0"/>
              <a:t>, A. Morgan Kaufmann </a:t>
            </a:r>
            <a:endParaRPr lang="fr-FR" sz="2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892425" y="0"/>
            <a:ext cx="4567238" cy="762000"/>
          </a:xfrm>
          <a:prstGeom prst="rect">
            <a:avLst/>
          </a:prstGeom>
          <a:solidFill>
            <a:srgbClr val="0032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>
                <a:solidFill>
                  <a:srgbClr val="FFFF00"/>
                </a:solidFill>
              </a:rPr>
              <a:t>Livres de Support</a:t>
            </a:r>
            <a:endParaRPr lang="fr-FR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11392C51-DE08-4F44-88E3-17288857E8F5}" type="slidenum">
              <a:rPr lang="fr-FR"/>
              <a:pPr/>
              <a:t>20</a:t>
            </a:fld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881188"/>
            <a:ext cx="7924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3600" dirty="0"/>
              <a:t>Fragmentation type BDP</a:t>
            </a:r>
          </a:p>
          <a:p>
            <a:pPr lvl="1">
              <a:lnSpc>
                <a:spcPct val="90000"/>
              </a:lnSpc>
            </a:pPr>
            <a:r>
              <a:rPr lang="fr-FR" sz="3200" dirty="0" smtClean="0"/>
              <a:t>Par </a:t>
            </a:r>
            <a:r>
              <a:rPr lang="fr-FR" sz="3200" dirty="0"/>
              <a:t>intervalles </a:t>
            </a:r>
            <a:r>
              <a:rPr lang="fr-FR" sz="3200" dirty="0" err="1"/>
              <a:t>pré-définis</a:t>
            </a:r>
            <a:r>
              <a:rPr lang="fr-FR" sz="3200" dirty="0"/>
              <a:t> d’un attribut ordonné</a:t>
            </a:r>
          </a:p>
          <a:p>
            <a:pPr lvl="2">
              <a:lnSpc>
                <a:spcPct val="90000"/>
              </a:lnSpc>
            </a:pPr>
            <a:r>
              <a:rPr lang="fr-FR" sz="2800" dirty="0"/>
              <a:t>Serveur 1 :  </a:t>
            </a:r>
            <a:r>
              <a:rPr lang="fr-FR" sz="2800" dirty="0">
                <a:solidFill>
                  <a:srgbClr val="FFFF00"/>
                </a:solidFill>
              </a:rPr>
              <a:t>Ville = A*..D*</a:t>
            </a:r>
            <a:r>
              <a:rPr lang="fr-FR" sz="2800" dirty="0"/>
              <a:t>,    Serveur 2 </a:t>
            </a:r>
            <a:r>
              <a:rPr lang="fr-FR" sz="2800" dirty="0">
                <a:solidFill>
                  <a:srgbClr val="FFFF00"/>
                </a:solidFill>
              </a:rPr>
              <a:t>Ville = E*..I*</a:t>
            </a:r>
            <a:r>
              <a:rPr lang="fr-FR" sz="2800" dirty="0"/>
              <a:t> </a:t>
            </a:r>
            <a:r>
              <a:rPr lang="fr-FR" sz="2800" dirty="0" err="1" smtClean="0"/>
              <a:t>etc</a:t>
            </a:r>
            <a:endParaRPr lang="fr-FR" sz="2800" dirty="0" smtClean="0"/>
          </a:p>
          <a:p>
            <a:pPr>
              <a:lnSpc>
                <a:spcPct val="90000"/>
              </a:lnSpc>
            </a:pPr>
            <a:r>
              <a:rPr lang="fr-FR" sz="3600" dirty="0" smtClean="0"/>
              <a:t>  SQL Server,  Oracle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Fragmentation « par colonne »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 Utile pour les systèmes OLAP</a:t>
            </a:r>
          </a:p>
          <a:p>
            <a:pPr>
              <a:lnSpc>
                <a:spcPct val="90000"/>
              </a:lnSpc>
            </a:pPr>
            <a:r>
              <a:rPr lang="fr-FR" sz="3600" dirty="0" smtClean="0"/>
              <a:t>Monet, </a:t>
            </a:r>
            <a:r>
              <a:rPr lang="fr-FR" sz="3600" dirty="0" err="1" smtClean="0"/>
              <a:t>Vertica</a:t>
            </a:r>
            <a:endParaRPr lang="fr-FR" sz="36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195263"/>
            <a:ext cx="7058025" cy="1019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fr-FR" sz="3600" dirty="0">
                <a:solidFill>
                  <a:srgbClr val="FF66CC"/>
                </a:solidFill>
              </a:rPr>
              <a:t>Fragmentation </a:t>
            </a:r>
            <a:r>
              <a:rPr lang="fr-FR" sz="3600" dirty="0" smtClean="0">
                <a:solidFill>
                  <a:srgbClr val="FF66CC"/>
                </a:solidFill>
              </a:rPr>
              <a:t>BDP/P2P/GRID</a:t>
            </a:r>
            <a:endParaRPr lang="fr-FR" sz="4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DD1C305B-296D-488B-B850-4FF6B864062C}" type="slidenum">
              <a:rPr lang="fr-FR"/>
              <a:pPr/>
              <a:t>21</a:t>
            </a:fld>
            <a:endParaRPr 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2438"/>
            <a:ext cx="6196013" cy="1281112"/>
          </a:xfrm>
          <a:noFill/>
          <a:ln>
            <a:solidFill>
              <a:schemeClr val="bg2"/>
            </a:solidFill>
          </a:ln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/>
          <a:lstStyle/>
          <a:p>
            <a:r>
              <a:rPr lang="fr-FR" sz="3600" dirty="0">
                <a:solidFill>
                  <a:srgbClr val="FF9900"/>
                </a:solidFill>
              </a:rPr>
              <a:t>Architecture </a:t>
            </a:r>
            <a:r>
              <a:rPr lang="fr-FR" sz="3600" dirty="0" smtClean="0">
                <a:solidFill>
                  <a:srgbClr val="FF9900"/>
                </a:solidFill>
              </a:rPr>
              <a:t> BDP/P2P</a:t>
            </a:r>
            <a:r>
              <a:rPr lang="fr-FR" sz="3600" dirty="0">
                <a:solidFill>
                  <a:srgbClr val="FF9900"/>
                </a:solidFill>
              </a:rPr>
              <a:t/>
            </a:r>
            <a:br>
              <a:rPr lang="fr-FR" sz="3600" dirty="0">
                <a:solidFill>
                  <a:srgbClr val="FF9900"/>
                </a:solidFill>
              </a:rPr>
            </a:br>
            <a:r>
              <a:rPr lang="fr-FR" sz="2400" dirty="0">
                <a:solidFill>
                  <a:srgbClr val="FF9900"/>
                </a:solidFill>
              </a:rPr>
              <a:t>(exemples)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709738"/>
            <a:ext cx="7772400" cy="4953000"/>
          </a:xfrm>
        </p:spPr>
        <p:txBody>
          <a:bodyPr/>
          <a:lstStyle/>
          <a:p>
            <a:r>
              <a:rPr lang="fr-FR"/>
              <a:t>SQL Server</a:t>
            </a:r>
          </a:p>
          <a:p>
            <a:pPr lvl="1"/>
            <a:r>
              <a:rPr lang="fr-FR"/>
              <a:t> 256 serveurs (2006)</a:t>
            </a:r>
          </a:p>
          <a:p>
            <a:r>
              <a:rPr lang="fr-FR"/>
              <a:t>Sybase</a:t>
            </a:r>
          </a:p>
          <a:p>
            <a:pPr lvl="1"/>
            <a:r>
              <a:rPr lang="fr-FR"/>
              <a:t>64 serveurs</a:t>
            </a:r>
          </a:p>
          <a:p>
            <a:r>
              <a:rPr lang="fr-FR"/>
              <a:t>DB2</a:t>
            </a:r>
          </a:p>
          <a:p>
            <a:pPr lvl="1"/>
            <a:r>
              <a:rPr lang="fr-FR"/>
              <a:t>16  (gros ?) serveurs ?</a:t>
            </a:r>
          </a:p>
          <a:p>
            <a:r>
              <a:rPr lang="fr-FR"/>
              <a:t>Oracle</a:t>
            </a:r>
          </a:p>
          <a:p>
            <a:pPr lvl="1"/>
            <a:r>
              <a:rPr lang="fr-FR"/>
              <a:t>parallèle non-BDR (CPUs partagent les disques)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39900"/>
            <a:ext cx="5651500" cy="4610100"/>
          </a:xfrm>
          <a:solidFill>
            <a:srgbClr val="100E5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buSzPct val="100000"/>
              <a:buFont typeface="ZapfDingbats" pitchFamily="82" charset="2"/>
              <a:buChar char="¶"/>
            </a:pPr>
            <a:r>
              <a:rPr lang="fr-FR" sz="2400" b="1">
                <a:solidFill>
                  <a:schemeClr val="tx2"/>
                </a:solidFill>
              </a:rPr>
              <a:t>Un usager peut avoir les données dans plusieurs BDs compatibles ANSI-SPARC et hétérogènes</a:t>
            </a:r>
          </a:p>
          <a:p>
            <a:r>
              <a:rPr lang="fr-FR" sz="2800" b="1">
                <a:solidFill>
                  <a:schemeClr val="tx2"/>
                </a:solidFill>
              </a:rPr>
              <a:t>Un GS présente toutes les données comme une seule BD classique </a:t>
            </a:r>
          </a:p>
          <a:p>
            <a:pPr lvl="1"/>
            <a:r>
              <a:rPr lang="fr-FR"/>
              <a:t>relationnelle ou fonctionnelle (DAPLEX)</a:t>
            </a:r>
          </a:p>
          <a:p>
            <a:r>
              <a:rPr lang="fr-FR" sz="2400"/>
              <a:t> </a:t>
            </a:r>
            <a:r>
              <a:rPr lang="fr-FR" sz="2400" b="1">
                <a:solidFill>
                  <a:schemeClr val="tx2"/>
                </a:solidFill>
              </a:rPr>
              <a:t>les ES sont dérivés de GS</a:t>
            </a:r>
            <a:r>
              <a:rPr lang="fr-FR" b="1">
                <a:solidFill>
                  <a:schemeClr val="tx2"/>
                </a:solidFill>
              </a:rPr>
              <a:t/>
            </a:r>
            <a:br>
              <a:rPr lang="fr-FR" b="1">
                <a:solidFill>
                  <a:schemeClr val="tx2"/>
                </a:solidFill>
              </a:rPr>
            </a:br>
            <a:endParaRPr lang="fr-FR" b="1">
              <a:solidFill>
                <a:schemeClr val="tx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7772400" cy="93345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 "bottom-up"</a:t>
            </a:r>
            <a:br>
              <a:rPr lang="fr-FR"/>
            </a:br>
            <a:r>
              <a:rPr lang="fr-FR" sz="2400" b="1">
                <a:solidFill>
                  <a:srgbClr val="00FF00"/>
                </a:solidFill>
              </a:rPr>
              <a:t>à Schéma Conceptuel Global (GS)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380163" y="3509963"/>
            <a:ext cx="579437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167563" y="3513138"/>
            <a:ext cx="579437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CS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394700" y="3492500"/>
            <a:ext cx="579438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881938" y="3735388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86613" y="2414588"/>
            <a:ext cx="977900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GS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6654800" y="2840038"/>
            <a:ext cx="855663" cy="69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7439025" y="2840038"/>
            <a:ext cx="282575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7861300" y="2874963"/>
            <a:ext cx="792163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680200" y="1587500"/>
            <a:ext cx="579438" cy="409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ES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7975600" y="1590675"/>
            <a:ext cx="579438" cy="409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ES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951663" y="2027238"/>
            <a:ext cx="558800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7840663" y="1973263"/>
            <a:ext cx="32543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680200" y="39497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410325" y="4492625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532563" y="52498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6535738" y="51736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6535738" y="56896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294563" y="52625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297738" y="51863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7297738" y="57023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8513763" y="53133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8516938" y="52371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8516938" y="57531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7442200" y="39370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8674100" y="3937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7134225" y="4475163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8362950" y="4497388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761163" y="6045200"/>
            <a:ext cx="17827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Approche GS  </a:t>
            </a:r>
          </a:p>
          <a:p>
            <a:r>
              <a:rPr lang="fr-FR" sz="2000" b="1">
                <a:solidFill>
                  <a:schemeClr val="accent2"/>
                </a:solidFill>
              </a:rPr>
              <a:t>("bottom-up")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0"/>
            <a:ext cx="8297862" cy="935038"/>
          </a:xfrm>
          <a:noFill/>
          <a:ln/>
        </p:spPr>
        <p:txBody>
          <a:bodyPr/>
          <a:lstStyle/>
          <a:p>
            <a:r>
              <a:rPr lang="fr-FR" sz="4000"/>
              <a:t>Problèmes avec l'approche "bottom-up"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676400"/>
            <a:ext cx="5503863" cy="4081463"/>
          </a:xfrm>
          <a:solidFill>
            <a:schemeClr val="accent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r-FR" sz="2800"/>
              <a:t>Création du schéma global</a:t>
            </a:r>
          </a:p>
          <a:p>
            <a:r>
              <a:rPr lang="fr-FR" sz="2800"/>
              <a:t>Hétérogénéité sémantique de données</a:t>
            </a:r>
          </a:p>
          <a:p>
            <a:r>
              <a:rPr lang="fr-FR" sz="2800"/>
              <a:t> Temps d'intégration / autonomie de restructuration locale</a:t>
            </a:r>
          </a:p>
          <a:p>
            <a:r>
              <a:rPr lang="fr-FR" sz="2800"/>
              <a:t> Mises à jour</a:t>
            </a:r>
          </a:p>
          <a:p>
            <a:r>
              <a:rPr lang="fr-FR" sz="2800"/>
              <a:t> Performances</a:t>
            </a:r>
          </a:p>
          <a:p>
            <a:r>
              <a:rPr lang="fr-FR" sz="2800"/>
              <a:t> Vues hétérogènes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380163" y="3509963"/>
            <a:ext cx="579437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167563" y="3513138"/>
            <a:ext cx="579437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CS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394700" y="3492500"/>
            <a:ext cx="579438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881938" y="3735388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186613" y="2414588"/>
            <a:ext cx="977900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GS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6654800" y="2840038"/>
            <a:ext cx="855663" cy="69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7439025" y="2840038"/>
            <a:ext cx="282575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7861300" y="2874963"/>
            <a:ext cx="792163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680200" y="1587500"/>
            <a:ext cx="579438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ES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975600" y="1590675"/>
            <a:ext cx="579438" cy="4095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ES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6951663" y="2027238"/>
            <a:ext cx="57785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7840663" y="1973263"/>
            <a:ext cx="325437" cy="434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680200" y="39497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6410325" y="4492625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532563" y="52498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535738" y="51736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6535738" y="56896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7294563" y="52625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297738" y="51863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7297738" y="57023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8513763" y="53133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8516938" y="52371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8516938" y="57531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7442200" y="39370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8674100" y="3937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7134225" y="4475163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8362950" y="4497388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6761163" y="6045200"/>
            <a:ext cx="17827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Approche GS  </a:t>
            </a:r>
          </a:p>
          <a:p>
            <a:r>
              <a:rPr lang="fr-FR" sz="2000" b="1">
                <a:solidFill>
                  <a:schemeClr val="accent2"/>
                </a:solidFill>
              </a:rPr>
              <a:t>("bottom-up")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8" y="2263775"/>
            <a:ext cx="5651500" cy="3141663"/>
          </a:xfrm>
          <a:solidFill>
            <a:srgbClr val="100E5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buSzPct val="100000"/>
              <a:buFont typeface="ZapfDingbats" pitchFamily="82" charset="2"/>
              <a:buChar char="¶"/>
            </a:pPr>
            <a:r>
              <a:rPr lang="fr-FR" sz="2400" b="1">
                <a:solidFill>
                  <a:schemeClr val="tx2"/>
                </a:solidFill>
              </a:rPr>
              <a:t>Un usager peut avoir les données dans plusieurs BDs compatibles ANSI-SPARC</a:t>
            </a:r>
          </a:p>
          <a:p>
            <a:r>
              <a:rPr lang="fr-FR" sz="2400" b="1">
                <a:solidFill>
                  <a:schemeClr val="tx2"/>
                </a:solidFill>
              </a:rPr>
              <a:t>En général il sera impossible de créer un Schéma Global (GS)</a:t>
            </a:r>
            <a:endParaRPr lang="fr-FR"/>
          </a:p>
          <a:p>
            <a:r>
              <a:rPr lang="fr-FR" sz="2400" b="1">
                <a:solidFill>
                  <a:schemeClr val="tx2"/>
                </a:solidFill>
              </a:rPr>
              <a:t>L'usager  peut  être en face de plusieurs CSs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7772400" cy="93345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(Multibase)</a:t>
            </a:r>
            <a:br>
              <a:rPr lang="fr-FR"/>
            </a:br>
            <a:r>
              <a:rPr lang="fr-FR" sz="2400" b="1">
                <a:solidFill>
                  <a:srgbClr val="00FF00"/>
                </a:solidFill>
              </a:rPr>
              <a:t>Absence de Schéma Conceptuel Global (GS)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237288" y="2747963"/>
            <a:ext cx="579437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024688" y="2751138"/>
            <a:ext cx="579437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FF00"/>
                </a:solidFill>
              </a:rPr>
              <a:t>CS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251825" y="2730500"/>
            <a:ext cx="579438" cy="409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CS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739063" y="2973388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537325" y="31877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267450" y="3730625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89688" y="44878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392863" y="44116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6392863" y="49276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7151688" y="45005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7154863" y="44243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7154863" y="49403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8370888" y="4551363"/>
            <a:ext cx="292100" cy="495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8374063" y="4475163"/>
            <a:ext cx="284162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8374063" y="4991100"/>
            <a:ext cx="284162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7299325" y="3175000"/>
            <a:ext cx="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531225" y="31750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6991350" y="3713163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8220075" y="3735388"/>
            <a:ext cx="579438" cy="40957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 b="1">
                <a:solidFill>
                  <a:srgbClr val="000000"/>
                </a:solidFill>
              </a:rPr>
              <a:t>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85775"/>
            <a:ext cx="7772400" cy="7366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 multibase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 (W. Litwin &amp; al, années  1980)</a:t>
            </a:r>
          </a:p>
        </p:txBody>
      </p:sp>
      <p:graphicFrame>
        <p:nvGraphicFramePr>
          <p:cNvPr id="184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1988" y="1812925"/>
          <a:ext cx="8101012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Picture" r:id="rId4" imgW="7570440" imgH="4282920" progId="Word.Document.8">
                  <p:embed/>
                </p:oleObj>
              </mc:Choice>
              <mc:Fallback>
                <p:oleObj name="Picture" r:id="rId4" imgW="7570440" imgH="428292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812925"/>
                        <a:ext cx="8101012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6988" y="2546350"/>
            <a:ext cx="1173162" cy="706438"/>
          </a:xfrm>
          <a:prstGeom prst="homePlate">
            <a:avLst>
              <a:gd name="adj" fmla="val 553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600"/>
              <a:t>ES</a:t>
            </a:r>
          </a:p>
          <a:p>
            <a:pPr algn="ctr"/>
            <a:r>
              <a:rPr lang="fr-FR" sz="1600"/>
              <a:t>multibase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836988" y="1360488"/>
            <a:ext cx="1087437" cy="939800"/>
          </a:xfrm>
          <a:prstGeom prst="hexagon">
            <a:avLst>
              <a:gd name="adj" fmla="val 28922"/>
              <a:gd name="vf" fmla="val 11547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sz="1800">
                <a:solidFill>
                  <a:schemeClr val="hlink"/>
                </a:solidFill>
              </a:rPr>
              <a:t>Req.</a:t>
            </a:r>
          </a:p>
          <a:p>
            <a:pPr algn="ctr"/>
            <a:r>
              <a:rPr lang="fr-FR" sz="1800">
                <a:solidFill>
                  <a:schemeClr val="hlink"/>
                </a:solidFill>
              </a:rPr>
              <a:t>MDB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6838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 dirty="0"/>
              <a:t>Architecture MBD (</a:t>
            </a:r>
            <a:r>
              <a:rPr lang="fr-FR" dirty="0" err="1"/>
              <a:t>Multibase</a:t>
            </a:r>
            <a:r>
              <a:rPr lang="fr-FR" dirty="0"/>
              <a:t>)</a:t>
            </a:r>
            <a:br>
              <a:rPr lang="fr-FR" dirty="0"/>
            </a:br>
            <a:r>
              <a:rPr lang="fr-FR" sz="2400" b="1" dirty="0" smtClean="0">
                <a:solidFill>
                  <a:srgbClr val="00FF00"/>
                </a:solidFill>
              </a:rPr>
              <a:t>Fonctions du Langage </a:t>
            </a:r>
            <a:r>
              <a:rPr lang="fr-FR" sz="2400" b="1" dirty="0" err="1">
                <a:solidFill>
                  <a:srgbClr val="00FF00"/>
                </a:solidFill>
              </a:rPr>
              <a:t>Multibase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37550" cy="4884738"/>
          </a:xfrm>
          <a:solidFill>
            <a:schemeClr val="accent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buSzPct val="100000"/>
              <a:buFont typeface="ZapfDingbats" pitchFamily="82" charset="2"/>
              <a:buChar char="·"/>
            </a:pPr>
            <a:r>
              <a:rPr lang="fr-FR" sz="2800" b="1" dirty="0"/>
              <a:t>Un langage de définition et de manipulation</a:t>
            </a:r>
            <a:r>
              <a:rPr lang="fr-FR" sz="2800" b="1" dirty="0">
                <a:solidFill>
                  <a:srgbClr val="00FF00"/>
                </a:solidFill>
              </a:rPr>
              <a:t> </a:t>
            </a:r>
            <a:r>
              <a:rPr lang="fr-FR" sz="2800" b="1" dirty="0"/>
              <a:t>de </a:t>
            </a:r>
            <a:r>
              <a:rPr lang="fr-FR" sz="2800" b="1" i="1" dirty="0">
                <a:solidFill>
                  <a:schemeClr val="tx2"/>
                </a:solidFill>
              </a:rPr>
              <a:t>collections</a:t>
            </a:r>
            <a:r>
              <a:rPr lang="fr-FR" sz="2800" b="1" dirty="0"/>
              <a:t> de </a:t>
            </a:r>
            <a:r>
              <a:rPr lang="fr-FR" sz="2800" b="1" dirty="0" err="1"/>
              <a:t>BDs</a:t>
            </a:r>
            <a:r>
              <a:rPr lang="fr-FR" sz="2800" b="1" dirty="0"/>
              <a:t>  </a:t>
            </a:r>
            <a:r>
              <a:rPr lang="fr-FR" sz="2800" b="1" dirty="0">
                <a:solidFill>
                  <a:srgbClr val="00FF00"/>
                </a:solidFill>
              </a:rPr>
              <a:t>(</a:t>
            </a:r>
            <a:r>
              <a:rPr lang="fr-FR" sz="2800" b="1" dirty="0" err="1">
                <a:solidFill>
                  <a:srgbClr val="00FF00"/>
                </a:solidFill>
              </a:rPr>
              <a:t>multibases</a:t>
            </a:r>
            <a:r>
              <a:rPr lang="fr-FR" sz="2800" b="1" dirty="0">
                <a:solidFill>
                  <a:srgbClr val="00FF00"/>
                </a:solidFill>
              </a:rPr>
              <a:t>) au niveau  conceptuel MDB</a:t>
            </a:r>
            <a:endParaRPr lang="fr-FR" sz="2800" b="1" dirty="0"/>
          </a:p>
          <a:p>
            <a:pPr lvl="2"/>
            <a:r>
              <a:rPr lang="fr-FR" sz="2800" dirty="0" smtClean="0"/>
              <a:t>Formulation </a:t>
            </a:r>
            <a:r>
              <a:rPr lang="fr-FR" sz="2800" dirty="0"/>
              <a:t>de requêtes (</a:t>
            </a:r>
            <a:r>
              <a:rPr lang="fr-FR" sz="2800" dirty="0">
                <a:solidFill>
                  <a:schemeClr val="tx2"/>
                </a:solidFill>
              </a:rPr>
              <a:t>explicitement</a:t>
            </a:r>
            <a:r>
              <a:rPr lang="fr-FR" sz="2800" dirty="0"/>
              <a:t>) </a:t>
            </a:r>
            <a:r>
              <a:rPr lang="fr-FR" sz="2800" dirty="0" err="1"/>
              <a:t>multibases</a:t>
            </a:r>
            <a:endParaRPr lang="fr-FR" sz="2800" dirty="0"/>
          </a:p>
          <a:p>
            <a:pPr lvl="3"/>
            <a:r>
              <a:rPr lang="fr-FR" sz="2400" dirty="0"/>
              <a:t>se </a:t>
            </a:r>
            <a:r>
              <a:rPr lang="fr-FR" sz="2800" dirty="0" err="1"/>
              <a:t>referant</a:t>
            </a:r>
            <a:r>
              <a:rPr lang="fr-FR" sz="2800" dirty="0"/>
              <a:t> aux </a:t>
            </a:r>
            <a:r>
              <a:rPr lang="fr-FR" sz="2800" b="1" dirty="0">
                <a:solidFill>
                  <a:srgbClr val="00FF00"/>
                </a:solidFill>
              </a:rPr>
              <a:t>noms</a:t>
            </a:r>
            <a:r>
              <a:rPr lang="fr-FR" sz="2800" dirty="0"/>
              <a:t> de </a:t>
            </a:r>
            <a:r>
              <a:rPr lang="fr-FR" sz="2800" dirty="0" err="1"/>
              <a:t>BDs</a:t>
            </a:r>
            <a:endParaRPr lang="fr-FR" sz="2800" dirty="0"/>
          </a:p>
          <a:p>
            <a:pPr lvl="3"/>
            <a:r>
              <a:rPr lang="fr-FR" sz="2800" dirty="0"/>
              <a:t>avec des jointures </a:t>
            </a:r>
            <a:r>
              <a:rPr lang="fr-FR" sz="2800" dirty="0" err="1"/>
              <a:t>multibases</a:t>
            </a:r>
            <a:r>
              <a:rPr lang="fr-FR" sz="2800" dirty="0"/>
              <a:t>...</a:t>
            </a:r>
          </a:p>
          <a:p>
            <a:pPr>
              <a:buSzPct val="150000"/>
              <a:buFont typeface="Wingdings" pitchFamily="2" charset="2"/>
              <a:buChar char="&amp;"/>
            </a:pPr>
            <a:r>
              <a:rPr lang="fr-FR" sz="2800" dirty="0">
                <a:solidFill>
                  <a:srgbClr val="00FF00"/>
                </a:solidFill>
              </a:rPr>
              <a:t> </a:t>
            </a:r>
            <a:r>
              <a:rPr lang="fr-FR" sz="2800" b="1" dirty="0">
                <a:solidFill>
                  <a:schemeClr val="tx2"/>
                </a:solidFill>
              </a:rPr>
              <a:t>Trouver dans la base Michelin et dans la base Gaumont tous les restaurants '**' et cinémas sur une même rue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6838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(Multibase)</a:t>
            </a:r>
            <a:br>
              <a:rPr lang="fr-FR"/>
            </a:br>
            <a:r>
              <a:rPr lang="fr-FR" sz="2400" b="1">
                <a:solidFill>
                  <a:srgbClr val="00FF00"/>
                </a:solidFill>
              </a:rPr>
              <a:t>Concept de Langage Multibase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37550" cy="4884738"/>
          </a:xfrm>
          <a:solidFill>
            <a:schemeClr val="accent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buSzPct val="100000"/>
              <a:buFont typeface="ZapfDingbats" pitchFamily="82" charset="2"/>
              <a:buChar char="·"/>
            </a:pPr>
            <a:r>
              <a:rPr lang="fr-FR" dirty="0" smtClean="0"/>
              <a:t>Définition </a:t>
            </a:r>
            <a:r>
              <a:rPr lang="fr-FR" dirty="0"/>
              <a:t>de ES </a:t>
            </a:r>
            <a:r>
              <a:rPr lang="fr-FR" dirty="0" err="1" smtClean="0"/>
              <a:t>multibase</a:t>
            </a:r>
            <a:r>
              <a:rPr lang="fr-FR" dirty="0" smtClean="0"/>
              <a:t> (MES)</a:t>
            </a:r>
            <a:endParaRPr lang="fr-FR" dirty="0"/>
          </a:p>
          <a:p>
            <a:pPr lvl="2"/>
            <a:r>
              <a:rPr lang="fr-FR" sz="3200" dirty="0" smtClean="0"/>
              <a:t>Présente plusieurs </a:t>
            </a:r>
            <a:r>
              <a:rPr lang="fr-FR" sz="3200" dirty="0"/>
              <a:t>bases comme une seule BD</a:t>
            </a:r>
          </a:p>
          <a:p>
            <a:pPr lvl="2"/>
            <a:r>
              <a:rPr lang="fr-FR" sz="3200" dirty="0" smtClean="0"/>
              <a:t>Peut  intégrer des </a:t>
            </a:r>
            <a:r>
              <a:rPr lang="fr-FR" sz="3200" dirty="0" err="1" smtClean="0"/>
              <a:t>CSs</a:t>
            </a:r>
            <a:r>
              <a:rPr lang="fr-FR" sz="3200" dirty="0" smtClean="0"/>
              <a:t> ou des ES ou des  MES</a:t>
            </a:r>
          </a:p>
          <a:p>
            <a:pPr lvl="3"/>
            <a:endParaRPr lang="fr-FR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6838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(Multibase)</a:t>
            </a:r>
            <a:br>
              <a:rPr lang="fr-FR"/>
            </a:br>
            <a:r>
              <a:rPr lang="fr-FR" sz="2400" b="1">
                <a:solidFill>
                  <a:srgbClr val="00FF00"/>
                </a:solidFill>
              </a:rPr>
              <a:t>Concept de Langage Multibase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5357826"/>
          </a:xfrm>
          <a:solidFill>
            <a:schemeClr val="accent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dirty="0" smtClean="0"/>
              <a:t>Définition </a:t>
            </a:r>
            <a:r>
              <a:rPr lang="fr-FR" dirty="0"/>
              <a:t>de dépendances </a:t>
            </a:r>
            <a:r>
              <a:rPr lang="fr-FR" dirty="0" err="1"/>
              <a:t>multibases</a:t>
            </a:r>
            <a:r>
              <a:rPr lang="fr-FR" dirty="0"/>
              <a:t> entre les </a:t>
            </a:r>
            <a:r>
              <a:rPr lang="fr-FR" dirty="0" err="1" smtClean="0"/>
              <a:t>CSs</a:t>
            </a:r>
            <a:r>
              <a:rPr lang="fr-FR" dirty="0" smtClean="0"/>
              <a:t>  (la composante DS)</a:t>
            </a:r>
            <a:endParaRPr lang="fr-FR" dirty="0"/>
          </a:p>
          <a:p>
            <a:pPr lvl="1">
              <a:spcBef>
                <a:spcPts val="600"/>
              </a:spcBef>
            </a:pPr>
            <a:r>
              <a:rPr lang="fr-FR" sz="3200" dirty="0" smtClean="0"/>
              <a:t>sémantiques  (</a:t>
            </a:r>
            <a:r>
              <a:rPr lang="fr-FR" sz="3200" i="1" dirty="0" smtClean="0"/>
              <a:t>ontologies</a:t>
            </a:r>
            <a:r>
              <a:rPr lang="fr-FR" sz="3200" dirty="0" smtClean="0"/>
              <a:t>), p.ex. en RDF</a:t>
            </a:r>
          </a:p>
          <a:p>
            <a:pPr lvl="2">
              <a:spcBef>
                <a:spcPts val="600"/>
              </a:spcBef>
            </a:pPr>
            <a:r>
              <a:rPr lang="fr-FR" sz="2800" dirty="0" smtClean="0"/>
              <a:t> City Is Ville ; </a:t>
            </a:r>
            <a:r>
              <a:rPr lang="fr-FR" sz="2800" dirty="0" err="1" smtClean="0"/>
              <a:t>Town</a:t>
            </a:r>
            <a:r>
              <a:rPr lang="fr-FR" sz="2800" dirty="0" smtClean="0"/>
              <a:t> Is Ville ; Township Is Ville</a:t>
            </a:r>
          </a:p>
          <a:p>
            <a:pPr lvl="1">
              <a:spcBef>
                <a:spcPts val="600"/>
              </a:spcBef>
            </a:pPr>
            <a:r>
              <a:rPr lang="fr-FR" sz="3200" dirty="0" smtClean="0"/>
              <a:t>intégrité </a:t>
            </a:r>
          </a:p>
          <a:p>
            <a:pPr lvl="2">
              <a:spcBef>
                <a:spcPts val="600"/>
              </a:spcBef>
            </a:pPr>
            <a:r>
              <a:rPr lang="fr-FR" sz="2800" dirty="0" smtClean="0"/>
              <a:t>Intégrité référentielle </a:t>
            </a:r>
            <a:r>
              <a:rPr lang="fr-FR" sz="2800" dirty="0" err="1" smtClean="0"/>
              <a:t>multibase</a:t>
            </a:r>
            <a:endParaRPr lang="fr-FR" sz="2800" dirty="0" smtClean="0"/>
          </a:p>
          <a:p>
            <a:pPr lvl="3">
              <a:spcBef>
                <a:spcPts val="600"/>
              </a:spcBef>
            </a:pPr>
            <a:r>
              <a:rPr lang="fr-FR" sz="2800" i="1" dirty="0" smtClean="0"/>
              <a:t>Aucun SGBD ne permet  encore de déclarer celle-ci  </a:t>
            </a:r>
          </a:p>
          <a:p>
            <a:pPr lvl="2">
              <a:spcBef>
                <a:spcPts val="600"/>
              </a:spcBef>
            </a:pPr>
            <a:r>
              <a:rPr lang="fr-FR" sz="2800" dirty="0" smtClean="0"/>
              <a:t> Pourquoi ? </a:t>
            </a:r>
          </a:p>
          <a:p>
            <a:pPr lvl="3">
              <a:spcBef>
                <a:spcPts val="600"/>
              </a:spcBef>
            </a:pPr>
            <a:r>
              <a:rPr lang="fr-FR" sz="2800" dirty="0" smtClean="0"/>
              <a:t>Bonne question sans bonne réponse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96838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(Multibase)</a:t>
            </a:r>
            <a:br>
              <a:rPr lang="fr-FR"/>
            </a:br>
            <a:r>
              <a:rPr lang="fr-FR" sz="2400" b="1">
                <a:solidFill>
                  <a:srgbClr val="00FF00"/>
                </a:solidFill>
              </a:rPr>
              <a:t>Concept de Langage Multibase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00174"/>
            <a:ext cx="8334404" cy="5357826"/>
          </a:xfrm>
          <a:solidFill>
            <a:schemeClr val="accent1"/>
          </a:solidFill>
          <a:ln/>
          <a:effectLst>
            <a:outerShdw dist="107763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fr-FR" dirty="0" smtClean="0"/>
              <a:t>Définition </a:t>
            </a:r>
            <a:r>
              <a:rPr lang="fr-FR" dirty="0"/>
              <a:t>de dépendances </a:t>
            </a:r>
            <a:r>
              <a:rPr lang="fr-FR" dirty="0" err="1"/>
              <a:t>multibases</a:t>
            </a:r>
            <a:r>
              <a:rPr lang="fr-FR" dirty="0"/>
              <a:t> entre les </a:t>
            </a:r>
            <a:r>
              <a:rPr lang="fr-FR" dirty="0" err="1"/>
              <a:t>CSs</a:t>
            </a:r>
            <a:endParaRPr lang="fr-FR" dirty="0"/>
          </a:p>
          <a:p>
            <a:pPr lvl="1"/>
            <a:r>
              <a:rPr lang="fr-FR" sz="3200" dirty="0" smtClean="0"/>
              <a:t>Sécurité</a:t>
            </a:r>
          </a:p>
          <a:p>
            <a:pPr lvl="2"/>
            <a:r>
              <a:rPr lang="fr-FR" sz="2800" dirty="0" smtClean="0"/>
              <a:t>Un usage ne peut pas sélectionner une donnée  D1 de la base B1 et la donnée D2 de la base B2</a:t>
            </a:r>
          </a:p>
          <a:p>
            <a:pPr lvl="1"/>
            <a:r>
              <a:rPr lang="fr-FR" sz="3200" dirty="0" smtClean="0"/>
              <a:t> manipulation...</a:t>
            </a:r>
          </a:p>
          <a:p>
            <a:pPr lvl="2"/>
            <a:r>
              <a:rPr lang="fr-FR" sz="2800" dirty="0" smtClean="0"/>
              <a:t> Déclencheurs </a:t>
            </a:r>
            <a:r>
              <a:rPr lang="fr-FR" sz="2800" dirty="0" err="1" smtClean="0"/>
              <a:t>multibases</a:t>
            </a:r>
            <a:endParaRPr lang="fr-FR" sz="2800" dirty="0" smtClean="0"/>
          </a:p>
          <a:p>
            <a:pPr lvl="3"/>
            <a:r>
              <a:rPr lang="fr-FR" sz="2800" dirty="0" err="1" smtClean="0"/>
              <a:t>Create</a:t>
            </a:r>
            <a:r>
              <a:rPr lang="fr-FR" sz="2800" dirty="0" smtClean="0"/>
              <a:t> Trigger …</a:t>
            </a:r>
            <a:endParaRPr lang="fr-FR" dirty="0" smtClean="0"/>
          </a:p>
          <a:p>
            <a:pPr lvl="2"/>
            <a:r>
              <a:rPr lang="fr-FR" sz="2800" dirty="0" smtClean="0"/>
              <a:t>Flux de diffusion </a:t>
            </a:r>
          </a:p>
          <a:p>
            <a:pPr lvl="3"/>
            <a:r>
              <a:rPr lang="fr-FR" sz="2400" dirty="0" smtClean="0"/>
              <a:t>RSS….</a:t>
            </a:r>
            <a:endParaRPr lang="fr-FR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EC346D28-7F05-479B-B4C4-30155E59191B}" type="slidenum">
              <a:rPr lang="fr-FR"/>
              <a:pPr/>
              <a:t>3</a:t>
            </a:fld>
            <a:endParaRPr lang="fr-FR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596" y="4286256"/>
            <a:ext cx="83052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SzPct val="150000"/>
              <a:buFont typeface="Monotype Sorts" pitchFamily="2" charset="2"/>
              <a:buChar char="*"/>
            </a:pPr>
            <a:r>
              <a:rPr lang="fr-FR" sz="2400" b="1" dirty="0">
                <a:solidFill>
                  <a:srgbClr val="FFFF00"/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smtClean="0"/>
              <a:t>Principles of Distributed Databases . 2 ed. Tamer </a:t>
            </a:r>
            <a:r>
              <a:rPr lang="en-US" sz="3600" b="1" dirty="0" err="1" smtClean="0"/>
              <a:t>Ozsu</a:t>
            </a:r>
            <a:r>
              <a:rPr lang="en-US" sz="3600" b="1" dirty="0" smtClean="0"/>
              <a:t>, Patrick Valduriez, Prentice  Hall &amp; Web (download)</a:t>
            </a:r>
            <a:endParaRPr lang="fr-FR" sz="24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892425" y="0"/>
            <a:ext cx="4567238" cy="762000"/>
          </a:xfrm>
          <a:prstGeom prst="rect">
            <a:avLst/>
          </a:prstGeom>
          <a:solidFill>
            <a:srgbClr val="0032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>
                <a:solidFill>
                  <a:srgbClr val="FFFF00"/>
                </a:solidFill>
              </a:rPr>
              <a:t>Livres de Support</a:t>
            </a:r>
            <a:endParaRPr lang="fr-FR" sz="4400" dirty="0">
              <a:solidFill>
                <a:srgbClr val="FFFF00"/>
              </a:solidFill>
            </a:endParaRPr>
          </a:p>
        </p:txBody>
      </p:sp>
      <p:pic>
        <p:nvPicPr>
          <p:cNvPr id="14" name="~PP2390.WAV">
            <a:hlinkClick r:id="" action="ppaction://media"/>
          </p:cNvPr>
          <p:cNvPicPr>
            <a:picLocks noRot="1" noChangeAspect="1"/>
          </p:cNvPicPr>
          <p:nvPr>
            <a:wavAudioFile r:embed="rId1" name="~PP2390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571612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fr-FR" dirty="0"/>
              <a:t>Architecture MBD (</a:t>
            </a:r>
            <a:r>
              <a:rPr lang="fr-FR" dirty="0" err="1"/>
              <a:t>Multibase</a:t>
            </a:r>
            <a:r>
              <a:rPr lang="fr-FR" dirty="0"/>
              <a:t>)</a:t>
            </a:r>
            <a:br>
              <a:rPr lang="fr-FR" dirty="0"/>
            </a:br>
            <a:r>
              <a:rPr lang="fr-FR" sz="2400" b="1" dirty="0">
                <a:solidFill>
                  <a:srgbClr val="00FF00"/>
                </a:solidFill>
              </a:rPr>
              <a:t>Concept de </a:t>
            </a:r>
            <a:r>
              <a:rPr lang="fr-FR" sz="2400" b="1" dirty="0" err="1">
                <a:solidFill>
                  <a:srgbClr val="00FF00"/>
                </a:solidFill>
              </a:rPr>
              <a:t>Multibase</a:t>
            </a:r>
            <a:endParaRPr lang="fr-FR" sz="2400" b="1" dirty="0">
              <a:solidFill>
                <a:srgbClr val="00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4657725"/>
          </a:xfrm>
          <a:noFill/>
          <a:ln/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Une </a:t>
            </a:r>
            <a:r>
              <a:rPr lang="fr-FR" dirty="0" err="1">
                <a:solidFill>
                  <a:schemeClr val="tx2"/>
                </a:solidFill>
              </a:rPr>
              <a:t>multibase</a:t>
            </a:r>
            <a:r>
              <a:rPr lang="fr-FR" dirty="0">
                <a:solidFill>
                  <a:schemeClr val="tx2"/>
                </a:solidFill>
              </a:rPr>
              <a:t> (MBD) est une collection de </a:t>
            </a:r>
            <a:r>
              <a:rPr lang="fr-FR" dirty="0" err="1">
                <a:solidFill>
                  <a:schemeClr val="tx2"/>
                </a:solidFill>
              </a:rPr>
              <a:t>BDs</a:t>
            </a:r>
            <a:r>
              <a:rPr lang="fr-FR" dirty="0">
                <a:solidFill>
                  <a:schemeClr val="tx2"/>
                </a:solidFill>
              </a:rPr>
              <a:t> munie d'un langage </a:t>
            </a:r>
            <a:r>
              <a:rPr lang="fr-FR" dirty="0" err="1">
                <a:solidFill>
                  <a:schemeClr val="tx2"/>
                </a:solidFill>
              </a:rPr>
              <a:t>multibase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rgbClr val="00FF00"/>
                </a:solidFill>
              </a:rPr>
              <a:t>par exemple le langage MSQL que l'on </a:t>
            </a:r>
            <a:r>
              <a:rPr lang="fr-FR" dirty="0" smtClean="0">
                <a:solidFill>
                  <a:srgbClr val="00FF00"/>
                </a:solidFill>
              </a:rPr>
              <a:t>verra</a:t>
            </a:r>
            <a:endParaRPr lang="fr-FR" dirty="0">
              <a:solidFill>
                <a:srgbClr val="00FF00"/>
              </a:solidFill>
            </a:endParaRPr>
          </a:p>
          <a:p>
            <a:r>
              <a:rPr lang="fr-FR" dirty="0"/>
              <a:t>Une collection de </a:t>
            </a:r>
            <a:r>
              <a:rPr lang="fr-FR" dirty="0" err="1"/>
              <a:t>BDs</a:t>
            </a:r>
            <a:r>
              <a:rPr lang="fr-FR" dirty="0"/>
              <a:t> sans langage </a:t>
            </a:r>
            <a:r>
              <a:rPr lang="fr-FR" dirty="0" err="1"/>
              <a:t>multibase</a:t>
            </a:r>
            <a:r>
              <a:rPr lang="fr-FR" dirty="0"/>
              <a:t> n'est pas une MDB, mais juste une collection de </a:t>
            </a:r>
            <a:r>
              <a:rPr lang="fr-FR" dirty="0" err="1"/>
              <a:t>BDs</a:t>
            </a:r>
            <a:endParaRPr lang="fr-FR" dirty="0"/>
          </a:p>
          <a:p>
            <a:pPr lvl="1"/>
            <a:r>
              <a:rPr lang="fr-FR" dirty="0"/>
              <a:t>d'une même manière qu'une collection de fichiers plats (tables) </a:t>
            </a:r>
            <a:r>
              <a:rPr lang="fr-FR" u="sng" dirty="0"/>
              <a:t>sans</a:t>
            </a:r>
            <a:r>
              <a:rPr lang="fr-FR" dirty="0"/>
              <a:t> langage de base de données, SQL par exemple, n'est pas une BD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Quelques multibases potentielles</a:t>
            </a:r>
          </a:p>
        </p:txBody>
      </p:sp>
      <p:sp useBgFill="1">
        <p:nvSpPr>
          <p:cNvPr id="21507" name="Oval 3"/>
          <p:cNvSpPr>
            <a:spLocks noChangeArrowheads="1"/>
          </p:cNvSpPr>
          <p:nvPr/>
        </p:nvSpPr>
        <p:spPr bwMode="auto">
          <a:xfrm>
            <a:off x="342900" y="1714500"/>
            <a:ext cx="4343400" cy="3352800"/>
          </a:xfrm>
          <a:prstGeom prst="ellipse">
            <a:avLst/>
          </a:prstGeom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57313" y="2119313"/>
            <a:ext cx="2473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Cours  &amp; étudiants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57313" y="3033713"/>
            <a:ext cx="1752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Bibliothèque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57313" y="4024313"/>
            <a:ext cx="1398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Employés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5472113" y="2043113"/>
            <a:ext cx="798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Rest.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243513" y="2576513"/>
            <a:ext cx="1382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Mes-amis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1149350" y="2063750"/>
            <a:ext cx="28829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768350" y="2901950"/>
            <a:ext cx="28829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7112000" y="1701800"/>
            <a:ext cx="1930400" cy="2235200"/>
          </a:xfrm>
          <a:prstGeom prst="ellipse">
            <a:avLst/>
          </a:prstGeom>
          <a:solidFill>
            <a:srgbClr val="100E51"/>
          </a:solidFill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>
                <a:solidFill>
                  <a:schemeClr val="accent2"/>
                </a:solidFill>
              </a:rPr>
              <a:t>Autres BDs</a:t>
            </a:r>
          </a:p>
          <a:p>
            <a:pPr algn="ctr"/>
            <a:r>
              <a:rPr lang="fr-FR">
                <a:solidFill>
                  <a:schemeClr val="accent2"/>
                </a:solidFill>
              </a:rPr>
              <a:t>sur</a:t>
            </a:r>
          </a:p>
          <a:p>
            <a:pPr algn="ctr"/>
            <a:r>
              <a:rPr lang="fr-FR">
                <a:solidFill>
                  <a:schemeClr val="accent2"/>
                </a:solidFill>
              </a:rPr>
              <a:t>Internet</a:t>
            </a: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1073150" y="3968750"/>
            <a:ext cx="19685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338513" y="3871913"/>
            <a:ext cx="101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Paris 9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740150" y="3435350"/>
            <a:ext cx="5207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4044950" y="3054350"/>
            <a:ext cx="5207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395913" y="349091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Privé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340350" y="2063750"/>
            <a:ext cx="9779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111750" y="2597150"/>
            <a:ext cx="15875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786313" y="5472113"/>
            <a:ext cx="1023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Teletel</a:t>
            </a:r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381500" y="4457700"/>
            <a:ext cx="1676400" cy="22098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4654550" y="5949950"/>
            <a:ext cx="2159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5111750" y="6254750"/>
            <a:ext cx="292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5111750" y="5873750"/>
            <a:ext cx="673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691313" y="463391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Folio</a:t>
            </a:r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6330950" y="4273550"/>
            <a:ext cx="1663700" cy="1816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6559550" y="5340350"/>
            <a:ext cx="673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7550150" y="5187950"/>
            <a:ext cx="292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4978400" y="1778000"/>
            <a:ext cx="1930400" cy="22352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4786313" y="4786313"/>
            <a:ext cx="755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Cine</a:t>
            </a:r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4730750" y="4730750"/>
            <a:ext cx="901700" cy="520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576263" y="5180013"/>
            <a:ext cx="2695575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MSQL: </a:t>
            </a:r>
            <a:br>
              <a:rPr lang="fr-FR" sz="2000"/>
            </a:br>
            <a:r>
              <a:rPr lang="fr-FR" sz="2000"/>
              <a:t>Create MDB Paris 9</a:t>
            </a:r>
          </a:p>
          <a:p>
            <a:r>
              <a:rPr lang="fr-FR" sz="2000"/>
              <a:t>      Include Employés</a:t>
            </a:r>
          </a:p>
          <a:p>
            <a:r>
              <a:rPr lang="fr-FR" sz="2000"/>
              <a:t>      Include Bibliothèque</a:t>
            </a:r>
          </a:p>
          <a:p>
            <a:r>
              <a:rPr lang="fr-FR" sz="2000"/>
              <a:t>      .....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363"/>
            <a:ext cx="7772400" cy="884237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</a:t>
            </a:r>
            <a:br>
              <a:rPr lang="fr-FR"/>
            </a:br>
            <a:r>
              <a:rPr lang="fr-FR" sz="2800" b="1">
                <a:solidFill>
                  <a:srgbClr val="00FF00"/>
                </a:solidFill>
              </a:rPr>
              <a:t>Concept de Sous-niveau Interne Logique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3863" y="1544638"/>
            <a:ext cx="8529637" cy="51704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09713"/>
            <a:ext cx="8353425" cy="38004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100000"/>
              <a:buFont typeface="ZapfDingbats" pitchFamily="82" charset="2"/>
              <a:buChar char="¸"/>
            </a:pPr>
            <a:r>
              <a:rPr lang="fr-FR" dirty="0">
                <a:solidFill>
                  <a:schemeClr val="tx2"/>
                </a:solidFill>
              </a:rPr>
              <a:t>Les modèles de données de </a:t>
            </a:r>
            <a:r>
              <a:rPr lang="fr-FR" dirty="0" err="1">
                <a:solidFill>
                  <a:schemeClr val="tx2"/>
                </a:solidFill>
              </a:rPr>
              <a:t>BDs</a:t>
            </a:r>
            <a:r>
              <a:rPr lang="fr-FR" dirty="0">
                <a:solidFill>
                  <a:schemeClr val="tx2"/>
                </a:solidFill>
              </a:rPr>
              <a:t> existantes peuvent être hétérogènes</a:t>
            </a:r>
          </a:p>
          <a:p>
            <a:pPr lvl="1">
              <a:lnSpc>
                <a:spcPct val="90000"/>
              </a:lnSpc>
            </a:pPr>
            <a:r>
              <a:rPr lang="fr-FR" dirty="0"/>
              <a:t>différent dialectes de SQL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Relationnel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XML </a:t>
            </a:r>
            <a:endParaRPr lang="fr-FR" dirty="0"/>
          </a:p>
          <a:p>
            <a:pPr lvl="1">
              <a:lnSpc>
                <a:spcPct val="90000"/>
              </a:lnSpc>
            </a:pPr>
            <a:r>
              <a:rPr lang="fr-FR" dirty="0" smtClean="0"/>
              <a:t>CCS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Il est préférable d'avoir un seul modèle au niveau </a:t>
            </a:r>
            <a:r>
              <a:rPr lang="fr-FR" dirty="0" err="1" smtClean="0"/>
              <a:t>multibase</a:t>
            </a:r>
            <a:endParaRPr lang="fr-FR" dirty="0" smtClean="0"/>
          </a:p>
          <a:p>
            <a:pPr lvl="1"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Il </a:t>
            </a:r>
            <a:r>
              <a:rPr lang="fr-FR" dirty="0">
                <a:solidFill>
                  <a:schemeClr val="tx2"/>
                </a:solidFill>
              </a:rPr>
              <a:t>faut avoir une possibilité d'un sous-niveau de traduction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363"/>
            <a:ext cx="7772400" cy="884237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MBD </a:t>
            </a:r>
            <a:br>
              <a:rPr lang="fr-FR"/>
            </a:br>
            <a:r>
              <a:rPr lang="fr-FR" sz="2800" b="1">
                <a:solidFill>
                  <a:srgbClr val="00FF00"/>
                </a:solidFill>
              </a:rPr>
              <a:t>Concept de Sous-niveau Interne Logique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3863" y="1544638"/>
            <a:ext cx="8529637" cy="51704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09713"/>
            <a:ext cx="8401080" cy="4276741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100000"/>
              <a:buFont typeface="ZapfDingbats" pitchFamily="82" charset="2"/>
              <a:buChar char="¹"/>
            </a:pPr>
            <a:r>
              <a:rPr lang="fr-FR" dirty="0" smtClean="0">
                <a:solidFill>
                  <a:schemeClr val="tx2"/>
                </a:solidFill>
              </a:rPr>
              <a:t>Par </a:t>
            </a:r>
            <a:r>
              <a:rPr lang="fr-FR" dirty="0">
                <a:solidFill>
                  <a:schemeClr val="tx2"/>
                </a:solidFill>
              </a:rPr>
              <a:t>ailleurs un DBA peut ne pas vouloir montrer son CS local au niveau  </a:t>
            </a:r>
            <a:r>
              <a:rPr lang="fr-FR" dirty="0" err="1">
                <a:solidFill>
                  <a:schemeClr val="tx2"/>
                </a:solidFill>
              </a:rPr>
              <a:t>multibase</a:t>
            </a:r>
            <a:endParaRPr lang="fr-FR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Solution générale</a:t>
            </a:r>
          </a:p>
          <a:p>
            <a:pPr lvl="1">
              <a:lnSpc>
                <a:spcPct val="90000"/>
              </a:lnSpc>
            </a:pPr>
            <a:r>
              <a:rPr lang="fr-FR" sz="3200" b="1" dirty="0" smtClean="0">
                <a:solidFill>
                  <a:schemeClr val="tx2"/>
                </a:solidFill>
              </a:rPr>
              <a:t>ILS </a:t>
            </a:r>
            <a:r>
              <a:rPr lang="fr-FR" sz="3200" b="1" dirty="0">
                <a:solidFill>
                  <a:schemeClr val="tx2"/>
                </a:solidFill>
              </a:rPr>
              <a:t>- Schéma Interne Logique</a:t>
            </a:r>
          </a:p>
          <a:p>
            <a:pPr lvl="2">
              <a:lnSpc>
                <a:spcPct val="90000"/>
              </a:lnSpc>
            </a:pPr>
            <a:r>
              <a:rPr lang="fr-FR" sz="3200" dirty="0"/>
              <a:t>inconnu de ANSI-SPARC</a:t>
            </a:r>
          </a:p>
          <a:p>
            <a:pPr lvl="2">
              <a:lnSpc>
                <a:spcPct val="90000"/>
              </a:lnSpc>
            </a:pPr>
            <a:r>
              <a:rPr lang="fr-FR" sz="3200" dirty="0"/>
              <a:t>appelé par la </a:t>
            </a:r>
            <a:r>
              <a:rPr lang="fr-FR" sz="3200" i="1" dirty="0"/>
              <a:t>passerelle</a:t>
            </a:r>
            <a:r>
              <a:rPr lang="fr-FR" sz="3200" dirty="0"/>
              <a:t> (Gateway) ou </a:t>
            </a:r>
            <a:r>
              <a:rPr lang="fr-FR" sz="3200" i="1" dirty="0"/>
              <a:t>médiateur</a:t>
            </a:r>
            <a:r>
              <a:rPr lang="fr-FR" sz="3200" dirty="0"/>
              <a:t> </a:t>
            </a:r>
          </a:p>
          <a:p>
            <a:pPr lvl="3">
              <a:lnSpc>
                <a:spcPct val="90000"/>
              </a:lnSpc>
            </a:pPr>
            <a:r>
              <a:rPr lang="fr-FR" sz="2800" dirty="0"/>
              <a:t>terminologie </a:t>
            </a:r>
            <a:r>
              <a:rPr lang="fr-FR" sz="2800" dirty="0" smtClean="0"/>
              <a:t>populaire</a:t>
            </a:r>
          </a:p>
          <a:p>
            <a:pPr lvl="3">
              <a:lnSpc>
                <a:spcPct val="90000"/>
              </a:lnSpc>
            </a:pPr>
            <a:r>
              <a:rPr lang="fr-FR" sz="2800" dirty="0" smtClean="0"/>
              <a:t> Origine: G. </a:t>
            </a:r>
            <a:r>
              <a:rPr lang="fr-FR" sz="2800" dirty="0" err="1" smtClean="0"/>
              <a:t>Wiederhold</a:t>
            </a:r>
            <a:r>
              <a:rPr lang="fr-FR" sz="2800" dirty="0" smtClean="0"/>
              <a:t> (</a:t>
            </a:r>
            <a:r>
              <a:rPr lang="fr-FR" sz="2800" dirty="0" err="1" smtClean="0"/>
              <a:t>Stanford</a:t>
            </a:r>
            <a:r>
              <a:rPr lang="fr-FR" sz="2800" dirty="0" smtClean="0"/>
              <a:t>)</a:t>
            </a:r>
            <a:endParaRPr lang="fr-FR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772400" cy="1000132"/>
          </a:xfrm>
          <a:noFill/>
          <a:ln/>
        </p:spPr>
        <p:txBody>
          <a:bodyPr anchor="t" anchorCtr="0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Système de Gestion </a:t>
            </a:r>
            <a:r>
              <a:rPr lang="fr-FR" sz="3200" b="1" dirty="0" err="1" smtClean="0">
                <a:solidFill>
                  <a:srgbClr val="FFFF00"/>
                </a:solidFill>
              </a:rPr>
              <a:t>Multibases</a:t>
            </a:r>
            <a:r>
              <a:rPr lang="fr-FR" sz="3200" b="1" dirty="0" smtClean="0">
                <a:solidFill>
                  <a:srgbClr val="FFFF00"/>
                </a:solidFill>
              </a:rPr>
              <a:t>  </a:t>
            </a:r>
            <a:r>
              <a:rPr lang="fr-FR" sz="2800" b="1" dirty="0" smtClean="0">
                <a:solidFill>
                  <a:srgbClr val="00FF00"/>
                </a:solidFill>
              </a:rPr>
              <a:t/>
            </a:r>
            <a:br>
              <a:rPr lang="fr-FR" sz="2800" b="1" dirty="0" smtClean="0">
                <a:solidFill>
                  <a:srgbClr val="00FF00"/>
                </a:solidFill>
              </a:rPr>
            </a:br>
            <a:r>
              <a:rPr lang="fr-FR" sz="2800" b="1" dirty="0" smtClean="0">
                <a:solidFill>
                  <a:srgbClr val="00FF00"/>
                </a:solidFill>
              </a:rPr>
              <a:t>(SGMB)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3863" y="1544638"/>
            <a:ext cx="8529637" cy="51704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1509713"/>
            <a:ext cx="8572560" cy="477680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  <a:buFont typeface="Wingdings" pitchFamily="2" charset="2"/>
              <a:buChar char="q"/>
            </a:pPr>
            <a:r>
              <a:rPr lang="fr-FR" dirty="0" smtClean="0">
                <a:solidFill>
                  <a:schemeClr val="tx2"/>
                </a:solidFill>
              </a:rPr>
              <a:t>Un système offrant l’interface </a:t>
            </a:r>
            <a:r>
              <a:rPr lang="fr-FR" dirty="0" err="1" smtClean="0">
                <a:solidFill>
                  <a:schemeClr val="tx2"/>
                </a:solidFill>
              </a:rPr>
              <a:t>multibase</a:t>
            </a:r>
            <a:endParaRPr lang="fr-FR" dirty="0" smtClean="0">
              <a:solidFill>
                <a:schemeClr val="tx2"/>
              </a:solidFill>
            </a:endParaRPr>
          </a:p>
          <a:p>
            <a:pPr marL="971550" lvl="1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3200" dirty="0" smtClean="0">
                <a:solidFill>
                  <a:schemeClr val="tx2"/>
                </a:solidFill>
              </a:rPr>
              <a:t> Sans être SGBD lui-même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Gère le niveau CS et ES de l’arch. MBD</a:t>
            </a:r>
            <a:endParaRPr lang="fr-FR" sz="3600" dirty="0" smtClean="0">
              <a:solidFill>
                <a:schemeClr val="tx2"/>
              </a:solidFill>
            </a:endParaRPr>
          </a:p>
          <a:p>
            <a:pPr marL="742950" indent="-7429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Appelé  souvent:</a:t>
            </a:r>
            <a:endParaRPr lang="fr-FR" sz="3600" dirty="0" smtClean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Médiateur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« </a:t>
            </a:r>
            <a:r>
              <a:rPr lang="fr-FR" sz="3200" dirty="0" err="1" smtClean="0">
                <a:solidFill>
                  <a:schemeClr val="tx2"/>
                </a:solidFill>
              </a:rPr>
              <a:t>Wrapper</a:t>
            </a:r>
            <a:r>
              <a:rPr lang="fr-FR" sz="3200" dirty="0" smtClean="0">
                <a:solidFill>
                  <a:schemeClr val="tx2"/>
                </a:solidFill>
              </a:rPr>
              <a:t> »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Intégrateur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« Meta – </a:t>
            </a:r>
            <a:r>
              <a:rPr lang="fr-FR" sz="3200" dirty="0" err="1" smtClean="0">
                <a:solidFill>
                  <a:schemeClr val="tx2"/>
                </a:solidFill>
              </a:rPr>
              <a:t>Engine</a:t>
            </a:r>
            <a:r>
              <a:rPr lang="fr-FR" sz="3200" dirty="0" smtClean="0">
                <a:solidFill>
                  <a:schemeClr val="tx2"/>
                </a:solidFill>
              </a:rPr>
              <a:t> »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Méta-SGBD….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772400" cy="1000132"/>
          </a:xfrm>
          <a:noFill/>
          <a:ln/>
        </p:spPr>
        <p:txBody>
          <a:bodyPr anchor="t" anchorCtr="0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Système de Gestion </a:t>
            </a:r>
            <a:r>
              <a:rPr lang="fr-FR" sz="3200" b="1" dirty="0" err="1" smtClean="0">
                <a:solidFill>
                  <a:srgbClr val="FFFF00"/>
                </a:solidFill>
              </a:rPr>
              <a:t>Multibases</a:t>
            </a:r>
            <a:r>
              <a:rPr lang="fr-FR" sz="3200" b="1" dirty="0" smtClean="0">
                <a:solidFill>
                  <a:srgbClr val="FFFF00"/>
                </a:solidFill>
              </a:rPr>
              <a:t>  </a:t>
            </a:r>
            <a:r>
              <a:rPr lang="fr-FR" sz="2800" b="1" dirty="0" smtClean="0">
                <a:solidFill>
                  <a:srgbClr val="00FF00"/>
                </a:solidFill>
              </a:rPr>
              <a:t/>
            </a:r>
            <a:br>
              <a:rPr lang="fr-FR" sz="2800" b="1" dirty="0" smtClean="0">
                <a:solidFill>
                  <a:srgbClr val="00FF00"/>
                </a:solidFill>
              </a:rPr>
            </a:br>
            <a:r>
              <a:rPr lang="fr-FR" sz="2800" b="1" dirty="0" smtClean="0">
                <a:solidFill>
                  <a:srgbClr val="00FF00"/>
                </a:solidFill>
              </a:rPr>
              <a:t>(SGMB)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3863" y="1544638"/>
            <a:ext cx="8529637" cy="51704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09713"/>
            <a:ext cx="8401080" cy="4276741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fr-FR" dirty="0" smtClean="0">
                <a:solidFill>
                  <a:schemeClr val="tx2"/>
                </a:solidFill>
              </a:rPr>
              <a:t>Exemples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Historiques relationnels: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UniSQL</a:t>
            </a:r>
            <a:r>
              <a:rPr lang="fr-FR" dirty="0" smtClean="0">
                <a:solidFill>
                  <a:schemeClr val="tx2"/>
                </a:solidFill>
              </a:rPr>
              <a:t>/M, EDASQL…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Actuels: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2800" dirty="0" smtClean="0">
                <a:solidFill>
                  <a:schemeClr val="tx2"/>
                </a:solidFill>
              </a:rPr>
              <a:t>Relationnel QBE d’</a:t>
            </a:r>
            <a:r>
              <a:rPr lang="fr-FR" sz="2800" dirty="0" err="1" smtClean="0">
                <a:solidFill>
                  <a:schemeClr val="tx2"/>
                </a:solidFill>
              </a:rPr>
              <a:t>Excell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/>
                </a:solidFill>
              </a:rPr>
              <a:t>Web par mots Clés: 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err="1" smtClean="0">
                <a:solidFill>
                  <a:schemeClr val="tx2"/>
                </a:solidFill>
              </a:rPr>
              <a:t>MetaCrawler</a:t>
            </a:r>
            <a:r>
              <a:rPr lang="fr-FR" sz="2800" dirty="0" smtClean="0">
                <a:solidFill>
                  <a:schemeClr val="tx2"/>
                </a:solidFill>
              </a:rPr>
              <a:t>, </a:t>
            </a:r>
            <a:r>
              <a:rPr lang="fr-FR" sz="2800" dirty="0" err="1" smtClean="0">
                <a:solidFill>
                  <a:schemeClr val="tx2"/>
                </a:solidFill>
              </a:rPr>
              <a:t>DogPile</a:t>
            </a:r>
            <a:r>
              <a:rPr lang="fr-FR" sz="2800" dirty="0" smtClean="0">
                <a:solidFill>
                  <a:schemeClr val="tx2"/>
                </a:solidFill>
              </a:rPr>
              <a:t>, </a:t>
            </a:r>
            <a:r>
              <a:rPr lang="fr-FR" sz="2800" dirty="0" err="1" smtClean="0">
                <a:solidFill>
                  <a:schemeClr val="tx2"/>
                </a:solidFill>
              </a:rPr>
              <a:t>IBoogie</a:t>
            </a:r>
            <a:r>
              <a:rPr lang="fr-FR" sz="2800" dirty="0" smtClean="0">
                <a:solidFill>
                  <a:schemeClr val="tx2"/>
                </a:solidFill>
              </a:rPr>
              <a:t>…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/>
                </a:solidFill>
              </a:rPr>
              <a:t>Web documentaire (CCS)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</a:rPr>
              <a:t>MetaPhys</a:t>
            </a:r>
            <a:r>
              <a:rPr lang="fr-FR" sz="2800" dirty="0" smtClean="0">
                <a:solidFill>
                  <a:schemeClr val="tx2"/>
                </a:solidFill>
              </a:rPr>
              <a:t>, Folio (</a:t>
            </a:r>
            <a:r>
              <a:rPr lang="fr-FR" sz="2800" dirty="0" err="1" smtClean="0">
                <a:solidFill>
                  <a:schemeClr val="tx2"/>
                </a:solidFill>
              </a:rPr>
              <a:t>Stanford</a:t>
            </a:r>
            <a:r>
              <a:rPr lang="fr-FR" sz="2800" dirty="0" smtClean="0">
                <a:solidFill>
                  <a:schemeClr val="tx2"/>
                </a:solidFill>
              </a:rPr>
              <a:t> U.)…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/>
                </a:solidFill>
              </a:rPr>
              <a:t> XML &amp; </a:t>
            </a:r>
            <a:r>
              <a:rPr lang="fr-FR" sz="2800" dirty="0" err="1" smtClean="0">
                <a:solidFill>
                  <a:schemeClr val="tx2"/>
                </a:solidFill>
              </a:rPr>
              <a:t>XQuery</a:t>
            </a:r>
            <a:r>
              <a:rPr lang="fr-FR" sz="2800" dirty="0" smtClean="0">
                <a:solidFill>
                  <a:schemeClr val="tx2"/>
                </a:solidFill>
              </a:rPr>
              <a:t>: BEA </a:t>
            </a:r>
            <a:r>
              <a:rPr lang="fr-FR" sz="2800" dirty="0" err="1" smtClean="0">
                <a:solidFill>
                  <a:schemeClr val="tx2"/>
                </a:solidFill>
              </a:rPr>
              <a:t>AquaLogic</a:t>
            </a:r>
            <a:endParaRPr lang="fr-FR" sz="36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fr-F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772400" cy="1000132"/>
          </a:xfrm>
          <a:noFill/>
          <a:ln/>
        </p:spPr>
        <p:txBody>
          <a:bodyPr anchor="t" anchorCtr="0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Système de Gestion </a:t>
            </a:r>
            <a:r>
              <a:rPr lang="fr-FR" sz="3200" b="1" dirty="0" err="1" smtClean="0">
                <a:solidFill>
                  <a:srgbClr val="FFFF00"/>
                </a:solidFill>
              </a:rPr>
              <a:t>Multibases</a:t>
            </a:r>
            <a:r>
              <a:rPr lang="fr-FR" sz="3200" b="1" dirty="0" smtClean="0">
                <a:solidFill>
                  <a:srgbClr val="FFFF00"/>
                </a:solidFill>
              </a:rPr>
              <a:t>  </a:t>
            </a:r>
            <a:r>
              <a:rPr lang="fr-FR" sz="2800" b="1" dirty="0" smtClean="0">
                <a:solidFill>
                  <a:srgbClr val="00FF00"/>
                </a:solidFill>
              </a:rPr>
              <a:t/>
            </a:r>
            <a:br>
              <a:rPr lang="fr-FR" sz="2800" b="1" dirty="0" smtClean="0">
                <a:solidFill>
                  <a:srgbClr val="00FF00"/>
                </a:solidFill>
              </a:rPr>
            </a:br>
            <a:r>
              <a:rPr lang="fr-FR" sz="2800" b="1" dirty="0" smtClean="0">
                <a:solidFill>
                  <a:srgbClr val="00FF00"/>
                </a:solidFill>
              </a:rPr>
              <a:t>(SGMB )</a:t>
            </a:r>
            <a:endParaRPr lang="fr-FR" sz="2800" b="1" dirty="0">
              <a:solidFill>
                <a:srgbClr val="00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3863" y="1544638"/>
            <a:ext cx="8529637" cy="51704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401080" cy="5062559"/>
          </a:xfrm>
          <a:noFill/>
          <a:ln/>
        </p:spPr>
        <p:txBody>
          <a:bodyPr/>
          <a:lstStyle/>
          <a:p>
            <a:pPr marL="514350" indent="-514350">
              <a:lnSpc>
                <a:spcPct val="90000"/>
              </a:lnSpc>
              <a:buSzPct val="100000"/>
              <a:buNone/>
            </a:pPr>
            <a:r>
              <a:rPr lang="fr-FR" dirty="0" smtClean="0">
                <a:solidFill>
                  <a:schemeClr val="tx2"/>
                </a:solidFill>
              </a:rPr>
              <a:t>2. SGMB = SGBD </a:t>
            </a:r>
            <a:r>
              <a:rPr lang="fr-FR" sz="3200" dirty="0" smtClean="0">
                <a:solidFill>
                  <a:schemeClr val="tx2"/>
                </a:solidFill>
              </a:rPr>
              <a:t>muni du langage </a:t>
            </a:r>
            <a:r>
              <a:rPr lang="fr-FR" sz="3200" dirty="0" err="1" smtClean="0">
                <a:solidFill>
                  <a:schemeClr val="tx2"/>
                </a:solidFill>
              </a:rPr>
              <a:t>multibase</a:t>
            </a:r>
            <a:endParaRPr lang="fr-FR" sz="32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Relationnels : SQL et QBE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3600" dirty="0" smtClean="0">
                <a:solidFill>
                  <a:schemeClr val="tx2"/>
                </a:solidFill>
              </a:rPr>
              <a:t> Principaux </a:t>
            </a:r>
            <a:r>
              <a:rPr lang="fr-FR" sz="3600" dirty="0" err="1" smtClean="0">
                <a:solidFill>
                  <a:schemeClr val="tx2"/>
                </a:solidFill>
              </a:rPr>
              <a:t>SGBDs</a:t>
            </a:r>
            <a:endParaRPr lang="fr-FR" sz="36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MsAccess</a:t>
            </a:r>
            <a:r>
              <a:rPr lang="fr-FR" sz="3200" dirty="0" smtClean="0">
                <a:solidFill>
                  <a:schemeClr val="tx2"/>
                </a:solidFill>
              </a:rPr>
              <a:t> SQL et QBE </a:t>
            </a:r>
            <a:r>
              <a:rPr lang="fr-FR" sz="3200" dirty="0" err="1" smtClean="0">
                <a:solidFill>
                  <a:schemeClr val="tx2"/>
                </a:solidFill>
              </a:rPr>
              <a:t>multibases</a:t>
            </a:r>
            <a:endParaRPr lang="fr-FR" sz="32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3200" dirty="0" smtClean="0">
                <a:solidFill>
                  <a:schemeClr val="tx2"/>
                </a:solidFill>
              </a:rPr>
              <a:t> SQL </a:t>
            </a:r>
            <a:r>
              <a:rPr lang="fr-FR" sz="3200" dirty="0" err="1" smtClean="0">
                <a:solidFill>
                  <a:schemeClr val="tx2"/>
                </a:solidFill>
              </a:rPr>
              <a:t>multibase</a:t>
            </a:r>
            <a:r>
              <a:rPr lang="fr-FR" sz="3200" dirty="0" smtClean="0">
                <a:solidFill>
                  <a:schemeClr val="tx2"/>
                </a:solidFill>
              </a:rPr>
              <a:t>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solidFill>
                  <a:schemeClr val="tx2"/>
                </a:solidFill>
              </a:rPr>
              <a:t> SQL Server, Oracle, MySQL, DB2, Sybase, </a:t>
            </a:r>
            <a:r>
              <a:rPr lang="fr-FR" sz="2800" dirty="0" err="1" smtClean="0">
                <a:solidFill>
                  <a:schemeClr val="tx2"/>
                </a:solidFill>
              </a:rPr>
              <a:t>Interbase</a:t>
            </a:r>
            <a:r>
              <a:rPr lang="fr-FR" sz="2800" dirty="0" smtClean="0">
                <a:solidFill>
                  <a:schemeClr val="tx2"/>
                </a:solidFill>
              </a:rPr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 SQL (encore) monobase: </a:t>
            </a:r>
            <a:r>
              <a:rPr lang="fr-FR" dirty="0" err="1" smtClean="0">
                <a:solidFill>
                  <a:schemeClr val="tx2"/>
                </a:solidFill>
              </a:rPr>
              <a:t>PostgreSQL</a:t>
            </a:r>
            <a:r>
              <a:rPr lang="fr-FR" dirty="0" smtClean="0">
                <a:solidFill>
                  <a:schemeClr val="tx2"/>
                </a:solidFill>
              </a:rPr>
              <a:t>…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tx2"/>
                </a:solidFill>
              </a:rPr>
              <a:t>XML : Aucun SGMB connu   </a:t>
            </a:r>
          </a:p>
          <a:p>
            <a:pPr lvl="1">
              <a:lnSpc>
                <a:spcPct val="90000"/>
              </a:lnSpc>
              <a:buNone/>
            </a:pPr>
            <a:endParaRPr lang="fr-FR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Interopérabilité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571612"/>
            <a:ext cx="8215370" cy="4895872"/>
          </a:xfrm>
        </p:spPr>
        <p:txBody>
          <a:bodyPr/>
          <a:lstStyle/>
          <a:p>
            <a:r>
              <a:rPr lang="fr-FR" dirty="0" smtClean="0"/>
              <a:t>Les bases d’un SGMB sont dites </a:t>
            </a:r>
            <a:r>
              <a:rPr lang="fr-FR" i="1" dirty="0" smtClean="0"/>
              <a:t>interopérables</a:t>
            </a:r>
          </a:p>
          <a:p>
            <a:r>
              <a:rPr lang="fr-FR" i="1" dirty="0" smtClean="0"/>
              <a:t> </a:t>
            </a:r>
            <a:r>
              <a:rPr lang="fr-FR" dirty="0" smtClean="0"/>
              <a:t>Elles peuvent ne pas ne pas être a priori conçues pour</a:t>
            </a:r>
          </a:p>
          <a:p>
            <a:r>
              <a:rPr lang="fr-FR" dirty="0" smtClean="0"/>
              <a:t> Néanmoins en général, il faut une coopération entre les DBA</a:t>
            </a:r>
          </a:p>
          <a:p>
            <a:r>
              <a:rPr lang="fr-FR" dirty="0" smtClean="0"/>
              <a:t> Dans les limites pratiques de compromis entre</a:t>
            </a:r>
          </a:p>
          <a:p>
            <a:pPr lvl="1"/>
            <a:r>
              <a:rPr lang="fr-FR" dirty="0" smtClean="0"/>
              <a:t>  Autonomie locale / Autonomie MBD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19063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Fédérée 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(Hambiger &amp; McLeod, années 1980)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423988"/>
            <a:ext cx="8672512" cy="5421312"/>
          </a:xfrm>
          <a:solidFill>
            <a:schemeClr val="accent1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3600" dirty="0"/>
              <a:t>Toute BD doit être </a:t>
            </a:r>
            <a:r>
              <a:rPr lang="fr-FR" sz="3600" dirty="0">
                <a:solidFill>
                  <a:srgbClr val="00FF00"/>
                </a:solidFill>
              </a:rPr>
              <a:t>autonome</a:t>
            </a:r>
          </a:p>
          <a:p>
            <a:pPr>
              <a:spcBef>
                <a:spcPts val="300"/>
              </a:spcBef>
            </a:pPr>
            <a:r>
              <a:rPr lang="fr-FR" sz="3600" dirty="0"/>
              <a:t>En général il n'y aura pas d'un GS</a:t>
            </a:r>
          </a:p>
          <a:p>
            <a:pPr lvl="1">
              <a:spcBef>
                <a:spcPts val="300"/>
              </a:spcBef>
            </a:pPr>
            <a:r>
              <a:rPr lang="fr-FR" sz="3200" dirty="0"/>
              <a:t>L'intégration globale est contraire à l'autonomie</a:t>
            </a:r>
          </a:p>
          <a:p>
            <a:pPr>
              <a:spcBef>
                <a:spcPts val="300"/>
              </a:spcBef>
            </a:pPr>
            <a:r>
              <a:rPr lang="fr-FR" sz="3600" dirty="0"/>
              <a:t>Les </a:t>
            </a:r>
            <a:r>
              <a:rPr lang="fr-FR" sz="3600" dirty="0" err="1"/>
              <a:t>BDs</a:t>
            </a:r>
            <a:r>
              <a:rPr lang="fr-FR" sz="3600" dirty="0"/>
              <a:t> utilisées en commun doivent former une </a:t>
            </a:r>
            <a:r>
              <a:rPr lang="fr-FR" sz="3600" dirty="0">
                <a:solidFill>
                  <a:srgbClr val="00FF00"/>
                </a:solidFill>
              </a:rPr>
              <a:t>fédération </a:t>
            </a:r>
            <a:r>
              <a:rPr lang="fr-FR" sz="3600" dirty="0"/>
              <a:t>de </a:t>
            </a:r>
            <a:r>
              <a:rPr lang="fr-FR" sz="3600" dirty="0" err="1"/>
              <a:t>BDs</a:t>
            </a:r>
            <a:r>
              <a:rPr lang="fr-FR" sz="3600" dirty="0"/>
              <a:t> </a:t>
            </a:r>
            <a:r>
              <a:rPr lang="fr-FR" sz="3600" dirty="0" smtClean="0"/>
              <a:t>autonomes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19063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Fédérée 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(Hambiger &amp; McLeod, années 1980)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423988"/>
            <a:ext cx="8672512" cy="5421312"/>
          </a:xfrm>
          <a:solidFill>
            <a:schemeClr val="accent1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3600" dirty="0" smtClean="0"/>
              <a:t>Toute </a:t>
            </a:r>
            <a:r>
              <a:rPr lang="fr-FR" sz="3600" dirty="0"/>
              <a:t>BD d'une </a:t>
            </a:r>
            <a:r>
              <a:rPr lang="fr-FR" sz="3600" dirty="0">
                <a:solidFill>
                  <a:srgbClr val="00FF00"/>
                </a:solidFill>
              </a:rPr>
              <a:t>fédération</a:t>
            </a:r>
            <a:r>
              <a:rPr lang="fr-FR" sz="3600" dirty="0"/>
              <a:t> doit avoir trois schémas:</a:t>
            </a:r>
          </a:p>
          <a:p>
            <a:pPr lvl="1">
              <a:spcBef>
                <a:spcPts val="300"/>
              </a:spcBef>
            </a:pPr>
            <a:r>
              <a:rPr lang="fr-FR" sz="3200" dirty="0">
                <a:solidFill>
                  <a:srgbClr val="00FF00"/>
                </a:solidFill>
              </a:rPr>
              <a:t>ES</a:t>
            </a:r>
            <a:r>
              <a:rPr lang="fr-FR" sz="3200" dirty="0"/>
              <a:t>: Schéma d'Exportation: pour les données permises à </a:t>
            </a:r>
            <a:r>
              <a:rPr lang="fr-FR" sz="3200" dirty="0" smtClean="0"/>
              <a:t>l'exportation</a:t>
            </a:r>
            <a:endParaRPr lang="fr-FR" sz="3200" dirty="0"/>
          </a:p>
          <a:p>
            <a:pPr lvl="1">
              <a:spcBef>
                <a:spcPts val="300"/>
              </a:spcBef>
            </a:pPr>
            <a:r>
              <a:rPr lang="fr-FR" sz="3200" dirty="0">
                <a:solidFill>
                  <a:srgbClr val="00FF00"/>
                </a:solidFill>
              </a:rPr>
              <a:t>IS</a:t>
            </a:r>
            <a:r>
              <a:rPr lang="fr-FR" sz="3200" dirty="0"/>
              <a:t>: Schéma d'Importation: pour les données importées</a:t>
            </a:r>
          </a:p>
          <a:p>
            <a:pPr lvl="1">
              <a:spcBef>
                <a:spcPts val="300"/>
              </a:spcBef>
            </a:pPr>
            <a:r>
              <a:rPr lang="fr-FR" sz="3200" dirty="0">
                <a:solidFill>
                  <a:srgbClr val="00FF00"/>
                </a:solidFill>
              </a:rPr>
              <a:t>PS</a:t>
            </a:r>
            <a:r>
              <a:rPr lang="fr-FR" sz="3200" dirty="0"/>
              <a:t>: Schéma Privé: pour l'ensemble de données privées, ES  et IS inclus</a:t>
            </a:r>
          </a:p>
          <a:p>
            <a:pPr>
              <a:spcBef>
                <a:spcPts val="300"/>
              </a:spcBef>
            </a:pPr>
            <a:r>
              <a:rPr lang="fr-FR" sz="3600" dirty="0"/>
              <a:t>Il doit y avoir un Dictionnaire de Fédération (</a:t>
            </a:r>
            <a:r>
              <a:rPr lang="fr-FR" sz="3600" dirty="0">
                <a:solidFill>
                  <a:srgbClr val="00FF00"/>
                </a:solidFill>
              </a:rPr>
              <a:t>FD</a:t>
            </a:r>
            <a:r>
              <a:rPr lang="fr-FR" sz="36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F9064F87-6614-4B50-B4A8-15A7501A7486}" type="slidenum">
              <a:rPr lang="fr-FR"/>
              <a:pPr/>
              <a:t>4</a:t>
            </a:fld>
            <a:endParaRPr lang="fr-F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15988" y="2667000"/>
            <a:ext cx="5795963" cy="609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]"/>
            </a:pPr>
            <a:r>
              <a:rPr lang="fr-FR" sz="2000">
                <a:solidFill>
                  <a:schemeClr val="accent1"/>
                </a:solidFill>
              </a:rPr>
              <a:t>   Visionneuse PPT libre sur le site Microsoft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5988" y="3352924"/>
            <a:ext cx="73993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fr-FR" sz="2000" dirty="0">
                <a:solidFill>
                  <a:srgbClr val="FFFF00"/>
                </a:solidFill>
              </a:rPr>
              <a:t>  </a:t>
            </a:r>
            <a:r>
              <a:rPr lang="fr-FR" sz="2400" dirty="0" smtClean="0">
                <a:solidFill>
                  <a:srgbClr val="FFFF00"/>
                </a:solidFill>
              </a:rPr>
              <a:t>Chaque cours est une union de tous les cours sur le sujet que je donne à Dauphine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fr-FR" sz="2400" dirty="0" smtClean="0">
                <a:solidFill>
                  <a:srgbClr val="FFFF00"/>
                </a:solidFill>
              </a:rPr>
              <a:t>Les </a:t>
            </a:r>
            <a:r>
              <a:rPr lang="fr-FR" sz="2400" dirty="0">
                <a:solidFill>
                  <a:srgbClr val="FFFF00"/>
                </a:solidFill>
              </a:rPr>
              <a:t>cours peuvent être imprimés par la visionneuse en plusieurs formats &amp; en couleur</a:t>
            </a:r>
          </a:p>
          <a:p>
            <a:pPr lvl="1"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v"/>
            </a:pPr>
            <a:r>
              <a:rPr lang="fr-FR" sz="2400" dirty="0">
                <a:solidFill>
                  <a:srgbClr val="FFFF00"/>
                </a:solidFill>
              </a:rPr>
              <a:t>Format recommandé : 3 diapos / page,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512" y="1427163"/>
            <a:ext cx="8366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solidFill>
                  <a:srgbClr val="FFFF00"/>
                </a:solidFill>
              </a:rPr>
              <a:t>Internet &amp; Powerpoint</a:t>
            </a:r>
          </a:p>
          <a:p>
            <a:pPr>
              <a:spcBef>
                <a:spcPct val="50000"/>
              </a:spcBef>
            </a:pPr>
            <a:r>
              <a:rPr lang="fr-FR" dirty="0">
                <a:solidFill>
                  <a:srgbClr val="FFFF00"/>
                </a:solidFill>
              </a:rPr>
              <a:t>http://www.lamsade.dauphine.fr/~litwin/cours98/BD-wl-11.htm</a:t>
            </a:r>
            <a:endParaRPr lang="fr-FR" sz="2400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92425" y="0"/>
            <a:ext cx="5281613" cy="762000"/>
          </a:xfrm>
          <a:prstGeom prst="rect">
            <a:avLst/>
          </a:prstGeom>
          <a:solidFill>
            <a:srgbClr val="00329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 dirty="0">
                <a:solidFill>
                  <a:srgbClr val="FFFF00"/>
                </a:solidFill>
              </a:rPr>
              <a:t>Support des Cours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72564" y="5658155"/>
            <a:ext cx="7010400" cy="5810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]"/>
            </a:pPr>
            <a:r>
              <a:rPr lang="fr-FR" sz="2000" dirty="0">
                <a:solidFill>
                  <a:schemeClr val="hlink"/>
                </a:solidFill>
              </a:rPr>
              <a:t>   </a:t>
            </a:r>
            <a:r>
              <a:rPr lang="fr-FR" sz="2400" dirty="0">
                <a:solidFill>
                  <a:schemeClr val="hlink"/>
                </a:solidFill>
              </a:rPr>
              <a:t>Polies N/B imprimées par la Fac pour les ayant droit</a:t>
            </a:r>
          </a:p>
        </p:txBody>
      </p:sp>
      <p:pic>
        <p:nvPicPr>
          <p:cNvPr id="8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17475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Architecture Fédérée </a:t>
            </a:r>
            <a:br>
              <a:rPr lang="fr-FR"/>
            </a:br>
            <a:r>
              <a:rPr lang="fr-FR" sz="2400">
                <a:solidFill>
                  <a:srgbClr val="00FF00"/>
                </a:solidFill>
              </a:rPr>
              <a:t>(Hambiger &amp; McLeod, années 1980)</a:t>
            </a:r>
          </a:p>
        </p:txBody>
      </p:sp>
      <p:graphicFrame>
        <p:nvGraphicFramePr>
          <p:cNvPr id="256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1685925"/>
          <a:ext cx="777240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4" imgW="4927320" imgH="4370040" progId="Word.Document.8">
                  <p:embed/>
                </p:oleObj>
              </mc:Choice>
              <mc:Fallback>
                <p:oleObj name="Document" r:id="rId4" imgW="4927320" imgH="437004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85925"/>
                        <a:ext cx="777240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74638"/>
            <a:ext cx="7772400" cy="803275"/>
          </a:xfrm>
          <a:noFill/>
          <a:ln/>
        </p:spPr>
        <p:txBody>
          <a:bodyPr/>
          <a:lstStyle/>
          <a:p>
            <a:r>
              <a:rPr lang="fr-FR" sz="4000"/>
              <a:t>Comparaison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676400"/>
            <a:ext cx="8466137" cy="5011738"/>
          </a:xfrm>
          <a:noFill/>
          <a:ln/>
        </p:spPr>
        <p:txBody>
          <a:bodyPr/>
          <a:lstStyle/>
          <a:p>
            <a:r>
              <a:rPr lang="fr-FR" sz="3600" dirty="0"/>
              <a:t>Architecture MDB  axée sur le concept de </a:t>
            </a:r>
            <a:r>
              <a:rPr lang="fr-FR" sz="3600" dirty="0">
                <a:solidFill>
                  <a:srgbClr val="00FF00"/>
                </a:solidFill>
              </a:rPr>
              <a:t>langage </a:t>
            </a:r>
            <a:r>
              <a:rPr lang="fr-FR" sz="3600" dirty="0" err="1">
                <a:solidFill>
                  <a:srgbClr val="00FF00"/>
                </a:solidFill>
              </a:rPr>
              <a:t>multibase</a:t>
            </a:r>
            <a:endParaRPr lang="fr-FR" sz="3600" dirty="0"/>
          </a:p>
          <a:p>
            <a:r>
              <a:rPr lang="fr-FR" sz="3600" dirty="0"/>
              <a:t>Architecture Fédérée  axée sur le concept d'</a:t>
            </a:r>
            <a:r>
              <a:rPr lang="fr-FR" sz="3600" dirty="0">
                <a:solidFill>
                  <a:srgbClr val="00FF00"/>
                </a:solidFill>
              </a:rPr>
              <a:t>autonomie</a:t>
            </a:r>
          </a:p>
          <a:p>
            <a:pPr lvl="1"/>
            <a:r>
              <a:rPr lang="fr-FR" sz="3200" b="1" dirty="0"/>
              <a:t>pas de notion de langage </a:t>
            </a:r>
            <a:r>
              <a:rPr lang="fr-FR" sz="3200" b="1" dirty="0" err="1"/>
              <a:t>multibase</a:t>
            </a:r>
            <a:endParaRPr lang="fr-FR" sz="3200" b="1" dirty="0"/>
          </a:p>
          <a:p>
            <a:pPr lvl="1"/>
            <a:r>
              <a:rPr lang="fr-FR" sz="3200" dirty="0"/>
              <a:t>mais il y a une notion d'autonomie aussi dans l'arch. </a:t>
            </a:r>
            <a:r>
              <a:rPr lang="fr-FR" sz="3200" dirty="0" smtClean="0"/>
              <a:t>MDB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74638"/>
            <a:ext cx="7772400" cy="803275"/>
          </a:xfrm>
          <a:noFill/>
          <a:ln/>
        </p:spPr>
        <p:txBody>
          <a:bodyPr/>
          <a:lstStyle/>
          <a:p>
            <a:r>
              <a:rPr lang="fr-FR" sz="4000"/>
              <a:t>Comparaison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676400"/>
            <a:ext cx="8466137" cy="4395806"/>
          </a:xfrm>
          <a:noFill/>
          <a:ln/>
        </p:spPr>
        <p:txBody>
          <a:bodyPr/>
          <a:lstStyle/>
          <a:p>
            <a:r>
              <a:rPr lang="fr-FR" sz="3600" dirty="0" smtClean="0"/>
              <a:t>Architecture </a:t>
            </a:r>
            <a:r>
              <a:rPr lang="fr-FR" sz="3600" dirty="0"/>
              <a:t>MDB est + décentralisée</a:t>
            </a:r>
          </a:p>
          <a:p>
            <a:pPr lvl="1"/>
            <a:r>
              <a:rPr lang="fr-FR" sz="3200" dirty="0"/>
              <a:t>pas d'équivalent de Dictionnaire de Fédération</a:t>
            </a:r>
          </a:p>
          <a:p>
            <a:pPr lvl="1"/>
            <a:r>
              <a:rPr lang="fr-FR" sz="3200" dirty="0"/>
              <a:t>plusieurs </a:t>
            </a:r>
            <a:r>
              <a:rPr lang="fr-FR" sz="3200" dirty="0" err="1"/>
              <a:t>DSs</a:t>
            </a:r>
            <a:r>
              <a:rPr lang="fr-FR" sz="3200" dirty="0"/>
              <a:t> pour ce rôle</a:t>
            </a:r>
          </a:p>
          <a:p>
            <a:r>
              <a:rPr lang="fr-FR" sz="3600" dirty="0"/>
              <a:t>Les deux architectures sont populaires</a:t>
            </a:r>
          </a:p>
          <a:p>
            <a:pPr lvl="1"/>
            <a:r>
              <a:rPr lang="fr-FR" dirty="0"/>
              <a:t>Contrairement aux nombreuses autres propositions</a:t>
            </a:r>
          </a:p>
          <a:p>
            <a:pPr lvl="2"/>
            <a:r>
              <a:rPr lang="fr-FR" sz="2800" dirty="0">
                <a:solidFill>
                  <a:schemeClr val="tx2"/>
                </a:solidFill>
              </a:rPr>
              <a:t>aujourd'hui oubliées en pratique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Comparaison MDB &lt;-&gt; Féd</a:t>
            </a:r>
          </a:p>
        </p:txBody>
      </p:sp>
      <p:graphicFrame>
        <p:nvGraphicFramePr>
          <p:cNvPr id="27651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976313" y="1566863"/>
          <a:ext cx="6731000" cy="519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4" imgW="7780320" imgH="6006960" progId="Word.Document.8">
                  <p:embed/>
                </p:oleObj>
              </mc:Choice>
              <mc:Fallback>
                <p:oleObj name="Document" r:id="rId4" imgW="7780320" imgH="6006960" progId="Word.Documen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566863"/>
                        <a:ext cx="6731000" cy="519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Autonomie d'une base</a:t>
            </a:r>
            <a:br>
              <a:rPr lang="fr-FR"/>
            </a:br>
            <a:r>
              <a:rPr lang="fr-FR" sz="2800">
                <a:solidFill>
                  <a:schemeClr val="tx1"/>
                </a:solidFill>
              </a:rPr>
              <a:t>(</a:t>
            </a:r>
            <a:r>
              <a:rPr lang="fr-FR" sz="1600">
                <a:solidFill>
                  <a:schemeClr val="tx1"/>
                </a:solidFill>
              </a:rPr>
              <a:t> </a:t>
            </a:r>
            <a:r>
              <a:rPr lang="fr-FR" sz="2800">
                <a:solidFill>
                  <a:schemeClr val="tx1"/>
                </a:solidFill>
              </a:rPr>
              <a:t>autonomie locale)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993900"/>
            <a:ext cx="7727950" cy="4114800"/>
          </a:xfrm>
          <a:noFill/>
          <a:ln/>
        </p:spPr>
        <p:txBody>
          <a:bodyPr/>
          <a:lstStyle/>
          <a:p>
            <a:r>
              <a:rPr lang="fr-FR" dirty="0"/>
              <a:t>Faculté  de contrôle de données d'une base locale par le DBA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Noms de données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Type de valeurs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Structures de données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Structures physiques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Exécution de requêtes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Sécurité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Priorité aux requêtes locales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33363"/>
            <a:ext cx="7772400" cy="862012"/>
          </a:xfrm>
          <a:noFill/>
          <a:ln/>
        </p:spPr>
        <p:txBody>
          <a:bodyPr/>
          <a:lstStyle/>
          <a:p>
            <a:r>
              <a:rPr lang="fr-FR" dirty="0"/>
              <a:t>Autonomie </a:t>
            </a:r>
            <a:r>
              <a:rPr lang="fr-FR" dirty="0" err="1"/>
              <a:t>multibase</a:t>
            </a: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65263"/>
            <a:ext cx="7727950" cy="3657600"/>
          </a:xfrm>
          <a:noFill/>
          <a:ln/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Choix des aspects </a:t>
            </a:r>
            <a:r>
              <a:rPr lang="fr-FR" dirty="0" err="1" smtClean="0"/>
              <a:t>multibases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Par </a:t>
            </a:r>
            <a:r>
              <a:rPr lang="fr-FR" dirty="0"/>
              <a:t>un </a:t>
            </a:r>
            <a:r>
              <a:rPr lang="fr-FR" dirty="0" smtClean="0"/>
              <a:t>MBA   (souvent une Comité) </a:t>
            </a:r>
            <a:endParaRPr lang="fr-FR" dirty="0"/>
          </a:p>
          <a:p>
            <a:r>
              <a:rPr lang="fr-FR" dirty="0"/>
              <a:t> Mêmes </a:t>
            </a:r>
            <a:r>
              <a:rPr lang="fr-FR" dirty="0" smtClean="0"/>
              <a:t>facettes </a:t>
            </a:r>
            <a:r>
              <a:rPr lang="fr-FR" dirty="0"/>
              <a:t>que </a:t>
            </a:r>
            <a:r>
              <a:rPr lang="fr-FR" dirty="0" smtClean="0"/>
              <a:t>de </a:t>
            </a:r>
            <a:r>
              <a:rPr lang="fr-FR" dirty="0"/>
              <a:t>l'autonomie locale</a:t>
            </a:r>
          </a:p>
          <a:p>
            <a:pPr lvl="1"/>
            <a:r>
              <a:rPr lang="fr-FR" dirty="0" smtClean="0"/>
              <a:t>Modèle commun, Certains nom </a:t>
            </a:r>
            <a:r>
              <a:rPr lang="fr-FR" dirty="0"/>
              <a:t>de données</a:t>
            </a:r>
            <a:r>
              <a:rPr lang="fr-FR" dirty="0" smtClean="0"/>
              <a:t>...</a:t>
            </a:r>
          </a:p>
          <a:p>
            <a:r>
              <a:rPr lang="fr-FR" dirty="0" smtClean="0"/>
              <a:t> Peut générer un conflit avec  l'autonomie locale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614488" y="5276850"/>
            <a:ext cx="1406525" cy="939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/>
              <a:t>B1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819525" y="5302250"/>
            <a:ext cx="1406525" cy="939800"/>
          </a:xfrm>
          <a:prstGeom prst="ellipse">
            <a:avLst/>
          </a:prstGeom>
          <a:solidFill>
            <a:srgbClr val="100E5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/>
              <a:t>B2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767388" y="5322888"/>
            <a:ext cx="1406525" cy="939800"/>
          </a:xfrm>
          <a:prstGeom prst="ellipse">
            <a:avLst/>
          </a:prstGeom>
          <a:solidFill>
            <a:srgbClr val="002DB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/>
              <a:t>B3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693988" y="5192713"/>
            <a:ext cx="3395662" cy="1193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33363"/>
            <a:ext cx="7772400" cy="862012"/>
          </a:xfrm>
          <a:noFill/>
          <a:ln/>
        </p:spPr>
        <p:txBody>
          <a:bodyPr/>
          <a:lstStyle/>
          <a:p>
            <a:r>
              <a:rPr lang="fr-FR" dirty="0"/>
              <a:t>Autonomie </a:t>
            </a:r>
            <a:r>
              <a:rPr lang="fr-FR" dirty="0" err="1"/>
              <a:t>multibase</a:t>
            </a: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465263"/>
            <a:ext cx="7727950" cy="3657600"/>
          </a:xfrm>
          <a:noFill/>
          <a:ln/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FF00"/>
                </a:solidFill>
              </a:rPr>
              <a:t>Si conflit: 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FF00"/>
                </a:solidFill>
              </a:rPr>
              <a:t> Priorité à l'autonomie locale</a:t>
            </a: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FF00"/>
                </a:solidFill>
              </a:rPr>
              <a:t> Ou priorité à l’autonomie </a:t>
            </a:r>
            <a:r>
              <a:rPr lang="fr-FR" dirty="0" err="1" smtClean="0">
                <a:solidFill>
                  <a:srgbClr val="FFFF00"/>
                </a:solidFill>
              </a:rPr>
              <a:t>mbd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fr-FR" dirty="0" smtClean="0">
                <a:solidFill>
                  <a:srgbClr val="FFFF00"/>
                </a:solidFill>
              </a:rPr>
              <a:t> Emploi d’un médiateur</a:t>
            </a:r>
          </a:p>
          <a:p>
            <a:pPr lvl="1">
              <a:spcBef>
                <a:spcPts val="600"/>
              </a:spcBef>
            </a:pPr>
            <a:r>
              <a:rPr lang="fr-FR" dirty="0" smtClean="0">
                <a:solidFill>
                  <a:srgbClr val="FFFF00"/>
                </a:solidFill>
              </a:rPr>
              <a:t> HTML au niveau MBD (CS), SQL-Server, MySQL… au niveau BD (ILS) -&gt; </a:t>
            </a:r>
            <a:r>
              <a:rPr lang="fr-FR" dirty="0" err="1" smtClean="0">
                <a:solidFill>
                  <a:srgbClr val="FFFF00"/>
                </a:solidFill>
              </a:rPr>
              <a:t>Sharepoint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etc</a:t>
            </a:r>
            <a:r>
              <a:rPr lang="fr-FR" dirty="0" smtClean="0">
                <a:solidFill>
                  <a:srgbClr val="FFFF00"/>
                </a:solidFill>
              </a:rPr>
              <a:t> entre les deux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614488" y="5276850"/>
            <a:ext cx="1406525" cy="939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/>
              <a:t>B1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819525" y="5302250"/>
            <a:ext cx="1406525" cy="939800"/>
          </a:xfrm>
          <a:prstGeom prst="ellipse">
            <a:avLst/>
          </a:prstGeom>
          <a:solidFill>
            <a:srgbClr val="100E5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/>
              <a:t>B2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767388" y="5322888"/>
            <a:ext cx="1406525" cy="939800"/>
          </a:xfrm>
          <a:prstGeom prst="ellipse">
            <a:avLst/>
          </a:prstGeom>
          <a:solidFill>
            <a:srgbClr val="002DB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 b="1" dirty="0" smtClean="0"/>
              <a:t>B3</a:t>
            </a:r>
            <a:endParaRPr lang="fr-FR" b="1" dirty="0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693988" y="5192713"/>
            <a:ext cx="3395662" cy="1193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Autonomie: solutions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727950" cy="4114800"/>
          </a:xfrm>
          <a:noFill/>
          <a:ln/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On n’a pas de baguette magique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Probablement on n’aura jamais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 On  propose des solutions limitées </a:t>
            </a: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 Pour cas particuliers de  chaque  facette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 C’est d’ailleurs la démarche générale en </a:t>
            </a:r>
            <a:r>
              <a:rPr lang="fr-FR" dirty="0" err="1" smtClean="0">
                <a:solidFill>
                  <a:srgbClr val="FFFF00"/>
                </a:solidFill>
              </a:rPr>
              <a:t>BDs</a:t>
            </a: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Autonomie: solutions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727950" cy="4114800"/>
          </a:xfrm>
          <a:noFill/>
          <a:ln/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FF00"/>
                </a:solidFill>
              </a:rPr>
              <a:t> Les solutions proposées devraient assurer </a:t>
            </a:r>
            <a:r>
              <a:rPr lang="fr-FR" dirty="0" err="1" smtClean="0">
                <a:solidFill>
                  <a:srgbClr val="FFFF00"/>
                </a:solidFill>
              </a:rPr>
              <a:t>intéropérabilité</a:t>
            </a:r>
            <a:endParaRPr lang="fr-FR" dirty="0" smtClean="0">
              <a:solidFill>
                <a:srgbClr val="FFFF00"/>
              </a:solidFill>
            </a:endParaRPr>
          </a:p>
          <a:p>
            <a:pPr lvl="1"/>
            <a:r>
              <a:rPr lang="fr-FR" dirty="0" smtClean="0">
                <a:solidFill>
                  <a:srgbClr val="FFFF00"/>
                </a:solidFill>
              </a:rPr>
              <a:t> il est désirable que celle-ci soit </a:t>
            </a:r>
            <a:r>
              <a:rPr lang="fr-FR" i="1" dirty="0" err="1" smtClean="0">
                <a:solidFill>
                  <a:srgbClr val="FFFF00"/>
                </a:solidFill>
              </a:rPr>
              <a:t>scalable</a:t>
            </a:r>
            <a:endParaRPr lang="fr-FR" i="1" dirty="0" smtClean="0">
              <a:solidFill>
                <a:srgbClr val="FFFF00"/>
              </a:solidFill>
            </a:endParaRPr>
          </a:p>
          <a:p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Cet</a:t>
            </a:r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but </a:t>
            </a:r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signifie que toute nouvelle base devenant accessible aux manipulations </a:t>
            </a:r>
            <a:r>
              <a:rPr lang="fr-FR" dirty="0" err="1" smtClean="0">
                <a:solidFill>
                  <a:srgbClr val="FFFF00"/>
                </a:solidFill>
              </a:rPr>
              <a:t>multibase</a:t>
            </a:r>
            <a:r>
              <a:rPr lang="fr-FR" dirty="0" smtClean="0">
                <a:solidFill>
                  <a:srgbClr val="FFFF00"/>
                </a:solidFill>
              </a:rPr>
              <a:t> devrait être automatiquement </a:t>
            </a:r>
            <a:r>
              <a:rPr lang="fr-FR" dirty="0" err="1" smtClean="0">
                <a:solidFill>
                  <a:srgbClr val="FFFF00"/>
                </a:solidFill>
              </a:rPr>
              <a:t>intéroperable</a:t>
            </a: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Autonomie: solutions</a:t>
            </a:r>
            <a:endParaRPr lang="fr-F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929618" cy="4714908"/>
          </a:xfrm>
          <a:noFill/>
          <a:ln/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 Si l’on cherche tout  « bon » restaurant sushi à Paris et une nouvelle base  de restaurants est mise en service, alors la requête devrait l’adresser automatiquement  aussi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 Un but de l’ensemble de concepts qui suivent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Notamment de ceux de </a:t>
            </a:r>
            <a:r>
              <a:rPr lang="fr-FR" sz="3200" i="1" dirty="0" err="1" smtClean="0">
                <a:solidFill>
                  <a:schemeClr val="tx2"/>
                </a:solidFill>
              </a:rPr>
              <a:t>multibase</a:t>
            </a:r>
            <a:r>
              <a:rPr lang="fr-FR" sz="3200" dirty="0" smtClean="0">
                <a:solidFill>
                  <a:schemeClr val="tx2"/>
                </a:solidFill>
              </a:rPr>
              <a:t> et de r</a:t>
            </a:r>
            <a:r>
              <a:rPr lang="fr-FR" sz="3200" i="1" dirty="0" smtClean="0">
                <a:solidFill>
                  <a:schemeClr val="tx2"/>
                </a:solidFill>
              </a:rPr>
              <a:t>equête multiple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3D6A8E4E-EE15-4BEF-BC1D-4DFD8E72C771}" type="slidenum">
              <a:rPr lang="fr-FR"/>
              <a:pPr/>
              <a:t>5</a:t>
            </a:fld>
            <a:endParaRPr lang="fr-F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71525" y="352426"/>
            <a:ext cx="7858125" cy="87326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fr-FR" sz="4400" b="1" dirty="0">
                <a:solidFill>
                  <a:srgbClr val="000066"/>
                </a:solidFill>
              </a:rPr>
              <a:t>SGBD </a:t>
            </a:r>
            <a:r>
              <a:rPr lang="fr-FR" sz="4400" b="1" dirty="0" smtClean="0">
                <a:solidFill>
                  <a:srgbClr val="000066"/>
                </a:solidFill>
              </a:rPr>
              <a:t>Support : </a:t>
            </a:r>
            <a:r>
              <a:rPr lang="fr-FR" sz="3600" b="1" dirty="0" err="1" smtClean="0">
                <a:solidFill>
                  <a:srgbClr val="000066"/>
                </a:solidFill>
              </a:rPr>
              <a:t>MsAccess</a:t>
            </a:r>
            <a:r>
              <a:rPr lang="fr-FR" sz="3600" b="1" dirty="0" smtClean="0">
                <a:solidFill>
                  <a:srgbClr val="000066"/>
                </a:solidFill>
              </a:rPr>
              <a:t> </a:t>
            </a:r>
            <a:r>
              <a:rPr lang="fr-FR" sz="3600" b="1" dirty="0" smtClean="0">
                <a:solidFill>
                  <a:srgbClr val="000066"/>
                </a:solidFill>
              </a:rPr>
              <a:t>2010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21827" y="1389266"/>
            <a:ext cx="8522173" cy="54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>
                <a:solidFill>
                  <a:srgbClr val="FFFF00"/>
                </a:solidFill>
              </a:rPr>
              <a:t>Disponible </a:t>
            </a:r>
            <a:r>
              <a:rPr lang="fr-FR" dirty="0" smtClean="0">
                <a:solidFill>
                  <a:srgbClr val="FFFF00"/>
                </a:solidFill>
              </a:rPr>
              <a:t>à Dauphine par MSDN</a:t>
            </a:r>
            <a:endParaRPr lang="fr-FR" dirty="0">
              <a:solidFill>
                <a:srgbClr val="FFFF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Voir  CRIO </a:t>
            </a:r>
            <a:r>
              <a:rPr lang="fr-FR" sz="2400" dirty="0" err="1" smtClean="0">
                <a:solidFill>
                  <a:schemeClr val="bg1"/>
                </a:solidFill>
              </a:rPr>
              <a:t>InterUFR</a:t>
            </a:r>
            <a:r>
              <a:rPr lang="fr-FR" sz="2400" dirty="0" smtClean="0">
                <a:solidFill>
                  <a:schemeClr val="bg1"/>
                </a:solidFill>
              </a:rPr>
              <a:t>  (2</a:t>
            </a:r>
            <a:r>
              <a:rPr lang="fr-FR" sz="2400" baseline="30000" dirty="0" smtClean="0">
                <a:solidFill>
                  <a:schemeClr val="bg1"/>
                </a:solidFill>
              </a:rPr>
              <a:t>ème</a:t>
            </a:r>
            <a:r>
              <a:rPr lang="fr-FR" sz="2400" dirty="0" smtClean="0">
                <a:solidFill>
                  <a:schemeClr val="bg1"/>
                </a:solidFill>
              </a:rPr>
              <a:t> étage, Nouvelle Aile)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Vendu </a:t>
            </a:r>
            <a:r>
              <a:rPr lang="fr-FR" dirty="0">
                <a:solidFill>
                  <a:srgbClr val="FFFF00"/>
                </a:solidFill>
              </a:rPr>
              <a:t>+ que tous les autres SGBD ensemble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fr-FR" sz="2400" dirty="0">
                <a:solidFill>
                  <a:schemeClr val="hlink"/>
                </a:solidFill>
              </a:rPr>
              <a:t>11M licences / mois  = 132 M / 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>
                <a:solidFill>
                  <a:srgbClr val="FFFF00"/>
                </a:solidFill>
              </a:rPr>
              <a:t>La plus </a:t>
            </a:r>
            <a:r>
              <a:rPr lang="fr-FR" dirty="0" smtClean="0">
                <a:solidFill>
                  <a:srgbClr val="FFFF00"/>
                </a:solidFill>
              </a:rPr>
              <a:t>amicale </a:t>
            </a:r>
            <a:r>
              <a:rPr lang="fr-FR" dirty="0">
                <a:solidFill>
                  <a:srgbClr val="FFFF00"/>
                </a:solidFill>
              </a:rPr>
              <a:t>interface usager sur le </a:t>
            </a:r>
            <a:r>
              <a:rPr lang="fr-FR" dirty="0" smtClean="0">
                <a:solidFill>
                  <a:srgbClr val="FFFF00"/>
                </a:solidFill>
              </a:rPr>
              <a:t>marché</a:t>
            </a:r>
          </a:p>
          <a:p>
            <a:pPr marL="342900" indent="-342900">
              <a:spcBef>
                <a:spcPct val="20000"/>
              </a:spcBef>
            </a:pPr>
            <a:r>
              <a:rPr lang="fr-FR" sz="1800" dirty="0" smtClean="0">
                <a:solidFill>
                  <a:srgbClr val="FFFF00"/>
                </a:solidFill>
                <a:hlinkClick r:id="rId4"/>
              </a:rPr>
              <a:t>http://office.microsoft.com/home/video.aspx?assetid=ES102552011033&amp;width=884&amp;height=540&amp;startindex=0&amp;CTT=11&amp;Origin=HA102552031033#</a:t>
            </a:r>
            <a:r>
              <a:rPr lang="fr-FR" sz="1800" dirty="0" smtClean="0">
                <a:solidFill>
                  <a:srgbClr val="FFFF00"/>
                </a:solidFill>
              </a:rPr>
              <a:t>      (Pub.  MS)</a:t>
            </a:r>
            <a:endParaRPr lang="fr-FR" sz="18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dirty="0">
                <a:solidFill>
                  <a:srgbClr val="FFFF00"/>
                </a:solidFill>
              </a:rPr>
              <a:t>Très complet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fr-FR" sz="2800" dirty="0">
                <a:solidFill>
                  <a:srgbClr val="FFFF00"/>
                </a:solidFill>
              </a:rPr>
              <a:t>4 GL, SQL2, QBE, OLE, ODBC, Multimédia, </a:t>
            </a:r>
            <a:r>
              <a:rPr lang="fr-FR" sz="2800" dirty="0" err="1">
                <a:solidFill>
                  <a:srgbClr val="FFFF00"/>
                </a:solidFill>
              </a:rPr>
              <a:t>Multibase</a:t>
            </a:r>
            <a:r>
              <a:rPr lang="fr-FR" sz="2800" dirty="0">
                <a:solidFill>
                  <a:srgbClr val="FFFF00"/>
                </a:solidFill>
              </a:rPr>
              <a:t>, « Web-</a:t>
            </a:r>
            <a:r>
              <a:rPr lang="fr-FR" sz="2800" dirty="0" err="1">
                <a:solidFill>
                  <a:srgbClr val="FFFF00"/>
                </a:solidFill>
              </a:rPr>
              <a:t>enabled</a:t>
            </a:r>
            <a:r>
              <a:rPr lang="fr-FR" sz="2800" dirty="0">
                <a:solidFill>
                  <a:srgbClr val="FFFF00"/>
                </a:solidFill>
              </a:rPr>
              <a:t> »…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800" b="1" u="sng" dirty="0" smtClean="0">
                <a:solidFill>
                  <a:srgbClr val="FFFF00"/>
                </a:solidFill>
              </a:rPr>
              <a:t>1er </a:t>
            </a:r>
            <a:r>
              <a:rPr lang="fr-FR" sz="2800" b="1" u="sng" dirty="0">
                <a:solidFill>
                  <a:srgbClr val="FFFF00"/>
                </a:solidFill>
              </a:rPr>
              <a:t>SGBD pour tout un chacun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5" name="~PP288.WAV">
            <a:hlinkClick r:id="" action="ppaction://media"/>
          </p:cNvPr>
          <p:cNvPicPr>
            <a:picLocks noRot="1" noChangeAspect="1"/>
          </p:cNvPicPr>
          <p:nvPr>
            <a:wavAudioFile r:embed="rId1" name="~PP288.WAV"/>
          </p:nvPr>
        </p:nvPicPr>
        <p:blipFill>
          <a:blip r:embed="rId5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  <p:pic>
        <p:nvPicPr>
          <p:cNvPr id="6" name="Image 5" descr="twin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429264"/>
            <a:ext cx="2079255" cy="1169581"/>
          </a:xfrm>
          <a:prstGeom prst="rect">
            <a:avLst/>
          </a:prstGeom>
        </p:spPr>
      </p:pic>
    </p:spTree>
  </p:cSld>
  <p:clrMapOvr>
    <a:masterClrMapping/>
  </p:clrMapOvr>
  <p:transition advTm="30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Hétérogénéité sémantique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Différences dans les représentations de mêmes propriétés réelles</a:t>
            </a:r>
          </a:p>
          <a:p>
            <a:r>
              <a:rPr lang="fr-FR" dirty="0"/>
              <a:t>Noms </a:t>
            </a:r>
            <a:r>
              <a:rPr lang="fr-FR" sz="2800" dirty="0">
                <a:solidFill>
                  <a:schemeClr val="tx2"/>
                </a:solidFill>
              </a:rPr>
              <a:t>André </a:t>
            </a:r>
            <a:r>
              <a:rPr lang="fr-FR" sz="2800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 sz="2800" dirty="0">
                <a:solidFill>
                  <a:schemeClr val="tx2"/>
                </a:solidFill>
              </a:rPr>
              <a:t>Andrew</a:t>
            </a:r>
          </a:p>
          <a:p>
            <a:r>
              <a:rPr lang="fr-FR" dirty="0"/>
              <a:t>Types de valeurs</a:t>
            </a:r>
          </a:p>
          <a:p>
            <a:pPr lvl="1"/>
            <a:r>
              <a:rPr lang="fr-FR" dirty="0"/>
              <a:t>type de représentation</a:t>
            </a:r>
          </a:p>
          <a:p>
            <a:pPr lvl="1"/>
            <a:r>
              <a:rPr lang="fr-FR" dirty="0"/>
              <a:t>unité de mesure </a:t>
            </a:r>
            <a:r>
              <a:rPr lang="fr-FR" dirty="0">
                <a:solidFill>
                  <a:schemeClr val="tx2"/>
                </a:solidFill>
              </a:rPr>
              <a:t>cm/s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 dirty="0">
                <a:solidFill>
                  <a:schemeClr val="tx2"/>
                </a:solidFill>
              </a:rPr>
              <a:t>pied/h</a:t>
            </a:r>
          </a:p>
          <a:p>
            <a:pPr lvl="1"/>
            <a:r>
              <a:rPr lang="fr-FR" dirty="0"/>
              <a:t>précision </a:t>
            </a:r>
            <a:r>
              <a:rPr lang="fr-FR" dirty="0">
                <a:solidFill>
                  <a:schemeClr val="tx2"/>
                </a:solidFill>
              </a:rPr>
              <a:t> 1 g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 dirty="0">
                <a:solidFill>
                  <a:schemeClr val="tx2"/>
                </a:solidFill>
              </a:rPr>
              <a:t> 1 Kg</a:t>
            </a:r>
          </a:p>
          <a:p>
            <a:r>
              <a:rPr lang="fr-FR" dirty="0"/>
              <a:t>Structures de données</a:t>
            </a:r>
          </a:p>
          <a:p>
            <a:pPr lvl="1">
              <a:buFontTx/>
              <a:buNone/>
            </a:pPr>
            <a:r>
              <a:rPr lang="fr-FR" dirty="0">
                <a:solidFill>
                  <a:schemeClr val="tx2"/>
                </a:solidFill>
              </a:rPr>
              <a:t>une table en 2 NF </a:t>
            </a:r>
            <a:r>
              <a:rPr lang="fr-FR" dirty="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 dirty="0">
                <a:solidFill>
                  <a:schemeClr val="tx2"/>
                </a:solidFill>
              </a:rPr>
              <a:t>plusieurs tables en 3 NF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Hétérogénéité sémantique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Différences dans les représentations de mêmes propriétés réelles</a:t>
            </a:r>
          </a:p>
          <a:p>
            <a:r>
              <a:rPr lang="fr-FR"/>
              <a:t>Noms </a:t>
            </a:r>
            <a:r>
              <a:rPr lang="fr-FR" sz="2800">
                <a:solidFill>
                  <a:schemeClr val="tx2"/>
                </a:solidFill>
              </a:rPr>
              <a:t>André </a:t>
            </a:r>
            <a:r>
              <a:rPr lang="fr-FR" sz="2800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 sz="2800">
                <a:solidFill>
                  <a:schemeClr val="tx2"/>
                </a:solidFill>
              </a:rPr>
              <a:t>Andrew</a:t>
            </a:r>
          </a:p>
          <a:p>
            <a:r>
              <a:rPr lang="fr-FR"/>
              <a:t>Types de valeurs</a:t>
            </a:r>
          </a:p>
          <a:p>
            <a:pPr lvl="1"/>
            <a:r>
              <a:rPr lang="fr-FR"/>
              <a:t>type de représentation</a:t>
            </a:r>
          </a:p>
          <a:p>
            <a:pPr lvl="1"/>
            <a:r>
              <a:rPr lang="fr-FR"/>
              <a:t>unité de mesure </a:t>
            </a:r>
            <a:r>
              <a:rPr lang="fr-FR">
                <a:solidFill>
                  <a:schemeClr val="tx2"/>
                </a:solidFill>
              </a:rPr>
              <a:t>cm/s </a:t>
            </a:r>
            <a:r>
              <a:rPr lang="fr-FR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>
                <a:solidFill>
                  <a:schemeClr val="tx2"/>
                </a:solidFill>
              </a:rPr>
              <a:t>pied/h</a:t>
            </a:r>
          </a:p>
          <a:p>
            <a:pPr lvl="1"/>
            <a:r>
              <a:rPr lang="fr-FR"/>
              <a:t>précision </a:t>
            </a:r>
            <a:r>
              <a:rPr lang="fr-FR">
                <a:solidFill>
                  <a:schemeClr val="tx2"/>
                </a:solidFill>
              </a:rPr>
              <a:t> 1 g </a:t>
            </a:r>
            <a:r>
              <a:rPr lang="fr-FR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>
                <a:solidFill>
                  <a:schemeClr val="tx2"/>
                </a:solidFill>
              </a:rPr>
              <a:t> 1 Kg</a:t>
            </a:r>
          </a:p>
          <a:p>
            <a:r>
              <a:rPr lang="fr-FR"/>
              <a:t>Structures de données</a:t>
            </a:r>
          </a:p>
          <a:p>
            <a:pPr lvl="1">
              <a:buFontTx/>
              <a:buNone/>
            </a:pPr>
            <a:r>
              <a:rPr lang="fr-FR">
                <a:solidFill>
                  <a:schemeClr val="tx2"/>
                </a:solidFill>
              </a:rPr>
              <a:t>une table en 2 NF </a:t>
            </a:r>
            <a:r>
              <a:rPr lang="fr-FR">
                <a:solidFill>
                  <a:schemeClr val="tx2"/>
                </a:solidFill>
                <a:latin typeface="Symbol" pitchFamily="18" charset="2"/>
              </a:rPr>
              <a:t></a:t>
            </a:r>
            <a:r>
              <a:rPr lang="fr-FR">
                <a:solidFill>
                  <a:schemeClr val="tx2"/>
                </a:solidFill>
              </a:rPr>
              <a:t>plusieurs tables en 3 NF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Solutions (partielles)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Schémas + descriptifs</a:t>
            </a:r>
          </a:p>
          <a:p>
            <a:r>
              <a:rPr lang="fr-FR"/>
              <a:t>Protocoles + descriptifs</a:t>
            </a:r>
          </a:p>
          <a:p>
            <a:r>
              <a:rPr lang="fr-FR"/>
              <a:t>Dictionnaires de données</a:t>
            </a:r>
          </a:p>
          <a:p>
            <a:r>
              <a:rPr lang="fr-FR"/>
              <a:t>Thesaurus</a:t>
            </a:r>
          </a:p>
          <a:p>
            <a:r>
              <a:rPr lang="fr-FR"/>
              <a:t>Conversion automatique de représentations</a:t>
            </a:r>
          </a:p>
          <a:p>
            <a:r>
              <a:rPr lang="fr-FR"/>
              <a:t>Conversion automatique d'unités</a:t>
            </a:r>
          </a:p>
          <a:p>
            <a:r>
              <a:rPr lang="fr-FR"/>
              <a:t> Equijointures de valeurs à précision diff.</a:t>
            </a:r>
          </a:p>
          <a:p>
            <a:r>
              <a:rPr lang="fr-FR"/>
              <a:t>Jointures implicites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  <a:noFill/>
          <a:ln/>
        </p:spPr>
        <p:txBody>
          <a:bodyPr/>
          <a:lstStyle/>
          <a:p>
            <a:r>
              <a:rPr lang="fr-FR"/>
              <a:t>Modèle commun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77200" cy="5334000"/>
          </a:xfrm>
          <a:noFill/>
          <a:ln/>
        </p:spPr>
        <p:txBody>
          <a:bodyPr/>
          <a:lstStyle/>
          <a:p>
            <a:r>
              <a:rPr lang="fr-FR" sz="2800" b="1" dirty="0">
                <a:solidFill>
                  <a:srgbClr val="FFFF00"/>
                </a:solidFill>
              </a:rPr>
              <a:t>Relationnel </a:t>
            </a:r>
          </a:p>
          <a:p>
            <a:pPr lvl="1"/>
            <a:r>
              <a:rPr lang="fr-FR" sz="2400" b="1" dirty="0" smtClean="0">
                <a:solidFill>
                  <a:srgbClr val="FFFF00"/>
                </a:solidFill>
              </a:rPr>
              <a:t>SQL</a:t>
            </a:r>
            <a:endParaRPr lang="fr-FR" sz="2400" b="1" dirty="0">
              <a:solidFill>
                <a:srgbClr val="FFFF00"/>
              </a:solidFill>
            </a:endParaRPr>
          </a:p>
          <a:p>
            <a:pPr lvl="1"/>
            <a:r>
              <a:rPr lang="fr-FR" sz="2400" b="1" i="1" dirty="0">
                <a:solidFill>
                  <a:srgbClr val="FFFF00"/>
                </a:solidFill>
              </a:rPr>
              <a:t>MSQL </a:t>
            </a:r>
            <a:r>
              <a:rPr lang="fr-FR" sz="2400" b="1" i="1" dirty="0" smtClean="0">
                <a:solidFill>
                  <a:srgbClr val="FFFF00"/>
                </a:solidFill>
              </a:rPr>
              <a:t>et </a:t>
            </a:r>
            <a:r>
              <a:rPr lang="fr-FR" sz="2400" b="1" i="1" dirty="0" err="1" smtClean="0">
                <a:solidFill>
                  <a:srgbClr val="FFFF00"/>
                </a:solidFill>
              </a:rPr>
              <a:t>SchemaSQL</a:t>
            </a:r>
            <a:r>
              <a:rPr lang="fr-FR" sz="2400" b="1" i="1" dirty="0" smtClean="0">
                <a:solidFill>
                  <a:srgbClr val="FFFF00"/>
                </a:solidFill>
              </a:rPr>
              <a:t> (recherche)</a:t>
            </a:r>
          </a:p>
          <a:p>
            <a:pPr lvl="1"/>
            <a:r>
              <a:rPr lang="fr-FR" sz="2400" b="1" dirty="0" err="1" smtClean="0">
                <a:solidFill>
                  <a:srgbClr val="FFFF00"/>
                </a:solidFill>
              </a:rPr>
              <a:t>Federated</a:t>
            </a:r>
            <a:r>
              <a:rPr lang="fr-FR" sz="2400" b="1" dirty="0" smtClean="0">
                <a:solidFill>
                  <a:srgbClr val="FFFF00"/>
                </a:solidFill>
              </a:rPr>
              <a:t> </a:t>
            </a:r>
            <a:r>
              <a:rPr lang="fr-FR" sz="2400" b="1" dirty="0" err="1" smtClean="0">
                <a:solidFill>
                  <a:srgbClr val="FFFF00"/>
                </a:solidFill>
              </a:rPr>
              <a:t>Database</a:t>
            </a:r>
            <a:r>
              <a:rPr lang="fr-FR" sz="2400" b="1" dirty="0" smtClean="0">
                <a:solidFill>
                  <a:srgbClr val="FFFF00"/>
                </a:solidFill>
              </a:rPr>
              <a:t> (IBM)</a:t>
            </a:r>
            <a:endParaRPr lang="fr-FR" sz="2400" b="1" dirty="0">
              <a:solidFill>
                <a:srgbClr val="FFFF00"/>
              </a:solidFill>
            </a:endParaRPr>
          </a:p>
          <a:p>
            <a:pPr lvl="1"/>
            <a:r>
              <a:rPr lang="fr-FR" sz="2400" b="1" dirty="0">
                <a:solidFill>
                  <a:srgbClr val="FFFF00"/>
                </a:solidFill>
              </a:rPr>
              <a:t>ODBC Microsoft </a:t>
            </a:r>
            <a:r>
              <a:rPr lang="fr-FR" sz="2400" b="1" dirty="0" smtClean="0">
                <a:solidFill>
                  <a:srgbClr val="FFFF00"/>
                </a:solidFill>
              </a:rPr>
              <a:t> &amp; al</a:t>
            </a:r>
            <a:endParaRPr lang="fr-FR" sz="2400" b="1" dirty="0">
              <a:solidFill>
                <a:srgbClr val="FFFF00"/>
              </a:solidFill>
            </a:endParaRPr>
          </a:p>
          <a:p>
            <a:r>
              <a:rPr lang="fr-FR" sz="2800" b="1" dirty="0" smtClean="0">
                <a:solidFill>
                  <a:srgbClr val="FFFF00"/>
                </a:solidFill>
              </a:rPr>
              <a:t>CCS </a:t>
            </a:r>
            <a:r>
              <a:rPr lang="fr-FR" sz="2800" b="1" dirty="0">
                <a:solidFill>
                  <a:srgbClr val="FFFF00"/>
                </a:solidFill>
              </a:rPr>
              <a:t>langage pour les bases documentaires</a:t>
            </a:r>
            <a:endParaRPr lang="fr-FR" b="1" dirty="0">
              <a:solidFill>
                <a:srgbClr val="FFFF00"/>
              </a:solidFill>
            </a:endParaRPr>
          </a:p>
          <a:p>
            <a:r>
              <a:rPr lang="fr-FR" sz="2800" b="1" dirty="0">
                <a:solidFill>
                  <a:srgbClr val="FFFF00"/>
                </a:solidFill>
              </a:rPr>
              <a:t>Nombreuses passerelles (</a:t>
            </a:r>
            <a:r>
              <a:rPr lang="fr-FR" sz="2800" b="1" dirty="0" err="1">
                <a:solidFill>
                  <a:srgbClr val="FFFF00"/>
                </a:solidFill>
              </a:rPr>
              <a:t>gateways</a:t>
            </a:r>
            <a:r>
              <a:rPr lang="fr-FR" sz="2800" b="1" dirty="0">
                <a:solidFill>
                  <a:srgbClr val="FFFF00"/>
                </a:solidFill>
              </a:rPr>
              <a:t>) vers SQL</a:t>
            </a:r>
          </a:p>
          <a:p>
            <a:r>
              <a:rPr lang="fr-FR" sz="2800" b="1" dirty="0" smtClean="0">
                <a:solidFill>
                  <a:srgbClr val="FFFF00"/>
                </a:solidFill>
              </a:rPr>
              <a:t>Web  2 dit aussi Web Sémantique</a:t>
            </a:r>
            <a:endParaRPr lang="fr-FR" b="1" dirty="0" smtClean="0">
              <a:solidFill>
                <a:srgbClr val="FFFF00"/>
              </a:solidFill>
            </a:endParaRPr>
          </a:p>
          <a:p>
            <a:pPr lvl="1"/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Extended</a:t>
            </a:r>
            <a:r>
              <a:rPr lang="fr-FR" b="1" dirty="0" smtClean="0">
                <a:solidFill>
                  <a:srgbClr val="FFFF00"/>
                </a:solidFill>
              </a:rPr>
              <a:t> Web Services</a:t>
            </a:r>
          </a:p>
          <a:p>
            <a:pPr lvl="1"/>
            <a:r>
              <a:rPr lang="fr-FR" b="1" dirty="0" smtClean="0">
                <a:solidFill>
                  <a:srgbClr val="FFFF00"/>
                </a:solidFill>
              </a:rPr>
              <a:t>XML &amp; </a:t>
            </a:r>
            <a:r>
              <a:rPr lang="fr-FR" b="1" dirty="0" err="1" smtClean="0">
                <a:solidFill>
                  <a:srgbClr val="FFFF00"/>
                </a:solidFill>
              </a:rPr>
              <a:t>XQuery</a:t>
            </a:r>
            <a:endParaRPr lang="fr-FR" b="1" dirty="0" smtClean="0">
              <a:solidFill>
                <a:srgbClr val="FFFF00"/>
              </a:solidFill>
            </a:endParaRPr>
          </a:p>
          <a:p>
            <a:pPr lvl="1"/>
            <a:r>
              <a:rPr lang="fr-FR" b="1" dirty="0" smtClean="0">
                <a:solidFill>
                  <a:srgbClr val="FFFF00"/>
                </a:solidFill>
              </a:rPr>
              <a:t>RDF &amp; SQL or RDQL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UniSQL</a:t>
            </a:r>
            <a:r>
              <a:rPr lang="fr-FR" dirty="0" smtClean="0"/>
              <a:t>/M (approche historique)</a:t>
            </a:r>
            <a:endParaRPr lang="fr-FR" dirty="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054350" y="1784350"/>
            <a:ext cx="2062163" cy="919163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127375" y="2136775"/>
            <a:ext cx="1636713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UniSQL/M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5181600" y="3962400"/>
            <a:ext cx="1574800" cy="982663"/>
          </a:xfrm>
          <a:prstGeom prst="hexagon">
            <a:avLst>
              <a:gd name="adj" fmla="val 40057"/>
              <a:gd name="vf" fmla="val 11547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486400" y="4191000"/>
            <a:ext cx="757238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hlink"/>
                </a:solidFill>
              </a:rPr>
              <a:t>DB2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995613" y="4032250"/>
            <a:ext cx="1574800" cy="982663"/>
          </a:xfrm>
          <a:prstGeom prst="hexagon">
            <a:avLst>
              <a:gd name="adj" fmla="val 40057"/>
              <a:gd name="vf" fmla="val 11547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 useBgFill="1">
        <p:nvSpPr>
          <p:cNvPr id="33800" name="Rectangle 8"/>
          <p:cNvSpPr>
            <a:spLocks noChangeArrowheads="1"/>
          </p:cNvSpPr>
          <p:nvPr/>
        </p:nvSpPr>
        <p:spPr bwMode="auto">
          <a:xfrm>
            <a:off x="3243263" y="4305300"/>
            <a:ext cx="1058862" cy="4540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hlink"/>
                </a:solidFill>
              </a:rPr>
              <a:t>Oracle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1020000">
            <a:off x="371475" y="3798888"/>
            <a:ext cx="2062163" cy="919162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 rot="1020000">
            <a:off x="677863" y="4129088"/>
            <a:ext cx="1265237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UniSQL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1528763" y="2832100"/>
            <a:ext cx="1684337" cy="8556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3767138" y="2852738"/>
            <a:ext cx="0" cy="1025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 flipV="1">
            <a:off x="5287963" y="2344738"/>
            <a:ext cx="1468437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6843713" y="2376488"/>
            <a:ext cx="1404937" cy="13001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7189788" y="2835275"/>
            <a:ext cx="7572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FF00"/>
                </a:solidFill>
              </a:rPr>
              <a:t>IMS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 flipV="1">
            <a:off x="4805363" y="3048000"/>
            <a:ext cx="1320800" cy="896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00100" y="5500702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UniSQL</a:t>
            </a:r>
            <a:r>
              <a:rPr lang="fr-FR" sz="2800" dirty="0" smtClean="0"/>
              <a:t>/ était un SGMB, mais pas un SGBD</a:t>
            </a:r>
          </a:p>
          <a:p>
            <a:r>
              <a:rPr lang="fr-FR" sz="2800" dirty="0" smtClean="0"/>
              <a:t>EDA-SQL était un autre SGMB populaire</a:t>
            </a:r>
            <a:endParaRPr lang="fr-F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98425"/>
            <a:ext cx="7772400" cy="1104900"/>
          </a:xfrm>
          <a:noFill/>
          <a:ln/>
        </p:spPr>
        <p:txBody>
          <a:bodyPr/>
          <a:lstStyle/>
          <a:p>
            <a:r>
              <a:rPr lang="fr-FR" sz="4000" dirty="0" smtClean="0"/>
              <a:t>Aujourd’hui (par exemple)</a:t>
            </a:r>
            <a:endParaRPr lang="fr-FR" sz="4000" dirty="0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054350" y="1784350"/>
            <a:ext cx="2062163" cy="919163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27375" y="2136775"/>
            <a:ext cx="1465146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 err="1" smtClean="0">
                <a:solidFill>
                  <a:srgbClr val="FFFF00"/>
                </a:solidFill>
              </a:rPr>
              <a:t>MsAccess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65713" y="3943350"/>
            <a:ext cx="1574800" cy="982663"/>
          </a:xfrm>
          <a:prstGeom prst="hexagon">
            <a:avLst>
              <a:gd name="adj" fmla="val 40057"/>
              <a:gd name="vf" fmla="val 11547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95613" y="4032250"/>
            <a:ext cx="1574800" cy="982663"/>
          </a:xfrm>
          <a:prstGeom prst="hexagon">
            <a:avLst>
              <a:gd name="adj" fmla="val 40057"/>
              <a:gd name="vf" fmla="val 11547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 useBgFill="1">
        <p:nvSpPr>
          <p:cNvPr id="34824" name="Rectangle 8"/>
          <p:cNvSpPr>
            <a:spLocks noChangeArrowheads="1"/>
          </p:cNvSpPr>
          <p:nvPr/>
        </p:nvSpPr>
        <p:spPr bwMode="auto">
          <a:xfrm>
            <a:off x="3243263" y="4305300"/>
            <a:ext cx="1058862" cy="454025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hlink"/>
                </a:solidFill>
              </a:rPr>
              <a:t>Oracle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840000">
            <a:off x="371475" y="3798888"/>
            <a:ext cx="2062163" cy="919162"/>
          </a:xfrm>
          <a:prstGeom prst="cube">
            <a:avLst>
              <a:gd name="adj" fmla="val 24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 rot="840000">
            <a:off x="577908" y="4126551"/>
            <a:ext cx="1465146" cy="4591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 err="1" smtClean="0">
                <a:solidFill>
                  <a:schemeClr val="accent2"/>
                </a:solidFill>
              </a:rPr>
              <a:t>MsAccess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1528763" y="2832100"/>
            <a:ext cx="1684337" cy="8556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3767138" y="2852738"/>
            <a:ext cx="0" cy="10255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 flipV="1">
            <a:off x="5287963" y="2344738"/>
            <a:ext cx="1468437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843713" y="2376488"/>
            <a:ext cx="1404937" cy="13001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7072330" y="2786058"/>
            <a:ext cx="109004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Sybase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 flipV="1">
            <a:off x="4700588" y="2857500"/>
            <a:ext cx="1320800" cy="896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3" name="Arc 17"/>
          <p:cNvSpPr>
            <a:spLocks/>
          </p:cNvSpPr>
          <p:nvPr/>
        </p:nvSpPr>
        <p:spPr bwMode="auto">
          <a:xfrm rot="10800000">
            <a:off x="5129213" y="5087938"/>
            <a:ext cx="1052512" cy="9667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4" name="Arc 18"/>
          <p:cNvSpPr>
            <a:spLocks/>
          </p:cNvSpPr>
          <p:nvPr/>
        </p:nvSpPr>
        <p:spPr bwMode="auto">
          <a:xfrm rot="10800000">
            <a:off x="4067175" y="5091113"/>
            <a:ext cx="1052513" cy="9667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5" name="Arc 19"/>
          <p:cNvSpPr>
            <a:spLocks/>
          </p:cNvSpPr>
          <p:nvPr/>
        </p:nvSpPr>
        <p:spPr bwMode="auto">
          <a:xfrm rot="10800000">
            <a:off x="4629150" y="5108575"/>
            <a:ext cx="1052513" cy="9667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7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6" name="Arc 20"/>
          <p:cNvSpPr>
            <a:spLocks/>
          </p:cNvSpPr>
          <p:nvPr/>
        </p:nvSpPr>
        <p:spPr bwMode="auto">
          <a:xfrm rot="10800000">
            <a:off x="3567113" y="5111750"/>
            <a:ext cx="1052512" cy="9667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6589713" y="3613150"/>
            <a:ext cx="388937" cy="414338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8" name="Arc 22"/>
          <p:cNvSpPr>
            <a:spLocks/>
          </p:cNvSpPr>
          <p:nvPr/>
        </p:nvSpPr>
        <p:spPr bwMode="auto">
          <a:xfrm rot="10800000">
            <a:off x="5313363" y="3825875"/>
            <a:ext cx="2757487" cy="27003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88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75"/>
                  <a:pt x="9663" y="6"/>
                  <a:pt x="2158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5"/>
                  <a:pt x="9663" y="6"/>
                  <a:pt x="2158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39" name="Arc 23"/>
          <p:cNvSpPr>
            <a:spLocks/>
          </p:cNvSpPr>
          <p:nvPr/>
        </p:nvSpPr>
        <p:spPr bwMode="auto">
          <a:xfrm rot="10800000">
            <a:off x="3408363" y="5149850"/>
            <a:ext cx="2032000" cy="13573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5486400" y="4191000"/>
            <a:ext cx="757238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hlink"/>
                </a:solidFill>
              </a:rPr>
              <a:t>DB2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Le présent et l’avenir proche</a:t>
            </a:r>
            <a:endParaRPr lang="fr-FR" dirty="0"/>
          </a:p>
        </p:txBody>
      </p:sp>
      <p:graphicFrame>
        <p:nvGraphicFramePr>
          <p:cNvPr id="368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4863" y="1679575"/>
          <a:ext cx="747077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Harvard F/X Drawing" r:id="rId4" imgW="4120920" imgH="3863880" progId="">
                  <p:embed/>
                </p:oleObj>
              </mc:Choice>
              <mc:Fallback>
                <p:oleObj name="Harvard F/X Drawing" r:id="rId4" imgW="4120920" imgH="3863880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679575"/>
                        <a:ext cx="7470775" cy="48831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695700" y="3757613"/>
            <a:ext cx="17938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 sz="3600"/>
              <a:t>ODBC x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714488"/>
            <a:ext cx="7727950" cy="4643470"/>
          </a:xfrm>
          <a:noFill/>
          <a:ln/>
        </p:spPr>
        <p:txBody>
          <a:bodyPr/>
          <a:lstStyle/>
          <a:p>
            <a:r>
              <a:rPr lang="fr-FR" dirty="0" smtClean="0"/>
              <a:t>Les bases de principaux SGBD  ne sont pas </a:t>
            </a:r>
            <a:r>
              <a:rPr lang="fr-FR" dirty="0" err="1" smtClean="0"/>
              <a:t>BDRs</a:t>
            </a:r>
            <a:r>
              <a:rPr lang="fr-FR" dirty="0" smtClean="0"/>
              <a:t>, mais peuvent être distribuées et parallèles</a:t>
            </a:r>
            <a:r>
              <a:rPr lang="fr-FR" sz="3200" dirty="0" smtClean="0"/>
              <a:t> </a:t>
            </a:r>
          </a:p>
          <a:p>
            <a:pPr lvl="1"/>
            <a:r>
              <a:rPr lang="fr-FR" sz="3200" dirty="0" smtClean="0"/>
              <a:t>Oracle </a:t>
            </a:r>
            <a:r>
              <a:rPr lang="fr-FR" sz="3200" dirty="0" err="1" smtClean="0"/>
              <a:t>Grid</a:t>
            </a:r>
            <a:endParaRPr lang="fr-FR" sz="3200" dirty="0" smtClean="0"/>
          </a:p>
          <a:p>
            <a:pPr lvl="1"/>
            <a:r>
              <a:rPr lang="fr-FR" sz="3200" dirty="0" smtClean="0"/>
              <a:t>Sybase </a:t>
            </a:r>
          </a:p>
          <a:p>
            <a:pPr lvl="1"/>
            <a:r>
              <a:rPr lang="fr-FR" sz="3200" dirty="0" smtClean="0"/>
              <a:t>DB2 </a:t>
            </a:r>
          </a:p>
          <a:p>
            <a:pPr lvl="1"/>
            <a:r>
              <a:rPr lang="fr-FR" sz="3200" dirty="0" err="1" smtClean="0"/>
              <a:t>Teradata</a:t>
            </a:r>
            <a:endParaRPr lang="fr-FR" sz="3200" dirty="0" smtClean="0"/>
          </a:p>
          <a:p>
            <a:pPr lvl="1"/>
            <a:r>
              <a:rPr lang="fr-FR" sz="3200" dirty="0" smtClean="0"/>
              <a:t>SQL Server</a:t>
            </a:r>
          </a:p>
          <a:p>
            <a:pPr lvl="1"/>
            <a:r>
              <a:rPr lang="fr-FR" sz="3200" dirty="0" smtClean="0"/>
              <a:t> </a:t>
            </a:r>
            <a:r>
              <a:rPr lang="fr-FR" sz="3200" dirty="0" err="1" smtClean="0"/>
              <a:t>AsterData</a:t>
            </a:r>
            <a:r>
              <a:rPr lang="fr-FR" sz="3200" dirty="0" smtClean="0"/>
              <a:t>, </a:t>
            </a:r>
            <a:r>
              <a:rPr lang="fr-FR" sz="3200" dirty="0" err="1" smtClean="0"/>
              <a:t>Greenplum</a:t>
            </a:r>
            <a:r>
              <a:rPr lang="fr-FR" sz="3200" dirty="0" smtClean="0"/>
              <a:t>… (</a:t>
            </a:r>
            <a:r>
              <a:rPr lang="fr-FR" sz="3200" dirty="0" err="1" smtClean="0"/>
              <a:t>clouds</a:t>
            </a:r>
            <a:r>
              <a:rPr lang="fr-FR" sz="3200" dirty="0" smtClean="0"/>
              <a:t>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714488"/>
            <a:ext cx="7727950" cy="4643470"/>
          </a:xfrm>
          <a:noFill/>
          <a:ln/>
        </p:spPr>
        <p:txBody>
          <a:bodyPr/>
          <a:lstStyle/>
          <a:p>
            <a:r>
              <a:rPr lang="fr-FR" dirty="0" smtClean="0"/>
              <a:t>Les principaux SGBD sont </a:t>
            </a:r>
            <a:r>
              <a:rPr lang="fr-FR" dirty="0"/>
              <a:t>désormais en </a:t>
            </a:r>
            <a:r>
              <a:rPr lang="fr-FR" dirty="0" smtClean="0"/>
              <a:t>en général des </a:t>
            </a:r>
            <a:r>
              <a:rPr lang="fr-FR" dirty="0"/>
              <a:t>systèmes </a:t>
            </a:r>
            <a:r>
              <a:rPr lang="fr-FR" dirty="0" err="1"/>
              <a:t>multibases</a:t>
            </a:r>
            <a:endParaRPr lang="fr-FR" dirty="0"/>
          </a:p>
          <a:p>
            <a:pPr lvl="1"/>
            <a:r>
              <a:rPr lang="fr-FR" sz="3200" dirty="0" err="1" smtClean="0"/>
              <a:t>MsAccess</a:t>
            </a:r>
            <a:r>
              <a:rPr lang="fr-FR" sz="3200" dirty="0" smtClean="0"/>
              <a:t> </a:t>
            </a:r>
          </a:p>
          <a:p>
            <a:pPr lvl="1"/>
            <a:r>
              <a:rPr lang="fr-FR" sz="3200" dirty="0" smtClean="0"/>
              <a:t>Oracle</a:t>
            </a:r>
          </a:p>
          <a:p>
            <a:pPr lvl="1"/>
            <a:r>
              <a:rPr lang="fr-FR" sz="3200" dirty="0" smtClean="0"/>
              <a:t>Sybase </a:t>
            </a:r>
          </a:p>
          <a:p>
            <a:pPr lvl="1"/>
            <a:r>
              <a:rPr lang="fr-FR" sz="3200" dirty="0" smtClean="0"/>
              <a:t>DB2 </a:t>
            </a:r>
          </a:p>
          <a:p>
            <a:pPr lvl="1"/>
            <a:r>
              <a:rPr lang="fr-FR" sz="3200" dirty="0" smtClean="0"/>
              <a:t>MySQL</a:t>
            </a:r>
          </a:p>
          <a:p>
            <a:pPr lvl="1"/>
            <a:r>
              <a:rPr lang="fr-FR" sz="3200" dirty="0" err="1" smtClean="0"/>
              <a:t>Interbase</a:t>
            </a:r>
            <a:r>
              <a:rPr lang="fr-FR" sz="3200" dirty="0" smtClean="0"/>
              <a:t>...</a:t>
            </a:r>
            <a:endParaRPr lang="fr-FR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714488"/>
            <a:ext cx="7727950" cy="4857784"/>
          </a:xfrm>
          <a:noFill/>
          <a:ln/>
        </p:spPr>
        <p:txBody>
          <a:bodyPr/>
          <a:lstStyle/>
          <a:p>
            <a:r>
              <a:rPr lang="fr-FR" dirty="0" smtClean="0"/>
              <a:t>Certains sont aussi fédérés</a:t>
            </a:r>
            <a:endParaRPr lang="fr-FR" dirty="0"/>
          </a:p>
          <a:p>
            <a:pPr lvl="1"/>
            <a:r>
              <a:rPr lang="fr-FR" sz="3200" dirty="0" smtClean="0"/>
              <a:t>DB2</a:t>
            </a:r>
          </a:p>
          <a:p>
            <a:pPr lvl="1"/>
            <a:r>
              <a:rPr lang="fr-FR" sz="3200" dirty="0" err="1" smtClean="0"/>
              <a:t>MsAccess</a:t>
            </a:r>
            <a:endParaRPr lang="fr-FR" sz="3200" dirty="0" smtClean="0"/>
          </a:p>
          <a:p>
            <a:pPr lvl="2"/>
            <a:r>
              <a:rPr lang="fr-FR" dirty="0" smtClean="0"/>
              <a:t> </a:t>
            </a:r>
            <a:r>
              <a:rPr lang="fr-FR" sz="3200" dirty="0" smtClean="0"/>
              <a:t>Une tables dite Attachée est une vue importée</a:t>
            </a:r>
          </a:p>
          <a:p>
            <a:r>
              <a:rPr lang="fr-FR" sz="4000" dirty="0" smtClean="0"/>
              <a:t> Il y a aussi des SGMB « </a:t>
            </a:r>
            <a:r>
              <a:rPr lang="fr-FR" sz="4000" dirty="0" err="1" smtClean="0"/>
              <a:t>wrappers</a:t>
            </a:r>
            <a:r>
              <a:rPr lang="fr-FR" sz="4000" dirty="0" smtClean="0"/>
              <a:t> »</a:t>
            </a:r>
          </a:p>
          <a:p>
            <a:pPr lvl="1"/>
            <a:r>
              <a:rPr lang="fr-FR" sz="3600" dirty="0" smtClean="0"/>
              <a:t> Déjà cités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8542338" y="6477000"/>
            <a:ext cx="601662" cy="381000"/>
          </a:xfrm>
          <a:prstGeom prst="rect">
            <a:avLst/>
          </a:prstGeom>
        </p:spPr>
        <p:txBody>
          <a:bodyPr/>
          <a:lstStyle/>
          <a:p>
            <a:fld id="{89BC93FC-4CF7-4D4C-953D-7BE6D772356B}" type="slidenum">
              <a:rPr lang="fr-FR"/>
              <a:pPr/>
              <a:t>6</a:t>
            </a:fld>
            <a:endParaRPr lang="fr-F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Contrôle de connaissances</a:t>
            </a:r>
            <a:endParaRPr lang="en-US"/>
          </a:p>
        </p:txBody>
      </p:sp>
      <p:sp>
        <p:nvSpPr>
          <p:cNvPr id="7475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478959" y="1404190"/>
            <a:ext cx="5872162" cy="2527319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r>
              <a:rPr lang="fr-FR" sz="2800" b="1" dirty="0">
                <a:solidFill>
                  <a:schemeClr val="bg1"/>
                </a:solidFill>
              </a:rPr>
              <a:t> Selon le </a:t>
            </a:r>
            <a:r>
              <a:rPr lang="fr-FR" sz="2800" b="1" dirty="0" smtClean="0">
                <a:solidFill>
                  <a:schemeClr val="bg1"/>
                </a:solidFill>
              </a:rPr>
              <a:t>cours</a:t>
            </a:r>
            <a:endParaRPr lang="fr-FR" sz="1600" dirty="0">
              <a:solidFill>
                <a:srgbClr val="FF0066"/>
              </a:solidFill>
            </a:endParaRPr>
          </a:p>
          <a:p>
            <a:pPr lvl="1"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r>
              <a:rPr lang="fr-FR" sz="2400" b="1" dirty="0" smtClean="0">
                <a:solidFill>
                  <a:srgbClr val="FFFF00"/>
                </a:solidFill>
              </a:rPr>
              <a:t>Examen ?</a:t>
            </a:r>
          </a:p>
          <a:p>
            <a:pPr lvl="1"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endParaRPr lang="fr-FR" sz="2400" b="1" dirty="0" smtClean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endParaRPr lang="fr-FR" sz="2400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r>
              <a:rPr lang="fr-FR" sz="2400" b="1" u="sng" dirty="0" smtClean="0">
                <a:solidFill>
                  <a:srgbClr val="FFFF00"/>
                </a:solidFill>
              </a:rPr>
              <a:t>Projet</a:t>
            </a:r>
          </a:p>
          <a:p>
            <a:pPr lvl="2">
              <a:lnSpc>
                <a:spcPct val="15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r>
              <a:rPr lang="fr-FR" sz="2000" b="1" dirty="0" smtClean="0">
                <a:solidFill>
                  <a:srgbClr val="FFFF00"/>
                </a:solidFill>
              </a:rPr>
              <a:t>Après le vote populaire au 1èr cours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46367" y="5012017"/>
            <a:ext cx="5140325" cy="10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65000"/>
              </a:spcBef>
              <a:buClr>
                <a:srgbClr val="FF0066"/>
              </a:buClr>
              <a:buSzPct val="150000"/>
              <a:buFont typeface="Wingdings" pitchFamily="2" charset="2"/>
              <a:buChar char="$"/>
            </a:pPr>
            <a:r>
              <a:rPr lang="fr-FR" dirty="0">
                <a:solidFill>
                  <a:srgbClr val="FFFF00"/>
                </a:solidFill>
              </a:rPr>
              <a:t>Questions ?</a:t>
            </a:r>
          </a:p>
          <a:p>
            <a:pPr>
              <a:lnSpc>
                <a:spcPct val="50000"/>
              </a:lnSpc>
              <a:spcBef>
                <a:spcPct val="65000"/>
              </a:spcBef>
            </a:pPr>
            <a:r>
              <a:rPr lang="fr-FR" sz="2000" dirty="0">
                <a:solidFill>
                  <a:srgbClr val="FFFF00"/>
                </a:solidFill>
              </a:rPr>
              <a:t>	Witold.Litwin@dauphine.fr</a:t>
            </a:r>
          </a:p>
          <a:p>
            <a:pPr>
              <a:lnSpc>
                <a:spcPct val="50000"/>
              </a:lnSpc>
              <a:spcBef>
                <a:spcPct val="65000"/>
              </a:spcBef>
            </a:pPr>
            <a:r>
              <a:rPr lang="fr-FR" sz="2000" dirty="0">
                <a:solidFill>
                  <a:srgbClr val="FFFF00"/>
                </a:solidFill>
              </a:rPr>
              <a:t>	Bureau </a:t>
            </a:r>
            <a:r>
              <a:rPr lang="fr-FR" sz="2000" dirty="0" smtClean="0">
                <a:solidFill>
                  <a:srgbClr val="FFFF00"/>
                </a:solidFill>
              </a:rPr>
              <a:t>B209</a:t>
            </a:r>
            <a:endParaRPr lang="fr-FR" sz="2000" dirty="0">
              <a:solidFill>
                <a:srgbClr val="FFFF00"/>
              </a:solidFill>
            </a:endParaRPr>
          </a:p>
        </p:txBody>
      </p:sp>
      <p:graphicFrame>
        <p:nvGraphicFramePr>
          <p:cNvPr id="74760" name="Object 8"/>
          <p:cNvGraphicFramePr>
            <a:graphicFrameLocks noChangeAspect="1"/>
          </p:cNvGraphicFramePr>
          <p:nvPr/>
        </p:nvGraphicFramePr>
        <p:xfrm>
          <a:off x="6376988" y="1298575"/>
          <a:ext cx="2392362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Image" r:id="rId5" imgW="3189552" imgH="4574656" progId="">
                  <p:embed/>
                </p:oleObj>
              </mc:Choice>
              <mc:Fallback>
                <p:oleObj name="Image" r:id="rId5" imgW="3189552" imgH="45746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988" y="1298575"/>
                        <a:ext cx="2392362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 descr="proj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9413" y="3108514"/>
            <a:ext cx="1820830" cy="1024217"/>
          </a:xfrm>
          <a:prstGeom prst="rect">
            <a:avLst/>
          </a:prstGeom>
        </p:spPr>
      </p:pic>
      <p:pic>
        <p:nvPicPr>
          <p:cNvPr id="8" name="Image 7" descr="maillot-jau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437" y="1785472"/>
            <a:ext cx="768180" cy="1190812"/>
          </a:xfrm>
          <a:prstGeom prst="rect">
            <a:avLst/>
          </a:prstGeom>
        </p:spPr>
      </p:pic>
      <p:pic>
        <p:nvPicPr>
          <p:cNvPr id="9" name="~PP2199.WAV">
            <a:hlinkClick r:id="" action="ppaction://media"/>
          </p:cNvPr>
          <p:cNvPicPr>
            <a:picLocks noRot="1" noChangeAspect="1"/>
          </p:cNvPicPr>
          <p:nvPr>
            <a:wavAudioFile r:embed="rId2" name="~PP2199.WAV"/>
          </p:nvPr>
        </p:nvPicPr>
        <p:blipFill>
          <a:blip r:embed="rId9" cstate="print"/>
          <a:stretch>
            <a:fillRect/>
          </a:stretch>
        </p:blipFill>
        <p:spPr>
          <a:xfrm>
            <a:off x="8691563" y="64055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71612"/>
            <a:ext cx="7786742" cy="5286388"/>
          </a:xfrm>
          <a:noFill/>
          <a:ln/>
        </p:spPr>
        <p:txBody>
          <a:bodyPr/>
          <a:lstStyle/>
          <a:p>
            <a:r>
              <a:rPr lang="fr-FR" dirty="0" smtClean="0"/>
              <a:t>L'accès </a:t>
            </a:r>
            <a:r>
              <a:rPr lang="fr-FR" dirty="0" err="1"/>
              <a:t>multibase</a:t>
            </a:r>
            <a:r>
              <a:rPr lang="fr-FR" dirty="0"/>
              <a:t> nécessite </a:t>
            </a:r>
            <a:r>
              <a:rPr lang="fr-FR" dirty="0" smtClean="0"/>
              <a:t>néanmoins </a:t>
            </a:r>
            <a:r>
              <a:rPr lang="fr-FR" b="1" dirty="0" smtClean="0"/>
              <a:t>(toujours)</a:t>
            </a:r>
            <a:r>
              <a:rPr lang="fr-FR" dirty="0" smtClean="0"/>
              <a:t> de </a:t>
            </a:r>
            <a:r>
              <a:rPr lang="fr-FR" dirty="0"/>
              <a:t>nouvelles fonctions au niveau de SGBD  pour gérer</a:t>
            </a:r>
          </a:p>
          <a:p>
            <a:pPr lvl="1"/>
            <a:r>
              <a:rPr lang="fr-FR" sz="3200" dirty="0" smtClean="0"/>
              <a:t>l'autonomie en général</a:t>
            </a:r>
            <a:endParaRPr lang="fr-FR" sz="3200" dirty="0"/>
          </a:p>
          <a:p>
            <a:pPr lvl="1"/>
            <a:r>
              <a:rPr lang="fr-FR" sz="3200" dirty="0"/>
              <a:t>l'hétérogénéité </a:t>
            </a:r>
            <a:r>
              <a:rPr lang="fr-FR" sz="3200" dirty="0" smtClean="0"/>
              <a:t>sémantique en particulier</a:t>
            </a:r>
            <a:endParaRPr lang="fr-FR" sz="3200" dirty="0"/>
          </a:p>
          <a:p>
            <a:pPr lvl="1"/>
            <a:r>
              <a:rPr lang="fr-FR" sz="3200" dirty="0"/>
              <a:t>la distribution physique de </a:t>
            </a:r>
            <a:r>
              <a:rPr lang="fr-FR" sz="3200" dirty="0" smtClean="0"/>
              <a:t>données</a:t>
            </a:r>
          </a:p>
          <a:p>
            <a:r>
              <a:rPr lang="fr-FR" sz="3600" i="1" dirty="0" smtClean="0"/>
              <a:t>On n’a toujours pas de baguette magique</a:t>
            </a:r>
          </a:p>
          <a:p>
            <a:r>
              <a:rPr lang="fr-FR" sz="3600" i="1" dirty="0" smtClean="0"/>
              <a:t> </a:t>
            </a:r>
            <a:r>
              <a:rPr lang="fr-FR" sz="3600" dirty="0" smtClean="0"/>
              <a:t>Mais on progresse</a:t>
            </a:r>
            <a:endParaRPr lang="fr-FR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414463"/>
            <a:ext cx="8477250" cy="5311775"/>
          </a:xfrm>
          <a:noFill/>
          <a:ln/>
        </p:spPr>
        <p:txBody>
          <a:bodyPr/>
          <a:lstStyle/>
          <a:p>
            <a:r>
              <a:rPr lang="fr-FR" sz="2800" dirty="0"/>
              <a:t>Les solutions techniques  sont basées sur:</a:t>
            </a:r>
          </a:p>
          <a:p>
            <a:pPr lvl="1"/>
            <a:r>
              <a:rPr lang="fr-FR" dirty="0"/>
              <a:t>nouvelles architectures de référence</a:t>
            </a:r>
          </a:p>
          <a:p>
            <a:pPr lvl="2"/>
            <a:r>
              <a:rPr lang="fr-FR" sz="2800" dirty="0"/>
              <a:t>architecture </a:t>
            </a:r>
            <a:r>
              <a:rPr lang="fr-FR" sz="2800" dirty="0" err="1"/>
              <a:t>multibase</a:t>
            </a:r>
            <a:endParaRPr lang="fr-FR" sz="2800" dirty="0"/>
          </a:p>
          <a:p>
            <a:pPr lvl="2"/>
            <a:r>
              <a:rPr lang="fr-FR" sz="2800" dirty="0"/>
              <a:t>architecture fédérée</a:t>
            </a:r>
          </a:p>
          <a:p>
            <a:pPr lvl="1"/>
            <a:r>
              <a:rPr lang="fr-FR" dirty="0"/>
              <a:t>modèles communs de données</a:t>
            </a:r>
          </a:p>
          <a:p>
            <a:pPr lvl="2"/>
            <a:r>
              <a:rPr lang="fr-FR" sz="2800" dirty="0" smtClean="0"/>
              <a:t>ODBC,  </a:t>
            </a:r>
          </a:p>
          <a:p>
            <a:pPr lvl="2"/>
            <a:r>
              <a:rPr lang="fr-FR" sz="2800" dirty="0" smtClean="0"/>
              <a:t>XML ou </a:t>
            </a:r>
            <a:r>
              <a:rPr lang="fr-FR" sz="2800" smtClean="0"/>
              <a:t>RDF peut-être</a:t>
            </a:r>
            <a:endParaRPr lang="fr-FR" sz="2000" dirty="0"/>
          </a:p>
          <a:p>
            <a:pPr lvl="1"/>
            <a:r>
              <a:rPr lang="fr-FR" dirty="0" smtClean="0"/>
              <a:t>Passerelles  directes de traduction de dialectes SQL </a:t>
            </a:r>
            <a:r>
              <a:rPr lang="fr-FR" dirty="0" err="1" smtClean="0"/>
              <a:t>MsAccess</a:t>
            </a:r>
            <a:r>
              <a:rPr lang="fr-FR" dirty="0" smtClean="0"/>
              <a:t> -&gt; SQL Server, </a:t>
            </a:r>
            <a:r>
              <a:rPr lang="fr-FR" dirty="0" err="1" smtClean="0"/>
              <a:t>Paradox</a:t>
            </a:r>
            <a:r>
              <a:rPr lang="fr-FR" dirty="0" smtClean="0"/>
              <a:t>…</a:t>
            </a:r>
          </a:p>
          <a:p>
            <a:pPr lvl="2"/>
            <a:r>
              <a:rPr lang="fr-FR" sz="2800" dirty="0" smtClean="0"/>
              <a:t>Oracle -&gt; SQL Server, Sybase…</a:t>
            </a:r>
            <a:endParaRPr lang="fr-FR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500174"/>
            <a:ext cx="7727950" cy="4848225"/>
          </a:xfrm>
          <a:noFill/>
          <a:ln/>
        </p:spPr>
        <p:txBody>
          <a:bodyPr/>
          <a:lstStyle/>
          <a:p>
            <a:r>
              <a:rPr lang="fr-FR" dirty="0"/>
              <a:t>Langages </a:t>
            </a:r>
            <a:r>
              <a:rPr lang="fr-FR" dirty="0" err="1"/>
              <a:t>multibases</a:t>
            </a:r>
            <a:endParaRPr lang="fr-FR" dirty="0"/>
          </a:p>
          <a:p>
            <a:pPr lvl="1"/>
            <a:r>
              <a:rPr lang="fr-FR" dirty="0" smtClean="0"/>
              <a:t>Dialectes SQL </a:t>
            </a:r>
          </a:p>
          <a:p>
            <a:pPr lvl="1"/>
            <a:r>
              <a:rPr lang="fr-FR" dirty="0" smtClean="0"/>
              <a:t> MSQL, </a:t>
            </a:r>
            <a:r>
              <a:rPr lang="fr-FR" dirty="0" err="1" smtClean="0"/>
              <a:t>SchemaSQL</a:t>
            </a:r>
            <a:r>
              <a:rPr lang="fr-FR" dirty="0" smtClean="0"/>
              <a:t> (recherche) </a:t>
            </a:r>
            <a:endParaRPr lang="fr-FR" dirty="0"/>
          </a:p>
          <a:p>
            <a:r>
              <a:rPr lang="fr-FR" dirty="0"/>
              <a:t>Nouveaux modèles de transaction</a:t>
            </a:r>
          </a:p>
          <a:p>
            <a:r>
              <a:rPr lang="fr-FR" dirty="0"/>
              <a:t>Protocoles et Standards</a:t>
            </a:r>
          </a:p>
          <a:p>
            <a:pPr lvl="1"/>
            <a:r>
              <a:rPr lang="fr-FR" dirty="0" smtClean="0"/>
              <a:t>ODBC, DCE, EWS</a:t>
            </a:r>
            <a:endParaRPr lang="fr-FR" dirty="0"/>
          </a:p>
          <a:p>
            <a:pPr>
              <a:spcBef>
                <a:spcPct val="53000"/>
              </a:spcBef>
            </a:pPr>
            <a:r>
              <a:rPr lang="fr-FR" dirty="0"/>
              <a:t>Tout ça à voir + en détail </a:t>
            </a:r>
          </a:p>
          <a:p>
            <a:pPr lvl="1"/>
            <a:r>
              <a:rPr lang="fr-FR" dirty="0"/>
              <a:t>dans la suite du cours</a:t>
            </a:r>
          </a:p>
          <a:p>
            <a:pPr lvl="1"/>
            <a:r>
              <a:rPr lang="fr-FR" dirty="0"/>
              <a:t>dans les livres présentés durant le cours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429684" cy="5214974"/>
          </a:xfrm>
        </p:spPr>
        <p:txBody>
          <a:bodyPr/>
          <a:lstStyle/>
          <a:p>
            <a:r>
              <a:rPr lang="fr-FR" sz="2800" dirty="0" smtClean="0"/>
              <a:t>Différence </a:t>
            </a:r>
            <a:r>
              <a:rPr lang="fr-FR" sz="2800" dirty="0"/>
              <a:t>entre les notions d’une BD, BDR, MBD et FBDs.</a:t>
            </a:r>
          </a:p>
          <a:p>
            <a:pPr>
              <a:spcBef>
                <a:spcPts val="0"/>
              </a:spcBef>
            </a:pPr>
            <a:r>
              <a:rPr lang="fr-FR" sz="2800" dirty="0"/>
              <a:t>Que est ce que c’est « une architecture de référence »,  ANSI-SPARC par exemple ?</a:t>
            </a:r>
          </a:p>
          <a:p>
            <a:r>
              <a:rPr lang="fr-FR" sz="2800" dirty="0"/>
              <a:t>Différences entre l’architecture « top-down », « </a:t>
            </a:r>
            <a:r>
              <a:rPr lang="fr-FR" sz="2800" dirty="0" err="1"/>
              <a:t>bottom</a:t>
            </a:r>
            <a:r>
              <a:rPr lang="fr-FR" sz="2800" dirty="0"/>
              <a:t>-up », </a:t>
            </a:r>
            <a:r>
              <a:rPr lang="fr-FR" sz="2800" dirty="0" err="1"/>
              <a:t>multibase</a:t>
            </a:r>
            <a:r>
              <a:rPr lang="fr-FR" sz="2800" dirty="0"/>
              <a:t> et fédérée.</a:t>
            </a:r>
          </a:p>
          <a:p>
            <a:pPr>
              <a:buSzTx/>
              <a:buFont typeface="Wingdings" pitchFamily="2" charset="2"/>
              <a:buChar char="&amp;"/>
            </a:pPr>
            <a:r>
              <a:rPr lang="fr-FR" sz="2800" dirty="0"/>
              <a:t>Commentez la notion  de bases fédérées dans DB2 V. 6 à travers la description dans le Help de ce </a:t>
            </a:r>
            <a:r>
              <a:rPr lang="fr-FR" sz="2800" dirty="0" smtClean="0"/>
              <a:t>système, </a:t>
            </a:r>
            <a:r>
              <a:rPr lang="fr-FR" sz="2800" dirty="0"/>
              <a:t>de </a:t>
            </a:r>
            <a:r>
              <a:rPr lang="fr-FR" sz="2800" dirty="0" err="1"/>
              <a:t>RedBooks</a:t>
            </a:r>
            <a:r>
              <a:rPr lang="fr-FR" sz="2800" dirty="0"/>
              <a:t> sur le site web d’IBM</a:t>
            </a:r>
            <a:r>
              <a:rPr lang="fr-FR" sz="2800" dirty="0" smtClean="0"/>
              <a:t>. Et sous Google en général. P. ex.</a:t>
            </a:r>
          </a:p>
          <a:p>
            <a:pPr>
              <a:buSzTx/>
              <a:buFont typeface="Wingdings" pitchFamily="2" charset="2"/>
              <a:buChar char="&amp;"/>
            </a:pPr>
            <a:r>
              <a:rPr lang="fr-FR" sz="2000" dirty="0" smtClean="0">
                <a:hlinkClick r:id="rId3"/>
              </a:rPr>
              <a:t>http://www.ibm.com/developerworks/data/library/techarticle/0203haas/0203haas.html</a:t>
            </a:r>
            <a:endParaRPr lang="fr-FR" sz="2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429684" cy="52149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800" dirty="0" smtClean="0"/>
              <a:t>Concevoir </a:t>
            </a:r>
            <a:r>
              <a:rPr lang="fr-FR" sz="2800" dirty="0"/>
              <a:t>les ordres SQL réalisant la fragmentation de la base des hôtels du cours</a:t>
            </a:r>
            <a:r>
              <a:rPr lang="fr-FR" sz="2800" dirty="0" smtClean="0"/>
              <a:t>. De deux manières:</a:t>
            </a:r>
          </a:p>
          <a:p>
            <a:pPr marL="914400" lvl="1" indent="-457200">
              <a:spcBef>
                <a:spcPts val="0"/>
              </a:spcBef>
              <a:buNone/>
            </a:pPr>
            <a:r>
              <a:rPr lang="fr-FR" sz="2400" dirty="0" smtClean="0"/>
              <a:t>1.  </a:t>
            </a:r>
            <a:r>
              <a:rPr lang="fr-FR" dirty="0" smtClean="0"/>
              <a:t>Les fragments sous forme de commande </a:t>
            </a:r>
          </a:p>
          <a:p>
            <a:pPr lvl="1">
              <a:spcBef>
                <a:spcPts val="0"/>
              </a:spcBef>
              <a:buNone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rgbClr val="FFFF00"/>
                </a:solidFill>
              </a:rPr>
              <a:t>Create</a:t>
            </a:r>
            <a:r>
              <a:rPr lang="fr-FR" dirty="0" smtClean="0">
                <a:solidFill>
                  <a:srgbClr val="FFFF00"/>
                </a:solidFill>
              </a:rPr>
              <a:t> Fragment as Select … </a:t>
            </a:r>
            <a:r>
              <a:rPr lang="fr-FR" dirty="0" err="1" smtClean="0">
                <a:solidFill>
                  <a:srgbClr val="FFFF00"/>
                </a:solidFill>
              </a:rPr>
              <a:t>Into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Base.Fragment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From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 err="1" smtClean="0">
                <a:solidFill>
                  <a:srgbClr val="FFFF00"/>
                </a:solidFill>
              </a:rPr>
              <a:t>Hotels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Where</a:t>
            </a:r>
            <a:r>
              <a:rPr lang="fr-FR" dirty="0" smtClean="0">
                <a:solidFill>
                  <a:srgbClr val="FFFF00"/>
                </a:solidFill>
              </a:rPr>
              <a:t>…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</a:p>
          <a:p>
            <a:pPr marL="914400" lvl="1" indent="-457200">
              <a:spcBef>
                <a:spcPts val="0"/>
              </a:spcBef>
              <a:buNone/>
            </a:pPr>
            <a:r>
              <a:rPr lang="fr-FR" sz="2400" dirty="0" smtClean="0"/>
              <a:t> 2. </a:t>
            </a:r>
            <a:r>
              <a:rPr lang="fr-FR" dirty="0" smtClean="0"/>
              <a:t>Définir vue globale des fragments sous forme CREATE VIEW </a:t>
            </a:r>
            <a:r>
              <a:rPr lang="fr-FR" dirty="0" err="1" smtClean="0"/>
              <a:t>Hotels</a:t>
            </a:r>
            <a:r>
              <a:rPr lang="fr-FR" dirty="0" smtClean="0"/>
              <a:t> AS SELECT…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800" dirty="0"/>
              <a:t>Commentez le  concept d’ILS, de passerelle et de </a:t>
            </a:r>
            <a:r>
              <a:rPr lang="fr-FR" sz="2800" dirty="0" smtClean="0"/>
              <a:t>médiateur</a:t>
            </a:r>
          </a:p>
          <a:p>
            <a:pPr>
              <a:spcBef>
                <a:spcPts val="0"/>
              </a:spcBef>
            </a:pPr>
            <a:r>
              <a:rPr lang="fr-FR" sz="2800" dirty="0" smtClean="0"/>
              <a:t>Quel est le modèle </a:t>
            </a:r>
            <a:r>
              <a:rPr lang="fr-FR" sz="2800" dirty="0" err="1" smtClean="0"/>
              <a:t>multibase</a:t>
            </a:r>
            <a:r>
              <a:rPr lang="fr-FR" sz="2800" dirty="0" smtClean="0"/>
              <a:t> le plus répandu aujourd’hui ?</a:t>
            </a:r>
            <a:endParaRPr lang="fr-FR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715404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800" dirty="0" smtClean="0"/>
              <a:t>Commentez </a:t>
            </a:r>
            <a:r>
              <a:rPr lang="fr-FR" sz="2800" dirty="0"/>
              <a:t>le concept d’autonomie locale (quoi, pourquoi, comment)</a:t>
            </a:r>
          </a:p>
          <a:p>
            <a:pPr>
              <a:spcBef>
                <a:spcPts val="0"/>
              </a:spcBef>
            </a:pPr>
            <a:r>
              <a:rPr lang="fr-FR" sz="2800" dirty="0" smtClean="0"/>
              <a:t>Donnez </a:t>
            </a:r>
            <a:r>
              <a:rPr lang="fr-FR" sz="2800" dirty="0"/>
              <a:t>des exemples de divers types d’hétérogénéité sémantique</a:t>
            </a:r>
          </a:p>
          <a:p>
            <a:pPr>
              <a:spcBef>
                <a:spcPts val="0"/>
              </a:spcBef>
              <a:buSzTx/>
              <a:buFont typeface="Wingdings" pitchFamily="2" charset="2"/>
              <a:buChar char="L"/>
            </a:pPr>
            <a:r>
              <a:rPr lang="fr-FR" sz="2800" dirty="0"/>
              <a:t>Prouvez que l’associativité </a:t>
            </a:r>
            <a:r>
              <a:rPr lang="fr-FR" sz="2800" dirty="0" smtClean="0"/>
              <a:t>d’équijointures </a:t>
            </a:r>
            <a:r>
              <a:rPr lang="fr-FR" sz="2800" dirty="0"/>
              <a:t>n’existe plus si les </a:t>
            </a:r>
            <a:r>
              <a:rPr lang="fr-FR" sz="2800" dirty="0" smtClean="0"/>
              <a:t>valeurs </a:t>
            </a:r>
            <a:r>
              <a:rPr lang="fr-FR" sz="2800" dirty="0"/>
              <a:t>à joindre peuvent être de </a:t>
            </a:r>
            <a:r>
              <a:rPr lang="fr-FR" sz="2800" dirty="0" smtClean="0"/>
              <a:t>précision différente</a:t>
            </a:r>
            <a:endParaRPr lang="fr-FR" sz="2800" dirty="0"/>
          </a:p>
          <a:p>
            <a:pPr>
              <a:spcBef>
                <a:spcPts val="0"/>
              </a:spcBef>
            </a:pPr>
            <a:r>
              <a:rPr lang="fr-FR" sz="2800" dirty="0"/>
              <a:t>Les conséquences pour les </a:t>
            </a:r>
            <a:r>
              <a:rPr lang="fr-FR" sz="2800" dirty="0" err="1"/>
              <a:t>SGBDs</a:t>
            </a:r>
            <a:r>
              <a:rPr lang="fr-FR" sz="2800" dirty="0"/>
              <a:t> relationnels ?</a:t>
            </a:r>
          </a:p>
          <a:p>
            <a:pPr>
              <a:spcBef>
                <a:spcPts val="0"/>
              </a:spcBef>
              <a:buSzPct val="105000"/>
              <a:buFont typeface="Monotype Sorts" pitchFamily="2" charset="2"/>
              <a:buChar char="P"/>
            </a:pPr>
            <a:r>
              <a:rPr lang="fr-FR" sz="2800" dirty="0"/>
              <a:t>Proposez une extension de SQL introduisant les unités de mesure et le traitement de requêtes correspondant (sujet  de Thèse).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anchor="ctr"/>
          <a:lstStyle/>
          <a:p>
            <a:pPr algn="ctr"/>
            <a:r>
              <a:rPr lang="fr-FR" sz="10600" dirty="0">
                <a:latin typeface="Wide Latin" pitchFamily="18" charset="0"/>
              </a:rPr>
              <a:t>FIN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772400" cy="1104900"/>
          </a:xfrm>
          <a:noFill/>
          <a:ln/>
        </p:spPr>
        <p:txBody>
          <a:bodyPr/>
          <a:lstStyle/>
          <a:p>
            <a:pPr algn="ctr"/>
            <a:r>
              <a:rPr lang="fr-FR"/>
              <a:t>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8" y="1652588"/>
            <a:ext cx="7727950" cy="4538662"/>
          </a:xfrm>
          <a:noFill/>
          <a:ln/>
        </p:spPr>
        <p:txBody>
          <a:bodyPr/>
          <a:lstStyle/>
          <a:p>
            <a:r>
              <a:rPr lang="fr-FR" sz="2400" dirty="0"/>
              <a:t>Introduction</a:t>
            </a:r>
          </a:p>
          <a:p>
            <a:r>
              <a:rPr lang="fr-FR" sz="2400" dirty="0"/>
              <a:t>Problèmes techniques à résoudre</a:t>
            </a:r>
          </a:p>
          <a:p>
            <a:r>
              <a:rPr lang="fr-FR" sz="2400" dirty="0"/>
              <a:t>Origines du concept</a:t>
            </a:r>
          </a:p>
          <a:p>
            <a:pPr lvl="1"/>
            <a:r>
              <a:rPr lang="fr-FR" sz="2000" dirty="0"/>
              <a:t>Approche Base Centralisée (ANSI-SPARC)</a:t>
            </a:r>
          </a:p>
          <a:p>
            <a:pPr lvl="1"/>
            <a:r>
              <a:rPr lang="fr-FR" sz="2000" dirty="0"/>
              <a:t>Approche BDR (top-down)</a:t>
            </a:r>
          </a:p>
          <a:p>
            <a:pPr lvl="1"/>
            <a:r>
              <a:rPr lang="fr-FR" sz="2000" dirty="0"/>
              <a:t>Approche Schéma Global (</a:t>
            </a:r>
            <a:r>
              <a:rPr lang="fr-FR" sz="2000" dirty="0" err="1"/>
              <a:t>bottom</a:t>
            </a:r>
            <a:r>
              <a:rPr lang="fr-FR" sz="2000" dirty="0"/>
              <a:t>-up)</a:t>
            </a:r>
          </a:p>
          <a:p>
            <a:r>
              <a:rPr lang="fr-FR" sz="2400" dirty="0"/>
              <a:t>Architectures de référence</a:t>
            </a:r>
          </a:p>
          <a:p>
            <a:pPr lvl="1"/>
            <a:r>
              <a:rPr lang="fr-FR" sz="2000" dirty="0"/>
              <a:t>Architecture  </a:t>
            </a:r>
            <a:r>
              <a:rPr lang="fr-FR" sz="2000" dirty="0" err="1"/>
              <a:t>multibase</a:t>
            </a:r>
            <a:endParaRPr lang="fr-FR" sz="2000" dirty="0"/>
          </a:p>
          <a:p>
            <a:pPr lvl="1"/>
            <a:r>
              <a:rPr lang="fr-FR" sz="2000" dirty="0"/>
              <a:t>Architecture Fédérée</a:t>
            </a:r>
          </a:p>
          <a:p>
            <a:r>
              <a:rPr lang="fr-FR" sz="2400" dirty="0" smtClean="0"/>
              <a:t>Autonomie</a:t>
            </a:r>
            <a:r>
              <a:rPr lang="fr-FR" sz="2400" dirty="0"/>
              <a:t>, </a:t>
            </a:r>
            <a:r>
              <a:rPr lang="fr-FR" sz="2400" dirty="0" smtClean="0"/>
              <a:t>Hétérogénéité sémantique, Modèle </a:t>
            </a:r>
            <a:r>
              <a:rPr lang="fr-FR" sz="2400" dirty="0"/>
              <a:t>commun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Modèle multibase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27950" cy="4800600"/>
          </a:xfrm>
          <a:noFill/>
          <a:ln/>
        </p:spPr>
        <p:txBody>
          <a:bodyPr/>
          <a:lstStyle/>
          <a:p>
            <a:r>
              <a:rPr lang="fr-FR" sz="2800"/>
              <a:t>Modèle base unique ANSI-SPARC : </a:t>
            </a:r>
          </a:p>
          <a:p>
            <a:pPr lvl="1"/>
            <a:r>
              <a:rPr lang="fr-FR" sz="2400"/>
              <a:t>L'univers réel doit être modelé par </a:t>
            </a:r>
            <a:r>
              <a:rPr lang="fr-FR" sz="2400" b="1">
                <a:solidFill>
                  <a:schemeClr val="hlink"/>
                </a:solidFill>
              </a:rPr>
              <a:t>une</a:t>
            </a:r>
            <a:r>
              <a:rPr lang="fr-FR" sz="2400"/>
              <a:t> base de données </a:t>
            </a:r>
          </a:p>
          <a:p>
            <a:r>
              <a:rPr lang="fr-FR" sz="2800">
                <a:solidFill>
                  <a:schemeClr val="tx2"/>
                </a:solidFill>
              </a:rPr>
              <a:t>L'univers  réel sera modelé par </a:t>
            </a:r>
            <a:r>
              <a:rPr lang="fr-FR" sz="2800" b="1">
                <a:solidFill>
                  <a:schemeClr val="hlink"/>
                </a:solidFill>
              </a:rPr>
              <a:t>plusieurs</a:t>
            </a:r>
            <a:r>
              <a:rPr lang="fr-FR" sz="2800">
                <a:solidFill>
                  <a:schemeClr val="tx2"/>
                </a:solidFill>
              </a:rPr>
              <a:t> bases de données </a:t>
            </a:r>
          </a:p>
          <a:p>
            <a:pPr lvl="1"/>
            <a:r>
              <a:rPr lang="fr-FR" sz="2400"/>
              <a:t>autonomes</a:t>
            </a:r>
          </a:p>
          <a:p>
            <a:pPr lvl="1"/>
            <a:r>
              <a:rPr lang="fr-FR" sz="2400"/>
              <a:t>sémantiquement hétérogènes</a:t>
            </a:r>
          </a:p>
          <a:p>
            <a:pPr lvl="1"/>
            <a:r>
              <a:rPr lang="fr-FR" sz="2400"/>
              <a:t>munies d'un langage </a:t>
            </a:r>
            <a:r>
              <a:rPr lang="fr-FR" sz="2400" b="1">
                <a:solidFill>
                  <a:schemeClr val="tx2"/>
                </a:solidFill>
              </a:rPr>
              <a:t>multibases</a:t>
            </a:r>
            <a:endParaRPr lang="fr-FR" sz="2400"/>
          </a:p>
          <a:p>
            <a:pPr lvl="1">
              <a:buClr>
                <a:schemeClr val="accent2"/>
              </a:buClr>
              <a:buFont typeface="Wingdings" pitchFamily="2" charset="2"/>
              <a:buChar char="&amp;"/>
            </a:pPr>
            <a:r>
              <a:rPr lang="fr-FR" sz="1800"/>
              <a:t>"Multidatabase Interoperability". Litwin, W. Abdellatif, A. </a:t>
            </a:r>
            <a:r>
              <a:rPr lang="fr-FR" sz="1800" i="1"/>
              <a:t>Multidatabase Systems: An Advanced Solution for Global Information Sharing.</a:t>
            </a:r>
            <a:r>
              <a:rPr lang="fr-FR" sz="1800"/>
              <a:t> Hurson, A., R., Bright, M., W., Pakzad, S., H., (ed.). IEEE Press, 1993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/>
              <a:t>Modèle multibase</a:t>
            </a:r>
          </a:p>
        </p:txBody>
      </p:sp>
      <p:sp useBgFill="1">
        <p:nvSpPr>
          <p:cNvPr id="7171" name="Oval 3"/>
          <p:cNvSpPr>
            <a:spLocks noChangeArrowheads="1"/>
          </p:cNvSpPr>
          <p:nvPr/>
        </p:nvSpPr>
        <p:spPr bwMode="auto">
          <a:xfrm>
            <a:off x="342900" y="1714500"/>
            <a:ext cx="4343400" cy="3352800"/>
          </a:xfrm>
          <a:prstGeom prst="ellipse">
            <a:avLst/>
          </a:prstGeom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57313" y="2119313"/>
            <a:ext cx="24733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Cours  &amp; étudiants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357313" y="3033713"/>
            <a:ext cx="1752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Bibliothèque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357313" y="4024313"/>
            <a:ext cx="1398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Employés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472113" y="2043113"/>
            <a:ext cx="798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Rest.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243513" y="2576513"/>
            <a:ext cx="1382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Mes-amis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149350" y="2063750"/>
            <a:ext cx="28829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68350" y="2901950"/>
            <a:ext cx="28829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112000" y="1701800"/>
            <a:ext cx="1930400" cy="2235200"/>
          </a:xfrm>
          <a:prstGeom prst="ellipse">
            <a:avLst/>
          </a:prstGeom>
          <a:solidFill>
            <a:srgbClr val="100E51"/>
          </a:solidFill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fr-FR">
                <a:solidFill>
                  <a:schemeClr val="accent2"/>
                </a:solidFill>
              </a:rPr>
              <a:t>Autres BDs</a:t>
            </a:r>
          </a:p>
          <a:p>
            <a:pPr algn="ctr"/>
            <a:r>
              <a:rPr lang="fr-FR">
                <a:solidFill>
                  <a:schemeClr val="accent2"/>
                </a:solidFill>
              </a:rPr>
              <a:t>sur</a:t>
            </a:r>
          </a:p>
          <a:p>
            <a:pPr algn="ctr"/>
            <a:r>
              <a:rPr lang="fr-FR">
                <a:solidFill>
                  <a:schemeClr val="accent2"/>
                </a:solidFill>
              </a:rPr>
              <a:t>Internet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073150" y="3968750"/>
            <a:ext cx="1968500" cy="673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338513" y="3871913"/>
            <a:ext cx="1019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Paris 9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740150" y="3435350"/>
            <a:ext cx="5207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044950" y="3054350"/>
            <a:ext cx="5207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395913" y="349091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Privé</a:t>
            </a: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5340350" y="2063750"/>
            <a:ext cx="9779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5111750" y="2597150"/>
            <a:ext cx="15875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6313" y="5472113"/>
            <a:ext cx="10239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Teletel</a:t>
            </a: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381500" y="4457700"/>
            <a:ext cx="1676400" cy="22098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4654550" y="5949950"/>
            <a:ext cx="2159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5111750" y="6254750"/>
            <a:ext cx="292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5111750" y="5873750"/>
            <a:ext cx="673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691313" y="463391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Folio</a:t>
            </a:r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6330950" y="4273550"/>
            <a:ext cx="1663700" cy="1816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6559550" y="5340350"/>
            <a:ext cx="673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7550150" y="5187950"/>
            <a:ext cx="2921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4978400" y="1778000"/>
            <a:ext cx="1930400" cy="22352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786313" y="4786313"/>
            <a:ext cx="755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Cine</a:t>
            </a: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4730750" y="4730750"/>
            <a:ext cx="901700" cy="520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919191"/>
      </a:accent1>
      <a:accent2>
        <a:srgbClr val="FF00FF"/>
      </a:accent2>
      <a:accent3>
        <a:srgbClr val="AAAAFF"/>
      </a:accent3>
      <a:accent4>
        <a:srgbClr val="DADADA"/>
      </a:accent4>
      <a:accent5>
        <a:srgbClr val="C7C7C7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c:\msoffice\powerpnt\template\sldshow\sidebars.ppt</Template>
  <TotalTime>3748</TotalTime>
  <Pages>38</Pages>
  <Words>2358</Words>
  <Application>Microsoft Office PowerPoint</Application>
  <PresentationFormat>Affichage à l'écran (4:3)</PresentationFormat>
  <Paragraphs>505</Paragraphs>
  <Slides>67</Slides>
  <Notes>67</Notes>
  <HiddenSlides>1</HiddenSlides>
  <MMClips>4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67</vt:i4>
      </vt:variant>
    </vt:vector>
  </HeadingPairs>
  <TitlesOfParts>
    <vt:vector size="73" baseType="lpstr">
      <vt:lpstr>sidebars</vt:lpstr>
      <vt:lpstr>Image</vt:lpstr>
      <vt:lpstr>Picture</vt:lpstr>
      <vt:lpstr>Document</vt:lpstr>
      <vt:lpstr>Document Microsoft Word 97 - 2003</vt:lpstr>
      <vt:lpstr>Harvard F/X Drawing</vt:lpstr>
      <vt:lpstr>Manipulations multibases  et  distribuées Partie 1 </vt:lpstr>
      <vt:lpstr>Présentation PowerPoint</vt:lpstr>
      <vt:lpstr>Présentation PowerPoint</vt:lpstr>
      <vt:lpstr>Présentation PowerPoint</vt:lpstr>
      <vt:lpstr>Présentation PowerPoint</vt:lpstr>
      <vt:lpstr>Contrôle de connaissances</vt:lpstr>
      <vt:lpstr>Plan</vt:lpstr>
      <vt:lpstr>Modèle multibase</vt:lpstr>
      <vt:lpstr>Modèle multibase</vt:lpstr>
      <vt:lpstr>Problèmes majeurs</vt:lpstr>
      <vt:lpstr>Architecture de référence</vt:lpstr>
      <vt:lpstr>Architecture BD de ANSI-SPARC Une BD centralisée intégrée (Années 1960-70) </vt:lpstr>
      <vt:lpstr>Base de données Répartie</vt:lpstr>
      <vt:lpstr>Base de données Répartie</vt:lpstr>
      <vt:lpstr>Base de données Répartie</vt:lpstr>
      <vt:lpstr>Fragmentation de relations</vt:lpstr>
      <vt:lpstr>Problèmes</vt:lpstr>
      <vt:lpstr>Architecture BDR/BDP/P2P</vt:lpstr>
      <vt:lpstr>Présentation PowerPoint</vt:lpstr>
      <vt:lpstr>Présentation PowerPoint</vt:lpstr>
      <vt:lpstr>Architecture  BDP/P2P (exemples)</vt:lpstr>
      <vt:lpstr>Architecture  "bottom-up" à Schéma Conceptuel Global (GS)</vt:lpstr>
      <vt:lpstr>Problèmes avec l'approche "bottom-up"</vt:lpstr>
      <vt:lpstr>Architecture MBD (Multibase) Absence de Schéma Conceptuel Global (GS)</vt:lpstr>
      <vt:lpstr>Architecture  multibase  (W. Litwin &amp; al, années  1980)</vt:lpstr>
      <vt:lpstr>Architecture MBD (Multibase) Fonctions du Langage Multibase</vt:lpstr>
      <vt:lpstr>Architecture MBD (Multibase) Concept de Langage Multibase</vt:lpstr>
      <vt:lpstr>Architecture MBD (Multibase) Concept de Langage Multibase</vt:lpstr>
      <vt:lpstr>Architecture MBD (Multibase) Concept de Langage Multibase</vt:lpstr>
      <vt:lpstr>Architecture MBD (Multibase) Concept de Multibase</vt:lpstr>
      <vt:lpstr>Quelques multibases potentielles</vt:lpstr>
      <vt:lpstr>Architecture MBD  Concept de Sous-niveau Interne Logique</vt:lpstr>
      <vt:lpstr>Architecture MBD  Concept de Sous-niveau Interne Logique</vt:lpstr>
      <vt:lpstr>Système de Gestion Multibases   (SGMB)</vt:lpstr>
      <vt:lpstr>Système de Gestion Multibases   (SGMB)</vt:lpstr>
      <vt:lpstr>Système de Gestion Multibases   (SGMB )</vt:lpstr>
      <vt:lpstr>Interopérabilité</vt:lpstr>
      <vt:lpstr>Architecture Fédérée  (Hambiger &amp; McLeod, années 1980)</vt:lpstr>
      <vt:lpstr>Architecture Fédérée  (Hambiger &amp; McLeod, années 1980)</vt:lpstr>
      <vt:lpstr>Architecture Fédérée  (Hambiger &amp; McLeod, années 1980)</vt:lpstr>
      <vt:lpstr>Comparaison</vt:lpstr>
      <vt:lpstr>Comparaison</vt:lpstr>
      <vt:lpstr>Comparaison MDB &lt;-&gt; Féd</vt:lpstr>
      <vt:lpstr>Autonomie d'une base ( autonomie locale)</vt:lpstr>
      <vt:lpstr>Autonomie multibase</vt:lpstr>
      <vt:lpstr>Autonomie multibase</vt:lpstr>
      <vt:lpstr>Autonomie: solutions</vt:lpstr>
      <vt:lpstr>Autonomie: solutions</vt:lpstr>
      <vt:lpstr>Autonomie: solutions</vt:lpstr>
      <vt:lpstr>Hétérogénéité sémantique</vt:lpstr>
      <vt:lpstr>Hétérogénéité sémantique</vt:lpstr>
      <vt:lpstr>Solutions (partielles)</vt:lpstr>
      <vt:lpstr>Modèle commun</vt:lpstr>
      <vt:lpstr>UniSQL/M (approche historique)</vt:lpstr>
      <vt:lpstr>Aujourd’hui (par exemple)</vt:lpstr>
      <vt:lpstr>Le présent et l’avenir proche</vt:lpstr>
      <vt:lpstr>Conclusion</vt:lpstr>
      <vt:lpstr>Conclusion</vt:lpstr>
      <vt:lpstr>Conclusion</vt:lpstr>
      <vt:lpstr>Conclusion</vt:lpstr>
      <vt:lpstr>Conclusion</vt:lpstr>
      <vt:lpstr>Conclusion</vt:lpstr>
      <vt:lpstr>Exercices</vt:lpstr>
      <vt:lpstr>Exercices</vt:lpstr>
      <vt:lpstr>Exercices</vt:lpstr>
      <vt:lpstr>FIN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Manipulations multibases et distribuées</dc:title>
  <dc:creator>litwin</dc:creator>
  <dc:description>Introduction, architectures BDR, bottom-up, UNISQL</dc:description>
  <cp:lastModifiedBy>Wit</cp:lastModifiedBy>
  <cp:revision>103</cp:revision>
  <cp:lastPrinted>1996-11-24T18:57:36Z</cp:lastPrinted>
  <dcterms:created xsi:type="dcterms:W3CDTF">1995-11-13T15:42:02Z</dcterms:created>
  <dcterms:modified xsi:type="dcterms:W3CDTF">2012-11-13T15:25:48Z</dcterms:modified>
</cp:coreProperties>
</file>