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20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18" r:id="rId41"/>
    <p:sldId id="295" r:id="rId42"/>
    <p:sldId id="297" r:id="rId43"/>
    <p:sldId id="315" r:id="rId44"/>
    <p:sldId id="316" r:id="rId45"/>
    <p:sldId id="313" r:id="rId46"/>
    <p:sldId id="296" r:id="rId47"/>
    <p:sldId id="314" r:id="rId48"/>
    <p:sldId id="312" r:id="rId49"/>
    <p:sldId id="311" r:id="rId50"/>
    <p:sldId id="298" r:id="rId51"/>
    <p:sldId id="299" r:id="rId52"/>
    <p:sldId id="300" r:id="rId53"/>
    <p:sldId id="301" r:id="rId54"/>
    <p:sldId id="302" r:id="rId55"/>
    <p:sldId id="303" r:id="rId56"/>
    <p:sldId id="317" r:id="rId57"/>
    <p:sldId id="305" r:id="rId58"/>
    <p:sldId id="306" r:id="rId59"/>
    <p:sldId id="307" r:id="rId60"/>
    <p:sldId id="308" r:id="rId61"/>
    <p:sldId id="321" r:id="rId62"/>
    <p:sldId id="309" r:id="rId63"/>
    <p:sldId id="310" r:id="rId64"/>
  </p:sldIdLst>
  <p:sldSz cx="9144000" cy="6858000" type="screen4x3"/>
  <p:notesSz cx="7105650" cy="102393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FD00"/>
    <a:srgbClr val="00FF00"/>
    <a:srgbClr val="000000"/>
    <a:srgbClr val="00279F"/>
    <a:srgbClr val="020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0" d="100"/>
          <a:sy n="50" d="100"/>
        </p:scale>
        <p:origin x="-6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35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4100"/>
            <a:ext cx="52101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080" tIns="48179" rIns="98080" bIns="481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03300" y="774700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783697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13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76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581025"/>
            <a:ext cx="1943100" cy="57435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581025"/>
            <a:ext cx="5676900" cy="57435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0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59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8323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56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55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27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33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8800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3465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-3175" y="457200"/>
            <a:ext cx="9142413" cy="6019800"/>
            <a:chOff x="-2" y="288"/>
            <a:chExt cx="5759" cy="3792"/>
          </a:xfrm>
        </p:grpSpPr>
        <p:grpSp>
          <p:nvGrpSpPr>
            <p:cNvPr id="1037" name="Group 13"/>
            <p:cNvGrpSpPr>
              <a:grpSpLocks/>
            </p:cNvGrpSpPr>
            <p:nvPr/>
          </p:nvGrpSpPr>
          <p:grpSpPr bwMode="auto">
            <a:xfrm>
              <a:off x="-2" y="2700"/>
              <a:ext cx="5759" cy="960"/>
              <a:chOff x="-2" y="2700"/>
              <a:chExt cx="5759" cy="960"/>
            </a:xfrm>
          </p:grpSpPr>
          <p:sp>
            <p:nvSpPr>
              <p:cNvPr id="1026" name="Line 2"/>
              <p:cNvSpPr>
                <a:spLocks noChangeShapeType="1"/>
              </p:cNvSpPr>
              <p:nvPr/>
            </p:nvSpPr>
            <p:spPr bwMode="auto">
              <a:xfrm flipH="1">
                <a:off x="-2" y="2700"/>
                <a:ext cx="5757" cy="0"/>
              </a:xfrm>
              <a:prstGeom prst="line">
                <a:avLst/>
              </a:prstGeom>
              <a:noFill/>
              <a:ln w="12700">
                <a:solidFill>
                  <a:srgbClr val="FFDE0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27" name="Line 3"/>
              <p:cNvSpPr>
                <a:spLocks noChangeShapeType="1"/>
              </p:cNvSpPr>
              <p:nvPr/>
            </p:nvSpPr>
            <p:spPr bwMode="auto">
              <a:xfrm flipH="1">
                <a:off x="-2" y="2796"/>
                <a:ext cx="5757" cy="0"/>
              </a:xfrm>
              <a:prstGeom prst="line">
                <a:avLst/>
              </a:prstGeom>
              <a:noFill/>
              <a:ln w="12700">
                <a:solidFill>
                  <a:srgbClr val="F5DA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28" name="Line 4"/>
              <p:cNvSpPr>
                <a:spLocks noChangeShapeType="1"/>
              </p:cNvSpPr>
              <p:nvPr/>
            </p:nvSpPr>
            <p:spPr bwMode="auto">
              <a:xfrm flipH="1">
                <a:off x="-2" y="2892"/>
                <a:ext cx="5759" cy="0"/>
              </a:xfrm>
              <a:prstGeom prst="line">
                <a:avLst/>
              </a:prstGeom>
              <a:noFill/>
              <a:ln w="12700">
                <a:solidFill>
                  <a:srgbClr val="FCB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 flipH="1">
                <a:off x="-2" y="2988"/>
                <a:ext cx="5759" cy="0"/>
              </a:xfrm>
              <a:prstGeom prst="line">
                <a:avLst/>
              </a:prstGeom>
              <a:noFill/>
              <a:ln w="12700">
                <a:solidFill>
                  <a:srgbClr val="FE9B0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H="1">
                <a:off x="-2" y="3084"/>
                <a:ext cx="5759" cy="0"/>
              </a:xfrm>
              <a:prstGeom prst="line">
                <a:avLst/>
              </a:prstGeom>
              <a:noFill/>
              <a:ln w="12700">
                <a:solidFill>
                  <a:srgbClr val="FF7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 flipH="1">
                <a:off x="-2" y="3180"/>
                <a:ext cx="5759" cy="0"/>
              </a:xfrm>
              <a:prstGeom prst="line">
                <a:avLst/>
              </a:prstGeom>
              <a:noFill/>
              <a:ln w="12700">
                <a:solidFill>
                  <a:srgbClr val="FF590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flipH="1">
                <a:off x="0" y="3276"/>
                <a:ext cx="5757" cy="0"/>
              </a:xfrm>
              <a:prstGeom prst="line">
                <a:avLst/>
              </a:prstGeom>
              <a:noFill/>
              <a:ln w="12700">
                <a:solidFill>
                  <a:srgbClr val="FF4005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 flipH="1">
                <a:off x="-2" y="3372"/>
                <a:ext cx="5759" cy="0"/>
              </a:xfrm>
              <a:prstGeom prst="line">
                <a:avLst/>
              </a:prstGeom>
              <a:noFill/>
              <a:ln w="12700">
                <a:solidFill>
                  <a:srgbClr val="DC2A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 flipH="1">
                <a:off x="-2" y="3468"/>
                <a:ext cx="5759" cy="0"/>
              </a:xfrm>
              <a:prstGeom prst="line">
                <a:avLst/>
              </a:prstGeom>
              <a:noFill/>
              <a:ln w="12700">
                <a:solidFill>
                  <a:srgbClr val="FC0128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 flipH="1">
                <a:off x="-2" y="3564"/>
                <a:ext cx="5759" cy="0"/>
              </a:xfrm>
              <a:prstGeom prst="line">
                <a:avLst/>
              </a:prstGeom>
              <a:noFill/>
              <a:ln w="12700">
                <a:solidFill>
                  <a:srgbClr val="DC037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 flipH="1">
                <a:off x="-2" y="3660"/>
                <a:ext cx="5759" cy="0"/>
              </a:xfrm>
              <a:prstGeom prst="line">
                <a:avLst/>
              </a:prstGeom>
              <a:noFill/>
              <a:ln w="12700">
                <a:solidFill>
                  <a:srgbClr val="DC008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288"/>
              <a:ext cx="5184" cy="37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152525" y="581025"/>
            <a:ext cx="6838950" cy="142875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107763" dir="2700000" algn="ctr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61913" y="63103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fld id="{EAB0F939-1110-4696-B7A1-158C1991B49B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7388" y="2143125"/>
            <a:ext cx="7769225" cy="1428750"/>
          </a:xfrm>
          <a:ln/>
        </p:spPr>
        <p:txBody>
          <a:bodyPr/>
          <a:lstStyle/>
          <a:p>
            <a:r>
              <a:rPr lang="fr-FR"/>
              <a:t>Calcul de tuple, de domaine et QBE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609600"/>
          </a:xfrm>
          <a:noFill/>
          <a:ln/>
        </p:spPr>
        <p:txBody>
          <a:bodyPr/>
          <a:lstStyle/>
          <a:p>
            <a:pPr marL="342900" indent="-342900"/>
            <a:r>
              <a:rPr lang="fr-FR"/>
              <a:t>Witold Litwin</a:t>
            </a:r>
          </a:p>
        </p:txBody>
      </p:sp>
      <p:graphicFrame>
        <p:nvGraphicFramePr>
          <p:cNvPr id="410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47938" y="3741738"/>
          <a:ext cx="657225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3" imgW="392040" imgH="744480" progId="Word.Document.6">
                  <p:embed/>
                </p:oleObj>
              </mc:Choice>
              <mc:Fallback>
                <p:oleObj name="Document" r:id="rId3" imgW="392040" imgH="744480" progId="Word.Document.6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938" y="3741738"/>
                        <a:ext cx="657225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915988"/>
            <a:ext cx="6838950" cy="758825"/>
          </a:xfrm>
          <a:ln/>
        </p:spPr>
        <p:txBody>
          <a:bodyPr/>
          <a:lstStyle/>
          <a:p>
            <a:r>
              <a:rPr lang="fr-FR"/>
              <a:t>Théorème d'équivalence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539750" y="2597150"/>
            <a:ext cx="7988300" cy="16637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7772400" cy="32766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 b="1">
                <a:solidFill>
                  <a:srgbClr val="02029C"/>
                </a:solidFill>
              </a:rPr>
              <a:t>Toute proposition formulable en algèbre relationnelle est formulable en calcul de tuple et vice versa.</a:t>
            </a:r>
          </a:p>
          <a:p>
            <a:pPr lvl="1">
              <a:spcBef>
                <a:spcPct val="167000"/>
              </a:spcBef>
            </a:pPr>
            <a:r>
              <a:rPr lang="fr-FR"/>
              <a:t>Codd, 1978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915988"/>
            <a:ext cx="6838950" cy="758825"/>
          </a:xfrm>
          <a:ln/>
        </p:spPr>
        <p:txBody>
          <a:bodyPr/>
          <a:lstStyle/>
          <a:p>
            <a:r>
              <a:rPr lang="fr-FR"/>
              <a:t>Utilisations dans les SGBDs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2800"/>
              <a:t>ALPHA (Codd, 1978)</a:t>
            </a:r>
          </a:p>
          <a:p>
            <a:pPr lvl="1"/>
            <a:r>
              <a:rPr lang="fr-FR" sz="2400"/>
              <a:t>Jamais implémenté dans un SGBD commercial</a:t>
            </a:r>
          </a:p>
          <a:p>
            <a:r>
              <a:rPr lang="fr-FR" sz="2800"/>
              <a:t>QUEL (Stonebraker, Wong, Rowe, 1979)</a:t>
            </a:r>
          </a:p>
          <a:p>
            <a:pPr lvl="1"/>
            <a:r>
              <a:rPr lang="fr-FR" sz="2400"/>
              <a:t>Le langage initial de INGRES</a:t>
            </a:r>
          </a:p>
          <a:p>
            <a:pPr lvl="1"/>
            <a:r>
              <a:rPr lang="fr-FR" sz="2400"/>
              <a:t>Plus puissant  que SQL</a:t>
            </a:r>
          </a:p>
          <a:p>
            <a:r>
              <a:rPr lang="fr-FR" sz="2800"/>
              <a:t>SQL (Salinger &amp; al)</a:t>
            </a:r>
          </a:p>
          <a:p>
            <a:pPr lvl="1"/>
            <a:r>
              <a:rPr lang="fr-FR" sz="2400"/>
              <a:t>System R </a:t>
            </a:r>
          </a:p>
          <a:p>
            <a:pPr lvl="1"/>
            <a:r>
              <a:rPr lang="fr-FR" sz="2400"/>
              <a:t>Ranges facultatifs ; éléments de syntaxe algébrique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687388"/>
            <a:ext cx="6838950" cy="758825"/>
          </a:xfrm>
          <a:ln/>
        </p:spPr>
        <p:txBody>
          <a:bodyPr/>
          <a:lstStyle/>
          <a:p>
            <a:r>
              <a:rPr lang="fr-FR"/>
              <a:t>Exemples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 sz="2400" b="1"/>
              <a:t>Range of s is S</a:t>
            </a:r>
          </a:p>
          <a:p>
            <a:pPr>
              <a:buFont typeface="Monotype Sorts" pitchFamily="2" charset="2"/>
              <a:buNone/>
            </a:pPr>
            <a:r>
              <a:rPr lang="fr-FR" sz="2400" b="1">
                <a:solidFill>
                  <a:schemeClr val="hlink"/>
                </a:solidFill>
              </a:rPr>
              <a:t>	</a:t>
            </a:r>
            <a:r>
              <a:rPr lang="fr-FR" sz="2400" b="1">
                <a:solidFill>
                  <a:srgbClr val="FAFD00"/>
                </a:solidFill>
              </a:rPr>
              <a:t>s.SNAME  where  (NOT s.CITY = 'Paris) ;</a:t>
            </a:r>
          </a:p>
          <a:p>
            <a:pPr>
              <a:buFont typeface="Monotype Sorts" pitchFamily="2" charset="2"/>
              <a:buNone/>
            </a:pPr>
            <a:r>
              <a:rPr lang="fr-FR" sz="2400" b="1">
                <a:solidFill>
                  <a:srgbClr val="FAFD00"/>
                </a:solidFill>
              </a:rPr>
              <a:t>	(s.S#   s.CITY)  where   (s. SNAME = 'IBM) ;</a:t>
            </a:r>
          </a:p>
          <a:p>
            <a:pPr>
              <a:spcBef>
                <a:spcPct val="106000"/>
              </a:spcBef>
              <a:buFont typeface="Monotype Sorts" pitchFamily="2" charset="2"/>
              <a:buNone/>
            </a:pPr>
            <a:r>
              <a:rPr lang="fr-FR" sz="2400" b="1"/>
              <a:t>Range of x is S</a:t>
            </a:r>
          </a:p>
          <a:p>
            <a:pPr>
              <a:spcBef>
                <a:spcPct val="30000"/>
              </a:spcBef>
              <a:buFont typeface="Monotype Sorts" pitchFamily="2" charset="2"/>
              <a:buNone/>
            </a:pPr>
            <a:r>
              <a:rPr lang="fr-FR" sz="2400" b="1">
                <a:solidFill>
                  <a:srgbClr val="FAFD00"/>
                </a:solidFill>
              </a:rPr>
              <a:t>(s. SNAME , x. SNAME) where </a:t>
            </a:r>
            <a:r>
              <a:rPr lang="fr-FR" sz="2400" b="1">
                <a:solidFill>
                  <a:schemeClr val="accent2"/>
                </a:solidFill>
              </a:rPr>
              <a:t>EXISTS  s, x  </a:t>
            </a:r>
            <a:r>
              <a:rPr lang="fr-FR" sz="2400" b="1">
                <a:solidFill>
                  <a:srgbClr val="FAFD00"/>
                </a:solidFill>
              </a:rPr>
              <a:t>(s.SNAME = x.SNAME AND s.CITY &lt; x. CITY) ;</a:t>
            </a:r>
          </a:p>
          <a:p>
            <a:pPr>
              <a:spcBef>
                <a:spcPct val="84000"/>
              </a:spcBef>
              <a:buFont typeface="Monotype Sorts" pitchFamily="2" charset="2"/>
              <a:buNone/>
            </a:pPr>
            <a:r>
              <a:rPr lang="fr-FR" sz="2400" b="1"/>
              <a:t>Range of sp is SP</a:t>
            </a:r>
            <a:endParaRPr lang="fr-FR" sz="2400" b="1">
              <a:solidFill>
                <a:schemeClr val="hlink"/>
              </a:solidFill>
            </a:endParaRPr>
          </a:p>
          <a:p>
            <a:pPr>
              <a:spcBef>
                <a:spcPct val="35000"/>
              </a:spcBef>
              <a:buFont typeface="Monotype Sorts" pitchFamily="2" charset="2"/>
              <a:buNone/>
            </a:pPr>
            <a:r>
              <a:rPr lang="fr-FR" sz="2400" b="1">
                <a:solidFill>
                  <a:srgbClr val="FAFD00"/>
                </a:solidFill>
              </a:rPr>
              <a:t>(s, sp)</a:t>
            </a:r>
          </a:p>
          <a:p>
            <a:pPr>
              <a:spcBef>
                <a:spcPct val="35000"/>
              </a:spcBef>
              <a:buFont typeface="Monotype Sorts" pitchFamily="2" charset="2"/>
              <a:buNone/>
            </a:pPr>
            <a:endParaRPr lang="fr-FR" sz="2400" b="1">
              <a:solidFill>
                <a:srgbClr val="FAFD00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534988"/>
            <a:ext cx="6838950" cy="758825"/>
          </a:xfrm>
          <a:ln/>
        </p:spPr>
        <p:txBody>
          <a:bodyPr/>
          <a:lstStyle/>
          <a:p>
            <a:r>
              <a:rPr lang="fr-FR"/>
              <a:t>Exemples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70000"/>
              </a:lnSpc>
              <a:spcBef>
                <a:spcPct val="33000"/>
              </a:spcBef>
              <a:buFont typeface="Monotype Sorts" pitchFamily="2" charset="2"/>
              <a:buNone/>
            </a:pPr>
            <a:r>
              <a:rPr lang="fr-FR" sz="2400" b="1"/>
              <a:t>Range of  p is P</a:t>
            </a:r>
          </a:p>
          <a:p>
            <a:pPr>
              <a:lnSpc>
                <a:spcPct val="70000"/>
              </a:lnSpc>
              <a:spcBef>
                <a:spcPct val="33000"/>
              </a:spcBef>
              <a:buFont typeface="Monotype Sorts" pitchFamily="2" charset="2"/>
              <a:buNone/>
            </a:pPr>
            <a:r>
              <a:rPr lang="fr-FR" sz="2400" b="1"/>
              <a:t>Range of sp is SP</a:t>
            </a:r>
          </a:p>
          <a:p>
            <a:pPr>
              <a:lnSpc>
                <a:spcPct val="70000"/>
              </a:lnSpc>
              <a:spcBef>
                <a:spcPct val="33000"/>
              </a:spcBef>
              <a:buFont typeface="Monotype Sorts" pitchFamily="2" charset="2"/>
              <a:buNone/>
            </a:pPr>
            <a:r>
              <a:rPr lang="fr-FR" sz="2400" b="1"/>
              <a:t>Range of s is S</a:t>
            </a:r>
          </a:p>
          <a:p>
            <a:pPr>
              <a:lnSpc>
                <a:spcPct val="75000"/>
              </a:lnSpc>
              <a:spcBef>
                <a:spcPct val="33000"/>
              </a:spcBef>
              <a:buFont typeface="Monotype Sorts" pitchFamily="2" charset="2"/>
              <a:buNone/>
            </a:pPr>
            <a:r>
              <a:rPr lang="fr-FR" sz="2400" b="1">
                <a:solidFill>
                  <a:schemeClr val="accent1"/>
                </a:solidFill>
              </a:rPr>
              <a:t>s.SNAME WHERE EXISTS sp ( sp.S# = s.S# AND EXISTS  p (p.COLOR  = 'Red' AND p.p# = sp.p#)</a:t>
            </a:r>
          </a:p>
          <a:p>
            <a:pPr>
              <a:lnSpc>
                <a:spcPct val="75000"/>
              </a:lnSpc>
              <a:spcBef>
                <a:spcPct val="67000"/>
              </a:spcBef>
              <a:buFont typeface="Monotype Sorts" pitchFamily="2" charset="2"/>
              <a:buNone/>
            </a:pPr>
            <a:r>
              <a:rPr lang="fr-FR" sz="2400" b="1"/>
              <a:t>s.SNAME WHERE EXISTS sp, p ( sp.S# = s.S# AND p.COLOR  = 'Red' AND p.p# = sp.p#)</a:t>
            </a:r>
          </a:p>
          <a:p>
            <a:pPr lvl="2">
              <a:lnSpc>
                <a:spcPct val="90000"/>
              </a:lnSpc>
            </a:pPr>
            <a:r>
              <a:rPr lang="fr-FR"/>
              <a:t>Forme normale prenexiale</a:t>
            </a:r>
          </a:p>
          <a:p>
            <a:pPr>
              <a:lnSpc>
                <a:spcPct val="75000"/>
              </a:lnSpc>
              <a:spcBef>
                <a:spcPct val="55000"/>
              </a:spcBef>
              <a:buFont typeface="Monotype Sorts" pitchFamily="2" charset="2"/>
              <a:buNone/>
            </a:pPr>
            <a:r>
              <a:rPr lang="fr-FR" sz="2400" b="1">
                <a:solidFill>
                  <a:schemeClr val="accent1"/>
                </a:solidFill>
              </a:rPr>
              <a:t>s. s.SNAME WHERE EXISTS sp (sp.S# = s.S# AND FORALL p (sp.P# = p.P#) </a:t>
            </a:r>
          </a:p>
          <a:p>
            <a:pPr>
              <a:lnSpc>
                <a:spcPct val="75000"/>
              </a:lnSpc>
              <a:spcBef>
                <a:spcPct val="70000"/>
              </a:spcBef>
              <a:buFont typeface="Monotype Sorts" pitchFamily="2" charset="2"/>
              <a:buNone/>
            </a:pPr>
            <a:r>
              <a:rPr lang="fr-FR" sz="2400" b="1">
                <a:solidFill>
                  <a:schemeClr val="accent1"/>
                </a:solidFill>
              </a:rPr>
              <a:t>SUM (sp.QTY) WHERE EXISTS s (s.s# = '123' AND </a:t>
            </a:r>
            <a:br>
              <a:rPr lang="fr-FR" sz="2400" b="1">
                <a:solidFill>
                  <a:schemeClr val="accent1"/>
                </a:solidFill>
              </a:rPr>
            </a:br>
            <a:r>
              <a:rPr lang="fr-FR" sz="2400" b="1">
                <a:solidFill>
                  <a:schemeClr val="accent1"/>
                </a:solidFill>
              </a:rPr>
              <a:t>s.s# = sp.s# )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11188"/>
            <a:ext cx="7997825" cy="1125537"/>
          </a:xfrm>
          <a:ln/>
        </p:spPr>
        <p:txBody>
          <a:bodyPr/>
          <a:lstStyle/>
          <a:p>
            <a:r>
              <a:rPr lang="fr-FR" sz="3600" b="1">
                <a:solidFill>
                  <a:srgbClr val="FAFD00"/>
                </a:solidFill>
              </a:rPr>
              <a:t>Calcul de domaines </a:t>
            </a:r>
            <a:br>
              <a:rPr lang="fr-FR" sz="3600" b="1">
                <a:solidFill>
                  <a:srgbClr val="FAFD00"/>
                </a:solidFill>
              </a:rPr>
            </a:br>
            <a:r>
              <a:rPr lang="fr-FR" sz="3200" b="1">
                <a:solidFill>
                  <a:schemeClr val="tx1"/>
                </a:solidFill>
              </a:rPr>
              <a:t>(les variables de domaine)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772400" cy="4114800"/>
          </a:xfrm>
          <a:noFill/>
          <a:ln/>
        </p:spPr>
        <p:txBody>
          <a:bodyPr/>
          <a:lstStyle/>
          <a:p>
            <a:r>
              <a:rPr lang="fr-FR"/>
              <a:t>les variables parcours les </a:t>
            </a:r>
            <a:r>
              <a:rPr lang="fr-FR" b="1">
                <a:solidFill>
                  <a:srgbClr val="FAFD00"/>
                </a:solidFill>
              </a:rPr>
              <a:t>domaines </a:t>
            </a:r>
            <a:r>
              <a:rPr lang="fr-FR"/>
              <a:t>(valeurs d'attributs)</a:t>
            </a:r>
          </a:p>
          <a:p>
            <a:pPr>
              <a:buFont typeface="Monotype Sorts" pitchFamily="2" charset="2"/>
              <a:buNone/>
            </a:pPr>
            <a:r>
              <a:rPr lang="fr-FR" sz="2000" b="1">
                <a:solidFill>
                  <a:schemeClr val="accent1"/>
                </a:solidFill>
              </a:rPr>
              <a:t>S#:SX</a:t>
            </a:r>
            <a:endParaRPr lang="fr-FR" sz="2400" b="1">
              <a:solidFill>
                <a:schemeClr val="accent1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fr-FR" sz="2400" b="1">
                <a:solidFill>
                  <a:schemeClr val="accent1"/>
                </a:solidFill>
              </a:rPr>
              <a:t>- tous les S# </a:t>
            </a:r>
          </a:p>
          <a:p>
            <a:pPr>
              <a:buFont typeface="Monotype Sorts" pitchFamily="2" charset="2"/>
              <a:buNone/>
            </a:pPr>
            <a:r>
              <a:rPr lang="fr-FR" sz="2400" b="1">
                <a:solidFill>
                  <a:schemeClr val="accent1"/>
                </a:solidFill>
              </a:rPr>
              <a:t>- non-supporté par les SGBDs</a:t>
            </a:r>
          </a:p>
          <a:p>
            <a:pPr>
              <a:buFont typeface="Monotype Sorts" pitchFamily="2" charset="2"/>
              <a:buNone/>
            </a:pPr>
            <a:r>
              <a:rPr lang="fr-FR" sz="2000" b="1">
                <a:solidFill>
                  <a:schemeClr val="accent1"/>
                </a:solidFill>
              </a:rPr>
              <a:t>SX WHERE S ( S# : SX)</a:t>
            </a:r>
          </a:p>
          <a:p>
            <a:pPr>
              <a:buFont typeface="Monotype Sorts" pitchFamily="2" charset="2"/>
              <a:buNone/>
            </a:pPr>
            <a:r>
              <a:rPr lang="fr-FR" sz="2000" b="1">
                <a:solidFill>
                  <a:schemeClr val="accent1"/>
                </a:solidFill>
              </a:rPr>
              <a:t>SX WHERE S  ( S# : SX, CITY = 'Paris')</a:t>
            </a:r>
          </a:p>
          <a:p>
            <a:pPr>
              <a:buFont typeface="Monotype Sorts" pitchFamily="2" charset="2"/>
              <a:buNone/>
            </a:pPr>
            <a:r>
              <a:rPr lang="fr-FR" sz="2000" b="1">
                <a:solidFill>
                  <a:schemeClr val="accent1"/>
                </a:solidFill>
              </a:rPr>
              <a:t>NX WHERE EXISTS SX, PX ( S ( S# : SX, SNAME : NX ) </a:t>
            </a:r>
            <a:br>
              <a:rPr lang="fr-FR" sz="2000" b="1">
                <a:solidFill>
                  <a:schemeClr val="accent1"/>
                </a:solidFill>
              </a:rPr>
            </a:br>
            <a:r>
              <a:rPr lang="fr-FR" sz="2000" b="1">
                <a:solidFill>
                  <a:schemeClr val="accent1"/>
                </a:solidFill>
              </a:rPr>
              <a:t>AND SP ( S# : SX, P# : PX )  AND P (P# : PX, COLOR = 'RED') )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76313"/>
            <a:ext cx="8074025" cy="638175"/>
          </a:xfrm>
          <a:ln/>
        </p:spPr>
        <p:txBody>
          <a:bodyPr/>
          <a:lstStyle/>
          <a:p>
            <a:r>
              <a:rPr lang="fr-FR" sz="3600"/>
              <a:t>Equivalence de formalismes relationnels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/>
              <a:t>Calcul de tuple -&gt; SQL</a:t>
            </a:r>
          </a:p>
          <a:p>
            <a:r>
              <a:rPr lang="fr-FR"/>
              <a:t>Calcul de domaines -&gt; QBE</a:t>
            </a:r>
          </a:p>
          <a:p>
            <a:pPr lvl="1"/>
            <a:r>
              <a:rPr lang="fr-FR"/>
              <a:t>les domaines peuvent être visualisés</a:t>
            </a:r>
          </a:p>
          <a:p>
            <a:pPr lvl="2"/>
            <a:r>
              <a:rPr lang="fr-FR"/>
              <a:t>"squelette" de relations</a:t>
            </a:r>
          </a:p>
          <a:p>
            <a:pPr lvl="1"/>
            <a:r>
              <a:rPr lang="fr-FR"/>
              <a:t>Les conditions et les variables de domaines peuvent être placée dans les lignes correspondantes</a:t>
            </a:r>
          </a:p>
          <a:p>
            <a:pPr lvl="1"/>
            <a:r>
              <a:rPr lang="fr-FR"/>
              <a:t>une énorme simplification par rapport à SQL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915988"/>
            <a:ext cx="6838950" cy="758825"/>
          </a:xfrm>
          <a:ln/>
        </p:spPr>
        <p:txBody>
          <a:bodyPr/>
          <a:lstStyle/>
          <a:p>
            <a:r>
              <a:rPr lang="fr-FR"/>
              <a:t>QBE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2400"/>
          </a:xfrm>
          <a:noFill/>
          <a:ln/>
        </p:spPr>
        <p:txBody>
          <a:bodyPr/>
          <a:lstStyle/>
          <a:p>
            <a:r>
              <a:rPr lang="fr-FR" sz="2800">
                <a:solidFill>
                  <a:schemeClr val="accent1"/>
                </a:solidFill>
              </a:rPr>
              <a:t>Inventé par Moshe Zloof (act. à HPL)</a:t>
            </a:r>
          </a:p>
          <a:p>
            <a:r>
              <a:rPr lang="fr-FR" sz="2800">
                <a:solidFill>
                  <a:schemeClr val="accent1"/>
                </a:solidFill>
              </a:rPr>
              <a:t>Langage de choix pour les utilisateurs ad-hoc et de SGBDP</a:t>
            </a:r>
          </a:p>
          <a:p>
            <a:r>
              <a:rPr lang="fr-FR" sz="2800">
                <a:solidFill>
                  <a:schemeClr val="accent1"/>
                </a:solidFill>
              </a:rPr>
              <a:t>implémenté dans tout SGBD relationnel digne de ce nom</a:t>
            </a:r>
          </a:p>
          <a:p>
            <a:r>
              <a:rPr lang="fr-FR" sz="2800">
                <a:solidFill>
                  <a:schemeClr val="accent1"/>
                </a:solidFill>
              </a:rPr>
              <a:t>QBE classique (sans souris) : voir livre de Date p. 352</a:t>
            </a:r>
          </a:p>
          <a:p>
            <a:r>
              <a:rPr lang="fr-FR" sz="2800">
                <a:solidFill>
                  <a:schemeClr val="accent1"/>
                </a:solidFill>
              </a:rPr>
              <a:t>QBE moderne: MS Access  </a:t>
            </a:r>
          </a:p>
        </p:txBody>
      </p:sp>
      <p:graphicFrame>
        <p:nvGraphicFramePr>
          <p:cNvPr id="1946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983288" y="5924550"/>
          <a:ext cx="9509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Package" r:id="rId3" imgW="379080" imgH="495000" progId="Package">
                  <p:embed/>
                </p:oleObj>
              </mc:Choice>
              <mc:Fallback>
                <p:oleObj name="Package" r:id="rId3" imgW="379080" imgH="495000" progId="Package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288" y="5924550"/>
                        <a:ext cx="950912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300" cy="6797675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Arc 3"/>
          <p:cNvSpPr>
            <a:spLocks/>
          </p:cNvSpPr>
          <p:nvPr/>
        </p:nvSpPr>
        <p:spPr bwMode="auto">
          <a:xfrm>
            <a:off x="942975" y="1865313"/>
            <a:ext cx="422275" cy="13795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484" name="Arc 4"/>
          <p:cNvSpPr>
            <a:spLocks/>
          </p:cNvSpPr>
          <p:nvPr/>
        </p:nvSpPr>
        <p:spPr bwMode="auto">
          <a:xfrm>
            <a:off x="2451100" y="2003425"/>
            <a:ext cx="989013" cy="1270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65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4"/>
                  <a:pt x="9649" y="19"/>
                  <a:pt x="21565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4"/>
                  <a:pt x="9649" y="19"/>
                  <a:pt x="21565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485" name="Arc 5"/>
          <p:cNvSpPr>
            <a:spLocks/>
          </p:cNvSpPr>
          <p:nvPr/>
        </p:nvSpPr>
        <p:spPr bwMode="auto">
          <a:xfrm>
            <a:off x="4879975" y="2298700"/>
            <a:ext cx="1498600" cy="9461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77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9"/>
                  <a:pt x="9656" y="12"/>
                  <a:pt x="21577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9"/>
                  <a:pt x="9656" y="12"/>
                  <a:pt x="21577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2540000" y="39688"/>
            <a:ext cx="4006850" cy="7493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sz="3600" b="1">
                <a:solidFill>
                  <a:srgbClr val="FAFD00"/>
                </a:solidFill>
              </a:rPr>
              <a:t>Requête QBE</a:t>
            </a: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412750" y="4137025"/>
            <a:ext cx="3427413" cy="1560513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sz="1800" b="1">
                <a:solidFill>
                  <a:schemeClr val="accent2"/>
                </a:solidFill>
              </a:rPr>
              <a:t>QBE</a:t>
            </a:r>
          </a:p>
          <a:p>
            <a:pPr algn="ctr"/>
            <a:r>
              <a:rPr lang="fr-FR" sz="1800" b="1">
                <a:solidFill>
                  <a:schemeClr val="accent2"/>
                </a:solidFill>
              </a:rPr>
              <a:t>3 mouv. de souris +</a:t>
            </a:r>
          </a:p>
          <a:p>
            <a:pPr algn="ctr"/>
            <a:r>
              <a:rPr lang="fr-FR" sz="1800" b="1">
                <a:solidFill>
                  <a:schemeClr val="accent2"/>
                </a:solidFill>
              </a:rPr>
              <a:t>frappe de</a:t>
            </a:r>
          </a:p>
          <a:p>
            <a:pPr algn="ctr"/>
            <a:r>
              <a:rPr lang="fr-FR" sz="1800" b="1">
                <a:solidFill>
                  <a:schemeClr val="accent2"/>
                </a:solidFill>
              </a:rPr>
              <a:t>3 caractères !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494213" y="4786313"/>
            <a:ext cx="4303712" cy="1655762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fr-FR" sz="1600" b="1">
                <a:solidFill>
                  <a:schemeClr val="accent2"/>
                </a:solidFill>
              </a:rPr>
              <a:t>SQL</a:t>
            </a:r>
          </a:p>
          <a:p>
            <a:pPr>
              <a:spcBef>
                <a:spcPct val="20000"/>
              </a:spcBef>
            </a:pPr>
            <a:r>
              <a:rPr lang="fr-FR" sz="1600" b="1">
                <a:solidFill>
                  <a:schemeClr val="bg2"/>
                </a:solidFill>
              </a:rPr>
              <a:t>SELECT  S.SName, SP.Qty, P.Weight</a:t>
            </a:r>
            <a:br>
              <a:rPr lang="fr-FR" sz="1600" b="1">
                <a:solidFill>
                  <a:schemeClr val="bg2"/>
                </a:solidFill>
              </a:rPr>
            </a:br>
            <a:r>
              <a:rPr lang="fr-FR" sz="1600" b="1">
                <a:solidFill>
                  <a:schemeClr val="bg2"/>
                </a:solidFill>
              </a:rPr>
              <a:t>FROM S </a:t>
            </a:r>
            <a:br>
              <a:rPr lang="fr-FR" sz="1600" b="1">
                <a:solidFill>
                  <a:schemeClr val="bg2"/>
                </a:solidFill>
              </a:rPr>
            </a:br>
            <a:r>
              <a:rPr lang="fr-FR" sz="1600" b="1">
                <a:solidFill>
                  <a:schemeClr val="bg2"/>
                </a:solidFill>
              </a:rPr>
              <a:t>INNER JOIN (P INNER JOIN SP ON P.[P#] =</a:t>
            </a:r>
            <a:br>
              <a:rPr lang="fr-FR" sz="1600" b="1">
                <a:solidFill>
                  <a:schemeClr val="bg2"/>
                </a:solidFill>
              </a:rPr>
            </a:br>
            <a:r>
              <a:rPr lang="fr-FR" sz="1600" b="1">
                <a:solidFill>
                  <a:schemeClr val="bg2"/>
                </a:solidFill>
              </a:rPr>
              <a:t>SP.[p#]) ON S.[S#] = SP.[S#]</a:t>
            </a:r>
            <a:br>
              <a:rPr lang="fr-FR" sz="1600" b="1">
                <a:solidFill>
                  <a:schemeClr val="bg2"/>
                </a:solidFill>
              </a:rPr>
            </a:br>
            <a:r>
              <a:rPr lang="fr-FR" sz="1600" b="1">
                <a:solidFill>
                  <a:schemeClr val="bg2"/>
                </a:solidFill>
              </a:rPr>
              <a:t>WHERE ((P.Color="red")) ;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300" cy="679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2540000" y="68263"/>
            <a:ext cx="2868613" cy="7493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508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sz="1400" b="1">
                <a:solidFill>
                  <a:schemeClr val="bg1"/>
                </a:solidFill>
              </a:rPr>
              <a:t>Squelettes des tables sources</a:t>
            </a:r>
          </a:p>
          <a:p>
            <a:pPr algn="ctr"/>
            <a:r>
              <a:rPr lang="fr-FR" sz="1400" b="1">
                <a:solidFill>
                  <a:schemeClr val="bg1"/>
                </a:solidFill>
              </a:rPr>
              <a:t>et jointures implicites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402013" y="5737225"/>
            <a:ext cx="2419350" cy="503238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fr-FR" sz="1800" b="1">
                <a:solidFill>
                  <a:schemeClr val="bg1"/>
                </a:solidFill>
              </a:rPr>
              <a:t>Squelette du  résultat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1911350" y="4483100"/>
            <a:ext cx="915988" cy="46355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fr-FR" sz="1800" b="1">
                <a:solidFill>
                  <a:schemeClr val="accent2"/>
                </a:solidFill>
              </a:rPr>
              <a:t>Select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1668463" y="4097338"/>
            <a:ext cx="292100" cy="34925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2755900" y="4083050"/>
            <a:ext cx="98425" cy="358775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3435350" y="4792663"/>
            <a:ext cx="1301750" cy="430212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fr-FR" sz="1800" b="1">
                <a:solidFill>
                  <a:schemeClr val="accent2"/>
                </a:solidFill>
              </a:rPr>
              <a:t>Conditions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3960813" y="4225925"/>
            <a:ext cx="122237" cy="563563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1720850" y="5287963"/>
            <a:ext cx="1244600" cy="490537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fr-FR" sz="1800" b="1">
                <a:solidFill>
                  <a:schemeClr val="bg2"/>
                </a:solidFill>
              </a:rPr>
              <a:t>domaines</a:t>
            </a:r>
          </a:p>
        </p:txBody>
      </p:sp>
      <p:sp>
        <p:nvSpPr>
          <p:cNvPr id="21515" name="Arc 11"/>
          <p:cNvSpPr>
            <a:spLocks/>
          </p:cNvSpPr>
          <p:nvPr/>
        </p:nvSpPr>
        <p:spPr bwMode="auto">
          <a:xfrm>
            <a:off x="1085850" y="3657600"/>
            <a:ext cx="787400" cy="1630363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16" name="Arc 12"/>
          <p:cNvSpPr>
            <a:spLocks/>
          </p:cNvSpPr>
          <p:nvPr/>
        </p:nvSpPr>
        <p:spPr bwMode="auto">
          <a:xfrm>
            <a:off x="942975" y="1865313"/>
            <a:ext cx="422275" cy="13795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1184275" y="2008188"/>
            <a:ext cx="1574800" cy="536575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sz="1400" b="1">
                <a:solidFill>
                  <a:schemeClr val="bg2"/>
                </a:solidFill>
              </a:rPr>
              <a:t>Def. de variables </a:t>
            </a:r>
          </a:p>
          <a:p>
            <a:pPr algn="ctr"/>
            <a:r>
              <a:rPr lang="fr-FR" sz="1400" b="1">
                <a:solidFill>
                  <a:schemeClr val="bg2"/>
                </a:solidFill>
              </a:rPr>
              <a:t>de domaine</a:t>
            </a:r>
          </a:p>
        </p:txBody>
      </p:sp>
      <p:sp>
        <p:nvSpPr>
          <p:cNvPr id="21518" name="Arc 14"/>
          <p:cNvSpPr>
            <a:spLocks/>
          </p:cNvSpPr>
          <p:nvPr/>
        </p:nvSpPr>
        <p:spPr bwMode="auto">
          <a:xfrm>
            <a:off x="1714500" y="785813"/>
            <a:ext cx="893763" cy="350837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19" name="Arc 15"/>
          <p:cNvSpPr>
            <a:spLocks/>
          </p:cNvSpPr>
          <p:nvPr/>
        </p:nvSpPr>
        <p:spPr bwMode="auto">
          <a:xfrm>
            <a:off x="2989263" y="881063"/>
            <a:ext cx="469900" cy="227012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20" name="Arc 16"/>
          <p:cNvSpPr>
            <a:spLocks/>
          </p:cNvSpPr>
          <p:nvPr/>
        </p:nvSpPr>
        <p:spPr bwMode="auto">
          <a:xfrm>
            <a:off x="5213350" y="847725"/>
            <a:ext cx="1203325" cy="360363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21" name="Arc 17"/>
          <p:cNvSpPr>
            <a:spLocks/>
          </p:cNvSpPr>
          <p:nvPr/>
        </p:nvSpPr>
        <p:spPr bwMode="auto">
          <a:xfrm>
            <a:off x="2451100" y="2003425"/>
            <a:ext cx="989013" cy="1270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65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4"/>
                  <a:pt x="9649" y="19"/>
                  <a:pt x="21565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4"/>
                  <a:pt x="9649" y="19"/>
                  <a:pt x="21565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22" name="Arc 18"/>
          <p:cNvSpPr>
            <a:spLocks/>
          </p:cNvSpPr>
          <p:nvPr/>
        </p:nvSpPr>
        <p:spPr bwMode="auto">
          <a:xfrm>
            <a:off x="4879975" y="2298700"/>
            <a:ext cx="1498600" cy="9461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77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9"/>
                  <a:pt x="9656" y="12"/>
                  <a:pt x="21577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9"/>
                  <a:pt x="9656" y="12"/>
                  <a:pt x="21577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2806700" y="2449513"/>
            <a:ext cx="2387600" cy="187325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zoom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31300" cy="683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Arc 3"/>
          <p:cNvSpPr>
            <a:spLocks/>
          </p:cNvSpPr>
          <p:nvPr/>
        </p:nvSpPr>
        <p:spPr bwMode="auto">
          <a:xfrm>
            <a:off x="1185863" y="1908175"/>
            <a:ext cx="665162" cy="13509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32" name="Arc 4"/>
          <p:cNvSpPr>
            <a:spLocks/>
          </p:cNvSpPr>
          <p:nvPr/>
        </p:nvSpPr>
        <p:spPr bwMode="auto">
          <a:xfrm>
            <a:off x="2879725" y="1893888"/>
            <a:ext cx="779463" cy="13652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56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7"/>
                  <a:pt x="9643" y="24"/>
                  <a:pt x="21556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7"/>
                  <a:pt x="9643" y="24"/>
                  <a:pt x="21556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992188" y="2357438"/>
            <a:ext cx="2773362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470525" y="1112838"/>
            <a:ext cx="2992438" cy="1203325"/>
          </a:xfrm>
          <a:prstGeom prst="rect">
            <a:avLst/>
          </a:prstGeom>
          <a:solidFill>
            <a:srgbClr val="FAFD00"/>
          </a:solidFill>
          <a:ln w="508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r>
              <a:rPr lang="fr-FR" sz="1400" b="1">
                <a:solidFill>
                  <a:srgbClr val="00279F"/>
                </a:solidFill>
              </a:rPr>
              <a:t>SELECT  S.SName, S_1.SName</a:t>
            </a:r>
          </a:p>
          <a:p>
            <a:r>
              <a:rPr lang="fr-FR" sz="1400" b="1">
                <a:solidFill>
                  <a:srgbClr val="00279F"/>
                </a:solidFill>
              </a:rPr>
              <a:t>FROM S INNER JOIN S AS S_1 </a:t>
            </a:r>
            <a:br>
              <a:rPr lang="fr-FR" sz="1400" b="1">
                <a:solidFill>
                  <a:srgbClr val="00279F"/>
                </a:solidFill>
              </a:rPr>
            </a:br>
            <a:r>
              <a:rPr lang="fr-FR" sz="1400" b="1">
                <a:solidFill>
                  <a:srgbClr val="00279F"/>
                </a:solidFill>
              </a:rPr>
              <a:t>ON S.City = S_1.City</a:t>
            </a:r>
          </a:p>
          <a:p>
            <a:r>
              <a:rPr lang="fr-FR" sz="1400" b="1">
                <a:solidFill>
                  <a:srgbClr val="00279F"/>
                </a:solidFill>
              </a:rPr>
              <a:t>WHERE ((S_1.SName&gt;[s].[sname]))</a:t>
            </a:r>
          </a:p>
          <a:p>
            <a:r>
              <a:rPr lang="fr-FR" sz="1400" b="1">
                <a:solidFill>
                  <a:srgbClr val="00279F"/>
                </a:solidFill>
              </a:rPr>
              <a:t>ORDER BY S.SName;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82925" y="34925"/>
            <a:ext cx="2730500" cy="796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/>
              <a:t>Un autre  exemple</a:t>
            </a:r>
          </a:p>
          <a:p>
            <a:pPr algn="ctr"/>
            <a:r>
              <a:rPr lang="fr-FR" sz="1800">
                <a:solidFill>
                  <a:srgbClr val="00FF00"/>
                </a:solidFill>
              </a:rPr>
              <a:t>sans commentaire</a:t>
            </a:r>
          </a:p>
        </p:txBody>
      </p:sp>
    </p:spTree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976313"/>
            <a:ext cx="7769225" cy="638175"/>
          </a:xfrm>
          <a:ln/>
        </p:spPr>
        <p:txBody>
          <a:bodyPr/>
          <a:lstStyle/>
          <a:p>
            <a:r>
              <a:rPr lang="fr-FR" sz="3600"/>
              <a:t>Equivalence de formalismes relationnels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2800"/>
              <a:t>Algèbre</a:t>
            </a:r>
          </a:p>
          <a:p>
            <a:pPr lvl="1">
              <a:buFontTx/>
              <a:buNone/>
            </a:pPr>
            <a:r>
              <a:rPr lang="fr-FR" sz="2400" b="1">
                <a:solidFill>
                  <a:srgbClr val="FAFD00"/>
                </a:solidFill>
              </a:rPr>
              <a:t>(((P WHERE COLOR = 'Red' ) [P#] JOIN SP ) [S#] JOIN S [SNAME]</a:t>
            </a:r>
            <a:endParaRPr lang="fr-FR"/>
          </a:p>
          <a:p>
            <a:r>
              <a:rPr lang="fr-FR" sz="2800"/>
              <a:t>Calcul de tuple (les variables de tuple)</a:t>
            </a:r>
            <a:br>
              <a:rPr lang="fr-FR" sz="2800"/>
            </a:br>
            <a:r>
              <a:rPr lang="fr-FR" sz="2400" b="1"/>
              <a:t>Range of  p is P</a:t>
            </a:r>
            <a:br>
              <a:rPr lang="fr-FR" sz="2400" b="1"/>
            </a:br>
            <a:r>
              <a:rPr lang="fr-FR" sz="2400" b="1"/>
              <a:t>Range of sp is SP</a:t>
            </a:r>
            <a:br>
              <a:rPr lang="fr-FR" sz="2400" b="1"/>
            </a:br>
            <a:r>
              <a:rPr lang="fr-FR" sz="2400" b="1"/>
              <a:t>Range of s is S</a:t>
            </a:r>
            <a:br>
              <a:rPr lang="fr-FR" sz="2400" b="1"/>
            </a:br>
            <a:r>
              <a:rPr lang="fr-FR" sz="2400" b="1">
                <a:solidFill>
                  <a:schemeClr val="accent1"/>
                </a:solidFill>
              </a:rPr>
              <a:t>s.SNAME WHERE EXISTS sp ( sp.s# = s.S# AND EXISTS p (p.COLOR  = 'Red' AND p.p# = sp.p#) </a:t>
            </a:r>
          </a:p>
        </p:txBody>
      </p:sp>
      <p:graphicFrame>
        <p:nvGraphicFramePr>
          <p:cNvPr id="512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486775" y="238125"/>
          <a:ext cx="581025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3" imgW="392040" imgH="744480" progId="Word.Document.6">
                  <p:embed/>
                </p:oleObj>
              </mc:Choice>
              <mc:Fallback>
                <p:oleObj name="Document" r:id="rId3" imgW="392040" imgH="744480" progId="Word.Document.6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6775" y="238125"/>
                        <a:ext cx="581025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0300" y="1588"/>
            <a:ext cx="6838950" cy="758825"/>
          </a:xfrm>
          <a:ln/>
        </p:spPr>
        <p:txBody>
          <a:bodyPr/>
          <a:lstStyle/>
          <a:p>
            <a:r>
              <a:rPr lang="fr-FR"/>
              <a:t>Fonctions agrégats</a:t>
            </a:r>
          </a:p>
        </p:txBody>
      </p:sp>
      <p:pic>
        <p:nvPicPr>
          <p:cNvPr id="23555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805488" y="2630488"/>
            <a:ext cx="2082800" cy="855662"/>
          </a:xfrm>
          <a:prstGeom prst="roundRect">
            <a:avLst>
              <a:gd name="adj" fmla="val 12495"/>
            </a:avLst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fr-FR">
                <a:solidFill>
                  <a:srgbClr val="02029C"/>
                </a:solidFill>
              </a:rPr>
              <a:t>Nom par défaut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4895850" y="1065213"/>
            <a:ext cx="1109663" cy="1765300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1888" y="49213"/>
            <a:ext cx="6838950" cy="758825"/>
          </a:xfrm>
          <a:ln/>
        </p:spPr>
        <p:txBody>
          <a:bodyPr/>
          <a:lstStyle/>
          <a:p>
            <a:r>
              <a:rPr lang="fr-FR"/>
              <a:t>Fonction Count(*)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Exceptionnellement  il faut la déclarer </a:t>
            </a:r>
            <a:r>
              <a:rPr lang="fr-FR" sz="2800" u="sng"/>
              <a:t>dans</a:t>
            </a:r>
            <a:r>
              <a:rPr lang="fr-FR" sz="2800"/>
              <a:t>  le champ (ligne </a:t>
            </a:r>
            <a:r>
              <a:rPr lang="fr-FR" sz="2800">
                <a:solidFill>
                  <a:srgbClr val="FAFD00"/>
                </a:solidFill>
              </a:rPr>
              <a:t>field</a:t>
            </a:r>
            <a:r>
              <a:rPr lang="fr-FR" sz="2800"/>
              <a:t>)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il faut </a:t>
            </a:r>
            <a:r>
              <a:rPr lang="fr-FR" sz="2400" b="1"/>
              <a:t>écrire</a:t>
            </a:r>
            <a:r>
              <a:rPr lang="fr-FR" sz="2400"/>
              <a:t> count(*)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pas sur la ligne </a:t>
            </a:r>
            <a:r>
              <a:rPr lang="fr-FR" sz="2400">
                <a:solidFill>
                  <a:srgbClr val="FAFD00"/>
                </a:solidFill>
              </a:rPr>
              <a:t>total</a:t>
            </a:r>
          </a:p>
          <a:p>
            <a:pPr lvl="1">
              <a:lnSpc>
                <a:spcPct val="90000"/>
              </a:lnSpc>
            </a:pPr>
            <a:r>
              <a:rPr lang="fr-FR" sz="2400">
                <a:solidFill>
                  <a:srgbClr val="FAFD00"/>
                </a:solidFill>
              </a:rPr>
              <a:t>autrement une erreur est signalée</a:t>
            </a:r>
          </a:p>
          <a:p>
            <a:pPr>
              <a:lnSpc>
                <a:spcPct val="90000"/>
              </a:lnSpc>
            </a:pPr>
            <a:r>
              <a:rPr lang="fr-FR" sz="2800"/>
              <a:t>En fait on peut faire pareille pour les autres fonctions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AVG (QTY) à la place de QTY dans la ligne </a:t>
            </a:r>
            <a:r>
              <a:rPr lang="fr-FR" sz="2400">
                <a:solidFill>
                  <a:srgbClr val="FAFD00"/>
                </a:solidFill>
              </a:rPr>
              <a:t>field</a:t>
            </a:r>
            <a:endParaRPr lang="fr-FR" sz="2400"/>
          </a:p>
          <a:p>
            <a:pPr lvl="1">
              <a:lnSpc>
                <a:spcPct val="90000"/>
              </a:lnSpc>
            </a:pPr>
            <a:r>
              <a:rPr lang="fr-FR" sz="2400"/>
              <a:t>mais, c'est moins commode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et après le petit tour  QBE -&gt; SQL -&gt; QBE,  AVG reviendra à sa place habituelle (ligne Total)</a:t>
            </a:r>
          </a:p>
        </p:txBody>
      </p:sp>
    </p:spTree>
  </p:cSld>
  <p:clrMapOvr>
    <a:masterClrMapping/>
  </p:clrMapOvr>
  <p:transition spd="slow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1588"/>
            <a:ext cx="6838950" cy="758825"/>
          </a:xfrm>
          <a:ln/>
        </p:spPr>
        <p:txBody>
          <a:bodyPr/>
          <a:lstStyle/>
          <a:p>
            <a:r>
              <a:rPr lang="fr-FR"/>
              <a:t>SQL versus QBE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0938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>
                <a:solidFill>
                  <a:srgbClr val="FAFD00"/>
                </a:solidFill>
              </a:rPr>
              <a:t>Les requêtes  + complexes restent  + simples à formuler en SQL</a:t>
            </a:r>
          </a:p>
          <a:p>
            <a:pPr lvl="1">
              <a:lnSpc>
                <a:spcPct val="90000"/>
              </a:lnSpc>
            </a:pPr>
            <a:r>
              <a:rPr lang="fr-FR" sz="2000">
                <a:solidFill>
                  <a:srgbClr val="FAFD00"/>
                </a:solidFill>
              </a:rPr>
              <a:t>celles avec des sous-requêtes par ex.</a:t>
            </a:r>
          </a:p>
          <a:p>
            <a:pPr lvl="1">
              <a:lnSpc>
                <a:spcPct val="90000"/>
              </a:lnSpc>
            </a:pPr>
            <a:r>
              <a:rPr lang="fr-FR" sz="2000">
                <a:solidFill>
                  <a:srgbClr val="FAFD00"/>
                </a:solidFill>
              </a:rPr>
              <a:t>les sous-requêtes QBE-Access sont </a:t>
            </a:r>
          </a:p>
          <a:p>
            <a:pPr lvl="2">
              <a:lnSpc>
                <a:spcPct val="90000"/>
              </a:lnSpc>
            </a:pPr>
            <a:r>
              <a:rPr lang="fr-FR" sz="2000"/>
              <a:t>requêtes existantes</a:t>
            </a:r>
          </a:p>
          <a:p>
            <a:pPr lvl="2">
              <a:lnSpc>
                <a:spcPct val="90000"/>
              </a:lnSpc>
            </a:pPr>
            <a:r>
              <a:rPr lang="fr-FR" sz="2000"/>
              <a:t>formulées en SQL (!)  dans ligne "Criteria"</a:t>
            </a:r>
          </a:p>
          <a:p>
            <a:pPr lvl="3">
              <a:lnSpc>
                <a:spcPct val="90000"/>
              </a:lnSpc>
            </a:pPr>
            <a:r>
              <a:rPr lang="fr-FR" sz="1800"/>
              <a:t>sauf le cas de définition de champs par la sous-requête</a:t>
            </a:r>
          </a:p>
          <a:p>
            <a:pPr lvl="4">
              <a:lnSpc>
                <a:spcPct val="90000"/>
              </a:lnSpc>
            </a:pPr>
            <a:r>
              <a:rPr lang="fr-FR"/>
              <a:t>EXISTS  par exemple</a:t>
            </a:r>
          </a:p>
          <a:p>
            <a:pPr>
              <a:lnSpc>
                <a:spcPct val="90000"/>
              </a:lnSpc>
            </a:pPr>
            <a:r>
              <a:rPr lang="fr-FR" sz="2400">
                <a:solidFill>
                  <a:srgbClr val="FAFD00"/>
                </a:solidFill>
              </a:rPr>
              <a:t>Certaines requêtes à MsAccess ne peuvent être formulées qu'en SQL</a:t>
            </a:r>
          </a:p>
          <a:p>
            <a:pPr lvl="1">
              <a:lnSpc>
                <a:spcPct val="90000"/>
              </a:lnSpc>
            </a:pPr>
            <a:r>
              <a:rPr lang="fr-FR" sz="2000">
                <a:solidFill>
                  <a:srgbClr val="FAFD00"/>
                </a:solidFill>
              </a:rPr>
              <a:t>avec UNION</a:t>
            </a:r>
          </a:p>
          <a:p>
            <a:pPr lvl="2">
              <a:lnSpc>
                <a:spcPct val="90000"/>
              </a:lnSpc>
            </a:pPr>
            <a:r>
              <a:rPr lang="fr-FR" sz="1800">
                <a:solidFill>
                  <a:srgbClr val="FAFD00"/>
                </a:solidFill>
              </a:rPr>
              <a:t>mais QBE en général supporte cet opérateur</a:t>
            </a:r>
          </a:p>
          <a:p>
            <a:pPr lvl="1">
              <a:lnSpc>
                <a:spcPct val="90000"/>
              </a:lnSpc>
            </a:pPr>
            <a:r>
              <a:rPr lang="fr-FR" sz="2000">
                <a:solidFill>
                  <a:srgbClr val="FAFD00"/>
                </a:solidFill>
              </a:rPr>
              <a:t>en dialecte externe de SQL</a:t>
            </a:r>
          </a:p>
          <a:p>
            <a:pPr lvl="2">
              <a:lnSpc>
                <a:spcPct val="90000"/>
              </a:lnSpc>
            </a:pPr>
            <a:r>
              <a:rPr lang="fr-FR" sz="1800">
                <a:solidFill>
                  <a:srgbClr val="FAFD00"/>
                </a:solidFill>
              </a:rPr>
              <a:t>"passe-through queries"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561013" y="25400"/>
            <a:ext cx="3568700" cy="1462088"/>
          </a:xfrm>
          <a:prstGeom prst="rect">
            <a:avLst/>
          </a:prstGeom>
          <a:solidFill>
            <a:srgbClr val="FAF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fr-FR" sz="1800" b="1">
                <a:solidFill>
                  <a:srgbClr val="02029C"/>
                </a:solidFill>
              </a:rPr>
              <a:t>SELECT P_1.*</a:t>
            </a:r>
          </a:p>
          <a:p>
            <a:r>
              <a:rPr lang="fr-FR" sz="1800" b="1">
                <a:solidFill>
                  <a:srgbClr val="02029C"/>
                </a:solidFill>
              </a:rPr>
              <a:t>FROM P AS P_1</a:t>
            </a:r>
          </a:p>
          <a:p>
            <a:r>
              <a:rPr lang="fr-FR" sz="1800" b="1">
                <a:solidFill>
                  <a:srgbClr val="02029C"/>
                </a:solidFill>
              </a:rPr>
              <a:t>WHERE p_1.weight &gt; all </a:t>
            </a:r>
          </a:p>
          <a:p>
            <a:r>
              <a:rPr lang="fr-FR" sz="1800" b="1">
                <a:solidFill>
                  <a:srgbClr val="02029C"/>
                </a:solidFill>
              </a:rPr>
              <a:t>   (select (py.weight) from P as py </a:t>
            </a:r>
          </a:p>
          <a:p>
            <a:r>
              <a:rPr lang="fr-FR" sz="1800" b="1">
                <a:solidFill>
                  <a:srgbClr val="02029C"/>
                </a:solidFill>
              </a:rPr>
              <a:t>   where py.color = 'blue');</a:t>
            </a:r>
          </a:p>
        </p:txBody>
      </p:sp>
    </p:spTree>
  </p:cSld>
  <p:clrMapOvr>
    <a:masterClrMapping/>
  </p:clrMapOvr>
  <p:transition spd="slow"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962650" y="25400"/>
            <a:ext cx="3130550" cy="2011363"/>
          </a:xfrm>
          <a:prstGeom prst="rect">
            <a:avLst/>
          </a:prstGeom>
          <a:solidFill>
            <a:srgbClr val="FAF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fr-FR" sz="1800" b="1">
                <a:solidFill>
                  <a:srgbClr val="02029C"/>
                </a:solidFill>
              </a:rPr>
              <a:t>SELECT P_1.*</a:t>
            </a:r>
          </a:p>
          <a:p>
            <a:r>
              <a:rPr lang="fr-FR" sz="1800" b="1">
                <a:solidFill>
                  <a:srgbClr val="02029C"/>
                </a:solidFill>
              </a:rPr>
              <a:t>FROM p AS P_1</a:t>
            </a:r>
          </a:p>
          <a:p>
            <a:r>
              <a:rPr lang="fr-FR" sz="1800" b="1">
                <a:solidFill>
                  <a:srgbClr val="02029C"/>
                </a:solidFill>
              </a:rPr>
              <a:t>WHERE not exists </a:t>
            </a:r>
          </a:p>
          <a:p>
            <a:r>
              <a:rPr lang="fr-FR" sz="1800" b="1">
                <a:solidFill>
                  <a:srgbClr val="02029C"/>
                </a:solidFill>
              </a:rPr>
              <a:t>    (select * from P as py </a:t>
            </a:r>
          </a:p>
          <a:p>
            <a:r>
              <a:rPr lang="fr-FR" sz="1800" b="1">
                <a:solidFill>
                  <a:srgbClr val="02029C"/>
                </a:solidFill>
              </a:rPr>
              <a:t>    where py.color = 'blue' and </a:t>
            </a:r>
          </a:p>
          <a:p>
            <a:r>
              <a:rPr lang="fr-FR" sz="1800" b="1">
                <a:solidFill>
                  <a:srgbClr val="02029C"/>
                </a:solidFill>
              </a:rPr>
              <a:t>    py.weight &gt;= p_1.weight );</a:t>
            </a:r>
          </a:p>
          <a:p>
            <a:pPr eaLnBrk="1" hangingPunct="1"/>
            <a:endParaRPr lang="fr-FR" sz="1800" b="1">
              <a:solidFill>
                <a:srgbClr val="02029C"/>
              </a:solidFill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19713" y="2333625"/>
            <a:ext cx="2230437" cy="924719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fr-FR" sz="1800">
                <a:solidFill>
                  <a:srgbClr val="02029C"/>
                </a:solidFill>
              </a:rPr>
              <a:t>la suite est </a:t>
            </a:r>
          </a:p>
          <a:p>
            <a:pPr algn="ctr"/>
            <a:r>
              <a:rPr lang="fr-FR" sz="1800">
                <a:solidFill>
                  <a:srgbClr val="02029C"/>
                </a:solidFill>
              </a:rPr>
              <a:t>visible avec la </a:t>
            </a:r>
          </a:p>
          <a:p>
            <a:pPr algn="ctr"/>
            <a:r>
              <a:rPr lang="fr-FR" sz="1800">
                <a:solidFill>
                  <a:srgbClr val="02029C"/>
                </a:solidFill>
              </a:rPr>
              <a:t>touche </a:t>
            </a:r>
            <a:r>
              <a:rPr lang="fr-FR" sz="1800">
                <a:solidFill>
                  <a:srgbClr val="02029C"/>
                </a:solidFill>
                <a:latin typeface="Symbol" pitchFamily="18" charset="2"/>
              </a:rPr>
              <a:t></a:t>
            </a:r>
            <a:r>
              <a:rPr lang="fr-FR" sz="1200">
                <a:solidFill>
                  <a:srgbClr val="02029C"/>
                </a:solidFill>
                <a:latin typeface="Symbol" pitchFamily="18" charset="2"/>
              </a:rPr>
              <a:t></a:t>
            </a:r>
            <a:r>
              <a:rPr lang="fr-FR" sz="1600">
                <a:solidFill>
                  <a:srgbClr val="02029C"/>
                </a:solidFill>
              </a:rPr>
              <a:t>le zoom</a:t>
            </a:r>
          </a:p>
        </p:txBody>
      </p:sp>
    </p:spTree>
  </p:cSld>
  <p:clrMapOvr>
    <a:masterClrMapping/>
  </p:clrMapOvr>
  <p:transition spd="slow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89025" y="1588"/>
            <a:ext cx="6838950" cy="758825"/>
          </a:xfrm>
          <a:ln/>
        </p:spPr>
        <p:txBody>
          <a:bodyPr/>
          <a:lstStyle/>
          <a:p>
            <a:r>
              <a:rPr lang="fr-FR"/>
              <a:t>Expressions de valeur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1066800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fr-FR" sz="2800"/>
              <a:t>sont écrites directement dans la grille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fr-FR" sz="2800"/>
              <a:t>peuvent devenir des </a:t>
            </a:r>
            <a:r>
              <a:rPr lang="fr-FR" sz="2800">
                <a:solidFill>
                  <a:srgbClr val="FAFD00"/>
                </a:solidFill>
              </a:rPr>
              <a:t>attributs dynamiques</a:t>
            </a:r>
            <a:r>
              <a:rPr lang="fr-FR" sz="2800"/>
              <a:t>,  nommées et imbriquées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fr-FR" sz="2800"/>
              <a:t>mais un critère ne peut porter alors que sur un attribut dynamique dérivé directement d'un attribut réel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fr-FR" sz="2400"/>
              <a:t>sinon l'execution assume que tout attr. dyn.  referé  par celui avec le critère est un paramètre et le résultat n'a pas de sense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fr-FR" sz="2400"/>
              <a:t>pourquoi ?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fr-FR" sz="2000"/>
              <a:t>une bonne question à Microsoft</a:t>
            </a:r>
          </a:p>
        </p:txBody>
      </p:sp>
    </p:spTree>
  </p:cSld>
  <p:clrMapOvr>
    <a:masterClrMapping/>
  </p:clrMapOvr>
  <p:transition spd="slow"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4419600" y="533400"/>
            <a:ext cx="2667000" cy="469900"/>
          </a:xfrm>
          <a:prstGeom prst="rect">
            <a:avLst/>
          </a:prstGeom>
          <a:solidFill>
            <a:schemeClr val="tx2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chemeClr val="hlink"/>
                </a:solidFill>
              </a:rPr>
              <a:t>Requêtes valables ?</a:t>
            </a:r>
            <a:endParaRPr lang="fr-MC">
              <a:solidFill>
                <a:schemeClr val="hlink"/>
              </a:solidFill>
            </a:endParaRPr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685800" y="3733800"/>
          <a:ext cx="5638800" cy="26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7" name="Image" r:id="rId3" imgW="10343805" imgH="5692905" progId="Photoshop.Image.4">
                  <p:embed/>
                </p:oleObj>
              </mc:Choice>
              <mc:Fallback>
                <p:oleObj name="Image" r:id="rId3" imgW="10343805" imgH="5692905" progId="Photoshop.Image.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733800"/>
                        <a:ext cx="5638800" cy="268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685800" y="838200"/>
          <a:ext cx="337185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8" name="Photo Editor Photo" r:id="rId5" imgW="3371429" imgH="2553056" progId="MSPhotoEd.3">
                  <p:embed/>
                </p:oleObj>
              </mc:Choice>
              <mc:Fallback>
                <p:oleObj name="Photo Editor Photo" r:id="rId5" imgW="3371429" imgH="2553056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838200"/>
                        <a:ext cx="3371850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5105400" y="1143000"/>
          <a:ext cx="33813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Photo Editor Photo" r:id="rId7" imgW="3381847" imgH="2523810" progId="MSPhotoEd.3">
                  <p:embed/>
                </p:oleObj>
              </mc:Choice>
              <mc:Fallback>
                <p:oleObj name="Photo Editor Photo" r:id="rId7" imgW="3381847" imgH="2523810" progId="MSPhotoEd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143000"/>
                        <a:ext cx="33813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fr-FR"/>
              <a:t>Pour en savoir + sur les attributs dynamiques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74938"/>
            <a:ext cx="7772400" cy="4114800"/>
          </a:xfrm>
          <a:noFill/>
          <a:ln/>
        </p:spPr>
        <p:txBody>
          <a:bodyPr/>
          <a:lstStyle/>
          <a:p>
            <a:r>
              <a:rPr lang="fr-FR" sz="2800"/>
              <a:t>Dynamic attributes in the multidatabase system MRDSM, IEEE-COMPDEC, (Feb. 1986). With  Vigier, Ph. </a:t>
            </a:r>
          </a:p>
          <a:p>
            <a:pPr>
              <a:spcBef>
                <a:spcPct val="106000"/>
              </a:spcBef>
            </a:pPr>
            <a:r>
              <a:rPr lang="fr-FR" sz="2800"/>
              <a:t>New Functions for Dynamic Attributes in the Multidatabase  System MRDSM. Honeywell Large Systems Users's Forum,  HLSUA  XIV,  New Orleans, 1987, 467-475.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1588"/>
            <a:ext cx="6838950" cy="758825"/>
          </a:xfrm>
          <a:ln/>
        </p:spPr>
        <p:txBody>
          <a:bodyPr/>
          <a:lstStyle/>
          <a:p>
            <a:r>
              <a:rPr lang="fr-FR"/>
              <a:t>Jointures implicites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82663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fr-FR" sz="2800">
                <a:solidFill>
                  <a:srgbClr val="FAFD00"/>
                </a:solidFill>
              </a:rPr>
              <a:t>Générées à partir de correspondances dans le schéma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fr-FR" sz="2400" b="1">
                <a:solidFill>
                  <a:srgbClr val="FAFD00"/>
                </a:solidFill>
              </a:rPr>
              <a:t>de jointure</a:t>
            </a:r>
            <a:endParaRPr lang="fr-FR" sz="2400">
              <a:solidFill>
                <a:srgbClr val="FAFD00"/>
              </a:solidFill>
            </a:endParaRP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fr-FR" sz="2000">
                <a:solidFill>
                  <a:srgbClr val="FAFD00"/>
                </a:solidFill>
              </a:rPr>
              <a:t>interne, externe gauche, externe droite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fr-FR" sz="2400" b="1">
                <a:solidFill>
                  <a:srgbClr val="FAFD00"/>
                </a:solidFill>
              </a:rPr>
              <a:t>d'intégrité référentielle</a:t>
            </a:r>
            <a:endParaRPr lang="fr-FR" sz="2400">
              <a:solidFill>
                <a:srgbClr val="FAFD00"/>
              </a:solidFill>
            </a:endParaRP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fr-FR" sz="2800">
                <a:solidFill>
                  <a:srgbClr val="FAFD00"/>
                </a:solidFill>
              </a:rPr>
              <a:t>Créent une expression algébrique dans FROM</a:t>
            </a:r>
            <a:endParaRPr lang="fr-FR" sz="2400">
              <a:solidFill>
                <a:srgbClr val="FAFD00"/>
              </a:solidFill>
            </a:endParaRP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fr-FR" sz="2800" i="1">
                <a:solidFill>
                  <a:srgbClr val="FAFD00"/>
                </a:solidFill>
              </a:rPr>
              <a:t>Des jointures peuvent être invisibles sur le graphe QBE généré 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fr-FR" sz="2400">
                <a:solidFill>
                  <a:srgbClr val="FAFD00"/>
                </a:solidFill>
              </a:rPr>
              <a:t>des jointures en plus de celles du schéma</a:t>
            </a:r>
            <a:endParaRPr lang="fr-FR"/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fr-FR" sz="2400">
                <a:solidFill>
                  <a:srgbClr val="FAFD00"/>
                </a:solidFill>
              </a:rPr>
              <a:t>il faut voir l'expr. SQL ou déplacer une table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fr-FR" sz="2400">
                <a:solidFill>
                  <a:srgbClr val="FAFD00"/>
                </a:solidFill>
              </a:rPr>
              <a:t>le résultat peut être faux ou même inexécutable</a:t>
            </a:r>
          </a:p>
          <a:p>
            <a:pPr lvl="2">
              <a:lnSpc>
                <a:spcPct val="90000"/>
              </a:lnSpc>
            </a:pPr>
            <a:r>
              <a:rPr lang="fr-FR"/>
              <a:t>à moins de supprimer la jointure invisible</a:t>
            </a:r>
          </a:p>
        </p:txBody>
      </p:sp>
    </p:spTree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534988"/>
            <a:ext cx="6838950" cy="758825"/>
          </a:xfrm>
          <a:ln/>
        </p:spPr>
        <p:txBody>
          <a:bodyPr/>
          <a:lstStyle/>
          <a:p>
            <a:r>
              <a:rPr lang="fr-FR"/>
              <a:t>Calcul de tuple: variables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Variables:</a:t>
            </a:r>
          </a:p>
          <a:p>
            <a:pPr lvl="1">
              <a:lnSpc>
                <a:spcPct val="90000"/>
              </a:lnSpc>
            </a:pPr>
            <a:r>
              <a:rPr lang="fr-FR" sz="3200"/>
              <a:t>x, y, z parcourent les relations</a:t>
            </a:r>
          </a:p>
          <a:p>
            <a:pPr lvl="2">
              <a:lnSpc>
                <a:spcPct val="90000"/>
              </a:lnSpc>
            </a:pPr>
            <a:r>
              <a:rPr lang="fr-FR"/>
              <a:t>les relations sont définies par la déclaration </a:t>
            </a:r>
            <a:r>
              <a:rPr lang="fr-FR" b="1">
                <a:solidFill>
                  <a:srgbClr val="FAFD00"/>
                </a:solidFill>
              </a:rPr>
              <a:t>Range</a:t>
            </a:r>
            <a:endParaRPr lang="fr-FR"/>
          </a:p>
          <a:p>
            <a:pPr lvl="2">
              <a:lnSpc>
                <a:spcPct val="90000"/>
              </a:lnSpc>
            </a:pPr>
            <a:r>
              <a:rPr lang="fr-FR"/>
              <a:t>l'ordre de parcours n'est pas défini</a:t>
            </a:r>
            <a:endParaRPr lang="fr-FR" sz="2800"/>
          </a:p>
          <a:p>
            <a:pPr lvl="1">
              <a:lnSpc>
                <a:spcPct val="90000"/>
              </a:lnSpc>
            </a:pPr>
            <a:r>
              <a:rPr lang="fr-FR" sz="3200"/>
              <a:t>les valeurs sont les </a:t>
            </a:r>
            <a:r>
              <a:rPr lang="fr-FR" sz="3200" b="1">
                <a:solidFill>
                  <a:schemeClr val="accent1"/>
                </a:solidFill>
              </a:rPr>
              <a:t>tuples</a:t>
            </a:r>
            <a:r>
              <a:rPr lang="fr-FR" sz="3200"/>
              <a:t> correspondants</a:t>
            </a:r>
          </a:p>
          <a:p>
            <a:pPr>
              <a:lnSpc>
                <a:spcPct val="90000"/>
              </a:lnSpc>
              <a:spcBef>
                <a:spcPct val="42000"/>
              </a:spcBef>
              <a:buFont typeface="Monotype Sorts" pitchFamily="2" charset="2"/>
              <a:buNone/>
            </a:pPr>
            <a:r>
              <a:rPr lang="fr-FR" b="1">
                <a:solidFill>
                  <a:schemeClr val="hlink"/>
                </a:solidFill>
              </a:rPr>
              <a:t>Range of s  is  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b="1">
                <a:solidFill>
                  <a:schemeClr val="hlink"/>
                </a:solidFill>
              </a:rPr>
              <a:t>	s = (s.s#, s.sname, s.status, s.city)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b="1">
                <a:solidFill>
                  <a:schemeClr val="tx2"/>
                </a:solidFill>
              </a:rPr>
              <a:t>	s = ('123', dupont, 100, Paris)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b="1">
              <a:solidFill>
                <a:schemeClr val="tx2"/>
              </a:solidFill>
            </a:endParaRPr>
          </a:p>
        </p:txBody>
      </p:sp>
      <p:graphicFrame>
        <p:nvGraphicFramePr>
          <p:cNvPr id="614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181975" y="5181600"/>
          <a:ext cx="80962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3" imgW="392040" imgH="744480" progId="Word.Document.6">
                  <p:embed/>
                </p:oleObj>
              </mc:Choice>
              <mc:Fallback>
                <p:oleObj name="Document" r:id="rId3" imgW="392040" imgH="744480" progId="Word.Document.6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1975" y="5181600"/>
                        <a:ext cx="80962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6350"/>
            <a:ext cx="6838950" cy="758825"/>
          </a:xfrm>
          <a:ln/>
        </p:spPr>
        <p:txBody>
          <a:bodyPr/>
          <a:lstStyle/>
          <a:p>
            <a:r>
              <a:rPr lang="fr-FR"/>
              <a:t>Pourquoi 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1744663"/>
            <a:ext cx="7772400" cy="4114800"/>
          </a:xfrm>
          <a:noFill/>
          <a:ln/>
        </p:spPr>
        <p:txBody>
          <a:bodyPr/>
          <a:lstStyle/>
          <a:p>
            <a:r>
              <a:rPr lang="fr-FR" sz="2800"/>
              <a:t>C'est un "</a:t>
            </a:r>
            <a:r>
              <a:rPr lang="fr-FR" sz="2800" b="1"/>
              <a:t>bug</a:t>
            </a:r>
            <a:r>
              <a:rPr lang="fr-FR" sz="2800"/>
              <a:t>"</a:t>
            </a:r>
          </a:p>
          <a:p>
            <a:pPr lvl="1"/>
            <a:r>
              <a:rPr lang="fr-FR" sz="2400"/>
              <a:t>MsAccess 2</a:t>
            </a:r>
          </a:p>
          <a:p>
            <a:r>
              <a:rPr lang="fr-FR" sz="2800"/>
              <a:t>Pourquoi ?</a:t>
            </a:r>
          </a:p>
          <a:p>
            <a:pPr lvl="1"/>
            <a:r>
              <a:rPr lang="fr-FR" sz="2000"/>
              <a:t>bonne question à Microsoft</a:t>
            </a:r>
          </a:p>
          <a:p>
            <a:r>
              <a:rPr lang="fr-FR" sz="2400"/>
              <a:t>Pour en savoir + sur les jointures implicites en général</a:t>
            </a:r>
          </a:p>
          <a:p>
            <a:pPr lvl="1"/>
            <a:r>
              <a:rPr lang="fr-FR" sz="2000">
                <a:solidFill>
                  <a:srgbClr val="FAFD00"/>
                </a:solidFill>
              </a:rPr>
              <a:t>Implicit Joins in the Structural Data Model.  IEEE-COMPSAC, Kyoto,  (Sep. 1991). With Suk Lee, B., Wiederhold, G.</a:t>
            </a:r>
          </a:p>
        </p:txBody>
      </p:sp>
    </p:spTree>
  </p:cSld>
  <p:clrMapOvr>
    <a:masterClrMapping/>
  </p:clrMapOvr>
  <p:transition spd="slow"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300" cy="684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7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175" y="2771775"/>
            <a:ext cx="4889500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9525" y="1588"/>
            <a:ext cx="6838950" cy="758825"/>
          </a:xfrm>
          <a:ln/>
        </p:spPr>
        <p:txBody>
          <a:bodyPr/>
          <a:lstStyle/>
          <a:p>
            <a:r>
              <a:rPr lang="fr-FR"/>
              <a:t>Limitations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6438" y="1235075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Une correspondance déclarée entre les attributs d'une même relation ne génère pas de jointure implicite</a:t>
            </a:r>
          </a:p>
          <a:p>
            <a:pPr lvl="1">
              <a:lnSpc>
                <a:spcPct val="90000"/>
              </a:lnSpc>
            </a:pPr>
            <a:r>
              <a:rPr lang="fr-FR"/>
              <a:t>À vérifier néanmoins sous MsAccess 2000</a:t>
            </a:r>
          </a:p>
          <a:p>
            <a:pPr>
              <a:lnSpc>
                <a:spcPct val="90000"/>
              </a:lnSpc>
            </a:pPr>
            <a:r>
              <a:rPr lang="fr-FR"/>
              <a:t>Pourquoi cette limitation ?</a:t>
            </a:r>
          </a:p>
          <a:p>
            <a:pPr lvl="1">
              <a:lnSpc>
                <a:spcPct val="90000"/>
              </a:lnSpc>
            </a:pPr>
            <a:r>
              <a:rPr lang="fr-FR"/>
              <a:t>une bonne question</a:t>
            </a:r>
          </a:p>
          <a:p>
            <a:pPr lvl="1">
              <a:lnSpc>
                <a:spcPct val="90000"/>
              </a:lnSpc>
            </a:pPr>
            <a:r>
              <a:rPr lang="fr-FR"/>
              <a:t>sans bonne réponse de ma part</a:t>
            </a:r>
          </a:p>
          <a:p>
            <a:pPr lvl="1">
              <a:lnSpc>
                <a:spcPct val="90000"/>
              </a:lnSpc>
            </a:pPr>
            <a:r>
              <a:rPr lang="fr-FR"/>
              <a:t>à adresser à Microsoft</a:t>
            </a:r>
          </a:p>
        </p:txBody>
      </p:sp>
    </p:spTree>
  </p:cSld>
  <p:clrMapOvr>
    <a:masterClrMapping/>
  </p:clrMapOvr>
  <p:transition spd="slow">
    <p:rand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300" cy="684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1588"/>
            <a:ext cx="6838950" cy="758825"/>
          </a:xfrm>
          <a:ln/>
        </p:spPr>
        <p:txBody>
          <a:bodyPr/>
          <a:lstStyle/>
          <a:p>
            <a:r>
              <a:rPr lang="fr-FR"/>
              <a:t>Requêtes multibases</a:t>
            </a:r>
          </a:p>
        </p:txBody>
      </p:sp>
      <p:sp>
        <p:nvSpPr>
          <p:cNvPr id="43011" name="Oval 3"/>
          <p:cNvSpPr>
            <a:spLocks noChangeArrowheads="1"/>
          </p:cNvSpPr>
          <p:nvPr/>
        </p:nvSpPr>
        <p:spPr bwMode="auto">
          <a:xfrm>
            <a:off x="1360488" y="1954213"/>
            <a:ext cx="1871662" cy="1257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6481763" y="1317625"/>
            <a:ext cx="1258887" cy="12573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4068763" y="1127125"/>
            <a:ext cx="1258887" cy="1257300"/>
          </a:xfrm>
          <a:prstGeom prst="ellipse">
            <a:avLst/>
          </a:prstGeom>
          <a:solidFill>
            <a:srgbClr val="00279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3921125" y="3011488"/>
            <a:ext cx="3608388" cy="26336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5930900" y="3900488"/>
            <a:ext cx="1258888" cy="12573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fr-FR"/>
              <a:t>Base</a:t>
            </a:r>
          </a:p>
          <a:p>
            <a:pPr algn="ctr"/>
            <a:r>
              <a:rPr lang="fr-FR"/>
              <a:t>ouverte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4860925" y="3151188"/>
            <a:ext cx="17859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fr-FR"/>
              <a:t>Espace local </a:t>
            </a:r>
          </a:p>
          <a:p>
            <a:r>
              <a:rPr lang="fr-FR"/>
              <a:t>de travail</a:t>
            </a: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589213" y="2884488"/>
            <a:ext cx="1912937" cy="157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4664075" y="2017713"/>
            <a:ext cx="49213" cy="2378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 flipH="1">
            <a:off x="4989513" y="2081213"/>
            <a:ext cx="2108200" cy="2357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 flipH="1">
            <a:off x="5157788" y="4481513"/>
            <a:ext cx="1157287" cy="206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4514850" y="4598988"/>
            <a:ext cx="431800" cy="6445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915988"/>
            <a:ext cx="6838950" cy="758825"/>
          </a:xfrm>
          <a:ln/>
        </p:spPr>
        <p:txBody>
          <a:bodyPr/>
          <a:lstStyle/>
          <a:p>
            <a:r>
              <a:rPr lang="fr-FR"/>
              <a:t>Calcul de tuple: variables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001000" cy="4114800"/>
          </a:xfrm>
          <a:noFill/>
          <a:ln/>
        </p:spPr>
        <p:txBody>
          <a:bodyPr/>
          <a:lstStyle/>
          <a:p>
            <a:r>
              <a:rPr lang="fr-FR" sz="2800"/>
              <a:t>Le parcours peut être à travers plusieurs relations</a:t>
            </a:r>
          </a:p>
          <a:p>
            <a:pPr>
              <a:buFont typeface="Monotype Sorts" pitchFamily="2" charset="2"/>
              <a:buNone/>
            </a:pPr>
            <a:r>
              <a:rPr lang="fr-FR" sz="2800" b="1">
                <a:solidFill>
                  <a:srgbClr val="FAFD00"/>
                </a:solidFill>
              </a:rPr>
              <a:t>Range of s is R1, R2...Rn</a:t>
            </a:r>
          </a:p>
          <a:p>
            <a:pPr lvl="1"/>
            <a:r>
              <a:rPr lang="fr-FR" b="1">
                <a:solidFill>
                  <a:schemeClr val="tx2"/>
                </a:solidFill>
              </a:rPr>
              <a:t>Les relations doivent être union-compatibles</a:t>
            </a:r>
          </a:p>
          <a:p>
            <a:r>
              <a:rPr lang="fr-FR" sz="2800"/>
              <a:t>les déclarations de parcours peuvent être imbriquées</a:t>
            </a:r>
            <a:br>
              <a:rPr lang="fr-FR" sz="2800"/>
            </a:br>
            <a:r>
              <a:rPr lang="fr-FR" sz="2800"/>
              <a:t>avec les expressions de calcul de tuple</a:t>
            </a:r>
          </a:p>
          <a:p>
            <a:pPr>
              <a:buFont typeface="Monotype Sorts" pitchFamily="2" charset="2"/>
              <a:buNone/>
            </a:pPr>
            <a:r>
              <a:rPr lang="fr-FR" sz="2800" b="1">
                <a:solidFill>
                  <a:srgbClr val="00FF00"/>
                </a:solidFill>
              </a:rPr>
              <a:t>Range of  s  is  (s where s.STATUS &gt; 100)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1588"/>
            <a:ext cx="6838950" cy="758825"/>
          </a:xfrm>
          <a:ln/>
        </p:spPr>
        <p:txBody>
          <a:bodyPr/>
          <a:lstStyle/>
          <a:p>
            <a:r>
              <a:rPr lang="fr-FR"/>
              <a:t>Requêtes multibases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61338" cy="5327650"/>
          </a:xfrm>
          <a:noFill/>
          <a:ln/>
        </p:spPr>
        <p:txBody>
          <a:bodyPr/>
          <a:lstStyle/>
          <a:p>
            <a:r>
              <a:rPr lang="fr-FR" sz="3600" b="1">
                <a:solidFill>
                  <a:srgbClr val="FAFD00"/>
                </a:solidFill>
              </a:rPr>
              <a:t>On peut les faire en QBE MsAccess (!) </a:t>
            </a:r>
          </a:p>
          <a:p>
            <a:pPr lvl="1"/>
            <a:r>
              <a:rPr lang="fr-FR" sz="3200">
                <a:solidFill>
                  <a:srgbClr val="FAFD00"/>
                </a:solidFill>
              </a:rPr>
              <a:t>En utilisant les tables préalablement attachées à la base ouverte</a:t>
            </a:r>
          </a:p>
          <a:p>
            <a:pPr lvl="1"/>
            <a:r>
              <a:rPr lang="fr-FR" sz="3200">
                <a:solidFill>
                  <a:srgbClr val="FAFD00"/>
                </a:solidFill>
              </a:rPr>
              <a:t> En indiquant pour les tables en dehors de la base ouverte la base source dans "Query Property", </a:t>
            </a:r>
          </a:p>
          <a:p>
            <a:pPr lvl="2"/>
            <a:r>
              <a:rPr lang="fr-FR" sz="2800"/>
              <a:t>Cette méthode est recommandée</a:t>
            </a:r>
          </a:p>
          <a:p>
            <a:pPr lvl="2"/>
            <a:r>
              <a:rPr lang="fr-FR" sz="2800"/>
              <a:t>Génère les chemin relatifs au lieu de ceux absolus</a:t>
            </a:r>
          </a:p>
          <a:p>
            <a:pPr lvl="2"/>
            <a:r>
              <a:rPr lang="fr-FR" sz="2800"/>
              <a:t>Les projets sont + portables</a:t>
            </a:r>
          </a:p>
        </p:txBody>
      </p:sp>
    </p:spTree>
  </p:cSld>
  <p:clrMapOvr>
    <a:masterClrMapping/>
  </p:clrMapOvr>
  <p:transition spd="slow">
    <p:rand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1588"/>
            <a:ext cx="6838950" cy="758825"/>
          </a:xfrm>
          <a:ln/>
        </p:spPr>
        <p:txBody>
          <a:bodyPr/>
          <a:lstStyle/>
          <a:p>
            <a:r>
              <a:rPr lang="fr-FR"/>
              <a:t>Requêtes multibases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53276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FAFD00"/>
                </a:solidFill>
              </a:rPr>
              <a:t>Ouvre </a:t>
            </a:r>
            <a:r>
              <a:rPr lang="fr-FR" sz="2800" i="1">
                <a:solidFill>
                  <a:srgbClr val="FAFD00"/>
                </a:solidFill>
              </a:rPr>
              <a:t>Propriétés de la Requête</a:t>
            </a:r>
            <a:r>
              <a:rPr lang="fr-FR" sz="2800">
                <a:solidFill>
                  <a:srgbClr val="FAFD00"/>
                </a:solidFill>
              </a:rPr>
              <a:t> (Query Property)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Avant d'effectuer le choix de la table par </a:t>
            </a:r>
            <a:r>
              <a:rPr lang="fr-FR" sz="2400" i="1"/>
              <a:t>Ajouter  une table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On voit alors la liste des tables et\ou requêtes dans la base source choisie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La base locale (celle ouverte) s'appelle (en cours) ou (current)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Le changement de source n'ouvre pas une autre base !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Il peut être nécessaire de rétablir le nom de la base source dans les  </a:t>
            </a:r>
            <a:r>
              <a:rPr lang="fr-FR" sz="2400" i="1"/>
              <a:t>Propriétés de la liste des champs</a:t>
            </a:r>
            <a:r>
              <a:rPr lang="fr-FR" sz="2400"/>
              <a:t> (Field List Properties) d’une table sélectionnée auparavant 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On peut aussi définir des alias dans les </a:t>
            </a:r>
            <a:r>
              <a:rPr lang="fr-FR" sz="2400" i="1"/>
              <a:t>Propriétés de la liste des champs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Attention à la valeur du </a:t>
            </a:r>
            <a:r>
              <a:rPr lang="fr-FR" sz="2400" i="1"/>
              <a:t>Dossier de la base de données par défaut </a:t>
            </a:r>
            <a:r>
              <a:rPr lang="fr-FR" sz="2400"/>
              <a:t>qui est implicitement pris en compte !</a:t>
            </a:r>
          </a:p>
        </p:txBody>
      </p:sp>
    </p:spTree>
  </p:cSld>
  <p:clrMapOvr>
    <a:masterClrMapping/>
  </p:clrMapOvr>
  <p:transition spd="slow">
    <p:rand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38950" cy="1308100"/>
          </a:xfrm>
          <a:ln/>
        </p:spPr>
        <p:txBody>
          <a:bodyPr/>
          <a:lstStyle/>
          <a:p>
            <a:r>
              <a:rPr lang="fr-FR" sz="4000"/>
              <a:t>Tabulations Croisées </a:t>
            </a:r>
            <a:br>
              <a:rPr lang="fr-FR" sz="4000"/>
            </a:br>
            <a:r>
              <a:rPr lang="fr-FR" sz="4000"/>
              <a:t> </a:t>
            </a:r>
            <a:r>
              <a:rPr lang="fr-FR" sz="3600">
                <a:solidFill>
                  <a:srgbClr val="00FF00"/>
                </a:solidFill>
              </a:rPr>
              <a:t>Crosstab Queries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848600" cy="4419600"/>
          </a:xfrm>
          <a:noFill/>
          <a:ln/>
        </p:spPr>
        <p:txBody>
          <a:bodyPr/>
          <a:lstStyle/>
          <a:p>
            <a:r>
              <a:rPr lang="fr-FR" sz="2800" b="1"/>
              <a:t>On veut voir en </a:t>
            </a:r>
            <a:r>
              <a:rPr lang="fr-FR" sz="2800" b="1" u="sng"/>
              <a:t>même temps </a:t>
            </a:r>
            <a:r>
              <a:rPr lang="fr-FR" sz="2800" b="1"/>
              <a:t> pour chaque fourniture SP(S#,P#,QTY) par un fournisseur autre que S1 et pour toute pièce autre que P6</a:t>
            </a:r>
          </a:p>
          <a:p>
            <a:pPr lvl="1"/>
            <a:r>
              <a:rPr lang="fr-FR"/>
              <a:t>Quantité totale par S#</a:t>
            </a:r>
          </a:p>
          <a:p>
            <a:pPr lvl="1"/>
            <a:r>
              <a:rPr lang="fr-FR"/>
              <a:t>Quantité individuelle QTY de chaque fourniture </a:t>
            </a:r>
          </a:p>
          <a:p>
            <a:r>
              <a:rPr lang="fr-FR">
                <a:solidFill>
                  <a:srgbClr val="FAFD00"/>
                </a:solidFill>
              </a:rPr>
              <a:t>En somme : </a:t>
            </a:r>
          </a:p>
          <a:p>
            <a:pPr lvl="1"/>
            <a:r>
              <a:rPr lang="fr-FR">
                <a:solidFill>
                  <a:srgbClr val="FAFD00"/>
                </a:solidFill>
              </a:rPr>
              <a:t>On veut voir des agrégats et chaque valeur individuelle agrégée</a:t>
            </a:r>
            <a:endParaRPr lang="fr-FR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6324600" y="5029200"/>
            <a:ext cx="15240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1800"/>
              <a:t>P1 P2  P4  P5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6324600" y="5562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sz="1200">
                <a:solidFill>
                  <a:srgbClr val="00279F"/>
                </a:solidFill>
              </a:rPr>
              <a:t>          200   300   400</a:t>
            </a:r>
          </a:p>
          <a:p>
            <a:r>
              <a:rPr lang="fr-FR" sz="1200">
                <a:solidFill>
                  <a:srgbClr val="00279F"/>
                </a:solidFill>
              </a:rPr>
              <a:t>          200</a:t>
            </a:r>
          </a:p>
          <a:p>
            <a:r>
              <a:rPr lang="fr-FR" sz="1200">
                <a:solidFill>
                  <a:srgbClr val="00279F"/>
                </a:solidFill>
              </a:rPr>
              <a:t>300    400</a:t>
            </a:r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67056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70866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74676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181600" y="5029200"/>
            <a:ext cx="11430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sz="1800"/>
              <a:t>S#  Total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5181600" y="5562600"/>
            <a:ext cx="1143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sz="1200">
                <a:solidFill>
                  <a:srgbClr val="00279F"/>
                </a:solidFill>
              </a:rPr>
              <a:t>S4       900  </a:t>
            </a:r>
          </a:p>
          <a:p>
            <a:r>
              <a:rPr lang="fr-FR" sz="1200">
                <a:solidFill>
                  <a:srgbClr val="00279F"/>
                </a:solidFill>
              </a:rPr>
              <a:t>S3       200</a:t>
            </a:r>
          </a:p>
          <a:p>
            <a:r>
              <a:rPr lang="fr-FR" sz="1200">
                <a:solidFill>
                  <a:srgbClr val="00279F"/>
                </a:solidFill>
              </a:rPr>
              <a:t>S2       700</a:t>
            </a:r>
          </a:p>
        </p:txBody>
      </p:sp>
    </p:spTree>
  </p:cSld>
  <p:clrMapOvr>
    <a:masterClrMapping/>
  </p:clrMapOvr>
  <p:transition spd="slow">
    <p:rand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6838950" cy="1308100"/>
          </a:xfrm>
          <a:ln/>
        </p:spPr>
        <p:txBody>
          <a:bodyPr/>
          <a:lstStyle/>
          <a:p>
            <a:r>
              <a:rPr lang="fr-FR" sz="4000"/>
              <a:t>Tabulations Croisées </a:t>
            </a:r>
            <a:br>
              <a:rPr lang="fr-FR" sz="4000"/>
            </a:br>
            <a:r>
              <a:rPr lang="fr-FR" sz="4000"/>
              <a:t> </a:t>
            </a:r>
            <a:r>
              <a:rPr lang="fr-FR" sz="3600">
                <a:solidFill>
                  <a:srgbClr val="00FF00"/>
                </a:solidFill>
              </a:rPr>
              <a:t>Crosstab Queries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495800"/>
          </a:xfrm>
          <a:noFill/>
          <a:ln/>
        </p:spPr>
        <p:txBody>
          <a:bodyPr/>
          <a:lstStyle/>
          <a:p>
            <a:r>
              <a:rPr lang="fr-FR" sz="2400" b="1"/>
              <a:t>Comment faire ?</a:t>
            </a:r>
          </a:p>
          <a:p>
            <a:pPr lvl="1"/>
            <a:r>
              <a:rPr lang="fr-FR" sz="2400"/>
              <a:t>Si on fait GROUPBY S#, alors on ne voit plus de valeurs individuelles de QTY de chaque fourniture</a:t>
            </a:r>
          </a:p>
          <a:p>
            <a:pPr lvl="1"/>
            <a:r>
              <a:rPr lang="fr-FR" sz="2400"/>
              <a:t>Si on fait GROUPBY S#, P#, alors on ne voit plus d'agrégats demandés</a:t>
            </a:r>
          </a:p>
          <a:p>
            <a:r>
              <a:rPr lang="fr-FR" sz="2800" i="1">
                <a:solidFill>
                  <a:schemeClr val="tx2"/>
                </a:solidFill>
              </a:rPr>
              <a:t>Solution MsAccess : </a:t>
            </a:r>
          </a:p>
          <a:p>
            <a:pPr lvl="1"/>
            <a:r>
              <a:rPr lang="fr-FR" sz="2400"/>
              <a:t>Requête à tabulation croisée</a:t>
            </a:r>
          </a:p>
          <a:p>
            <a:pPr lvl="1"/>
            <a:r>
              <a:rPr lang="fr-FR" sz="2400"/>
              <a:t>A demander sur le menu ou par un bouton</a:t>
            </a:r>
          </a:p>
          <a:p>
            <a:pPr lvl="2"/>
            <a:r>
              <a:rPr lang="fr-FR"/>
              <a:t>La ligne de tabulation (</a:t>
            </a:r>
            <a:r>
              <a:rPr lang="fr-FR" i="1">
                <a:solidFill>
                  <a:schemeClr val="tx2"/>
                </a:solidFill>
              </a:rPr>
              <a:t>crosstab</a:t>
            </a:r>
            <a:r>
              <a:rPr lang="fr-FR" b="1">
                <a:solidFill>
                  <a:schemeClr val="tx2"/>
                </a:solidFill>
              </a:rPr>
              <a:t>) </a:t>
            </a:r>
            <a:r>
              <a:rPr lang="fr-FR"/>
              <a:t>s’ajoute alors à la grille QBE</a:t>
            </a:r>
          </a:p>
        </p:txBody>
      </p:sp>
    </p:spTree>
  </p:cSld>
  <p:clrMapOvr>
    <a:masterClrMapping/>
  </p:clrMapOvr>
  <p:transition spd="slow">
    <p:rand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6553200" y="5105400"/>
            <a:ext cx="1524000" cy="0"/>
          </a:xfrm>
          <a:prstGeom prst="line">
            <a:avLst/>
          </a:prstGeom>
          <a:noFill/>
          <a:ln w="76200">
            <a:solidFill>
              <a:srgbClr val="00279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914400" y="990600"/>
            <a:ext cx="3810000" cy="83502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00279F"/>
                </a:solidFill>
              </a:rPr>
              <a:t>On veut la quantité totale </a:t>
            </a:r>
            <a:r>
              <a:rPr lang="fr-FR" u="sng">
                <a:solidFill>
                  <a:srgbClr val="00279F"/>
                </a:solidFill>
              </a:rPr>
              <a:t>et</a:t>
            </a:r>
            <a:r>
              <a:rPr lang="fr-FR">
                <a:solidFill>
                  <a:srgbClr val="00279F"/>
                </a:solidFill>
              </a:rPr>
              <a:t> moyenne pour compliquer</a:t>
            </a:r>
          </a:p>
        </p:txBody>
      </p:sp>
    </p:spTree>
  </p:cSld>
  <p:clrMapOvr>
    <a:masterClrMapping/>
  </p:clrMapOvr>
  <p:transition spd="slow">
    <p:rand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403350" y="979488"/>
            <a:ext cx="1023938" cy="51752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1225" y="165100"/>
            <a:ext cx="7397750" cy="698500"/>
          </a:xfrm>
          <a:ln/>
        </p:spPr>
        <p:txBody>
          <a:bodyPr/>
          <a:lstStyle/>
          <a:p>
            <a:r>
              <a:rPr lang="fr-FR" sz="4000"/>
              <a:t>Tabulations Croisées 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2971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Pour chaque tuple sélectionné :</a:t>
            </a:r>
            <a:endParaRPr lang="fr-FR"/>
          </a:p>
          <a:p>
            <a:pPr lvl="1">
              <a:lnSpc>
                <a:spcPct val="90000"/>
              </a:lnSpc>
            </a:pPr>
            <a:r>
              <a:rPr lang="fr-FR"/>
              <a:t>On transforme chaque </a:t>
            </a:r>
            <a:r>
              <a:rPr lang="fr-FR" i="1"/>
              <a:t>valeur</a:t>
            </a:r>
            <a:r>
              <a:rPr lang="fr-FR"/>
              <a:t> V d'un attribut A en </a:t>
            </a:r>
            <a:r>
              <a:rPr lang="fr-FR" i="1"/>
              <a:t>attribut</a:t>
            </a:r>
            <a:r>
              <a:rPr lang="fr-FR"/>
              <a:t> V</a:t>
            </a:r>
          </a:p>
          <a:p>
            <a:pPr lvl="2">
              <a:lnSpc>
                <a:spcPct val="90000"/>
              </a:lnSpc>
            </a:pPr>
            <a:r>
              <a:rPr lang="fr-FR"/>
              <a:t>On </a:t>
            </a:r>
            <a:r>
              <a:rPr lang="fr-FR" i="1">
                <a:solidFill>
                  <a:schemeClr val="tx2"/>
                </a:solidFill>
              </a:rPr>
              <a:t>pivote</a:t>
            </a:r>
            <a:r>
              <a:rPr lang="fr-FR"/>
              <a:t> la colonne A en </a:t>
            </a:r>
            <a:r>
              <a:rPr lang="fr-FR" i="1">
                <a:solidFill>
                  <a:schemeClr val="tx2"/>
                </a:solidFill>
              </a:rPr>
              <a:t>tête</a:t>
            </a:r>
            <a:r>
              <a:rPr lang="fr-FR">
                <a:solidFill>
                  <a:schemeClr val="tx2"/>
                </a:solidFill>
              </a:rPr>
              <a:t>s</a:t>
            </a:r>
            <a:r>
              <a:rPr lang="fr-FR" i="1">
                <a:solidFill>
                  <a:schemeClr val="tx2"/>
                </a:solidFill>
              </a:rPr>
              <a:t> de colonnes</a:t>
            </a:r>
          </a:p>
          <a:p>
            <a:pPr lvl="2">
              <a:lnSpc>
                <a:spcPct val="90000"/>
              </a:lnSpc>
            </a:pPr>
            <a:r>
              <a:rPr lang="fr-FR"/>
              <a:t>L’attribut A est déclaré </a:t>
            </a:r>
            <a:r>
              <a:rPr lang="fr-FR" i="1">
                <a:solidFill>
                  <a:schemeClr val="tx2"/>
                </a:solidFill>
              </a:rPr>
              <a:t>tête de colonne </a:t>
            </a:r>
            <a:r>
              <a:rPr lang="fr-FR"/>
              <a:t>sur la ligne « crosstab »</a:t>
            </a:r>
            <a:endParaRPr lang="fr-FR" i="1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r>
              <a:rPr lang="fr-FR"/>
              <a:t>Toute valeur Pi de P# dans SP devient la colonne Pi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600200" y="4495800"/>
            <a:ext cx="533400" cy="1600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1800" b="1" u="sng"/>
              <a:t>P #</a:t>
            </a:r>
          </a:p>
          <a:p>
            <a:pPr algn="ctr"/>
            <a:r>
              <a:rPr lang="fr-FR" sz="1800"/>
              <a:t>P1</a:t>
            </a:r>
          </a:p>
          <a:p>
            <a:pPr algn="ctr"/>
            <a:r>
              <a:rPr lang="fr-FR" sz="1800"/>
              <a:t>P2</a:t>
            </a:r>
          </a:p>
          <a:p>
            <a:pPr algn="ctr"/>
            <a:r>
              <a:rPr lang="fr-FR" sz="1800"/>
              <a:t>P4</a:t>
            </a:r>
          </a:p>
          <a:p>
            <a:pPr algn="ctr"/>
            <a:r>
              <a:rPr lang="fr-FR" sz="1800"/>
              <a:t>P5</a:t>
            </a: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V="1">
            <a:off x="2362200" y="4648200"/>
            <a:ext cx="1600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4114800" y="4343400"/>
            <a:ext cx="15240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1800"/>
              <a:t>P1 P2  P4  P5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114800" y="48768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4495800" y="4876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4876800" y="4876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5257800" y="4876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 spd="slow"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1225" y="165100"/>
            <a:ext cx="7397750" cy="698500"/>
          </a:xfrm>
          <a:ln/>
        </p:spPr>
        <p:txBody>
          <a:bodyPr/>
          <a:lstStyle/>
          <a:p>
            <a:r>
              <a:rPr lang="fr-FR" sz="4000"/>
              <a:t>Tabulations Croisées 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3429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 </a:t>
            </a:r>
            <a:r>
              <a:rPr lang="fr-FR" sz="2800"/>
              <a:t>On assigne comme valeurs  d’un attribut V les </a:t>
            </a:r>
            <a:r>
              <a:rPr lang="fr-FR" sz="2800" i="1">
                <a:solidFill>
                  <a:schemeClr val="tx2"/>
                </a:solidFill>
              </a:rPr>
              <a:t>expressions de valeurs</a:t>
            </a:r>
            <a:r>
              <a:rPr lang="fr-FR" sz="2800"/>
              <a:t> d'un autre attribut d'un même tuple, déclaré </a:t>
            </a:r>
            <a:r>
              <a:rPr lang="fr-FR" sz="2800" i="1">
                <a:solidFill>
                  <a:schemeClr val="tx2"/>
                </a:solidFill>
              </a:rPr>
              <a:t>valeur </a:t>
            </a:r>
            <a:r>
              <a:rPr lang="fr-FR" sz="2800"/>
              <a:t>sur la ligne « crosstab »</a:t>
            </a:r>
          </a:p>
          <a:p>
            <a:pPr lvl="2">
              <a:lnSpc>
                <a:spcPct val="90000"/>
              </a:lnSpc>
            </a:pPr>
            <a:r>
              <a:rPr lang="fr-FR" sz="2800"/>
              <a:t>On donne à chaque attribut Pi les valeurs  de QTY dans les tuples où P# =Pi</a:t>
            </a:r>
          </a:p>
          <a:p>
            <a:pPr lvl="2">
              <a:lnSpc>
                <a:spcPct val="90000"/>
              </a:lnSpc>
            </a:pPr>
            <a:r>
              <a:rPr lang="fr-FR" sz="2800"/>
              <a:t>Une fonction agrégat est </a:t>
            </a:r>
            <a:r>
              <a:rPr lang="fr-FR" sz="2800" i="1"/>
              <a:t>obligatoire</a:t>
            </a:r>
          </a:p>
          <a:p>
            <a:pPr lvl="4">
              <a:lnSpc>
                <a:spcPct val="90000"/>
              </a:lnSpc>
            </a:pPr>
            <a:r>
              <a:rPr lang="fr-FR" sz="2400"/>
              <a:t>Sum(QTY) par exemple 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276600" y="5029200"/>
            <a:ext cx="15240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1800"/>
              <a:t>P1 P2  P4  P5</a:t>
            </a: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276600" y="5562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sz="1200">
                <a:solidFill>
                  <a:srgbClr val="00279F"/>
                </a:solidFill>
              </a:rPr>
              <a:t>          200   300   400</a:t>
            </a:r>
          </a:p>
          <a:p>
            <a:r>
              <a:rPr lang="fr-FR" sz="1200">
                <a:solidFill>
                  <a:srgbClr val="00279F"/>
                </a:solidFill>
              </a:rPr>
              <a:t>          200</a:t>
            </a:r>
          </a:p>
          <a:p>
            <a:r>
              <a:rPr lang="fr-FR" sz="1200">
                <a:solidFill>
                  <a:srgbClr val="00279F"/>
                </a:solidFill>
              </a:rPr>
              <a:t>300    400</a:t>
            </a: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>
            <a:off x="36576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>
            <a:off x="40386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>
            <a:off x="44196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 spd="slow"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1225" y="165100"/>
            <a:ext cx="7397750" cy="698500"/>
          </a:xfrm>
          <a:ln/>
        </p:spPr>
        <p:txBody>
          <a:bodyPr/>
          <a:lstStyle/>
          <a:p>
            <a:r>
              <a:rPr lang="fr-FR" sz="4000"/>
              <a:t>Tabulations Croisées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7075" y="1320800"/>
            <a:ext cx="7772400" cy="3251200"/>
          </a:xfrm>
          <a:noFill/>
          <a:ln/>
        </p:spPr>
        <p:txBody>
          <a:bodyPr/>
          <a:lstStyle/>
          <a:p>
            <a:r>
              <a:rPr lang="fr-FR" sz="3600"/>
              <a:t> On calcule les agrégats "horizontaux" de nouveaux attributs</a:t>
            </a:r>
          </a:p>
          <a:p>
            <a:pPr lvl="2"/>
            <a:r>
              <a:rPr lang="fr-FR" sz="2800"/>
              <a:t>Le calcul habituel d’un GROUP BY</a:t>
            </a:r>
          </a:p>
          <a:p>
            <a:pPr lvl="3"/>
            <a:r>
              <a:rPr lang="fr-FR" sz="2400"/>
              <a:t>SUM(QTY), QVG(QTY)...</a:t>
            </a:r>
          </a:p>
          <a:p>
            <a:pPr lvl="2"/>
            <a:r>
              <a:rPr lang="fr-FR" sz="2800"/>
              <a:t>L’attribut de GROUP BY et les agrégats sont déclarées </a:t>
            </a:r>
            <a:r>
              <a:rPr lang="fr-FR" sz="2800" i="1">
                <a:solidFill>
                  <a:schemeClr val="tx2"/>
                </a:solidFill>
              </a:rPr>
              <a:t>têtes de ligne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3276600" y="5029200"/>
            <a:ext cx="15240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sz="1800"/>
              <a:t>P1 P2  P4  P5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3276600" y="5562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sz="1200">
                <a:solidFill>
                  <a:srgbClr val="00279F"/>
                </a:solidFill>
              </a:rPr>
              <a:t>          200   300   400</a:t>
            </a:r>
          </a:p>
          <a:p>
            <a:r>
              <a:rPr lang="fr-FR" sz="1200">
                <a:solidFill>
                  <a:srgbClr val="00279F"/>
                </a:solidFill>
              </a:rPr>
              <a:t>          200</a:t>
            </a:r>
          </a:p>
          <a:p>
            <a:r>
              <a:rPr lang="fr-FR" sz="1200">
                <a:solidFill>
                  <a:srgbClr val="00279F"/>
                </a:solidFill>
              </a:rPr>
              <a:t>300    400</a:t>
            </a:r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6576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40386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4419600" y="5562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2133600" y="5029200"/>
            <a:ext cx="11430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sz="1800"/>
              <a:t>S#  Total</a:t>
            </a:r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2133600" y="5562600"/>
            <a:ext cx="1143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sz="1200">
                <a:solidFill>
                  <a:srgbClr val="00279F"/>
                </a:solidFill>
              </a:rPr>
              <a:t>S4       900  </a:t>
            </a:r>
          </a:p>
          <a:p>
            <a:r>
              <a:rPr lang="fr-FR" sz="1200">
                <a:solidFill>
                  <a:srgbClr val="00279F"/>
                </a:solidFill>
              </a:rPr>
              <a:t>S3       200</a:t>
            </a:r>
          </a:p>
          <a:p>
            <a:r>
              <a:rPr lang="fr-FR" sz="1200">
                <a:solidFill>
                  <a:srgbClr val="00279F"/>
                </a:solidFill>
              </a:rPr>
              <a:t>S2       700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1225" y="165100"/>
            <a:ext cx="7397750" cy="698500"/>
          </a:xfrm>
          <a:ln/>
        </p:spPr>
        <p:txBody>
          <a:bodyPr/>
          <a:lstStyle/>
          <a:p>
            <a:r>
              <a:rPr lang="fr-FR" sz="4000"/>
              <a:t>Tabulations Croisées 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7075" y="1320800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FAFD00"/>
                </a:solidFill>
              </a:rPr>
              <a:t>Corrigent une limitation de SQL standard</a:t>
            </a:r>
          </a:p>
          <a:p>
            <a:pPr lvl="1">
              <a:lnSpc>
                <a:spcPct val="90000"/>
              </a:lnSpc>
            </a:pPr>
            <a:r>
              <a:rPr lang="fr-FR" sz="2400">
                <a:solidFill>
                  <a:srgbClr val="FAFD00"/>
                </a:solidFill>
              </a:rPr>
              <a:t>Voir aisément l'agrégat et chaque valeur agrégée</a:t>
            </a:r>
          </a:p>
          <a:p>
            <a:pPr lvl="2">
              <a:lnSpc>
                <a:spcPct val="90000"/>
              </a:lnSpc>
            </a:pPr>
            <a:r>
              <a:rPr lang="fr-FR" sz="2000">
                <a:solidFill>
                  <a:srgbClr val="FAFD00"/>
                </a:solidFill>
              </a:rPr>
              <a:t>SUM(QTY) et chaque QTY additionné </a:t>
            </a:r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chemeClr val="tx2"/>
                </a:solidFill>
              </a:rPr>
              <a:t>Offrent une vue "feuille de calcul" de données</a:t>
            </a:r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chemeClr val="tx2"/>
                </a:solidFill>
              </a:rPr>
              <a:t>Fort utiles, mais hors standard SQL à l’heure actuelle</a:t>
            </a:r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chemeClr val="tx2"/>
                </a:solidFill>
              </a:rPr>
              <a:t>Problèmes de conception propre</a:t>
            </a:r>
          </a:p>
          <a:p>
            <a:pPr lvl="1">
              <a:lnSpc>
                <a:spcPct val="90000"/>
              </a:lnSpc>
            </a:pPr>
            <a:r>
              <a:rPr lang="fr-FR" sz="2400">
                <a:solidFill>
                  <a:schemeClr val="tx2"/>
                </a:solidFill>
              </a:rPr>
              <a:t>Clause SQL Having (critère sur l'en-tête de ligne agrégée) impossible  malgré son utilité patente</a:t>
            </a:r>
          </a:p>
          <a:p>
            <a:pPr lvl="2">
              <a:lnSpc>
                <a:spcPct val="90000"/>
              </a:lnSpc>
            </a:pPr>
            <a:r>
              <a:rPr lang="fr-FR" sz="2000">
                <a:solidFill>
                  <a:schemeClr val="tx2"/>
                </a:solidFill>
              </a:rPr>
              <a:t>p.e. le critère sur l'en-tête de ligne QTY spécifiant  &gt; 200)</a:t>
            </a:r>
          </a:p>
          <a:p>
            <a:pPr lvl="1">
              <a:lnSpc>
                <a:spcPct val="90000"/>
              </a:lnSpc>
            </a:pPr>
            <a:r>
              <a:rPr lang="fr-FR" sz="2400">
                <a:solidFill>
                  <a:schemeClr val="tx2"/>
                </a:solidFill>
              </a:rPr>
              <a:t>Pourquoi ? Bonne question à Microsoft</a:t>
            </a:r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chemeClr val="tx2"/>
                </a:solidFill>
              </a:rPr>
              <a:t>Pour la formulation SQL, voir mon cours sur SQL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611188"/>
            <a:ext cx="6838950" cy="758825"/>
          </a:xfrm>
          <a:ln/>
        </p:spPr>
        <p:txBody>
          <a:bodyPr/>
          <a:lstStyle/>
          <a:p>
            <a:r>
              <a:rPr lang="fr-FR"/>
              <a:t>Calcul de tuple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chemeClr val="tx2"/>
                </a:solidFill>
              </a:rPr>
              <a:t>Le résultat d'une formule </a:t>
            </a:r>
            <a:r>
              <a:rPr lang="fr-FR" sz="2800" b="1">
                <a:solidFill>
                  <a:schemeClr val="tx2"/>
                </a:solidFill>
              </a:rPr>
              <a:t>f</a:t>
            </a:r>
            <a:r>
              <a:rPr lang="fr-FR" sz="2800">
                <a:solidFill>
                  <a:schemeClr val="tx2"/>
                </a:solidFill>
              </a:rPr>
              <a:t> est défini par la </a:t>
            </a:r>
            <a:r>
              <a:rPr lang="fr-FR" sz="2800">
                <a:solidFill>
                  <a:srgbClr val="00FF00"/>
                </a:solidFill>
              </a:rPr>
              <a:t>liste-cible </a:t>
            </a:r>
            <a:r>
              <a:rPr lang="fr-FR" sz="2800">
                <a:solidFill>
                  <a:srgbClr val="FAFD00"/>
                </a:solidFill>
              </a:rPr>
              <a:t>qui est </a:t>
            </a:r>
            <a:r>
              <a:rPr lang="fr-FR" sz="2800">
                <a:solidFill>
                  <a:schemeClr val="tx2"/>
                </a:solidFill>
              </a:rPr>
              <a:t>une relation aussi:</a:t>
            </a:r>
            <a:endParaRPr lang="fr-FR" sz="2800" b="1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800" b="1">
                <a:solidFill>
                  <a:srgbClr val="00FF00"/>
                </a:solidFill>
              </a:rPr>
              <a:t>(s.s#, s.sname) where f(s)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400"/>
              <a:t>est une relation avec </a:t>
            </a:r>
            <a:r>
              <a:rPr lang="fr-FR" sz="2400" u="sng"/>
              <a:t>toutes</a:t>
            </a:r>
            <a:r>
              <a:rPr lang="fr-FR" sz="2400"/>
              <a:t> les valeurs possibles où  f(s) = .vrai</a:t>
            </a:r>
          </a:p>
          <a:p>
            <a:pPr>
              <a:lnSpc>
                <a:spcPct val="90000"/>
              </a:lnSpc>
              <a:spcBef>
                <a:spcPct val="106000"/>
              </a:spcBef>
              <a:buFont typeface="Monotype Sorts" pitchFamily="2" charset="2"/>
              <a:buNone/>
            </a:pPr>
            <a:r>
              <a:rPr lang="fr-FR" sz="2800" b="1"/>
              <a:t>Range of s is S    Range of sp is SP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800" b="1">
                <a:solidFill>
                  <a:srgbClr val="00FF00"/>
                </a:solidFill>
              </a:rPr>
              <a:t>(s.sname, sp.p#)  where f(s,sp)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800" b="1"/>
              <a:t>Range of S is S  Range of X is 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800" b="1">
                <a:solidFill>
                  <a:srgbClr val="00FF00"/>
                </a:solidFill>
              </a:rPr>
              <a:t>(name = S.sname, X.sname)  where f(S,X)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2800" b="1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7129463" y="5100638"/>
            <a:ext cx="5588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31300" cy="684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1108075" y="3921125"/>
            <a:ext cx="4516438" cy="1109663"/>
          </a:xfrm>
          <a:prstGeom prst="octagon">
            <a:avLst>
              <a:gd name="adj" fmla="val 29282"/>
            </a:avLst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fr-FR" sz="2000" b="1">
                <a:solidFill>
                  <a:srgbClr val="02029C"/>
                </a:solidFill>
              </a:rPr>
              <a:t>La largeur du tuple est calculée </a:t>
            </a:r>
          </a:p>
          <a:p>
            <a:pPr algn="ctr"/>
            <a:r>
              <a:rPr lang="fr-FR" sz="2000" b="1">
                <a:solidFill>
                  <a:srgbClr val="02029C"/>
                </a:solidFill>
              </a:rPr>
              <a:t>dynamiquement. </a:t>
            </a:r>
            <a:r>
              <a:rPr lang="fr-FR" sz="2000" b="1">
                <a:solidFill>
                  <a:schemeClr val="accent2"/>
                </a:solidFill>
              </a:rPr>
              <a:t>Danger </a:t>
            </a:r>
            <a:r>
              <a:rPr lang="fr-FR" sz="2000" b="1">
                <a:solidFill>
                  <a:srgbClr val="02029C"/>
                </a:solidFill>
              </a:rPr>
              <a:t>pour</a:t>
            </a:r>
          </a:p>
          <a:p>
            <a:pPr algn="ctr"/>
            <a:r>
              <a:rPr lang="fr-FR" sz="2000" b="1">
                <a:solidFill>
                  <a:srgbClr val="02029C"/>
                </a:solidFill>
              </a:rPr>
              <a:t>la beauté d'un rapport</a:t>
            </a:r>
            <a:r>
              <a:rPr lang="fr-FR" sz="2000" b="1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ransition spd="slow">
    <p:zoom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7192963" y="5588000"/>
            <a:ext cx="5588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7192963" y="5292725"/>
            <a:ext cx="558800" cy="0"/>
          </a:xfrm>
          <a:prstGeom prst="line">
            <a:avLst/>
          </a:prstGeom>
          <a:noFill/>
          <a:ln w="76200">
            <a:solidFill>
              <a:srgbClr val="00279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403350" y="979488"/>
            <a:ext cx="1023938" cy="51752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3" name="AutoShape 3"/>
          <p:cNvSpPr>
            <a:spLocks noChangeArrowheads="1"/>
          </p:cNvSpPr>
          <p:nvPr/>
        </p:nvSpPr>
        <p:spPr bwMode="auto">
          <a:xfrm rot="10800000" flipH="1">
            <a:off x="1781175" y="4279900"/>
            <a:ext cx="2233613" cy="959115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lIns="90488" tIns="44450" rIns="90488" bIns="44450" anchor="ctr"/>
          <a:lstStyle/>
          <a:p>
            <a:pPr algn="ctr"/>
            <a:r>
              <a:rPr lang="fr-FR" b="1">
                <a:solidFill>
                  <a:srgbClr val="02029C"/>
                </a:solidFill>
                <a:latin typeface="Script"/>
              </a:rPr>
              <a:t>Plaisant à écrire,</a:t>
            </a:r>
          </a:p>
          <a:p>
            <a:pPr algn="ctr"/>
            <a:r>
              <a:rPr lang="fr-FR" b="1">
                <a:solidFill>
                  <a:srgbClr val="02029C"/>
                </a:solidFill>
                <a:latin typeface="Script"/>
              </a:rPr>
              <a:t>n'est ce pas ?</a:t>
            </a:r>
          </a:p>
        </p:txBody>
      </p:sp>
    </p:spTree>
  </p:cSld>
  <p:clrMapOvr>
    <a:masterClrMapping/>
  </p:clrMapOvr>
  <p:transition spd="slow">
    <p:zoom dir="in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00163" y="1588"/>
            <a:ext cx="6838950" cy="758825"/>
          </a:xfrm>
          <a:ln/>
        </p:spPr>
        <p:txBody>
          <a:bodyPr/>
          <a:lstStyle/>
          <a:p>
            <a:r>
              <a:rPr lang="fr-FR"/>
              <a:t>Requêtes à paramètres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13700" cy="43434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fr-FR" b="1"/>
              <a:t>La sélection dépend de valeur externes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fr-FR"/>
              <a:t>celle de paramètres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fr-FR"/>
              <a:t>dynamiquement définis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fr-FR"/>
              <a:t>dans les champs Critères de la grille QBE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fr-FR" b="1"/>
              <a:t>Possibilité utile pour des requêtes répétitives  à des constantes près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fr-FR"/>
              <a:t>Les fournisseurs d’une ville donnée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fr-FR"/>
              <a:t>Les étudiants d’une formation donnée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00163" y="1588"/>
            <a:ext cx="6838950" cy="758825"/>
          </a:xfrm>
          <a:ln/>
        </p:spPr>
        <p:txBody>
          <a:bodyPr/>
          <a:lstStyle/>
          <a:p>
            <a:r>
              <a:rPr lang="fr-FR"/>
              <a:t>Requêtes à Paramètres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23238" cy="4648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15000"/>
              </a:spcBef>
            </a:pPr>
            <a:r>
              <a:rPr lang="fr-FR" sz="2800" b="1"/>
              <a:t>Un paramètre peut se référer</a:t>
            </a:r>
          </a:p>
          <a:p>
            <a:pPr lvl="1">
              <a:lnSpc>
                <a:spcPct val="80000"/>
              </a:lnSpc>
              <a:spcBef>
                <a:spcPct val="15000"/>
              </a:spcBef>
            </a:pPr>
            <a:r>
              <a:rPr lang="fr-FR" sz="2400"/>
              <a:t>A une valeur demandée directement à l'usager, par un </a:t>
            </a:r>
            <a:r>
              <a:rPr lang="fr-FR" sz="2400">
                <a:solidFill>
                  <a:srgbClr val="FAFD00"/>
                </a:solidFill>
              </a:rPr>
              <a:t>message</a:t>
            </a:r>
            <a:r>
              <a:rPr lang="fr-FR" sz="2400"/>
              <a:t>, dans une expression</a:t>
            </a:r>
          </a:p>
          <a:p>
            <a:pPr lvl="2">
              <a:lnSpc>
                <a:spcPct val="80000"/>
              </a:lnSpc>
              <a:spcBef>
                <a:spcPct val="39000"/>
              </a:spcBef>
            </a:pPr>
            <a:r>
              <a:rPr lang="fr-FR" sz="2000"/>
              <a:t>[</a:t>
            </a:r>
            <a:r>
              <a:rPr lang="fr-FR" sz="2000">
                <a:solidFill>
                  <a:srgbClr val="FAFD00"/>
                </a:solidFill>
              </a:rPr>
              <a:t>City ?</a:t>
            </a:r>
            <a:r>
              <a:rPr lang="fr-FR" sz="2000"/>
              <a:t> ]</a:t>
            </a:r>
          </a:p>
          <a:p>
            <a:pPr lvl="2">
              <a:lnSpc>
                <a:spcPct val="80000"/>
              </a:lnSpc>
              <a:spcBef>
                <a:spcPct val="15000"/>
              </a:spcBef>
            </a:pPr>
            <a:r>
              <a:rPr lang="fr-FR" sz="2000"/>
              <a:t>Like [</a:t>
            </a:r>
            <a:r>
              <a:rPr lang="fr-FR" sz="2000">
                <a:solidFill>
                  <a:srgbClr val="FAFD00"/>
                </a:solidFill>
              </a:rPr>
              <a:t>City ?</a:t>
            </a:r>
            <a:r>
              <a:rPr lang="fr-FR" sz="2000"/>
              <a:t>] &amp; "*"</a:t>
            </a:r>
          </a:p>
          <a:p>
            <a:pPr lvl="2">
              <a:lnSpc>
                <a:spcPct val="80000"/>
              </a:lnSpc>
              <a:spcBef>
                <a:spcPct val="15000"/>
              </a:spcBef>
            </a:pPr>
            <a:r>
              <a:rPr lang="fr-FR" sz="2000"/>
              <a:t>Between [</a:t>
            </a:r>
            <a:r>
              <a:rPr lang="fr-FR" sz="2000">
                <a:solidFill>
                  <a:srgbClr val="FAFD00"/>
                </a:solidFill>
              </a:rPr>
              <a:t>Min. QTY</a:t>
            </a:r>
            <a:r>
              <a:rPr lang="fr-FR" sz="2000"/>
              <a:t>] And [</a:t>
            </a:r>
            <a:r>
              <a:rPr lang="fr-FR" sz="2000">
                <a:solidFill>
                  <a:srgbClr val="FAFD00"/>
                </a:solidFill>
              </a:rPr>
              <a:t>Max. Qty</a:t>
            </a:r>
            <a:r>
              <a:rPr lang="fr-FR" sz="2000"/>
              <a:t>]</a:t>
            </a:r>
          </a:p>
          <a:p>
            <a:pPr lvl="3">
              <a:lnSpc>
                <a:spcPct val="80000"/>
              </a:lnSpc>
            </a:pPr>
            <a:r>
              <a:rPr lang="fr-FR"/>
              <a:t>deux paramètres sont demandés pour un même attribut</a:t>
            </a:r>
          </a:p>
          <a:p>
            <a:pPr lvl="1">
              <a:lnSpc>
                <a:spcPct val="80000"/>
              </a:lnSpc>
              <a:spcBef>
                <a:spcPct val="31000"/>
              </a:spcBef>
            </a:pPr>
            <a:r>
              <a:rPr lang="fr-FR" sz="2400"/>
              <a:t>A une valeur dans un contrôle d'une forme</a:t>
            </a:r>
          </a:p>
          <a:p>
            <a:pPr lvl="2">
              <a:lnSpc>
                <a:spcPct val="80000"/>
              </a:lnSpc>
              <a:spcBef>
                <a:spcPct val="15000"/>
              </a:spcBef>
            </a:pPr>
            <a:r>
              <a:rPr lang="fr-FR" sz="2000">
                <a:solidFill>
                  <a:schemeClr val="tx2"/>
                </a:solidFill>
              </a:rPr>
              <a:t>[Forms]![S]![City]</a:t>
            </a:r>
          </a:p>
          <a:p>
            <a:pPr>
              <a:lnSpc>
                <a:spcPct val="80000"/>
              </a:lnSpc>
            </a:pPr>
            <a:r>
              <a:rPr lang="fr-FR" sz="2800" b="1"/>
              <a:t>On peut aussi spécifier le type du paramètre</a:t>
            </a:r>
          </a:p>
          <a:p>
            <a:pPr lvl="1">
              <a:lnSpc>
                <a:spcPct val="80000"/>
              </a:lnSpc>
            </a:pPr>
            <a:r>
              <a:rPr lang="fr-FR" sz="2400">
                <a:solidFill>
                  <a:srgbClr val="FAFD00"/>
                </a:solidFill>
              </a:rPr>
              <a:t>à travers la commande Paramètres  de menu Requête</a:t>
            </a:r>
          </a:p>
          <a:p>
            <a:pPr lvl="2"/>
            <a:r>
              <a:rPr lang="fr-FR" sz="2000"/>
              <a:t>Peut-être nécessaire pour les expressions de valeur</a:t>
            </a:r>
          </a:p>
          <a:p>
            <a:pPr lvl="2"/>
            <a:r>
              <a:rPr lang="fr-FR" sz="2000"/>
              <a:t>Voir le cours sur SQL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5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938" y="1703388"/>
            <a:ext cx="28003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9713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zoom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8388" y="1588"/>
            <a:ext cx="6838950" cy="758825"/>
          </a:xfrm>
          <a:ln/>
        </p:spPr>
        <p:txBody>
          <a:bodyPr/>
          <a:lstStyle/>
          <a:p>
            <a:r>
              <a:rPr lang="fr-FR"/>
              <a:t>Conflit de noms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3800"/>
            <a:ext cx="7772400" cy="49657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Un paramètre [P] tel qu'il y a un attribut P dans la requête peut générer un conflit de nom</a:t>
            </a:r>
          </a:p>
          <a:p>
            <a:pPr lvl="1">
              <a:lnSpc>
                <a:spcPct val="90000"/>
              </a:lnSpc>
            </a:pPr>
            <a:r>
              <a:rPr lang="fr-FR"/>
              <a:t>dans la requête finale (SQL) c'est le nom du paramètre qui aura la priorité</a:t>
            </a:r>
          </a:p>
          <a:p>
            <a:pPr>
              <a:lnSpc>
                <a:spcPct val="90000"/>
              </a:lnSpc>
            </a:pPr>
            <a:r>
              <a:rPr lang="fr-FR"/>
              <a:t>Le résultat peut sembler faux à un usager de QBE</a:t>
            </a:r>
          </a:p>
          <a:p>
            <a:pPr>
              <a:lnSpc>
                <a:spcPct val="90000"/>
              </a:lnSpc>
            </a:pPr>
            <a:r>
              <a:rPr lang="fr-FR"/>
              <a:t>Voir le cour sur SQL</a:t>
            </a:r>
          </a:p>
          <a:p>
            <a:pPr>
              <a:lnSpc>
                <a:spcPct val="90000"/>
              </a:lnSpc>
            </a:pPr>
            <a:r>
              <a:rPr lang="fr-FR"/>
              <a:t>Combine à </a:t>
            </a:r>
            <a:r>
              <a:rPr lang="fr-FR">
                <a:solidFill>
                  <a:srgbClr val="FAFD00"/>
                </a:solidFill>
              </a:rPr>
              <a:t>éviter</a:t>
            </a:r>
            <a:endParaRPr lang="fr-FR"/>
          </a:p>
          <a:p>
            <a:pPr lvl="1">
              <a:lnSpc>
                <a:spcPct val="90000"/>
              </a:lnSpc>
            </a:pPr>
            <a:r>
              <a:rPr lang="fr-FR"/>
              <a:t>en QBE en tout cas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611188"/>
            <a:ext cx="6838950" cy="1368425"/>
          </a:xfrm>
          <a:ln/>
        </p:spPr>
        <p:txBody>
          <a:bodyPr/>
          <a:lstStyle/>
          <a:p>
            <a:r>
              <a:rPr lang="fr-FR"/>
              <a:t>Calcul de tuple: </a:t>
            </a:r>
            <a:br>
              <a:rPr lang="fr-FR"/>
            </a:br>
            <a:r>
              <a:rPr lang="fr-FR" sz="4000">
                <a:solidFill>
                  <a:schemeClr val="accent2"/>
                </a:solidFill>
              </a:rPr>
              <a:t>clauses et les ops. booléens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2800"/>
              <a:t>Clauses</a:t>
            </a:r>
          </a:p>
          <a:p>
            <a:pPr lvl="1"/>
            <a:r>
              <a:rPr lang="fr-FR" sz="2400"/>
              <a:t>x </a:t>
            </a:r>
            <a:r>
              <a:rPr lang="fr-FR" sz="2400">
                <a:latin typeface="Symbol" pitchFamily="18" charset="2"/>
              </a:rPr>
              <a:t></a:t>
            </a:r>
            <a:r>
              <a:rPr lang="fr-FR" sz="2400"/>
              <a:t>'constant' :  </a:t>
            </a:r>
            <a:r>
              <a:rPr lang="fr-FR" sz="2400" b="1">
                <a:solidFill>
                  <a:schemeClr val="hlink"/>
                </a:solidFill>
              </a:rPr>
              <a:t>x = '123'   ;  y &gt; 'Paris'</a:t>
            </a:r>
            <a:endParaRPr lang="fr-FR" sz="2400"/>
          </a:p>
          <a:p>
            <a:pPr lvl="1"/>
            <a:r>
              <a:rPr lang="fr-FR" sz="2400"/>
              <a:t>x </a:t>
            </a:r>
            <a:r>
              <a:rPr lang="fr-FR" sz="2400">
                <a:latin typeface="Symbol" pitchFamily="18" charset="2"/>
              </a:rPr>
              <a:t></a:t>
            </a:r>
            <a:r>
              <a:rPr lang="fr-FR" sz="2400"/>
              <a:t>y : </a:t>
            </a:r>
            <a:r>
              <a:rPr lang="fr-FR" sz="2400" b="1">
                <a:solidFill>
                  <a:schemeClr val="hlink"/>
                </a:solidFill>
              </a:rPr>
              <a:t>x = y ;  x &lt; y ;  x &lt;&gt; y </a:t>
            </a:r>
          </a:p>
          <a:p>
            <a:r>
              <a:rPr lang="fr-FR" sz="2800"/>
              <a:t>Opérateurs booléens relient les clauses</a:t>
            </a:r>
          </a:p>
          <a:p>
            <a:pPr lvl="1"/>
            <a:r>
              <a:rPr lang="fr-FR" sz="2400"/>
              <a:t>AND, OR, NOT (en option</a:t>
            </a:r>
            <a:r>
              <a:rPr lang="fr-FR" sz="2400">
                <a:latin typeface="Symbol" pitchFamily="18" charset="2"/>
              </a:rPr>
              <a:t></a:t>
            </a:r>
            <a:r>
              <a:rPr lang="fr-FR" sz="2400"/>
              <a:t>et </a:t>
            </a:r>
            <a:r>
              <a:rPr lang="fr-FR" sz="2400">
                <a:latin typeface="Symbol" pitchFamily="18" charset="2"/>
              </a:rPr>
              <a:t></a:t>
            </a:r>
            <a:r>
              <a:rPr lang="fr-FR" sz="2400"/>
              <a:t>)</a:t>
            </a:r>
          </a:p>
          <a:p>
            <a:pPr>
              <a:buFont typeface="Monotype Sorts" pitchFamily="2" charset="2"/>
              <a:buNone/>
            </a:pPr>
            <a:r>
              <a:rPr lang="fr-FR" sz="2400" b="1">
                <a:solidFill>
                  <a:schemeClr val="hlink"/>
                </a:solidFill>
              </a:rPr>
              <a:t>( x = y AND y &gt;  'Paris' )</a:t>
            </a:r>
          </a:p>
          <a:p>
            <a:pPr>
              <a:buFont typeface="Monotype Sorts" pitchFamily="2" charset="2"/>
              <a:buNone/>
            </a:pPr>
            <a:r>
              <a:rPr lang="fr-FR" sz="2400" b="1">
                <a:solidFill>
                  <a:schemeClr val="hlink"/>
                </a:solidFill>
              </a:rPr>
              <a:t>( NOT s = 'Paris' )</a:t>
            </a:r>
          </a:p>
          <a:p>
            <a:pPr>
              <a:buFont typeface="Monotype Sorts" pitchFamily="2" charset="2"/>
              <a:buNone/>
            </a:pPr>
            <a:r>
              <a:rPr lang="fr-FR" sz="2400">
                <a:solidFill>
                  <a:schemeClr val="tx2"/>
                </a:solidFill>
              </a:rPr>
              <a:t>La négation est limitée aux relations parcourues (monde fermé)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915988"/>
            <a:ext cx="6838950" cy="758825"/>
          </a:xfrm>
          <a:ln/>
        </p:spPr>
        <p:txBody>
          <a:bodyPr/>
          <a:lstStyle/>
          <a:p>
            <a:r>
              <a:rPr lang="fr-FR"/>
              <a:t>Conclusion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1976438"/>
            <a:ext cx="7772400" cy="4500562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Les trois formalismes relationnels sont utiles</a:t>
            </a:r>
          </a:p>
          <a:p>
            <a:pPr lvl="1">
              <a:lnSpc>
                <a:spcPct val="90000"/>
              </a:lnSpc>
            </a:pPr>
            <a:r>
              <a:rPr lang="fr-FR" sz="2400">
                <a:solidFill>
                  <a:srgbClr val="FAFD00"/>
                </a:solidFill>
              </a:rPr>
              <a:t>Algèbre : optimisation</a:t>
            </a:r>
          </a:p>
          <a:p>
            <a:pPr lvl="1">
              <a:lnSpc>
                <a:spcPct val="90000"/>
              </a:lnSpc>
            </a:pPr>
            <a:r>
              <a:rPr lang="fr-FR" sz="2400">
                <a:solidFill>
                  <a:srgbClr val="FAFD00"/>
                </a:solidFill>
              </a:rPr>
              <a:t>SQL : Programmation des applications complexes</a:t>
            </a:r>
          </a:p>
          <a:p>
            <a:pPr lvl="1">
              <a:lnSpc>
                <a:spcPct val="90000"/>
              </a:lnSpc>
            </a:pPr>
            <a:r>
              <a:rPr lang="fr-FR" sz="2400">
                <a:solidFill>
                  <a:srgbClr val="FAFD00"/>
                </a:solidFill>
              </a:rPr>
              <a:t>QBE : requêtes ad-hoc</a:t>
            </a:r>
          </a:p>
          <a:p>
            <a:pPr>
              <a:lnSpc>
                <a:spcPct val="90000"/>
              </a:lnSpc>
            </a:pPr>
            <a:r>
              <a:rPr lang="fr-FR"/>
              <a:t>Aucun n'est globalement "plus simple" que les autres</a:t>
            </a:r>
          </a:p>
          <a:p>
            <a:pPr>
              <a:lnSpc>
                <a:spcPct val="90000"/>
              </a:lnSpc>
            </a:pPr>
            <a:r>
              <a:rPr lang="fr-FR"/>
              <a:t>QBE reste néanmoins globalement le plus convivial</a:t>
            </a:r>
          </a:p>
        </p:txBody>
      </p:sp>
      <p:graphicFrame>
        <p:nvGraphicFramePr>
          <p:cNvPr id="5734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453438" y="0"/>
          <a:ext cx="657225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9" name="Document" r:id="rId3" imgW="392040" imgH="744480" progId="Word.Document.6">
                  <p:embed/>
                </p:oleObj>
              </mc:Choice>
              <mc:Fallback>
                <p:oleObj name="Document" r:id="rId3" imgW="392040" imgH="744480" progId="Word.Document.6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8" y="0"/>
                        <a:ext cx="657225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671513"/>
            <a:ext cx="6838950" cy="1246187"/>
          </a:xfrm>
        </p:spPr>
        <p:txBody>
          <a:bodyPr/>
          <a:lstStyle/>
          <a:p>
            <a:r>
              <a:rPr lang="fr-FR"/>
              <a:t>Limites de QBE / SQL</a:t>
            </a:r>
            <a:br>
              <a:rPr lang="fr-FR"/>
            </a:br>
            <a:r>
              <a:rPr lang="fr-FR" sz="3200"/>
              <a:t>(sous MsAccess)</a:t>
            </a:r>
            <a:endParaRPr lang="fr-MC" sz="320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/>
              <a:t>Les requêtes suivantes ne sont possibles qu'en SQL</a:t>
            </a:r>
          </a:p>
          <a:p>
            <a:pPr lvl="1"/>
            <a:r>
              <a:rPr lang="fr-FR" sz="2400"/>
              <a:t>Avec UNION</a:t>
            </a:r>
          </a:p>
          <a:p>
            <a:pPr lvl="1"/>
            <a:r>
              <a:rPr lang="fr-FR" sz="2400"/>
              <a:t>Avec UNION ALL</a:t>
            </a:r>
          </a:p>
          <a:p>
            <a:pPr lvl="1"/>
            <a:r>
              <a:rPr lang="fr-FR" sz="2400"/>
              <a:t>Avec les theta-jointures externes </a:t>
            </a:r>
          </a:p>
          <a:p>
            <a:pPr lvl="2"/>
            <a:r>
              <a:rPr lang="fr-FR" sz="2000"/>
              <a:t>Opérateur de jointure autre que "="</a:t>
            </a:r>
          </a:p>
          <a:p>
            <a:r>
              <a:rPr lang="fr-FR" sz="2800"/>
              <a:t>Les sous-requêtes QBE ne s'expriment qu'en SQL </a:t>
            </a:r>
          </a:p>
          <a:p>
            <a:pPr lvl="1"/>
            <a:r>
              <a:rPr lang="fr-FR" sz="2400"/>
              <a:t>Dans la ligne Critères ou Champ</a:t>
            </a:r>
            <a:endParaRPr lang="fr-MC" sz="2400"/>
          </a:p>
        </p:txBody>
      </p:sp>
    </p:spTree>
  </p:cSld>
  <p:clrMapOvr>
    <a:masterClrMapping/>
  </p:clrMapOvr>
  <p:transition spd="slow">
    <p:blinds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90613" y="1927225"/>
            <a:ext cx="6838950" cy="1993900"/>
          </a:xfrm>
          <a:solidFill>
            <a:srgbClr val="00279F"/>
          </a:solidFill>
          <a:ln/>
          <a:effectLst>
            <a:outerShdw dist="107763" dir="2700000" algn="ctr" rotWithShape="0">
              <a:schemeClr val="accent2"/>
            </a:outerShdw>
          </a:effectLst>
        </p:spPr>
        <p:txBody>
          <a:bodyPr/>
          <a:lstStyle/>
          <a:p>
            <a:r>
              <a:rPr lang="fr-FR" sz="12500" b="1">
                <a:solidFill>
                  <a:schemeClr val="tx1"/>
                </a:solidFill>
                <a:latin typeface="Script"/>
              </a:rPr>
              <a:t>FIN</a:t>
            </a:r>
          </a:p>
        </p:txBody>
      </p:sp>
      <p:graphicFrame>
        <p:nvGraphicFramePr>
          <p:cNvPr id="5837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262438" y="4968875"/>
          <a:ext cx="711200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Document" r:id="rId3" imgW="392040" imgH="744480" progId="Word.Document.6">
                  <p:embed/>
                </p:oleObj>
              </mc:Choice>
              <mc:Fallback>
                <p:oleObj name="Document" r:id="rId3" imgW="392040" imgH="744480" progId="Word.Document.6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2438" y="4968875"/>
                        <a:ext cx="711200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 thruBlk="1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28725" y="763588"/>
            <a:ext cx="6838950" cy="758825"/>
          </a:xfrm>
          <a:ln/>
        </p:spPr>
        <p:txBody>
          <a:bodyPr/>
          <a:lstStyle/>
          <a:p>
            <a:r>
              <a:rPr lang="fr-FR"/>
              <a:t>Calcul de tuple: formules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  <a:noFill/>
          <a:ln/>
        </p:spPr>
        <p:txBody>
          <a:bodyPr/>
          <a:lstStyle/>
          <a:p>
            <a:r>
              <a:rPr lang="fr-FR" sz="2400"/>
              <a:t>Quantificateurs</a:t>
            </a:r>
          </a:p>
          <a:p>
            <a:pPr lvl="1"/>
            <a:r>
              <a:rPr lang="fr-FR" sz="2400"/>
              <a:t>le quantificateur existentiel  </a:t>
            </a:r>
            <a:r>
              <a:rPr lang="fr-FR" sz="2400" b="1">
                <a:solidFill>
                  <a:schemeClr val="tx2"/>
                </a:solidFill>
              </a:rPr>
              <a:t>EXISTS  (</a:t>
            </a:r>
            <a:r>
              <a:rPr lang="fr-FR" sz="2400" b="1">
                <a:solidFill>
                  <a:schemeClr val="tx2"/>
                </a:solidFill>
                <a:latin typeface="Symbol" pitchFamily="18" charset="2"/>
              </a:rPr>
              <a:t></a:t>
            </a:r>
            <a:r>
              <a:rPr lang="fr-FR" sz="2400" b="1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fr-FR" sz="2400"/>
              <a:t>le quantificateur universel </a:t>
            </a:r>
            <a:r>
              <a:rPr lang="fr-FR" sz="2400" b="1">
                <a:solidFill>
                  <a:schemeClr val="tx2"/>
                </a:solidFill>
              </a:rPr>
              <a:t>FORALL   (</a:t>
            </a:r>
            <a:r>
              <a:rPr lang="fr-FR" sz="2400" b="1">
                <a:solidFill>
                  <a:schemeClr val="tx2"/>
                </a:solidFill>
                <a:latin typeface="Symbol" pitchFamily="18" charset="2"/>
              </a:rPr>
              <a:t></a:t>
            </a:r>
            <a:r>
              <a:rPr lang="fr-FR" sz="2400" b="1">
                <a:solidFill>
                  <a:schemeClr val="tx2"/>
                </a:solidFill>
              </a:rPr>
              <a:t>)</a:t>
            </a:r>
          </a:p>
          <a:p>
            <a:pPr>
              <a:buFont typeface="Monotype Sorts" pitchFamily="2" charset="2"/>
              <a:buNone/>
            </a:pPr>
            <a:r>
              <a:rPr lang="fr-FR" sz="2400" b="1">
                <a:solidFill>
                  <a:srgbClr val="00FF00"/>
                </a:solidFill>
              </a:rPr>
              <a:t>EXISTS sp (s.s# = sp.s# AND sp.qty &gt; 100)</a:t>
            </a:r>
          </a:p>
          <a:p>
            <a:pPr>
              <a:buFont typeface="Monotype Sorts" pitchFamily="2" charset="2"/>
              <a:buNone/>
            </a:pPr>
            <a:r>
              <a:rPr lang="fr-FR" sz="2400" b="1">
                <a:solidFill>
                  <a:srgbClr val="00FF00"/>
                </a:solidFill>
              </a:rPr>
              <a:t>NOT EXISTS sp (s.s# = sp.s#)</a:t>
            </a:r>
          </a:p>
          <a:p>
            <a:pPr>
              <a:spcBef>
                <a:spcPct val="42000"/>
              </a:spcBef>
              <a:buFont typeface="Monotype Sorts" pitchFamily="2" charset="2"/>
              <a:buNone/>
            </a:pPr>
            <a:r>
              <a:rPr lang="fr-FR" sz="2400"/>
              <a:t>s est une </a:t>
            </a:r>
            <a:r>
              <a:rPr lang="fr-FR" sz="2400">
                <a:solidFill>
                  <a:schemeClr val="tx2"/>
                </a:solidFill>
              </a:rPr>
              <a:t>variable libre</a:t>
            </a:r>
          </a:p>
          <a:p>
            <a:pPr>
              <a:spcBef>
                <a:spcPct val="42000"/>
              </a:spcBef>
              <a:buFont typeface="Monotype Sorts" pitchFamily="2" charset="2"/>
              <a:buNone/>
            </a:pPr>
            <a:r>
              <a:rPr lang="fr-FR" sz="2400"/>
              <a:t>sp est une </a:t>
            </a:r>
            <a:r>
              <a:rPr lang="fr-FR" sz="2400">
                <a:solidFill>
                  <a:schemeClr val="tx2"/>
                </a:solidFill>
              </a:rPr>
              <a:t>variable</a:t>
            </a:r>
            <a:r>
              <a:rPr lang="fr-FR" sz="2400"/>
              <a:t> </a:t>
            </a:r>
            <a:r>
              <a:rPr lang="fr-FR" sz="2400">
                <a:solidFill>
                  <a:schemeClr val="tx2"/>
                </a:solidFill>
              </a:rPr>
              <a:t>liée</a:t>
            </a:r>
          </a:p>
          <a:p>
            <a:pPr>
              <a:spcBef>
                <a:spcPct val="42000"/>
              </a:spcBef>
              <a:buFont typeface="Monotype Sorts" pitchFamily="2" charset="2"/>
              <a:buNone/>
            </a:pPr>
            <a:r>
              <a:rPr lang="fr-FR" sz="2400" b="1">
                <a:solidFill>
                  <a:srgbClr val="00FF00"/>
                </a:solidFill>
              </a:rPr>
              <a:t>EXISTS sp ( FORALL p (p.p# = sp.p#))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915988"/>
            <a:ext cx="6838950" cy="758825"/>
          </a:xfrm>
          <a:ln/>
        </p:spPr>
        <p:txBody>
          <a:bodyPr/>
          <a:lstStyle/>
          <a:p>
            <a:r>
              <a:rPr lang="fr-FR"/>
              <a:t>FORALL &amp; EXISTS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42000"/>
              </a:spcBef>
            </a:pPr>
            <a:r>
              <a:rPr lang="fr-FR" sz="2400" b="1"/>
              <a:t>Tautologie</a:t>
            </a:r>
          </a:p>
          <a:p>
            <a:pPr>
              <a:spcBef>
                <a:spcPct val="42000"/>
              </a:spcBef>
              <a:buFont typeface="Monotype Sorts" pitchFamily="2" charset="2"/>
              <a:buNone/>
            </a:pPr>
            <a:r>
              <a:rPr lang="fr-FR" sz="2400" b="1"/>
              <a:t>	</a:t>
            </a:r>
            <a:r>
              <a:rPr lang="fr-FR" sz="2400" b="1">
                <a:solidFill>
                  <a:schemeClr val="tx2"/>
                </a:solidFill>
              </a:rPr>
              <a:t>FORALL x WHERE f(x)   </a:t>
            </a:r>
            <a:r>
              <a:rPr lang="fr-FR" sz="2400" b="1">
                <a:solidFill>
                  <a:schemeClr val="tx2"/>
                </a:solidFill>
                <a:latin typeface="Symbol" pitchFamily="18" charset="2"/>
              </a:rPr>
              <a:t></a:t>
            </a:r>
            <a:r>
              <a:rPr lang="fr-FR" sz="2000" b="1">
                <a:solidFill>
                  <a:schemeClr val="tx2"/>
                </a:solidFill>
                <a:latin typeface="Symbol" pitchFamily="18" charset="2"/>
              </a:rPr>
              <a:t></a:t>
            </a:r>
          </a:p>
          <a:p>
            <a:pPr>
              <a:spcBef>
                <a:spcPct val="42000"/>
              </a:spcBef>
              <a:buFont typeface="Monotype Sorts" pitchFamily="2" charset="2"/>
              <a:buNone/>
            </a:pPr>
            <a:r>
              <a:rPr lang="fr-FR" sz="2400" b="1">
                <a:solidFill>
                  <a:schemeClr val="tx2"/>
                </a:solidFill>
              </a:rPr>
              <a:t>		NOT EXISTS  x WHERE NOT f(x)</a:t>
            </a:r>
          </a:p>
          <a:p>
            <a:pPr>
              <a:spcBef>
                <a:spcPct val="106000"/>
              </a:spcBef>
            </a:pPr>
            <a:r>
              <a:rPr lang="fr-FR" sz="2400"/>
              <a:t>Cette tautologie permet d'éliminer la présence de FORALL dans SQL (et autres langages)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35013" y="4908550"/>
            <a:ext cx="68008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fr-FR" b="1"/>
              <a:t>toute voiture a un moteur</a:t>
            </a:r>
            <a:r>
              <a:rPr lang="fr-FR"/>
              <a:t>  </a:t>
            </a:r>
            <a:r>
              <a:rPr lang="fr-FR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</a:t>
            </a:r>
          </a:p>
          <a:p>
            <a:r>
              <a:rPr lang="fr-FR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il n'existe pas de voiture sans moteur</a:t>
            </a:r>
          </a:p>
        </p:txBody>
      </p:sp>
      <p:sp>
        <p:nvSpPr>
          <p:cNvPr id="11269" name="Arc 5"/>
          <p:cNvSpPr>
            <a:spLocks/>
          </p:cNvSpPr>
          <p:nvPr/>
        </p:nvSpPr>
        <p:spPr bwMode="auto">
          <a:xfrm>
            <a:off x="495300" y="2928938"/>
            <a:ext cx="374650" cy="1284287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08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706"/>
                  <a:pt x="9614" y="50"/>
                  <a:pt x="21508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06"/>
                  <a:pt x="9614" y="50"/>
                  <a:pt x="21508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270" name="Arc 6"/>
          <p:cNvSpPr>
            <a:spLocks/>
          </p:cNvSpPr>
          <p:nvPr/>
        </p:nvSpPr>
        <p:spPr bwMode="auto">
          <a:xfrm rot="10800000">
            <a:off x="490538" y="4073525"/>
            <a:ext cx="246062" cy="1028700"/>
          </a:xfrm>
          <a:custGeom>
            <a:avLst/>
            <a:gdLst>
              <a:gd name="G0" fmla="+- 140 0 0"/>
              <a:gd name="G1" fmla="+- 21600 0 0"/>
              <a:gd name="G2" fmla="+- 21600 0 0"/>
              <a:gd name="T0" fmla="*/ 0 w 21740"/>
              <a:gd name="T1" fmla="*/ 0 h 21600"/>
              <a:gd name="T2" fmla="*/ 21740 w 21740"/>
              <a:gd name="T3" fmla="*/ 21600 h 21600"/>
              <a:gd name="T4" fmla="*/ 140 w 217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40" h="21600" fill="none" extrusionOk="0">
                <a:moveTo>
                  <a:pt x="0" y="0"/>
                </a:moveTo>
                <a:cubicBezTo>
                  <a:pt x="46" y="0"/>
                  <a:pt x="93" y="-1"/>
                  <a:pt x="140" y="0"/>
                </a:cubicBezTo>
                <a:cubicBezTo>
                  <a:pt x="12069" y="0"/>
                  <a:pt x="21740" y="9670"/>
                  <a:pt x="21740" y="21600"/>
                </a:cubicBezTo>
              </a:path>
              <a:path w="21740" h="21600" stroke="0" extrusionOk="0">
                <a:moveTo>
                  <a:pt x="0" y="0"/>
                </a:moveTo>
                <a:cubicBezTo>
                  <a:pt x="46" y="0"/>
                  <a:pt x="93" y="-1"/>
                  <a:pt x="140" y="0"/>
                </a:cubicBezTo>
                <a:cubicBezTo>
                  <a:pt x="12069" y="0"/>
                  <a:pt x="21740" y="9670"/>
                  <a:pt x="21740" y="21600"/>
                </a:cubicBezTo>
                <a:lnTo>
                  <a:pt x="14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412750"/>
            <a:ext cx="6838950" cy="1308100"/>
          </a:xfrm>
          <a:ln/>
        </p:spPr>
        <p:txBody>
          <a:bodyPr/>
          <a:lstStyle/>
          <a:p>
            <a:r>
              <a:rPr lang="fr-FR"/>
              <a:t>Calcul de tuple: </a:t>
            </a:r>
            <a:br>
              <a:rPr lang="fr-FR"/>
            </a:br>
            <a:r>
              <a:rPr lang="fr-FR" sz="3600"/>
              <a:t>union et fonctions agrégats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Union</a:t>
            </a:r>
          </a:p>
          <a:p>
            <a:pPr>
              <a:lnSpc>
                <a:spcPct val="90000"/>
              </a:lnSpc>
            </a:pPr>
            <a:r>
              <a:rPr lang="fr-FR" sz="2800"/>
              <a:t>Les opérandes doivent être union-compatibles</a:t>
            </a:r>
          </a:p>
          <a:p>
            <a:pPr>
              <a:lnSpc>
                <a:spcPct val="90000"/>
              </a:lnSpc>
              <a:spcBef>
                <a:spcPct val="33000"/>
              </a:spcBef>
              <a:buFont typeface="Monotype Sorts" pitchFamily="2" charset="2"/>
              <a:buNone/>
            </a:pPr>
            <a:r>
              <a:rPr lang="fr-FR" sz="2800" b="1">
                <a:solidFill>
                  <a:schemeClr val="hlink"/>
                </a:solidFill>
              </a:rPr>
              <a:t>Range of s is (s where s. CITY = 'Paris'), </a:t>
            </a:r>
            <a:br>
              <a:rPr lang="fr-FR" sz="2800" b="1">
                <a:solidFill>
                  <a:schemeClr val="hlink"/>
                </a:solidFill>
              </a:rPr>
            </a:br>
            <a:r>
              <a:rPr lang="fr-FR" sz="2800" b="1">
                <a:solidFill>
                  <a:schemeClr val="hlink"/>
                </a:solidFill>
              </a:rPr>
              <a:t>(s where s.CITY &lt;&gt; 'Paris)</a:t>
            </a:r>
          </a:p>
          <a:p>
            <a:pPr>
              <a:lnSpc>
                <a:spcPct val="90000"/>
              </a:lnSpc>
              <a:spcBef>
                <a:spcPct val="33000"/>
              </a:spcBef>
            </a:pPr>
            <a:r>
              <a:rPr lang="fr-FR" sz="2800"/>
              <a:t>Fonctions agrégats</a:t>
            </a:r>
          </a:p>
          <a:p>
            <a:pPr lvl="1">
              <a:lnSpc>
                <a:spcPct val="90000"/>
              </a:lnSpc>
            </a:pPr>
            <a:r>
              <a:rPr lang="fr-FR"/>
              <a:t>Ne font pas partie de calcul de tuple</a:t>
            </a:r>
          </a:p>
          <a:p>
            <a:pPr lvl="1">
              <a:lnSpc>
                <a:spcPct val="90000"/>
              </a:lnSpc>
            </a:pPr>
            <a:r>
              <a:rPr lang="fr-FR"/>
              <a:t>Sont ajoutées ad-hoc selon leur sémantique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800" b="1">
                <a:solidFill>
                  <a:schemeClr val="hlink"/>
                </a:solidFill>
              </a:rPr>
              <a:t>SUM (sp.qty) ; DISTINCT (s)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theme1.xml><?xml version="1.0" encoding="utf-8"?>
<a:theme xmlns:a="http://schemas.openxmlformats.org/drawingml/2006/main" name="vividlns">
  <a:themeElements>
    <a:clrScheme name="">
      <a:dk1>
        <a:srgbClr val="474747"/>
      </a:dk1>
      <a:lt1>
        <a:srgbClr val="FFFFFF"/>
      </a:lt1>
      <a:dk2>
        <a:srgbClr val="919191"/>
      </a:dk2>
      <a:lt2>
        <a:srgbClr val="FFDE06"/>
      </a:lt2>
      <a:accent1>
        <a:srgbClr val="FE9B03"/>
      </a:accent1>
      <a:accent2>
        <a:srgbClr val="FC0128"/>
      </a:accent2>
      <a:accent3>
        <a:srgbClr val="C7C7C7"/>
      </a:accent3>
      <a:accent4>
        <a:srgbClr val="DADADA"/>
      </a:accent4>
      <a:accent5>
        <a:srgbClr val="FECBAA"/>
      </a:accent5>
      <a:accent6>
        <a:srgbClr val="E40123"/>
      </a:accent6>
      <a:hlink>
        <a:srgbClr val="DC0081"/>
      </a:hlink>
      <a:folHlink>
        <a:srgbClr val="676767"/>
      </a:folHlink>
    </a:clrScheme>
    <a:fontScheme name="vividl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ividl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vidln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474747"/>
    </a:dk1>
    <a:lt1>
      <a:srgbClr val="FFFFFF"/>
    </a:lt1>
    <a:dk2>
      <a:srgbClr val="919191"/>
    </a:dk2>
    <a:lt2>
      <a:srgbClr val="FFDE06"/>
    </a:lt2>
    <a:accent1>
      <a:srgbClr val="FAFD00"/>
    </a:accent1>
    <a:accent2>
      <a:srgbClr val="FC0128"/>
    </a:accent2>
    <a:accent3>
      <a:srgbClr val="C7C7C7"/>
    </a:accent3>
    <a:accent4>
      <a:srgbClr val="DADADA"/>
    </a:accent4>
    <a:accent5>
      <a:srgbClr val="FCFEAA"/>
    </a:accent5>
    <a:accent6>
      <a:srgbClr val="E40123"/>
    </a:accent6>
    <a:hlink>
      <a:srgbClr val="DC0081"/>
    </a:hlink>
    <a:folHlink>
      <a:srgbClr val="676767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474747"/>
    </a:dk1>
    <a:lt1>
      <a:srgbClr val="FFFFFF"/>
    </a:lt1>
    <a:dk2>
      <a:srgbClr val="919191"/>
    </a:dk2>
    <a:lt2>
      <a:srgbClr val="FFDE06"/>
    </a:lt2>
    <a:accent1>
      <a:srgbClr val="FAFD00"/>
    </a:accent1>
    <a:accent2>
      <a:srgbClr val="FC0128"/>
    </a:accent2>
    <a:accent3>
      <a:srgbClr val="C7C7C7"/>
    </a:accent3>
    <a:accent4>
      <a:srgbClr val="DADADA"/>
    </a:accent4>
    <a:accent5>
      <a:srgbClr val="FCFEAA"/>
    </a:accent5>
    <a:accent6>
      <a:srgbClr val="E40123"/>
    </a:accent6>
    <a:hlink>
      <a:srgbClr val="DC0081"/>
    </a:hlink>
    <a:folHlink>
      <a:srgbClr val="67676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c:\msoffice\powerpnt\template\sldshow\vividlns.ppt</Template>
  <TotalTime>2230</TotalTime>
  <Pages>55</Pages>
  <Words>2144</Words>
  <Application>Microsoft Office PowerPoint</Application>
  <PresentationFormat>Affichage à l'écran (4:3)</PresentationFormat>
  <Paragraphs>345</Paragraphs>
  <Slides>63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4</vt:i4>
      </vt:variant>
      <vt:variant>
        <vt:lpstr>Titres des diapositives</vt:lpstr>
      </vt:variant>
      <vt:variant>
        <vt:i4>63</vt:i4>
      </vt:variant>
    </vt:vector>
  </HeadingPairs>
  <TitlesOfParts>
    <vt:vector size="72" baseType="lpstr">
      <vt:lpstr>Times New Roman</vt:lpstr>
      <vt:lpstr>Monotype Sorts</vt:lpstr>
      <vt:lpstr>Symbol</vt:lpstr>
      <vt:lpstr>Script</vt:lpstr>
      <vt:lpstr>vividlns</vt:lpstr>
      <vt:lpstr>Document</vt:lpstr>
      <vt:lpstr>Package</vt:lpstr>
      <vt:lpstr>Adobe Photoshop Image</vt:lpstr>
      <vt:lpstr>Photo Microsoft Photo Editor 3.0</vt:lpstr>
      <vt:lpstr>Calcul de tuple, de domaine et QBE</vt:lpstr>
      <vt:lpstr>Equivalence de formalismes relationnels</vt:lpstr>
      <vt:lpstr>Calcul de tuple: variables</vt:lpstr>
      <vt:lpstr>Calcul de tuple: variables</vt:lpstr>
      <vt:lpstr>Calcul de tuple</vt:lpstr>
      <vt:lpstr>Calcul de tuple:  clauses et les ops. booléens</vt:lpstr>
      <vt:lpstr>Calcul de tuple: formules</vt:lpstr>
      <vt:lpstr>FORALL &amp; EXISTS</vt:lpstr>
      <vt:lpstr>Calcul de tuple:  union et fonctions agrégats</vt:lpstr>
      <vt:lpstr>Théorème d'équivalence</vt:lpstr>
      <vt:lpstr>Utilisations dans les SGBDs</vt:lpstr>
      <vt:lpstr>Exemples</vt:lpstr>
      <vt:lpstr>Exemples</vt:lpstr>
      <vt:lpstr>Calcul de domaines  (les variables de domaine)</vt:lpstr>
      <vt:lpstr>Equivalence de formalismes relationnels</vt:lpstr>
      <vt:lpstr>QBE</vt:lpstr>
      <vt:lpstr>Présentation PowerPoint</vt:lpstr>
      <vt:lpstr>Présentation PowerPoint</vt:lpstr>
      <vt:lpstr>Présentation PowerPoint</vt:lpstr>
      <vt:lpstr>Fonctions agrégats</vt:lpstr>
      <vt:lpstr>Présentation PowerPoint</vt:lpstr>
      <vt:lpstr>Fonction Count(*)</vt:lpstr>
      <vt:lpstr>SQL versus QBE</vt:lpstr>
      <vt:lpstr>Présentation PowerPoint</vt:lpstr>
      <vt:lpstr>Présentation PowerPoint</vt:lpstr>
      <vt:lpstr>Expressions de valeur</vt:lpstr>
      <vt:lpstr>Présentation PowerPoint</vt:lpstr>
      <vt:lpstr>Pour en savoir + sur les attributs dynamiques</vt:lpstr>
      <vt:lpstr>Jointures implicites</vt:lpstr>
      <vt:lpstr>Pourquoi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Limitations</vt:lpstr>
      <vt:lpstr>Présentation PowerPoint</vt:lpstr>
      <vt:lpstr>Requêtes multibases</vt:lpstr>
      <vt:lpstr>Requêtes multibases</vt:lpstr>
      <vt:lpstr>Requêtes multibases</vt:lpstr>
      <vt:lpstr>Tabulations Croisées   Crosstab Queries</vt:lpstr>
      <vt:lpstr>Tabulations Croisées   Crosstab Queries</vt:lpstr>
      <vt:lpstr>Présentation PowerPoint</vt:lpstr>
      <vt:lpstr>Présentation PowerPoint</vt:lpstr>
      <vt:lpstr>Tabulations Croisées </vt:lpstr>
      <vt:lpstr>Tabulations Croisées </vt:lpstr>
      <vt:lpstr>Tabulations Croisées</vt:lpstr>
      <vt:lpstr>Tabulations Croisées 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Requêtes à paramètres</vt:lpstr>
      <vt:lpstr>Requêtes à Paramètres</vt:lpstr>
      <vt:lpstr>Présentation PowerPoint</vt:lpstr>
      <vt:lpstr>Présentation PowerPoint</vt:lpstr>
      <vt:lpstr>Conflit de noms</vt:lpstr>
      <vt:lpstr>Conclusion</vt:lpstr>
      <vt:lpstr>Limites de QBE / SQL (sous MsAccess)</vt:lpstr>
      <vt:lpstr>FIN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QBE</dc:title>
  <dc:creator>litwin</dc:creator>
  <dc:description>Spelling OK</dc:description>
  <cp:lastModifiedBy>Wit</cp:lastModifiedBy>
  <cp:revision>151</cp:revision>
  <cp:lastPrinted>1995-11-29T18:03:40Z</cp:lastPrinted>
  <dcterms:created xsi:type="dcterms:W3CDTF">1995-01-22T23:59:06Z</dcterms:created>
  <dcterms:modified xsi:type="dcterms:W3CDTF">2012-10-24T09:15:59Z</dcterms:modified>
</cp:coreProperties>
</file>