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0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1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2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13.xml" ContentType="application/inkml+xml"/>
  <Override PartName="/ppt/notesSlides/notesSlide5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6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ink/ink36.xml" ContentType="application/inkml+xml"/>
  <Override PartName="/ppt/notesSlides/notesSlide68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69.xml" ContentType="application/vnd.openxmlformats-officedocument.presentationml.notesSlide+xml"/>
  <Override PartName="/ppt/ink/ink41.xml" ContentType="application/inkml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9"/>
  </p:notesMasterIdLst>
  <p:handoutMasterIdLst>
    <p:handoutMasterId r:id="rId210"/>
  </p:handoutMasterIdLst>
  <p:sldIdLst>
    <p:sldId id="256" r:id="rId2"/>
    <p:sldId id="519" r:id="rId3"/>
    <p:sldId id="537" r:id="rId4"/>
    <p:sldId id="528" r:id="rId5"/>
    <p:sldId id="530" r:id="rId6"/>
    <p:sldId id="545" r:id="rId7"/>
    <p:sldId id="540" r:id="rId8"/>
    <p:sldId id="543" r:id="rId9"/>
    <p:sldId id="529" r:id="rId10"/>
    <p:sldId id="517" r:id="rId11"/>
    <p:sldId id="538" r:id="rId12"/>
    <p:sldId id="518" r:id="rId13"/>
    <p:sldId id="526" r:id="rId14"/>
    <p:sldId id="520" r:id="rId15"/>
    <p:sldId id="531" r:id="rId16"/>
    <p:sldId id="521" r:id="rId17"/>
    <p:sldId id="522" r:id="rId18"/>
    <p:sldId id="534" r:id="rId19"/>
    <p:sldId id="523" r:id="rId20"/>
    <p:sldId id="527" r:id="rId21"/>
    <p:sldId id="539" r:id="rId22"/>
    <p:sldId id="536" r:id="rId23"/>
    <p:sldId id="535" r:id="rId24"/>
    <p:sldId id="524" r:id="rId25"/>
    <p:sldId id="525" r:id="rId26"/>
    <p:sldId id="532" r:id="rId27"/>
    <p:sldId id="533" r:id="rId28"/>
    <p:sldId id="414" r:id="rId29"/>
    <p:sldId id="374" r:id="rId30"/>
    <p:sldId id="559" r:id="rId31"/>
    <p:sldId id="541" r:id="rId32"/>
    <p:sldId id="560" r:id="rId33"/>
    <p:sldId id="542" r:id="rId34"/>
    <p:sldId id="561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579" r:id="rId48"/>
    <p:sldId id="583" r:id="rId49"/>
    <p:sldId id="580" r:id="rId50"/>
    <p:sldId id="581" r:id="rId51"/>
    <p:sldId id="582" r:id="rId52"/>
    <p:sldId id="584" r:id="rId53"/>
    <p:sldId id="387" r:id="rId54"/>
    <p:sldId id="388" r:id="rId55"/>
    <p:sldId id="389" r:id="rId56"/>
    <p:sldId id="390" r:id="rId57"/>
    <p:sldId id="586" r:id="rId58"/>
    <p:sldId id="587" r:id="rId59"/>
    <p:sldId id="588" r:id="rId60"/>
    <p:sldId id="589" r:id="rId61"/>
    <p:sldId id="590" r:id="rId62"/>
    <p:sldId id="591" r:id="rId63"/>
    <p:sldId id="585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404" r:id="rId72"/>
    <p:sldId id="363" r:id="rId73"/>
    <p:sldId id="364" r:id="rId74"/>
    <p:sldId id="365" r:id="rId75"/>
    <p:sldId id="470" r:id="rId76"/>
    <p:sldId id="471" r:id="rId77"/>
    <p:sldId id="472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495" r:id="rId101"/>
    <p:sldId id="496" r:id="rId102"/>
    <p:sldId id="497" r:id="rId103"/>
    <p:sldId id="498" r:id="rId104"/>
    <p:sldId id="499" r:id="rId105"/>
    <p:sldId id="500" r:id="rId106"/>
    <p:sldId id="501" r:id="rId107"/>
    <p:sldId id="502" r:id="rId108"/>
    <p:sldId id="503" r:id="rId109"/>
    <p:sldId id="504" r:id="rId110"/>
    <p:sldId id="505" r:id="rId111"/>
    <p:sldId id="506" r:id="rId112"/>
    <p:sldId id="507" r:id="rId113"/>
    <p:sldId id="570" r:id="rId114"/>
    <p:sldId id="572" r:id="rId115"/>
    <p:sldId id="571" r:id="rId116"/>
    <p:sldId id="576" r:id="rId117"/>
    <p:sldId id="573" r:id="rId118"/>
    <p:sldId id="574" r:id="rId119"/>
    <p:sldId id="575" r:id="rId120"/>
    <p:sldId id="577" r:id="rId121"/>
    <p:sldId id="578" r:id="rId122"/>
    <p:sldId id="454" r:id="rId123"/>
    <p:sldId id="405" r:id="rId124"/>
    <p:sldId id="455" r:id="rId125"/>
    <p:sldId id="415" r:id="rId126"/>
    <p:sldId id="416" r:id="rId127"/>
    <p:sldId id="417" r:id="rId128"/>
    <p:sldId id="418" r:id="rId129"/>
    <p:sldId id="419" r:id="rId130"/>
    <p:sldId id="420" r:id="rId131"/>
    <p:sldId id="550" r:id="rId132"/>
    <p:sldId id="551" r:id="rId133"/>
    <p:sldId id="552" r:id="rId134"/>
    <p:sldId id="553" r:id="rId135"/>
    <p:sldId id="421" r:id="rId136"/>
    <p:sldId id="549" r:id="rId137"/>
    <p:sldId id="422" r:id="rId138"/>
    <p:sldId id="554" r:id="rId139"/>
    <p:sldId id="555" r:id="rId140"/>
    <p:sldId id="556" r:id="rId141"/>
    <p:sldId id="558" r:id="rId142"/>
    <p:sldId id="557" r:id="rId143"/>
    <p:sldId id="424" r:id="rId144"/>
    <p:sldId id="431" r:id="rId145"/>
    <p:sldId id="432" r:id="rId146"/>
    <p:sldId id="433" r:id="rId147"/>
    <p:sldId id="434" r:id="rId148"/>
    <p:sldId id="508" r:id="rId149"/>
    <p:sldId id="509" r:id="rId150"/>
    <p:sldId id="510" r:id="rId151"/>
    <p:sldId id="435" r:id="rId152"/>
    <p:sldId id="436" r:id="rId153"/>
    <p:sldId id="437" r:id="rId154"/>
    <p:sldId id="438" r:id="rId155"/>
    <p:sldId id="439" r:id="rId156"/>
    <p:sldId id="440" r:id="rId157"/>
    <p:sldId id="444" r:id="rId158"/>
    <p:sldId id="445" r:id="rId159"/>
    <p:sldId id="446" r:id="rId160"/>
    <p:sldId id="447" r:id="rId161"/>
    <p:sldId id="448" r:id="rId162"/>
    <p:sldId id="449" r:id="rId163"/>
    <p:sldId id="450" r:id="rId164"/>
    <p:sldId id="451" r:id="rId165"/>
    <p:sldId id="452" r:id="rId166"/>
    <p:sldId id="453" r:id="rId167"/>
    <p:sldId id="425" r:id="rId168"/>
    <p:sldId id="426" r:id="rId169"/>
    <p:sldId id="457" r:id="rId170"/>
    <p:sldId id="459" r:id="rId171"/>
    <p:sldId id="458" r:id="rId172"/>
    <p:sldId id="461" r:id="rId173"/>
    <p:sldId id="462" r:id="rId174"/>
    <p:sldId id="464" r:id="rId175"/>
    <p:sldId id="465" r:id="rId176"/>
    <p:sldId id="511" r:id="rId177"/>
    <p:sldId id="512" r:id="rId178"/>
    <p:sldId id="463" r:id="rId179"/>
    <p:sldId id="466" r:id="rId180"/>
    <p:sldId id="467" r:id="rId181"/>
    <p:sldId id="546" r:id="rId182"/>
    <p:sldId id="468" r:id="rId183"/>
    <p:sldId id="469" r:id="rId184"/>
    <p:sldId id="548" r:id="rId185"/>
    <p:sldId id="547" r:id="rId186"/>
    <p:sldId id="562" r:id="rId187"/>
    <p:sldId id="428" r:id="rId188"/>
    <p:sldId id="563" r:id="rId189"/>
    <p:sldId id="429" r:id="rId190"/>
    <p:sldId id="430" r:id="rId191"/>
    <p:sldId id="406" r:id="rId192"/>
    <p:sldId id="569" r:id="rId193"/>
    <p:sldId id="568" r:id="rId194"/>
    <p:sldId id="516" r:id="rId195"/>
    <p:sldId id="514" r:id="rId196"/>
    <p:sldId id="515" r:id="rId197"/>
    <p:sldId id="513" r:id="rId198"/>
    <p:sldId id="565" r:id="rId199"/>
    <p:sldId id="564" r:id="rId200"/>
    <p:sldId id="408" r:id="rId201"/>
    <p:sldId id="567" r:id="rId202"/>
    <p:sldId id="566" r:id="rId203"/>
    <p:sldId id="407" r:id="rId204"/>
    <p:sldId id="410" r:id="rId205"/>
    <p:sldId id="411" r:id="rId206"/>
    <p:sldId id="412" r:id="rId207"/>
    <p:sldId id="413" r:id="rId208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1D01C3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00"/>
    <a:srgbClr val="00FF00"/>
    <a:srgbClr val="1D01C3"/>
    <a:srgbClr val="878787"/>
    <a:srgbClr val="000000"/>
    <a:srgbClr val="00DFCA"/>
    <a:srgbClr val="EAE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9" autoAdjust="0"/>
  </p:normalViewPr>
  <p:slideViewPr>
    <p:cSldViewPr>
      <p:cViewPr varScale="1">
        <p:scale>
          <a:sx n="53" d="100"/>
          <a:sy n="53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368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18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1449 312 13,'-23'-7'17,"8"4"-5,-8-1-7,2 3-2,2 1-1,-1 2 0,-1 1 0,-3 1 1,-4 0 0,0 3 1,-4-2 1,-1 3 0,-4 1 0,-1 2 2,-1 0-2,-2 2 0,2 1 0,-1-2 0,2 2 0,-2-2-1,5 4 0,0-3 0,2 2-1,0 0-1,0 2 0,0 2-1,0 4 0,-1 1 0,1 1 0,-3 0 0,2 5 0,-1-2 1,0 3 0,2 0 0,2 2-1,1-2 1,1 3-2,4-1 2,0 1-2,0 2 1,8 0-1,0-2 1,1-1 0,-2 2 0,4 3 0,-3 1 0,4 1 1,0 1-1,1 1 1,-4 3-1,6 4 0,0 1 0,0 1 0,3-1 0,2 3 0,1 0-1,3 3 1,0 0-1,2 0 0,-1 2 0,1-1 1,0 3-1,0 0 2,0-2-2,2 1 0,1-2 1,1 0-1,5-1 0,0-1 0,3-5 0,5 0 1,2-2-1,1-3 0,3-3 0,1-1 1,3-3 0,3 0 0,3-4 0,1-2 0,1-4 0,4-1 0,3-5 0,5-1 0,1-7 0,3-4-1,1-1 0,1-5 0,6-4 0,4-4 1,-1-4-1,-1-4 0,2-6 0,-1-5 0,1-8 0,-1-7 0,0-4-1,-4-7 1,1-3 0,1-5-1,1 0 1,-3 0-1,-7 1 1,-1 0 0,-5 0 1,-3-1-1,0 0 0,-2 0 0,-5-1 0,0-1 0,0 0 0,1-1 0,1 3 0,-4 1 0,-6-1 1,-3-2-1,-4-3 0,-4-3 0,-6-4 0,-6-1 0,-3-3 0,-4-2 0,0 1 0,0 4-1,-2 2 2,4 2-1,1 5 0,0 2 0,2 3 0,-1 0 0,-2-2 0,-2 1 1,-2 0-1,-4 1-1,-5 3 2,3 0-1,-5 4 1,-3 6-1,-2 2 0,0 5 1,-3 2-1,-3 5 1,-3 3-1,-4 5 1,-4 3-1,1 4 1,-7 3-1,-3 6 0,-5 3 0,-3 3 0,-4 3 0,0 5 0,-1 2 0,-6 3 0,1 3 0,-2 4-1,1 0 1,-1 3 0,2 1 0,0 2-1,-1-1 1,4 0 0,1 2 0,1 0 0,6 1 0,0 1 0,2 3 0,2 0 0,2 1 0,2 2 0,5 0-1,0 3 2,1 3-1,3 4-1,3 0 1,-1 4 0,3 4 0,3 4 0,0 4 0,3 1 0,3 2-2,4 0-5,8 6-28,8 14 1,-5-7 0,3 4 0</inkml:trace>
  <inkml:trace contextRef="#ctx0" brushRef="#br0" timeOffset="50218">2310 211 14,'-20'-23'17,"20"23"-5,-19-17-7,19 17-4,-16-11-1,16 11-1,0 0 0,-10 8 0,3 5 1,-4 6-1,-3 8 1,-4 9 0,1 7 1,-4 8-1,-3 2 1,0-1 0,1-2 0,1-5 2,3-5 1,4-11 2,2-7 0,0-6-1,6-5 0,2 0 0,5-11 0,2 16-3,-2-16-1,12 18-1,-3-8 0,5 1 1,0 1 1,7-2 0,1 0 1,1 0-1,8-3 1,4 1 0,4 0 0,1-2-1,7-3-1,-1-1 1,2-4-1,4-4 1,1-2-1,-3-4 1,-2-2-1,-1-6 1,-3 0 1,-2-5-1,-4 0 1,-5-5 0,-4-2 0,-3-6 0,0-1 0,-4-3 0,1-2-2,-2 1 1,-2 0-1,-4 1 0,-2 0 0,-6 2-1,-7 4 1,-7 2-1,-5 2 1,-9 1 0,-3 4 1,-8 1-1,-6 6 0,-2 1 1,-1 6-1,-4 4 0,0 6-1,-5 5 1,2 6-1,-1 6 0,0 5 0,-2 6-1,0 4 1,0 2-1,2 1 1,3 2 0,1 0-1,2-1 1,6 1 0,6-1 0,3 2 0,6 1 0,8-1-1,5 3 1,9-1-1,6 1 0,5-2 1,10-1-1,7-5 0,5-1 0,5-4 1,9-5-1,0-6 1,4-4-1,2-8 0,-3-6 1,4-8 0,-2-5 0,-4-7-1,-5-4 1,-5-6 0,-3-2 1,-5-5-1,-7 1 1,-7 1 0,-6 1 0,-7 6-1,-4 2 1,-4 7 0,-6 4-1,-4 9 0,-5 7 0,-6 6-1,-4 7 1,-2 5-1,-3 4 1,-1 1-1,4-3 1,4 1-1,5-6 0,7-2 0,16-10-1,0 0 1,2-22 0,14 0-1,7-3 1,-1-2 0,5-2 1,0 2 0,-3 2 0,-2 9 0,-8 13 1,-3 17 0,-10 15-1,-9 13 1,-9 13-1,-8 9 1,-7 9 0,-4 5 0,-3-5-1,-4-9 0,6-12 0,6-11 0,7-11-1,5-9-1,19-21 1,-6-10-1,20-17 0,8-15 0,8-7 0,4-12 1,6-4 0,3-7 0,-2 7 1,-5 10 0,-8 12 1,-6 10-1,-7 13 1,-6 18 1,-11 19-1,-8 16 0,-7 13 0,-5 11 0,-8 12 0,-6 8 0,-6 7-1,-2 1 0,0-7 1,4-6-2,3-7 2,5-12-2,7-9 1,5-12-1,9-8 1,3-14-1,8-10 0,-1-17 1,11-7-1,1-9 1,5-8 0,0-5 1,-2-8 0,1 2 0,2 3 0,-4 6 1,-4 8-2,-3 8 1,-4 8-1,-2 19 0,0 0 0,7 21-1,-6 11 0,-2 11 0,2 12 0,-1 12 0,0 9 1,-2 4-1,1-2 1,-1-5 0,1-3 0,2-9 0,-1-11 1,1-10-1,0-13 2,0-8-1,0-9 1,-1-10 0,-2-13-1,-2-5 1,-4-7-1,-7-5 1,0-5-2,-5-8 1,-2-1-2,-2 4 2,4 2-1,-2 6 0,2 4 0,8 7-1,2 5 0,2 7 0,8 9-1,0 0 1,0 10-1,5 4 1,5 3-1,1 3 1,4 4 0,1-1 1,2 1 0,0-2 0,2-4 0,-1-5 1,-4-4-1,-2-3 1,-13-6 1,17 3 0,-17-3 0,13-16 0,-9 1 0,1-5 0,-3-4 0,2-4-1,1-2 0,-1 0-1,-1 1 0,1 3 1,-3 4 0,2 4 0,-1 5 1,-2 13 1,3-15-1,-3 15 0,0 0 0,0 0 0,0 0-1,0 0-1,0 0-1,5 18-9,-3 3-23,6 14-1,-16-13-1,-14-1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9:38.312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1151 539 5,'-12'-19'5,"6"5"-1,-2-1 0,2 6 0,-4-1-1,1 6 2,-8-1 0,-2 5 2,-3 3 0,-6 4 1,-5 2 0,-3 4 0,-3 4 2,-4 2-1,-2 2-2,0 4-2,-1 4 0,2-1-1,1 1-1,0 1-1,-1 2-1,1 5 0,2 0-1,3 3 1,-1 0-1,1 3 0,2 4 0,2 2 0,4 1 0,-1 3 0,3 2-1,-1-1 1,3 2 0,4 4 0,-2 1 0,3 5 0,0 4 0,4-2 0,0-1 0,6 4 1,4 1-1,5-2 0,5 2 0,4 3 0,7 0 0,7 3 0,6 2 0,4 0 0,6-2 0,6-4 0,5-5 1,7-7 0,6-5-1,5-4 2,4-6-1,4-6 1,2-5 0,3-5 0,2-5 0,0-9 0,5-5 0,0-12-1,2-8 0,0-10 0,-1-11-1,1-11 1,-2-10-1,-3-9 1,-4-9-1,-6-11 0,-7-6 1,-5-7-1,-6-6 0,-11-5 0,-4-9 1,-9-6-1,-6-7 1,-6-5-2,-2-6 2,-6-6-1,-3-3 0,-4 3 0,-7 1 1,-6 7-1,-8 7 1,-5 4 0,-8 9 0,-12 9 1,-8 13-1,-11 7 1,-5 12 0,-4 8 0,-2 14-1,-9 14 1,-2 14-1,-3 16-1,-1 13 0,-2 13 0,-1 14 0,-5 16 0,-1 12-1,4 12-1,-1 9-2,6 15-7,4 7-6,12 9-14,17 15-2,6-4 2,22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9:47.04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225 0 1,'-34'19'4,"9"6"-1,-8 0 1,10 4 0,1 3 0,7 4 0,-2 4-1,3 8 0,6 5 0,-1 4 0,3 6 2,-1 5-1,-1 1 2,4 4 0,4 2 0,3 0 1,4 2-2,9-2 0,2 1-2,7-3 1,9-1-2,4 0 0,5-4-1,7-6 0,6-5 1,1-8-1,5-6 1,2-8-1,2-6 0,1-12 0,-1-7 0,3-11 0,-3-10 1,2-7 0,-3-11 1,-2-9 1,-1-8 0,-6-7 0,-5-2 1,-8-7-1,-7-4 1,-8-7 0,-10 2-1,-12-9-1,-10-3 1,-12-7-1,-7-4 1,-11-3-2,-6 3-1,-13 3 2,-4 4-2,-8 9 1,-2 12 1,-4 13-1,-4 19-1,-4 18 0,-8 19-2,-3 25-5,-8 18-6,4 21-13,0 24-8,-6 8-1,14 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40:12.28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3128 242 91,'0'0'1,"-22"-13"0,7 3 0,-12-12-1,6 6 1,-10-12-1,6 6-1,-13-12 0,5 7 0,3 3-1,1 7 0,-3 2 1,-2 5 0,-7 6 1,-2 4 0,-2 6 1,-3 6 1,-2 5 1,-4 3 0,-4 6 0,-4 1 2,-1 6 0,-6 7 0,-1 8 0,-3 3 0,3 9-1,1 5-1,2 8 0,1 3 0,4 4-2,4 1 0,3 4 0,5 0-1,2 2 1,3 0-1,6-1 1,7 0 0,4-1 0,9-1-1,7-5 1,9-3 0,8-5-1,9-7 1,9-4-1,6-5 1,8-4-1,4-7 0,8-4 1,7 0-1,7-4 1,9-2-1,6 0 1,10-1-1,6-1 1,11 2-1,3-1 0,6-5 1,3-1-1,0-6 1,-5-5-1,-4-7 1,-4-9 0,-6-14-2,-7-8 2,-9-12-1,-9-9 1,-7-13-1,-9-11 1,-5-11 0,-7-7 1,-8-12 0,-5-8-1,-7-8 1,-3-4 0,-5-6-1,-6 0 1,-8-4-1,-7-1-1,-12 0 0,-13 2 1,-14 6 0,-11 7 0,-16 7 0,-10 8 0,-9 12 1,-6 18 0,-3 16-2,-2 23 1,4 22-1,4 20-4,9 36-11,9 28-19,1 25 0,10 26-1,-4 7 1</inkml:trace>
  <inkml:trace contextRef="#ctx0" brushRef="#br0" timeOffset="11000">219 2990 9,'19'8'5,"2"-2"2,4 0-1,3-1 0,2 1-1,-3-2-1,3 1 1,0-3-1,1 2 0,-1-1 1,1 0 0,1 0-1,0 0 1,1 0-1,1-2 0,0 1 0,3-1-2,-3-1 0,0 0 0,2 0-1,-4-2 0,-1 0 1,0-2 0,1-2-1,3 0 1,3-2 0,0-2-1,3 1 1,0 0-1,2 0 0,1 1 0,-4 1-1,-3 3 1,-6 0-1,1 2 0,-3-1 1,-1 1 1,-2 2-1,-1-1 1,3 0 0,-2 1-1,4 0 1,-2 0 0,0 1 0,-2-1-1,2 1 0,-2-1 0,-5 1 0,-2-1 0,-2 1-1,-4-1 1,-1 0 0,-12 0 0,12 1 0,-12-1 1,0 0-1,12-2 0,-12 2 1,12-1-1,-12 1 1,14 0-2,-14 0 1,18 0-1,-18 0 1,11 0 0,-11 0 0,0 0 1,0 0-1,0 0 1,-9-9-1,-1 1 0,-5 2 0,-2-4-1,-2 1 0,-1-2 0,0 2 0,1-2 0,-1 4 0,-3 0 0,2 0 0,-2 0 0,-4 0 0,-4 1 0,-3 0 0,-5 0 0,-2 0 0,-4 0 0,-1 0-1,-1 1 1,-3 0 0,-2 2 0,1 0 0,4 1-1,-3 2 1,0 2-2,0 2 0,-1 2-4,2-2-5,5-2-14,6 6-6,-5-11 1,12 1 0</inkml:trace>
  <inkml:trace contextRef="#ctx0" brushRef="#br0" timeOffset="12078">283 2792 9,'-18'4'17,"-13"-10"-1,6 8-12,4 6-6,3 5-2,5 5-2,-8 3-1,10 7 0,-12-1 2,8 3 1,-2-3 2,-1-1 2,5-5 1,-3-2 2,11-6 0,-4-3 0,9-10 0,-9 10-1,9-10 1,0 0 0,16 0 0,0-3-1,6 0 1,7 0 0,13 0 0,0 0 1,13-1-1,0 0-2,4 1 1,0 1-2,2 0 1,4 0-1,0 1 0,0 2 0,-5 0 1,0 3-1,-4 0 1,-5 3-1,-5-1 0,-10-1 0,-9 0 1,-8-1-1,-1-1 0,-18-3-4,10-7-13,0 3-1,-8-19 0</inkml:trace>
  <inkml:trace contextRef="#ctx0" brushRef="#br0" timeOffset="13297">541 1732 1,'4'46'2,"2"-5"-1,-2-5 0,-1-5 0,-3-9 0,2-1 0,-2-9 2,3-2 3,-3-10 1,0 0 0,-2-10 0,-1-2 0,1-7-1,-3-2 0,-3-8-2,2-7-4,-1-4 0,-3-4 0,-1-3 0,3-1 0,-5-3 0,4 0 0,-1 1 1,0 2-1,-1 3 1,5 3-1,3 2 0,0 5 0,2 3 0,2 2 0,1 3 0,2 3 0,4 4-1,2 1 1,0 3-1,3 2 1,4 2 0,3-2-1,6 0 1,2-2 0,3-2 0,5-3 0,1-2 1,0 0-1,2-1 0,-4 0 1,-7 4 0,-2 3-1,-6 2 1,-6 5 0,-3 3-1,-11 7 1,13-5-1,-13 5 0,0 0 0,13 15 1,-7-5-1,-3 6 1,4 2-1,-1 7 1,0 3-1,3 5 1,-4 4-1,2 5 1,1 3-1,4 3 1,-3 3-1,-1 2 1,1 0-1,-3 1 1,0-2-1,-1 0 1,-1 0-1,0-7 1,-1-1 0,2-6-1,-2-1 1,4-5-1,-4-2 1,1-6-1,-1-4 1,-1-4 0,-3-2 0,1-3 3,0-11 0,-7 13 1,7-13 1,-20 7 0,5-5 1,-9-4 0,-6 1-1,-12-3 0,-5 2-2,-6-1-1,-2 1-1,-2 2-1,3 0-6,7 7-11,9 9-13,1-7-2,16 9 2,0-11-1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10:09.04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1231 739 0,'-17'-16'2,"2"1"-1,-2 1 1,2 1 2,-3 1 0,2 1 2,-4 1 0,5 3 1,-3-3 0,2 6 0,-2-1-2,2 3-2,-3 2 0,1 2-1,-1 2-1,-3 2-1,-3 4 0,-1 2 0,-4 4 0,0 4 0,-3 2 0,0 4 0,-2 0 0,2 4 1,-1 2-1,3 3 0,1 2 0,1-1 1,1 6-1,0 1 1,1 6 0,-2 0-1,1 6 1,-2 2 0,-2 2-1,0 2 1,0 0-1,-1-2 1,3-1 0,3-3 1,-1-3 0,6-3 0,2-3-1,4-2 2,1 0-2,5 1 1,0-2 2,3 5-2,3 2-1,3 5 1,0 3 0,4 1 0,2 1 0,0 4-1,1 1 0,0 0-1,-1-1 1,-2-3-1,2-1 1,-2-1-1,0 1 2,1-1 0,0-1 0,1 2 0,0-2 0,0 3-1,0 0 1,1 0-1,1 0 0,-2 0 1,1 0-1,1 2 1,3 0 1,1-1-1,2 0 1,3 3-1,1 2 1,2 3-2,3 3 1,-3 1-2,1 2 1,-1-2-1,-1-1 2,3-4 0,1-4 0,3-4 1,2-4-1,3-8 1,2 0-1,4-5 0,0 1 0,0-4-2,2-2 1,-3-7-2,1-3 2,0-4-1,1-6 0,1-6 1,3-3-1,-2-6 0,0-2 0,-1-2 0,1-2 0,-2-2 0,-3-2 0,-4-1 0,-3-1 1,0-1 0,-3-6-1,-2-4 1,0-3 0,-3-6 1,0-3-2,0-7 1,-2-3 0,0-6 1,0-5-2,-1-6 0,-1-7 1,-4-7-1,0-9 0,-2-8 0,-1-8 0,0-9 1,0-6-1,0-4 0,2-2 1,1 0-1,3-2 1,4-2-1,4-3 1,1 0-1,1-4 1,1-4-1,0-7 0,-2 0 1,-3-3-1,-9 8 1,-6 4 0,-8 6 1,-8 9-1,-13 8 1,-7 13-1,-9 8 1,-7 7-1,-8 8-1,-3 9 1,-7 4-1,-1 8 1,-2 4-2,-6 1 2,0 2-2,-3 5 2,-1 0-1,-4 1 0,4 3 0,-2 5 0,2 4 0,4 7 0,0 9 0,5 9-1,6 10 1,4 15-1,3 16 1,5 14-1,4 26-3,4 16-5,11 25-24,6 27 0,2 4-1,14 2 0</inkml:trace>
  <inkml:trace contextRef="#ctx0" brushRef="#br0" timeOffset="48532">349 483 5,'11'-5'6,"-11"5"0,14-4 0,-14 4 0,21-14 0,-10 0 0,5 2 0,-3-8 0,9-2-2,-1-6 0,2-2-1,2-3-1,2-2 0,-1-1-1,2 1 1,-2 0-1,-3 3-1,0 4 1,-2 2 0,-4 5-1,-2 3 1,-1 4 0,-4 4-1,-10 10 0,12-11 1,-12 11-1,0 0 0,0 0 0,0 0 1,9 6 0,-9-6 1,3 18-1,-3-5 2,1 0-1,1 7 1,-4 2-1,0 4 1,0 2 0,0 3 0,0 3-1,-1 0 1,2 3 0,0-1-1,0-2 0,1-2 0,0-4-1,0-2 1,-1-5 0,-1-5 1,0-1 0,-4-6 1,6-9 1,-11 12-1,11-12-1,-10 7 1,10-7-1,0 0-2,-9 3-1,9-3 1,0 0-1,0 0 0,0 0-1,0 0 1,0 0 0,0 0 0,0 0 0,0 0-1,4 9 1,-4-9 0,16 2 0,-4-2 0,2 0 1,2-1-1,1 1 0,1-1 0,-1 0-1,0 2 0,-3-3-2,2 2-4,-4-2-8,-1-4-14,3 8-1,-14-2 1,9-11 0</inkml:trace>
  <inkml:trace contextRef="#ctx0" brushRef="#br0" timeOffset="51079">593 1825 5,'-5'-15'12,"5"15"-1,14-14-5,-2 7-2,0-3-1,7 0-2,1-2 1,2 0-1,1-3 0,1 2 0,-1-3 0,-2 1 0,1-3-1,-2 0 2,-3-5 0,2-1 0,-4-1 0,2 1 1,-4-1 1,0 3 0,-4 4 0,-1 5 0,-2 4-1,-6 9 0,0 0 0,0 0-1,4 15-1,-7 4 0,-3 6 0,-1 1-1,-1 8 1,-2 2-1,0 0 0,-2-2 1,3-1 0,-2-2 0,4-6 0,1-2 0,1-7 1,2-1 0,-1-5 0,4-10 1,-3 13 1,3-13 1,0 0-1,0 0 0,0 0 0,0 0 0,0 0-3,12-11-2,-12 11-5,16-13-9,-1 11-11,-5-11-1,10 11 0,-11-11 0</inkml:trace>
  <inkml:trace contextRef="#ctx0" brushRef="#br0" timeOffset="51782">736 2773 13,'-26'0'12,"26"0"0,-21-2-16,12-1-3,9 3 2,0 0 0,0 0 1,0 0 1,0 0 3,17 4 2,-8-7 2,3-4 1,0-5 1,2 0 2,-2-5 1,3-2 0,-2-5 0,0-2 0,0-1-1,1 0-1,-1-1-1,3 0-2,-1 0-1,3 1 0,-2 3-1,3 2-2,-1 8 1,-3 1-1,0 3 0,-5 8 1,0 5 0,-5 12 1,1 3 0,-5 9 0,-3 5 0,0 8 0,-5 2-1,0 2 0,-3 4 0,1-5-2,-3-3 0,0-3-4,-2-5-6,-1-11-14,9 9 0,-10-18 0,11 4 0</inkml:trace>
  <inkml:trace contextRef="#ctx0" brushRef="#br0" timeOffset="52375">551 3786 41,'-11'4'26,"-10"-11"2,12 3-2,-7-6-19,10-6-8,8 0 0,8-4 0,8-1 1,7 0-1,5-6 1,4 0-1,3-3 1,3 1-1,3-3 1,-2-1-1,-3 1 1,-2 1 1,-6 6-1,-4 2 2,-6 7-1,-6 1 2,-2 10-1,-12 5 0,13 7 1,-11 4-1,2 3-1,-3 2 1,2 4-1,-1 4-1,-2 1-2,1 3-3,-3 1-9,-2-6-11,7 10-5,-9-10 2,12 6-1</inkml:trace>
  <inkml:trace contextRef="#ctx0" brushRef="#br0" timeOffset="52875">731 4589 29,'-16'3'21,"16"-3"2,-11-6-8,10-9-11,4-4-2,5-5 0,7-4 1,0-4-1,7-3 1,0 0-1,2 0 0,2 3 0,-2 3 0,-2 4 0,-1 5 1,-4 4 1,0 7 1,-6 2 1,2 8 1,-13-1 0,16 23-1,-13 2 1,5 17-1,-6 7 0,2 12-3,-4 9-2,-2-2-3,1 5-10,-6-3-19,-6-18-1,2-8-2,-8-28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28.968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9250 3056 0,'0'0'2,"0"0"0,0 0 1,0 0 0,0 0 0,0 0 1,6 14-1,-6-14-1,-3 17 0,0-4-1,3 4 0,-2 0 0,1 5 0,1 0 0,-2 2-1,0 3 1,0-1 0,-2 3 0,0-1 0,-1 2 0,0 0 1,-3-1-1,1 1 2,1-2 0,1 2 1,0-3-1,1 3 1,1-1 0,-1 1-1,2 0-1,2-3 1,-1 1-2,0-4 0,1-1 0,0-3 0,-1 0 0,1-1 1,0-1 0,-1 2 1,-1 2 0,-2 1 1,-2 3-1,-3 2 0,0-1 0,1 5-1,-4 0 0,0 0 0,3-1 0,-2 0 0,4-2 0,-1-1 0,3 1-1,-3-4 1,6-2-1,-2 0 0,1-1-1,2-2 1,0 1 0,2-1 0,1-2 0,0 2 0,-2 0 0,5 0 0,-3 0 0,2 1 1,-1-1-2,-2-2 1,-1 1-1,3-2 1,0 0 0,-2-3-1,1 0 0,-1-3 1,1-1 0,-1 1 0,1-1 0,-1 0 1,0 1 0,0 1 0,2 0 0,-1 4 0,3-1-1,-2 1 0,2 1 0,0-2-1,-1 3 1,-1-3-1,2 3 0,-1-1 0,-1 1 1,2 1-1,-1 1 0,-2 2 0,5-3 1,-2 3-1,-3-1 1,4 1-1,0 1 1,0 1-1,0 0 1,-1 3-1,2 1 0,0 0 0,2 2 0,-1 0 1,0 1-1,-2 2 0,0 3 0,0-2 0,-1 3 1,1 2-1,1 2 0,-1 1 0,2-1 0,1 0 0,-1-3 1,1 1-2,-1-2 2,2-1-1,-4-2 1,2-1-1,-3 0 1,3-1 0,0 0 0,-1 2-1,2 1 1,-2 1 0,1 2 0,-4 2 0,2 1 0,-4 2-1,-1 1 2,-2-5-1,-2 1 0,0-3 0,-3-1 0,2-2 0,-2-1 1,0-3-2,2 0 0,-4-1 1,3 0-1,0-1 1,2 2-1,-7-2 0,5-1 0,-3 0 1,1-1 0,-1 0-1,1 1 1,-5 0 0,2 1-1,2 1 1,-1 1 0,1 1-1,0 0 1,2 1-1,2 1 0,-1 2 1,1 0-1,-1-1 0,-1 1 0,1-1 1,0 2-2,0 1 2,-1-1-2,0 0 1,3 0 1,2-1-1,-1-3 0,1 1 0,1-2 0,-1-3 0,-1-2 0,2-3 0,-2-1 1,-2 1-2,3 0 1,-1-3 0,1 0 1,0 0-2,2-2 2,-1-1-1,2-3 0,-2-1 0,1-3 0,0 0 0,-1-10 0,1 19 0,0-10 0,0 1 0,0 1 0,0-1 1,2 0-1,-3 1 0,1-1 0,-1-10 1,3 18-1,-3-18 0,3 14 1,-2-4-1,-2 1 0,2 1 0,0 2 1,-1-1-1,0 3 0,0-1 0,-1 1 1,0-3-1,0-1 0,0-1 0,1-11 1,-3 14-1,3-14 1,0 12 0,0-12 0,0 12 0,0-12 0,1 16 0,-1-16 0,5 15-1,-5-15 1,1 12 0,-1-12-1,0 0 1,0 0-1,0 0 1,0 0-1,0 0 1,0 0-1,0 0 0,0 0 1,0 0-1,0 0 1,0 0-1,0 0-1,0 0 1,0 0-2,0 0 0,0-21-1,2 6 0,-5-4-1,3-2 1,-1-2 1,3 1 0,-2 0 1,-2 2 1,2 5 1,0-2 1,-1 3-1,-2-3-1,1-3 0,-2 1-4,-1-6-3,6 4-11,-4 1-15,-4-8 0,6 0-1,-10-11 1</inkml:trace>
  <inkml:trace contextRef="#ctx0" brushRef="#br0" timeOffset="81875">1884 65 3,'0'0'4,"0"0"-2,-15-2 0,15 2 1,-15 2-1,-2 3 1,-4 0-1,-8 4 1,2 1-1,-6 3 0,-11 4 0,-14 3 2,3 0 2,-10 4 0,-14-1 1,-2 3 2,5-1-1,-27 0 1,24 0-1,-15-1-2,9 2 0,-6-4-2,24 2-1,-5-2-2,1 2 0,16-2 0,-6 3-1,8-1 0,-3 0 0,7-1 0,-9-2 1,8 1-1,-1-2 0,51-20 1,-86 35 0,86-35-1,-59 36 0,59-36 1,0 0-2,-29 59 1,29-59 0,-2 43-1,2-43 0,40 43 1,-40-43 0,30 45 0,-30-45 0,61 44 1,-15-22-1,-4 1 1,8 2 1,-6-3-1,20 0 1,0-1 0,-2 1 0,10-4-1,6-2 0,5-3 1,7-2-1,14-1 0,-6-3-1,13 1 0,-5-1 0,13-1 1,-14 3-1,14-1 1,-14 3-1,6-4 0,-1 1 0,5-3 1,3 3-1,-3-4 2,7-1-2,-1 0 2,4 1-1,2 0 1,-2 3-1,2 2 0,1-1 0,3 1-1,3 2 1,-1-2 0,6 0-1,-2-1 0,5-1 0,3-1 0,-4 0 0,3 2 0,2 2 1,0 3 0,-2 2 0,2 2 0,4 3 0,2 0 0,4 1 0,5 2 0,2-1 0,5-4 0,4 0-1,3-1 1,1-2-1,3-2 1,0 0-1,0-4 1,6-3 0,-6-1-1,3-1 1,1-1-1,2-2 1,1-1-1,-1-3 0,3 1 0,-6 0 0,3-1 0,1-2 0,-2-2 0,-6 0 0,-1-3 0,-1 1 1,-3 1-1,-2-3 0,-2 4 0,-1 2 0,-2 3 0,1 2 0,-1 3 0,1 1 0,-2 2 0,-1 3 0,2 0 1,-3 0-1,0-1 0,0 2 0,-1-2 0,-2 2 1,0-2-1,-1 0 0,-3 1 0,-3 1 1,-2 0-1,-3 2 1,-6 0-1,-2-1 0,-5 1 0,-1-1 1,-3-2-1,-3-2 0,-5-1 0,-2-2 0,-3-2 0,-1-1 0,-3-3 0,-5 0 0,-4-2 0,-1 1 0,-3-1 0,-1 1 0,-3 2 1,-2 2-1,-5 1 0,0 2 0,-2 0 0,-3 4 0,-6-1 0,0 0 0,-3-2 0,-3 1 0,-2-4 1,-2 0-1,-4-1 0,-1-3 0,-2-4 1,-1 0-1,-5-3 1,-2-3-1,-5-2 2,-3 0-2,-3-5 1,-2-2 0,-2 0 0,-5-4-1,-2-1 1,-2 0 0,-2-4-1,-6-3 0,-2-1 0,-8-3 0,-2-4 0,-5-1 1,0-1-2,-5-4 1,1 2 0,0-2 0,-1 2 0,2-3 0,-2 0 0,1 2 0,-1 1 0,-2-2-1,-1 2 1,-2 0 0,-2 3 0,-3 2 0,-4 4 0,-1 2 0,-3 3 0,-2-2 0,-1 3 0,-2 1 0,1 1-1,-1-1 2,1 2-1,-2 1 0,-2 2-1,-2 2 1,-5 4 0,-5 4 0,-4 3 0,-10 2 0,-5 4 0,-8 1-1,-6 2 1,-3 0 0,-6 0 0,-6-2 0,-5 0 0,-5-3 0,-7 0 0,-4 1 0,-5-1 0,-9 2 0,-2 0 0,-7 2 0,-4 0 0,0 1 0,-6 0 0,-2-3 0,-1 1 0,-1-3-1,-1-2 2,-1 0-1,-2-3 0,-3-1 0,5-2 0,-4 0 0,-6 0 0,-2 0 0,0 1 0,0-1 0,-3 5 0,-3 0 0,-1-1 0,0 4 0,-2 1 0,0 1 0,-3 0 0,0-1 0,-2-1 0,-1 1 1,-1 0-1,0-2 0,0 0 0,2 1 0,0 0 1,0 1-1,2 1 1,-1 2-1,1 1 0,-1 1 1,3 1-1,-2 0 0,-2 1 1,2-1-1,0-1 0,2-1 0,-1-1 0,1-1 0,-1 0 0,4 0 1,0-1-1,0 3 0,-4 0 0,4 3 0,0 2 1,-1 1-1,0 1-1,3 2 1,-3 0 0,2 0 0,4 2 0,1-2 0,1 0 0,2-1 0,0 2 0,0-1 0,6 1 0,-3 1 0,1 2 0,4-1 0,2 1 0,4 1 0,5-3 0,5-3 0,3 1 0,7-3 0,6-3 0,3-1 0,2-3 0,3-2 0,2 0 0,1 1 1,3-3-1,1 0 1,4-1-1,-4 2 1,0 1-1,5 1 1,-5 1 0,4 3-1,-1 2 1,-2 2-1,-3 1 1,4 1 0,-3 3-1,4 1 2,1 0-1,-3 4 0,-8-1-1,9 5 1,7 1 0,2 6-1,-13 3 2,7 4-2,0 6 0,12 5 1,5 5-1,3 6 1,-6 5-1,17 6 1,8 6-1,1 3-1,9 3 1,3 6-1,15 3-1,13 1-5,14 1-28,13 4 0,24-14 0,23-15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40.12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5 374 0,'-3'32'2,"-2"1"-2,7 1 1,4 0-1,-4-3 0,5-1 1,-1-2-1,4-1 0,1-4 1,-2 0-1,9 0 0,0-6 0,7-1-1,-1-4 1,4-2 0,2-4 0,2-2-1,3-4 1,4-5 1,-11-5 0,4-1 0,3-4 0,-2-2 1,-4-3-1,-3-4 1,-2-1-1,-4-4 0,4-2 0,-1-4-1,-13 0 0,4 0 0,-4-1 1,-3-1 1,-1 2 1,-5-2 2,-10 2 0,1 4 1,4-2 1,-5 3 0,-8 0 1,4 5-2,-8 2-1,4 2-1,-3 2-1,-3 3-1,-5 3-1,-3 2 0,2 4 0,-5 0 0,6 1 2,-6 1 0,7 2-1,-3 0 1,2 3 0,0 1-1,8 4 0,-4 6 0,2 2-2,0 6-1,1 3-1,3 3 1,4 3-3,-1-1 0,8 4-4,2-1-6,2 9-8,-3-10 1,11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41.34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458 32 6,'0'0'5,"-10"-15"-1,10 15-1,-15-9-2,2 6 0,2 0 0,2 2 0,-4 1 1,-2 2-1,-1 3 1,-2 1-1,0 2 2,-1 2-2,-2 3 1,3 3 0,-3 3-1,3 3 2,1 4-1,1 6-1,1 4 1,1 4-1,2 3 1,-1 3-2,4 3 1,1 2-1,0-2 0,-1 2 1,2-2-2,1 0 2,2-3-2,2-3 2,2-2-1,4-1 0,1-4 0,4-4 1,3-3 0,3-4-1,1-4 1,1-3 0,1-4 0,-2-6 1,5-2 0,-4-6-1,0-6 1,1-2 0,-2-6 0,1-6 0,-2-4 0,-1-6-1,-4-8 0,-1-1 0,0-5-1,-3-5 0,-1-2 1,-3-1-1,-3-1 0,-3-1 0,1 0 0,-7 2 1,-4 2 0,-2 3 0,-6 4-1,-3 5 1,-3 3-1,1 6 0,-3 7 0,1 7-1,0 6-2,-3 9-2,5 10-4,-1 3-5,8 17-5,-6-2-1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42.67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91 80 3,'-17'38'4,"2"8"-1,-2 4-1,1 6 0,4 2-1,2 1-1,6-1 0,4-1 0,4-2 0,4-6 0,4-7 0,5-5 1,2-8 0,2-5 1,-1-7 1,1-4 0,0-8 1,3-3 1,0-7 0,2-7 0,-3-5-1,3-6-1,-1-4 0,-2-5-1,-1-6-1,-2-4-1,-3-3 1,-4 0-1,-2-3 1,-2 2 0,-3-1 0,-4 2 0,-3 1 0,-1 3 1,-3 0 1,-2 4-1,-4 2 0,-2 6 1,-1 3-2,1 6 0,-3 4-2,-2 6-1,-1 5-1,-1 6 0,-2 4 0,-1 5-2,-4 7-1,1 3-4,4 11-5,-6-3-2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43.81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785 156 16,'-11'-26'18,"9"17"-2,-9-9-1,1 9-18,-3 6-3,0 2-1,-1 5 1,-3 3 1,-3 6 0,-4 0 3,0 3 2,-1 5 0,1 2 0,-1 4 1,0 1-1,0 0 1,1 1 0,1 0 1,1 0-1,1-2 0,0 1 1,1 3-1,-1 0 1,-1 3-1,-1 3 0,2 2-1,2 1 0,0 3 0,4 2 0,0 0-1,5-1 0,5-1 0,3-1-1,2-5 0,4-2-1,3-5 0,4-4 0,6-8 1,5-4 1,2-6 0,3-3 2,2-5 1,3-3 2,2-2 0,-2-4-1,3 0 1,-5-4-2,1 0 1,-2-6-1,-1-2-1,-4-4 1,0-6-1,-4-5 2,-3-2 0,-4-4 1,-1-3 1,-6-1 0,-1-1 1,-2 3 1,-7 2-2,-1 1 0,-5 4 0,-2 4-2,-5 5-1,-1 4-1,-2 8-1,-2 3-2,-3 6-2,-2 7-1,-1 5-2,0 10-7,-8 0-9,4 22 0,-14-4 1</inkml:trace>
  <inkml:trace contextRef="#ctx0" brushRef="#br0" timeOffset="14938">2103 0 1,'-118'15'2,"4"3"0,0 1 0,-2 4 1,2 0-2,4 4 1,2 2-2,1 3 1,4 0-1,2 2 1,2 1-1,3-1 0,3 2 0,6-3 0,3 1 0,4 0 0,4 2 0,4 1-1,7 0 1,7 4-1,7 2 1,4 5-1,9 2 0,10 3 0,10 4 0,9 1 0,10 1 0,9 1 1,9-2 0,9 0 1,7-3 0,11 1 1,6-5 0,10 3 0,10-3 0,9 1 0,8-3 0,9-1-1,6-3 0,5-3-1,8 0 1,9-1-1,0-2 1,8-4-1,6 1 1,5-2 0,4-3-1,4-1 1,3-4-1,2-3 1,5-4-1,2-3 1,0-1-1,1-5 0,0-1 0,2-1 0,-2-1-1,-2-2 1,0-1-1,-4-3 1,2-2-1,-1-3 1,0-1-1,-2-6 0,-4 0-2,-4-7-1,0 3-1,-4-6 0,-6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3:40.28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 14 7,'0'0'19,"-4"-16"-3,4 16-4,0 0-14,0 0-11,3 14-7,-3-1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30.2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3662 884 13,'24'-43'15,"-24"43"-10,-9-45-3,9 45 2,0 0 1,9-59 1,-9 59 0,-14-42 0,14 42 0,-45-46 0,28 22-1,-27-1-2,7 0-3,-17-1 1,4-1-2,-6 1 1,-8-2 1,5 1-1,-7-1 2,4-1-1,-6-2 0,2 1-1,-11-3 2,-7 3-2,-2 1 0,-4 1-1,-4 1 1,-2 2 0,-2 6-1,-4 3 1,6 6-1,5 5 0,-1 3 1,4 6-2,4 4 2,0 4 0,5 1-1,3 4 1,7 0 0,4 1 0,5 2 0,5 2 0,3 1 0,5 1 1,0 4 1,3 0 0,-5 2 1,0 1-1,-2 3 1,-6 1 1,3 4-1,-3-2 0,1 4-1,0-1 0,0 2-1,-2 0 0,3 0 0,1-2 0,0 1-1,3 2 1,0 0-1,6 1 1,3 2-1,5 2 0,3 3 1,2 2-1,4 1 0,2-1 0,4 3 1,1-1 1,6 3 0,0 1 1,8 1 0,4 0-1,4 3 1,4 3 0,3 4-2,2 5 0,4 3 0,4 3-1,3 1 1,4 1-1,3 2 0,4-3 1,4 0-1,5-3 0,4-3 1,4 1-1,4-2 0,0 0 0,3 2 0,2 0 0,0-1 0,7-4 0,1-1 1,5-3-1,2-4 0,6-2 1,5-3-1,5-4 0,0-4 1,4-1-1,1-4 0,2-4 1,0-4 0,-1-3-1,1-3 0,4-1 0,3-7 0,2-2 1,0-8 0,0-2-1,2-4 1,6-6 0,-1-5 0,-2-8 2,-7 0 0,-7-10 1,10 2-1,-9-12 1,4-4 1,-2-7-2,-4-5 0,-10-8 0,11-2-1,0-5 0,-12-1-1,1-5 0,-3-2 1,-22-4 0,12-6 0,-13-5-1,-1-5 1,-14-6-2,11-3 1,-20-1 0,-5-1 0,12 1-1,-20 1 0,12 4 0,-17-5 1,-6 2 0,-15-4 0,1-2-1,8-2 1,-30-1 0,9-2-1,-10 1 0,-1 0-1,2 1 0,-2 3 1,6 3-1,-24 0 1,17 6-1,-8 5 1,-19 3 0,7 2 0,-16 6 0,-1 4-1,-20 5 0,5 4 0,-18 5 1,-1 5-1,2 5 0,-17 7-1,9 4 1,-9 8 1,-2 8-1,-6 8 1,2 10-1,-6 9-2,2 12-1,-5 9-6,-2 18-15,4 19-9,-1 5-1,1 9 0,-8-3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3:42.234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17 52 3,'-7'-18'3,"4"5"-2,-1 2 0,1 1-5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3:17.92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1061 115 5,'-7'-16'10,"-8"-2"-3,5 4-1,-3 0-1,3 3 1,-2-2-1,0 4 0,-4 0-1,1 1 0,-4 5-1,-2 5-1,-4 4-1,-4 7 1,-2 3-1,-4 5 2,-1 0 0,-1 0 2,-1 3-1,2-2 1,2 1 0,4-2-1,-1 3 0,3 1-1,1 4-1,1 3-1,2 4-1,1 1 0,2 3 0,2 0 0,4 1 0,3 2 0,2-2-1,4-1 1,5-1 1,2 0-1,2-4 1,2 0-1,3-2 1,2-2-1,2-2 1,3-3 0,0-1 0,6-3 0,3-2 0,6-1 1,3-3-1,3-2 1,4-4 0,2-4 0,2-5 0,3-6 0,0-3-1,0-7 1,1-4 0,-1-4-1,3-2 0,-1-2 1,2 2-2,-6-1 1,0-1 0,-3 0 0,-3 0 0,-4-1 1,-6 2 0,-6-3 0,-4 2 0,-8-2 0,-4 3 0,-7-3 0,-6 1 0,-5 1-1,-6 0 0,-6-2-1,-6 1 1,-5-1-1,-5 0 0,-5 0 0,-4 2 0,-3-2 0,-5 3 0,-2 4 1,-1 1-1,-2 6 0,1 3 0,0 9 0,1 6 0,2 10-1,2 7 0,7 11-2,2 4-5,9 10-12,8 13-9,-1-6-2,14 6 1,-6-18 1</inkml:trace>
  <inkml:trace contextRef="#ctx0" brushRef="#br0" timeOffset="27000">755 48 19,'-19'-21'12,"19"21"-5,-9-12-6,9 12-19</inkml:trace>
  <inkml:trace contextRef="#ctx0" brushRef="#br0" timeOffset="28016">521 1218 2,'-23'11'5,"-2"-1"0,0 3 0,-1-1-1,2 4 1,0-3-1,3 5 1,-1-1-2,2 3 1,1-1-1,2 6-1,1 3 0,3 4-1,-1 4 0,2 3-1,2 2 1,3 5-1,2 1 0,1-1 0,5-1 1,3 0-1,4-1 1,3 1 0,5-3 1,1-4-1,5-2 1,0-1 0,4-4 1,5-3 1,0-5 1,4-4 0,1-4 2,6-3-2,1-2 1,4-7-1,2-5 0,-2-3-2,5-4-1,-3-4-1,-2-2 0,-3-5 0,0-2 0,-3 0 1,-1-2-1,-5-4 3,-4 1 0,-3-3 0,-1 1 1,-8-5 0,-1 0 0,-10-5-1,-2 0 1,-9-3-2,-3-2-1,-6-3 0,-3-1 0,-3 0-1,-5 3-1,-2 0 1,-4 3-1,-3 2 0,-3 3 1,-6 3-1,-4 5 1,-6 2 1,-4 6-1,-2 3 0,-3 6 0,-3 5 0,-1 8 0,1 8-1,-4 6 0,3 12 0,1 10 0,1 11-2,4 3-3,10 13-7,4 5-18,7-1-2,20 2-1,3-15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31.17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52 3879 14,'0'0'20,"0"0"-1,0 0-1,0 0-2,0 0-3,0 0-4,0 0-2,0 0-2,0 0-2,0 0-2,0 0 0,11-6-1,0 8 1,1-1 0,1 0 0,1 0 0,3 1 0,0-1 0,3 1-1,2-1 1,0 1 0,0-1-1,3 1 1,0 2 1,0 0-1,1 0 1,0-1 1,0 1-1,0-2 0,1 1 0,0-2 0,-1-2-1,2 2 0,2 0 0,0 1-1,2 0 1,-1 1 0,1-1-1,4-1 1,-2-2-1,1-1 1,1-3-1,3-1 1,-1-4-1,1 3 0,1-2 0,6 1 1,-2-2-1,4 2 1,0 1-1,4 0 0,1-1 1,1 1-1,1-1 0,-3-2 0,1 1 0,-1 0 0,-1-1 0,-2 0 0,-3 1 0,1 1 0,-1 0 1,2 2-1,-1 2 1,0 0 0,-1 2 0,1 2-1,0 0 1,0 0 0,0 0-1,1 1 2,-4 0-2,2 1 0,-3 0 1,1 0-1,-2 0 1,1 2-1,-3-1 1,0 1 0,2-2 0,-1 0-1,-1-1 1,3 0-1,-2-3 1,-2 1-1,1-1 0,-1-3 0,-3 2 1,1 0-1,-2 0 0,-1 1 0,1 1 1,-1 2-1,0 0 0,1 1 1,-2 1-1,0 0 0,0 0 0,1 2 0,-2-2 0,-1-1 0,-2-1 0,-3 0 0,0 1 1,-2-1-1,-1 1 0,-3 0 1,2 1 0,2 1-1,-2 1 1,3 2 0,-1-1 0,3 0 0,-1-1-1,2 0 1,-4 1-1,1-3 0,-2 0 0,2 0 1,0 1-1,0-1 1,-1 1-1,2 0 1,-2 2-1,-1-2 1,0 0-1,-3 0 1,0-1-1,-3 0 0,0 1 1,-3 0-1,3 2 0,-1-1 1,-2-1-1,3 2 0,-3-2 1,-2 0-1,0 1 0,-2-4 0,-10-1 0,13 3 0,-13-3 0,0 0 0,0 0 0,0 0 0,10-1 0,-10 1 0,0 0 0,0 0 0,0 0 0,10-2 0,-10 2 0,0 0 0,12-2-1,-12 2 1,14-4-1,-14 4 1,17-6-1,-4 4 1,1 0 0,2-1 0,-5 1 0,5-1 0,-2 1-1,0 0 1,-1 0 0,-2 0 0,-11 2 0,18-5 0,-18 5 0,13-2 0,-13 2 0,0 0 0,10-2 0,-10 2 0,0 0 0,0 0 0,0 0 0,0 0 1,0 0-1,0 0 0,0 0 0,0 0 0,0 0 0,0 0 0,0 0 0,0 0 0,0 0 0,0 0 0,0 0 0,0 0 0,0 0 0,0 0 0,0 0 0,0 0 0,0 0 0,-4-11-1,4 11 1,-5-15 0,2 6 0,0 0-1,-2-4 1,0 1 0,0 0 0,-1-4 0,-2-3 0,2-3-1,0-4 0,1-3 1,0-3-1,-1-1 0,0-3 0,0-1 0,-1-1 1,-6 0-1,3-2 1,-3-5 0,0-2 0,2-3 0,-1-2 0,2-6 0,3-3 0,3-2 0,-1-3 0,2 0 0,1-1 0,0-4 0,0 1 0,1 3 1,-2-2-1,0 2 1,0-1-1,-2 1 0,0-1 1,-1 3-1,3-4 1,1 2-1,2 3 0,2 0 1,1 2-1,2 1 1,-1 0-1,-1 0 1,-2 3-1,1 0 0,-1-1 1,1 0-2,-1 1 1,2 4 0,0-1 1,1 6-1,5-1 0,-1 1 1,-1-1-1,-1 6 0,2 2 1,0 1-1,-2 3 0,0 0 0,-3 1 1,-3 5-1,1 0 0,2 1 0,-5-2 0,1 1 0,3 0 0,-1 2 0,2-3-1,1-1 1,-1 1 0,-1-1 0,2 3-1,-3 0 1,-1 0 0,0 1 0,-1 2 0,-1 0 0,0 1 0,0 0 0,-1 3 0,-2 1 0,-2-3 0,1 3 0,0-1 0,-1 3-1,-2 1 2,2 0-2,-2 3 1,3 1 0,1 3 0,-2 0 0,7 13 0,-10-16 0,10 16-1,-8-10 1,8 10-1,-10-5 1,10 5 0,-15-4-1,4 2 1,-4 1 0,-3-1 0,-4 1 0,-4 2 0,-6-1-1,-3 1 1,-7-2 0,-5 2 0,-4 0 0,-5 2 0,-4 0-1,-2 0 1,-5 2 0,-6 1 0,-5 2 0,0 1 0,-4-1 0,-2 2 0,-2-3 0,0 0 0,-2-4 0,3 0 0,-1-3 0,1-1 0,1 0 0,-5-1 0,0 2 0,-2-1 0,1 3 0,-2-1 0,1 2 0,1 1 0,-3-2 0,5 2 0,1-1 0,2 0-1,4 0 1,-2 0 0,1 2 0,1-1 0,0-1 0,4 0 0,0-1 0,5 0 1,-2-1-2,7-1 2,4 0-1,4-2 0,5 2 0,4 0 0,2 1 0,5 0 0,2 0 0,3 1 0,3-1 0,5 2 0,0-1-1,7 0 1,3-2 0,3 1 0,4 0 0,13-1 0,-15 2 0,15-2 0,0 0 0,0 0 1,0 0-1,-12-1 0,12 1 0,0 0 0,0 0 1,0 0-1,0 0 0,0 0-1,0 0 1,0 0 0,0 0 0,0 0 0,0 0 0,0 0 0,0 0 1,0 0-1,0 0 1,0 0-1,0 0 0,0 0 0,0 0 0,0 0-1,0 0 1,-10 4 0,10-4-1,-10 12 1,-1-2 0,-4 5 0,2 3 0,-4 4 0,-2 1 0,-3 5 0,-3 1 0,-1 4 0,-1-2 0,9 3-9,-1 2-25,7-8 1,11-7-2,-11-35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4:18.59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177 47 7,'-16'2'5,"5"1"0,-2-1-1,13-2-1,-16 3-1,16-3-1,-10 2 0,10-2-1,0 0 1,0 0-1,0 0 1,0 0-1,0 0 0,0 0-1,0 0-2,0 0-2,0 0-2,0 0-5</inkml:trace>
  <inkml:trace contextRef="#ctx0" brushRef="#br0" timeOffset="3813">606 43 3,'0'0'6,"-16"-8"0,16 8-2,-16-7 0,16 7-2,-16-4-1,5 2 0,-2 0 0,-1 2 0,-1-2 0,-3 2 0,-2-1 0,0 0 0,-1 1 0,0 1-1,1-2 1,2 0 0,1-1-1,2 1 1,0 0 0,1-1 0,1 0 1,4-1-1,-1 1 0,10 2 0,-17-1 0,17 1-1,0 0 0,0 0 1,-11 0-2,11 0 2,0 0-2,0 0 2,-15 10-1,6-4 1,-2 0-1,-2 3 0,0 5 1,-2-2-1,2 4 1,-3 2 0,2 3-1,1 1 1,0 2 0,2 0 0,-1 1 0,2 2 0,-1-1 0,0 1 0,3-1-1,1-1 1,0-1 0,0 1 0,1 0 0,2-1 0,0-1 0,3 2 0,-1-1 0,1 2 0,0 1 0,3 1-1,0-1 1,0 0 0,0 3 0,-1-2 0,1 1 0,-1 1 0,2 1-1,-2 2 1,1 1-1,0 4 1,2-1-1,1 1 1,0 0-1,0 0 0,2-1 1,1-1-1,1-3 1,1-1 0,2-1 0,-1-1 1,2-2 2,4 0-2,-2-1 1,4-3-1,1 0 1,-1-2-2,3-1 1,-1-4 0,0 0 0,0-5 1,5-1 0,2-6 0,2-2 0,3-4-1,1-3 1,3-3-1,0-4 0,1-4-1,-4-3 1,-7-4 1,-2-2-1,-5-4 1,-3-3-1,-6-6 0,-1-1 0,-2-4 0,0-2-1,0-4 0,0-2-1,-1-1 0,-2-2 1,-4-1-1,-3-2 1,-7 1 0,-5 4 0,-10 3 1,-3 4-1,-7 3 0,-4 7-1,-4 4 1,-2 9 0,-1 4-1,4 4 0,3 3 0,3 5 0,6 1 0,6 2 0,7 1-1,3 0-1,13 1-1,-15 0-2,15 0-4,0 0-5,0 0-15,11 8-2,-11-8 2,14-11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4:26.421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268 558 9,'-21'28'8,"7"6"0,-4-3 0,8 6-1,-4-1 0,7 6-1,-3-3-2,1 2 0,-2 2-1,1 2-1,-3-2 0,0 4 0,-1-3-1,-3 0 1,0 0 1,1 2 0,-1-1 3,3 0-2,3 0 2,2 1-2,5 1 1,5-1-1,4 0-2,5-1 0,3-3-1,4-1 0,1-3 0,4-2 0,2-2 0,0-1 0,-1-2 1,1-4-1,2 1 1,0-2-1,3-3 0,-1-2 1,2-3-1,0-2 1,4-5-1,3 0 0,0-2 0,2-4 1,3 1 0,-3-4-1,2-1 0,3-2 0,-3-2 0,-1-1-1,-2-2 1,-3 0-1,-2-3 0,-2 1 0,-1 2 0,-2-1 0,3 2 0,0-2 0,4 3 0,5-4 0,5 3 0,1-1 0,4 0 0,2 0 0,-1-1 0,4 3 1,0 1-1,2 1 0,1 1 1,6 1-1,2 0 0,6-1 0,2 1 0,1-3 0,4-1 0,2-2 1,2 0-1,3-2 1,3 0 0,0 0 0,3 0 0,4 2 0,2 0 0,0 0-1,-1 2 0,-2 0 1,-3 1-1,-3-2 0,-1 1 0,-8-3 1,-4-2-1,-6-1 1,-4-4-1,-6-5 1,-1 1 0,-6-6-1,0-2 1,-2-1 0,1-2 0,-3-3-1,-1-1 1,0 0 0,-2-3-1,-3-2 0,-5-3 0,-5-6 0,-3-1 0,-6-5 1,-3-6-1,-8-3 0,-6-2 1,-8-3-1,-8 0 0,-8 1 0,-14 1 0,-9 4 0,-12 2 0,-11 7 0,-11 3 1,-9 6-1,-11 4 0,-9 5-1,-7 5 1,-11 7 0,-8 4 0,-7 8 0,-6 7 0,-11 7 0,-7 7 0,-7 9 0,-7 4 0,-6 7 0,-5 5 0,-4 6 0,-3 4-2,7 4-2,3-1-4,15 6-7,14-1-11,21-7-6,32 2 1,22-17 0</inkml:trace>
  <inkml:trace contextRef="#ctx0" brushRef="#br0" timeOffset="1391">6205 157 69,'-32'-20'20,"2"15"-6,-15 8-11,-4 11-24,-11 11-1,-7 15 3,-8 8 5,-10 4 5,-5 5 5,-3 3 6,-4 2 4,3 0 2,-3-1 2,4 2 2,-3-2 1,2 2 1,1-3 0,1-1-2,5 2 0,1-4-2,8 5-2,3-3-2,10 5-3,7 1-1,9 2 0,9 1-2,13 1 0,10 3 1,15 0-1,14-1 0,12 2 2,15-1-1,15 0 1,14-2 0,14-1 0,17-2-1,16-1 1,14-3 0,9-5-1,15-5-1,11-8 1,7-8 1,8-8-1,1-11 1,2-6 0,1-13 0,4-6 0,-3-12 0,1-7-1,-4-9 1,0-6-1,-4-8 1,-6-7-2,-8-5 0,-9-5 0,-14-5 0,-14-5 0,-18-5 0,-16-5 0,-20-3 0,-16-4 1,-17 1-1,-15-4 0,-16 0 0,-14 0-1,-13 0 0,-11 3 1,-11 3-1,-14 2 0,-10-1 0,-10 3 1,-11 4-1,-15 7 1,-7 7 0,-13 7 0,-14 7-1,-12 13 0,-11 15 1,-12 13 0,-9 16-1,-2 13 1,-5 15-1,0 11 1,0 13-1,10 8-1,10 8-1,11 2-4,19 9-3,10-3-6,22 1-6,26 0-8,28-12-3,34-1 2</inkml:trace>
  <inkml:trace contextRef="#ctx0" brushRef="#br0" timeOffset="2375">11327 572 62,'31'-49'30,"-12"-6"-5,0 13-5,-14 1-32,-7 14-1,-17 9 0,-12 11 1,-18 5 0,-13 9 2,-15 3 3,-11 8 7,-13 5 4,-6 6 1,-10 4 2,-6 1 1,-3 5 3,-5-1-1,-1 5-1,-5-5 0,2 4-1,0-1-1,6 7-3,2-2 0,10 3-2,4 1-1,9 2 0,11 2-1,11 2 2,11 2-2,9 2 1,15-1 0,11 7-1,13 1 1,15 5 0,15 4 0,19 2-1,20 2 1,20 2 0,19-4-1,17-1 1,19-4-1,19-5 1,18-6 0,15-4-1,13-7 0,11-6 1,14-9-1,7-11 0,5-9 0,4-12 1,2-11-1,-2-11 0,3-13 1,-1-8-1,-8-10 0,-3-8 1,-13-7-1,-12-9 0,-17-10 1,-18-6 0,-27-6 0,-22-5 0,-32-3 1,-25-1-1,-23-4 0,-23-2 1,-24 1-2,-20 0 1,-27-1-1,-23-5 0,-19-3 1,-22 0-2,-24 4 2,-22 5-1,-25 7 0,-23 14 0,-20 14 0,-17 21-1,-17 28 1,-13 25 0,-7 30-4,-8 29-8,7 29-20,10 33 0,3 12-1,16 21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4:49.14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1073 3094 1,'-31'4'3,"-2"4"-1,1 1 1,-3 1-1,-4 1 1,2 1-1,-2 0 1,3 3 0,-4 0 0,2 3 0,-3-3-1,5 6 0,1-1 0,4 0 0,5 1 0,2 0 0,7 0-1,1-1 0,6-1 2,1-1 2,6-2 0,4 1 1,3-1 0,6 3 1,4-2-1,10 2 1,2 1-3,8 2-2,3-2-1,7 4 0,1-3 0,2 1 0,1 0-1,0-2 1,4 0 0,-1-1 0,3 0 0,3-1-1,3-2 1,2 0 0,4 1 0,0-3 0,2 0 2,2 2-1,0-2 1,-1 1 0,0 0 1,-2 2-1,2-1 1,3 1-1,0 0-2,0-2 2,-3 0-2,2-3 0,3 1 0,-3-3 0,0-2 0,-1 2 0,1-2 0,-1-1 0,4 1 0,0 0 0,1-2 1,1-1 0,3 1 0,-2-2-1,4 0 1,-1 0-1,2-1 0,-2-1 0,2 0 0,0-3-1,-1-1 1,-1-4 0,-5-1 0,-1-3 0,-3-2 0,-4-2-1,-6 0 1,-6-2-1,-2-1 1,-10-3-1,-4 1 1,-7 0-1,-9-1 1,-3-2 0,-4-3 0,-7-1 1,-3 0-2,-4-2 1,-3-7-1,-7 0 1,-4-6-2,-7 0 1,-8-4 0,-8-1 0,-11-3-1,-10 2 1,-10 1 0,-8 2 0,-14 4-2,-9 3 2,-12 4 0,-9 3-1,-7 4 0,-7 4 0,-7 5 1,-7 4-1,-6 2 1,-4 3 0,-1 1 0,-6 4 0,0 2 0,1 1 0,-8 6 0,-3 2 0,2 5 1,0 7-2,0 7 1,7 7 1,6 7-1,7 8 0,15 7 0,15 6 0,14 2-1,16 4-2,9-4-6,18-1-16,7 4-6,4-15 0,15-10-1</inkml:trace>
  <inkml:trace contextRef="#ctx0" brushRef="#br0" timeOffset="12125">175 92 4,'0'0'8,"-6"10"0,6-10-3,0 0-1,0 0-3,0 0-3,0 0-1,0 0-5,0 0-6</inkml:trace>
  <inkml:trace contextRef="#ctx0" brushRef="#br0" timeOffset="14469">5036 15 4,'15'-6'15,"-15"6"-4,8-11-6,-8 11-4,0 0-1,10 1-1,-10-1 0,0 0 1,0 0 0,10 12-1,-10-12-2,0 0-1,5 9-4,-1 0-6</inkml:trace>
  <inkml:trace contextRef="#ctx0" brushRef="#br0" timeOffset="33313">2573 4075 1,'0'0'11,"11"6"0,-11-6-2,0 0-4,0 0-2,0 0-2,5-9 0,-5 9 0,0 0-1,0 0 0,0 0-1,0 0 1,0 0-1,0 0 0,0 0 0,0 0 1,0 0 1,0 0 1,0 0 0,0 0 2,0 0-1,0 0 1,0 0 0,0 0-1,0 0-1,9-10 0,-9 10-1,0 0-1,0 0 1,0 0 0,0 0 1,0 0 0,0 0 0,0 0 1,0 0-1,0 0-1,0 0 1,0 0 0,0 0-2,0 0 0,0 0 0,0 0 1,0 0 0,9-8 0,-9 8 1,0 0-1,0 0 0,0 0 0,0 0-1,0 0 1,0 0-1,0 0 0,0 0 0,0 0 0,5-9 0,-5 9 0,0 0 0,0 0 0,0 0 0,0 0 0,0 0 1,0 0-1,0 0 0,0 0 1,0 0-1,0 0 0,0 0 0,0 0 1,-2-10-1,2 10-1,0 0 2,0 0-1,0 0 0,0 0 0,0 0 0,0 0 0,0 0 1,0 0-1,0 0 0,0 0 0,8-9 0,-8 9 1,0 0-1,0 0 2,0 0-1,0 0 0,0 0 0,0 0 1,0 0-1,0 0 0,0 0-1,0 0 1,0 0-1,0 0 1,-5-10 0,5 10-1,0 0 1,0 0-1,0 0 1,0 0-1,0 0 0,0 0 1,-5-9-1,5 9 0,0 0 0,0 0 1,4-10-1,-4 10 0,0 0 0,4-12 0,-4 12 0,3-10 1,-3 10-1,2-11 0,-2 11 0,0 0 0,0 0 0,0 0-1,3-9 1,-3 9 0,0 0 0,0 0 0,0 0 0,0 0 0,0 0 0,0 0 0,0 0 0,0 0 0,0 0 0,0 0 0,-1-9 0,1 9 0,0 0 1,0 0-1,0 0 0,5-11 0,-5 11 0,0 0 0,1-9 0,-1 9 0,0 0 0,0 0 0,0 0-1,0-9 1,0 9 0,0 0-1,0 0 1,0 0 0,0 0 0,0 0 0,0 0 0,0-11 0,0 11 0,0 0 0,2-12 1,-2 12-1,0 0 0,3-11-1,-3 11 1,0 0 0,0 0 0,0 0 0,0 0 0,0 0-1,0 0 1,0 0 1,0 0-1,0 0 0,0 0 0,0 0 0,0 0 0,0 0-1,0 0 2,0 0-1,0 0 0,0 0 0,0 0 0,0 0 0,0 0 1,0 0-1,0 0 0,0 0 0,0 0 0,0 0 0,0 0 0,0 0-1,0 0 1,0 0 0,3-10 0,-3 10 0,0 0 0,0 0 0,0 0 0,0 0 0,0 0 0,0 0 0,0 0 0,0 0 1,0 0-2,0 0 1,0 0 1,0 0-1,0 0 0,3-9 0,-3 9 0,0 0 0,0 0 0,0 0-1,0 0 1,0 0 0,0 0 1,0 0-2,0 0 1,0 0 1,0 0-1,0 0 0,0 0 0,6-9 0,-6 9 0,0 0 0,0 0 0,0 0 0,0 0 0,0 0 0,0 0 0,0 0 0,0 0 0,0 0 0,0 0 0,0 0 0,0 0 0,0 0 0,0 0-1,0 0 1,0 0 0,0 0 0,0 0 0,0 0 0,0 0 0,0 0 0,0 0 0,0 0 0,0 0 0,0 0 1,0 0-1,0 0-1,0 0 1,0 0 0,0 0 1,0 0-1,0 0-1,0 0 1,0 0 0,0 0 0,0 0 0,0 0 0,0 0 0,0 0 0,0 0 0,0 0 1,0 0-1,0 0 0,0 0 0,0 0 0,0 0 0,0 0 0,0 0 0,0 0 0,0 0 0,0 0-1,0 0 1,0 0 0,0 0 0,0 0 0,0 0 0,0 0 1,0 0-1,0 0 0,0 0 0,0 0 0,0 0 0,0 0 0,0 0 0,0 0 0,5-9 0,-5 9 0,0 0 0,0 0 0,0 0 0,0 0 0,1-11 0,-1 11 0,0 0 0,0 0 0,0 0-1,0 0 1,0 0 0,0 0 0,0 0 0,0 0-1,0 0 1,0 0-1,0 0 0,0 0 0,0 0-1,0 0 0,0 0-2,0 0-2,8-9-3,-8 9-7,0 0-5,8-9-2,3 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4:55.26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192 0 3,'-22'29'6,"-2"0"1,4 2-2,-2 0-1,3 5-1,1-1 0,1 5-2,5 1 0,1 2 0,1 2-1,4 2 1,0 0 0,2-2-1,3 3 1,3-4 0,5 0 0,0 0 0,2-3 1,4-2-1,0-4 0,7 1 0,-2-6 1,3 0-1,1-3 1,4-4 0,4-5 0,4-4 0,3-6 1,2-4-1,1-5 1,2-3-1,-3-5 1,-3-2-1,-2-2 1,-7-5 0,-3-1 1,-4-4-2,-2-3 2,-3-2-1,3-3-1,-2-3-1,1-2 0,1 1 1,1 0-2,-1 0 1,-3 2 1,-1 1-1,-5 1 1,-4 0 0,-3 5 0,-3-5 0,-3 1 0,-2-1 1,-2-1-1,-4-1 1,1 2-1,-3 0 0,1 1-1,-3 1 1,-1 4 0,-2 3 0,1 2 0,-3 5 0,0 2-1,0 1 1,2 3-1,0 0 0,3 2 0,1 0 0,3 1 0,1 0 0,11 6 0,-12-11 0,12 11-1,-16-4 1,16 4-1,-16 4-1,7 1 1,-3 3-1,0 2 1,-4 4-1,2 2 0,1 6-2,0-2-4,1 5-9,4 6-12,-9-8-1,9 6 0,-12-13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4:56.75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473 61 7,'-12'-24'11,"3"6"-10,5 8-6,4 10-1,-12-9-1</inkml:trace>
  <inkml:trace contextRef="#ctx0" brushRef="#br0" timeOffset="140">217 47 3,'-16'4'6,"-1"-3"-1,3 2-1,0 0-1,1 3-1,-1-1-1,2 3 0,-1 1 0,0 3 0,2 2-1,1 2 1,-2 4 0,4 1 0,-1 4 1,2 2-1,-1 1 0,3 1 0,-1 2 1,3 0 0,-1-1 0,2 4 1,0-2-1,0 1 1,0-2 0,2 1 0,0-2-1,0 0 0,2 1 0,1-4 0,1-1-1,1 0 1,2 0-1,0 1 1,2 1 0,-1-2-1,-1-1 0,0 1 0,1 1 0,-2-1 0,1 1 0,-1 0 0,0-1 0,2 1-1,0-1 2,1-1-2,0-3 1,1 0 0,-1-5 1,2-1-2,-1-4 1,1-1 1,-11-11-1,15 14 0,-15-14 1,18 8 0,-8-7 1,-1-1-1,4-1 0,-1-2 1,3 0-1,0-2 1,1-1-1,-2-5 1,1 1-1,-1-3 1,-2-2-1,-1-2 0,1-1 0,0-1-1,-1-1 0,3 0 0,-4 1-1,2-5 1,-1 2-1,0-3 0,1-3 1,-1-2-1,0-1 0,-2-2 0,1 0 1,-3 0-2,0-1 2,-2 0-1,-3 0 0,-1 0 0,-2-1 0,-1 0 0,0-1 0,-1 3 1,0 1-1,0 2 1,0 4-1,0 1 1,-1 5-1,2 0 0,-2 3 0,0-1 0,0 2 0,-1-1 0,-1-3 0,0 3 0,-3-4 0,2 1 0,-1-1 1,0 1-1,-1 2 2,-1 1-2,2 5 1,-1 0-1,9 12 0,-19-14 0,19 14 0,-19-6-1,9 5 1,0-1-1,-1 1 1,-4 2 0,1-2 0,0 1 0,-2 2 1,1-1-1,0 1 0,2 1 0,-1 0 0,3-1 0,-1 1-1,1 1 1,11-4 0,-17 5 0,17-5 0,-15 3-1,15-3 1,0 0 0,-11 4 0,11-4-1,0 0 1,0 0 0,0 0 0,0 0 0,0 0 0,0 0 1,0 0-1,0 0 0,0 0 0,0 0 0,0 0 0,0 0 0,0 0 0,0 0 0,0 0 1,0 0-1,0 0 0,0 0 0,0 0 0,0 0-4,0 0-6,0-9-13,0 9-6,2-14 2,-2 14-1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00.109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9 20 17,'0'0'22,"0"0"-1,-9-14-1,9 14-15,0 0-5,0 0-3,0 0 3,0 0 0,0 0 3,0 0 0,0 0 0,-12-3 1,12 3 0,0 0-1,0 0 0,0 0-2,0 0 0,0 0-1,0 0 0,0 0 0,0 0 0,0 0-4,0 0-5,0 0-11,0 0-4,0 0 0,16-9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02.09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56 36 16,'0'0'14,"-17"-3"-1,17 3-1,0 0-2,-13-6-1,13 6-3,0 0 1,0 0-3,0 0-2,0 0-1,0 0-1,0 0 0,0 0 0,0 0-1,0 0 1,0 0 0,0 0 0,0 0 0,0 0 0,0 0 1,0 0-1,0 0 0,0 0 1,0 0 0,0 0-1,0 0 1,0 0 0,0 0 1,0 0-1,-10-8 0,10 8 0,0 0 0,0 0 0,0 0-1,0 0 1,0 0-2,0 0 1,0 0 0,0 0 0,0 0 0,0 0-1,0 0 2,0 0 1,0 0 0,0 0 0,0 0 1,0 0 0,0 0 0,0 0 0,0 0-1,0 0 0,0 0-1,0 0-1,0 0 1,0 0-1,0 0 2,0 0-1,0 0 1,0 0-1,0 0 1,0 0-1,-11-6 0,11 6 0,0 0-1,0 0 0,-11-6-2,11 6-2,0 0-3,0 0-5,0 0-5,0 0-9,0 0-2,10-12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7:5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811 162 3,'13'4'5,"-13"-4"1,21 14 0,-5-7 1,5 6 1,-5 0 1,7 2 1,2 2 1,3-1 0,3 3 1,2-4-2,2 3-1,2-3 0,3 2-3,4-3-2,-2 0-1,-2-1-1,-7 0-2,-1-1 0,-7-4-2,-4 3-1,-8-5-3,-4 1-3,-9-7-2,0 0-10,0 0-6,0 0 1,4-15 0</inkml:trace>
  <inkml:trace contextRef="#ctx0" brushRef="#br0" timeOffset="407">1417 81 12,'-2'20'21,"-8"-11"-4,5 5-7,-4-2 0,3 3 1,-1-2 0,-7 1-2,4 1-1,-9-1-1,0 3-1,-4-1 1,-1 0-2,-5 0-1,1 1-1,2-2-1,-4 1 0,2 1-1,1-1 0,-4 2 0,3 0-1,5 1 0,-2 0 0,1-1 0,3-1 0,2-4 0,5 0 1,1-2-1,4-3 0,-1 0 0,10-8 1,-12 8-1,12-8 0,0 0 0,-11 4 1,11-4-1,0 0 1,0 0-1,0 0 1,4-11 0,5 2 0,8-4 0,3-3-1,5-5 1,7-2-1,8-6 1,3-3-1,2-3 0,1-1 1,-1-2-1,3 0 0,-2 1 0,-2-1 1,2 2-2,-7 5 2,-2 6-1,-5 3 0,-2 5 1,-11 5-1,-6 4 1,-13 8-1,0 0 1,0 0 0,-17 17-1,-3-1 1,-9 3-1,1 5 1,-4 3-1,-6 3 0,3 3-1,-2-2-2,4 2-3,-1-3-6,5 3-7,0 5-11,-1-7-2,13 6 1,-7-9 0</inkml:trace>
  <inkml:trace contextRef="#ctx0" brushRef="#br0" timeOffset="1235">1003 841 18,'-20'-9'25,"-10"-16"0,14 2 1,-7-9-15,6 0-9,7 3 0,4 7-2,3 1-1,3 6-2,2 6 1,-2 9 0,10 5 1,-5 10 1,2 5 1,5 4 1,2 6 0,4 3 1,3 3 0,4 0-1,3-1 0,3-4-1,2-2 0,0-4 0,-1-2 0,-2-5 0,-2-3 0,-4-2-1,-4-5 1,-5-2-1,-1-2 0,-14-4-10,14 5-15,-22-18-3,8 13 3,-8-33-1</inkml:trace>
  <inkml:trace contextRef="#ctx0" brushRef="#br0" timeOffset="1625">1420 601 31,'-6'31'28,"6"20"2,-19-1-2,-7 13-19,-5 13-9,-10 11-13,3 13-12,-26-8-3,3 9 0,-25-18 0</inkml:trace>
  <inkml:trace contextRef="#ctx0" brushRef="#br0" timeOffset="12407">2764 508 10,'1'10'19,"-1"-10"1,14-2-1,-5 0-15,7 7-5,5 5 0,4 3 1,4 8 0,1 6 0,1 6 1,-3 5 0,1 4 0,-2 2 1,-1 1 1,-2-4-1,-2-4 1,1-7 0,-5-5-1,1-8-1,-5-7-4,0-13-8,-2-4-5,-7-17-4,9 2-2</inkml:trace>
  <inkml:trace contextRef="#ctx0" brushRef="#br0" timeOffset="12688">3371 354 15,'0'0'22,"1"19"-2,-14 10-3,-8 14 0,-11 13-4,-13 10 1,-9 12-2,-15 6-4,-5 4-2,-7 1-4,2-3-7,-2-6-16,7-1-8,-9-18-2,14-7 1</inkml:trace>
  <inkml:trace contextRef="#ctx0" brushRef="#br0" timeOffset="51719">9 842 4,'0'0'11,"-9"-3"-7,9 3-13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04.468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79 40 1,'-2'10'5,"3"7"2,-1-17 4,0 17 1,0-17 2,0 0 2,0 0-1,0 0 2,-10-7-3,10 7-2,-10-14-3,10 14-3,-9-13-2,9 13-2,0 0-1,-11-10-1,11 10 0,0 0-1,0 0 0,0 0 0,0 0 0,0 0 1,0 0 0,0 0 0,0 0 1,0 0 0,0 0-1,0 0 1,-11-9-1,11 9 1,0 0-1,0 0 0,0 0 1,-10-3-1,10 3 1,0 0-1,0 0 0,0 0 1,0 0-1,0 0 1,0 0-1,0 0 0,0 0 0,0 0 0,0 0 0,0 0 0,0 0 0,0 0 0,0 0 0,0 0 1,0 0-1,0 0 0,0 0 1,0 0-1,0 0 1,0 0 0,0 0-1,-9-13 1,9 13 0,0 0 0,0 0-1,-6-11 0,6 11 1,0 0-2,0 0 2,0 0-1,0 0 0,0 0 0,0 0 0,0 0 0,0 0 1,0 0-1,0 0 0,0 0 0,0 0 1,0 0-1,0 0 0,0 0 0,0 0 0,0 0 0,0 0 0,0 0 0,0 0 0,0 0 1,0 0-1,0 0 0,0 0 0,0 0-1,0 0 1,0 0-2,-10-9-2,10 9-5,0 0-7,0 0-14,10 11-1,-10-11 1,21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15.81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17.90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7 21 8,'0'0'6,"0"0"0,-2-13-2,2 13-1,0 0-1,0 0 0,0 0-2,0 0 0,-6-8 0,6 8 0,0 0 1,0 0-1,0 0 0,0 0 1,0 0-2,0 0-1,0 0-4,0 0-6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19.687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74 30 2,'-14'-8'9,"14"8"-1,-14-10-2,14 10 0,-11-8-2,11 8-1,0 0-1,0 0-2,0 0 0,0 0-1,0 0 1,0 0-1,0 0 0,0 0 0,0 0 1,0 0 0,0 0 0,0 0 0,0 0 0,0 0 1,0 0 0,0 0 1,0 0 1,-9-2-1,9 2 2,0 0-1,0 0 0,0 0 0,0 0-1,0 0 1,-11-4-2,11 4 1,0 0-1,0 0 1,0 0-1,0 0 0,0 0-1,-9 3 0,9-3-1,0 0-1,0 0-2,0 0-8,-6 20-7,6-20-1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5:21.578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12 19 19,'0'0'21,"-10"-7"-2,10 7-2,-2-12-17,2 12-5,0 0-3,19 7-2,-2 7-6,-6-5-5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2:05.875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59 219 1,'0'0'4,"0"0"0,0 0 0,0 0-2,0 0 0,0 0-2,0 10 1,0-10 0,1 10 0,-1-10 0,5 15 0,-4-4 1,1 0 0,2 4 0,-4 0 0,5 2 0,-6 3 0,3 2 0,-3 2 1,3 1-1,-3 2 1,-1 3 0,2 0 0,-4 1 0,4-2 0,-3 2 1,0-1-1,0-1 0,-2-2-1,2-1 1,-1-1-1,2 0-1,-2-1 0,1 0 0,5-1 0,-3 2-1,5-2 0,-3 0 0,3-2 1,3-2-1,-5-2 1,5 0-1,-6-1 1,3-3-1,-2 1 1,3-2-1,-3 2 1,0 1 0,5 4-1,-5-2 2,3 2-2,-2 2 0,-1 2 1,1 2-1,0-1 0,1 2 0,-3-2 1,4 0-1,-1-1 0,1 0 0,-1-1 1,0 0-1,-1 0 1,1-3-1,2 2 1,-2-2 0,-3 1 1,2-4-1,0 2 1,0-2-1,0 0 0,0 2 0,-1 0 0,0 0 0,0-1-1,2 3 1,-3-1-1,2 1 0,-1 2 0,0-2 0,1 2 0,-2 0 0,4 2 0,-4 1 0,4 0 0,-3 1 0,-1 1 0,1 1 0,-2 0 1,4 1-1,-5 4 0,4-1 0,-5 0 1,3 1-1,5 1-1,-6 0 1,3-2 0,-3-1 0,1 1 0,-3-3 0,2-1 0,-2-1 0,-3 1 1,3-3-1,-2 1 1,3 0-1,1-1 0,0 2-1,3 1 1,-6 1 0,1 1 0,2 1 1,-4 0-1,1 2 1,-3-1 0,2-1-1,-4 2 1,3 0-1,1 0 1,-3 1-1,1 2 0,-1 0 1,-1 1-1,0 1 1,-1-1 0,2 0 0,-4 0-1,3-3 1,-1-2 0,0 2-1,1-3 0,3 1 0,1-1 0,-2-1 0,2-1 0,0 1 0,5-1 1,-1 2-2,-1 0 1,0-2 0,-1 2-1,2-3 0,0 4 1,1-5-1,-1 1 0,1-8 1,2 5 0,0-5 0,3 0 0,-1-2 0,-1-1 1,0 2-1,-1-3 0,2 0 0,-3-2 0,0-1 0,2 1 0,-4-14 0,6 25 0,-6-25 0,6 20 1,-6-20-1,6 18 1,-6-18-1,6 14 1,-6-14 0,0 0 0,0 0 0,0 0 0,0 0 1,49 28-2,-49-28 1,0 0 1,52 12-1,-52-12 0,44 10 0,-44-10 0,55 8 0,-55-8 0,59 19 0,-59-19 0,66 18-1,-66-18 1,76 23-1,-76-23 1,76 26 0,-35-13 0,2-2-1,-2-2 1,1 1 0,-42-10-1,79 20 0,-79-20 1,78 13-1,-78-13 0,76 16 1,-76-16 0,81 15 0,-81-15 0,78 11 1,-78-11-2,76 5 1,-76-5 0,73 6 0,-73-6-1,68 5 0,-68-5 0,68 8 0,-68-8 0,65 14 0,-65-14 3,64 6-4,-64-6 1,66 9 4,-66-9-3,62 8-1,-62-8 3,67 3 1,-67-3-4,61 3 5,-61-3-5,55-3-4,-55 3 4,55-9 0,-55 9-3,47-9 0,-47 9 0,46-9-1,-46 9 4,46-5 0,-46 5 0,44 2 0,-44-2 0,46-5-1,-46 5 1,46-1 0,-46 1 1,48-3-1,-48 3 0,52-8-1,-52 8 1,53 1 0,-53-1 0,61-1 0,-61 1 1,69 3-1,-69-3 0,67 7 0,-67-7 0,70 4 0,-70-4 0,65 9 0,-65-9 3,59 8-3,-59-8 4,56 10-4,-56-10 3,50 7 0,-50-7-3,47 2 0,-47-2 0,48 1 0,-48-1 0,44-6 0,-44 6-3,0 0-1,56-10 4,-56 10 1,0 0-4,41-6 3,-41 6-3,0 0 3,0 0 0,46-5 0,-46 5 0,0 0 0,0 0 0,0 0 0,49-11 0,-49 11 0,0 0 0,0 0 0,0 0 0,0 0 0,42 5 0,-42-5 0,0 0 0,0 0 0,0 0 3,0 0-3,49 18 3,-49-18 1,0 0 0,0 0 1,0 0-5,0 0 4,0 0-4,44 25 4,-44-25-4,0 0 0,0 0 0,42 31 0,-42-31 3,0 0-3,0 0 0,46 31-4,-46-31 4,0 0 0,0 0 0,0 0 0,41 9 0,-41-9-1,0 0 1,0 0 4,0 0-4,0 0-1,0 0 1,0 0 0,44-14-1,-44 14 1,0 0 0,0 0 0,0 0 0,0 0 0,0 0 0,0 0 0,0 0 1,0 0-2,0 0 1,0 0 0,0 0 0,0 0 0,0 0 0,0 0-1,0 0 0,0 0 2,0 0-2,0 0 1,0 0 0,0 0 0,0 0 0,0 0 1,0 0-2,0 0 1,0 0 0,0 0-1,0 0 1,0 0-2,0 0 1,0 0 1,0 0-1,0 0 0,0 0-1,0 0 1,0 0 1,0 0 0,0 0-1,0 0 1,0 0-1,0 0 1,0 0 0,0 0 0,0 0-1,0 0 1,-21-43 1,21 43-1,0 0 0,0 0-3,0 0-1,0 0 5,0 0-1,0 0 0,0 0 0,0 0 0,0 0-1,0 0 5,0 0-1,0 0-3,0 0 0,0 0 0,0 0 0,0 0-1,0 0 1,0 0 1,0 0-1,0 0 0,0 0-3,0 0 0,0 0 0,0 0 0,0 0 3,0 0 0,0 0-3,0 0-1,0 0 7,0 0-3,0 0 0,0 0 1,-39-42-5,39 42 1,0 0 3,0 0-1,0 0-2,0 0 3,0 0 0,0 0 0,0 0 0,0 0 0,0 0 0,0 0 0,0 0 0,0 0-1,0 0 1,0 0 0,0 0-1,-10-42 1,10 42 0,0 0 0,0 0 0,0 0 0,0 0 0,0 0 0,0 0 0,0 0 0,0 0-1,0 0 2,0 0-2,0 0 1,0 0 0,0 0 0,0 0 0,0 0 0,0 0 0,0 0 0,0 0 0,0 0 0,0 0 0,0 0 0,0 0 0,0 0 0,0 0 0,0 0 0,0 0 0,0 0-1,0 0 1,0 0 0,0 0 0,0 0-1,0 0 1,0 0 0,0 0 0,0 0 0,0 0 0,0 0-1,0 0 0,-13-44 0,13 44 0,0 0 1,0 0-2,0 0 2,0 0-1,0 0 1,0 0 0,-10-41 0,10 41 0,0 0 0,0 0 0,0 0 0,0 0 0,0 0 0,0 0-1,0 0 1,0 0 0,0 0 0,0 0 0,0 0 0,0 0 0,0 0 1,0 0-1,0 0 0,0 0 0,0 0 0,0 0 0,0 0 1,0 0-1,0 0 0,0 0 0,0 0 0,0 0 0,0 0 0,0 0-1,0 0 1,0 0 0,0 0 0,0 0 0,0 0 0,0 0 0,-26-42 0,26 42 0,0 0 0,0 0 0,0 0-1,0 0 1,0 0 0,0 0 0,0 0 0,0 0 0,0 0 0,0 0 0,0 0 0,0 0 0,0 0-1,0 0 1,0 0 0,0 0 1,0 0-1,0 0 0,0 0 0,0 0-1,0 0 1,0 0 0,0 0-1,0 0-1,0 0 2,0 0-1,0 0 1,0 0 0,0 0 0,0 0-1,0 0 1,0 0 1,0 0-2,0 0 1,0 0 0,0 0 0,0 0 0,0 0-1,0 0 1,0 0-1,0 0 1,0 0 0,0 0 0,0 0 0,0 0 0,0 0 0,0 0-1,0 0 0,0 0 1,0 0-1,0 0 0,-6-42 1,6 42-1,0 0 0,0 0 0,0 0 0,0 0 0,0 0 0,0 0 0,0 0-2,0 0 2,0 0-1,0 0 1,0 0 0,0 0-1,0 0 1,0 0 1,0 0 0,0 0 0,0 0-1,0 0 1,0 0 0,0 0 0,0 0 0,0 0 0,0 0 0,0 0 0,0 0 0,0 0-1,0 0 1,0 0-1,-4-45 0,4 45 0,0 0 1,0 0-1,0 0 1,0 0-1,0 0 1,0 0 0,0 0 0,0 0 0,0 0 0,0 0 0,0 0-1,0 0 0,0 0 0,0 0-2,0 0 1,0 0 0,8-27-1,-8 27 0,0 0 1,0 0 0,0 0 1,0 0 0,0 0 0,0 0 1,0 0 0,0 0 0,0 0 1,0 0-1,0 0 0,0 0 1,0 0-1,0 0 0,0 0 1,0 0-1,0 0 0,0 0 0,0 0 0,0 0 0,0 0 0,0 0 1,0 0-1,0 0 1,0 0-1,0 0 1,0 0-1,0 0 0,0 0 0,0 0 0,0 0 0,0 0 0,0 0 0,0 0 1,0 0-1,0 0 1,-4-13 1,4 13-1,0 0-1,0 0 2,0 0-2,0 0 2,-13-13-2,13 13 1,0 0 0,0 0-1,0 0 2,0 0-1,-12-12-1,12 12 0,0 0 0,0 0 0,0 0 0,0 0 0,0 0 0,0 0 1,0 0-1,0 0 1,0 0 0,-8-10 0,8 10-1,0 0 1,0 0-1,-6-10 0,6 10 0,-3-11 0,3 11 0,0 0 0,-2-13-1,2 13 1,1-10 0,-1 10 0,0 0 1,0 0-2,0 0 2,-2-9-2,2 9 2,0 0-1,0 0 0,1-13 0,-1 13 0,1-13 0,-1 13 0,1-14 0,-1 14 0,2-15-1,-2 15 2,2-14-1,-2 14-1,0-14 1,0 14 0,2-15 0,-2 15 0,3-12 0,-3 12 0,-3-16 0,3 16 0,1-15 0,-1 15 0,-1-15 0,1 15 0,-3-13 0,3 13 0,3-11 0,-3 11 0,0 0 0,-1-9 0,1 9 0,0 0 0,0-13 1,-1 4-1,1 9 1,-4-16-1,4 16 0,2-15 0,-2 15 1,-3-17-1,3 17 0,1-15 0,-1 4 0,1 0 1,0-3-1,-1 1 1,0-3-1,2 0 0,-2-1 0,1-1 1,-1 3-1,0-2 0,-1 1 0,0-2 1,-1 0-1,1 0 1,-2 2-1,0-3 1,0 1 0,1 0 0,-1-1 1,-1 1 1,2-1 0,-2 2 0,1-4 0,1 2 0,0-3 0,-1 3-1,0-4-1,2 2 0,-3-2 0,3 2-1,-1 0 2,2-1-1,-2 1 0,0 0 1,1-2 0,-1 3 0,2-4-1,-4 0 1,4 0-2,0 0 1,0-1-1,1 2 1,2 0-1,1 0 0,-2 4 1,2-1-1,-1 2 0,0 2 0,-2-1 0,1 0 0,-1-2 1,-1-1-1,1-3 0,0-1 0,0-5 0,1 0 0,0-3 0,2 0 1,-1-2-1,1 2 0,-1-2 0,-2 1 0,1 2 0,-1 0 0,0-1 0,-1-1 1,-2 2-1,1 0 1,-1 0 0,1-2 0,-1-2 0,0 1-1,-1-1 1,1-2 0,-2 1-1,1 1 0,-1-3 0,-2 3 1,1 1-1,1 4 1,0 3-1,-1 1 1,2 2-1,1 2 1,1 0-2,2 4 2,0-3-2,1 0 1,-1 1 0,1 0-1,2 0 1,-2 0 0,1 0 0,-1-2-1,0 0 2,1-1-1,0-2 0,1 0 0,0 0 0,-2 1 0,1 0 0,3 1 0,-4-1 0,0 2 0,0 2 0,-1 1 0,0 0 0,1 1-1,-1-1 1,0 3 0,3 0 0,0-3-1,3 2 2,-2-2-1,1 1 0,0 1 0,-1 0 0,0 1 0,-1 3 0,0 3 0,-3-1-1,0 2 1,-1 9 0,4-13 1,-4 13-1,5-12-1,-5 12 1,5-9-1,-5 9 1,0 0-1,0 0 0,10-11 0,-10 11 1,0 0 0,0 0 0,0 0 0,0 0 0,0 0 1,0 0-1,0 0 0,4-9 0,-4 9 0,4-11 0,-4 11 0,7-12 0,-7 12 0,6-13 0,-6 13 0,10-11 0,-10 11 0,12-10 0,-12 10 0,12-16 0,-5 5 1,2-2-1,0-3 0,-2-2 0,3-3 0,-2 0 0,2-2 0,-1-1 0,1 1 0,0-2 0,3 1 0,-1 1 0,1 2 0,0-1 0,0 3 0,0 0 0,0 0 0,-1 0 0,-1 1 0,0 0 0,-1-1 1,-3-1-1,-1 2 1,1-1-1,-1 1 1,-2 2-1,-2 2 0,-1 0 0,-1 1 1,2 3-1,-1 0 0,0 1 0,-1 9 1,3-18-1,-2 9 0,0 0 0,0-2 1,-2 0-1,0-1 0,-1 1 1,0-1-1,-1 0 1,-1 0 0,0 1-1,-1 1 1,5 10-1,-7-17 1,7 17 0,-8-13 0,8 13 0,-9-9 1,9 9-1,0 0 0,-12-10-1,12 10 0,0 0 1,0 0-2,0 0 1,0 0 0,0 0 0,0 0 0,0 0 0,-10-6 0,10 6 0,0 0 0,0 0 0,0 0 0,0 0 0,0 0-1,0 0 1,-10-3 0,10 3 0,0 0 0,-11 5 0,11-5-1,-11 6 1,11-6 0,-16 8-1,16-8 1,-15 13-1,15-13 1,-14 16-1,6-5 1,-2 0-1,-1 2 1,1 0 0,-2 1 0,-1-1 0,-1 2 0,-2-4 0,0 2 0,2-2 0,1 0 0,-1-3 0,2 1 0,0-1 0,0-2 0,3 0 0,-1-1 0,-1-3 1,-1 1-1,-2-2 0,2 1 0,1-1 0,-4-1 0,2 1 0,-2 0 0,1 2 0,-3 1 0,2 1 1,-2 0-1,-1 2 0,-1 0 0,0 1 1,1-1-1,-4 2 0,2-3 0,-2 1 0,-1 3-1,-2-2 1,-2 3-1,-2-1 1,-4 3 0,-1 0 0,-3 1 0,-3-1 0,-2 0 0,-3 1 0,-2-2 0,-5 0 0,0 0 0,-5 0 0,-2 0 0,-2 3 0,-2-1 0,-4 2 0,-2-1 0,-1 2 0,-5-1 0,-1-2 0,-1 1 0,1-5 0,-3 1 0,3-3 0,0-2 0,0-3 0,3 0 0,2-2 0,2 1 1,0-1-1,4-1 0,2 2-1,2-1 1,2 4 1,4-5-1,3 0 0,2 0 0,4-6 1,-1 1-1,2-3 1,-1-2-1,3-5 0,-3 0 1,0 0-1,1-1 0,-1 4 0,3-2 0,0 3 0,-3 1 0,5 3 1,4 3-1,4 2 0,-5 1 1,9 2 1,-3 1-2,5 2 1,11 1-2,-2 5-1,5 0 1,5 6-3,7 0-7,4 1-19,12 10-1,1-8-1,6 2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7:38.79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2234 678 43,'0'0'28,"-21"-2"0,21 2 0,-21-13-21,6 0-8,-2-4-1,1 2 0,-2 0 1,-1 0 0,0 0 1,-3-1 0,-1 3 3,-4 1 0,1 3 0,-6-1 1,0 4 1,-6 0-1,1 2-1,-5 1 0,-1 1-1,-2 0-1,-4 1 0,-2 1-1,-4 0 1,-5 2-1,1 1 0,-5 1 1,-3 4-1,-4 0 1,1 4-1,-2 1 1,1 3-1,1 2 0,-3 1 0,0 5 0,4 0 0,1 4 0,1 4-1,0 4 1,2 1-1,1 4 2,3 4-1,3-2 0,3 4 1,4-1 0,4 0 0,5-1 1,7-2-1,6 1 1,7-1-1,8 2-1,6-1-1,11 3 1,8 3-2,6 1 1,7 7 1,6 0-1,4 3 1,5 6 0,6 5 0,1-1 5,7 1-5,5-1 1,8 2-1,9-5 1,7 0-1,8-10 0,8-4 0,5-4-2,2-3 2,3-6-1,2-2 1,0-6 1,1-2 0,-1-6-1,-3-2 2,-2-8-2,3-10-3,-2-5 4,4-10 0,-3-11-1,-2-10 0,-3-12 0,2-7-1,-6-10 1,-5-2 6,-3-13-3,-7-8-3,-6-7-1,-7-7 1,-6-7 0,-7-6 0,-7-6 1,-8-9-3,-11-2 0,-9-7 3,-11 3 1,-10-6-1,-11 4 0,-12-2 0,-12 5 0,-10 6 0,-13 13 0,-7 9 0,-12 13 0,-12 16 1,-13 16-1,-12 19 1,-12 22-1,-12 19-1,-11 17 1,-15 25-2,-9 26 0,-11 17-3,-2 29-4,-11 13-11,0 20-16,12 19 0,-5 11-2,16 5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8:38.390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355 367 2,'0'0'7,"0"0"-2,0 0-2,0 0-2,0 0-1,0 0 1,0 0 0,0 0 1,0 0 1,0 0 2,1 12 0,-1-12 0,0 13 1,0-13 1,-3 21-1,0-8 0,2 3-1,-2 1-1,1 1 1,-3 0-1,-1 2 0,0 0 0,0 0 0,-1 1 0,-3 0 0,2-1 0,-2 2-1,0 0 0,-1 0 0,0 1 0,-2 1-1,0 1-1,-1 0 1,1 2 0,-2-3 1,1 1 0,1 1 0,-3 0 1,1-1-1,1 1 0,-2-3 0,2 3-1,1-2 0,-1 1 0,1-5-1,2 1 1,3-5-1,1-1 0,1-2 0,2-2-1,4-11 0,-8 13 1,8-13-1,0 0 1,-2 11 0,2-11 0,0 0 0,9-20 0,-3 1 0,3-7 0,5-10 1,2-7-2,5-8 0,4-5 0,1-7 0,7-1 0,0-2 0,1 0 0,1 0 0,-1-1 0,0 3 0,0 1 0,-3 7 1,-3 5-1,-3 9 1,-2 8-1,-5 8 0,-1 8-1,-4 9 1,-1 7 0,-1 6-1,0 5 1,3 5-2,-2 4 2,4 7 0,-1 6 0,4 7 0,2 7 2,-1 4-2,3 5 1,0 6-1,0 3 1,-1-2 0,2 2 1,-4-6 0,-1-1 0,-4-8 1,1 1-1,-5-12 1,0-4-1,-3-6-1,0-6 0,-2-7-1,-1-4 0,-5-10-3,0 0-4,0 0-16,0 0-11,0 0 0,-9-19-1,-13-6 1</inkml:trace>
  <inkml:trace contextRef="#ctx0" brushRef="#br0" timeOffset="985">254 706 38,'0'0'25,"0"0"0,0 0-9,0 0-6,18-2-4,2 2 0,3-2 0,9 4 1,0-6 1,7 4 1,-1-6 0,8 3 1,-2-9-3,9 5 1,-4-8-4,3 1 0,1-1-3,-3-1-8,-2 1-25,-2 9-3,-14-3 0,-7 5-2</inkml:trace>
  <inkml:trace contextRef="#ctx0" brushRef="#br0" timeOffset="1719">2183 291 13,'-13'-12'22,"-15"-7"-1,8 13-4,-12-2-7,0 10-5,-2 10-3,-2 5 0,2 8 2,-1 6 0,3 7 2,-1 4 1,7 7 0,3 3 0,9 7-1,7-1 0,8 8-2,7 2-2,12 4 0,9 1-1,9-2 0,9-6 0,9-3 1,3-10 0,6-10 1,3-13-1,4-7 1,-3-19-1,1-7 0,-2-14-1,-2-9 2,-4-11-2,-3-6-1,-9-11 2,-5-6-1,-10-4 1,-7-8-1,-11-3 1,-9-1-1,-11-3 1,-9 2 0,-11 0-1,-7 7 1,-7 2-1,-8 12 1,-9 7 0,-5 11-2,-8 9 2,-5 13-2,-7 12 1,-5 10-1,0 12 0,3 9-1,6 10-2,7 2-9,13 12-23,15 10 1,10-4-1,17 5 1</inkml:trace>
  <inkml:trace contextRef="#ctx0" brushRef="#br0" timeOffset="3391">1124 1478 7,'11'-8'10,"1"1"-1,-12 7-2,15-11-3,-15 11-3,0 0-4,12-6-3,-12 6-10</inkml:trace>
  <inkml:trace contextRef="#ctx0" brushRef="#br0" timeOffset="7391">1274 1667 22,'0'0'27,"11"9"-2,-1-13 2,-7-12-15,1-4-9,3-5-3,1-4 1,3-3 0,0-1-1,2-1 2,-1 2 0,0 3 0,-2 3 1,-1 1 0,-2 3 2,0 4-1,-2 2 1,-1 5 0,-3 1-2,-1 10 1,1-11-2,-1 11 1,0 0-2,1 13-1,0-2 1,2 5-1,-1 2 0,2 6 0,-1 3 0,1 5 0,1-2 0,0 6 0,-5-36 0,7 73 0,-7-73 0,2 72 1,-2-72-1,-1 63 0,1-63 0,-8 47 2,8-47-1,0 0 2,0 0-1,0 0-1,0 0 1,-43 43-1,43-43 1,0 0-2,0 0 1,-56-4-2,56 4 2,0 0 0,-45-4-1,45 4 0,0 0 1,0 0 0,-44-5 0,44 5 0,0 0-1,0 0 1,0 0-1,0 0 1,0 0 1,0 0 0,0 0 0,49 14-1,-49-14 2,57 1-1,-57-1 0,70-3-1,-70 3 0,74-10-3,-74 10-3,63 1-9,-63-1-23,51-6 1,-51 6-2,0 0 3</inkml:trace>
  <inkml:trace contextRef="#ctx0" brushRef="#br0" timeOffset="10469">2012 828 1,'-19'-11'9,"19"11"-1,-18-15 1,18 15 2,-17-13 0,17 13 1,-15-13-1,15 13 0,-14-11-1,14 11-4,-12-6-1,12 6-3,-10-3-1,10 3 0,0 0-1,-10 1 2,10-1 0,0 0 1,0 0 0,0 0-1,0 0 1,0 0 0,0 0 1,16 0-1,-1 3 0,6-1 0,8 2 1,6-1-1,8 3 1,3-3-1,6 1 0,2-3 0,2-1-1,-8 0 0,1-2 0,-2-2 1,1 2 1,-5-4 0,2 3-1,-7-1-1,2 2 1,5-3-1,-3 3 0,-5-1-1,2 1-1,-6 0 0,-1 2 0,-7 1-1,-4-1-2,-3 3-2,-9-4-4,0 6-9,-9-5-11,0 0-5,-10 8 0,-6-12 1</inkml:trace>
  <inkml:trace contextRef="#ctx0" brushRef="#br0" timeOffset="11125">2346 253 48,'-1'9'28,"-8"-11"0,9 2-2,0 0-19,-9 9-7,9-9-1,9 11 0,-3 1 1,2 2 1,0 7 0,1 2 1,-1 9 1,2 2-1,1 8 1,-3 4-1,1 7-1,-3-1 0,5 3 0,-4 1 0,1 0-1,-3 0 1,0 1 1,-3-4 1,1-2 0,-2-6-1,1-2 2,-3-12-1,3-4 0,-2-8-2,2-4-3,-2-15-6,0 0-12,10 4-12,3-11-1,-6-8 1,5 0-1</inkml:trace>
  <inkml:trace contextRef="#ctx0" brushRef="#br0" timeOffset="12891">3705 302 11,'-10'-13'13,"10"13"-7,-5-10-3,5 10 2,0 0-1,-4-10 1,4 10 0,0 0 0,0 0-1,0 0 0,0 0-1,0 0-2,-4 11 1,4-11 0,-2 11 0,2-11 2,-7 11 0,7-11 1,0 0-1,-5 16 0,4-7 0,-1 8-1,0 5-1,3 6-1,0 9 0,-2 8 0,-1 9 0,-3 4-1,0 7 1,-4 1-1,0 3 0,-6-2 1,-3-1 0,-2-8 0,0-5 1,-3-10 0,1-8 1,2-12 1,1-10-1,2-12 1,5-11-2,3-14 1,5-13 0,3-11-1,5-12-1,4-9 0,5-8 0,5-6 0,6-4 0,2-3 1,5 1-1,4 4 1,3 6-1,-1 7 0,3 5 0,-1 9 1,-2 14-1,-2 8 1,-2 15-1,-5 10 1,-1 13-1,-3 9 1,-2 14-2,-3 13 1,1 11 0,-1 13-1,2 8 1,0 3 1,1 7 0,0-1-1,1 1 0,0-9 1,1-3 0,-2-9 0,1-7 0,-5-8-1,-1-5 0,-2-11-1,-3-6 0,-3-4-2,-2-9-2,-7-9-9,2 11-15,-12-18-6,0 1 0,-13-9 1</inkml:trace>
  <inkml:trace contextRef="#ctx0" brushRef="#br0" timeOffset="13703">3561 711 56,'-12'-1'32,"12"1"-1,0-9 0,9-7-16,8 1-9,8-2-5,8 0 0,7-1 0,9 3 0,4-1-1,0 6 1,0 4-1,0 2-2,-1 3-2,-8-1-5,5 4-11,-2 6-12,-10-7-1,5 4 1,-10-8 1</inkml:trace>
  <inkml:trace contextRef="#ctx0" brushRef="#br0" timeOffset="14125">4551 1177 80,'0'0'32,"9"-14"-1,4 6-9,2 1-17,4-1-4,5 2-2,7 4 1,5 2-2,3 5 2,3 5 0,-4 4 0,-4 5 0,-3 2 0,-6 2 0,-10 6 0,-6 1-1,-13-2 0,-9 3 0,-10-5 1,-8 2 0,-9-3 1,-5 0 1,-2-9 2,5 0 0,1-5 0,10-2 0,4-2 0,11 1 0,16-8-2,-3 17-1,14-3 0,9-3-1,7 4 0,6 3 1,-33-18-1,82 39 1,-36-24-1,-1-7-2,3-1-2,-6-3-5,2-2-19,-5-8-8,-8-7-1,0-8 1</inkml:trace>
  <inkml:trace contextRef="#ctx0" brushRef="#br0" timeOffset="15453">5108 836 13,'-23'-8'23,"13"10"0,-5-10-3,15 8-8,-4-10-7,4 10 0,21-5 0,-1 4-1,5 2-1,2 1 1,9 6 1,5 0 1,7 3 1,0-5 0,5 1-1,-2-6-1,2 0 0,1-7-1,0-3-1,-9-7-1,1 1 1,-5-4-2,1 1 0,-4-2 0,1-4 0,-2-2 1,2 0-1,-1-2 1,-2-2-1,-2-2 0,-3-2 0,-5-4 0,-5 2 0,-9-2-1,-8-3 1,-9 1-1,-7 1 1,-10 0 0,-4 7-1,-6 3 0,-7 7 0,-5 5 0,-6 9-1,-3 7 1,-3 4 0,-1 6-1,-2 0 1,2 4 0,1-1 0,2 2 0,7-3 1,2 2-1,4 0 0,2 2 0,6 3 0,4 2 0,6 4 0,3 3 0,6 3 0,6 2-1,6 3 1,7-1 0,6 1 0,6 2 0,5-2-1,3-2 1,2-3 0,3-3-1,-3-4-3,4 0-9,-5-4-19,-5-13-1,3 1-1,-10-15 2</inkml:trace>
  <inkml:trace contextRef="#ctx0" brushRef="#br0" timeOffset="16188">5406 290 55,'-5'27'30,"-5"-11"-1,11 6 0,4-5-20,1 2-8,7 3-2,9 2 1,6 1 1,4-1 1,2 3 0,1-2 1,2 1 0,-5-2 0,1 3-1,-4-4 1,0 0-3,-4-2 0,-2-4-4,-5 1-1,-7-8-5,1-1-10,-12-9-10,0 0-3,10 10 2,-20-25 1</inkml:trace>
  <inkml:trace contextRef="#ctx0" brushRef="#br0" timeOffset="16594">5108 659 56,'-5'12'32,"5"-12"-1,0 0 0,19-14-16,4 0-12,10 2-3,13-1 0,12 2 2,9 0-1,6 3-1,2 4 1,3 3-1,-4 4-1,-4 1-6,-2 1-7,-7 2-15,-11-8-2,6 4-1,-14-15 1</inkml:trace>
  <inkml:trace contextRef="#ctx0" brushRef="#br0" timeOffset="17250">7278 81 9,'0'0'18,"-8"17"1,-8-4-5,6 13-7,-4 5-4,-4 14 1,-2 10 0,-2 12 0,-5 10 0,-4 8-1,-4 9 0,-5 4-1,-3 2-1,-3-3-1,0-5 0,-2-14 0,3-11 3,3-15 0,4-15 1,4-22 2,8-12 0,7-19 0,8-17-1,7-12 1,10-12-2,8-10-1,8-6-1,7-10 0,6-4 0,3-3 0,4 1 0,5-3 0,2 5 1,0 3-1,1 12 1,0 4-1,1 12 0,-1 14 0,-2 13-1,-3 14 1,-3 15-1,-3 11 0,-4 11-1,-4 16 0,-3 14 1,-2 10-1,-2 11 0,-3 8 0,-1 5 0,-1 0 0,0 0 0,-3-5 0,0-7 0,-3-7-2,-3-10-2,3-9-7,-6-10-16,-8-13-5,2-3 0,-12-21 0</inkml:trace>
  <inkml:trace contextRef="#ctx0" brushRef="#br0" timeOffset="17828">6802 673 92,'-3'10'35,"15"-1"-1,3-14 1,12 4-31,13 2-6,12 1-1,5-2-4,13 6-8,-1 1-17,-2-4-3,1 7 1,-12-12 0</inkml:trace>
  <inkml:trace contextRef="#ctx0" brushRef="#br0" timeOffset="20438">7963 1423 42,'-23'-15'28,"18"3"2,-7-9-7,4-1-11,5 2-5,-1-3-2,5 4 0,3 3-2,6 3 2,1 3-2,5 5 0,5 3-1,6 4 0,3 4-1,2 2 0,0 7-1,1 2 0,-1 2 0,-2 4-1,-6-2 1,-6 3-1,-5-3 1,-7 3-2,-7-5 1,-6 0 1,-8-4-1,-7-2 0,-3-3 1,-4 0-1,1-3 1,1-4 0,3-2 1,6-3-2,2 3 2,16-1-1,0 0 0,6 10 0,11-6 0,7 8 0,6 1 0,3 7 0,-33-20 0,80 37 0,-80-37 1,71 35-1,-71-35 0,46 26 1,-46-26-1,0 0 0,0 0 0,0 0-2,0 0-3,-67 16-5,67-16-12,-66 4-10,66-4-1,-73-9 1</inkml:trace>
  <inkml:trace contextRef="#ctx0" brushRef="#br0" timeOffset="22031">8773 610 18,'0'0'11,"0"0"0,0 0 0,0 0-1,0 0-1,0 0-2,0 0 1,-9-5-1,9 5 1,0 0-1,0 0 0,0 0 0,0 0 0,0 0-2,0 0 0,0 0-1,0 0-1,0 0 0,14 5 0,-2-4 0,3 0-1,3-1 1,4 2-1,1-2 1,5 1 0,1-2 0,6 2 0,0-2 0,7 1 0,2-1 0,6 1 0,1-3 0,4 2 0,-4-3-1,0 2-1,-4-2 1,-3 1-1,-7 0 0,-3 0 1,-6 0-1,-3 1 0,-1 1 0,-1-1 0,-2 2-1,-3-1-2,1 3-2,-7-4-6,5 5-14,-6 3-11,-11-6 0,-1 10-2,-12-6 3</inkml:trace>
  <inkml:trace contextRef="#ctx0" brushRef="#br0" timeOffset="22578">8757 1028 51,'6'15'28,"-6"-15"1,20-1-1,-2-3-19,2-5-5,7 2-1,3-5 2,9 6 0,-2-5 1,6 7 0,-1-4 0,4 7-1,1-3-2,2 3-1,1-2 0,2 1-1,0-2 1,0 0-2,0-2-1,-6-4-7,6 0-23,-1 0-4,-9-7 0,-1-1-1</inkml:trace>
  <inkml:trace contextRef="#ctx0" brushRef="#br0" timeOffset="24688">10409 238 10,'-13'8'18,"13"17"-1,-10-4 0,7 12-11,0 11-8,3 10-3,3 15 2,4 10 0,2 11 1,3 7 2,0 2 1,0 3-1,0-5-1,-1-9 1,-4-7 1,0-14 1,-3-12 3,-3-21 3,-2-6 2,-3-17 2,4-11 1,-16-14 0,7-9 0,-6-12-1,5-5-2,-7-12-3,5-11-2,-1-9-2,2-4 0,3-2-1,2-8-2,2 0 1,5 1-1,2 5 1,3 4 0,2 8 0,6 6-1,2 7 1,5 11 0,2 4 0,3 8-1,2 7 0,6 7 0,2 9 1,0 4-2,3 8 1,3 7 1,0 9-1,0 6 0,-1 3 0,-4 7 0,-2-1 0,-5 2 1,-6-4-1,-9 0 0,-10-4 0,-8-2 0,-10-4 0,-12-2 0,-13-2-1,-9-2 1,-11 2 0,-5-5-1,-3 0 1,-1-4 0,0-2 1,4-1-1,7-1 0,8-2-1,11-1-4,4-3-20,7-6-7,14 5-2,1-9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9:11.656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22 568 6,'0'0'23,"-19"-11"3,19 11-2,-3-14-5,4 4-4,8 2-2,1-4-1,7 4-2,2-5-2,8 4-1,4-3-3,11 2 0,3 0-2,10 1 1,5-2-1,14 4 1,2-2 0,7 1-1,1-2 1,3 4-1,-1-2 0,0 2-1,-6 1-1,-6 2 0,-5 2-2,-10-2-2,-3 7-5,-17-5-10,-4 2-13,-6 8-3,-18-6-1,-11-3 3</inkml:trace>
  <inkml:trace contextRef="#ctx0" brushRef="#br0" timeOffset="375">177 927 61,'-9'17'32,"9"-17"-1,15 5-1,9-7-21,8-5-5,14 2-1,8-3 0,10 1 0,6-4 0,4 6 1,4-4-1,4 3 0,-2-2-1,2 2-1,-1 0-2,-2-1 0,0 2-2,-7-5-4,-1 6-8,-9-8-13,-8-4-6,0-2-1,-17-13 1</inkml:trace>
  <inkml:trace contextRef="#ctx0" brushRef="#br0" timeOffset="687">1070-7 65,'0'0'31,"-15"3"-2,15-3 0,0 0-23,13 14-6,-2-7-1,4 4 0,5 7 2,9 4 0,9 5 2,7 3 0,7 7 2,6-1-3,7 5 1,3-5-1,3 2-1,-2-4 0,-1 0 0,-7-2 0,-4 2-1,-8 1 1,-5 2-1,-7 6 0,-8 1 1,-7 3-1,-7 4 1,-9 0 0,-7 2-1,-13 1 1,-9 2-1,-15-3 0,-10 0-1,-10-3 1,-10-1-1,-9-6 1,0-1-1,-2-12 2,3 0 0,3-9 1,10-3 0,2-6 0,7-1-2,9-4-1,1-2-5,44-5-11,-58 5-18,35-11-1,8-4-1,5-8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9:14.312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253 144 2,'0'0'13,"0"0"-9,0 0 1,0 0 3,0 0-2,0 0-1,0 0 0,-39 64 3,39-64-4,-19 79 4,6-25-3,-1 4 0,-3 4 0,-2 0 2,0-1-1,2-10 0,-2-4 0,19-47 1,-35 64-1,35-64 1,0 0-2,0 0-1,0 0-1,-43-19 0,43 19 0,0-70-1,8 25 0,0-5-1,6-6 0,4-3 1,2 1-1,4-1 0,2-1 0,0 3 3,-1 5 0,3 6 1,-28 46-2,53-75 1,-53 75-1,49-40 1,-49 40 0,48-1-7,-48 1 0,48 36 0,-48-36 0,46 74 0,-21-23 0,1 5-1,-2 6 1,1 4 5,-2-2-3,2 3-1,-4-4 3,0-4 1,-3-10-2,-3-4 0,-15-45 2,29 68-4,-29-68-1,0 0-7,0 0-21,0 0-3,0 0 1,0 0-1</inkml:trace>
  <inkml:trace contextRef="#ctx0" brushRef="#br0" timeOffset="641">47 553 37,'0'0'31,"-28"51"-1,28-51 3,0 0-22,0 0-8,0 0-1,67-43 0,-67 43 1,77-33-4,-32 12 3,1 1 1,1 2-1,2 3-1,1-1-3,-2 2-4,4 3-9,-5 5-10,-4-1-9,1 5 1,-44 2 1</inkml:trace>
  <inkml:trace contextRef="#ctx0" brushRef="#br0" timeOffset="953">1102 576 18,'0'0'21,"0"0"2,0 43-2,0-43-17,0 0-8,0 0 2,0 0 2,0 0 4,0 0 4,16-45 2,-16 45 1,0 0 1,7-48-1,-7 48-3,13-43-1,-13 43-3,27-50-1,-27 50-2,36-56 0,-36 56-1,47-54 0,-47 54 0,48-41 0,-48 41-1,41-27 1,-41 27 0,0 0 0,44 1 0,-44-1 0,0 0-1,19 43 2,-19-43-1,10 54 1,-10-54 0,8 74-1,-4-29 0,0 2 1,-2 2-1,-1-2 1,-1-3-1,-2-1 0,2-43 1,-6 66 0,6-66 1,0 0 0,-21 41 0,21-41-1,0 0 0,0 0 1,-49-17-1,49 17 1,0 0-1,-43-30 0,43 30 0,0 0 0,0 0 1,0 0-2,0 0 1,0 0-2,0 0 2,0 0-1,44-13 1,-44 13-1,61-9-2,-61 9-3,76-13-11,-31 2-19,1 0 0,1-1-1,0-7 1</inkml:trace>
  <inkml:trace contextRef="#ctx0" brushRef="#br0" timeOffset="2094">2180 405 23,'0'0'24,"0"0"0,-24-44 0,24 44-5,0 0-6,0 0-2,0 0-2,42-9-2,-42 9-1,52 10 0,-52-10-1,70 10-1,-70-10-1,85 4-1,-39-3 0,-2-1-2,-1-2-3,-43 2-10,66-3-20,-66 3-2,0 0 0,41 8 0</inkml:trace>
  <inkml:trace contextRef="#ctx0" brushRef="#br0" timeOffset="2359">2089 701 44,'0'0'33,"0"0"4,-24 45-2,24-45-18,0 0-11,46-27-4,-46 27-1,73-23 0,-31 10 0,5 7 0,-1 0-4,-2-4-1,1 9-14,-45 1-17,77 1 2,-77-1-1,70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52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2616 462 0,'47'0'0,"-3"-1"0,2 2 0,-4 2 0,3 1 0,-3 2 0,2 3 1,-1 1-1,-2-1 0,5 0 0,-3-1 1,4-1-1,-1-3 1,4-2-1,-3-2 1,2-1 0,1-2 0,-3 1 0,3 0 0,2 0 0,-3 0-1,-1-1 1,-1 0-1,2 1 1,-6-2 0,0 3 0,-7-1 1,-2 1-1,-3-1 1,0 3-1,-2-1 1,1 3-1,1-1 0,3 2 0,1 0-1,1 0 0,-3 1 0,-3-2 1,-3 2-1,-5-1 0,-7-3 0,-3 2 1,-3-2 0,-9-1-1,0 0 1,0 0-1,0 0 0,9 1 1,-9-1-1,0 0 0,0 0 0,0 0 0,0 0 1,11 4-1,-11-4 1,0 0-1,0 0 1,0 0-1,0 0 1,0 0-1,0 0-1,0 0 1,0 0 0,0 0 0,0 0-1,0 0 1,0 0 0,0 0 0,15 0 0,-3 0 0,1-1 0,6 0 1,0 0-1,4-2 1,2-1-1,3 1 0,0-1 1,-1-1 0,-2 0 0,-1-1 0,1-4 0,-4 3 1,-3-2-1,-3-3 1,-2 1 0,2-2 0,-3-3 0,1-2 0,-5 1 0,1-5-1,-3 4 0,3-5 0,-4 1 0,-4 0 0,-1 2 1,0 0 0,-2 0 0,-4 1 1,-1-1-1,-4 3 1,-1-3-1,-2 0-1,1 1 1,-4-1-1,3 0 1,0 4 0,-1 1 2,2 1 0,1 2 0,-3 3-1,-1 3 0,-4 2 0,-3 2-1,-3 3-1,-5 1-1,-5 1-1,-5 1 1,-3 1-1,-2 0 1,-1-1 0,-1 2 0,-1-3 0,1 0 0,-2-1 0,1-2 1,0 1-1,0-2 0,1 0 0,0-1 0,2 1 0,-2 0 0,2 0 0,1 2 0,1-1 0,0 2 0,-1-1-1,2-1 1,-2 0 0,1-1 0,-2 1 0,-2-2 0,0 0 0,-1-1 0,2 1 0,-1-3 0,1 2 0,1-1 0,0 0 0,1 2 0,-2-1 0,0 1 0,0 2 0,0 1 0,-2 1 0,-2 2 1,-1 1-1,-1 1 0,3 2 0,-1-1 0,-2 0 0,0 0 0,0-1 0,4 0 0,1-2 0,2 0 0,0 0 0,0-1 1,4 0-1,1-1 0,-1 0 0,1 1 1,0-2-1,0 0 0,4-1 0,2-1 1,0 0-1,3-3 0,1 1 0,0-1 0,3-1 0,-1 0 0,0-1 0,-1 1 0,-1 0 0,-4 1 0,2 2 0,-6 1 0,2 2 0,-4 2 0,-2 0 0,1 3 0,-5-1 0,5 0-1,-5 1 2,-1-1-1,-2 0 0,2-1 0,0-2 0,0 0 0,4-1 1,-2 1-1,3 2 0,6 0 0,-4 1 0,3 0 0,-1 3 0,2-3 0,-2 2 0,4-3 0,-2 0 1,2-1-1,4 2 0,-1-2 0,3 0-1,1 3 1,3 0 0,1 1-1,3 2 1,0 0-1,5-2 1,1 2 0,4-1-1,11-8 1,-15 11-1,15-11 0,-12 10 0,12-10 0,-5 11 1,5-11-1,2 14 0,-1-5 1,2 2-1,3 0 1,4 5 0,-2 0 0,1 1 0,4 1 0,1 0 0,-1 3-1,2 1 1,3 0 0,-2-1 0,5-1 0,1 0 0,-2-1 0,0-2-1,3-1 1,1-3 0,-1-2 0,1 0 0,3-1 0,-1 1 0,3-3 0,5-1 0,-2-1 0,3-1 0,2-1 0,4-2-1,-1 1 1,4-1 0,2 0 0,-2 1 0,7 0 0,-1 0 0,3 1 0,4-2 0,-2 0 0,1-1-1,-3 0 1,1 0 0,-4 1 0,-1 2-1,-3 1 1,-4 1 0,2 3 0,3-1 0,0 0 0,2-2 0,5 1 0,1-4 0,5-1 0,-1-2 0,0-1 0,-2 0 0,2-1 0,0 2 0,-2-1 0,0 0 0,-1-2 0,-1 1 0,2-1 0,0 0 0,-2-2 0,-2-1 0,0 1 0,-2-2 1,-1 1-1,4 0 0,0 0 0,-2-1 0,0-2 0,1 2 0,-1 0 0,-2 0 0,0 0 0,-7 2 0,-8 2 0,-1 1-1,-3 2-2,-4 0-3,-6 5-7,-9-7-9,6 13-1,-18-11 1</inkml:trace>
  <inkml:trace contextRef="#ctx0" brushRef="#br0" timeOffset="14235">761 465 2,'22'19'3,"3"0"-1,1 3 1,1-2-2,2-2 1,-4-1 0,-3-5-1,-4 0 0,-4-5 2,-5-3-1,0-1 1,-9-3 1,0 0 1,0 0 1,10 4 0,-10-4 1,0 0-2,0 0 1,0 0-2,-10-11 0,10 11-2,-19-18-1,2 4 0,5-3-1,-9-5 0,-4-3 0,5-3 1,0-1-1,7-3 1,2 1 0,8 1 0,1 0 0,7 2 0,6 4 0,1 3-1,3 9 0,5 3 0,2 6 0,-1 10 0,2 6 0,2 8-1,0 6 1,2 6 1,-8 0-1,-7 1 2,-7 0-1,-7-2 0,-9-6 1,-7-5 0,-7-8 0,-5-7-1,-1-8 1,2-6 0,-1-6-1,5-8-1,6-6 1,5-4-1,6-2 0,7 0 0,6 2-1,1 3 1,7 4-1,1 7 1,3 7-1,0 7 1,1 8 0,-2 8-1,-4 6 1,1 8 0,-1 4 0,-6 2 1,-1-2-1,-4 0 1,-6-5 0,-2-6 0,-4-8 0,-2-9 0,-3-10 1,2-5-1,-1-10-1,2-5 0,7-3 0,5-2-1,4 0 1,8 1-1,5 6 0,3 4 0,5 9 1,3 10-1,-5 10 1,-1 13 0,-3 10 0,-4 9 0,-4 5 1,-3 2-1,-6-1 1,-2-4 0,-5-7 0,-6-10 0,-1-13 0,-5-15 1,2-13 0,-4-10 0,2-9 0,-4-5-1,8-3 0,4-1 1,4 3-2,5 4 0,3 12 0,7 6 0,2 10-1,0 8 0,0 9 0,1 5 1,-2 4 0,-2 3 0,-2 0 0,-4 2 0,-5-3 1,-1 1-1,0-6-2,-1-2-11,5 3-14,0-14 2,0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09:18.328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162 316 35,'0'0'27,"0"0"0,0 0-7,0 0-19,0 0 0,-5 51-1,5-51 0,-7 71 0,0-16 1,-1 8 0,-4 6 0,0 0 4,-3 1-4,-2-4 0,1-11 0,0-14 2,16-41 0,-28 45 0,28-45-1,0 0 2,0 0-2,-27-55 3,27 55-2,7-82-1,2 27-1,5-3 1,6-6 0,4 0 0,4 0-1,2 2 3,5 1 1,2 9 1,3 2-2,-40 50 0,77-77 0,-77 77 1,69-54-1,-69 54-6,58-23 3,-58 23-1,45 12 1,-45-12-3,37 51-1,-37-51 0,32 94 1,-17-32 3,-3 6-2,2 3-2,-2 9 1,3-8 3,-5 0 0,1-7 0,0-18-3,-2-3 2,-9-44-1,19 56-1,-19-56-4,0 0-10,0 0-15,0 0-3,0 0 1,0 0-1</inkml:trace>
  <inkml:trace contextRef="#ctx0" brushRef="#br0" timeOffset="609">159 631 57,'0'0'32,"0"0"-1,0 0-2,0 0-23,0 0-4,57-32 0,-57 32-1,69-16 0,-28 14 1,2 3-1,0 4 0,4 4-2,-3 0-7,-44-9-16,76 19-8,-35-14-2,-41-5 2</inkml:trace>
  <inkml:trace contextRef="#ctx0" brushRef="#br0" timeOffset="1000">1170 442 33,'0'0'31,"0"0"2,0 0-3,-43-52-16,43 52-8,0 0-4,-19-55-1,19 55 0,0 0-1,0 0 0,0 0 4,0 0-4,0 0 0,0 0 0,0 0-3,52-1 5,-52 1 0,0 0 0,64 2 0,-64-2 0,42-1 1,-42 1 0,0 0 4,48-1-6,-48 1 1,0 0-1,0 0 1,0 0 0,0 0-1,20 51 0,-20-51-1,-11 58 1,11-58 0,-25 85 0,6-41-1,-2 5 1,-1-2-1,-3-1 1,0-4 0,25-42-2,-46 69 2,46-69-2,-35 44 2,35-44-2,0 0 1,0 0 0,0 0-1,0 0 1,-37 42 1,37-42 0,0 0 0,0 0-1,49 20 1,-49-20 0,43 6-1,-43-6 1,53-1-1,-53 1-2,56-1-3,-56 1-9,57-3-17,-57 3-5,55-7 0,-55 7-1</inkml:trace>
  <inkml:trace contextRef="#ctx0" brushRef="#br0" timeOffset="1687">1979 435 35,'0'0'28,"0"0"1,0 0-1,0 0-19,0 0-5,0 0-7,-49 28 6,49-28-5,-30 50 5,30-50 0,-27 87 1,16-36 0,6 2-1,6-3 4,3 1-5,9-5 4,-13-46-5,41 70 0,-41-70 0,66 36 0,-66-36-1,87 4 3,-38-16-1,0-7 0,2-5 0,1-10 1,-5-7 0,1-2-1,-8-6 1,-5-5-4,-9-3 4,-1-5 1,-10-2-1,-3 2 3,-10 5 0,-3 3 0,-8 6-1,-1 4 4,10 44-5,-32-64 0,32 64-6,-44-30 0,44 30-2,-58 0-4,58 0-8,-59 37-20,59-37-6,-59 60 1,59-60 4</inkml:trace>
  <inkml:trace contextRef="#ctx0" brushRef="#br0" timeOffset="2203">1950 584 64,'0'0'32,"0"0"-1,0 0-7,0 0-16,0 0-3,0 0-1,0 0 2,0 0 1,0 0-1,0 0 0,0 0 0,0 0-2,58 8-1,-58-8 0,57 9-6,-57-9 4,64 6-1,-64-6-2,66 0-3,-66 0-9,65-1-26,-65 1 2,51-11 3,-51 11-3</inkml:trace>
  <inkml:trace contextRef="#ctx0" brushRef="#br0" timeOffset="2515">2210 77 60,'0'0'34,"0"0"0,0 0-2,0 0-13,0 0-12,11 67-7,-3-23 1,6 15 0,-2 12 1,2 11 0,-2 9 1,0 3-5,-4 0 1,1-4 2,-1-11-5,-6-11-9,7-16-22,-9-52 0,22 52 0,-22-52-1</inkml:trace>
  <inkml:trace contextRef="#ctx0" brushRef="#br0" timeOffset="3078">3269 290 73,'0'0'39,"25"53"-6,-25-53-6,-36 53-22,36-53-10,-47 91 5,19-32-1,-1 5 1,0-1 1,-1-4-1,4-11 0,26-48 0,-42 65 4,42-65-4,0 0-1,0 0 1,0 0-1,-9-67 0,25 17 2,3-4 0,6-11 0,6-8-1,4-1 4,1 1 1,5 3-1,-2 8-4,1 7 0,-3 10 0,-37 45-1,69-61 1,-69 61-4,52-5 0,-52 5 4,45 45 2,-45-45-2,38 86 2,-19-30-1,-1 9 1,2 2-1,0 2 1,-1 2-4,-1-2 2,-1-5 1,-1-3-1,-3-6-1,0-12-4,-13-43-4,18 65-16,-18-65-9,0 0-2,0 0 1,0 0 0</inkml:trace>
  <inkml:trace contextRef="#ctx0" brushRef="#br0" timeOffset="3609">3184 610 57,'0'0'36,"0"0"-5,0 0 1,0 0-23,59-32-6,-59 32 0,69-26-2,-27 12 0,4 4 1,0 4-5,-3 3-8,5 4-15,1 2-7,-49-3-2,82 9-2</inkml:trace>
  <inkml:trace contextRef="#ctx0" brushRef="#br0" timeOffset="3953">3900 550 51,'0'0'31,"0"0"-4,0 0 0,0 0-22,0 0-6,0 0 0,0 0 0,0 0 3,0 0 2,0 0 1,0 0-4,0 0 2,42-14-2,-42 14 0,0 0 0,0 0 0,0 0 0,0 0-1,0 0 4,0 0-3,0 0-1,0 0 1,0 0 0,0 0 1,0 0-1,0 0 2,0 0-1,0 0 0,0 0 0,0 0 0,0 0 0,0 0 0,0 0 0,0 0 0,49-26 0,-49 26 0,0 0 0,65 0 0,-65 0-1,67 11 1,-25 0-1,0-1 0,0 1-1,-42-11 1,75 28-1,-75-28 0,46 38-1,-46-38 0,-2 42-5,2-42 5,-57 45-5,14-26 5,-10 1-4,-2-5 3,0-2 3,6-6-1,8-2 5,41-5-5,-52 9 4,52-9-4,0 0 5,0 0-5,0 0 1,69 48 0,-23-32 0,9 1 0,7-2 1,0 0-1,-1-1-1,-5 0 1,-7 0-2,-49-14 0,64 22-1,-64-22-1,0 0-5,0 0-5,-17 45-11,17-45-7,-69 21-4,24-11-1,-2-6 3</inkml:trace>
  <inkml:trace contextRef="#ctx0" brushRef="#br0" timeOffset="4843">5473 199 42,'0'0'23,"-56"-8"4,56 8-7,-69-5-10,69 5-3,-68 4 0,68-4 0,-66 20-4,66-20 1,-66 34-1,66-34-1,-70 50-2,70-50 0,-76 65 0,76-65 0,-73 77 5,73-77 0,-65 82 1,65-82-2,-45 77 1,45-77-1,-21 66-1,21-66 0,1 66-2,-1-66 0,31 71-1,-31-71 1,58 77 0,-17-36-1,7-6 1,8-7-1,-2-4-1,1-5 1,1-10-1,-1-5 0,1-8 0,-3-3 0,0-5 0,-1-2 1,2-3 1,0-4-1,0-2 1,-1-1 0,-4-1 1,-1-6 1,-6-3 0,-42 34-1,74-86 2,-42 35-4,-8-8 3,-5-5-1,-6-5 0,-5 2 3,-6 3 0,-3 7-4,-5 7 2,-5 6 5,11 44-9,-40-61 1,40 61-1,-72-23 0,24 21-3,-12 8 2,-6 2-4,-15 9-4,3 3 2,-11 4-14,6 2-15,1-1-7,0 1 3,11-2 0</inkml:trace>
  <inkml:trace contextRef="#ctx0" brushRef="#br0" timeOffset="5500">4745 458 55,'0'0'34,"0"0"0,0 0 0,62 31-21,-62-31-6,68 8-2,-22 0 0,16 3-5,4 3 4,11 0 1,2 3-3,5-2 0,-1-1-1,-4-3-2,-1-6-2,-14-2 0,-2-9-13,-18-5-24,-44 11 3,53-51-2,-53 51 2</inkml:trace>
  <inkml:trace contextRef="#ctx0" brushRef="#br0" timeOffset="5765">5308 0 64,'0'0'32,"0"0"-2,-27 61-2,27-61-22,10 64-3,-7-12 2,3 16-5,-3 8 7,2 14-2,-5 3 2,4 4-4,-8 0 1,4-8-1,0-12-1,1-15 2,3-12-6,-4-50-4,17 49-18,-17-49-14,0 0 1,58-33 0,-58 33 0</inkml:trace>
  <inkml:trace contextRef="#ctx0" brushRef="#br0" timeOffset="6125">6640 185 68,'-9'43'33,"-11"5"-1,6 3 0,-8 0-19,3 14-15,3 6-2,1 7 4,6 0 1,3 0 0,1-5 0,0-8 0,2-13-1,3-52-2,-6 72 1,6-72-1,0 0-1,0 0 2,0 0 0,-20-57 0,10 14 2,0-11 1,-1-13 1,-2-8 0,4-4 0,1-3 4,1-1-5,5-1 4,4 6-4,6 11-1,4 7 0,7 14-1,-19 46 0,50-66-4,-50 66 5,65-29-5,-65 29 4,79-2 1,-34 13-1,2 5 1,3 12 0,-2 1 0,-1 6 1,-5 4-1,-42-39 1,64 83 0,-64-83-1,17 72 2,-17-72-2,-40 50-1,-4-31-2,-13-5-11,-20-3-25,-26-12 1,-17-8-6,-23-14 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5:13:07.593"/>
    </inkml:context>
    <inkml:brush xml:id="br0">
      <inkml:brushProperty name="width" value="0.05292" units="cm"/>
      <inkml:brushProperty name="height" value="0.05292" units="cm"/>
      <inkml:brushProperty name="color" value="#C00000"/>
      <inkml:brushProperty name="fitToCurve" value="1"/>
    </inkml:brush>
  </inkml:definitions>
  <inkml:trace contextRef="#ctx0" brushRef="#br0">3677 66 1,'-14'-3'3,"2"1"-1,0-1-1,2 0 0,10 3-1,-13 2 0,3 2-1,10-4 1,-15 13-1,15-13 1,-18 21-1,7-9 1,-2 3 0,-1 0 0,-2 2 1,0 0-1,-1 0 1,0 0-1,-1 0 1,1-2 0,-1 2 0,1 0-1,2-2 1,-1 2 0,0-2 0,-2 3 0,0 3-1,-2 4 1,-1 0 0,-1 0-1,-2 4 0,-2 1 1,-1 4-1,-1 2 1,2 1-1,0-1 1,-3 5-1,2-1 1,1 1 0,3 1 0,1-3 0,4-1 0,-2-2 0,2 0 0,3 0 0,-2 1 1,2-2-1,1-1 1,1 0 0,-1 0 0,2 1-1,1-1 1,1 0-1,2-1-1,0 2 1,0 0 0,3 2 0,-3-2 0,2 0 0,3 0 1,-2 0-1,-2-1 1,-1 2 0,3-1-1,-3 0 1,1 5-1,1 2 0,-9 1 1,7 1-2,0 5 1,-1-3 0,-3 5-1,1 1 1,-2-2-1,2 1 1,1-3-1,-1 0 1,-1-5-1,2-1 1,1-2 0,4-3 0,-1 1-1,1 1 1,1 0 0,2 0-1,0 4 1,1 2 0,1 1-1,0 2 0,6 1 0,0 2 1,-3 0-1,3 0 0,-2 0 1,1-4-1,1-1 0,-1 0 1,-6-3-1,2-2 0,5 2 0,-5-1 0,3-1 1,-3 3-1,0 1 0,2-3 1,-2 0-1,1 1 0,-3-3 1,2-2-1,-1 1 0,2-6 0,1-1 0,-2-1 0,5 0 0,-5-2 0,2 1 1,0 1-1,0 1 1,2 2-1,1 1 1,2 3-1,-2 0 0,4 1 1,2 0-1,1 1 1,2-2-1,-2 1 1,0 1 1,-1-2 0,3 1-1,-1-2 0,3 1 1,-2 0-1,-2 2 0,3-2 0,0-3-1,2 5 1,-1 0 0,0 1-1,-2 0 1,6 2 0,1-1 0,4 4 0,-2 1 0,3-6 0,3 2 0,4-4-1,1-2 0,1-1 1,3-2-1,-2-1 1,2-3-1,2 3 1,-1-3-1,0 3 0,2-1 1,-2-3 0,1 0-1,4-6 1,-1 1 0,5-4-1,-1-2 1,2-3 0,0 0 0,0 1-1,2 1 1,-1-2 0,1 3 0,-3-1-1,3 0 1,-6-2-1,3 0 1,-3-4 0,0-2-1,-4-1 0,-1-4 1,-1 0-1,-2-1 0,0 1 0,0-2 1,-5 2-1,2-2 0,-4-1 1,0-1-1,-2-5 1,-1-3-1,-1-10 0,-4-2 0,1-10 0,-3-6 1,-3-8-2,-2-5 1,-4-6 1,-3-3-1,-5-2 0,-1-4 1,-5-3-1,-3-1 1,-3-2 0,-1-4 0,1-6 0,-2-4 0,4 1 0,1 0 1,0 1 0,4 2 0,2 0-1,5 8 1,-1 4 0,6 8 0,-4 0 0,2 1-1,3 0 0,2 4-1,-4 1 1,2 0 0,-1 0-1,-1-1 0,0-1 0,-2-1 1,-1-1-1,-2-1 0,2-1 0,-3 0 0,0-2 1,0 1-1,2-3-1,0 0 2,1 1-1,-1-1-1,-2 0 1,2-3 1,-1 0-1,-2-2 0,-2 2 0,0-1 0,-1-1 0,0 3 1,-1-2-1,-2 2 0,0-2 0,0-2 0,-1-1 1,0 1-2,-1-1 2,0-3-1,-3-1 0,2 2 0,-2-1 0,1 2 0,-2-2 0,1 0 0,0-1 0,0-2 0,-1 2 0,2-2 0,1 3 0,1-4 0,-2 3 1,1 1-1,-1 0 0,1 4 0,-2 1 1,-3 1-1,2 4 0,-3 6 1,-1 4 0,-1 6 0,-3 4 0,-2 4 0,-1 6 0,-1 4 0,-5 3 0,-2 3 0,-2 2-1,-1 0 1,-5 1-1,-4 2 0,-5 1 0,-2 1 0,-3 1 1,-4-1-1,-1 4 0,-5 1 0,0 2 0,-2 6 0,-6 1 1,-3 6-1,-2 3 0,-1 6 0,1 5 0,-1 8 0,1 4 0,2 4 0,6 2 0,4 5 0,-1 3 2,7 3-4,-1 3 2,2 1 2,3 3-2,3 5 0,1 8 0,0 9 1,6 10-1,-4 9 1,3 12-1,3 14 1,3 11 0,1 11 0,0 15 0,3 15 0,0 13 0,-1 14-1,12 10 1,0 3-4,7 16-11,6 6-18,5-7-1,10-1-2,-3-21 2</inkml:trace>
  <inkml:trace contextRef="#ctx0" brushRef="#br0" timeOffset="21360">0 1444 3,'0'0'7,"0"0"0,22 47-2,-22-47 1,56 29-1,-56-29-1,86 32 0,-38-16-2,17-3 1,2-2 0,12-2-1,-4-3 1,7 1 0,-1-2 0,12 2 1,-6-3-1,5-2 0,3 3 1,0-1-2,4-1 1,6-1 0,-4-3 1,10 1-2,-3-3 0,7 1-1,-1-2 0,3 1 1,-1 2-1,-1 0 0,3 2 0,-7 2 0,-2 4-1,-3 3 1,1-1 0,1 1 0,1-1-1,2 1 1,1-2-1,1-1 0,4-2 1,2-2-1,-4 1 0,0-1 1,-1 2 0,-1-1 0,-2 0 0,6 1 0,-3 1 0,2-1 0,1 2 0,0-3-1,3 0 1,-1 0-1,-1 3 1,-2-4-1,1 2 1,-3-4 0,1-3 1,0 1 0,-2-2 1,-1 1 0,5-4 0,-2 2-1,1-1 1,-4 1-1,1 1 0,-2-1-1,-1 2 0,-1-2-1,-1-2 1,-4 3-1,-3-1 1,-1 0-1,-2 1 1,0 1-1,-2 0 1,0 2-1,-1-1 1,1-2-1,2 1 1,-3-2-1,1 2 1,0-4-2,-2 1 1,-5-2 1,-1 0-1,-6 0 1,0 2-1,-2-1 1,-4 0 0,0 2 0,-4-1 0,-1 3 0,0 0-1,-3-1 1,-3 0-1,-2 0 0,-2-1 1,-5 0-1,0-1 0,-5-3 1,-2 1-1,-4-1 0,-2 0 1,-4-4 0,-3 0-1,-3-4 1,-3-1 0,-3-4-1,-3-4 1,-3-3 0,-2-4 0,-1-1 0,-4-2-1,0-4 1,-2 1-1,-1-3 1,0 1-1,-2-4 0,-3 0 0,-4 0 0,-1-4 0,-3 1 0,-3-5 0,-2 0 0,-2-2 0,-3 1 1,-2 0-1,0 1 0,1 3 0,-2 2 0,-1 2 1,-2 2-2,0 4 2,-5 3-1,0 1 0,-5 3 0,-1 2 1,-3 2-1,-1 5 0,-2 0 2,-3 4-1,-3 0-1,-2 3 1,-3 3-1,-7 2 0,-7 2 1,-8 5-1,-7 3 1,-4 5-1,-8 6 1,-5 1 0,-6 3-1,-3 7 1,-2-3-1,-1 2 1,-5 0-1,-1-1 0,-3-4 0,-4 0 0,0-5 0,-1-4 0,-3-1 1,0-5-1,-5-2 0,0-2 0,-1-3 0,0-2 1,-5-1-1,-3 0 0,0 0 0,-1-2-1,-1 3 1,-2-2 0,0 2 1,-4 0-1,3 1 0,0-2 0,-4 0 0,0 1 0,-1-1 0,-1 0 0,-1 1 0,-1 0 0,-1-2 0,4 2 0,0 2 0,2-3 1,4 0-1,0 2 0,6-4 0,7 3 1,0 0-1,-2-1 0,4 2 1,1 1-1,1 1 1,0 0 0,2-1 0,0 2 0,6 0 0,6 1 0,4-1 0,10 4 0,2-1 0,8 3-1,4 1 1,4 2-1,3 3 0,2 2 0,8 4-1,-6-1 2,4 4-1,5 0 1,-1 5-1,12 2 1,0 0-1,-1 5 0,2 3 0,3 2 0,10 5 0,-4 1-1,2 1 1,-1 4 0,-4-1 0,6 3 1,-2 1 0,5 2 0,-2-1-2,-1 3 2,2 1-1,-3 0 1,5 3-2,-5 3 1,1 1 0,-4 3-1,0 1 2,4 5-1,-7-1 0,11 1 0,6-1-1,2-3 2,1-2-2,7-2 1,9-2 0,0-4 1,17-2 0,-1-2 0,3-3 1,16 0 0,16-2 0,4 2 0,2-2-2,18 5 1,3 2-2,1 1-6,14 14-31,6 4 1,-16-14 0,1-13-1</inkml:trace>
  <inkml:trace contextRef="#ctx0" brushRef="#br0" timeOffset="109078">15732 740 11,'-8'-13'15,"8"13"-5,-8-13-3,8 13-1,-7-10-1,7 10-2,0 0-3,-16-9-1,6 11 0,-7 5-1,-2 0 1,-8 3 1,-7 3 1,-7 5 2,-4 2 1,-3 3 1,2 0 0,2 5-1,3 4 0,4 8 0,5 8 1,2 6-3,4 8-1,3 12 0,0 10-1,2 7 1,1 7-1,0 7 1,6 3-1,3 9 1,5 2 0,5 4 0,5 3 1,4 4 1,0 5 0,4 0 1,2 3 1,-1-2 0,1 5-1,-2-2 0,2 1 0,-2 0-1,2 5-1,1 0-1,-1 3 0,-1-1 0,-2 2-1,-3 4 1,0 2 0,-7-1-1,-2-1 1,-2-1 0,1 2 0,0-6 0,4-2 0,3-6 1,4-2-1,2-5 0,6-4 1,3-5 0,1-5 0,2-6 0,4-5 0,1-12 0,5-6 0,7-13-1,8-10 0,4-13 0,7-11 0,3-11-1,4-12 1,4-9-1,2-14 0,-1-12 0,3-11 2,-1-11-2,2-9 0,0-8 1,0-12 0,-4-8-1,-3-10 1,-3-6-1,-4-9 1,-8-8-1,-3-8 1,-6-12-1,-4-7 0,0-6 1,-2-3-1,-4-3 0,-1-1 0,-4 0 0,-3-2 0,-6 6 0,-4 0 0,-7-2 0,-2 0-1,-5-2 1,-2 1 0,-2-4 0,1-2 0,0-2 0,-2-3 0,0 0 1,-2-2-1,-2 1 0,-3 2 1,-2-2-1,-1 5 1,0 3 0,1 0-1,3 4 0,1-1 0,3 0 1,2 0-2,-2 6 1,0 3-1,-3 2 1,-5 8-1,-7 7 2,-5 13-1,-9 10 0,-6 10 0,-7 8 1,-7 12 0,-6 10-1,-3 11 1,-3 10-1,-2 12 1,0 9-1,1 13 0,-1 13 0,-1 15-1,-5 12 2,-3 16-1,-7 16 0,-5 18 1,-4 17 0,-3 15 0,1 21 0,4 13-3,11 26-12,12 15-20,5 4 0,16 8-1,2-4 0</inkml:trace>
  <inkml:trace contextRef="#ctx0" brushRef="#br0" timeOffset="113141">13030 1774 6,'61'-16'0,"19"6"-1,17 1 1,16 6 0,12 3 1,10 5 0,9 4-1,7 5 1,8 4 1,2 1 1,12 4 2,5-2 2,11 2 2,5-4 1,13 5 1,2-5-1,14 2 0,7-3 0,6 1-4,6-1-1,4-1-3,5-3-1,1-2-1,-1-1 0,3-4 0,-2-3 0,2-2 1,-4-3 0,-4 0 0,-5 1 2,-1-1-1,-4 3 2,-8-1 0,2 4 1,-10 1-1,0 2 0,-4-3 0,-4 1-2,-7-3 1,0-3-1,-4-3-2,-15-3 1,-5-5-1,-12-7 1,-12-5 0,-15-4-1,-20-7 1,-13-1 0,-22-5 0,-9-5 0,-21-2 0,-14-1 0,-13 0-1,-6-2 1,-7 2 0,-11-6-2,-11-1 0,-10-3 0,-15 0 1,-10 1-1,-23 0 0,-19-2 0,-19 2-1,-28 2 1,-15 6 1,-21 6-1,-15 4 1,-23-1-1,-15 5 0,-15 0 1,-15 3 0,-8 3 0,-14 2 0,-14 1 1,-9 4 0,-11 4-1,-10 6 0,-15 4 1,-14 7-1,-18 5 1,-19 7-1,-14 5 0,-12 7 0,-9 9 1,-2 6-1,4 10 0,9 16 1,13 20-3,20 22-23,16 44-3,3 19-2,20 22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33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223 127 1,'8'10'0,"-1"1"-1,-1 2 2,5 4 0,2 4 1,0 2 1,6 4 1,1 0 2,7 4 0,1-4 1,12 3 0,-1-3 1,10 0-1,5-2 0,5 1-1,3-4-1,4 3-1,-1-3-1,1 2 0,-3 0-1,-3 1-1,-7-2 1,-3 2-1,-8-1-1,-4-2 0,-5 1 0,-6-4 0,-7-1-1,-1-3-4,-6 1-4,-3-10-12,4 8-1,-14-14 1</inkml:trace>
  <inkml:trace contextRef="#ctx0" brushRef="#br0" timeOffset="469">956 0 17,'0'0'22,"-9"21"1,-2 0-11,2 10-3,-2 12 0,-3 15 1,-6 19-1,-10 16 0,-6 18-2,-16 7 0,-7 12-2,-13 6-1,-6 7-2,-7-2-4,-9-2-7,0-11-18,1 5-3,-7-17 0,11-6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36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522 114 9,'0'0'23,"-11"-20"-1,4 10-7,1 0-5,6 10-2,0 0 0,0 0-2,0 0-1,0 0-2,0 0 1,0 0-1,0 0 1,0 0-1,15 20-1,2-6 0,4 6-1,4 1 1,8 5 0,6-1 1,4 3-2,5 1 1,7 0-1,-2-2 1,5-1-1,-2 0 0,0-2-1,-6-2 0,-6 0-1,-7-1-1,-9-5-4,-4 2-5,-5-3-9,-10-5-10,6 3 1,-15-13 1</inkml:trace>
  <inkml:trace contextRef="#ctx0" brushRef="#br0" timeOffset="484">984 0 11,'-46'53'16,"1"18"1,-10 6-2,-1 15-3,-11 6-1,-5 6 1,-5 3-4,-2-6 0,-1-2-2,1-7-1,5-7-1,4-11-1,12-8-6,10-8-11,17 0-14,4-18 1,19-6-2,-4-32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56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-8 41 18,'0'0'24,"-1"-20"0,1 20 1,8-14-15,3 6-7,4 7-2,6 5-1,4 6 0,6 7 0,2 7 0,4 8 1,0 8 0,0 9 0,-1 6-1,3 7 1,0 3 0,-1-1-1,1-3 0,0-3-2,-3-6-1,-2-8-3,-3-10-3,-5-9-8,2 2-8,-16-23 1</inkml:trace>
  <inkml:trace contextRef="#ctx0" brushRef="#br0" timeOffset="344">619 237 46,'-14'36'29,"-13"-7"-1,6 12-1,-9 0-23,-2 11-7,-3 3-1,2 8 1,-2-1-1,5-4-1,-3-5-5,5-8-7,10 0-9,-7-19 1,19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8:57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45 42,'0'0'28,"0"14"2,0-14-2,0 0-16,6 21-11,4 4-1,3 6-1,4 10 0,1 7 0,3 4 1,0 3-2,1 1-3,-1-5-6,-1-8-9,5 0-9,-12-19 1,10-5-1</inkml:trace>
  <inkml:trace contextRef="#ctx0" brushRef="#br0" timeOffset="266">453 0 41,'-5'23'28,"0"19"2,-17-2-3,-7 12-19,-7 10-9,-12 15-6,-11 6-6,-15-1-17,-1 13 2,-25-17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4T13:37:45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1192 197 1,'-30'15'3,"-3"3"0,-4 3 1,0 2 0,-7 0 1,-2 6-1,-3-1 0,-1 5-1,-3 4-1,0 1-2,1 1 1,1 6 0,1 2-1,4 0 0,-2-2 0,5 3 1,0-4-1,4 1 0,1-5 1,4-1-1,1-3 0,7-2 0,0-3 1,5-5 0,2-3 0,8-2-1,1-2 1,2-4 0,1 0 1,3-4 0,5 0 0,1 1 0,3-1 1,3 5 0,0-1 0,6 5-1,6-1 1,4 4-2,2 2 0,3 1 0,4 1-1,2-1 1,4-3-1,5 0 0,-3-4 0,3-1 0,4-1 1,1-3-1,2-1 1,4-2 0,1 1 0,0 1 1,2 0-1,0 1 1,0 0-1,4 2 1,1-1-1,0 0-1,3-3 1,3-1 0,6 0-1,-1-2 2,1-1-2,0 2 1,1-2-1,1 2 0,1 1 1,4 1-1,-4 2 1,7 1-1,2 3 1,3-2-1,2 4 0,5-3 1,3 4-1,2 0 1,0-2 0,2 0-1,2-1 1,2-3 0,1-2 0,4 0 0,-2-3 0,3 0 0,2-2 1,3-1 0,1-1-1,2-1 1,4-1-1,1-1 1,1-1 0,3-1-1,2-1 0,-1-1 0,1-1 1,1 1-1,1-1 1,1 1 0,-1-1 0,-3 1 0,5 2 0,-1 1 1,1 1-1,1-1 0,-1 0 0,0 1-1,1-2 1,-2 0-2,-1-1 1,-3 0 0,0-1 0,-2 1 0,-1-1 0,-3 0 0,-4 2 1,2-2-1,0 0 0,-2 0 0,-2 0 0,-2-3-1,1-1 1,-2 0-1,3-3 0,-5-2 0,0-2 1,-4-2-1,1-1 0,-1-2 1,0 0 0,1-2 0,-4 0-1,4-2 1,2-1 0,-2-3 0,2-1 0,-3-3-1,-7-2 0,0 0 0,-6-4 1,-8 0-1,-7-5 0,-3 1 0,-8-2 0,-2-2 1,-4 1-1,-6-2 0,-7 3 1,-6 0-1,-4 0 1,-9 3-1,-6-2 0,-11 0 0,-8 1 1,-9 1-1,-6 0 0,-8-1 1,-7 1-1,-5 2 0,-4 4 0,-6 0 1,-3 1-1,-5 2 0,0 0-1,-2 3 1,1 1 0,-2 2 0,0 0 0,-3 2 0,4 0 0,-1 1 0,-1 2 0,0 0 0,-2 1 0,-2 1 0,0 3 0,1 1 0,-1 1-1,-1 3 1,1 0 1,0 0-2,1 0 2,0 3-2,-2-3 2,4 0-1,0-2 0,-1 1 0,0 1 0,-1-2-1,-1 3 1,0 0 0,2 2 0,-3 2 0,0-1-1,1 3 1,4 1 0,-1-1 0,2 1 0,4-1 0,-1 0 1,2 0-1,-3-1 0,2 0 0,0 0 0,2 0 0,-1 0 0,0 0 0,-3 1 0,4 0 0,2-1 0,-2-1 0,2-2 0,-1 1 0,0-2 0,-1 0 0,2-1 0,-1-2 0,-2 1 0,0 1 0,1 1 0,-2 2 0,1-1 0,1 1 0,4 1 0,1 0 0,1 0 0,2 1 0,0-1 1,4 0-1,-1 0 0,2-2 0,-2 2 0,-1-1 0,-2 0 0,-2 0 0,-4-1 0,-1 1 0,-2 0 1,-4-2-1,1 0 0,-2-1 1,-2 0-1,-1-2 0,-1-1 0,0 0 1,-4-3-2,-2 2 2,-3-1-1,-3-2 0,1 2 0,-1 0 0,-3 1 0,0-1 0,-1 1 0,0 1 2,-2 0-4,-1 1 2,-4 2 0,-1 0 0,0 1 0,-2 1 0,-5 1 0,-2 2 0,-1 2 0,-2 3 2,-1 0-2,-1 3 0,-2 0 0,-1 3 0,3-2 0,-1 3 0,-1-2 0,1-2 0,-2 1 0,1-1 0,1-2 0,-3-2 0,-4 0 0,3-3 0,-2 1 0,-2 0 0,0-3 0,-3 1 0,0-1 0,0 0 0,5 0 0,-4 1 0,7 0 0,1 2 0,0 2 0,1-2 0,-1 3 0,3 2 0,-2 1-2,5-1 2,-2 1 0,4-1 0,2 0 0,2 5 0,0-4 0,1 3 0,0-1 0,0 0-1,1 1 1,-3-1 0,1 1 0,3-1 0,0 0 0,1-1 0,4 2 0,0-2 0,1 0 0,3-1 0,4 1 0,-2-2 0,4 0 0,1-1 0,3 0 0,3 0 0,3 1 0,-1 2 0,2 1 0,0 1-1,1 3 2,-1 2-1,1 4 0,1 3 0,2 3-1,0 4 2,1 4-1,-2 4 0,4 6 0,-1 5 1,-5 9-1,-3 3 0,-2 3 2,-4 4-2,0 5 0,3 3-3,-3 1-10,5 5-19,11 12 0,-5-11-1,-3-2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26" tIns="48153" rIns="98026" bIns="48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811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F3FC2CF9-191C-49B0-8E7B-714C2FC5B3A3}" type="slidenum">
              <a:rPr lang="fr-FR"/>
              <a:pPr/>
              <a:t>131</a:t>
            </a:fld>
            <a:endParaRPr lang="fr-F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D906B1D9-08D9-41F9-8543-B0F1EB5F404F}" type="slidenum">
              <a:rPr lang="fr-FR"/>
              <a:pPr/>
              <a:t>136</a:t>
            </a:fld>
            <a:endParaRPr lang="fr-FR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81F45E1E-B0F6-4625-B87D-5919B7620DB7}" type="slidenum">
              <a:rPr lang="fr-FR"/>
              <a:pPr/>
              <a:t>138</a:t>
            </a:fld>
            <a:endParaRPr lang="fr-FR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880D807C-E562-400D-AAD1-6C60C7E238C7}" type="slidenum">
              <a:rPr lang="fr-FR"/>
              <a:pPr/>
              <a:t>139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3569E799-CB13-433B-960D-1E6D557D822D}" type="slidenum">
              <a:rPr lang="fr-FR"/>
              <a:pPr/>
              <a:t>142</a:t>
            </a:fld>
            <a:endParaRPr lang="fr-FR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 Gogh.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ciel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étoilé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581025"/>
            <a:ext cx="1943100" cy="5743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581025"/>
            <a:ext cx="5676900" cy="5743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D40E0E-8D8F-4D46-9622-5DB4A48CDDE6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16238" y="6656388"/>
            <a:ext cx="1168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/40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581025"/>
            <a:ext cx="6838950" cy="142875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596313" y="6386513"/>
            <a:ext cx="727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C52BB6B8-ED01-4AE6-BAAA-2E28AC0FF0DA}" type="slidenum">
              <a:rPr lang="en-US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8.wmf"/><Relationship Id="rId5" Type="http://schemas.openxmlformats.org/officeDocument/2006/relationships/oleObject" Target="../embeddings/Document_Microsoft_Word_97_-_200311.doc"/><Relationship Id="rId4" Type="http://schemas.openxmlformats.org/officeDocument/2006/relationships/oleObject" Target="../embeddings/oleObject37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Excel_97-200313.xls"/><Relationship Id="rId3" Type="http://schemas.openxmlformats.org/officeDocument/2006/relationships/notesSlide" Target="../notesSlides/notesSlide10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9.wmf"/><Relationship Id="rId5" Type="http://schemas.openxmlformats.org/officeDocument/2006/relationships/oleObject" Target="../embeddings/Feuille_Microsoft_Excel_97-200312.xls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0.wmf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Excel_97-200315.xls"/><Relationship Id="rId3" Type="http://schemas.openxmlformats.org/officeDocument/2006/relationships/notesSlide" Target="../notesSlides/notesSlide104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1.wmf"/><Relationship Id="rId5" Type="http://schemas.openxmlformats.org/officeDocument/2006/relationships/oleObject" Target="../embeddings/Feuille_Microsoft_Excel_97-200314.xls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2.w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7.emf"/><Relationship Id="rId5" Type="http://schemas.openxmlformats.org/officeDocument/2006/relationships/oleObject" Target="../embeddings/Feuille_Microsoft_Excel_97-200316.xls"/><Relationship Id="rId4" Type="http://schemas.openxmlformats.org/officeDocument/2006/relationships/oleObject" Target="../embeddings/oleObject4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8.emf"/><Relationship Id="rId5" Type="http://schemas.openxmlformats.org/officeDocument/2006/relationships/oleObject" Target="../embeddings/Feuille_Microsoft_Excel_97-200317.xls"/><Relationship Id="rId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wmf"/><Relationship Id="rId5" Type="http://schemas.openxmlformats.org/officeDocument/2006/relationships/oleObject" Target="../embeddings/Document_Microsoft_Word_97_-_200318.doc"/><Relationship Id="rId4" Type="http://schemas.openxmlformats.org/officeDocument/2006/relationships/oleObject" Target="../embeddings/oleObject44.bin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6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7.bin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8.bin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5.emf"/><Relationship Id="rId5" Type="http://schemas.openxmlformats.org/officeDocument/2006/relationships/oleObject" Target="../embeddings/Feuille_Microsoft_Excel_97-200319.xls"/><Relationship Id="rId4" Type="http://schemas.openxmlformats.org/officeDocument/2006/relationships/oleObject" Target="../embeddings/oleObject49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6.emf"/><Relationship Id="rId5" Type="http://schemas.openxmlformats.org/officeDocument/2006/relationships/oleObject" Target="../embeddings/Feuille_Microsoft_Excel_97-200320.xls"/><Relationship Id="rId4" Type="http://schemas.openxmlformats.org/officeDocument/2006/relationships/oleObject" Target="../embeddings/oleObject50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1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3.bin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7096662377647111009" TargetMode="Externa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hyperlink" Target="http://ceria.dauphine.fr/" TargetMode="Externa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5.bin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ntinuousdataprotection.blogspot.com/2006/04/larchitecture-rain-adopte-pour-la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emf"/><Relationship Id="rId18" Type="http://schemas.openxmlformats.org/officeDocument/2006/relationships/customXml" Target="../ink/ink7.xml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4.xml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11" Type="http://schemas.openxmlformats.org/officeDocument/2006/relationships/image" Target="../media/image10.emf"/><Relationship Id="rId5" Type="http://schemas.openxmlformats.org/officeDocument/2006/relationships/image" Target="../media/image7.w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customXml" Target="../ink/ink3.xml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Document_Microsoft_Word_97_-_20031.doc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andermonde_matri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enerator_matrix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projects/clientcloud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5.emf"/><Relationship Id="rId18" Type="http://schemas.openxmlformats.org/officeDocument/2006/relationships/customXml" Target="../ink/ink20.xml"/><Relationship Id="rId3" Type="http://schemas.openxmlformats.org/officeDocument/2006/relationships/notesSlide" Target="../notesSlides/notesSlide56.xml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17.xml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14.xml"/><Relationship Id="rId11" Type="http://schemas.openxmlformats.org/officeDocument/2006/relationships/image" Target="../media/image34.emf"/><Relationship Id="rId5" Type="http://schemas.openxmlformats.org/officeDocument/2006/relationships/image" Target="../media/image9.w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customXml" Target="../ink/ink16.xml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3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0.wmf"/><Relationship Id="rId12" Type="http://schemas.openxmlformats.org/officeDocument/2006/relationships/customXml" Target="../ink/ink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9.emf"/><Relationship Id="rId5" Type="http://schemas.openxmlformats.org/officeDocument/2006/relationships/image" Target="../media/image9.wmf"/><Relationship Id="rId10" Type="http://schemas.openxmlformats.org/officeDocument/2006/relationships/customXml" Target="../ink/ink23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2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56.emf"/><Relationship Id="rId7" Type="http://schemas.openxmlformats.org/officeDocument/2006/relationships/image" Target="../media/image10.wmf"/><Relationship Id="rId12" Type="http://schemas.openxmlformats.org/officeDocument/2006/relationships/customXml" Target="../ink/ink26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1.emf"/><Relationship Id="rId24" Type="http://schemas.openxmlformats.org/officeDocument/2006/relationships/customXml" Target="../ink/ink32.xml"/><Relationship Id="rId37" Type="http://schemas.openxmlformats.org/officeDocument/2006/relationships/image" Target="../media/image64.emf"/><Relationship Id="rId5" Type="http://schemas.openxmlformats.org/officeDocument/2006/relationships/image" Target="../media/image9.wmf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customXml" Target="../ink/ink34.xml"/><Relationship Id="rId10" Type="http://schemas.openxmlformats.org/officeDocument/2006/relationships/customXml" Target="../ink/ink25.xml"/><Relationship Id="rId19" Type="http://schemas.openxmlformats.org/officeDocument/2006/relationships/image" Target="../media/image5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1.w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59.emf"/><Relationship Id="rId30" Type="http://schemas.openxmlformats.org/officeDocument/2006/relationships/customXml" Target="../ink/ink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customXml" Target="../ink/ink38.xml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customXml" Target="../ink/ink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9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Excel_97-20033.xls"/><Relationship Id="rId3" Type="http://schemas.openxmlformats.org/officeDocument/2006/relationships/notesSlide" Target="../notesSlides/notesSlide9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Feuille_Microsoft_Excel_97-20032.xls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Excel_97-20035.xls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wmf"/><Relationship Id="rId5" Type="http://schemas.openxmlformats.org/officeDocument/2006/relationships/oleObject" Target="../embeddings/Feuille_Microsoft_Excel_97-20034.xls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2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Document_Microsoft_Word_97_-_20037.doc"/><Relationship Id="rId3" Type="http://schemas.openxmlformats.org/officeDocument/2006/relationships/notesSlide" Target="../notesSlides/notesSlide96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wmf"/><Relationship Id="rId5" Type="http://schemas.openxmlformats.org/officeDocument/2006/relationships/oleObject" Target="../embeddings/Feuille_Microsoft_Excel_97-20036.xls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5.wmf"/><Relationship Id="rId5" Type="http://schemas.openxmlformats.org/officeDocument/2006/relationships/oleObject" Target="../embeddings/Document_Microsoft_Word_97_-_20038.doc"/><Relationship Id="rId4" Type="http://schemas.openxmlformats.org/officeDocument/2006/relationships/oleObject" Target="../embeddings/oleObject34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euille_Microsoft_Excel_97-200310.xls"/><Relationship Id="rId3" Type="http://schemas.openxmlformats.org/officeDocument/2006/relationships/notesSlide" Target="../notesSlides/notesSlide9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6.wmf"/><Relationship Id="rId5" Type="http://schemas.openxmlformats.org/officeDocument/2006/relationships/oleObject" Target="../embeddings/Feuille_Microsoft_Excel_97-20039.xls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7956376" cy="1176858"/>
          </a:xfrm>
          <a:ln/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r>
              <a:rPr lang="en-US" sz="4000" dirty="0" smtClean="0"/>
              <a:t>Cloud Databases 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accent2"/>
                </a:solidFill>
              </a:rPr>
              <a:t>Part </a:t>
            </a:r>
            <a:r>
              <a:rPr lang="en-US" sz="4000" dirty="0" smtClean="0">
                <a:solidFill>
                  <a:schemeClr val="accent2"/>
                </a:solidFill>
              </a:rPr>
              <a:t>2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71500"/>
          </a:xfrm>
          <a:noFill/>
          <a:ln/>
        </p:spPr>
        <p:txBody>
          <a:bodyPr/>
          <a:lstStyle/>
          <a:p>
            <a:pPr marL="342900" indent="-342900"/>
            <a:r>
              <a:rPr lang="en-US" sz="4000" dirty="0"/>
              <a:t>Witold Litwin</a:t>
            </a:r>
          </a:p>
          <a:p>
            <a:pPr marL="342900" indent="-342900"/>
            <a:endParaRPr lang="en-US" sz="1800" dirty="0">
              <a:solidFill>
                <a:srgbClr val="FAFD00"/>
              </a:solidFill>
            </a:endParaRPr>
          </a:p>
          <a:p>
            <a:pPr marL="342900" indent="-342900"/>
            <a:r>
              <a:rPr lang="en-US" sz="1800" dirty="0">
                <a:solidFill>
                  <a:srgbClr val="FAFD00"/>
                </a:solidFill>
              </a:rPr>
              <a:t/>
            </a:r>
            <a:br>
              <a:rPr lang="en-US" sz="1800" dirty="0">
                <a:solidFill>
                  <a:srgbClr val="FAFD00"/>
                </a:solidFill>
              </a:rPr>
            </a:br>
            <a:r>
              <a:rPr lang="en-US" sz="2400" dirty="0">
                <a:solidFill>
                  <a:srgbClr val="FAFD00"/>
                </a:solidFill>
              </a:rPr>
              <a:t>Witold.Litwin@dauphine.fr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24000" y="4114800"/>
          <a:ext cx="9429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hoto Editor Photo" r:id="rId6" imgW="942857" imgH="1286055" progId="">
                  <p:embed/>
                </p:oleObj>
              </mc:Choice>
              <mc:Fallback>
                <p:oleObj name="Photo Editor Photo" r:id="rId6" imgW="942857" imgH="128605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9429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419872" y="4581128"/>
          <a:ext cx="2276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icture" r:id="rId8" imgW="2277000" imgH="515160" progId="Word.Picture.8">
                  <p:embed/>
                </p:oleObj>
              </mc:Choice>
              <mc:Fallback>
                <p:oleObj name="Picture" r:id="rId8" imgW="2277000" imgH="515160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81128"/>
                        <a:ext cx="2276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Database Queries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3600" dirty="0" smtClean="0"/>
              <a:t>Single Primary</a:t>
            </a:r>
            <a:r>
              <a:rPr lang="en-US" dirty="0" smtClean="0"/>
              <a:t> </a:t>
            </a:r>
            <a:r>
              <a:rPr lang="en-US" sz="3600" dirty="0" smtClean="0"/>
              <a:t>key based search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* From S Where S# = S1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Translates to simple key-based LH* search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Assuming naturally that S# becomes the primary key of the LH* file with </a:t>
            </a:r>
            <a:r>
              <a:rPr lang="en-US" sz="3600" dirty="0" err="1" smtClean="0"/>
              <a:t>tuples</a:t>
            </a:r>
            <a:r>
              <a:rPr lang="en-US" sz="3600" dirty="0" smtClean="0"/>
              <a:t> of S</a:t>
            </a:r>
          </a:p>
          <a:p>
            <a:pPr lvl="2">
              <a:lnSpc>
                <a:spcPct val="90000"/>
              </a:lnSpc>
              <a:buNone/>
            </a:pPr>
            <a:r>
              <a:rPr lang="en-US" sz="3200" dirty="0" smtClean="0"/>
              <a:t> (</a:t>
            </a:r>
            <a:r>
              <a:rPr lang="en-US" sz="3200" u="sng" dirty="0" smtClean="0"/>
              <a:t>S1</a:t>
            </a:r>
            <a:r>
              <a:rPr lang="en-US" sz="3200" dirty="0" smtClean="0"/>
              <a:t> : Smith, 100, London)</a:t>
            </a:r>
          </a:p>
          <a:p>
            <a:pPr lvl="2">
              <a:lnSpc>
                <a:spcPct val="90000"/>
              </a:lnSpc>
              <a:buNone/>
            </a:pPr>
            <a:r>
              <a:rPr lang="en-US" sz="3200" dirty="0" smtClean="0"/>
              <a:t> (</a:t>
            </a:r>
            <a:r>
              <a:rPr lang="en-US" sz="3200" u="sng" dirty="0" smtClean="0"/>
              <a:t>S2</a:t>
            </a:r>
            <a:r>
              <a:rPr lang="en-US" sz="3200" dirty="0" smtClean="0"/>
              <a:t>  : ….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Cost of IAMs is negligible</a:t>
            </a:r>
          </a:p>
          <a:p>
            <a:r>
              <a:rPr lang="en-US"/>
              <a:t>Insert throughput </a:t>
            </a:r>
            <a:r>
              <a:rPr lang="en-US" u="sng"/>
              <a:t>110 times faster than for a disk file</a:t>
            </a:r>
          </a:p>
          <a:p>
            <a:pPr lvl="1"/>
            <a:r>
              <a:rPr lang="en-US"/>
              <a:t> 90 </a:t>
            </a:r>
            <a:r>
              <a:rPr lang="en-US">
                <a:sym typeface="Symbol" pitchFamily="18" charset="2"/>
              </a:rPr>
              <a:t>s per insert</a:t>
            </a:r>
          </a:p>
          <a:p>
            <a:r>
              <a:rPr lang="en-US"/>
              <a:t>RP*</a:t>
            </a:r>
            <a:r>
              <a:rPr lang="en-US" sz="2000"/>
              <a:t>N</a:t>
            </a:r>
            <a:r>
              <a:rPr lang="en-US" sz="2400"/>
              <a:t> </a:t>
            </a:r>
            <a:r>
              <a:rPr lang="en-US" sz="2800"/>
              <a:t>appears surprisingly efficient for more buckets, closing on RP*c</a:t>
            </a:r>
          </a:p>
          <a:p>
            <a:pPr lvl="1"/>
            <a:r>
              <a:rPr lang="en-US" sz="2400"/>
              <a:t>No explanation at present</a:t>
            </a:r>
          </a:p>
          <a:p>
            <a:pPr lvl="1"/>
            <a:endParaRPr lang="en-US" sz="1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4582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1000" algn="ctr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Key Search 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38100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 single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client sends 100.000</a:t>
            </a:r>
            <a:r>
              <a:rPr lang="en-US" sz="2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successful random search requests</a:t>
            </a:r>
            <a:endParaRPr lang="fr-FR" sz="2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38100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The flow</a:t>
            </a: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control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means here that the</a:t>
            </a: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client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sends at most</a:t>
            </a: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10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requests without reply</a:t>
            </a:r>
            <a:endParaRPr lang="fr-FR" sz="2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243263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243263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381000" y="3124200"/>
          <a:ext cx="8763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9" name="Document" r:id="rId5" imgW="6076800" imgH="1375560" progId="Word.Document.8">
                  <p:embed/>
                </p:oleObj>
              </mc:Choice>
              <mc:Fallback>
                <p:oleObj name="Document" r:id="rId5" imgW="6076800" imgH="13755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8763000" cy="2286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133600" y="56388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Search time (ms)</a:t>
            </a:r>
            <a:endParaRPr lang="en-US" sz="2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Key Search 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3243263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243263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7837" name="Object 13"/>
          <p:cNvGraphicFramePr>
            <a:graphicFrameLocks noChangeAspect="1"/>
          </p:cNvGraphicFramePr>
          <p:nvPr/>
        </p:nvGraphicFramePr>
        <p:xfrm>
          <a:off x="0" y="19812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4" r:id="rId5" imgW="2657475" imgH="2390775" progId="Excel.Sheet.8">
                  <p:embed/>
                </p:oleObj>
              </mc:Choice>
              <mc:Fallback>
                <p:oleObj r:id="rId5" imgW="2657475" imgH="23907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3243263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4495800" y="19812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5" r:id="rId8" imgW="2657475" imgH="2381250" progId="Excel.Sheet.8">
                  <p:embed/>
                </p:oleObj>
              </mc:Choice>
              <mc:Fallback>
                <p:oleObj r:id="rId8" imgW="2657475" imgH="238125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812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0" y="62468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Total search time 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572000" y="6248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Search time per record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Single search time </a:t>
            </a:r>
            <a:r>
              <a:rPr lang="en-US" u="sng"/>
              <a:t>about 30 times faster than for a disk file</a:t>
            </a:r>
          </a:p>
          <a:p>
            <a:pPr lvl="1">
              <a:lnSpc>
                <a:spcPct val="90000"/>
              </a:lnSpc>
            </a:pPr>
            <a:r>
              <a:rPr lang="en-US"/>
              <a:t> 350 </a:t>
            </a:r>
            <a:r>
              <a:rPr lang="en-US">
                <a:sym typeface="Symbol" pitchFamily="18" charset="2"/>
              </a:rPr>
              <a:t>s per search</a:t>
            </a:r>
          </a:p>
          <a:p>
            <a:pPr>
              <a:lnSpc>
                <a:spcPct val="90000"/>
              </a:lnSpc>
            </a:pPr>
            <a:r>
              <a:rPr lang="en-US"/>
              <a:t>Search throughput more than </a:t>
            </a:r>
            <a:r>
              <a:rPr lang="en-US" u="sng"/>
              <a:t>65 times faster than that of a disk file</a:t>
            </a:r>
          </a:p>
          <a:p>
            <a:pPr lvl="1">
              <a:lnSpc>
                <a:spcPct val="90000"/>
              </a:lnSpc>
            </a:pPr>
            <a:r>
              <a:rPr lang="en-US"/>
              <a:t> 145 </a:t>
            </a:r>
            <a:r>
              <a:rPr lang="en-US">
                <a:sym typeface="Symbol" pitchFamily="18" charset="2"/>
              </a:rPr>
              <a:t>s per search</a:t>
            </a:r>
          </a:p>
          <a:p>
            <a:pPr>
              <a:lnSpc>
                <a:spcPct val="90000"/>
              </a:lnSpc>
            </a:pPr>
            <a:r>
              <a:rPr lang="en-US"/>
              <a:t>RP*</a:t>
            </a:r>
            <a:r>
              <a:rPr lang="en-US" sz="2000"/>
              <a:t>N</a:t>
            </a:r>
            <a:r>
              <a:rPr lang="en-US" sz="2400"/>
              <a:t> </a:t>
            </a:r>
            <a:r>
              <a:rPr lang="en-US" sz="2800"/>
              <a:t>appears again surprisingly efficient with respect RP*c for more buckets</a:t>
            </a:r>
            <a:endParaRPr lang="fr-MC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5268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766888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1462088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81000" y="850900"/>
            <a:ext cx="8458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10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Range Query</a:t>
            </a:r>
            <a:endParaRPr lang="fr-FR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38100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GB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Deterministic termination </a:t>
            </a:r>
          </a:p>
          <a:p>
            <a:pPr indent="38100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GB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Parallel scan of the entire file with all the 100.000 records sent to the client</a:t>
            </a:r>
            <a:r>
              <a:rPr lang="en-US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20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3243263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3138488" y="213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-76200" y="2452688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8" r:id="rId5" imgW="2657475" imgH="2390775" progId="Excel.Sheet.8">
                  <p:embed/>
                </p:oleObj>
              </mc:Choice>
              <mc:Fallback>
                <p:oleObj r:id="rId5" imgW="2657475" imgH="23907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452688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138488" y="213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4495800" y="2452688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9" r:id="rId8" imgW="2867025" imgH="2581275" progId="Excel.Sheet.8">
                  <p:embed/>
                </p:oleObj>
              </mc:Choice>
              <mc:Fallback>
                <p:oleObj r:id="rId8" imgW="2867025" imgH="258127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52688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0" y="64897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Range query total time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572000" y="64912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Range query time per record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048000"/>
          </a:xfrm>
        </p:spPr>
        <p:txBody>
          <a:bodyPr/>
          <a:lstStyle/>
          <a:p>
            <a:r>
              <a:rPr lang="en-US"/>
              <a:t>Range search appears also very efficient</a:t>
            </a:r>
          </a:p>
          <a:p>
            <a:pPr lvl="1"/>
            <a:r>
              <a:rPr lang="en-US"/>
              <a:t>Reaching 100 </a:t>
            </a:r>
            <a:r>
              <a:rPr lang="en-US">
                <a:sym typeface="Symbol" pitchFamily="18" charset="2"/>
              </a:rPr>
              <a:t>s per record delivered</a:t>
            </a:r>
          </a:p>
          <a:p>
            <a:r>
              <a:rPr lang="en-US">
                <a:sym typeface="Symbol" pitchFamily="18" charset="2"/>
              </a:rPr>
              <a:t>More servers should further improve the efficiency</a:t>
            </a:r>
          </a:p>
          <a:p>
            <a:pPr lvl="1"/>
            <a:r>
              <a:rPr lang="en-US">
                <a:sym typeface="Symbol" pitchFamily="18" charset="2"/>
              </a:rPr>
              <a:t>Curves do not become flat yet</a:t>
            </a:r>
          </a:p>
          <a:p>
            <a:pPr lvl="1"/>
            <a:endParaRPr lang="fr-MC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Scalability Analysis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763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fr-FR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</a:t>
            </a: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he largest file at the current configuration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64 MB buckets   with </a:t>
            </a:r>
            <a:r>
              <a:rPr lang="en-US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= 640 K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448.000 records per bucket loaded at 70  % at the average. 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 2.240.000 records in total 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320 MB of distributed RAM (5 servers)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264 s</a:t>
            </a:r>
            <a:r>
              <a:rPr lang="fr-MC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BZ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creation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time by a single RP*</a:t>
            </a:r>
            <a:r>
              <a:rPr lang="fr-FR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  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client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257 s</a:t>
            </a:r>
            <a:r>
              <a:rPr lang="fr-MC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BZ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creation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time by a single RP*</a:t>
            </a:r>
            <a:r>
              <a:rPr lang="fr-FR" sz="1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  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client </a:t>
            </a:r>
          </a:p>
          <a:p>
            <a:pPr marL="760413" lvl="1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A record could reach 300 B</a:t>
            </a:r>
          </a:p>
          <a:p>
            <a:pPr marL="950913" lvl="2" eaLnBrk="1" hangingPunct="1"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The servers RAMs were recently  upgraded to 256 MB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Scalability Analysis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305800" cy="511175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fr-FR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If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the example file with </a:t>
            </a:r>
            <a:r>
              <a:rPr lang="en-US" sz="28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= 50.000 had scaled to  10.000.000 records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28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60413" lvl="1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It would span over  286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buckets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(servers)</a:t>
            </a:r>
          </a:p>
          <a:p>
            <a:pPr marL="950913" lvl="2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There are many more machines at Paris 9 </a:t>
            </a:r>
          </a:p>
          <a:p>
            <a:pPr marL="760413" lvl="1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Creation time by random inserts would be </a:t>
            </a:r>
          </a:p>
          <a:p>
            <a:pPr marL="950913" lvl="2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1235</a:t>
            </a:r>
            <a:r>
              <a:rPr lang="fr-MC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 for RP*</a:t>
            </a:r>
            <a:r>
              <a:rPr lang="en-US" baseline="-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950913" lvl="2" eaLnBrk="1" hangingPunct="1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1205</a:t>
            </a:r>
            <a:r>
              <a:rPr lang="fr-MC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 for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RP*</a:t>
            </a:r>
            <a:r>
              <a:rPr lang="en-US" baseline="-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  <a:p>
            <a:pPr marL="760413" lvl="1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285 splits would last 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285 s</a:t>
            </a:r>
            <a:r>
              <a:rPr lang="fr-MC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in total</a:t>
            </a:r>
          </a:p>
          <a:p>
            <a:pPr marL="760413" lvl="1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Inserts  alone would last </a:t>
            </a:r>
          </a:p>
          <a:p>
            <a:pPr marL="950913" lvl="2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950 s for RP*</a:t>
            </a:r>
            <a:r>
              <a:rPr lang="en-US" baseline="-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950913" lvl="2"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920 s for</a:t>
            </a:r>
            <a:r>
              <a:rPr lang="fr-FR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RP*</a:t>
            </a:r>
            <a:r>
              <a:rPr lang="en-US" baseline="-30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/>
              <a:t>Actual results for a big file</a:t>
            </a:r>
            <a:endParaRPr lang="fr-MC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Bucket capacity : 751K records, 196 MB</a:t>
            </a:r>
          </a:p>
          <a:p>
            <a:pPr>
              <a:lnSpc>
                <a:spcPct val="90000"/>
              </a:lnSpc>
            </a:pPr>
            <a:r>
              <a:rPr lang="fr-FR" sz="2800"/>
              <a:t>Number of inserts : 3M</a:t>
            </a:r>
          </a:p>
          <a:p>
            <a:pPr>
              <a:lnSpc>
                <a:spcPct val="90000"/>
              </a:lnSpc>
            </a:pPr>
            <a:r>
              <a:rPr lang="fr-FR" sz="2800"/>
              <a:t>Flow control (FC) is necessary to limit the input queue at each server</a:t>
            </a:r>
            <a:endParaRPr lang="fr-MC" sz="2800"/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914400" y="3048000"/>
          <a:ext cx="77724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1" name="Graphique" r:id="rId5" imgW="9217080" imgH="4263120" progId="Excel.Sheet.8">
                  <p:embed/>
                </p:oleObj>
              </mc:Choice>
              <mc:Fallback>
                <p:oleObj name="Graphique" r:id="rId5" imgW="9217080" imgH="42631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77724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/>
              <a:t>Actual results for a big file</a:t>
            </a:r>
            <a:endParaRPr lang="fr-MC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Bucket capacity : 751K records, 196 MB</a:t>
            </a:r>
          </a:p>
          <a:p>
            <a:pPr>
              <a:lnSpc>
                <a:spcPct val="90000"/>
              </a:lnSpc>
            </a:pPr>
            <a:r>
              <a:rPr lang="fr-FR" sz="2800"/>
              <a:t>Number of inserts : 3M</a:t>
            </a:r>
          </a:p>
          <a:p>
            <a:pPr>
              <a:lnSpc>
                <a:spcPct val="90000"/>
              </a:lnSpc>
            </a:pPr>
            <a:r>
              <a:rPr lang="fr-FR" sz="2800"/>
              <a:t>GA : Global Average; MA : Moving Average</a:t>
            </a:r>
            <a:endParaRPr lang="fr-MC" sz="2800"/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81000" y="2743200"/>
          <a:ext cx="8305800" cy="379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5" name="Graphique" r:id="rId5" imgW="9283320" imgH="4253400" progId="Excel.Sheet.8">
                  <p:embed/>
                </p:oleObj>
              </mc:Choice>
              <mc:Fallback>
                <p:oleObj name="Graphique" r:id="rId5" imgW="9283320" imgH="42534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8305800" cy="379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Database Queries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8715436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FAFD00"/>
                </a:solidFill>
              </a:rPr>
              <a:t>Select * From S Where S# = S1 OR S# = S1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A series of primary key based searches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Non key-based restriction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…</a:t>
            </a:r>
            <a:r>
              <a:rPr lang="en-US" sz="3200" dirty="0" smtClean="0">
                <a:solidFill>
                  <a:srgbClr val="FAFD00"/>
                </a:solidFill>
              </a:rPr>
              <a:t>Where City = Paris or City = London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Deterministic scan with local restrictions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Results are perhaps inserted into a temporary LH* file</a:t>
            </a:r>
            <a:endParaRPr lang="en-US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Related Works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228600" y="914400"/>
          <a:ext cx="8763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Document" r:id="rId5" imgW="4471200" imgH="3481560" progId="Word.Document.8">
                  <p:embed/>
                </p:oleObj>
              </mc:Choice>
              <mc:Fallback>
                <p:oleObj name="Document" r:id="rId5" imgW="4471200" imgH="34815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5410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286000" y="62468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Comparative Analysis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276600"/>
          </a:xfrm>
          <a:ln w="57150">
            <a:solidFill>
              <a:srgbClr val="FFFF66"/>
            </a:solidFill>
          </a:ln>
        </p:spPr>
        <p:txBody>
          <a:bodyPr/>
          <a:lstStyle/>
          <a:p>
            <a:r>
              <a:rPr lang="en-US"/>
              <a:t>The  1994 theoretical performance predictions for RP* were quite accurate</a:t>
            </a:r>
          </a:p>
          <a:p>
            <a:r>
              <a:rPr lang="en-US"/>
              <a:t>RP* schemes at SDDS-2000 appear globally more efficient than LH*</a:t>
            </a:r>
          </a:p>
          <a:p>
            <a:pPr lvl="1"/>
            <a:r>
              <a:rPr lang="en-US"/>
              <a:t>No explanation at present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33400" y="908720"/>
            <a:ext cx="8610600" cy="597086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ts val="1200"/>
              </a:spcBef>
              <a:buFont typeface="Wingdings" pitchFamily="2" charset="2"/>
              <a:buChar char="n"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SDDS-2000</a:t>
            </a:r>
            <a:r>
              <a:rPr lang="fr-FR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: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a prototype </a:t>
            </a:r>
            <a:r>
              <a:rPr lang="fr-FR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 manager 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for Windows</a:t>
            </a:r>
            <a:r>
              <a:rPr lang="fr-FR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m</a:t>
            </a: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ulticomputer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endParaRPr lang="fr-FR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 eaLnBrk="1" hangingPunct="1">
              <a:spcBef>
                <a:spcPts val="12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Various SDDSs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60413" lvl="1" eaLnBrk="1" hangingPunct="1">
              <a:spcBef>
                <a:spcPts val="12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Several variants of the RP*</a:t>
            </a:r>
            <a:endParaRPr lang="fr-FR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569913" eaLnBrk="1" hangingPunct="1">
              <a:spcBef>
                <a:spcPts val="1200"/>
              </a:spcBef>
              <a:buFont typeface="Wingdings" pitchFamily="2" charset="2"/>
              <a:buChar char="n"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Performance of 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RP*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schemes appears in line with the expectations</a:t>
            </a: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60413" lvl="1" eaLnBrk="1" hangingPunct="1">
              <a:spcBef>
                <a:spcPts val="12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Access times</a:t>
            </a:r>
            <a:r>
              <a:rPr lang="fr-FR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in the range of a fraction of a millisecond</a:t>
            </a:r>
            <a:endParaRPr lang="fr-FR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 eaLnBrk="1" hangingPunct="1">
              <a:spcBef>
                <a:spcPts val="12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About 30 to 100 times faster than a disk file access performance</a:t>
            </a:r>
            <a:endParaRPr lang="fr-FR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60413" lvl="1" eaLnBrk="1" hangingPunct="1">
              <a:spcBef>
                <a:spcPts val="1200"/>
              </a:spcBef>
              <a:buClr>
                <a:schemeClr val="accent1"/>
              </a:buClr>
              <a:buFont typeface="Symbol" pitchFamily="18" charset="2"/>
              <a:buChar char="-"/>
            </a:pPr>
            <a:r>
              <a:rPr lang="fr-FR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About </a:t>
            </a:r>
            <a:r>
              <a:rPr lang="fr-FR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ideal</a:t>
            </a:r>
            <a:r>
              <a:rPr lang="fr-FR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(</a:t>
            </a:r>
            <a:r>
              <a:rPr lang="fr-FR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linear</a:t>
            </a:r>
            <a:r>
              <a:rPr lang="fr-FR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 </a:t>
            </a:r>
            <a:r>
              <a:rPr lang="fr-FR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scalability</a:t>
            </a:r>
            <a:endParaRPr lang="fr-FR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indent="569913" eaLnBrk="1" hangingPunct="1">
              <a:spcBef>
                <a:spcPts val="1200"/>
              </a:spcBef>
              <a:buClr>
                <a:srgbClr val="CCFF33"/>
              </a:buClr>
              <a:buFont typeface="Wingdings" pitchFamily="2" charset="2"/>
              <a:buChar char="n"/>
            </a:pPr>
            <a:r>
              <a:rPr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Results prove also the overall efficiency of SDDS-2000 architecture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RP* were the 1</a:t>
            </a:r>
            <a:r>
              <a:rPr lang="en-US" sz="3600" baseline="30000" dirty="0" smtClean="0">
                <a:solidFill>
                  <a:srgbClr val="FFFF66"/>
                </a:solidFill>
                <a:latin typeface="Garamond" pitchFamily="18" charset="0"/>
              </a:rPr>
              <a:t>st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schemes for SD Range Partitioning</a:t>
            </a:r>
          </a:p>
          <a:p>
            <a:pPr lvl="1"/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Back to 1994, to recall.  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SDDS 2000, up to SDDS-2007 were the 1</a:t>
            </a:r>
            <a:r>
              <a:rPr lang="en-US" sz="3600" baseline="30000" dirty="0" smtClean="0">
                <a:solidFill>
                  <a:srgbClr val="FFFF66"/>
                </a:solidFill>
                <a:latin typeface="Garamond" pitchFamily="18" charset="0"/>
              </a:rPr>
              <a:t>st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operational prototypes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To create RP clouds in current terminology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Today there are several mature implementations using SD-RP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None cites RP* in the references 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Practice contrary to the honest scientific practice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Unfortunately this seems to be more and more often thing of the past</a:t>
            </a:r>
          </a:p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Especially for the industrial folks</a:t>
            </a:r>
            <a:endParaRPr lang="en-US" dirty="0" smtClean="0">
              <a:solidFill>
                <a:srgbClr val="FFFF66"/>
              </a:solidFill>
              <a:latin typeface="Garamond" pitchFamily="18" charset="0"/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Garamond" pitchFamily="18" charset="0"/>
              </a:rPr>
              <a:t>Prominent cloud infrastructures using SD-RP systems are disk oriented</a:t>
            </a:r>
          </a:p>
          <a:p>
            <a:r>
              <a:rPr lang="en-US" dirty="0" smtClean="0">
                <a:solidFill>
                  <a:srgbClr val="FFFF66"/>
                </a:solidFill>
                <a:latin typeface="Garamond" pitchFamily="18" charset="0"/>
              </a:rPr>
              <a:t>GFS (2006)</a:t>
            </a:r>
          </a:p>
          <a:p>
            <a:pPr lvl="1"/>
            <a:r>
              <a:rPr lang="en-US" sz="24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Private cloud of Key, Value type</a:t>
            </a:r>
          </a:p>
          <a:p>
            <a:pPr lvl="1"/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 Behind Google’s </a:t>
            </a:r>
            <a:r>
              <a:rPr lang="en-US" sz="3200" dirty="0" err="1" smtClean="0">
                <a:solidFill>
                  <a:srgbClr val="FFFF66"/>
                </a:solidFill>
                <a:latin typeface="Garamond" pitchFamily="18" charset="0"/>
              </a:rPr>
              <a:t>BigTable</a:t>
            </a:r>
            <a:endParaRPr lang="en-US" sz="2400" dirty="0" smtClean="0">
              <a:solidFill>
                <a:srgbClr val="FFFF66"/>
              </a:solidFill>
              <a:latin typeface="Garamond" pitchFamily="18" charset="0"/>
            </a:endParaRPr>
          </a:p>
          <a:p>
            <a:pPr lvl="1"/>
            <a:r>
              <a:rPr lang="en-US" sz="24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Basically quite similar to RP*s &amp; SDDS-2007</a:t>
            </a:r>
          </a:p>
          <a:p>
            <a:pPr lvl="1"/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 Many more features naturally including replication</a:t>
            </a:r>
            <a:endParaRPr 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Windows Azure Table (2009)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Public Cloud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Uses (Partition Key, Range Key, value)</a:t>
            </a:r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</a:p>
          <a:p>
            <a:pPr lvl="1"/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Each partition key defines a partition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Azure may move the partitions around to balance the overall load</a:t>
            </a:r>
          </a:p>
          <a:p>
            <a:pPr lvl="1"/>
            <a:endParaRPr lang="en-US" sz="3200" dirty="0" smtClean="0">
              <a:solidFill>
                <a:srgbClr val="FFFF66"/>
              </a:solidFill>
              <a:latin typeface="Garamond" pitchFamily="18" charset="0"/>
            </a:endParaRPr>
          </a:p>
          <a:p>
            <a:endParaRPr lang="en-US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Windows Azure Table (2009) cont.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It thus provides splitting in this sense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High availability uses the replication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Azure Table details are yet sketchy</a:t>
            </a:r>
          </a:p>
          <a:p>
            <a:pPr lvl="1"/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Explore MS Help</a:t>
            </a:r>
            <a:endParaRPr lang="en-US" sz="40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FF66"/>
                </a:solidFill>
                <a:latin typeface="Garamond" pitchFamily="18" charset="0"/>
              </a:rPr>
              <a:t>MongoDB</a:t>
            </a:r>
            <a:endParaRPr lang="en-US" sz="3600" dirty="0" smtClean="0">
              <a:solidFill>
                <a:srgbClr val="FFFF66"/>
              </a:solidFill>
              <a:latin typeface="Garamond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Quite similar to RP*s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For private clouds of up to 1000 nodes at present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Disk-oriented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Open-Source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Quite popular among the developers in the US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Annual conf (last one in SF)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Yahoo </a:t>
            </a:r>
            <a:r>
              <a:rPr lang="en-US" sz="3600" dirty="0" err="1" smtClean="0">
                <a:solidFill>
                  <a:srgbClr val="FFFF66"/>
                </a:solidFill>
                <a:latin typeface="Garamond" pitchFamily="18" charset="0"/>
              </a:rPr>
              <a:t>PNuts</a:t>
            </a:r>
            <a:endParaRPr lang="en-US" sz="3600" dirty="0" smtClean="0">
              <a:solidFill>
                <a:srgbClr val="FFFF66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Private Yahoo Cloud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 Provides disk-oriented SD-RP, including over hashed keys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latin typeface="Garamond" pitchFamily="18" charset="0"/>
              </a:rPr>
              <a:t>Like consistent hash</a:t>
            </a:r>
            <a:endParaRPr lang="en-US" sz="3200" dirty="0" smtClean="0">
              <a:solidFill>
                <a:srgbClr val="FFFF66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66"/>
                </a:solidFill>
                <a:latin typeface="Garamond" pitchFamily="18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Architecture quite similar to GFS &amp; SDDS 2007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 But with more features naturally with respect to the latter</a:t>
            </a:r>
          </a:p>
          <a:p>
            <a:endParaRPr lang="en-US" sz="3200" dirty="0" smtClean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143116"/>
            <a:ext cx="7848600" cy="36433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Key based Insert 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sz="2400" dirty="0" smtClean="0">
                <a:solidFill>
                  <a:srgbClr val="FAFD00"/>
                </a:solidFill>
              </a:rPr>
              <a:t>     INSERT INTO P  VALUES ('P8', '</a:t>
            </a:r>
            <a:r>
              <a:rPr lang="fr-FR" sz="2400" dirty="0" err="1" smtClean="0">
                <a:solidFill>
                  <a:srgbClr val="FAFD00"/>
                </a:solidFill>
              </a:rPr>
              <a:t>nut</a:t>
            </a:r>
            <a:r>
              <a:rPr lang="fr-FR" sz="2400" dirty="0" smtClean="0">
                <a:solidFill>
                  <a:srgbClr val="FAFD00"/>
                </a:solidFill>
              </a:rPr>
              <a:t>', '</a:t>
            </a:r>
            <a:r>
              <a:rPr lang="fr-FR" sz="2400" dirty="0" err="1" smtClean="0">
                <a:solidFill>
                  <a:srgbClr val="FAFD00"/>
                </a:solidFill>
              </a:rPr>
              <a:t>pink</a:t>
            </a:r>
            <a:r>
              <a:rPr lang="fr-FR" sz="2400" dirty="0" smtClean="0">
                <a:solidFill>
                  <a:srgbClr val="FAFD00"/>
                </a:solidFill>
              </a:rPr>
              <a:t>', 15, 'Nice') ;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Process as usual for LH*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Or use</a:t>
            </a:r>
            <a:r>
              <a:rPr lang="en-US" sz="2400" dirty="0" smtClean="0"/>
              <a:t> </a:t>
            </a:r>
            <a:r>
              <a:rPr lang="en-US" sz="3200" dirty="0" smtClean="0"/>
              <a:t>SD-SQL Server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If  no access “under the cover” of the DBMS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Key based Update, Delete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Idem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rgbClr val="FFFF66"/>
                </a:solidFill>
                <a:latin typeface="Garamond" pitchFamily="18" charset="0"/>
              </a:rPr>
              <a:t>Some others</a:t>
            </a:r>
          </a:p>
          <a:p>
            <a:pPr lvl="1">
              <a:spcBef>
                <a:spcPts val="0"/>
              </a:spcBef>
            </a:pPr>
            <a:r>
              <a:rPr lang="en-US" sz="4000" dirty="0" err="1" smtClean="0">
                <a:solidFill>
                  <a:srgbClr val="FFFF66"/>
                </a:solidFill>
                <a:latin typeface="Garamond" pitchFamily="18" charset="0"/>
              </a:rPr>
              <a:t>Facebook</a:t>
            </a: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 Cassandra</a:t>
            </a:r>
          </a:p>
          <a:p>
            <a:pPr lvl="2">
              <a:spcBef>
                <a:spcPts val="0"/>
              </a:spcBef>
            </a:pP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 Range partitioning &amp; (Key Value) Model </a:t>
            </a:r>
          </a:p>
          <a:p>
            <a:pPr lvl="2">
              <a:spcBef>
                <a:spcPts val="0"/>
              </a:spcBef>
            </a:pP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 With Map/Reduce</a:t>
            </a:r>
          </a:p>
          <a:p>
            <a:pPr lvl="1">
              <a:spcBef>
                <a:spcPts val="0"/>
              </a:spcBef>
            </a:pPr>
            <a:r>
              <a:rPr lang="en-US" sz="4400" dirty="0" err="1" smtClean="0">
                <a:solidFill>
                  <a:srgbClr val="FFFF66"/>
                </a:solidFill>
                <a:latin typeface="Garamond" pitchFamily="18" charset="0"/>
              </a:rPr>
              <a:t>Facebook</a:t>
            </a:r>
            <a:r>
              <a:rPr lang="en-US" sz="4400" dirty="0" smtClean="0">
                <a:solidFill>
                  <a:srgbClr val="FFFF66"/>
                </a:solidFill>
                <a:latin typeface="Garamond" pitchFamily="18" charset="0"/>
              </a:rPr>
              <a:t> Hive</a:t>
            </a:r>
          </a:p>
          <a:p>
            <a:pPr lvl="2">
              <a:spcBef>
                <a:spcPts val="0"/>
              </a:spcBef>
            </a:pPr>
            <a:r>
              <a:rPr lang="en-US" sz="4000" dirty="0" smtClean="0">
                <a:solidFill>
                  <a:srgbClr val="FFFF66"/>
                </a:solidFill>
                <a:latin typeface="Garamond" pitchFamily="18" charset="0"/>
              </a:rPr>
              <a:t> SQL interface in addition</a:t>
            </a:r>
          </a:p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rgbClr val="FFFF66"/>
                </a:solidFill>
                <a:latin typeface="Garamond" pitchFamily="18" charset="0"/>
              </a:rPr>
              <a:t> Idem for </a:t>
            </a:r>
            <a:r>
              <a:rPr lang="en-US" sz="4800" dirty="0" err="1" smtClean="0">
                <a:solidFill>
                  <a:srgbClr val="FFFF66"/>
                </a:solidFill>
                <a:latin typeface="Garamond" pitchFamily="18" charset="0"/>
              </a:rPr>
              <a:t>AsterData</a:t>
            </a:r>
            <a:endParaRPr lang="en-US" sz="5200" dirty="0" smtClean="0">
              <a:solidFill>
                <a:srgbClr val="FFFF66"/>
              </a:solidFill>
              <a:latin typeface="Garamond" pitchFamily="18" charset="0"/>
            </a:endParaRPr>
          </a:p>
          <a:p>
            <a:endParaRPr lang="en-US" sz="3200" dirty="0" smtClean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3985"/>
          </a:xfrm>
        </p:spPr>
        <p:txBody>
          <a:bodyPr/>
          <a:lstStyle/>
          <a:p>
            <a:r>
              <a:rPr lang="en-US" dirty="0" smtClean="0"/>
              <a:t>2011 Cloud Infrastructures in RP* Footsteps (Examples)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rgbClr val="FFFF66"/>
                </a:solidFill>
                <a:latin typeface="Garamond" pitchFamily="18" charset="0"/>
              </a:rPr>
              <a:t>Several systems use consistent hash</a:t>
            </a:r>
          </a:p>
          <a:p>
            <a:pPr lvl="1">
              <a:spcBef>
                <a:spcPts val="0"/>
              </a:spcBef>
            </a:pPr>
            <a:r>
              <a:rPr lang="en-US" sz="4400" smtClean="0">
                <a:solidFill>
                  <a:srgbClr val="FFFF66"/>
                </a:solidFill>
                <a:latin typeface="Garamond" pitchFamily="18" charset="0"/>
              </a:rPr>
              <a:t> Amazon</a:t>
            </a:r>
            <a:endParaRPr lang="en-US" sz="4400" dirty="0" smtClean="0">
              <a:solidFill>
                <a:srgbClr val="FFFF66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rgbClr val="FFFF66"/>
                </a:solidFill>
                <a:latin typeface="Garamond" pitchFamily="18" charset="0"/>
              </a:rPr>
              <a:t> This amounts largely to range partitioning</a:t>
            </a:r>
          </a:p>
          <a:p>
            <a:pPr>
              <a:spcBef>
                <a:spcPts val="0"/>
              </a:spcBef>
            </a:pPr>
            <a:r>
              <a:rPr lang="en-US" sz="4800" dirty="0" smtClean="0">
                <a:solidFill>
                  <a:srgbClr val="FFFF66"/>
                </a:solidFill>
                <a:latin typeface="Garamond" pitchFamily="18" charset="0"/>
              </a:rPr>
              <a:t> Except that range queries mean nothing</a:t>
            </a:r>
          </a:p>
          <a:p>
            <a:pPr lvl="1">
              <a:spcBef>
                <a:spcPts val="0"/>
              </a:spcBef>
            </a:pPr>
            <a:endParaRPr lang="en-US" sz="5200" dirty="0" smtClean="0">
              <a:solidFill>
                <a:srgbClr val="FFFF66"/>
              </a:solidFill>
              <a:latin typeface="Garamond" pitchFamily="18" charset="0"/>
            </a:endParaRPr>
          </a:p>
          <a:p>
            <a:endParaRPr lang="en-US" sz="3200" dirty="0" smtClean="0">
              <a:solidFill>
                <a:srgbClr val="FFFF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0774"/>
            <a:ext cx="6838950" cy="766877"/>
          </a:xfrm>
        </p:spPr>
        <p:txBody>
          <a:bodyPr/>
          <a:lstStyle/>
          <a:p>
            <a:r>
              <a:rPr lang="en-US" dirty="0" smtClean="0"/>
              <a:t>CERIA SDDS </a:t>
            </a:r>
            <a:r>
              <a:rPr lang="en-US" dirty="0"/>
              <a:t>Prototypes</a:t>
            </a:r>
          </a:p>
        </p:txBody>
      </p:sp>
      <p:pic>
        <p:nvPicPr>
          <p:cNvPr id="209923" name="Picture 3" descr="superman-sd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70850" cy="454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38950" cy="758825"/>
          </a:xfrm>
        </p:spPr>
        <p:txBody>
          <a:bodyPr/>
          <a:lstStyle/>
          <a:p>
            <a:r>
              <a:rPr lang="fr-FR"/>
              <a:t>Prototypes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/>
              <a:t>LH*</a:t>
            </a:r>
            <a:r>
              <a:rPr lang="fr-FR" sz="1400"/>
              <a:t>RS </a:t>
            </a:r>
            <a:r>
              <a:rPr lang="fr-FR" sz="2400"/>
              <a:t>Storage (VLDB 04)</a:t>
            </a:r>
          </a:p>
          <a:p>
            <a:pPr>
              <a:lnSpc>
                <a:spcPct val="80000"/>
              </a:lnSpc>
            </a:pPr>
            <a:r>
              <a:rPr lang="fr-FR" sz="2400"/>
              <a:t>SDDS –2006 (several papers)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RP* Range Partitioning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Disk back-up (alg. signature based, ICDE 04)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Parallel string search (alg. signature based, ICDE 04)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Search over encoded content</a:t>
            </a:r>
          </a:p>
          <a:p>
            <a:pPr lvl="2">
              <a:lnSpc>
                <a:spcPct val="80000"/>
              </a:lnSpc>
            </a:pPr>
            <a:r>
              <a:rPr lang="fr-FR" sz="1800"/>
              <a:t>Makes impossible any involuntary discovery of stored data  actual content</a:t>
            </a:r>
          </a:p>
          <a:p>
            <a:pPr lvl="2">
              <a:lnSpc>
                <a:spcPct val="80000"/>
              </a:lnSpc>
            </a:pPr>
            <a:r>
              <a:rPr lang="fr-FR" sz="1800"/>
              <a:t>Several times faster pattern matching than for Boyer Moore 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Available at our Web site</a:t>
            </a:r>
          </a:p>
          <a:p>
            <a:pPr>
              <a:lnSpc>
                <a:spcPct val="80000"/>
              </a:lnSpc>
            </a:pPr>
            <a:r>
              <a:rPr lang="fr-FR" sz="2400"/>
              <a:t>SD –SQL Server (CIDR 07 &amp; BNCOD 06)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Scalable distributed tables &amp; views</a:t>
            </a:r>
          </a:p>
          <a:p>
            <a:pPr>
              <a:lnSpc>
                <a:spcPct val="80000"/>
              </a:lnSpc>
            </a:pPr>
            <a:r>
              <a:rPr lang="fr-FR" sz="2400"/>
              <a:t>SD-AMOS and  AMOS-SDDS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550"/>
            <a:ext cx="8686800" cy="657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325"/>
            <a:ext cx="6838950" cy="638175"/>
          </a:xfrm>
        </p:spPr>
        <p:txBody>
          <a:bodyPr/>
          <a:lstStyle/>
          <a:p>
            <a:r>
              <a:rPr lang="en-US" sz="3600" dirty="0" smtClean="0"/>
              <a:t>SDDS-2006 </a:t>
            </a:r>
            <a:r>
              <a:rPr lang="en-US" sz="3600" dirty="0"/>
              <a:t>Menu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58825"/>
          </a:xfrm>
        </p:spPr>
        <p:txBody>
          <a:bodyPr/>
          <a:lstStyle/>
          <a:p>
            <a:r>
              <a:rPr lang="fr-FR"/>
              <a:t>LH*</a:t>
            </a:r>
            <a:r>
              <a:rPr lang="fr-FR" sz="2400"/>
              <a:t>RS </a:t>
            </a:r>
            <a:r>
              <a:rPr lang="fr-FR"/>
              <a:t>Prototype</a:t>
            </a:r>
            <a:endParaRPr lang="en-US" sz="240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5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/>
              <a:t>Presented at VLDB 2004</a:t>
            </a:r>
          </a:p>
          <a:p>
            <a:pPr>
              <a:lnSpc>
                <a:spcPct val="80000"/>
              </a:lnSpc>
            </a:pPr>
            <a:r>
              <a:rPr lang="fr-FR" sz="2800"/>
              <a:t>Vidéo démo at CERIA site</a:t>
            </a:r>
          </a:p>
          <a:p>
            <a:pPr>
              <a:lnSpc>
                <a:spcPct val="80000"/>
              </a:lnSpc>
            </a:pPr>
            <a:r>
              <a:rPr lang="fr-FR" sz="2800"/>
              <a:t>Integrates our scalable availability RS based parity calculus with LH*</a:t>
            </a:r>
          </a:p>
          <a:p>
            <a:pPr>
              <a:lnSpc>
                <a:spcPct val="80000"/>
              </a:lnSpc>
            </a:pPr>
            <a:r>
              <a:rPr lang="fr-FR" sz="2800"/>
              <a:t>Provides actual performance measures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Search, insert, update operations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Recovery times</a:t>
            </a:r>
          </a:p>
          <a:p>
            <a:pPr>
              <a:lnSpc>
                <a:spcPct val="80000"/>
              </a:lnSpc>
            </a:pPr>
            <a:r>
              <a:rPr lang="fr-FR" sz="2800"/>
              <a:t>See CERIA site for papers </a:t>
            </a:r>
          </a:p>
          <a:p>
            <a:pPr lvl="1">
              <a:lnSpc>
                <a:spcPct val="80000"/>
              </a:lnSpc>
            </a:pPr>
            <a:r>
              <a:rPr lang="fr-FR" sz="2400"/>
              <a:t>SIGMOD 2000, WDAS Workshops, Res. Reps. VLDB 2004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163"/>
            <a:ext cx="8229600" cy="647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838950" cy="638175"/>
          </a:xfrm>
        </p:spPr>
        <p:txBody>
          <a:bodyPr/>
          <a:lstStyle/>
          <a:p>
            <a:r>
              <a:rPr lang="fr-FR" sz="3600"/>
              <a:t>LH*</a:t>
            </a:r>
            <a:r>
              <a:rPr lang="fr-FR" sz="2000"/>
              <a:t>RS</a:t>
            </a:r>
            <a:r>
              <a:rPr lang="fr-FR" sz="3600"/>
              <a:t>  Prototype : Menu Screen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39150" cy="758825"/>
          </a:xfrm>
        </p:spPr>
        <p:txBody>
          <a:bodyPr/>
          <a:lstStyle/>
          <a:p>
            <a:r>
              <a:rPr lang="en-US"/>
              <a:t>SD-SQL Server : Server Node</a:t>
            </a:r>
            <a:endParaRPr lang="fr-MC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/>
              <a:t>The storage manager is a full scale SQL-Server DBMS</a:t>
            </a:r>
          </a:p>
          <a:p>
            <a:r>
              <a:rPr lang="en-US"/>
              <a:t>SD SQL Server layer at the server node provides the </a:t>
            </a:r>
            <a:r>
              <a:rPr lang="en-US" i="1">
                <a:solidFill>
                  <a:srgbClr val="FAFD00"/>
                </a:solidFill>
              </a:rPr>
              <a:t>scalable distributed table</a:t>
            </a:r>
            <a:r>
              <a:rPr lang="en-US"/>
              <a:t> management</a:t>
            </a:r>
          </a:p>
          <a:p>
            <a:pPr lvl="1"/>
            <a:r>
              <a:rPr lang="en-US"/>
              <a:t>SD Range Partitioning </a:t>
            </a:r>
          </a:p>
          <a:p>
            <a:r>
              <a:rPr lang="en-US"/>
              <a:t>Uses SQL Server to perform the splits using SQL triggers and queries</a:t>
            </a:r>
          </a:p>
          <a:p>
            <a:pPr lvl="1"/>
            <a:r>
              <a:rPr lang="en-US" i="1"/>
              <a:t>But, unlike an SDDS server, </a:t>
            </a:r>
            <a:r>
              <a:rPr lang="en-US"/>
              <a:t>SD SQL Server </a:t>
            </a:r>
            <a:r>
              <a:rPr lang="en-US" i="1"/>
              <a:t>does not perform query forwarding</a:t>
            </a:r>
          </a:p>
          <a:p>
            <a:pPr lvl="1"/>
            <a:r>
              <a:rPr lang="en-US" i="1" u="sng"/>
              <a:t>We do not have access to query execution plan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Manages a </a:t>
            </a:r>
            <a:r>
              <a:rPr lang="en-US" i="1"/>
              <a:t>client view</a:t>
            </a:r>
            <a:r>
              <a:rPr lang="en-US"/>
              <a:t> of a scalable table </a:t>
            </a:r>
          </a:p>
          <a:p>
            <a:pPr lvl="1">
              <a:lnSpc>
                <a:spcPct val="90000"/>
              </a:lnSpc>
            </a:pPr>
            <a:r>
              <a:rPr lang="en-US" i="1"/>
              <a:t>Scalable distributed partitioned view </a:t>
            </a:r>
          </a:p>
          <a:p>
            <a:pPr lvl="2">
              <a:lnSpc>
                <a:spcPct val="90000"/>
              </a:lnSpc>
            </a:pPr>
            <a:r>
              <a:rPr lang="en-US" i="1"/>
              <a:t>Distributed partitioned updatable iew of SQL Server</a:t>
            </a:r>
          </a:p>
          <a:p>
            <a:pPr>
              <a:lnSpc>
                <a:spcPct val="90000"/>
              </a:lnSpc>
            </a:pPr>
            <a:r>
              <a:rPr lang="en-US"/>
              <a:t>Triggers</a:t>
            </a:r>
            <a:r>
              <a:rPr lang="en-US" i="1"/>
              <a:t> </a:t>
            </a:r>
            <a:r>
              <a:rPr lang="en-US"/>
              <a:t>specific image adjustment SQL queries</a:t>
            </a:r>
          </a:p>
          <a:p>
            <a:pPr lvl="1">
              <a:lnSpc>
                <a:spcPct val="90000"/>
              </a:lnSpc>
            </a:pPr>
            <a:r>
              <a:rPr lang="en-US"/>
              <a:t> checking image correctness</a:t>
            </a:r>
          </a:p>
          <a:p>
            <a:pPr lvl="2">
              <a:lnSpc>
                <a:spcPct val="90000"/>
              </a:lnSpc>
            </a:pPr>
            <a:r>
              <a:rPr lang="en-US" i="1"/>
              <a:t>Against the actual number of segments</a:t>
            </a:r>
          </a:p>
          <a:p>
            <a:pPr lvl="2">
              <a:lnSpc>
                <a:spcPct val="90000"/>
              </a:lnSpc>
            </a:pPr>
            <a:r>
              <a:rPr lang="en-US" i="1"/>
              <a:t>Using SD SQL Server meta-tables (SQL Server tables) </a:t>
            </a:r>
          </a:p>
          <a:p>
            <a:pPr lvl="1">
              <a:lnSpc>
                <a:spcPct val="90000"/>
              </a:lnSpc>
            </a:pPr>
            <a:r>
              <a:rPr lang="en-US" i="1"/>
              <a:t>Incorrect view definition is adjusted</a:t>
            </a:r>
          </a:p>
          <a:p>
            <a:pPr lvl="1">
              <a:lnSpc>
                <a:spcPct val="90000"/>
              </a:lnSpc>
            </a:pPr>
            <a:r>
              <a:rPr lang="en-US" i="1"/>
              <a:t> Application query is executed. </a:t>
            </a:r>
          </a:p>
          <a:p>
            <a:pPr>
              <a:lnSpc>
                <a:spcPct val="90000"/>
              </a:lnSpc>
            </a:pPr>
            <a:r>
              <a:rPr lang="en-US"/>
              <a:t>The whole system generalizes the PDBMS technology</a:t>
            </a:r>
          </a:p>
          <a:p>
            <a:pPr lvl="1">
              <a:lnSpc>
                <a:spcPct val="90000"/>
              </a:lnSpc>
            </a:pPr>
            <a:r>
              <a:rPr lang="en-US"/>
              <a:t>Static partitioning only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39150" cy="758825"/>
          </a:xfrm>
          <a:ln/>
        </p:spPr>
        <p:txBody>
          <a:bodyPr/>
          <a:lstStyle/>
          <a:p>
            <a:r>
              <a:rPr lang="en-US"/>
              <a:t>SD-SQL Server : Client Node</a:t>
            </a:r>
            <a:endParaRPr lang="fr-MC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61913"/>
            <a:ext cx="6838950" cy="1185863"/>
          </a:xfrm>
        </p:spPr>
        <p:txBody>
          <a:bodyPr/>
          <a:lstStyle/>
          <a:p>
            <a:r>
              <a:rPr lang="en-US"/>
              <a:t>SD-SQL Server</a:t>
            </a:r>
            <a:br>
              <a:rPr lang="en-US"/>
            </a:br>
            <a:r>
              <a:rPr lang="en-US" sz="2800"/>
              <a:t>Gross Architecture</a:t>
            </a:r>
            <a:endParaRPr lang="fr-MC" sz="280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519363" y="22256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609600" y="1752600"/>
          <a:ext cx="78486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1" name="Image" r:id="rId4" imgW="5943600" imgH="3673440" progId="Word.Picture.8">
                  <p:embed/>
                </p:oleObj>
              </mc:Choice>
              <mc:Fallback>
                <p:oleObj name="Image" r:id="rId4" imgW="5943600" imgH="367344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48600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 Non-key projection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</a:t>
            </a:r>
            <a:r>
              <a:rPr lang="en-US" sz="3200" dirty="0" err="1" smtClean="0">
                <a:solidFill>
                  <a:srgbClr val="FAFD00"/>
                </a:solidFill>
              </a:rPr>
              <a:t>S.Sname</a:t>
            </a:r>
            <a:r>
              <a:rPr lang="en-US" sz="3200" dirty="0" smtClean="0">
                <a:solidFill>
                  <a:srgbClr val="FAFD00"/>
                </a:solidFill>
              </a:rPr>
              <a:t>, </a:t>
            </a:r>
            <a:r>
              <a:rPr lang="en-US" sz="3200" dirty="0" err="1" smtClean="0">
                <a:solidFill>
                  <a:srgbClr val="FAFD00"/>
                </a:solidFill>
              </a:rPr>
              <a:t>S.City</a:t>
            </a:r>
            <a:r>
              <a:rPr lang="en-US" sz="3200" dirty="0" smtClean="0">
                <a:solidFill>
                  <a:srgbClr val="FAFD00"/>
                </a:solidFill>
              </a:rPr>
              <a:t> from 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Deterministic scan with local projections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Results are perhaps inserted into a temporary LH* file (primary key ?)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Non-key projection and restriction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</a:t>
            </a:r>
            <a:r>
              <a:rPr lang="en-US" sz="3200" dirty="0" err="1" smtClean="0">
                <a:solidFill>
                  <a:srgbClr val="FAFD00"/>
                </a:solidFill>
              </a:rPr>
              <a:t>S.Sname</a:t>
            </a:r>
            <a:r>
              <a:rPr lang="en-US" sz="3200" dirty="0" smtClean="0">
                <a:solidFill>
                  <a:srgbClr val="FAFD00"/>
                </a:solidFill>
              </a:rPr>
              <a:t>, </a:t>
            </a:r>
            <a:r>
              <a:rPr lang="en-US" sz="3200" dirty="0" err="1" smtClean="0">
                <a:solidFill>
                  <a:srgbClr val="FAFD00"/>
                </a:solidFill>
              </a:rPr>
              <a:t>S.City</a:t>
            </a:r>
            <a:r>
              <a:rPr lang="en-US" sz="3200" dirty="0" smtClean="0">
                <a:solidFill>
                  <a:srgbClr val="FAFD00"/>
                </a:solidFill>
              </a:rPr>
              <a:t> from S</a:t>
            </a:r>
            <a:br>
              <a:rPr lang="en-US" sz="3200" dirty="0" smtClean="0">
                <a:solidFill>
                  <a:srgbClr val="FAFD00"/>
                </a:solidFill>
              </a:rPr>
            </a:br>
            <a:r>
              <a:rPr lang="en-US" sz="3200" dirty="0" smtClean="0">
                <a:solidFill>
                  <a:srgbClr val="FAFD00"/>
                </a:solidFill>
              </a:rPr>
              <a:t>Where City = ‘Paris’ or City = ‘London’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Idem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8839200" cy="1371600"/>
          </a:xfrm>
        </p:spPr>
        <p:txBody>
          <a:bodyPr/>
          <a:lstStyle/>
          <a:p>
            <a:r>
              <a:rPr lang="en-US" dirty="0" smtClean="0"/>
              <a:t>SD-SQL Server </a:t>
            </a:r>
            <a:r>
              <a:rPr lang="en-US" dirty="0"/>
              <a:t>Architecture </a:t>
            </a:r>
            <a:br>
              <a:rPr lang="en-US" dirty="0"/>
            </a:br>
            <a:r>
              <a:rPr lang="en-US" sz="4000" dirty="0">
                <a:solidFill>
                  <a:srgbClr val="FAFD00"/>
                </a:solidFill>
              </a:rPr>
              <a:t>Server side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2209800"/>
            <a:ext cx="2971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DB_1</a:t>
            </a:r>
            <a:endParaRPr lang="en-GB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762000" y="2590800"/>
            <a:ext cx="1524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685800" y="2224088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Segment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Meta-tables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381000" y="40386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1676400" y="40386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81000" y="39941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SD_C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1620838" y="40386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SD_RP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3962400" y="2209800"/>
            <a:ext cx="2971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4953000" y="17526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DB_2</a:t>
            </a:r>
            <a:endParaRPr lang="en-GB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4724400" y="2590800"/>
            <a:ext cx="1524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4648200" y="2224088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Segment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4648200" y="44196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Meta-tables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4343400" y="40386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5638800" y="4038600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4343400" y="39941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SD_C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5583238" y="40386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SD_RP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01" name="AutoShape 21"/>
          <p:cNvSpPr>
            <a:spLocks noChangeArrowheads="1"/>
          </p:cNvSpPr>
          <p:nvPr/>
        </p:nvSpPr>
        <p:spPr bwMode="auto">
          <a:xfrm>
            <a:off x="2286000" y="2743200"/>
            <a:ext cx="2514600" cy="733425"/>
          </a:xfrm>
          <a:prstGeom prst="curvedUpArrow">
            <a:avLst>
              <a:gd name="adj1" fmla="val 2032"/>
              <a:gd name="adj2" fmla="val 7060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2" name="AutoShape 22"/>
          <p:cNvSpPr>
            <a:spLocks noChangeArrowheads="1"/>
          </p:cNvSpPr>
          <p:nvPr/>
        </p:nvSpPr>
        <p:spPr bwMode="auto">
          <a:xfrm>
            <a:off x="6248400" y="2819400"/>
            <a:ext cx="1371600" cy="609600"/>
          </a:xfrm>
          <a:prstGeom prst="curvedUpArrow">
            <a:avLst>
              <a:gd name="adj1" fmla="val 1333"/>
              <a:gd name="adj2" fmla="val 46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7010400" y="2286000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………</a:t>
            </a:r>
            <a:endParaRPr lang="en-GB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8001000" y="2133600"/>
            <a:ext cx="1143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533400" y="5029200"/>
            <a:ext cx="187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SQL Server 1</a:t>
            </a:r>
            <a:endParaRPr lang="en-GB" sz="2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06" name="Text Box 26"/>
          <p:cNvSpPr txBox="1">
            <a:spLocks noChangeArrowheads="1"/>
          </p:cNvSpPr>
          <p:nvPr/>
        </p:nvSpPr>
        <p:spPr bwMode="auto">
          <a:xfrm>
            <a:off x="4343400" y="5080000"/>
            <a:ext cx="187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SQL Server 2</a:t>
            </a:r>
            <a:endParaRPr lang="en-GB" sz="2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304800" y="5613400"/>
            <a:ext cx="8610600" cy="1077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en-US" sz="1600">
                <a:solidFill>
                  <a:schemeClr val="folHlink"/>
                </a:solidFill>
                <a:latin typeface="Verdana" pitchFamily="34" charset="0"/>
              </a:rPr>
              <a:t>Each segment has a check constraint on the partitioning attribute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folHlink"/>
                </a:solidFill>
                <a:latin typeface="Verdana" pitchFamily="34" charset="0"/>
              </a:rPr>
              <a:t>  Check constraints partition the key space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chemeClr val="folHlink"/>
                </a:solidFill>
                <a:latin typeface="Verdana" pitchFamily="34" charset="0"/>
              </a:rPr>
              <a:t>  Each split adjusts the constraint</a:t>
            </a: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4108" name="Text Box 28"/>
          <p:cNvSpPr txBox="1">
            <a:spLocks noChangeArrowheads="1"/>
          </p:cNvSpPr>
          <p:nvPr/>
        </p:nvSpPr>
        <p:spPr bwMode="auto">
          <a:xfrm>
            <a:off x="3048000" y="2971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Split</a:t>
            </a:r>
          </a:p>
        </p:txBody>
      </p:sp>
      <p:sp>
        <p:nvSpPr>
          <p:cNvPr id="174109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Split</a:t>
            </a:r>
          </a:p>
        </p:txBody>
      </p:sp>
      <p:sp>
        <p:nvSpPr>
          <p:cNvPr id="174110" name="Arc 30"/>
          <p:cNvSpPr>
            <a:spLocks/>
          </p:cNvSpPr>
          <p:nvPr/>
        </p:nvSpPr>
        <p:spPr bwMode="auto">
          <a:xfrm flipH="1" flipV="1">
            <a:off x="2286000" y="2743200"/>
            <a:ext cx="3392488" cy="1066800"/>
          </a:xfrm>
          <a:custGeom>
            <a:avLst/>
            <a:gdLst>
              <a:gd name="G0" fmla="+- 0 0 0"/>
              <a:gd name="G1" fmla="+- 20798 0 0"/>
              <a:gd name="G2" fmla="+- 21600 0 0"/>
              <a:gd name="T0" fmla="*/ 5833 w 21366"/>
              <a:gd name="T1" fmla="*/ 0 h 20798"/>
              <a:gd name="T2" fmla="*/ 21366 w 21366"/>
              <a:gd name="T3" fmla="*/ 17628 h 20798"/>
              <a:gd name="T4" fmla="*/ 0 w 21366"/>
              <a:gd name="T5" fmla="*/ 20798 h 20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66" h="20798" fill="none" extrusionOk="0">
                <a:moveTo>
                  <a:pt x="5832" y="0"/>
                </a:moveTo>
                <a:cubicBezTo>
                  <a:pt x="14032" y="2300"/>
                  <a:pt x="20116" y="9203"/>
                  <a:pt x="21366" y="17627"/>
                </a:cubicBezTo>
              </a:path>
              <a:path w="21366" h="20798" stroke="0" extrusionOk="0">
                <a:moveTo>
                  <a:pt x="5832" y="0"/>
                </a:moveTo>
                <a:cubicBezTo>
                  <a:pt x="14032" y="2300"/>
                  <a:pt x="20116" y="9203"/>
                  <a:pt x="21366" y="17627"/>
                </a:cubicBezTo>
                <a:lnTo>
                  <a:pt x="0" y="207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1" name="Arc 31"/>
          <p:cNvSpPr>
            <a:spLocks/>
          </p:cNvSpPr>
          <p:nvPr/>
        </p:nvSpPr>
        <p:spPr bwMode="auto">
          <a:xfrm flipV="1">
            <a:off x="3505200" y="2819400"/>
            <a:ext cx="4343400" cy="990600"/>
          </a:xfrm>
          <a:custGeom>
            <a:avLst/>
            <a:gdLst>
              <a:gd name="G0" fmla="+- 0 0 0"/>
              <a:gd name="G1" fmla="+- 20798 0 0"/>
              <a:gd name="G2" fmla="+- 21600 0 0"/>
              <a:gd name="T0" fmla="*/ 5833 w 21598"/>
              <a:gd name="T1" fmla="*/ 0 h 20798"/>
              <a:gd name="T2" fmla="*/ 21598 w 21598"/>
              <a:gd name="T3" fmla="*/ 20525 h 20798"/>
              <a:gd name="T4" fmla="*/ 0 w 21598"/>
              <a:gd name="T5" fmla="*/ 20798 h 20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0798" fill="none" extrusionOk="0">
                <a:moveTo>
                  <a:pt x="5832" y="0"/>
                </a:moveTo>
                <a:cubicBezTo>
                  <a:pt x="15058" y="2587"/>
                  <a:pt x="21477" y="10943"/>
                  <a:pt x="21598" y="20524"/>
                </a:cubicBezTo>
              </a:path>
              <a:path w="21598" h="20798" stroke="0" extrusionOk="0">
                <a:moveTo>
                  <a:pt x="5832" y="0"/>
                </a:moveTo>
                <a:cubicBezTo>
                  <a:pt x="15058" y="2587"/>
                  <a:pt x="21477" y="10943"/>
                  <a:pt x="21598" y="20524"/>
                </a:cubicBezTo>
                <a:lnTo>
                  <a:pt x="0" y="207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44196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Split</a:t>
            </a:r>
          </a:p>
        </p:txBody>
      </p:sp>
      <p:sp>
        <p:nvSpPr>
          <p:cNvPr id="174113" name="Text Box 33"/>
          <p:cNvSpPr txBox="1">
            <a:spLocks noChangeArrowheads="1"/>
          </p:cNvSpPr>
          <p:nvPr/>
        </p:nvSpPr>
        <p:spPr bwMode="auto">
          <a:xfrm>
            <a:off x="8077200" y="4953000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SQL …</a:t>
            </a:r>
            <a:endParaRPr lang="en-GB" sz="20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93975" y="3841750"/>
            <a:ext cx="701675" cy="2127250"/>
            <a:chOff x="1676" y="2098"/>
            <a:chExt cx="442" cy="1340"/>
          </a:xfrm>
        </p:grpSpPr>
        <p:sp>
          <p:nvSpPr>
            <p:cNvPr id="325673" name="Text Box 41"/>
            <p:cNvSpPr txBox="1">
              <a:spLocks noChangeArrowheads="1"/>
            </p:cNvSpPr>
            <p:nvPr/>
          </p:nvSpPr>
          <p:spPr bwMode="auto">
            <a:xfrm>
              <a:off x="1780" y="3278"/>
              <a:ext cx="14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6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25674" name="Rectangle 42"/>
            <p:cNvSpPr>
              <a:spLocks noChangeArrowheads="1"/>
            </p:cNvSpPr>
            <p:nvPr/>
          </p:nvSpPr>
          <p:spPr bwMode="auto">
            <a:xfrm>
              <a:off x="1676" y="2098"/>
              <a:ext cx="442" cy="115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5675" name="Text Box 43"/>
          <p:cNvSpPr txBox="1">
            <a:spLocks noChangeArrowheads="1"/>
          </p:cNvSpPr>
          <p:nvPr/>
        </p:nvSpPr>
        <p:spPr bwMode="auto">
          <a:xfrm>
            <a:off x="2117725" y="3554413"/>
            <a:ext cx="469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b+1</a:t>
            </a:r>
            <a:endParaRPr lang="en-US" sz="1600" b="1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5676" name="Rectangle 44" descr="Trellis"/>
          <p:cNvSpPr>
            <a:spLocks noChangeArrowheads="1"/>
          </p:cNvSpPr>
          <p:nvPr/>
        </p:nvSpPr>
        <p:spPr bwMode="auto">
          <a:xfrm>
            <a:off x="2587625" y="3703638"/>
            <a:ext cx="708025" cy="141287"/>
          </a:xfrm>
          <a:prstGeom prst="rect">
            <a:avLst/>
          </a:prstGeom>
          <a:pattFill prst="trellis">
            <a:fgClr>
              <a:srgbClr val="80008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677" name="Line 45"/>
          <p:cNvSpPr>
            <a:spLocks noChangeShapeType="1"/>
          </p:cNvSpPr>
          <p:nvPr/>
        </p:nvSpPr>
        <p:spPr bwMode="auto">
          <a:xfrm>
            <a:off x="3895725" y="3148013"/>
            <a:ext cx="0" cy="2811462"/>
          </a:xfrm>
          <a:prstGeom prst="line">
            <a:avLst/>
          </a:prstGeom>
          <a:noFill/>
          <a:ln w="254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552950" y="3819525"/>
            <a:ext cx="2201863" cy="2133600"/>
            <a:chOff x="2910" y="2084"/>
            <a:chExt cx="1387" cy="1344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910" y="2093"/>
              <a:ext cx="443" cy="1329"/>
              <a:chOff x="2910" y="2093"/>
              <a:chExt cx="443" cy="1329"/>
            </a:xfrm>
          </p:grpSpPr>
          <p:sp>
            <p:nvSpPr>
              <p:cNvPr id="325680" name="Rectangle 48"/>
              <p:cNvSpPr>
                <a:spLocks noChangeArrowheads="1"/>
              </p:cNvSpPr>
              <p:nvPr/>
            </p:nvSpPr>
            <p:spPr bwMode="auto">
              <a:xfrm>
                <a:off x="2910" y="2576"/>
                <a:ext cx="443" cy="67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2910" y="2093"/>
                <a:ext cx="443" cy="1329"/>
                <a:chOff x="2910" y="2093"/>
                <a:chExt cx="443" cy="1329"/>
              </a:xfrm>
            </p:grpSpPr>
            <p:sp>
              <p:nvSpPr>
                <p:cNvPr id="3256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41" y="3274"/>
                  <a:ext cx="332" cy="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325683" name="Rectangle 51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910" y="2093"/>
                  <a:ext cx="443" cy="115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3854" y="2084"/>
              <a:ext cx="443" cy="1344"/>
              <a:chOff x="3854" y="2084"/>
              <a:chExt cx="443" cy="1344"/>
            </a:xfrm>
          </p:grpSpPr>
          <p:sp>
            <p:nvSpPr>
              <p:cNvPr id="325685" name="Rectangle 53"/>
              <p:cNvSpPr>
                <a:spLocks noChangeArrowheads="1"/>
              </p:cNvSpPr>
              <p:nvPr/>
            </p:nvSpPr>
            <p:spPr bwMode="auto">
              <a:xfrm>
                <a:off x="3854" y="2689"/>
                <a:ext cx="443" cy="565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3854" y="2084"/>
                <a:ext cx="443" cy="1344"/>
                <a:chOff x="3854" y="2084"/>
                <a:chExt cx="443" cy="1344"/>
              </a:xfrm>
            </p:grpSpPr>
            <p:sp>
              <p:nvSpPr>
                <p:cNvPr id="32568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54" y="3278"/>
                  <a:ext cx="249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r>
                    <a:rPr lang="en-US" sz="1600" b="1" baseline="-25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5688" name="Rectangle 56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3854" y="2084"/>
                  <a:ext cx="443" cy="117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5689" name="Rectangle 57" descr="Trellis"/>
              <p:cNvSpPr>
                <a:spLocks noChangeArrowheads="1"/>
              </p:cNvSpPr>
              <p:nvPr/>
            </p:nvSpPr>
            <p:spPr bwMode="auto">
              <a:xfrm>
                <a:off x="3854" y="2671"/>
                <a:ext cx="443" cy="79"/>
              </a:xfrm>
              <a:prstGeom prst="rect">
                <a:avLst/>
              </a:prstGeom>
              <a:pattFill prst="trellis">
                <a:fgClr>
                  <a:srgbClr val="80008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3911600" y="1835150"/>
            <a:ext cx="4821238" cy="3108325"/>
            <a:chOff x="2506" y="834"/>
            <a:chExt cx="3037" cy="1958"/>
          </a:xfrm>
        </p:grpSpPr>
        <p:sp>
          <p:nvSpPr>
            <p:cNvPr id="325691" name="Text Box 59"/>
            <p:cNvSpPr txBox="1">
              <a:spLocks noChangeArrowheads="1"/>
            </p:cNvSpPr>
            <p:nvPr/>
          </p:nvSpPr>
          <p:spPr bwMode="auto">
            <a:xfrm>
              <a:off x="3638" y="2628"/>
              <a:ext cx="1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600" b="1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25692" name="Text Box 60"/>
            <p:cNvSpPr txBox="1">
              <a:spLocks noChangeArrowheads="1"/>
            </p:cNvSpPr>
            <p:nvPr/>
          </p:nvSpPr>
          <p:spPr bwMode="auto">
            <a:xfrm>
              <a:off x="2506" y="2525"/>
              <a:ext cx="46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en-US" sz="16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b+1-p</a:t>
              </a:r>
              <a:endParaRPr lang="en-US" sz="1600" b="1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862" y="834"/>
              <a:ext cx="2681" cy="923"/>
              <a:chOff x="2612" y="765"/>
              <a:chExt cx="2681" cy="923"/>
            </a:xfrm>
          </p:grpSpPr>
          <p:sp>
            <p:nvSpPr>
              <p:cNvPr id="325694" name="AutoShape 62"/>
              <p:cNvSpPr>
                <a:spLocks noChangeArrowheads="1"/>
              </p:cNvSpPr>
              <p:nvPr/>
            </p:nvSpPr>
            <p:spPr bwMode="auto">
              <a:xfrm>
                <a:off x="2612" y="765"/>
                <a:ext cx="2681" cy="854"/>
              </a:xfrm>
              <a:prstGeom prst="cloudCallout">
                <a:avLst>
                  <a:gd name="adj1" fmla="val -107889"/>
                  <a:gd name="adj2" fmla="val -29977"/>
                </a:avLst>
              </a:prstGeom>
              <a:solidFill>
                <a:srgbClr val="CCECFF">
                  <a:alpha val="49001"/>
                </a:srgbClr>
              </a:solidFill>
              <a:ln w="12700" cap="sq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n-GB" sz="1800" b="1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325695" name="Text Box 63"/>
              <p:cNvSpPr txBox="1">
                <a:spLocks noChangeArrowheads="1"/>
              </p:cNvSpPr>
              <p:nvPr/>
            </p:nvSpPr>
            <p:spPr bwMode="auto">
              <a:xfrm>
                <a:off x="3098" y="834"/>
                <a:ext cx="1840" cy="8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fr-FR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p=INT(b/2)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C( S)= 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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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{ c: c  </a:t>
                </a:r>
                <a:r>
                  <a:rPr lang="en-US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&lt;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h = c (b+1-p)}</a:t>
                </a:r>
              </a:p>
              <a:p>
                <a:pPr algn="l">
                  <a:spcBef>
                    <a:spcPct val="50000"/>
                  </a:spcBef>
                </a:pP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C( S</a:t>
                </a:r>
                <a:r>
                  <a:rPr lang="en-GB" b="1" baseline="-250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GB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)={c: c  &gt;  =  c (b+1-p)}</a:t>
                </a:r>
              </a:p>
              <a:p>
                <a:pPr algn="l">
                  <a:spcBef>
                    <a:spcPct val="50000"/>
                  </a:spcBef>
                </a:pPr>
                <a:endParaRPr lang="en-GB" sz="1800" b="1">
                  <a:solidFill>
                    <a:schemeClr val="tx2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5696" name="Text Box 64"/>
          <p:cNvSpPr txBox="1">
            <a:spLocks noChangeArrowheads="1"/>
          </p:cNvSpPr>
          <p:nvPr/>
        </p:nvSpPr>
        <p:spPr bwMode="auto">
          <a:xfrm>
            <a:off x="684213" y="1700213"/>
            <a:ext cx="2278062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Constraint?</a:t>
            </a:r>
            <a:endParaRPr lang="en-GB" sz="2000" b="1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5697" name="Text Box 65"/>
          <p:cNvSpPr txBox="1">
            <a:spLocks noChangeArrowheads="1"/>
          </p:cNvSpPr>
          <p:nvPr/>
        </p:nvSpPr>
        <p:spPr bwMode="auto">
          <a:xfrm>
            <a:off x="2117725" y="3787775"/>
            <a:ext cx="469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sz="1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600" b="1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5699" name="Rectangle 67"/>
          <p:cNvSpPr>
            <a:spLocks noChangeArrowheads="1"/>
          </p:cNvSpPr>
          <p:nvPr/>
        </p:nvSpPr>
        <p:spPr bwMode="auto">
          <a:xfrm>
            <a:off x="2111375" y="6116638"/>
            <a:ext cx="555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GB" sz="1600" b="1" i="1">
                <a:solidFill>
                  <a:srgbClr val="990000"/>
                </a:solidFill>
                <a:latin typeface="Arial" charset="0"/>
              </a:rPr>
              <a:t>SELECT TOP Pi * INTO Ni.Si FROM S ORDER BY C ASC</a:t>
            </a:r>
          </a:p>
        </p:txBody>
      </p:sp>
      <p:sp>
        <p:nvSpPr>
          <p:cNvPr id="325700" name="Rectangle 68"/>
          <p:cNvSpPr>
            <a:spLocks noChangeArrowheads="1"/>
          </p:cNvSpPr>
          <p:nvPr/>
        </p:nvSpPr>
        <p:spPr bwMode="auto">
          <a:xfrm>
            <a:off x="1171575" y="6164263"/>
            <a:ext cx="66976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GB" sz="1600" b="1" i="1">
                <a:solidFill>
                  <a:srgbClr val="990000"/>
                </a:solidFill>
                <a:latin typeface="Arial" charset="0"/>
              </a:rPr>
              <a:t>SELECT TOP Pi * </a:t>
            </a:r>
            <a:r>
              <a:rPr lang="en-GB" sz="1600" b="1" i="1">
                <a:solidFill>
                  <a:srgbClr val="000066"/>
                </a:solidFill>
                <a:latin typeface="Arial" charset="0"/>
              </a:rPr>
              <a:t>WITH TIES</a:t>
            </a:r>
            <a:r>
              <a:rPr lang="en-GB" sz="1600" b="1" i="1">
                <a:solidFill>
                  <a:srgbClr val="990000"/>
                </a:solidFill>
                <a:latin typeface="Arial" charset="0"/>
              </a:rPr>
              <a:t> INTO Ni.S1 FROM S ORDER BY C ASC</a:t>
            </a:r>
          </a:p>
        </p:txBody>
      </p:sp>
      <p:sp>
        <p:nvSpPr>
          <p:cNvPr id="325701" name="Rectangle 69"/>
          <p:cNvSpPr>
            <a:spLocks noChangeArrowheads="1"/>
          </p:cNvSpPr>
          <p:nvPr/>
        </p:nvSpPr>
        <p:spPr bwMode="auto">
          <a:xfrm>
            <a:off x="1547813" y="0"/>
            <a:ext cx="7010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>
                <a:solidFill>
                  <a:schemeClr val="tx1"/>
                </a:solidFill>
                <a:latin typeface="Arial" charset="0"/>
              </a:rPr>
              <a:t>Single Segment Split</a:t>
            </a: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4200">
                <a:solidFill>
                  <a:schemeClr val="tx2"/>
                </a:solidFill>
                <a:latin typeface="Arial" charset="0"/>
              </a:rPr>
            </a:b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Arial" charset="0"/>
              </a:rPr>
              <a:t>Single  Tuple Insert</a:t>
            </a:r>
            <a:r>
              <a:rPr lang="en-US" sz="42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325702" name="Line 70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75" grpId="0" autoUpdateAnimBg="0"/>
      <p:bldP spid="325676" grpId="0" animBg="1"/>
      <p:bldP spid="325677" grpId="0" animBg="1"/>
      <p:bldP spid="325696" grpId="0" autoUpdateAnimBg="0"/>
      <p:bldP spid="325697" grpId="0" autoUpdateAnimBg="0"/>
      <p:bldP spid="325699" grpId="0"/>
      <p:bldP spid="325700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22703C77-696A-4E78-A64F-76DF24DBC98E}" type="slidenum">
              <a:rPr lang="en-US"/>
              <a:pPr/>
              <a:t>132</a:t>
            </a:fld>
            <a:endParaRPr lang="en-US"/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1547813" y="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>
                <a:solidFill>
                  <a:schemeClr val="tx1"/>
                </a:solidFill>
                <a:latin typeface="Arial" charset="0"/>
              </a:rPr>
              <a:t>Single Segment Split</a:t>
            </a: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4200">
                <a:solidFill>
                  <a:schemeClr val="tx2"/>
                </a:solidFill>
                <a:latin typeface="Arial" charset="0"/>
              </a:rPr>
            </a:b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Arial" charset="0"/>
              </a:rPr>
              <a:t>Bulk Insert</a:t>
            </a:r>
          </a:p>
        </p:txBody>
      </p:sp>
      <p:sp>
        <p:nvSpPr>
          <p:cNvPr id="638981" name="Line 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>
            <a:spAutoFit/>
          </a:bodyPr>
          <a:lstStyle/>
          <a:p>
            <a:endParaRPr lang="en-US"/>
          </a:p>
        </p:txBody>
      </p:sp>
      <p:graphicFrame>
        <p:nvGraphicFramePr>
          <p:cNvPr id="638984" name="Object 8"/>
          <p:cNvGraphicFramePr>
            <a:graphicFrameLocks noChangeAspect="1"/>
          </p:cNvGraphicFramePr>
          <p:nvPr/>
        </p:nvGraphicFramePr>
        <p:xfrm>
          <a:off x="1547813" y="1989138"/>
          <a:ext cx="60483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7" r:id="rId4" imgW="4493276" imgH="2722840" progId="">
                  <p:embed/>
                </p:oleObj>
              </mc:Choice>
              <mc:Fallback>
                <p:oleObj r:id="rId4" imgW="4493276" imgH="2722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604837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3635375" y="5661025"/>
            <a:ext cx="2470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>
            <a:spAutoFit/>
          </a:bodyPr>
          <a:lstStyle/>
          <a:p>
            <a:pPr algn="l"/>
            <a:r>
              <a:rPr lang="en-US" sz="1800" b="1">
                <a:solidFill>
                  <a:srgbClr val="3333FF"/>
                </a:solidFill>
                <a:latin typeface="Arial" charset="0"/>
                <a:cs typeface="Arial" charset="0"/>
              </a:rPr>
              <a:t>Single segment split</a:t>
            </a:r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2712CDC9-575D-490F-A2D7-B60ED477F16A}" type="slidenum">
              <a:rPr lang="en-US"/>
              <a:pPr/>
              <a:t>133</a:t>
            </a:fld>
            <a:endParaRPr lang="en-US"/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>
            <a:spAutoFit/>
          </a:bodyPr>
          <a:lstStyle/>
          <a:p>
            <a:endParaRPr lang="en-US"/>
          </a:p>
        </p:txBody>
      </p:sp>
      <p:graphicFrame>
        <p:nvGraphicFramePr>
          <p:cNvPr id="640004" name="Object 4"/>
          <p:cNvGraphicFramePr>
            <a:graphicFrameLocks noChangeAspect="1"/>
          </p:cNvGraphicFramePr>
          <p:nvPr/>
        </p:nvGraphicFramePr>
        <p:xfrm>
          <a:off x="1331913" y="1989138"/>
          <a:ext cx="655320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1" r:id="rId4" imgW="4624006" imgH="2399228" progId="">
                  <p:embed/>
                </p:oleObj>
              </mc:Choice>
              <mc:Fallback>
                <p:oleObj r:id="rId4" imgW="4624006" imgH="239922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9138"/>
                        <a:ext cx="655320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1476375" y="115888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>
                <a:solidFill>
                  <a:schemeClr val="tx1"/>
                </a:solidFill>
                <a:latin typeface="Arial" charset="0"/>
              </a:rPr>
              <a:t>Multi-Segment Split</a:t>
            </a: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4200">
                <a:solidFill>
                  <a:schemeClr val="tx2"/>
                </a:solidFill>
                <a:latin typeface="Arial" charset="0"/>
              </a:rPr>
            </a:br>
            <a:r>
              <a:rPr lang="en-US" sz="42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Arial" charset="0"/>
              </a:rPr>
              <a:t>Bulk Insert</a:t>
            </a:r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3635375" y="5661025"/>
            <a:ext cx="2330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>
            <a:spAutoFit/>
          </a:bodyPr>
          <a:lstStyle/>
          <a:p>
            <a:pPr algn="l"/>
            <a:r>
              <a:rPr lang="en-US" sz="1800" b="1">
                <a:solidFill>
                  <a:srgbClr val="3333FF"/>
                </a:solidFill>
                <a:latin typeface="Arial" charset="0"/>
                <a:cs typeface="Arial" charset="0"/>
              </a:rPr>
              <a:t>Multi-segment split</a:t>
            </a:r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11696848-F46A-4996-AC1B-70EAED5A1238}" type="slidenum">
              <a:rPr lang="en-US"/>
              <a:pPr/>
              <a:t>134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7088" y="2708275"/>
            <a:ext cx="7777162" cy="1368425"/>
            <a:chOff x="362" y="1298"/>
            <a:chExt cx="2609" cy="862"/>
          </a:xfrm>
        </p:grpSpPr>
        <p:sp>
          <p:nvSpPr>
            <p:cNvPr id="373771" name="Rectangle 11"/>
            <p:cNvSpPr>
              <a:spLocks noChangeArrowheads="1"/>
            </p:cNvSpPr>
            <p:nvPr/>
          </p:nvSpPr>
          <p:spPr bwMode="auto">
            <a:xfrm>
              <a:off x="385" y="1298"/>
              <a:ext cx="2586" cy="817"/>
            </a:xfrm>
            <a:prstGeom prst="rect">
              <a:avLst/>
            </a:prstGeom>
            <a:solidFill>
              <a:srgbClr val="FFCCFF">
                <a:alpha val="25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72" name="Text Box 12"/>
            <p:cNvSpPr txBox="1">
              <a:spLocks noChangeArrowheads="1"/>
            </p:cNvSpPr>
            <p:nvPr/>
          </p:nvSpPr>
          <p:spPr bwMode="auto">
            <a:xfrm>
              <a:off x="362" y="1968"/>
              <a:ext cx="704" cy="192"/>
            </a:xfrm>
            <a:prstGeom prst="rect">
              <a:avLst/>
            </a:prstGeom>
            <a:solidFill>
              <a:srgbClr val="FFCCFF">
                <a:alpha val="2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SDB DB1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27088" y="2708275"/>
            <a:ext cx="3959225" cy="1368425"/>
            <a:chOff x="362" y="1298"/>
            <a:chExt cx="2609" cy="862"/>
          </a:xfrm>
        </p:grpSpPr>
        <p:sp>
          <p:nvSpPr>
            <p:cNvPr id="373765" name="Rectangle 5"/>
            <p:cNvSpPr>
              <a:spLocks noChangeArrowheads="1"/>
            </p:cNvSpPr>
            <p:nvPr/>
          </p:nvSpPr>
          <p:spPr bwMode="auto">
            <a:xfrm>
              <a:off x="385" y="1298"/>
              <a:ext cx="2586" cy="817"/>
            </a:xfrm>
            <a:prstGeom prst="rect">
              <a:avLst/>
            </a:prstGeom>
            <a:solidFill>
              <a:srgbClr val="FFCCFF">
                <a:alpha val="25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66" name="Text Box 6"/>
            <p:cNvSpPr txBox="1">
              <a:spLocks noChangeArrowheads="1"/>
            </p:cNvSpPr>
            <p:nvPr/>
          </p:nvSpPr>
          <p:spPr bwMode="auto">
            <a:xfrm>
              <a:off x="362" y="1968"/>
              <a:ext cx="7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SDB DB1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23963" y="5661025"/>
            <a:ext cx="2160587" cy="463550"/>
            <a:chOff x="701" y="2931"/>
            <a:chExt cx="1272" cy="648"/>
          </a:xfrm>
        </p:grpSpPr>
        <p:sp>
          <p:nvSpPr>
            <p:cNvPr id="373774" name="Text Box 14"/>
            <p:cNvSpPr txBox="1">
              <a:spLocks noChangeArrowheads="1"/>
            </p:cNvSpPr>
            <p:nvPr/>
          </p:nvSpPr>
          <p:spPr bwMode="auto">
            <a:xfrm>
              <a:off x="748" y="3066"/>
              <a:ext cx="1225" cy="51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1800" b="1">
                  <a:solidFill>
                    <a:schemeClr val="tx2"/>
                  </a:solidFill>
                  <a:latin typeface="Arial" charset="0"/>
                </a:rPr>
                <a:t>Scalable</a:t>
              </a:r>
              <a:r>
                <a:rPr lang="fr-FR" sz="180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Table </a:t>
              </a:r>
              <a:r>
                <a:rPr lang="fr-FR" sz="1800" b="1" i="1">
                  <a:solidFill>
                    <a:schemeClr val="tx2"/>
                  </a:solidFill>
                  <a:latin typeface="Arial" charset="0"/>
                </a:rPr>
                <a:t>T</a:t>
              </a:r>
              <a:r>
                <a:rPr lang="fr-FR" sz="1800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en-GB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3775" name="AutoShape 15"/>
            <p:cNvSpPr>
              <a:spLocks/>
            </p:cNvSpPr>
            <p:nvPr/>
          </p:nvSpPr>
          <p:spPr bwMode="auto">
            <a:xfrm rot="-5364408">
              <a:off x="1201" y="2431"/>
              <a:ext cx="135" cy="1136"/>
            </a:xfrm>
            <a:prstGeom prst="leftBracket">
              <a:avLst>
                <a:gd name="adj" fmla="val 68682"/>
              </a:avLst>
            </a:prstGeom>
            <a:noFill/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5900" y="4221163"/>
            <a:ext cx="1487488" cy="366712"/>
            <a:chOff x="68" y="2251"/>
            <a:chExt cx="937" cy="231"/>
          </a:xfrm>
        </p:grpSpPr>
        <p:sp>
          <p:nvSpPr>
            <p:cNvPr id="373777" name="Rectangle 17" descr="80 %"/>
            <p:cNvSpPr>
              <a:spLocks noChangeArrowheads="1"/>
            </p:cNvSpPr>
            <p:nvPr/>
          </p:nvSpPr>
          <p:spPr bwMode="auto">
            <a:xfrm>
              <a:off x="703" y="2387"/>
              <a:ext cx="302" cy="71"/>
            </a:xfrm>
            <a:prstGeom prst="rect">
              <a:avLst/>
            </a:prstGeom>
            <a:pattFill prst="pct80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/>
              <a:endParaRPr lang="en-US" sz="20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68" y="2251"/>
              <a:ext cx="676" cy="231"/>
              <a:chOff x="68" y="2251"/>
              <a:chExt cx="676" cy="231"/>
            </a:xfrm>
          </p:grpSpPr>
          <p:sp>
            <p:nvSpPr>
              <p:cNvPr id="373779" name="Text Box 19"/>
              <p:cNvSpPr txBox="1">
                <a:spLocks noChangeArrowheads="1"/>
              </p:cNvSpPr>
              <p:nvPr/>
            </p:nvSpPr>
            <p:spPr bwMode="auto">
              <a:xfrm>
                <a:off x="68" y="2251"/>
                <a:ext cx="6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sd_insert</a:t>
                </a:r>
              </a:p>
            </p:txBody>
          </p:sp>
          <p:sp>
            <p:nvSpPr>
              <p:cNvPr id="373780" name="Line 20"/>
              <p:cNvSpPr>
                <a:spLocks noChangeShapeType="1"/>
              </p:cNvSpPr>
              <p:nvPr/>
            </p:nvSpPr>
            <p:spPr bwMode="auto">
              <a:xfrm>
                <a:off x="158" y="2478"/>
                <a:ext cx="499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71550" y="2420938"/>
            <a:ext cx="5402263" cy="1727200"/>
            <a:chOff x="521" y="1117"/>
            <a:chExt cx="3403" cy="1088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21" y="1117"/>
              <a:ext cx="3403" cy="1088"/>
              <a:chOff x="521" y="1117"/>
              <a:chExt cx="3403" cy="1088"/>
            </a:xfrm>
          </p:grpSpPr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521" y="1117"/>
                <a:ext cx="726" cy="1088"/>
                <a:chOff x="521" y="1117"/>
                <a:chExt cx="726" cy="1088"/>
              </a:xfrm>
            </p:grpSpPr>
            <p:sp>
              <p:nvSpPr>
                <p:cNvPr id="373784" name="Rectangle 24"/>
                <p:cNvSpPr>
                  <a:spLocks noChangeArrowheads="1"/>
                </p:cNvSpPr>
                <p:nvPr/>
              </p:nvSpPr>
              <p:spPr bwMode="auto">
                <a:xfrm>
                  <a:off x="521" y="1162"/>
                  <a:ext cx="726" cy="1043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7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03" y="1117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N1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1292" y="1117"/>
                <a:ext cx="726" cy="1088"/>
                <a:chOff x="1292" y="1117"/>
                <a:chExt cx="726" cy="1088"/>
              </a:xfrm>
            </p:grpSpPr>
            <p:sp>
              <p:nvSpPr>
                <p:cNvPr id="3737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292" y="1162"/>
                  <a:ext cx="726" cy="1043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7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519" y="1117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N2</a:t>
                  </a:r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3198" y="1117"/>
                <a:ext cx="726" cy="1087"/>
                <a:chOff x="3198" y="1117"/>
                <a:chExt cx="726" cy="1087"/>
              </a:xfrm>
            </p:grpSpPr>
            <p:sp>
              <p:nvSpPr>
                <p:cNvPr id="373790" name="Rectangle 30"/>
                <p:cNvSpPr>
                  <a:spLocks noChangeArrowheads="1"/>
                </p:cNvSpPr>
                <p:nvPr/>
              </p:nvSpPr>
              <p:spPr bwMode="auto">
                <a:xfrm>
                  <a:off x="3198" y="1161"/>
                  <a:ext cx="726" cy="1043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79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05" y="1117"/>
                  <a:ext cx="2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N4</a:t>
                  </a:r>
                </a:p>
              </p:txBody>
            </p:sp>
          </p:grp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2109" y="1117"/>
              <a:ext cx="726" cy="1088"/>
              <a:chOff x="2109" y="1117"/>
              <a:chExt cx="726" cy="1088"/>
            </a:xfrm>
          </p:grpSpPr>
          <p:sp>
            <p:nvSpPr>
              <p:cNvPr id="373793" name="Rectangle 33"/>
              <p:cNvSpPr>
                <a:spLocks noChangeArrowheads="1"/>
              </p:cNvSpPr>
              <p:nvPr/>
            </p:nvSpPr>
            <p:spPr bwMode="auto">
              <a:xfrm>
                <a:off x="2109" y="1162"/>
                <a:ext cx="726" cy="1043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794" name="Text Box 34"/>
              <p:cNvSpPr txBox="1">
                <a:spLocks noChangeArrowheads="1"/>
              </p:cNvSpPr>
              <p:nvPr/>
            </p:nvSpPr>
            <p:spPr bwMode="auto">
              <a:xfrm>
                <a:off x="2316" y="1117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N3</a:t>
                </a:r>
              </a:p>
            </p:txBody>
          </p:sp>
        </p:grp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1116013" y="2781300"/>
            <a:ext cx="3400425" cy="1028700"/>
            <a:chOff x="612" y="1389"/>
            <a:chExt cx="2142" cy="648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245" y="1396"/>
              <a:ext cx="509" cy="641"/>
              <a:chOff x="2245" y="1396"/>
              <a:chExt cx="509" cy="641"/>
            </a:xfrm>
          </p:grpSpPr>
          <p:sp>
            <p:nvSpPr>
              <p:cNvPr id="373797" name="AutoShape 37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509" cy="641"/>
              </a:xfrm>
              <a:prstGeom prst="can">
                <a:avLst>
                  <a:gd name="adj" fmla="val 17654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Text Box 38"/>
              <p:cNvSpPr txBox="1">
                <a:spLocks noChangeArrowheads="1"/>
              </p:cNvSpPr>
              <p:nvPr/>
            </p:nvSpPr>
            <p:spPr bwMode="auto">
              <a:xfrm>
                <a:off x="2290" y="1525"/>
                <a:ext cx="420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NDB</a:t>
                </a:r>
                <a: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DB1</a:t>
                </a:r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612" y="1389"/>
              <a:ext cx="1321" cy="648"/>
              <a:chOff x="612" y="1389"/>
              <a:chExt cx="1321" cy="64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424" y="1396"/>
                <a:ext cx="509" cy="641"/>
                <a:chOff x="1424" y="1396"/>
                <a:chExt cx="509" cy="641"/>
              </a:xfrm>
            </p:grpSpPr>
            <p:sp>
              <p:nvSpPr>
                <p:cNvPr id="373801" name="AutoShape 41"/>
                <p:cNvSpPr>
                  <a:spLocks noChangeArrowheads="1"/>
                </p:cNvSpPr>
                <p:nvPr/>
              </p:nvSpPr>
              <p:spPr bwMode="auto">
                <a:xfrm>
                  <a:off x="1424" y="1396"/>
                  <a:ext cx="509" cy="641"/>
                </a:xfrm>
                <a:prstGeom prst="can">
                  <a:avLst>
                    <a:gd name="adj" fmla="val 17654"/>
                  </a:avLst>
                </a:prstGeom>
                <a:solidFill>
                  <a:srgbClr val="FF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474" y="1525"/>
                  <a:ext cx="420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NDB</a:t>
                  </a:r>
                  <a: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DB1</a:t>
                  </a:r>
                </a:p>
              </p:txBody>
            </p:sp>
          </p:grpSp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612" y="1389"/>
                <a:ext cx="509" cy="641"/>
                <a:chOff x="612" y="1389"/>
                <a:chExt cx="509" cy="641"/>
              </a:xfrm>
            </p:grpSpPr>
            <p:sp>
              <p:nvSpPr>
                <p:cNvPr id="373804" name="AutoShape 44"/>
                <p:cNvSpPr>
                  <a:spLocks noChangeArrowheads="1"/>
                </p:cNvSpPr>
                <p:nvPr/>
              </p:nvSpPr>
              <p:spPr bwMode="auto">
                <a:xfrm>
                  <a:off x="612" y="1389"/>
                  <a:ext cx="509" cy="641"/>
                </a:xfrm>
                <a:prstGeom prst="can">
                  <a:avLst>
                    <a:gd name="adj" fmla="val 17654"/>
                  </a:avLst>
                </a:prstGeom>
                <a:solidFill>
                  <a:srgbClr val="FF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0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35" y="1536"/>
                  <a:ext cx="420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NDB</a:t>
                  </a:r>
                  <a: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DB1</a:t>
                  </a:r>
                </a:p>
              </p:txBody>
            </p:sp>
          </p:grpSp>
        </p:grpSp>
      </p:grpSp>
      <p:sp>
        <p:nvSpPr>
          <p:cNvPr id="373806" name="AutoShape 46"/>
          <p:cNvSpPr>
            <a:spLocks/>
          </p:cNvSpPr>
          <p:nvPr/>
        </p:nvSpPr>
        <p:spPr bwMode="auto">
          <a:xfrm rot="-5364408">
            <a:off x="2590007" y="4077494"/>
            <a:ext cx="215900" cy="3240087"/>
          </a:xfrm>
          <a:prstGeom prst="leftBracket">
            <a:avLst>
              <a:gd name="adj" fmla="val 122491"/>
            </a:avLst>
          </a:prstGeom>
          <a:solidFill>
            <a:srgbClr val="FFFFFF"/>
          </a:solidFill>
          <a:ln w="38100" cap="sq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471738" y="3860800"/>
            <a:ext cx="479425" cy="1655763"/>
            <a:chOff x="1489" y="2024"/>
            <a:chExt cx="302" cy="1043"/>
          </a:xfrm>
        </p:grpSpPr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1489" y="2477"/>
              <a:ext cx="302" cy="590"/>
              <a:chOff x="1489" y="2432"/>
              <a:chExt cx="302" cy="590"/>
            </a:xfrm>
          </p:grpSpPr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1489" y="2432"/>
                <a:ext cx="302" cy="544"/>
                <a:chOff x="2015" y="2254"/>
                <a:chExt cx="302" cy="479"/>
              </a:xfrm>
            </p:grpSpPr>
            <p:sp>
              <p:nvSpPr>
                <p:cNvPr id="373810" name="Rectangle 50"/>
                <p:cNvSpPr>
                  <a:spLocks noChangeArrowheads="1"/>
                </p:cNvSpPr>
                <p:nvPr/>
              </p:nvSpPr>
              <p:spPr bwMode="auto">
                <a:xfrm>
                  <a:off x="2015" y="2254"/>
                  <a:ext cx="302" cy="479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381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029" y="2457"/>
                  <a:ext cx="116" cy="20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endParaRPr lang="en-GB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52"/>
              <p:cNvGrpSpPr>
                <a:grpSpLocks/>
              </p:cNvGrpSpPr>
              <p:nvPr/>
            </p:nvGrpSpPr>
            <p:grpSpPr bwMode="auto">
              <a:xfrm>
                <a:off x="1489" y="2648"/>
                <a:ext cx="302" cy="374"/>
                <a:chOff x="1289" y="2254"/>
                <a:chExt cx="302" cy="522"/>
              </a:xfrm>
            </p:grpSpPr>
            <p:sp>
              <p:nvSpPr>
                <p:cNvPr id="373813" name="Rectangle 53"/>
                <p:cNvSpPr>
                  <a:spLocks noChangeArrowheads="1"/>
                </p:cNvSpPr>
                <p:nvPr/>
              </p:nvSpPr>
              <p:spPr bwMode="auto">
                <a:xfrm>
                  <a:off x="1289" y="2254"/>
                  <a:ext cx="302" cy="479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381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306" y="2453"/>
                  <a:ext cx="116" cy="32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endParaRPr lang="en-GB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73815" name="Line 55"/>
            <p:cNvSpPr>
              <a:spLocks noChangeShapeType="1"/>
            </p:cNvSpPr>
            <p:nvPr/>
          </p:nvSpPr>
          <p:spPr bwMode="auto">
            <a:xfrm>
              <a:off x="1655" y="2024"/>
              <a:ext cx="0" cy="363"/>
            </a:xfrm>
            <a:prstGeom prst="line">
              <a:avLst/>
            </a:prstGeom>
            <a:noFill/>
            <a:ln w="25400" cap="sq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287338" y="3860800"/>
            <a:ext cx="3960812" cy="1728788"/>
            <a:chOff x="113" y="2024"/>
            <a:chExt cx="2495" cy="1089"/>
          </a:xfrm>
        </p:grpSpPr>
        <p:grpSp>
          <p:nvGrpSpPr>
            <p:cNvPr id="23" name="Group 57"/>
            <p:cNvGrpSpPr>
              <a:grpSpLocks/>
            </p:cNvGrpSpPr>
            <p:nvPr/>
          </p:nvGrpSpPr>
          <p:grpSpPr bwMode="auto">
            <a:xfrm>
              <a:off x="2306" y="2024"/>
              <a:ext cx="302" cy="1089"/>
              <a:chOff x="2306" y="2024"/>
              <a:chExt cx="302" cy="1089"/>
            </a:xfrm>
          </p:grpSpPr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>
                <a:off x="2306" y="2497"/>
                <a:ext cx="302" cy="616"/>
                <a:chOff x="2306" y="2497"/>
                <a:chExt cx="302" cy="616"/>
              </a:xfrm>
            </p:grpSpPr>
            <p:grpSp>
              <p:nvGrpSpPr>
                <p:cNvPr id="25" name="Group 59"/>
                <p:cNvGrpSpPr>
                  <a:grpSpLocks/>
                </p:cNvGrpSpPr>
                <p:nvPr/>
              </p:nvGrpSpPr>
              <p:grpSpPr bwMode="auto">
                <a:xfrm>
                  <a:off x="2306" y="2497"/>
                  <a:ext cx="302" cy="544"/>
                  <a:chOff x="3113" y="2254"/>
                  <a:chExt cx="302" cy="479"/>
                </a:xfrm>
              </p:grpSpPr>
              <p:sp>
                <p:nvSpPr>
                  <p:cNvPr id="37382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113" y="2254"/>
                    <a:ext cx="302" cy="479"/>
                  </a:xfrm>
                  <a:prstGeom prst="rect">
                    <a:avLst/>
                  </a:prstGeom>
                  <a:noFill/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eaLnBrk="0" hangingPunct="0"/>
                    <a:endParaRPr lang="en-US" sz="2000" b="1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382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2" y="2448"/>
                    <a:ext cx="116" cy="203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endParaRPr lang="en-GB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6" name="Group 62"/>
                <p:cNvGrpSpPr>
                  <a:grpSpLocks/>
                </p:cNvGrpSpPr>
                <p:nvPr/>
              </p:nvGrpSpPr>
              <p:grpSpPr bwMode="auto">
                <a:xfrm>
                  <a:off x="2306" y="2769"/>
                  <a:ext cx="302" cy="344"/>
                  <a:chOff x="1289" y="2254"/>
                  <a:chExt cx="302" cy="606"/>
                </a:xfrm>
              </p:grpSpPr>
              <p:sp>
                <p:nvSpPr>
                  <p:cNvPr id="37382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289" y="2254"/>
                    <a:ext cx="302" cy="479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eaLnBrk="0" hangingPunct="0"/>
                    <a:endParaRPr lang="en-US" sz="2000" b="1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382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" y="2453"/>
                    <a:ext cx="116" cy="407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endParaRPr lang="en-GB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73825" name="Rectangle 65" descr="80 %"/>
                <p:cNvSpPr>
                  <a:spLocks noChangeArrowheads="1"/>
                </p:cNvSpPr>
                <p:nvPr/>
              </p:nvSpPr>
              <p:spPr bwMode="auto">
                <a:xfrm>
                  <a:off x="2306" y="2698"/>
                  <a:ext cx="302" cy="71"/>
                </a:xfrm>
                <a:prstGeom prst="rect">
                  <a:avLst/>
                </a:prstGeom>
                <a:pattFill prst="pct80">
                  <a:fgClr>
                    <a:srgbClr val="800080"/>
                  </a:fgClr>
                  <a:bgClr>
                    <a:srgbClr val="FFFFFF"/>
                  </a:bgClr>
                </a:patt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3826" name="Line 66"/>
              <p:cNvSpPr>
                <a:spLocks noChangeShapeType="1"/>
              </p:cNvSpPr>
              <p:nvPr/>
            </p:nvSpPr>
            <p:spPr bwMode="auto">
              <a:xfrm>
                <a:off x="2472" y="2024"/>
                <a:ext cx="0" cy="363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73827" name="Rectangle 67"/>
            <p:cNvSpPr>
              <a:spLocks noChangeArrowheads="1"/>
            </p:cNvSpPr>
            <p:nvPr/>
          </p:nvSpPr>
          <p:spPr bwMode="auto">
            <a:xfrm>
              <a:off x="113" y="2296"/>
              <a:ext cx="1179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68"/>
          <p:cNvGrpSpPr>
            <a:grpSpLocks/>
          </p:cNvGrpSpPr>
          <p:nvPr/>
        </p:nvGrpSpPr>
        <p:grpSpPr bwMode="auto">
          <a:xfrm>
            <a:off x="1223963" y="3933825"/>
            <a:ext cx="479425" cy="1511300"/>
            <a:chOff x="703" y="2070"/>
            <a:chExt cx="302" cy="952"/>
          </a:xfrm>
        </p:grpSpPr>
        <p:grpSp>
          <p:nvGrpSpPr>
            <p:cNvPr id="28" name="Group 69"/>
            <p:cNvGrpSpPr>
              <a:grpSpLocks/>
            </p:cNvGrpSpPr>
            <p:nvPr/>
          </p:nvGrpSpPr>
          <p:grpSpPr bwMode="auto">
            <a:xfrm>
              <a:off x="703" y="2478"/>
              <a:ext cx="302" cy="544"/>
              <a:chOff x="1289" y="2254"/>
              <a:chExt cx="302" cy="479"/>
            </a:xfrm>
          </p:grpSpPr>
          <p:sp>
            <p:nvSpPr>
              <p:cNvPr id="373830" name="Rectangle 70"/>
              <p:cNvSpPr>
                <a:spLocks noChangeArrowheads="1"/>
              </p:cNvSpPr>
              <p:nvPr/>
            </p:nvSpPr>
            <p:spPr bwMode="auto">
              <a:xfrm>
                <a:off x="1289" y="2254"/>
                <a:ext cx="302" cy="479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endParaRPr lang="en-US" sz="2000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3831" name="Text Box 71"/>
              <p:cNvSpPr txBox="1">
                <a:spLocks noChangeArrowheads="1"/>
              </p:cNvSpPr>
              <p:nvPr/>
            </p:nvSpPr>
            <p:spPr bwMode="auto">
              <a:xfrm>
                <a:off x="1306" y="2453"/>
                <a:ext cx="116" cy="20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GB" sz="1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3832" name="Line 72"/>
            <p:cNvSpPr>
              <a:spLocks noChangeShapeType="1"/>
            </p:cNvSpPr>
            <p:nvPr/>
          </p:nvSpPr>
          <p:spPr bwMode="auto">
            <a:xfrm>
              <a:off x="838" y="2070"/>
              <a:ext cx="0" cy="363"/>
            </a:xfrm>
            <a:prstGeom prst="line">
              <a:avLst/>
            </a:prstGeom>
            <a:noFill/>
            <a:ln w="25400" cap="sq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oup 73"/>
          <p:cNvGrpSpPr>
            <a:grpSpLocks/>
          </p:cNvGrpSpPr>
          <p:nvPr/>
        </p:nvGrpSpPr>
        <p:grpSpPr bwMode="auto">
          <a:xfrm>
            <a:off x="1223963" y="4581525"/>
            <a:ext cx="479425" cy="1000125"/>
            <a:chOff x="385" y="3385"/>
            <a:chExt cx="302" cy="630"/>
          </a:xfrm>
        </p:grpSpPr>
        <p:grpSp>
          <p:nvGrpSpPr>
            <p:cNvPr id="30" name="Group 74"/>
            <p:cNvGrpSpPr>
              <a:grpSpLocks/>
            </p:cNvGrpSpPr>
            <p:nvPr/>
          </p:nvGrpSpPr>
          <p:grpSpPr bwMode="auto">
            <a:xfrm>
              <a:off x="385" y="3385"/>
              <a:ext cx="302" cy="544"/>
              <a:chOff x="2015" y="2254"/>
              <a:chExt cx="302" cy="479"/>
            </a:xfrm>
          </p:grpSpPr>
          <p:sp>
            <p:nvSpPr>
              <p:cNvPr id="373835" name="Rectangle 75"/>
              <p:cNvSpPr>
                <a:spLocks noChangeArrowheads="1"/>
              </p:cNvSpPr>
              <p:nvPr/>
            </p:nvSpPr>
            <p:spPr bwMode="auto">
              <a:xfrm>
                <a:off x="2015" y="2254"/>
                <a:ext cx="302" cy="4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endParaRPr lang="en-US" sz="2000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3836" name="Text Box 76"/>
              <p:cNvSpPr txBox="1">
                <a:spLocks noChangeArrowheads="1"/>
              </p:cNvSpPr>
              <p:nvPr/>
            </p:nvSpPr>
            <p:spPr bwMode="auto">
              <a:xfrm>
                <a:off x="2029" y="2457"/>
                <a:ext cx="116" cy="204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GB" sz="1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Group 77"/>
            <p:cNvGrpSpPr>
              <a:grpSpLocks/>
            </p:cNvGrpSpPr>
            <p:nvPr/>
          </p:nvGrpSpPr>
          <p:grpSpPr bwMode="auto">
            <a:xfrm>
              <a:off x="385" y="3657"/>
              <a:ext cx="302" cy="358"/>
              <a:chOff x="1289" y="2254"/>
              <a:chExt cx="302" cy="562"/>
            </a:xfrm>
          </p:grpSpPr>
          <p:sp>
            <p:nvSpPr>
              <p:cNvPr id="373838" name="Rectangle 78"/>
              <p:cNvSpPr>
                <a:spLocks noChangeArrowheads="1"/>
              </p:cNvSpPr>
              <p:nvPr/>
            </p:nvSpPr>
            <p:spPr bwMode="auto">
              <a:xfrm>
                <a:off x="1289" y="2254"/>
                <a:ext cx="302" cy="479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endParaRPr lang="en-US" sz="2000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3839" name="Text Box 79"/>
              <p:cNvSpPr txBox="1">
                <a:spLocks noChangeArrowheads="1"/>
              </p:cNvSpPr>
              <p:nvPr/>
            </p:nvSpPr>
            <p:spPr bwMode="auto">
              <a:xfrm>
                <a:off x="1306" y="2453"/>
                <a:ext cx="116" cy="3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GB" sz="1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3856" name="Group 80"/>
          <p:cNvGrpSpPr>
            <a:grpSpLocks/>
          </p:cNvGrpSpPr>
          <p:nvPr/>
        </p:nvGrpSpPr>
        <p:grpSpPr bwMode="auto">
          <a:xfrm>
            <a:off x="142875" y="4292600"/>
            <a:ext cx="1073150" cy="366713"/>
            <a:chOff x="68" y="2251"/>
            <a:chExt cx="676" cy="231"/>
          </a:xfrm>
        </p:grpSpPr>
        <p:sp>
          <p:nvSpPr>
            <p:cNvPr id="373841" name="Text Box 81"/>
            <p:cNvSpPr txBox="1">
              <a:spLocks noChangeArrowheads="1"/>
            </p:cNvSpPr>
            <p:nvPr/>
          </p:nvSpPr>
          <p:spPr bwMode="auto">
            <a:xfrm>
              <a:off x="68" y="2251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</a:rPr>
                <a:t>sd_insert</a:t>
              </a:r>
            </a:p>
          </p:txBody>
        </p:sp>
        <p:sp>
          <p:nvSpPr>
            <p:cNvPr id="373842" name="Line 82"/>
            <p:cNvSpPr>
              <a:spLocks noChangeShapeType="1"/>
            </p:cNvSpPr>
            <p:nvPr/>
          </p:nvSpPr>
          <p:spPr bwMode="auto">
            <a:xfrm>
              <a:off x="158" y="2478"/>
              <a:ext cx="499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858" name="Group 83"/>
          <p:cNvGrpSpPr>
            <a:grpSpLocks/>
          </p:cNvGrpSpPr>
          <p:nvPr/>
        </p:nvGrpSpPr>
        <p:grpSpPr bwMode="auto">
          <a:xfrm>
            <a:off x="5076825" y="2420938"/>
            <a:ext cx="1168400" cy="1449387"/>
            <a:chOff x="3152" y="1162"/>
            <a:chExt cx="645" cy="868"/>
          </a:xfrm>
        </p:grpSpPr>
        <p:grpSp>
          <p:nvGrpSpPr>
            <p:cNvPr id="373859" name="Group 84"/>
            <p:cNvGrpSpPr>
              <a:grpSpLocks/>
            </p:cNvGrpSpPr>
            <p:nvPr/>
          </p:nvGrpSpPr>
          <p:grpSpPr bwMode="auto">
            <a:xfrm>
              <a:off x="3288" y="1389"/>
              <a:ext cx="509" cy="641"/>
              <a:chOff x="2245" y="1396"/>
              <a:chExt cx="509" cy="641"/>
            </a:xfrm>
          </p:grpSpPr>
          <p:sp>
            <p:nvSpPr>
              <p:cNvPr id="373845" name="AutoShape 85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509" cy="641"/>
              </a:xfrm>
              <a:prstGeom prst="can">
                <a:avLst>
                  <a:gd name="adj" fmla="val 17654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6" name="Text Box 86"/>
              <p:cNvSpPr txBox="1">
                <a:spLocks noChangeArrowheads="1"/>
              </p:cNvSpPr>
              <p:nvPr/>
            </p:nvSpPr>
            <p:spPr bwMode="auto">
              <a:xfrm>
                <a:off x="2316" y="1525"/>
                <a:ext cx="368" cy="366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NDB</a:t>
                </a:r>
                <a: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DB1</a:t>
                </a:r>
              </a:p>
            </p:txBody>
          </p:sp>
        </p:grpSp>
        <p:sp>
          <p:nvSpPr>
            <p:cNvPr id="373847" name="Line 87"/>
            <p:cNvSpPr>
              <a:spLocks noChangeShapeType="1"/>
            </p:cNvSpPr>
            <p:nvPr/>
          </p:nvSpPr>
          <p:spPr bwMode="auto">
            <a:xfrm>
              <a:off x="3152" y="1162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862" name="Group 88"/>
          <p:cNvGrpSpPr>
            <a:grpSpLocks/>
          </p:cNvGrpSpPr>
          <p:nvPr/>
        </p:nvGrpSpPr>
        <p:grpSpPr bwMode="auto">
          <a:xfrm>
            <a:off x="5472113" y="3932238"/>
            <a:ext cx="479425" cy="1512887"/>
            <a:chOff x="3379" y="2069"/>
            <a:chExt cx="302" cy="953"/>
          </a:xfrm>
        </p:grpSpPr>
        <p:grpSp>
          <p:nvGrpSpPr>
            <p:cNvPr id="373865" name="Group 89"/>
            <p:cNvGrpSpPr>
              <a:grpSpLocks/>
            </p:cNvGrpSpPr>
            <p:nvPr/>
          </p:nvGrpSpPr>
          <p:grpSpPr bwMode="auto">
            <a:xfrm>
              <a:off x="3379" y="2478"/>
              <a:ext cx="302" cy="544"/>
              <a:chOff x="3379" y="2478"/>
              <a:chExt cx="302" cy="544"/>
            </a:xfrm>
          </p:grpSpPr>
          <p:grpSp>
            <p:nvGrpSpPr>
              <p:cNvPr id="373868" name="Group 90"/>
              <p:cNvGrpSpPr>
                <a:grpSpLocks/>
              </p:cNvGrpSpPr>
              <p:nvPr/>
            </p:nvGrpSpPr>
            <p:grpSpPr bwMode="auto">
              <a:xfrm>
                <a:off x="3379" y="2478"/>
                <a:ext cx="302" cy="544"/>
                <a:chOff x="2015" y="2254"/>
                <a:chExt cx="302" cy="479"/>
              </a:xfrm>
            </p:grpSpPr>
            <p:sp>
              <p:nvSpPr>
                <p:cNvPr id="373851" name="Rectangle 91"/>
                <p:cNvSpPr>
                  <a:spLocks noChangeArrowheads="1"/>
                </p:cNvSpPr>
                <p:nvPr/>
              </p:nvSpPr>
              <p:spPr bwMode="auto">
                <a:xfrm>
                  <a:off x="2015" y="2254"/>
                  <a:ext cx="302" cy="479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385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029" y="2457"/>
                  <a:ext cx="116" cy="20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endParaRPr lang="en-GB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3853" name="Rectangle 93" descr="80 %"/>
              <p:cNvSpPr>
                <a:spLocks noChangeArrowheads="1"/>
              </p:cNvSpPr>
              <p:nvPr/>
            </p:nvSpPr>
            <p:spPr bwMode="auto">
              <a:xfrm>
                <a:off x="3379" y="2704"/>
                <a:ext cx="302" cy="317"/>
              </a:xfrm>
              <a:prstGeom prst="rect">
                <a:avLst/>
              </a:prstGeom>
              <a:pattFill prst="pct80">
                <a:fgClr>
                  <a:srgbClr val="800080"/>
                </a:fgClr>
                <a:bgClr>
                  <a:srgbClr val="FFFFFF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endParaRPr lang="en-US" sz="2000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3854" name="Line 94"/>
            <p:cNvSpPr>
              <a:spLocks noChangeShapeType="1"/>
            </p:cNvSpPr>
            <p:nvPr/>
          </p:nvSpPr>
          <p:spPr bwMode="auto">
            <a:xfrm>
              <a:off x="3515" y="2069"/>
              <a:ext cx="0" cy="363"/>
            </a:xfrm>
            <a:prstGeom prst="line">
              <a:avLst/>
            </a:prstGeom>
            <a:noFill/>
            <a:ln w="25400" cap="sq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73855" name="Rectangle 95" descr="80 %"/>
          <p:cNvSpPr>
            <a:spLocks noChangeArrowheads="1"/>
          </p:cNvSpPr>
          <p:nvPr/>
        </p:nvSpPr>
        <p:spPr bwMode="auto">
          <a:xfrm>
            <a:off x="3768725" y="4508500"/>
            <a:ext cx="479425" cy="401638"/>
          </a:xfrm>
          <a:prstGeom prst="rect">
            <a:avLst/>
          </a:prstGeom>
          <a:pattFill prst="pct80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sz="2000" b="1">
              <a:solidFill>
                <a:schemeClr val="bg2"/>
              </a:solidFill>
              <a:latin typeface="Times New Roman" pitchFamily="18" charset="0"/>
            </a:endParaRPr>
          </a:p>
        </p:txBody>
      </p:sp>
      <p:grpSp>
        <p:nvGrpSpPr>
          <p:cNvPr id="373872" name="Group 96"/>
          <p:cNvGrpSpPr>
            <a:grpSpLocks/>
          </p:cNvGrpSpPr>
          <p:nvPr/>
        </p:nvGrpSpPr>
        <p:grpSpPr bwMode="auto">
          <a:xfrm>
            <a:off x="3743325" y="4365625"/>
            <a:ext cx="576263" cy="1220788"/>
            <a:chOff x="2290" y="2341"/>
            <a:chExt cx="363" cy="770"/>
          </a:xfrm>
        </p:grpSpPr>
        <p:sp>
          <p:nvSpPr>
            <p:cNvPr id="373857" name="Rectangle 97"/>
            <p:cNvSpPr>
              <a:spLocks noChangeArrowheads="1"/>
            </p:cNvSpPr>
            <p:nvPr/>
          </p:nvSpPr>
          <p:spPr bwMode="auto">
            <a:xfrm>
              <a:off x="2290" y="2341"/>
              <a:ext cx="363" cy="1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/>
              <a:endParaRPr lang="en-US" sz="20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373875" name="Group 98"/>
            <p:cNvGrpSpPr>
              <a:grpSpLocks/>
            </p:cNvGrpSpPr>
            <p:nvPr/>
          </p:nvGrpSpPr>
          <p:grpSpPr bwMode="auto">
            <a:xfrm>
              <a:off x="2306" y="2478"/>
              <a:ext cx="302" cy="633"/>
              <a:chOff x="3848" y="3359"/>
              <a:chExt cx="302" cy="607"/>
            </a:xfrm>
          </p:grpSpPr>
          <p:grpSp>
            <p:nvGrpSpPr>
              <p:cNvPr id="373876" name="Group 99"/>
              <p:cNvGrpSpPr>
                <a:grpSpLocks/>
              </p:cNvGrpSpPr>
              <p:nvPr/>
            </p:nvGrpSpPr>
            <p:grpSpPr bwMode="auto">
              <a:xfrm>
                <a:off x="3848" y="3359"/>
                <a:ext cx="302" cy="544"/>
                <a:chOff x="3113" y="2254"/>
                <a:chExt cx="302" cy="479"/>
              </a:xfrm>
            </p:grpSpPr>
            <p:sp>
              <p:nvSpPr>
                <p:cNvPr id="37386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13" y="2254"/>
                  <a:ext cx="302" cy="4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386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172" y="2448"/>
                  <a:ext cx="116" cy="195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endParaRPr lang="en-GB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3879" name="Group 102"/>
              <p:cNvGrpSpPr>
                <a:grpSpLocks/>
              </p:cNvGrpSpPr>
              <p:nvPr/>
            </p:nvGrpSpPr>
            <p:grpSpPr bwMode="auto">
              <a:xfrm>
                <a:off x="3848" y="3631"/>
                <a:ext cx="302" cy="335"/>
                <a:chOff x="1289" y="2254"/>
                <a:chExt cx="302" cy="591"/>
              </a:xfrm>
            </p:grpSpPr>
            <p:sp>
              <p:nvSpPr>
                <p:cNvPr id="37386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9" y="2254"/>
                  <a:ext cx="302" cy="479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eaLnBrk="0" hangingPunct="0"/>
                  <a:endParaRPr lang="en-US" sz="2000" b="1">
                    <a:solidFill>
                      <a:schemeClr val="bg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386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06" y="2455"/>
                  <a:ext cx="116" cy="39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endParaRPr lang="en-GB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73882" name="Group 105"/>
          <p:cNvGrpSpPr>
            <a:grpSpLocks/>
          </p:cNvGrpSpPr>
          <p:nvPr/>
        </p:nvGrpSpPr>
        <p:grpSpPr bwMode="auto">
          <a:xfrm>
            <a:off x="215900" y="4365625"/>
            <a:ext cx="5832475" cy="1439863"/>
            <a:chOff x="68" y="2341"/>
            <a:chExt cx="3674" cy="862"/>
          </a:xfrm>
        </p:grpSpPr>
        <p:sp>
          <p:nvSpPr>
            <p:cNvPr id="373866" name="AutoShape 106"/>
            <p:cNvSpPr>
              <a:spLocks/>
            </p:cNvSpPr>
            <p:nvPr/>
          </p:nvSpPr>
          <p:spPr bwMode="auto">
            <a:xfrm rot="-5364408">
              <a:off x="2087" y="1547"/>
              <a:ext cx="136" cy="3175"/>
            </a:xfrm>
            <a:prstGeom prst="leftBracket">
              <a:avLst>
                <a:gd name="adj" fmla="val 190548"/>
              </a:avLst>
            </a:prstGeom>
            <a:solidFill>
              <a:srgbClr val="FFFFFF"/>
            </a:solidFill>
            <a:ln w="38100" cap="sq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3867" name="Rectangle 107"/>
            <p:cNvSpPr>
              <a:spLocks noChangeArrowheads="1"/>
            </p:cNvSpPr>
            <p:nvPr/>
          </p:nvSpPr>
          <p:spPr bwMode="auto">
            <a:xfrm>
              <a:off x="68" y="2341"/>
              <a:ext cx="57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884" name="Group 108"/>
          <p:cNvGrpSpPr>
            <a:grpSpLocks/>
          </p:cNvGrpSpPr>
          <p:nvPr/>
        </p:nvGrpSpPr>
        <p:grpSpPr bwMode="auto">
          <a:xfrm>
            <a:off x="7200900" y="2422525"/>
            <a:ext cx="1152525" cy="1727200"/>
            <a:chOff x="2109" y="1117"/>
            <a:chExt cx="726" cy="1088"/>
          </a:xfrm>
        </p:grpSpPr>
        <p:sp>
          <p:nvSpPr>
            <p:cNvPr id="373869" name="Rectangle 109"/>
            <p:cNvSpPr>
              <a:spLocks noChangeArrowheads="1"/>
            </p:cNvSpPr>
            <p:nvPr/>
          </p:nvSpPr>
          <p:spPr bwMode="auto">
            <a:xfrm>
              <a:off x="2109" y="1162"/>
              <a:ext cx="726" cy="1043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70" name="Text Box 110"/>
            <p:cNvSpPr txBox="1">
              <a:spLocks noChangeArrowheads="1"/>
            </p:cNvSpPr>
            <p:nvPr/>
          </p:nvSpPr>
          <p:spPr bwMode="auto">
            <a:xfrm>
              <a:off x="2316" y="1117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Ni</a:t>
              </a:r>
            </a:p>
          </p:txBody>
        </p:sp>
      </p:grpSp>
      <p:sp>
        <p:nvSpPr>
          <p:cNvPr id="373871" name="Text Box 111"/>
          <p:cNvSpPr txBox="1">
            <a:spLocks noChangeArrowheads="1"/>
          </p:cNvSpPr>
          <p:nvPr/>
        </p:nvSpPr>
        <p:spPr bwMode="auto">
          <a:xfrm>
            <a:off x="7343775" y="187960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sd_create_node</a:t>
            </a:r>
          </a:p>
        </p:txBody>
      </p:sp>
      <p:grpSp>
        <p:nvGrpSpPr>
          <p:cNvPr id="373885" name="Group 112"/>
          <p:cNvGrpSpPr>
            <a:grpSpLocks/>
          </p:cNvGrpSpPr>
          <p:nvPr/>
        </p:nvGrpSpPr>
        <p:grpSpPr bwMode="auto">
          <a:xfrm>
            <a:off x="107950" y="4149725"/>
            <a:ext cx="1169988" cy="396875"/>
            <a:chOff x="68" y="2236"/>
            <a:chExt cx="737" cy="250"/>
          </a:xfrm>
        </p:grpSpPr>
        <p:sp>
          <p:nvSpPr>
            <p:cNvPr id="373873" name="Text Box 113"/>
            <p:cNvSpPr txBox="1">
              <a:spLocks noChangeArrowheads="1"/>
            </p:cNvSpPr>
            <p:nvPr/>
          </p:nvSpPr>
          <p:spPr bwMode="auto">
            <a:xfrm>
              <a:off x="68" y="2236"/>
              <a:ext cx="73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sd_insert</a:t>
              </a:r>
            </a:p>
          </p:txBody>
        </p:sp>
        <p:sp>
          <p:nvSpPr>
            <p:cNvPr id="373874" name="Line 114"/>
            <p:cNvSpPr>
              <a:spLocks noChangeShapeType="1"/>
            </p:cNvSpPr>
            <p:nvPr/>
          </p:nvSpPr>
          <p:spPr bwMode="auto">
            <a:xfrm>
              <a:off x="158" y="2478"/>
              <a:ext cx="499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891" name="Group 115"/>
          <p:cNvGrpSpPr>
            <a:grpSpLocks/>
          </p:cNvGrpSpPr>
          <p:nvPr/>
        </p:nvGrpSpPr>
        <p:grpSpPr bwMode="auto">
          <a:xfrm>
            <a:off x="3492500" y="2420938"/>
            <a:ext cx="1152525" cy="1727200"/>
            <a:chOff x="2109" y="1117"/>
            <a:chExt cx="726" cy="1088"/>
          </a:xfrm>
        </p:grpSpPr>
        <p:grpSp>
          <p:nvGrpSpPr>
            <p:cNvPr id="373892" name="Group 116"/>
            <p:cNvGrpSpPr>
              <a:grpSpLocks/>
            </p:cNvGrpSpPr>
            <p:nvPr/>
          </p:nvGrpSpPr>
          <p:grpSpPr bwMode="auto">
            <a:xfrm>
              <a:off x="2109" y="1117"/>
              <a:ext cx="726" cy="1088"/>
              <a:chOff x="2109" y="1117"/>
              <a:chExt cx="726" cy="1088"/>
            </a:xfrm>
          </p:grpSpPr>
          <p:sp>
            <p:nvSpPr>
              <p:cNvPr id="373877" name="Rectangle 117"/>
              <p:cNvSpPr>
                <a:spLocks noChangeArrowheads="1"/>
              </p:cNvSpPr>
              <p:nvPr/>
            </p:nvSpPr>
            <p:spPr bwMode="auto">
              <a:xfrm>
                <a:off x="2109" y="1162"/>
                <a:ext cx="726" cy="1043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78" name="Text Box 118"/>
              <p:cNvSpPr txBox="1">
                <a:spLocks noChangeArrowheads="1"/>
              </p:cNvSpPr>
              <p:nvPr/>
            </p:nvSpPr>
            <p:spPr bwMode="auto">
              <a:xfrm>
                <a:off x="2316" y="1117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N3</a:t>
                </a:r>
              </a:p>
            </p:txBody>
          </p:sp>
        </p:grpSp>
        <p:grpSp>
          <p:nvGrpSpPr>
            <p:cNvPr id="373893" name="Group 119"/>
            <p:cNvGrpSpPr>
              <a:grpSpLocks/>
            </p:cNvGrpSpPr>
            <p:nvPr/>
          </p:nvGrpSpPr>
          <p:grpSpPr bwMode="auto">
            <a:xfrm>
              <a:off x="2235" y="1344"/>
              <a:ext cx="509" cy="641"/>
              <a:chOff x="2245" y="1396"/>
              <a:chExt cx="509" cy="641"/>
            </a:xfrm>
          </p:grpSpPr>
          <p:sp>
            <p:nvSpPr>
              <p:cNvPr id="373880" name="AutoShape 120"/>
              <p:cNvSpPr>
                <a:spLocks noChangeArrowheads="1"/>
              </p:cNvSpPr>
              <p:nvPr/>
            </p:nvSpPr>
            <p:spPr bwMode="auto">
              <a:xfrm>
                <a:off x="2245" y="1396"/>
                <a:ext cx="509" cy="641"/>
              </a:xfrm>
              <a:prstGeom prst="can">
                <a:avLst>
                  <a:gd name="adj" fmla="val 17654"/>
                </a:avLst>
              </a:prstGeom>
              <a:solidFill>
                <a:srgbClr val="FF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1" name="Text Box 121"/>
              <p:cNvSpPr txBox="1">
                <a:spLocks noChangeArrowheads="1"/>
              </p:cNvSpPr>
              <p:nvPr/>
            </p:nvSpPr>
            <p:spPr bwMode="auto">
              <a:xfrm>
                <a:off x="2290" y="1525"/>
                <a:ext cx="420" cy="385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NDB</a:t>
                </a:r>
                <a: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DB1</a:t>
                </a:r>
              </a:p>
            </p:txBody>
          </p:sp>
        </p:grpSp>
      </p:grpSp>
      <p:grpSp>
        <p:nvGrpSpPr>
          <p:cNvPr id="373894" name="Group 122"/>
          <p:cNvGrpSpPr>
            <a:grpSpLocks/>
          </p:cNvGrpSpPr>
          <p:nvPr/>
        </p:nvGrpSpPr>
        <p:grpSpPr bwMode="auto">
          <a:xfrm>
            <a:off x="4175125" y="1979613"/>
            <a:ext cx="4048125" cy="1881187"/>
            <a:chOff x="2699" y="1117"/>
            <a:chExt cx="2550" cy="1185"/>
          </a:xfrm>
        </p:grpSpPr>
        <p:sp>
          <p:nvSpPr>
            <p:cNvPr id="373883" name="Text Box 123"/>
            <p:cNvSpPr txBox="1">
              <a:spLocks noChangeArrowheads="1"/>
            </p:cNvSpPr>
            <p:nvPr/>
          </p:nvSpPr>
          <p:spPr bwMode="auto">
            <a:xfrm>
              <a:off x="2699" y="1117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sd_create_node_database</a:t>
              </a:r>
            </a:p>
          </p:txBody>
        </p:sp>
        <p:grpSp>
          <p:nvGrpSpPr>
            <p:cNvPr id="373897" name="Group 124"/>
            <p:cNvGrpSpPr>
              <a:grpSpLocks/>
            </p:cNvGrpSpPr>
            <p:nvPr/>
          </p:nvGrpSpPr>
          <p:grpSpPr bwMode="auto">
            <a:xfrm>
              <a:off x="4513" y="1389"/>
              <a:ext cx="736" cy="913"/>
              <a:chOff x="3152" y="1162"/>
              <a:chExt cx="645" cy="868"/>
            </a:xfrm>
          </p:grpSpPr>
          <p:grpSp>
            <p:nvGrpSpPr>
              <p:cNvPr id="373898" name="Group 125"/>
              <p:cNvGrpSpPr>
                <a:grpSpLocks/>
              </p:cNvGrpSpPr>
              <p:nvPr/>
            </p:nvGrpSpPr>
            <p:grpSpPr bwMode="auto">
              <a:xfrm>
                <a:off x="3288" y="1389"/>
                <a:ext cx="509" cy="641"/>
                <a:chOff x="2245" y="1396"/>
                <a:chExt cx="509" cy="641"/>
              </a:xfrm>
            </p:grpSpPr>
            <p:sp>
              <p:nvSpPr>
                <p:cNvPr id="373886" name="AutoShape 126"/>
                <p:cNvSpPr>
                  <a:spLocks noChangeArrowheads="1"/>
                </p:cNvSpPr>
                <p:nvPr/>
              </p:nvSpPr>
              <p:spPr bwMode="auto">
                <a:xfrm>
                  <a:off x="2245" y="1396"/>
                  <a:ext cx="509" cy="641"/>
                </a:xfrm>
                <a:prstGeom prst="can">
                  <a:avLst>
                    <a:gd name="adj" fmla="val 17654"/>
                  </a:avLst>
                </a:prstGeom>
                <a:solidFill>
                  <a:srgbClr val="FF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87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316" y="1525"/>
                  <a:ext cx="36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NDB</a:t>
                  </a:r>
                  <a: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18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DB1</a:t>
                  </a:r>
                </a:p>
              </p:txBody>
            </p:sp>
          </p:grpSp>
          <p:sp>
            <p:nvSpPr>
              <p:cNvPr id="373888" name="Line 128"/>
              <p:cNvSpPr>
                <a:spLocks noChangeShapeType="1"/>
              </p:cNvSpPr>
              <p:nvPr/>
            </p:nvSpPr>
            <p:spPr bwMode="auto">
              <a:xfrm>
                <a:off x="3152" y="1162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3889" name="Text Box 129"/>
          <p:cNvSpPr txBox="1">
            <a:spLocks noChangeArrowheads="1"/>
          </p:cNvSpPr>
          <p:nvPr/>
        </p:nvSpPr>
        <p:spPr bwMode="auto">
          <a:xfrm>
            <a:off x="6459538" y="4868863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Arial" charset="0"/>
              </a:rPr>
              <a:t>…….</a:t>
            </a:r>
          </a:p>
        </p:txBody>
      </p:sp>
      <p:sp>
        <p:nvSpPr>
          <p:cNvPr id="373890" name="Text Box 130"/>
          <p:cNvSpPr txBox="1">
            <a:spLocks noChangeArrowheads="1"/>
          </p:cNvSpPr>
          <p:nvPr/>
        </p:nvSpPr>
        <p:spPr bwMode="auto">
          <a:xfrm>
            <a:off x="4175125" y="1989138"/>
            <a:ext cx="334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sd_create_node_database</a:t>
            </a:r>
          </a:p>
        </p:txBody>
      </p:sp>
      <p:grpSp>
        <p:nvGrpSpPr>
          <p:cNvPr id="373899" name="Group 7"/>
          <p:cNvGrpSpPr>
            <a:grpSpLocks/>
          </p:cNvGrpSpPr>
          <p:nvPr/>
        </p:nvGrpSpPr>
        <p:grpSpPr bwMode="auto">
          <a:xfrm>
            <a:off x="827088" y="2708275"/>
            <a:ext cx="5688012" cy="1368425"/>
            <a:chOff x="362" y="1298"/>
            <a:chExt cx="2609" cy="862"/>
          </a:xfrm>
        </p:grpSpPr>
        <p:sp>
          <p:nvSpPr>
            <p:cNvPr id="373768" name="Rectangle 8"/>
            <p:cNvSpPr>
              <a:spLocks noChangeArrowheads="1"/>
            </p:cNvSpPr>
            <p:nvPr/>
          </p:nvSpPr>
          <p:spPr bwMode="auto">
            <a:xfrm>
              <a:off x="385" y="1298"/>
              <a:ext cx="2586" cy="817"/>
            </a:xfrm>
            <a:prstGeom prst="rect">
              <a:avLst/>
            </a:prstGeom>
            <a:solidFill>
              <a:srgbClr val="FFCCFF">
                <a:alpha val="21001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69" name="Text Box 9"/>
            <p:cNvSpPr txBox="1">
              <a:spLocks noChangeArrowheads="1"/>
            </p:cNvSpPr>
            <p:nvPr/>
          </p:nvSpPr>
          <p:spPr bwMode="auto">
            <a:xfrm>
              <a:off x="362" y="1968"/>
              <a:ext cx="7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SDB DB1</a:t>
              </a:r>
            </a:p>
          </p:txBody>
        </p:sp>
      </p:grpSp>
      <p:sp>
        <p:nvSpPr>
          <p:cNvPr id="373895" name="Rectangle 135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6838950" cy="142875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Split with  SDB Expansion</a:t>
            </a:r>
          </a:p>
        </p:txBody>
      </p:sp>
      <p:sp>
        <p:nvSpPr>
          <p:cNvPr id="373896" name="Line 136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7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7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7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7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7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6" grpId="0" animBg="1"/>
      <p:bldP spid="373855" grpId="0" animBg="1"/>
      <p:bldP spid="373871" grpId="0"/>
      <p:bldP spid="373889" grpId="0"/>
      <p:bldP spid="373890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162925" cy="1311275"/>
          </a:xfrm>
        </p:spPr>
        <p:txBody>
          <a:bodyPr/>
          <a:lstStyle/>
          <a:p>
            <a:r>
              <a:rPr lang="en-US"/>
              <a:t>SD-DBS Architecture </a:t>
            </a:r>
            <a:br>
              <a:rPr lang="en-US"/>
            </a:br>
            <a:r>
              <a:rPr lang="en-US" sz="3600">
                <a:solidFill>
                  <a:srgbClr val="FAFD00"/>
                </a:solidFill>
              </a:rPr>
              <a:t>Client</a:t>
            </a:r>
            <a:r>
              <a:rPr lang="en-US" sz="3600">
                <a:solidFill>
                  <a:schemeClr val="folHlink"/>
                </a:solidFill>
              </a:rPr>
              <a:t> </a:t>
            </a:r>
            <a:r>
              <a:rPr lang="en-US" sz="3600">
                <a:solidFill>
                  <a:srgbClr val="FAFD00"/>
                </a:solidFill>
              </a:rPr>
              <a:t>View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514600" y="1981200"/>
            <a:ext cx="2590800" cy="1196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AFD00"/>
                </a:solidFill>
                <a:latin typeface="Verdana" pitchFamily="34" charset="0"/>
              </a:rPr>
              <a:t>Distributed Partitioned Union </a:t>
            </a:r>
            <a:r>
              <a:rPr lang="en-US" dirty="0" smtClean="0">
                <a:solidFill>
                  <a:srgbClr val="FAFD00"/>
                </a:solidFill>
                <a:latin typeface="Verdana" pitchFamily="34" charset="0"/>
              </a:rPr>
              <a:t>All </a:t>
            </a:r>
            <a:r>
              <a:rPr lang="en-US" dirty="0">
                <a:solidFill>
                  <a:srgbClr val="FAFD00"/>
                </a:solidFill>
                <a:latin typeface="Verdana" pitchFamily="34" charset="0"/>
              </a:rPr>
              <a:t>View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669925" y="4375150"/>
            <a:ext cx="267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Db_1.Segment1</a:t>
            </a:r>
            <a:endParaRPr lang="en-GB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09600" y="4191000"/>
            <a:ext cx="2895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175125" y="437515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Db_2. </a:t>
            </a: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Segment1 </a:t>
            </a:r>
            <a:endParaRPr lang="en-GB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4114800" y="4191000"/>
            <a:ext cx="2895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7162800" y="43434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Verdana" pitchFamily="34" charset="0"/>
              </a:rPr>
              <a:t>…………</a:t>
            </a:r>
            <a:endParaRPr lang="en-GB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H="1">
            <a:off x="2133600" y="32004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4114800" y="3200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4419600" y="3200400"/>
            <a:ext cx="36576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85800" y="5486400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AFD00"/>
                </a:solidFill>
                <a:latin typeface="Verdana" pitchFamily="34" charset="0"/>
              </a:rPr>
              <a:t> Client view may happen to be outdated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AFD00"/>
                </a:solidFill>
                <a:latin typeface="Verdana" pitchFamily="34" charset="0"/>
              </a:rPr>
              <a:t> not include all the existing segments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D2581B6F-057E-46AD-9BE4-AA96F7839423}" type="slidenum">
              <a:rPr lang="en-US"/>
              <a:pPr/>
              <a:t>136</a:t>
            </a:fld>
            <a:endParaRPr lang="en-US"/>
          </a:p>
        </p:txBody>
      </p:sp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611188" y="1995488"/>
            <a:ext cx="7777162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Internally, every image is a specific SQL Server view of the segments: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3200" dirty="0">
                <a:solidFill>
                  <a:schemeClr val="tx2"/>
                </a:solidFill>
                <a:latin typeface="Arial" charset="0"/>
              </a:rPr>
              <a:t>Distributed partitioned union view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fr-FR" sz="2000" i="1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fr-FR" sz="1800" i="1" dirty="0">
                <a:solidFill>
                  <a:srgbClr val="FFFF00"/>
                </a:solidFill>
                <a:latin typeface="Arial" charset="0"/>
              </a:rPr>
              <a:t>CREATE VIEW </a:t>
            </a:r>
            <a:r>
              <a:rPr lang="fr-FR" sz="1800" b="1" i="1" dirty="0">
                <a:solidFill>
                  <a:srgbClr val="FFFF00"/>
                </a:solidFill>
                <a:latin typeface="Arial" charset="0"/>
              </a:rPr>
              <a:t>T</a:t>
            </a:r>
            <a:r>
              <a:rPr lang="fr-FR" sz="1800" i="1" dirty="0">
                <a:solidFill>
                  <a:srgbClr val="FFFF00"/>
                </a:solidFill>
                <a:latin typeface="Arial" charset="0"/>
              </a:rPr>
              <a:t> AS SELECT * FROM N2.DB1.SD._N1_T</a:t>
            </a:r>
            <a:r>
              <a:rPr lang="fr-FR" sz="1800" b="1" i="1" dirty="0">
                <a:solidFill>
                  <a:srgbClr val="FFFF00"/>
                </a:solidFill>
                <a:latin typeface="Arial" charset="0"/>
              </a:rPr>
              <a:t>     </a:t>
            </a:r>
            <a:br>
              <a:rPr lang="fr-FR" sz="1800" b="1" i="1" dirty="0">
                <a:solidFill>
                  <a:srgbClr val="FFFF00"/>
                </a:solidFill>
                <a:latin typeface="Arial" charset="0"/>
              </a:rPr>
            </a:br>
            <a:r>
              <a:rPr lang="fr-FR" sz="1800" b="1" i="1" dirty="0">
                <a:solidFill>
                  <a:srgbClr val="FFFF00"/>
                </a:solidFill>
                <a:latin typeface="Arial" charset="0"/>
              </a:rPr>
              <a:t>  		</a:t>
            </a:r>
            <a:r>
              <a:rPr lang="fr-FR" sz="1800" i="1" dirty="0">
                <a:solidFill>
                  <a:srgbClr val="FFFF00"/>
                </a:solidFill>
                <a:latin typeface="Arial" charset="0"/>
              </a:rPr>
              <a:t>UNION ALL SELECT * FROM N3.DB1.SD._N1_T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fr-FR" sz="1800" i="1" dirty="0">
                <a:solidFill>
                  <a:srgbClr val="FFFF00"/>
                </a:solidFill>
                <a:latin typeface="Arial" charset="0"/>
              </a:rPr>
              <a:t>   			UNION ALL SELECT * FROM N4.DB1.SD._N1_T</a:t>
            </a: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3200" dirty="0">
                <a:solidFill>
                  <a:schemeClr val="tx2"/>
                </a:solidFill>
                <a:latin typeface="Arial" charset="0"/>
              </a:rPr>
              <a:t>Updatable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Through the </a:t>
            </a:r>
            <a:r>
              <a:rPr lang="en-US" sz="2800" i="1" dirty="0">
                <a:solidFill>
                  <a:schemeClr val="tx2"/>
                </a:solidFill>
                <a:latin typeface="Arial" charset="0"/>
              </a:rPr>
              <a:t>check constraints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With or without </a:t>
            </a:r>
            <a:r>
              <a:rPr lang="en-US" sz="2800" i="1" dirty="0">
                <a:solidFill>
                  <a:schemeClr val="tx2"/>
                </a:solidFill>
                <a:latin typeface="Arial" charset="0"/>
              </a:rPr>
              <a:t>Lazy Schema Validation</a:t>
            </a: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200">
                <a:solidFill>
                  <a:schemeClr val="tx1"/>
                </a:solidFill>
                <a:latin typeface="Arial" charset="0"/>
              </a:rPr>
              <a:t>Scalable (Distributed) Table</a:t>
            </a:r>
          </a:p>
        </p:txBody>
      </p:sp>
      <p:sp>
        <p:nvSpPr>
          <p:cNvPr id="643076" name="Line 4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61913"/>
            <a:ext cx="6838950" cy="1185863"/>
          </a:xfrm>
        </p:spPr>
        <p:txBody>
          <a:bodyPr/>
          <a:lstStyle/>
          <a:p>
            <a:r>
              <a:rPr lang="en-US"/>
              <a:t>SD-SQL Server</a:t>
            </a:r>
            <a:br>
              <a:rPr lang="en-US"/>
            </a:br>
            <a:r>
              <a:rPr lang="en-US" sz="2800"/>
              <a:t>Gross Architecture : Appl. Query Processing</a:t>
            </a:r>
            <a:endParaRPr lang="fr-MC" sz="280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519363" y="22256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609600" y="1752600"/>
          <a:ext cx="78486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Image" r:id="rId4" imgW="5943600" imgH="3673440" progId="Word.Picture.8">
                  <p:embed/>
                </p:oleObj>
              </mc:Choice>
              <mc:Fallback>
                <p:oleObj name="Image" r:id="rId4" imgW="5943600" imgH="367344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48600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 flipH="1">
            <a:off x="1676400" y="3886200"/>
            <a:ext cx="0" cy="1600200"/>
          </a:xfrm>
          <a:prstGeom prst="line">
            <a:avLst/>
          </a:prstGeom>
          <a:noFill/>
          <a:ln w="12700">
            <a:solidFill>
              <a:srgbClr val="1A1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1447800" y="5486400"/>
            <a:ext cx="457200" cy="157163"/>
          </a:xfrm>
          <a:prstGeom prst="rect">
            <a:avLst/>
          </a:prstGeom>
          <a:solidFill>
            <a:srgbClr val="FFFF00"/>
          </a:solidFill>
          <a:ln w="19050">
            <a:solidFill>
              <a:srgbClr val="1A16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9999 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  <p:bldP spid="176134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250825" y="1947863"/>
            <a:ext cx="80835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GB" sz="2600" b="1">
                <a:solidFill>
                  <a:srgbClr val="FFFF00"/>
                </a:solidFill>
                <a:latin typeface="Arial" charset="0"/>
              </a:rPr>
              <a:t>USE</a:t>
            </a:r>
            <a:r>
              <a:rPr lang="en-GB" sz="2600">
                <a:solidFill>
                  <a:srgbClr val="FFFF00"/>
                </a:solidFill>
                <a:latin typeface="Arial" charset="0"/>
              </a:rPr>
              <a:t> SkyServer		  </a:t>
            </a:r>
            <a:r>
              <a:rPr lang="en-GB" sz="2100">
                <a:solidFill>
                  <a:srgbClr val="FFFF00"/>
                </a:solidFill>
                <a:latin typeface="Arial" charset="0"/>
              </a:rPr>
              <a:t>/* SQL Server command */ </a:t>
            </a:r>
            <a:endParaRPr lang="en-GB" sz="2100" b="1">
              <a:solidFill>
                <a:srgbClr val="FFFF00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GB" sz="3000">
                <a:solidFill>
                  <a:srgbClr val="FFFF00"/>
                </a:solidFill>
                <a:latin typeface="Arial" charset="0"/>
              </a:rPr>
              <a:t>Scalable Update Queries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sd_insert </a:t>
            </a:r>
            <a:r>
              <a:rPr lang="en-GB" sz="2800">
                <a:solidFill>
                  <a:srgbClr val="FFFF00"/>
                </a:solidFill>
                <a:latin typeface="Arial" charset="0"/>
              </a:rPr>
              <a:t>‘INTO PhotoObj SELECT * FROM          </a:t>
            </a:r>
            <a:br>
              <a:rPr lang="en-GB" sz="2800">
                <a:solidFill>
                  <a:srgbClr val="FFFF00"/>
                </a:solidFill>
                <a:latin typeface="Arial" charset="0"/>
              </a:rPr>
            </a:br>
            <a:r>
              <a:rPr lang="en-GB" sz="2800">
                <a:solidFill>
                  <a:srgbClr val="FFFF00"/>
                </a:solidFill>
                <a:latin typeface="Arial" charset="0"/>
              </a:rPr>
              <a:t>                 Ceria5.Skyserver-S.PhotoObj’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GB" sz="3000">
                <a:solidFill>
                  <a:srgbClr val="FFFF00"/>
                </a:solidFill>
                <a:latin typeface="Arial" charset="0"/>
              </a:rPr>
              <a:t>Scalable Search Queries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sd_select </a:t>
            </a:r>
            <a:r>
              <a:rPr lang="en-GB" sz="2800">
                <a:solidFill>
                  <a:srgbClr val="FFFF00"/>
                </a:solidFill>
                <a:latin typeface="Arial" charset="0"/>
              </a:rPr>
              <a:t>‘* FROM PhotoObj’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 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sd_select </a:t>
            </a:r>
            <a:r>
              <a:rPr lang="en-GB" sz="2800">
                <a:solidFill>
                  <a:srgbClr val="FFFF00"/>
                </a:solidFill>
                <a:latin typeface="Arial" charset="0"/>
              </a:rPr>
              <a:t>‘TOP 5000 * INTO PhotoObj1 FROM   PhotoObj’, 500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1524000" y="190500"/>
            <a:ext cx="7620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200">
                <a:solidFill>
                  <a:srgbClr val="FFFF00"/>
                </a:solidFill>
                <a:latin typeface="Arial" charset="0"/>
              </a:rPr>
              <a:t>Scalable Queries Management</a:t>
            </a:r>
          </a:p>
        </p:txBody>
      </p:sp>
      <p:sp>
        <p:nvSpPr>
          <p:cNvPr id="348172" name="Line 12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37E35C07-6347-46FC-8CFB-E326E2016E00}" type="slidenum">
              <a:rPr lang="en-US"/>
              <a:pPr/>
              <a:t>139</a:t>
            </a:fld>
            <a:endParaRPr lang="en-US"/>
          </a:p>
        </p:txBody>
      </p:sp>
      <p:sp>
        <p:nvSpPr>
          <p:cNvPr id="233750" name="Rectangle 278"/>
          <p:cNvSpPr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200">
                <a:solidFill>
                  <a:schemeClr val="tx1"/>
                </a:solidFill>
                <a:latin typeface="Arial" charset="0"/>
              </a:rPr>
              <a:t>Concurrency</a:t>
            </a:r>
          </a:p>
        </p:txBody>
      </p:sp>
      <p:sp>
        <p:nvSpPr>
          <p:cNvPr id="233751" name="Line 279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233752" name="Rectangle 280"/>
          <p:cNvSpPr>
            <a:spLocks noChangeArrowheads="1"/>
          </p:cNvSpPr>
          <p:nvPr/>
        </p:nvSpPr>
        <p:spPr bwMode="auto">
          <a:xfrm>
            <a:off x="107950" y="1916113"/>
            <a:ext cx="86407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80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SD-SQL Server processes every command as SQL </a:t>
            </a:r>
            <a:r>
              <a:rPr lang="en-GB" sz="2800" i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distributed transaction at Repeatable Read isolation level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800" i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Tuple level locks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800" i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Shared locks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800" i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 Exclusive 2PL locks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800" i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Much less blocking than the Serializable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01080" cy="857232"/>
          </a:xfrm>
          <a:ln/>
        </p:spPr>
        <p:txBody>
          <a:bodyPr/>
          <a:lstStyle/>
          <a:p>
            <a:r>
              <a:rPr lang="en-US" sz="4000" dirty="0" smtClean="0"/>
              <a:t>Relational Operations over LH* tables</a:t>
            </a:r>
            <a:endParaRPr lang="en-US" sz="40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14422"/>
            <a:ext cx="7848600" cy="521497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Non Key Distinct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 Distinct City from P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with local or upward propagated aggregation towards bucket 0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Process Distinct locally if you do not have any son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/>
              <a:t>Otherwise wait for input from all your sons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/>
              <a:t>Process Disti</a:t>
            </a:r>
            <a:r>
              <a:rPr lang="en-US" sz="2800" dirty="0" smtClean="0">
                <a:solidFill>
                  <a:srgbClr val="FFFFFF"/>
                </a:solidFill>
                <a:ea typeface="+mn-ea"/>
                <a:cs typeface="+mn-cs"/>
              </a:rPr>
              <a:t>nct  together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ea typeface="+mn-ea"/>
                <a:cs typeface="+mn-cs"/>
              </a:rPr>
              <a:t>Send result to father if any or to client or to output table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Alternative algorithm ?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4510CF4F-BF23-4232-8FA3-1400BAC7D8CA}" type="slidenum">
              <a:rPr lang="en-US"/>
              <a:pPr/>
              <a:t>140</a:t>
            </a:fld>
            <a:endParaRPr lang="en-US"/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107950" y="1916113"/>
            <a:ext cx="90360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3200" b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Splits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use </a:t>
            </a:r>
            <a:r>
              <a:rPr lang="en-GB" sz="3200" dirty="0">
                <a:solidFill>
                  <a:srgbClr val="FF33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exclusive locks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on segments and </a:t>
            </a:r>
            <a:r>
              <a:rPr lang="en-GB" sz="3200" i="1" dirty="0" err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tuples</a:t>
            </a:r>
            <a:r>
              <a:rPr lang="en-GB" sz="3200" i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in RP meta-table.</a:t>
            </a:r>
            <a:endParaRPr lang="en-GB" sz="32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Shared locks on other meta-tables: </a:t>
            </a:r>
            <a:r>
              <a:rPr lang="en-GB" sz="2800" i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Primary</a:t>
            </a:r>
            <a:r>
              <a:rPr lang="en-GB" sz="28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800" i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NDB</a:t>
            </a:r>
            <a:r>
              <a:rPr lang="en-GB" sz="28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meta-tables</a:t>
            </a:r>
            <a:r>
              <a:rPr lang="en-GB" sz="24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GB" sz="28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3200" b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Scalable queries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use basically </a:t>
            </a:r>
            <a:r>
              <a:rPr lang="en-GB" sz="3200" dirty="0">
                <a:solidFill>
                  <a:srgbClr val="FF33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shared locks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en-GB" sz="3200" i="1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meta-tables 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and any other table involved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All the </a:t>
            </a:r>
            <a:r>
              <a:rPr lang="en-GB" sz="3200" dirty="0" err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conccurent</a:t>
            </a:r>
            <a:r>
              <a:rPr lang="en-GB" sz="32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executions can be shown </a:t>
            </a:r>
            <a:r>
              <a:rPr lang="en-GB" sz="3200" dirty="0" err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serializable</a:t>
            </a:r>
            <a:endParaRPr lang="en-GB" sz="32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endParaRPr lang="en-GB" sz="32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2800" i="1" dirty="0">
              <a:solidFill>
                <a:srgbClr val="484CE4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200">
                <a:solidFill>
                  <a:schemeClr val="tx1"/>
                </a:solidFill>
                <a:latin typeface="Arial" charset="0"/>
              </a:rPr>
              <a:t>Concurrency</a:t>
            </a:r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E9EB1-64C2-4FAA-B033-521CC8C1B5F7}" type="slidenum">
              <a:rPr lang="en-US"/>
              <a:pPr/>
              <a:t>141</a:t>
            </a:fld>
            <a:endParaRPr lang="en-US"/>
          </a:p>
        </p:txBody>
      </p:sp>
      <p:sp>
        <p:nvSpPr>
          <p:cNvPr id="376851" name="Rectangle 19"/>
          <p:cNvSpPr>
            <a:spLocks noChangeArrowheads="1"/>
          </p:cNvSpPr>
          <p:nvPr/>
        </p:nvSpPr>
        <p:spPr bwMode="auto">
          <a:xfrm>
            <a:off x="684213" y="1892300"/>
            <a:ext cx="513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  <a:latin typeface="Arial" charset="0"/>
              </a:rPr>
              <a:t>(Q)</a:t>
            </a:r>
            <a:r>
              <a:rPr lang="en-GB" sz="200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sd_select</a:t>
            </a:r>
            <a:r>
              <a:rPr lang="en-GB" sz="20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‘COUNT (*) FROM </a:t>
            </a:r>
            <a:r>
              <a:rPr lang="en-GB" sz="2000">
                <a:solidFill>
                  <a:schemeClr val="tx2"/>
                </a:solidFill>
                <a:latin typeface="Arial" charset="0"/>
                <a:cs typeface="Arial" charset="0"/>
              </a:rPr>
              <a:t>PhotoObj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’</a:t>
            </a:r>
            <a:endParaRPr lang="fr-FR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6852" name="Rectangle 20"/>
          <p:cNvSpPr>
            <a:spLocks noChangeArrowheads="1"/>
          </p:cNvSpPr>
          <p:nvPr/>
        </p:nvSpPr>
        <p:spPr bwMode="auto">
          <a:xfrm>
            <a:off x="3276600" y="55895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 i="1">
                <a:solidFill>
                  <a:schemeClr val="tx2"/>
                </a:solidFill>
                <a:latin typeface="Arial" charset="0"/>
              </a:rPr>
              <a:t>Query (Q1) execution time</a:t>
            </a:r>
            <a:r>
              <a:rPr lang="fr-FR" sz="1800" i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376857" name="Object 25"/>
          <p:cNvGraphicFramePr>
            <a:graphicFrameLocks noGrp="1" noChangeAspect="1"/>
          </p:cNvGraphicFramePr>
          <p:nvPr>
            <p:ph/>
          </p:nvPr>
        </p:nvGraphicFramePr>
        <p:xfrm>
          <a:off x="1619250" y="2420938"/>
          <a:ext cx="5395913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01" name="Graphique" r:id="rId5" imgW="4495800" imgH="2705100" progId="Excel.Sheet.8">
                  <p:embed/>
                </p:oleObj>
              </mc:Choice>
              <mc:Fallback>
                <p:oleObj name="Graphique" r:id="rId5" imgW="4495800" imgH="27051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20938"/>
                        <a:ext cx="5395913" cy="324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Rectangle 27"/>
          <p:cNvSpPr>
            <a:spLocks noChangeArrowheads="1"/>
          </p:cNvSpPr>
          <p:nvPr/>
        </p:nvSpPr>
        <p:spPr bwMode="auto">
          <a:xfrm>
            <a:off x="1524000" y="115888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200" dirty="0">
                <a:solidFill>
                  <a:schemeClr val="tx1"/>
                </a:solidFill>
                <a:latin typeface="Arial" charset="0"/>
              </a:rPr>
              <a:t>Image Adjustment</a:t>
            </a:r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2700338" y="6653213"/>
            <a:ext cx="1295400" cy="204787"/>
          </a:xfrm>
          <a:prstGeom prst="rect">
            <a:avLst/>
          </a:prstGeom>
        </p:spPr>
        <p:txBody>
          <a:bodyPr/>
          <a:lstStyle/>
          <a:p>
            <a:fld id="{24427A5E-D0F1-475F-B3C9-41E476075025}" type="slidenum">
              <a:rPr lang="en-US"/>
              <a:pPr/>
              <a:t>142</a:t>
            </a:fld>
            <a:endParaRPr lang="en-US"/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685800" y="1935163"/>
            <a:ext cx="8191500" cy="70852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(Q):</a:t>
            </a:r>
            <a:r>
              <a:rPr lang="en-GB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sd_select</a:t>
            </a:r>
            <a:r>
              <a:rPr lang="en-GB" sz="2000" dirty="0">
                <a:solidFill>
                  <a:srgbClr val="FFFF00"/>
                </a:solidFill>
                <a:latin typeface="Arial" charset="0"/>
                <a:cs typeface="Arial" charset="0"/>
              </a:rPr>
              <a:t> ‘COUNT (*) FROM </a:t>
            </a:r>
            <a:r>
              <a:rPr lang="en-GB" sz="2000" dirty="0" err="1">
                <a:solidFill>
                  <a:srgbClr val="FFFF00"/>
                </a:solidFill>
                <a:latin typeface="Arial" charset="0"/>
                <a:cs typeface="Arial" charset="0"/>
              </a:rPr>
              <a:t>PhotoObj</a:t>
            </a:r>
            <a:r>
              <a:rPr lang="en-GB" sz="2000" dirty="0">
                <a:solidFill>
                  <a:srgbClr val="FFFF00"/>
                </a:solidFill>
                <a:latin typeface="Arial" charset="0"/>
                <a:cs typeface="Arial" charset="0"/>
              </a:rPr>
              <a:t>’</a:t>
            </a:r>
            <a:endParaRPr lang="en-US" sz="20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l" eaLnBrk="0" hangingPunct="0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A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1403350" y="5805488"/>
            <a:ext cx="6624638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800">
                <a:solidFill>
                  <a:schemeClr val="tx1"/>
                </a:solidFill>
                <a:latin typeface="Arial" charset="0"/>
                <a:cs typeface="Arial" charset="0"/>
              </a:rPr>
              <a:t>Execution time of </a:t>
            </a:r>
            <a:r>
              <a:rPr lang="en-GB" sz="1800" b="1">
                <a:solidFill>
                  <a:schemeClr val="tx1"/>
                </a:solidFill>
                <a:latin typeface="Arial" charset="0"/>
                <a:cs typeface="Arial" charset="0"/>
              </a:rPr>
              <a:t>(Q)</a:t>
            </a:r>
            <a:r>
              <a:rPr lang="en-GB" sz="1800">
                <a:solidFill>
                  <a:schemeClr val="tx1"/>
                </a:solidFill>
                <a:latin typeface="Arial" charset="0"/>
                <a:cs typeface="Arial" charset="0"/>
              </a:rPr>
              <a:t> on SQL Server and SD-SQL Server</a:t>
            </a:r>
            <a:endParaRPr lang="en-AU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50228" name="Object 20"/>
          <p:cNvGraphicFramePr>
            <a:graphicFrameLocks noChangeAspect="1"/>
          </p:cNvGraphicFramePr>
          <p:nvPr/>
        </p:nvGraphicFramePr>
        <p:xfrm>
          <a:off x="2268538" y="2636838"/>
          <a:ext cx="5392737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3" name="Graphique" r:id="rId5" imgW="4533900" imgH="2476500" progId="Excel.Sheet.8">
                  <p:embed/>
                </p:oleObj>
              </mc:Choice>
              <mc:Fallback>
                <p:oleObj name="Graphique" r:id="rId5" imgW="4533900" imgH="24765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36838"/>
                        <a:ext cx="5392737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9" name="Rectangle 21"/>
          <p:cNvSpPr>
            <a:spLocks noChangeArrowheads="1"/>
          </p:cNvSpPr>
          <p:nvPr/>
        </p:nvSpPr>
        <p:spPr bwMode="auto">
          <a:xfrm>
            <a:off x="1547813" y="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800">
                <a:solidFill>
                  <a:schemeClr val="tx1"/>
                </a:solidFill>
                <a:latin typeface="Arial" charset="0"/>
              </a:rPr>
              <a:t>SD-SQL Server / SQL Server</a:t>
            </a:r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8200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304800"/>
            <a:ext cx="4833937" cy="6324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8179" name="Picture 3" descr="book-page-sql-server-limi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3962400" cy="1722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FAFD00"/>
              </a:solidFill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3733800" cy="20288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FAFD00"/>
                </a:solidFill>
              </a:rPr>
              <a:t>Will SD SQL Server be useful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FAFD00"/>
                </a:solidFill>
              </a:rPr>
              <a:t> Here is a non-MS hint from the practical folks who knew nothing about 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i="1">
                <a:solidFill>
                  <a:srgbClr val="FAFD00"/>
                </a:solidFill>
              </a:rPr>
              <a:t>Book found in Redmond Town Square Border’s Cafe</a:t>
            </a:r>
          </a:p>
        </p:txBody>
      </p:sp>
    </p:spTree>
  </p:cSld>
  <p:clrMapOvr>
    <a:masterClrMapping/>
  </p:clrMapOvr>
  <p:transition spd="slow">
    <p:random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38950" cy="698500"/>
          </a:xfrm>
        </p:spPr>
        <p:txBody>
          <a:bodyPr/>
          <a:lstStyle/>
          <a:p>
            <a:r>
              <a:rPr lang="en-US" sz="4000"/>
              <a:t>Algebraic Signatures for SDDS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42873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Small string (signature) characterizes the SDDS record.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Calculate signature of bucket from record signatures.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Determine from signature whether record / bucket has changed.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Bucket backup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Record updates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Weak, optimistic concurrency scheme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Scans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38950" cy="758825"/>
          </a:xfrm>
        </p:spPr>
        <p:txBody>
          <a:bodyPr/>
          <a:lstStyle/>
          <a:p>
            <a:r>
              <a:rPr lang="en-US"/>
              <a:t>Signatures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fr-FR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762000" y="21336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bit string calculated from an object.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Signatures  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  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Objects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Objects 	    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 </a:t>
            </a:r>
            <a:r>
              <a:rPr lang="en-US" sz="32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with high probability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 Different Signatures.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Euclid Symbol" pitchFamily="18" charset="2"/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100000"/>
              <a:buFontTx/>
              <a:buChar char="»"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A.k.a. hash, checksum.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100000"/>
              <a:buFontTx/>
              <a:buChar char="»"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Symbol" pitchFamily="18" charset="2"/>
              </a:rPr>
              <a:t>Cryptographically secure: Computationally impossible to find an object with the same signature.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38950" cy="758825"/>
          </a:xfrm>
        </p:spPr>
        <p:txBody>
          <a:bodyPr/>
          <a:lstStyle/>
          <a:p>
            <a:r>
              <a:rPr lang="en-US"/>
              <a:t>Uses of Signatures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Detect discrepancies among replicas.</a:t>
            </a:r>
          </a:p>
          <a:p>
            <a:r>
              <a:rPr lang="en-US"/>
              <a:t>Identify objects </a:t>
            </a:r>
          </a:p>
          <a:p>
            <a:pPr lvl="1"/>
            <a:r>
              <a:rPr lang="en-US"/>
              <a:t>CRC signatures.</a:t>
            </a:r>
          </a:p>
          <a:p>
            <a:pPr lvl="1"/>
            <a:r>
              <a:rPr lang="en-US"/>
              <a:t>SHA1, MD5, … (cryptographically secure).</a:t>
            </a:r>
          </a:p>
          <a:p>
            <a:pPr lvl="1"/>
            <a:r>
              <a:rPr lang="en-US"/>
              <a:t>Karp Rabin Fingerprints.</a:t>
            </a:r>
          </a:p>
          <a:p>
            <a:pPr lvl="1"/>
            <a:r>
              <a:rPr lang="en-US"/>
              <a:t>Tripwire.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38950" cy="758825"/>
          </a:xfrm>
        </p:spPr>
        <p:txBody>
          <a:bodyPr/>
          <a:lstStyle/>
          <a:p>
            <a:r>
              <a:rPr lang="en-US"/>
              <a:t>Properties of Signatures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Cryptographically Secure Signatures: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produce an object with given signature.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18" charset="2"/>
              </a:rPr>
              <a:t>   C</a:t>
            </a:r>
            <a:r>
              <a:rPr lang="en-US" sz="2400" dirty="0"/>
              <a:t>annot </a:t>
            </a:r>
            <a:r>
              <a:rPr lang="en-US" sz="2400" u="sng" dirty="0"/>
              <a:t>substitute</a:t>
            </a:r>
            <a:r>
              <a:rPr lang="en-US" sz="2400" dirty="0"/>
              <a:t> objects without changing       		 signature.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Algebraic Signatures: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Small changes </a:t>
            </a:r>
            <a:r>
              <a:rPr lang="fr-FR" sz="2400" dirty="0"/>
              <a:t>to the </a:t>
            </a:r>
            <a:r>
              <a:rPr lang="fr-FR" sz="2400" dirty="0" err="1"/>
              <a:t>object</a:t>
            </a:r>
            <a:r>
              <a:rPr lang="fr-FR" sz="2400" dirty="0"/>
              <a:t> </a:t>
            </a:r>
            <a:r>
              <a:rPr lang="en-US" sz="2400" dirty="0"/>
              <a:t>change </a:t>
            </a:r>
            <a:r>
              <a:rPr lang="fr-FR" sz="2400" dirty="0"/>
              <a:t>the </a:t>
            </a:r>
            <a:r>
              <a:rPr lang="en-US" sz="2400" dirty="0"/>
              <a:t>signature </a:t>
            </a:r>
            <a:r>
              <a:rPr lang="en-US" sz="2400" u="sng" dirty="0"/>
              <a:t>for sure</a:t>
            </a:r>
            <a:r>
              <a:rPr lang="en-US" sz="2400" dirty="0"/>
              <a:t>.</a:t>
            </a:r>
            <a:endParaRPr lang="fr-FR" sz="2400" dirty="0"/>
          </a:p>
          <a:p>
            <a:pPr lvl="2">
              <a:lnSpc>
                <a:spcPct val="90000"/>
              </a:lnSpc>
            </a:pPr>
            <a:r>
              <a:rPr lang="fr-FR" sz="2000" dirty="0"/>
              <a:t>Up to the signature </a:t>
            </a:r>
            <a:r>
              <a:rPr lang="fr-FR" sz="2000" dirty="0" err="1"/>
              <a:t>length</a:t>
            </a:r>
            <a:r>
              <a:rPr lang="fr-FR" sz="2000" dirty="0"/>
              <a:t> (in </a:t>
            </a:r>
            <a:r>
              <a:rPr lang="fr-FR" sz="2000" dirty="0" err="1"/>
              <a:t>symbols</a:t>
            </a:r>
            <a:r>
              <a:rPr lang="fr-FR" sz="2000" dirty="0"/>
              <a:t>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fr-FR" sz="2400" dirty="0"/>
              <a:t>One c</a:t>
            </a:r>
            <a:r>
              <a:rPr lang="en-US" sz="2400" dirty="0"/>
              <a:t>an calculate new signature from </a:t>
            </a:r>
            <a:r>
              <a:rPr lang="fr-FR" sz="2400" dirty="0"/>
              <a:t>the </a:t>
            </a:r>
            <a:r>
              <a:rPr lang="en-US" sz="2400" dirty="0"/>
              <a:t>old </a:t>
            </a:r>
            <a:r>
              <a:rPr lang="fr-FR" sz="2400" dirty="0"/>
              <a:t>one</a:t>
            </a:r>
            <a:r>
              <a:rPr lang="en-US" sz="2400" dirty="0"/>
              <a:t> and change.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Both: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Collision probability 2</a:t>
            </a:r>
            <a:r>
              <a:rPr lang="en-US" sz="2400" baseline="30000" dirty="0"/>
              <a:t>-</a:t>
            </a:r>
            <a:r>
              <a:rPr lang="en-US" sz="2400" i="1" baseline="30000" dirty="0"/>
              <a:t>f</a:t>
            </a:r>
            <a:r>
              <a:rPr lang="en-US" sz="2400" dirty="0"/>
              <a:t> (</a:t>
            </a:r>
            <a:r>
              <a:rPr lang="en-US" sz="2400" i="1" dirty="0"/>
              <a:t>f</a:t>
            </a:r>
            <a:r>
              <a:rPr lang="en-US" sz="2400" dirty="0"/>
              <a:t> length of signature).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382000" cy="1247775"/>
          </a:xfrm>
        </p:spPr>
        <p:txBody>
          <a:bodyPr/>
          <a:lstStyle/>
          <a:p>
            <a:r>
              <a:rPr lang="en-US" sz="4000"/>
              <a:t>Definition of Algebraic Signature: </a:t>
            </a:r>
            <a:br>
              <a:rPr lang="en-US" sz="4000"/>
            </a:br>
            <a:r>
              <a:rPr lang="en-US" sz="3600"/>
              <a:t>Page Signature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5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Page </a:t>
            </a:r>
            <a:r>
              <a:rPr lang="en-US" sz="2800" i="1" dirty="0"/>
              <a:t>P </a:t>
            </a:r>
            <a:r>
              <a:rPr lang="en-US" sz="2800" dirty="0"/>
              <a:t>= (</a:t>
            </a:r>
            <a:r>
              <a:rPr lang="en-US" sz="2800" i="1" dirty="0"/>
              <a:t>p</a:t>
            </a:r>
            <a:r>
              <a:rPr lang="en-US" sz="2800" baseline="-25000" dirty="0"/>
              <a:t>0</a:t>
            </a:r>
            <a:r>
              <a:rPr lang="en-US" sz="2800" dirty="0"/>
              <a:t>, </a:t>
            </a:r>
            <a:r>
              <a:rPr lang="en-US" sz="2800" i="1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, … </a:t>
            </a:r>
            <a:r>
              <a:rPr lang="en-US" sz="2800" i="1" dirty="0"/>
              <a:t>p</a:t>
            </a:r>
            <a:r>
              <a:rPr lang="en-US" sz="2800" i="1" baseline="-25000" dirty="0"/>
              <a:t>l-</a:t>
            </a:r>
            <a:r>
              <a:rPr lang="en-US" sz="2800" baseline="-25000" dirty="0"/>
              <a:t>1</a:t>
            </a:r>
            <a:r>
              <a:rPr lang="en-US" sz="28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Component signature.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i="1" dirty="0"/>
              <a:t>n-</a:t>
            </a:r>
            <a:r>
              <a:rPr lang="en-US" sz="2400" dirty="0"/>
              <a:t>Symbol page signature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b="1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ym typeface="Symbol" pitchFamily="18" charset="2"/>
              </a:rPr>
              <a:t></a:t>
            </a:r>
            <a:r>
              <a:rPr lang="en-US" dirty="0"/>
              <a:t> =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30000" dirty="0"/>
              <a:t>4</a:t>
            </a:r>
            <a:r>
              <a:rPr lang="en-US" dirty="0"/>
              <a:t>…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i="1" baseline="30000" dirty="0"/>
              <a:t>n</a:t>
            </a:r>
            <a:r>
              <a:rPr lang="en-US" dirty="0" smtClean="0"/>
              <a:t>)   ; </a:t>
            </a:r>
            <a:r>
              <a:rPr lang="en-US" i="1" dirty="0" smtClean="0">
                <a:sym typeface="Symbol" pitchFamily="18" charset="2"/>
              </a:rPr>
              <a:t></a:t>
            </a:r>
            <a:r>
              <a:rPr lang="en-US" i="1" baseline="-25000" dirty="0" err="1" smtClean="0">
                <a:sym typeface="Symbol" pitchFamily="18" charset="2"/>
              </a:rPr>
              <a:t>i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=  </a:t>
            </a:r>
            <a:r>
              <a:rPr lang="en-US" i="1" baseline="30000" dirty="0" err="1" smtClean="0">
                <a:sym typeface="Symbol" pitchFamily="18" charset="2"/>
              </a:rPr>
              <a:t>i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i="1" dirty="0" smtClean="0">
                <a:sym typeface="Symbol" pitchFamily="18" charset="2"/>
              </a:rPr>
              <a:t>  </a:t>
            </a:r>
            <a:r>
              <a:rPr lang="en-US" dirty="0" smtClean="0">
                <a:sym typeface="Symbol" pitchFamily="18" charset="2"/>
              </a:rPr>
              <a:t>is </a:t>
            </a:r>
            <a:r>
              <a:rPr lang="en-US" dirty="0">
                <a:sym typeface="Symbol" pitchFamily="18" charset="2"/>
              </a:rPr>
              <a:t>a primitive </a:t>
            </a:r>
            <a:r>
              <a:rPr lang="en-US" dirty="0" smtClean="0">
                <a:sym typeface="Symbol" pitchFamily="18" charset="2"/>
              </a:rPr>
              <a:t>element, e.g., </a:t>
            </a:r>
            <a:r>
              <a:rPr lang="en-US" i="1" dirty="0" smtClean="0">
                <a:sym typeface="Symbol" pitchFamily="18" charset="2"/>
              </a:rPr>
              <a:t>  = </a:t>
            </a:r>
            <a:r>
              <a:rPr lang="en-US" dirty="0" smtClean="0">
                <a:sym typeface="Symbol" pitchFamily="18" charset="2"/>
              </a:rPr>
              <a:t>2.</a:t>
            </a: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2" name="Object 0"/>
          <p:cNvGraphicFramePr>
            <a:graphicFrameLocks noChangeAspect="1"/>
          </p:cNvGraphicFramePr>
          <p:nvPr/>
        </p:nvGraphicFramePr>
        <p:xfrm>
          <a:off x="3505200" y="2971800"/>
          <a:ext cx="3962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4" name="Equation" r:id="rId4" imgW="1066337" imgH="253890" progId="">
                  <p:embed/>
                </p:oleObj>
              </mc:Choice>
              <mc:Fallback>
                <p:oleObj name="Equation" r:id="rId4" imgW="1066337" imgH="2538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39624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3473" name="Object 1"/>
          <p:cNvGraphicFramePr>
            <a:graphicFrameLocks noChangeAspect="1"/>
          </p:cNvGraphicFramePr>
          <p:nvPr/>
        </p:nvGraphicFramePr>
        <p:xfrm>
          <a:off x="990600" y="4572000"/>
          <a:ext cx="77724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5" name="Equation" r:id="rId6" imgW="2133600" imgH="215900" progId="">
                  <p:embed/>
                </p:oleObj>
              </mc:Choice>
              <mc:Fallback>
                <p:oleObj name="Equation" r:id="rId6" imgW="2133600" imgH="215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77724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758825"/>
          </a:xfrm>
        </p:spPr>
        <p:txBody>
          <a:bodyPr/>
          <a:lstStyle/>
          <a:p>
            <a:r>
              <a:rPr lang="en-US"/>
              <a:t>Algebraic Signature Properties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7199313" cy="4114800"/>
          </a:xfrm>
        </p:spPr>
        <p:txBody>
          <a:bodyPr/>
          <a:lstStyle/>
          <a:p>
            <a:r>
              <a:rPr lang="en-US"/>
              <a:t>Page length &lt; 2</a:t>
            </a:r>
            <a:r>
              <a:rPr lang="en-US" i="1" baseline="30000"/>
              <a:t>f</a:t>
            </a:r>
            <a:r>
              <a:rPr lang="en-US" i="1"/>
              <a:t>-</a:t>
            </a:r>
            <a:r>
              <a:rPr lang="en-US"/>
              <a:t>1: Detects </a:t>
            </a:r>
            <a:r>
              <a:rPr lang="en-US" u="sng"/>
              <a:t>all</a:t>
            </a:r>
            <a:r>
              <a:rPr lang="en-US"/>
              <a:t> changes of up to </a:t>
            </a:r>
            <a:r>
              <a:rPr lang="en-US" i="1"/>
              <a:t>n</a:t>
            </a:r>
            <a:r>
              <a:rPr lang="en-US"/>
              <a:t> symbols.</a:t>
            </a:r>
          </a:p>
          <a:p>
            <a:r>
              <a:rPr lang="en-US"/>
              <a:t>Otherwise, collision probability = 2</a:t>
            </a:r>
            <a:r>
              <a:rPr lang="en-US" i="1" baseline="30000"/>
              <a:t>-nf</a:t>
            </a:r>
          </a:p>
          <a:p>
            <a:r>
              <a:rPr lang="en-US"/>
              <a:t>Change starting at symbol </a:t>
            </a:r>
            <a:r>
              <a:rPr lang="en-US" i="1"/>
              <a:t>r</a:t>
            </a:r>
            <a:r>
              <a:rPr lang="en-US"/>
              <a:t>: </a:t>
            </a:r>
          </a:p>
          <a:p>
            <a:endParaRPr lang="en-US"/>
          </a:p>
          <a:p>
            <a:endParaRPr lang="en-US" sz="2800"/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3313" y="4459288"/>
            <a:ext cx="6858000" cy="847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Non Key Count or Sum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Count(S#), Sum(Qty) from SP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with local or upward propagated aggregation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Eventual post-processing on the client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 Key </a:t>
            </a:r>
            <a:r>
              <a:rPr lang="en-US" dirty="0" err="1" smtClean="0"/>
              <a:t>Avg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, </a:t>
            </a:r>
            <a:r>
              <a:rPr lang="en-US" dirty="0" err="1" smtClean="0"/>
              <a:t>StDev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Your proposal here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758825"/>
          </a:xfrm>
        </p:spPr>
        <p:txBody>
          <a:bodyPr/>
          <a:lstStyle/>
          <a:p>
            <a:r>
              <a:rPr lang="en-US"/>
              <a:t>Algebraic Signature Properties</a:t>
            </a:r>
          </a:p>
        </p:txBody>
      </p:sp>
      <p:pic>
        <p:nvPicPr>
          <p:cNvPr id="197635" name="Picture 3" descr="signaturetre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200400"/>
            <a:ext cx="6400800" cy="3063875"/>
          </a:xfrm>
          <a:noFill/>
          <a:ln/>
        </p:spPr>
      </p:pic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182688" y="2017713"/>
            <a:ext cx="70469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Signature Tree: Speed up comparison of signatures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98500"/>
          </a:xfrm>
        </p:spPr>
        <p:txBody>
          <a:bodyPr/>
          <a:lstStyle/>
          <a:p>
            <a:r>
              <a:rPr lang="en-US" sz="4000"/>
              <a:t>Uses for Algebraic Signatures in SDDS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Bucket backup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Record updates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Weak, optimistic concurrency scheme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Stored data protection against involuntary disclosure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Efficient scans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Prefix match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Pattern </a:t>
            </a:r>
            <a:r>
              <a:rPr lang="en-US" sz="2400" smtClean="0"/>
              <a:t>match (see VLDB 07)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Longest common substring match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…..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Application  issued checking  for stored record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4963"/>
            <a:ext cx="6838950" cy="758825"/>
          </a:xfrm>
        </p:spPr>
        <p:txBody>
          <a:bodyPr/>
          <a:lstStyle/>
          <a:p>
            <a:r>
              <a:rPr lang="en-US"/>
              <a:t>Signatures for File Backup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Backup an SDDS bucket on disk.</a:t>
            </a:r>
          </a:p>
          <a:p>
            <a:r>
              <a:rPr lang="en-US"/>
              <a:t>Bucket consists of large pages.</a:t>
            </a:r>
          </a:p>
          <a:p>
            <a:r>
              <a:rPr lang="en-US"/>
              <a:t>Maintain signatures of pages on disk.</a:t>
            </a:r>
          </a:p>
          <a:p>
            <a:r>
              <a:rPr lang="en-US" u="sng"/>
              <a:t>Only backup pages whose signature has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58825"/>
          </a:xfrm>
        </p:spPr>
        <p:txBody>
          <a:bodyPr/>
          <a:lstStyle/>
          <a:p>
            <a:r>
              <a:rPr lang="en-US"/>
              <a:t>Signatures for File Backup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838200" y="2286000"/>
            <a:ext cx="1676400" cy="3265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   BUCKET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1	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2	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3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4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5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6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7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7010400" y="2286000"/>
            <a:ext cx="13716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   DISK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1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2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3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4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5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6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Page 7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1905000" cy="3265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Backup Manager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1	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2	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3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4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5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6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sig 7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819400" y="57150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Application access but does not change page 2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3429000" y="54102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Application changes page 3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83820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Tahoma" pitchFamily="34" charset="0"/>
              </a:rPr>
              <a:t>Page 3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505200" y="3505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Tahoma" pitchFamily="34" charset="0"/>
              </a:rPr>
              <a:t>sig 3  </a:t>
            </a:r>
            <a:r>
              <a:rPr lang="en-US" sz="180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</a:t>
            </a:r>
            <a:endParaRPr lang="en-US" sz="180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1143000" y="60198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Backup manager will only backup page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utoUpdateAnimBg="0"/>
      <p:bldP spid="191495" grpId="0" autoUpdateAnimBg="0"/>
      <p:bldP spid="191496" grpId="0" autoUpdateAnimBg="0"/>
      <p:bldP spid="191497" grpId="0" autoUpdateAnimBg="0"/>
      <p:bldP spid="191498" grpId="0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838950" cy="758825"/>
          </a:xfrm>
        </p:spPr>
        <p:txBody>
          <a:bodyPr/>
          <a:lstStyle/>
          <a:p>
            <a:r>
              <a:rPr lang="en-US"/>
              <a:t>Record Update w. Signatures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Application requests record R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762000" y="3048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Client provides record R, stores signature sig</a:t>
            </a:r>
            <a:r>
              <a:rPr lang="en-US" baseline="-25000">
                <a:solidFill>
                  <a:schemeClr val="tx1"/>
                </a:solidFill>
                <a:latin typeface="Tahoma" pitchFamily="34" charset="0"/>
              </a:rPr>
              <a:t>before</a:t>
            </a:r>
            <a:r>
              <a:rPr lang="en-US">
                <a:solidFill>
                  <a:schemeClr val="tx1"/>
                </a:solidFill>
                <a:latin typeface="Tahoma" pitchFamily="34" charset="0"/>
              </a:rPr>
              <a:t>(R)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762000" y="3810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Application updates record R: hands record to client.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815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Client compares sig</a:t>
            </a:r>
            <a:r>
              <a:rPr lang="en-US" baseline="-25000">
                <a:solidFill>
                  <a:schemeClr val="tx1"/>
                </a:solidFill>
                <a:latin typeface="Tahoma" pitchFamily="34" charset="0"/>
              </a:rPr>
              <a:t>after</a:t>
            </a:r>
            <a:r>
              <a:rPr lang="en-US">
                <a:solidFill>
                  <a:schemeClr val="tx1"/>
                </a:solidFill>
                <a:latin typeface="Tahoma" pitchFamily="34" charset="0"/>
              </a:rPr>
              <a:t>(R) with sig</a:t>
            </a:r>
            <a:r>
              <a:rPr lang="en-US" baseline="-25000">
                <a:solidFill>
                  <a:schemeClr val="tx1"/>
                </a:solidFill>
                <a:latin typeface="Tahoma" pitchFamily="34" charset="0"/>
              </a:rPr>
              <a:t>before</a:t>
            </a:r>
            <a:r>
              <a:rPr lang="en-US">
                <a:solidFill>
                  <a:schemeClr val="tx1"/>
                </a:solidFill>
                <a:latin typeface="Tahoma" pitchFamily="34" charset="0"/>
              </a:rPr>
              <a:t>(R):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Only updates if different.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838200" y="57912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ahoma" pitchFamily="34" charset="0"/>
              </a:rPr>
              <a:t>Prevents messaging of pseudo-updates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16" grpId="0" autoUpdateAnimBg="0"/>
      <p:bldP spid="192517" grpId="0" autoUpdateAnimBg="0"/>
      <p:bldP spid="192518" grpId="0" autoUpdateAnimBg="0"/>
      <p:bldP spid="192519" grpId="0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838950" cy="758825"/>
          </a:xfrm>
        </p:spPr>
        <p:txBody>
          <a:bodyPr/>
          <a:lstStyle/>
          <a:p>
            <a:r>
              <a:rPr lang="en-US"/>
              <a:t>Scans with Signatures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Scan = Pattern matching in non-key field.</a:t>
            </a:r>
          </a:p>
          <a:p>
            <a:pPr>
              <a:lnSpc>
                <a:spcPct val="90000"/>
              </a:lnSpc>
            </a:pPr>
            <a:r>
              <a:rPr lang="en-US" sz="2800"/>
              <a:t>Send signature of pattern</a:t>
            </a:r>
            <a:endParaRPr lang="fr-FR" sz="2800"/>
          </a:p>
          <a:p>
            <a:pPr lvl="1">
              <a:lnSpc>
                <a:spcPct val="90000"/>
              </a:lnSpc>
            </a:pPr>
            <a:r>
              <a:rPr lang="fr-FR" sz="2400"/>
              <a:t>SDDS client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Apply Karp-Rabin-</a:t>
            </a:r>
            <a:r>
              <a:rPr lang="fr-FR" sz="2800"/>
              <a:t>like calculation</a:t>
            </a:r>
            <a:r>
              <a:rPr lang="en-US" sz="2800"/>
              <a:t> at all </a:t>
            </a:r>
            <a:r>
              <a:rPr lang="fr-FR" sz="2800"/>
              <a:t>SDDS servers</a:t>
            </a:r>
            <a:r>
              <a:rPr lang="en-US" sz="2800"/>
              <a:t>.</a:t>
            </a:r>
            <a:endParaRPr lang="fr-FR" sz="2800"/>
          </a:p>
          <a:p>
            <a:pPr lvl="1">
              <a:lnSpc>
                <a:spcPct val="90000"/>
              </a:lnSpc>
            </a:pPr>
            <a:r>
              <a:rPr lang="fr-FR" sz="2400"/>
              <a:t>See paper for details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Return hits</a:t>
            </a:r>
            <a:r>
              <a:rPr lang="fr-FR" sz="2800"/>
              <a:t> to SDDS client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Filter false positives.</a:t>
            </a:r>
            <a:endParaRPr lang="fr-FR" sz="2800"/>
          </a:p>
          <a:p>
            <a:pPr lvl="1">
              <a:lnSpc>
                <a:spcPct val="90000"/>
              </a:lnSpc>
            </a:pPr>
            <a:r>
              <a:rPr lang="fr-FR" sz="2400"/>
              <a:t>At the client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87363"/>
            <a:ext cx="6838950" cy="758825"/>
          </a:xfrm>
        </p:spPr>
        <p:txBody>
          <a:bodyPr/>
          <a:lstStyle/>
          <a:p>
            <a:r>
              <a:rPr lang="en-US"/>
              <a:t>Scans with Signatures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Client: 	Look for “sdfg”.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		Calculate signature for sdfg.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ahoma" pitchFamily="34" charset="0"/>
              </a:rPr>
              <a:t>Server:     Field is “qwertyuiopasdfghjklzxcvbnm”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85800" y="419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“qwer”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“wert”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90600" y="4495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“erty”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1143000" y="4648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“rtyu”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1295400" y="4800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“tyui”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447800" y="4953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“uiop”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00200" y="5105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“iopa”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590800" y="5867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Compare with signature for “sdfg” </a:t>
            </a:r>
            <a:r>
              <a:rPr lang="en-US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 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  <p:bldP spid="194565" grpId="0" autoUpdateAnimBg="0"/>
      <p:bldP spid="194566" grpId="0" autoUpdateAnimBg="0"/>
      <p:bldP spid="194567" grpId="0" autoUpdateAnimBg="0"/>
      <p:bldP spid="194568" grpId="0" autoUpdateAnimBg="0"/>
      <p:bldP spid="194569" grpId="0" autoUpdateAnimBg="0"/>
      <p:bldP spid="194570" grpId="0" autoUpdateAnimBg="0"/>
      <p:bldP spid="194571" grpId="0" autoUpdateAnimBg="0"/>
      <p:bldP spid="194572" grpId="0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838950" cy="758825"/>
          </a:xfrm>
        </p:spPr>
        <p:txBody>
          <a:bodyPr/>
          <a:lstStyle/>
          <a:p>
            <a:r>
              <a:rPr lang="en-US"/>
              <a:t>Record Update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SDDS updates only change the non-key field.</a:t>
            </a:r>
          </a:p>
          <a:p>
            <a:r>
              <a:rPr lang="en-US" sz="2800"/>
              <a:t>Many applications write a record with the same value.</a:t>
            </a:r>
          </a:p>
          <a:p>
            <a:r>
              <a:rPr lang="en-US" sz="2800"/>
              <a:t>Record Update in SDDS:</a:t>
            </a:r>
          </a:p>
          <a:p>
            <a:pPr lvl="1"/>
            <a:r>
              <a:rPr lang="en-US" sz="2400"/>
              <a:t>Application requests record.</a:t>
            </a:r>
          </a:p>
          <a:p>
            <a:pPr lvl="1"/>
            <a:r>
              <a:rPr lang="en-US" sz="2400"/>
              <a:t>SDDS client reads record R</a:t>
            </a:r>
            <a:r>
              <a:rPr lang="en-US" sz="2400" i="1" baseline="-25000"/>
              <a:t>b </a:t>
            </a:r>
            <a:r>
              <a:rPr lang="en-US" sz="2400"/>
              <a:t>.</a:t>
            </a:r>
            <a:endParaRPr lang="en-US" sz="2400" baseline="-25000"/>
          </a:p>
          <a:p>
            <a:pPr lvl="1"/>
            <a:r>
              <a:rPr lang="en-US" sz="2400"/>
              <a:t>Application request update.</a:t>
            </a:r>
          </a:p>
          <a:p>
            <a:pPr lvl="1"/>
            <a:r>
              <a:rPr lang="en-US" sz="2400"/>
              <a:t>SDDS client writes record R</a:t>
            </a:r>
            <a:r>
              <a:rPr lang="en-US" sz="2400" i="1" baseline="-25000"/>
              <a:t>a </a:t>
            </a:r>
            <a:r>
              <a:rPr lang="en-US" sz="2400" i="1"/>
              <a:t>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87363"/>
            <a:ext cx="6838950" cy="758825"/>
          </a:xfrm>
        </p:spPr>
        <p:txBody>
          <a:bodyPr/>
          <a:lstStyle/>
          <a:p>
            <a:r>
              <a:rPr lang="en-US"/>
              <a:t>Record Update w. Signatures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17713"/>
            <a:ext cx="7812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Weak, optimistic concurrency protocol:</a:t>
            </a:r>
          </a:p>
          <a:p>
            <a:pPr lvl="1">
              <a:lnSpc>
                <a:spcPct val="90000"/>
              </a:lnSpc>
            </a:pPr>
            <a:r>
              <a:rPr lang="en-US"/>
              <a:t>Read-Calculation Phase: </a:t>
            </a:r>
          </a:p>
          <a:p>
            <a:pPr lvl="2">
              <a:lnSpc>
                <a:spcPct val="90000"/>
              </a:lnSpc>
            </a:pPr>
            <a:r>
              <a:rPr lang="en-US"/>
              <a:t>Transaction reads records, calculates records, reads more records.</a:t>
            </a:r>
          </a:p>
          <a:p>
            <a:pPr lvl="2">
              <a:lnSpc>
                <a:spcPct val="90000"/>
              </a:lnSpc>
            </a:pPr>
            <a:r>
              <a:rPr lang="en-US"/>
              <a:t>Transaction stores signatures of read records.</a:t>
            </a:r>
          </a:p>
          <a:p>
            <a:pPr lvl="1">
              <a:lnSpc>
                <a:spcPct val="90000"/>
              </a:lnSpc>
            </a:pPr>
            <a:r>
              <a:rPr lang="en-US"/>
              <a:t>Verify phase: checks signatures of read records; abort if a signature has changed.</a:t>
            </a:r>
          </a:p>
          <a:p>
            <a:pPr lvl="1">
              <a:lnSpc>
                <a:spcPct val="90000"/>
              </a:lnSpc>
            </a:pPr>
            <a:r>
              <a:rPr lang="en-US"/>
              <a:t>Write phase: commit record changes.</a:t>
            </a:r>
          </a:p>
          <a:p>
            <a:pPr>
              <a:lnSpc>
                <a:spcPct val="90000"/>
              </a:lnSpc>
            </a:pPr>
            <a:r>
              <a:rPr lang="en-US"/>
              <a:t>Read-Commit Isolation ANSI SQL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87363"/>
            <a:ext cx="6838950" cy="758825"/>
          </a:xfrm>
        </p:spPr>
        <p:txBody>
          <a:bodyPr/>
          <a:lstStyle/>
          <a:p>
            <a:r>
              <a:rPr lang="en-US"/>
              <a:t>Performance Results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1.8 GHz P4 on 100 Mb/sec Ethernet</a:t>
            </a:r>
          </a:p>
          <a:p>
            <a:r>
              <a:rPr lang="en-US"/>
              <a:t>Records of 100B and 4B keys.</a:t>
            </a:r>
          </a:p>
          <a:p>
            <a:r>
              <a:rPr lang="en-US"/>
              <a:t>Signature size 4B </a:t>
            </a:r>
          </a:p>
          <a:p>
            <a:pPr lvl="1"/>
            <a:r>
              <a:rPr lang="en-US"/>
              <a:t>One backup collision every 135 years at 1 backup per second.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Non-key Group By, Histograms…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Sum(Qty) from SP Group By S#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with local Group By at each server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Upward propagation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Or post-processing at the client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dirty="0" smtClean="0"/>
              <a:t>Or the result directly in the output table	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/>
              <a:t>Of a priori unknown size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/>
              <a:t>That with SDDS technology does not need to be estimated upfront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slow">
    <p:random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534400" cy="1368425"/>
          </a:xfrm>
        </p:spPr>
        <p:txBody>
          <a:bodyPr/>
          <a:lstStyle/>
          <a:p>
            <a:r>
              <a:rPr lang="en-US"/>
              <a:t>Performance Results:</a:t>
            </a:r>
            <a:br>
              <a:rPr lang="en-US"/>
            </a:br>
            <a:r>
              <a:rPr lang="en-US" sz="4000"/>
              <a:t>Backups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Signature calculation 20 - 30 msec/1MB</a:t>
            </a:r>
          </a:p>
          <a:p>
            <a:r>
              <a:rPr lang="en-US"/>
              <a:t>Somewhat independent of details of signature scheme</a:t>
            </a:r>
          </a:p>
          <a:p>
            <a:r>
              <a:rPr lang="en-US"/>
              <a:t>GF(2</a:t>
            </a:r>
            <a:r>
              <a:rPr lang="en-US" baseline="30000"/>
              <a:t>16</a:t>
            </a:r>
            <a:r>
              <a:rPr lang="en-US"/>
              <a:t>) slightly faster than GF(2</a:t>
            </a:r>
            <a:r>
              <a:rPr lang="en-US" baseline="30000"/>
              <a:t>8</a:t>
            </a:r>
            <a:r>
              <a:rPr lang="en-US"/>
              <a:t>)</a:t>
            </a:r>
          </a:p>
          <a:p>
            <a:r>
              <a:rPr lang="en-US"/>
              <a:t>Biggest performance issue is caching.</a:t>
            </a:r>
          </a:p>
          <a:p>
            <a:r>
              <a:rPr lang="en-US"/>
              <a:t>Compare to SHA1 at 50 msec/MB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8763"/>
            <a:ext cx="8229600" cy="1368425"/>
          </a:xfrm>
        </p:spPr>
        <p:txBody>
          <a:bodyPr/>
          <a:lstStyle/>
          <a:p>
            <a:r>
              <a:rPr lang="en-US"/>
              <a:t>Performance Results:</a:t>
            </a:r>
            <a:br>
              <a:rPr lang="en-US"/>
            </a:br>
            <a:r>
              <a:rPr lang="en-US" sz="4000"/>
              <a:t>Updates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Run on modified SDDS-2000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SDDS prototype at the Dauphine</a:t>
            </a:r>
          </a:p>
          <a:p>
            <a:pPr>
              <a:lnSpc>
                <a:spcPct val="90000"/>
              </a:lnSpc>
            </a:pPr>
            <a:r>
              <a:rPr lang="en-US" sz="2800"/>
              <a:t>Signature Calculation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 </a:t>
            </a:r>
            <a:r>
              <a:rPr lang="en-US" sz="2400">
                <a:sym typeface="Symbol" pitchFamily="18" charset="2"/>
              </a:rPr>
              <a:t></a:t>
            </a:r>
            <a:r>
              <a:rPr lang="en-US" sz="2400"/>
              <a:t>sec / KB on P4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158 </a:t>
            </a:r>
            <a:r>
              <a:rPr lang="en-US" sz="2400">
                <a:sym typeface="Symbol" pitchFamily="18" charset="2"/>
              </a:rPr>
              <a:t></a:t>
            </a:r>
            <a:r>
              <a:rPr lang="en-US" sz="2400"/>
              <a:t>sec/KB on P3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Caching is bottleneck</a:t>
            </a:r>
          </a:p>
          <a:p>
            <a:pPr>
              <a:lnSpc>
                <a:spcPct val="90000"/>
              </a:lnSpc>
            </a:pPr>
            <a:r>
              <a:rPr lang="en-US" sz="280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Normal updates 0.614 msec / 1KB records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Normal pseudo-update 0.043 msec / 1KB record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86675" cy="766877"/>
          </a:xfrm>
        </p:spPr>
        <p:txBody>
          <a:bodyPr/>
          <a:lstStyle/>
          <a:p>
            <a:r>
              <a:rPr lang="en-US" dirty="0" smtClean="0"/>
              <a:t>More on Algebraic Signatures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2514600"/>
          </a:xfrm>
        </p:spPr>
        <p:txBody>
          <a:bodyPr/>
          <a:lstStyle/>
          <a:p>
            <a:r>
              <a:rPr lang="en-US" sz="2800" i="1">
                <a:cs typeface="Times New Roman" pitchFamily="18" charset="0"/>
              </a:rPr>
              <a:t>Page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P</a:t>
            </a:r>
            <a:r>
              <a:rPr lang="en-US" sz="2800">
                <a:cs typeface="Times New Roman" pitchFamily="18" charset="0"/>
              </a:rPr>
              <a:t> : a string of </a:t>
            </a:r>
            <a:r>
              <a:rPr lang="en-US" sz="2800" i="1">
                <a:cs typeface="Times New Roman" pitchFamily="18" charset="0"/>
              </a:rPr>
              <a:t>l</a:t>
            </a:r>
            <a:r>
              <a:rPr lang="en-US" sz="2800">
                <a:cs typeface="Times New Roman" pitchFamily="18" charset="0"/>
              </a:rPr>
              <a:t> &lt; 2</a:t>
            </a:r>
            <a:r>
              <a:rPr lang="en-US" sz="2800" i="1" baseline="30000">
                <a:cs typeface="Times New Roman" pitchFamily="18" charset="0"/>
              </a:rPr>
              <a:t>f</a:t>
            </a:r>
            <a:r>
              <a:rPr lang="en-US" sz="2800" baseline="3000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-1 symbols</a:t>
            </a:r>
            <a:r>
              <a:rPr lang="en-US" sz="2800" i="1">
                <a:cs typeface="Times New Roman" pitchFamily="18" charset="0"/>
              </a:rPr>
              <a:t> p</a:t>
            </a:r>
            <a:r>
              <a:rPr lang="en-US" sz="2800" i="1" baseline="-30000">
                <a:cs typeface="Times New Roman" pitchFamily="18" charset="0"/>
              </a:rPr>
              <a:t>i </a:t>
            </a:r>
            <a:r>
              <a:rPr lang="en-US" sz="2800">
                <a:cs typeface="Times New Roman" pitchFamily="18" charset="0"/>
              </a:rPr>
              <a:t>; </a:t>
            </a:r>
            <a:r>
              <a:rPr lang="en-US" sz="2800" i="1">
                <a:cs typeface="Times New Roman" pitchFamily="18" charset="0"/>
              </a:rPr>
              <a:t>i </a:t>
            </a:r>
            <a:r>
              <a:rPr lang="en-US" sz="2800">
                <a:cs typeface="Times New Roman" pitchFamily="18" charset="0"/>
              </a:rPr>
              <a:t>= 0..</a:t>
            </a:r>
            <a:r>
              <a:rPr lang="en-US" sz="2800" i="1">
                <a:cs typeface="Times New Roman" pitchFamily="18" charset="0"/>
              </a:rPr>
              <a:t>l</a:t>
            </a:r>
            <a:r>
              <a:rPr lang="en-US" sz="2800">
                <a:cs typeface="Times New Roman" pitchFamily="18" charset="0"/>
              </a:rPr>
              <a:t>-1</a:t>
            </a:r>
          </a:p>
          <a:p>
            <a:r>
              <a:rPr lang="en-US" sz="2800" i="1">
                <a:cs typeface="Times New Roman" pitchFamily="18" charset="0"/>
              </a:rPr>
              <a:t>n</a:t>
            </a:r>
            <a:r>
              <a:rPr lang="en-US" sz="2800">
                <a:cs typeface="Times New Roman" pitchFamily="18" charset="0"/>
              </a:rPr>
              <a:t>-</a:t>
            </a:r>
            <a:r>
              <a:rPr lang="en-US" sz="2800" i="1">
                <a:cs typeface="Times New Roman" pitchFamily="18" charset="0"/>
              </a:rPr>
              <a:t>symbol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signature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base </a:t>
            </a:r>
            <a:r>
              <a:rPr lang="en-US" sz="2800" b="1">
                <a:cs typeface="Times New Roman" pitchFamily="18" charset="0"/>
                <a:sym typeface="Symbol" pitchFamily="18" charset="2"/>
              </a:rPr>
              <a:t>:</a:t>
            </a:r>
          </a:p>
          <a:p>
            <a:pPr lvl="1"/>
            <a:r>
              <a:rPr lang="en-US" sz="2400">
                <a:cs typeface="Times New Roman" pitchFamily="18" charset="0"/>
              </a:rPr>
              <a:t>a vector </a:t>
            </a:r>
            <a:r>
              <a:rPr lang="en-US" sz="2400" b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cs typeface="Times New Roman" pitchFamily="18" charset="0"/>
              </a:rPr>
              <a:t> = (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aseline="-30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…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i="1" baseline="-30000">
                <a:cs typeface="Times New Roman" pitchFamily="18" charset="0"/>
              </a:rPr>
              <a:t>n</a:t>
            </a:r>
            <a:r>
              <a:rPr lang="en-US" sz="2400">
                <a:cs typeface="Times New Roman" pitchFamily="18" charset="0"/>
              </a:rPr>
              <a:t>)</a:t>
            </a:r>
            <a:r>
              <a:rPr lang="en-US" sz="2400" baseline="-30000"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of different non-zero elements of the GF. </a:t>
            </a:r>
          </a:p>
          <a:p>
            <a:r>
              <a:rPr lang="en-US" sz="2800">
                <a:cs typeface="Times New Roman" pitchFamily="18" charset="0"/>
              </a:rPr>
              <a:t>(</a:t>
            </a:r>
            <a:r>
              <a:rPr lang="en-US" sz="2800" i="1">
                <a:cs typeface="Times New Roman" pitchFamily="18" charset="0"/>
              </a:rPr>
              <a:t>n-symbol</a:t>
            </a:r>
            <a:r>
              <a:rPr lang="en-US" sz="2800">
                <a:cs typeface="Times New Roman" pitchFamily="18" charset="0"/>
              </a:rPr>
              <a:t>)</a:t>
            </a:r>
            <a:r>
              <a:rPr lang="en-US" sz="2800" i="1">
                <a:cs typeface="Times New Roman" pitchFamily="18" charset="0"/>
              </a:rPr>
              <a:t> P signature</a:t>
            </a:r>
            <a:r>
              <a:rPr lang="en-US" sz="2800">
                <a:cs typeface="Times New Roman" pitchFamily="18" charset="0"/>
              </a:rPr>
              <a:t> based on </a:t>
            </a:r>
            <a:r>
              <a:rPr lang="en-US" sz="2800" b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>
                <a:cs typeface="Times New Roman" pitchFamily="18" charset="0"/>
              </a:rPr>
              <a:t> : the vector</a:t>
            </a:r>
          </a:p>
        </p:txBody>
      </p:sp>
      <p:graphicFrame>
        <p:nvGraphicFramePr>
          <p:cNvPr id="234496" name="Object 0"/>
          <p:cNvGraphicFramePr>
            <a:graphicFrameLocks noChangeAspect="1"/>
          </p:cNvGraphicFramePr>
          <p:nvPr/>
        </p:nvGraphicFramePr>
        <p:xfrm>
          <a:off x="1219200" y="4419600"/>
          <a:ext cx="5410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8" name="Equation" r:id="rId4" imgW="2527200" imgH="241200" progId="">
                  <p:embed/>
                </p:oleObj>
              </mc:Choice>
              <mc:Fallback>
                <p:oleObj name="Equation" r:id="rId4" imgW="2527200" imgH="241200" progId="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5410200" cy="517525"/>
                      </a:xfrm>
                      <a:prstGeom prst="rect">
                        <a:avLst/>
                      </a:prstGeom>
                      <a:solidFill>
                        <a:srgbClr val="B9B9B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234497" name="Object 1"/>
          <p:cNvGraphicFramePr>
            <a:graphicFrameLocks noChangeAspect="1"/>
          </p:cNvGraphicFramePr>
          <p:nvPr/>
        </p:nvGraphicFramePr>
        <p:xfrm>
          <a:off x="1219200" y="5638800"/>
          <a:ext cx="2667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9" name="Equation" r:id="rId6" imgW="1257120" imgH="291960" progId="">
                  <p:embed/>
                </p:oleObj>
              </mc:Choice>
              <mc:Fallback>
                <p:oleObj name="Equation" r:id="rId6" imgW="1257120" imgH="2919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2667000" cy="619125"/>
                      </a:xfrm>
                      <a:prstGeom prst="rect">
                        <a:avLst/>
                      </a:prstGeom>
                      <a:solidFill>
                        <a:srgbClr val="B9B9B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 </a:t>
            </a:r>
            <a:r>
              <a:rPr lang="en-US">
                <a:solidFill>
                  <a:srgbClr val="FAFD00"/>
                </a:solidFill>
              </a:rPr>
              <a:t>Where for each </a:t>
            </a:r>
            <a:r>
              <a:rPr lang="en-US" sz="2800">
                <a:solidFill>
                  <a:srgbClr val="FAFD00"/>
                </a:solidFill>
                <a:cs typeface="Times New Roman" pitchFamily="18" charset="0"/>
                <a:sym typeface="Symbol" pitchFamily="18" charset="2"/>
              </a:rPr>
              <a:t> :</a:t>
            </a:r>
          </a:p>
        </p:txBody>
      </p:sp>
    </p:spTree>
  </p:cSld>
  <p:clrMapOvr>
    <a:masterClrMapping/>
  </p:clrMapOvr>
  <p:transition spd="slow">
    <p:random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05321"/>
          </a:xfrm>
        </p:spPr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>
                <a:cs typeface="Times New Roman" pitchFamily="18" charset="0"/>
              </a:rPr>
              <a:t>sig</a:t>
            </a:r>
            <a:r>
              <a:rPr lang="en-US" sz="4000" baseline="-30000" dirty="0" err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aseline="-30000" dirty="0" err="1">
                <a:cs typeface="Times New Roman" pitchFamily="18" charset="0"/>
              </a:rPr>
              <a:t>,</a:t>
            </a:r>
            <a:r>
              <a:rPr lang="en-US" sz="4000" i="1" baseline="-30000" dirty="0" err="1">
                <a:cs typeface="Times New Roman" pitchFamily="18" charset="0"/>
              </a:rPr>
              <a:t>n</a:t>
            </a:r>
            <a:r>
              <a:rPr lang="en-US" sz="4000" dirty="0"/>
              <a:t> and </a:t>
            </a:r>
            <a:r>
              <a:rPr lang="en-US" sz="4000" dirty="0">
                <a:cs typeface="Times New Roman" pitchFamily="18" charset="0"/>
              </a:rPr>
              <a:t>sig</a:t>
            </a:r>
            <a:r>
              <a:rPr lang="en-US" sz="4000" baseline="30000" dirty="0">
                <a:cs typeface="Times New Roman" pitchFamily="18" charset="0"/>
              </a:rPr>
              <a:t>2</a:t>
            </a:r>
            <a:r>
              <a:rPr lang="en-US" sz="4000" baseline="-300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aseline="-30000" dirty="0">
                <a:cs typeface="Times New Roman" pitchFamily="18" charset="0"/>
              </a:rPr>
              <a:t>,</a:t>
            </a:r>
            <a:r>
              <a:rPr lang="en-US" sz="4000" i="1" baseline="-30000" dirty="0">
                <a:cs typeface="Times New Roman" pitchFamily="18" charset="0"/>
              </a:rPr>
              <a:t>n</a:t>
            </a:r>
            <a:r>
              <a:rPr lang="en-US" sz="4000" dirty="0"/>
              <a:t> schemes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9530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800" dirty="0" err="1">
                <a:cs typeface="Times New Roman" pitchFamily="18" charset="0"/>
              </a:rPr>
              <a:t>sig</a:t>
            </a:r>
            <a:r>
              <a:rPr lang="en-US" sz="2800" baseline="-30000" dirty="0" err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aseline="-30000" dirty="0" err="1">
                <a:cs typeface="Times New Roman" pitchFamily="18" charset="0"/>
              </a:rPr>
              <a:t>,</a:t>
            </a:r>
            <a:r>
              <a:rPr lang="en-US" sz="2800" i="1" baseline="-30000" dirty="0" err="1">
                <a:cs typeface="Times New Roman" pitchFamily="18" charset="0"/>
              </a:rPr>
              <a:t>n</a:t>
            </a:r>
            <a:r>
              <a:rPr lang="en-US" sz="2800" i="1" baseline="-30000" dirty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Symbol" pitchFamily="18" charset="2"/>
              <a:buNone/>
            </a:pPr>
            <a:r>
              <a:rPr lang="en-US" sz="2800" b="1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dirty="0">
                <a:cs typeface="Times New Roman" pitchFamily="18" charset="0"/>
              </a:rPr>
              <a:t> = (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aseline="30000" dirty="0">
                <a:cs typeface="Times New Roman" pitchFamily="18" charset="0"/>
              </a:rPr>
              <a:t>3</a:t>
            </a:r>
            <a:r>
              <a:rPr lang="en-US" sz="2800" dirty="0">
                <a:cs typeface="Times New Roman" pitchFamily="18" charset="0"/>
              </a:rPr>
              <a:t>…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i="1" baseline="30000" dirty="0">
                <a:cs typeface="Times New Roman" pitchFamily="18" charset="0"/>
              </a:rPr>
              <a:t>n</a:t>
            </a:r>
            <a:r>
              <a:rPr lang="en-US" sz="2800" dirty="0">
                <a:cs typeface="Times New Roman" pitchFamily="18" charset="0"/>
              </a:rPr>
              <a:t>) with </a:t>
            </a:r>
            <a:r>
              <a:rPr lang="en-US" sz="2800" i="1" dirty="0">
                <a:cs typeface="Times New Roman" pitchFamily="18" charset="0"/>
              </a:rPr>
              <a:t>n</a:t>
            </a:r>
            <a:r>
              <a:rPr lang="en-US" sz="2800" dirty="0">
                <a:cs typeface="Times New Roman" pitchFamily="18" charset="0"/>
              </a:rPr>
              <a:t> &lt;&lt; </a:t>
            </a:r>
            <a:r>
              <a:rPr lang="en-US" sz="2800" dirty="0" err="1">
                <a:cs typeface="Times New Roman" pitchFamily="18" charset="0"/>
              </a:rPr>
              <a:t>ord</a:t>
            </a:r>
            <a:r>
              <a:rPr lang="en-US" sz="2800" dirty="0">
                <a:cs typeface="Times New Roman" pitchFamily="18" charset="0"/>
              </a:rPr>
              <a:t>(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dirty="0">
                <a:cs typeface="Times New Roman" pitchFamily="18" charset="0"/>
              </a:rPr>
              <a:t>) = 2</a:t>
            </a:r>
            <a:r>
              <a:rPr lang="en-US" sz="2800" i="1" baseline="30000" dirty="0">
                <a:cs typeface="Times New Roman" pitchFamily="18" charset="0"/>
              </a:rPr>
              <a:t>f</a:t>
            </a:r>
            <a:r>
              <a:rPr lang="en-US" sz="2800" dirty="0">
                <a:cs typeface="Times New Roman" pitchFamily="18" charset="0"/>
              </a:rPr>
              <a:t> - 1.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sz="2800" dirty="0">
                <a:cs typeface="Times New Roman" pitchFamily="18" charset="0"/>
              </a:rPr>
              <a:t> The collision probability is 2</a:t>
            </a:r>
            <a:r>
              <a:rPr lang="en-US" sz="2800" i="1" baseline="30000" dirty="0">
                <a:cs typeface="Times New Roman" pitchFamily="18" charset="0"/>
              </a:rPr>
              <a:t>-nf</a:t>
            </a:r>
            <a:r>
              <a:rPr lang="en-US" sz="2800" dirty="0">
                <a:cs typeface="Times New Roman" pitchFamily="18" charset="0"/>
              </a:rPr>
              <a:t> at best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lang="en-US" sz="2800" dirty="0">
                <a:cs typeface="Times New Roman" pitchFamily="18" charset="0"/>
              </a:rPr>
              <a:t>sig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baseline="-300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aseline="-30000" dirty="0">
                <a:cs typeface="Times New Roman" pitchFamily="18" charset="0"/>
              </a:rPr>
              <a:t>,</a:t>
            </a:r>
            <a:r>
              <a:rPr lang="en-US" sz="2800" i="1" baseline="-30000" dirty="0">
                <a:cs typeface="Times New Roman" pitchFamily="18" charset="0"/>
              </a:rPr>
              <a:t>n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Symbol" pitchFamily="18" charset="2"/>
              <a:buNone/>
            </a:pPr>
            <a:r>
              <a:rPr lang="en-US" b="1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dirty="0">
                <a:cs typeface="Times New Roman" pitchFamily="18" charset="0"/>
              </a:rPr>
              <a:t> = (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,</a:t>
            </a:r>
            <a:r>
              <a:rPr lang="en-US" baseline="-30000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baseline="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baseline="30000" dirty="0">
                <a:cs typeface="Times New Roman" pitchFamily="18" charset="0"/>
              </a:rPr>
              <a:t>8</a:t>
            </a:r>
            <a:r>
              <a:rPr lang="en-US" dirty="0">
                <a:cs typeface="Times New Roman" pitchFamily="18" charset="0"/>
              </a:rPr>
              <a:t>…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i="1" baseline="30000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>
                <a:cs typeface="Times New Roman" pitchFamily="18" charset="0"/>
              </a:rPr>
              <a:t>randomization is possibly better for more than 2-symbol signatures since all the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i="1" baseline="30000" dirty="0" err="1">
                <a:cs typeface="Times New Roman" pitchFamily="18" charset="0"/>
              </a:rPr>
              <a:t>i</a:t>
            </a:r>
            <a:r>
              <a:rPr lang="en-US" sz="2800" dirty="0">
                <a:cs typeface="Times New Roman" pitchFamily="18" charset="0"/>
              </a:rPr>
              <a:t> are primitive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sz="2800" dirty="0">
                <a:cs typeface="Times New Roman" pitchFamily="18" charset="0"/>
              </a:rPr>
              <a:t> In SDDS-2002 we use </a:t>
            </a:r>
            <a:r>
              <a:rPr lang="en-US" sz="2800" dirty="0" err="1">
                <a:cs typeface="Times New Roman" pitchFamily="18" charset="0"/>
              </a:rPr>
              <a:t>sig</a:t>
            </a:r>
            <a:r>
              <a:rPr lang="en-US" sz="2800" baseline="-30000" dirty="0" err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aseline="-30000" dirty="0" err="1">
                <a:cs typeface="Times New Roman" pitchFamily="18" charset="0"/>
              </a:rPr>
              <a:t>,</a:t>
            </a:r>
            <a:r>
              <a:rPr lang="en-US" sz="2800" i="1" baseline="-30000" dirty="0" err="1">
                <a:cs typeface="Times New Roman" pitchFamily="18" charset="0"/>
              </a:rPr>
              <a:t>n</a:t>
            </a:r>
            <a:r>
              <a:rPr lang="en-US" sz="2800" i="1" baseline="-30000" dirty="0">
                <a:cs typeface="Times New Roman" pitchFamily="18" charset="0"/>
              </a:rPr>
              <a:t>  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Computed in fact for </a:t>
            </a:r>
            <a:r>
              <a:rPr lang="en-US" sz="2400" i="1" dirty="0">
                <a:cs typeface="Times New Roman" pitchFamily="18" charset="0"/>
              </a:rPr>
              <a:t>p’ </a:t>
            </a:r>
            <a:r>
              <a:rPr lang="en-US" sz="2400" dirty="0">
                <a:cs typeface="Times New Roman" pitchFamily="18" charset="0"/>
              </a:rPr>
              <a:t>= antilog </a:t>
            </a:r>
            <a:r>
              <a:rPr lang="en-US" sz="2400" i="1" dirty="0">
                <a:cs typeface="Times New Roman" pitchFamily="18" charset="0"/>
              </a:rPr>
              <a:t>p</a:t>
            </a:r>
          </a:p>
          <a:p>
            <a:pPr lvl="2"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sz="2000" dirty="0">
                <a:cs typeface="Times New Roman" pitchFamily="18" charset="0"/>
              </a:rPr>
              <a:t>To speed-up the multiplication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 spd="slow">
    <p:random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838950" cy="758825"/>
          </a:xfrm>
        </p:spPr>
        <p:txBody>
          <a:bodyPr/>
          <a:lstStyle/>
          <a:p>
            <a:r>
              <a:rPr lang="en-US" sz="4000"/>
              <a:t>The </a:t>
            </a:r>
            <a:r>
              <a:rPr lang="en-US" sz="4000">
                <a:cs typeface="Times New Roman" pitchFamily="18" charset="0"/>
              </a:rPr>
              <a:t>sig</a:t>
            </a:r>
            <a:r>
              <a:rPr lang="en-US" sz="4000" baseline="-30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aseline="-30000">
                <a:cs typeface="Times New Roman" pitchFamily="18" charset="0"/>
              </a:rPr>
              <a:t>,</a:t>
            </a:r>
            <a:r>
              <a:rPr lang="en-US" sz="4000" i="1" baseline="-30000">
                <a:cs typeface="Times New Roman" pitchFamily="18" charset="0"/>
              </a:rPr>
              <a:t>n</a:t>
            </a:r>
            <a:r>
              <a:rPr lang="en-US" sz="4000"/>
              <a:t> Algebraic Signature</a:t>
            </a:r>
            <a:r>
              <a:rPr lang="en-US"/>
              <a:t>  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>
                <a:cs typeface="Times New Roman" pitchFamily="18" charset="0"/>
              </a:rPr>
              <a:t>If P1 and P2 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Differ by at most </a:t>
            </a:r>
            <a:r>
              <a:rPr lang="en-US" sz="2400" i="1">
                <a:cs typeface="Times New Roman" pitchFamily="18" charset="0"/>
              </a:rPr>
              <a:t>n </a:t>
            </a:r>
            <a:r>
              <a:rPr lang="en-US" sz="2400">
                <a:cs typeface="Times New Roman" pitchFamily="18" charset="0"/>
              </a:rPr>
              <a:t>symbols, 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Have no more than 2</a:t>
            </a:r>
            <a:r>
              <a:rPr lang="en-US" sz="2400" i="1" baseline="30000">
                <a:cs typeface="Times New Roman" pitchFamily="18" charset="0"/>
              </a:rPr>
              <a:t>f </a:t>
            </a:r>
            <a:r>
              <a:rPr lang="en-US" sz="2400" i="1">
                <a:cs typeface="Times New Roman" pitchFamily="18" charset="0"/>
              </a:rPr>
              <a:t>– </a:t>
            </a:r>
            <a:r>
              <a:rPr lang="en-US" sz="2400">
                <a:cs typeface="Times New Roman" pitchFamily="18" charset="0"/>
              </a:rPr>
              <a:t>1</a:t>
            </a:r>
            <a:r>
              <a:rPr lang="en-US" sz="2400" i="1">
                <a:cs typeface="Times New Roman" pitchFamily="18" charset="0"/>
              </a:rPr>
              <a:t> </a:t>
            </a:r>
            <a:endParaRPr lang="en-US" sz="24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FAFD00"/>
                </a:solidFill>
                <a:cs typeface="Times New Roman" pitchFamily="18" charset="0"/>
              </a:rPr>
              <a:t>then probability of  collision is 0.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New property at present unique to sig</a:t>
            </a:r>
            <a:r>
              <a:rPr lang="en-US" sz="2400" baseline="-30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aseline="-30000">
                <a:cs typeface="Times New Roman" pitchFamily="18" charset="0"/>
              </a:rPr>
              <a:t>,</a:t>
            </a:r>
            <a:r>
              <a:rPr lang="en-US" sz="2400" i="1" baseline="-30000">
                <a:cs typeface="Times New Roman" pitchFamily="18" charset="0"/>
              </a:rPr>
              <a:t>n </a:t>
            </a: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Due to its algebraic nature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>
                <a:cs typeface="Times New Roman" pitchFamily="18" charset="0"/>
              </a:rPr>
              <a:t>If P1 and P2 differ by more than </a:t>
            </a:r>
            <a:r>
              <a:rPr lang="en-US" sz="2800" i="1">
                <a:cs typeface="Times New Roman" pitchFamily="18" charset="0"/>
              </a:rPr>
              <a:t>n </a:t>
            </a:r>
            <a:r>
              <a:rPr lang="en-US" sz="2800">
                <a:cs typeface="Times New Roman" pitchFamily="18" charset="0"/>
              </a:rPr>
              <a:t>symbols, then probability of  collision reaches 2</a:t>
            </a:r>
            <a:r>
              <a:rPr lang="en-US" sz="2800" i="1" baseline="30000">
                <a:cs typeface="Times New Roman" pitchFamily="18" charset="0"/>
              </a:rPr>
              <a:t>-nf</a:t>
            </a:r>
            <a:endParaRPr lang="en-US" sz="280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Good behavior for Cut/Paste</a:t>
            </a:r>
          </a:p>
          <a:p>
            <a:pPr lvl="2"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But not best possible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>
                <a:cs typeface="Times New Roman" pitchFamily="18" charset="0"/>
              </a:rPr>
              <a:t>See our IEEE ICDE-04  paper for other properties </a:t>
            </a:r>
          </a:p>
          <a:p>
            <a:pPr algn="just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 spd="slow">
    <p:random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6838950" cy="1308100"/>
          </a:xfrm>
        </p:spPr>
        <p:txBody>
          <a:bodyPr/>
          <a:lstStyle/>
          <a:p>
            <a:r>
              <a:rPr lang="en-US" sz="4000" dirty="0"/>
              <a:t>The </a:t>
            </a:r>
            <a:r>
              <a:rPr lang="en-US" sz="4000" dirty="0" err="1">
                <a:cs typeface="Times New Roman" pitchFamily="18" charset="0"/>
              </a:rPr>
              <a:t>sig</a:t>
            </a:r>
            <a:r>
              <a:rPr lang="en-US" sz="4000" baseline="-30000" dirty="0" err="1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aseline="-30000" dirty="0" err="1">
                <a:cs typeface="Times New Roman" pitchFamily="18" charset="0"/>
              </a:rPr>
              <a:t>,</a:t>
            </a:r>
            <a:r>
              <a:rPr lang="en-US" sz="4000" i="1" baseline="-30000" dirty="0" err="1">
                <a:cs typeface="Times New Roman" pitchFamily="18" charset="0"/>
              </a:rPr>
              <a:t>n</a:t>
            </a:r>
            <a:r>
              <a:rPr lang="en-US" sz="4000" dirty="0"/>
              <a:t> Algebraic Signature</a:t>
            </a:r>
            <a:br>
              <a:rPr lang="en-US" sz="4000" dirty="0"/>
            </a:br>
            <a:r>
              <a:rPr lang="en-US" sz="3200" dirty="0"/>
              <a:t>Application</a:t>
            </a:r>
            <a:r>
              <a:rPr lang="en-US" sz="4000" dirty="0"/>
              <a:t> in SDDS-2004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Disk back up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RAM bucket divided into pages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4KB at present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Store</a:t>
            </a:r>
            <a:r>
              <a:rPr lang="en-US" sz="2400"/>
              <a:t> command saves only pages whose signature differs from the stored one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Restore</a:t>
            </a:r>
            <a:r>
              <a:rPr lang="en-US" sz="2400"/>
              <a:t> does the inverse</a:t>
            </a:r>
          </a:p>
          <a:p>
            <a:pPr>
              <a:lnSpc>
                <a:spcPct val="90000"/>
              </a:lnSpc>
            </a:pPr>
            <a:r>
              <a:rPr lang="en-US" sz="280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Only effective updates go from the client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E.g. blind updates of a surveillance camera image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Only the update whose </a:t>
            </a:r>
            <a:r>
              <a:rPr lang="en-US" sz="2400" i="1"/>
              <a:t>before signature </a:t>
            </a:r>
            <a:r>
              <a:rPr lang="en-US" sz="2400"/>
              <a:t>ist that of the record at the server gets accepted</a:t>
            </a:r>
          </a:p>
          <a:p>
            <a:pPr lvl="2">
              <a:lnSpc>
                <a:spcPct val="90000"/>
              </a:lnSpc>
            </a:pPr>
            <a:r>
              <a:rPr lang="en-US" sz="2000" i="1"/>
              <a:t>Avoidance of lost updates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6838950" cy="1308100"/>
          </a:xfrm>
        </p:spPr>
        <p:txBody>
          <a:bodyPr/>
          <a:lstStyle/>
          <a:p>
            <a:r>
              <a:rPr lang="en-US" sz="4000"/>
              <a:t>The </a:t>
            </a:r>
            <a:r>
              <a:rPr lang="en-US" sz="4000">
                <a:cs typeface="Times New Roman" pitchFamily="18" charset="0"/>
              </a:rPr>
              <a:t>sig</a:t>
            </a:r>
            <a:r>
              <a:rPr lang="en-US" sz="4000" baseline="-30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aseline="-30000">
                <a:cs typeface="Times New Roman" pitchFamily="18" charset="0"/>
              </a:rPr>
              <a:t>,</a:t>
            </a:r>
            <a:r>
              <a:rPr lang="en-US" sz="4000" i="1" baseline="-30000">
                <a:cs typeface="Times New Roman" pitchFamily="18" charset="0"/>
              </a:rPr>
              <a:t>n</a:t>
            </a:r>
            <a:r>
              <a:rPr lang="en-US" sz="4000"/>
              <a:t> Algebraic Signature</a:t>
            </a:r>
            <a:br>
              <a:rPr lang="en-US" sz="4000"/>
            </a:br>
            <a:r>
              <a:rPr lang="en-US" sz="3200"/>
              <a:t>Application</a:t>
            </a:r>
            <a:r>
              <a:rPr lang="en-US" sz="4000"/>
              <a:t> in SDDS-2004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/>
          <a:lstStyle/>
          <a:p>
            <a:r>
              <a:rPr lang="en-US"/>
              <a:t> Non-key  </a:t>
            </a:r>
            <a:r>
              <a:rPr lang="fr-FR"/>
              <a:t>d</a:t>
            </a:r>
            <a:r>
              <a:rPr lang="en-US"/>
              <a:t>istributed </a:t>
            </a:r>
            <a:r>
              <a:rPr lang="fr-FR"/>
              <a:t>s</a:t>
            </a:r>
            <a:r>
              <a:rPr lang="en-US"/>
              <a:t>cans</a:t>
            </a:r>
          </a:p>
          <a:p>
            <a:pPr lvl="1"/>
            <a:r>
              <a:rPr lang="en-US"/>
              <a:t>The client sends to all the servers the signature </a:t>
            </a:r>
            <a:r>
              <a:rPr lang="en-US" i="1"/>
              <a:t>S</a:t>
            </a:r>
            <a:r>
              <a:rPr lang="en-US"/>
              <a:t> of the data to find using:</a:t>
            </a:r>
          </a:p>
          <a:p>
            <a:pPr lvl="1"/>
            <a:r>
              <a:rPr lang="en-US"/>
              <a:t> Total match</a:t>
            </a:r>
          </a:p>
          <a:p>
            <a:pPr lvl="2"/>
            <a:r>
              <a:rPr lang="en-US"/>
              <a:t>The whole non-key field </a:t>
            </a:r>
            <a:r>
              <a:rPr lang="en-US" i="1"/>
              <a:t>F </a:t>
            </a:r>
            <a:r>
              <a:rPr lang="en-US"/>
              <a:t>matches </a:t>
            </a:r>
            <a:r>
              <a:rPr lang="en-US" i="1"/>
              <a:t>S</a:t>
            </a:r>
          </a:p>
          <a:p>
            <a:pPr lvl="3"/>
            <a:r>
              <a:rPr lang="en-US" i="1"/>
              <a:t>S</a:t>
            </a:r>
            <a:r>
              <a:rPr lang="en-US" sz="1400" i="1"/>
              <a:t>F </a:t>
            </a:r>
            <a:r>
              <a:rPr lang="en-US" i="1"/>
              <a:t>= S</a:t>
            </a:r>
            <a:endParaRPr lang="en-US" sz="1400" i="1"/>
          </a:p>
          <a:p>
            <a:pPr lvl="1"/>
            <a:r>
              <a:rPr lang="en-US"/>
              <a:t>Partial match</a:t>
            </a:r>
          </a:p>
          <a:p>
            <a:pPr lvl="2"/>
            <a:r>
              <a:rPr lang="en-US" i="1"/>
              <a:t>S </a:t>
            </a:r>
            <a:r>
              <a:rPr lang="en-US"/>
              <a:t>is equal to the signature </a:t>
            </a:r>
            <a:r>
              <a:rPr lang="en-US" i="1"/>
              <a:t>S</a:t>
            </a:r>
            <a:r>
              <a:rPr lang="en-US" sz="1600" i="1"/>
              <a:t>f</a:t>
            </a:r>
            <a:r>
              <a:rPr lang="en-US"/>
              <a:t> of a sub-field </a:t>
            </a:r>
            <a:r>
              <a:rPr lang="en-US" i="1"/>
              <a:t>f </a:t>
            </a:r>
            <a:r>
              <a:rPr lang="en-US"/>
              <a:t>of </a:t>
            </a:r>
            <a:r>
              <a:rPr lang="en-US" i="1"/>
              <a:t>F </a:t>
            </a:r>
          </a:p>
          <a:p>
            <a:pPr lvl="3"/>
            <a:r>
              <a:rPr lang="en-US"/>
              <a:t>We use a Karp-Rabin like computation of </a:t>
            </a:r>
            <a:r>
              <a:rPr lang="en-US" i="1"/>
              <a:t>S</a:t>
            </a:r>
            <a:r>
              <a:rPr lang="en-US" sz="1400" i="1"/>
              <a:t>f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838950" cy="758825"/>
          </a:xfrm>
        </p:spPr>
        <p:txBody>
          <a:bodyPr/>
          <a:lstStyle/>
          <a:p>
            <a:r>
              <a:rPr lang="en-US"/>
              <a:t>SDDS &amp; P2P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sz="2800" dirty="0"/>
              <a:t>P2P architecture as support for an SDDS</a:t>
            </a:r>
          </a:p>
          <a:p>
            <a:pPr lvl="1"/>
            <a:r>
              <a:rPr lang="en-US" sz="2400" dirty="0"/>
              <a:t>A node is typically a client and a server</a:t>
            </a:r>
            <a:endParaRPr lang="fr-FR" sz="2400" dirty="0"/>
          </a:p>
          <a:p>
            <a:pPr lvl="1"/>
            <a:r>
              <a:rPr lang="fr-FR" sz="2400" dirty="0"/>
              <a:t>The </a:t>
            </a:r>
            <a:r>
              <a:rPr lang="fr-FR" sz="2400" dirty="0" err="1"/>
              <a:t>coordinator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i="1" dirty="0"/>
              <a:t>super-</a:t>
            </a:r>
            <a:r>
              <a:rPr lang="fr-FR" sz="2400" i="1" dirty="0" err="1"/>
              <a:t>peer</a:t>
            </a:r>
            <a:endParaRPr lang="en-US" sz="2400" dirty="0"/>
          </a:p>
          <a:p>
            <a:pPr lvl="1"/>
            <a:r>
              <a:rPr lang="en-US" sz="2400" dirty="0"/>
              <a:t>Client &amp; server modules are Windows active services</a:t>
            </a:r>
          </a:p>
          <a:p>
            <a:pPr lvl="2"/>
            <a:r>
              <a:rPr lang="en-US" sz="2000" dirty="0"/>
              <a:t>Run transparently for the user</a:t>
            </a:r>
          </a:p>
          <a:p>
            <a:pPr lvl="2"/>
            <a:r>
              <a:rPr lang="en-US" sz="2000" dirty="0"/>
              <a:t>Referred to in Start Up directory</a:t>
            </a:r>
          </a:p>
          <a:p>
            <a:r>
              <a:rPr lang="en-US" sz="2800" dirty="0"/>
              <a:t>See </a:t>
            </a:r>
            <a:r>
              <a:rPr lang="fr-FR" sz="2800" dirty="0"/>
              <a:t>:</a:t>
            </a:r>
          </a:p>
          <a:p>
            <a:pPr lvl="1"/>
            <a:r>
              <a:rPr lang="en-US" sz="2400" dirty="0" err="1"/>
              <a:t>Planetlab</a:t>
            </a:r>
            <a:r>
              <a:rPr lang="en-US" sz="2400" dirty="0"/>
              <a:t> project literature </a:t>
            </a:r>
            <a:r>
              <a:rPr lang="fr-FR" sz="2400" dirty="0" err="1"/>
              <a:t>at</a:t>
            </a:r>
            <a:r>
              <a:rPr lang="fr-FR" sz="2400" dirty="0"/>
              <a:t> UC Berkeley</a:t>
            </a:r>
            <a:endParaRPr lang="en-US" sz="2400" dirty="0"/>
          </a:p>
          <a:p>
            <a:pPr lvl="1"/>
            <a:r>
              <a:rPr lang="en-US" sz="2400" dirty="0"/>
              <a:t>J. </a:t>
            </a:r>
            <a:r>
              <a:rPr lang="en-US" sz="2400" dirty="0" err="1"/>
              <a:t>Hellerstein</a:t>
            </a:r>
            <a:r>
              <a:rPr lang="en-US" sz="2400" dirty="0"/>
              <a:t> tutorial VLDB 2004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838950" cy="758825"/>
          </a:xfrm>
        </p:spPr>
        <p:txBody>
          <a:bodyPr/>
          <a:lstStyle/>
          <a:p>
            <a:r>
              <a:rPr lang="en-US"/>
              <a:t>SDDS &amp; P2P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en-US" dirty="0" smtClean="0"/>
              <a:t>P2P node availability (</a:t>
            </a:r>
            <a:r>
              <a:rPr lang="en-US" dirty="0" smtClean="0">
                <a:solidFill>
                  <a:srgbClr val="FAFD00"/>
                </a:solidFill>
              </a:rPr>
              <a:t>churn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Much lower than traditionally for a variety of reasons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Kubiatowicz</a:t>
            </a:r>
            <a:r>
              <a:rPr lang="en-US" dirty="0" smtClean="0"/>
              <a:t> &amp; al, </a:t>
            </a:r>
            <a:r>
              <a:rPr lang="en-US" dirty="0" err="1" smtClean="0"/>
              <a:t>Oceanstore</a:t>
            </a:r>
            <a:r>
              <a:rPr lang="en-US" dirty="0" smtClean="0"/>
              <a:t> project papers)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node can leave anytime</a:t>
            </a:r>
          </a:p>
          <a:p>
            <a:pPr lvl="1"/>
            <a:r>
              <a:rPr lang="en-US" dirty="0"/>
              <a:t>Letting to transfer its data at a spare</a:t>
            </a:r>
          </a:p>
          <a:p>
            <a:pPr lvl="1"/>
            <a:r>
              <a:rPr lang="en-US" dirty="0"/>
              <a:t>Taking data with</a:t>
            </a:r>
          </a:p>
          <a:p>
            <a:r>
              <a:rPr lang="en-US" sz="2800" dirty="0"/>
              <a:t>LH*</a:t>
            </a:r>
            <a:r>
              <a:rPr lang="en-US" sz="1400" dirty="0"/>
              <a:t>RS </a:t>
            </a:r>
            <a:r>
              <a:rPr lang="en-US" sz="2800" dirty="0"/>
              <a:t> parity management seems a good basis to deal with all this</a:t>
            </a:r>
            <a:endParaRPr lang="en-US" sz="1400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300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r>
              <a:rPr lang="en-US"/>
              <a:t>Each node is a peer </a:t>
            </a:r>
          </a:p>
          <a:p>
            <a:pPr lvl="1"/>
            <a:r>
              <a:rPr lang="en-US"/>
              <a:t>Client and server</a:t>
            </a:r>
          </a:p>
          <a:p>
            <a:r>
              <a:rPr lang="en-US"/>
              <a:t>Peer can be</a:t>
            </a:r>
          </a:p>
          <a:p>
            <a:pPr lvl="1"/>
            <a:r>
              <a:rPr lang="en-US"/>
              <a:t>(Data) Server peer : hosting a data bucket</a:t>
            </a:r>
          </a:p>
          <a:p>
            <a:pPr lvl="1"/>
            <a:r>
              <a:rPr lang="en-US"/>
              <a:t>Parity (sever) peer : hosting a parity bucket</a:t>
            </a:r>
          </a:p>
          <a:p>
            <a:pPr lvl="2"/>
            <a:r>
              <a:rPr lang="en-US"/>
              <a:t>LH*</a:t>
            </a:r>
            <a:r>
              <a:rPr lang="en-US" baseline="-25000"/>
              <a:t>RS</a:t>
            </a:r>
            <a:r>
              <a:rPr lang="en-US"/>
              <a:t> only</a:t>
            </a:r>
            <a:endParaRPr lang="en-US" baseline="-25000"/>
          </a:p>
          <a:p>
            <a:pPr lvl="1"/>
            <a:r>
              <a:rPr lang="en-US"/>
              <a:t>Candidate peer: willing to host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8001000" cy="643766"/>
          </a:xfrm>
          <a:ln/>
        </p:spPr>
        <p:txBody>
          <a:bodyPr/>
          <a:lstStyle/>
          <a:p>
            <a:r>
              <a:rPr lang="en-US" sz="3600" dirty="0" smtClean="0"/>
              <a:t>Relational Operations over LH* tables</a:t>
            </a:r>
            <a:endParaRPr lang="en-US" sz="36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85828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Equijoin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* From S, SP where S.S# = SP.S#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at S and scan at SP sends all </a:t>
            </a:r>
            <a:r>
              <a:rPr lang="en-US" sz="3200" dirty="0" err="1" smtClean="0"/>
              <a:t>tuples</a:t>
            </a:r>
            <a:r>
              <a:rPr lang="en-US" sz="3200" dirty="0" smtClean="0"/>
              <a:t> to temp LH* table T1 with S# as the key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at T merges all couples (r1, r2) of records with the same S#, where r1 comes from S and r2 comes from SP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Result goes to client or temp table T2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All above is an SD generalization of </a:t>
            </a:r>
            <a:r>
              <a:rPr lang="en-US" sz="3600" i="1" dirty="0" smtClean="0"/>
              <a:t>Grace</a:t>
            </a:r>
            <a:r>
              <a:rPr lang="en-US" sz="3600" dirty="0" smtClean="0"/>
              <a:t> </a:t>
            </a:r>
            <a:r>
              <a:rPr lang="en-US" sz="3600" i="1" dirty="0" smtClean="0"/>
              <a:t>hash join</a:t>
            </a:r>
          </a:p>
        </p:txBody>
      </p:sp>
    </p:spTree>
  </p:cSld>
  <p:clrMapOvr>
    <a:masterClrMapping/>
  </p:clrMapOvr>
  <p:transition spd="slow">
    <p:random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30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candidate node wishing to become a peer</a:t>
            </a:r>
          </a:p>
          <a:p>
            <a:pPr lvl="1">
              <a:lnSpc>
                <a:spcPct val="90000"/>
              </a:lnSpc>
            </a:pPr>
            <a:r>
              <a:rPr lang="en-US"/>
              <a:t>Contacts the coordinator</a:t>
            </a:r>
          </a:p>
          <a:p>
            <a:pPr lvl="1">
              <a:lnSpc>
                <a:spcPct val="90000"/>
              </a:lnSpc>
            </a:pPr>
            <a:r>
              <a:rPr lang="en-US"/>
              <a:t>Gets an IAM  message from some peer becoming its </a:t>
            </a:r>
            <a:r>
              <a:rPr lang="en-US" i="1"/>
              <a:t>tutor</a:t>
            </a:r>
          </a:p>
          <a:p>
            <a:pPr lvl="2">
              <a:lnSpc>
                <a:spcPct val="90000"/>
              </a:lnSpc>
            </a:pPr>
            <a:r>
              <a:rPr lang="en-US"/>
              <a:t>With level </a:t>
            </a:r>
            <a:r>
              <a:rPr lang="en-US" i="1"/>
              <a:t>j </a:t>
            </a:r>
            <a:r>
              <a:rPr lang="en-US"/>
              <a:t>of the tutor and its number </a:t>
            </a:r>
            <a:r>
              <a:rPr lang="en-US" i="1"/>
              <a:t>a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All the physical addresses known to the tutor</a:t>
            </a:r>
          </a:p>
          <a:p>
            <a:pPr lvl="1">
              <a:lnSpc>
                <a:spcPct val="90000"/>
              </a:lnSpc>
            </a:pPr>
            <a:r>
              <a:rPr lang="en-US"/>
              <a:t>Adjusts its image</a:t>
            </a:r>
          </a:p>
          <a:p>
            <a:pPr lvl="1">
              <a:lnSpc>
                <a:spcPct val="90000"/>
              </a:lnSpc>
            </a:pPr>
            <a:r>
              <a:rPr lang="en-US"/>
              <a:t>Starts working as a client</a:t>
            </a:r>
          </a:p>
          <a:p>
            <a:pPr lvl="1">
              <a:lnSpc>
                <a:spcPct val="90000"/>
              </a:lnSpc>
            </a:pPr>
            <a:r>
              <a:rPr lang="en-US"/>
              <a:t>Remains available for the « call for server duty »</a:t>
            </a:r>
          </a:p>
          <a:p>
            <a:pPr lvl="2">
              <a:lnSpc>
                <a:spcPct val="90000"/>
              </a:lnSpc>
            </a:pPr>
            <a:r>
              <a:rPr lang="en-US"/>
              <a:t>By multicast or unicast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r>
              <a:rPr lang="en-US"/>
              <a:t>Coordinator chooses the tutor by LH over the candidate address</a:t>
            </a:r>
          </a:p>
          <a:p>
            <a:pPr lvl="1"/>
            <a:r>
              <a:rPr lang="en-US"/>
              <a:t>Good load balancing of the tutors’ load</a:t>
            </a:r>
          </a:p>
          <a:p>
            <a:r>
              <a:rPr lang="en-US"/>
              <a:t>A tutor notifies all its pupils and its own client part at its every split</a:t>
            </a:r>
          </a:p>
          <a:p>
            <a:pPr lvl="1"/>
            <a:r>
              <a:rPr lang="en-US"/>
              <a:t>Sending its new bucket level </a:t>
            </a:r>
            <a:r>
              <a:rPr lang="en-US" i="1"/>
              <a:t>j </a:t>
            </a:r>
            <a:r>
              <a:rPr lang="en-US"/>
              <a:t>value </a:t>
            </a:r>
          </a:p>
          <a:p>
            <a:r>
              <a:rPr lang="en-US"/>
              <a:t>Recipients adjust their images</a:t>
            </a:r>
          </a:p>
          <a:p>
            <a:r>
              <a:rPr lang="en-US"/>
              <a:t>Candidate peer notifies its tutor when it becomes a server or parity peer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r>
              <a:rPr lang="en-US" sz="3600"/>
              <a:t>End result</a:t>
            </a:r>
          </a:p>
          <a:p>
            <a:pPr lvl="1"/>
            <a:r>
              <a:rPr lang="en-US" sz="3200"/>
              <a:t>Every key search needs </a:t>
            </a:r>
            <a:r>
              <a:rPr lang="en-US" sz="3200" u="sng"/>
              <a:t>at most</a:t>
            </a:r>
            <a:r>
              <a:rPr lang="en-US" sz="3200"/>
              <a:t> one forwarding to reach the correct bucket</a:t>
            </a:r>
          </a:p>
          <a:p>
            <a:pPr lvl="2"/>
            <a:r>
              <a:rPr lang="en-US" sz="2800"/>
              <a:t>Assuming the availability of the buckets concerned</a:t>
            </a:r>
          </a:p>
          <a:p>
            <a:pPr lvl="1"/>
            <a:r>
              <a:rPr lang="en-US" sz="3200"/>
              <a:t>Fastest search for any possible SDDS</a:t>
            </a:r>
          </a:p>
          <a:p>
            <a:pPr lvl="2"/>
            <a:r>
              <a:rPr lang="en-US" sz="2800"/>
              <a:t>Every split would need to be synchronously posted to all the client peers otherwise</a:t>
            </a:r>
          </a:p>
          <a:p>
            <a:pPr lvl="2"/>
            <a:r>
              <a:rPr lang="en-US" sz="2800"/>
              <a:t>To the contrary of SDDS axioms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err="1"/>
              <a:t>Churn</a:t>
            </a:r>
            <a:r>
              <a:rPr lang="fr-FR" dirty="0"/>
              <a:t> in </a:t>
            </a:r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300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r>
              <a:rPr lang="en-US" dirty="0"/>
              <a:t> A candidate peer may leave anytime without any notice</a:t>
            </a:r>
          </a:p>
          <a:p>
            <a:pPr lvl="1"/>
            <a:r>
              <a:rPr lang="en-US" dirty="0"/>
              <a:t>Coordinator and tutor will assume so if no reply to the messages</a:t>
            </a:r>
          </a:p>
          <a:p>
            <a:pPr lvl="1"/>
            <a:r>
              <a:rPr lang="en-US" dirty="0"/>
              <a:t>Deleting the peer from their notification tables</a:t>
            </a:r>
          </a:p>
          <a:p>
            <a:r>
              <a:rPr lang="en-US" dirty="0"/>
              <a:t>A server peer may leave in two ways</a:t>
            </a:r>
          </a:p>
          <a:p>
            <a:pPr lvl="1"/>
            <a:r>
              <a:rPr lang="en-US" dirty="0"/>
              <a:t>With early notice to its group parity server</a:t>
            </a:r>
          </a:p>
          <a:p>
            <a:pPr lvl="2"/>
            <a:r>
              <a:rPr lang="en-US" dirty="0"/>
              <a:t>Stored data move to a spare</a:t>
            </a:r>
          </a:p>
          <a:p>
            <a:pPr lvl="1"/>
            <a:r>
              <a:rPr lang="en-US" dirty="0"/>
              <a:t>Without notice</a:t>
            </a:r>
          </a:p>
          <a:p>
            <a:pPr lvl="2"/>
            <a:r>
              <a:rPr lang="en-US" dirty="0"/>
              <a:t>Stored data are recovered as usual for LH*</a:t>
            </a:r>
            <a:r>
              <a:rPr lang="en-US" dirty="0" err="1"/>
              <a:t>rs</a:t>
            </a:r>
            <a:endParaRPr lang="en-US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err="1"/>
              <a:t>Churn</a:t>
            </a:r>
            <a:r>
              <a:rPr lang="fr-FR" dirty="0"/>
              <a:t> in </a:t>
            </a:r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r>
              <a:rPr lang="en-US"/>
              <a:t>  Other peers learn that data of a peer moved when the attempt to access  the node of the former peer</a:t>
            </a:r>
          </a:p>
          <a:p>
            <a:pPr lvl="1"/>
            <a:r>
              <a:rPr lang="en-US"/>
              <a:t>No reply or another bucket found</a:t>
            </a:r>
          </a:p>
          <a:p>
            <a:r>
              <a:rPr lang="en-US"/>
              <a:t> They address the query to any other peer in the recovery group</a:t>
            </a:r>
          </a:p>
          <a:p>
            <a:r>
              <a:rPr lang="en-US"/>
              <a:t>This one resends to the parity server of the group</a:t>
            </a:r>
          </a:p>
          <a:p>
            <a:pPr lvl="1"/>
            <a:r>
              <a:rPr lang="en-US"/>
              <a:t>IAM comes back to the sender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err="1"/>
              <a:t>Churn</a:t>
            </a:r>
            <a:r>
              <a:rPr lang="fr-FR" dirty="0"/>
              <a:t> in </a:t>
            </a:r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5575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 Special case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server peer S1 is cut-off  for a while, its  bucket gets recovered at server S2 while S1 comes back to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peer may still address a query to S1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Getting perhaps outdated data </a:t>
            </a:r>
          </a:p>
          <a:p>
            <a:pPr>
              <a:lnSpc>
                <a:spcPct val="90000"/>
              </a:lnSpc>
            </a:pPr>
            <a:r>
              <a:rPr lang="en-US" dirty="0"/>
              <a:t>Case existed for LH*</a:t>
            </a:r>
            <a:r>
              <a:rPr lang="en-US" sz="1800" dirty="0"/>
              <a:t>RS,</a:t>
            </a:r>
            <a:r>
              <a:rPr lang="en-US" dirty="0"/>
              <a:t> but may be now more frequent</a:t>
            </a:r>
          </a:p>
          <a:p>
            <a:pPr>
              <a:lnSpc>
                <a:spcPct val="90000"/>
              </a:lnSpc>
            </a:pPr>
            <a:r>
              <a:rPr lang="en-US" dirty="0"/>
              <a:t>Solution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err="1"/>
              <a:t>Churn</a:t>
            </a:r>
            <a:r>
              <a:rPr lang="fr-FR" dirty="0"/>
              <a:t> in </a:t>
            </a:r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59753" cy="5302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Sure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server </a:t>
            </a:r>
            <a:r>
              <a:rPr lang="en-US" i="1" dirty="0" smtClean="0"/>
              <a:t>A </a:t>
            </a:r>
            <a:r>
              <a:rPr lang="en-US" dirty="0" smtClean="0"/>
              <a:t>receiving the query</a:t>
            </a:r>
            <a:r>
              <a:rPr lang="en-US" i="1" dirty="0" smtClean="0"/>
              <a:t> </a:t>
            </a:r>
            <a:r>
              <a:rPr lang="en-US" dirty="0" smtClean="0"/>
              <a:t>contacts its availability group </a:t>
            </a:r>
            <a:r>
              <a:rPr lang="en-US" i="1" dirty="0" smtClean="0"/>
              <a:t>manager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One of  parity data manager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All these address maybe outdated at </a:t>
            </a:r>
            <a:r>
              <a:rPr lang="en-US" sz="2800" i="1" dirty="0" smtClean="0"/>
              <a:t>A </a:t>
            </a:r>
            <a:r>
              <a:rPr lang="en-US" sz="2800" dirty="0" smtClean="0"/>
              <a:t>as well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Then </a:t>
            </a:r>
            <a:r>
              <a:rPr lang="en-US" sz="2800" i="1" dirty="0" smtClean="0"/>
              <a:t>A </a:t>
            </a:r>
            <a:r>
              <a:rPr lang="en-US" sz="2800" dirty="0" smtClean="0"/>
              <a:t>contacts its group members</a:t>
            </a:r>
            <a:r>
              <a:rPr lang="en-US" sz="2800" i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The manager knows for sure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Whether </a:t>
            </a:r>
            <a:r>
              <a:rPr lang="en-US" i="1" dirty="0" smtClean="0"/>
              <a:t>A</a:t>
            </a:r>
            <a:r>
              <a:rPr lang="en-US" dirty="0" smtClean="0"/>
              <a:t> is an actual server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Where is the actual server </a:t>
            </a:r>
            <a:r>
              <a:rPr lang="en-US" i="1" dirty="0" smtClean="0"/>
              <a:t>A’</a:t>
            </a:r>
            <a:endParaRPr lang="en-US" dirty="0" smtClean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38950" cy="766877"/>
          </a:xfrm>
        </p:spPr>
        <p:txBody>
          <a:bodyPr/>
          <a:lstStyle/>
          <a:p>
            <a:r>
              <a:rPr lang="fr-FR" dirty="0" err="1"/>
              <a:t>Churn</a:t>
            </a:r>
            <a:r>
              <a:rPr lang="fr-FR" dirty="0"/>
              <a:t> in </a:t>
            </a:r>
            <a:r>
              <a:rPr lang="fr-FR" dirty="0" smtClean="0"/>
              <a:t>LH*</a:t>
            </a:r>
            <a:r>
              <a:rPr lang="fr-FR" baseline="-25000" dirty="0" smtClean="0"/>
              <a:t>RS</a:t>
            </a:r>
            <a:r>
              <a:rPr lang="fr-FR" baseline="30000" dirty="0" smtClean="0"/>
              <a:t>P2P</a:t>
            </a:r>
            <a:endParaRPr lang="fr-FR" baseline="-25000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59753" cy="5302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If </a:t>
            </a:r>
            <a:r>
              <a:rPr lang="en-US" sz="3600" i="1" dirty="0" smtClean="0"/>
              <a:t>A’ ≠ A, </a:t>
            </a:r>
            <a:r>
              <a:rPr lang="en-US" sz="3600" dirty="0" smtClean="0"/>
              <a:t>then</a:t>
            </a:r>
            <a:r>
              <a:rPr lang="en-US" sz="3600" i="1" dirty="0" smtClean="0"/>
              <a:t> </a:t>
            </a:r>
            <a:r>
              <a:rPr lang="en-US" sz="3600" dirty="0" smtClean="0"/>
              <a:t>the manager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Forwards the query to </a:t>
            </a:r>
            <a:r>
              <a:rPr lang="en-US" i="1" dirty="0" smtClean="0"/>
              <a:t>A’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Informs </a:t>
            </a:r>
            <a:r>
              <a:rPr lang="en-US" i="1" dirty="0" smtClean="0"/>
              <a:t>A </a:t>
            </a:r>
            <a:r>
              <a:rPr lang="en-US" dirty="0" smtClean="0"/>
              <a:t>about its outdated status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A </a:t>
            </a:r>
            <a:r>
              <a:rPr lang="en-US" dirty="0" smtClean="0"/>
              <a:t>processes the query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correct server informs the client with an IAM </a:t>
            </a:r>
            <a:endParaRPr lang="en-US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838950" cy="758825"/>
          </a:xfrm>
        </p:spPr>
        <p:txBody>
          <a:bodyPr/>
          <a:lstStyle/>
          <a:p>
            <a:r>
              <a:rPr lang="en-US"/>
              <a:t>SDDS &amp; P2P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SDDSs within P2P applications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Directories for </a:t>
            </a:r>
            <a:r>
              <a:rPr lang="en-US" dirty="0">
                <a:solidFill>
                  <a:srgbClr val="FAFD00"/>
                </a:solidFill>
              </a:rPr>
              <a:t>structured</a:t>
            </a:r>
            <a:r>
              <a:rPr lang="en-US" dirty="0"/>
              <a:t> P2Ps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LH* especially versus DHT tables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CHORD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P-Trees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Distributed back up and unlimited storage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Companies with local nets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Community networks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Wi-Fi especially</a:t>
            </a:r>
          </a:p>
          <a:p>
            <a:pPr lvl="4">
              <a:lnSpc>
                <a:spcPct val="90000"/>
              </a:lnSpc>
            </a:pPr>
            <a:r>
              <a:rPr lang="en-US" dirty="0"/>
              <a:t>MS experiments in Seattle</a:t>
            </a:r>
          </a:p>
          <a:p>
            <a:pPr>
              <a:lnSpc>
                <a:spcPct val="90000"/>
              </a:lnSpc>
            </a:pPr>
            <a:r>
              <a:rPr lang="en-US" dirty="0"/>
              <a:t>Other suggestions ???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65325"/>
            <a:ext cx="4275138" cy="425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19063"/>
            <a:ext cx="6838950" cy="1197764"/>
          </a:xfrm>
        </p:spPr>
        <p:txBody>
          <a:bodyPr/>
          <a:lstStyle/>
          <a:p>
            <a:r>
              <a:rPr lang="en-US" dirty="0" smtClean="0"/>
              <a:t>Popular </a:t>
            </a:r>
            <a:r>
              <a:rPr lang="en-US" dirty="0"/>
              <a:t>DHT: Chord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(from J. </a:t>
            </a:r>
            <a:r>
              <a:rPr lang="en-US" sz="2800" dirty="0" err="1"/>
              <a:t>Hellerstein</a:t>
            </a:r>
            <a:r>
              <a:rPr lang="en-US" sz="2800" dirty="0"/>
              <a:t> VLDB 04 Tutorial)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39608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Consistent Hash + DHT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Assume </a:t>
            </a:r>
            <a:r>
              <a:rPr lang="en-US" sz="2800" i="1" dirty="0"/>
              <a:t>n = </a:t>
            </a:r>
            <a:r>
              <a:rPr lang="en-US" sz="2800" dirty="0"/>
              <a:t>2</a:t>
            </a:r>
            <a:r>
              <a:rPr lang="en-US" sz="2800" i="1" baseline="30000" dirty="0"/>
              <a:t>m</a:t>
            </a:r>
            <a:r>
              <a:rPr lang="en-US" sz="2800" dirty="0"/>
              <a:t> nodes for a moment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“complete” Chord </a:t>
            </a:r>
            <a:r>
              <a:rPr lang="en-US" sz="2400" dirty="0">
                <a:solidFill>
                  <a:schemeClr val="tx2"/>
                </a:solidFill>
              </a:rPr>
              <a:t>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 </a:t>
            </a:r>
            <a:r>
              <a:rPr lang="en-US" sz="2800" i="1" dirty="0"/>
              <a:t>c </a:t>
            </a:r>
            <a:r>
              <a:rPr lang="en-US" sz="2800" dirty="0"/>
              <a:t>and node ID </a:t>
            </a:r>
            <a:r>
              <a:rPr lang="en-US" sz="2800" i="1" dirty="0"/>
              <a:t>N </a:t>
            </a:r>
            <a:r>
              <a:rPr lang="en-US" sz="2800" dirty="0"/>
              <a:t>are integers given by hashing into 0,..,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– 1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 bits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Every </a:t>
            </a:r>
            <a:r>
              <a:rPr lang="en-US" sz="2800" i="1" dirty="0"/>
              <a:t>c </a:t>
            </a:r>
            <a:r>
              <a:rPr lang="en-US" sz="2800" dirty="0"/>
              <a:t>should be at the first node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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en-US" sz="2800" i="1" dirty="0" smtClean="0"/>
              <a:t>.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Modulo 2</a:t>
            </a:r>
            <a:r>
              <a:rPr lang="en-US" sz="2400" i="1" baseline="30000" dirty="0" smtClean="0"/>
              <a:t>m</a:t>
            </a:r>
            <a:r>
              <a:rPr lang="en-US" sz="2400" dirty="0" smtClean="0"/>
              <a:t> </a:t>
            </a:r>
            <a:r>
              <a:rPr lang="en-US" sz="2400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2357430"/>
            <a:ext cx="7848600" cy="342902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Equijoin &amp; Projections &amp; Restrictions &amp; Group By &amp; Aggregate &amp;…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Combine what above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Into a nice </a:t>
            </a:r>
            <a:r>
              <a:rPr lang="en-US" sz="3200" i="1" dirty="0" smtClean="0"/>
              <a:t>SD</a:t>
            </a:r>
            <a:r>
              <a:rPr lang="en-US" sz="3200" dirty="0" smtClean="0"/>
              <a:t>-</a:t>
            </a:r>
            <a:r>
              <a:rPr lang="en-US" sz="3200" i="1" dirty="0" smtClean="0"/>
              <a:t>execution plan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Your Thesis here </a:t>
            </a:r>
            <a:endParaRPr lang="en-US" sz="3600" dirty="0"/>
          </a:p>
        </p:txBody>
      </p:sp>
    </p:spTree>
  </p:cSld>
  <p:clrMapOvr>
    <a:masterClrMapping/>
  </p:clrMapOvr>
  <p:transition spd="slow">
    <p:random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65325"/>
            <a:ext cx="4275138" cy="425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838950" cy="766877"/>
          </a:xfrm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 dirty="0" smtClean="0"/>
              <a:t>Popular DHT</a:t>
            </a:r>
            <a:r>
              <a:rPr lang="en-US" dirty="0"/>
              <a:t>: Chord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670300" cy="4114800"/>
          </a:xfrm>
          <a:noFill/>
          <a:ln/>
        </p:spPr>
        <p:txBody>
          <a:bodyPr/>
          <a:lstStyle/>
          <a:p>
            <a:pPr marL="25400" indent="0"/>
            <a:r>
              <a:rPr lang="fr-FR" dirty="0"/>
              <a:t> Full </a:t>
            </a:r>
            <a:r>
              <a:rPr lang="fr-FR" dirty="0" err="1"/>
              <a:t>finger</a:t>
            </a:r>
            <a:r>
              <a:rPr lang="fr-FR" dirty="0"/>
              <a:t> DHT table 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smtClean="0"/>
              <a:t>0</a:t>
            </a:r>
          </a:p>
          <a:p>
            <a:pPr marL="25400" indent="0"/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endParaRPr lang="fr-FR" dirty="0"/>
          </a:p>
          <a:p>
            <a:pPr marL="25400" indent="0">
              <a:buFont typeface="Monotype Sorts" charset="2"/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65325"/>
            <a:ext cx="4275138" cy="4252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838950" cy="766877"/>
          </a:xfrm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 dirty="0" smtClean="0"/>
              <a:t>Popular DHT</a:t>
            </a:r>
            <a:r>
              <a:rPr lang="en-US" dirty="0"/>
              <a:t>: Chord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670300" cy="4114800"/>
          </a:xfrm>
          <a:noFill/>
          <a:ln/>
        </p:spPr>
        <p:txBody>
          <a:bodyPr/>
          <a:lstStyle/>
          <a:p>
            <a:pPr marL="25400" indent="0"/>
            <a:r>
              <a:rPr lang="fr-FR" dirty="0"/>
              <a:t> Full </a:t>
            </a:r>
            <a:r>
              <a:rPr lang="fr-FR" dirty="0" err="1"/>
              <a:t>finger</a:t>
            </a:r>
            <a:r>
              <a:rPr lang="fr-FR" dirty="0"/>
              <a:t> DHT table 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smtClean="0"/>
              <a:t>0</a:t>
            </a:r>
          </a:p>
          <a:p>
            <a:pPr marL="25400" indent="0"/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endParaRPr lang="fr-FR" dirty="0" smtClean="0"/>
          </a:p>
          <a:p>
            <a:pPr marL="25400" indent="0"/>
            <a:r>
              <a:rPr lang="fr-FR" dirty="0" smtClean="0"/>
              <a:t> Key 3 and Key 7 for instance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0</a:t>
            </a:r>
            <a:endParaRPr lang="fr-FR" dirty="0"/>
          </a:p>
          <a:p>
            <a:pPr marL="25400" indent="0">
              <a:buFont typeface="Monotype Sorts" charset="2"/>
              <a:buNone/>
            </a:pPr>
            <a:endParaRPr lang="fr-FR" dirty="0"/>
          </a:p>
        </p:txBody>
      </p:sp>
      <p:sp>
        <p:nvSpPr>
          <p:cNvPr id="5" name="Ellipse 4"/>
          <p:cNvSpPr/>
          <p:nvPr/>
        </p:nvSpPr>
        <p:spPr bwMode="auto">
          <a:xfrm>
            <a:off x="8143900" y="3214686"/>
            <a:ext cx="357190" cy="35719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1D01C3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572264" y="2143116"/>
            <a:ext cx="357190" cy="35719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1D01C3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143768" y="5500702"/>
            <a:ext cx="357190" cy="35719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1D01C3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rot="16200000" flipH="1">
            <a:off x="7965305" y="2964653"/>
            <a:ext cx="285752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rot="5400000">
            <a:off x="8251057" y="4393413"/>
            <a:ext cx="285752" cy="714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rot="5400000">
            <a:off x="7643834" y="4429132"/>
            <a:ext cx="1000132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 rot="10800000" flipV="1">
            <a:off x="7429520" y="5429264"/>
            <a:ext cx="357190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rot="16200000" flipH="1">
            <a:off x="6929454" y="2500306"/>
            <a:ext cx="1428760" cy="1428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670300" cy="4114800"/>
          </a:xfrm>
          <a:noFill/>
        </p:spPr>
        <p:txBody>
          <a:bodyPr/>
          <a:lstStyle/>
          <a:p>
            <a:pPr marL="25400" indent="0">
              <a:lnSpc>
                <a:spcPct val="90000"/>
              </a:lnSpc>
            </a:pPr>
            <a:r>
              <a:rPr lang="fr-FR" sz="2800" dirty="0"/>
              <a:t>  Full </a:t>
            </a:r>
            <a:r>
              <a:rPr lang="fr-FR" sz="2800" dirty="0" err="1"/>
              <a:t>finger</a:t>
            </a:r>
            <a:r>
              <a:rPr lang="fr-FR" sz="2800" dirty="0"/>
              <a:t> DHT tables </a:t>
            </a:r>
            <a:r>
              <a:rPr lang="fr-FR" sz="2800" dirty="0" err="1"/>
              <a:t>at</a:t>
            </a:r>
            <a:r>
              <a:rPr lang="fr-FR" sz="2800" dirty="0"/>
              <a:t> all </a:t>
            </a:r>
            <a:r>
              <a:rPr lang="fr-FR" sz="2800" dirty="0" err="1"/>
              <a:t>nodes</a:t>
            </a:r>
            <a:endParaRPr lang="fr-FR" sz="2800" dirty="0"/>
          </a:p>
          <a:p>
            <a:pPr marL="25400" indent="0">
              <a:lnSpc>
                <a:spcPct val="90000"/>
              </a:lnSpc>
            </a:pPr>
            <a:r>
              <a:rPr lang="fr-FR" sz="2800" dirty="0"/>
              <a:t> </a:t>
            </a:r>
            <a:r>
              <a:rPr lang="fr-FR" sz="2800" i="1" dirty="0"/>
              <a:t>O </a:t>
            </a:r>
            <a:r>
              <a:rPr lang="fr-FR" sz="2800" dirty="0"/>
              <a:t>(log </a:t>
            </a:r>
            <a:r>
              <a:rPr lang="fr-FR" sz="2800" i="1" dirty="0"/>
              <a:t>n</a:t>
            </a:r>
            <a:r>
              <a:rPr lang="fr-FR" sz="2800" i="1" dirty="0" smtClean="0"/>
              <a:t>) </a:t>
            </a:r>
            <a:r>
              <a:rPr lang="fr-FR" sz="2800" dirty="0" err="1"/>
              <a:t>search</a:t>
            </a:r>
            <a:r>
              <a:rPr lang="fr-FR" sz="2800" dirty="0"/>
              <a:t> </a:t>
            </a:r>
            <a:r>
              <a:rPr lang="fr-FR" sz="2800" dirty="0" err="1"/>
              <a:t>cost</a:t>
            </a:r>
            <a:endParaRPr lang="fr-FR" sz="2800" dirty="0"/>
          </a:p>
          <a:p>
            <a:pPr marL="50800" lvl="1" indent="0">
              <a:lnSpc>
                <a:spcPct val="90000"/>
              </a:lnSpc>
            </a:pPr>
            <a:r>
              <a:rPr lang="fr-FR" sz="2400" i="1" dirty="0"/>
              <a:t> </a:t>
            </a:r>
            <a:r>
              <a:rPr lang="fr-FR" sz="2400" dirty="0"/>
              <a:t>in # of </a:t>
            </a:r>
            <a:r>
              <a:rPr lang="fr-FR" sz="2400" dirty="0" err="1"/>
              <a:t>forwarding</a:t>
            </a:r>
            <a:r>
              <a:rPr lang="fr-FR" sz="2400" dirty="0"/>
              <a:t> messages</a:t>
            </a:r>
            <a:r>
              <a:rPr lang="fr-FR" sz="2400" i="1" dirty="0"/>
              <a:t> </a:t>
            </a:r>
          </a:p>
          <a:p>
            <a:pPr marL="25400" indent="0">
              <a:lnSpc>
                <a:spcPct val="90000"/>
              </a:lnSpc>
            </a:pPr>
            <a:r>
              <a:rPr lang="fr-FR" sz="2800" i="1" dirty="0"/>
              <a:t> Compare to LH*</a:t>
            </a:r>
          </a:p>
          <a:p>
            <a:pPr marL="25400" indent="0">
              <a:lnSpc>
                <a:spcPct val="90000"/>
              </a:lnSpc>
            </a:pPr>
            <a:r>
              <a:rPr lang="fr-FR" sz="2800" i="1" dirty="0"/>
              <a:t> </a:t>
            </a:r>
            <a:r>
              <a:rPr lang="fr-FR" sz="2800" dirty="0" err="1"/>
              <a:t>See</a:t>
            </a:r>
            <a:r>
              <a:rPr lang="fr-FR" sz="2800" dirty="0"/>
              <a:t> </a:t>
            </a:r>
            <a:r>
              <a:rPr lang="fr-FR" sz="2800" dirty="0" err="1"/>
              <a:t>also</a:t>
            </a:r>
            <a:r>
              <a:rPr lang="fr-FR" sz="2800" dirty="0"/>
              <a:t> P-</a:t>
            </a:r>
            <a:r>
              <a:rPr lang="fr-FR" sz="2800" dirty="0" err="1"/>
              <a:t>trees</a:t>
            </a:r>
            <a:endParaRPr lang="fr-FR" sz="2800" dirty="0"/>
          </a:p>
          <a:p>
            <a:pPr marL="50800" lvl="1" indent="0">
              <a:lnSpc>
                <a:spcPct val="90000"/>
              </a:lnSpc>
            </a:pPr>
            <a:r>
              <a:rPr lang="fr-FR" sz="2400" i="1" dirty="0"/>
              <a:t> </a:t>
            </a:r>
            <a:r>
              <a:rPr lang="fr-FR" sz="2400" i="1" dirty="0">
                <a:solidFill>
                  <a:schemeClr val="tx2"/>
                </a:solidFill>
              </a:rPr>
              <a:t>VLDB-05 Tutorial by K. </a:t>
            </a:r>
            <a:r>
              <a:rPr lang="fr-FR" sz="2400" i="1" dirty="0" err="1">
                <a:solidFill>
                  <a:schemeClr val="tx2"/>
                </a:solidFill>
              </a:rPr>
              <a:t>Aberer</a:t>
            </a:r>
            <a:endParaRPr lang="fr-FR" sz="2400" i="1" dirty="0">
              <a:solidFill>
                <a:schemeClr val="tx2"/>
              </a:solidFill>
            </a:endParaRPr>
          </a:p>
          <a:p>
            <a:pPr marL="76200" lvl="2" indent="0">
              <a:lnSpc>
                <a:spcPct val="90000"/>
              </a:lnSpc>
            </a:pPr>
            <a:r>
              <a:rPr lang="fr-FR" sz="2000" i="1" dirty="0">
                <a:solidFill>
                  <a:schemeClr val="tx2"/>
                </a:solidFill>
              </a:rPr>
              <a:t> In </a:t>
            </a:r>
            <a:r>
              <a:rPr lang="fr-FR" sz="2000" i="1" dirty="0" err="1">
                <a:solidFill>
                  <a:schemeClr val="tx2"/>
                </a:solidFill>
              </a:rPr>
              <a:t>our</a:t>
            </a:r>
            <a:r>
              <a:rPr lang="fr-FR" sz="2000" i="1" dirty="0">
                <a:solidFill>
                  <a:schemeClr val="tx2"/>
                </a:solidFill>
              </a:rPr>
              <a:t> course doc</a:t>
            </a:r>
          </a:p>
          <a:p>
            <a:pPr marL="50800" lvl="1" indent="0">
              <a:lnSpc>
                <a:spcPct val="90000"/>
              </a:lnSpc>
            </a:pPr>
            <a:endParaRPr lang="fr-FR" sz="2400" dirty="0">
              <a:solidFill>
                <a:schemeClr val="tx2"/>
              </a:solidFill>
            </a:endParaRPr>
          </a:p>
          <a:p>
            <a:pPr marL="25400" indent="0">
              <a:lnSpc>
                <a:spcPct val="90000"/>
              </a:lnSpc>
              <a:buFont typeface="Monotype Sorts" charset="2"/>
              <a:buNone/>
            </a:pPr>
            <a:endParaRPr lang="fr-FR" sz="2800" dirty="0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800225"/>
            <a:ext cx="4514850" cy="4514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838950" cy="766877"/>
          </a:xfrm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lang="en-US" dirty="0" smtClean="0"/>
              <a:t>Popular DHT</a:t>
            </a:r>
            <a:r>
              <a:rPr lang="en-US" dirty="0"/>
              <a:t>: Chord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838950" cy="766877"/>
          </a:xfrm>
        </p:spPr>
        <p:txBody>
          <a:bodyPr/>
          <a:lstStyle/>
          <a:p>
            <a:r>
              <a:rPr lang="fr-FR" dirty="0" err="1" smtClean="0"/>
              <a:t>Churn</a:t>
            </a:r>
            <a:r>
              <a:rPr lang="fr-FR" dirty="0" smtClean="0"/>
              <a:t> in </a:t>
            </a:r>
            <a:r>
              <a:rPr lang="fr-FR" dirty="0" err="1" smtClean="0"/>
              <a:t>Chord</a:t>
            </a:r>
            <a:endParaRPr lang="fr-FR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Node Join in Incomplete Ring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 </a:t>
            </a:r>
            <a:r>
              <a:rPr lang="en-US" sz="3200" dirty="0" smtClean="0"/>
              <a:t>New Node  </a:t>
            </a:r>
            <a:r>
              <a:rPr lang="en-US" sz="3200" i="1" dirty="0" smtClean="0"/>
              <a:t>N’ </a:t>
            </a:r>
            <a:r>
              <a:rPr lang="en-US" sz="3200" dirty="0" smtClean="0"/>
              <a:t>enters the ring between its (immediate) successor </a:t>
            </a:r>
            <a:r>
              <a:rPr lang="en-US" sz="3200" i="1" dirty="0" smtClean="0"/>
              <a:t>N </a:t>
            </a:r>
            <a:r>
              <a:rPr lang="en-US" sz="3200" dirty="0" smtClean="0"/>
              <a:t>and (immediate) predecessor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It gets from </a:t>
            </a:r>
            <a:r>
              <a:rPr lang="en-US" sz="3200" i="1" dirty="0" smtClean="0"/>
              <a:t>N </a:t>
            </a:r>
            <a:r>
              <a:rPr lang="en-US" sz="3200" dirty="0" smtClean="0"/>
              <a:t>every key </a:t>
            </a:r>
            <a:r>
              <a:rPr lang="en-US" sz="3200" i="1" dirty="0" smtClean="0"/>
              <a:t>c </a:t>
            </a:r>
            <a:r>
              <a:rPr lang="en-US" sz="3200" dirty="0" smtClean="0"/>
              <a:t>≤ </a:t>
            </a:r>
            <a:r>
              <a:rPr lang="en-US" sz="3200" i="1" dirty="0" smtClean="0"/>
              <a:t>N</a:t>
            </a:r>
            <a:r>
              <a:rPr lang="en-US" sz="3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It sets up its finger table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With help of neighbors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838950" cy="766877"/>
          </a:xfrm>
        </p:spPr>
        <p:txBody>
          <a:bodyPr/>
          <a:lstStyle/>
          <a:p>
            <a:r>
              <a:rPr lang="fr-FR" dirty="0" err="1" smtClean="0"/>
              <a:t>Churn</a:t>
            </a:r>
            <a:r>
              <a:rPr lang="fr-FR" dirty="0" smtClean="0"/>
              <a:t> in </a:t>
            </a:r>
            <a:r>
              <a:rPr lang="fr-FR" dirty="0" err="1" smtClean="0"/>
              <a:t>Chord</a:t>
            </a:r>
            <a:endParaRPr lang="fr-FR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Node Leave</a:t>
            </a:r>
          </a:p>
          <a:p>
            <a:pPr lvl="1">
              <a:lnSpc>
                <a:spcPct val="90000"/>
              </a:lnSpc>
            </a:pPr>
            <a:r>
              <a:rPr lang="en-US" sz="4400" dirty="0" smtClean="0"/>
              <a:t> </a:t>
            </a:r>
            <a:r>
              <a:rPr lang="en-US" sz="3200" dirty="0" smtClean="0"/>
              <a:t> Inverse to Node Join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 </a:t>
            </a:r>
            <a:r>
              <a:rPr lang="en-US" dirty="0" smtClean="0"/>
              <a:t>To facilitate the process, every node has also the pointer towards predecessor</a:t>
            </a:r>
          </a:p>
          <a:p>
            <a:pPr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 smtClean="0">
                <a:solidFill>
                  <a:srgbClr val="FFFF00"/>
                </a:solidFill>
              </a:rPr>
              <a:t>Compare these operations to LH*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FFDE06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Compare Chord to LH*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High-Availability in Chord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Good  question 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rgbClr val="FFDE06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838950" cy="758825"/>
          </a:xfrm>
        </p:spPr>
        <p:txBody>
          <a:bodyPr/>
          <a:lstStyle/>
          <a:p>
            <a:r>
              <a:rPr lang="fr-FR"/>
              <a:t>DHT : Historical Notice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Invented by Bob Devine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Published in 93 at FODO</a:t>
            </a: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FFFF00"/>
                </a:solidFill>
              </a:rPr>
              <a:t>The source almost never cited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The concept also used by S. Gribble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For Internet scale SDDSs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In about the same time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6838950" cy="758825"/>
          </a:xfrm>
        </p:spPr>
        <p:txBody>
          <a:bodyPr/>
          <a:lstStyle/>
          <a:p>
            <a:r>
              <a:rPr lang="fr-FR"/>
              <a:t>DHT : Historical Notice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Most folks incorrectly believe DHTs invented by Chord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Which did not cite initially neither Devine nor our </a:t>
            </a:r>
            <a:r>
              <a:rPr lang="en-US" sz="3600" dirty="0" err="1" smtClean="0"/>
              <a:t>Sigmod</a:t>
            </a:r>
            <a:r>
              <a:rPr lang="en-US" sz="3600" dirty="0" smtClean="0"/>
              <a:t> </a:t>
            </a:r>
            <a:r>
              <a:rPr lang="en-US" sz="2400" dirty="0" smtClean="0"/>
              <a:t>&amp; </a:t>
            </a:r>
            <a:r>
              <a:rPr lang="en-US" sz="3600" dirty="0" smtClean="0"/>
              <a:t>TODS LH* and RP* papers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Reason ?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Ask Chord folks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38950" cy="766877"/>
          </a:xfrm>
        </p:spPr>
        <p:txBody>
          <a:bodyPr/>
          <a:lstStyle/>
          <a:p>
            <a:r>
              <a:rPr lang="fr-FR" dirty="0"/>
              <a:t>SDDS &amp; </a:t>
            </a:r>
            <a:r>
              <a:rPr lang="fr-FR" dirty="0" err="1" smtClean="0"/>
              <a:t>Grid</a:t>
            </a:r>
            <a:r>
              <a:rPr lang="fr-FR" dirty="0" smtClean="0"/>
              <a:t> &amp; </a:t>
            </a:r>
            <a:r>
              <a:rPr lang="fr-FR" dirty="0" err="1" smtClean="0"/>
              <a:t>Clouds</a:t>
            </a:r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What is a Grid ?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Ask J. Foster (Chicago University</a:t>
            </a:r>
            <a:r>
              <a:rPr lang="en-US" sz="3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4400" dirty="0" smtClean="0"/>
              <a:t>What is a Cloud ?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Ask MS, IBM… 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4000" dirty="0"/>
              <a:t>The World is supposed to benefit from </a:t>
            </a:r>
            <a:r>
              <a:rPr lang="en-US" sz="4000" i="1" dirty="0"/>
              <a:t>power</a:t>
            </a:r>
            <a:r>
              <a:rPr lang="en-US" sz="4000" dirty="0"/>
              <a:t> grids and </a:t>
            </a:r>
            <a:r>
              <a:rPr lang="en-US" sz="4000" i="1" dirty="0"/>
              <a:t>data</a:t>
            </a:r>
            <a:r>
              <a:rPr lang="en-US" sz="4000" dirty="0"/>
              <a:t> </a:t>
            </a:r>
            <a:r>
              <a:rPr lang="en-US" sz="4000" dirty="0" smtClean="0"/>
              <a:t>grids &amp; clouds &amp; </a:t>
            </a:r>
            <a:r>
              <a:rPr lang="en-US" sz="4000" dirty="0" err="1" smtClean="0"/>
              <a:t>SaaS</a:t>
            </a: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sz="4000" dirty="0" smtClean="0"/>
              <a:t> Grid has less nodes than cloud ?</a:t>
            </a:r>
            <a:endParaRPr lang="en-US" sz="4000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38950" cy="766877"/>
          </a:xfrm>
        </p:spPr>
        <p:txBody>
          <a:bodyPr/>
          <a:lstStyle/>
          <a:p>
            <a:r>
              <a:rPr lang="fr-FR" dirty="0"/>
              <a:t>SDDS &amp; </a:t>
            </a:r>
            <a:r>
              <a:rPr lang="fr-FR" dirty="0" err="1" smtClean="0"/>
              <a:t>Grid</a:t>
            </a:r>
            <a:r>
              <a:rPr lang="fr-FR" dirty="0" smtClean="0"/>
              <a:t> &amp; </a:t>
            </a:r>
            <a:r>
              <a:rPr lang="fr-FR" dirty="0" err="1" smtClean="0"/>
              <a:t>Clouds</a:t>
            </a:r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Ex. Tempest : 512 super computer grid at MHPCC</a:t>
            </a:r>
          </a:p>
          <a:p>
            <a:pPr>
              <a:lnSpc>
                <a:spcPct val="90000"/>
              </a:lnSpc>
            </a:pPr>
            <a:r>
              <a:rPr lang="en-US" sz="4400" dirty="0" smtClean="0"/>
              <a:t>Difference </a:t>
            </a:r>
            <a:r>
              <a:rPr lang="en-US" sz="4400" dirty="0"/>
              <a:t>between a grid </a:t>
            </a:r>
            <a:r>
              <a:rPr lang="en-US" sz="4400" dirty="0" smtClean="0"/>
              <a:t>&amp; al and </a:t>
            </a:r>
            <a:r>
              <a:rPr lang="en-US" sz="4400" dirty="0"/>
              <a:t>P2P net ?</a:t>
            </a:r>
          </a:p>
          <a:p>
            <a:pPr lvl="1">
              <a:lnSpc>
                <a:spcPct val="90000"/>
              </a:lnSpc>
            </a:pPr>
            <a:r>
              <a:rPr lang="en-US" sz="4000" dirty="0"/>
              <a:t>Local autonomy ?</a:t>
            </a:r>
          </a:p>
          <a:p>
            <a:pPr lvl="1">
              <a:lnSpc>
                <a:spcPct val="90000"/>
              </a:lnSpc>
            </a:pPr>
            <a:r>
              <a:rPr lang="en-US" sz="4000" i="1" dirty="0"/>
              <a:t>Computational power of servers</a:t>
            </a:r>
            <a:endParaRPr lang="fr-FR" sz="4000" i="1" dirty="0"/>
          </a:p>
          <a:p>
            <a:pPr lvl="1">
              <a:lnSpc>
                <a:spcPct val="90000"/>
              </a:lnSpc>
            </a:pPr>
            <a:r>
              <a:rPr lang="fr-FR" sz="4000" i="1" dirty="0" err="1"/>
              <a:t>Number</a:t>
            </a:r>
            <a:r>
              <a:rPr lang="fr-FR" sz="4000" i="1" dirty="0"/>
              <a:t> of </a:t>
            </a:r>
            <a:r>
              <a:rPr lang="fr-FR" sz="4000" i="1" dirty="0" err="1"/>
              <a:t>available</a:t>
            </a:r>
            <a:r>
              <a:rPr lang="fr-FR" sz="4000" i="1" dirty="0"/>
              <a:t> </a:t>
            </a:r>
            <a:r>
              <a:rPr lang="fr-FR" sz="4000" i="1" dirty="0" err="1"/>
              <a:t>nodes</a:t>
            </a:r>
            <a:r>
              <a:rPr lang="fr-FR" sz="4000" i="1" dirty="0"/>
              <a:t> ?</a:t>
            </a:r>
          </a:p>
          <a:p>
            <a:pPr lvl="1">
              <a:lnSpc>
                <a:spcPct val="90000"/>
              </a:lnSpc>
            </a:pPr>
            <a:r>
              <a:rPr lang="fr-FR" sz="4000" u="sng" dirty="0"/>
              <a:t>Data </a:t>
            </a:r>
            <a:r>
              <a:rPr lang="fr-FR" sz="4000" u="sng" dirty="0" err="1"/>
              <a:t>Availability</a:t>
            </a:r>
            <a:r>
              <a:rPr lang="fr-FR" sz="4000" u="sng" dirty="0"/>
              <a:t> &amp; Security</a:t>
            </a:r>
            <a:r>
              <a:rPr lang="fr-FR" sz="4000" i="1" u="sng" dirty="0"/>
              <a:t> </a:t>
            </a:r>
            <a:r>
              <a:rPr lang="fr-FR" sz="4000" i="1" u="sng" dirty="0" smtClean="0"/>
              <a:t>?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38950" cy="758825"/>
          </a:xfrm>
        </p:spPr>
        <p:txBody>
          <a:bodyPr/>
          <a:lstStyle/>
          <a:p>
            <a:r>
              <a:rPr lang="fr-FR"/>
              <a:t>SDDS &amp; Grid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r>
              <a:rPr lang="en-US" sz="4000" dirty="0" smtClean="0"/>
              <a:t>An </a:t>
            </a:r>
            <a:r>
              <a:rPr lang="en-US" sz="4000" dirty="0"/>
              <a:t>SDDS storage is a tool for data </a:t>
            </a:r>
            <a:r>
              <a:rPr lang="en-US" sz="4000" dirty="0" smtClean="0"/>
              <a:t>grids</a:t>
            </a:r>
            <a:endParaRPr lang="en-US" sz="3600" dirty="0"/>
          </a:p>
          <a:p>
            <a:pPr lvl="1"/>
            <a:r>
              <a:rPr lang="en-US" sz="4000" dirty="0"/>
              <a:t>Perhaps </a:t>
            </a:r>
            <a:r>
              <a:rPr lang="en-US" sz="4000" dirty="0" smtClean="0"/>
              <a:t>easier </a:t>
            </a:r>
            <a:r>
              <a:rPr lang="en-US" sz="4000" dirty="0"/>
              <a:t>to apply than to P2P</a:t>
            </a:r>
          </a:p>
          <a:p>
            <a:pPr lvl="2"/>
            <a:r>
              <a:rPr lang="en-US" sz="4000" dirty="0" smtClean="0"/>
              <a:t>Lesser </a:t>
            </a:r>
            <a:r>
              <a:rPr lang="en-US" sz="4000" dirty="0"/>
              <a:t>server autonomy </a:t>
            </a:r>
            <a:endParaRPr lang="en-US" sz="4000" dirty="0" smtClean="0"/>
          </a:p>
          <a:p>
            <a:pPr lvl="2"/>
            <a:r>
              <a:rPr lang="en-US" sz="4000" dirty="0" smtClean="0"/>
              <a:t> </a:t>
            </a:r>
            <a:r>
              <a:rPr lang="en-US" sz="4000" dirty="0"/>
              <a:t>B</a:t>
            </a:r>
            <a:r>
              <a:rPr lang="en-US" sz="4000" dirty="0" smtClean="0"/>
              <a:t>etter </a:t>
            </a:r>
            <a:r>
              <a:rPr lang="en-US" sz="4000" dirty="0"/>
              <a:t>for stored data security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Equijoin &amp; </a:t>
            </a:r>
            <a:r>
              <a:rPr lang="en-US" dirty="0" smtClean="0">
                <a:sym typeface="Symbol"/>
              </a:rPr>
              <a:t> -join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* From S as S1, S where </a:t>
            </a:r>
            <a:r>
              <a:rPr lang="en-US" sz="3200" dirty="0" err="1" smtClean="0">
                <a:solidFill>
                  <a:srgbClr val="FAFD00"/>
                </a:solidFill>
              </a:rPr>
              <a:t>S.City</a:t>
            </a:r>
            <a:r>
              <a:rPr lang="en-US" sz="3200" dirty="0" smtClean="0">
                <a:solidFill>
                  <a:srgbClr val="FAFD00"/>
                </a:solidFill>
              </a:rPr>
              <a:t> = S1.City and S.S# &lt; S1.S#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Processing of equijoin into T1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for parallel restriction over T1 with the final result into client or (rather) T2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Order By and Top </a:t>
            </a:r>
            <a:r>
              <a:rPr lang="en-US" sz="3600" i="1" dirty="0" smtClean="0"/>
              <a:t>K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Use RP* as output table</a:t>
            </a:r>
            <a:endParaRPr lang="en-US" sz="3200" dirty="0"/>
          </a:p>
        </p:txBody>
      </p:sp>
    </p:spTree>
  </p:cSld>
  <p:clrMapOvr>
    <a:masterClrMapping/>
  </p:clrMapOvr>
  <p:transition spd="slow">
    <p:random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38950" cy="758825"/>
          </a:xfrm>
        </p:spPr>
        <p:txBody>
          <a:bodyPr/>
          <a:lstStyle/>
          <a:p>
            <a:r>
              <a:rPr lang="fr-FR"/>
              <a:t>SDDS &amp; Grid</a:t>
            </a: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r>
              <a:rPr lang="fr-FR" sz="4000" dirty="0" err="1"/>
              <a:t>Sample</a:t>
            </a:r>
            <a:r>
              <a:rPr lang="fr-FR" sz="4000" dirty="0"/>
              <a:t> applications </a:t>
            </a:r>
            <a:r>
              <a:rPr lang="fr-FR" sz="4000" dirty="0" err="1"/>
              <a:t>we</a:t>
            </a:r>
            <a:r>
              <a:rPr lang="fr-FR" sz="4000" dirty="0"/>
              <a:t> have been </a:t>
            </a:r>
            <a:r>
              <a:rPr lang="fr-FR" sz="4000" dirty="0" err="1"/>
              <a:t>looking</a:t>
            </a:r>
            <a:r>
              <a:rPr lang="fr-FR" sz="4000" dirty="0"/>
              <a:t> </a:t>
            </a:r>
            <a:r>
              <a:rPr lang="fr-FR" sz="4000" dirty="0" err="1" smtClean="0"/>
              <a:t>upon</a:t>
            </a:r>
            <a:endParaRPr lang="fr-FR" sz="4000" i="1" dirty="0"/>
          </a:p>
          <a:p>
            <a:pPr lvl="1"/>
            <a:r>
              <a:rPr lang="fr-FR" sz="3600" i="1" dirty="0" err="1"/>
              <a:t>Skyserver</a:t>
            </a:r>
            <a:r>
              <a:rPr lang="fr-FR" sz="3600" i="1" dirty="0"/>
              <a:t> (J. Gray &amp; Co)</a:t>
            </a:r>
          </a:p>
          <a:p>
            <a:pPr lvl="1"/>
            <a:r>
              <a:rPr lang="fr-FR" sz="3600" dirty="0"/>
              <a:t>Virtual </a:t>
            </a:r>
            <a:r>
              <a:rPr lang="fr-FR" sz="3600" dirty="0" err="1"/>
              <a:t>Telescope</a:t>
            </a:r>
            <a:endParaRPr lang="fr-FR" sz="3600" dirty="0"/>
          </a:p>
          <a:p>
            <a:pPr lvl="1"/>
            <a:r>
              <a:rPr lang="fr-FR" sz="3600" dirty="0" err="1"/>
              <a:t>Streams</a:t>
            </a:r>
            <a:r>
              <a:rPr lang="fr-FR" sz="3600" dirty="0"/>
              <a:t> of particules (CERN)</a:t>
            </a:r>
          </a:p>
          <a:p>
            <a:pPr lvl="1"/>
            <a:r>
              <a:rPr lang="fr-FR" sz="3600" dirty="0" err="1"/>
              <a:t>Biocomputing</a:t>
            </a:r>
            <a:r>
              <a:rPr lang="fr-FR" sz="3600" dirty="0"/>
              <a:t> (</a:t>
            </a:r>
            <a:r>
              <a:rPr lang="fr-FR" sz="3600" dirty="0" err="1"/>
              <a:t>genes</a:t>
            </a:r>
            <a:r>
              <a:rPr lang="fr-FR" sz="3600" dirty="0"/>
              <a:t>, image </a:t>
            </a:r>
            <a:r>
              <a:rPr lang="fr-FR" sz="3600" dirty="0" err="1"/>
              <a:t>analysis</a:t>
            </a:r>
            <a:r>
              <a:rPr lang="fr-FR" sz="3600" dirty="0"/>
              <a:t>…)</a:t>
            </a:r>
            <a:endParaRPr lang="en-US" sz="3600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00034" y="1102578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Cloud Databases of all kinds appear a future</a:t>
            </a:r>
          </a:p>
          <a:p>
            <a:pPr lvl="1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SQL, Key Value…</a:t>
            </a:r>
          </a:p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Ram Cloud as support for are especially promising</a:t>
            </a:r>
          </a:p>
          <a:p>
            <a:pPr lvl="1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Just type “Ram Cloud” into Google</a:t>
            </a:r>
          </a:p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Any DB oriented algorithm that scales poorly or is not designed for scaling is obsolete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00034" y="1102578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 lot is done in the infrastructure</a:t>
            </a:r>
          </a:p>
          <a:p>
            <a:pPr lvl="1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Advanced Research </a:t>
            </a:r>
          </a:p>
          <a:p>
            <a:pPr lvl="2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Especially on SDDSs </a:t>
            </a:r>
          </a:p>
          <a:p>
            <a:pPr lvl="1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But also for the industry</a:t>
            </a:r>
          </a:p>
          <a:p>
            <a:pPr lvl="2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GFS, </a:t>
            </a:r>
            <a:r>
              <a:rPr lang="en-US" sz="36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Hadoop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Hbase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Hive, Mongo, </a:t>
            </a:r>
            <a:r>
              <a:rPr lang="en-US" sz="36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Voldemort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… </a:t>
            </a:r>
          </a:p>
          <a:p>
            <a:pPr lvl="2"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We’ll say more on some of these systems later</a:t>
            </a:r>
            <a:endParaRPr lang="en-US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00034" y="1102578"/>
            <a:ext cx="8458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 in 2011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Research has demonstrated the initial objectives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Including Jim Gray’s expectance</a:t>
            </a:r>
          </a:p>
          <a:p>
            <a:pPr marL="760413" lvl="1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Distributed RAM based access can be up to 100 times faster than to a local disk</a:t>
            </a:r>
          </a:p>
          <a:p>
            <a:pPr marL="760413" lvl="1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Response time may go down, e.g.,</a:t>
            </a:r>
          </a:p>
          <a:p>
            <a:pPr marL="1217613" lvl="2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From  2 hours to 1 min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RAM Clouds  are promising</a:t>
            </a:r>
          </a:p>
        </p:txBody>
      </p:sp>
    </p:spTree>
  </p:cSld>
  <p:clrMapOvr>
    <a:masterClrMapping/>
  </p:clrMapOvr>
  <p:transition spd="slow">
    <p:random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00034" y="1102578"/>
            <a:ext cx="86439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 in 2011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Data collection can be almost arbitrarily large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It can support various types of queries</a:t>
            </a:r>
          </a:p>
          <a:p>
            <a:pPr marL="760413" lvl="1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Key-based, Range, 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-Dim,  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k-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NN…</a:t>
            </a:r>
          </a:p>
          <a:p>
            <a:pPr marL="760413" lvl="1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Various types of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string search (pattern matching)</a:t>
            </a:r>
          </a:p>
          <a:p>
            <a:pPr marL="760413" lvl="1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SQL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The collection can be 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k-</a:t>
            </a: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available 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It can be secure</a:t>
            </a: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…</a:t>
            </a:r>
          </a:p>
        </p:txBody>
      </p:sp>
    </p:spTree>
  </p:cSld>
  <p:clrMapOvr>
    <a:masterClrMapping/>
  </p:clrMapOvr>
  <p:transition spd="slow">
    <p:random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</a:t>
            </a:r>
            <a:r>
              <a:rPr lang="fr-FR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2011</a:t>
            </a: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03213" eaLnBrk="1" hangingPunct="1">
              <a:spcBef>
                <a:spcPct val="50000"/>
              </a:spcBef>
              <a:buFont typeface="Symbol" pitchFamily="18" charset="2"/>
              <a:buChar char="-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Database </a:t>
            </a: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schemes : SD-SQL Server</a:t>
            </a:r>
          </a:p>
          <a:p>
            <a:pPr marL="303213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48 000 estimated </a:t>
            </a: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references on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Google for </a:t>
            </a:r>
          </a:p>
          <a:p>
            <a:pPr marL="303213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"scalable distributed data structure“</a:t>
            </a:r>
          </a:p>
        </p:txBody>
      </p:sp>
    </p:spTree>
  </p:cSld>
  <p:clrMapOvr>
    <a:masterClrMapping/>
  </p:clrMapOvr>
  <p:transition spd="slow">
    <p:random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00034" y="1102578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ts val="1200"/>
              </a:spcBef>
              <a:buFont typeface="Wingdings" pitchFamily="2" charset="2"/>
              <a:buChar char="n"/>
            </a:pPr>
            <a:r>
              <a:rPr lang="en-U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</a:t>
            </a:r>
            <a:r>
              <a:rPr lang="fr-FR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4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2011</a:t>
            </a:r>
            <a:r>
              <a:rPr lang="fr-FR" sz="4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endParaRPr lang="fr-FR" sz="4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fr-FR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Several variants of LH* and RP*</a:t>
            </a: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Numerous new </a:t>
            </a: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schemes: </a:t>
            </a:r>
            <a:endParaRPr lang="en-US" sz="40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SD-</a:t>
            </a:r>
            <a:r>
              <a:rPr lang="en-US" sz="40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Rtree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LH*</a:t>
            </a:r>
            <a:r>
              <a:rPr lang="en-US" sz="4000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RS</a:t>
            </a:r>
            <a:r>
              <a:rPr lang="en-US" sz="4000" baseline="30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P2P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LH*</a:t>
            </a:r>
            <a:r>
              <a:rPr lang="en-US" sz="4000" baseline="-25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RE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CTH</a:t>
            </a:r>
            <a:r>
              <a:rPr lang="en-US" sz="4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*, IH, Baton,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VBI…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See ACM Portal for refs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And Google in general</a:t>
            </a:r>
            <a:endParaRPr lang="en-US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251520" y="1371600"/>
            <a:ext cx="874008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</a:t>
            </a:r>
            <a:r>
              <a:rPr lang="fr-FR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2011 : new capabilities</a:t>
            </a:r>
            <a:endParaRPr lang="fr-FR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03213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Pattern Matching  using Algebraic Signatures </a:t>
            </a:r>
            <a:endParaRPr lang="en-US" sz="32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Over Encoded Stored Data in the cloud</a:t>
            </a: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Using non-indexed </a:t>
            </a: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-grams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see VLDB 08</a:t>
            </a:r>
          </a:p>
          <a:p>
            <a:pPr marL="1674813" lvl="3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with R. Mokadem, C. </a:t>
            </a:r>
            <a:r>
              <a:rPr lang="en-US" sz="32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duMouza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Ph. Rigaux, Th. Schwarz</a:t>
            </a:r>
            <a:endParaRPr lang="en-US" sz="36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0" y="1010245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Pattern Matching  using Algebraic Signatures </a:t>
            </a:r>
            <a:endParaRPr lang="en-US" sz="32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 Typically the fastest exact match string search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E.g., faster than Boyer-Moore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Even when there is no parallel search</a:t>
            </a:r>
          </a:p>
          <a:p>
            <a:pPr marL="760413" lvl="1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Provides client defined cloud data confidentiality 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under the “honest but curious” threat model</a:t>
            </a:r>
          </a:p>
        </p:txBody>
      </p:sp>
    </p:spTree>
  </p:cSld>
  <p:clrMapOvr>
    <a:masterClrMapping/>
  </p:clrMapOvr>
  <p:transition spd="slow">
    <p:random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95536" y="1052736"/>
            <a:ext cx="8458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SDDS</a:t>
            </a:r>
            <a:r>
              <a:rPr lang="fr-FR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in </a:t>
            </a:r>
            <a:r>
              <a:rPr lang="en-U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2011</a:t>
            </a:r>
            <a:endParaRPr lang="fr-FR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03213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Very fast exact match string search over </a:t>
            </a:r>
            <a:r>
              <a:rPr lang="en-US" sz="3600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indexed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n—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grams in a cloud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Compact index with 1-2 disk accesses per search only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termed AS-Index  </a:t>
            </a:r>
          </a:p>
          <a:p>
            <a:pPr marL="1217613" lvl="2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CIKM 09</a:t>
            </a:r>
          </a:p>
          <a:p>
            <a:pPr marL="1674813" lvl="3" eaLnBrk="1" hangingPunct="1">
              <a:spcBef>
                <a:spcPts val="1200"/>
              </a:spcBef>
              <a:buFont typeface="Symbol" pitchFamily="18" charset="2"/>
              <a:buChar char="-"/>
            </a:pP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with C. </a:t>
            </a:r>
            <a:r>
              <a:rPr lang="en-US" sz="36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duMouza</a:t>
            </a:r>
            <a:r>
              <a:rPr lang="en-US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, Ph. Rigaux, Th. Schwarz</a:t>
            </a:r>
            <a:endParaRPr lang="en-US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66877"/>
          </a:xfrm>
          <a:ln/>
        </p:spPr>
        <p:txBody>
          <a:bodyPr/>
          <a:lstStyle/>
          <a:p>
            <a:r>
              <a:rPr lang="en-US" dirty="0" smtClean="0"/>
              <a:t>Relational Queries over SDDSs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57298"/>
            <a:ext cx="8001056" cy="53578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talk about applying SDDS files to a relational database implementation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other words, we talk about a relational database using SDDS files instead of more traditional ones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examine the processing of typical SQL queries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Using the operations over SDDS files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Key-based &amp; scans 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253442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 </a:t>
            </a:r>
            <a:r>
              <a:rPr lang="en-US" dirty="0" smtClean="0"/>
              <a:t>Having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AFD00"/>
                </a:solidFill>
              </a:rPr>
              <a:t>Select Sum(Qty) from SP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AFD00"/>
                </a:solidFill>
              </a:rPr>
              <a:t>Group By S# 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AFD00"/>
                </a:solidFill>
              </a:rPr>
              <a:t>Having Sum(Qty) &gt; 100</a:t>
            </a:r>
            <a:endParaRPr lang="en-US" dirty="0" smtClean="0"/>
          </a:p>
          <a:p>
            <a:pPr marL="571500" indent="-514350">
              <a:lnSpc>
                <a:spcPct val="90000"/>
              </a:lnSpc>
            </a:pPr>
            <a:r>
              <a:rPr lang="en-US" dirty="0" smtClean="0"/>
              <a:t>Here we have to process the </a:t>
            </a:r>
            <a:r>
              <a:rPr lang="en-US" u="sng" dirty="0" smtClean="0"/>
              <a:t>result</a:t>
            </a:r>
            <a:r>
              <a:rPr lang="en-US" dirty="0" smtClean="0"/>
              <a:t> of the aggregation</a:t>
            </a:r>
          </a:p>
          <a:p>
            <a:pPr marL="571500" indent="-514350">
              <a:lnSpc>
                <a:spcPct val="90000"/>
              </a:lnSpc>
            </a:pPr>
            <a:r>
              <a:rPr lang="en-US" dirty="0" smtClean="0"/>
              <a:t>One approach: post-processing on client or temp table with results of Group By  </a:t>
            </a:r>
          </a:p>
        </p:txBody>
      </p:sp>
    </p:spTree>
  </p:cSld>
  <p:clrMapOvr>
    <a:masterClrMapping/>
  </p:clrMapOvr>
  <p:transition spd="slow">
    <p:random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38950" cy="638175"/>
          </a:xfrm>
        </p:spPr>
        <p:txBody>
          <a:bodyPr/>
          <a:lstStyle/>
          <a:p>
            <a:r>
              <a:rPr lang="fr-FR" sz="3600" dirty="0" err="1"/>
              <a:t>Current</a:t>
            </a:r>
            <a:r>
              <a:rPr lang="fr-FR" sz="3600" dirty="0"/>
              <a:t> </a:t>
            </a:r>
            <a:r>
              <a:rPr lang="fr-FR" sz="3600" dirty="0" err="1" smtClean="0"/>
              <a:t>Research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Dauphine &amp; al</a:t>
            </a:r>
            <a:endParaRPr lang="fr-MC" sz="36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214422"/>
            <a:ext cx="8215370" cy="514353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3600" dirty="0" smtClean="0"/>
              <a:t>SD-</a:t>
            </a:r>
            <a:r>
              <a:rPr lang="en-US" sz="3600" dirty="0" err="1" smtClean="0"/>
              <a:t>Rtree</a:t>
            </a:r>
            <a:endParaRPr lang="en-US" sz="3600" dirty="0" smtClean="0"/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sz="3200" dirty="0" smtClean="0"/>
              <a:t>With CNAM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sz="3200" dirty="0" smtClean="0"/>
              <a:t>Published at ICDE 09 </a:t>
            </a:r>
          </a:p>
          <a:p>
            <a:pPr lvl="2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/>
              <a:t> </a:t>
            </a:r>
            <a:r>
              <a:rPr lang="en-US" sz="3200" dirty="0" smtClean="0"/>
              <a:t>with C. </a:t>
            </a:r>
            <a:r>
              <a:rPr lang="en-US" sz="3200" dirty="0" err="1" smtClean="0"/>
              <a:t>DuMouza</a:t>
            </a:r>
            <a:r>
              <a:rPr lang="en-US" sz="3200" dirty="0" smtClean="0"/>
              <a:t>  et Ph. Rigaux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sz="3200" dirty="0" smtClean="0"/>
              <a:t> Provides R-tree properties for data in the cloud</a:t>
            </a:r>
          </a:p>
          <a:p>
            <a:pPr lvl="2"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 </a:t>
            </a:r>
            <a:r>
              <a:rPr lang="en-US" sz="3200" dirty="0" smtClean="0"/>
              <a:t>E.g. storage for non-point objects</a:t>
            </a: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dirty="0" smtClean="0"/>
              <a:t> </a:t>
            </a:r>
            <a:r>
              <a:rPr lang="en-US" sz="3600" dirty="0" smtClean="0"/>
              <a:t>Allows for scans (Map/Reduce) 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38950" cy="638175"/>
          </a:xfrm>
        </p:spPr>
        <p:txBody>
          <a:bodyPr/>
          <a:lstStyle/>
          <a:p>
            <a:r>
              <a:rPr lang="fr-FR" sz="3600" dirty="0" err="1"/>
              <a:t>Current</a:t>
            </a:r>
            <a:r>
              <a:rPr lang="fr-FR" sz="3600" dirty="0"/>
              <a:t> </a:t>
            </a:r>
            <a:r>
              <a:rPr lang="fr-FR" sz="3600" dirty="0" err="1" smtClean="0"/>
              <a:t>Research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Dauphine &amp; al</a:t>
            </a:r>
            <a:endParaRPr lang="fr-MC" sz="36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214422"/>
            <a:ext cx="8215370" cy="514353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3600" dirty="0" smtClean="0"/>
              <a:t>LH*</a:t>
            </a:r>
            <a:r>
              <a:rPr lang="en-US" sz="3600" baseline="-25000" dirty="0" smtClean="0"/>
              <a:t>RS</a:t>
            </a:r>
            <a:r>
              <a:rPr lang="en-US" sz="3600" baseline="30000" dirty="0" smtClean="0"/>
              <a:t>P2P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/>
              <a:t> Thesis by Y. Hanafi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/>
              <a:t> Provides at most 1 hop per search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3200" dirty="0" smtClean="0"/>
              <a:t> Best result ever possible for an SDDS</a:t>
            </a:r>
            <a:endParaRPr lang="en-US" sz="3600" dirty="0" smtClean="0"/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3600" dirty="0" smtClean="0"/>
              <a:t>See: </a:t>
            </a:r>
            <a:r>
              <a:rPr lang="fr-FR" sz="3200" dirty="0" smtClean="0">
                <a:hlinkClick r:id="rId3"/>
              </a:rPr>
              <a:t>http://video.google.com/videoplay?docid=-7096662377647111009#</a:t>
            </a:r>
            <a:endParaRPr lang="fr-FR" sz="3200" dirty="0" smtClean="0"/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3600" dirty="0" smtClean="0"/>
              <a:t>Efficiently manages churn in P2P systems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38950" cy="638175"/>
          </a:xfrm>
        </p:spPr>
        <p:txBody>
          <a:bodyPr/>
          <a:lstStyle/>
          <a:p>
            <a:r>
              <a:rPr lang="fr-FR" sz="3600" dirty="0" err="1"/>
              <a:t>Current</a:t>
            </a:r>
            <a:r>
              <a:rPr lang="fr-FR" sz="3600" dirty="0"/>
              <a:t> </a:t>
            </a:r>
            <a:r>
              <a:rPr lang="fr-FR" sz="3600" dirty="0" err="1" smtClean="0"/>
              <a:t>Research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Dauphine &amp; al</a:t>
            </a:r>
            <a:endParaRPr lang="fr-MC" sz="36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14422"/>
            <a:ext cx="8249569" cy="52389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 smtClean="0"/>
              <a:t>LH*</a:t>
            </a:r>
            <a:r>
              <a:rPr lang="en-US" sz="4400" baseline="-25000" dirty="0" smtClean="0"/>
              <a:t>RE</a:t>
            </a:r>
            <a:endParaRPr lang="en-US" sz="4400" dirty="0"/>
          </a:p>
          <a:p>
            <a:pPr lvl="1">
              <a:lnSpc>
                <a:spcPct val="80000"/>
              </a:lnSpc>
            </a:pPr>
            <a:r>
              <a:rPr lang="en-US" sz="4000" dirty="0" smtClean="0"/>
              <a:t>With CSIS, George Mason U., VA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 Patent pending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 Client-side encryption for cloud data with recoverable encryption keys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/>
              <a:t> Published at IEEE Cloud 2010 </a:t>
            </a:r>
          </a:p>
          <a:p>
            <a:pPr lvl="2">
              <a:lnSpc>
                <a:spcPct val="80000"/>
              </a:lnSpc>
            </a:pPr>
            <a:r>
              <a:rPr lang="en-US" sz="3600" dirty="0" smtClean="0"/>
              <a:t>With S. Jajodia &amp; Th. Schwarz</a:t>
            </a:r>
          </a:p>
          <a:p>
            <a:pPr lvl="1">
              <a:lnSpc>
                <a:spcPct val="80000"/>
              </a:lnSpc>
            </a:pPr>
            <a:endParaRPr lang="en-US" sz="36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Conclusion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1181100"/>
            <a:ext cx="86106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3213"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The SDDS domain is ready for the wide  industrial use </a:t>
            </a:r>
          </a:p>
          <a:p>
            <a:pPr marL="760413" lvl="1" eaLnBrk="1" hangingPunct="1">
              <a:spcBef>
                <a:spcPts val="600"/>
              </a:spcBef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For new industrial strength applications </a:t>
            </a:r>
          </a:p>
          <a:p>
            <a:pPr marL="303213" eaLnBrk="1" hangingPunct="1">
              <a:spcBef>
                <a:spcPts val="600"/>
              </a:spcBef>
              <a:buFont typeface="Symbol" pitchFamily="18" charset="2"/>
              <a:buChar char="-"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These are likely to appear around the leading new products </a:t>
            </a:r>
          </a:p>
          <a:p>
            <a:pPr marL="760413" lvl="1" eaLnBrk="1" hangingPunct="1">
              <a:spcBef>
                <a:spcPts val="600"/>
              </a:spcBef>
              <a:buFont typeface="Symbol" pitchFamily="18" charset="2"/>
              <a:buChar char="-"/>
            </a:pPr>
            <a:r>
              <a:rPr lang="en-US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That we outlined or mentioned at least</a:t>
            </a:r>
          </a:p>
        </p:txBody>
      </p:sp>
    </p:spTree>
  </p:cSld>
  <p:clrMapOvr>
    <a:masterClrMapping/>
  </p:clrMapOvr>
  <p:transition spd="slow">
    <p:random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38950" cy="766877"/>
          </a:xfrm>
        </p:spPr>
        <p:txBody>
          <a:bodyPr/>
          <a:lstStyle/>
          <a:p>
            <a:r>
              <a:rPr lang="fr-FR" dirty="0" err="1"/>
              <a:t>Credits</a:t>
            </a:r>
            <a:r>
              <a:rPr lang="fr-FR" dirty="0"/>
              <a:t> : </a:t>
            </a:r>
            <a:r>
              <a:rPr lang="fr-FR" dirty="0" err="1" smtClean="0"/>
              <a:t>Research</a:t>
            </a:r>
            <a:endParaRPr lang="fr-MC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800" dirty="0"/>
              <a:t>LH*</a:t>
            </a:r>
            <a:r>
              <a:rPr lang="fr-FR" sz="1800" dirty="0"/>
              <a:t>RS </a:t>
            </a:r>
            <a:r>
              <a:rPr lang="fr-FR" sz="2800" dirty="0"/>
              <a:t> Rim Moussa (Ph. D. </a:t>
            </a:r>
            <a:r>
              <a:rPr lang="fr-FR" sz="2800" dirty="0" err="1"/>
              <a:t>Thesis</a:t>
            </a:r>
            <a:r>
              <a:rPr lang="fr-FR" sz="2800" dirty="0"/>
              <a:t> to </a:t>
            </a:r>
            <a:r>
              <a:rPr lang="fr-FR" sz="2800" dirty="0" err="1"/>
              <a:t>defend</a:t>
            </a:r>
            <a:r>
              <a:rPr lang="fr-FR" sz="2800" dirty="0"/>
              <a:t> in Oct. 2004)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SDDS</a:t>
            </a:r>
            <a:r>
              <a:rPr lang="fr-FR" sz="2800" dirty="0"/>
              <a:t> 200X Design &amp;</a:t>
            </a:r>
            <a:r>
              <a:rPr lang="en-US" sz="2800" dirty="0"/>
              <a:t> Implementation</a:t>
            </a:r>
            <a:r>
              <a:rPr lang="fr-FR" sz="2800" dirty="0"/>
              <a:t> (</a:t>
            </a:r>
            <a:r>
              <a:rPr lang="en-US" sz="2800" dirty="0"/>
              <a:t>CERIA</a:t>
            </a:r>
            <a:r>
              <a:rPr lang="fr-FR" sz="2800" dirty="0"/>
              <a:t>)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J. Karlson</a:t>
            </a:r>
            <a:r>
              <a:rPr lang="en-US" sz="2000" dirty="0"/>
              <a:t> </a:t>
            </a:r>
            <a:r>
              <a:rPr lang="fr-FR" sz="2000" dirty="0"/>
              <a:t>(U. </a:t>
            </a:r>
            <a:r>
              <a:rPr lang="fr-FR" sz="2000" dirty="0" err="1"/>
              <a:t>Linkoping</a:t>
            </a:r>
            <a:r>
              <a:rPr lang="fr-FR" sz="2000" dirty="0"/>
              <a:t>, </a:t>
            </a:r>
            <a:r>
              <a:rPr lang="fr-FR" sz="2000" dirty="0" err="1"/>
              <a:t>Ph.D</a:t>
            </a:r>
            <a:r>
              <a:rPr lang="fr-FR" sz="2000" dirty="0"/>
              <a:t>. 1</a:t>
            </a:r>
            <a:r>
              <a:rPr lang="fr-FR" sz="2000" baseline="30000" dirty="0"/>
              <a:t>st</a:t>
            </a:r>
            <a:r>
              <a:rPr lang="fr-FR" sz="2000" dirty="0"/>
              <a:t> LH* </a:t>
            </a:r>
            <a:r>
              <a:rPr lang="fr-FR" sz="2000" dirty="0" err="1"/>
              <a:t>impl</a:t>
            </a:r>
            <a:r>
              <a:rPr lang="fr-FR" sz="2000" dirty="0" smtClean="0"/>
              <a:t>., </a:t>
            </a:r>
            <a:r>
              <a:rPr lang="fr-FR" sz="2000" dirty="0" err="1" smtClean="0"/>
              <a:t>now</a:t>
            </a:r>
            <a:r>
              <a:rPr lang="fr-FR" sz="2000" dirty="0" smtClean="0"/>
              <a:t> Google </a:t>
            </a:r>
            <a:r>
              <a:rPr lang="fr-FR" sz="2000" dirty="0" err="1" smtClean="0"/>
              <a:t>Mountain</a:t>
            </a:r>
            <a:r>
              <a:rPr lang="fr-FR" sz="2000" dirty="0" smtClean="0"/>
              <a:t> </a:t>
            </a:r>
            <a:r>
              <a:rPr lang="fr-FR" sz="2000" dirty="0" err="1" smtClean="0"/>
              <a:t>View</a:t>
            </a:r>
            <a:r>
              <a:rPr lang="fr-FR" sz="2000" dirty="0" smtClean="0"/>
              <a:t>)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F. </a:t>
            </a:r>
            <a:r>
              <a:rPr lang="en-US" sz="2000" dirty="0" err="1"/>
              <a:t>Bennour</a:t>
            </a:r>
            <a:r>
              <a:rPr lang="en-US" sz="2000" dirty="0"/>
              <a:t> (LH* </a:t>
            </a:r>
            <a:r>
              <a:rPr lang="fr-FR" sz="2000" dirty="0"/>
              <a:t>on Windows,</a:t>
            </a:r>
            <a:r>
              <a:rPr lang="en-US" sz="2000" dirty="0"/>
              <a:t> </a:t>
            </a:r>
            <a:r>
              <a:rPr lang="fr-FR" sz="2000" dirty="0"/>
              <a:t>Ph. D.</a:t>
            </a:r>
            <a:r>
              <a:rPr lang="en-US" sz="2000" dirty="0"/>
              <a:t>);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A. Wan Diene, (CERIA, U. Dakar:  SDDS-2000</a:t>
            </a:r>
            <a:r>
              <a:rPr lang="fr-FR" sz="2000" dirty="0"/>
              <a:t>, RP*, </a:t>
            </a:r>
            <a:r>
              <a:rPr lang="fr-FR" sz="2000" dirty="0" err="1"/>
              <a:t>Ph.D</a:t>
            </a:r>
            <a:r>
              <a:rPr lang="en-US" sz="2000" dirty="0"/>
              <a:t>)</a:t>
            </a:r>
            <a:r>
              <a:rPr lang="fr-FR" sz="2000" dirty="0"/>
              <a:t>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Y. </a:t>
            </a:r>
            <a:r>
              <a:rPr lang="en-US" sz="2000" dirty="0" err="1"/>
              <a:t>Ndiaye</a:t>
            </a:r>
            <a:r>
              <a:rPr lang="en-US" sz="2000" dirty="0"/>
              <a:t> (CERIA, U. Dakar: AMOS-SDDS &amp; SD-AMOS</a:t>
            </a:r>
            <a:r>
              <a:rPr lang="fr-FR" sz="2000" dirty="0"/>
              <a:t>,</a:t>
            </a:r>
            <a:r>
              <a:rPr lang="en-US" sz="2000" dirty="0"/>
              <a:t> </a:t>
            </a:r>
            <a:r>
              <a:rPr lang="fr-FR" sz="2000" dirty="0" err="1"/>
              <a:t>Ph.D</a:t>
            </a:r>
            <a:r>
              <a:rPr lang="fr-FR" sz="2000" dirty="0"/>
              <a:t>.</a:t>
            </a:r>
            <a:r>
              <a:rPr lang="en-US" sz="2000" dirty="0"/>
              <a:t>)</a:t>
            </a: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M. </a:t>
            </a:r>
            <a:r>
              <a:rPr lang="fr-FR" sz="2000" dirty="0" err="1"/>
              <a:t>Ljungstrom</a:t>
            </a:r>
            <a:r>
              <a:rPr lang="fr-FR" sz="2000" dirty="0"/>
              <a:t> (U. </a:t>
            </a:r>
            <a:r>
              <a:rPr lang="fr-FR" sz="2000" dirty="0" err="1"/>
              <a:t>Linkoping</a:t>
            </a:r>
            <a:r>
              <a:rPr lang="fr-FR" sz="2000" dirty="0"/>
              <a:t>, 1</a:t>
            </a:r>
            <a:r>
              <a:rPr lang="fr-FR" sz="2000" baseline="30000" dirty="0"/>
              <a:t>st</a:t>
            </a:r>
            <a:r>
              <a:rPr lang="fr-FR" sz="2000" dirty="0"/>
              <a:t> LH*</a:t>
            </a:r>
            <a:r>
              <a:rPr lang="fr-FR" sz="1400" dirty="0"/>
              <a:t>RS </a:t>
            </a:r>
            <a:r>
              <a:rPr lang="fr-FR" sz="2000" dirty="0" err="1"/>
              <a:t>impl</a:t>
            </a:r>
            <a:r>
              <a:rPr lang="fr-FR" sz="2000" dirty="0"/>
              <a:t>. Master Th.)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R. </a:t>
            </a:r>
            <a:r>
              <a:rPr lang="en-US" sz="2000" dirty="0" err="1"/>
              <a:t>Moussa</a:t>
            </a:r>
            <a:r>
              <a:rPr lang="en-US" sz="2000" dirty="0"/>
              <a:t> (CERIA: LH*</a:t>
            </a:r>
            <a:r>
              <a:rPr lang="fr-FR" sz="1400" dirty="0"/>
              <a:t>RS</a:t>
            </a:r>
            <a:r>
              <a:rPr lang="en-US" sz="2000" dirty="0"/>
              <a:t>, </a:t>
            </a:r>
            <a:r>
              <a:rPr lang="fr-FR" sz="2000" dirty="0" err="1"/>
              <a:t>Ph.D</a:t>
            </a:r>
            <a:r>
              <a:rPr lang="en-US" sz="20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R. Mokadem (CERIA:  SDDS-2002</a:t>
            </a:r>
            <a:r>
              <a:rPr lang="fr-FR" sz="2000" dirty="0"/>
              <a:t>, </a:t>
            </a:r>
            <a:r>
              <a:rPr lang="fr-FR" sz="2000" dirty="0" err="1"/>
              <a:t>algebraic</a:t>
            </a:r>
            <a:r>
              <a:rPr lang="fr-FR" sz="2000" dirty="0"/>
              <a:t> signatures &amp;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apps</a:t>
            </a:r>
            <a:r>
              <a:rPr lang="fr-FR" sz="2000" dirty="0"/>
              <a:t>, </a:t>
            </a:r>
            <a:r>
              <a:rPr lang="fr-FR" sz="2000" dirty="0" err="1" smtClean="0"/>
              <a:t>Ph.D</a:t>
            </a:r>
            <a:r>
              <a:rPr lang="fr-FR" sz="2000" dirty="0" smtClean="0"/>
              <a:t>, </a:t>
            </a:r>
            <a:r>
              <a:rPr lang="fr-FR" sz="2000" dirty="0" err="1" smtClean="0"/>
              <a:t>now</a:t>
            </a:r>
            <a:r>
              <a:rPr lang="fr-FR" sz="2000" dirty="0" smtClean="0"/>
              <a:t> U. Paul Sabatier, Toulouse</a:t>
            </a:r>
            <a:r>
              <a:rPr lang="en-US" sz="2000" dirty="0" smtClean="0"/>
              <a:t>)</a:t>
            </a: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fr-FR" sz="2000" dirty="0"/>
              <a:t>B</a:t>
            </a:r>
            <a:r>
              <a:rPr lang="en-US" sz="2000" dirty="0"/>
              <a:t>. </a:t>
            </a:r>
            <a:r>
              <a:rPr lang="fr-FR" sz="2000" dirty="0" err="1"/>
              <a:t>Hamadi</a:t>
            </a:r>
            <a:r>
              <a:rPr lang="en-US" sz="2000" dirty="0"/>
              <a:t> </a:t>
            </a:r>
            <a:r>
              <a:rPr lang="en-US" sz="2000" dirty="0" smtClean="0"/>
              <a:t>(CERIA</a:t>
            </a:r>
            <a:r>
              <a:rPr lang="en-US" sz="2000" dirty="0"/>
              <a:t>: SDDS-2002</a:t>
            </a:r>
            <a:r>
              <a:rPr lang="fr-FR" sz="2000" dirty="0"/>
              <a:t>, updates, </a:t>
            </a:r>
            <a:r>
              <a:rPr lang="fr-FR" sz="2000" dirty="0" err="1"/>
              <a:t>Res</a:t>
            </a:r>
            <a:r>
              <a:rPr lang="fr-FR" sz="2000" dirty="0"/>
              <a:t>. </a:t>
            </a:r>
            <a:r>
              <a:rPr lang="fr-FR" sz="2000" dirty="0" err="1"/>
              <a:t>Internship</a:t>
            </a:r>
            <a:r>
              <a:rPr lang="en-US" sz="2000" dirty="0"/>
              <a:t>)</a:t>
            </a:r>
            <a:endParaRPr lang="fr-FR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See </a:t>
            </a:r>
            <a:r>
              <a:rPr lang="fr-FR" sz="2000" dirty="0" err="1"/>
              <a:t>also</a:t>
            </a:r>
            <a:r>
              <a:rPr lang="fr-FR" sz="2000" dirty="0"/>
              <a:t> </a:t>
            </a:r>
            <a:r>
              <a:rPr lang="en-US" sz="2000" dirty="0"/>
              <a:t>Ceria Web page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ceria.dauphine.fr</a:t>
            </a: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800" dirty="0"/>
              <a:t>SD SQL Server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fr-FR" sz="2400" dirty="0" err="1"/>
              <a:t>Soror</a:t>
            </a:r>
            <a:r>
              <a:rPr lang="fr-FR" sz="2400" dirty="0"/>
              <a:t> </a:t>
            </a:r>
            <a:r>
              <a:rPr lang="fr-FR" sz="2400" dirty="0" err="1"/>
              <a:t>Sahri</a:t>
            </a:r>
            <a:r>
              <a:rPr lang="fr-FR" sz="2400" dirty="0"/>
              <a:t>  (CERIA, </a:t>
            </a:r>
            <a:r>
              <a:rPr lang="fr-FR" sz="2400" dirty="0" err="1"/>
              <a:t>Ph.D</a:t>
            </a:r>
            <a:r>
              <a:rPr lang="fr-FR" sz="2400" dirty="0"/>
              <a:t>.)</a:t>
            </a:r>
            <a:endParaRPr lang="en-US" sz="2400" dirty="0"/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ransition spd="slow">
    <p:random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38950" cy="638175"/>
          </a:xfrm>
        </p:spPr>
        <p:txBody>
          <a:bodyPr/>
          <a:lstStyle/>
          <a:p>
            <a:r>
              <a:rPr lang="fr-FR" sz="3600"/>
              <a:t>Credits: Funding</a:t>
            </a:r>
            <a:endParaRPr lang="fr-MC" sz="36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5029200" cy="2836863"/>
          </a:xfrm>
          <a:ln>
            <a:solidFill>
              <a:srgbClr val="00FF00"/>
            </a:solidFill>
          </a:ln>
        </p:spPr>
        <p:txBody>
          <a:bodyPr/>
          <a:lstStyle/>
          <a:p>
            <a:pPr lvl="1"/>
            <a:r>
              <a:rPr lang="fr-FR" dirty="0"/>
              <a:t>CEE-</a:t>
            </a:r>
            <a:r>
              <a:rPr lang="fr-FR" dirty="0" err="1"/>
              <a:t>EGov</a:t>
            </a:r>
            <a:r>
              <a:rPr lang="fr-FR" dirty="0"/>
              <a:t> </a:t>
            </a:r>
            <a:r>
              <a:rPr lang="fr-FR" dirty="0" smtClean="0"/>
              <a:t>bus </a:t>
            </a:r>
            <a:r>
              <a:rPr lang="fr-FR" dirty="0" err="1" smtClean="0"/>
              <a:t>project</a:t>
            </a:r>
            <a:endParaRPr lang="fr-FR" dirty="0"/>
          </a:p>
          <a:p>
            <a:pPr lvl="1"/>
            <a:r>
              <a:rPr lang="fr-FR" dirty="0"/>
              <a:t>Microsoft </a:t>
            </a:r>
            <a:r>
              <a:rPr lang="fr-FR" dirty="0" err="1"/>
              <a:t>Research</a:t>
            </a:r>
            <a:r>
              <a:rPr lang="en-US" dirty="0"/>
              <a:t> </a:t>
            </a:r>
            <a:endParaRPr lang="fr-FR" dirty="0"/>
          </a:p>
          <a:p>
            <a:pPr lvl="1"/>
            <a:r>
              <a:rPr lang="en-US" dirty="0"/>
              <a:t>CEE-ICONS project</a:t>
            </a:r>
            <a:endParaRPr lang="fr-FR" dirty="0"/>
          </a:p>
          <a:p>
            <a:pPr lvl="1"/>
            <a:r>
              <a:rPr lang="fr-FR" dirty="0"/>
              <a:t>IBM </a:t>
            </a:r>
            <a:r>
              <a:rPr lang="fr-FR" dirty="0" err="1"/>
              <a:t>Research</a:t>
            </a:r>
            <a:r>
              <a:rPr lang="fr-FR" dirty="0"/>
              <a:t> (Almaden)</a:t>
            </a:r>
          </a:p>
          <a:p>
            <a:pPr lvl="1"/>
            <a:r>
              <a:rPr lang="fr-FR" dirty="0"/>
              <a:t>HP </a:t>
            </a:r>
            <a:r>
              <a:rPr lang="fr-FR" dirty="0" err="1"/>
              <a:t>Labs</a:t>
            </a:r>
            <a:r>
              <a:rPr lang="fr-FR" dirty="0"/>
              <a:t> (</a:t>
            </a:r>
            <a:r>
              <a:rPr lang="fr-FR" dirty="0" err="1"/>
              <a:t>Palo</a:t>
            </a:r>
            <a:r>
              <a:rPr lang="fr-FR" dirty="0"/>
              <a:t> Alto)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69225" cy="1308100"/>
          </a:xfrm>
          <a:ln/>
        </p:spPr>
        <p:txBody>
          <a:bodyPr/>
          <a:lstStyle/>
          <a:p>
            <a:r>
              <a:rPr lang="en-US" sz="8000"/>
              <a:t>END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7772400" cy="571500"/>
          </a:xfrm>
          <a:noFill/>
          <a:ln/>
        </p:spPr>
        <p:txBody>
          <a:bodyPr/>
          <a:lstStyle/>
          <a:p>
            <a:pPr marL="342900" indent="-342900"/>
            <a:r>
              <a:rPr lang="en-US" sz="2800">
                <a:solidFill>
                  <a:srgbClr val="00FF00"/>
                </a:solidFill>
              </a:rPr>
              <a:t>Thank you for your attention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3200400" y="5337175"/>
            <a:ext cx="2668588" cy="731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AFD00"/>
                </a:solidFill>
              </a:rPr>
              <a:t>Witold Litwin</a:t>
            </a:r>
            <a:endParaRPr lang="en-US" sz="1800">
              <a:solidFill>
                <a:srgbClr val="00FF00"/>
              </a:solidFill>
            </a:endParaRPr>
          </a:p>
          <a:p>
            <a:r>
              <a:rPr lang="en-US" sz="1800">
                <a:solidFill>
                  <a:srgbClr val="00FF00"/>
                </a:solidFill>
              </a:rPr>
              <a:t>Witold.litwin@dauphine.fr</a:t>
            </a: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914400" y="4191000"/>
          <a:ext cx="9429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4" name="Photo Editor Photo" r:id="rId4" imgW="942857" imgH="1286055" progId="">
                  <p:embed/>
                </p:oleObj>
              </mc:Choice>
              <mc:Fallback>
                <p:oleObj name="Photo Editor Photo" r:id="rId4" imgW="942857" imgH="128605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9429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253442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err="1" smtClean="0"/>
              <a:t>Subqueries</a:t>
            </a:r>
            <a:r>
              <a:rPr lang="en-US" sz="36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In Where or Select or From Clauses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With Exists or Not Exists or Aggregates…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Non-correlated or correlated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 Non-correlated </a:t>
            </a:r>
            <a:r>
              <a:rPr lang="en-US" sz="3600" dirty="0" err="1" smtClean="0"/>
              <a:t>subquery</a:t>
            </a:r>
            <a:endParaRPr lang="en-US" sz="3600" dirty="0" smtClean="0"/>
          </a:p>
          <a:p>
            <a:pPr lvl="2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AFD00"/>
                </a:solidFill>
              </a:rPr>
              <a:t>Select S# from S where status = (Select Max(</a:t>
            </a:r>
            <a:r>
              <a:rPr lang="en-US" sz="2800" dirty="0" err="1" smtClean="0">
                <a:solidFill>
                  <a:srgbClr val="FAFD00"/>
                </a:solidFill>
              </a:rPr>
              <a:t>X.status</a:t>
            </a:r>
            <a:r>
              <a:rPr lang="en-US" sz="2800" dirty="0" smtClean="0">
                <a:solidFill>
                  <a:srgbClr val="FAFD00"/>
                </a:solidFill>
              </a:rPr>
              <a:t>) from S as X)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for </a:t>
            </a:r>
            <a:r>
              <a:rPr lang="en-US" sz="3200" dirty="0" err="1" smtClean="0"/>
              <a:t>subquery</a:t>
            </a:r>
            <a:r>
              <a:rPr lang="en-US" sz="3200" dirty="0" smtClean="0"/>
              <a:t>, then scan for </a:t>
            </a:r>
            <a:r>
              <a:rPr lang="en-US" sz="3200" dirty="0" err="1" smtClean="0"/>
              <a:t>superquery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253442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600" dirty="0" smtClean="0"/>
              <a:t>Correlated </a:t>
            </a:r>
            <a:r>
              <a:rPr lang="en-US" sz="3600" dirty="0" err="1" smtClean="0"/>
              <a:t>Subqueries</a:t>
            </a:r>
            <a:endParaRPr lang="en-US" sz="36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Select S# from S where not exists 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FAFD00"/>
                </a:solidFill>
              </a:rPr>
              <a:t>	(Select * from SP where S.S# = SP.S#)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Your Proposal here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253442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Like (…)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Scan with a pattern matching or regular expression 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3600" dirty="0" smtClean="0"/>
              <a:t>Result delivered to the client or output table</a:t>
            </a:r>
          </a:p>
          <a:p>
            <a:pPr marL="342900" lvl="2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3600" dirty="0" smtClean="0"/>
              <a:t>Your Thesis here</a:t>
            </a: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001000" cy="643766"/>
          </a:xfrm>
          <a:ln/>
        </p:spPr>
        <p:txBody>
          <a:bodyPr/>
          <a:lstStyle/>
          <a:p>
            <a:r>
              <a:rPr lang="en-US" sz="3600" dirty="0" smtClean="0"/>
              <a:t>Relational Operations over LH* tables</a:t>
            </a:r>
            <a:endParaRPr lang="en-US" sz="36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253442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Cartesian Product &amp; Projection &amp; Restriction…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solidFill>
                  <a:srgbClr val="FAFD00"/>
                </a:solidFill>
              </a:rPr>
              <a:t>	</a:t>
            </a:r>
            <a:r>
              <a:rPr lang="en-US" dirty="0" smtClean="0">
                <a:solidFill>
                  <a:srgbClr val="FAFD00"/>
                </a:solidFill>
              </a:rPr>
              <a:t>Select Status, Qty From S, SP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AFD00"/>
                </a:solidFill>
              </a:rPr>
              <a:t>		Where City = “Paris”</a:t>
            </a:r>
            <a:endParaRPr lang="en-US" sz="3600" dirty="0" smtClean="0">
              <a:solidFill>
                <a:srgbClr val="FAFD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for local restrictions and projection with result for S into T1 and for SP into T2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Scan T1 delivering every </a:t>
            </a:r>
            <a:r>
              <a:rPr lang="en-US" sz="3200" dirty="0" err="1" smtClean="0"/>
              <a:t>tuple</a:t>
            </a:r>
            <a:r>
              <a:rPr lang="en-US" sz="3200" dirty="0" smtClean="0"/>
              <a:t> towards every bucket of T3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Details not that simple since some flow control is necessary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Deliver the result of the </a:t>
            </a:r>
            <a:r>
              <a:rPr lang="en-US" dirty="0" err="1" smtClean="0"/>
              <a:t>tuple</a:t>
            </a:r>
            <a:r>
              <a:rPr lang="en-US" dirty="0" smtClean="0"/>
              <a:t> merge over every couple to T4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New or Non-standard Aggregate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</a:rPr>
              <a:t>Covariance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</a:rPr>
              <a:t>Correlation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</a:rPr>
              <a:t>Moving Average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</a:rPr>
              <a:t>Cube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</a:rPr>
              <a:t>Rollup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  <a:sym typeface="Symbol"/>
              </a:rPr>
              <a:t> -Cube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AFD00"/>
                </a:solidFill>
                <a:sym typeface="Symbol"/>
              </a:rPr>
              <a:t>Skyline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/>
              </a:rPr>
              <a:t>… (see my class on advanced SQL)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/>
              </a:rPr>
              <a:t>Your Thesis here</a:t>
            </a:r>
            <a:endParaRPr lang="en-US" dirty="0" smtClean="0"/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Indexes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AFD00"/>
                </a:solidFill>
              </a:rPr>
              <a:t>Create Index SX on S (</a:t>
            </a:r>
            <a:r>
              <a:rPr lang="en-US" dirty="0" err="1" smtClean="0">
                <a:solidFill>
                  <a:srgbClr val="FAFD00"/>
                </a:solidFill>
              </a:rPr>
              <a:t>sname</a:t>
            </a:r>
            <a:r>
              <a:rPr lang="en-US" dirty="0" smtClean="0">
                <a:solidFill>
                  <a:srgbClr val="FAFD00"/>
                </a:solidFill>
              </a:rPr>
              <a:t>);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Create, e.g., LH* file with records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 smtClean="0"/>
              <a:t>	(</a:t>
            </a:r>
            <a:r>
              <a:rPr lang="en-US" u="sng" dirty="0" err="1" smtClean="0"/>
              <a:t>Sname</a:t>
            </a:r>
            <a:r>
              <a:rPr lang="en-US" dirty="0" smtClean="0"/>
              <a:t>,  (S#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S#</a:t>
            </a:r>
            <a:r>
              <a:rPr lang="en-US" baseline="-25000" dirty="0" smtClean="0"/>
              <a:t>2</a:t>
            </a:r>
            <a:r>
              <a:rPr lang="en-US" dirty="0" smtClean="0"/>
              <a:t>,..)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dirty="0" smtClean="0"/>
              <a:t>Where each </a:t>
            </a:r>
            <a:r>
              <a:rPr lang="en-US" dirty="0" err="1" smtClean="0"/>
              <a:t>S</a:t>
            </a:r>
            <a:r>
              <a:rPr lang="en-US" i="1" dirty="0" err="1" smtClean="0"/>
              <a:t>#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key of a </a:t>
            </a:r>
            <a:r>
              <a:rPr lang="en-US" dirty="0" err="1" smtClean="0"/>
              <a:t>tuple</a:t>
            </a:r>
            <a:r>
              <a:rPr lang="en-US" dirty="0" smtClean="0"/>
              <a:t> with </a:t>
            </a:r>
            <a:r>
              <a:rPr lang="en-US" dirty="0" err="1" smtClean="0"/>
              <a:t>Sname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Notice that an SDDS index is not affected by location changes due to splits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A potentially huge advantage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1443985"/>
          </a:xfrm>
          <a:ln/>
        </p:spPr>
        <p:txBody>
          <a:bodyPr/>
          <a:lstStyle/>
          <a:p>
            <a:r>
              <a:rPr lang="en-US" dirty="0" smtClean="0"/>
              <a:t>Relational Operations over LH* tables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14488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For an ordered index use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RP* scheme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 Baton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a k-d index use 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k-</a:t>
            </a:r>
            <a:r>
              <a:rPr lang="en-US" dirty="0" smtClean="0"/>
              <a:t>RP*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 SD-</a:t>
            </a:r>
            <a:r>
              <a:rPr lang="en-US" dirty="0" err="1" smtClean="0"/>
              <a:t>Rtree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…  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58825"/>
          </a:xfrm>
        </p:spPr>
        <p:txBody>
          <a:bodyPr/>
          <a:lstStyle/>
          <a:p>
            <a:endParaRPr lang="fr-FR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7940" name="Picture 4" descr="Van%20Gogh%20-%20Starry%20Night%20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Data remain available despite :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any single server failure &amp; most of  two server failures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or any up to </a:t>
            </a:r>
            <a:r>
              <a:rPr lang="en-US" sz="3600" i="1" dirty="0"/>
              <a:t>k</a:t>
            </a:r>
            <a:r>
              <a:rPr lang="en-US" sz="3600" i="1" dirty="0" smtClean="0"/>
              <a:t>-</a:t>
            </a:r>
            <a:r>
              <a:rPr lang="en-US" sz="3600" dirty="0" smtClean="0"/>
              <a:t>server</a:t>
            </a:r>
            <a:r>
              <a:rPr lang="en-US" sz="3600" i="1" dirty="0" smtClean="0"/>
              <a:t> </a:t>
            </a:r>
            <a:r>
              <a:rPr lang="en-US" sz="3600" dirty="0" smtClean="0"/>
              <a:t>failure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 </a:t>
            </a:r>
            <a:r>
              <a:rPr lang="en-US" sz="3200" i="1" dirty="0" smtClean="0"/>
              <a:t>k - </a:t>
            </a:r>
            <a:r>
              <a:rPr lang="en-US" sz="3200" dirty="0" smtClean="0"/>
              <a:t>availability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and some catastrophic failures</a:t>
            </a:r>
          </a:p>
          <a:p>
            <a:pPr>
              <a:lnSpc>
                <a:spcPct val="90000"/>
              </a:lnSpc>
            </a:pPr>
            <a:r>
              <a:rPr lang="en-US" sz="4000" i="1" dirty="0"/>
              <a:t>k</a:t>
            </a:r>
            <a:r>
              <a:rPr lang="en-US" sz="4000" i="1" dirty="0" smtClean="0"/>
              <a:t> </a:t>
            </a:r>
            <a:r>
              <a:rPr lang="en-US" sz="4000" dirty="0"/>
              <a:t>scales  with the file size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To offset the reliability decline which would otherwise </a:t>
            </a:r>
            <a:r>
              <a:rPr lang="en-US" sz="3600" dirty="0" smtClean="0"/>
              <a:t>occur</a:t>
            </a:r>
            <a:endParaRPr lang="en-US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66877"/>
          </a:xfrm>
          <a:ln/>
        </p:spPr>
        <p:txBody>
          <a:bodyPr/>
          <a:lstStyle/>
          <a:p>
            <a:r>
              <a:rPr lang="en-US" dirty="0" smtClean="0"/>
              <a:t>Relational Queries over SDDSs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57298"/>
            <a:ext cx="8001056" cy="53578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For most, LH* based implementation appears easily feasible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The analysis applies to some extent to other potential applications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e.g., </a:t>
            </a:r>
            <a:r>
              <a:rPr lang="en-US" sz="3600" dirty="0" smtClean="0"/>
              <a:t>Data Mining</a:t>
            </a:r>
            <a:endParaRPr lang="en-US" sz="3200" dirty="0" smtClean="0"/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Three </a:t>
            </a:r>
            <a:r>
              <a:rPr lang="en-US" sz="4000" dirty="0"/>
              <a:t>principles for high-availability SDDS schemes are currently known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mirroring  (LH*m)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striping (LH*s)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rgbClr val="FAFD00"/>
                </a:solidFill>
              </a:rPr>
              <a:t>grouping (LH*g, LH*</a:t>
            </a:r>
            <a:r>
              <a:rPr lang="en-US" sz="3600" dirty="0" err="1">
                <a:solidFill>
                  <a:srgbClr val="FAFD00"/>
                </a:solidFill>
              </a:rPr>
              <a:t>sa</a:t>
            </a:r>
            <a:r>
              <a:rPr lang="en-US" sz="3600" dirty="0">
                <a:solidFill>
                  <a:srgbClr val="FAFD00"/>
                </a:solidFill>
              </a:rPr>
              <a:t>, LH*</a:t>
            </a:r>
            <a:r>
              <a:rPr lang="en-US" sz="3600" dirty="0" err="1">
                <a:solidFill>
                  <a:srgbClr val="FAFD00"/>
                </a:solidFill>
              </a:rPr>
              <a:t>rs</a:t>
            </a:r>
            <a:r>
              <a:rPr lang="en-US" sz="3600" dirty="0">
                <a:solidFill>
                  <a:srgbClr val="FAFD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Realize different performance trade-offs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9628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Mirroring 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Lets for instant switch to the backup copy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Costs most  in storage overhead </a:t>
            </a:r>
          </a:p>
          <a:p>
            <a:pPr lvl="2">
              <a:lnSpc>
                <a:spcPct val="90000"/>
              </a:lnSpc>
            </a:pPr>
            <a:r>
              <a:rPr lang="en-US" sz="3600" i="1" dirty="0" smtClean="0"/>
              <a:t>k </a:t>
            </a:r>
            <a:r>
              <a:rPr lang="en-US" sz="3600" dirty="0" smtClean="0"/>
              <a:t>* 100 %</a:t>
            </a:r>
            <a:endParaRPr lang="en-US" sz="3600" i="1" dirty="0" smtClean="0"/>
          </a:p>
          <a:p>
            <a:pPr lvl="1">
              <a:lnSpc>
                <a:spcPct val="90000"/>
              </a:lnSpc>
            </a:pPr>
            <a:r>
              <a:rPr lang="en-US" sz="4000" dirty="0" smtClean="0"/>
              <a:t>Hardly applicable for more than 2 copies per site. </a:t>
            </a:r>
          </a:p>
          <a:p>
            <a:pPr>
              <a:lnSpc>
                <a:spcPct val="90000"/>
              </a:lnSpc>
            </a:pPr>
            <a:endParaRPr lang="en-US" sz="4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9628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Striping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Storage overhead of </a:t>
            </a:r>
            <a:r>
              <a:rPr lang="en-US" sz="3600" i="1" dirty="0" smtClean="0"/>
              <a:t>O</a:t>
            </a:r>
            <a:r>
              <a:rPr lang="en-US" sz="3600" dirty="0" smtClean="0"/>
              <a:t> (</a:t>
            </a:r>
            <a:r>
              <a:rPr lang="en-US" sz="3600" i="1" dirty="0" smtClean="0"/>
              <a:t>k / m</a:t>
            </a:r>
            <a:r>
              <a:rPr lang="en-US" sz="3600" dirty="0" smtClean="0"/>
              <a:t>)</a:t>
            </a:r>
            <a:r>
              <a:rPr lang="en-US" sz="3600" i="1" dirty="0" smtClean="0"/>
              <a:t>  </a:t>
            </a:r>
            <a:r>
              <a:rPr lang="en-US" sz="36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3600" i="1" dirty="0" smtClean="0"/>
              <a:t>m </a:t>
            </a:r>
            <a:r>
              <a:rPr lang="en-US" sz="3600" dirty="0" smtClean="0"/>
              <a:t>times higher messaging cost of a record search</a:t>
            </a:r>
          </a:p>
          <a:p>
            <a:pPr lvl="1">
              <a:lnSpc>
                <a:spcPct val="90000"/>
              </a:lnSpc>
            </a:pPr>
            <a:r>
              <a:rPr lang="en-US" sz="3600" i="1" dirty="0" smtClean="0"/>
              <a:t>m </a:t>
            </a:r>
            <a:r>
              <a:rPr lang="en-US" sz="3600" dirty="0" smtClean="0"/>
              <a:t>- number of stripes for a record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 </a:t>
            </a:r>
            <a:r>
              <a:rPr lang="en-US" sz="3600" i="1" dirty="0" smtClean="0"/>
              <a:t>k</a:t>
            </a:r>
            <a:r>
              <a:rPr lang="en-US" sz="3600" dirty="0" smtClean="0"/>
              <a:t> – number of parity stripes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At least</a:t>
            </a:r>
            <a:r>
              <a:rPr lang="en-US" sz="3600" i="1" dirty="0" smtClean="0"/>
              <a:t> m </a:t>
            </a:r>
            <a:r>
              <a:rPr lang="en-US" sz="3600" dirty="0" smtClean="0"/>
              <a:t>+ </a:t>
            </a:r>
            <a:r>
              <a:rPr lang="en-US" sz="3600" i="1" dirty="0" smtClean="0"/>
              <a:t>k </a:t>
            </a:r>
            <a:r>
              <a:rPr lang="en-US" sz="3600" dirty="0" smtClean="0"/>
              <a:t>times higher record search costs while a segment is unavailable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Or bucket being recovered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Grouping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Storage overhead of </a:t>
            </a:r>
            <a:r>
              <a:rPr lang="en-US" sz="3200" i="1" dirty="0" smtClean="0"/>
              <a:t>O</a:t>
            </a:r>
            <a:r>
              <a:rPr lang="en-US" sz="3200" dirty="0" smtClean="0"/>
              <a:t> (</a:t>
            </a:r>
            <a:r>
              <a:rPr lang="en-US" sz="3200" i="1" dirty="0" smtClean="0"/>
              <a:t>k / m</a:t>
            </a:r>
            <a:r>
              <a:rPr lang="en-US" sz="3200" dirty="0" smtClean="0"/>
              <a:t>)</a:t>
            </a:r>
            <a:r>
              <a:rPr lang="en-US" sz="3200" i="1" dirty="0" smtClean="0"/>
              <a:t>  </a:t>
            </a:r>
            <a:r>
              <a:rPr lang="en-US" sz="32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i="1" dirty="0" smtClean="0"/>
              <a:t>m </a:t>
            </a:r>
            <a:r>
              <a:rPr lang="en-US" sz="3200" dirty="0" smtClean="0"/>
              <a:t>= number of  data records in a </a:t>
            </a:r>
            <a:r>
              <a:rPr lang="en-US" sz="3200" i="1" dirty="0" smtClean="0"/>
              <a:t>record (bucket) group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</a:t>
            </a:r>
            <a:r>
              <a:rPr lang="en-US" sz="3200" i="1" dirty="0" smtClean="0"/>
              <a:t>k </a:t>
            </a:r>
            <a:r>
              <a:rPr lang="en-US" sz="3200" dirty="0" smtClean="0"/>
              <a:t>– number of parity records per group</a:t>
            </a:r>
          </a:p>
          <a:p>
            <a:pPr lvl="1">
              <a:lnSpc>
                <a:spcPct val="90000"/>
              </a:lnSpc>
            </a:pPr>
            <a:r>
              <a:rPr lang="en-US" sz="3200" i="1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No messaging overhead of a record search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At least</a:t>
            </a:r>
            <a:r>
              <a:rPr lang="en-US" sz="3200" i="1" dirty="0" smtClean="0"/>
              <a:t> m </a:t>
            </a:r>
            <a:r>
              <a:rPr lang="en-US" sz="3200" dirty="0" smtClean="0"/>
              <a:t>+ </a:t>
            </a:r>
            <a:r>
              <a:rPr lang="en-US" sz="3200" i="1" dirty="0" smtClean="0"/>
              <a:t>k </a:t>
            </a:r>
            <a:r>
              <a:rPr lang="en-US" sz="3200" dirty="0" smtClean="0"/>
              <a:t>times higher record search costs while a segment is unavailable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58825"/>
          </a:xfrm>
          <a:ln/>
        </p:spPr>
        <p:txBody>
          <a:bodyPr/>
          <a:lstStyle/>
          <a:p>
            <a:r>
              <a:rPr lang="en-US"/>
              <a:t>High-availability SDDS  schemes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486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i="1" dirty="0" smtClean="0"/>
              <a:t>Grouping appears most practical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Good question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How to do it in practice ?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One reply : LH*</a:t>
            </a:r>
            <a:r>
              <a:rPr lang="en-US" sz="4000" baseline="-25000" dirty="0" smtClean="0"/>
              <a:t>RS</a:t>
            </a:r>
          </a:p>
          <a:p>
            <a:pPr lvl="1">
              <a:lnSpc>
                <a:spcPct val="90000"/>
              </a:lnSpc>
            </a:pPr>
            <a:r>
              <a:rPr lang="en-US" sz="4000" dirty="0" smtClean="0"/>
              <a:t>A general industrial concept: RAIN </a:t>
            </a:r>
          </a:p>
          <a:p>
            <a:pPr lvl="2">
              <a:lnSpc>
                <a:spcPct val="90000"/>
              </a:lnSpc>
            </a:pPr>
            <a:r>
              <a:rPr lang="en-US" sz="3600" dirty="0" smtClean="0"/>
              <a:t> Redundant Array of Independent Nodes</a:t>
            </a:r>
          </a:p>
          <a:p>
            <a:pPr>
              <a:lnSpc>
                <a:spcPct val="90000"/>
              </a:lnSpc>
            </a:pPr>
            <a:r>
              <a:rPr lang="fr-FR" sz="2400" dirty="0" smtClean="0">
                <a:hlinkClick r:id="rId3"/>
              </a:rPr>
              <a:t>http://continuousdataprotection.blogspot.com/2006/04/larchitecture-rain-adopte-pour-la.html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65125"/>
            <a:ext cx="6838950" cy="758825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Record Groups</a:t>
            </a: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8305800" cy="5181600"/>
          </a:xfrm>
        </p:spPr>
        <p:txBody>
          <a:bodyPr/>
          <a:lstStyle/>
          <a:p>
            <a:r>
              <a:rPr lang="en-BZ" sz="2800" dirty="0"/>
              <a:t>LH*</a:t>
            </a:r>
            <a:r>
              <a:rPr lang="en-BZ" sz="1000" dirty="0"/>
              <a:t>RS</a:t>
            </a:r>
            <a:r>
              <a:rPr lang="en-BZ" sz="2800" dirty="0"/>
              <a:t> records</a:t>
            </a:r>
          </a:p>
          <a:p>
            <a:pPr lvl="1"/>
            <a:r>
              <a:rPr lang="en-BZ" sz="2400" dirty="0"/>
              <a:t>LH* </a:t>
            </a:r>
            <a:r>
              <a:rPr lang="en-BZ" sz="2400" i="1" dirty="0"/>
              <a:t>data</a:t>
            </a:r>
            <a:r>
              <a:rPr lang="en-BZ" sz="2400" dirty="0"/>
              <a:t> records &amp; </a:t>
            </a:r>
            <a:r>
              <a:rPr lang="en-BZ" sz="2400" i="1" dirty="0"/>
              <a:t>parity</a:t>
            </a:r>
            <a:r>
              <a:rPr lang="en-BZ" sz="2400" dirty="0"/>
              <a:t> records</a:t>
            </a:r>
          </a:p>
          <a:p>
            <a:r>
              <a:rPr lang="en-BZ" sz="2800" dirty="0"/>
              <a:t>Records with same </a:t>
            </a:r>
            <a:r>
              <a:rPr lang="en-BZ" sz="2800" i="1" dirty="0"/>
              <a:t>rank r</a:t>
            </a:r>
            <a:r>
              <a:rPr lang="en-BZ" sz="2800" dirty="0"/>
              <a:t> in the bucket group form a </a:t>
            </a:r>
            <a:r>
              <a:rPr lang="en-BZ" sz="2800" i="1" dirty="0"/>
              <a:t>record </a:t>
            </a:r>
            <a:r>
              <a:rPr lang="en-BZ" sz="2800" dirty="0"/>
              <a:t>group</a:t>
            </a:r>
            <a:r>
              <a:rPr lang="en-BZ" sz="2800" i="1" dirty="0"/>
              <a:t> </a:t>
            </a:r>
          </a:p>
          <a:p>
            <a:r>
              <a:rPr lang="en-BZ" sz="2800" dirty="0"/>
              <a:t>Each record group gets </a:t>
            </a:r>
            <a:r>
              <a:rPr lang="en-BZ" sz="2800" i="1" dirty="0"/>
              <a:t>n parity</a:t>
            </a:r>
            <a:r>
              <a:rPr lang="en-BZ" sz="2800" dirty="0"/>
              <a:t> records</a:t>
            </a:r>
          </a:p>
          <a:p>
            <a:pPr lvl="1"/>
            <a:r>
              <a:rPr lang="en-BZ" sz="2400" dirty="0"/>
              <a:t>Computed using Reed-Salomon erasure correction codes</a:t>
            </a:r>
          </a:p>
          <a:p>
            <a:pPr lvl="2"/>
            <a:r>
              <a:rPr lang="en-BZ" dirty="0"/>
              <a:t>Additions and multiplications in Galois Fields</a:t>
            </a:r>
          </a:p>
          <a:p>
            <a:pPr lvl="2"/>
            <a:r>
              <a:rPr lang="en-BZ" sz="2000" dirty="0"/>
              <a:t>See the </a:t>
            </a:r>
            <a:r>
              <a:rPr lang="en-BZ" sz="2000" dirty="0" err="1"/>
              <a:t>Sigmod</a:t>
            </a:r>
            <a:r>
              <a:rPr lang="en-BZ" sz="2000" dirty="0"/>
              <a:t> 2000 paper on the Web site for details</a:t>
            </a:r>
          </a:p>
          <a:p>
            <a:r>
              <a:rPr lang="en-BZ" sz="2800" i="1" dirty="0"/>
              <a:t>r </a:t>
            </a:r>
            <a:r>
              <a:rPr lang="en-BZ" sz="2800" dirty="0"/>
              <a:t>is the common key of these records</a:t>
            </a:r>
          </a:p>
          <a:p>
            <a:r>
              <a:rPr lang="en-BZ" sz="2800" dirty="0">
                <a:solidFill>
                  <a:schemeClr val="tx2"/>
                </a:solidFill>
              </a:rPr>
              <a:t>Each group supports unavailability of up to </a:t>
            </a:r>
            <a:r>
              <a:rPr lang="en-BZ" sz="2800" i="1" dirty="0">
                <a:solidFill>
                  <a:schemeClr val="tx2"/>
                </a:solidFill>
              </a:rPr>
              <a:t>n </a:t>
            </a:r>
            <a:r>
              <a:rPr lang="en-BZ" sz="2800" dirty="0">
                <a:solidFill>
                  <a:schemeClr val="tx2"/>
                </a:solidFill>
              </a:rPr>
              <a:t>of its members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5638800" cy="838200"/>
          </a:xfrm>
          <a:solidFill>
            <a:srgbClr val="969696"/>
          </a:solidFill>
        </p:spPr>
        <p:txBody>
          <a:bodyPr/>
          <a:lstStyle/>
          <a:p>
            <a:r>
              <a:rPr lang="fr-FR"/>
              <a:t>LH*</a:t>
            </a:r>
            <a:r>
              <a:rPr lang="fr-FR" baseline="-25000"/>
              <a:t>RS</a:t>
            </a:r>
            <a:r>
              <a:rPr lang="fr-FR"/>
              <a:t> Record Groups </a:t>
            </a:r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289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533400" y="2133600"/>
          <a:ext cx="8305800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r:id="rId4" imgW="5434584" imgH="2630424" progId="Word.Picture.8">
                  <p:embed/>
                </p:oleObj>
              </mc:Choice>
              <mc:Fallback>
                <p:oleObj r:id="rId4" imgW="5434584" imgH="2630424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305800" cy="402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</a:rPr>
              <a:t>Data records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</a:rPr>
              <a:t>Parity records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5888" y="4710113"/>
              <a:ext cx="1081087" cy="1054100"/>
            </p14:xfrm>
          </p:contentPart>
        </mc:Choice>
        <mc:Fallback xmlns="">
          <p:pic>
            <p:nvPicPr>
              <p:cNvPr id="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4028" y="4698589"/>
                <a:ext cx="1104089" cy="1078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4888" y="4540250"/>
              <a:ext cx="1625600" cy="1411288"/>
            </p14:xfrm>
          </p:contentPart>
        </mc:Choice>
        <mc:Fallback xmlns="">
          <p:pic>
            <p:nvPicPr>
              <p:cNvPr id="3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5152" y="4526837"/>
                <a:ext cx="1649039" cy="1435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3492500"/>
              <a:ext cx="1212850" cy="481013"/>
            </p14:xfrm>
          </p:contentPart>
        </mc:Choice>
        <mc:Fallback xmlns="">
          <p:pic>
            <p:nvPicPr>
              <p:cNvPr id="129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5460" y="3481005"/>
                <a:ext cx="1221858" cy="49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0313" y="2819400"/>
              <a:ext cx="1706562" cy="265113"/>
            </p14:xfrm>
          </p:contentPart>
        </mc:Choice>
        <mc:Fallback xmlns="">
          <p:pic>
            <p:nvPicPr>
              <p:cNvPr id="129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2387" y="2811149"/>
                <a:ext cx="1720252" cy="2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3863" y="3702050"/>
              <a:ext cx="474662" cy="630238"/>
            </p14:xfrm>
          </p:contentPart>
        </mc:Choice>
        <mc:Fallback xmlns="">
          <p:pic>
            <p:nvPicPr>
              <p:cNvPr id="129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60622" y="3697368"/>
                <a:ext cx="481865" cy="63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9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3759200"/>
              <a:ext cx="447675" cy="471488"/>
            </p14:xfrm>
          </p:contentPart>
        </mc:Choice>
        <mc:Fallback xmlns="">
          <p:pic>
            <p:nvPicPr>
              <p:cNvPr id="129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2560" y="3756321"/>
                <a:ext cx="454861" cy="477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9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5449888"/>
              <a:ext cx="231775" cy="314325"/>
            </p14:xfrm>
          </p:contentPart>
        </mc:Choice>
        <mc:Fallback xmlns="">
          <p:pic>
            <p:nvPicPr>
              <p:cNvPr id="129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66087" y="5441607"/>
                <a:ext cx="243144" cy="325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5516563"/>
              <a:ext cx="163512" cy="228600"/>
            </p14:xfrm>
          </p:contentPart>
        </mc:Choice>
        <mc:Fallback xmlns="">
          <p:pic>
            <p:nvPicPr>
              <p:cNvPr id="129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5300" y="5511883"/>
                <a:ext cx="172213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3421063"/>
              <a:ext cx="3990975" cy="735012"/>
            </p14:xfrm>
          </p:contentPart>
        </mc:Choice>
        <mc:Fallback xmlns="">
          <p:pic>
            <p:nvPicPr>
              <p:cNvPr id="129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80426" y="3409260"/>
                <a:ext cx="4006822" cy="7568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858000" cy="685800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US"/>
              <a:t>Scalable availability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3124200"/>
          </a:xfrm>
        </p:spPr>
        <p:txBody>
          <a:bodyPr/>
          <a:lstStyle/>
          <a:p>
            <a:r>
              <a:rPr lang="en-US" dirty="0"/>
              <a:t>Create 1 parity bucket per group until </a:t>
            </a:r>
            <a:r>
              <a:rPr lang="fr-FR" i="1" dirty="0"/>
              <a:t>M = </a:t>
            </a:r>
            <a:r>
              <a:rPr lang="en-US" dirty="0"/>
              <a:t>2</a:t>
            </a:r>
            <a:r>
              <a:rPr lang="en-US" sz="4000" i="1" baseline="30000" dirty="0"/>
              <a:t>i</a:t>
            </a:r>
            <a:r>
              <a:rPr lang="en-US" sz="1600" baseline="30000" dirty="0"/>
              <a:t>1</a:t>
            </a:r>
            <a:r>
              <a:rPr lang="en-US" i="1" baseline="30000" dirty="0"/>
              <a:t> </a:t>
            </a:r>
            <a:r>
              <a:rPr lang="en-US" i="1" dirty="0"/>
              <a:t> </a:t>
            </a:r>
            <a:r>
              <a:rPr lang="en-US" dirty="0"/>
              <a:t>buckets</a:t>
            </a:r>
          </a:p>
          <a:p>
            <a:r>
              <a:rPr lang="fr-FR" dirty="0" err="1"/>
              <a:t>Then</a:t>
            </a:r>
            <a:r>
              <a:rPr lang="fr-FR" dirty="0"/>
              <a:t>, a</a:t>
            </a:r>
            <a:r>
              <a:rPr lang="en-US" dirty="0"/>
              <a:t>t each split, </a:t>
            </a:r>
            <a:endParaRPr lang="fr-FR" dirty="0"/>
          </a:p>
          <a:p>
            <a:pPr lvl="1"/>
            <a:r>
              <a:rPr lang="en-US" dirty="0"/>
              <a:t>add 2</a:t>
            </a:r>
            <a:r>
              <a:rPr lang="en-US" baseline="30000" dirty="0"/>
              <a:t>nd </a:t>
            </a:r>
            <a:r>
              <a:rPr lang="en-US" dirty="0"/>
              <a:t>parity bucket to each existing group </a:t>
            </a:r>
            <a:endParaRPr lang="fr-FR" dirty="0"/>
          </a:p>
          <a:p>
            <a:pPr lvl="1"/>
            <a:r>
              <a:rPr lang="en-US" dirty="0"/>
              <a:t>create 2 parity buckets for new groups until 2</a:t>
            </a:r>
            <a:r>
              <a:rPr lang="en-US" sz="3600" i="1" baseline="30000" dirty="0"/>
              <a:t>i</a:t>
            </a:r>
            <a:r>
              <a:rPr lang="en-US" sz="1400" baseline="30000" dirty="0"/>
              <a:t>2</a:t>
            </a:r>
            <a:r>
              <a:rPr lang="en-US" i="1" baseline="30000" dirty="0"/>
              <a:t> </a:t>
            </a:r>
            <a:r>
              <a:rPr lang="en-US" dirty="0"/>
              <a:t>buckets</a:t>
            </a:r>
          </a:p>
          <a:p>
            <a:r>
              <a:rPr lang="en-US" dirty="0"/>
              <a:t>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838950" cy="758825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</a:t>
            </a:r>
            <a:r>
              <a:rPr lang="en-US"/>
              <a:t>Scalable availability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990600" y="3124200"/>
            <a:ext cx="685800" cy="533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676400" y="25908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10668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990600" y="3124200"/>
            <a:ext cx="152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8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2738" y="2152650"/>
              <a:ext cx="757237" cy="1063625"/>
            </p14:xfrm>
          </p:contentPart>
        </mc:Choice>
        <mc:Fallback xmlns="">
          <p:pic>
            <p:nvPicPr>
              <p:cNvPr id="1648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381" y="2141120"/>
                <a:ext cx="777392" cy="10852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90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676400" y="25908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676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362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048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362200" y="25908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048000" y="25908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3733800" y="25908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2860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838950" cy="758825"/>
          </a:xfrm>
          <a:solidFill>
            <a:srgbClr val="B2B2B2"/>
          </a:solidFill>
          <a:ln/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r>
              <a:rPr lang="en-US"/>
              <a:t>LH*</a:t>
            </a:r>
            <a:r>
              <a:rPr lang="en-US" sz="1800"/>
              <a:t>RS </a:t>
            </a:r>
            <a:r>
              <a:rPr lang="en-US"/>
              <a:t>Scalable availability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66877"/>
          </a:xfrm>
          <a:ln/>
        </p:spPr>
        <p:txBody>
          <a:bodyPr/>
          <a:lstStyle/>
          <a:p>
            <a:r>
              <a:rPr lang="en-US" dirty="0" smtClean="0"/>
              <a:t>Relational Queries over SDDSs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071546"/>
            <a:ext cx="8072494" cy="578645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All the theory of parallel database processing applies to our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 classical work by DeWitt team (U. Madison)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a distinctive advantage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The size of tables matters less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partitioned tables were basically static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See specs of SQL Server, DB2, Oracle…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Now they are scalable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Especially this concerns the size of the output table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Often hard to predict</a:t>
            </a:r>
          </a:p>
        </p:txBody>
      </p:sp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990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676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676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362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048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2362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048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733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733800" y="3124200"/>
            <a:ext cx="152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4419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4572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1828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11430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3733800" y="3124200"/>
            <a:ext cx="685800" cy="533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838950" cy="758825"/>
          </a:xfrm>
          <a:solidFill>
            <a:srgbClr val="B2B2B2"/>
          </a:solidFill>
          <a:ln/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r>
              <a:rPr lang="en-US"/>
              <a:t>LH*</a:t>
            </a:r>
            <a:r>
              <a:rPr lang="en-US" sz="1800"/>
              <a:t>RS </a:t>
            </a:r>
            <a:r>
              <a:rPr lang="en-US"/>
              <a:t>Scalable availability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28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3" y="3689350"/>
              <a:ext cx="468312" cy="576263"/>
            </p14:xfrm>
          </p:contentPart>
        </mc:Choice>
        <mc:Fallback xmlns="">
          <p:pic>
            <p:nvPicPr>
              <p:cNvPr id="1628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295" y="3686827"/>
                <a:ext cx="484896" cy="5867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990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676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676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362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048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2362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3048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3733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7338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419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4572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1828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4419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5105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5105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5791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6477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5791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6477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7162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71628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7848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8001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5257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2514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3200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Rectangle 28"/>
          <p:cNvSpPr>
            <a:spLocks noChangeArrowheads="1"/>
          </p:cNvSpPr>
          <p:nvPr/>
        </p:nvSpPr>
        <p:spPr bwMode="auto">
          <a:xfrm>
            <a:off x="3886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5943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Rectangle 30"/>
          <p:cNvSpPr>
            <a:spLocks noChangeArrowheads="1"/>
          </p:cNvSpPr>
          <p:nvPr/>
        </p:nvSpPr>
        <p:spPr bwMode="auto">
          <a:xfrm>
            <a:off x="6629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7315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>
            <a:off x="43434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>
            <a:off x="990600" y="4876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Rectangle 34"/>
          <p:cNvSpPr>
            <a:spLocks noChangeArrowheads="1"/>
          </p:cNvSpPr>
          <p:nvPr/>
        </p:nvSpPr>
        <p:spPr bwMode="auto">
          <a:xfrm>
            <a:off x="3048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Rectangle 35"/>
          <p:cNvSpPr>
            <a:spLocks noChangeArrowheads="1"/>
          </p:cNvSpPr>
          <p:nvPr/>
        </p:nvSpPr>
        <p:spPr bwMode="auto">
          <a:xfrm>
            <a:off x="4419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Rectangle 36"/>
          <p:cNvSpPr>
            <a:spLocks noChangeArrowheads="1"/>
          </p:cNvSpPr>
          <p:nvPr/>
        </p:nvSpPr>
        <p:spPr bwMode="auto">
          <a:xfrm>
            <a:off x="4572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Rectangle 37"/>
          <p:cNvSpPr>
            <a:spLocks noChangeArrowheads="1"/>
          </p:cNvSpPr>
          <p:nvPr/>
        </p:nvSpPr>
        <p:spPr bwMode="auto">
          <a:xfrm>
            <a:off x="3733800" y="3124200"/>
            <a:ext cx="685800" cy="533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Rectangle 38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838950" cy="758825"/>
          </a:xfrm>
          <a:solidFill>
            <a:srgbClr val="B2B2B2"/>
          </a:solidFill>
          <a:ln/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r>
              <a:rPr lang="en-US"/>
              <a:t>LH*</a:t>
            </a:r>
            <a:r>
              <a:rPr lang="en-US" sz="1800"/>
              <a:t>RS </a:t>
            </a:r>
            <a:r>
              <a:rPr lang="en-US"/>
              <a:t>Scalable availability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990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676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676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362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048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362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048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3733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37338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4419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4572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1828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44196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5105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51054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57912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64770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5791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6477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1"/>
          <p:cNvSpPr>
            <a:spLocks noChangeArrowheads="1"/>
          </p:cNvSpPr>
          <p:nvPr/>
        </p:nvSpPr>
        <p:spPr bwMode="auto">
          <a:xfrm>
            <a:off x="7162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7162800" y="3124200"/>
            <a:ext cx="685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7848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8001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52578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7848600" y="3124200"/>
            <a:ext cx="152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1981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2514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3200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3886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5943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66294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3"/>
          <p:cNvSpPr>
            <a:spLocks noChangeArrowheads="1"/>
          </p:cNvSpPr>
          <p:nvPr/>
        </p:nvSpPr>
        <p:spPr bwMode="auto">
          <a:xfrm>
            <a:off x="7315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84582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8610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8763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>
            <a:off x="106680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38"/>
          <p:cNvSpPr>
            <a:spLocks noChangeArrowheads="1"/>
          </p:cNvSpPr>
          <p:nvPr/>
        </p:nvSpPr>
        <p:spPr bwMode="auto">
          <a:xfrm>
            <a:off x="3048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39"/>
          <p:cNvSpPr>
            <a:spLocks noChangeArrowheads="1"/>
          </p:cNvSpPr>
          <p:nvPr/>
        </p:nvSpPr>
        <p:spPr bwMode="auto">
          <a:xfrm>
            <a:off x="44196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0"/>
          <p:cNvSpPr>
            <a:spLocks noChangeArrowheads="1"/>
          </p:cNvSpPr>
          <p:nvPr/>
        </p:nvSpPr>
        <p:spPr bwMode="auto">
          <a:xfrm>
            <a:off x="4572000" y="2514600"/>
            <a:ext cx="1524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1"/>
          <p:cNvSpPr>
            <a:spLocks noChangeArrowheads="1"/>
          </p:cNvSpPr>
          <p:nvPr/>
        </p:nvSpPr>
        <p:spPr bwMode="auto">
          <a:xfrm>
            <a:off x="3733800" y="3124200"/>
            <a:ext cx="685800" cy="533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7848600" y="3124200"/>
            <a:ext cx="685800" cy="533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3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838950" cy="758825"/>
          </a:xfrm>
          <a:solidFill>
            <a:srgbClr val="B2B2B2"/>
          </a:solidFill>
          <a:ln/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r>
              <a:rPr lang="en-US"/>
              <a:t>LH*</a:t>
            </a:r>
            <a:r>
              <a:rPr lang="en-US" sz="1800"/>
              <a:t>RS </a:t>
            </a:r>
            <a:r>
              <a:rPr lang="en-US"/>
              <a:t>Scalable availability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076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2282825"/>
              <a:ext cx="1309688" cy="1104900"/>
            </p14:xfrm>
          </p:contentPart>
        </mc:Choice>
        <mc:Fallback xmlns="">
          <p:pic>
            <p:nvPicPr>
              <p:cNvPr id="16076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39" y="2275620"/>
                <a:ext cx="1325893" cy="11178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758825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</a:t>
            </a:r>
            <a:r>
              <a:rPr lang="fr-FR"/>
              <a:t>Galois Fields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finite set with algebraic structure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only deal with GF (</a:t>
            </a:r>
            <a:r>
              <a:rPr lang="en-US" sz="2400" i="1" dirty="0"/>
              <a:t>N</a:t>
            </a:r>
            <a:r>
              <a:rPr lang="en-US" sz="2400" dirty="0"/>
              <a:t>) where </a:t>
            </a:r>
            <a:r>
              <a:rPr lang="en-US" sz="2400" i="1" dirty="0"/>
              <a:t>N = </a:t>
            </a:r>
            <a:r>
              <a:rPr lang="en-US" sz="2400" dirty="0"/>
              <a:t>2^</a:t>
            </a:r>
            <a:r>
              <a:rPr lang="en-US" sz="2400" i="1" dirty="0"/>
              <a:t>f </a:t>
            </a:r>
            <a:r>
              <a:rPr lang="en-US" sz="2400" dirty="0"/>
              <a:t>; </a:t>
            </a:r>
            <a:r>
              <a:rPr lang="en-US" sz="2400" i="1" dirty="0"/>
              <a:t>f = </a:t>
            </a:r>
            <a:r>
              <a:rPr lang="en-US" sz="2400" dirty="0"/>
              <a:t>4, 8, 16</a:t>
            </a:r>
            <a:r>
              <a:rPr lang="en-US" sz="2400" i="1" dirty="0"/>
              <a:t>  </a:t>
            </a:r>
          </a:p>
          <a:p>
            <a:pPr lvl="2">
              <a:lnSpc>
                <a:spcPct val="90000"/>
              </a:lnSpc>
            </a:pPr>
            <a:r>
              <a:rPr lang="en-US" sz="2000" i="1" dirty="0"/>
              <a:t>Elements (symbols) are 4-bits, bytes an</a:t>
            </a:r>
            <a:r>
              <a:rPr lang="fr-FR" sz="2000" i="1" dirty="0"/>
              <a:t>d</a:t>
            </a:r>
            <a:r>
              <a:rPr lang="en-US" sz="2000" i="1" dirty="0"/>
              <a:t> 2-byte word</a:t>
            </a:r>
            <a:r>
              <a:rPr lang="fr-FR" sz="2000" i="1" dirty="0"/>
              <a:t>s</a:t>
            </a:r>
            <a:r>
              <a:rPr lang="en-US" sz="2000" i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Contains elements 0 and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Addition with usual properties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implemented as XOR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 dirty="0"/>
              <a:t>a + b = a XOR 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Multiplication and division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Usually implemented as log</a:t>
            </a:r>
            <a:r>
              <a:rPr lang="en-US" sz="2400" baseline="-25000" dirty="0">
                <a:sym typeface="Symbol" pitchFamily="18" charset="2"/>
              </a:rPr>
              <a:t></a:t>
            </a:r>
            <a:r>
              <a:rPr lang="en-US" sz="2400" dirty="0"/>
              <a:t> / antilog calculus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respect to some </a:t>
            </a:r>
            <a:r>
              <a:rPr lang="en-US" i="1" dirty="0"/>
              <a:t>primitive</a:t>
            </a:r>
            <a:r>
              <a:rPr lang="en-US" dirty="0"/>
              <a:t> </a:t>
            </a:r>
            <a:r>
              <a:rPr lang="en-US" i="1" dirty="0"/>
              <a:t>element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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Using log / antilog tables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a * b = antilog </a:t>
            </a:r>
            <a:r>
              <a:rPr lang="en-US" baseline="-25000" dirty="0">
                <a:sym typeface="Symbol" pitchFamily="18" charset="2"/>
              </a:rPr>
              <a:t></a:t>
            </a:r>
            <a:r>
              <a:rPr lang="en-US" dirty="0"/>
              <a:t> (log </a:t>
            </a:r>
            <a:r>
              <a:rPr lang="en-US" baseline="-25000" dirty="0">
                <a:sym typeface="Symbol" pitchFamily="18" charset="2"/>
              </a:rPr>
              <a:t></a:t>
            </a:r>
            <a:r>
              <a:rPr lang="en-US" dirty="0"/>
              <a:t> a + log </a:t>
            </a:r>
            <a:r>
              <a:rPr lang="en-US" baseline="-25000" dirty="0">
                <a:sym typeface="Symbol" pitchFamily="18" charset="2"/>
              </a:rPr>
              <a:t></a:t>
            </a:r>
            <a:r>
              <a:rPr lang="en-US" dirty="0"/>
              <a:t> b) mod (</a:t>
            </a:r>
            <a:r>
              <a:rPr lang="en-US" i="1" dirty="0"/>
              <a:t>N – 1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81000"/>
            <a:ext cx="4419600" cy="609600"/>
          </a:xfrm>
        </p:spPr>
        <p:txBody>
          <a:bodyPr/>
          <a:lstStyle/>
          <a:p>
            <a:r>
              <a:rPr lang="en-US"/>
              <a:t>Example</a:t>
            </a:r>
            <a:r>
              <a:rPr lang="fr-FR"/>
              <a:t>: </a:t>
            </a:r>
            <a:r>
              <a:rPr lang="fr-FR" i="1"/>
              <a:t>GF</a:t>
            </a:r>
            <a:r>
              <a:rPr lang="fr-FR"/>
              <a:t>(4)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990600" y="2667000"/>
          <a:ext cx="7466013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Document" r:id="rId5" imgW="6858720" imgH="2552760" progId="Word.Document.8">
                  <p:embed/>
                </p:oleObj>
              </mc:Choice>
              <mc:Fallback>
                <p:oleObj name="Document" r:id="rId5" imgW="6858720" imgH="25527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7466013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6553200" cy="151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/>
              <a:t>Addition : XOR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/>
              <a:t>Multiplication 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/>
              <a:t>	direct table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/>
              <a:t>	Primitive element based log / antilog tables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676400" y="5715000"/>
            <a:ext cx="6172200" cy="469900"/>
          </a:xfrm>
          <a:prstGeom prst="rect">
            <a:avLst/>
          </a:prstGeom>
          <a:noFill/>
          <a:ln w="127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Log  tables are more efficient for a large </a:t>
            </a:r>
            <a:r>
              <a:rPr lang="fr-FR" b="1" i="1"/>
              <a:t>GF</a:t>
            </a:r>
            <a:endParaRPr lang="fr-FR" b="1"/>
          </a:p>
        </p:txBody>
      </p:sp>
      <p:sp>
        <p:nvSpPr>
          <p:cNvPr id="6" name="Text Box 214"/>
          <p:cNvSpPr txBox="1">
            <a:spLocks noChangeArrowheads="1"/>
          </p:cNvSpPr>
          <p:nvPr/>
        </p:nvSpPr>
        <p:spPr bwMode="auto">
          <a:xfrm>
            <a:off x="6929454" y="3500438"/>
            <a:ext cx="1143008" cy="461665"/>
          </a:xfrm>
          <a:prstGeom prst="rect">
            <a:avLst/>
          </a:prstGeom>
          <a:solidFill>
            <a:srgbClr val="B9B9B9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</a:t>
            </a:r>
            <a:r>
              <a:rPr lang="fr-FR" dirty="0">
                <a:sym typeface="Symbol" pitchFamily="18" charset="2"/>
              </a:rPr>
              <a:t> = </a:t>
            </a:r>
            <a:r>
              <a:rPr lang="fr-FR" dirty="0" smtClean="0">
                <a:sym typeface="Symbol" pitchFamily="18" charset="2"/>
              </a:rPr>
              <a:t>01</a:t>
            </a:r>
            <a:endParaRPr lang="en-US" dirty="0"/>
          </a:p>
        </p:txBody>
      </p:sp>
      <p:sp>
        <p:nvSpPr>
          <p:cNvPr id="7" name="Text Box 214"/>
          <p:cNvSpPr txBox="1">
            <a:spLocks noChangeArrowheads="1"/>
          </p:cNvSpPr>
          <p:nvPr/>
        </p:nvSpPr>
        <p:spPr bwMode="auto">
          <a:xfrm>
            <a:off x="6929454" y="4143380"/>
            <a:ext cx="1143008" cy="461665"/>
          </a:xfrm>
          <a:prstGeom prst="rect">
            <a:avLst/>
          </a:prstGeom>
          <a:solidFill>
            <a:srgbClr val="B9B9B9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 pitchFamily="18" charset="2"/>
              </a:rPr>
              <a:t>10</a:t>
            </a: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>
                <a:sym typeface="Symbol" pitchFamily="18" charset="2"/>
              </a:rPr>
              <a:t>= </a:t>
            </a:r>
            <a:r>
              <a:rPr lang="fr-FR" dirty="0" smtClean="0">
                <a:sym typeface="Symbol" pitchFamily="18" charset="2"/>
              </a:rPr>
              <a:t>1</a:t>
            </a:r>
            <a:endParaRPr lang="en-US" dirty="0"/>
          </a:p>
        </p:txBody>
      </p:sp>
      <p:sp>
        <p:nvSpPr>
          <p:cNvPr id="8" name="Text Box 214"/>
          <p:cNvSpPr txBox="1">
            <a:spLocks noChangeArrowheads="1"/>
          </p:cNvSpPr>
          <p:nvPr/>
        </p:nvSpPr>
        <p:spPr bwMode="auto">
          <a:xfrm>
            <a:off x="6929454" y="4714884"/>
            <a:ext cx="1143008" cy="461665"/>
          </a:xfrm>
          <a:prstGeom prst="rect">
            <a:avLst/>
          </a:prstGeom>
          <a:solidFill>
            <a:srgbClr val="B9B9B9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 pitchFamily="18" charset="2"/>
              </a:rPr>
              <a:t>00</a:t>
            </a: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>
                <a:sym typeface="Symbol" pitchFamily="18" charset="2"/>
              </a:rPr>
              <a:t>= </a:t>
            </a:r>
            <a:r>
              <a:rPr lang="fr-FR" dirty="0" smtClean="0">
                <a:sym typeface="Symbol" pitchFamily="18" charset="2"/>
              </a:rPr>
              <a:t>0</a:t>
            </a:r>
            <a:endParaRPr lang="en-US" dirty="0"/>
          </a:p>
        </p:txBody>
      </p:sp>
      <p:sp>
        <p:nvSpPr>
          <p:cNvPr id="9" name="Text Box 214"/>
          <p:cNvSpPr txBox="1">
            <a:spLocks noChangeArrowheads="1"/>
          </p:cNvSpPr>
          <p:nvPr/>
        </p:nvSpPr>
        <p:spPr bwMode="auto">
          <a:xfrm>
            <a:off x="4357686" y="2643182"/>
            <a:ext cx="4643470" cy="461665"/>
          </a:xfrm>
          <a:prstGeom prst="rect">
            <a:avLst/>
          </a:prstGeom>
          <a:solidFill>
            <a:srgbClr val="B9B9B9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 pitchFamily="18" charset="2"/>
              </a:rPr>
              <a:t></a:t>
            </a:r>
            <a:r>
              <a:rPr lang="en-US" baseline="30000" dirty="0" smtClean="0">
                <a:sym typeface="Symbol" pitchFamily="18" charset="2"/>
              </a:rPr>
              <a:t>0</a:t>
            </a:r>
            <a:r>
              <a:rPr lang="en-US" dirty="0" smtClean="0">
                <a:sym typeface="Symbol" pitchFamily="18" charset="2"/>
              </a:rPr>
              <a:t> = 10 </a:t>
            </a:r>
            <a:r>
              <a:rPr lang="en-US" baseline="30000" dirty="0" smtClean="0">
                <a:sym typeface="Symbol" pitchFamily="18" charset="2"/>
              </a:rPr>
              <a:t>1</a:t>
            </a:r>
            <a:r>
              <a:rPr lang="fr-FR" dirty="0" smtClean="0">
                <a:sym typeface="Symbol" pitchFamily="18" charset="2"/>
              </a:rPr>
              <a:t> = 01 ;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 = 11 ; 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 = 10 </a:t>
            </a:r>
            <a:r>
              <a:rPr lang="fr-FR" dirty="0" smtClean="0">
                <a:sym typeface="Symbol" pitchFamily="18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175" y="-1984375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sz="9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FR" sz="1000">
              <a:solidFill>
                <a:schemeClr val="tx1"/>
              </a:solidFill>
              <a:cs typeface="Times New Roman" pitchFamily="18" charset="0"/>
            </a:endParaRPr>
          </a:p>
          <a:p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304800" y="1066800"/>
            <a:ext cx="5029200" cy="5410200"/>
            <a:chOff x="-3" y="371"/>
            <a:chExt cx="1390" cy="6450"/>
          </a:xfrm>
        </p:grpSpPr>
        <p:grpSp>
          <p:nvGrpSpPr>
            <p:cNvPr id="138244" name="Group 4"/>
            <p:cNvGrpSpPr>
              <a:grpSpLocks/>
            </p:cNvGrpSpPr>
            <p:nvPr/>
          </p:nvGrpSpPr>
          <p:grpSpPr bwMode="auto">
            <a:xfrm>
              <a:off x="0" y="374"/>
              <a:ext cx="1384" cy="6444"/>
              <a:chOff x="0" y="374"/>
              <a:chExt cx="1384" cy="6444"/>
            </a:xfrm>
          </p:grpSpPr>
          <p:grpSp>
            <p:nvGrpSpPr>
              <p:cNvPr id="138245" name="Group 5"/>
              <p:cNvGrpSpPr>
                <a:grpSpLocks/>
              </p:cNvGrpSpPr>
              <p:nvPr/>
            </p:nvGrpSpPr>
            <p:grpSpPr bwMode="auto">
              <a:xfrm>
                <a:off x="0" y="374"/>
                <a:ext cx="346" cy="460"/>
                <a:chOff x="0" y="374"/>
                <a:chExt cx="346" cy="460"/>
              </a:xfrm>
            </p:grpSpPr>
            <p:sp>
              <p:nvSpPr>
                <p:cNvPr id="138246" name="Rectangle 6"/>
                <p:cNvSpPr>
                  <a:spLocks noChangeArrowheads="1"/>
                </p:cNvSpPr>
                <p:nvPr/>
              </p:nvSpPr>
              <p:spPr bwMode="auto">
                <a:xfrm>
                  <a:off x="29" y="374"/>
                  <a:ext cx="288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String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346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48" name="Group 8"/>
              <p:cNvGrpSpPr>
                <a:grpSpLocks/>
              </p:cNvGrpSpPr>
              <p:nvPr/>
            </p:nvGrpSpPr>
            <p:grpSpPr bwMode="auto">
              <a:xfrm>
                <a:off x="346" y="374"/>
                <a:ext cx="346" cy="460"/>
                <a:chOff x="346" y="374"/>
                <a:chExt cx="346" cy="460"/>
              </a:xfrm>
            </p:grpSpPr>
            <p:sp>
              <p:nvSpPr>
                <p:cNvPr id="138249" name="Rectangle 9"/>
                <p:cNvSpPr>
                  <a:spLocks noChangeArrowheads="1"/>
                </p:cNvSpPr>
                <p:nvPr/>
              </p:nvSpPr>
              <p:spPr bwMode="auto">
                <a:xfrm>
                  <a:off x="375" y="374"/>
                  <a:ext cx="288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int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6" y="374"/>
                  <a:ext cx="346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51" name="Group 11"/>
              <p:cNvGrpSpPr>
                <a:grpSpLocks/>
              </p:cNvGrpSpPr>
              <p:nvPr/>
            </p:nvGrpSpPr>
            <p:grpSpPr bwMode="auto">
              <a:xfrm>
                <a:off x="692" y="374"/>
                <a:ext cx="346" cy="460"/>
                <a:chOff x="692" y="374"/>
                <a:chExt cx="346" cy="460"/>
              </a:xfrm>
            </p:grpSpPr>
            <p:sp>
              <p:nvSpPr>
                <p:cNvPr id="138252" name="Rectangle 12"/>
                <p:cNvSpPr>
                  <a:spLocks noChangeArrowheads="1"/>
                </p:cNvSpPr>
                <p:nvPr/>
              </p:nvSpPr>
              <p:spPr bwMode="auto">
                <a:xfrm>
                  <a:off x="721" y="374"/>
                  <a:ext cx="288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hex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53" name="Rectangle 13"/>
                <p:cNvSpPr>
                  <a:spLocks noChangeArrowheads="1"/>
                </p:cNvSpPr>
                <p:nvPr/>
              </p:nvSpPr>
              <p:spPr bwMode="auto">
                <a:xfrm>
                  <a:off x="692" y="374"/>
                  <a:ext cx="346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54" name="Group 14"/>
              <p:cNvGrpSpPr>
                <a:grpSpLocks/>
              </p:cNvGrpSpPr>
              <p:nvPr/>
            </p:nvGrpSpPr>
            <p:grpSpPr bwMode="auto">
              <a:xfrm>
                <a:off x="1038" y="374"/>
                <a:ext cx="346" cy="460"/>
                <a:chOff x="1038" y="374"/>
                <a:chExt cx="346" cy="460"/>
              </a:xfrm>
            </p:grpSpPr>
            <p:sp>
              <p:nvSpPr>
                <p:cNvPr id="138255" name="Rectangle 15"/>
                <p:cNvSpPr>
                  <a:spLocks noChangeArrowheads="1"/>
                </p:cNvSpPr>
                <p:nvPr/>
              </p:nvSpPr>
              <p:spPr bwMode="auto">
                <a:xfrm>
                  <a:off x="1067" y="374"/>
                  <a:ext cx="288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log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56" name="Rectangle 16"/>
                <p:cNvSpPr>
                  <a:spLocks noChangeArrowheads="1"/>
                </p:cNvSpPr>
                <p:nvPr/>
              </p:nvSpPr>
              <p:spPr bwMode="auto">
                <a:xfrm>
                  <a:off x="1038" y="374"/>
                  <a:ext cx="346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57" name="Group 17"/>
              <p:cNvGrpSpPr>
                <a:grpSpLocks/>
              </p:cNvGrpSpPr>
              <p:nvPr/>
            </p:nvGrpSpPr>
            <p:grpSpPr bwMode="auto">
              <a:xfrm>
                <a:off x="0" y="834"/>
                <a:ext cx="346" cy="374"/>
                <a:chOff x="0" y="834"/>
                <a:chExt cx="346" cy="374"/>
              </a:xfrm>
            </p:grpSpPr>
            <p:sp>
              <p:nvSpPr>
                <p:cNvPr id="138258" name="Rectangle 18"/>
                <p:cNvSpPr>
                  <a:spLocks noChangeArrowheads="1"/>
                </p:cNvSpPr>
                <p:nvPr/>
              </p:nvSpPr>
              <p:spPr bwMode="auto">
                <a:xfrm>
                  <a:off x="29" y="83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0000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59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3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60" name="Group 20"/>
              <p:cNvGrpSpPr>
                <a:grpSpLocks/>
              </p:cNvGrpSpPr>
              <p:nvPr/>
            </p:nvGrpSpPr>
            <p:grpSpPr bwMode="auto">
              <a:xfrm>
                <a:off x="346" y="834"/>
                <a:ext cx="346" cy="374"/>
                <a:chOff x="346" y="834"/>
                <a:chExt cx="346" cy="374"/>
              </a:xfrm>
            </p:grpSpPr>
            <p:sp>
              <p:nvSpPr>
                <p:cNvPr id="138261" name="Rectangle 21"/>
                <p:cNvSpPr>
                  <a:spLocks noChangeArrowheads="1"/>
                </p:cNvSpPr>
                <p:nvPr/>
              </p:nvSpPr>
              <p:spPr bwMode="auto">
                <a:xfrm>
                  <a:off x="375" y="83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62" name="Rectangle 22"/>
                <p:cNvSpPr>
                  <a:spLocks noChangeArrowheads="1"/>
                </p:cNvSpPr>
                <p:nvPr/>
              </p:nvSpPr>
              <p:spPr bwMode="auto">
                <a:xfrm>
                  <a:off x="346" y="83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63" name="Group 23"/>
              <p:cNvGrpSpPr>
                <a:grpSpLocks/>
              </p:cNvGrpSpPr>
              <p:nvPr/>
            </p:nvGrpSpPr>
            <p:grpSpPr bwMode="auto">
              <a:xfrm>
                <a:off x="692" y="834"/>
                <a:ext cx="346" cy="374"/>
                <a:chOff x="692" y="834"/>
                <a:chExt cx="346" cy="374"/>
              </a:xfrm>
            </p:grpSpPr>
            <p:sp>
              <p:nvSpPr>
                <p:cNvPr id="138264" name="Rectangle 24"/>
                <p:cNvSpPr>
                  <a:spLocks noChangeArrowheads="1"/>
                </p:cNvSpPr>
                <p:nvPr/>
              </p:nvSpPr>
              <p:spPr bwMode="auto">
                <a:xfrm>
                  <a:off x="721" y="83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65" name="Rectangle 25"/>
                <p:cNvSpPr>
                  <a:spLocks noChangeArrowheads="1"/>
                </p:cNvSpPr>
                <p:nvPr/>
              </p:nvSpPr>
              <p:spPr bwMode="auto">
                <a:xfrm>
                  <a:off x="692" y="83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66" name="Group 26"/>
              <p:cNvGrpSpPr>
                <a:grpSpLocks/>
              </p:cNvGrpSpPr>
              <p:nvPr/>
            </p:nvGrpSpPr>
            <p:grpSpPr bwMode="auto">
              <a:xfrm>
                <a:off x="1038" y="834"/>
                <a:ext cx="346" cy="374"/>
                <a:chOff x="1038" y="834"/>
                <a:chExt cx="346" cy="374"/>
              </a:xfrm>
            </p:grpSpPr>
            <p:sp>
              <p:nvSpPr>
                <p:cNvPr id="138267" name="Rectangle 27"/>
                <p:cNvSpPr>
                  <a:spLocks noChangeArrowheads="1"/>
                </p:cNvSpPr>
                <p:nvPr/>
              </p:nvSpPr>
              <p:spPr bwMode="auto">
                <a:xfrm>
                  <a:off x="1067" y="83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 b="1">
                      <a:solidFill>
                        <a:schemeClr val="tx1"/>
                      </a:solidFill>
                      <a:cs typeface="Times New Roman" pitchFamily="18" charset="0"/>
                    </a:rPr>
                    <a:t>-</a:t>
                  </a:r>
                  <a:r>
                    <a:rPr lang="fr-FR" sz="1600" b="1">
                      <a:solidFill>
                        <a:schemeClr val="tx1"/>
                      </a:solidFill>
                      <a:cs typeface="Times New Roman" pitchFamily="18" charset="0"/>
                      <a:sym typeface="Symbol" pitchFamily="18" charset="2"/>
                    </a:rPr>
                    <a:t></a:t>
                  </a:r>
                  <a:endParaRPr lang="fr-FR" sz="1600">
                    <a:solidFill>
                      <a:schemeClr val="tx1"/>
                    </a:solidFill>
                    <a:cs typeface="Times New Roman" pitchFamily="18" charset="0"/>
                  </a:endParaRPr>
                </a:p>
                <a:p>
                  <a:pPr algn="ctr"/>
                  <a:endParaRPr lang="fr-FR" sz="1600" b="1">
                    <a:solidFill>
                      <a:schemeClr val="tx1"/>
                    </a:solidFill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138268" name="Rectangle 28"/>
                <p:cNvSpPr>
                  <a:spLocks noChangeArrowheads="1"/>
                </p:cNvSpPr>
                <p:nvPr/>
              </p:nvSpPr>
              <p:spPr bwMode="auto">
                <a:xfrm>
                  <a:off x="1038" y="83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69" name="Group 29"/>
              <p:cNvGrpSpPr>
                <a:grpSpLocks/>
              </p:cNvGrpSpPr>
              <p:nvPr/>
            </p:nvGrpSpPr>
            <p:grpSpPr bwMode="auto">
              <a:xfrm>
                <a:off x="0" y="1208"/>
                <a:ext cx="346" cy="374"/>
                <a:chOff x="0" y="1208"/>
                <a:chExt cx="346" cy="374"/>
              </a:xfrm>
            </p:grpSpPr>
            <p:sp>
              <p:nvSpPr>
                <p:cNvPr id="138270" name="Rectangle 30"/>
                <p:cNvSpPr>
                  <a:spLocks noChangeArrowheads="1"/>
                </p:cNvSpPr>
                <p:nvPr/>
              </p:nvSpPr>
              <p:spPr bwMode="auto">
                <a:xfrm>
                  <a:off x="29" y="120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0001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7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0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72" name="Group 32"/>
              <p:cNvGrpSpPr>
                <a:grpSpLocks/>
              </p:cNvGrpSpPr>
              <p:nvPr/>
            </p:nvGrpSpPr>
            <p:grpSpPr bwMode="auto">
              <a:xfrm>
                <a:off x="346" y="1208"/>
                <a:ext cx="346" cy="374"/>
                <a:chOff x="346" y="1208"/>
                <a:chExt cx="346" cy="374"/>
              </a:xfrm>
            </p:grpSpPr>
            <p:sp>
              <p:nvSpPr>
                <p:cNvPr id="138273" name="Rectangle 33"/>
                <p:cNvSpPr>
                  <a:spLocks noChangeArrowheads="1"/>
                </p:cNvSpPr>
                <p:nvPr/>
              </p:nvSpPr>
              <p:spPr bwMode="auto">
                <a:xfrm>
                  <a:off x="375" y="120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74" name="Rectangle 34"/>
                <p:cNvSpPr>
                  <a:spLocks noChangeArrowheads="1"/>
                </p:cNvSpPr>
                <p:nvPr/>
              </p:nvSpPr>
              <p:spPr bwMode="auto">
                <a:xfrm>
                  <a:off x="346" y="120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75" name="Group 35"/>
              <p:cNvGrpSpPr>
                <a:grpSpLocks/>
              </p:cNvGrpSpPr>
              <p:nvPr/>
            </p:nvGrpSpPr>
            <p:grpSpPr bwMode="auto">
              <a:xfrm>
                <a:off x="692" y="1208"/>
                <a:ext cx="346" cy="374"/>
                <a:chOff x="692" y="1208"/>
                <a:chExt cx="346" cy="374"/>
              </a:xfrm>
            </p:grpSpPr>
            <p:sp>
              <p:nvSpPr>
                <p:cNvPr id="138276" name="Rectangle 36"/>
                <p:cNvSpPr>
                  <a:spLocks noChangeArrowheads="1"/>
                </p:cNvSpPr>
                <p:nvPr/>
              </p:nvSpPr>
              <p:spPr bwMode="auto">
                <a:xfrm>
                  <a:off x="721" y="120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77" name="Rectangle 37"/>
                <p:cNvSpPr>
                  <a:spLocks noChangeArrowheads="1"/>
                </p:cNvSpPr>
                <p:nvPr/>
              </p:nvSpPr>
              <p:spPr bwMode="auto">
                <a:xfrm>
                  <a:off x="692" y="120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78" name="Group 38"/>
              <p:cNvGrpSpPr>
                <a:grpSpLocks/>
              </p:cNvGrpSpPr>
              <p:nvPr/>
            </p:nvGrpSpPr>
            <p:grpSpPr bwMode="auto">
              <a:xfrm>
                <a:off x="1038" y="1208"/>
                <a:ext cx="346" cy="374"/>
                <a:chOff x="1038" y="1208"/>
                <a:chExt cx="346" cy="374"/>
              </a:xfrm>
            </p:grpSpPr>
            <p:sp>
              <p:nvSpPr>
                <p:cNvPr id="138279" name="Rectangle 39"/>
                <p:cNvSpPr>
                  <a:spLocks noChangeArrowheads="1"/>
                </p:cNvSpPr>
                <p:nvPr/>
              </p:nvSpPr>
              <p:spPr bwMode="auto">
                <a:xfrm>
                  <a:off x="1067" y="120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80" name="Rectangle 40"/>
                <p:cNvSpPr>
                  <a:spLocks noChangeArrowheads="1"/>
                </p:cNvSpPr>
                <p:nvPr/>
              </p:nvSpPr>
              <p:spPr bwMode="auto">
                <a:xfrm>
                  <a:off x="1038" y="120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81" name="Group 41"/>
              <p:cNvGrpSpPr>
                <a:grpSpLocks/>
              </p:cNvGrpSpPr>
              <p:nvPr/>
            </p:nvGrpSpPr>
            <p:grpSpPr bwMode="auto">
              <a:xfrm>
                <a:off x="0" y="1582"/>
                <a:ext cx="346" cy="374"/>
                <a:chOff x="0" y="1582"/>
                <a:chExt cx="346" cy="374"/>
              </a:xfrm>
            </p:grpSpPr>
            <p:sp>
              <p:nvSpPr>
                <p:cNvPr id="13828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" y="158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0010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83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58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84" name="Group 44"/>
              <p:cNvGrpSpPr>
                <a:grpSpLocks/>
              </p:cNvGrpSpPr>
              <p:nvPr/>
            </p:nvGrpSpPr>
            <p:grpSpPr bwMode="auto">
              <a:xfrm>
                <a:off x="346" y="1582"/>
                <a:ext cx="346" cy="374"/>
                <a:chOff x="346" y="1582"/>
                <a:chExt cx="346" cy="374"/>
              </a:xfrm>
            </p:grpSpPr>
            <p:sp>
              <p:nvSpPr>
                <p:cNvPr id="138285" name="Rectangle 45"/>
                <p:cNvSpPr>
                  <a:spLocks noChangeArrowheads="1"/>
                </p:cNvSpPr>
                <p:nvPr/>
              </p:nvSpPr>
              <p:spPr bwMode="auto">
                <a:xfrm>
                  <a:off x="375" y="158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2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46" y="158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87" name="Group 47"/>
              <p:cNvGrpSpPr>
                <a:grpSpLocks/>
              </p:cNvGrpSpPr>
              <p:nvPr/>
            </p:nvGrpSpPr>
            <p:grpSpPr bwMode="auto">
              <a:xfrm>
                <a:off x="692" y="1582"/>
                <a:ext cx="346" cy="374"/>
                <a:chOff x="692" y="1582"/>
                <a:chExt cx="346" cy="374"/>
              </a:xfrm>
            </p:grpSpPr>
            <p:sp>
              <p:nvSpPr>
                <p:cNvPr id="138288" name="Rectangle 48"/>
                <p:cNvSpPr>
                  <a:spLocks noChangeArrowheads="1"/>
                </p:cNvSpPr>
                <p:nvPr/>
              </p:nvSpPr>
              <p:spPr bwMode="auto">
                <a:xfrm>
                  <a:off x="721" y="158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2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89" name="Rectangle 49"/>
                <p:cNvSpPr>
                  <a:spLocks noChangeArrowheads="1"/>
                </p:cNvSpPr>
                <p:nvPr/>
              </p:nvSpPr>
              <p:spPr bwMode="auto">
                <a:xfrm>
                  <a:off x="692" y="158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90" name="Group 50"/>
              <p:cNvGrpSpPr>
                <a:grpSpLocks/>
              </p:cNvGrpSpPr>
              <p:nvPr/>
            </p:nvGrpSpPr>
            <p:grpSpPr bwMode="auto">
              <a:xfrm>
                <a:off x="1038" y="1582"/>
                <a:ext cx="346" cy="374"/>
                <a:chOff x="1038" y="1582"/>
                <a:chExt cx="346" cy="374"/>
              </a:xfrm>
            </p:grpSpPr>
            <p:sp>
              <p:nvSpPr>
                <p:cNvPr id="138291" name="Rectangle 51"/>
                <p:cNvSpPr>
                  <a:spLocks noChangeArrowheads="1"/>
                </p:cNvSpPr>
                <p:nvPr/>
              </p:nvSpPr>
              <p:spPr bwMode="auto">
                <a:xfrm>
                  <a:off x="1067" y="158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92" name="Rectangle 52"/>
                <p:cNvSpPr>
                  <a:spLocks noChangeArrowheads="1"/>
                </p:cNvSpPr>
                <p:nvPr/>
              </p:nvSpPr>
              <p:spPr bwMode="auto">
                <a:xfrm>
                  <a:off x="1038" y="158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93" name="Group 53"/>
              <p:cNvGrpSpPr>
                <a:grpSpLocks/>
              </p:cNvGrpSpPr>
              <p:nvPr/>
            </p:nvGrpSpPr>
            <p:grpSpPr bwMode="auto">
              <a:xfrm>
                <a:off x="0" y="1956"/>
                <a:ext cx="346" cy="374"/>
                <a:chOff x="0" y="1956"/>
                <a:chExt cx="346" cy="374"/>
              </a:xfrm>
            </p:grpSpPr>
            <p:sp>
              <p:nvSpPr>
                <p:cNvPr id="138294" name="Rectangle 54"/>
                <p:cNvSpPr>
                  <a:spLocks noChangeArrowheads="1"/>
                </p:cNvSpPr>
                <p:nvPr/>
              </p:nvSpPr>
              <p:spPr bwMode="auto">
                <a:xfrm>
                  <a:off x="29" y="195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0011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9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96" name="Group 56"/>
              <p:cNvGrpSpPr>
                <a:grpSpLocks/>
              </p:cNvGrpSpPr>
              <p:nvPr/>
            </p:nvGrpSpPr>
            <p:grpSpPr bwMode="auto">
              <a:xfrm>
                <a:off x="346" y="1956"/>
                <a:ext cx="346" cy="374"/>
                <a:chOff x="346" y="1956"/>
                <a:chExt cx="346" cy="374"/>
              </a:xfrm>
            </p:grpSpPr>
            <p:sp>
              <p:nvSpPr>
                <p:cNvPr id="138297" name="Rectangle 57"/>
                <p:cNvSpPr>
                  <a:spLocks noChangeArrowheads="1"/>
                </p:cNvSpPr>
                <p:nvPr/>
              </p:nvSpPr>
              <p:spPr bwMode="auto">
                <a:xfrm>
                  <a:off x="375" y="195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3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298" name="Rectangle 58"/>
                <p:cNvSpPr>
                  <a:spLocks noChangeArrowheads="1"/>
                </p:cNvSpPr>
                <p:nvPr/>
              </p:nvSpPr>
              <p:spPr bwMode="auto">
                <a:xfrm>
                  <a:off x="346" y="195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299" name="Group 59"/>
              <p:cNvGrpSpPr>
                <a:grpSpLocks/>
              </p:cNvGrpSpPr>
              <p:nvPr/>
            </p:nvGrpSpPr>
            <p:grpSpPr bwMode="auto">
              <a:xfrm>
                <a:off x="692" y="1956"/>
                <a:ext cx="346" cy="374"/>
                <a:chOff x="692" y="1956"/>
                <a:chExt cx="346" cy="374"/>
              </a:xfrm>
            </p:grpSpPr>
            <p:sp>
              <p:nvSpPr>
                <p:cNvPr id="138300" name="Rectangle 60"/>
                <p:cNvSpPr>
                  <a:spLocks noChangeArrowheads="1"/>
                </p:cNvSpPr>
                <p:nvPr/>
              </p:nvSpPr>
              <p:spPr bwMode="auto">
                <a:xfrm>
                  <a:off x="721" y="195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3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01" name="Rectangle 61"/>
                <p:cNvSpPr>
                  <a:spLocks noChangeArrowheads="1"/>
                </p:cNvSpPr>
                <p:nvPr/>
              </p:nvSpPr>
              <p:spPr bwMode="auto">
                <a:xfrm>
                  <a:off x="692" y="195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02" name="Group 62"/>
              <p:cNvGrpSpPr>
                <a:grpSpLocks/>
              </p:cNvGrpSpPr>
              <p:nvPr/>
            </p:nvGrpSpPr>
            <p:grpSpPr bwMode="auto">
              <a:xfrm>
                <a:off x="1038" y="1956"/>
                <a:ext cx="346" cy="374"/>
                <a:chOff x="1038" y="1956"/>
                <a:chExt cx="346" cy="374"/>
              </a:xfrm>
            </p:grpSpPr>
            <p:sp>
              <p:nvSpPr>
                <p:cNvPr id="138303" name="Rectangle 63"/>
                <p:cNvSpPr>
                  <a:spLocks noChangeArrowheads="1"/>
                </p:cNvSpPr>
                <p:nvPr/>
              </p:nvSpPr>
              <p:spPr bwMode="auto">
                <a:xfrm>
                  <a:off x="1067" y="195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4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04" name="Rectangle 64"/>
                <p:cNvSpPr>
                  <a:spLocks noChangeArrowheads="1"/>
                </p:cNvSpPr>
                <p:nvPr/>
              </p:nvSpPr>
              <p:spPr bwMode="auto">
                <a:xfrm>
                  <a:off x="1038" y="195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05" name="Group 65"/>
              <p:cNvGrpSpPr>
                <a:grpSpLocks/>
              </p:cNvGrpSpPr>
              <p:nvPr/>
            </p:nvGrpSpPr>
            <p:grpSpPr bwMode="auto">
              <a:xfrm>
                <a:off x="0" y="2330"/>
                <a:ext cx="346" cy="374"/>
                <a:chOff x="0" y="2330"/>
                <a:chExt cx="346" cy="374"/>
              </a:xfrm>
            </p:grpSpPr>
            <p:sp>
              <p:nvSpPr>
                <p:cNvPr id="138306" name="Rectangle 66"/>
                <p:cNvSpPr>
                  <a:spLocks noChangeArrowheads="1"/>
                </p:cNvSpPr>
                <p:nvPr/>
              </p:nvSpPr>
              <p:spPr bwMode="auto">
                <a:xfrm>
                  <a:off x="29" y="233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0100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07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33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08" name="Group 68"/>
              <p:cNvGrpSpPr>
                <a:grpSpLocks/>
              </p:cNvGrpSpPr>
              <p:nvPr/>
            </p:nvGrpSpPr>
            <p:grpSpPr bwMode="auto">
              <a:xfrm>
                <a:off x="346" y="2330"/>
                <a:ext cx="346" cy="374"/>
                <a:chOff x="346" y="2330"/>
                <a:chExt cx="346" cy="374"/>
              </a:xfrm>
            </p:grpSpPr>
            <p:sp>
              <p:nvSpPr>
                <p:cNvPr id="1383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75" y="233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4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46" y="233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11" name="Group 71"/>
              <p:cNvGrpSpPr>
                <a:grpSpLocks/>
              </p:cNvGrpSpPr>
              <p:nvPr/>
            </p:nvGrpSpPr>
            <p:grpSpPr bwMode="auto">
              <a:xfrm>
                <a:off x="692" y="2330"/>
                <a:ext cx="346" cy="374"/>
                <a:chOff x="692" y="2330"/>
                <a:chExt cx="346" cy="374"/>
              </a:xfrm>
            </p:grpSpPr>
            <p:sp>
              <p:nvSpPr>
                <p:cNvPr id="138312" name="Rectangle 72"/>
                <p:cNvSpPr>
                  <a:spLocks noChangeArrowheads="1"/>
                </p:cNvSpPr>
                <p:nvPr/>
              </p:nvSpPr>
              <p:spPr bwMode="auto">
                <a:xfrm>
                  <a:off x="721" y="233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4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13" name="Rectangle 73"/>
                <p:cNvSpPr>
                  <a:spLocks noChangeArrowheads="1"/>
                </p:cNvSpPr>
                <p:nvPr/>
              </p:nvSpPr>
              <p:spPr bwMode="auto">
                <a:xfrm>
                  <a:off x="692" y="233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14" name="Group 74"/>
              <p:cNvGrpSpPr>
                <a:grpSpLocks/>
              </p:cNvGrpSpPr>
              <p:nvPr/>
            </p:nvGrpSpPr>
            <p:grpSpPr bwMode="auto">
              <a:xfrm>
                <a:off x="1038" y="2330"/>
                <a:ext cx="346" cy="374"/>
                <a:chOff x="1038" y="2330"/>
                <a:chExt cx="346" cy="374"/>
              </a:xfrm>
            </p:grpSpPr>
            <p:sp>
              <p:nvSpPr>
                <p:cNvPr id="138315" name="Rectangle 75"/>
                <p:cNvSpPr>
                  <a:spLocks noChangeArrowheads="1"/>
                </p:cNvSpPr>
                <p:nvPr/>
              </p:nvSpPr>
              <p:spPr bwMode="auto">
                <a:xfrm>
                  <a:off x="1067" y="233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2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16" name="Rectangle 76"/>
                <p:cNvSpPr>
                  <a:spLocks noChangeArrowheads="1"/>
                </p:cNvSpPr>
                <p:nvPr/>
              </p:nvSpPr>
              <p:spPr bwMode="auto">
                <a:xfrm>
                  <a:off x="1038" y="233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17" name="Group 77"/>
              <p:cNvGrpSpPr>
                <a:grpSpLocks/>
              </p:cNvGrpSpPr>
              <p:nvPr/>
            </p:nvGrpSpPr>
            <p:grpSpPr bwMode="auto">
              <a:xfrm>
                <a:off x="0" y="2704"/>
                <a:ext cx="346" cy="374"/>
                <a:chOff x="0" y="2704"/>
                <a:chExt cx="346" cy="374"/>
              </a:xfrm>
            </p:grpSpPr>
            <p:sp>
              <p:nvSpPr>
                <p:cNvPr id="13831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" y="270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0101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19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270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20" name="Group 80"/>
              <p:cNvGrpSpPr>
                <a:grpSpLocks/>
              </p:cNvGrpSpPr>
              <p:nvPr/>
            </p:nvGrpSpPr>
            <p:grpSpPr bwMode="auto">
              <a:xfrm>
                <a:off x="346" y="2704"/>
                <a:ext cx="346" cy="374"/>
                <a:chOff x="346" y="2704"/>
                <a:chExt cx="346" cy="374"/>
              </a:xfrm>
            </p:grpSpPr>
            <p:sp>
              <p:nvSpPr>
                <p:cNvPr id="138321" name="Rectangle 81"/>
                <p:cNvSpPr>
                  <a:spLocks noChangeArrowheads="1"/>
                </p:cNvSpPr>
                <p:nvPr/>
              </p:nvSpPr>
              <p:spPr bwMode="auto">
                <a:xfrm>
                  <a:off x="375" y="270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5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22" name="Rectangle 82"/>
                <p:cNvSpPr>
                  <a:spLocks noChangeArrowheads="1"/>
                </p:cNvSpPr>
                <p:nvPr/>
              </p:nvSpPr>
              <p:spPr bwMode="auto">
                <a:xfrm>
                  <a:off x="346" y="270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23" name="Group 83"/>
              <p:cNvGrpSpPr>
                <a:grpSpLocks/>
              </p:cNvGrpSpPr>
              <p:nvPr/>
            </p:nvGrpSpPr>
            <p:grpSpPr bwMode="auto">
              <a:xfrm>
                <a:off x="692" y="2704"/>
                <a:ext cx="346" cy="374"/>
                <a:chOff x="692" y="2704"/>
                <a:chExt cx="346" cy="374"/>
              </a:xfrm>
            </p:grpSpPr>
            <p:sp>
              <p:nvSpPr>
                <p:cNvPr id="138324" name="Rectangle 84"/>
                <p:cNvSpPr>
                  <a:spLocks noChangeArrowheads="1"/>
                </p:cNvSpPr>
                <p:nvPr/>
              </p:nvSpPr>
              <p:spPr bwMode="auto">
                <a:xfrm>
                  <a:off x="721" y="270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5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25" name="Rectangle 85"/>
                <p:cNvSpPr>
                  <a:spLocks noChangeArrowheads="1"/>
                </p:cNvSpPr>
                <p:nvPr/>
              </p:nvSpPr>
              <p:spPr bwMode="auto">
                <a:xfrm>
                  <a:off x="692" y="270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26" name="Group 86"/>
              <p:cNvGrpSpPr>
                <a:grpSpLocks/>
              </p:cNvGrpSpPr>
              <p:nvPr/>
            </p:nvGrpSpPr>
            <p:grpSpPr bwMode="auto">
              <a:xfrm>
                <a:off x="1038" y="2704"/>
                <a:ext cx="346" cy="374"/>
                <a:chOff x="1038" y="2704"/>
                <a:chExt cx="346" cy="374"/>
              </a:xfrm>
            </p:grpSpPr>
            <p:sp>
              <p:nvSpPr>
                <p:cNvPr id="138327" name="Rectangle 87"/>
                <p:cNvSpPr>
                  <a:spLocks noChangeArrowheads="1"/>
                </p:cNvSpPr>
                <p:nvPr/>
              </p:nvSpPr>
              <p:spPr bwMode="auto">
                <a:xfrm>
                  <a:off x="1067" y="270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8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28" name="Rectangle 88"/>
                <p:cNvSpPr>
                  <a:spLocks noChangeArrowheads="1"/>
                </p:cNvSpPr>
                <p:nvPr/>
              </p:nvSpPr>
              <p:spPr bwMode="auto">
                <a:xfrm>
                  <a:off x="1038" y="270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29" name="Group 89"/>
              <p:cNvGrpSpPr>
                <a:grpSpLocks/>
              </p:cNvGrpSpPr>
              <p:nvPr/>
            </p:nvGrpSpPr>
            <p:grpSpPr bwMode="auto">
              <a:xfrm>
                <a:off x="0" y="3078"/>
                <a:ext cx="346" cy="374"/>
                <a:chOff x="0" y="3078"/>
                <a:chExt cx="346" cy="374"/>
              </a:xfrm>
            </p:grpSpPr>
            <p:sp>
              <p:nvSpPr>
                <p:cNvPr id="138330" name="Rectangle 90"/>
                <p:cNvSpPr>
                  <a:spLocks noChangeArrowheads="1"/>
                </p:cNvSpPr>
                <p:nvPr/>
              </p:nvSpPr>
              <p:spPr bwMode="auto">
                <a:xfrm>
                  <a:off x="29" y="307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0110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3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307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32" name="Group 92"/>
              <p:cNvGrpSpPr>
                <a:grpSpLocks/>
              </p:cNvGrpSpPr>
              <p:nvPr/>
            </p:nvGrpSpPr>
            <p:grpSpPr bwMode="auto">
              <a:xfrm>
                <a:off x="346" y="3078"/>
                <a:ext cx="346" cy="374"/>
                <a:chOff x="346" y="3078"/>
                <a:chExt cx="346" cy="374"/>
              </a:xfrm>
            </p:grpSpPr>
            <p:sp>
              <p:nvSpPr>
                <p:cNvPr id="138333" name="Rectangle 93"/>
                <p:cNvSpPr>
                  <a:spLocks noChangeArrowheads="1"/>
                </p:cNvSpPr>
                <p:nvPr/>
              </p:nvSpPr>
              <p:spPr bwMode="auto">
                <a:xfrm>
                  <a:off x="375" y="307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6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34" name="Rectangle 94"/>
                <p:cNvSpPr>
                  <a:spLocks noChangeArrowheads="1"/>
                </p:cNvSpPr>
                <p:nvPr/>
              </p:nvSpPr>
              <p:spPr bwMode="auto">
                <a:xfrm>
                  <a:off x="346" y="307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35" name="Group 95"/>
              <p:cNvGrpSpPr>
                <a:grpSpLocks/>
              </p:cNvGrpSpPr>
              <p:nvPr/>
            </p:nvGrpSpPr>
            <p:grpSpPr bwMode="auto">
              <a:xfrm>
                <a:off x="692" y="3078"/>
                <a:ext cx="346" cy="374"/>
                <a:chOff x="692" y="3078"/>
                <a:chExt cx="346" cy="374"/>
              </a:xfrm>
            </p:grpSpPr>
            <p:sp>
              <p:nvSpPr>
                <p:cNvPr id="138336" name="Rectangle 96"/>
                <p:cNvSpPr>
                  <a:spLocks noChangeArrowheads="1"/>
                </p:cNvSpPr>
                <p:nvPr/>
              </p:nvSpPr>
              <p:spPr bwMode="auto">
                <a:xfrm>
                  <a:off x="721" y="307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6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37" name="Rectangle 97"/>
                <p:cNvSpPr>
                  <a:spLocks noChangeArrowheads="1"/>
                </p:cNvSpPr>
                <p:nvPr/>
              </p:nvSpPr>
              <p:spPr bwMode="auto">
                <a:xfrm>
                  <a:off x="692" y="307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38" name="Group 98"/>
              <p:cNvGrpSpPr>
                <a:grpSpLocks/>
              </p:cNvGrpSpPr>
              <p:nvPr/>
            </p:nvGrpSpPr>
            <p:grpSpPr bwMode="auto">
              <a:xfrm>
                <a:off x="1038" y="3078"/>
                <a:ext cx="346" cy="374"/>
                <a:chOff x="1038" y="3078"/>
                <a:chExt cx="346" cy="374"/>
              </a:xfrm>
            </p:grpSpPr>
            <p:sp>
              <p:nvSpPr>
                <p:cNvPr id="138339" name="Rectangle 99"/>
                <p:cNvSpPr>
                  <a:spLocks noChangeArrowheads="1"/>
                </p:cNvSpPr>
                <p:nvPr/>
              </p:nvSpPr>
              <p:spPr bwMode="auto">
                <a:xfrm>
                  <a:off x="1067" y="307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5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038" y="307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41" name="Group 101"/>
              <p:cNvGrpSpPr>
                <a:grpSpLocks/>
              </p:cNvGrpSpPr>
              <p:nvPr/>
            </p:nvGrpSpPr>
            <p:grpSpPr bwMode="auto">
              <a:xfrm>
                <a:off x="0" y="3452"/>
                <a:ext cx="346" cy="374"/>
                <a:chOff x="0" y="3452"/>
                <a:chExt cx="346" cy="374"/>
              </a:xfrm>
            </p:grpSpPr>
            <p:sp>
              <p:nvSpPr>
                <p:cNvPr id="1383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9" y="345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0111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345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44" name="Group 104"/>
              <p:cNvGrpSpPr>
                <a:grpSpLocks/>
              </p:cNvGrpSpPr>
              <p:nvPr/>
            </p:nvGrpSpPr>
            <p:grpSpPr bwMode="auto">
              <a:xfrm>
                <a:off x="346" y="3452"/>
                <a:ext cx="346" cy="374"/>
                <a:chOff x="346" y="3452"/>
                <a:chExt cx="346" cy="374"/>
              </a:xfrm>
            </p:grpSpPr>
            <p:sp>
              <p:nvSpPr>
                <p:cNvPr id="1383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" y="345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7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46" y="345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47" name="Group 107"/>
              <p:cNvGrpSpPr>
                <a:grpSpLocks/>
              </p:cNvGrpSpPr>
              <p:nvPr/>
            </p:nvGrpSpPr>
            <p:grpSpPr bwMode="auto">
              <a:xfrm>
                <a:off x="692" y="3452"/>
                <a:ext cx="346" cy="374"/>
                <a:chOff x="692" y="3452"/>
                <a:chExt cx="346" cy="374"/>
              </a:xfrm>
            </p:grpSpPr>
            <p:sp>
              <p:nvSpPr>
                <p:cNvPr id="1383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721" y="345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7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692" y="345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50" name="Group 110"/>
              <p:cNvGrpSpPr>
                <a:grpSpLocks/>
              </p:cNvGrpSpPr>
              <p:nvPr/>
            </p:nvGrpSpPr>
            <p:grpSpPr bwMode="auto">
              <a:xfrm>
                <a:off x="1038" y="3452"/>
                <a:ext cx="346" cy="374"/>
                <a:chOff x="1038" y="3452"/>
                <a:chExt cx="346" cy="374"/>
              </a:xfrm>
            </p:grpSpPr>
            <p:sp>
              <p:nvSpPr>
                <p:cNvPr id="1383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67" y="345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38" y="345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53" name="Group 113"/>
              <p:cNvGrpSpPr>
                <a:grpSpLocks/>
              </p:cNvGrpSpPr>
              <p:nvPr/>
            </p:nvGrpSpPr>
            <p:grpSpPr bwMode="auto">
              <a:xfrm>
                <a:off x="0" y="3826"/>
                <a:ext cx="346" cy="374"/>
                <a:chOff x="0" y="3826"/>
                <a:chExt cx="346" cy="374"/>
              </a:xfrm>
            </p:grpSpPr>
            <p:sp>
              <p:nvSpPr>
                <p:cNvPr id="1383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9" y="382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1000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382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56" name="Group 116"/>
              <p:cNvGrpSpPr>
                <a:grpSpLocks/>
              </p:cNvGrpSpPr>
              <p:nvPr/>
            </p:nvGrpSpPr>
            <p:grpSpPr bwMode="auto">
              <a:xfrm>
                <a:off x="346" y="3826"/>
                <a:ext cx="346" cy="374"/>
                <a:chOff x="346" y="3826"/>
                <a:chExt cx="346" cy="374"/>
              </a:xfrm>
            </p:grpSpPr>
            <p:sp>
              <p:nvSpPr>
                <p:cNvPr id="1383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75" y="382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8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346" y="382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59" name="Group 119"/>
              <p:cNvGrpSpPr>
                <a:grpSpLocks/>
              </p:cNvGrpSpPr>
              <p:nvPr/>
            </p:nvGrpSpPr>
            <p:grpSpPr bwMode="auto">
              <a:xfrm>
                <a:off x="692" y="3826"/>
                <a:ext cx="346" cy="374"/>
                <a:chOff x="692" y="3826"/>
                <a:chExt cx="346" cy="374"/>
              </a:xfrm>
            </p:grpSpPr>
            <p:sp>
              <p:nvSpPr>
                <p:cNvPr id="1383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721" y="382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8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692" y="382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62" name="Group 122"/>
              <p:cNvGrpSpPr>
                <a:grpSpLocks/>
              </p:cNvGrpSpPr>
              <p:nvPr/>
            </p:nvGrpSpPr>
            <p:grpSpPr bwMode="auto">
              <a:xfrm>
                <a:off x="1038" y="3826"/>
                <a:ext cx="346" cy="374"/>
                <a:chOff x="1038" y="3826"/>
                <a:chExt cx="346" cy="374"/>
              </a:xfrm>
            </p:grpSpPr>
            <p:sp>
              <p:nvSpPr>
                <p:cNvPr id="1383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067" y="382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3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038" y="382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65" name="Group 125"/>
              <p:cNvGrpSpPr>
                <a:grpSpLocks/>
              </p:cNvGrpSpPr>
              <p:nvPr/>
            </p:nvGrpSpPr>
            <p:grpSpPr bwMode="auto">
              <a:xfrm>
                <a:off x="0" y="4200"/>
                <a:ext cx="346" cy="374"/>
                <a:chOff x="0" y="4200"/>
                <a:chExt cx="346" cy="374"/>
              </a:xfrm>
            </p:grpSpPr>
            <p:sp>
              <p:nvSpPr>
                <p:cNvPr id="1383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" y="420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1001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420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68" name="Group 128"/>
              <p:cNvGrpSpPr>
                <a:grpSpLocks/>
              </p:cNvGrpSpPr>
              <p:nvPr/>
            </p:nvGrpSpPr>
            <p:grpSpPr bwMode="auto">
              <a:xfrm>
                <a:off x="346" y="4200"/>
                <a:ext cx="346" cy="374"/>
                <a:chOff x="346" y="4200"/>
                <a:chExt cx="346" cy="374"/>
              </a:xfrm>
            </p:grpSpPr>
            <p:sp>
              <p:nvSpPr>
                <p:cNvPr id="138369" name="Rectangle 129"/>
                <p:cNvSpPr>
                  <a:spLocks noChangeArrowheads="1"/>
                </p:cNvSpPr>
                <p:nvPr/>
              </p:nvSpPr>
              <p:spPr bwMode="auto">
                <a:xfrm>
                  <a:off x="375" y="420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9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70" name="Rectangle 130"/>
                <p:cNvSpPr>
                  <a:spLocks noChangeArrowheads="1"/>
                </p:cNvSpPr>
                <p:nvPr/>
              </p:nvSpPr>
              <p:spPr bwMode="auto">
                <a:xfrm>
                  <a:off x="346" y="420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71" name="Group 131"/>
              <p:cNvGrpSpPr>
                <a:grpSpLocks/>
              </p:cNvGrpSpPr>
              <p:nvPr/>
            </p:nvGrpSpPr>
            <p:grpSpPr bwMode="auto">
              <a:xfrm>
                <a:off x="692" y="4200"/>
                <a:ext cx="346" cy="374"/>
                <a:chOff x="692" y="4200"/>
                <a:chExt cx="346" cy="374"/>
              </a:xfrm>
            </p:grpSpPr>
            <p:sp>
              <p:nvSpPr>
                <p:cNvPr id="138372" name="Rectangle 132"/>
                <p:cNvSpPr>
                  <a:spLocks noChangeArrowheads="1"/>
                </p:cNvSpPr>
                <p:nvPr/>
              </p:nvSpPr>
              <p:spPr bwMode="auto">
                <a:xfrm>
                  <a:off x="721" y="420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9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73" name="Rectangle 133"/>
                <p:cNvSpPr>
                  <a:spLocks noChangeArrowheads="1"/>
                </p:cNvSpPr>
                <p:nvPr/>
              </p:nvSpPr>
              <p:spPr bwMode="auto">
                <a:xfrm>
                  <a:off x="692" y="420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74" name="Group 134"/>
              <p:cNvGrpSpPr>
                <a:grpSpLocks/>
              </p:cNvGrpSpPr>
              <p:nvPr/>
            </p:nvGrpSpPr>
            <p:grpSpPr bwMode="auto">
              <a:xfrm>
                <a:off x="1038" y="4200"/>
                <a:ext cx="346" cy="374"/>
                <a:chOff x="1038" y="4200"/>
                <a:chExt cx="346" cy="374"/>
              </a:xfrm>
            </p:grpSpPr>
            <p:sp>
              <p:nvSpPr>
                <p:cNvPr id="138375" name="Rectangle 135"/>
                <p:cNvSpPr>
                  <a:spLocks noChangeArrowheads="1"/>
                </p:cNvSpPr>
                <p:nvPr/>
              </p:nvSpPr>
              <p:spPr bwMode="auto">
                <a:xfrm>
                  <a:off x="1067" y="420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14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76" name="Rectangle 136"/>
                <p:cNvSpPr>
                  <a:spLocks noChangeArrowheads="1"/>
                </p:cNvSpPr>
                <p:nvPr/>
              </p:nvSpPr>
              <p:spPr bwMode="auto">
                <a:xfrm>
                  <a:off x="1038" y="420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77" name="Group 137"/>
              <p:cNvGrpSpPr>
                <a:grpSpLocks/>
              </p:cNvGrpSpPr>
              <p:nvPr/>
            </p:nvGrpSpPr>
            <p:grpSpPr bwMode="auto">
              <a:xfrm>
                <a:off x="0" y="4574"/>
                <a:ext cx="346" cy="374"/>
                <a:chOff x="0" y="4574"/>
                <a:chExt cx="346" cy="374"/>
              </a:xfrm>
            </p:grpSpPr>
            <p:sp>
              <p:nvSpPr>
                <p:cNvPr id="1383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" y="457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79" name="Rectangle 139"/>
                <p:cNvSpPr>
                  <a:spLocks noChangeArrowheads="1"/>
                </p:cNvSpPr>
                <p:nvPr/>
              </p:nvSpPr>
              <p:spPr bwMode="auto">
                <a:xfrm>
                  <a:off x="0" y="457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80" name="Group 140"/>
              <p:cNvGrpSpPr>
                <a:grpSpLocks/>
              </p:cNvGrpSpPr>
              <p:nvPr/>
            </p:nvGrpSpPr>
            <p:grpSpPr bwMode="auto">
              <a:xfrm>
                <a:off x="346" y="4574"/>
                <a:ext cx="346" cy="374"/>
                <a:chOff x="346" y="4574"/>
                <a:chExt cx="346" cy="374"/>
              </a:xfrm>
            </p:grpSpPr>
            <p:sp>
              <p:nvSpPr>
                <p:cNvPr id="138381" name="Rectangle 141"/>
                <p:cNvSpPr>
                  <a:spLocks noChangeArrowheads="1"/>
                </p:cNvSpPr>
                <p:nvPr/>
              </p:nvSpPr>
              <p:spPr bwMode="auto">
                <a:xfrm>
                  <a:off x="375" y="457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346" y="457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83" name="Group 143"/>
              <p:cNvGrpSpPr>
                <a:grpSpLocks/>
              </p:cNvGrpSpPr>
              <p:nvPr/>
            </p:nvGrpSpPr>
            <p:grpSpPr bwMode="auto">
              <a:xfrm>
                <a:off x="692" y="4574"/>
                <a:ext cx="346" cy="374"/>
                <a:chOff x="692" y="4574"/>
                <a:chExt cx="346" cy="374"/>
              </a:xfrm>
            </p:grpSpPr>
            <p:sp>
              <p:nvSpPr>
                <p:cNvPr id="1383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721" y="457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A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85" name="Rectangle 145"/>
                <p:cNvSpPr>
                  <a:spLocks noChangeArrowheads="1"/>
                </p:cNvSpPr>
                <p:nvPr/>
              </p:nvSpPr>
              <p:spPr bwMode="auto">
                <a:xfrm>
                  <a:off x="692" y="457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86" name="Group 146"/>
              <p:cNvGrpSpPr>
                <a:grpSpLocks/>
              </p:cNvGrpSpPr>
              <p:nvPr/>
            </p:nvGrpSpPr>
            <p:grpSpPr bwMode="auto">
              <a:xfrm>
                <a:off x="1038" y="4574"/>
                <a:ext cx="346" cy="374"/>
                <a:chOff x="1038" y="4574"/>
                <a:chExt cx="346" cy="374"/>
              </a:xfrm>
            </p:grpSpPr>
            <p:sp>
              <p:nvSpPr>
                <p:cNvPr id="138387" name="Rectangle 147"/>
                <p:cNvSpPr>
                  <a:spLocks noChangeArrowheads="1"/>
                </p:cNvSpPr>
                <p:nvPr/>
              </p:nvSpPr>
              <p:spPr bwMode="auto">
                <a:xfrm>
                  <a:off x="1067" y="457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9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88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38" y="457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89" name="Group 149"/>
              <p:cNvGrpSpPr>
                <a:grpSpLocks/>
              </p:cNvGrpSpPr>
              <p:nvPr/>
            </p:nvGrpSpPr>
            <p:grpSpPr bwMode="auto">
              <a:xfrm>
                <a:off x="0" y="4948"/>
                <a:ext cx="346" cy="374"/>
                <a:chOff x="0" y="4948"/>
                <a:chExt cx="346" cy="374"/>
              </a:xfrm>
            </p:grpSpPr>
            <p:sp>
              <p:nvSpPr>
                <p:cNvPr id="138390" name="Rectangle 150"/>
                <p:cNvSpPr>
                  <a:spLocks noChangeArrowheads="1"/>
                </p:cNvSpPr>
                <p:nvPr/>
              </p:nvSpPr>
              <p:spPr bwMode="auto">
                <a:xfrm>
                  <a:off x="29" y="494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1011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91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494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92" name="Group 152"/>
              <p:cNvGrpSpPr>
                <a:grpSpLocks/>
              </p:cNvGrpSpPr>
              <p:nvPr/>
            </p:nvGrpSpPr>
            <p:grpSpPr bwMode="auto">
              <a:xfrm>
                <a:off x="346" y="4948"/>
                <a:ext cx="346" cy="374"/>
                <a:chOff x="346" y="4948"/>
                <a:chExt cx="346" cy="374"/>
              </a:xfrm>
            </p:grpSpPr>
            <p:sp>
              <p:nvSpPr>
                <p:cNvPr id="138393" name="Rectangle 153"/>
                <p:cNvSpPr>
                  <a:spLocks noChangeArrowheads="1"/>
                </p:cNvSpPr>
                <p:nvPr/>
              </p:nvSpPr>
              <p:spPr bwMode="auto">
                <a:xfrm>
                  <a:off x="375" y="494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94" name="Rectangle 154"/>
                <p:cNvSpPr>
                  <a:spLocks noChangeArrowheads="1"/>
                </p:cNvSpPr>
                <p:nvPr/>
              </p:nvSpPr>
              <p:spPr bwMode="auto">
                <a:xfrm>
                  <a:off x="346" y="494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95" name="Group 155"/>
              <p:cNvGrpSpPr>
                <a:grpSpLocks/>
              </p:cNvGrpSpPr>
              <p:nvPr/>
            </p:nvGrpSpPr>
            <p:grpSpPr bwMode="auto">
              <a:xfrm>
                <a:off x="692" y="4948"/>
                <a:ext cx="346" cy="374"/>
                <a:chOff x="692" y="4948"/>
                <a:chExt cx="346" cy="374"/>
              </a:xfrm>
            </p:grpSpPr>
            <p:sp>
              <p:nvSpPr>
                <p:cNvPr id="138396" name="Rectangle 156"/>
                <p:cNvSpPr>
                  <a:spLocks noChangeArrowheads="1"/>
                </p:cNvSpPr>
                <p:nvPr/>
              </p:nvSpPr>
              <p:spPr bwMode="auto">
                <a:xfrm>
                  <a:off x="721" y="494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B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397" name="Rectangle 157"/>
                <p:cNvSpPr>
                  <a:spLocks noChangeArrowheads="1"/>
                </p:cNvSpPr>
                <p:nvPr/>
              </p:nvSpPr>
              <p:spPr bwMode="auto">
                <a:xfrm>
                  <a:off x="692" y="494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398" name="Group 158"/>
              <p:cNvGrpSpPr>
                <a:grpSpLocks/>
              </p:cNvGrpSpPr>
              <p:nvPr/>
            </p:nvGrpSpPr>
            <p:grpSpPr bwMode="auto">
              <a:xfrm>
                <a:off x="1038" y="4948"/>
                <a:ext cx="346" cy="374"/>
                <a:chOff x="1038" y="4948"/>
                <a:chExt cx="346" cy="374"/>
              </a:xfrm>
            </p:grpSpPr>
            <p:sp>
              <p:nvSpPr>
                <p:cNvPr id="13839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067" y="4948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7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0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38" y="4948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01" name="Group 161"/>
              <p:cNvGrpSpPr>
                <a:grpSpLocks/>
              </p:cNvGrpSpPr>
              <p:nvPr/>
            </p:nvGrpSpPr>
            <p:grpSpPr bwMode="auto">
              <a:xfrm>
                <a:off x="0" y="5322"/>
                <a:ext cx="346" cy="374"/>
                <a:chOff x="0" y="5322"/>
                <a:chExt cx="346" cy="374"/>
              </a:xfrm>
            </p:grpSpPr>
            <p:sp>
              <p:nvSpPr>
                <p:cNvPr id="13840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9" y="532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1100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03" name="Rectangle 163"/>
                <p:cNvSpPr>
                  <a:spLocks noChangeArrowheads="1"/>
                </p:cNvSpPr>
                <p:nvPr/>
              </p:nvSpPr>
              <p:spPr bwMode="auto">
                <a:xfrm>
                  <a:off x="0" y="532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04" name="Group 164"/>
              <p:cNvGrpSpPr>
                <a:grpSpLocks/>
              </p:cNvGrpSpPr>
              <p:nvPr/>
            </p:nvGrpSpPr>
            <p:grpSpPr bwMode="auto">
              <a:xfrm>
                <a:off x="346" y="5322"/>
                <a:ext cx="346" cy="374"/>
                <a:chOff x="346" y="5322"/>
                <a:chExt cx="346" cy="374"/>
              </a:xfrm>
            </p:grpSpPr>
            <p:sp>
              <p:nvSpPr>
                <p:cNvPr id="138405" name="Rectangle 165"/>
                <p:cNvSpPr>
                  <a:spLocks noChangeArrowheads="1"/>
                </p:cNvSpPr>
                <p:nvPr/>
              </p:nvSpPr>
              <p:spPr bwMode="auto">
                <a:xfrm>
                  <a:off x="375" y="532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12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06" name="Rectangle 166"/>
                <p:cNvSpPr>
                  <a:spLocks noChangeArrowheads="1"/>
                </p:cNvSpPr>
                <p:nvPr/>
              </p:nvSpPr>
              <p:spPr bwMode="auto">
                <a:xfrm>
                  <a:off x="346" y="532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07" name="Group 167"/>
              <p:cNvGrpSpPr>
                <a:grpSpLocks/>
              </p:cNvGrpSpPr>
              <p:nvPr/>
            </p:nvGrpSpPr>
            <p:grpSpPr bwMode="auto">
              <a:xfrm>
                <a:off x="692" y="5322"/>
                <a:ext cx="346" cy="374"/>
                <a:chOff x="692" y="5322"/>
                <a:chExt cx="346" cy="374"/>
              </a:xfrm>
            </p:grpSpPr>
            <p:sp>
              <p:nvSpPr>
                <p:cNvPr id="138408" name="Rectangle 168"/>
                <p:cNvSpPr>
                  <a:spLocks noChangeArrowheads="1"/>
                </p:cNvSpPr>
                <p:nvPr/>
              </p:nvSpPr>
              <p:spPr bwMode="auto">
                <a:xfrm>
                  <a:off x="721" y="532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C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09" name="Rectangle 169"/>
                <p:cNvSpPr>
                  <a:spLocks noChangeArrowheads="1"/>
                </p:cNvSpPr>
                <p:nvPr/>
              </p:nvSpPr>
              <p:spPr bwMode="auto">
                <a:xfrm>
                  <a:off x="692" y="532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10" name="Group 170"/>
              <p:cNvGrpSpPr>
                <a:grpSpLocks/>
              </p:cNvGrpSpPr>
              <p:nvPr/>
            </p:nvGrpSpPr>
            <p:grpSpPr bwMode="auto">
              <a:xfrm>
                <a:off x="1038" y="5322"/>
                <a:ext cx="346" cy="374"/>
                <a:chOff x="1038" y="5322"/>
                <a:chExt cx="346" cy="374"/>
              </a:xfrm>
            </p:grpSpPr>
            <p:sp>
              <p:nvSpPr>
                <p:cNvPr id="138411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67" y="5322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6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12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38" y="5322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13" name="Group 173"/>
              <p:cNvGrpSpPr>
                <a:grpSpLocks/>
              </p:cNvGrpSpPr>
              <p:nvPr/>
            </p:nvGrpSpPr>
            <p:grpSpPr bwMode="auto">
              <a:xfrm>
                <a:off x="0" y="5696"/>
                <a:ext cx="346" cy="374"/>
                <a:chOff x="0" y="5696"/>
                <a:chExt cx="346" cy="374"/>
              </a:xfrm>
            </p:grpSpPr>
            <p:sp>
              <p:nvSpPr>
                <p:cNvPr id="138414" name="Rectangle 174"/>
                <p:cNvSpPr>
                  <a:spLocks noChangeArrowheads="1"/>
                </p:cNvSpPr>
                <p:nvPr/>
              </p:nvSpPr>
              <p:spPr bwMode="auto">
                <a:xfrm>
                  <a:off x="29" y="569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1101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15" name="Rectangle 175"/>
                <p:cNvSpPr>
                  <a:spLocks noChangeArrowheads="1"/>
                </p:cNvSpPr>
                <p:nvPr/>
              </p:nvSpPr>
              <p:spPr bwMode="auto">
                <a:xfrm>
                  <a:off x="0" y="569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16" name="Group 176"/>
              <p:cNvGrpSpPr>
                <a:grpSpLocks/>
              </p:cNvGrpSpPr>
              <p:nvPr/>
            </p:nvGrpSpPr>
            <p:grpSpPr bwMode="auto">
              <a:xfrm>
                <a:off x="346" y="5696"/>
                <a:ext cx="346" cy="374"/>
                <a:chOff x="346" y="5696"/>
                <a:chExt cx="346" cy="374"/>
              </a:xfrm>
            </p:grpSpPr>
            <p:sp>
              <p:nvSpPr>
                <p:cNvPr id="138417" name="Rectangle 177"/>
                <p:cNvSpPr>
                  <a:spLocks noChangeArrowheads="1"/>
                </p:cNvSpPr>
                <p:nvPr/>
              </p:nvSpPr>
              <p:spPr bwMode="auto">
                <a:xfrm>
                  <a:off x="375" y="569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13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346" y="569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19" name="Group 179"/>
              <p:cNvGrpSpPr>
                <a:grpSpLocks/>
              </p:cNvGrpSpPr>
              <p:nvPr/>
            </p:nvGrpSpPr>
            <p:grpSpPr bwMode="auto">
              <a:xfrm>
                <a:off x="692" y="5696"/>
                <a:ext cx="346" cy="374"/>
                <a:chOff x="692" y="5696"/>
                <a:chExt cx="346" cy="374"/>
              </a:xfrm>
            </p:grpSpPr>
            <p:sp>
              <p:nvSpPr>
                <p:cNvPr id="138420" name="Rectangle 180"/>
                <p:cNvSpPr>
                  <a:spLocks noChangeArrowheads="1"/>
                </p:cNvSpPr>
                <p:nvPr/>
              </p:nvSpPr>
              <p:spPr bwMode="auto">
                <a:xfrm>
                  <a:off x="721" y="569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D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21" name="Rectangle 181"/>
                <p:cNvSpPr>
                  <a:spLocks noChangeArrowheads="1"/>
                </p:cNvSpPr>
                <p:nvPr/>
              </p:nvSpPr>
              <p:spPr bwMode="auto">
                <a:xfrm>
                  <a:off x="692" y="569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22" name="Group 182"/>
              <p:cNvGrpSpPr>
                <a:grpSpLocks/>
              </p:cNvGrpSpPr>
              <p:nvPr/>
            </p:nvGrpSpPr>
            <p:grpSpPr bwMode="auto">
              <a:xfrm>
                <a:off x="1038" y="5696"/>
                <a:ext cx="346" cy="374"/>
                <a:chOff x="1038" y="5696"/>
                <a:chExt cx="346" cy="374"/>
              </a:xfrm>
            </p:grpSpPr>
            <p:sp>
              <p:nvSpPr>
                <p:cNvPr id="138423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67" y="5696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13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24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38" y="5696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25" name="Group 185"/>
              <p:cNvGrpSpPr>
                <a:grpSpLocks/>
              </p:cNvGrpSpPr>
              <p:nvPr/>
            </p:nvGrpSpPr>
            <p:grpSpPr bwMode="auto">
              <a:xfrm>
                <a:off x="0" y="6070"/>
                <a:ext cx="346" cy="374"/>
                <a:chOff x="0" y="6070"/>
                <a:chExt cx="346" cy="374"/>
              </a:xfrm>
            </p:grpSpPr>
            <p:sp>
              <p:nvSpPr>
                <p:cNvPr id="138426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" y="607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1110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27" name="Rectangle 187"/>
                <p:cNvSpPr>
                  <a:spLocks noChangeArrowheads="1"/>
                </p:cNvSpPr>
                <p:nvPr/>
              </p:nvSpPr>
              <p:spPr bwMode="auto">
                <a:xfrm>
                  <a:off x="0" y="607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28" name="Group 188"/>
              <p:cNvGrpSpPr>
                <a:grpSpLocks/>
              </p:cNvGrpSpPr>
              <p:nvPr/>
            </p:nvGrpSpPr>
            <p:grpSpPr bwMode="auto">
              <a:xfrm>
                <a:off x="346" y="6070"/>
                <a:ext cx="346" cy="374"/>
                <a:chOff x="346" y="6070"/>
                <a:chExt cx="346" cy="374"/>
              </a:xfrm>
            </p:grpSpPr>
            <p:sp>
              <p:nvSpPr>
                <p:cNvPr id="138429" name="Rectangle 189"/>
                <p:cNvSpPr>
                  <a:spLocks noChangeArrowheads="1"/>
                </p:cNvSpPr>
                <p:nvPr/>
              </p:nvSpPr>
              <p:spPr bwMode="auto">
                <a:xfrm>
                  <a:off x="375" y="607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14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30" name="Rectangle 190"/>
                <p:cNvSpPr>
                  <a:spLocks noChangeArrowheads="1"/>
                </p:cNvSpPr>
                <p:nvPr/>
              </p:nvSpPr>
              <p:spPr bwMode="auto">
                <a:xfrm>
                  <a:off x="346" y="607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31" name="Group 191"/>
              <p:cNvGrpSpPr>
                <a:grpSpLocks/>
              </p:cNvGrpSpPr>
              <p:nvPr/>
            </p:nvGrpSpPr>
            <p:grpSpPr bwMode="auto">
              <a:xfrm>
                <a:off x="692" y="6070"/>
                <a:ext cx="346" cy="374"/>
                <a:chOff x="692" y="6070"/>
                <a:chExt cx="346" cy="374"/>
              </a:xfrm>
            </p:grpSpPr>
            <p:sp>
              <p:nvSpPr>
                <p:cNvPr id="138432" name="Rectangle 192"/>
                <p:cNvSpPr>
                  <a:spLocks noChangeArrowheads="1"/>
                </p:cNvSpPr>
                <p:nvPr/>
              </p:nvSpPr>
              <p:spPr bwMode="auto">
                <a:xfrm>
                  <a:off x="721" y="607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E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33" name="Rectangle 193"/>
                <p:cNvSpPr>
                  <a:spLocks noChangeArrowheads="1"/>
                </p:cNvSpPr>
                <p:nvPr/>
              </p:nvSpPr>
              <p:spPr bwMode="auto">
                <a:xfrm>
                  <a:off x="692" y="607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34" name="Group 194"/>
              <p:cNvGrpSpPr>
                <a:grpSpLocks/>
              </p:cNvGrpSpPr>
              <p:nvPr/>
            </p:nvGrpSpPr>
            <p:grpSpPr bwMode="auto">
              <a:xfrm>
                <a:off x="1038" y="6070"/>
                <a:ext cx="346" cy="374"/>
                <a:chOff x="1038" y="6070"/>
                <a:chExt cx="346" cy="374"/>
              </a:xfrm>
            </p:grpSpPr>
            <p:sp>
              <p:nvSpPr>
                <p:cNvPr id="138435" name="Rectangle 195"/>
                <p:cNvSpPr>
                  <a:spLocks noChangeArrowheads="1"/>
                </p:cNvSpPr>
                <p:nvPr/>
              </p:nvSpPr>
              <p:spPr bwMode="auto">
                <a:xfrm>
                  <a:off x="1067" y="6070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3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38" y="6070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37" name="Group 197"/>
              <p:cNvGrpSpPr>
                <a:grpSpLocks/>
              </p:cNvGrpSpPr>
              <p:nvPr/>
            </p:nvGrpSpPr>
            <p:grpSpPr bwMode="auto">
              <a:xfrm>
                <a:off x="0" y="6444"/>
                <a:ext cx="346" cy="374"/>
                <a:chOff x="0" y="6444"/>
                <a:chExt cx="346" cy="374"/>
              </a:xfrm>
            </p:grpSpPr>
            <p:sp>
              <p:nvSpPr>
                <p:cNvPr id="138438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" y="644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1111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39" name="Rectangle 199"/>
                <p:cNvSpPr>
                  <a:spLocks noChangeArrowheads="1"/>
                </p:cNvSpPr>
                <p:nvPr/>
              </p:nvSpPr>
              <p:spPr bwMode="auto">
                <a:xfrm>
                  <a:off x="0" y="644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40" name="Group 200"/>
              <p:cNvGrpSpPr>
                <a:grpSpLocks/>
              </p:cNvGrpSpPr>
              <p:nvPr/>
            </p:nvGrpSpPr>
            <p:grpSpPr bwMode="auto">
              <a:xfrm>
                <a:off x="346" y="6444"/>
                <a:ext cx="346" cy="374"/>
                <a:chOff x="346" y="6444"/>
                <a:chExt cx="346" cy="374"/>
              </a:xfrm>
            </p:grpSpPr>
            <p:sp>
              <p:nvSpPr>
                <p:cNvPr id="138441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5" y="644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15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42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6" y="644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43" name="Group 203"/>
              <p:cNvGrpSpPr>
                <a:grpSpLocks/>
              </p:cNvGrpSpPr>
              <p:nvPr/>
            </p:nvGrpSpPr>
            <p:grpSpPr bwMode="auto">
              <a:xfrm>
                <a:off x="692" y="6444"/>
                <a:ext cx="346" cy="374"/>
                <a:chOff x="692" y="6444"/>
                <a:chExt cx="346" cy="374"/>
              </a:xfrm>
            </p:grpSpPr>
            <p:sp>
              <p:nvSpPr>
                <p:cNvPr id="138444" name="Rectangle 204"/>
                <p:cNvSpPr>
                  <a:spLocks noChangeArrowheads="1"/>
                </p:cNvSpPr>
                <p:nvPr/>
              </p:nvSpPr>
              <p:spPr bwMode="auto">
                <a:xfrm>
                  <a:off x="721" y="644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F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45" name="Rectangle 205"/>
                <p:cNvSpPr>
                  <a:spLocks noChangeArrowheads="1"/>
                </p:cNvSpPr>
                <p:nvPr/>
              </p:nvSpPr>
              <p:spPr bwMode="auto">
                <a:xfrm>
                  <a:off x="692" y="644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446" name="Group 206"/>
              <p:cNvGrpSpPr>
                <a:grpSpLocks/>
              </p:cNvGrpSpPr>
              <p:nvPr/>
            </p:nvGrpSpPr>
            <p:grpSpPr bwMode="auto">
              <a:xfrm>
                <a:off x="1038" y="6444"/>
                <a:ext cx="346" cy="374"/>
                <a:chOff x="1038" y="6444"/>
                <a:chExt cx="346" cy="374"/>
              </a:xfrm>
            </p:grpSpPr>
            <p:sp>
              <p:nvSpPr>
                <p:cNvPr id="138447" name="Rectangle 207"/>
                <p:cNvSpPr>
                  <a:spLocks noChangeArrowheads="1"/>
                </p:cNvSpPr>
                <p:nvPr/>
              </p:nvSpPr>
              <p:spPr bwMode="auto">
                <a:xfrm>
                  <a:off x="1067" y="6444"/>
                  <a:ext cx="288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fr-FR" sz="1600">
                      <a:solidFill>
                        <a:schemeClr val="tx1"/>
                      </a:solidFill>
                      <a:cs typeface="Times New Roman" pitchFamily="18" charset="0"/>
                    </a:rPr>
                    <a:t>12</a:t>
                  </a:r>
                </a:p>
                <a:p>
                  <a:pPr algn="ctr"/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448" name="Rectangle 208"/>
                <p:cNvSpPr>
                  <a:spLocks noChangeArrowheads="1"/>
                </p:cNvSpPr>
                <p:nvPr/>
              </p:nvSpPr>
              <p:spPr bwMode="auto">
                <a:xfrm>
                  <a:off x="1038" y="6444"/>
                  <a:ext cx="34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8449" name="Rectangle 209"/>
            <p:cNvSpPr>
              <a:spLocks noChangeArrowheads="1"/>
            </p:cNvSpPr>
            <p:nvPr/>
          </p:nvSpPr>
          <p:spPr bwMode="auto">
            <a:xfrm>
              <a:off x="-3" y="371"/>
              <a:ext cx="1390" cy="645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450" name="Rectangle 210"/>
          <p:cNvSpPr>
            <a:spLocks noGrp="1" noChangeArrowheads="1"/>
          </p:cNvSpPr>
          <p:nvPr>
            <p:ph type="title"/>
          </p:nvPr>
        </p:nvSpPr>
        <p:spPr>
          <a:xfrm>
            <a:off x="4267200" y="228600"/>
            <a:ext cx="4419600" cy="609600"/>
          </a:xfrm>
          <a:solidFill>
            <a:srgbClr val="B2B2B2"/>
          </a:solidFill>
          <a:ln/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r>
              <a:rPr lang="en-US" dirty="0"/>
              <a:t>Example</a:t>
            </a:r>
            <a:r>
              <a:rPr lang="fr-FR" dirty="0"/>
              <a:t>: </a:t>
            </a:r>
            <a:r>
              <a:rPr lang="fr-FR" i="1" dirty="0"/>
              <a:t>GF</a:t>
            </a:r>
            <a:r>
              <a:rPr lang="fr-FR" dirty="0"/>
              <a:t>(16)</a:t>
            </a:r>
          </a:p>
        </p:txBody>
      </p:sp>
      <p:sp>
        <p:nvSpPr>
          <p:cNvPr id="138451" name="AutoShape 211"/>
          <p:cNvSpPr>
            <a:spLocks noChangeArrowheads="1"/>
          </p:cNvSpPr>
          <p:nvPr/>
        </p:nvSpPr>
        <p:spPr bwMode="auto">
          <a:xfrm>
            <a:off x="5715000" y="2743200"/>
            <a:ext cx="2971800" cy="1600200"/>
          </a:xfrm>
          <a:prstGeom prst="cube">
            <a:avLst>
              <a:gd name="adj" fmla="val 22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JM">
                <a:solidFill>
                  <a:srgbClr val="660033"/>
                </a:solidFill>
              </a:rPr>
              <a:t>Direct table would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JM">
                <a:solidFill>
                  <a:srgbClr val="660033"/>
                </a:solidFill>
              </a:rPr>
              <a:t>have 256 elements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8452" name="Rectangle 212"/>
          <p:cNvSpPr>
            <a:spLocks noChangeArrowheads="1"/>
          </p:cNvSpPr>
          <p:nvPr/>
        </p:nvSpPr>
        <p:spPr bwMode="auto">
          <a:xfrm>
            <a:off x="6084888" y="1052513"/>
            <a:ext cx="2305050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05000"/>
              </a:spcBef>
              <a:spcAft>
                <a:spcPct val="30000"/>
              </a:spcAft>
            </a:pPr>
            <a:r>
              <a:rPr lang="fr-FR"/>
              <a:t>Addition : XOR</a:t>
            </a:r>
          </a:p>
        </p:txBody>
      </p:sp>
      <p:sp>
        <p:nvSpPr>
          <p:cNvPr id="138453" name="Rectangle 213"/>
          <p:cNvSpPr>
            <a:spLocks noChangeArrowheads="1"/>
          </p:cNvSpPr>
          <p:nvPr/>
        </p:nvSpPr>
        <p:spPr bwMode="auto">
          <a:xfrm>
            <a:off x="323850" y="333375"/>
            <a:ext cx="2232025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05000"/>
              </a:spcBef>
              <a:spcAft>
                <a:spcPct val="30000"/>
              </a:spcAft>
            </a:pPr>
            <a:r>
              <a:rPr lang="en-US"/>
              <a:t>Elements &amp; logs</a:t>
            </a:r>
          </a:p>
        </p:txBody>
      </p:sp>
      <p:sp>
        <p:nvSpPr>
          <p:cNvPr id="138454" name="Text Box 214"/>
          <p:cNvSpPr txBox="1">
            <a:spLocks noChangeArrowheads="1"/>
          </p:cNvSpPr>
          <p:nvPr/>
        </p:nvSpPr>
        <p:spPr bwMode="auto">
          <a:xfrm>
            <a:off x="6705600" y="1828800"/>
            <a:ext cx="914400" cy="469900"/>
          </a:xfrm>
          <a:prstGeom prst="rect">
            <a:avLst/>
          </a:prstGeom>
          <a:solidFill>
            <a:srgbClr val="B9B9B9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</a:t>
            </a:r>
            <a:r>
              <a:rPr lang="fr-FR">
                <a:sym typeface="Symbol" pitchFamily="18" charset="2"/>
              </a:rPr>
              <a:t> = 2</a:t>
            </a: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0774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 smtClean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2011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Create the </a:t>
            </a:r>
            <a:r>
              <a:rPr lang="fr-FR" sz="2800" i="1" dirty="0"/>
              <a:t>m</a:t>
            </a:r>
            <a:r>
              <a:rPr lang="en-US" sz="2800" dirty="0"/>
              <a:t> x </a:t>
            </a:r>
            <a:r>
              <a:rPr lang="en-US" sz="2800" i="1" dirty="0"/>
              <a:t>n </a:t>
            </a:r>
            <a:r>
              <a:rPr lang="fr-FR" sz="2800" i="1" dirty="0"/>
              <a:t> </a:t>
            </a:r>
            <a:r>
              <a:rPr lang="en-US" sz="2800" i="1" dirty="0"/>
              <a:t>generator</a:t>
            </a:r>
            <a:r>
              <a:rPr lang="en-US" sz="2800" dirty="0"/>
              <a:t> matrix </a:t>
            </a:r>
            <a:r>
              <a:rPr lang="en-US" sz="2800" b="1" dirty="0"/>
              <a:t>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using elementary transformation of extended </a:t>
            </a:r>
            <a:r>
              <a:rPr lang="en-US" dirty="0" err="1"/>
              <a:t>Vandermond</a:t>
            </a:r>
            <a:r>
              <a:rPr lang="en-US" dirty="0"/>
              <a:t> matrix of </a:t>
            </a:r>
            <a:r>
              <a:rPr lang="en-US" i="1" dirty="0"/>
              <a:t>GF</a:t>
            </a:r>
            <a:r>
              <a:rPr lang="en-US" dirty="0"/>
              <a:t> elements</a:t>
            </a:r>
          </a:p>
          <a:p>
            <a:pPr lvl="1">
              <a:lnSpc>
                <a:spcPct val="90000"/>
              </a:lnSpc>
            </a:pPr>
            <a:r>
              <a:rPr lang="fr-FR" i="1" dirty="0"/>
              <a:t>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records group size</a:t>
            </a:r>
          </a:p>
          <a:p>
            <a:pPr lvl="1">
              <a:lnSpc>
                <a:spcPct val="90000"/>
              </a:lnSpc>
            </a:pPr>
            <a:r>
              <a:rPr lang="fr-FR" i="1" dirty="0"/>
              <a:t>n</a:t>
            </a:r>
            <a:r>
              <a:rPr lang="fr-FR" dirty="0"/>
              <a:t> </a:t>
            </a:r>
            <a:r>
              <a:rPr lang="en-US" i="1" dirty="0"/>
              <a:t>= </a:t>
            </a:r>
            <a:r>
              <a:rPr lang="en-US" dirty="0"/>
              <a:t>2</a:t>
            </a:r>
            <a:r>
              <a:rPr lang="fr-FR" i="1" baseline="30000" dirty="0"/>
              <a:t>l</a:t>
            </a:r>
            <a:r>
              <a:rPr lang="en-US" i="1" dirty="0"/>
              <a:t> </a:t>
            </a:r>
            <a:r>
              <a:rPr lang="fr-FR" dirty="0" err="1"/>
              <a:t>is</a:t>
            </a:r>
            <a:r>
              <a:rPr lang="fr-FR" dirty="0"/>
              <a:t>  max </a:t>
            </a:r>
            <a:r>
              <a:rPr lang="fr-FR" i="1" dirty="0"/>
              <a:t>segment </a:t>
            </a:r>
            <a:r>
              <a:rPr lang="fr-FR" dirty="0"/>
              <a:t>size (data </a:t>
            </a:r>
            <a:r>
              <a:rPr lang="fr-FR" u="sng" dirty="0"/>
              <a:t>and</a:t>
            </a:r>
            <a:r>
              <a:rPr lang="fr-FR" dirty="0"/>
              <a:t> </a:t>
            </a:r>
            <a:r>
              <a:rPr lang="fr-FR" dirty="0" err="1"/>
              <a:t>parity</a:t>
            </a:r>
            <a:r>
              <a:rPr lang="fr-FR" dirty="0"/>
              <a:t> records)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b="1" dirty="0"/>
              <a:t>G = [I | P]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 </a:t>
            </a:r>
            <a:r>
              <a:rPr lang="en-US" dirty="0"/>
              <a:t>denotes the identity matrix</a:t>
            </a:r>
            <a:endParaRPr lang="fr-FR" dirty="0"/>
          </a:p>
          <a:p>
            <a:pPr>
              <a:lnSpc>
                <a:spcPct val="90000"/>
              </a:lnSpc>
            </a:pPr>
            <a:r>
              <a:rPr lang="fr-FR" sz="2800" dirty="0"/>
              <a:t>The</a:t>
            </a:r>
            <a:r>
              <a:rPr lang="fr-FR" sz="2800" i="1" dirty="0"/>
              <a:t> m</a:t>
            </a:r>
            <a:r>
              <a:rPr lang="en-US" sz="2800" dirty="0"/>
              <a:t> symbols with the same offset in the records of a group </a:t>
            </a:r>
            <a:r>
              <a:rPr lang="fr-FR" sz="2800" dirty="0" err="1"/>
              <a:t>become</a:t>
            </a:r>
            <a:r>
              <a:rPr lang="fr-FR" sz="2800" dirty="0"/>
              <a:t> the</a:t>
            </a:r>
            <a:r>
              <a:rPr lang="en-US" sz="2800" dirty="0"/>
              <a:t> (horizontal) </a:t>
            </a:r>
            <a:r>
              <a:rPr lang="en-US" sz="2800" i="1" dirty="0"/>
              <a:t>information vector</a:t>
            </a:r>
            <a:r>
              <a:rPr lang="en-US" sz="2800" dirty="0"/>
              <a:t> </a:t>
            </a:r>
            <a:r>
              <a:rPr lang="en-US" sz="2800" b="1" dirty="0"/>
              <a:t>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matrix multiplication </a:t>
            </a:r>
            <a:r>
              <a:rPr lang="en-US" sz="2800" b="1" dirty="0"/>
              <a:t>UG</a:t>
            </a:r>
            <a:r>
              <a:rPr lang="en-US" sz="2800" dirty="0"/>
              <a:t> provides the (</a:t>
            </a:r>
            <a:r>
              <a:rPr lang="en-US" sz="2800" i="1" dirty="0"/>
              <a:t>n - </a:t>
            </a:r>
            <a:r>
              <a:rPr lang="fr-FR" sz="2800" i="1" dirty="0"/>
              <a:t>m</a:t>
            </a:r>
            <a:r>
              <a:rPr lang="en-US" sz="2800" dirty="0"/>
              <a:t>) parity symbols</a:t>
            </a:r>
            <a:r>
              <a:rPr lang="fr-FR" sz="2800" dirty="0"/>
              <a:t>, i.e., the </a:t>
            </a:r>
            <a:r>
              <a:rPr lang="fr-FR" sz="2800" i="1" dirty="0" err="1"/>
              <a:t>codeword</a:t>
            </a:r>
            <a:r>
              <a:rPr lang="fr-FR" sz="2800" i="1" dirty="0"/>
              <a:t> </a:t>
            </a:r>
            <a:r>
              <a:rPr lang="fr-FR" sz="2800" i="1" dirty="0" err="1" smtClean="0"/>
              <a:t>vector</a:t>
            </a:r>
            <a:r>
              <a:rPr lang="fr-FR" sz="2800" i="1" dirty="0" smtClean="0"/>
              <a:t> </a:t>
            </a:r>
            <a:r>
              <a:rPr lang="fr-FR" sz="2800" b="1" dirty="0"/>
              <a:t>C</a:t>
            </a:r>
            <a:endParaRPr 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4202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6081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err="1" smtClean="0"/>
              <a:t>Vandermond</a:t>
            </a:r>
            <a:r>
              <a:rPr lang="en-US" sz="4000" dirty="0" smtClean="0"/>
              <a:t> matrix </a:t>
            </a:r>
            <a:r>
              <a:rPr lang="en-US" sz="4000" b="1" dirty="0" smtClean="0"/>
              <a:t>V</a:t>
            </a:r>
            <a:r>
              <a:rPr lang="en-US" sz="4000" dirty="0" smtClean="0"/>
              <a:t> </a:t>
            </a:r>
            <a:r>
              <a:rPr lang="en-US" sz="4000" dirty="0"/>
              <a:t>of </a:t>
            </a:r>
            <a:r>
              <a:rPr lang="en-US" sz="4000" i="1" dirty="0"/>
              <a:t>GF</a:t>
            </a:r>
            <a:r>
              <a:rPr lang="en-US" sz="4000" dirty="0"/>
              <a:t> </a:t>
            </a:r>
            <a:r>
              <a:rPr lang="en-US" sz="4000" dirty="0" smtClean="0"/>
              <a:t>elements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For info see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en.wikipedia.org/wiki/Vandermonde_matrix</a:t>
            </a:r>
            <a:r>
              <a:rPr lang="en-US" dirty="0" smtClean="0"/>
              <a:t> </a:t>
            </a:r>
            <a:endParaRPr lang="fr-FR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4000" dirty="0" smtClean="0"/>
              <a:t> </a:t>
            </a:r>
            <a:r>
              <a:rPr lang="fr-FR" sz="4000" dirty="0" err="1" smtClean="0"/>
              <a:t>Generator</a:t>
            </a:r>
            <a:r>
              <a:rPr lang="fr-FR" sz="4000" dirty="0" smtClean="0"/>
              <a:t> matrix </a:t>
            </a:r>
            <a:r>
              <a:rPr lang="fr-FR" sz="4000" b="1" dirty="0" smtClean="0"/>
              <a:t>G</a:t>
            </a:r>
            <a:r>
              <a:rPr lang="fr-FR" sz="4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fr-FR" sz="3200" dirty="0" err="1" smtClean="0"/>
              <a:t>See</a:t>
            </a:r>
            <a:r>
              <a:rPr lang="fr-FR" sz="3200" dirty="0"/>
              <a:t> </a:t>
            </a:r>
            <a:r>
              <a:rPr lang="fr-FR" sz="3200" dirty="0">
                <a:hlinkClick r:id="rId4"/>
              </a:rPr>
              <a:t>http://</a:t>
            </a:r>
            <a:r>
              <a:rPr lang="fr-FR" sz="3200" dirty="0" smtClean="0">
                <a:hlinkClick r:id="rId4"/>
              </a:rPr>
              <a:t>en.wikipedia.org/wiki/Generator_matrix</a:t>
            </a:r>
            <a:endParaRPr lang="fr-FR" sz="3200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528289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4202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32011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400" dirty="0" smtClean="0"/>
              <a:t>There are </a:t>
            </a:r>
            <a:r>
              <a:rPr lang="fr-FR" sz="4400" dirty="0" err="1" smtClean="0"/>
              <a:t>very</a:t>
            </a:r>
            <a:r>
              <a:rPr lang="fr-FR" sz="4400" dirty="0" smtClean="0"/>
              <a:t> </a:t>
            </a:r>
            <a:r>
              <a:rPr lang="fr-FR" sz="4400" dirty="0" err="1" smtClean="0"/>
              <a:t>many</a:t>
            </a:r>
            <a:r>
              <a:rPr lang="fr-FR" sz="4400" dirty="0" smtClean="0"/>
              <a:t> </a:t>
            </a:r>
            <a:r>
              <a:rPr lang="fr-FR" sz="4400" dirty="0" err="1" smtClean="0"/>
              <a:t>ways</a:t>
            </a:r>
            <a:r>
              <a:rPr lang="fr-FR" sz="4400" dirty="0" smtClean="0"/>
              <a:t> </a:t>
            </a:r>
            <a:r>
              <a:rPr lang="fr-FR" sz="4400" dirty="0" err="1" smtClean="0"/>
              <a:t>different</a:t>
            </a:r>
            <a:r>
              <a:rPr lang="fr-FR" sz="4400" dirty="0" smtClean="0"/>
              <a:t> </a:t>
            </a:r>
            <a:r>
              <a:rPr lang="fr-FR" sz="4400" b="1" dirty="0" err="1" smtClean="0"/>
              <a:t>G’s</a:t>
            </a:r>
            <a:r>
              <a:rPr lang="fr-FR" sz="4400" b="1" dirty="0" smtClean="0"/>
              <a:t> </a:t>
            </a:r>
            <a:r>
              <a:rPr lang="fr-FR" sz="4400" dirty="0" smtClean="0"/>
              <a:t>one </a:t>
            </a:r>
            <a:r>
              <a:rPr lang="fr-FR" sz="4400" dirty="0" err="1" smtClean="0"/>
              <a:t>can</a:t>
            </a:r>
            <a:r>
              <a:rPr lang="fr-FR" sz="4400" dirty="0" smtClean="0"/>
              <a:t> </a:t>
            </a:r>
            <a:r>
              <a:rPr lang="fr-FR" sz="4400" dirty="0" err="1" smtClean="0"/>
              <a:t>derive</a:t>
            </a:r>
            <a:r>
              <a:rPr lang="fr-FR" sz="4400" dirty="0" smtClean="0"/>
              <a:t> </a:t>
            </a:r>
            <a:r>
              <a:rPr lang="fr-FR" sz="4400" dirty="0" err="1" smtClean="0"/>
              <a:t>from</a:t>
            </a:r>
            <a:r>
              <a:rPr lang="fr-FR" sz="4400" dirty="0" smtClean="0"/>
              <a:t> </a:t>
            </a:r>
            <a:r>
              <a:rPr lang="fr-FR" sz="4400" dirty="0" err="1" smtClean="0"/>
              <a:t>any</a:t>
            </a:r>
            <a:r>
              <a:rPr lang="fr-FR" sz="4400" dirty="0" smtClean="0"/>
              <a:t> </a:t>
            </a:r>
            <a:r>
              <a:rPr lang="fr-FR" sz="4400" dirty="0" err="1" smtClean="0"/>
              <a:t>given</a:t>
            </a:r>
            <a:r>
              <a:rPr lang="fr-FR" sz="4400" dirty="0" smtClean="0"/>
              <a:t> </a:t>
            </a:r>
            <a:r>
              <a:rPr lang="fr-FR" sz="4400" b="1" dirty="0" smtClean="0"/>
              <a:t>V</a:t>
            </a:r>
          </a:p>
          <a:p>
            <a:pPr lvl="1">
              <a:lnSpc>
                <a:spcPct val="90000"/>
              </a:lnSpc>
            </a:pPr>
            <a:r>
              <a:rPr lang="fr-FR" sz="4000" dirty="0" err="1" smtClean="0"/>
              <a:t>Leading</a:t>
            </a:r>
            <a:r>
              <a:rPr lang="fr-FR" sz="4000" dirty="0" smtClean="0"/>
              <a:t> to </a:t>
            </a:r>
            <a:r>
              <a:rPr lang="fr-FR" sz="4000" dirty="0" err="1" smtClean="0"/>
              <a:t>different</a:t>
            </a:r>
            <a:r>
              <a:rPr lang="fr-FR" sz="4000" dirty="0" smtClean="0"/>
              <a:t> </a:t>
            </a:r>
            <a:r>
              <a:rPr lang="fr-FR" sz="4000" dirty="0" err="1" smtClean="0"/>
              <a:t>linear</a:t>
            </a:r>
            <a:r>
              <a:rPr lang="fr-FR" sz="4000" dirty="0" smtClean="0"/>
              <a:t> codes </a:t>
            </a:r>
          </a:p>
          <a:p>
            <a:pPr>
              <a:lnSpc>
                <a:spcPct val="90000"/>
              </a:lnSpc>
            </a:pPr>
            <a:r>
              <a:rPr lang="fr-FR" sz="4400" dirty="0" smtClean="0"/>
              <a:t>Central </a:t>
            </a:r>
            <a:r>
              <a:rPr lang="fr-FR" sz="4400" dirty="0" err="1" smtClean="0"/>
              <a:t>property</a:t>
            </a:r>
            <a:r>
              <a:rPr lang="fr-FR" sz="4400" dirty="0" smtClean="0"/>
              <a:t> of  </a:t>
            </a:r>
            <a:r>
              <a:rPr lang="fr-FR" sz="4400" dirty="0" err="1" smtClean="0"/>
              <a:t>any</a:t>
            </a:r>
            <a:r>
              <a:rPr lang="fr-FR" sz="4400" dirty="0" smtClean="0"/>
              <a:t> </a:t>
            </a:r>
            <a:r>
              <a:rPr lang="fr-FR" sz="4400" b="1" dirty="0" smtClean="0"/>
              <a:t>V :</a:t>
            </a:r>
          </a:p>
          <a:p>
            <a:pPr lvl="1">
              <a:lnSpc>
                <a:spcPct val="90000"/>
              </a:lnSpc>
            </a:pPr>
            <a:r>
              <a:rPr lang="fr-FR" sz="4000" b="1" dirty="0" smtClean="0"/>
              <a:t> </a:t>
            </a:r>
            <a:r>
              <a:rPr lang="fr-FR" sz="4000" dirty="0" err="1"/>
              <a:t>P</a:t>
            </a:r>
            <a:r>
              <a:rPr lang="fr-FR" sz="4000" dirty="0" err="1" smtClean="0"/>
              <a:t>reserved</a:t>
            </a:r>
            <a:r>
              <a:rPr lang="fr-FR" sz="4000" dirty="0" smtClean="0"/>
              <a:t> by </a:t>
            </a:r>
            <a:r>
              <a:rPr lang="fr-FR" sz="4000" dirty="0" err="1" smtClean="0"/>
              <a:t>any</a:t>
            </a:r>
            <a:r>
              <a:rPr lang="fr-FR" sz="4000" dirty="0" smtClean="0"/>
              <a:t> </a:t>
            </a:r>
            <a:r>
              <a:rPr lang="fr-FR" sz="4000" b="1" dirty="0" smtClean="0"/>
              <a:t>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4400" dirty="0" smtClean="0">
                <a:solidFill>
                  <a:srgbClr val="FAFD00"/>
                </a:solidFill>
              </a:rPr>
              <a:t> </a:t>
            </a:r>
            <a:r>
              <a:rPr lang="fr-FR" sz="4400" dirty="0" err="1" smtClean="0">
                <a:solidFill>
                  <a:srgbClr val="FAFD00"/>
                </a:solidFill>
              </a:rPr>
              <a:t>Every</a:t>
            </a:r>
            <a:r>
              <a:rPr lang="fr-FR" sz="4400" dirty="0" smtClean="0">
                <a:solidFill>
                  <a:srgbClr val="FAFD00"/>
                </a:solidFill>
              </a:rPr>
              <a:t> square </a:t>
            </a:r>
            <a:r>
              <a:rPr lang="fr-FR" sz="4400" dirty="0" err="1" smtClean="0">
                <a:solidFill>
                  <a:srgbClr val="FAFD00"/>
                </a:solidFill>
              </a:rPr>
              <a:t>sub</a:t>
            </a:r>
            <a:r>
              <a:rPr lang="fr-FR" sz="4400" dirty="0" smtClean="0">
                <a:solidFill>
                  <a:srgbClr val="FAFD00"/>
                </a:solidFill>
              </a:rPr>
              <a:t>-matrix </a:t>
            </a:r>
            <a:r>
              <a:rPr lang="fr-FR" sz="4400" b="1" dirty="0" smtClean="0">
                <a:solidFill>
                  <a:srgbClr val="FAFD00"/>
                </a:solidFill>
              </a:rPr>
              <a:t>H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  <a:r>
              <a:rPr lang="fr-FR" sz="4400" dirty="0" err="1" smtClean="0">
                <a:solidFill>
                  <a:srgbClr val="FAFD00"/>
                </a:solidFill>
              </a:rPr>
              <a:t>is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  <a:r>
              <a:rPr lang="fr-FR" sz="4400" dirty="0" err="1" smtClean="0">
                <a:solidFill>
                  <a:srgbClr val="FAFD00"/>
                </a:solidFill>
              </a:rPr>
              <a:t>invertible</a:t>
            </a:r>
            <a:r>
              <a:rPr lang="fr-FR" sz="4400" dirty="0">
                <a:solidFill>
                  <a:srgbClr val="FAFD00"/>
                </a:solidFill>
              </a:rPr>
              <a:t> 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260039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838950" cy="758825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 err="1"/>
              <a:t>Encoding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352928" cy="5616624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fr-FR" sz="3600" dirty="0" smtClean="0"/>
              <a:t> </a:t>
            </a:r>
            <a:r>
              <a:rPr lang="fr-FR" sz="3600" dirty="0" err="1" smtClean="0"/>
              <a:t>What</a:t>
            </a:r>
            <a:r>
              <a:rPr lang="fr-FR" sz="3600" dirty="0" smtClean="0"/>
              <a:t> </a:t>
            </a:r>
            <a:r>
              <a:rPr lang="fr-FR" sz="3600" dirty="0" err="1" smtClean="0"/>
              <a:t>means</a:t>
            </a:r>
            <a:r>
              <a:rPr lang="fr-FR" sz="3600" dirty="0" smtClean="0"/>
              <a:t> </a:t>
            </a:r>
            <a:r>
              <a:rPr lang="fr-FR" sz="3600" dirty="0" err="1" smtClean="0"/>
              <a:t>that</a:t>
            </a:r>
            <a:endParaRPr lang="fr-FR" sz="3600" dirty="0" smtClean="0"/>
          </a:p>
          <a:p>
            <a:pPr marL="742950" lvl="2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fr-FR" sz="3600" dirty="0" smtClean="0"/>
              <a:t>for </a:t>
            </a:r>
            <a:r>
              <a:rPr lang="fr-FR" sz="3600" dirty="0" err="1" smtClean="0"/>
              <a:t>any</a:t>
            </a:r>
            <a:r>
              <a:rPr lang="fr-FR" sz="3600" dirty="0" smtClean="0"/>
              <a:t> </a:t>
            </a:r>
            <a:r>
              <a:rPr lang="fr-FR" sz="3600" b="1" dirty="0" smtClean="0"/>
              <a:t>G</a:t>
            </a:r>
            <a:r>
              <a:rPr lang="fr-FR" sz="3600" dirty="0"/>
              <a:t>,</a:t>
            </a:r>
            <a:r>
              <a:rPr lang="fr-FR" sz="3600" dirty="0" smtClean="0"/>
              <a:t> </a:t>
            </a:r>
          </a:p>
          <a:p>
            <a:pPr marL="742950" lvl="2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fr-FR" sz="4000" dirty="0" err="1" smtClean="0"/>
              <a:t>any</a:t>
            </a:r>
            <a:r>
              <a:rPr lang="fr-FR" sz="4000" dirty="0" smtClean="0"/>
              <a:t> </a:t>
            </a:r>
            <a:r>
              <a:rPr lang="fr-FR" sz="4000" b="1" dirty="0" smtClean="0"/>
              <a:t>H </a:t>
            </a:r>
            <a:r>
              <a:rPr lang="fr-FR" sz="4000" dirty="0" err="1" smtClean="0"/>
              <a:t>being</a:t>
            </a:r>
            <a:r>
              <a:rPr lang="fr-FR" sz="4000" b="1" dirty="0" smtClean="0"/>
              <a:t> </a:t>
            </a:r>
            <a:r>
              <a:rPr lang="fr-FR" sz="4000" dirty="0" smtClean="0"/>
              <a:t>a </a:t>
            </a:r>
            <a:r>
              <a:rPr lang="fr-FR" sz="4000" dirty="0" err="1" smtClean="0"/>
              <a:t>sub</a:t>
            </a:r>
            <a:r>
              <a:rPr lang="fr-FR" sz="4000" dirty="0" smtClean="0"/>
              <a:t>-matrix of </a:t>
            </a:r>
            <a:r>
              <a:rPr lang="fr-FR" sz="4000" b="1" dirty="0" smtClean="0"/>
              <a:t>G</a:t>
            </a:r>
            <a:r>
              <a:rPr lang="fr-FR" sz="4000" dirty="0" smtClean="0"/>
              <a:t>, </a:t>
            </a:r>
          </a:p>
          <a:p>
            <a:pPr marL="742950" lvl="2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fr-FR" sz="4000" dirty="0" err="1" smtClean="0"/>
              <a:t>any</a:t>
            </a:r>
            <a:r>
              <a:rPr lang="fr-FR" sz="4000" dirty="0" smtClean="0"/>
              <a:t> inf. </a:t>
            </a:r>
            <a:r>
              <a:rPr lang="fr-FR" sz="4000" dirty="0" err="1" smtClean="0"/>
              <a:t>vector</a:t>
            </a:r>
            <a:r>
              <a:rPr lang="fr-FR" sz="4000" dirty="0" smtClean="0"/>
              <a:t> </a:t>
            </a:r>
            <a:r>
              <a:rPr lang="fr-FR" sz="4000" b="1" dirty="0" smtClean="0"/>
              <a:t>U</a:t>
            </a:r>
          </a:p>
          <a:p>
            <a:pPr marL="742950" lvl="2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fr-FR" sz="4000" dirty="0" smtClean="0"/>
              <a:t>and </a:t>
            </a:r>
            <a:r>
              <a:rPr lang="fr-FR" sz="4000" dirty="0" err="1" smtClean="0"/>
              <a:t>any</a:t>
            </a:r>
            <a:r>
              <a:rPr lang="fr-FR" sz="4000" dirty="0" smtClean="0"/>
              <a:t> </a:t>
            </a:r>
            <a:r>
              <a:rPr lang="fr-FR" sz="4000" dirty="0" err="1" smtClean="0"/>
              <a:t>codeword</a:t>
            </a:r>
            <a:r>
              <a:rPr lang="fr-FR" sz="4000" dirty="0" smtClean="0"/>
              <a:t> </a:t>
            </a:r>
            <a:r>
              <a:rPr lang="fr-FR" sz="4000" b="1" dirty="0" smtClean="0"/>
              <a:t> </a:t>
            </a:r>
            <a:r>
              <a:rPr lang="fr-FR" sz="4000" b="1" dirty="0"/>
              <a:t>D </a:t>
            </a:r>
            <a:r>
              <a:rPr lang="fr-FR" sz="4000" b="1" dirty="0">
                <a:sym typeface="Symbol"/>
              </a:rPr>
              <a:t> </a:t>
            </a:r>
            <a:r>
              <a:rPr lang="fr-FR" sz="4000" b="1" dirty="0" smtClean="0">
                <a:sym typeface="Symbol"/>
              </a:rPr>
              <a:t>C </a:t>
            </a:r>
            <a:r>
              <a:rPr lang="fr-FR" sz="4000" dirty="0" err="1" smtClean="0">
                <a:sym typeface="Symbol"/>
              </a:rPr>
              <a:t>such</a:t>
            </a:r>
            <a:r>
              <a:rPr lang="fr-FR" sz="4000" dirty="0" smtClean="0">
                <a:sym typeface="Symbol"/>
              </a:rPr>
              <a:t> </a:t>
            </a:r>
            <a:r>
              <a:rPr lang="fr-FR" sz="4000" dirty="0" err="1" smtClean="0">
                <a:sym typeface="Symbol"/>
              </a:rPr>
              <a:t>that</a:t>
            </a:r>
            <a:r>
              <a:rPr lang="fr-FR" sz="3600" dirty="0">
                <a:sym typeface="Symbol"/>
              </a:rPr>
              <a:t> </a:t>
            </a:r>
            <a:endParaRPr lang="fr-FR" sz="3600" dirty="0" smtClean="0">
              <a:sym typeface="Symbol"/>
            </a:endParaRPr>
          </a:p>
          <a:p>
            <a:pPr marL="400050" lvl="2" indent="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75000"/>
              <a:buNone/>
            </a:pPr>
            <a:r>
              <a:rPr lang="fr-FR" sz="3600" b="1" dirty="0">
                <a:sym typeface="Symbol"/>
              </a:rPr>
              <a:t>	</a:t>
            </a:r>
            <a:r>
              <a:rPr lang="fr-FR" sz="3600" b="1" dirty="0" smtClean="0"/>
              <a:t>D  = U </a:t>
            </a:r>
            <a:r>
              <a:rPr lang="fr-FR" sz="3600" b="1" dirty="0"/>
              <a:t>* </a:t>
            </a:r>
            <a:r>
              <a:rPr lang="fr-FR" sz="3600" b="1" dirty="0" smtClean="0"/>
              <a:t>H,</a:t>
            </a:r>
          </a:p>
          <a:p>
            <a:pPr marL="571500" lvl="1" indent="-571500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fr-FR" sz="4000" dirty="0" err="1" smtClean="0"/>
              <a:t>We</a:t>
            </a:r>
            <a:r>
              <a:rPr lang="fr-FR" sz="4000" dirty="0" smtClean="0"/>
              <a:t> have :</a:t>
            </a:r>
          </a:p>
          <a:p>
            <a:pPr marL="0" lvl="1" indent="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None/>
            </a:pPr>
            <a:r>
              <a:rPr lang="fr-FR" sz="4000" b="1" dirty="0" smtClean="0">
                <a:sym typeface="Symbol"/>
              </a:rPr>
              <a:t>	D * H</a:t>
            </a:r>
            <a:r>
              <a:rPr lang="fr-FR" sz="4000" b="1" baseline="30000" dirty="0" smtClean="0">
                <a:sym typeface="Symbol"/>
              </a:rPr>
              <a:t>-1 </a:t>
            </a:r>
            <a:r>
              <a:rPr lang="fr-FR" sz="4000" b="1" dirty="0" smtClean="0">
                <a:sym typeface="Symbol"/>
              </a:rPr>
              <a:t>= </a:t>
            </a:r>
            <a:r>
              <a:rPr lang="fr-FR" sz="4000" b="1" dirty="0" smtClean="0"/>
              <a:t>U * H</a:t>
            </a:r>
            <a:r>
              <a:rPr lang="fr-FR" sz="4000" b="1" dirty="0" smtClean="0">
                <a:sym typeface="Symbol"/>
              </a:rPr>
              <a:t> * H</a:t>
            </a:r>
            <a:r>
              <a:rPr lang="fr-FR" sz="4000" b="1" baseline="30000" dirty="0" smtClean="0">
                <a:sym typeface="Symbol"/>
              </a:rPr>
              <a:t>-1 </a:t>
            </a:r>
            <a:r>
              <a:rPr lang="fr-FR" sz="4000" b="1" dirty="0" smtClean="0">
                <a:sym typeface="Symbol"/>
              </a:rPr>
              <a:t>=</a:t>
            </a:r>
            <a:r>
              <a:rPr lang="fr-FR" sz="4000" b="1" baseline="30000" dirty="0" smtClean="0">
                <a:sym typeface="Symbol"/>
              </a:rPr>
              <a:t> </a:t>
            </a:r>
            <a:r>
              <a:rPr lang="fr-FR" sz="4000" b="1" dirty="0" smtClean="0"/>
              <a:t>U * I = U</a:t>
            </a:r>
            <a:r>
              <a:rPr lang="fr-FR" sz="4000" b="1" dirty="0" smtClean="0">
                <a:solidFill>
                  <a:srgbClr val="FAFD00"/>
                </a:solidFill>
              </a:rPr>
              <a:t>  </a:t>
            </a:r>
          </a:p>
          <a:p>
            <a:pPr marL="342900" lvl="1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fr-FR" sz="3200" baseline="30000" dirty="0">
              <a:sym typeface="Symbol"/>
            </a:endParaRP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85284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491441" cy="643766"/>
          </a:xfrm>
        </p:spPr>
        <p:txBody>
          <a:bodyPr/>
          <a:lstStyle/>
          <a:p>
            <a:r>
              <a:rPr lang="en-US" sz="3600" dirty="0" smtClean="0"/>
              <a:t>How Useful Is This Material ?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733256"/>
            <a:ext cx="8358246" cy="792088"/>
          </a:xfrm>
        </p:spPr>
        <p:txBody>
          <a:bodyPr/>
          <a:lstStyle/>
          <a:p>
            <a:pPr>
              <a:buNone/>
            </a:pPr>
            <a:endParaRPr lang="fr-FR" sz="2000" dirty="0" smtClean="0">
              <a:solidFill>
                <a:srgbClr val="FAFD00"/>
              </a:solidFill>
              <a:hlinkClick r:id="rId3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FAFD00"/>
                </a:solidFill>
                <a:hlinkClick r:id="rId3"/>
              </a:rPr>
              <a:t>http://research.microsoft.com/en-us/projects/clientcloud/default.aspx</a:t>
            </a:r>
            <a:endParaRPr lang="en-US" sz="2000" dirty="0" smtClean="0">
              <a:solidFill>
                <a:srgbClr val="FAFD00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37321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AFD00"/>
                </a:solidFill>
              </a:rPr>
              <a:t>Les Apps, </a:t>
            </a:r>
            <a:r>
              <a:rPr lang="en-US" sz="4000" dirty="0" err="1" smtClean="0">
                <a:solidFill>
                  <a:srgbClr val="FAFD00"/>
                </a:solidFill>
              </a:rPr>
              <a:t>Démos</a:t>
            </a:r>
            <a:r>
              <a:rPr lang="en-US" sz="4000" dirty="0" smtClean="0">
                <a:solidFill>
                  <a:srgbClr val="FAFD00"/>
                </a:solidFill>
              </a:rPr>
              <a:t>…</a:t>
            </a:r>
            <a:endParaRPr lang="en-US" dirty="0">
              <a:solidFill>
                <a:srgbClr val="FAFD00"/>
              </a:solidFill>
            </a:endParaRPr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829633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4026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52166" cy="5105400"/>
          </a:xfrm>
        </p:spPr>
        <p:txBody>
          <a:bodyPr/>
          <a:lstStyle/>
          <a:p>
            <a:pPr marL="457200" lvl="1" indent="-45720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fr-FR" sz="4400" dirty="0" smtClean="0"/>
              <a:t>If </a:t>
            </a:r>
            <a:r>
              <a:rPr lang="fr-FR" sz="4400" dirty="0" err="1" smtClean="0"/>
              <a:t>thus</a:t>
            </a:r>
            <a:r>
              <a:rPr lang="fr-FR" sz="4400" dirty="0" smtClean="0"/>
              <a:t> : </a:t>
            </a:r>
          </a:p>
          <a:p>
            <a:pPr marL="857250" lvl="2" indent="-45720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fr-FR" sz="4000" dirty="0" smtClean="0"/>
              <a:t>For </a:t>
            </a:r>
            <a:r>
              <a:rPr lang="fr-FR" sz="4000" dirty="0" err="1"/>
              <a:t>a</a:t>
            </a:r>
            <a:r>
              <a:rPr lang="fr-FR" sz="4000" dirty="0" err="1" smtClean="0"/>
              <a:t>t</a:t>
            </a:r>
            <a:r>
              <a:rPr lang="fr-FR" sz="4000" dirty="0" smtClean="0"/>
              <a:t> least </a:t>
            </a:r>
            <a:r>
              <a:rPr lang="fr-FR" sz="4000" i="1" dirty="0" smtClean="0"/>
              <a:t>k </a:t>
            </a:r>
            <a:r>
              <a:rPr lang="fr-FR" sz="4000" dirty="0" err="1" smtClean="0"/>
              <a:t>parity</a:t>
            </a:r>
            <a:r>
              <a:rPr lang="fr-FR" sz="4000" dirty="0" smtClean="0"/>
              <a:t> </a:t>
            </a:r>
            <a:r>
              <a:rPr lang="fr-FR" sz="4000" dirty="0" err="1" smtClean="0"/>
              <a:t>columns</a:t>
            </a:r>
            <a:r>
              <a:rPr lang="fr-FR" sz="4000" dirty="0" smtClean="0"/>
              <a:t> in </a:t>
            </a:r>
            <a:r>
              <a:rPr lang="fr-FR" sz="4000" b="1" dirty="0" smtClean="0"/>
              <a:t>P</a:t>
            </a:r>
            <a:r>
              <a:rPr lang="fr-FR" sz="4000" dirty="0" smtClean="0"/>
              <a:t>,</a:t>
            </a:r>
            <a:r>
              <a:rPr lang="fr-FR" sz="4000" b="1" dirty="0" smtClean="0"/>
              <a:t> </a:t>
            </a:r>
          </a:p>
          <a:p>
            <a:pPr marL="857250" lvl="2" indent="-45720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fr-FR" sz="4000" dirty="0" smtClean="0"/>
              <a:t>For </a:t>
            </a:r>
            <a:r>
              <a:rPr lang="fr-FR" sz="4000" dirty="0" err="1" smtClean="0"/>
              <a:t>any</a:t>
            </a:r>
            <a:r>
              <a:rPr lang="fr-FR" sz="4000" dirty="0" smtClean="0"/>
              <a:t> </a:t>
            </a:r>
            <a:r>
              <a:rPr lang="fr-FR" sz="4000" b="1" dirty="0" smtClean="0"/>
              <a:t>U</a:t>
            </a:r>
            <a:r>
              <a:rPr lang="fr-FR" sz="4000" dirty="0" smtClean="0"/>
              <a:t> and C </a:t>
            </a:r>
            <a:r>
              <a:rPr lang="fr-FR" sz="4000" dirty="0" err="1" smtClean="0"/>
              <a:t>any</a:t>
            </a:r>
            <a:r>
              <a:rPr lang="fr-FR" sz="4000" dirty="0" smtClean="0"/>
              <a:t> </a:t>
            </a:r>
            <a:r>
              <a:rPr lang="fr-FR" sz="4000" dirty="0" err="1" smtClean="0"/>
              <a:t>vector</a:t>
            </a:r>
            <a:r>
              <a:rPr lang="fr-FR" sz="4000" dirty="0" smtClean="0"/>
              <a:t> </a:t>
            </a:r>
            <a:r>
              <a:rPr lang="fr-FR" sz="4000" b="1" dirty="0" smtClean="0"/>
              <a:t>V </a:t>
            </a:r>
            <a:r>
              <a:rPr lang="fr-FR" sz="4000" dirty="0" smtClean="0"/>
              <a:t>of</a:t>
            </a:r>
            <a:r>
              <a:rPr lang="fr-FR" sz="4000" b="1" dirty="0" smtClean="0"/>
              <a:t> </a:t>
            </a:r>
            <a:r>
              <a:rPr lang="fr-FR" sz="4000" dirty="0" err="1" smtClean="0"/>
              <a:t>at</a:t>
            </a:r>
            <a:r>
              <a:rPr lang="fr-FR" sz="4000" dirty="0" smtClean="0"/>
              <a:t> </a:t>
            </a:r>
            <a:r>
              <a:rPr lang="fr-FR" sz="4000" dirty="0" err="1" smtClean="0"/>
              <a:t>most</a:t>
            </a:r>
            <a:r>
              <a:rPr lang="fr-FR" sz="4000" dirty="0" smtClean="0"/>
              <a:t> </a:t>
            </a:r>
            <a:r>
              <a:rPr lang="fr-FR" sz="4000" i="1" dirty="0" smtClean="0"/>
              <a:t>k </a:t>
            </a:r>
            <a:r>
              <a:rPr lang="fr-FR" sz="4000" dirty="0" smtClean="0"/>
              <a:t>data values in </a:t>
            </a:r>
            <a:r>
              <a:rPr lang="fr-FR" sz="4000" b="1" dirty="0" smtClean="0"/>
              <a:t>U</a:t>
            </a:r>
          </a:p>
          <a:p>
            <a:pPr marL="457200" lvl="1" indent="-45720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fr-FR" sz="4400" dirty="0" err="1" smtClean="0"/>
              <a:t>We</a:t>
            </a:r>
            <a:r>
              <a:rPr lang="fr-FR" sz="4400" dirty="0" smtClean="0"/>
              <a:t> </a:t>
            </a:r>
            <a:r>
              <a:rPr lang="fr-FR" sz="4400" dirty="0" err="1" smtClean="0"/>
              <a:t>get</a:t>
            </a:r>
            <a:r>
              <a:rPr lang="fr-FR" sz="4400" dirty="0" smtClean="0"/>
              <a:t> </a:t>
            </a:r>
            <a:r>
              <a:rPr lang="fr-FR" sz="4400" b="1" dirty="0" smtClean="0"/>
              <a:t>V </a:t>
            </a:r>
            <a:r>
              <a:rPr lang="fr-FR" sz="4400" dirty="0" err="1" smtClean="0"/>
              <a:t>erased</a:t>
            </a:r>
            <a:r>
              <a:rPr lang="fr-FR" sz="4400" b="1" dirty="0" smtClean="0"/>
              <a:t> </a:t>
            </a:r>
          </a:p>
          <a:p>
            <a:pPr marL="457200" lvl="1" indent="-45720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fr-FR" sz="4400" dirty="0" err="1" smtClean="0">
                <a:solidFill>
                  <a:srgbClr val="FAFD00"/>
                </a:solidFill>
              </a:rPr>
              <a:t>Then</a:t>
            </a:r>
            <a:r>
              <a:rPr lang="fr-FR" sz="4400" dirty="0" smtClean="0">
                <a:solidFill>
                  <a:srgbClr val="FAFD00"/>
                </a:solidFill>
              </a:rPr>
              <a:t>, </a:t>
            </a:r>
            <a:r>
              <a:rPr lang="fr-FR" sz="4400" dirty="0" err="1" smtClean="0">
                <a:solidFill>
                  <a:srgbClr val="FAFD00"/>
                </a:solidFill>
              </a:rPr>
              <a:t>we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  <a:r>
              <a:rPr lang="fr-FR" sz="4400" dirty="0" err="1" smtClean="0">
                <a:solidFill>
                  <a:srgbClr val="FAFD00"/>
                </a:solidFill>
              </a:rPr>
              <a:t>can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  <a:r>
              <a:rPr lang="fr-FR" sz="4400" dirty="0" err="1" smtClean="0">
                <a:solidFill>
                  <a:srgbClr val="FAFD00"/>
                </a:solidFill>
              </a:rPr>
              <a:t>recover</a:t>
            </a:r>
            <a:r>
              <a:rPr lang="fr-FR" sz="4400" dirty="0" smtClean="0">
                <a:solidFill>
                  <a:srgbClr val="FAFD00"/>
                </a:solidFill>
              </a:rPr>
              <a:t> V as </a:t>
            </a:r>
            <a:r>
              <a:rPr lang="fr-FR" sz="4400" dirty="0" err="1" smtClean="0">
                <a:solidFill>
                  <a:srgbClr val="FAFD00"/>
                </a:solidFill>
              </a:rPr>
              <a:t>follows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  <a:endParaRPr lang="fr-FR" sz="3200" baseline="30000" dirty="0">
              <a:sym typeface="Symbol"/>
            </a:endParaRP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479666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4026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20118" cy="5105400"/>
          </a:xfrm>
        </p:spPr>
        <p:txBody>
          <a:bodyPr/>
          <a:lstStyle/>
          <a:p>
            <a:pPr lvl="1" indent="-7429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fr-FR" sz="4400" dirty="0" err="1"/>
              <a:t>We</a:t>
            </a:r>
            <a:r>
              <a:rPr lang="fr-FR" sz="4400" dirty="0"/>
              <a:t> </a:t>
            </a:r>
            <a:r>
              <a:rPr lang="fr-FR" sz="4400" dirty="0" err="1"/>
              <a:t>calculate</a:t>
            </a:r>
            <a:r>
              <a:rPr lang="fr-FR" sz="4400" dirty="0"/>
              <a:t> </a:t>
            </a:r>
            <a:r>
              <a:rPr lang="fr-FR" sz="4400" b="1" dirty="0"/>
              <a:t>C </a:t>
            </a:r>
            <a:r>
              <a:rPr lang="fr-FR" sz="4400" dirty="0" err="1" smtClean="0"/>
              <a:t>using</a:t>
            </a:r>
            <a:r>
              <a:rPr lang="fr-FR" sz="4400" b="1" dirty="0" smtClean="0"/>
              <a:t> P </a:t>
            </a:r>
            <a:r>
              <a:rPr lang="fr-FR" sz="4400" dirty="0" err="1" smtClean="0"/>
              <a:t>during</a:t>
            </a:r>
            <a:r>
              <a:rPr lang="fr-FR" sz="4400" dirty="0" smtClean="0"/>
              <a:t> </a:t>
            </a:r>
            <a:r>
              <a:rPr lang="fr-FR" sz="4400" dirty="0"/>
              <a:t>the </a:t>
            </a:r>
            <a:r>
              <a:rPr lang="fr-FR" sz="4400" i="1" dirty="0" err="1" smtClean="0"/>
              <a:t>encoding</a:t>
            </a:r>
            <a:r>
              <a:rPr lang="fr-FR" sz="4400" dirty="0" smtClean="0"/>
              <a:t> phase</a:t>
            </a:r>
          </a:p>
          <a:p>
            <a:pPr lvl="2" indent="-7429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fr-FR" sz="4000" dirty="0" err="1" smtClean="0"/>
              <a:t>We</a:t>
            </a:r>
            <a:r>
              <a:rPr lang="fr-FR" sz="4000" dirty="0" smtClean="0"/>
              <a:t> do not </a:t>
            </a:r>
            <a:r>
              <a:rPr lang="fr-FR" sz="4000" dirty="0" err="1" smtClean="0"/>
              <a:t>need</a:t>
            </a:r>
            <a:r>
              <a:rPr lang="fr-FR" sz="4000" dirty="0" smtClean="0"/>
              <a:t> full </a:t>
            </a:r>
            <a:r>
              <a:rPr lang="fr-FR" sz="4000" b="1" dirty="0" smtClean="0"/>
              <a:t>G</a:t>
            </a:r>
            <a:r>
              <a:rPr lang="fr-FR" sz="4000" dirty="0" smtClean="0"/>
              <a:t> for </a:t>
            </a:r>
            <a:r>
              <a:rPr lang="fr-FR" sz="4000" dirty="0" err="1" smtClean="0"/>
              <a:t>that</a:t>
            </a:r>
            <a:r>
              <a:rPr lang="fr-FR" sz="4000" dirty="0" smtClean="0"/>
              <a:t> </a:t>
            </a:r>
            <a:r>
              <a:rPr lang="fr-FR" sz="4000" dirty="0" err="1" smtClean="0"/>
              <a:t>since</a:t>
            </a:r>
            <a:r>
              <a:rPr lang="fr-FR" sz="4000" dirty="0" smtClean="0"/>
              <a:t> </a:t>
            </a:r>
            <a:r>
              <a:rPr lang="fr-FR" sz="4000" dirty="0" err="1" smtClean="0"/>
              <a:t>we</a:t>
            </a:r>
            <a:r>
              <a:rPr lang="fr-FR" sz="4000" dirty="0" smtClean="0"/>
              <a:t> have </a:t>
            </a:r>
            <a:r>
              <a:rPr lang="fr-FR" sz="4000" b="1" dirty="0" smtClean="0"/>
              <a:t>I </a:t>
            </a:r>
            <a:r>
              <a:rPr lang="fr-FR" sz="4000" dirty="0" err="1" smtClean="0"/>
              <a:t>at</a:t>
            </a:r>
            <a:r>
              <a:rPr lang="fr-FR" sz="4000" dirty="0" smtClean="0"/>
              <a:t> the </a:t>
            </a:r>
            <a:r>
              <a:rPr lang="fr-FR" sz="4000" dirty="0" err="1" smtClean="0"/>
              <a:t>left</a:t>
            </a:r>
            <a:r>
              <a:rPr lang="fr-FR" sz="4000" dirty="0" smtClean="0"/>
              <a:t>.</a:t>
            </a:r>
            <a:endParaRPr lang="fr-FR" sz="4000" b="1" dirty="0"/>
          </a:p>
          <a:p>
            <a:pPr lvl="1" indent="-7429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fr-FR" sz="4400" dirty="0" err="1" smtClean="0"/>
              <a:t>We</a:t>
            </a:r>
            <a:r>
              <a:rPr lang="fr-FR" sz="4400" dirty="0" smtClean="0"/>
              <a:t> do </a:t>
            </a:r>
            <a:r>
              <a:rPr lang="fr-FR" sz="4400" dirty="0" err="1" smtClean="0"/>
              <a:t>it</a:t>
            </a:r>
            <a:r>
              <a:rPr lang="fr-FR" sz="4400" dirty="0" smtClean="0"/>
              <a:t> </a:t>
            </a:r>
            <a:r>
              <a:rPr lang="fr-FR" sz="4400" dirty="0" err="1" smtClean="0"/>
              <a:t>any</a:t>
            </a:r>
            <a:r>
              <a:rPr lang="fr-FR" sz="4400" dirty="0" smtClean="0"/>
              <a:t> time data are </a:t>
            </a:r>
            <a:r>
              <a:rPr lang="fr-FR" sz="4400" dirty="0" err="1" smtClean="0"/>
              <a:t>inserted</a:t>
            </a:r>
            <a:r>
              <a:rPr lang="fr-FR" sz="4400" dirty="0" smtClean="0"/>
              <a:t> </a:t>
            </a:r>
          </a:p>
          <a:p>
            <a:pPr lvl="2" indent="-742950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fr-FR" sz="4000" dirty="0"/>
              <a:t>O</a:t>
            </a:r>
            <a:r>
              <a:rPr lang="fr-FR" sz="4000" dirty="0" smtClean="0"/>
              <a:t>r </a:t>
            </a:r>
            <a:r>
              <a:rPr lang="fr-FR" sz="4000" dirty="0" err="1"/>
              <a:t>updated</a:t>
            </a:r>
            <a:r>
              <a:rPr lang="fr-FR" sz="4000" dirty="0"/>
              <a:t>  </a:t>
            </a:r>
            <a:r>
              <a:rPr lang="fr-FR" sz="4000" dirty="0" smtClean="0"/>
              <a:t>/ </a:t>
            </a:r>
            <a:r>
              <a:rPr lang="fr-FR" sz="4000" dirty="0" err="1" smtClean="0"/>
              <a:t>deleted</a:t>
            </a:r>
            <a:endParaRPr lang="fr-FR" sz="4000" dirty="0"/>
          </a:p>
          <a:p>
            <a:pPr marL="342900" lvl="1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fr-FR" sz="3200" baseline="30000" dirty="0" smtClean="0">
              <a:sym typeface="Symbol"/>
            </a:endParaRP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306812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4026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 smtClean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836712"/>
            <a:ext cx="8320118" cy="5105400"/>
          </a:xfrm>
        </p:spPr>
        <p:txBody>
          <a:bodyPr/>
          <a:lstStyle/>
          <a:p>
            <a:pPr marL="171450" indent="-571500">
              <a:spcBef>
                <a:spcPts val="600"/>
              </a:spcBef>
            </a:pPr>
            <a:r>
              <a:rPr lang="en-US" sz="4000" dirty="0" smtClean="0"/>
              <a:t>During </a:t>
            </a:r>
            <a:r>
              <a:rPr lang="en-US" sz="4000" i="1" dirty="0" smtClean="0"/>
              <a:t>recovery</a:t>
            </a:r>
            <a:r>
              <a:rPr lang="en-US" sz="4000" dirty="0" smtClean="0"/>
              <a:t> phase we then :</a:t>
            </a:r>
          </a:p>
          <a:p>
            <a:pPr marL="914400" lvl="2" indent="-514350">
              <a:spcBef>
                <a:spcPts val="6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en-US" sz="3200" dirty="0"/>
              <a:t>C</a:t>
            </a:r>
            <a:r>
              <a:rPr lang="en-US" sz="3200" dirty="0" smtClean="0"/>
              <a:t>hoose </a:t>
            </a:r>
            <a:r>
              <a:rPr lang="en-US" sz="3200" b="1" dirty="0" smtClean="0"/>
              <a:t>H</a:t>
            </a:r>
          </a:p>
          <a:p>
            <a:pPr marL="914400" lvl="2" indent="-514350">
              <a:spcBef>
                <a:spcPts val="6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en-US" sz="3200" dirty="0"/>
              <a:t>I</a:t>
            </a:r>
            <a:r>
              <a:rPr lang="en-US" sz="3200" dirty="0" smtClean="0"/>
              <a:t>nvert it to </a:t>
            </a:r>
            <a:r>
              <a:rPr lang="en-US" sz="3200" b="1" dirty="0" smtClean="0"/>
              <a:t>H</a:t>
            </a:r>
            <a:r>
              <a:rPr lang="en-US" sz="3200" b="1" baseline="30000" dirty="0" smtClean="0"/>
              <a:t>-1</a:t>
            </a:r>
            <a:r>
              <a:rPr lang="en-US" sz="3200" dirty="0" smtClean="0"/>
              <a:t>  </a:t>
            </a:r>
          </a:p>
          <a:p>
            <a:pPr marL="914400" lvl="2" indent="-514350">
              <a:spcBef>
                <a:spcPts val="6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en-US" sz="3200" dirty="0"/>
              <a:t>F</a:t>
            </a:r>
            <a:r>
              <a:rPr lang="en-US" sz="3200" dirty="0" smtClean="0"/>
              <a:t>orm </a:t>
            </a:r>
            <a:r>
              <a:rPr lang="en-US" sz="3200" b="1" dirty="0" smtClean="0"/>
              <a:t>D</a:t>
            </a:r>
          </a:p>
          <a:p>
            <a:pPr marL="1314450" lvl="3" indent="-457200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en-US" sz="2800" dirty="0" smtClean="0"/>
              <a:t>From  remaining at least </a:t>
            </a:r>
            <a:r>
              <a:rPr lang="en-US" sz="2800" i="1" dirty="0" smtClean="0"/>
              <a:t>m – k </a:t>
            </a:r>
            <a:r>
              <a:rPr lang="en-US" sz="2800" dirty="0" smtClean="0"/>
              <a:t>data values (symbols)</a:t>
            </a:r>
          </a:p>
          <a:p>
            <a:pPr marL="1771650" lvl="4" indent="-457200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en-US" sz="2800" dirty="0" smtClean="0"/>
              <a:t>We find them in the data buckets  </a:t>
            </a:r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</a:p>
          <a:p>
            <a:pPr marL="1314450" lvl="3" indent="-457200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en-US" sz="2800" dirty="0" smtClean="0"/>
              <a:t>From at most </a:t>
            </a:r>
            <a:r>
              <a:rPr lang="en-US" sz="2800" i="1" dirty="0" smtClean="0"/>
              <a:t>k </a:t>
            </a:r>
            <a:r>
              <a:rPr lang="en-US" sz="2800" dirty="0" smtClean="0"/>
              <a:t>values in </a:t>
            </a:r>
            <a:r>
              <a:rPr lang="en-US" sz="2800" b="1" dirty="0" smtClean="0"/>
              <a:t>C</a:t>
            </a:r>
            <a:r>
              <a:rPr lang="en-US" sz="2800" i="1" dirty="0" smtClean="0"/>
              <a:t> </a:t>
            </a:r>
          </a:p>
          <a:p>
            <a:pPr marL="1771650" lvl="4" indent="-457200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en-US" sz="2800" dirty="0" smtClean="0"/>
              <a:t>We find these in the parity buckets</a:t>
            </a:r>
          </a:p>
          <a:p>
            <a:pPr marL="914400" lvl="2" indent="-514350">
              <a:spcBef>
                <a:spcPts val="6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en-US" sz="3200" dirty="0"/>
              <a:t>C</a:t>
            </a:r>
            <a:r>
              <a:rPr lang="en-US" sz="3200" dirty="0" smtClean="0"/>
              <a:t>alculate </a:t>
            </a:r>
            <a:r>
              <a:rPr lang="en-US" sz="3200" b="1" dirty="0" smtClean="0"/>
              <a:t>U </a:t>
            </a:r>
            <a:r>
              <a:rPr lang="en-US" sz="3200" dirty="0" smtClean="0"/>
              <a:t>as above</a:t>
            </a:r>
          </a:p>
          <a:p>
            <a:pPr marL="914400" lvl="2" indent="-514350">
              <a:spcBef>
                <a:spcPts val="600"/>
              </a:spcBef>
              <a:buClr>
                <a:schemeClr val="tx2"/>
              </a:buClr>
              <a:buSzPct val="75000"/>
              <a:buFont typeface="+mj-lt"/>
              <a:buAutoNum type="arabicPeriod"/>
            </a:pPr>
            <a:r>
              <a:rPr lang="en-US" sz="3200" dirty="0"/>
              <a:t>R</a:t>
            </a:r>
            <a:r>
              <a:rPr lang="en-US" sz="3200" dirty="0" smtClean="0"/>
              <a:t>estore </a:t>
            </a:r>
            <a:r>
              <a:rPr lang="en-US" sz="3200" b="1" dirty="0"/>
              <a:t>V </a:t>
            </a:r>
            <a:r>
              <a:rPr lang="en-US" sz="3200" dirty="0" smtClean="0"/>
              <a:t>erased values from </a:t>
            </a:r>
            <a:r>
              <a:rPr lang="en-US" sz="3200" b="1" dirty="0" smtClean="0"/>
              <a:t>U</a:t>
            </a:r>
            <a:endParaRPr lang="en-US" sz="3200" dirty="0" smtClean="0"/>
          </a:p>
          <a:p>
            <a:pPr marL="342900" lvl="1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fr-FR" sz="3200" baseline="30000" dirty="0" smtClean="0">
              <a:sym typeface="Symbol"/>
            </a:endParaRP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776108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142852"/>
            <a:ext cx="6748482" cy="643766"/>
          </a:xfrm>
        </p:spPr>
        <p:txBody>
          <a:bodyPr/>
          <a:lstStyle/>
          <a:p>
            <a:r>
              <a:rPr lang="en-US" sz="3600" dirty="0"/>
              <a:t>LH*</a:t>
            </a:r>
            <a:r>
              <a:rPr lang="en-US" sz="1800" dirty="0"/>
              <a:t>RS</a:t>
            </a:r>
            <a:r>
              <a:rPr lang="en-US" sz="3600" dirty="0"/>
              <a:t> </a:t>
            </a:r>
            <a:r>
              <a:rPr lang="en-US" sz="3600" dirty="0" smtClean="0"/>
              <a:t>: </a:t>
            </a:r>
            <a:r>
              <a:rPr lang="fr-FR" sz="3600" i="1" dirty="0" smtClean="0"/>
              <a:t>GF</a:t>
            </a:r>
            <a:r>
              <a:rPr lang="fr-FR" sz="3600" dirty="0" smtClean="0"/>
              <a:t>(16)  </a:t>
            </a:r>
            <a:r>
              <a:rPr lang="en-US" sz="3600" dirty="0" smtClean="0"/>
              <a:t>Parity </a:t>
            </a:r>
            <a:r>
              <a:rPr lang="fr-FR" sz="3600" dirty="0" err="1"/>
              <a:t>Encoding</a:t>
            </a:r>
            <a:endParaRPr lang="fr-FR" sz="3600" dirty="0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733800" y="2895600"/>
            <a:ext cx="304800" cy="3276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9986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838200" y="2286000"/>
            <a:ext cx="6834188" cy="481013"/>
          </a:xfrm>
          <a:prstGeom prst="downArrowCallout">
            <a:avLst>
              <a:gd name="adj1" fmla="val 355198"/>
              <a:gd name="adj2" fmla="val 351843"/>
              <a:gd name="adj3" fmla="val 16667"/>
              <a:gd name="adj4" fmla="val 34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“En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arche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...”, 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Dans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le ...”, 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“Am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Anfang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...”, 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45 6E 20 41 72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FR" sz="1600" b="1" dirty="0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41 6D 20 41 6E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600" b="1" dirty="0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44 61 6E 73 20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”, </a:t>
            </a:r>
            <a:r>
              <a:rPr lang="fr-FR" sz="1600" b="1" dirty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2766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2057400" y="2971800"/>
          <a:ext cx="6324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7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6324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4114800" y="2895600"/>
            <a:ext cx="304800" cy="3276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638800" cy="582211"/>
          </a:xfrm>
        </p:spPr>
        <p:txBody>
          <a:bodyPr/>
          <a:lstStyle/>
          <a:p>
            <a:r>
              <a:rPr lang="en-US" sz="3200" dirty="0"/>
              <a:t>LH*</a:t>
            </a:r>
            <a:r>
              <a:rPr lang="en-US" sz="1600" dirty="0"/>
              <a:t>RS</a:t>
            </a:r>
            <a:r>
              <a:rPr lang="en-US" sz="3200" dirty="0"/>
              <a:t> </a:t>
            </a:r>
            <a:r>
              <a:rPr lang="fr-FR" sz="3200" i="1" dirty="0" smtClean="0"/>
              <a:t>GF</a:t>
            </a:r>
            <a:r>
              <a:rPr lang="fr-FR" sz="3200" dirty="0" smtClean="0"/>
              <a:t>(16) </a:t>
            </a:r>
            <a:r>
              <a:rPr lang="en-US" sz="3200" dirty="0" smtClean="0"/>
              <a:t>Parity </a:t>
            </a:r>
            <a:r>
              <a:rPr lang="fr-FR" sz="3200" dirty="0" err="1"/>
              <a:t>Encoding</a:t>
            </a:r>
            <a:endParaRPr lang="fr-FR" sz="3200" dirty="0"/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838200" y="2286000"/>
            <a:ext cx="6834188" cy="481013"/>
          </a:xfrm>
          <a:prstGeom prst="downArrowCallout">
            <a:avLst>
              <a:gd name="adj1" fmla="val 355198"/>
              <a:gd name="adj2" fmla="val 351843"/>
              <a:gd name="adj3" fmla="val 16667"/>
              <a:gd name="adj4" fmla="val 34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“En arche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“Dans le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“Am Anfang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5 6E 20 41 72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1 6D 20 41 6E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 61 6E 73 20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”,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2766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2057400" y="2971800"/>
          <a:ext cx="6324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6324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2438400" y="4191000"/>
            <a:ext cx="6248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4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0</a:t>
            </a:r>
            <a:r>
              <a:rPr lang="en-US" sz="1800">
                <a:solidFill>
                  <a:srgbClr val="990033"/>
                </a:solidFill>
              </a:rPr>
              <a:t> </a:t>
            </a:r>
            <a:endParaRPr lang="fr-FR" sz="1800">
              <a:solidFill>
                <a:srgbClr val="990033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733800" y="2895600"/>
            <a:ext cx="3810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4483100" y="2895600"/>
            <a:ext cx="3683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9986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838200" y="2286000"/>
            <a:ext cx="6834188" cy="481013"/>
          </a:xfrm>
          <a:prstGeom prst="downArrowCallout">
            <a:avLst>
              <a:gd name="adj1" fmla="val 355198"/>
              <a:gd name="adj2" fmla="val 351843"/>
              <a:gd name="adj3" fmla="val 16667"/>
              <a:gd name="adj4" fmla="val 34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“En arche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“Dans le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“Am Anfang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5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6E 20 41 72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6D 20 41 6E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61 6E 73 20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”,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en-US" sz="1600" b="1" u="sng">
                <a:solidFill>
                  <a:schemeClr val="accent2"/>
                </a:solidFill>
                <a:cs typeface="Times New Roman" pitchFamily="18" charset="0"/>
              </a:rPr>
              <a:t>9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2766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2057400" y="2971800"/>
          <a:ext cx="6324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6324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438400" y="4191000"/>
            <a:ext cx="6248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4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0</a:t>
            </a:r>
            <a:r>
              <a:rPr lang="en-US" sz="1800">
                <a:solidFill>
                  <a:srgbClr val="990033"/>
                </a:solidFill>
              </a:rPr>
              <a:t> </a:t>
            </a:r>
            <a:endParaRPr lang="fr-FR" sz="1800">
              <a:solidFill>
                <a:srgbClr val="990033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514600" y="4572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5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fr-FR" sz="180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F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8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B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2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7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E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en-US" sz="18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733800" y="2895600"/>
            <a:ext cx="3810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514600" y="4572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5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fr-FR" sz="180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F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8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B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2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7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E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en-US" sz="18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483100" y="2895600"/>
            <a:ext cx="3683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638800" cy="582211"/>
          </a:xfrm>
        </p:spPr>
        <p:txBody>
          <a:bodyPr/>
          <a:lstStyle/>
          <a:p>
            <a:r>
              <a:rPr lang="en-US" sz="3200" dirty="0"/>
              <a:t>LH*</a:t>
            </a:r>
            <a:r>
              <a:rPr lang="en-US" sz="1600" dirty="0"/>
              <a:t>RS</a:t>
            </a:r>
            <a:r>
              <a:rPr lang="en-US" sz="3200" dirty="0"/>
              <a:t> </a:t>
            </a:r>
            <a:r>
              <a:rPr lang="fr-FR" sz="3200" i="1" dirty="0" smtClean="0"/>
              <a:t>GF</a:t>
            </a:r>
            <a:r>
              <a:rPr lang="fr-FR" sz="3200" dirty="0" smtClean="0"/>
              <a:t>(16) </a:t>
            </a:r>
            <a:r>
              <a:rPr lang="en-US" sz="3200" dirty="0" smtClean="0"/>
              <a:t>Parity </a:t>
            </a:r>
            <a:r>
              <a:rPr lang="fr-FR" sz="3200" dirty="0" err="1"/>
              <a:t>Encoding</a:t>
            </a:r>
            <a:endParaRPr lang="fr-FR" sz="32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9986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676525"/>
              <a:ext cx="620712" cy="1735138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9126" y="2669682"/>
                <a:ext cx="637924" cy="17499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733800" y="2895600"/>
            <a:ext cx="3810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838200" y="2286000"/>
            <a:ext cx="6834188" cy="481013"/>
          </a:xfrm>
          <a:prstGeom prst="downArrowCallout">
            <a:avLst>
              <a:gd name="adj1" fmla="val 355198"/>
              <a:gd name="adj2" fmla="val 351843"/>
              <a:gd name="adj3" fmla="val 16667"/>
              <a:gd name="adj4" fmla="val 34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7660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2057400" y="2971800"/>
          <a:ext cx="6324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7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63246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438400" y="4191000"/>
            <a:ext cx="6248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4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0</a:t>
            </a:r>
            <a:r>
              <a:rPr lang="en-US" sz="1800">
                <a:solidFill>
                  <a:srgbClr val="990033"/>
                </a:solidFill>
              </a:rPr>
              <a:t> </a:t>
            </a:r>
            <a:endParaRPr lang="fr-FR" sz="1800">
              <a:solidFill>
                <a:srgbClr val="990033"/>
              </a:solidFill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514600" y="4572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5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F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8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4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B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1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2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7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E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9</a:t>
            </a:r>
            <a:r>
              <a:rPr lang="fr-FR" sz="1800">
                <a:solidFill>
                  <a:srgbClr val="990033"/>
                </a:solidFill>
                <a:cs typeface="Times New Roman" pitchFamily="18" charset="0"/>
              </a:rPr>
              <a:t>    </a:t>
            </a:r>
            <a:r>
              <a:rPr lang="en-US" sz="1800">
                <a:solidFill>
                  <a:srgbClr val="990033"/>
                </a:solidFill>
                <a:cs typeface="Times New Roman" pitchFamily="18" charset="0"/>
              </a:rPr>
              <a:t>A</a:t>
            </a:r>
            <a:r>
              <a:rPr lang="en-US" sz="18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24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20000"/>
              </a:spcBef>
            </a:pPr>
            <a:r>
              <a:rPr lang="fr-FR" sz="2000" b="1">
                <a:solidFill>
                  <a:schemeClr val="accent2"/>
                </a:solidFill>
              </a:rPr>
              <a:t>...   … ... ...</a:t>
            </a:r>
            <a:r>
              <a:rPr lang="fr-FR" sz="2000" b="1">
                <a:solidFill>
                  <a:srgbClr val="990033"/>
                </a:solidFill>
              </a:rPr>
              <a:t>                   ... ...   ... ...   … ... ...   ... ...   … ... 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4572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3733800" y="4953000"/>
            <a:ext cx="381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6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3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6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4</a:t>
            </a:r>
            <a:endParaRPr lang="en-US" sz="1800" b="1">
              <a:solidFill>
                <a:srgbClr val="990033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4114800" y="4953000"/>
            <a:ext cx="381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6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C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E</a:t>
            </a:r>
            <a:endParaRPr lang="en-US" sz="1800" b="1">
              <a:solidFill>
                <a:srgbClr val="990033"/>
              </a:solidFill>
            </a:endParaRP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4114800" y="2895600"/>
            <a:ext cx="3683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4495800" y="4953000"/>
            <a:ext cx="381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6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6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4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9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D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800" b="1">
                <a:solidFill>
                  <a:srgbClr val="990033"/>
                </a:solidFill>
              </a:rPr>
              <a:t>D</a:t>
            </a:r>
            <a:endParaRPr lang="en-US" sz="1800" b="1">
              <a:solidFill>
                <a:srgbClr val="990033"/>
              </a:solidFill>
            </a:endParaRP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4483100" y="2895600"/>
            <a:ext cx="36830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533400" y="1295400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“En arche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“Dans le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“Am Anfang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45 6E 20 41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72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41 6D 20 41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6E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44 61 6E 73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20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”,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49 6E 20 70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5638800" cy="582211"/>
          </a:xfrm>
        </p:spPr>
        <p:txBody>
          <a:bodyPr/>
          <a:lstStyle/>
          <a:p>
            <a:r>
              <a:rPr lang="en-US" sz="3200" dirty="0"/>
              <a:t>LH*</a:t>
            </a:r>
            <a:r>
              <a:rPr lang="en-US" sz="1600" dirty="0"/>
              <a:t>RS</a:t>
            </a:r>
            <a:r>
              <a:rPr lang="en-US" sz="3200" dirty="0"/>
              <a:t> </a:t>
            </a:r>
            <a:r>
              <a:rPr lang="fr-FR" sz="3200" i="1" dirty="0" smtClean="0"/>
              <a:t>GF</a:t>
            </a:r>
            <a:r>
              <a:rPr lang="fr-FR" sz="3200" dirty="0" smtClean="0"/>
              <a:t>(16) </a:t>
            </a:r>
            <a:r>
              <a:rPr lang="en-US" sz="3200" dirty="0" smtClean="0"/>
              <a:t>Parity </a:t>
            </a:r>
            <a:r>
              <a:rPr lang="fr-FR" sz="3200" dirty="0" err="1"/>
              <a:t>Encoding</a:t>
            </a:r>
            <a:endParaRPr lang="fr-FR" sz="32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9986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Records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" y="1712913"/>
              <a:ext cx="6127750" cy="2924175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49" y="1700645"/>
                <a:ext cx="6148596" cy="2950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1874838"/>
              <a:ext cx="223837" cy="273050"/>
            </p14:xfrm>
          </p:contentPart>
        </mc:Choice>
        <mc:Fallback xmlns="">
          <p:pic>
            <p:nvPicPr>
              <p:cNvPr id="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949" y="1866944"/>
                <a:ext cx="230367" cy="28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1817688"/>
              <a:ext cx="165100" cy="354012"/>
            </p14:xfrm>
          </p:contentPart>
        </mc:Choice>
        <mc:Fallback xmlns="">
          <p:pic>
            <p:nvPicPr>
              <p:cNvPr id="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5692" y="1814087"/>
                <a:ext cx="170843" cy="36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1873250"/>
              <a:ext cx="149225" cy="279400"/>
            </p14:xfrm>
          </p:contentPart>
        </mc:Choice>
        <mc:Fallback xmlns="">
          <p:pic>
            <p:nvPicPr>
              <p:cNvPr id="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8228" y="1866752"/>
                <a:ext cx="158280" cy="29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719263"/>
              <a:ext cx="1887538" cy="750887"/>
            </p14:xfrm>
          </p:contentPart>
        </mc:Choice>
        <mc:Fallback xmlns="">
          <p:pic>
            <p:nvPicPr>
              <p:cNvPr id="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32818" y="1716743"/>
                <a:ext cx="1892941" cy="75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3454400"/>
              <a:ext cx="1588" cy="9525"/>
            </p14:xfrm>
          </p:contentPart>
        </mc:Choice>
        <mc:Fallback xmlns="">
          <p:pic>
            <p:nvPicPr>
              <p:cNvPr id="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0570" y="3447906"/>
                <a:ext cx="11910" cy="1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3749675"/>
              <a:ext cx="6350" cy="19050"/>
            </p14:xfrm>
          </p:contentPart>
        </mc:Choice>
        <mc:Fallback xmlns="">
          <p:pic>
            <p:nvPicPr>
              <p:cNvPr id="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6922" y="3747159"/>
                <a:ext cx="11906" cy="2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9188" y="4137025"/>
              <a:ext cx="488950" cy="784225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55225" y="4131259"/>
                <a:ext cx="504083" cy="79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2876550"/>
              <a:ext cx="1579563" cy="1414463"/>
            </p14:xfrm>
          </p:contentPart>
        </mc:Choice>
        <mc:Fallback xmlns="">
          <p:pic>
            <p:nvPicPr>
              <p:cNvPr id="1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92571" y="2863655"/>
                <a:ext cx="1597558" cy="14384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106363"/>
            <a:ext cx="6838950" cy="1428751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2400"/>
              <a:t>RS</a:t>
            </a:r>
            <a:r>
              <a:rPr lang="en-US"/>
              <a:t> </a:t>
            </a:r>
            <a:r>
              <a:rPr lang="fr-FR"/>
              <a:t>Record/Bucket </a:t>
            </a:r>
            <a:r>
              <a:rPr lang="en-US"/>
              <a:t>Recovery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5029200"/>
          </a:xfrm>
        </p:spPr>
        <p:txBody>
          <a:bodyPr/>
          <a:lstStyle/>
          <a:p>
            <a:r>
              <a:rPr lang="en-US" sz="2800" dirty="0"/>
              <a:t>Performed when at most </a:t>
            </a:r>
            <a:r>
              <a:rPr lang="fr-FR" sz="2800" i="1" dirty="0"/>
              <a:t>k </a:t>
            </a:r>
            <a:r>
              <a:rPr lang="fr-FR" sz="2800" dirty="0"/>
              <a:t>= </a:t>
            </a:r>
            <a:r>
              <a:rPr lang="en-US" sz="2800" i="1" dirty="0"/>
              <a:t>n - </a:t>
            </a:r>
            <a:r>
              <a:rPr lang="fr-FR" sz="2800" i="1" dirty="0"/>
              <a:t>m</a:t>
            </a:r>
            <a:r>
              <a:rPr lang="en-US" sz="2800" i="1" dirty="0"/>
              <a:t> </a:t>
            </a:r>
            <a:r>
              <a:rPr lang="en-US" sz="2800" dirty="0"/>
              <a:t>buckets are unavailable</a:t>
            </a:r>
            <a:r>
              <a:rPr lang="fr-FR" sz="2800" dirty="0"/>
              <a:t> in a segment</a:t>
            </a:r>
            <a:r>
              <a:rPr lang="en-US" sz="2800" dirty="0"/>
              <a:t> :</a:t>
            </a:r>
          </a:p>
          <a:p>
            <a:r>
              <a:rPr lang="en-US" sz="2800" dirty="0"/>
              <a:t>Choose </a:t>
            </a:r>
            <a:r>
              <a:rPr lang="fr-FR" sz="2800" i="1" dirty="0"/>
              <a:t>m</a:t>
            </a:r>
            <a:r>
              <a:rPr lang="en-US" sz="2800" i="1" dirty="0"/>
              <a:t> </a:t>
            </a:r>
            <a:r>
              <a:rPr lang="en-US" sz="2800" dirty="0"/>
              <a:t>available buckets</a:t>
            </a:r>
            <a:r>
              <a:rPr lang="fr-FR" sz="2800" dirty="0"/>
              <a:t> of the segment</a:t>
            </a:r>
            <a:endParaRPr lang="en-US" sz="2800" dirty="0"/>
          </a:p>
          <a:p>
            <a:r>
              <a:rPr lang="en-US" sz="2800" dirty="0"/>
              <a:t>Form </a:t>
            </a:r>
            <a:r>
              <a:rPr lang="en-US" sz="2800" dirty="0" smtClean="0"/>
              <a:t>sub-matrix </a:t>
            </a:r>
            <a:r>
              <a:rPr lang="en-US" sz="2800" b="1" dirty="0"/>
              <a:t>H </a:t>
            </a:r>
            <a:r>
              <a:rPr lang="en-US" sz="2800" dirty="0"/>
              <a:t>of </a:t>
            </a:r>
            <a:r>
              <a:rPr lang="en-US" sz="2800" b="1" dirty="0"/>
              <a:t>G </a:t>
            </a:r>
            <a:r>
              <a:rPr lang="en-US" sz="2800" dirty="0"/>
              <a:t>from the corresponding columns</a:t>
            </a:r>
          </a:p>
          <a:p>
            <a:r>
              <a:rPr lang="en-US" sz="2800" dirty="0"/>
              <a:t>Invert this matrix into matrix </a:t>
            </a:r>
            <a:r>
              <a:rPr lang="en-US" sz="2800" b="1" dirty="0"/>
              <a:t>H</a:t>
            </a:r>
            <a:r>
              <a:rPr lang="en-US" sz="2800" baseline="30000" dirty="0"/>
              <a:t>-1</a:t>
            </a:r>
            <a:endParaRPr lang="en-US" sz="2800" i="1" dirty="0"/>
          </a:p>
          <a:p>
            <a:r>
              <a:rPr lang="en-US" sz="2800" dirty="0"/>
              <a:t>Multiply the horizontal vector  </a:t>
            </a:r>
            <a:r>
              <a:rPr lang="en-US" sz="2800" b="1" dirty="0"/>
              <a:t>D</a:t>
            </a:r>
            <a:r>
              <a:rPr lang="en-US" sz="2800" i="1" dirty="0" smtClean="0"/>
              <a:t> </a:t>
            </a:r>
            <a:r>
              <a:rPr lang="en-US" sz="2800" dirty="0"/>
              <a:t>of available symbols with the same offset by </a:t>
            </a:r>
            <a:r>
              <a:rPr lang="en-US" sz="2800" b="1" dirty="0"/>
              <a:t>H</a:t>
            </a:r>
            <a:r>
              <a:rPr lang="en-US" sz="2800" baseline="30000" dirty="0"/>
              <a:t>-1</a:t>
            </a:r>
            <a:endParaRPr lang="en-US" sz="2800" i="1" dirty="0"/>
          </a:p>
          <a:p>
            <a:r>
              <a:rPr lang="en-US" sz="2800" dirty="0"/>
              <a:t>The </a:t>
            </a:r>
            <a:r>
              <a:rPr lang="en-US" sz="2800" dirty="0" smtClean="0"/>
              <a:t>result </a:t>
            </a:r>
            <a:r>
              <a:rPr lang="en-US" sz="2800" b="1" dirty="0" smtClean="0"/>
              <a:t>U</a:t>
            </a:r>
            <a:r>
              <a:rPr lang="en-US" sz="2800" dirty="0" smtClean="0"/>
              <a:t> contains </a:t>
            </a:r>
            <a:r>
              <a:rPr lang="en-US" sz="2800" dirty="0"/>
              <a:t>the recovered </a:t>
            </a:r>
            <a:r>
              <a:rPr lang="en-US" sz="2800" dirty="0" smtClean="0"/>
              <a:t>data, </a:t>
            </a:r>
            <a:r>
              <a:rPr lang="en-US" sz="2800" dirty="0" err="1" smtClean="0"/>
              <a:t>i.e</a:t>
            </a:r>
            <a:r>
              <a:rPr lang="en-US" sz="2800" dirty="0"/>
              <a:t>, the </a:t>
            </a:r>
            <a:r>
              <a:rPr lang="en-US" sz="2800" dirty="0" smtClean="0"/>
              <a:t>erased values forming </a:t>
            </a:r>
            <a:r>
              <a:rPr lang="en-US" sz="2800" b="1" dirty="0" smtClean="0"/>
              <a:t>V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4283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758825"/>
          </a:xfrm>
        </p:spPr>
        <p:txBody>
          <a:bodyPr/>
          <a:lstStyle/>
          <a:p>
            <a:r>
              <a:rPr lang="fr-FR"/>
              <a:t>Example</a:t>
            </a: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 flipV="1">
            <a:off x="2967038" y="1131888"/>
            <a:ext cx="4572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 flipV="1">
            <a:off x="4876800" y="1066800"/>
            <a:ext cx="4572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1550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Data buckets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861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“En arche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“Dans le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“Am Anfang ...”, </a:t>
            </a:r>
            <a:r>
              <a:rPr lang="fr-FR" sz="200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45 6E 20 41 72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41 6D 20 41 6E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44 61 6E 73 20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”, </a:t>
            </a:r>
            <a:r>
              <a:rPr lang="fr-FR" sz="1600" b="1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 flipV="1">
            <a:off x="1066800" y="1203325"/>
            <a:ext cx="4572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 flipV="1">
            <a:off x="2971800" y="1203325"/>
            <a:ext cx="4572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V="1">
            <a:off x="4876800" y="1127125"/>
            <a:ext cx="4572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41624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1481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212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758825"/>
          </a:xfrm>
        </p:spPr>
        <p:txBody>
          <a:bodyPr/>
          <a:lstStyle/>
          <a:p>
            <a:r>
              <a:rPr lang="fr-FR"/>
              <a:t>Example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Available buckets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1624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41481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928813" y="685800"/>
            <a:ext cx="6910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4F 63 6E E4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48 6E DC EE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4A 66 49 DD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800" b="1">
              <a:solidFill>
                <a:srgbClr val="990033"/>
              </a:solidFill>
            </a:endParaRP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0820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91441" cy="643766"/>
          </a:xfrm>
        </p:spPr>
        <p:txBody>
          <a:bodyPr/>
          <a:lstStyle/>
          <a:p>
            <a:r>
              <a:rPr lang="en-US" sz="3600" dirty="0" smtClean="0"/>
              <a:t>How Useful Is This Material ?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429684" cy="3224970"/>
          </a:xfrm>
        </p:spPr>
        <p:txBody>
          <a:bodyPr/>
          <a:lstStyle/>
          <a:p>
            <a:r>
              <a:rPr lang="fr-FR" sz="2000" dirty="0" smtClean="0"/>
              <a:t> </a:t>
            </a:r>
          </a:p>
          <a:p>
            <a:r>
              <a:rPr lang="en-US" sz="2000" dirty="0" smtClean="0"/>
              <a:t>The Computational Science and Mathematics division of the Pacific Northwest National Laboratory is looking for a senior researcher in Scientific Data Management to develop and pursue new opportunities.  Our research is aimed at creating new, state-of-the-art computational capabilities using extreme-scale simulation and </a:t>
            </a:r>
            <a:r>
              <a:rPr lang="en-US" sz="2000" dirty="0" err="1" smtClean="0"/>
              <a:t>peta</a:t>
            </a:r>
            <a:r>
              <a:rPr lang="en-US" sz="2000" dirty="0" smtClean="0"/>
              <a:t>-scale data analytics that enable scientific breakthroughs.  We are looking for someone with a demonstrated ability to provide scientific leadership in this challenging discipline and to work closely with the existing staff, including the SDM technical group manager.  </a:t>
            </a:r>
            <a:endParaRPr lang="fr-FR" sz="2000" dirty="0" smtClean="0"/>
          </a:p>
          <a:p>
            <a:pPr>
              <a:buNone/>
            </a:pPr>
            <a:r>
              <a:rPr lang="en-US" sz="1800" dirty="0" smtClean="0"/>
              <a:t> </a:t>
            </a:r>
            <a:endParaRPr lang="fr-FR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758825"/>
          </a:xfrm>
        </p:spPr>
        <p:txBody>
          <a:bodyPr/>
          <a:lstStyle/>
          <a:p>
            <a:r>
              <a:rPr lang="fr-FR"/>
              <a:t>Example</a:t>
            </a: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0" y="5257800"/>
          <a:ext cx="5029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4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50292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1624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762000" y="3657600"/>
          <a:ext cx="15240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5" r:id="rId6" imgW="1320800" imgH="914400" progId="">
                  <p:embed/>
                </p:oleObj>
              </mc:Choice>
              <mc:Fallback>
                <p:oleObj r:id="rId6" imgW="13208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5240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41481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1219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1828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>
            <a:off x="2133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1928813" y="685800"/>
            <a:ext cx="6910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4F 63 6E E4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48 6E DC EE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4A 66 49 DD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800" b="1">
              <a:solidFill>
                <a:srgbClr val="990033"/>
              </a:solidFill>
            </a:endParaRP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304800" y="3048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Available buckets</a:t>
            </a:r>
          </a:p>
        </p:txBody>
      </p:sp>
    </p:spTree>
    <p:extLst>
      <p:ext uri="{BB962C8B-B14F-4D97-AF65-F5344CB8AC3E}">
        <p14:creationId xmlns:p14="http://schemas.microsoft.com/office/powerpoint/2010/main" val="366080416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758825"/>
          </a:xfrm>
        </p:spPr>
        <p:txBody>
          <a:bodyPr/>
          <a:lstStyle/>
          <a:p>
            <a:r>
              <a:rPr lang="fr-FR"/>
              <a:t>Example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0" y="5257800"/>
          <a:ext cx="5029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3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50292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1624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762000" y="3657600"/>
          <a:ext cx="15240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4" r:id="rId6" imgW="1320800" imgH="914400" progId="">
                  <p:embed/>
                </p:oleObj>
              </mc:Choice>
              <mc:Fallback>
                <p:oleObj r:id="rId6" imgW="13208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5240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41481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1219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1828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2133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55659" name="Object 11"/>
          <p:cNvGraphicFramePr>
            <a:graphicFrameLocks noChangeAspect="1"/>
          </p:cNvGraphicFramePr>
          <p:nvPr/>
        </p:nvGraphicFramePr>
        <p:xfrm>
          <a:off x="1928813" y="2147888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5" r:id="rId8" imgW="1473200" imgH="914400" progId="">
                  <p:embed/>
                </p:oleObj>
              </mc:Choice>
              <mc:Fallback>
                <p:oleObj r:id="rId8" imgW="14732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147888"/>
                        <a:ext cx="1828800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0" name="AutoShape 12"/>
          <p:cNvSpPr>
            <a:spLocks noChangeArrowheads="1"/>
          </p:cNvSpPr>
          <p:nvPr/>
        </p:nvSpPr>
        <p:spPr bwMode="auto">
          <a:xfrm rot="-2432100">
            <a:off x="1219200" y="2976563"/>
            <a:ext cx="681038" cy="381000"/>
          </a:xfrm>
          <a:prstGeom prst="rightArrow">
            <a:avLst>
              <a:gd name="adj1" fmla="val 50000"/>
              <a:gd name="adj2" fmla="val 4468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1928813" y="685800"/>
            <a:ext cx="6910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4F 63 6E E4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48 6E DC EE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4A 66 49 DD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800" b="1">
              <a:solidFill>
                <a:srgbClr val="990033"/>
              </a:solidFill>
            </a:endParaRP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Available buckets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71736" y="3500438"/>
            <a:ext cx="15001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E.g</a:t>
            </a:r>
            <a:r>
              <a:rPr lang="en-US" dirty="0" smtClean="0"/>
              <a:t> Gauss Inversion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2313" y="1085850"/>
              <a:ext cx="265112" cy="534988"/>
            </p14:xfrm>
          </p:contentPart>
        </mc:Choice>
        <mc:Fallback xmlns="">
          <p:pic>
            <p:nvPicPr>
              <p:cNvPr id="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6189" y="1080810"/>
                <a:ext cx="281682" cy="54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952500"/>
              <a:ext cx="4857750" cy="908050"/>
            </p14:xfrm>
          </p:contentPart>
        </mc:Choice>
        <mc:Fallback xmlns="">
          <p:pic>
            <p:nvPicPr>
              <p:cNvPr id="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0245" y="940234"/>
                <a:ext cx="4878270" cy="932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12669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28600"/>
            <a:ext cx="2667000" cy="758825"/>
          </a:xfrm>
        </p:spPr>
        <p:txBody>
          <a:bodyPr/>
          <a:lstStyle/>
          <a:p>
            <a:r>
              <a:rPr lang="fr-FR"/>
              <a:t>Example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928813" y="685800"/>
            <a:ext cx="6910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“In the beginning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cs typeface="Times New Roman" pitchFamily="18" charset="0"/>
              </a:rPr>
              <a:t>49 6E 20 70 74</a:t>
            </a:r>
            <a:r>
              <a:rPr lang="en-US" sz="16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4F 63 6E E4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48 6E DC EE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r>
              <a:rPr lang="fr-FR" sz="1800" b="1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</a:rPr>
              <a:t>4A 66 49 DD </a:t>
            </a:r>
            <a:r>
              <a:rPr lang="en-US" sz="1800" b="1">
                <a:solidFill>
                  <a:srgbClr val="990033"/>
                </a:solidFill>
                <a:cs typeface="Times New Roman" pitchFamily="18" charset="0"/>
                <a:sym typeface="Symbol" pitchFamily="18" charset="2"/>
              </a:rPr>
              <a:t></a:t>
            </a:r>
            <a:endParaRPr lang="en-US" sz="1800" b="1">
              <a:solidFill>
                <a:srgbClr val="990033"/>
              </a:solidFill>
            </a:endParaRPr>
          </a:p>
          <a:p>
            <a:pPr algn="just" eaLnBrk="1" hangingPunct="1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0" y="5257800"/>
          <a:ext cx="5029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7" r:id="rId4" imgW="4445000" imgH="914400" progId="">
                  <p:embed/>
                </p:oleObj>
              </mc:Choice>
              <mc:Fallback>
                <p:oleObj r:id="rId4" imgW="44450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50292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1624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762000" y="3657600"/>
          <a:ext cx="15240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8" r:id="rId6" imgW="1320800" imgH="914400" progId="">
                  <p:embed/>
                </p:oleObj>
              </mc:Choice>
              <mc:Fallback>
                <p:oleObj r:id="rId6" imgW="13208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5240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1928813" y="2147888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9" r:id="rId8" imgW="1473200" imgH="914400" progId="">
                  <p:embed/>
                </p:oleObj>
              </mc:Choice>
              <mc:Fallback>
                <p:oleObj r:id="rId8" imgW="1473200" imgH="91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147888"/>
                        <a:ext cx="1828800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0" name="AutoShape 8"/>
          <p:cNvSpPr>
            <a:spLocks noChangeArrowheads="1"/>
          </p:cNvSpPr>
          <p:nvPr/>
        </p:nvSpPr>
        <p:spPr bwMode="auto">
          <a:xfrm rot="-2432100">
            <a:off x="1219200" y="2976563"/>
            <a:ext cx="681038" cy="381000"/>
          </a:xfrm>
          <a:prstGeom prst="rightArrow">
            <a:avLst>
              <a:gd name="adj1" fmla="val 50000"/>
              <a:gd name="adj2" fmla="val 4468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1219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1828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2133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5486400" y="2667000"/>
            <a:ext cx="1371600" cy="175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4   4  4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5   1  4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6   6  6</a:t>
            </a:r>
          </a:p>
          <a:p>
            <a:pPr marL="457200" indent="-457200">
              <a:lnSpc>
                <a:spcPct val="55000"/>
              </a:lnSpc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...   ,, .,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</a:pPr>
            <a:r>
              <a:rPr lang="fr-FR" sz="2000"/>
              <a:t>   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5530850" y="2606675"/>
            <a:ext cx="304800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5843588" y="2606675"/>
            <a:ext cx="304800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6148388" y="2606675"/>
            <a:ext cx="304800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1828800" y="1981200"/>
            <a:ext cx="637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156690" name="AutoShape 18"/>
          <p:cNvSpPr>
            <a:spLocks noChangeArrowheads="1"/>
          </p:cNvSpPr>
          <p:nvPr/>
        </p:nvSpPr>
        <p:spPr bwMode="auto">
          <a:xfrm>
            <a:off x="2133600" y="1524000"/>
            <a:ext cx="6273800" cy="914400"/>
          </a:xfrm>
          <a:prstGeom prst="downArrowCallout">
            <a:avLst>
              <a:gd name="adj1" fmla="val 171528"/>
              <a:gd name="adj2" fmla="val 169908"/>
              <a:gd name="adj3" fmla="val 16667"/>
              <a:gd name="adj4" fmla="val 34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600"/>
          </a:p>
          <a:p>
            <a:pPr algn="ctr"/>
            <a:endParaRPr lang="fr-FR" sz="1600"/>
          </a:p>
          <a:p>
            <a:pPr algn="ctr"/>
            <a:endParaRPr lang="fr-FR" sz="1600"/>
          </a:p>
          <a:p>
            <a:pPr algn="ctr"/>
            <a:r>
              <a:rPr lang="en-US" sz="1600"/>
              <a:t>Recovered</a:t>
            </a:r>
          </a:p>
          <a:p>
            <a:pPr algn="ctr"/>
            <a:r>
              <a:rPr lang="en-US" sz="1600"/>
              <a:t>symbols / buckets</a:t>
            </a:r>
            <a:endParaRPr lang="en-US"/>
          </a:p>
          <a:p>
            <a:pPr algn="ctr"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304800" y="3048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990033"/>
                </a:solidFill>
              </a:rPr>
              <a:t>Available buckets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3963" y="1436688"/>
              <a:ext cx="1831975" cy="1482725"/>
            </p14:xfrm>
          </p:contentPart>
        </mc:Choice>
        <mc:Fallback xmlns="">
          <p:pic>
            <p:nvPicPr>
              <p:cNvPr id="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9643" y="1432366"/>
                <a:ext cx="1838815" cy="1498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1230313"/>
              <a:ext cx="268287" cy="355600"/>
            </p14:xfrm>
          </p:contentPart>
        </mc:Choice>
        <mc:Fallback xmlns="">
          <p:pic>
            <p:nvPicPr>
              <p:cNvPr id="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70528" y="1227791"/>
                <a:ext cx="281216" cy="363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1149350"/>
              <a:ext cx="192088" cy="430213"/>
            </p14:xfrm>
          </p:contentPart>
        </mc:Choice>
        <mc:Fallback xmlns="">
          <p:pic>
            <p:nvPicPr>
              <p:cNvPr id="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6895" y="1146828"/>
                <a:ext cx="207556" cy="440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2659063"/>
              <a:ext cx="4763" cy="7937"/>
            </p14:xfrm>
          </p:contentPart>
        </mc:Choice>
        <mc:Fallback xmlns="">
          <p:pic>
            <p:nvPicPr>
              <p:cNvPr id="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9146" y="2654433"/>
                <a:ext cx="20243" cy="17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3025" y="2897188"/>
              <a:ext cx="20638" cy="12700"/>
            </p14:xfrm>
          </p:contentPart>
        </mc:Choice>
        <mc:Fallback xmlns="">
          <p:pic>
            <p:nvPicPr>
              <p:cNvPr id="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2887" y="2891544"/>
                <a:ext cx="34759" cy="23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4450" y="3216275"/>
              <a:ext cx="28575" cy="30163"/>
            </p14:xfrm>
          </p:contentPart>
        </mc:Choice>
        <mc:Fallback xmlns="">
          <p:pic>
            <p:nvPicPr>
              <p:cNvPr id="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3237" y="3205143"/>
                <a:ext cx="47384" cy="49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0" y="43937238"/>
              <a:ext cx="0" cy="0"/>
            </p14:xfrm>
          </p:contentPart>
        </mc:Choice>
        <mc:Fallback xmlns="">
          <p:pic>
            <p:nvPicPr>
              <p:cNvPr id="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73500" y="43937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7988" y="2700338"/>
              <a:ext cx="3175" cy="7937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43755" y="2696009"/>
                <a:ext cx="10936" cy="1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2113" y="3008313"/>
              <a:ext cx="26987" cy="11112"/>
            </p14:xfrm>
          </p:contentPart>
        </mc:Choice>
        <mc:Fallback xmlns="">
          <p:pic>
            <p:nvPicPr>
              <p:cNvPr id="1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27795" y="3001861"/>
                <a:ext cx="33824" cy="20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1638" y="3292475"/>
              <a:ext cx="17462" cy="11113"/>
            </p14:xfrm>
          </p:contentPart>
        </mc:Choice>
        <mc:Fallback xmlns="">
          <p:pic>
            <p:nvPicPr>
              <p:cNvPr id="1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35090" y="3286022"/>
                <a:ext cx="27284" cy="2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66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4892675"/>
              <a:ext cx="1338263" cy="1571625"/>
            </p14:xfrm>
          </p:contentPart>
        </mc:Choice>
        <mc:Fallback xmlns="">
          <p:pic>
            <p:nvPicPr>
              <p:cNvPr id="1566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2939" y="4881156"/>
                <a:ext cx="1360585" cy="1595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45640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4026"/>
            <a:ext cx="6838950" cy="766877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Parity </a:t>
            </a:r>
            <a:r>
              <a:rPr lang="fr-FR" dirty="0" smtClean="0"/>
              <a:t>Management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320118" cy="5105400"/>
          </a:xfrm>
        </p:spPr>
        <p:txBody>
          <a:bodyPr/>
          <a:lstStyle/>
          <a:p>
            <a:pPr marL="171450" indent="-571500">
              <a:spcBef>
                <a:spcPts val="1200"/>
              </a:spcBef>
            </a:pPr>
            <a:r>
              <a:rPr lang="en-US" sz="4000" dirty="0" smtClean="0"/>
              <a:t>Easy exercise:</a:t>
            </a:r>
          </a:p>
          <a:p>
            <a:pPr lvl="1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000" dirty="0" smtClean="0"/>
              <a:t>How do we recover erased parity values ?</a:t>
            </a:r>
          </a:p>
          <a:p>
            <a:pPr marL="971550" lvl="2" indent="-571500">
              <a:spcBef>
                <a:spcPts val="1200"/>
              </a:spcBef>
            </a:pPr>
            <a:r>
              <a:rPr lang="en-US" sz="3600" dirty="0" smtClean="0"/>
              <a:t>Thus in </a:t>
            </a:r>
            <a:r>
              <a:rPr lang="en-US" sz="3600" b="1" dirty="0" smtClean="0"/>
              <a:t>C</a:t>
            </a:r>
            <a:r>
              <a:rPr lang="en-US" sz="3600" dirty="0" smtClean="0"/>
              <a:t>,</a:t>
            </a:r>
            <a:r>
              <a:rPr lang="en-US" sz="3600" b="1" dirty="0" smtClean="0"/>
              <a:t> </a:t>
            </a:r>
            <a:r>
              <a:rPr lang="en-US" sz="3600" dirty="0" smtClean="0"/>
              <a:t>but not in </a:t>
            </a:r>
            <a:r>
              <a:rPr lang="en-US" sz="3600" b="1" dirty="0" smtClean="0"/>
              <a:t>V </a:t>
            </a:r>
            <a:r>
              <a:rPr lang="en-US" sz="3600" dirty="0" smtClean="0"/>
              <a:t>  </a:t>
            </a:r>
          </a:p>
          <a:p>
            <a:pPr marL="971550" lvl="2" indent="-571500">
              <a:spcBef>
                <a:spcPts val="1200"/>
              </a:spcBef>
            </a:pPr>
            <a:r>
              <a:rPr lang="en-US" sz="3600" dirty="0" smtClean="0"/>
              <a:t>Obviously, this can happen as well.</a:t>
            </a:r>
          </a:p>
          <a:p>
            <a:pPr lvl="1" indent="-742950">
              <a:spcBef>
                <a:spcPts val="1200"/>
              </a:spcBef>
              <a:buFont typeface="+mj-lt"/>
              <a:buAutoNum type="arabicPeriod" startAt="2"/>
            </a:pPr>
            <a:r>
              <a:rPr lang="en-US" sz="4000" dirty="0" smtClean="0"/>
              <a:t>We can also have data &amp; parity values erased together</a:t>
            </a:r>
          </a:p>
          <a:p>
            <a:pPr lvl="2" indent="-742950">
              <a:spcBef>
                <a:spcPts val="1200"/>
              </a:spcBef>
            </a:pPr>
            <a:r>
              <a:rPr lang="en-US" sz="3600" dirty="0" smtClean="0"/>
              <a:t>What do we do then ?</a:t>
            </a:r>
            <a:endParaRPr lang="en-US" dirty="0" smtClean="0"/>
          </a:p>
          <a:p>
            <a:pPr marL="342900" lvl="1" indent="-342900">
              <a:lnSpc>
                <a:spcPct val="90000"/>
              </a:lnSpc>
              <a:buClr>
                <a:schemeClr val="tx2"/>
              </a:buClr>
              <a:buSzPct val="75000"/>
              <a:buFont typeface="Monotype Sorts" charset="2"/>
              <a:buChar char="n"/>
            </a:pPr>
            <a:endParaRPr lang="fr-FR" sz="3200" baseline="30000" dirty="0" smtClean="0">
              <a:sym typeface="Symbol"/>
            </a:endParaRPr>
          </a:p>
          <a:p>
            <a:pPr lvl="1">
              <a:lnSpc>
                <a:spcPct val="90000"/>
              </a:lnSpc>
            </a:pPr>
            <a:endParaRPr lang="fr-FR" dirty="0" smtClean="0"/>
          </a:p>
          <a:p>
            <a:pPr lvl="1">
              <a:lnSpc>
                <a:spcPct val="9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580033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382000" cy="758825"/>
          </a:xfrm>
          <a:solidFill>
            <a:srgbClr val="969696"/>
          </a:solidFill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</a:t>
            </a:r>
            <a:r>
              <a:rPr lang="fr-FR"/>
              <a:t>Actual </a:t>
            </a:r>
            <a:r>
              <a:rPr lang="en-NZ"/>
              <a:t>Parity Management</a:t>
            </a: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5438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BZ" sz="3600" dirty="0"/>
              <a:t>An insert of data record with rank </a:t>
            </a:r>
            <a:r>
              <a:rPr lang="en-BZ" sz="3600" i="1" dirty="0"/>
              <a:t>r </a:t>
            </a:r>
            <a:r>
              <a:rPr lang="en-BZ" sz="3600" dirty="0"/>
              <a:t>creates or, usually, updates parity records </a:t>
            </a:r>
            <a:r>
              <a:rPr lang="en-BZ" sz="3600" i="1" dirty="0"/>
              <a:t>r</a:t>
            </a:r>
            <a:r>
              <a:rPr lang="en-BZ" sz="3600" dirty="0"/>
              <a:t> </a:t>
            </a:r>
          </a:p>
          <a:p>
            <a:pPr>
              <a:lnSpc>
                <a:spcPct val="90000"/>
              </a:lnSpc>
            </a:pPr>
            <a:r>
              <a:rPr lang="en-BZ" sz="3600" dirty="0"/>
              <a:t>An update  of data record with rank </a:t>
            </a:r>
            <a:r>
              <a:rPr lang="en-BZ" sz="3600" i="1" dirty="0"/>
              <a:t>r </a:t>
            </a:r>
            <a:r>
              <a:rPr lang="en-BZ" sz="3600" dirty="0"/>
              <a:t>updates parity records </a:t>
            </a:r>
            <a:r>
              <a:rPr lang="en-BZ" sz="3600" i="1" dirty="0"/>
              <a:t>r</a:t>
            </a:r>
            <a:r>
              <a:rPr lang="en-BZ" sz="3600" dirty="0"/>
              <a:t> </a:t>
            </a:r>
          </a:p>
          <a:p>
            <a:pPr>
              <a:lnSpc>
                <a:spcPct val="90000"/>
              </a:lnSpc>
            </a:pPr>
            <a:r>
              <a:rPr lang="en-BZ" sz="3600" dirty="0"/>
              <a:t>A split recreates parity records</a:t>
            </a:r>
          </a:p>
          <a:p>
            <a:pPr lvl="1">
              <a:lnSpc>
                <a:spcPct val="90000"/>
              </a:lnSpc>
            </a:pPr>
            <a:r>
              <a:rPr lang="en-BZ" sz="3200" dirty="0"/>
              <a:t>Data record usually change the rank after the split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315200" cy="758825"/>
          </a:xfrm>
        </p:spPr>
        <p:txBody>
          <a:bodyPr/>
          <a:lstStyle/>
          <a:p>
            <a:r>
              <a:rPr lang="en-US" dirty="0"/>
              <a:t>LH*</a:t>
            </a:r>
            <a:r>
              <a:rPr lang="en-US" sz="2400" dirty="0"/>
              <a:t>RS</a:t>
            </a:r>
            <a:r>
              <a:rPr lang="en-US" dirty="0"/>
              <a:t> </a:t>
            </a:r>
            <a:r>
              <a:rPr lang="fr-FR" dirty="0"/>
              <a:t>: </a:t>
            </a:r>
            <a:r>
              <a:rPr lang="fr-FR" dirty="0" err="1"/>
              <a:t>Actual</a:t>
            </a:r>
            <a:r>
              <a:rPr lang="fr-FR" dirty="0"/>
              <a:t> </a:t>
            </a:r>
            <a:r>
              <a:rPr lang="en-US" dirty="0"/>
              <a:t>Parity </a:t>
            </a:r>
            <a:r>
              <a:rPr lang="fr-FR" dirty="0" err="1"/>
              <a:t>Encoding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7772400" cy="5181600"/>
          </a:xfrm>
        </p:spPr>
        <p:txBody>
          <a:bodyPr/>
          <a:lstStyle/>
          <a:p>
            <a:r>
              <a:rPr lang="fr-FR" sz="3600" dirty="0" err="1"/>
              <a:t>Performed</a:t>
            </a:r>
            <a:r>
              <a:rPr lang="fr-FR" sz="3600" dirty="0"/>
              <a:t> a</a:t>
            </a:r>
            <a:r>
              <a:rPr lang="en-US" sz="3600" dirty="0"/>
              <a:t>t </a:t>
            </a:r>
            <a:r>
              <a:rPr lang="fr-FR" sz="3600" dirty="0" err="1"/>
              <a:t>every</a:t>
            </a:r>
            <a:r>
              <a:rPr lang="en-US" sz="3600" dirty="0"/>
              <a:t> insert, delete and update</a:t>
            </a:r>
            <a:r>
              <a:rPr lang="fr-FR" sz="3600" dirty="0"/>
              <a:t> of a record</a:t>
            </a:r>
          </a:p>
          <a:p>
            <a:pPr lvl="1"/>
            <a:r>
              <a:rPr lang="en-IE" sz="3200" dirty="0"/>
              <a:t>One data record at the time</a:t>
            </a:r>
          </a:p>
          <a:p>
            <a:r>
              <a:rPr lang="en-IE" sz="3600" dirty="0"/>
              <a:t>Each updated data bucket produces </a:t>
            </a:r>
            <a:r>
              <a:rPr lang="en-IE" sz="3600" dirty="0">
                <a:sym typeface="Symbol" pitchFamily="18" charset="2"/>
              </a:rPr>
              <a:t>-record that sent to each parity bucket </a:t>
            </a:r>
          </a:p>
          <a:p>
            <a:pPr lvl="1"/>
            <a:r>
              <a:rPr lang="en-IE" sz="3200" dirty="0">
                <a:sym typeface="Symbol" pitchFamily="18" charset="2"/>
              </a:rPr>
              <a:t>-record  is the difference between the old and new value of the manipulated data record</a:t>
            </a:r>
          </a:p>
          <a:p>
            <a:pPr lvl="2"/>
            <a:r>
              <a:rPr lang="en-IE" sz="2800" dirty="0"/>
              <a:t>For insert, the old record is dummy</a:t>
            </a:r>
          </a:p>
          <a:p>
            <a:pPr lvl="2"/>
            <a:r>
              <a:rPr lang="en-IE" sz="2800" dirty="0"/>
              <a:t>For delete, the new record is dummy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15200" cy="758825"/>
          </a:xfrm>
        </p:spPr>
        <p:txBody>
          <a:bodyPr/>
          <a:lstStyle/>
          <a:p>
            <a:r>
              <a:rPr lang="en-US"/>
              <a:t>LH*</a:t>
            </a:r>
            <a:r>
              <a:rPr lang="en-US" sz="2400"/>
              <a:t>RS</a:t>
            </a:r>
            <a:r>
              <a:rPr lang="en-US"/>
              <a:t> </a:t>
            </a:r>
            <a:r>
              <a:rPr lang="fr-FR"/>
              <a:t>: Actual </a:t>
            </a:r>
            <a:r>
              <a:rPr lang="en-US"/>
              <a:t>Parity </a:t>
            </a:r>
            <a:r>
              <a:rPr lang="fr-FR"/>
              <a:t>Encoding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5181600"/>
          </a:xfrm>
        </p:spPr>
        <p:txBody>
          <a:bodyPr/>
          <a:lstStyle/>
          <a:p>
            <a:r>
              <a:rPr lang="fr-FR" sz="4000" dirty="0"/>
              <a:t>The </a:t>
            </a:r>
            <a:r>
              <a:rPr lang="fr-FR" sz="4000" i="1" dirty="0" err="1"/>
              <a:t>i</a:t>
            </a:r>
            <a:r>
              <a:rPr lang="fr-FR" sz="4000" baseline="30000" dirty="0" err="1"/>
              <a:t>th</a:t>
            </a:r>
            <a:r>
              <a:rPr lang="en-US" sz="4000" dirty="0"/>
              <a:t> </a:t>
            </a:r>
            <a:r>
              <a:rPr lang="en-029" sz="4000" dirty="0"/>
              <a:t>parity bucket of a group contains</a:t>
            </a:r>
            <a:r>
              <a:rPr lang="fr-FR" sz="4000" dirty="0"/>
              <a:t> </a:t>
            </a:r>
            <a:r>
              <a:rPr lang="fr-FR" sz="4000" dirty="0" err="1"/>
              <a:t>only</a:t>
            </a:r>
            <a:r>
              <a:rPr lang="fr-FR" sz="4000" dirty="0"/>
              <a:t> the </a:t>
            </a:r>
            <a:r>
              <a:rPr lang="fr-FR" sz="4000" i="1" dirty="0" err="1"/>
              <a:t>i</a:t>
            </a:r>
            <a:r>
              <a:rPr lang="fr-FR" sz="4000" baseline="30000" dirty="0" err="1"/>
              <a:t>th</a:t>
            </a:r>
            <a:r>
              <a:rPr lang="fr-FR" sz="4000" dirty="0"/>
              <a:t> </a:t>
            </a:r>
            <a:r>
              <a:rPr lang="en-US" sz="4000" dirty="0"/>
              <a:t>column </a:t>
            </a:r>
            <a:r>
              <a:rPr lang="fr-FR" sz="4000" dirty="0"/>
              <a:t>of </a:t>
            </a:r>
            <a:r>
              <a:rPr lang="fr-FR" sz="4000" b="1" dirty="0"/>
              <a:t>G </a:t>
            </a:r>
          </a:p>
          <a:p>
            <a:pPr lvl="1"/>
            <a:r>
              <a:rPr lang="en-BZ" sz="3600" dirty="0"/>
              <a:t>Not the entire </a:t>
            </a:r>
            <a:r>
              <a:rPr lang="en-BZ" sz="3600" b="1" dirty="0"/>
              <a:t>G, </a:t>
            </a:r>
            <a:r>
              <a:rPr lang="en-BZ" sz="3600" dirty="0"/>
              <a:t>unlike</a:t>
            </a:r>
            <a:r>
              <a:rPr lang="en-BZ" sz="3600" b="1" dirty="0"/>
              <a:t> </a:t>
            </a:r>
            <a:r>
              <a:rPr lang="en-BZ" sz="3600" dirty="0"/>
              <a:t>one could expect</a:t>
            </a:r>
          </a:p>
          <a:p>
            <a:r>
              <a:rPr lang="en-CA" sz="4000" dirty="0"/>
              <a:t>The calculus of </a:t>
            </a:r>
            <a:r>
              <a:rPr lang="fr-FR" sz="4000" i="1" dirty="0" err="1"/>
              <a:t>i</a:t>
            </a:r>
            <a:r>
              <a:rPr lang="fr-FR" sz="4000" baseline="30000" dirty="0" err="1"/>
              <a:t>th</a:t>
            </a:r>
            <a:r>
              <a:rPr lang="en-CA" sz="4000" dirty="0"/>
              <a:t> parity record is only at </a:t>
            </a:r>
            <a:r>
              <a:rPr lang="fr-FR" sz="4000" i="1" dirty="0" err="1"/>
              <a:t>i</a:t>
            </a:r>
            <a:r>
              <a:rPr lang="fr-FR" sz="4000" baseline="30000" dirty="0" err="1"/>
              <a:t>th</a:t>
            </a:r>
            <a:r>
              <a:rPr lang="en-CA" sz="4000" dirty="0"/>
              <a:t> parity bucket</a:t>
            </a:r>
          </a:p>
          <a:p>
            <a:pPr lvl="1"/>
            <a:r>
              <a:rPr lang="en-CA" sz="3600" dirty="0"/>
              <a:t>No messages to other data or parity buckets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7772400" cy="758825"/>
          </a:xfrm>
          <a:solidFill>
            <a:srgbClr val="969696"/>
          </a:solidFill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Actual RS code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953000"/>
          </a:xfrm>
        </p:spPr>
        <p:txBody>
          <a:bodyPr/>
          <a:lstStyle/>
          <a:p>
            <a:r>
              <a:rPr lang="en-BZ" sz="2800" dirty="0"/>
              <a:t>Over GF (2**16) </a:t>
            </a:r>
          </a:p>
          <a:p>
            <a:pPr lvl="1"/>
            <a:r>
              <a:rPr lang="en-BZ" sz="2400" dirty="0"/>
              <a:t>Encoding / decoding typically faster than for  our earlier GF (2**8) </a:t>
            </a:r>
          </a:p>
          <a:p>
            <a:pPr lvl="2"/>
            <a:r>
              <a:rPr lang="en-BZ" dirty="0"/>
              <a:t>Experimental analysis</a:t>
            </a:r>
          </a:p>
          <a:p>
            <a:pPr lvl="3"/>
            <a:r>
              <a:rPr lang="en-BZ" dirty="0"/>
              <a:t>By </a:t>
            </a:r>
            <a:r>
              <a:rPr lang="en-BZ" dirty="0" err="1"/>
              <a:t>Ph.D</a:t>
            </a:r>
            <a:r>
              <a:rPr lang="en-BZ" dirty="0"/>
              <a:t> </a:t>
            </a:r>
            <a:r>
              <a:rPr lang="en-BZ" dirty="0" smtClean="0"/>
              <a:t> </a:t>
            </a:r>
            <a:r>
              <a:rPr lang="en-BZ" dirty="0"/>
              <a:t>Rim </a:t>
            </a:r>
            <a:r>
              <a:rPr lang="en-BZ" dirty="0" err="1" smtClean="0"/>
              <a:t>Moussa</a:t>
            </a:r>
            <a:endParaRPr lang="en-BZ" dirty="0"/>
          </a:p>
          <a:p>
            <a:pPr lvl="1"/>
            <a:r>
              <a:rPr lang="en-BZ" sz="2400" dirty="0"/>
              <a:t>Possibility of very large record groups with very high availability</a:t>
            </a:r>
            <a:r>
              <a:rPr lang="en-BZ" sz="2400" i="1" dirty="0"/>
              <a:t> </a:t>
            </a:r>
            <a:r>
              <a:rPr lang="en-BZ" sz="2400" dirty="0"/>
              <a:t>level </a:t>
            </a:r>
            <a:r>
              <a:rPr lang="en-BZ" sz="2400" i="1" dirty="0"/>
              <a:t>k</a:t>
            </a:r>
          </a:p>
          <a:p>
            <a:pPr lvl="1"/>
            <a:r>
              <a:rPr lang="en-BZ" sz="2400" dirty="0"/>
              <a:t>Still reasonable size of the Log/Antilog multiplication table</a:t>
            </a:r>
          </a:p>
          <a:p>
            <a:pPr lvl="2"/>
            <a:r>
              <a:rPr lang="en-BZ" sz="2000" dirty="0"/>
              <a:t>Ours (and well-known) GF multiplication method</a:t>
            </a:r>
          </a:p>
          <a:p>
            <a:r>
              <a:rPr lang="en-BZ" sz="2800" dirty="0"/>
              <a:t>Calculus using the log parity matrix</a:t>
            </a:r>
          </a:p>
          <a:p>
            <a:pPr lvl="1"/>
            <a:r>
              <a:rPr lang="en-BZ" sz="2400" dirty="0"/>
              <a:t>About 8 % faster than the </a:t>
            </a:r>
            <a:r>
              <a:rPr lang="en-BZ" sz="2400" dirty="0" smtClean="0"/>
              <a:t>traditional </a:t>
            </a:r>
            <a:r>
              <a:rPr lang="en-BZ" sz="2400" dirty="0"/>
              <a:t>parity matrix</a:t>
            </a:r>
          </a:p>
          <a:p>
            <a:pPr lvl="1"/>
            <a:endParaRPr lang="en-BZ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02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5716588"/>
              <a:ext cx="1179512" cy="941387"/>
            </p14:xfrm>
          </p:contentPart>
        </mc:Choice>
        <mc:Fallback xmlns="">
          <p:pic>
            <p:nvPicPr>
              <p:cNvPr id="1802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75" y="5703263"/>
                <a:ext cx="1203958" cy="9665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7772400" cy="758825"/>
          </a:xfrm>
          <a:solidFill>
            <a:srgbClr val="969696"/>
          </a:solidFill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Actual RS code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06" y="1219200"/>
            <a:ext cx="8153400" cy="4495800"/>
          </a:xfrm>
        </p:spPr>
        <p:txBody>
          <a:bodyPr/>
          <a:lstStyle/>
          <a:p>
            <a:r>
              <a:rPr lang="en-BZ" sz="2800" dirty="0"/>
              <a:t> 1-st parity record calculus uses only </a:t>
            </a:r>
            <a:r>
              <a:rPr lang="en-BZ" sz="2800" dirty="0" err="1"/>
              <a:t>XORing</a:t>
            </a:r>
            <a:endParaRPr lang="en-BZ" sz="2800" dirty="0"/>
          </a:p>
          <a:p>
            <a:pPr lvl="1"/>
            <a:r>
              <a:rPr lang="en-BZ" dirty="0"/>
              <a:t>1</a:t>
            </a:r>
            <a:r>
              <a:rPr lang="en-BZ" baseline="30000" dirty="0"/>
              <a:t>st</a:t>
            </a:r>
            <a:r>
              <a:rPr lang="en-BZ" dirty="0"/>
              <a:t> column of the parity matrix contains 1’s only</a:t>
            </a:r>
          </a:p>
          <a:p>
            <a:pPr lvl="1"/>
            <a:r>
              <a:rPr lang="en-BZ" dirty="0"/>
              <a:t>Like, e.g., RAID systems</a:t>
            </a:r>
          </a:p>
          <a:p>
            <a:pPr lvl="1"/>
            <a:r>
              <a:rPr lang="en-BZ" dirty="0"/>
              <a:t>Unlike our earlier code published in Sigmod-2000 paper</a:t>
            </a:r>
          </a:p>
          <a:p>
            <a:r>
              <a:rPr lang="en-BZ" sz="2800" dirty="0"/>
              <a:t>1-st data record parity calculus uses only </a:t>
            </a:r>
            <a:r>
              <a:rPr lang="en-BZ" sz="2800" dirty="0" err="1"/>
              <a:t>XORing</a:t>
            </a:r>
            <a:endParaRPr lang="en-BZ" sz="2800" dirty="0"/>
          </a:p>
          <a:p>
            <a:pPr lvl="1"/>
            <a:r>
              <a:rPr lang="en-BZ" dirty="0"/>
              <a:t>1</a:t>
            </a:r>
            <a:r>
              <a:rPr lang="en-BZ" baseline="30000" dirty="0"/>
              <a:t>st</a:t>
            </a:r>
            <a:r>
              <a:rPr lang="en-BZ" dirty="0"/>
              <a:t> line of the parity matrix contains 1’s only</a:t>
            </a:r>
          </a:p>
          <a:p>
            <a:r>
              <a:rPr lang="en-BZ" sz="2800" dirty="0"/>
              <a:t>It is at present for our purpose the best erasure correcting code around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9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6838" y="5715000"/>
              <a:ext cx="3944937" cy="642938"/>
            </p14:xfrm>
          </p:contentPart>
        </mc:Choice>
        <mc:Fallback xmlns="">
          <p:pic>
            <p:nvPicPr>
              <p:cNvPr id="179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319" y="5703448"/>
                <a:ext cx="3969055" cy="668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9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1350" y="5834063"/>
              <a:ext cx="719138" cy="487362"/>
            </p14:xfrm>
          </p:contentPart>
        </mc:Choice>
        <mc:Fallback xmlns="">
          <p:pic>
            <p:nvPicPr>
              <p:cNvPr id="179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3059" y="5823586"/>
                <a:ext cx="740406" cy="50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9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6470650"/>
              <a:ext cx="952500" cy="292100"/>
            </p14:xfrm>
          </p:contentPart>
        </mc:Choice>
        <mc:Fallback xmlns="">
          <p:pic>
            <p:nvPicPr>
              <p:cNvPr id="179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2534" y="6457700"/>
                <a:ext cx="967281" cy="317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9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3675" y="6391275"/>
              <a:ext cx="2516188" cy="377825"/>
            </p14:xfrm>
          </p:contentPart>
        </mc:Choice>
        <mc:Fallback xmlns="">
          <p:pic>
            <p:nvPicPr>
              <p:cNvPr id="179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3210" y="6381901"/>
                <a:ext cx="2540726" cy="3954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38950" cy="758825"/>
          </a:xfrm>
          <a:solidFill>
            <a:srgbClr val="969696"/>
          </a:solidFill>
          <a:ln/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Actual RS code</a:t>
            </a:r>
            <a:endParaRPr lang="en-US"/>
          </a:p>
        </p:txBody>
      </p:sp>
      <p:grpSp>
        <p:nvGrpSpPr>
          <p:cNvPr id="149507" name="Group 3"/>
          <p:cNvGrpSpPr>
            <a:grpSpLocks/>
          </p:cNvGrpSpPr>
          <p:nvPr/>
        </p:nvGrpSpPr>
        <p:grpSpPr bwMode="auto">
          <a:xfrm>
            <a:off x="4876800" y="1600200"/>
            <a:ext cx="3886200" cy="3276600"/>
            <a:chOff x="2640" y="2016"/>
            <a:chExt cx="1419" cy="1056"/>
          </a:xfrm>
        </p:grpSpPr>
        <p:sp>
          <p:nvSpPr>
            <p:cNvPr id="149508" name="AutoShape 4"/>
            <p:cNvSpPr>
              <a:spLocks noChangeArrowheads="1"/>
            </p:cNvSpPr>
            <p:nvPr/>
          </p:nvSpPr>
          <p:spPr bwMode="auto">
            <a:xfrm>
              <a:off x="2640" y="2160"/>
              <a:ext cx="1419" cy="912"/>
            </a:xfrm>
            <a:prstGeom prst="roundRect">
              <a:avLst>
                <a:gd name="adj" fmla="val 607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20545" tIns="10272" rIns="20545" bIns="10272" anchor="ctr"/>
            <a:lstStyle/>
            <a:p>
              <a:pPr algn="ctr" defTabSz="204788">
                <a:spcBef>
                  <a:spcPct val="50000"/>
                </a:spcBef>
              </a:pPr>
              <a:endParaRPr lang="fr-FR" sz="11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500" b="1">
                  <a:solidFill>
                    <a:schemeClr val="tx1"/>
                  </a:solidFill>
                </a:rPr>
                <a:t>0000  0000  0000  …</a:t>
              </a:r>
            </a:p>
            <a:p>
              <a:pPr algn="ctr" defTabSz="204788">
                <a:spcBef>
                  <a:spcPct val="50000"/>
                </a:spcBef>
              </a:pPr>
              <a:r>
                <a:rPr lang="fr-FR" sz="1500" b="1">
                  <a:solidFill>
                    <a:schemeClr val="tx1"/>
                  </a:solidFill>
                </a:rPr>
                <a:t> 0000  </a:t>
              </a:r>
              <a:r>
                <a:rPr lang="de-DE" sz="1500" b="1">
                  <a:solidFill>
                    <a:schemeClr val="tx1"/>
                  </a:solidFill>
                  <a:cs typeface="Courier New" pitchFamily="49" charset="0"/>
                </a:rPr>
                <a:t>5ab5</a:t>
              </a:r>
              <a:r>
                <a:rPr lang="fr-FR" sz="1500" b="1">
                  <a:solidFill>
                    <a:schemeClr val="tx1"/>
                  </a:solidFill>
                  <a:cs typeface="Times New Roman" pitchFamily="18" charset="0"/>
                </a:rPr>
                <a:t>  </a:t>
              </a:r>
              <a:r>
                <a:rPr lang="de-DE" sz="1500" b="1">
                  <a:solidFill>
                    <a:schemeClr val="tx1"/>
                  </a:solidFill>
                  <a:cs typeface="Courier New" pitchFamily="49" charset="0"/>
                </a:rPr>
                <a:t>e267 </a:t>
              </a:r>
              <a:r>
                <a:rPr lang="en-US" sz="1500" b="1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fr-FR" sz="15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  <a:r>
                <a:rPr lang="en-US" sz="1500" b="1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endParaRPr lang="fr-FR" sz="15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500" b="1">
                  <a:solidFill>
                    <a:schemeClr val="tx1"/>
                  </a:solidFill>
                </a:rPr>
                <a:t>  0000   </a:t>
              </a:r>
              <a:r>
                <a:rPr lang="de-DE" sz="1500" b="1">
                  <a:solidFill>
                    <a:schemeClr val="tx1"/>
                  </a:solidFill>
                  <a:cs typeface="Courier New" pitchFamily="49" charset="0"/>
                </a:rPr>
                <a:t>e267  </a:t>
              </a:r>
              <a:r>
                <a:rPr lang="de-DE" sz="1500" b="1">
                  <a:solidFill>
                    <a:schemeClr val="tx1"/>
                  </a:solidFill>
                  <a:cs typeface="Times New Roman" pitchFamily="18" charset="0"/>
                </a:rPr>
                <a:t>0dce </a:t>
              </a:r>
              <a:r>
                <a:rPr lang="en-US" sz="15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r>
                <a:rPr lang="fr-FR" sz="15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  <a:r>
                <a:rPr lang="en-US" sz="15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endParaRPr lang="fr-FR" sz="15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500" b="1">
                  <a:solidFill>
                    <a:schemeClr val="tx1"/>
                  </a:solidFill>
                </a:rPr>
                <a:t> 0000  </a:t>
              </a:r>
              <a:r>
                <a:rPr lang="de-DE" sz="1500" b="1">
                  <a:solidFill>
                    <a:schemeClr val="tx1"/>
                  </a:solidFill>
                  <a:cs typeface="Courier New" pitchFamily="49" charset="0"/>
                </a:rPr>
                <a:t>784d  </a:t>
              </a:r>
              <a:r>
                <a:rPr lang="de-DE" sz="1500" b="1">
                  <a:solidFill>
                    <a:schemeClr val="tx1"/>
                  </a:solidFill>
                  <a:cs typeface="Times New Roman" pitchFamily="18" charset="0"/>
                </a:rPr>
                <a:t>2b66 </a:t>
              </a:r>
              <a:r>
                <a:rPr lang="en-US" sz="15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r>
                <a:rPr lang="fr-FR" sz="15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</a:p>
            <a:p>
              <a:pPr algn="ctr" defTabSz="204788"/>
              <a:r>
                <a:rPr lang="fr-FR" sz="1500" b="1">
                  <a:solidFill>
                    <a:schemeClr val="tx1"/>
                  </a:solidFill>
                  <a:cs typeface="Courier New" pitchFamily="49" charset="0"/>
                </a:rPr>
                <a:t>          …      …       …   …</a:t>
              </a:r>
              <a:r>
                <a:rPr lang="fr-FR" sz="1400" b="1">
                  <a:solidFill>
                    <a:schemeClr val="tx1"/>
                  </a:solidFill>
                  <a:cs typeface="Courier New" pitchFamily="49" charset="0"/>
                </a:rPr>
                <a:t>        </a:t>
              </a:r>
              <a:endParaRPr lang="en-US" sz="1400" b="1">
                <a:solidFill>
                  <a:schemeClr val="tx1"/>
                </a:solidFill>
                <a:cs typeface="Courier New" pitchFamily="49" charset="0"/>
              </a:endParaRPr>
            </a:p>
          </p:txBody>
        </p:sp>
        <p:sp>
          <p:nvSpPr>
            <p:cNvPr id="149509" name="AutoShape 5"/>
            <p:cNvSpPr>
              <a:spLocks noChangeArrowheads="1"/>
            </p:cNvSpPr>
            <p:nvPr/>
          </p:nvSpPr>
          <p:spPr bwMode="auto">
            <a:xfrm>
              <a:off x="2671" y="2016"/>
              <a:ext cx="1347" cy="3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0545" tIns="10272" rIns="20545" bIns="10272" anchor="ctr"/>
            <a:lstStyle/>
            <a:p>
              <a:pPr algn="ctr" defTabSz="204788"/>
              <a:r>
                <a:rPr lang="en-US" sz="1200" b="1">
                  <a:solidFill>
                    <a:schemeClr val="tx1"/>
                  </a:solidFill>
                  <a:latin typeface="Comic Sans MS" pitchFamily="66" charset="0"/>
                </a:rPr>
                <a:t>Logarithmic Parity Matrix</a:t>
              </a:r>
            </a:p>
          </p:txBody>
        </p:sp>
      </p:grp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914400" y="1447800"/>
            <a:ext cx="3200400" cy="3429000"/>
            <a:chOff x="2640" y="960"/>
            <a:chExt cx="1419" cy="1056"/>
          </a:xfrm>
        </p:grpSpPr>
        <p:sp>
          <p:nvSpPr>
            <p:cNvPr id="149511" name="AutoShape 7"/>
            <p:cNvSpPr>
              <a:spLocks noChangeArrowheads="1"/>
            </p:cNvSpPr>
            <p:nvPr/>
          </p:nvSpPr>
          <p:spPr bwMode="auto">
            <a:xfrm>
              <a:off x="2640" y="1102"/>
              <a:ext cx="1419" cy="914"/>
            </a:xfrm>
            <a:prstGeom prst="roundRect">
              <a:avLst>
                <a:gd name="adj" fmla="val 607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20545" tIns="10272" rIns="20545" bIns="10272" anchor="ctr"/>
            <a:lstStyle/>
            <a:p>
              <a:pPr algn="ctr" defTabSz="204788">
                <a:spcBef>
                  <a:spcPct val="50000"/>
                </a:spcBef>
              </a:pPr>
              <a:endParaRPr lang="fr-FR" sz="17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700" b="1">
                  <a:solidFill>
                    <a:schemeClr val="tx1"/>
                  </a:solidFill>
                </a:rPr>
                <a:t>0001  0001  0001  …</a:t>
              </a:r>
            </a:p>
            <a:p>
              <a:pPr algn="ctr" defTabSz="204788">
                <a:spcBef>
                  <a:spcPct val="50000"/>
                </a:spcBef>
              </a:pPr>
              <a:r>
                <a:rPr lang="fr-FR" sz="1700" b="1">
                  <a:solidFill>
                    <a:schemeClr val="tx1"/>
                  </a:solidFill>
                </a:rPr>
                <a:t> 0001  </a:t>
              </a:r>
              <a:r>
                <a:rPr lang="de-DE" sz="1700" b="1">
                  <a:solidFill>
                    <a:schemeClr val="tx1"/>
                  </a:solidFill>
                  <a:cs typeface="Courier New" pitchFamily="49" charset="0"/>
                </a:rPr>
                <a:t>eb9b</a:t>
              </a:r>
              <a:r>
                <a:rPr lang="fr-FR" sz="1700" b="1">
                  <a:solidFill>
                    <a:schemeClr val="tx1"/>
                  </a:solidFill>
                  <a:cs typeface="Times New Roman" pitchFamily="18" charset="0"/>
                </a:rPr>
                <a:t>  </a:t>
              </a:r>
              <a:r>
                <a:rPr lang="de-DE" sz="1700" b="1">
                  <a:solidFill>
                    <a:schemeClr val="tx1"/>
                  </a:solidFill>
                  <a:cs typeface="Courier New" pitchFamily="49" charset="0"/>
                </a:rPr>
                <a:t>2284 </a:t>
              </a:r>
              <a:r>
                <a:rPr lang="en-US" sz="1700" b="1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fr-FR" sz="17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  <a:r>
                <a:rPr lang="en-US" sz="1700" b="1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endParaRPr lang="fr-FR" sz="17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700" b="1">
                  <a:solidFill>
                    <a:schemeClr val="tx1"/>
                  </a:solidFill>
                </a:rPr>
                <a:t> 0001  2284</a:t>
              </a:r>
              <a:r>
                <a:rPr lang="de-DE" sz="1700" b="1">
                  <a:solidFill>
                    <a:schemeClr val="tx1"/>
                  </a:solidFill>
                  <a:cs typeface="Courier New" pitchFamily="49" charset="0"/>
                </a:rPr>
                <a:t>  </a:t>
              </a:r>
              <a:r>
                <a:rPr lang="de-DE" sz="1700" b="1">
                  <a:solidFill>
                    <a:schemeClr val="tx1"/>
                  </a:solidFill>
                  <a:cs typeface="Times New Roman" pitchFamily="18" charset="0"/>
                </a:rPr>
                <a:t>9é74 </a:t>
              </a:r>
              <a:r>
                <a:rPr lang="en-US" sz="17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r>
                <a:rPr lang="fr-FR" sz="17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  <a:r>
                <a:rPr lang="en-US" sz="17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endParaRPr lang="fr-FR" sz="1700" b="1">
                <a:solidFill>
                  <a:schemeClr val="tx1"/>
                </a:solidFill>
              </a:endParaRPr>
            </a:p>
            <a:p>
              <a:pPr algn="ctr" defTabSz="204788">
                <a:spcBef>
                  <a:spcPct val="50000"/>
                </a:spcBef>
              </a:pPr>
              <a:r>
                <a:rPr lang="fr-FR" sz="1700" b="1">
                  <a:solidFill>
                    <a:schemeClr val="tx1"/>
                  </a:solidFill>
                </a:rPr>
                <a:t>0001  </a:t>
              </a:r>
              <a:r>
                <a:rPr lang="de-DE" sz="1700" b="1">
                  <a:solidFill>
                    <a:schemeClr val="tx1"/>
                  </a:solidFill>
                  <a:cs typeface="Courier New" pitchFamily="49" charset="0"/>
                </a:rPr>
                <a:t>9e44  </a:t>
              </a:r>
              <a:r>
                <a:rPr lang="de-DE" sz="1700" b="1">
                  <a:solidFill>
                    <a:schemeClr val="tx1"/>
                  </a:solidFill>
                  <a:cs typeface="Times New Roman" pitchFamily="18" charset="0"/>
                </a:rPr>
                <a:t>d7f1 </a:t>
              </a:r>
              <a:r>
                <a:rPr lang="en-US" sz="1700" b="1">
                  <a:solidFill>
                    <a:schemeClr val="tx1"/>
                  </a:solidFill>
                  <a:cs typeface="Courier New" pitchFamily="49" charset="0"/>
                </a:rPr>
                <a:t> </a:t>
              </a:r>
              <a:r>
                <a:rPr lang="fr-FR" sz="1700" b="1">
                  <a:solidFill>
                    <a:schemeClr val="tx1"/>
                  </a:solidFill>
                  <a:cs typeface="Courier New" pitchFamily="49" charset="0"/>
                </a:rPr>
                <a:t>…</a:t>
              </a:r>
            </a:p>
            <a:p>
              <a:pPr algn="ctr" defTabSz="204788"/>
              <a:r>
                <a:rPr lang="fr-FR" sz="1700" b="1">
                  <a:solidFill>
                    <a:schemeClr val="tx1"/>
                  </a:solidFill>
                  <a:cs typeface="Courier New" pitchFamily="49" charset="0"/>
                </a:rPr>
                <a:t>          …      …       …   …</a:t>
              </a:r>
              <a:r>
                <a:rPr lang="fr-FR" sz="1000" b="1">
                  <a:solidFill>
                    <a:schemeClr val="tx1"/>
                  </a:solidFill>
                  <a:cs typeface="Courier New" pitchFamily="49" charset="0"/>
                </a:rPr>
                <a:t>        </a:t>
              </a:r>
              <a:endParaRPr lang="en-US" sz="1000" b="1">
                <a:solidFill>
                  <a:schemeClr val="tx1"/>
                </a:solidFill>
                <a:cs typeface="Courier New" pitchFamily="49" charset="0"/>
              </a:endParaRPr>
            </a:p>
          </p:txBody>
        </p:sp>
        <p:sp>
          <p:nvSpPr>
            <p:cNvPr id="149512" name="AutoShape 8"/>
            <p:cNvSpPr>
              <a:spLocks noChangeArrowheads="1"/>
            </p:cNvSpPr>
            <p:nvPr/>
          </p:nvSpPr>
          <p:spPr bwMode="auto">
            <a:xfrm>
              <a:off x="2928" y="960"/>
              <a:ext cx="844" cy="267"/>
            </a:xfrm>
            <a:prstGeom prst="roundRect">
              <a:avLst>
                <a:gd name="adj" fmla="val 41875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20545" tIns="10272" rIns="20545" bIns="10272" anchor="ctr"/>
            <a:lstStyle/>
            <a:p>
              <a:pPr algn="ctr" defTabSz="204788"/>
              <a:r>
                <a:rPr lang="fr-FR" sz="1200" b="1">
                  <a:solidFill>
                    <a:schemeClr val="tx1"/>
                  </a:solidFill>
                  <a:latin typeface="Comic Sans MS" pitchFamily="66" charset="0"/>
                </a:rPr>
                <a:t>Parity Matrix</a:t>
              </a:r>
              <a:endParaRPr lang="en-US" sz="12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762000" y="5257800"/>
            <a:ext cx="7772400" cy="1090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BZ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things considered, we believe our code, the most suitable erasure correcting code for high-availability SDDS files at present </a:t>
            </a:r>
            <a:endParaRPr lang="en-US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81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3" y="2476500"/>
              <a:ext cx="8154987" cy="2447925"/>
            </p14:xfrm>
          </p:contentPart>
        </mc:Choice>
        <mc:Fallback xmlns="">
          <p:pic>
            <p:nvPicPr>
              <p:cNvPr id="1781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722" y="2463161"/>
                <a:ext cx="8169030" cy="24731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348565" cy="643766"/>
          </a:xfrm>
        </p:spPr>
        <p:txBody>
          <a:bodyPr/>
          <a:lstStyle/>
          <a:p>
            <a:r>
              <a:rPr lang="en-US" sz="3600" dirty="0" smtClean="0">
                <a:solidFill>
                  <a:srgbClr val="FFDE06"/>
                </a:solidFill>
              </a:rPr>
              <a:t>How Useful Is This Material ?</a:t>
            </a:r>
            <a:endParaRPr lang="en-US" dirty="0"/>
          </a:p>
        </p:txBody>
      </p:sp>
      <p:pic>
        <p:nvPicPr>
          <p:cNvPr id="5" name="Image 4" descr="cloud-computing-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14422"/>
            <a:ext cx="6708476" cy="528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7772400" cy="758825"/>
          </a:xfrm>
          <a:solidFill>
            <a:srgbClr val="969696"/>
          </a:solidFill>
        </p:spPr>
        <p:txBody>
          <a:bodyPr/>
          <a:lstStyle/>
          <a:p>
            <a:r>
              <a:rPr lang="en-US"/>
              <a:t>LH*</a:t>
            </a:r>
            <a:r>
              <a:rPr lang="en-US" sz="1800"/>
              <a:t>RS  </a:t>
            </a:r>
            <a:r>
              <a:rPr lang="en-NZ"/>
              <a:t> : Actual RS code</a:t>
            </a: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BZ" sz="2800" dirty="0"/>
              <a:t>Systematic : data values are stored as is</a:t>
            </a:r>
          </a:p>
          <a:p>
            <a:pPr>
              <a:lnSpc>
                <a:spcPct val="90000"/>
              </a:lnSpc>
            </a:pPr>
            <a:r>
              <a:rPr lang="en-BZ" sz="2800" dirty="0"/>
              <a:t>Linear : </a:t>
            </a:r>
          </a:p>
          <a:p>
            <a:pPr lvl="1">
              <a:lnSpc>
                <a:spcPct val="90000"/>
              </a:lnSpc>
            </a:pPr>
            <a:r>
              <a:rPr lang="en-BZ" sz="2400" dirty="0"/>
              <a:t>We can use </a:t>
            </a:r>
            <a:r>
              <a:rPr lang="en-BZ" sz="2400" dirty="0">
                <a:sym typeface="Symbol" pitchFamily="18" charset="2"/>
              </a:rPr>
              <a:t>-</a:t>
            </a:r>
            <a:r>
              <a:rPr lang="en-BZ" sz="2400" dirty="0" smtClean="0">
                <a:sym typeface="Symbol" pitchFamily="18" charset="2"/>
              </a:rPr>
              <a:t>records </a:t>
            </a:r>
            <a:r>
              <a:rPr lang="en-BZ" sz="2400" dirty="0">
                <a:sym typeface="Symbol" pitchFamily="18" charset="2"/>
              </a:rPr>
              <a:t>for updates</a:t>
            </a:r>
          </a:p>
          <a:p>
            <a:pPr lvl="2">
              <a:lnSpc>
                <a:spcPct val="90000"/>
              </a:lnSpc>
            </a:pPr>
            <a:r>
              <a:rPr lang="en-BZ" sz="2000" dirty="0"/>
              <a:t>No need to access other record group members</a:t>
            </a:r>
          </a:p>
          <a:p>
            <a:pPr lvl="1">
              <a:lnSpc>
                <a:spcPct val="90000"/>
              </a:lnSpc>
            </a:pPr>
            <a:r>
              <a:rPr lang="en-BZ" sz="2400" dirty="0"/>
              <a:t>Adding a parity record to a group does not require access to existing parity records</a:t>
            </a:r>
          </a:p>
          <a:p>
            <a:pPr>
              <a:lnSpc>
                <a:spcPct val="90000"/>
              </a:lnSpc>
            </a:pPr>
            <a:r>
              <a:rPr lang="en-BZ" sz="2800" dirty="0" smtClean="0"/>
              <a:t>MDS (Maximal Distance Separable)</a:t>
            </a:r>
            <a:endParaRPr lang="en-BZ" sz="2800" dirty="0"/>
          </a:p>
          <a:p>
            <a:pPr lvl="1">
              <a:lnSpc>
                <a:spcPct val="90000"/>
              </a:lnSpc>
            </a:pPr>
            <a:r>
              <a:rPr lang="en-BZ" sz="2400" dirty="0"/>
              <a:t>Minimal possible overhead for all practical records and record group sizes</a:t>
            </a:r>
          </a:p>
          <a:p>
            <a:pPr lvl="2">
              <a:lnSpc>
                <a:spcPct val="90000"/>
              </a:lnSpc>
            </a:pPr>
            <a:r>
              <a:rPr lang="en-BZ" dirty="0"/>
              <a:t>Records of at least one symbol in non-key field : </a:t>
            </a:r>
          </a:p>
          <a:p>
            <a:pPr lvl="3">
              <a:lnSpc>
                <a:spcPct val="90000"/>
              </a:lnSpc>
            </a:pPr>
            <a:r>
              <a:rPr lang="en-BZ" dirty="0"/>
              <a:t>We use 2B long symbols  of GF (2**16) </a:t>
            </a:r>
            <a:endParaRPr lang="en-BZ" dirty="0" smtClean="0"/>
          </a:p>
          <a:p>
            <a:pPr>
              <a:lnSpc>
                <a:spcPct val="90000"/>
              </a:lnSpc>
            </a:pPr>
            <a:r>
              <a:rPr lang="en-BZ" dirty="0" smtClean="0"/>
              <a:t>More on codes</a:t>
            </a:r>
          </a:p>
          <a:p>
            <a:pPr lvl="1">
              <a:lnSpc>
                <a:spcPct val="90000"/>
              </a:lnSpc>
            </a:pPr>
            <a:r>
              <a:rPr lang="en-BZ" sz="2400" dirty="0" smtClean="0">
                <a:solidFill>
                  <a:srgbClr val="00B0F0"/>
                </a:solidFill>
              </a:rPr>
              <a:t>http://fr.wikipedia.org/wiki/Code_parfait</a:t>
            </a:r>
            <a:endParaRPr lang="en-BZ" dirty="0">
              <a:solidFill>
                <a:srgbClr val="00B0F0"/>
              </a:solidFill>
            </a:endParaRPr>
          </a:p>
          <a:p>
            <a:pPr lvl="1">
              <a:lnSpc>
                <a:spcPct val="90000"/>
              </a:lnSpc>
            </a:pPr>
            <a:endParaRPr lang="en-BZ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38950" cy="758825"/>
          </a:xfrm>
        </p:spPr>
        <p:txBody>
          <a:bodyPr/>
          <a:lstStyle/>
          <a:p>
            <a:r>
              <a:rPr lang="fr-FR"/>
              <a:t>Performance</a:t>
            </a:r>
            <a:endParaRPr lang="en-US"/>
          </a:p>
        </p:txBody>
      </p:sp>
      <p:grpSp>
        <p:nvGrpSpPr>
          <p:cNvPr id="157699" name="Group 3"/>
          <p:cNvGrpSpPr>
            <a:grpSpLocks/>
          </p:cNvGrpSpPr>
          <p:nvPr/>
        </p:nvGrpSpPr>
        <p:grpSpPr bwMode="auto">
          <a:xfrm>
            <a:off x="762000" y="1524000"/>
            <a:ext cx="7810528" cy="4976834"/>
            <a:chOff x="816" y="1052"/>
            <a:chExt cx="3888" cy="2212"/>
          </a:xfrm>
        </p:grpSpPr>
        <p:sp>
          <p:nvSpPr>
            <p:cNvPr id="157700" name="AutoShape 4"/>
            <p:cNvSpPr>
              <a:spLocks noChangeArrowheads="1"/>
            </p:cNvSpPr>
            <p:nvPr/>
          </p:nvSpPr>
          <p:spPr bwMode="auto">
            <a:xfrm>
              <a:off x="816" y="1052"/>
              <a:ext cx="3888" cy="2212"/>
            </a:xfrm>
            <a:prstGeom prst="roundRect">
              <a:avLst>
                <a:gd name="adj" fmla="val 384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0884" tIns="80884" rIns="80884" bIns="80884"/>
            <a:lstStyle/>
            <a:p>
              <a:pPr marL="65088" indent="-65088" algn="ctr" defTabSz="206375">
                <a:spcBef>
                  <a:spcPct val="20000"/>
                </a:spcBef>
                <a:spcAft>
                  <a:spcPct val="20000"/>
                </a:spcAft>
              </a:pPr>
              <a:endParaRPr lang="fr-FR" sz="9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7701" name="Rectangle 5"/>
            <p:cNvSpPr>
              <a:spLocks noChangeArrowheads="1"/>
            </p:cNvSpPr>
            <p:nvPr/>
          </p:nvSpPr>
          <p:spPr bwMode="auto">
            <a:xfrm>
              <a:off x="969" y="1392"/>
              <a:ext cx="1888" cy="149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9831" tIns="19916" rIns="39831" bIns="19916">
              <a:spAutoFit/>
            </a:bodyPr>
            <a:lstStyle/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Data bucket load factor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: 70 %</a:t>
              </a:r>
            </a:p>
            <a:p>
              <a:pPr defTabSz="398463">
                <a:spcBef>
                  <a:spcPct val="50000"/>
                </a:spcBef>
              </a:pP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Parity overhead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: </a:t>
              </a:r>
              <a:r>
                <a:rPr lang="en-US" sz="1300" b="1" i="1">
                  <a:solidFill>
                    <a:schemeClr val="tx1"/>
                  </a:solidFill>
                  <a:latin typeface="Arial" charset="0"/>
                </a:rPr>
                <a:t>k 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/ </a:t>
              </a:r>
              <a:r>
                <a:rPr lang="en-US" sz="1300" b="1" i="1">
                  <a:solidFill>
                    <a:schemeClr val="tx1"/>
                  </a:solidFill>
                  <a:latin typeface="Arial" charset="0"/>
                </a:rPr>
                <a:t>m  </a:t>
              </a:r>
            </a:p>
            <a:p>
              <a:pPr defTabSz="398463">
                <a:spcBef>
                  <a:spcPct val="50000"/>
                </a:spcBef>
              </a:pPr>
              <a:r>
                <a:rPr lang="en-US" sz="1200" b="1" i="1">
                  <a:solidFill>
                    <a:schemeClr val="tx1"/>
                  </a:solidFill>
                  <a:latin typeface="Arial" charset="0"/>
                </a:rPr>
                <a:t>    m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is file parameter, 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</a:rPr>
                <a:t>m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= 4,8,16…</a:t>
              </a:r>
            </a:p>
            <a:p>
              <a:pPr defTabSz="398463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   larger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</a:rPr>
                <a:t>m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increases the recovery cost</a:t>
              </a:r>
              <a:endParaRPr lang="en-US" sz="1200" b="1" i="1">
                <a:solidFill>
                  <a:schemeClr val="tx1"/>
                </a:solidFill>
                <a:latin typeface="Arial" charset="0"/>
              </a:endParaRPr>
            </a:p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Key search time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  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Individual :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0.2419 ms</a:t>
              </a:r>
              <a:endParaRPr lang="en-US" sz="1200" b="1">
                <a:solidFill>
                  <a:schemeClr val="tx1"/>
                </a:solidFill>
                <a:latin typeface="Arial" charset="0"/>
              </a:endParaRP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Bulk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: 0.0563 ms</a:t>
              </a:r>
            </a:p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File creation </a:t>
              </a: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rate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en-US" sz="1300" b="1">
                <a:solidFill>
                  <a:schemeClr val="tx1"/>
                </a:solidFill>
                <a:latin typeface="Arial" charset="0"/>
                <a:cs typeface="Times New Roman" pitchFamily="18" charset="0"/>
              </a:endParaRP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0.33 MB/sec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= 0, 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0.25 MB/sec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 = 1, 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0.23 MB/sec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 = 2</a:t>
              </a:r>
              <a:r>
                <a:rPr lang="en-US" sz="10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1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en-US" sz="10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7702" name="Rectangle 6"/>
            <p:cNvSpPr>
              <a:spLocks noChangeArrowheads="1"/>
            </p:cNvSpPr>
            <p:nvPr/>
          </p:nvSpPr>
          <p:spPr bwMode="auto">
            <a:xfrm>
              <a:off x="2942" y="1392"/>
              <a:ext cx="1727" cy="14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9831" tIns="19916" rIns="39831" bIns="19916">
              <a:spAutoFit/>
            </a:bodyPr>
            <a:lstStyle/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Record insert time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 (100 B)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Individual :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0.29 ms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= 0, </a:t>
              </a:r>
            </a:p>
            <a:p>
              <a:pPr marL="198438" lvl="1" defTabSz="398463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                     0.33 ms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= 1,</a:t>
              </a:r>
            </a:p>
            <a:p>
              <a:pPr marL="198438" lvl="1" defTabSz="398463"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                     0.36 ms for </a:t>
              </a:r>
              <a:r>
                <a:rPr lang="en-US" sz="1200" b="1" i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k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= 2</a:t>
              </a:r>
              <a:endParaRPr lang="en-US" sz="1200" b="1">
                <a:solidFill>
                  <a:schemeClr val="tx1"/>
                </a:solidFill>
                <a:latin typeface="Arial" charset="0"/>
              </a:endParaRP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Bulk :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0.04 ms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Record recovery time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 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 About 1.3 ms  </a:t>
              </a:r>
              <a:endParaRPr lang="en-US" sz="1200" b="1">
                <a:solidFill>
                  <a:srgbClr val="FF0000"/>
                </a:solidFill>
                <a:latin typeface="Arial" charset="0"/>
              </a:endParaRPr>
            </a:p>
            <a:p>
              <a:pPr defTabSz="398463">
                <a:spcBef>
                  <a:spcPct val="50000"/>
                </a:spcBef>
              </a:pPr>
              <a:r>
                <a:rPr lang="en-US" sz="1400" b="1" i="1">
                  <a:solidFill>
                    <a:schemeClr val="tx1"/>
                  </a:solidFill>
                  <a:latin typeface="Arial" charset="0"/>
                </a:rPr>
                <a:t>Bucket recovery  rate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 (</a:t>
              </a:r>
              <a:r>
                <a:rPr lang="en-US" sz="1300" b="1" i="1">
                  <a:solidFill>
                    <a:schemeClr val="tx1"/>
                  </a:solidFill>
                  <a:latin typeface="Arial" charset="0"/>
                </a:rPr>
                <a:t>m </a:t>
              </a:r>
              <a:r>
                <a:rPr lang="en-US" sz="1300" b="1">
                  <a:solidFill>
                    <a:schemeClr val="tx1"/>
                  </a:solidFill>
                  <a:latin typeface="Arial" charset="0"/>
                </a:rPr>
                <a:t>= 4)</a:t>
              </a:r>
              <a:endParaRPr lang="en-US" sz="1300" b="1" i="1">
                <a:solidFill>
                  <a:schemeClr val="tx1"/>
                </a:solidFill>
                <a:latin typeface="Arial" charset="0"/>
              </a:endParaRP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5.89 MB/sec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from 1-unavailability, </a:t>
              </a: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7.43 MB/sec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from 2-unavailability</a:t>
              </a:r>
              <a:r>
                <a:rPr lang="fr-FR" sz="1200" b="1">
                  <a:solidFill>
                    <a:schemeClr val="tx1"/>
                  </a:solidFill>
                  <a:latin typeface="Arial" charset="0"/>
                </a:rPr>
                <a:t>,</a:t>
              </a:r>
              <a:endParaRPr lang="en-US" sz="1200" b="1">
                <a:solidFill>
                  <a:schemeClr val="tx1"/>
                </a:solidFill>
                <a:latin typeface="Arial" charset="0"/>
              </a:endParaRPr>
            </a:p>
            <a:p>
              <a:pPr marL="198438" lvl="1" defTabSz="398463">
                <a:spcBef>
                  <a:spcPct val="50000"/>
                </a:spcBef>
                <a:buFontTx/>
                <a:buChar char="•"/>
              </a:pP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8.21 MB/sec</a:t>
              </a:r>
              <a:r>
                <a:rPr lang="en-US" sz="1200" b="1">
                  <a:solidFill>
                    <a:schemeClr val="tx1"/>
                  </a:solidFill>
                  <a:latin typeface="Arial" charset="0"/>
                </a:rPr>
                <a:t>  from 3-unavailability</a:t>
              </a:r>
            </a:p>
          </p:txBody>
        </p:sp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2074" y="1200"/>
              <a:ext cx="1406" cy="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9831" tIns="19916" rIns="39831" bIns="19916">
              <a:spAutoFit/>
            </a:bodyPr>
            <a:lstStyle/>
            <a:p>
              <a:pPr algn="ctr" defTabSz="398463">
                <a:spcBef>
                  <a:spcPct val="50000"/>
                </a:spcBef>
              </a:pPr>
              <a:r>
                <a:rPr lang="fr-FR" sz="1000" b="1">
                  <a:solidFill>
                    <a:schemeClr val="tx1"/>
                  </a:solidFill>
                  <a:latin typeface="Arial" charset="0"/>
                </a:rPr>
                <a:t>(Wintel P4  1.8GHz, 1Gbs Ethernet)</a:t>
              </a:r>
              <a:endParaRPr lang="en-GB" sz="1000" b="1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524000"/>
            <a:ext cx="8648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NZ" sz="2800">
                <a:solidFill>
                  <a:srgbClr val="990033"/>
                </a:solidFill>
              </a:rPr>
              <a:t>About the smallest possible </a:t>
            </a:r>
          </a:p>
          <a:p>
            <a:pPr lvl="1">
              <a:lnSpc>
                <a:spcPct val="90000"/>
              </a:lnSpc>
            </a:pPr>
            <a:r>
              <a:rPr lang="en-NZ" sz="2400">
                <a:solidFill>
                  <a:srgbClr val="990033"/>
                </a:solidFill>
              </a:rPr>
              <a:t>Consequence of MDS property of RS codes</a:t>
            </a:r>
          </a:p>
          <a:p>
            <a:pPr>
              <a:lnSpc>
                <a:spcPct val="90000"/>
              </a:lnSpc>
            </a:pPr>
            <a:r>
              <a:rPr lang="en-NZ" sz="2800"/>
              <a:t>Storage overhead (in additional buckets)</a:t>
            </a:r>
          </a:p>
          <a:p>
            <a:pPr lvl="1">
              <a:lnSpc>
                <a:spcPct val="90000"/>
              </a:lnSpc>
            </a:pPr>
            <a:r>
              <a:rPr lang="en-NZ" sz="2400"/>
              <a:t>Typically</a:t>
            </a:r>
            <a:r>
              <a:rPr lang="en-NZ" sz="2400" i="1"/>
              <a:t> k / m</a:t>
            </a:r>
          </a:p>
          <a:p>
            <a:pPr>
              <a:lnSpc>
                <a:spcPct val="90000"/>
              </a:lnSpc>
            </a:pPr>
            <a:r>
              <a:rPr lang="en-NZ" sz="2800"/>
              <a:t>Insert, update, delete overhead </a:t>
            </a:r>
          </a:p>
          <a:p>
            <a:pPr lvl="1">
              <a:lnSpc>
                <a:spcPct val="90000"/>
              </a:lnSpc>
            </a:pPr>
            <a:r>
              <a:rPr lang="en-NZ" sz="2400">
                <a:cs typeface="Times New Roman" pitchFamily="18" charset="0"/>
              </a:rPr>
              <a:t> </a:t>
            </a:r>
            <a:r>
              <a:rPr lang="en-NZ" sz="2400"/>
              <a:t>Typically</a:t>
            </a:r>
            <a:r>
              <a:rPr lang="en-NZ" sz="2400" i="1"/>
              <a:t> </a:t>
            </a:r>
            <a:r>
              <a:rPr lang="en-NZ" sz="2400" i="1">
                <a:cs typeface="Times New Roman" pitchFamily="18" charset="0"/>
              </a:rPr>
              <a:t>k</a:t>
            </a:r>
            <a:r>
              <a:rPr lang="en-NZ" sz="2400"/>
              <a:t> messages</a:t>
            </a:r>
          </a:p>
          <a:p>
            <a:pPr>
              <a:lnSpc>
                <a:spcPct val="90000"/>
              </a:lnSpc>
            </a:pPr>
            <a:r>
              <a:rPr lang="en-NZ" sz="2800"/>
              <a:t>Record recovery cost</a:t>
            </a:r>
          </a:p>
          <a:p>
            <a:pPr lvl="1">
              <a:lnSpc>
                <a:spcPct val="90000"/>
              </a:lnSpc>
            </a:pPr>
            <a:r>
              <a:rPr lang="en-NZ" sz="2400"/>
              <a:t>Typically</a:t>
            </a:r>
            <a:r>
              <a:rPr lang="en-NZ" sz="2400" i="1"/>
              <a:t> </a:t>
            </a:r>
            <a:r>
              <a:rPr lang="en-US" sz="2400">
                <a:cs typeface="Times New Roman" pitchFamily="18" charset="0"/>
              </a:rPr>
              <a:t>1+2</a:t>
            </a:r>
            <a:r>
              <a:rPr lang="en-US" sz="2400" i="1">
                <a:cs typeface="Times New Roman" pitchFamily="18" charset="0"/>
              </a:rPr>
              <a:t>m</a:t>
            </a:r>
            <a:r>
              <a:rPr lang="fr-FR" sz="2400" i="1">
                <a:cs typeface="Times New Roman" pitchFamily="18" charset="0"/>
              </a:rPr>
              <a:t> </a:t>
            </a:r>
            <a:r>
              <a:rPr lang="en-NZ" sz="2400"/>
              <a:t>messages</a:t>
            </a:r>
          </a:p>
          <a:p>
            <a:pPr>
              <a:lnSpc>
                <a:spcPct val="90000"/>
              </a:lnSpc>
            </a:pPr>
            <a:r>
              <a:rPr lang="en-NZ" sz="2800"/>
              <a:t>Bucket recovery cost</a:t>
            </a:r>
          </a:p>
          <a:p>
            <a:pPr lvl="1">
              <a:lnSpc>
                <a:spcPct val="90000"/>
              </a:lnSpc>
            </a:pPr>
            <a:r>
              <a:rPr lang="en-NZ" sz="2400"/>
              <a:t>Typically</a:t>
            </a:r>
            <a:r>
              <a:rPr lang="en-NZ" sz="2400" i="1"/>
              <a:t> </a:t>
            </a:r>
            <a:r>
              <a:rPr lang="en-US" sz="2400">
                <a:cs typeface="Times New Roman" pitchFamily="18" charset="0"/>
              </a:rPr>
              <a:t>0.7</a:t>
            </a:r>
            <a:r>
              <a:rPr lang="en-US" sz="2400" i="1">
                <a:cs typeface="Times New Roman" pitchFamily="18" charset="0"/>
              </a:rPr>
              <a:t>b </a:t>
            </a:r>
            <a:r>
              <a:rPr lang="en-US" sz="2400">
                <a:cs typeface="Times New Roman" pitchFamily="18" charset="0"/>
              </a:rPr>
              <a:t>(</a:t>
            </a:r>
            <a:r>
              <a:rPr lang="en-US" sz="2400" i="1">
                <a:cs typeface="Times New Roman" pitchFamily="18" charset="0"/>
              </a:rPr>
              <a:t>m+x</a:t>
            </a:r>
            <a:r>
              <a:rPr lang="en-US" sz="2400">
                <a:cs typeface="Times New Roman" pitchFamily="18" charset="0"/>
              </a:rPr>
              <a:t>-1)</a:t>
            </a:r>
            <a:r>
              <a:rPr lang="en-US" sz="2400"/>
              <a:t> 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en-NZ" sz="2800"/>
              <a:t>Key search and parallel scan performance are unaffected</a:t>
            </a:r>
          </a:p>
          <a:p>
            <a:pPr lvl="1">
              <a:lnSpc>
                <a:spcPct val="90000"/>
              </a:lnSpc>
            </a:pPr>
            <a:r>
              <a:rPr lang="en-NZ" sz="2400"/>
              <a:t>LH*  performance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 rot="21106003">
            <a:off x="266700" y="685800"/>
            <a:ext cx="3657600" cy="609600"/>
          </a:xfrm>
          <a:solidFill>
            <a:srgbClr val="B2B2B2"/>
          </a:solidFill>
          <a:ln/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lIns="91440" tIns="45720" rIns="91440" bIns="45720">
            <a:flatTx/>
          </a:bodyPr>
          <a:lstStyle/>
          <a:p>
            <a:r>
              <a:rPr lang="en-JM" sz="3600">
                <a:solidFill>
                  <a:srgbClr val="990033"/>
                </a:solidFill>
              </a:rPr>
              <a:t>Parity Overhead</a:t>
            </a:r>
            <a:r>
              <a:rPr lang="en-JM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 rot="573430">
            <a:off x="5257800" y="685800"/>
            <a:ext cx="3657600" cy="6096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anchor="ctr">
            <a:flatTx/>
          </a:bodyPr>
          <a:lstStyle/>
          <a:p>
            <a:pPr algn="ctr" eaLnBrk="1" hangingPunct="1"/>
            <a:r>
              <a:rPr lang="en-JM" sz="4000" b="1">
                <a:solidFill>
                  <a:schemeClr val="tx2"/>
                </a:solidFill>
              </a:rPr>
              <a:t>Performance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 rot="21256823">
            <a:off x="457200" y="565150"/>
            <a:ext cx="3048000" cy="698500"/>
          </a:xfrm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r>
              <a:rPr lang="fr-FR" sz="4000">
                <a:solidFill>
                  <a:srgbClr val="660033"/>
                </a:solidFill>
              </a:rPr>
              <a:t>Reliability</a:t>
            </a:r>
            <a:endParaRPr lang="en-US" sz="4000">
              <a:solidFill>
                <a:srgbClr val="660033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229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fr-FR" sz="2800">
                <a:solidFill>
                  <a:schemeClr val="tx1"/>
                </a:solidFill>
              </a:rPr>
              <a:t> </a:t>
            </a:r>
            <a:r>
              <a:rPr lang="en-CA" sz="2800">
                <a:solidFill>
                  <a:schemeClr val="tx1"/>
                </a:solidFill>
              </a:rPr>
              <a:t>Probability </a:t>
            </a:r>
            <a:r>
              <a:rPr lang="en-CA" sz="2800" i="1">
                <a:solidFill>
                  <a:schemeClr val="tx1"/>
                </a:solidFill>
              </a:rPr>
              <a:t>P </a:t>
            </a:r>
            <a:r>
              <a:rPr lang="en-CA" sz="2800">
                <a:solidFill>
                  <a:schemeClr val="tx1"/>
                </a:solidFill>
              </a:rPr>
              <a:t>that all the data are available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>
                <a:solidFill>
                  <a:schemeClr val="tx1"/>
                </a:solidFill>
              </a:rPr>
              <a:t>  Inverse of the probability of the </a:t>
            </a:r>
            <a:r>
              <a:rPr lang="en-CA" sz="2800" i="1">
                <a:solidFill>
                  <a:schemeClr val="tx1"/>
                </a:solidFill>
              </a:rPr>
              <a:t>catastrophic</a:t>
            </a:r>
            <a:r>
              <a:rPr lang="en-CA" sz="2800">
                <a:solidFill>
                  <a:schemeClr val="tx1"/>
                </a:solidFill>
              </a:rPr>
              <a:t> </a:t>
            </a:r>
            <a:r>
              <a:rPr lang="en-CA" sz="2800" i="1">
                <a:solidFill>
                  <a:schemeClr val="tx1"/>
                </a:solidFill>
              </a:rPr>
              <a:t>k’ - </a:t>
            </a:r>
            <a:r>
              <a:rPr lang="en-CA" sz="2800">
                <a:solidFill>
                  <a:schemeClr val="tx1"/>
                </a:solidFill>
              </a:rPr>
              <a:t>bucket failure ; </a:t>
            </a:r>
            <a:r>
              <a:rPr lang="en-CA" sz="2800" i="1">
                <a:solidFill>
                  <a:schemeClr val="tx1"/>
                </a:solidFill>
              </a:rPr>
              <a:t>k’ &gt; k </a:t>
            </a:r>
            <a:endParaRPr lang="en-CA" sz="2800">
              <a:solidFill>
                <a:schemeClr val="tx1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>
                <a:solidFill>
                  <a:schemeClr val="tx1"/>
                </a:solidFill>
              </a:rPr>
              <a:t> Increases for 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CA" sz="2800">
                <a:solidFill>
                  <a:schemeClr val="tx1"/>
                </a:solidFill>
              </a:rPr>
              <a:t> higher reliability </a:t>
            </a:r>
            <a:r>
              <a:rPr lang="en-CA" sz="2800" i="1">
                <a:solidFill>
                  <a:schemeClr val="tx1"/>
                </a:solidFill>
              </a:rPr>
              <a:t>p </a:t>
            </a:r>
            <a:r>
              <a:rPr lang="en-CA" sz="2800">
                <a:solidFill>
                  <a:schemeClr val="tx1"/>
                </a:solidFill>
              </a:rPr>
              <a:t>of a single node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>
                <a:solidFill>
                  <a:schemeClr val="tx1"/>
                </a:solidFill>
              </a:rPr>
              <a:t>  greater </a:t>
            </a:r>
            <a:r>
              <a:rPr lang="en-CA" sz="2800" i="1">
                <a:solidFill>
                  <a:schemeClr val="tx1"/>
                </a:solidFill>
              </a:rPr>
              <a:t>k 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en-CA" sz="2800">
                <a:solidFill>
                  <a:schemeClr val="tx1"/>
                </a:solidFill>
              </a:rPr>
              <a:t>  </a:t>
            </a:r>
            <a:r>
              <a:rPr lang="en-CA" sz="2800">
                <a:solidFill>
                  <a:srgbClr val="990033"/>
                </a:solidFill>
              </a:rPr>
              <a:t>at expense of higher overhead</a:t>
            </a:r>
            <a:endParaRPr lang="en-CA" sz="2800" i="1">
              <a:solidFill>
                <a:srgbClr val="990033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 i="1">
                <a:solidFill>
                  <a:schemeClr val="tx1"/>
                </a:solidFill>
              </a:rPr>
              <a:t> </a:t>
            </a:r>
            <a:r>
              <a:rPr lang="en-CA" sz="2800">
                <a:solidFill>
                  <a:schemeClr val="tx1"/>
                </a:solidFill>
              </a:rPr>
              <a:t>But it must decrease regardless of any fixed </a:t>
            </a:r>
            <a:r>
              <a:rPr lang="en-CA" sz="2800" i="1">
                <a:solidFill>
                  <a:schemeClr val="tx1"/>
                </a:solidFill>
              </a:rPr>
              <a:t>k </a:t>
            </a:r>
            <a:r>
              <a:rPr lang="en-CA" sz="2800">
                <a:solidFill>
                  <a:schemeClr val="tx1"/>
                </a:solidFill>
              </a:rPr>
              <a:t>when the file scales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>
                <a:solidFill>
                  <a:schemeClr val="tx1"/>
                </a:solidFill>
              </a:rPr>
              <a:t> </a:t>
            </a:r>
            <a:r>
              <a:rPr lang="en-CA" sz="2800" i="1">
                <a:solidFill>
                  <a:schemeClr val="tx1"/>
                </a:solidFill>
              </a:rPr>
              <a:t>k </a:t>
            </a:r>
            <a:r>
              <a:rPr lang="en-CA" sz="2800">
                <a:solidFill>
                  <a:schemeClr val="tx1"/>
                </a:solidFill>
              </a:rPr>
              <a:t> should scale with the file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CA" sz="2800">
                <a:solidFill>
                  <a:srgbClr val="990033"/>
                </a:solidFill>
              </a:rPr>
              <a:t> </a:t>
            </a:r>
            <a:r>
              <a:rPr lang="en-CA" sz="2800" b="1">
                <a:solidFill>
                  <a:srgbClr val="990033"/>
                </a:solidFill>
              </a:rPr>
              <a:t>How  </a:t>
            </a:r>
            <a:r>
              <a:rPr lang="en-CA" sz="2800">
                <a:solidFill>
                  <a:srgbClr val="990033"/>
                </a:solidFill>
              </a:rPr>
              <a:t>??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 rot="573430">
            <a:off x="5257800" y="685800"/>
            <a:ext cx="3657600" cy="6096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anchor="ctr">
            <a:flatTx/>
          </a:bodyPr>
          <a:lstStyle/>
          <a:p>
            <a:pPr algn="ctr" eaLnBrk="1" hangingPunct="1"/>
            <a:r>
              <a:rPr lang="en-JM" sz="4000" b="1">
                <a:solidFill>
                  <a:schemeClr val="tx2"/>
                </a:solidFill>
              </a:rPr>
              <a:t>Performance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10400" cy="758825"/>
          </a:xfrm>
          <a:solidFill>
            <a:srgbClr val="B2B2B2"/>
          </a:solidFill>
        </p:spPr>
        <p:txBody>
          <a:bodyPr/>
          <a:lstStyle/>
          <a:p>
            <a:r>
              <a:rPr lang="en-JM"/>
              <a:t>Uncontrolled availability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405188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114800" cy="2351088"/>
          </a:xfrm>
          <a:prstGeom prst="rect">
            <a:avLst/>
          </a:prstGeom>
          <a:noFill/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452813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4114800" cy="2520950"/>
          </a:xfrm>
          <a:prstGeom prst="rect">
            <a:avLst/>
          </a:prstGeom>
          <a:noFill/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810000" y="1371600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m</a:t>
            </a:r>
            <a:r>
              <a:rPr lang="en-US" sz="1800" b="1">
                <a:solidFill>
                  <a:schemeClr val="tx1"/>
                </a:solidFill>
              </a:rPr>
              <a:t> = 4,</a:t>
            </a:r>
            <a:r>
              <a:rPr lang="fr-FR" sz="1800" b="1">
                <a:solidFill>
                  <a:schemeClr val="tx1"/>
                </a:solidFill>
              </a:rPr>
              <a:t>  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 i="1">
                <a:solidFill>
                  <a:schemeClr val="tx1"/>
                </a:solidFill>
              </a:rPr>
              <a:t>p</a:t>
            </a:r>
            <a:r>
              <a:rPr lang="en-US" sz="1800" b="1">
                <a:solidFill>
                  <a:schemeClr val="tx1"/>
                </a:solidFill>
              </a:rPr>
              <a:t> = 0.15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3810000" y="3733800"/>
            <a:ext cx="25146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m</a:t>
            </a:r>
            <a:r>
              <a:rPr lang="en-US" sz="1800" b="1">
                <a:solidFill>
                  <a:schemeClr val="tx1"/>
                </a:solidFill>
              </a:rPr>
              <a:t> = 4, </a:t>
            </a:r>
            <a:r>
              <a:rPr lang="fr-FR" sz="1800" b="1">
                <a:solidFill>
                  <a:schemeClr val="tx1"/>
                </a:solidFill>
              </a:rPr>
              <a:t>  </a:t>
            </a:r>
            <a:r>
              <a:rPr lang="en-US" sz="1800" b="1" i="1">
                <a:solidFill>
                  <a:schemeClr val="tx1"/>
                </a:solidFill>
              </a:rPr>
              <a:t>p</a:t>
            </a:r>
            <a:r>
              <a:rPr lang="en-US" sz="1800" b="1">
                <a:solidFill>
                  <a:schemeClr val="tx1"/>
                </a:solidFill>
              </a:rPr>
              <a:t> = 0.1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4648200" y="5715000"/>
            <a:ext cx="4953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514600" y="2209800"/>
            <a:ext cx="38100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72000" y="3276600"/>
            <a:ext cx="4953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514600" y="4495800"/>
            <a:ext cx="381000" cy="55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858000" y="2133600"/>
            <a:ext cx="685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b="1">
                <a:solidFill>
                  <a:srgbClr val="990033"/>
                </a:solidFill>
              </a:rPr>
              <a:t>OK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 rot="-681337">
            <a:off x="6781800" y="4038600"/>
            <a:ext cx="11430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b="1">
                <a:solidFill>
                  <a:schemeClr val="accent2"/>
                </a:solidFill>
              </a:rPr>
              <a:t>OK ++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88"/>
            <a:ext cx="6838950" cy="758825"/>
          </a:xfrm>
          <a:ln/>
        </p:spPr>
        <p:txBody>
          <a:bodyPr/>
          <a:lstStyle/>
          <a:p>
            <a:r>
              <a:rPr lang="en-US"/>
              <a:t>RP* schemes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42875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Produce 1-d ordered files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AFD00"/>
                </a:solidFill>
              </a:rPr>
              <a:t>for range search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Uses m-</a:t>
            </a:r>
            <a:r>
              <a:rPr lang="en-US" sz="2800" dirty="0" err="1"/>
              <a:t>ary</a:t>
            </a:r>
            <a:r>
              <a:rPr lang="en-US" sz="2800" dirty="0"/>
              <a:t> trees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like a B-tree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Efficiently supports range queries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LH* also supports range queries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but less efficiently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Consists of the family of three schemes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RP*</a:t>
            </a:r>
            <a:r>
              <a:rPr lang="en-US" sz="2400" baseline="-25000" dirty="0"/>
              <a:t>N    </a:t>
            </a:r>
            <a:r>
              <a:rPr lang="en-US" sz="2400" dirty="0"/>
              <a:t>RP*</a:t>
            </a:r>
            <a:r>
              <a:rPr lang="en-US" sz="2400" baseline="-25000" dirty="0"/>
              <a:t>C    </a:t>
            </a:r>
            <a:r>
              <a:rPr lang="en-US" sz="2400" dirty="0"/>
              <a:t>and   RP*</a:t>
            </a:r>
            <a:r>
              <a:rPr lang="en-US" sz="2400" baseline="-25000" dirty="0"/>
              <a:t>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38950" cy="7715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/>
              <a:t>Current PDBMS technology</a:t>
            </a:r>
            <a:r>
              <a:rPr lang="fr-FR" sz="4000"/>
              <a:t> </a:t>
            </a:r>
            <a:r>
              <a:rPr lang="fr-FR" sz="3600"/>
              <a:t/>
            </a:r>
            <a:br>
              <a:rPr lang="fr-FR" sz="3600"/>
            </a:br>
            <a:r>
              <a:rPr lang="fr-FR" sz="2400"/>
              <a:t>(</a:t>
            </a:r>
            <a:r>
              <a:rPr lang="en-US" sz="2400"/>
              <a:t>Pioneer</a:t>
            </a:r>
            <a:r>
              <a:rPr lang="fr-FR" sz="2400"/>
              <a:t>: Non-Stop SQL) </a:t>
            </a:r>
            <a:endParaRPr lang="fr-MC" sz="2400"/>
          </a:p>
        </p:txBody>
      </p:sp>
      <p:pic>
        <p:nvPicPr>
          <p:cNvPr id="122883" name="Picture 3" descr="non-stop-sql-parti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343400" cy="3429000"/>
          </a:xfrm>
          <a:prstGeom prst="rect">
            <a:avLst/>
          </a:prstGeom>
          <a:noFill/>
        </p:spPr>
      </p:pic>
      <p:pic>
        <p:nvPicPr>
          <p:cNvPr id="122884" name="Picture 4" descr="non-stop-sql-partit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4114800" cy="2743200"/>
          </a:xfrm>
          <a:prstGeom prst="rect">
            <a:avLst/>
          </a:prstGeom>
          <a:noFill/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52400" y="1676400"/>
            <a:ext cx="4114800" cy="167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GB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Range Partitioning</a:t>
            </a: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Done manually by DBA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Requires goods skills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  <p:bldP spid="122885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8638" y="2090738"/>
          <a:ext cx="8162925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3" name="Picture" r:id="rId4" imgW="3608280" imgH="1449360" progId="Word.Picture.8">
                  <p:embed/>
                </p:oleObj>
              </mc:Choice>
              <mc:Fallback>
                <p:oleObj name="Picture" r:id="rId4" imgW="3608280" imgH="1449360" progId="Word.Picture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090738"/>
                        <a:ext cx="8162925" cy="360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0" y="4800600"/>
            <a:ext cx="1109663" cy="1087438"/>
          </a:xfrm>
          <a:prstGeom prst="rect">
            <a:avLst/>
          </a:prstGeom>
          <a:solidFill>
            <a:srgbClr val="878787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58825"/>
          </a:xfrm>
          <a:ln/>
        </p:spPr>
        <p:txBody>
          <a:bodyPr/>
          <a:lstStyle/>
          <a:p>
            <a:r>
              <a:rPr lang="en-US"/>
              <a:t>RP* schemes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95500" y="895350"/>
          <a:ext cx="626745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7" name="Picture" r:id="rId4" imgW="4943160" imgH="4439880" progId="Word.Picture.8">
                  <p:embed/>
                </p:oleObj>
              </mc:Choice>
              <mc:Fallback>
                <p:oleObj name="Picture" r:id="rId4" imgW="4943160" imgH="4439880" progId="Word.Picture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895350"/>
                        <a:ext cx="626745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46150"/>
            <a:ext cx="6838950" cy="698500"/>
          </a:xfrm>
          <a:ln/>
        </p:spPr>
        <p:txBody>
          <a:bodyPr/>
          <a:lstStyle/>
          <a:p>
            <a:r>
              <a:rPr lang="en-US" sz="4000"/>
              <a:t>RP* Range Query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Searches for all records in query range Q</a:t>
            </a:r>
          </a:p>
          <a:p>
            <a:pPr lvl="1"/>
            <a:r>
              <a:rPr lang="en-US"/>
              <a:t>Q = [c1, c2] or Q = ]c1,c2] etc</a:t>
            </a:r>
          </a:p>
          <a:p>
            <a:r>
              <a:rPr lang="en-US"/>
              <a:t>The client sends Q </a:t>
            </a:r>
          </a:p>
          <a:p>
            <a:pPr lvl="1"/>
            <a:r>
              <a:rPr lang="en-US"/>
              <a:t>either by multicast to all the buckets</a:t>
            </a:r>
          </a:p>
          <a:p>
            <a:pPr lvl="2"/>
            <a:r>
              <a:rPr lang="en-US"/>
              <a:t>RP*n especially</a:t>
            </a:r>
          </a:p>
          <a:p>
            <a:pPr lvl="1"/>
            <a:r>
              <a:rPr lang="en-US"/>
              <a:t>or by unicast to relevant buckets in its image</a:t>
            </a:r>
          </a:p>
          <a:p>
            <a:pPr lvl="2"/>
            <a:r>
              <a:rPr lang="en-US"/>
              <a:t>those may forward Q to children unknown to the client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348565" cy="643766"/>
          </a:xfrm>
        </p:spPr>
        <p:txBody>
          <a:bodyPr/>
          <a:lstStyle/>
          <a:p>
            <a:r>
              <a:rPr lang="en-US" sz="3600" dirty="0" smtClean="0">
                <a:solidFill>
                  <a:srgbClr val="FFDE06"/>
                </a:solidFill>
              </a:rPr>
              <a:t>How Useful Is This Material ?</a:t>
            </a:r>
            <a:endParaRPr lang="en-US" dirty="0"/>
          </a:p>
        </p:txBody>
      </p:sp>
      <p:pic>
        <p:nvPicPr>
          <p:cNvPr id="4" name="Image 3" descr="cloud-HP-Yahoo-In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285860"/>
            <a:ext cx="5363455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46150"/>
            <a:ext cx="6838950" cy="698500"/>
          </a:xfrm>
          <a:ln/>
        </p:spPr>
        <p:txBody>
          <a:bodyPr/>
          <a:lstStyle/>
          <a:p>
            <a:r>
              <a:rPr lang="en-US" sz="4000"/>
              <a:t>RP* Range Query Termination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Time-out</a:t>
            </a:r>
          </a:p>
          <a:p>
            <a:r>
              <a:rPr lang="en-US"/>
              <a:t>Deterministic</a:t>
            </a:r>
          </a:p>
          <a:p>
            <a:pPr lvl="1"/>
            <a:r>
              <a:rPr lang="en-US"/>
              <a:t>Each server addressed by </a:t>
            </a:r>
            <a:r>
              <a:rPr lang="en-US" i="1"/>
              <a:t>Q </a:t>
            </a:r>
            <a:r>
              <a:rPr lang="en-US"/>
              <a:t>sends back at least its current range</a:t>
            </a:r>
          </a:p>
          <a:p>
            <a:pPr lvl="1"/>
            <a:r>
              <a:rPr lang="en-US"/>
              <a:t>The client performs the union </a:t>
            </a:r>
            <a:r>
              <a:rPr lang="en-US" i="1"/>
              <a:t> U </a:t>
            </a:r>
            <a:r>
              <a:rPr lang="en-US"/>
              <a:t>of all results</a:t>
            </a:r>
          </a:p>
          <a:p>
            <a:pPr lvl="1"/>
            <a:r>
              <a:rPr lang="en-US"/>
              <a:t>It terminates when </a:t>
            </a:r>
            <a:r>
              <a:rPr lang="en-US" i="1"/>
              <a:t>U </a:t>
            </a:r>
            <a:r>
              <a:rPr lang="en-US"/>
              <a:t> covers </a:t>
            </a:r>
            <a:r>
              <a:rPr lang="en-US" i="1"/>
              <a:t>Q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5" y="1588"/>
            <a:ext cx="6838950" cy="758825"/>
          </a:xfrm>
          <a:ln/>
        </p:spPr>
        <p:txBody>
          <a:bodyPr/>
          <a:lstStyle/>
          <a:p>
            <a:r>
              <a:rPr lang="en-US"/>
              <a:t>RP*c client image</a:t>
            </a:r>
          </a:p>
        </p:txBody>
      </p:sp>
      <p:graphicFrame>
        <p:nvGraphicFramePr>
          <p:cNvPr id="573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16125" y="993775"/>
          <a:ext cx="5473700" cy="530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1" name="Windows Draw Drawing" r:id="rId4" imgW="2896920" imgH="2809800" progId="">
                  <p:embed/>
                </p:oleObj>
              </mc:Choice>
              <mc:Fallback>
                <p:oleObj name="Windows Draw Drawing" r:id="rId4" imgW="2896920" imgH="280980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993775"/>
                        <a:ext cx="5473700" cy="530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11200" y="1492250"/>
            <a:ext cx="635000" cy="901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800" b="1"/>
              <a:t>0</a:t>
            </a:r>
          </a:p>
          <a:p>
            <a:pPr algn="ctr"/>
            <a:r>
              <a:rPr lang="en-US" sz="1800" b="1"/>
              <a:t>-</a:t>
            </a:r>
            <a:r>
              <a:rPr lang="en-US" sz="1800" b="1">
                <a:latin typeface="Symbol" pitchFamily="18" charset="2"/>
              </a:rPr>
              <a:t></a:t>
            </a:r>
          </a:p>
          <a:p>
            <a:pPr algn="ctr"/>
            <a:r>
              <a:rPr lang="en-US" sz="1800" b="1"/>
              <a:t>for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358900" y="1492250"/>
            <a:ext cx="577850" cy="901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800" b="1"/>
              <a:t>2</a:t>
            </a:r>
          </a:p>
          <a:p>
            <a:pPr algn="ctr"/>
            <a:r>
              <a:rPr lang="en-US" sz="1800" b="1"/>
              <a:t>in</a:t>
            </a:r>
            <a:endParaRPr lang="en-US" sz="1800" b="1">
              <a:latin typeface="Symbol" pitchFamily="18" charset="2"/>
            </a:endParaRPr>
          </a:p>
          <a:p>
            <a:pPr algn="ctr"/>
            <a:r>
              <a:rPr lang="en-US" sz="1800" b="1"/>
              <a:t>of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57263" y="1158875"/>
            <a:ext cx="739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/>
              <a:t>IAMs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035050" y="2768600"/>
            <a:ext cx="635000" cy="901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800" b="1"/>
              <a:t>1</a:t>
            </a:r>
          </a:p>
          <a:p>
            <a:pPr algn="ctr"/>
            <a:r>
              <a:rPr lang="en-US" sz="1800" b="1"/>
              <a:t>of</a:t>
            </a:r>
          </a:p>
          <a:p>
            <a:pPr algn="ctr"/>
            <a:r>
              <a:rPr lang="en-US" sz="1800" b="1">
                <a:latin typeface="Symbol" pitchFamily="18" charset="2"/>
              </a:rPr>
              <a:t>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54100" y="4006850"/>
            <a:ext cx="577850" cy="9017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800" b="1"/>
              <a:t>3</a:t>
            </a:r>
          </a:p>
          <a:p>
            <a:pPr algn="ctr"/>
            <a:r>
              <a:rPr lang="en-US" sz="1800" b="1"/>
              <a:t>for</a:t>
            </a:r>
            <a:endParaRPr lang="en-US" sz="1800" b="1">
              <a:latin typeface="Symbol" pitchFamily="18" charset="2"/>
            </a:endParaRPr>
          </a:p>
          <a:p>
            <a:pPr algn="ctr"/>
            <a:r>
              <a:rPr lang="en-US" sz="1800" b="1"/>
              <a:t>in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73038"/>
            <a:ext cx="1768475" cy="758825"/>
          </a:xfrm>
          <a:ln/>
        </p:spPr>
        <p:txBody>
          <a:bodyPr/>
          <a:lstStyle/>
          <a:p>
            <a:r>
              <a:rPr lang="en-US"/>
              <a:t>RP*s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257550" y="6513513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74988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109913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148013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76588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214688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249613" y="66436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66988" y="5756275"/>
            <a:ext cx="4125912" cy="631825"/>
            <a:chOff x="1617" y="3626"/>
            <a:chExt cx="2599" cy="398"/>
          </a:xfrm>
        </p:grpSpPr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1736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1764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805" y="3626"/>
              <a:ext cx="19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1906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1975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84" name="Rectangle 16"/>
            <p:cNvSpPr>
              <a:spLocks noChangeArrowheads="1"/>
            </p:cNvSpPr>
            <p:nvPr/>
          </p:nvSpPr>
          <p:spPr bwMode="auto">
            <a:xfrm>
              <a:off x="2006" y="3626"/>
              <a:ext cx="189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2106" y="3626"/>
              <a:ext cx="17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2180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8387" name="Rectangle 19"/>
            <p:cNvSpPr>
              <a:spLocks noChangeArrowheads="1"/>
            </p:cNvSpPr>
            <p:nvPr/>
          </p:nvSpPr>
          <p:spPr bwMode="auto">
            <a:xfrm>
              <a:off x="2249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2280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2325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90" name="Rectangle 22"/>
            <p:cNvSpPr>
              <a:spLocks noChangeArrowheads="1"/>
            </p:cNvSpPr>
            <p:nvPr/>
          </p:nvSpPr>
          <p:spPr bwMode="auto">
            <a:xfrm>
              <a:off x="2355" y="3626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2404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8392" name="Rectangle 24"/>
            <p:cNvSpPr>
              <a:spLocks noChangeArrowheads="1"/>
            </p:cNvSpPr>
            <p:nvPr/>
          </p:nvSpPr>
          <p:spPr bwMode="auto">
            <a:xfrm>
              <a:off x="2439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2482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2538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2578" y="3626"/>
              <a:ext cx="19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2679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2713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58398" name="Rectangle 30"/>
            <p:cNvSpPr>
              <a:spLocks noChangeArrowheads="1"/>
            </p:cNvSpPr>
            <p:nvPr/>
          </p:nvSpPr>
          <p:spPr bwMode="auto">
            <a:xfrm>
              <a:off x="2752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2826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2858" y="3626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2910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8402" name="Rectangle 34"/>
            <p:cNvSpPr>
              <a:spLocks noChangeArrowheads="1"/>
            </p:cNvSpPr>
            <p:nvPr/>
          </p:nvSpPr>
          <p:spPr bwMode="auto">
            <a:xfrm>
              <a:off x="2971" y="3626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3022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3055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3128" y="3626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3172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3212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273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3343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3412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3442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12" name="Rectangle 44"/>
            <p:cNvSpPr>
              <a:spLocks noChangeArrowheads="1"/>
            </p:cNvSpPr>
            <p:nvPr/>
          </p:nvSpPr>
          <p:spPr bwMode="auto">
            <a:xfrm>
              <a:off x="3488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58413" name="Rectangle 45"/>
            <p:cNvSpPr>
              <a:spLocks noChangeArrowheads="1"/>
            </p:cNvSpPr>
            <p:nvPr/>
          </p:nvSpPr>
          <p:spPr bwMode="auto">
            <a:xfrm>
              <a:off x="3555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14" name="Rectangle 46"/>
            <p:cNvSpPr>
              <a:spLocks noChangeArrowheads="1"/>
            </p:cNvSpPr>
            <p:nvPr/>
          </p:nvSpPr>
          <p:spPr bwMode="auto">
            <a:xfrm>
              <a:off x="3619" y="3626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8415" name="Rectangle 47"/>
            <p:cNvSpPr>
              <a:spLocks noChangeArrowheads="1"/>
            </p:cNvSpPr>
            <p:nvPr/>
          </p:nvSpPr>
          <p:spPr bwMode="auto">
            <a:xfrm>
              <a:off x="3670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416" name="Rectangle 48"/>
            <p:cNvSpPr>
              <a:spLocks noChangeArrowheads="1"/>
            </p:cNvSpPr>
            <p:nvPr/>
          </p:nvSpPr>
          <p:spPr bwMode="auto">
            <a:xfrm>
              <a:off x="3739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3801" y="3626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18" name="Rectangle 50"/>
            <p:cNvSpPr>
              <a:spLocks noChangeArrowheads="1"/>
            </p:cNvSpPr>
            <p:nvPr/>
          </p:nvSpPr>
          <p:spPr bwMode="auto">
            <a:xfrm>
              <a:off x="3840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58419" name="Rectangle 51"/>
            <p:cNvSpPr>
              <a:spLocks noChangeArrowheads="1"/>
            </p:cNvSpPr>
            <p:nvPr/>
          </p:nvSpPr>
          <p:spPr bwMode="auto">
            <a:xfrm>
              <a:off x="3875" y="3626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20" name="Rectangle 52"/>
            <p:cNvSpPr>
              <a:spLocks noChangeArrowheads="1"/>
            </p:cNvSpPr>
            <p:nvPr/>
          </p:nvSpPr>
          <p:spPr bwMode="auto">
            <a:xfrm>
              <a:off x="3915" y="3626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8421" name="Rectangle 53"/>
            <p:cNvSpPr>
              <a:spLocks noChangeArrowheads="1"/>
            </p:cNvSpPr>
            <p:nvPr/>
          </p:nvSpPr>
          <p:spPr bwMode="auto">
            <a:xfrm>
              <a:off x="3976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422" name="Rectangle 54"/>
            <p:cNvSpPr>
              <a:spLocks noChangeArrowheads="1"/>
            </p:cNvSpPr>
            <p:nvPr/>
          </p:nvSpPr>
          <p:spPr bwMode="auto">
            <a:xfrm>
              <a:off x="4046" y="3626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58423" name="Rectangle 55"/>
            <p:cNvSpPr>
              <a:spLocks noChangeArrowheads="1"/>
            </p:cNvSpPr>
            <p:nvPr/>
          </p:nvSpPr>
          <p:spPr bwMode="auto">
            <a:xfrm>
              <a:off x="1617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1646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25" name="Rectangle 57"/>
            <p:cNvSpPr>
              <a:spLocks noChangeArrowheads="1"/>
            </p:cNvSpPr>
            <p:nvPr/>
          </p:nvSpPr>
          <p:spPr bwMode="auto">
            <a:xfrm>
              <a:off x="1686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26" name="Rectangle 58"/>
            <p:cNvSpPr>
              <a:spLocks noChangeArrowheads="1"/>
            </p:cNvSpPr>
            <p:nvPr/>
          </p:nvSpPr>
          <p:spPr bwMode="auto">
            <a:xfrm>
              <a:off x="1716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27" name="Rectangle 59"/>
            <p:cNvSpPr>
              <a:spLocks noChangeArrowheads="1"/>
            </p:cNvSpPr>
            <p:nvPr/>
          </p:nvSpPr>
          <p:spPr bwMode="auto">
            <a:xfrm>
              <a:off x="1762" y="3834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58428" name="Rectangle 60"/>
            <p:cNvSpPr>
              <a:spLocks noChangeArrowheads="1"/>
            </p:cNvSpPr>
            <p:nvPr/>
          </p:nvSpPr>
          <p:spPr bwMode="auto">
            <a:xfrm>
              <a:off x="1805" y="3834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1879" y="3834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8430" name="Rectangle 62"/>
            <p:cNvSpPr>
              <a:spLocks noChangeArrowheads="1"/>
            </p:cNvSpPr>
            <p:nvPr/>
          </p:nvSpPr>
          <p:spPr bwMode="auto">
            <a:xfrm>
              <a:off x="1922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31" name="Rectangle 63"/>
            <p:cNvSpPr>
              <a:spLocks noChangeArrowheads="1"/>
            </p:cNvSpPr>
            <p:nvPr/>
          </p:nvSpPr>
          <p:spPr bwMode="auto">
            <a:xfrm>
              <a:off x="1962" y="3834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8432" name="Rectangle 64"/>
            <p:cNvSpPr>
              <a:spLocks noChangeArrowheads="1"/>
            </p:cNvSpPr>
            <p:nvPr/>
          </p:nvSpPr>
          <p:spPr bwMode="auto">
            <a:xfrm>
              <a:off x="2037" y="3834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2079" y="3834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2119" y="3834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2180" y="3834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2249" y="3834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37" name="Rectangle 69"/>
            <p:cNvSpPr>
              <a:spLocks noChangeArrowheads="1"/>
            </p:cNvSpPr>
            <p:nvPr/>
          </p:nvSpPr>
          <p:spPr bwMode="auto">
            <a:xfrm>
              <a:off x="2308" y="3834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38" name="Rectangle 70"/>
            <p:cNvSpPr>
              <a:spLocks noChangeArrowheads="1"/>
            </p:cNvSpPr>
            <p:nvPr/>
          </p:nvSpPr>
          <p:spPr bwMode="auto">
            <a:xfrm>
              <a:off x="2352" y="3834"/>
              <a:ext cx="1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8439" name="Rectangle 71"/>
            <p:cNvSpPr>
              <a:spLocks noChangeArrowheads="1"/>
            </p:cNvSpPr>
            <p:nvPr/>
          </p:nvSpPr>
          <p:spPr bwMode="auto">
            <a:xfrm>
              <a:off x="2380" y="3834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58440" name="Rectangle 72"/>
            <p:cNvSpPr>
              <a:spLocks noChangeArrowheads="1"/>
            </p:cNvSpPr>
            <p:nvPr/>
          </p:nvSpPr>
          <p:spPr bwMode="auto">
            <a:xfrm>
              <a:off x="2465" y="3834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2525" y="3834"/>
              <a:ext cx="15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58442" name="Rectangle 74"/>
            <p:cNvSpPr>
              <a:spLocks noChangeArrowheads="1"/>
            </p:cNvSpPr>
            <p:nvPr/>
          </p:nvSpPr>
          <p:spPr bwMode="auto">
            <a:xfrm>
              <a:off x="2570" y="3834"/>
              <a:ext cx="17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2640" y="3834"/>
              <a:ext cx="164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8444" name="Rectangle 76"/>
            <p:cNvSpPr>
              <a:spLocks noChangeArrowheads="1"/>
            </p:cNvSpPr>
            <p:nvPr/>
          </p:nvSpPr>
          <p:spPr bwMode="auto">
            <a:xfrm>
              <a:off x="2704" y="3834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58445" name="Rectangle 77"/>
            <p:cNvSpPr>
              <a:spLocks noChangeArrowheads="1"/>
            </p:cNvSpPr>
            <p:nvPr/>
          </p:nvSpPr>
          <p:spPr bwMode="auto">
            <a:xfrm>
              <a:off x="2219" y="3666"/>
              <a:ext cx="15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58446" name="Rectangle 78"/>
          <p:cNvSpPr>
            <a:spLocks noChangeArrowheads="1"/>
          </p:cNvSpPr>
          <p:nvPr/>
        </p:nvSpPr>
        <p:spPr bwMode="auto">
          <a:xfrm>
            <a:off x="5137150" y="4838700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447" name="Rectangle 79"/>
          <p:cNvSpPr>
            <a:spLocks noChangeArrowheads="1"/>
          </p:cNvSpPr>
          <p:nvPr/>
        </p:nvSpPr>
        <p:spPr bwMode="auto">
          <a:xfrm>
            <a:off x="5792788" y="4849813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448" name="Rectangle 80"/>
          <p:cNvSpPr>
            <a:spLocks noChangeArrowheads="1"/>
          </p:cNvSpPr>
          <p:nvPr/>
        </p:nvSpPr>
        <p:spPr bwMode="auto">
          <a:xfrm>
            <a:off x="6465888" y="4849813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449" name="Rectangle 81"/>
          <p:cNvSpPr>
            <a:spLocks noChangeArrowheads="1"/>
          </p:cNvSpPr>
          <p:nvPr/>
        </p:nvSpPr>
        <p:spPr bwMode="auto">
          <a:xfrm>
            <a:off x="7151688" y="4840288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450" name="Rectangle 82"/>
          <p:cNvSpPr>
            <a:spLocks noChangeArrowheads="1"/>
          </p:cNvSpPr>
          <p:nvPr/>
        </p:nvSpPr>
        <p:spPr bwMode="auto">
          <a:xfrm>
            <a:off x="7829550" y="4838700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8451" name="Line 83"/>
          <p:cNvSpPr>
            <a:spLocks noChangeShapeType="1"/>
          </p:cNvSpPr>
          <p:nvPr/>
        </p:nvSpPr>
        <p:spPr bwMode="auto">
          <a:xfrm flipH="1">
            <a:off x="5049838" y="1965325"/>
            <a:ext cx="1366837" cy="676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2" name="Freeform 84"/>
          <p:cNvSpPr>
            <a:spLocks/>
          </p:cNvSpPr>
          <p:nvPr/>
        </p:nvSpPr>
        <p:spPr bwMode="auto">
          <a:xfrm>
            <a:off x="5056188" y="2513013"/>
            <a:ext cx="200025" cy="136525"/>
          </a:xfrm>
          <a:custGeom>
            <a:avLst/>
            <a:gdLst/>
            <a:ahLst/>
            <a:cxnLst>
              <a:cxn ang="0">
                <a:pos x="125" y="71"/>
              </a:cxn>
              <a:cxn ang="0">
                <a:pos x="0" y="85"/>
              </a:cxn>
              <a:cxn ang="0">
                <a:pos x="61" y="0"/>
              </a:cxn>
              <a:cxn ang="0">
                <a:pos x="48" y="61"/>
              </a:cxn>
              <a:cxn ang="0">
                <a:pos x="125" y="71"/>
              </a:cxn>
            </a:cxnLst>
            <a:rect l="0" t="0" r="r" b="b"/>
            <a:pathLst>
              <a:path w="126" h="86">
                <a:moveTo>
                  <a:pt x="125" y="71"/>
                </a:moveTo>
                <a:lnTo>
                  <a:pt x="0" y="85"/>
                </a:lnTo>
                <a:lnTo>
                  <a:pt x="61" y="0"/>
                </a:lnTo>
                <a:lnTo>
                  <a:pt x="48" y="61"/>
                </a:lnTo>
                <a:lnTo>
                  <a:pt x="125" y="7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3" name="Freeform 85"/>
          <p:cNvSpPr>
            <a:spLocks/>
          </p:cNvSpPr>
          <p:nvPr/>
        </p:nvSpPr>
        <p:spPr bwMode="auto">
          <a:xfrm>
            <a:off x="6697663" y="2657475"/>
            <a:ext cx="601662" cy="23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6"/>
              </a:cxn>
              <a:cxn ang="0">
                <a:pos x="378" y="146"/>
              </a:cxn>
              <a:cxn ang="0">
                <a:pos x="378" y="0"/>
              </a:cxn>
              <a:cxn ang="0">
                <a:pos x="0" y="0"/>
              </a:cxn>
            </a:cxnLst>
            <a:rect l="0" t="0" r="r" b="b"/>
            <a:pathLst>
              <a:path w="379" h="147">
                <a:moveTo>
                  <a:pt x="0" y="0"/>
                </a:moveTo>
                <a:lnTo>
                  <a:pt x="0" y="146"/>
                </a:lnTo>
                <a:lnTo>
                  <a:pt x="378" y="146"/>
                </a:lnTo>
                <a:lnTo>
                  <a:pt x="378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4" name="Freeform 86"/>
          <p:cNvSpPr>
            <a:spLocks/>
          </p:cNvSpPr>
          <p:nvPr/>
        </p:nvSpPr>
        <p:spPr bwMode="auto">
          <a:xfrm>
            <a:off x="6689725" y="2651125"/>
            <a:ext cx="619125" cy="2460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152"/>
              </a:cxn>
              <a:cxn ang="0">
                <a:pos x="3" y="152"/>
              </a:cxn>
              <a:cxn ang="0">
                <a:pos x="3" y="154"/>
              </a:cxn>
              <a:cxn ang="0">
                <a:pos x="383" y="154"/>
              </a:cxn>
              <a:cxn ang="0">
                <a:pos x="389" y="150"/>
              </a:cxn>
              <a:cxn ang="0">
                <a:pos x="389" y="2"/>
              </a:cxn>
              <a:cxn ang="0">
                <a:pos x="386" y="2"/>
              </a:cxn>
              <a:cxn ang="0">
                <a:pos x="386" y="0"/>
              </a:cxn>
              <a:cxn ang="0">
                <a:pos x="383" y="0"/>
              </a:cxn>
              <a:cxn ang="0">
                <a:pos x="5" y="0"/>
              </a:cxn>
              <a:cxn ang="0">
                <a:pos x="5" y="8"/>
              </a:cxn>
              <a:cxn ang="0">
                <a:pos x="383" y="8"/>
              </a:cxn>
              <a:cxn ang="0">
                <a:pos x="378" y="4"/>
              </a:cxn>
              <a:cxn ang="0">
                <a:pos x="378" y="150"/>
              </a:cxn>
              <a:cxn ang="0">
                <a:pos x="383" y="146"/>
              </a:cxn>
              <a:cxn ang="0">
                <a:pos x="5" y="146"/>
              </a:cxn>
              <a:cxn ang="0">
                <a:pos x="11" y="150"/>
              </a:cxn>
              <a:cxn ang="0">
                <a:pos x="11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390" h="155">
                <a:moveTo>
                  <a:pt x="5" y="0"/>
                </a:moveTo>
                <a:lnTo>
                  <a:pt x="0" y="0"/>
                </a:lnTo>
                <a:lnTo>
                  <a:pt x="0" y="152"/>
                </a:lnTo>
                <a:lnTo>
                  <a:pt x="3" y="152"/>
                </a:lnTo>
                <a:lnTo>
                  <a:pt x="3" y="154"/>
                </a:lnTo>
                <a:lnTo>
                  <a:pt x="383" y="154"/>
                </a:lnTo>
                <a:lnTo>
                  <a:pt x="389" y="150"/>
                </a:lnTo>
                <a:lnTo>
                  <a:pt x="389" y="2"/>
                </a:lnTo>
                <a:lnTo>
                  <a:pt x="386" y="2"/>
                </a:lnTo>
                <a:lnTo>
                  <a:pt x="386" y="0"/>
                </a:lnTo>
                <a:lnTo>
                  <a:pt x="383" y="0"/>
                </a:lnTo>
                <a:lnTo>
                  <a:pt x="5" y="0"/>
                </a:lnTo>
                <a:lnTo>
                  <a:pt x="5" y="8"/>
                </a:lnTo>
                <a:lnTo>
                  <a:pt x="383" y="8"/>
                </a:lnTo>
                <a:lnTo>
                  <a:pt x="378" y="4"/>
                </a:lnTo>
                <a:lnTo>
                  <a:pt x="378" y="150"/>
                </a:lnTo>
                <a:lnTo>
                  <a:pt x="383" y="146"/>
                </a:lnTo>
                <a:lnTo>
                  <a:pt x="5" y="146"/>
                </a:lnTo>
                <a:lnTo>
                  <a:pt x="11" y="150"/>
                </a:lnTo>
                <a:lnTo>
                  <a:pt x="11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5" name="Freeform 87"/>
          <p:cNvSpPr>
            <a:spLocks/>
          </p:cNvSpPr>
          <p:nvPr/>
        </p:nvSpPr>
        <p:spPr bwMode="auto">
          <a:xfrm>
            <a:off x="7015163" y="4545013"/>
            <a:ext cx="500062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"/>
              </a:cxn>
              <a:cxn ang="0">
                <a:pos x="314" y="73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4">
                <a:moveTo>
                  <a:pt x="0" y="0"/>
                </a:moveTo>
                <a:lnTo>
                  <a:pt x="0" y="73"/>
                </a:lnTo>
                <a:lnTo>
                  <a:pt x="314" y="73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6" name="Freeform 88"/>
          <p:cNvSpPr>
            <a:spLocks/>
          </p:cNvSpPr>
          <p:nvPr/>
        </p:nvSpPr>
        <p:spPr bwMode="auto">
          <a:xfrm>
            <a:off x="7007225" y="4538663"/>
            <a:ext cx="517525" cy="130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9"/>
              </a:cxn>
              <a:cxn ang="0">
                <a:pos x="3" y="79"/>
              </a:cxn>
              <a:cxn ang="0">
                <a:pos x="3" y="81"/>
              </a:cxn>
              <a:cxn ang="0">
                <a:pos x="319" y="81"/>
              </a:cxn>
              <a:cxn ang="0">
                <a:pos x="325" y="77"/>
              </a:cxn>
              <a:cxn ang="0">
                <a:pos x="325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7"/>
              </a:cxn>
              <a:cxn ang="0">
                <a:pos x="319" y="74"/>
              </a:cxn>
              <a:cxn ang="0">
                <a:pos x="5" y="74"/>
              </a:cxn>
              <a:cxn ang="0">
                <a:pos x="11" y="77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6" h="82">
                <a:moveTo>
                  <a:pt x="5" y="0"/>
                </a:moveTo>
                <a:lnTo>
                  <a:pt x="0" y="0"/>
                </a:lnTo>
                <a:lnTo>
                  <a:pt x="0" y="79"/>
                </a:lnTo>
                <a:lnTo>
                  <a:pt x="3" y="79"/>
                </a:lnTo>
                <a:lnTo>
                  <a:pt x="3" y="81"/>
                </a:lnTo>
                <a:lnTo>
                  <a:pt x="319" y="81"/>
                </a:lnTo>
                <a:lnTo>
                  <a:pt x="325" y="77"/>
                </a:lnTo>
                <a:lnTo>
                  <a:pt x="325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7"/>
                </a:lnTo>
                <a:lnTo>
                  <a:pt x="319" y="74"/>
                </a:lnTo>
                <a:lnTo>
                  <a:pt x="5" y="74"/>
                </a:lnTo>
                <a:lnTo>
                  <a:pt x="11" y="77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7" name="Freeform 89"/>
          <p:cNvSpPr>
            <a:spLocks/>
          </p:cNvSpPr>
          <p:nvPr/>
        </p:nvSpPr>
        <p:spPr bwMode="auto">
          <a:xfrm>
            <a:off x="7015163" y="3932238"/>
            <a:ext cx="500062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3"/>
              </a:cxn>
              <a:cxn ang="0">
                <a:pos x="314" y="303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304">
                <a:moveTo>
                  <a:pt x="0" y="0"/>
                </a:moveTo>
                <a:lnTo>
                  <a:pt x="0" y="303"/>
                </a:lnTo>
                <a:lnTo>
                  <a:pt x="314" y="303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8" name="Freeform 90"/>
          <p:cNvSpPr>
            <a:spLocks/>
          </p:cNvSpPr>
          <p:nvPr/>
        </p:nvSpPr>
        <p:spPr bwMode="auto">
          <a:xfrm>
            <a:off x="7007225" y="3929063"/>
            <a:ext cx="517525" cy="4889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305"/>
              </a:cxn>
              <a:cxn ang="0">
                <a:pos x="3" y="305"/>
              </a:cxn>
              <a:cxn ang="0">
                <a:pos x="3" y="307"/>
              </a:cxn>
              <a:cxn ang="0">
                <a:pos x="319" y="307"/>
              </a:cxn>
              <a:cxn ang="0">
                <a:pos x="322" y="305"/>
              </a:cxn>
              <a:cxn ang="0">
                <a:pos x="325" y="305"/>
              </a:cxn>
              <a:cxn ang="0">
                <a:pos x="325" y="0"/>
              </a:cxn>
              <a:cxn ang="0">
                <a:pos x="319" y="0"/>
              </a:cxn>
              <a:cxn ang="0">
                <a:pos x="5" y="0"/>
              </a:cxn>
              <a:cxn ang="0">
                <a:pos x="5" y="4"/>
              </a:cxn>
              <a:cxn ang="0">
                <a:pos x="319" y="4"/>
              </a:cxn>
              <a:cxn ang="0">
                <a:pos x="314" y="2"/>
              </a:cxn>
              <a:cxn ang="0">
                <a:pos x="314" y="305"/>
              </a:cxn>
              <a:cxn ang="0">
                <a:pos x="319" y="303"/>
              </a:cxn>
              <a:cxn ang="0">
                <a:pos x="5" y="303"/>
              </a:cxn>
              <a:cxn ang="0">
                <a:pos x="11" y="305"/>
              </a:cxn>
              <a:cxn ang="0">
                <a:pos x="11" y="2"/>
              </a:cxn>
              <a:cxn ang="0">
                <a:pos x="5" y="4"/>
              </a:cxn>
              <a:cxn ang="0">
                <a:pos x="5" y="0"/>
              </a:cxn>
            </a:cxnLst>
            <a:rect l="0" t="0" r="r" b="b"/>
            <a:pathLst>
              <a:path w="326" h="308">
                <a:moveTo>
                  <a:pt x="5" y="0"/>
                </a:moveTo>
                <a:lnTo>
                  <a:pt x="0" y="0"/>
                </a:lnTo>
                <a:lnTo>
                  <a:pt x="0" y="305"/>
                </a:lnTo>
                <a:lnTo>
                  <a:pt x="3" y="305"/>
                </a:lnTo>
                <a:lnTo>
                  <a:pt x="3" y="307"/>
                </a:lnTo>
                <a:lnTo>
                  <a:pt x="319" y="307"/>
                </a:lnTo>
                <a:lnTo>
                  <a:pt x="322" y="305"/>
                </a:lnTo>
                <a:lnTo>
                  <a:pt x="325" y="305"/>
                </a:lnTo>
                <a:lnTo>
                  <a:pt x="325" y="0"/>
                </a:lnTo>
                <a:lnTo>
                  <a:pt x="319" y="0"/>
                </a:lnTo>
                <a:lnTo>
                  <a:pt x="5" y="0"/>
                </a:lnTo>
                <a:lnTo>
                  <a:pt x="5" y="4"/>
                </a:lnTo>
                <a:lnTo>
                  <a:pt x="319" y="4"/>
                </a:lnTo>
                <a:lnTo>
                  <a:pt x="314" y="2"/>
                </a:lnTo>
                <a:lnTo>
                  <a:pt x="314" y="305"/>
                </a:lnTo>
                <a:lnTo>
                  <a:pt x="319" y="303"/>
                </a:lnTo>
                <a:lnTo>
                  <a:pt x="5" y="303"/>
                </a:lnTo>
                <a:lnTo>
                  <a:pt x="11" y="305"/>
                </a:lnTo>
                <a:lnTo>
                  <a:pt x="11" y="2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9" name="Freeform 91"/>
          <p:cNvSpPr>
            <a:spLocks/>
          </p:cNvSpPr>
          <p:nvPr/>
        </p:nvSpPr>
        <p:spPr bwMode="auto">
          <a:xfrm>
            <a:off x="7015163" y="4416425"/>
            <a:ext cx="500062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"/>
              </a:cxn>
              <a:cxn ang="0">
                <a:pos x="314" y="75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6">
                <a:moveTo>
                  <a:pt x="0" y="0"/>
                </a:moveTo>
                <a:lnTo>
                  <a:pt x="0" y="75"/>
                </a:lnTo>
                <a:lnTo>
                  <a:pt x="314" y="75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0" name="Freeform 92"/>
          <p:cNvSpPr>
            <a:spLocks/>
          </p:cNvSpPr>
          <p:nvPr/>
        </p:nvSpPr>
        <p:spPr bwMode="auto">
          <a:xfrm>
            <a:off x="7007225" y="4410075"/>
            <a:ext cx="517525" cy="133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81"/>
              </a:cxn>
              <a:cxn ang="0">
                <a:pos x="3" y="81"/>
              </a:cxn>
              <a:cxn ang="0">
                <a:pos x="3" y="83"/>
              </a:cxn>
              <a:cxn ang="0">
                <a:pos x="319" y="83"/>
              </a:cxn>
              <a:cxn ang="0">
                <a:pos x="325" y="79"/>
              </a:cxn>
              <a:cxn ang="0">
                <a:pos x="325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9"/>
              </a:cxn>
              <a:cxn ang="0">
                <a:pos x="319" y="76"/>
              </a:cxn>
              <a:cxn ang="0">
                <a:pos x="5" y="76"/>
              </a:cxn>
              <a:cxn ang="0">
                <a:pos x="11" y="79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6" h="84">
                <a:moveTo>
                  <a:pt x="5" y="0"/>
                </a:moveTo>
                <a:lnTo>
                  <a:pt x="0" y="0"/>
                </a:lnTo>
                <a:lnTo>
                  <a:pt x="0" y="81"/>
                </a:lnTo>
                <a:lnTo>
                  <a:pt x="3" y="81"/>
                </a:lnTo>
                <a:lnTo>
                  <a:pt x="3" y="83"/>
                </a:lnTo>
                <a:lnTo>
                  <a:pt x="319" y="83"/>
                </a:lnTo>
                <a:lnTo>
                  <a:pt x="325" y="79"/>
                </a:lnTo>
                <a:lnTo>
                  <a:pt x="325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9"/>
                </a:lnTo>
                <a:lnTo>
                  <a:pt x="319" y="76"/>
                </a:lnTo>
                <a:lnTo>
                  <a:pt x="5" y="76"/>
                </a:lnTo>
                <a:lnTo>
                  <a:pt x="11" y="79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1" name="Freeform 93"/>
          <p:cNvSpPr>
            <a:spLocks/>
          </p:cNvSpPr>
          <p:nvPr/>
        </p:nvSpPr>
        <p:spPr bwMode="auto">
          <a:xfrm>
            <a:off x="7015163" y="4670425"/>
            <a:ext cx="500062" cy="119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4"/>
              </a:cxn>
              <a:cxn ang="0">
                <a:pos x="314" y="74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5">
                <a:moveTo>
                  <a:pt x="0" y="0"/>
                </a:moveTo>
                <a:lnTo>
                  <a:pt x="0" y="74"/>
                </a:lnTo>
                <a:lnTo>
                  <a:pt x="314" y="74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2" name="Freeform 94"/>
          <p:cNvSpPr>
            <a:spLocks/>
          </p:cNvSpPr>
          <p:nvPr/>
        </p:nvSpPr>
        <p:spPr bwMode="auto">
          <a:xfrm>
            <a:off x="7007225" y="4664075"/>
            <a:ext cx="517525" cy="131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80"/>
              </a:cxn>
              <a:cxn ang="0">
                <a:pos x="3" y="80"/>
              </a:cxn>
              <a:cxn ang="0">
                <a:pos x="3" y="82"/>
              </a:cxn>
              <a:cxn ang="0">
                <a:pos x="319" y="82"/>
              </a:cxn>
              <a:cxn ang="0">
                <a:pos x="325" y="78"/>
              </a:cxn>
              <a:cxn ang="0">
                <a:pos x="325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8"/>
              </a:cxn>
              <a:cxn ang="0">
                <a:pos x="319" y="75"/>
              </a:cxn>
              <a:cxn ang="0">
                <a:pos x="5" y="75"/>
              </a:cxn>
              <a:cxn ang="0">
                <a:pos x="11" y="78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6" h="83">
                <a:moveTo>
                  <a:pt x="5" y="0"/>
                </a:moveTo>
                <a:lnTo>
                  <a:pt x="0" y="0"/>
                </a:lnTo>
                <a:lnTo>
                  <a:pt x="0" y="80"/>
                </a:lnTo>
                <a:lnTo>
                  <a:pt x="3" y="80"/>
                </a:lnTo>
                <a:lnTo>
                  <a:pt x="3" y="82"/>
                </a:lnTo>
                <a:lnTo>
                  <a:pt x="319" y="82"/>
                </a:lnTo>
                <a:lnTo>
                  <a:pt x="325" y="78"/>
                </a:lnTo>
                <a:lnTo>
                  <a:pt x="325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8"/>
                </a:lnTo>
                <a:lnTo>
                  <a:pt x="319" y="75"/>
                </a:lnTo>
                <a:lnTo>
                  <a:pt x="5" y="75"/>
                </a:lnTo>
                <a:lnTo>
                  <a:pt x="11" y="78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3" name="Rectangle 95"/>
          <p:cNvSpPr>
            <a:spLocks noChangeArrowheads="1"/>
          </p:cNvSpPr>
          <p:nvPr/>
        </p:nvSpPr>
        <p:spPr bwMode="auto">
          <a:xfrm>
            <a:off x="7137400" y="4371975"/>
            <a:ext cx="220663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464" name="Freeform 96"/>
          <p:cNvSpPr>
            <a:spLocks/>
          </p:cNvSpPr>
          <p:nvPr/>
        </p:nvSpPr>
        <p:spPr bwMode="auto">
          <a:xfrm>
            <a:off x="6369050" y="3932238"/>
            <a:ext cx="495300" cy="47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1"/>
              </a:cxn>
              <a:cxn ang="0">
                <a:pos x="311" y="301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302">
                <a:moveTo>
                  <a:pt x="0" y="0"/>
                </a:moveTo>
                <a:lnTo>
                  <a:pt x="0" y="301"/>
                </a:lnTo>
                <a:lnTo>
                  <a:pt x="311" y="301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5" name="Freeform 97"/>
          <p:cNvSpPr>
            <a:spLocks/>
          </p:cNvSpPr>
          <p:nvPr/>
        </p:nvSpPr>
        <p:spPr bwMode="auto">
          <a:xfrm>
            <a:off x="6359525" y="3929063"/>
            <a:ext cx="512763" cy="4857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303"/>
              </a:cxn>
              <a:cxn ang="0">
                <a:pos x="3" y="303"/>
              </a:cxn>
              <a:cxn ang="0">
                <a:pos x="3" y="305"/>
              </a:cxn>
              <a:cxn ang="0">
                <a:pos x="317" y="305"/>
              </a:cxn>
              <a:cxn ang="0">
                <a:pos x="319" y="303"/>
              </a:cxn>
              <a:cxn ang="0">
                <a:pos x="322" y="303"/>
              </a:cxn>
              <a:cxn ang="0">
                <a:pos x="322" y="0"/>
              </a:cxn>
              <a:cxn ang="0">
                <a:pos x="317" y="0"/>
              </a:cxn>
              <a:cxn ang="0">
                <a:pos x="6" y="0"/>
              </a:cxn>
              <a:cxn ang="0">
                <a:pos x="6" y="4"/>
              </a:cxn>
              <a:cxn ang="0">
                <a:pos x="317" y="4"/>
              </a:cxn>
              <a:cxn ang="0">
                <a:pos x="311" y="2"/>
              </a:cxn>
              <a:cxn ang="0">
                <a:pos x="311" y="303"/>
              </a:cxn>
              <a:cxn ang="0">
                <a:pos x="317" y="301"/>
              </a:cxn>
              <a:cxn ang="0">
                <a:pos x="6" y="301"/>
              </a:cxn>
              <a:cxn ang="0">
                <a:pos x="11" y="303"/>
              </a:cxn>
              <a:cxn ang="0">
                <a:pos x="11" y="2"/>
              </a:cxn>
              <a:cxn ang="0">
                <a:pos x="6" y="4"/>
              </a:cxn>
              <a:cxn ang="0">
                <a:pos x="6" y="0"/>
              </a:cxn>
            </a:cxnLst>
            <a:rect l="0" t="0" r="r" b="b"/>
            <a:pathLst>
              <a:path w="323" h="306">
                <a:moveTo>
                  <a:pt x="6" y="0"/>
                </a:moveTo>
                <a:lnTo>
                  <a:pt x="0" y="0"/>
                </a:lnTo>
                <a:lnTo>
                  <a:pt x="0" y="303"/>
                </a:lnTo>
                <a:lnTo>
                  <a:pt x="3" y="303"/>
                </a:lnTo>
                <a:lnTo>
                  <a:pt x="3" y="305"/>
                </a:lnTo>
                <a:lnTo>
                  <a:pt x="317" y="305"/>
                </a:lnTo>
                <a:lnTo>
                  <a:pt x="319" y="303"/>
                </a:lnTo>
                <a:lnTo>
                  <a:pt x="322" y="303"/>
                </a:lnTo>
                <a:lnTo>
                  <a:pt x="322" y="0"/>
                </a:lnTo>
                <a:lnTo>
                  <a:pt x="317" y="0"/>
                </a:lnTo>
                <a:lnTo>
                  <a:pt x="6" y="0"/>
                </a:lnTo>
                <a:lnTo>
                  <a:pt x="6" y="4"/>
                </a:lnTo>
                <a:lnTo>
                  <a:pt x="317" y="4"/>
                </a:lnTo>
                <a:lnTo>
                  <a:pt x="311" y="2"/>
                </a:lnTo>
                <a:lnTo>
                  <a:pt x="311" y="303"/>
                </a:lnTo>
                <a:lnTo>
                  <a:pt x="317" y="301"/>
                </a:lnTo>
                <a:lnTo>
                  <a:pt x="6" y="301"/>
                </a:lnTo>
                <a:lnTo>
                  <a:pt x="11" y="303"/>
                </a:lnTo>
                <a:lnTo>
                  <a:pt x="11" y="2"/>
                </a:lnTo>
                <a:lnTo>
                  <a:pt x="6" y="4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6" name="Freeform 98"/>
          <p:cNvSpPr>
            <a:spLocks/>
          </p:cNvSpPr>
          <p:nvPr/>
        </p:nvSpPr>
        <p:spPr bwMode="auto">
          <a:xfrm>
            <a:off x="6369050" y="4419600"/>
            <a:ext cx="495300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"/>
              </a:cxn>
              <a:cxn ang="0">
                <a:pos x="311" y="73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4">
                <a:moveTo>
                  <a:pt x="0" y="0"/>
                </a:moveTo>
                <a:lnTo>
                  <a:pt x="0" y="73"/>
                </a:lnTo>
                <a:lnTo>
                  <a:pt x="311" y="73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7" name="Freeform 99"/>
          <p:cNvSpPr>
            <a:spLocks/>
          </p:cNvSpPr>
          <p:nvPr/>
        </p:nvSpPr>
        <p:spPr bwMode="auto">
          <a:xfrm>
            <a:off x="6359525" y="4413250"/>
            <a:ext cx="512763" cy="130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9"/>
              </a:cxn>
              <a:cxn ang="0">
                <a:pos x="3" y="79"/>
              </a:cxn>
              <a:cxn ang="0">
                <a:pos x="3" y="81"/>
              </a:cxn>
              <a:cxn ang="0">
                <a:pos x="317" y="81"/>
              </a:cxn>
              <a:cxn ang="0">
                <a:pos x="322" y="77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6" y="0"/>
              </a:cxn>
              <a:cxn ang="0">
                <a:pos x="6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7"/>
              </a:cxn>
              <a:cxn ang="0">
                <a:pos x="317" y="74"/>
              </a:cxn>
              <a:cxn ang="0">
                <a:pos x="6" y="74"/>
              </a:cxn>
              <a:cxn ang="0">
                <a:pos x="11" y="77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3" h="82">
                <a:moveTo>
                  <a:pt x="6" y="0"/>
                </a:moveTo>
                <a:lnTo>
                  <a:pt x="0" y="0"/>
                </a:lnTo>
                <a:lnTo>
                  <a:pt x="0" y="79"/>
                </a:lnTo>
                <a:lnTo>
                  <a:pt x="3" y="79"/>
                </a:lnTo>
                <a:lnTo>
                  <a:pt x="3" y="81"/>
                </a:lnTo>
                <a:lnTo>
                  <a:pt x="317" y="81"/>
                </a:lnTo>
                <a:lnTo>
                  <a:pt x="322" y="77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6" y="0"/>
                </a:lnTo>
                <a:lnTo>
                  <a:pt x="6" y="7"/>
                </a:lnTo>
                <a:lnTo>
                  <a:pt x="317" y="7"/>
                </a:lnTo>
                <a:lnTo>
                  <a:pt x="311" y="4"/>
                </a:lnTo>
                <a:lnTo>
                  <a:pt x="311" y="77"/>
                </a:lnTo>
                <a:lnTo>
                  <a:pt x="317" y="74"/>
                </a:lnTo>
                <a:lnTo>
                  <a:pt x="6" y="74"/>
                </a:lnTo>
                <a:lnTo>
                  <a:pt x="11" y="77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8" name="Freeform 100"/>
          <p:cNvSpPr>
            <a:spLocks/>
          </p:cNvSpPr>
          <p:nvPr/>
        </p:nvSpPr>
        <p:spPr bwMode="auto">
          <a:xfrm>
            <a:off x="6369050" y="4545013"/>
            <a:ext cx="495300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"/>
              </a:cxn>
              <a:cxn ang="0">
                <a:pos x="311" y="73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4">
                <a:moveTo>
                  <a:pt x="0" y="0"/>
                </a:moveTo>
                <a:lnTo>
                  <a:pt x="0" y="73"/>
                </a:lnTo>
                <a:lnTo>
                  <a:pt x="311" y="73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69" name="Freeform 101"/>
          <p:cNvSpPr>
            <a:spLocks/>
          </p:cNvSpPr>
          <p:nvPr/>
        </p:nvSpPr>
        <p:spPr bwMode="auto">
          <a:xfrm>
            <a:off x="6359525" y="4538663"/>
            <a:ext cx="512763" cy="130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9"/>
              </a:cxn>
              <a:cxn ang="0">
                <a:pos x="3" y="79"/>
              </a:cxn>
              <a:cxn ang="0">
                <a:pos x="3" y="81"/>
              </a:cxn>
              <a:cxn ang="0">
                <a:pos x="317" y="81"/>
              </a:cxn>
              <a:cxn ang="0">
                <a:pos x="322" y="77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6" y="0"/>
              </a:cxn>
              <a:cxn ang="0">
                <a:pos x="6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7"/>
              </a:cxn>
              <a:cxn ang="0">
                <a:pos x="317" y="74"/>
              </a:cxn>
              <a:cxn ang="0">
                <a:pos x="6" y="74"/>
              </a:cxn>
              <a:cxn ang="0">
                <a:pos x="11" y="77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3" h="82">
                <a:moveTo>
                  <a:pt x="6" y="0"/>
                </a:moveTo>
                <a:lnTo>
                  <a:pt x="0" y="0"/>
                </a:lnTo>
                <a:lnTo>
                  <a:pt x="0" y="79"/>
                </a:lnTo>
                <a:lnTo>
                  <a:pt x="3" y="79"/>
                </a:lnTo>
                <a:lnTo>
                  <a:pt x="3" y="81"/>
                </a:lnTo>
                <a:lnTo>
                  <a:pt x="317" y="81"/>
                </a:lnTo>
                <a:lnTo>
                  <a:pt x="322" y="77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6" y="0"/>
                </a:lnTo>
                <a:lnTo>
                  <a:pt x="6" y="7"/>
                </a:lnTo>
                <a:lnTo>
                  <a:pt x="317" y="7"/>
                </a:lnTo>
                <a:lnTo>
                  <a:pt x="311" y="4"/>
                </a:lnTo>
                <a:lnTo>
                  <a:pt x="311" y="77"/>
                </a:lnTo>
                <a:lnTo>
                  <a:pt x="317" y="74"/>
                </a:lnTo>
                <a:lnTo>
                  <a:pt x="6" y="74"/>
                </a:lnTo>
                <a:lnTo>
                  <a:pt x="11" y="77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0" name="Freeform 102"/>
          <p:cNvSpPr>
            <a:spLocks/>
          </p:cNvSpPr>
          <p:nvPr/>
        </p:nvSpPr>
        <p:spPr bwMode="auto">
          <a:xfrm>
            <a:off x="6369050" y="4673600"/>
            <a:ext cx="495300" cy="119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4"/>
              </a:cxn>
              <a:cxn ang="0">
                <a:pos x="311" y="74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5">
                <a:moveTo>
                  <a:pt x="0" y="0"/>
                </a:moveTo>
                <a:lnTo>
                  <a:pt x="0" y="74"/>
                </a:lnTo>
                <a:lnTo>
                  <a:pt x="311" y="74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1" name="Freeform 103"/>
          <p:cNvSpPr>
            <a:spLocks/>
          </p:cNvSpPr>
          <p:nvPr/>
        </p:nvSpPr>
        <p:spPr bwMode="auto">
          <a:xfrm>
            <a:off x="6359525" y="4667250"/>
            <a:ext cx="512763" cy="1317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80"/>
              </a:cxn>
              <a:cxn ang="0">
                <a:pos x="3" y="80"/>
              </a:cxn>
              <a:cxn ang="0">
                <a:pos x="3" y="82"/>
              </a:cxn>
              <a:cxn ang="0">
                <a:pos x="317" y="82"/>
              </a:cxn>
              <a:cxn ang="0">
                <a:pos x="322" y="78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6" y="0"/>
              </a:cxn>
              <a:cxn ang="0">
                <a:pos x="6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8"/>
              </a:cxn>
              <a:cxn ang="0">
                <a:pos x="317" y="75"/>
              </a:cxn>
              <a:cxn ang="0">
                <a:pos x="6" y="75"/>
              </a:cxn>
              <a:cxn ang="0">
                <a:pos x="11" y="78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3" h="83">
                <a:moveTo>
                  <a:pt x="6" y="0"/>
                </a:moveTo>
                <a:lnTo>
                  <a:pt x="0" y="0"/>
                </a:lnTo>
                <a:lnTo>
                  <a:pt x="0" y="80"/>
                </a:lnTo>
                <a:lnTo>
                  <a:pt x="3" y="80"/>
                </a:lnTo>
                <a:lnTo>
                  <a:pt x="3" y="82"/>
                </a:lnTo>
                <a:lnTo>
                  <a:pt x="317" y="82"/>
                </a:lnTo>
                <a:lnTo>
                  <a:pt x="322" y="78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6" y="0"/>
                </a:lnTo>
                <a:lnTo>
                  <a:pt x="6" y="7"/>
                </a:lnTo>
                <a:lnTo>
                  <a:pt x="317" y="7"/>
                </a:lnTo>
                <a:lnTo>
                  <a:pt x="311" y="4"/>
                </a:lnTo>
                <a:lnTo>
                  <a:pt x="311" y="78"/>
                </a:lnTo>
                <a:lnTo>
                  <a:pt x="317" y="75"/>
                </a:lnTo>
                <a:lnTo>
                  <a:pt x="6" y="75"/>
                </a:lnTo>
                <a:lnTo>
                  <a:pt x="11" y="78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2" name="Rectangle 104"/>
          <p:cNvSpPr>
            <a:spLocks noChangeArrowheads="1"/>
          </p:cNvSpPr>
          <p:nvPr/>
        </p:nvSpPr>
        <p:spPr bwMode="auto">
          <a:xfrm>
            <a:off x="6484938" y="4371975"/>
            <a:ext cx="220662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473" name="Freeform 105"/>
          <p:cNvSpPr>
            <a:spLocks/>
          </p:cNvSpPr>
          <p:nvPr/>
        </p:nvSpPr>
        <p:spPr bwMode="auto">
          <a:xfrm>
            <a:off x="5665788" y="3919538"/>
            <a:ext cx="512762" cy="4889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305"/>
              </a:cxn>
              <a:cxn ang="0">
                <a:pos x="3" y="305"/>
              </a:cxn>
              <a:cxn ang="0">
                <a:pos x="3" y="307"/>
              </a:cxn>
              <a:cxn ang="0">
                <a:pos x="317" y="307"/>
              </a:cxn>
              <a:cxn ang="0">
                <a:pos x="319" y="305"/>
              </a:cxn>
              <a:cxn ang="0">
                <a:pos x="322" y="305"/>
              </a:cxn>
              <a:cxn ang="0">
                <a:pos x="322" y="0"/>
              </a:cxn>
              <a:cxn ang="0">
                <a:pos x="317" y="0"/>
              </a:cxn>
              <a:cxn ang="0">
                <a:pos x="5" y="0"/>
              </a:cxn>
              <a:cxn ang="0">
                <a:pos x="5" y="4"/>
              </a:cxn>
              <a:cxn ang="0">
                <a:pos x="317" y="4"/>
              </a:cxn>
              <a:cxn ang="0">
                <a:pos x="311" y="2"/>
              </a:cxn>
              <a:cxn ang="0">
                <a:pos x="311" y="305"/>
              </a:cxn>
              <a:cxn ang="0">
                <a:pos x="317" y="303"/>
              </a:cxn>
              <a:cxn ang="0">
                <a:pos x="5" y="303"/>
              </a:cxn>
              <a:cxn ang="0">
                <a:pos x="11" y="305"/>
              </a:cxn>
              <a:cxn ang="0">
                <a:pos x="11" y="2"/>
              </a:cxn>
              <a:cxn ang="0">
                <a:pos x="5" y="4"/>
              </a:cxn>
              <a:cxn ang="0">
                <a:pos x="5" y="0"/>
              </a:cxn>
            </a:cxnLst>
            <a:rect l="0" t="0" r="r" b="b"/>
            <a:pathLst>
              <a:path w="323" h="308">
                <a:moveTo>
                  <a:pt x="5" y="0"/>
                </a:moveTo>
                <a:lnTo>
                  <a:pt x="0" y="0"/>
                </a:lnTo>
                <a:lnTo>
                  <a:pt x="0" y="305"/>
                </a:lnTo>
                <a:lnTo>
                  <a:pt x="3" y="305"/>
                </a:lnTo>
                <a:lnTo>
                  <a:pt x="3" y="307"/>
                </a:lnTo>
                <a:lnTo>
                  <a:pt x="317" y="307"/>
                </a:lnTo>
                <a:lnTo>
                  <a:pt x="319" y="305"/>
                </a:lnTo>
                <a:lnTo>
                  <a:pt x="322" y="305"/>
                </a:lnTo>
                <a:lnTo>
                  <a:pt x="322" y="0"/>
                </a:lnTo>
                <a:lnTo>
                  <a:pt x="317" y="0"/>
                </a:lnTo>
                <a:lnTo>
                  <a:pt x="5" y="0"/>
                </a:lnTo>
                <a:lnTo>
                  <a:pt x="5" y="4"/>
                </a:lnTo>
                <a:lnTo>
                  <a:pt x="317" y="4"/>
                </a:lnTo>
                <a:lnTo>
                  <a:pt x="311" y="2"/>
                </a:lnTo>
                <a:lnTo>
                  <a:pt x="311" y="305"/>
                </a:lnTo>
                <a:lnTo>
                  <a:pt x="317" y="303"/>
                </a:lnTo>
                <a:lnTo>
                  <a:pt x="5" y="303"/>
                </a:lnTo>
                <a:lnTo>
                  <a:pt x="11" y="305"/>
                </a:lnTo>
                <a:lnTo>
                  <a:pt x="11" y="2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4" name="Freeform 106"/>
          <p:cNvSpPr>
            <a:spLocks/>
          </p:cNvSpPr>
          <p:nvPr/>
        </p:nvSpPr>
        <p:spPr bwMode="auto">
          <a:xfrm>
            <a:off x="5673725" y="4413250"/>
            <a:ext cx="496888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2" y="71"/>
              </a:cxn>
              <a:cxn ang="0">
                <a:pos x="312" y="0"/>
              </a:cxn>
              <a:cxn ang="0">
                <a:pos x="0" y="0"/>
              </a:cxn>
            </a:cxnLst>
            <a:rect l="0" t="0" r="r" b="b"/>
            <a:pathLst>
              <a:path w="313" h="72">
                <a:moveTo>
                  <a:pt x="0" y="0"/>
                </a:moveTo>
                <a:lnTo>
                  <a:pt x="0" y="71"/>
                </a:lnTo>
                <a:lnTo>
                  <a:pt x="312" y="71"/>
                </a:lnTo>
                <a:lnTo>
                  <a:pt x="312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5" name="Freeform 107"/>
          <p:cNvSpPr>
            <a:spLocks/>
          </p:cNvSpPr>
          <p:nvPr/>
        </p:nvSpPr>
        <p:spPr bwMode="auto">
          <a:xfrm>
            <a:off x="5665788" y="4406900"/>
            <a:ext cx="512762" cy="1270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7"/>
              </a:cxn>
              <a:cxn ang="0">
                <a:pos x="3" y="77"/>
              </a:cxn>
              <a:cxn ang="0">
                <a:pos x="3" y="79"/>
              </a:cxn>
              <a:cxn ang="0">
                <a:pos x="317" y="79"/>
              </a:cxn>
              <a:cxn ang="0">
                <a:pos x="322" y="75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5" y="0"/>
              </a:cxn>
              <a:cxn ang="0">
                <a:pos x="5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5"/>
              </a:cxn>
              <a:cxn ang="0">
                <a:pos x="317" y="72"/>
              </a:cxn>
              <a:cxn ang="0">
                <a:pos x="5" y="72"/>
              </a:cxn>
              <a:cxn ang="0">
                <a:pos x="11" y="75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0">
                <a:moveTo>
                  <a:pt x="5" y="0"/>
                </a:moveTo>
                <a:lnTo>
                  <a:pt x="0" y="0"/>
                </a:lnTo>
                <a:lnTo>
                  <a:pt x="0" y="77"/>
                </a:lnTo>
                <a:lnTo>
                  <a:pt x="3" y="77"/>
                </a:lnTo>
                <a:lnTo>
                  <a:pt x="3" y="79"/>
                </a:lnTo>
                <a:lnTo>
                  <a:pt x="317" y="79"/>
                </a:lnTo>
                <a:lnTo>
                  <a:pt x="322" y="75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5" y="0"/>
                </a:lnTo>
                <a:lnTo>
                  <a:pt x="5" y="7"/>
                </a:lnTo>
                <a:lnTo>
                  <a:pt x="317" y="7"/>
                </a:lnTo>
                <a:lnTo>
                  <a:pt x="311" y="4"/>
                </a:lnTo>
                <a:lnTo>
                  <a:pt x="311" y="75"/>
                </a:lnTo>
                <a:lnTo>
                  <a:pt x="317" y="72"/>
                </a:lnTo>
                <a:lnTo>
                  <a:pt x="5" y="72"/>
                </a:lnTo>
                <a:lnTo>
                  <a:pt x="11" y="75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6" name="Freeform 108"/>
          <p:cNvSpPr>
            <a:spLocks/>
          </p:cNvSpPr>
          <p:nvPr/>
        </p:nvSpPr>
        <p:spPr bwMode="auto">
          <a:xfrm>
            <a:off x="5673725" y="4535488"/>
            <a:ext cx="496888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"/>
              </a:cxn>
              <a:cxn ang="0">
                <a:pos x="312" y="75"/>
              </a:cxn>
              <a:cxn ang="0">
                <a:pos x="312" y="0"/>
              </a:cxn>
              <a:cxn ang="0">
                <a:pos x="0" y="0"/>
              </a:cxn>
            </a:cxnLst>
            <a:rect l="0" t="0" r="r" b="b"/>
            <a:pathLst>
              <a:path w="313" h="76">
                <a:moveTo>
                  <a:pt x="0" y="0"/>
                </a:moveTo>
                <a:lnTo>
                  <a:pt x="0" y="75"/>
                </a:lnTo>
                <a:lnTo>
                  <a:pt x="312" y="75"/>
                </a:lnTo>
                <a:lnTo>
                  <a:pt x="312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7" name="Freeform 109"/>
          <p:cNvSpPr>
            <a:spLocks/>
          </p:cNvSpPr>
          <p:nvPr/>
        </p:nvSpPr>
        <p:spPr bwMode="auto">
          <a:xfrm>
            <a:off x="5665788" y="4529138"/>
            <a:ext cx="512762" cy="133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81"/>
              </a:cxn>
              <a:cxn ang="0">
                <a:pos x="3" y="81"/>
              </a:cxn>
              <a:cxn ang="0">
                <a:pos x="3" y="83"/>
              </a:cxn>
              <a:cxn ang="0">
                <a:pos x="317" y="83"/>
              </a:cxn>
              <a:cxn ang="0">
                <a:pos x="322" y="79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5" y="0"/>
              </a:cxn>
              <a:cxn ang="0">
                <a:pos x="5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9"/>
              </a:cxn>
              <a:cxn ang="0">
                <a:pos x="317" y="76"/>
              </a:cxn>
              <a:cxn ang="0">
                <a:pos x="5" y="76"/>
              </a:cxn>
              <a:cxn ang="0">
                <a:pos x="11" y="79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4">
                <a:moveTo>
                  <a:pt x="5" y="0"/>
                </a:moveTo>
                <a:lnTo>
                  <a:pt x="0" y="0"/>
                </a:lnTo>
                <a:lnTo>
                  <a:pt x="0" y="81"/>
                </a:lnTo>
                <a:lnTo>
                  <a:pt x="3" y="81"/>
                </a:lnTo>
                <a:lnTo>
                  <a:pt x="3" y="83"/>
                </a:lnTo>
                <a:lnTo>
                  <a:pt x="317" y="83"/>
                </a:lnTo>
                <a:lnTo>
                  <a:pt x="322" y="79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5" y="0"/>
                </a:lnTo>
                <a:lnTo>
                  <a:pt x="5" y="7"/>
                </a:lnTo>
                <a:lnTo>
                  <a:pt x="317" y="7"/>
                </a:lnTo>
                <a:lnTo>
                  <a:pt x="311" y="4"/>
                </a:lnTo>
                <a:lnTo>
                  <a:pt x="311" y="79"/>
                </a:lnTo>
                <a:lnTo>
                  <a:pt x="317" y="76"/>
                </a:lnTo>
                <a:lnTo>
                  <a:pt x="5" y="76"/>
                </a:lnTo>
                <a:lnTo>
                  <a:pt x="11" y="79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8" name="Freeform 110"/>
          <p:cNvSpPr>
            <a:spLocks/>
          </p:cNvSpPr>
          <p:nvPr/>
        </p:nvSpPr>
        <p:spPr bwMode="auto">
          <a:xfrm>
            <a:off x="5673725" y="4664075"/>
            <a:ext cx="496888" cy="11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"/>
              </a:cxn>
              <a:cxn ang="0">
                <a:pos x="312" y="72"/>
              </a:cxn>
              <a:cxn ang="0">
                <a:pos x="312" y="0"/>
              </a:cxn>
              <a:cxn ang="0">
                <a:pos x="0" y="0"/>
              </a:cxn>
            </a:cxnLst>
            <a:rect l="0" t="0" r="r" b="b"/>
            <a:pathLst>
              <a:path w="313" h="73">
                <a:moveTo>
                  <a:pt x="0" y="0"/>
                </a:moveTo>
                <a:lnTo>
                  <a:pt x="0" y="72"/>
                </a:lnTo>
                <a:lnTo>
                  <a:pt x="312" y="72"/>
                </a:lnTo>
                <a:lnTo>
                  <a:pt x="312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79" name="Freeform 111"/>
          <p:cNvSpPr>
            <a:spLocks/>
          </p:cNvSpPr>
          <p:nvPr/>
        </p:nvSpPr>
        <p:spPr bwMode="auto">
          <a:xfrm>
            <a:off x="5665788" y="4657725"/>
            <a:ext cx="512762" cy="12858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8"/>
              </a:cxn>
              <a:cxn ang="0">
                <a:pos x="3" y="78"/>
              </a:cxn>
              <a:cxn ang="0">
                <a:pos x="3" y="80"/>
              </a:cxn>
              <a:cxn ang="0">
                <a:pos x="317" y="80"/>
              </a:cxn>
              <a:cxn ang="0">
                <a:pos x="322" y="76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7" y="0"/>
              </a:cxn>
              <a:cxn ang="0">
                <a:pos x="5" y="0"/>
              </a:cxn>
              <a:cxn ang="0">
                <a:pos x="5" y="7"/>
              </a:cxn>
              <a:cxn ang="0">
                <a:pos x="317" y="7"/>
              </a:cxn>
              <a:cxn ang="0">
                <a:pos x="311" y="4"/>
              </a:cxn>
              <a:cxn ang="0">
                <a:pos x="311" y="76"/>
              </a:cxn>
              <a:cxn ang="0">
                <a:pos x="317" y="73"/>
              </a:cxn>
              <a:cxn ang="0">
                <a:pos x="5" y="73"/>
              </a:cxn>
              <a:cxn ang="0">
                <a:pos x="11" y="76"/>
              </a:cxn>
              <a:cxn ang="0">
                <a:pos x="11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1">
                <a:moveTo>
                  <a:pt x="5" y="0"/>
                </a:moveTo>
                <a:lnTo>
                  <a:pt x="0" y="0"/>
                </a:lnTo>
                <a:lnTo>
                  <a:pt x="0" y="78"/>
                </a:lnTo>
                <a:lnTo>
                  <a:pt x="3" y="78"/>
                </a:lnTo>
                <a:lnTo>
                  <a:pt x="3" y="80"/>
                </a:lnTo>
                <a:lnTo>
                  <a:pt x="317" y="80"/>
                </a:lnTo>
                <a:lnTo>
                  <a:pt x="322" y="76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7" y="0"/>
                </a:lnTo>
                <a:lnTo>
                  <a:pt x="5" y="0"/>
                </a:lnTo>
                <a:lnTo>
                  <a:pt x="5" y="7"/>
                </a:lnTo>
                <a:lnTo>
                  <a:pt x="317" y="7"/>
                </a:lnTo>
                <a:lnTo>
                  <a:pt x="311" y="4"/>
                </a:lnTo>
                <a:lnTo>
                  <a:pt x="311" y="76"/>
                </a:lnTo>
                <a:lnTo>
                  <a:pt x="317" y="73"/>
                </a:lnTo>
                <a:lnTo>
                  <a:pt x="5" y="73"/>
                </a:lnTo>
                <a:lnTo>
                  <a:pt x="11" y="76"/>
                </a:lnTo>
                <a:lnTo>
                  <a:pt x="11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80" name="Freeform 112" descr="Dashed downward diagonal"/>
          <p:cNvSpPr>
            <a:spLocks/>
          </p:cNvSpPr>
          <p:nvPr/>
        </p:nvSpPr>
        <p:spPr bwMode="auto">
          <a:xfrm>
            <a:off x="5010150" y="3919538"/>
            <a:ext cx="515938" cy="4889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305"/>
              </a:cxn>
              <a:cxn ang="0">
                <a:pos x="2" y="305"/>
              </a:cxn>
              <a:cxn ang="0">
                <a:pos x="2" y="307"/>
              </a:cxn>
              <a:cxn ang="0">
                <a:pos x="319" y="307"/>
              </a:cxn>
              <a:cxn ang="0">
                <a:pos x="322" y="305"/>
              </a:cxn>
              <a:cxn ang="0">
                <a:pos x="324" y="305"/>
              </a:cxn>
              <a:cxn ang="0">
                <a:pos x="324" y="0"/>
              </a:cxn>
              <a:cxn ang="0">
                <a:pos x="319" y="0"/>
              </a:cxn>
              <a:cxn ang="0">
                <a:pos x="5" y="0"/>
              </a:cxn>
              <a:cxn ang="0">
                <a:pos x="5" y="4"/>
              </a:cxn>
              <a:cxn ang="0">
                <a:pos x="319" y="4"/>
              </a:cxn>
              <a:cxn ang="0">
                <a:pos x="314" y="2"/>
              </a:cxn>
              <a:cxn ang="0">
                <a:pos x="314" y="305"/>
              </a:cxn>
              <a:cxn ang="0">
                <a:pos x="319" y="303"/>
              </a:cxn>
              <a:cxn ang="0">
                <a:pos x="5" y="303"/>
              </a:cxn>
              <a:cxn ang="0">
                <a:pos x="10" y="305"/>
              </a:cxn>
              <a:cxn ang="0">
                <a:pos x="10" y="2"/>
              </a:cxn>
              <a:cxn ang="0">
                <a:pos x="5" y="4"/>
              </a:cxn>
              <a:cxn ang="0">
                <a:pos x="5" y="0"/>
              </a:cxn>
            </a:cxnLst>
            <a:rect l="0" t="0" r="r" b="b"/>
            <a:pathLst>
              <a:path w="325" h="308">
                <a:moveTo>
                  <a:pt x="5" y="0"/>
                </a:moveTo>
                <a:lnTo>
                  <a:pt x="0" y="0"/>
                </a:lnTo>
                <a:lnTo>
                  <a:pt x="0" y="305"/>
                </a:lnTo>
                <a:lnTo>
                  <a:pt x="2" y="305"/>
                </a:lnTo>
                <a:lnTo>
                  <a:pt x="2" y="307"/>
                </a:lnTo>
                <a:lnTo>
                  <a:pt x="319" y="307"/>
                </a:lnTo>
                <a:lnTo>
                  <a:pt x="322" y="305"/>
                </a:lnTo>
                <a:lnTo>
                  <a:pt x="324" y="305"/>
                </a:lnTo>
                <a:lnTo>
                  <a:pt x="324" y="0"/>
                </a:lnTo>
                <a:lnTo>
                  <a:pt x="319" y="0"/>
                </a:lnTo>
                <a:lnTo>
                  <a:pt x="5" y="0"/>
                </a:lnTo>
                <a:lnTo>
                  <a:pt x="5" y="4"/>
                </a:lnTo>
                <a:lnTo>
                  <a:pt x="319" y="4"/>
                </a:lnTo>
                <a:lnTo>
                  <a:pt x="314" y="2"/>
                </a:lnTo>
                <a:lnTo>
                  <a:pt x="314" y="305"/>
                </a:lnTo>
                <a:lnTo>
                  <a:pt x="319" y="303"/>
                </a:lnTo>
                <a:lnTo>
                  <a:pt x="5" y="303"/>
                </a:lnTo>
                <a:lnTo>
                  <a:pt x="10" y="305"/>
                </a:lnTo>
                <a:lnTo>
                  <a:pt x="10" y="2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pattFill prst="dashDnDiag">
            <a:fgClr>
              <a:schemeClr val="accent1"/>
            </a:fgClr>
            <a:bgClr>
              <a:schemeClr val="bg1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81" name="Rectangle 113"/>
          <p:cNvSpPr>
            <a:spLocks noChangeArrowheads="1"/>
          </p:cNvSpPr>
          <p:nvPr/>
        </p:nvSpPr>
        <p:spPr bwMode="auto">
          <a:xfrm>
            <a:off x="5075238" y="4113213"/>
            <a:ext cx="36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58482" name="Rectangle 114"/>
          <p:cNvSpPr>
            <a:spLocks noChangeArrowheads="1"/>
          </p:cNvSpPr>
          <p:nvPr/>
        </p:nvSpPr>
        <p:spPr bwMode="auto">
          <a:xfrm>
            <a:off x="5722938" y="4500563"/>
            <a:ext cx="20637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483" name="Rectangle 115"/>
          <p:cNvSpPr>
            <a:spLocks noChangeArrowheads="1"/>
          </p:cNvSpPr>
          <p:nvPr/>
        </p:nvSpPr>
        <p:spPr bwMode="auto">
          <a:xfrm>
            <a:off x="5757863" y="4500563"/>
            <a:ext cx="22542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484" name="Rectangle 116"/>
          <p:cNvSpPr>
            <a:spLocks noChangeArrowheads="1"/>
          </p:cNvSpPr>
          <p:nvPr/>
        </p:nvSpPr>
        <p:spPr bwMode="auto">
          <a:xfrm>
            <a:off x="5821363" y="4500563"/>
            <a:ext cx="220662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485" name="Rectangle 117"/>
          <p:cNvSpPr>
            <a:spLocks noChangeArrowheads="1"/>
          </p:cNvSpPr>
          <p:nvPr/>
        </p:nvSpPr>
        <p:spPr bwMode="auto">
          <a:xfrm>
            <a:off x="5872163" y="4500563"/>
            <a:ext cx="2159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486" name="Rectangle 118"/>
          <p:cNvSpPr>
            <a:spLocks noChangeArrowheads="1"/>
          </p:cNvSpPr>
          <p:nvPr/>
        </p:nvSpPr>
        <p:spPr bwMode="auto">
          <a:xfrm>
            <a:off x="5918200" y="4500563"/>
            <a:ext cx="220663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487" name="Rectangle 119"/>
          <p:cNvSpPr>
            <a:spLocks noChangeArrowheads="1"/>
          </p:cNvSpPr>
          <p:nvPr/>
        </p:nvSpPr>
        <p:spPr bwMode="auto">
          <a:xfrm>
            <a:off x="5740400" y="4110038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the</a:t>
            </a:r>
          </a:p>
        </p:txBody>
      </p:sp>
      <p:sp>
        <p:nvSpPr>
          <p:cNvPr id="58488" name="Rectangle 120"/>
          <p:cNvSpPr>
            <a:spLocks noChangeArrowheads="1"/>
          </p:cNvSpPr>
          <p:nvPr/>
        </p:nvSpPr>
        <p:spPr bwMode="auto">
          <a:xfrm>
            <a:off x="5753100" y="4010025"/>
            <a:ext cx="209550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489" name="Rectangle 121"/>
          <p:cNvSpPr>
            <a:spLocks noChangeArrowheads="1"/>
          </p:cNvSpPr>
          <p:nvPr/>
        </p:nvSpPr>
        <p:spPr bwMode="auto">
          <a:xfrm>
            <a:off x="5791200" y="4010025"/>
            <a:ext cx="2317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490" name="Rectangle 122"/>
          <p:cNvSpPr>
            <a:spLocks noChangeArrowheads="1"/>
          </p:cNvSpPr>
          <p:nvPr/>
        </p:nvSpPr>
        <p:spPr bwMode="auto">
          <a:xfrm>
            <a:off x="5859463" y="4010025"/>
            <a:ext cx="22542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491" name="Rectangle 123"/>
          <p:cNvSpPr>
            <a:spLocks noChangeArrowheads="1"/>
          </p:cNvSpPr>
          <p:nvPr/>
        </p:nvSpPr>
        <p:spPr bwMode="auto">
          <a:xfrm>
            <a:off x="5918200" y="4010025"/>
            <a:ext cx="220663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492" name="Rectangle 124"/>
          <p:cNvSpPr>
            <a:spLocks noChangeArrowheads="1"/>
          </p:cNvSpPr>
          <p:nvPr/>
        </p:nvSpPr>
        <p:spPr bwMode="auto">
          <a:xfrm>
            <a:off x="5969000" y="4010025"/>
            <a:ext cx="22542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493" name="Rectangle 125"/>
          <p:cNvSpPr>
            <a:spLocks noChangeArrowheads="1"/>
          </p:cNvSpPr>
          <p:nvPr/>
        </p:nvSpPr>
        <p:spPr bwMode="auto">
          <a:xfrm>
            <a:off x="5138738" y="4217988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494" name="Rectangle 126"/>
          <p:cNvSpPr>
            <a:spLocks noChangeArrowheads="1"/>
          </p:cNvSpPr>
          <p:nvPr/>
        </p:nvSpPr>
        <p:spPr bwMode="auto">
          <a:xfrm>
            <a:off x="5778500" y="4619625"/>
            <a:ext cx="265113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495" name="Rectangle 127"/>
          <p:cNvSpPr>
            <a:spLocks noChangeArrowheads="1"/>
          </p:cNvSpPr>
          <p:nvPr/>
        </p:nvSpPr>
        <p:spPr bwMode="auto">
          <a:xfrm>
            <a:off x="5735638" y="4233863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496" name="Rectangle 128"/>
          <p:cNvSpPr>
            <a:spLocks noChangeArrowheads="1"/>
          </p:cNvSpPr>
          <p:nvPr/>
        </p:nvSpPr>
        <p:spPr bwMode="auto">
          <a:xfrm>
            <a:off x="5773738" y="4233863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497" name="Rectangle 129"/>
          <p:cNvSpPr>
            <a:spLocks noChangeArrowheads="1"/>
          </p:cNvSpPr>
          <p:nvPr/>
        </p:nvSpPr>
        <p:spPr bwMode="auto">
          <a:xfrm>
            <a:off x="5846763" y="4233863"/>
            <a:ext cx="22542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498" name="Rectangle 130"/>
          <p:cNvSpPr>
            <a:spLocks noChangeArrowheads="1"/>
          </p:cNvSpPr>
          <p:nvPr/>
        </p:nvSpPr>
        <p:spPr bwMode="auto">
          <a:xfrm>
            <a:off x="5910263" y="4233863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499" name="Rectangle 131"/>
          <p:cNvSpPr>
            <a:spLocks noChangeArrowheads="1"/>
          </p:cNvSpPr>
          <p:nvPr/>
        </p:nvSpPr>
        <p:spPr bwMode="auto">
          <a:xfrm>
            <a:off x="6489700" y="3990975"/>
            <a:ext cx="2873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500" name="Rectangle 132"/>
          <p:cNvSpPr>
            <a:spLocks noChangeArrowheads="1"/>
          </p:cNvSpPr>
          <p:nvPr/>
        </p:nvSpPr>
        <p:spPr bwMode="auto">
          <a:xfrm>
            <a:off x="6505575" y="4198938"/>
            <a:ext cx="265113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is</a:t>
            </a:r>
          </a:p>
        </p:txBody>
      </p:sp>
      <p:sp>
        <p:nvSpPr>
          <p:cNvPr id="58501" name="Rectangle 133"/>
          <p:cNvSpPr>
            <a:spLocks noChangeArrowheads="1"/>
          </p:cNvSpPr>
          <p:nvPr/>
        </p:nvSpPr>
        <p:spPr bwMode="auto">
          <a:xfrm>
            <a:off x="6438900" y="4500563"/>
            <a:ext cx="265113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502" name="Rectangle 134"/>
          <p:cNvSpPr>
            <a:spLocks noChangeArrowheads="1"/>
          </p:cNvSpPr>
          <p:nvPr/>
        </p:nvSpPr>
        <p:spPr bwMode="auto">
          <a:xfrm>
            <a:off x="6438900" y="4629150"/>
            <a:ext cx="260350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503" name="Rectangle 135"/>
          <p:cNvSpPr>
            <a:spLocks noChangeArrowheads="1"/>
          </p:cNvSpPr>
          <p:nvPr/>
        </p:nvSpPr>
        <p:spPr bwMode="auto">
          <a:xfrm>
            <a:off x="7162800" y="4214813"/>
            <a:ext cx="2159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504" name="Rectangle 136"/>
          <p:cNvSpPr>
            <a:spLocks noChangeArrowheads="1"/>
          </p:cNvSpPr>
          <p:nvPr/>
        </p:nvSpPr>
        <p:spPr bwMode="auto">
          <a:xfrm>
            <a:off x="7140575" y="4103688"/>
            <a:ext cx="279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505" name="Rectangle 137"/>
          <p:cNvSpPr>
            <a:spLocks noChangeArrowheads="1"/>
          </p:cNvSpPr>
          <p:nvPr/>
        </p:nvSpPr>
        <p:spPr bwMode="auto">
          <a:xfrm>
            <a:off x="7140575" y="4506913"/>
            <a:ext cx="2603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506" name="Rectangle 138"/>
          <p:cNvSpPr>
            <a:spLocks noChangeArrowheads="1"/>
          </p:cNvSpPr>
          <p:nvPr/>
        </p:nvSpPr>
        <p:spPr bwMode="auto">
          <a:xfrm>
            <a:off x="6505575" y="4087813"/>
            <a:ext cx="250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58507" name="Rectangle 139"/>
          <p:cNvSpPr>
            <a:spLocks noChangeArrowheads="1"/>
          </p:cNvSpPr>
          <p:nvPr/>
        </p:nvSpPr>
        <p:spPr bwMode="auto">
          <a:xfrm>
            <a:off x="5118100" y="3994150"/>
            <a:ext cx="3302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for</a:t>
            </a:r>
          </a:p>
        </p:txBody>
      </p:sp>
      <p:sp>
        <p:nvSpPr>
          <p:cNvPr id="58508" name="Rectangle 140"/>
          <p:cNvSpPr>
            <a:spLocks noChangeArrowheads="1"/>
          </p:cNvSpPr>
          <p:nvPr/>
        </p:nvSpPr>
        <p:spPr bwMode="auto">
          <a:xfrm>
            <a:off x="7112000" y="4654550"/>
            <a:ext cx="211138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8509" name="Rectangle 141"/>
          <p:cNvSpPr>
            <a:spLocks noChangeArrowheads="1"/>
          </p:cNvSpPr>
          <p:nvPr/>
        </p:nvSpPr>
        <p:spPr bwMode="auto">
          <a:xfrm>
            <a:off x="7150100" y="4654550"/>
            <a:ext cx="225425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8510" name="Rectangle 142"/>
          <p:cNvSpPr>
            <a:spLocks noChangeArrowheads="1"/>
          </p:cNvSpPr>
          <p:nvPr/>
        </p:nvSpPr>
        <p:spPr bwMode="auto">
          <a:xfrm>
            <a:off x="7204075" y="4654550"/>
            <a:ext cx="211138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58511" name="Freeform 143"/>
          <p:cNvSpPr>
            <a:spLocks/>
          </p:cNvSpPr>
          <p:nvPr/>
        </p:nvSpPr>
        <p:spPr bwMode="auto">
          <a:xfrm>
            <a:off x="5018088" y="4413250"/>
            <a:ext cx="500062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4" y="71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2">
                <a:moveTo>
                  <a:pt x="0" y="0"/>
                </a:moveTo>
                <a:lnTo>
                  <a:pt x="0" y="71"/>
                </a:lnTo>
                <a:lnTo>
                  <a:pt x="314" y="71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2" name="Freeform 144"/>
          <p:cNvSpPr>
            <a:spLocks/>
          </p:cNvSpPr>
          <p:nvPr/>
        </p:nvSpPr>
        <p:spPr bwMode="auto">
          <a:xfrm>
            <a:off x="5010150" y="4406900"/>
            <a:ext cx="515938" cy="1270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7"/>
              </a:cxn>
              <a:cxn ang="0">
                <a:pos x="2" y="77"/>
              </a:cxn>
              <a:cxn ang="0">
                <a:pos x="2" y="79"/>
              </a:cxn>
              <a:cxn ang="0">
                <a:pos x="319" y="79"/>
              </a:cxn>
              <a:cxn ang="0">
                <a:pos x="324" y="75"/>
              </a:cxn>
              <a:cxn ang="0">
                <a:pos x="324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5"/>
              </a:cxn>
              <a:cxn ang="0">
                <a:pos x="319" y="72"/>
              </a:cxn>
              <a:cxn ang="0">
                <a:pos x="5" y="72"/>
              </a:cxn>
              <a:cxn ang="0">
                <a:pos x="10" y="75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5" h="80">
                <a:moveTo>
                  <a:pt x="5" y="0"/>
                </a:moveTo>
                <a:lnTo>
                  <a:pt x="0" y="0"/>
                </a:lnTo>
                <a:lnTo>
                  <a:pt x="0" y="77"/>
                </a:lnTo>
                <a:lnTo>
                  <a:pt x="2" y="77"/>
                </a:lnTo>
                <a:lnTo>
                  <a:pt x="2" y="79"/>
                </a:lnTo>
                <a:lnTo>
                  <a:pt x="319" y="79"/>
                </a:lnTo>
                <a:lnTo>
                  <a:pt x="324" y="75"/>
                </a:lnTo>
                <a:lnTo>
                  <a:pt x="324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5"/>
                </a:lnTo>
                <a:lnTo>
                  <a:pt x="319" y="72"/>
                </a:lnTo>
                <a:lnTo>
                  <a:pt x="5" y="72"/>
                </a:lnTo>
                <a:lnTo>
                  <a:pt x="10" y="75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3" name="Freeform 145"/>
          <p:cNvSpPr>
            <a:spLocks/>
          </p:cNvSpPr>
          <p:nvPr/>
        </p:nvSpPr>
        <p:spPr bwMode="auto">
          <a:xfrm>
            <a:off x="5018088" y="4535488"/>
            <a:ext cx="500062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5"/>
              </a:cxn>
              <a:cxn ang="0">
                <a:pos x="314" y="75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6">
                <a:moveTo>
                  <a:pt x="0" y="0"/>
                </a:moveTo>
                <a:lnTo>
                  <a:pt x="0" y="75"/>
                </a:lnTo>
                <a:lnTo>
                  <a:pt x="314" y="75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4" name="Freeform 146"/>
          <p:cNvSpPr>
            <a:spLocks/>
          </p:cNvSpPr>
          <p:nvPr/>
        </p:nvSpPr>
        <p:spPr bwMode="auto">
          <a:xfrm>
            <a:off x="5010150" y="4529138"/>
            <a:ext cx="515938" cy="133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81"/>
              </a:cxn>
              <a:cxn ang="0">
                <a:pos x="2" y="81"/>
              </a:cxn>
              <a:cxn ang="0">
                <a:pos x="2" y="83"/>
              </a:cxn>
              <a:cxn ang="0">
                <a:pos x="319" y="83"/>
              </a:cxn>
              <a:cxn ang="0">
                <a:pos x="324" y="79"/>
              </a:cxn>
              <a:cxn ang="0">
                <a:pos x="324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9"/>
              </a:cxn>
              <a:cxn ang="0">
                <a:pos x="319" y="76"/>
              </a:cxn>
              <a:cxn ang="0">
                <a:pos x="5" y="76"/>
              </a:cxn>
              <a:cxn ang="0">
                <a:pos x="10" y="79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5" h="84">
                <a:moveTo>
                  <a:pt x="5" y="0"/>
                </a:moveTo>
                <a:lnTo>
                  <a:pt x="0" y="0"/>
                </a:lnTo>
                <a:lnTo>
                  <a:pt x="0" y="81"/>
                </a:lnTo>
                <a:lnTo>
                  <a:pt x="2" y="81"/>
                </a:lnTo>
                <a:lnTo>
                  <a:pt x="2" y="83"/>
                </a:lnTo>
                <a:lnTo>
                  <a:pt x="319" y="83"/>
                </a:lnTo>
                <a:lnTo>
                  <a:pt x="324" y="79"/>
                </a:lnTo>
                <a:lnTo>
                  <a:pt x="324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9"/>
                </a:lnTo>
                <a:lnTo>
                  <a:pt x="319" y="76"/>
                </a:lnTo>
                <a:lnTo>
                  <a:pt x="5" y="76"/>
                </a:lnTo>
                <a:lnTo>
                  <a:pt x="10" y="79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5" name="Freeform 147"/>
          <p:cNvSpPr>
            <a:spLocks/>
          </p:cNvSpPr>
          <p:nvPr/>
        </p:nvSpPr>
        <p:spPr bwMode="auto">
          <a:xfrm>
            <a:off x="5018088" y="4664075"/>
            <a:ext cx="500062" cy="11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"/>
              </a:cxn>
              <a:cxn ang="0">
                <a:pos x="314" y="72"/>
              </a:cxn>
              <a:cxn ang="0">
                <a:pos x="314" y="0"/>
              </a:cxn>
              <a:cxn ang="0">
                <a:pos x="0" y="0"/>
              </a:cxn>
            </a:cxnLst>
            <a:rect l="0" t="0" r="r" b="b"/>
            <a:pathLst>
              <a:path w="315" h="73">
                <a:moveTo>
                  <a:pt x="0" y="0"/>
                </a:moveTo>
                <a:lnTo>
                  <a:pt x="0" y="72"/>
                </a:lnTo>
                <a:lnTo>
                  <a:pt x="314" y="72"/>
                </a:lnTo>
                <a:lnTo>
                  <a:pt x="314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6" name="Freeform 148"/>
          <p:cNvSpPr>
            <a:spLocks/>
          </p:cNvSpPr>
          <p:nvPr/>
        </p:nvSpPr>
        <p:spPr bwMode="auto">
          <a:xfrm>
            <a:off x="5010150" y="4657725"/>
            <a:ext cx="515938" cy="12858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8"/>
              </a:cxn>
              <a:cxn ang="0">
                <a:pos x="2" y="78"/>
              </a:cxn>
              <a:cxn ang="0">
                <a:pos x="2" y="80"/>
              </a:cxn>
              <a:cxn ang="0">
                <a:pos x="319" y="80"/>
              </a:cxn>
              <a:cxn ang="0">
                <a:pos x="324" y="76"/>
              </a:cxn>
              <a:cxn ang="0">
                <a:pos x="324" y="2"/>
              </a:cxn>
              <a:cxn ang="0">
                <a:pos x="322" y="2"/>
              </a:cxn>
              <a:cxn ang="0">
                <a:pos x="322" y="0"/>
              </a:cxn>
              <a:cxn ang="0">
                <a:pos x="319" y="0"/>
              </a:cxn>
              <a:cxn ang="0">
                <a:pos x="5" y="0"/>
              </a:cxn>
              <a:cxn ang="0">
                <a:pos x="5" y="7"/>
              </a:cxn>
              <a:cxn ang="0">
                <a:pos x="319" y="7"/>
              </a:cxn>
              <a:cxn ang="0">
                <a:pos x="314" y="4"/>
              </a:cxn>
              <a:cxn ang="0">
                <a:pos x="314" y="76"/>
              </a:cxn>
              <a:cxn ang="0">
                <a:pos x="319" y="73"/>
              </a:cxn>
              <a:cxn ang="0">
                <a:pos x="5" y="73"/>
              </a:cxn>
              <a:cxn ang="0">
                <a:pos x="10" y="76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5" h="81">
                <a:moveTo>
                  <a:pt x="5" y="0"/>
                </a:moveTo>
                <a:lnTo>
                  <a:pt x="0" y="0"/>
                </a:lnTo>
                <a:lnTo>
                  <a:pt x="0" y="78"/>
                </a:lnTo>
                <a:lnTo>
                  <a:pt x="2" y="78"/>
                </a:lnTo>
                <a:lnTo>
                  <a:pt x="2" y="80"/>
                </a:lnTo>
                <a:lnTo>
                  <a:pt x="319" y="80"/>
                </a:lnTo>
                <a:lnTo>
                  <a:pt x="324" y="76"/>
                </a:lnTo>
                <a:lnTo>
                  <a:pt x="324" y="2"/>
                </a:lnTo>
                <a:lnTo>
                  <a:pt x="322" y="2"/>
                </a:lnTo>
                <a:lnTo>
                  <a:pt x="322" y="0"/>
                </a:lnTo>
                <a:lnTo>
                  <a:pt x="319" y="0"/>
                </a:lnTo>
                <a:lnTo>
                  <a:pt x="5" y="0"/>
                </a:lnTo>
                <a:lnTo>
                  <a:pt x="5" y="7"/>
                </a:lnTo>
                <a:lnTo>
                  <a:pt x="319" y="7"/>
                </a:lnTo>
                <a:lnTo>
                  <a:pt x="314" y="4"/>
                </a:lnTo>
                <a:lnTo>
                  <a:pt x="314" y="76"/>
                </a:lnTo>
                <a:lnTo>
                  <a:pt x="319" y="73"/>
                </a:lnTo>
                <a:lnTo>
                  <a:pt x="5" y="73"/>
                </a:lnTo>
                <a:lnTo>
                  <a:pt x="10" y="76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7" name="Rectangle 149"/>
          <p:cNvSpPr>
            <a:spLocks noChangeArrowheads="1"/>
          </p:cNvSpPr>
          <p:nvPr/>
        </p:nvSpPr>
        <p:spPr bwMode="auto">
          <a:xfrm>
            <a:off x="5138738" y="4375150"/>
            <a:ext cx="220662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518" name="Rectangle 150"/>
          <p:cNvSpPr>
            <a:spLocks noChangeArrowheads="1"/>
          </p:cNvSpPr>
          <p:nvPr/>
        </p:nvSpPr>
        <p:spPr bwMode="auto">
          <a:xfrm>
            <a:off x="5783263" y="4381500"/>
            <a:ext cx="220662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519" name="Rectangle 151"/>
          <p:cNvSpPr>
            <a:spLocks noChangeArrowheads="1"/>
          </p:cNvSpPr>
          <p:nvPr/>
        </p:nvSpPr>
        <p:spPr bwMode="auto">
          <a:xfrm>
            <a:off x="5100638" y="4494213"/>
            <a:ext cx="2984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for</a:t>
            </a:r>
          </a:p>
        </p:txBody>
      </p:sp>
      <p:sp>
        <p:nvSpPr>
          <p:cNvPr id="58520" name="Rectangle 152"/>
          <p:cNvSpPr>
            <a:spLocks noChangeArrowheads="1"/>
          </p:cNvSpPr>
          <p:nvPr/>
        </p:nvSpPr>
        <p:spPr bwMode="auto">
          <a:xfrm>
            <a:off x="5087938" y="4603750"/>
            <a:ext cx="34131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Symbol" pitchFamily="18" charset="2"/>
              </a:rPr>
              <a:t></a:t>
            </a:r>
          </a:p>
        </p:txBody>
      </p:sp>
      <p:sp>
        <p:nvSpPr>
          <p:cNvPr id="58521" name="Line 153"/>
          <p:cNvSpPr>
            <a:spLocks noChangeShapeType="1"/>
          </p:cNvSpPr>
          <p:nvPr/>
        </p:nvSpPr>
        <p:spPr bwMode="auto">
          <a:xfrm flipH="1">
            <a:off x="5273675" y="2892425"/>
            <a:ext cx="504825" cy="1023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2" name="Freeform 154"/>
          <p:cNvSpPr>
            <a:spLocks/>
          </p:cNvSpPr>
          <p:nvPr/>
        </p:nvSpPr>
        <p:spPr bwMode="auto">
          <a:xfrm>
            <a:off x="5254625" y="3767138"/>
            <a:ext cx="176213" cy="157162"/>
          </a:xfrm>
          <a:custGeom>
            <a:avLst/>
            <a:gdLst/>
            <a:ahLst/>
            <a:cxnLst>
              <a:cxn ang="0">
                <a:pos x="110" y="28"/>
              </a:cxn>
              <a:cxn ang="0">
                <a:pos x="16" y="98"/>
              </a:cxn>
              <a:cxn ang="0">
                <a:pos x="0" y="0"/>
              </a:cxn>
              <a:cxn ang="0">
                <a:pos x="38" y="56"/>
              </a:cxn>
              <a:cxn ang="0">
                <a:pos x="110" y="28"/>
              </a:cxn>
            </a:cxnLst>
            <a:rect l="0" t="0" r="r" b="b"/>
            <a:pathLst>
              <a:path w="111" h="99">
                <a:moveTo>
                  <a:pt x="110" y="28"/>
                </a:moveTo>
                <a:lnTo>
                  <a:pt x="16" y="98"/>
                </a:lnTo>
                <a:lnTo>
                  <a:pt x="0" y="0"/>
                </a:lnTo>
                <a:lnTo>
                  <a:pt x="38" y="56"/>
                </a:lnTo>
                <a:lnTo>
                  <a:pt x="110" y="2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23" name="Line 155"/>
          <p:cNvSpPr>
            <a:spLocks noChangeShapeType="1"/>
          </p:cNvSpPr>
          <p:nvPr/>
        </p:nvSpPr>
        <p:spPr bwMode="auto">
          <a:xfrm flipH="1">
            <a:off x="5956300" y="2908300"/>
            <a:ext cx="1692275" cy="1004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4" name="Freeform 156"/>
          <p:cNvSpPr>
            <a:spLocks/>
          </p:cNvSpPr>
          <p:nvPr/>
        </p:nvSpPr>
        <p:spPr bwMode="auto">
          <a:xfrm>
            <a:off x="5962650" y="3776663"/>
            <a:ext cx="204788" cy="144462"/>
          </a:xfrm>
          <a:custGeom>
            <a:avLst/>
            <a:gdLst/>
            <a:ahLst/>
            <a:cxnLst>
              <a:cxn ang="0">
                <a:pos x="128" y="68"/>
              </a:cxn>
              <a:cxn ang="0">
                <a:pos x="0" y="90"/>
              </a:cxn>
              <a:cxn ang="0">
                <a:pos x="56" y="0"/>
              </a:cxn>
              <a:cxn ang="0">
                <a:pos x="45" y="62"/>
              </a:cxn>
              <a:cxn ang="0">
                <a:pos x="128" y="68"/>
              </a:cxn>
            </a:cxnLst>
            <a:rect l="0" t="0" r="r" b="b"/>
            <a:pathLst>
              <a:path w="129" h="91">
                <a:moveTo>
                  <a:pt x="128" y="68"/>
                </a:moveTo>
                <a:lnTo>
                  <a:pt x="0" y="90"/>
                </a:lnTo>
                <a:lnTo>
                  <a:pt x="56" y="0"/>
                </a:lnTo>
                <a:lnTo>
                  <a:pt x="45" y="62"/>
                </a:lnTo>
                <a:lnTo>
                  <a:pt x="128" y="6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25" name="Line 157"/>
          <p:cNvSpPr>
            <a:spLocks noChangeShapeType="1"/>
          </p:cNvSpPr>
          <p:nvPr/>
        </p:nvSpPr>
        <p:spPr bwMode="auto">
          <a:xfrm flipH="1">
            <a:off x="6615113" y="2908300"/>
            <a:ext cx="774700" cy="1004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6" name="Freeform 158"/>
          <p:cNvSpPr>
            <a:spLocks/>
          </p:cNvSpPr>
          <p:nvPr/>
        </p:nvSpPr>
        <p:spPr bwMode="auto">
          <a:xfrm>
            <a:off x="6621463" y="3762375"/>
            <a:ext cx="171450" cy="158750"/>
          </a:xfrm>
          <a:custGeom>
            <a:avLst/>
            <a:gdLst/>
            <a:ahLst/>
            <a:cxnLst>
              <a:cxn ang="0">
                <a:pos x="107" y="41"/>
              </a:cxn>
              <a:cxn ang="0">
                <a:pos x="0" y="99"/>
              </a:cxn>
              <a:cxn ang="0">
                <a:pos x="6" y="0"/>
              </a:cxn>
              <a:cxn ang="0">
                <a:pos x="27" y="59"/>
              </a:cxn>
              <a:cxn ang="0">
                <a:pos x="107" y="41"/>
              </a:cxn>
            </a:cxnLst>
            <a:rect l="0" t="0" r="r" b="b"/>
            <a:pathLst>
              <a:path w="108" h="100">
                <a:moveTo>
                  <a:pt x="107" y="41"/>
                </a:moveTo>
                <a:lnTo>
                  <a:pt x="0" y="99"/>
                </a:lnTo>
                <a:lnTo>
                  <a:pt x="6" y="0"/>
                </a:lnTo>
                <a:lnTo>
                  <a:pt x="27" y="59"/>
                </a:lnTo>
                <a:lnTo>
                  <a:pt x="107" y="4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27" name="Line 159"/>
          <p:cNvSpPr>
            <a:spLocks noChangeShapeType="1"/>
          </p:cNvSpPr>
          <p:nvPr/>
        </p:nvSpPr>
        <p:spPr bwMode="auto">
          <a:xfrm>
            <a:off x="6180138" y="2892425"/>
            <a:ext cx="1095375" cy="1011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28" name="Freeform 160"/>
          <p:cNvSpPr>
            <a:spLocks/>
          </p:cNvSpPr>
          <p:nvPr/>
        </p:nvSpPr>
        <p:spPr bwMode="auto">
          <a:xfrm>
            <a:off x="7091363" y="3756025"/>
            <a:ext cx="192087" cy="1555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120" y="97"/>
              </a:cxn>
              <a:cxn ang="0">
                <a:pos x="0" y="55"/>
              </a:cxn>
              <a:cxn ang="0">
                <a:pos x="83" y="63"/>
              </a:cxn>
              <a:cxn ang="0">
                <a:pos x="91" y="0"/>
              </a:cxn>
            </a:cxnLst>
            <a:rect l="0" t="0" r="r" b="b"/>
            <a:pathLst>
              <a:path w="121" h="98">
                <a:moveTo>
                  <a:pt x="91" y="0"/>
                </a:moveTo>
                <a:lnTo>
                  <a:pt x="120" y="97"/>
                </a:lnTo>
                <a:lnTo>
                  <a:pt x="0" y="55"/>
                </a:lnTo>
                <a:lnTo>
                  <a:pt x="83" y="63"/>
                </a:lnTo>
                <a:lnTo>
                  <a:pt x="9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29" name="Freeform 161"/>
          <p:cNvSpPr>
            <a:spLocks/>
          </p:cNvSpPr>
          <p:nvPr/>
        </p:nvSpPr>
        <p:spPr bwMode="auto">
          <a:xfrm>
            <a:off x="5106988" y="39131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0" name="Freeform 162"/>
          <p:cNvSpPr>
            <a:spLocks/>
          </p:cNvSpPr>
          <p:nvPr/>
        </p:nvSpPr>
        <p:spPr bwMode="auto">
          <a:xfrm>
            <a:off x="5102225" y="38877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1" name="Freeform 163"/>
          <p:cNvSpPr>
            <a:spLocks/>
          </p:cNvSpPr>
          <p:nvPr/>
        </p:nvSpPr>
        <p:spPr bwMode="auto">
          <a:xfrm>
            <a:off x="5099050" y="38623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2" name="Freeform 164"/>
          <p:cNvSpPr>
            <a:spLocks/>
          </p:cNvSpPr>
          <p:nvPr/>
        </p:nvSpPr>
        <p:spPr bwMode="auto">
          <a:xfrm>
            <a:off x="5094288" y="38369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3" name="Freeform 165"/>
          <p:cNvSpPr>
            <a:spLocks/>
          </p:cNvSpPr>
          <p:nvPr/>
        </p:nvSpPr>
        <p:spPr bwMode="auto">
          <a:xfrm>
            <a:off x="5089525" y="38115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4" name="Freeform 166"/>
          <p:cNvSpPr>
            <a:spLocks/>
          </p:cNvSpPr>
          <p:nvPr/>
        </p:nvSpPr>
        <p:spPr bwMode="auto">
          <a:xfrm>
            <a:off x="5086350" y="37861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5" name="Freeform 167"/>
          <p:cNvSpPr>
            <a:spLocks/>
          </p:cNvSpPr>
          <p:nvPr/>
        </p:nvSpPr>
        <p:spPr bwMode="auto">
          <a:xfrm>
            <a:off x="5081588" y="376237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6" name="Freeform 168"/>
          <p:cNvSpPr>
            <a:spLocks/>
          </p:cNvSpPr>
          <p:nvPr/>
        </p:nvSpPr>
        <p:spPr bwMode="auto">
          <a:xfrm>
            <a:off x="5076825" y="37369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7" name="Freeform 169"/>
          <p:cNvSpPr>
            <a:spLocks/>
          </p:cNvSpPr>
          <p:nvPr/>
        </p:nvSpPr>
        <p:spPr bwMode="auto">
          <a:xfrm>
            <a:off x="5073650" y="37115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8" name="Freeform 170"/>
          <p:cNvSpPr>
            <a:spLocks/>
          </p:cNvSpPr>
          <p:nvPr/>
        </p:nvSpPr>
        <p:spPr bwMode="auto">
          <a:xfrm>
            <a:off x="5068888" y="36861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39" name="Freeform 171"/>
          <p:cNvSpPr>
            <a:spLocks/>
          </p:cNvSpPr>
          <p:nvPr/>
        </p:nvSpPr>
        <p:spPr bwMode="auto">
          <a:xfrm>
            <a:off x="5064125" y="36607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0" name="Freeform 172"/>
          <p:cNvSpPr>
            <a:spLocks/>
          </p:cNvSpPr>
          <p:nvPr/>
        </p:nvSpPr>
        <p:spPr bwMode="auto">
          <a:xfrm>
            <a:off x="5060950" y="36353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1" name="Freeform 173"/>
          <p:cNvSpPr>
            <a:spLocks/>
          </p:cNvSpPr>
          <p:nvPr/>
        </p:nvSpPr>
        <p:spPr bwMode="auto">
          <a:xfrm>
            <a:off x="5056188" y="36099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2" name="Freeform 174"/>
          <p:cNvSpPr>
            <a:spLocks/>
          </p:cNvSpPr>
          <p:nvPr/>
        </p:nvSpPr>
        <p:spPr bwMode="auto">
          <a:xfrm>
            <a:off x="5051425" y="3586163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3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3" name="Freeform 175"/>
          <p:cNvSpPr>
            <a:spLocks/>
          </p:cNvSpPr>
          <p:nvPr/>
        </p:nvSpPr>
        <p:spPr bwMode="auto">
          <a:xfrm>
            <a:off x="5048250" y="35607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4" name="Freeform 176"/>
          <p:cNvSpPr>
            <a:spLocks/>
          </p:cNvSpPr>
          <p:nvPr/>
        </p:nvSpPr>
        <p:spPr bwMode="auto">
          <a:xfrm>
            <a:off x="5043488" y="35353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5" name="Freeform 177"/>
          <p:cNvSpPr>
            <a:spLocks/>
          </p:cNvSpPr>
          <p:nvPr/>
        </p:nvSpPr>
        <p:spPr bwMode="auto">
          <a:xfrm>
            <a:off x="5038725" y="35099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6" name="Freeform 178"/>
          <p:cNvSpPr>
            <a:spLocks/>
          </p:cNvSpPr>
          <p:nvPr/>
        </p:nvSpPr>
        <p:spPr bwMode="auto">
          <a:xfrm>
            <a:off x="5035550" y="34845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7" name="Freeform 179"/>
          <p:cNvSpPr>
            <a:spLocks/>
          </p:cNvSpPr>
          <p:nvPr/>
        </p:nvSpPr>
        <p:spPr bwMode="auto">
          <a:xfrm>
            <a:off x="5030788" y="34591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8" name="Freeform 180"/>
          <p:cNvSpPr>
            <a:spLocks/>
          </p:cNvSpPr>
          <p:nvPr/>
        </p:nvSpPr>
        <p:spPr bwMode="auto">
          <a:xfrm>
            <a:off x="5026025" y="34337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49" name="Freeform 181"/>
          <p:cNvSpPr>
            <a:spLocks/>
          </p:cNvSpPr>
          <p:nvPr/>
        </p:nvSpPr>
        <p:spPr bwMode="auto">
          <a:xfrm>
            <a:off x="5022850" y="3409950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0" name="Freeform 182"/>
          <p:cNvSpPr>
            <a:spLocks/>
          </p:cNvSpPr>
          <p:nvPr/>
        </p:nvSpPr>
        <p:spPr bwMode="auto">
          <a:xfrm>
            <a:off x="5018088" y="33845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1" name="Freeform 183"/>
          <p:cNvSpPr>
            <a:spLocks/>
          </p:cNvSpPr>
          <p:nvPr/>
        </p:nvSpPr>
        <p:spPr bwMode="auto">
          <a:xfrm>
            <a:off x="5013325" y="33591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2" name="Freeform 184"/>
          <p:cNvSpPr>
            <a:spLocks/>
          </p:cNvSpPr>
          <p:nvPr/>
        </p:nvSpPr>
        <p:spPr bwMode="auto">
          <a:xfrm>
            <a:off x="5010150" y="33337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3" name="Freeform 185"/>
          <p:cNvSpPr>
            <a:spLocks/>
          </p:cNvSpPr>
          <p:nvPr/>
        </p:nvSpPr>
        <p:spPr bwMode="auto">
          <a:xfrm>
            <a:off x="5005388" y="33083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4" name="Freeform 186"/>
          <p:cNvSpPr>
            <a:spLocks/>
          </p:cNvSpPr>
          <p:nvPr/>
        </p:nvSpPr>
        <p:spPr bwMode="auto">
          <a:xfrm>
            <a:off x="5000625" y="32829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5" name="Freeform 187"/>
          <p:cNvSpPr>
            <a:spLocks/>
          </p:cNvSpPr>
          <p:nvPr/>
        </p:nvSpPr>
        <p:spPr bwMode="auto">
          <a:xfrm>
            <a:off x="4997450" y="32575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6" name="Freeform 188"/>
          <p:cNvSpPr>
            <a:spLocks/>
          </p:cNvSpPr>
          <p:nvPr/>
        </p:nvSpPr>
        <p:spPr bwMode="auto">
          <a:xfrm>
            <a:off x="4992688" y="3233738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7" name="Freeform 189"/>
          <p:cNvSpPr>
            <a:spLocks/>
          </p:cNvSpPr>
          <p:nvPr/>
        </p:nvSpPr>
        <p:spPr bwMode="auto">
          <a:xfrm>
            <a:off x="4987925" y="32083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8" name="Freeform 190"/>
          <p:cNvSpPr>
            <a:spLocks/>
          </p:cNvSpPr>
          <p:nvPr/>
        </p:nvSpPr>
        <p:spPr bwMode="auto">
          <a:xfrm>
            <a:off x="4984750" y="31829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59" name="Freeform 191"/>
          <p:cNvSpPr>
            <a:spLocks/>
          </p:cNvSpPr>
          <p:nvPr/>
        </p:nvSpPr>
        <p:spPr bwMode="auto">
          <a:xfrm>
            <a:off x="4979988" y="31575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0" name="Freeform 192"/>
          <p:cNvSpPr>
            <a:spLocks/>
          </p:cNvSpPr>
          <p:nvPr/>
        </p:nvSpPr>
        <p:spPr bwMode="auto">
          <a:xfrm>
            <a:off x="4975225" y="31321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1" name="Freeform 193"/>
          <p:cNvSpPr>
            <a:spLocks/>
          </p:cNvSpPr>
          <p:nvPr/>
        </p:nvSpPr>
        <p:spPr bwMode="auto">
          <a:xfrm>
            <a:off x="4972050" y="31067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2" name="Freeform 194"/>
          <p:cNvSpPr>
            <a:spLocks/>
          </p:cNvSpPr>
          <p:nvPr/>
        </p:nvSpPr>
        <p:spPr bwMode="auto">
          <a:xfrm>
            <a:off x="4967288" y="30813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3" name="Freeform 195"/>
          <p:cNvSpPr>
            <a:spLocks/>
          </p:cNvSpPr>
          <p:nvPr/>
        </p:nvSpPr>
        <p:spPr bwMode="auto">
          <a:xfrm>
            <a:off x="4962525" y="3057525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3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4" name="Freeform 196"/>
          <p:cNvSpPr>
            <a:spLocks/>
          </p:cNvSpPr>
          <p:nvPr/>
        </p:nvSpPr>
        <p:spPr bwMode="auto">
          <a:xfrm>
            <a:off x="4959350" y="30321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5" name="Freeform 197"/>
          <p:cNvSpPr>
            <a:spLocks/>
          </p:cNvSpPr>
          <p:nvPr/>
        </p:nvSpPr>
        <p:spPr bwMode="auto">
          <a:xfrm>
            <a:off x="4954588" y="30067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6" name="Freeform 198"/>
          <p:cNvSpPr>
            <a:spLocks/>
          </p:cNvSpPr>
          <p:nvPr/>
        </p:nvSpPr>
        <p:spPr bwMode="auto">
          <a:xfrm>
            <a:off x="4949825" y="29813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7" name="Freeform 199"/>
          <p:cNvSpPr>
            <a:spLocks/>
          </p:cNvSpPr>
          <p:nvPr/>
        </p:nvSpPr>
        <p:spPr bwMode="auto">
          <a:xfrm>
            <a:off x="4946650" y="29559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8" name="Freeform 200"/>
          <p:cNvSpPr>
            <a:spLocks/>
          </p:cNvSpPr>
          <p:nvPr/>
        </p:nvSpPr>
        <p:spPr bwMode="auto">
          <a:xfrm>
            <a:off x="4941888" y="29305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69" name="Freeform 201"/>
          <p:cNvSpPr>
            <a:spLocks/>
          </p:cNvSpPr>
          <p:nvPr/>
        </p:nvSpPr>
        <p:spPr bwMode="auto">
          <a:xfrm>
            <a:off x="4933950" y="29051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0" name="Freeform 202"/>
          <p:cNvSpPr>
            <a:spLocks/>
          </p:cNvSpPr>
          <p:nvPr/>
        </p:nvSpPr>
        <p:spPr bwMode="auto">
          <a:xfrm>
            <a:off x="4929188" y="2881313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2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2" y="1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1" name="Freeform 203"/>
          <p:cNvSpPr>
            <a:spLocks/>
          </p:cNvSpPr>
          <p:nvPr/>
        </p:nvSpPr>
        <p:spPr bwMode="auto">
          <a:xfrm>
            <a:off x="4878388" y="2881313"/>
            <a:ext cx="161925" cy="13335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38" y="0"/>
              </a:cxn>
              <a:cxn ang="0">
                <a:pos x="101" y="74"/>
              </a:cxn>
              <a:cxn ang="0">
                <a:pos x="45" y="44"/>
              </a:cxn>
              <a:cxn ang="0">
                <a:pos x="0" y="83"/>
              </a:cxn>
            </a:cxnLst>
            <a:rect l="0" t="0" r="r" b="b"/>
            <a:pathLst>
              <a:path w="102" h="84">
                <a:moveTo>
                  <a:pt x="0" y="83"/>
                </a:moveTo>
                <a:lnTo>
                  <a:pt x="38" y="0"/>
                </a:lnTo>
                <a:lnTo>
                  <a:pt x="101" y="74"/>
                </a:lnTo>
                <a:lnTo>
                  <a:pt x="45" y="44"/>
                </a:lnTo>
                <a:lnTo>
                  <a:pt x="0" y="83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2" name="Freeform 204"/>
          <p:cNvSpPr>
            <a:spLocks/>
          </p:cNvSpPr>
          <p:nvPr/>
        </p:nvSpPr>
        <p:spPr bwMode="auto">
          <a:xfrm>
            <a:off x="4857750" y="2865438"/>
            <a:ext cx="211138" cy="177800"/>
          </a:xfrm>
          <a:custGeom>
            <a:avLst/>
            <a:gdLst/>
            <a:ahLst/>
            <a:cxnLst>
              <a:cxn ang="0">
                <a:pos x="8" y="90"/>
              </a:cxn>
              <a:cxn ang="0">
                <a:pos x="17" y="94"/>
              </a:cxn>
              <a:cxn ang="0">
                <a:pos x="55" y="9"/>
              </a:cxn>
              <a:cxn ang="0">
                <a:pos x="46" y="10"/>
              </a:cxn>
              <a:cxn ang="0">
                <a:pos x="109" y="86"/>
              </a:cxn>
              <a:cxn ang="0">
                <a:pos x="117" y="81"/>
              </a:cxn>
              <a:cxn ang="0">
                <a:pos x="55" y="48"/>
              </a:cxn>
              <a:cxn ang="0">
                <a:pos x="8" y="90"/>
              </a:cxn>
              <a:cxn ang="0">
                <a:pos x="0" y="111"/>
              </a:cxn>
              <a:cxn ang="0">
                <a:pos x="61" y="56"/>
              </a:cxn>
              <a:cxn ang="0">
                <a:pos x="55" y="56"/>
              </a:cxn>
              <a:cxn ang="0">
                <a:pos x="132" y="98"/>
              </a:cxn>
              <a:cxn ang="0">
                <a:pos x="48" y="0"/>
              </a:cxn>
              <a:cxn ang="0">
                <a:pos x="0" y="111"/>
              </a:cxn>
              <a:cxn ang="0">
                <a:pos x="8" y="90"/>
              </a:cxn>
            </a:cxnLst>
            <a:rect l="0" t="0" r="r" b="b"/>
            <a:pathLst>
              <a:path w="133" h="112">
                <a:moveTo>
                  <a:pt x="8" y="90"/>
                </a:moveTo>
                <a:lnTo>
                  <a:pt x="17" y="94"/>
                </a:lnTo>
                <a:lnTo>
                  <a:pt x="55" y="9"/>
                </a:lnTo>
                <a:lnTo>
                  <a:pt x="46" y="10"/>
                </a:lnTo>
                <a:lnTo>
                  <a:pt x="109" y="86"/>
                </a:lnTo>
                <a:lnTo>
                  <a:pt x="117" y="81"/>
                </a:lnTo>
                <a:lnTo>
                  <a:pt x="55" y="48"/>
                </a:lnTo>
                <a:lnTo>
                  <a:pt x="8" y="90"/>
                </a:lnTo>
                <a:lnTo>
                  <a:pt x="0" y="111"/>
                </a:lnTo>
                <a:lnTo>
                  <a:pt x="61" y="56"/>
                </a:lnTo>
                <a:lnTo>
                  <a:pt x="55" y="56"/>
                </a:lnTo>
                <a:lnTo>
                  <a:pt x="132" y="98"/>
                </a:lnTo>
                <a:lnTo>
                  <a:pt x="48" y="0"/>
                </a:lnTo>
                <a:lnTo>
                  <a:pt x="0" y="111"/>
                </a:lnTo>
                <a:lnTo>
                  <a:pt x="8" y="9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3" name="Freeform 205"/>
          <p:cNvSpPr>
            <a:spLocks/>
          </p:cNvSpPr>
          <p:nvPr/>
        </p:nvSpPr>
        <p:spPr bwMode="auto">
          <a:xfrm>
            <a:off x="5822950" y="38782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4" name="Freeform 206"/>
          <p:cNvSpPr>
            <a:spLocks/>
          </p:cNvSpPr>
          <p:nvPr/>
        </p:nvSpPr>
        <p:spPr bwMode="auto">
          <a:xfrm>
            <a:off x="5800725" y="38560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5" name="Freeform 207"/>
          <p:cNvSpPr>
            <a:spLocks/>
          </p:cNvSpPr>
          <p:nvPr/>
        </p:nvSpPr>
        <p:spPr bwMode="auto">
          <a:xfrm>
            <a:off x="5784850" y="383381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6" name="Freeform 208"/>
          <p:cNvSpPr>
            <a:spLocks/>
          </p:cNvSpPr>
          <p:nvPr/>
        </p:nvSpPr>
        <p:spPr bwMode="auto">
          <a:xfrm>
            <a:off x="5762625" y="38115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7" name="Freeform 209"/>
          <p:cNvSpPr>
            <a:spLocks/>
          </p:cNvSpPr>
          <p:nvPr/>
        </p:nvSpPr>
        <p:spPr bwMode="auto">
          <a:xfrm>
            <a:off x="5746750" y="37925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8" name="Freeform 210"/>
          <p:cNvSpPr>
            <a:spLocks/>
          </p:cNvSpPr>
          <p:nvPr/>
        </p:nvSpPr>
        <p:spPr bwMode="auto">
          <a:xfrm>
            <a:off x="5724525" y="37703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79" name="Freeform 211"/>
          <p:cNvSpPr>
            <a:spLocks/>
          </p:cNvSpPr>
          <p:nvPr/>
        </p:nvSpPr>
        <p:spPr bwMode="auto">
          <a:xfrm>
            <a:off x="5708650" y="37496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0" name="Freeform 212"/>
          <p:cNvSpPr>
            <a:spLocks/>
          </p:cNvSpPr>
          <p:nvPr/>
        </p:nvSpPr>
        <p:spPr bwMode="auto">
          <a:xfrm>
            <a:off x="5686425" y="37274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1" name="Freeform 213"/>
          <p:cNvSpPr>
            <a:spLocks/>
          </p:cNvSpPr>
          <p:nvPr/>
        </p:nvSpPr>
        <p:spPr bwMode="auto">
          <a:xfrm>
            <a:off x="5670550" y="37084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2" name="Freeform 214"/>
          <p:cNvSpPr>
            <a:spLocks/>
          </p:cNvSpPr>
          <p:nvPr/>
        </p:nvSpPr>
        <p:spPr bwMode="auto">
          <a:xfrm>
            <a:off x="5648325" y="36861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3" name="Freeform 215"/>
          <p:cNvSpPr>
            <a:spLocks/>
          </p:cNvSpPr>
          <p:nvPr/>
        </p:nvSpPr>
        <p:spPr bwMode="auto">
          <a:xfrm>
            <a:off x="5632450" y="36639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4" name="Freeform 216"/>
          <p:cNvSpPr>
            <a:spLocks/>
          </p:cNvSpPr>
          <p:nvPr/>
        </p:nvSpPr>
        <p:spPr bwMode="auto">
          <a:xfrm>
            <a:off x="5610225" y="36417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5" name="Freeform 217"/>
          <p:cNvSpPr>
            <a:spLocks/>
          </p:cNvSpPr>
          <p:nvPr/>
        </p:nvSpPr>
        <p:spPr bwMode="auto">
          <a:xfrm>
            <a:off x="5594350" y="36226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6" name="Freeform 218"/>
          <p:cNvSpPr>
            <a:spLocks/>
          </p:cNvSpPr>
          <p:nvPr/>
        </p:nvSpPr>
        <p:spPr bwMode="auto">
          <a:xfrm>
            <a:off x="5572125" y="36004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7" name="Freeform 219"/>
          <p:cNvSpPr>
            <a:spLocks/>
          </p:cNvSpPr>
          <p:nvPr/>
        </p:nvSpPr>
        <p:spPr bwMode="auto">
          <a:xfrm>
            <a:off x="5556250" y="3579813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3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8" name="Freeform 220"/>
          <p:cNvSpPr>
            <a:spLocks/>
          </p:cNvSpPr>
          <p:nvPr/>
        </p:nvSpPr>
        <p:spPr bwMode="auto">
          <a:xfrm>
            <a:off x="5538788" y="35575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89" name="Freeform 221"/>
          <p:cNvSpPr>
            <a:spLocks/>
          </p:cNvSpPr>
          <p:nvPr/>
        </p:nvSpPr>
        <p:spPr bwMode="auto">
          <a:xfrm>
            <a:off x="5518150" y="35385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0" name="Freeform 222"/>
          <p:cNvSpPr>
            <a:spLocks/>
          </p:cNvSpPr>
          <p:nvPr/>
        </p:nvSpPr>
        <p:spPr bwMode="auto">
          <a:xfrm>
            <a:off x="5500688" y="35163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1" name="Freeform 223"/>
          <p:cNvSpPr>
            <a:spLocks/>
          </p:cNvSpPr>
          <p:nvPr/>
        </p:nvSpPr>
        <p:spPr bwMode="auto">
          <a:xfrm>
            <a:off x="5480050" y="34940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2" name="Freeform 224"/>
          <p:cNvSpPr>
            <a:spLocks/>
          </p:cNvSpPr>
          <p:nvPr/>
        </p:nvSpPr>
        <p:spPr bwMode="auto">
          <a:xfrm>
            <a:off x="5462588" y="34718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3" name="Freeform 225"/>
          <p:cNvSpPr>
            <a:spLocks/>
          </p:cNvSpPr>
          <p:nvPr/>
        </p:nvSpPr>
        <p:spPr bwMode="auto">
          <a:xfrm>
            <a:off x="5441950" y="345281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4" name="Freeform 226"/>
          <p:cNvSpPr>
            <a:spLocks/>
          </p:cNvSpPr>
          <p:nvPr/>
        </p:nvSpPr>
        <p:spPr bwMode="auto">
          <a:xfrm>
            <a:off x="5424488" y="34305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5" name="Freeform 227"/>
          <p:cNvSpPr>
            <a:spLocks/>
          </p:cNvSpPr>
          <p:nvPr/>
        </p:nvSpPr>
        <p:spPr bwMode="auto">
          <a:xfrm>
            <a:off x="5407025" y="3409950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6" name="Freeform 228"/>
          <p:cNvSpPr>
            <a:spLocks/>
          </p:cNvSpPr>
          <p:nvPr/>
        </p:nvSpPr>
        <p:spPr bwMode="auto">
          <a:xfrm>
            <a:off x="5386388" y="33877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7" name="Freeform 229"/>
          <p:cNvSpPr>
            <a:spLocks/>
          </p:cNvSpPr>
          <p:nvPr/>
        </p:nvSpPr>
        <p:spPr bwMode="auto">
          <a:xfrm>
            <a:off x="5368925" y="33686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8" name="Freeform 230"/>
          <p:cNvSpPr>
            <a:spLocks/>
          </p:cNvSpPr>
          <p:nvPr/>
        </p:nvSpPr>
        <p:spPr bwMode="auto">
          <a:xfrm>
            <a:off x="5348288" y="33464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99" name="Freeform 231"/>
          <p:cNvSpPr>
            <a:spLocks/>
          </p:cNvSpPr>
          <p:nvPr/>
        </p:nvSpPr>
        <p:spPr bwMode="auto">
          <a:xfrm>
            <a:off x="5330825" y="33242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0" name="Freeform 232"/>
          <p:cNvSpPr>
            <a:spLocks/>
          </p:cNvSpPr>
          <p:nvPr/>
        </p:nvSpPr>
        <p:spPr bwMode="auto">
          <a:xfrm>
            <a:off x="5314950" y="33020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1" name="Freeform 233"/>
          <p:cNvSpPr>
            <a:spLocks/>
          </p:cNvSpPr>
          <p:nvPr/>
        </p:nvSpPr>
        <p:spPr bwMode="auto">
          <a:xfrm>
            <a:off x="5292725" y="32829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2" name="Freeform 234"/>
          <p:cNvSpPr>
            <a:spLocks/>
          </p:cNvSpPr>
          <p:nvPr/>
        </p:nvSpPr>
        <p:spPr bwMode="auto">
          <a:xfrm>
            <a:off x="5276850" y="32607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3" name="Freeform 235"/>
          <p:cNvSpPr>
            <a:spLocks/>
          </p:cNvSpPr>
          <p:nvPr/>
        </p:nvSpPr>
        <p:spPr bwMode="auto">
          <a:xfrm>
            <a:off x="5254625" y="32385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4" name="Freeform 236"/>
          <p:cNvSpPr>
            <a:spLocks/>
          </p:cNvSpPr>
          <p:nvPr/>
        </p:nvSpPr>
        <p:spPr bwMode="auto">
          <a:xfrm>
            <a:off x="5238750" y="32178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5" name="Freeform 237"/>
          <p:cNvSpPr>
            <a:spLocks/>
          </p:cNvSpPr>
          <p:nvPr/>
        </p:nvSpPr>
        <p:spPr bwMode="auto">
          <a:xfrm>
            <a:off x="5221288" y="31988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6" name="Freeform 238"/>
          <p:cNvSpPr>
            <a:spLocks/>
          </p:cNvSpPr>
          <p:nvPr/>
        </p:nvSpPr>
        <p:spPr bwMode="auto">
          <a:xfrm>
            <a:off x="5200650" y="31765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7" name="Freeform 239"/>
          <p:cNvSpPr>
            <a:spLocks/>
          </p:cNvSpPr>
          <p:nvPr/>
        </p:nvSpPr>
        <p:spPr bwMode="auto">
          <a:xfrm>
            <a:off x="5183188" y="31543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8" name="Freeform 240"/>
          <p:cNvSpPr>
            <a:spLocks/>
          </p:cNvSpPr>
          <p:nvPr/>
        </p:nvSpPr>
        <p:spPr bwMode="auto">
          <a:xfrm>
            <a:off x="5162550" y="31321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09" name="Freeform 241"/>
          <p:cNvSpPr>
            <a:spLocks/>
          </p:cNvSpPr>
          <p:nvPr/>
        </p:nvSpPr>
        <p:spPr bwMode="auto">
          <a:xfrm>
            <a:off x="5145088" y="31130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0" name="Freeform 242"/>
          <p:cNvSpPr>
            <a:spLocks/>
          </p:cNvSpPr>
          <p:nvPr/>
        </p:nvSpPr>
        <p:spPr bwMode="auto">
          <a:xfrm>
            <a:off x="5127625" y="30908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1" name="Freeform 243"/>
          <p:cNvSpPr>
            <a:spLocks/>
          </p:cNvSpPr>
          <p:nvPr/>
        </p:nvSpPr>
        <p:spPr bwMode="auto">
          <a:xfrm>
            <a:off x="5106988" y="30686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2" name="Freeform 244"/>
          <p:cNvSpPr>
            <a:spLocks/>
          </p:cNvSpPr>
          <p:nvPr/>
        </p:nvSpPr>
        <p:spPr bwMode="auto">
          <a:xfrm>
            <a:off x="5089525" y="30480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3" name="Freeform 245"/>
          <p:cNvSpPr>
            <a:spLocks/>
          </p:cNvSpPr>
          <p:nvPr/>
        </p:nvSpPr>
        <p:spPr bwMode="auto">
          <a:xfrm>
            <a:off x="5068888" y="30289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4" name="Freeform 246"/>
          <p:cNvSpPr>
            <a:spLocks/>
          </p:cNvSpPr>
          <p:nvPr/>
        </p:nvSpPr>
        <p:spPr bwMode="auto">
          <a:xfrm>
            <a:off x="5051425" y="30067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5" name="Freeform 247"/>
          <p:cNvSpPr>
            <a:spLocks/>
          </p:cNvSpPr>
          <p:nvPr/>
        </p:nvSpPr>
        <p:spPr bwMode="auto">
          <a:xfrm>
            <a:off x="5035550" y="29845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6" name="Freeform 248"/>
          <p:cNvSpPr>
            <a:spLocks/>
          </p:cNvSpPr>
          <p:nvPr/>
        </p:nvSpPr>
        <p:spPr bwMode="auto">
          <a:xfrm>
            <a:off x="5013325" y="29622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7" name="Freeform 249"/>
          <p:cNvSpPr>
            <a:spLocks/>
          </p:cNvSpPr>
          <p:nvPr/>
        </p:nvSpPr>
        <p:spPr bwMode="auto">
          <a:xfrm>
            <a:off x="4997450" y="29432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8" name="Freeform 250"/>
          <p:cNvSpPr>
            <a:spLocks/>
          </p:cNvSpPr>
          <p:nvPr/>
        </p:nvSpPr>
        <p:spPr bwMode="auto">
          <a:xfrm>
            <a:off x="4975225" y="29210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19" name="Freeform 251"/>
          <p:cNvSpPr>
            <a:spLocks/>
          </p:cNvSpPr>
          <p:nvPr/>
        </p:nvSpPr>
        <p:spPr bwMode="auto">
          <a:xfrm>
            <a:off x="4959350" y="28987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0" name="Freeform 252"/>
          <p:cNvSpPr>
            <a:spLocks/>
          </p:cNvSpPr>
          <p:nvPr/>
        </p:nvSpPr>
        <p:spPr bwMode="auto">
          <a:xfrm>
            <a:off x="4937125" y="2878138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1" name="Freeform 253"/>
          <p:cNvSpPr>
            <a:spLocks/>
          </p:cNvSpPr>
          <p:nvPr/>
        </p:nvSpPr>
        <p:spPr bwMode="auto">
          <a:xfrm>
            <a:off x="6575425" y="39131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2" name="Freeform 254"/>
          <p:cNvSpPr>
            <a:spLocks/>
          </p:cNvSpPr>
          <p:nvPr/>
        </p:nvSpPr>
        <p:spPr bwMode="auto">
          <a:xfrm>
            <a:off x="6550025" y="38941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3" name="Freeform 255"/>
          <p:cNvSpPr>
            <a:spLocks/>
          </p:cNvSpPr>
          <p:nvPr/>
        </p:nvSpPr>
        <p:spPr bwMode="auto">
          <a:xfrm>
            <a:off x="6524625" y="38782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4" name="Freeform 256"/>
          <p:cNvSpPr>
            <a:spLocks/>
          </p:cNvSpPr>
          <p:nvPr/>
        </p:nvSpPr>
        <p:spPr bwMode="auto">
          <a:xfrm>
            <a:off x="6499225" y="38623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5" name="Freeform 257"/>
          <p:cNvSpPr>
            <a:spLocks/>
          </p:cNvSpPr>
          <p:nvPr/>
        </p:nvSpPr>
        <p:spPr bwMode="auto">
          <a:xfrm>
            <a:off x="6473825" y="38465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6" name="Freeform 258"/>
          <p:cNvSpPr>
            <a:spLocks/>
          </p:cNvSpPr>
          <p:nvPr/>
        </p:nvSpPr>
        <p:spPr bwMode="auto">
          <a:xfrm>
            <a:off x="6448425" y="38274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7" name="Freeform 259"/>
          <p:cNvSpPr>
            <a:spLocks/>
          </p:cNvSpPr>
          <p:nvPr/>
        </p:nvSpPr>
        <p:spPr bwMode="auto">
          <a:xfrm>
            <a:off x="6423025" y="38115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8" name="Freeform 260"/>
          <p:cNvSpPr>
            <a:spLocks/>
          </p:cNvSpPr>
          <p:nvPr/>
        </p:nvSpPr>
        <p:spPr bwMode="auto">
          <a:xfrm>
            <a:off x="6397625" y="37957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29" name="Freeform 261"/>
          <p:cNvSpPr>
            <a:spLocks/>
          </p:cNvSpPr>
          <p:nvPr/>
        </p:nvSpPr>
        <p:spPr bwMode="auto">
          <a:xfrm>
            <a:off x="6372225" y="37798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0" name="Freeform 262"/>
          <p:cNvSpPr>
            <a:spLocks/>
          </p:cNvSpPr>
          <p:nvPr/>
        </p:nvSpPr>
        <p:spPr bwMode="auto">
          <a:xfrm>
            <a:off x="6346825" y="3762375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1" name="Freeform 263"/>
          <p:cNvSpPr>
            <a:spLocks/>
          </p:cNvSpPr>
          <p:nvPr/>
        </p:nvSpPr>
        <p:spPr bwMode="auto">
          <a:xfrm>
            <a:off x="6321425" y="37465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2" name="Freeform 264"/>
          <p:cNvSpPr>
            <a:spLocks/>
          </p:cNvSpPr>
          <p:nvPr/>
        </p:nvSpPr>
        <p:spPr bwMode="auto">
          <a:xfrm>
            <a:off x="6296025" y="37306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3" name="Freeform 265"/>
          <p:cNvSpPr>
            <a:spLocks/>
          </p:cNvSpPr>
          <p:nvPr/>
        </p:nvSpPr>
        <p:spPr bwMode="auto">
          <a:xfrm>
            <a:off x="6270625" y="37147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4" name="Freeform 266"/>
          <p:cNvSpPr>
            <a:spLocks/>
          </p:cNvSpPr>
          <p:nvPr/>
        </p:nvSpPr>
        <p:spPr bwMode="auto">
          <a:xfrm>
            <a:off x="6245225" y="36957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5" name="Freeform 267"/>
          <p:cNvSpPr>
            <a:spLocks/>
          </p:cNvSpPr>
          <p:nvPr/>
        </p:nvSpPr>
        <p:spPr bwMode="auto">
          <a:xfrm>
            <a:off x="6219825" y="36798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6" name="Freeform 268"/>
          <p:cNvSpPr>
            <a:spLocks/>
          </p:cNvSpPr>
          <p:nvPr/>
        </p:nvSpPr>
        <p:spPr bwMode="auto">
          <a:xfrm>
            <a:off x="6194425" y="36639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7" name="Freeform 269"/>
          <p:cNvSpPr>
            <a:spLocks/>
          </p:cNvSpPr>
          <p:nvPr/>
        </p:nvSpPr>
        <p:spPr bwMode="auto">
          <a:xfrm>
            <a:off x="6169025" y="36480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8" name="Freeform 270"/>
          <p:cNvSpPr>
            <a:spLocks/>
          </p:cNvSpPr>
          <p:nvPr/>
        </p:nvSpPr>
        <p:spPr bwMode="auto">
          <a:xfrm>
            <a:off x="6143625" y="36290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39" name="Freeform 271"/>
          <p:cNvSpPr>
            <a:spLocks/>
          </p:cNvSpPr>
          <p:nvPr/>
        </p:nvSpPr>
        <p:spPr bwMode="auto">
          <a:xfrm>
            <a:off x="6118225" y="36131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0" name="Freeform 272"/>
          <p:cNvSpPr>
            <a:spLocks/>
          </p:cNvSpPr>
          <p:nvPr/>
        </p:nvSpPr>
        <p:spPr bwMode="auto">
          <a:xfrm>
            <a:off x="6092825" y="35972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1" name="Freeform 273"/>
          <p:cNvSpPr>
            <a:spLocks/>
          </p:cNvSpPr>
          <p:nvPr/>
        </p:nvSpPr>
        <p:spPr bwMode="auto">
          <a:xfrm>
            <a:off x="6067425" y="3582988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3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2" name="Freeform 274"/>
          <p:cNvSpPr>
            <a:spLocks/>
          </p:cNvSpPr>
          <p:nvPr/>
        </p:nvSpPr>
        <p:spPr bwMode="auto">
          <a:xfrm>
            <a:off x="6042025" y="35639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3" name="Freeform 275"/>
          <p:cNvSpPr>
            <a:spLocks/>
          </p:cNvSpPr>
          <p:nvPr/>
        </p:nvSpPr>
        <p:spPr bwMode="auto">
          <a:xfrm>
            <a:off x="6016625" y="35480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4" name="Freeform 276"/>
          <p:cNvSpPr>
            <a:spLocks/>
          </p:cNvSpPr>
          <p:nvPr/>
        </p:nvSpPr>
        <p:spPr bwMode="auto">
          <a:xfrm>
            <a:off x="5991225" y="35321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5" name="Freeform 277"/>
          <p:cNvSpPr>
            <a:spLocks/>
          </p:cNvSpPr>
          <p:nvPr/>
        </p:nvSpPr>
        <p:spPr bwMode="auto">
          <a:xfrm>
            <a:off x="5965825" y="35163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6" name="Freeform 278"/>
          <p:cNvSpPr>
            <a:spLocks/>
          </p:cNvSpPr>
          <p:nvPr/>
        </p:nvSpPr>
        <p:spPr bwMode="auto">
          <a:xfrm>
            <a:off x="5940425" y="34972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7" name="Freeform 279"/>
          <p:cNvSpPr>
            <a:spLocks/>
          </p:cNvSpPr>
          <p:nvPr/>
        </p:nvSpPr>
        <p:spPr bwMode="auto">
          <a:xfrm>
            <a:off x="5915025" y="34813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8" name="Freeform 280"/>
          <p:cNvSpPr>
            <a:spLocks/>
          </p:cNvSpPr>
          <p:nvPr/>
        </p:nvSpPr>
        <p:spPr bwMode="auto">
          <a:xfrm>
            <a:off x="5889625" y="34655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4" y="2"/>
              </a:cxn>
              <a:cxn ang="0">
                <a:pos x="4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49" name="Freeform 281"/>
          <p:cNvSpPr>
            <a:spLocks/>
          </p:cNvSpPr>
          <p:nvPr/>
        </p:nvSpPr>
        <p:spPr bwMode="auto">
          <a:xfrm>
            <a:off x="5864225" y="34496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0" name="Freeform 282"/>
          <p:cNvSpPr>
            <a:spLocks/>
          </p:cNvSpPr>
          <p:nvPr/>
        </p:nvSpPr>
        <p:spPr bwMode="auto">
          <a:xfrm>
            <a:off x="5838825" y="34305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1" name="Freeform 283"/>
          <p:cNvSpPr>
            <a:spLocks/>
          </p:cNvSpPr>
          <p:nvPr/>
        </p:nvSpPr>
        <p:spPr bwMode="auto">
          <a:xfrm>
            <a:off x="5810250" y="341471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2" name="Freeform 284"/>
          <p:cNvSpPr>
            <a:spLocks/>
          </p:cNvSpPr>
          <p:nvPr/>
        </p:nvSpPr>
        <p:spPr bwMode="auto">
          <a:xfrm>
            <a:off x="5784850" y="34004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3" name="Freeform 285"/>
          <p:cNvSpPr>
            <a:spLocks/>
          </p:cNvSpPr>
          <p:nvPr/>
        </p:nvSpPr>
        <p:spPr bwMode="auto">
          <a:xfrm>
            <a:off x="5759450" y="33845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4" name="Freeform 286"/>
          <p:cNvSpPr>
            <a:spLocks/>
          </p:cNvSpPr>
          <p:nvPr/>
        </p:nvSpPr>
        <p:spPr bwMode="auto">
          <a:xfrm>
            <a:off x="5734050" y="33655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5" name="Freeform 287"/>
          <p:cNvSpPr>
            <a:spLocks/>
          </p:cNvSpPr>
          <p:nvPr/>
        </p:nvSpPr>
        <p:spPr bwMode="auto">
          <a:xfrm>
            <a:off x="5703888" y="33496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6" name="Freeform 288"/>
          <p:cNvSpPr>
            <a:spLocks/>
          </p:cNvSpPr>
          <p:nvPr/>
        </p:nvSpPr>
        <p:spPr bwMode="auto">
          <a:xfrm>
            <a:off x="5678488" y="33337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7" name="Freeform 289"/>
          <p:cNvSpPr>
            <a:spLocks/>
          </p:cNvSpPr>
          <p:nvPr/>
        </p:nvSpPr>
        <p:spPr bwMode="auto">
          <a:xfrm>
            <a:off x="5653088" y="33178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8" name="Freeform 290"/>
          <p:cNvSpPr>
            <a:spLocks/>
          </p:cNvSpPr>
          <p:nvPr/>
        </p:nvSpPr>
        <p:spPr bwMode="auto">
          <a:xfrm>
            <a:off x="5627688" y="32988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59" name="Freeform 291"/>
          <p:cNvSpPr>
            <a:spLocks/>
          </p:cNvSpPr>
          <p:nvPr/>
        </p:nvSpPr>
        <p:spPr bwMode="auto">
          <a:xfrm>
            <a:off x="5597525" y="32829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0" name="Freeform 292"/>
          <p:cNvSpPr>
            <a:spLocks/>
          </p:cNvSpPr>
          <p:nvPr/>
        </p:nvSpPr>
        <p:spPr bwMode="auto">
          <a:xfrm>
            <a:off x="5572125" y="32670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1" name="Freeform 293"/>
          <p:cNvSpPr>
            <a:spLocks/>
          </p:cNvSpPr>
          <p:nvPr/>
        </p:nvSpPr>
        <p:spPr bwMode="auto">
          <a:xfrm>
            <a:off x="5546725" y="32512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2" name="Freeform 294"/>
          <p:cNvSpPr>
            <a:spLocks/>
          </p:cNvSpPr>
          <p:nvPr/>
        </p:nvSpPr>
        <p:spPr bwMode="auto">
          <a:xfrm>
            <a:off x="5521325" y="3233738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3" name="Freeform 295"/>
          <p:cNvSpPr>
            <a:spLocks/>
          </p:cNvSpPr>
          <p:nvPr/>
        </p:nvSpPr>
        <p:spPr bwMode="auto">
          <a:xfrm>
            <a:off x="5492750" y="32178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4" name="Freeform 296"/>
          <p:cNvSpPr>
            <a:spLocks/>
          </p:cNvSpPr>
          <p:nvPr/>
        </p:nvSpPr>
        <p:spPr bwMode="auto">
          <a:xfrm>
            <a:off x="5467350" y="32019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5" name="Freeform 297"/>
          <p:cNvSpPr>
            <a:spLocks/>
          </p:cNvSpPr>
          <p:nvPr/>
        </p:nvSpPr>
        <p:spPr bwMode="auto">
          <a:xfrm>
            <a:off x="5441950" y="318611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6" name="Freeform 298"/>
          <p:cNvSpPr>
            <a:spLocks/>
          </p:cNvSpPr>
          <p:nvPr/>
        </p:nvSpPr>
        <p:spPr bwMode="auto">
          <a:xfrm>
            <a:off x="5416550" y="31670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7" name="Freeform 299"/>
          <p:cNvSpPr>
            <a:spLocks/>
          </p:cNvSpPr>
          <p:nvPr/>
        </p:nvSpPr>
        <p:spPr bwMode="auto">
          <a:xfrm>
            <a:off x="5391150" y="31511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8" name="Freeform 300"/>
          <p:cNvSpPr>
            <a:spLocks/>
          </p:cNvSpPr>
          <p:nvPr/>
        </p:nvSpPr>
        <p:spPr bwMode="auto">
          <a:xfrm>
            <a:off x="5360988" y="31353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69" name="Freeform 301"/>
          <p:cNvSpPr>
            <a:spLocks/>
          </p:cNvSpPr>
          <p:nvPr/>
        </p:nvSpPr>
        <p:spPr bwMode="auto">
          <a:xfrm>
            <a:off x="5335588" y="31194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0" name="Freeform 302"/>
          <p:cNvSpPr>
            <a:spLocks/>
          </p:cNvSpPr>
          <p:nvPr/>
        </p:nvSpPr>
        <p:spPr bwMode="auto">
          <a:xfrm>
            <a:off x="5310188" y="31003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1" name="Freeform 303"/>
          <p:cNvSpPr>
            <a:spLocks/>
          </p:cNvSpPr>
          <p:nvPr/>
        </p:nvSpPr>
        <p:spPr bwMode="auto">
          <a:xfrm>
            <a:off x="5284788" y="30845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2" name="Freeform 304"/>
          <p:cNvSpPr>
            <a:spLocks/>
          </p:cNvSpPr>
          <p:nvPr/>
        </p:nvSpPr>
        <p:spPr bwMode="auto">
          <a:xfrm>
            <a:off x="5254625" y="30686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3" name="Freeform 305"/>
          <p:cNvSpPr>
            <a:spLocks/>
          </p:cNvSpPr>
          <p:nvPr/>
        </p:nvSpPr>
        <p:spPr bwMode="auto">
          <a:xfrm>
            <a:off x="5229225" y="3054350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3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4" name="Freeform 306"/>
          <p:cNvSpPr>
            <a:spLocks/>
          </p:cNvSpPr>
          <p:nvPr/>
        </p:nvSpPr>
        <p:spPr bwMode="auto">
          <a:xfrm>
            <a:off x="5203825" y="30353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5" name="Freeform 307"/>
          <p:cNvSpPr>
            <a:spLocks/>
          </p:cNvSpPr>
          <p:nvPr/>
        </p:nvSpPr>
        <p:spPr bwMode="auto">
          <a:xfrm>
            <a:off x="5178425" y="30194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6" name="Freeform 308"/>
          <p:cNvSpPr>
            <a:spLocks/>
          </p:cNvSpPr>
          <p:nvPr/>
        </p:nvSpPr>
        <p:spPr bwMode="auto">
          <a:xfrm>
            <a:off x="5149850" y="30035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7" name="Freeform 309"/>
          <p:cNvSpPr>
            <a:spLocks/>
          </p:cNvSpPr>
          <p:nvPr/>
        </p:nvSpPr>
        <p:spPr bwMode="auto">
          <a:xfrm>
            <a:off x="5124450" y="29876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8" name="Freeform 310"/>
          <p:cNvSpPr>
            <a:spLocks/>
          </p:cNvSpPr>
          <p:nvPr/>
        </p:nvSpPr>
        <p:spPr bwMode="auto">
          <a:xfrm>
            <a:off x="5099050" y="29718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79" name="Freeform 311"/>
          <p:cNvSpPr>
            <a:spLocks/>
          </p:cNvSpPr>
          <p:nvPr/>
        </p:nvSpPr>
        <p:spPr bwMode="auto">
          <a:xfrm>
            <a:off x="5073650" y="29559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0" name="Line 312"/>
          <p:cNvSpPr>
            <a:spLocks noChangeShapeType="1"/>
          </p:cNvSpPr>
          <p:nvPr/>
        </p:nvSpPr>
        <p:spPr bwMode="auto">
          <a:xfrm flipH="1" flipV="1">
            <a:off x="4965700" y="2898775"/>
            <a:ext cx="2200275" cy="1027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81" name="Freeform 313"/>
          <p:cNvSpPr>
            <a:spLocks/>
          </p:cNvSpPr>
          <p:nvPr/>
        </p:nvSpPr>
        <p:spPr bwMode="auto">
          <a:xfrm>
            <a:off x="4972050" y="2905125"/>
            <a:ext cx="161925" cy="109538"/>
          </a:xfrm>
          <a:custGeom>
            <a:avLst/>
            <a:gdLst/>
            <a:ahLst/>
            <a:cxnLst>
              <a:cxn ang="0">
                <a:pos x="53" y="68"/>
              </a:cxn>
              <a:cxn ang="0">
                <a:pos x="0" y="0"/>
              </a:cxn>
              <a:cxn ang="0">
                <a:pos x="101" y="8"/>
              </a:cxn>
              <a:cxn ang="0">
                <a:pos x="40" y="20"/>
              </a:cxn>
              <a:cxn ang="0">
                <a:pos x="53" y="68"/>
              </a:cxn>
            </a:cxnLst>
            <a:rect l="0" t="0" r="r" b="b"/>
            <a:pathLst>
              <a:path w="102" h="69">
                <a:moveTo>
                  <a:pt x="53" y="68"/>
                </a:moveTo>
                <a:lnTo>
                  <a:pt x="0" y="0"/>
                </a:lnTo>
                <a:lnTo>
                  <a:pt x="101" y="8"/>
                </a:lnTo>
                <a:lnTo>
                  <a:pt x="40" y="20"/>
                </a:lnTo>
                <a:lnTo>
                  <a:pt x="53" y="6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2" name="Freeform 314"/>
          <p:cNvSpPr>
            <a:spLocks/>
          </p:cNvSpPr>
          <p:nvPr/>
        </p:nvSpPr>
        <p:spPr bwMode="auto">
          <a:xfrm>
            <a:off x="7697788" y="3919538"/>
            <a:ext cx="512762" cy="4889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305"/>
              </a:cxn>
              <a:cxn ang="0">
                <a:pos x="2" y="305"/>
              </a:cxn>
              <a:cxn ang="0">
                <a:pos x="2" y="307"/>
              </a:cxn>
              <a:cxn ang="0">
                <a:pos x="316" y="307"/>
              </a:cxn>
              <a:cxn ang="0">
                <a:pos x="319" y="305"/>
              </a:cxn>
              <a:cxn ang="0">
                <a:pos x="322" y="305"/>
              </a:cxn>
              <a:cxn ang="0">
                <a:pos x="322" y="0"/>
              </a:cxn>
              <a:cxn ang="0">
                <a:pos x="316" y="0"/>
              </a:cxn>
              <a:cxn ang="0">
                <a:pos x="5" y="0"/>
              </a:cxn>
              <a:cxn ang="0">
                <a:pos x="5" y="4"/>
              </a:cxn>
              <a:cxn ang="0">
                <a:pos x="316" y="4"/>
              </a:cxn>
              <a:cxn ang="0">
                <a:pos x="311" y="2"/>
              </a:cxn>
              <a:cxn ang="0">
                <a:pos x="311" y="305"/>
              </a:cxn>
              <a:cxn ang="0">
                <a:pos x="316" y="303"/>
              </a:cxn>
              <a:cxn ang="0">
                <a:pos x="5" y="303"/>
              </a:cxn>
              <a:cxn ang="0">
                <a:pos x="10" y="305"/>
              </a:cxn>
              <a:cxn ang="0">
                <a:pos x="10" y="2"/>
              </a:cxn>
              <a:cxn ang="0">
                <a:pos x="5" y="4"/>
              </a:cxn>
              <a:cxn ang="0">
                <a:pos x="5" y="0"/>
              </a:cxn>
            </a:cxnLst>
            <a:rect l="0" t="0" r="r" b="b"/>
            <a:pathLst>
              <a:path w="323" h="308">
                <a:moveTo>
                  <a:pt x="5" y="0"/>
                </a:moveTo>
                <a:lnTo>
                  <a:pt x="0" y="0"/>
                </a:lnTo>
                <a:lnTo>
                  <a:pt x="0" y="305"/>
                </a:lnTo>
                <a:lnTo>
                  <a:pt x="2" y="305"/>
                </a:lnTo>
                <a:lnTo>
                  <a:pt x="2" y="307"/>
                </a:lnTo>
                <a:lnTo>
                  <a:pt x="316" y="307"/>
                </a:lnTo>
                <a:lnTo>
                  <a:pt x="319" y="305"/>
                </a:lnTo>
                <a:lnTo>
                  <a:pt x="322" y="305"/>
                </a:lnTo>
                <a:lnTo>
                  <a:pt x="322" y="0"/>
                </a:lnTo>
                <a:lnTo>
                  <a:pt x="316" y="0"/>
                </a:lnTo>
                <a:lnTo>
                  <a:pt x="5" y="0"/>
                </a:lnTo>
                <a:lnTo>
                  <a:pt x="5" y="4"/>
                </a:lnTo>
                <a:lnTo>
                  <a:pt x="316" y="4"/>
                </a:lnTo>
                <a:lnTo>
                  <a:pt x="311" y="2"/>
                </a:lnTo>
                <a:lnTo>
                  <a:pt x="311" y="305"/>
                </a:lnTo>
                <a:lnTo>
                  <a:pt x="316" y="303"/>
                </a:lnTo>
                <a:lnTo>
                  <a:pt x="5" y="303"/>
                </a:lnTo>
                <a:lnTo>
                  <a:pt x="10" y="305"/>
                </a:lnTo>
                <a:lnTo>
                  <a:pt x="10" y="2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3" name="Freeform 315"/>
          <p:cNvSpPr>
            <a:spLocks/>
          </p:cNvSpPr>
          <p:nvPr/>
        </p:nvSpPr>
        <p:spPr bwMode="auto">
          <a:xfrm>
            <a:off x="7705725" y="4410075"/>
            <a:ext cx="495300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"/>
              </a:cxn>
              <a:cxn ang="0">
                <a:pos x="311" y="73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4">
                <a:moveTo>
                  <a:pt x="0" y="0"/>
                </a:moveTo>
                <a:lnTo>
                  <a:pt x="0" y="73"/>
                </a:lnTo>
                <a:lnTo>
                  <a:pt x="311" y="73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4" name="Freeform 316"/>
          <p:cNvSpPr>
            <a:spLocks/>
          </p:cNvSpPr>
          <p:nvPr/>
        </p:nvSpPr>
        <p:spPr bwMode="auto">
          <a:xfrm>
            <a:off x="7697788" y="4403725"/>
            <a:ext cx="512762" cy="130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9"/>
              </a:cxn>
              <a:cxn ang="0">
                <a:pos x="2" y="79"/>
              </a:cxn>
              <a:cxn ang="0">
                <a:pos x="2" y="81"/>
              </a:cxn>
              <a:cxn ang="0">
                <a:pos x="316" y="81"/>
              </a:cxn>
              <a:cxn ang="0">
                <a:pos x="322" y="77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6" y="0"/>
              </a:cxn>
              <a:cxn ang="0">
                <a:pos x="5" y="0"/>
              </a:cxn>
              <a:cxn ang="0">
                <a:pos x="5" y="7"/>
              </a:cxn>
              <a:cxn ang="0">
                <a:pos x="316" y="7"/>
              </a:cxn>
              <a:cxn ang="0">
                <a:pos x="311" y="4"/>
              </a:cxn>
              <a:cxn ang="0">
                <a:pos x="311" y="77"/>
              </a:cxn>
              <a:cxn ang="0">
                <a:pos x="316" y="74"/>
              </a:cxn>
              <a:cxn ang="0">
                <a:pos x="5" y="74"/>
              </a:cxn>
              <a:cxn ang="0">
                <a:pos x="10" y="77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2">
                <a:moveTo>
                  <a:pt x="5" y="0"/>
                </a:moveTo>
                <a:lnTo>
                  <a:pt x="0" y="0"/>
                </a:lnTo>
                <a:lnTo>
                  <a:pt x="0" y="79"/>
                </a:lnTo>
                <a:lnTo>
                  <a:pt x="2" y="79"/>
                </a:lnTo>
                <a:lnTo>
                  <a:pt x="2" y="81"/>
                </a:lnTo>
                <a:lnTo>
                  <a:pt x="316" y="81"/>
                </a:lnTo>
                <a:lnTo>
                  <a:pt x="322" y="77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6" y="0"/>
                </a:lnTo>
                <a:lnTo>
                  <a:pt x="5" y="0"/>
                </a:lnTo>
                <a:lnTo>
                  <a:pt x="5" y="7"/>
                </a:lnTo>
                <a:lnTo>
                  <a:pt x="316" y="7"/>
                </a:lnTo>
                <a:lnTo>
                  <a:pt x="311" y="4"/>
                </a:lnTo>
                <a:lnTo>
                  <a:pt x="311" y="77"/>
                </a:lnTo>
                <a:lnTo>
                  <a:pt x="316" y="74"/>
                </a:lnTo>
                <a:lnTo>
                  <a:pt x="5" y="74"/>
                </a:lnTo>
                <a:lnTo>
                  <a:pt x="10" y="77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5" name="Freeform 317"/>
          <p:cNvSpPr>
            <a:spLocks/>
          </p:cNvSpPr>
          <p:nvPr/>
        </p:nvSpPr>
        <p:spPr bwMode="auto">
          <a:xfrm>
            <a:off x="7705725" y="4538663"/>
            <a:ext cx="495300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"/>
              </a:cxn>
              <a:cxn ang="0">
                <a:pos x="311" y="73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4">
                <a:moveTo>
                  <a:pt x="0" y="0"/>
                </a:moveTo>
                <a:lnTo>
                  <a:pt x="0" y="73"/>
                </a:lnTo>
                <a:lnTo>
                  <a:pt x="311" y="73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6" name="Freeform 318"/>
          <p:cNvSpPr>
            <a:spLocks/>
          </p:cNvSpPr>
          <p:nvPr/>
        </p:nvSpPr>
        <p:spPr bwMode="auto">
          <a:xfrm>
            <a:off x="7697788" y="4532313"/>
            <a:ext cx="512762" cy="1301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9"/>
              </a:cxn>
              <a:cxn ang="0">
                <a:pos x="2" y="79"/>
              </a:cxn>
              <a:cxn ang="0">
                <a:pos x="2" y="81"/>
              </a:cxn>
              <a:cxn ang="0">
                <a:pos x="316" y="81"/>
              </a:cxn>
              <a:cxn ang="0">
                <a:pos x="322" y="77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6" y="0"/>
              </a:cxn>
              <a:cxn ang="0">
                <a:pos x="5" y="0"/>
              </a:cxn>
              <a:cxn ang="0">
                <a:pos x="5" y="7"/>
              </a:cxn>
              <a:cxn ang="0">
                <a:pos x="316" y="7"/>
              </a:cxn>
              <a:cxn ang="0">
                <a:pos x="311" y="4"/>
              </a:cxn>
              <a:cxn ang="0">
                <a:pos x="311" y="77"/>
              </a:cxn>
              <a:cxn ang="0">
                <a:pos x="316" y="74"/>
              </a:cxn>
              <a:cxn ang="0">
                <a:pos x="5" y="74"/>
              </a:cxn>
              <a:cxn ang="0">
                <a:pos x="10" y="77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2">
                <a:moveTo>
                  <a:pt x="5" y="0"/>
                </a:moveTo>
                <a:lnTo>
                  <a:pt x="0" y="0"/>
                </a:lnTo>
                <a:lnTo>
                  <a:pt x="0" y="79"/>
                </a:lnTo>
                <a:lnTo>
                  <a:pt x="2" y="79"/>
                </a:lnTo>
                <a:lnTo>
                  <a:pt x="2" y="81"/>
                </a:lnTo>
                <a:lnTo>
                  <a:pt x="316" y="81"/>
                </a:lnTo>
                <a:lnTo>
                  <a:pt x="322" y="77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6" y="0"/>
                </a:lnTo>
                <a:lnTo>
                  <a:pt x="5" y="0"/>
                </a:lnTo>
                <a:lnTo>
                  <a:pt x="5" y="7"/>
                </a:lnTo>
                <a:lnTo>
                  <a:pt x="316" y="7"/>
                </a:lnTo>
                <a:lnTo>
                  <a:pt x="311" y="4"/>
                </a:lnTo>
                <a:lnTo>
                  <a:pt x="311" y="77"/>
                </a:lnTo>
                <a:lnTo>
                  <a:pt x="316" y="74"/>
                </a:lnTo>
                <a:lnTo>
                  <a:pt x="5" y="74"/>
                </a:lnTo>
                <a:lnTo>
                  <a:pt x="10" y="77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7" name="Freeform 319"/>
          <p:cNvSpPr>
            <a:spLocks/>
          </p:cNvSpPr>
          <p:nvPr/>
        </p:nvSpPr>
        <p:spPr bwMode="auto">
          <a:xfrm>
            <a:off x="7705725" y="4660900"/>
            <a:ext cx="495300" cy="12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"/>
              </a:cxn>
              <a:cxn ang="0">
                <a:pos x="311" y="76"/>
              </a:cxn>
              <a:cxn ang="0">
                <a:pos x="311" y="0"/>
              </a:cxn>
              <a:cxn ang="0">
                <a:pos x="0" y="0"/>
              </a:cxn>
            </a:cxnLst>
            <a:rect l="0" t="0" r="r" b="b"/>
            <a:pathLst>
              <a:path w="312" h="77">
                <a:moveTo>
                  <a:pt x="0" y="0"/>
                </a:moveTo>
                <a:lnTo>
                  <a:pt x="0" y="76"/>
                </a:lnTo>
                <a:lnTo>
                  <a:pt x="311" y="76"/>
                </a:lnTo>
                <a:lnTo>
                  <a:pt x="31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8" name="Freeform 320"/>
          <p:cNvSpPr>
            <a:spLocks/>
          </p:cNvSpPr>
          <p:nvPr/>
        </p:nvSpPr>
        <p:spPr bwMode="auto">
          <a:xfrm>
            <a:off x="7697788" y="4654550"/>
            <a:ext cx="512762" cy="134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82"/>
              </a:cxn>
              <a:cxn ang="0">
                <a:pos x="2" y="82"/>
              </a:cxn>
              <a:cxn ang="0">
                <a:pos x="2" y="84"/>
              </a:cxn>
              <a:cxn ang="0">
                <a:pos x="316" y="84"/>
              </a:cxn>
              <a:cxn ang="0">
                <a:pos x="322" y="80"/>
              </a:cxn>
              <a:cxn ang="0">
                <a:pos x="322" y="2"/>
              </a:cxn>
              <a:cxn ang="0">
                <a:pos x="319" y="2"/>
              </a:cxn>
              <a:cxn ang="0">
                <a:pos x="319" y="0"/>
              </a:cxn>
              <a:cxn ang="0">
                <a:pos x="316" y="0"/>
              </a:cxn>
              <a:cxn ang="0">
                <a:pos x="5" y="0"/>
              </a:cxn>
              <a:cxn ang="0">
                <a:pos x="5" y="7"/>
              </a:cxn>
              <a:cxn ang="0">
                <a:pos x="316" y="7"/>
              </a:cxn>
              <a:cxn ang="0">
                <a:pos x="311" y="4"/>
              </a:cxn>
              <a:cxn ang="0">
                <a:pos x="311" y="80"/>
              </a:cxn>
              <a:cxn ang="0">
                <a:pos x="316" y="77"/>
              </a:cxn>
              <a:cxn ang="0">
                <a:pos x="5" y="77"/>
              </a:cxn>
              <a:cxn ang="0">
                <a:pos x="10" y="80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3" h="85">
                <a:moveTo>
                  <a:pt x="5" y="0"/>
                </a:moveTo>
                <a:lnTo>
                  <a:pt x="0" y="0"/>
                </a:lnTo>
                <a:lnTo>
                  <a:pt x="0" y="82"/>
                </a:lnTo>
                <a:lnTo>
                  <a:pt x="2" y="82"/>
                </a:lnTo>
                <a:lnTo>
                  <a:pt x="2" y="84"/>
                </a:lnTo>
                <a:lnTo>
                  <a:pt x="316" y="84"/>
                </a:lnTo>
                <a:lnTo>
                  <a:pt x="322" y="80"/>
                </a:lnTo>
                <a:lnTo>
                  <a:pt x="322" y="2"/>
                </a:lnTo>
                <a:lnTo>
                  <a:pt x="319" y="2"/>
                </a:lnTo>
                <a:lnTo>
                  <a:pt x="319" y="0"/>
                </a:lnTo>
                <a:lnTo>
                  <a:pt x="316" y="0"/>
                </a:lnTo>
                <a:lnTo>
                  <a:pt x="5" y="0"/>
                </a:lnTo>
                <a:lnTo>
                  <a:pt x="5" y="7"/>
                </a:lnTo>
                <a:lnTo>
                  <a:pt x="316" y="7"/>
                </a:lnTo>
                <a:lnTo>
                  <a:pt x="311" y="4"/>
                </a:lnTo>
                <a:lnTo>
                  <a:pt x="311" y="80"/>
                </a:lnTo>
                <a:lnTo>
                  <a:pt x="316" y="77"/>
                </a:lnTo>
                <a:lnTo>
                  <a:pt x="5" y="77"/>
                </a:lnTo>
                <a:lnTo>
                  <a:pt x="10" y="80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689" name="Rectangle 321"/>
          <p:cNvSpPr>
            <a:spLocks noChangeArrowheads="1"/>
          </p:cNvSpPr>
          <p:nvPr/>
        </p:nvSpPr>
        <p:spPr bwMode="auto">
          <a:xfrm>
            <a:off x="7810500" y="4492625"/>
            <a:ext cx="271463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Symbol" pitchFamily="18" charset="2"/>
              </a:rPr>
              <a:t></a:t>
            </a:r>
          </a:p>
        </p:txBody>
      </p:sp>
      <p:sp>
        <p:nvSpPr>
          <p:cNvPr id="58690" name="Rectangle 322"/>
          <p:cNvSpPr>
            <a:spLocks noChangeArrowheads="1"/>
          </p:cNvSpPr>
          <p:nvPr/>
        </p:nvSpPr>
        <p:spPr bwMode="auto">
          <a:xfrm>
            <a:off x="7780338" y="4224338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691" name="Rectangle 323"/>
          <p:cNvSpPr>
            <a:spLocks noChangeArrowheads="1"/>
          </p:cNvSpPr>
          <p:nvPr/>
        </p:nvSpPr>
        <p:spPr bwMode="auto">
          <a:xfrm>
            <a:off x="7818438" y="422433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692" name="Rectangle 324"/>
          <p:cNvSpPr>
            <a:spLocks noChangeArrowheads="1"/>
          </p:cNvSpPr>
          <p:nvPr/>
        </p:nvSpPr>
        <p:spPr bwMode="auto">
          <a:xfrm>
            <a:off x="7886700" y="4224338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693" name="Rectangle 325"/>
          <p:cNvSpPr>
            <a:spLocks noChangeArrowheads="1"/>
          </p:cNvSpPr>
          <p:nvPr/>
        </p:nvSpPr>
        <p:spPr bwMode="auto">
          <a:xfrm>
            <a:off x="7920038" y="4224338"/>
            <a:ext cx="22066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694" name="Rectangle 326"/>
          <p:cNvSpPr>
            <a:spLocks noChangeArrowheads="1"/>
          </p:cNvSpPr>
          <p:nvPr/>
        </p:nvSpPr>
        <p:spPr bwMode="auto">
          <a:xfrm>
            <a:off x="7788275" y="4641850"/>
            <a:ext cx="206375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695" name="Rectangle 327"/>
          <p:cNvSpPr>
            <a:spLocks noChangeArrowheads="1"/>
          </p:cNvSpPr>
          <p:nvPr/>
        </p:nvSpPr>
        <p:spPr bwMode="auto">
          <a:xfrm>
            <a:off x="7818438" y="4641850"/>
            <a:ext cx="225425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696" name="Rectangle 328"/>
          <p:cNvSpPr>
            <a:spLocks noChangeArrowheads="1"/>
          </p:cNvSpPr>
          <p:nvPr/>
        </p:nvSpPr>
        <p:spPr bwMode="auto">
          <a:xfrm>
            <a:off x="7881938" y="4641850"/>
            <a:ext cx="220662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697" name="Rectangle 329"/>
          <p:cNvSpPr>
            <a:spLocks noChangeArrowheads="1"/>
          </p:cNvSpPr>
          <p:nvPr/>
        </p:nvSpPr>
        <p:spPr bwMode="auto">
          <a:xfrm>
            <a:off x="7927975" y="4641850"/>
            <a:ext cx="215900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698" name="Rectangle 330"/>
          <p:cNvSpPr>
            <a:spLocks noChangeArrowheads="1"/>
          </p:cNvSpPr>
          <p:nvPr/>
        </p:nvSpPr>
        <p:spPr bwMode="auto">
          <a:xfrm>
            <a:off x="7975600" y="4641850"/>
            <a:ext cx="220663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699" name="Rectangle 331"/>
          <p:cNvSpPr>
            <a:spLocks noChangeArrowheads="1"/>
          </p:cNvSpPr>
          <p:nvPr/>
        </p:nvSpPr>
        <p:spPr bwMode="auto">
          <a:xfrm>
            <a:off x="7785100" y="4119563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700" name="Rectangle 332"/>
          <p:cNvSpPr>
            <a:spLocks noChangeArrowheads="1"/>
          </p:cNvSpPr>
          <p:nvPr/>
        </p:nvSpPr>
        <p:spPr bwMode="auto">
          <a:xfrm>
            <a:off x="7823200" y="4119563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8701" name="Rectangle 333"/>
          <p:cNvSpPr>
            <a:spLocks noChangeArrowheads="1"/>
          </p:cNvSpPr>
          <p:nvPr/>
        </p:nvSpPr>
        <p:spPr bwMode="auto">
          <a:xfrm>
            <a:off x="7813675" y="4381500"/>
            <a:ext cx="220663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702" name="Rectangle 334"/>
          <p:cNvSpPr>
            <a:spLocks noChangeArrowheads="1"/>
          </p:cNvSpPr>
          <p:nvPr/>
        </p:nvSpPr>
        <p:spPr bwMode="auto">
          <a:xfrm>
            <a:off x="6683375" y="2665413"/>
            <a:ext cx="2127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703" name="Rectangle 335"/>
          <p:cNvSpPr>
            <a:spLocks noChangeArrowheads="1"/>
          </p:cNvSpPr>
          <p:nvPr/>
        </p:nvSpPr>
        <p:spPr bwMode="auto">
          <a:xfrm>
            <a:off x="6713538" y="2665413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8704" name="Rectangle 336"/>
          <p:cNvSpPr>
            <a:spLocks noChangeArrowheads="1"/>
          </p:cNvSpPr>
          <p:nvPr/>
        </p:nvSpPr>
        <p:spPr bwMode="auto">
          <a:xfrm>
            <a:off x="6769100" y="2670175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</a:t>
            </a:r>
          </a:p>
        </p:txBody>
      </p:sp>
      <p:sp>
        <p:nvSpPr>
          <p:cNvPr id="58705" name="Rectangle 337"/>
          <p:cNvSpPr>
            <a:spLocks noChangeArrowheads="1"/>
          </p:cNvSpPr>
          <p:nvPr/>
        </p:nvSpPr>
        <p:spPr bwMode="auto">
          <a:xfrm>
            <a:off x="7292975" y="26812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706" name="Rectangle 338"/>
          <p:cNvSpPr>
            <a:spLocks noChangeArrowheads="1"/>
          </p:cNvSpPr>
          <p:nvPr/>
        </p:nvSpPr>
        <p:spPr bwMode="auto">
          <a:xfrm>
            <a:off x="7348538" y="26812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07" name="Rectangle 339"/>
          <p:cNvSpPr>
            <a:spLocks noChangeArrowheads="1"/>
          </p:cNvSpPr>
          <p:nvPr/>
        </p:nvSpPr>
        <p:spPr bwMode="auto">
          <a:xfrm>
            <a:off x="7378700" y="26812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08" name="Rectangle 340"/>
          <p:cNvSpPr>
            <a:spLocks noChangeArrowheads="1"/>
          </p:cNvSpPr>
          <p:nvPr/>
        </p:nvSpPr>
        <p:spPr bwMode="auto">
          <a:xfrm>
            <a:off x="7412038" y="26812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8709" name="Rectangle 341"/>
          <p:cNvSpPr>
            <a:spLocks noChangeArrowheads="1"/>
          </p:cNvSpPr>
          <p:nvPr/>
        </p:nvSpPr>
        <p:spPr bwMode="auto">
          <a:xfrm>
            <a:off x="7462838" y="2681288"/>
            <a:ext cx="21431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8710" name="Rectangle 342"/>
          <p:cNvSpPr>
            <a:spLocks noChangeArrowheads="1"/>
          </p:cNvSpPr>
          <p:nvPr/>
        </p:nvSpPr>
        <p:spPr bwMode="auto">
          <a:xfrm>
            <a:off x="7496175" y="26812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11" name="Rectangle 343"/>
          <p:cNvSpPr>
            <a:spLocks noChangeArrowheads="1"/>
          </p:cNvSpPr>
          <p:nvPr/>
        </p:nvSpPr>
        <p:spPr bwMode="auto">
          <a:xfrm>
            <a:off x="7526338" y="26812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712" name="Rectangle 344"/>
          <p:cNvSpPr>
            <a:spLocks noChangeArrowheads="1"/>
          </p:cNvSpPr>
          <p:nvPr/>
        </p:nvSpPr>
        <p:spPr bwMode="auto">
          <a:xfrm>
            <a:off x="7581900" y="26812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13" name="Rectangle 345"/>
          <p:cNvSpPr>
            <a:spLocks noChangeArrowheads="1"/>
          </p:cNvSpPr>
          <p:nvPr/>
        </p:nvSpPr>
        <p:spPr bwMode="auto">
          <a:xfrm>
            <a:off x="7610475" y="2681288"/>
            <a:ext cx="20955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8714" name="Rectangle 346"/>
          <p:cNvSpPr>
            <a:spLocks noChangeArrowheads="1"/>
          </p:cNvSpPr>
          <p:nvPr/>
        </p:nvSpPr>
        <p:spPr bwMode="auto">
          <a:xfrm>
            <a:off x="7640638" y="26812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8715" name="Rectangle 347"/>
          <p:cNvSpPr>
            <a:spLocks noChangeArrowheads="1"/>
          </p:cNvSpPr>
          <p:nvPr/>
        </p:nvSpPr>
        <p:spPr bwMode="auto">
          <a:xfrm>
            <a:off x="7699375" y="2681288"/>
            <a:ext cx="22542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716" name="Rectangle 348"/>
          <p:cNvSpPr>
            <a:spLocks noChangeArrowheads="1"/>
          </p:cNvSpPr>
          <p:nvPr/>
        </p:nvSpPr>
        <p:spPr bwMode="auto">
          <a:xfrm>
            <a:off x="7747000" y="2681288"/>
            <a:ext cx="220663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717" name="Rectangle 349"/>
          <p:cNvSpPr>
            <a:spLocks noChangeArrowheads="1"/>
          </p:cNvSpPr>
          <p:nvPr/>
        </p:nvSpPr>
        <p:spPr bwMode="auto">
          <a:xfrm>
            <a:off x="7788275" y="2681288"/>
            <a:ext cx="22542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8718" name="Rectangle 350"/>
          <p:cNvSpPr>
            <a:spLocks noChangeArrowheads="1"/>
          </p:cNvSpPr>
          <p:nvPr/>
        </p:nvSpPr>
        <p:spPr bwMode="auto">
          <a:xfrm>
            <a:off x="7835900" y="268128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19" name="Rectangle 351"/>
          <p:cNvSpPr>
            <a:spLocks noChangeArrowheads="1"/>
          </p:cNvSpPr>
          <p:nvPr/>
        </p:nvSpPr>
        <p:spPr bwMode="auto">
          <a:xfrm>
            <a:off x="7869238" y="26812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8720" name="Rectangle 352"/>
          <p:cNvSpPr>
            <a:spLocks noChangeArrowheads="1"/>
          </p:cNvSpPr>
          <p:nvPr/>
        </p:nvSpPr>
        <p:spPr bwMode="auto">
          <a:xfrm>
            <a:off x="7937500" y="2679700"/>
            <a:ext cx="2063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</a:t>
            </a:r>
          </a:p>
        </p:txBody>
      </p:sp>
      <p:sp>
        <p:nvSpPr>
          <p:cNvPr id="58721" name="Rectangle 353"/>
          <p:cNvSpPr>
            <a:spLocks noChangeArrowheads="1"/>
          </p:cNvSpPr>
          <p:nvPr/>
        </p:nvSpPr>
        <p:spPr bwMode="auto">
          <a:xfrm>
            <a:off x="6477000" y="2644775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8722" name="Rectangle 354"/>
          <p:cNvSpPr>
            <a:spLocks noChangeArrowheads="1"/>
          </p:cNvSpPr>
          <p:nvPr/>
        </p:nvSpPr>
        <p:spPr bwMode="auto">
          <a:xfrm>
            <a:off x="6367463" y="1725613"/>
            <a:ext cx="220662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723" name="Rectangle 355"/>
          <p:cNvSpPr>
            <a:spLocks noChangeArrowheads="1"/>
          </p:cNvSpPr>
          <p:nvPr/>
        </p:nvSpPr>
        <p:spPr bwMode="auto">
          <a:xfrm>
            <a:off x="6430963" y="1725613"/>
            <a:ext cx="2032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24" name="Rectangle 356"/>
          <p:cNvSpPr>
            <a:spLocks noChangeArrowheads="1"/>
          </p:cNvSpPr>
          <p:nvPr/>
        </p:nvSpPr>
        <p:spPr bwMode="auto">
          <a:xfrm>
            <a:off x="6464300" y="1725613"/>
            <a:ext cx="2032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25" name="Rectangle 357"/>
          <p:cNvSpPr>
            <a:spLocks noChangeArrowheads="1"/>
          </p:cNvSpPr>
          <p:nvPr/>
        </p:nvSpPr>
        <p:spPr bwMode="auto">
          <a:xfrm>
            <a:off x="6505575" y="1725613"/>
            <a:ext cx="20637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726" name="Rectangle 358"/>
          <p:cNvSpPr>
            <a:spLocks noChangeArrowheads="1"/>
          </p:cNvSpPr>
          <p:nvPr/>
        </p:nvSpPr>
        <p:spPr bwMode="auto">
          <a:xfrm>
            <a:off x="6543675" y="1725613"/>
            <a:ext cx="22542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8727" name="Rectangle 359"/>
          <p:cNvSpPr>
            <a:spLocks noChangeArrowheads="1"/>
          </p:cNvSpPr>
          <p:nvPr/>
        </p:nvSpPr>
        <p:spPr bwMode="auto">
          <a:xfrm>
            <a:off x="6700838" y="1725613"/>
            <a:ext cx="22542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8728" name="Rectangle 360"/>
          <p:cNvSpPr>
            <a:spLocks noChangeArrowheads="1"/>
          </p:cNvSpPr>
          <p:nvPr/>
        </p:nvSpPr>
        <p:spPr bwMode="auto">
          <a:xfrm>
            <a:off x="6756400" y="1725613"/>
            <a:ext cx="2032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29" name="Rectangle 361"/>
          <p:cNvSpPr>
            <a:spLocks noChangeArrowheads="1"/>
          </p:cNvSpPr>
          <p:nvPr/>
        </p:nvSpPr>
        <p:spPr bwMode="auto">
          <a:xfrm>
            <a:off x="6794500" y="1725613"/>
            <a:ext cx="2032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730" name="Rectangle 362"/>
          <p:cNvSpPr>
            <a:spLocks noChangeArrowheads="1"/>
          </p:cNvSpPr>
          <p:nvPr/>
        </p:nvSpPr>
        <p:spPr bwMode="auto">
          <a:xfrm>
            <a:off x="5338763" y="1698625"/>
            <a:ext cx="2317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8731" name="Rectangle 363"/>
          <p:cNvSpPr>
            <a:spLocks noChangeArrowheads="1"/>
          </p:cNvSpPr>
          <p:nvPr/>
        </p:nvSpPr>
        <p:spPr bwMode="auto">
          <a:xfrm>
            <a:off x="7102475" y="2674938"/>
            <a:ext cx="22542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8732" name="Line 364"/>
          <p:cNvSpPr>
            <a:spLocks noChangeShapeType="1"/>
          </p:cNvSpPr>
          <p:nvPr/>
        </p:nvSpPr>
        <p:spPr bwMode="auto">
          <a:xfrm>
            <a:off x="6848475" y="1965325"/>
            <a:ext cx="935038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33" name="Freeform 365"/>
          <p:cNvSpPr>
            <a:spLocks/>
          </p:cNvSpPr>
          <p:nvPr/>
        </p:nvSpPr>
        <p:spPr bwMode="auto">
          <a:xfrm>
            <a:off x="7599363" y="2509838"/>
            <a:ext cx="192087" cy="14922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0" y="93"/>
              </a:cxn>
              <a:cxn ang="0">
                <a:pos x="0" y="61"/>
              </a:cxn>
              <a:cxn ang="0">
                <a:pos x="80" y="63"/>
              </a:cxn>
              <a:cxn ang="0">
                <a:pos x="80" y="0"/>
              </a:cxn>
            </a:cxnLst>
            <a:rect l="0" t="0" r="r" b="b"/>
            <a:pathLst>
              <a:path w="121" h="94">
                <a:moveTo>
                  <a:pt x="80" y="0"/>
                </a:moveTo>
                <a:lnTo>
                  <a:pt x="120" y="93"/>
                </a:lnTo>
                <a:lnTo>
                  <a:pt x="0" y="61"/>
                </a:lnTo>
                <a:lnTo>
                  <a:pt x="80" y="63"/>
                </a:lnTo>
                <a:lnTo>
                  <a:pt x="8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34" name="Line 366"/>
          <p:cNvSpPr>
            <a:spLocks noChangeShapeType="1"/>
          </p:cNvSpPr>
          <p:nvPr/>
        </p:nvSpPr>
        <p:spPr bwMode="auto">
          <a:xfrm flipV="1">
            <a:off x="5600700" y="1914525"/>
            <a:ext cx="41275" cy="733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35" name="Freeform 367"/>
          <p:cNvSpPr>
            <a:spLocks/>
          </p:cNvSpPr>
          <p:nvPr/>
        </p:nvSpPr>
        <p:spPr bwMode="auto">
          <a:xfrm>
            <a:off x="5546725" y="1920875"/>
            <a:ext cx="184150" cy="1460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64" y="0"/>
              </a:cxn>
              <a:cxn ang="0">
                <a:pos x="115" y="91"/>
              </a:cxn>
              <a:cxn ang="0">
                <a:pos x="62" y="44"/>
              </a:cxn>
              <a:cxn ang="0">
                <a:pos x="0" y="85"/>
              </a:cxn>
            </a:cxnLst>
            <a:rect l="0" t="0" r="r" b="b"/>
            <a:pathLst>
              <a:path w="116" h="92">
                <a:moveTo>
                  <a:pt x="0" y="85"/>
                </a:moveTo>
                <a:lnTo>
                  <a:pt x="64" y="0"/>
                </a:lnTo>
                <a:lnTo>
                  <a:pt x="115" y="91"/>
                </a:lnTo>
                <a:lnTo>
                  <a:pt x="62" y="44"/>
                </a:lnTo>
                <a:lnTo>
                  <a:pt x="0" y="8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36" name="Line 368"/>
          <p:cNvSpPr>
            <a:spLocks noChangeShapeType="1"/>
          </p:cNvSpPr>
          <p:nvPr/>
        </p:nvSpPr>
        <p:spPr bwMode="auto">
          <a:xfrm flipH="1" flipV="1">
            <a:off x="5591175" y="1952625"/>
            <a:ext cx="1633538" cy="717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37" name="Freeform 369"/>
          <p:cNvSpPr>
            <a:spLocks/>
          </p:cNvSpPr>
          <p:nvPr/>
        </p:nvSpPr>
        <p:spPr bwMode="auto">
          <a:xfrm>
            <a:off x="5597525" y="1958975"/>
            <a:ext cx="209550" cy="130175"/>
          </a:xfrm>
          <a:custGeom>
            <a:avLst/>
            <a:gdLst/>
            <a:ahLst/>
            <a:cxnLst>
              <a:cxn ang="0">
                <a:pos x="72" y="81"/>
              </a:cxn>
              <a:cxn ang="0">
                <a:pos x="0" y="0"/>
              </a:cxn>
              <a:cxn ang="0">
                <a:pos x="131" y="8"/>
              </a:cxn>
              <a:cxn ang="0">
                <a:pos x="51" y="22"/>
              </a:cxn>
              <a:cxn ang="0">
                <a:pos x="72" y="81"/>
              </a:cxn>
            </a:cxnLst>
            <a:rect l="0" t="0" r="r" b="b"/>
            <a:pathLst>
              <a:path w="132" h="82">
                <a:moveTo>
                  <a:pt x="72" y="81"/>
                </a:moveTo>
                <a:lnTo>
                  <a:pt x="0" y="0"/>
                </a:lnTo>
                <a:lnTo>
                  <a:pt x="131" y="8"/>
                </a:lnTo>
                <a:lnTo>
                  <a:pt x="51" y="22"/>
                </a:lnTo>
                <a:lnTo>
                  <a:pt x="72" y="8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38" name="Line 370"/>
          <p:cNvSpPr>
            <a:spLocks noChangeShapeType="1"/>
          </p:cNvSpPr>
          <p:nvPr/>
        </p:nvSpPr>
        <p:spPr bwMode="auto">
          <a:xfrm>
            <a:off x="7985125" y="2901950"/>
            <a:ext cx="0" cy="1017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39" name="Freeform 371"/>
          <p:cNvSpPr>
            <a:spLocks/>
          </p:cNvSpPr>
          <p:nvPr/>
        </p:nvSpPr>
        <p:spPr bwMode="auto">
          <a:xfrm>
            <a:off x="7891463" y="3786188"/>
            <a:ext cx="188912" cy="141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59" y="88"/>
              </a:cxn>
              <a:cxn ang="0">
                <a:pos x="0" y="0"/>
              </a:cxn>
              <a:cxn ang="0">
                <a:pos x="59" y="44"/>
              </a:cxn>
              <a:cxn ang="0">
                <a:pos x="118" y="0"/>
              </a:cxn>
            </a:cxnLst>
            <a:rect l="0" t="0" r="r" b="b"/>
            <a:pathLst>
              <a:path w="119" h="89">
                <a:moveTo>
                  <a:pt x="118" y="0"/>
                </a:moveTo>
                <a:lnTo>
                  <a:pt x="59" y="88"/>
                </a:lnTo>
                <a:lnTo>
                  <a:pt x="0" y="0"/>
                </a:lnTo>
                <a:lnTo>
                  <a:pt x="59" y="44"/>
                </a:lnTo>
                <a:lnTo>
                  <a:pt x="1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0" name="Freeform 372"/>
          <p:cNvSpPr>
            <a:spLocks/>
          </p:cNvSpPr>
          <p:nvPr/>
        </p:nvSpPr>
        <p:spPr bwMode="auto">
          <a:xfrm>
            <a:off x="7731125" y="38877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1" name="Freeform 373"/>
          <p:cNvSpPr>
            <a:spLocks/>
          </p:cNvSpPr>
          <p:nvPr/>
        </p:nvSpPr>
        <p:spPr bwMode="auto">
          <a:xfrm>
            <a:off x="7697788" y="3875088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2" name="Freeform 374"/>
          <p:cNvSpPr>
            <a:spLocks/>
          </p:cNvSpPr>
          <p:nvPr/>
        </p:nvSpPr>
        <p:spPr bwMode="auto">
          <a:xfrm>
            <a:off x="7667625" y="38655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3" name="Freeform 375"/>
          <p:cNvSpPr>
            <a:spLocks/>
          </p:cNvSpPr>
          <p:nvPr/>
        </p:nvSpPr>
        <p:spPr bwMode="auto">
          <a:xfrm>
            <a:off x="7637463" y="38528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4" name="Freeform 376"/>
          <p:cNvSpPr>
            <a:spLocks/>
          </p:cNvSpPr>
          <p:nvPr/>
        </p:nvSpPr>
        <p:spPr bwMode="auto">
          <a:xfrm>
            <a:off x="7608888" y="3843338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5" name="Freeform 377"/>
          <p:cNvSpPr>
            <a:spLocks/>
          </p:cNvSpPr>
          <p:nvPr/>
        </p:nvSpPr>
        <p:spPr bwMode="auto">
          <a:xfrm>
            <a:off x="7573963" y="38306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6" name="Freeform 378"/>
          <p:cNvSpPr>
            <a:spLocks/>
          </p:cNvSpPr>
          <p:nvPr/>
        </p:nvSpPr>
        <p:spPr bwMode="auto">
          <a:xfrm>
            <a:off x="7545388" y="3821113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7" name="Freeform 379"/>
          <p:cNvSpPr>
            <a:spLocks/>
          </p:cNvSpPr>
          <p:nvPr/>
        </p:nvSpPr>
        <p:spPr bwMode="auto">
          <a:xfrm>
            <a:off x="7515225" y="38084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8" name="Freeform 380"/>
          <p:cNvSpPr>
            <a:spLocks/>
          </p:cNvSpPr>
          <p:nvPr/>
        </p:nvSpPr>
        <p:spPr bwMode="auto">
          <a:xfrm>
            <a:off x="7485063" y="37988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49" name="Freeform 381"/>
          <p:cNvSpPr>
            <a:spLocks/>
          </p:cNvSpPr>
          <p:nvPr/>
        </p:nvSpPr>
        <p:spPr bwMode="auto">
          <a:xfrm>
            <a:off x="7451725" y="37861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0" name="Freeform 382"/>
          <p:cNvSpPr>
            <a:spLocks/>
          </p:cNvSpPr>
          <p:nvPr/>
        </p:nvSpPr>
        <p:spPr bwMode="auto">
          <a:xfrm>
            <a:off x="7421563" y="37766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1" name="Freeform 383"/>
          <p:cNvSpPr>
            <a:spLocks/>
          </p:cNvSpPr>
          <p:nvPr/>
        </p:nvSpPr>
        <p:spPr bwMode="auto">
          <a:xfrm>
            <a:off x="7392988" y="3765550"/>
            <a:ext cx="7937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3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2" name="Freeform 384"/>
          <p:cNvSpPr>
            <a:spLocks/>
          </p:cNvSpPr>
          <p:nvPr/>
        </p:nvSpPr>
        <p:spPr bwMode="auto">
          <a:xfrm>
            <a:off x="7362825" y="375602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3" name="Freeform 385"/>
          <p:cNvSpPr>
            <a:spLocks/>
          </p:cNvSpPr>
          <p:nvPr/>
        </p:nvSpPr>
        <p:spPr bwMode="auto">
          <a:xfrm>
            <a:off x="7329488" y="3743325"/>
            <a:ext cx="7937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4" name="Freeform 386"/>
          <p:cNvSpPr>
            <a:spLocks/>
          </p:cNvSpPr>
          <p:nvPr/>
        </p:nvSpPr>
        <p:spPr bwMode="auto">
          <a:xfrm>
            <a:off x="7299325" y="373380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5" name="Freeform 387"/>
          <p:cNvSpPr>
            <a:spLocks/>
          </p:cNvSpPr>
          <p:nvPr/>
        </p:nvSpPr>
        <p:spPr bwMode="auto">
          <a:xfrm>
            <a:off x="7269163" y="37211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6" name="Freeform 388"/>
          <p:cNvSpPr>
            <a:spLocks/>
          </p:cNvSpPr>
          <p:nvPr/>
        </p:nvSpPr>
        <p:spPr bwMode="auto">
          <a:xfrm>
            <a:off x="7240588" y="3711575"/>
            <a:ext cx="7937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7" name="Freeform 389"/>
          <p:cNvSpPr>
            <a:spLocks/>
          </p:cNvSpPr>
          <p:nvPr/>
        </p:nvSpPr>
        <p:spPr bwMode="auto">
          <a:xfrm>
            <a:off x="7205663" y="36988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8" name="Freeform 390"/>
          <p:cNvSpPr>
            <a:spLocks/>
          </p:cNvSpPr>
          <p:nvPr/>
        </p:nvSpPr>
        <p:spPr bwMode="auto">
          <a:xfrm>
            <a:off x="7177088" y="3689350"/>
            <a:ext cx="7937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59" name="Freeform 391"/>
          <p:cNvSpPr>
            <a:spLocks/>
          </p:cNvSpPr>
          <p:nvPr/>
        </p:nvSpPr>
        <p:spPr bwMode="auto">
          <a:xfrm>
            <a:off x="7146925" y="36766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0" name="Freeform 392"/>
          <p:cNvSpPr>
            <a:spLocks/>
          </p:cNvSpPr>
          <p:nvPr/>
        </p:nvSpPr>
        <p:spPr bwMode="auto">
          <a:xfrm>
            <a:off x="7116763" y="36671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1" name="Freeform 393"/>
          <p:cNvSpPr>
            <a:spLocks/>
          </p:cNvSpPr>
          <p:nvPr/>
        </p:nvSpPr>
        <p:spPr bwMode="auto">
          <a:xfrm>
            <a:off x="7083425" y="36544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2" name="Freeform 394"/>
          <p:cNvSpPr>
            <a:spLocks/>
          </p:cNvSpPr>
          <p:nvPr/>
        </p:nvSpPr>
        <p:spPr bwMode="auto">
          <a:xfrm>
            <a:off x="7053263" y="36449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3" name="Freeform 395"/>
          <p:cNvSpPr>
            <a:spLocks/>
          </p:cNvSpPr>
          <p:nvPr/>
        </p:nvSpPr>
        <p:spPr bwMode="auto">
          <a:xfrm>
            <a:off x="7024688" y="3632200"/>
            <a:ext cx="7937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4" name="Freeform 396"/>
          <p:cNvSpPr>
            <a:spLocks/>
          </p:cNvSpPr>
          <p:nvPr/>
        </p:nvSpPr>
        <p:spPr bwMode="auto">
          <a:xfrm>
            <a:off x="6994525" y="36226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5" name="Freeform 397"/>
          <p:cNvSpPr>
            <a:spLocks/>
          </p:cNvSpPr>
          <p:nvPr/>
        </p:nvSpPr>
        <p:spPr bwMode="auto">
          <a:xfrm>
            <a:off x="6961188" y="3609975"/>
            <a:ext cx="7937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6" name="Freeform 398"/>
          <p:cNvSpPr>
            <a:spLocks/>
          </p:cNvSpPr>
          <p:nvPr/>
        </p:nvSpPr>
        <p:spPr bwMode="auto">
          <a:xfrm>
            <a:off x="6931025" y="36004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7" name="Freeform 399"/>
          <p:cNvSpPr>
            <a:spLocks/>
          </p:cNvSpPr>
          <p:nvPr/>
        </p:nvSpPr>
        <p:spPr bwMode="auto">
          <a:xfrm>
            <a:off x="6900863" y="3589338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8" name="Freeform 400"/>
          <p:cNvSpPr>
            <a:spLocks/>
          </p:cNvSpPr>
          <p:nvPr/>
        </p:nvSpPr>
        <p:spPr bwMode="auto">
          <a:xfrm>
            <a:off x="6872288" y="3579813"/>
            <a:ext cx="7937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69" name="Freeform 401"/>
          <p:cNvSpPr>
            <a:spLocks/>
          </p:cNvSpPr>
          <p:nvPr/>
        </p:nvSpPr>
        <p:spPr bwMode="auto">
          <a:xfrm>
            <a:off x="6837363" y="35671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0" name="Freeform 402"/>
          <p:cNvSpPr>
            <a:spLocks/>
          </p:cNvSpPr>
          <p:nvPr/>
        </p:nvSpPr>
        <p:spPr bwMode="auto">
          <a:xfrm>
            <a:off x="6808788" y="3557588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1" name="Freeform 403"/>
          <p:cNvSpPr>
            <a:spLocks/>
          </p:cNvSpPr>
          <p:nvPr/>
        </p:nvSpPr>
        <p:spPr bwMode="auto">
          <a:xfrm>
            <a:off x="6778625" y="35448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2" name="Freeform 404"/>
          <p:cNvSpPr>
            <a:spLocks/>
          </p:cNvSpPr>
          <p:nvPr/>
        </p:nvSpPr>
        <p:spPr bwMode="auto">
          <a:xfrm>
            <a:off x="6748463" y="35353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3" name="Freeform 405"/>
          <p:cNvSpPr>
            <a:spLocks/>
          </p:cNvSpPr>
          <p:nvPr/>
        </p:nvSpPr>
        <p:spPr bwMode="auto">
          <a:xfrm>
            <a:off x="6715125" y="35226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4" name="Freeform 406"/>
          <p:cNvSpPr>
            <a:spLocks/>
          </p:cNvSpPr>
          <p:nvPr/>
        </p:nvSpPr>
        <p:spPr bwMode="auto">
          <a:xfrm>
            <a:off x="6684963" y="35131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5" name="Freeform 407"/>
          <p:cNvSpPr>
            <a:spLocks/>
          </p:cNvSpPr>
          <p:nvPr/>
        </p:nvSpPr>
        <p:spPr bwMode="auto">
          <a:xfrm>
            <a:off x="6656388" y="3500438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6" name="Freeform 408"/>
          <p:cNvSpPr>
            <a:spLocks/>
          </p:cNvSpPr>
          <p:nvPr/>
        </p:nvSpPr>
        <p:spPr bwMode="auto">
          <a:xfrm>
            <a:off x="6626225" y="34909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7" name="Freeform 409"/>
          <p:cNvSpPr>
            <a:spLocks/>
          </p:cNvSpPr>
          <p:nvPr/>
        </p:nvSpPr>
        <p:spPr bwMode="auto">
          <a:xfrm>
            <a:off x="6592888" y="3478213"/>
            <a:ext cx="7937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8" name="Freeform 410"/>
          <p:cNvSpPr>
            <a:spLocks/>
          </p:cNvSpPr>
          <p:nvPr/>
        </p:nvSpPr>
        <p:spPr bwMode="auto">
          <a:xfrm>
            <a:off x="6562725" y="34686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79" name="Freeform 411"/>
          <p:cNvSpPr>
            <a:spLocks/>
          </p:cNvSpPr>
          <p:nvPr/>
        </p:nvSpPr>
        <p:spPr bwMode="auto">
          <a:xfrm>
            <a:off x="6534150" y="34559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0" name="Freeform 412"/>
          <p:cNvSpPr>
            <a:spLocks/>
          </p:cNvSpPr>
          <p:nvPr/>
        </p:nvSpPr>
        <p:spPr bwMode="auto">
          <a:xfrm>
            <a:off x="6503988" y="34464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1" name="Freeform 413"/>
          <p:cNvSpPr>
            <a:spLocks/>
          </p:cNvSpPr>
          <p:nvPr/>
        </p:nvSpPr>
        <p:spPr bwMode="auto">
          <a:xfrm>
            <a:off x="6470650" y="34337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2" name="Freeform 414"/>
          <p:cNvSpPr>
            <a:spLocks/>
          </p:cNvSpPr>
          <p:nvPr/>
        </p:nvSpPr>
        <p:spPr bwMode="auto">
          <a:xfrm>
            <a:off x="6440488" y="34242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3" name="Freeform 415"/>
          <p:cNvSpPr>
            <a:spLocks/>
          </p:cNvSpPr>
          <p:nvPr/>
        </p:nvSpPr>
        <p:spPr bwMode="auto">
          <a:xfrm>
            <a:off x="6410325" y="3413125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4" name="Freeform 416"/>
          <p:cNvSpPr>
            <a:spLocks/>
          </p:cNvSpPr>
          <p:nvPr/>
        </p:nvSpPr>
        <p:spPr bwMode="auto">
          <a:xfrm>
            <a:off x="6381750" y="3403600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5" name="Freeform 417"/>
          <p:cNvSpPr>
            <a:spLocks/>
          </p:cNvSpPr>
          <p:nvPr/>
        </p:nvSpPr>
        <p:spPr bwMode="auto">
          <a:xfrm>
            <a:off x="6346825" y="33909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6" name="Freeform 418"/>
          <p:cNvSpPr>
            <a:spLocks/>
          </p:cNvSpPr>
          <p:nvPr/>
        </p:nvSpPr>
        <p:spPr bwMode="auto">
          <a:xfrm>
            <a:off x="6318250" y="33813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7" name="Freeform 419"/>
          <p:cNvSpPr>
            <a:spLocks/>
          </p:cNvSpPr>
          <p:nvPr/>
        </p:nvSpPr>
        <p:spPr bwMode="auto">
          <a:xfrm>
            <a:off x="6288088" y="33686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8" name="Freeform 420"/>
          <p:cNvSpPr>
            <a:spLocks/>
          </p:cNvSpPr>
          <p:nvPr/>
        </p:nvSpPr>
        <p:spPr bwMode="auto">
          <a:xfrm>
            <a:off x="6257925" y="33591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89" name="Freeform 421"/>
          <p:cNvSpPr>
            <a:spLocks/>
          </p:cNvSpPr>
          <p:nvPr/>
        </p:nvSpPr>
        <p:spPr bwMode="auto">
          <a:xfrm>
            <a:off x="6224588" y="33464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0" name="Freeform 422"/>
          <p:cNvSpPr>
            <a:spLocks/>
          </p:cNvSpPr>
          <p:nvPr/>
        </p:nvSpPr>
        <p:spPr bwMode="auto">
          <a:xfrm>
            <a:off x="6194425" y="33369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1" name="Freeform 423"/>
          <p:cNvSpPr>
            <a:spLocks/>
          </p:cNvSpPr>
          <p:nvPr/>
        </p:nvSpPr>
        <p:spPr bwMode="auto">
          <a:xfrm>
            <a:off x="6165850" y="33242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2" name="Freeform 424"/>
          <p:cNvSpPr>
            <a:spLocks/>
          </p:cNvSpPr>
          <p:nvPr/>
        </p:nvSpPr>
        <p:spPr bwMode="auto">
          <a:xfrm>
            <a:off x="6135688" y="331470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3" name="Freeform 425"/>
          <p:cNvSpPr>
            <a:spLocks/>
          </p:cNvSpPr>
          <p:nvPr/>
        </p:nvSpPr>
        <p:spPr bwMode="auto">
          <a:xfrm>
            <a:off x="6102350" y="33020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4" name="Freeform 426"/>
          <p:cNvSpPr>
            <a:spLocks/>
          </p:cNvSpPr>
          <p:nvPr/>
        </p:nvSpPr>
        <p:spPr bwMode="auto">
          <a:xfrm>
            <a:off x="6072188" y="32924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5" name="Freeform 427"/>
          <p:cNvSpPr>
            <a:spLocks/>
          </p:cNvSpPr>
          <p:nvPr/>
        </p:nvSpPr>
        <p:spPr bwMode="auto">
          <a:xfrm>
            <a:off x="6042025" y="32797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6" name="Freeform 428"/>
          <p:cNvSpPr>
            <a:spLocks/>
          </p:cNvSpPr>
          <p:nvPr/>
        </p:nvSpPr>
        <p:spPr bwMode="auto">
          <a:xfrm>
            <a:off x="6013450" y="32702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7" name="Freeform 429"/>
          <p:cNvSpPr>
            <a:spLocks/>
          </p:cNvSpPr>
          <p:nvPr/>
        </p:nvSpPr>
        <p:spPr bwMode="auto">
          <a:xfrm>
            <a:off x="5978525" y="32575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8" name="Freeform 430"/>
          <p:cNvSpPr>
            <a:spLocks/>
          </p:cNvSpPr>
          <p:nvPr/>
        </p:nvSpPr>
        <p:spPr bwMode="auto">
          <a:xfrm>
            <a:off x="5949950" y="32480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799" name="Freeform 431"/>
          <p:cNvSpPr>
            <a:spLocks/>
          </p:cNvSpPr>
          <p:nvPr/>
        </p:nvSpPr>
        <p:spPr bwMode="auto">
          <a:xfrm>
            <a:off x="5919788" y="3236913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4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0" name="Freeform 432"/>
          <p:cNvSpPr>
            <a:spLocks/>
          </p:cNvSpPr>
          <p:nvPr/>
        </p:nvSpPr>
        <p:spPr bwMode="auto">
          <a:xfrm>
            <a:off x="5889625" y="3227388"/>
            <a:ext cx="9525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3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1" name="Freeform 433"/>
          <p:cNvSpPr>
            <a:spLocks/>
          </p:cNvSpPr>
          <p:nvPr/>
        </p:nvSpPr>
        <p:spPr bwMode="auto">
          <a:xfrm>
            <a:off x="5856288" y="321468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2" name="Freeform 434"/>
          <p:cNvSpPr>
            <a:spLocks/>
          </p:cNvSpPr>
          <p:nvPr/>
        </p:nvSpPr>
        <p:spPr bwMode="auto">
          <a:xfrm>
            <a:off x="5826125" y="320516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3" name="Freeform 435"/>
          <p:cNvSpPr>
            <a:spLocks/>
          </p:cNvSpPr>
          <p:nvPr/>
        </p:nvSpPr>
        <p:spPr bwMode="auto">
          <a:xfrm>
            <a:off x="5797550" y="31924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4" name="Freeform 436"/>
          <p:cNvSpPr>
            <a:spLocks/>
          </p:cNvSpPr>
          <p:nvPr/>
        </p:nvSpPr>
        <p:spPr bwMode="auto">
          <a:xfrm>
            <a:off x="5767388" y="31829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5" name="Freeform 437"/>
          <p:cNvSpPr>
            <a:spLocks/>
          </p:cNvSpPr>
          <p:nvPr/>
        </p:nvSpPr>
        <p:spPr bwMode="auto">
          <a:xfrm>
            <a:off x="5734050" y="317023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6" name="Freeform 438"/>
          <p:cNvSpPr>
            <a:spLocks/>
          </p:cNvSpPr>
          <p:nvPr/>
        </p:nvSpPr>
        <p:spPr bwMode="auto">
          <a:xfrm>
            <a:off x="5703888" y="316071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7" name="Freeform 439"/>
          <p:cNvSpPr>
            <a:spLocks/>
          </p:cNvSpPr>
          <p:nvPr/>
        </p:nvSpPr>
        <p:spPr bwMode="auto">
          <a:xfrm>
            <a:off x="5673725" y="31480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8" name="Freeform 440"/>
          <p:cNvSpPr>
            <a:spLocks/>
          </p:cNvSpPr>
          <p:nvPr/>
        </p:nvSpPr>
        <p:spPr bwMode="auto">
          <a:xfrm>
            <a:off x="5645150" y="3138488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09" name="Freeform 441"/>
          <p:cNvSpPr>
            <a:spLocks/>
          </p:cNvSpPr>
          <p:nvPr/>
        </p:nvSpPr>
        <p:spPr bwMode="auto">
          <a:xfrm>
            <a:off x="5610225" y="312578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0" name="Freeform 442"/>
          <p:cNvSpPr>
            <a:spLocks/>
          </p:cNvSpPr>
          <p:nvPr/>
        </p:nvSpPr>
        <p:spPr bwMode="auto">
          <a:xfrm>
            <a:off x="5581650" y="3116263"/>
            <a:ext cx="7938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1" name="Freeform 443"/>
          <p:cNvSpPr>
            <a:spLocks/>
          </p:cNvSpPr>
          <p:nvPr/>
        </p:nvSpPr>
        <p:spPr bwMode="auto">
          <a:xfrm>
            <a:off x="5551488" y="3103563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2" name="Freeform 444"/>
          <p:cNvSpPr>
            <a:spLocks/>
          </p:cNvSpPr>
          <p:nvPr/>
        </p:nvSpPr>
        <p:spPr bwMode="auto">
          <a:xfrm>
            <a:off x="5521325" y="3094038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3" name="Freeform 445"/>
          <p:cNvSpPr>
            <a:spLocks/>
          </p:cNvSpPr>
          <p:nvPr/>
        </p:nvSpPr>
        <p:spPr bwMode="auto">
          <a:xfrm>
            <a:off x="5487988" y="3081338"/>
            <a:ext cx="9525" cy="476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4" name="Freeform 446"/>
          <p:cNvSpPr>
            <a:spLocks/>
          </p:cNvSpPr>
          <p:nvPr/>
        </p:nvSpPr>
        <p:spPr bwMode="auto">
          <a:xfrm>
            <a:off x="5457825" y="3071813"/>
            <a:ext cx="9525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5" name="Freeform 447"/>
          <p:cNvSpPr>
            <a:spLocks/>
          </p:cNvSpPr>
          <p:nvPr/>
        </p:nvSpPr>
        <p:spPr bwMode="auto">
          <a:xfrm>
            <a:off x="5429250" y="3060700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3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6" name="Freeform 448"/>
          <p:cNvSpPr>
            <a:spLocks/>
          </p:cNvSpPr>
          <p:nvPr/>
        </p:nvSpPr>
        <p:spPr bwMode="auto">
          <a:xfrm>
            <a:off x="5399088" y="3051175"/>
            <a:ext cx="952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5" y="1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7" name="Freeform 449"/>
          <p:cNvSpPr>
            <a:spLocks/>
          </p:cNvSpPr>
          <p:nvPr/>
        </p:nvSpPr>
        <p:spPr bwMode="auto">
          <a:xfrm>
            <a:off x="5365750" y="303847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8" name="Freeform 450"/>
          <p:cNvSpPr>
            <a:spLocks/>
          </p:cNvSpPr>
          <p:nvPr/>
        </p:nvSpPr>
        <p:spPr bwMode="auto">
          <a:xfrm>
            <a:off x="5335588" y="302895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19" name="Freeform 451"/>
          <p:cNvSpPr>
            <a:spLocks/>
          </p:cNvSpPr>
          <p:nvPr/>
        </p:nvSpPr>
        <p:spPr bwMode="auto">
          <a:xfrm>
            <a:off x="5305425" y="30162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0" name="Freeform 452"/>
          <p:cNvSpPr>
            <a:spLocks/>
          </p:cNvSpPr>
          <p:nvPr/>
        </p:nvSpPr>
        <p:spPr bwMode="auto">
          <a:xfrm>
            <a:off x="5276850" y="30067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4" y="1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4" y="1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1" name="Freeform 453"/>
          <p:cNvSpPr>
            <a:spLocks/>
          </p:cNvSpPr>
          <p:nvPr/>
        </p:nvSpPr>
        <p:spPr bwMode="auto">
          <a:xfrm>
            <a:off x="5241925" y="299402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2" name="Freeform 454"/>
          <p:cNvSpPr>
            <a:spLocks/>
          </p:cNvSpPr>
          <p:nvPr/>
        </p:nvSpPr>
        <p:spPr bwMode="auto">
          <a:xfrm>
            <a:off x="5213350" y="298450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3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3" name="Freeform 455"/>
          <p:cNvSpPr>
            <a:spLocks/>
          </p:cNvSpPr>
          <p:nvPr/>
        </p:nvSpPr>
        <p:spPr bwMode="auto">
          <a:xfrm>
            <a:off x="5183188" y="297180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4" name="Freeform 456"/>
          <p:cNvSpPr>
            <a:spLocks/>
          </p:cNvSpPr>
          <p:nvPr/>
        </p:nvSpPr>
        <p:spPr bwMode="auto">
          <a:xfrm>
            <a:off x="5153025" y="2962275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3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5" name="Freeform 457"/>
          <p:cNvSpPr>
            <a:spLocks/>
          </p:cNvSpPr>
          <p:nvPr/>
        </p:nvSpPr>
        <p:spPr bwMode="auto">
          <a:xfrm>
            <a:off x="5119688" y="294957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6" name="Freeform 458"/>
          <p:cNvSpPr>
            <a:spLocks/>
          </p:cNvSpPr>
          <p:nvPr/>
        </p:nvSpPr>
        <p:spPr bwMode="auto">
          <a:xfrm>
            <a:off x="5089525" y="294005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7" name="Freeform 459"/>
          <p:cNvSpPr>
            <a:spLocks/>
          </p:cNvSpPr>
          <p:nvPr/>
        </p:nvSpPr>
        <p:spPr bwMode="auto">
          <a:xfrm>
            <a:off x="5060950" y="2927350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8" name="Freeform 460"/>
          <p:cNvSpPr>
            <a:spLocks/>
          </p:cNvSpPr>
          <p:nvPr/>
        </p:nvSpPr>
        <p:spPr bwMode="auto">
          <a:xfrm>
            <a:off x="5030788" y="2917825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2"/>
              </a:cxn>
              <a:cxn ang="0">
                <a:pos x="5" y="1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2" y="2"/>
                </a:lnTo>
                <a:lnTo>
                  <a:pt x="5" y="1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29" name="Freeform 461"/>
          <p:cNvSpPr>
            <a:spLocks/>
          </p:cNvSpPr>
          <p:nvPr/>
        </p:nvSpPr>
        <p:spPr bwMode="auto">
          <a:xfrm>
            <a:off x="4997450" y="2905125"/>
            <a:ext cx="7938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4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0" name="Freeform 462"/>
          <p:cNvSpPr>
            <a:spLocks/>
          </p:cNvSpPr>
          <p:nvPr/>
        </p:nvSpPr>
        <p:spPr bwMode="auto">
          <a:xfrm>
            <a:off x="4967288" y="2895600"/>
            <a:ext cx="9525" cy="476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  <a:cxn ang="0">
                <a:pos x="4" y="2"/>
              </a:cxn>
              <a:cxn ang="0">
                <a:pos x="4" y="2"/>
              </a:cxn>
              <a:cxn ang="0">
                <a:pos x="5" y="2"/>
              </a:cxn>
              <a:cxn ang="0">
                <a:pos x="5" y="0"/>
              </a:cxn>
              <a:cxn ang="0">
                <a:pos x="2" y="0"/>
              </a:cxn>
            </a:cxnLst>
            <a:rect l="0" t="0" r="r" b="b"/>
            <a:pathLst>
              <a:path w="6" h="3">
                <a:moveTo>
                  <a:pt x="2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1" name="Freeform 463"/>
          <p:cNvSpPr>
            <a:spLocks/>
          </p:cNvSpPr>
          <p:nvPr/>
        </p:nvSpPr>
        <p:spPr bwMode="auto">
          <a:xfrm>
            <a:off x="4937125" y="2882900"/>
            <a:ext cx="9525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4" y="2"/>
              </a:cxn>
              <a:cxn ang="0">
                <a:pos x="5" y="2"/>
              </a:cxn>
              <a:cxn ang="0">
                <a:pos x="5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2" name="Freeform 464"/>
          <p:cNvSpPr>
            <a:spLocks/>
          </p:cNvSpPr>
          <p:nvPr/>
        </p:nvSpPr>
        <p:spPr bwMode="auto">
          <a:xfrm>
            <a:off x="4908550" y="2874963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1" y="1"/>
              </a:cxn>
              <a:cxn ang="0">
                <a:pos x="1" y="1"/>
              </a:cxn>
              <a:cxn ang="0">
                <a:pos x="2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2" y="1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3" name="Freeform 465"/>
          <p:cNvSpPr>
            <a:spLocks/>
          </p:cNvSpPr>
          <p:nvPr/>
        </p:nvSpPr>
        <p:spPr bwMode="auto">
          <a:xfrm>
            <a:off x="6364288" y="1700213"/>
            <a:ext cx="1376362" cy="2508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155"/>
              </a:cxn>
              <a:cxn ang="0">
                <a:pos x="3" y="155"/>
              </a:cxn>
              <a:cxn ang="0">
                <a:pos x="3" y="157"/>
              </a:cxn>
              <a:cxn ang="0">
                <a:pos x="860" y="157"/>
              </a:cxn>
              <a:cxn ang="0">
                <a:pos x="866" y="153"/>
              </a:cxn>
              <a:cxn ang="0">
                <a:pos x="866" y="2"/>
              </a:cxn>
              <a:cxn ang="0">
                <a:pos x="863" y="2"/>
              </a:cxn>
              <a:cxn ang="0">
                <a:pos x="863" y="0"/>
              </a:cxn>
              <a:cxn ang="0">
                <a:pos x="860" y="0"/>
              </a:cxn>
              <a:cxn ang="0">
                <a:pos x="5" y="0"/>
              </a:cxn>
              <a:cxn ang="0">
                <a:pos x="5" y="8"/>
              </a:cxn>
              <a:cxn ang="0">
                <a:pos x="860" y="8"/>
              </a:cxn>
              <a:cxn ang="0">
                <a:pos x="855" y="4"/>
              </a:cxn>
              <a:cxn ang="0">
                <a:pos x="855" y="153"/>
              </a:cxn>
              <a:cxn ang="0">
                <a:pos x="860" y="149"/>
              </a:cxn>
              <a:cxn ang="0">
                <a:pos x="5" y="149"/>
              </a:cxn>
              <a:cxn ang="0">
                <a:pos x="11" y="153"/>
              </a:cxn>
              <a:cxn ang="0">
                <a:pos x="11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867" h="158">
                <a:moveTo>
                  <a:pt x="5" y="0"/>
                </a:moveTo>
                <a:lnTo>
                  <a:pt x="0" y="0"/>
                </a:lnTo>
                <a:lnTo>
                  <a:pt x="0" y="155"/>
                </a:lnTo>
                <a:lnTo>
                  <a:pt x="3" y="155"/>
                </a:lnTo>
                <a:lnTo>
                  <a:pt x="3" y="157"/>
                </a:lnTo>
                <a:lnTo>
                  <a:pt x="860" y="157"/>
                </a:lnTo>
                <a:lnTo>
                  <a:pt x="866" y="153"/>
                </a:lnTo>
                <a:lnTo>
                  <a:pt x="866" y="2"/>
                </a:lnTo>
                <a:lnTo>
                  <a:pt x="863" y="2"/>
                </a:lnTo>
                <a:lnTo>
                  <a:pt x="863" y="0"/>
                </a:lnTo>
                <a:lnTo>
                  <a:pt x="860" y="0"/>
                </a:lnTo>
                <a:lnTo>
                  <a:pt x="5" y="0"/>
                </a:lnTo>
                <a:lnTo>
                  <a:pt x="5" y="8"/>
                </a:lnTo>
                <a:lnTo>
                  <a:pt x="860" y="8"/>
                </a:lnTo>
                <a:lnTo>
                  <a:pt x="855" y="4"/>
                </a:lnTo>
                <a:lnTo>
                  <a:pt x="855" y="153"/>
                </a:lnTo>
                <a:lnTo>
                  <a:pt x="860" y="149"/>
                </a:lnTo>
                <a:lnTo>
                  <a:pt x="5" y="149"/>
                </a:lnTo>
                <a:lnTo>
                  <a:pt x="11" y="153"/>
                </a:lnTo>
                <a:lnTo>
                  <a:pt x="11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4" name="Freeform 466"/>
          <p:cNvSpPr>
            <a:spLocks/>
          </p:cNvSpPr>
          <p:nvPr/>
        </p:nvSpPr>
        <p:spPr bwMode="auto">
          <a:xfrm>
            <a:off x="4933950" y="2647950"/>
            <a:ext cx="749300" cy="23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6"/>
              </a:cxn>
              <a:cxn ang="0">
                <a:pos x="471" y="146"/>
              </a:cxn>
              <a:cxn ang="0">
                <a:pos x="471" y="0"/>
              </a:cxn>
              <a:cxn ang="0">
                <a:pos x="0" y="0"/>
              </a:cxn>
            </a:cxnLst>
            <a:rect l="0" t="0" r="r" b="b"/>
            <a:pathLst>
              <a:path w="472" h="147">
                <a:moveTo>
                  <a:pt x="0" y="0"/>
                </a:moveTo>
                <a:lnTo>
                  <a:pt x="0" y="146"/>
                </a:lnTo>
                <a:lnTo>
                  <a:pt x="471" y="146"/>
                </a:lnTo>
                <a:lnTo>
                  <a:pt x="47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5" name="Freeform 467"/>
          <p:cNvSpPr>
            <a:spLocks/>
          </p:cNvSpPr>
          <p:nvPr/>
        </p:nvSpPr>
        <p:spPr bwMode="auto">
          <a:xfrm>
            <a:off x="4924425" y="2641600"/>
            <a:ext cx="766763" cy="2460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152"/>
              </a:cxn>
              <a:cxn ang="0">
                <a:pos x="3" y="152"/>
              </a:cxn>
              <a:cxn ang="0">
                <a:pos x="3" y="154"/>
              </a:cxn>
              <a:cxn ang="0">
                <a:pos x="477" y="154"/>
              </a:cxn>
              <a:cxn ang="0">
                <a:pos x="482" y="150"/>
              </a:cxn>
              <a:cxn ang="0">
                <a:pos x="482" y="2"/>
              </a:cxn>
              <a:cxn ang="0">
                <a:pos x="480" y="2"/>
              </a:cxn>
              <a:cxn ang="0">
                <a:pos x="480" y="0"/>
              </a:cxn>
              <a:cxn ang="0">
                <a:pos x="477" y="0"/>
              </a:cxn>
              <a:cxn ang="0">
                <a:pos x="6" y="0"/>
              </a:cxn>
              <a:cxn ang="0">
                <a:pos x="6" y="8"/>
              </a:cxn>
              <a:cxn ang="0">
                <a:pos x="477" y="8"/>
              </a:cxn>
              <a:cxn ang="0">
                <a:pos x="472" y="4"/>
              </a:cxn>
              <a:cxn ang="0">
                <a:pos x="472" y="150"/>
              </a:cxn>
              <a:cxn ang="0">
                <a:pos x="477" y="146"/>
              </a:cxn>
              <a:cxn ang="0">
                <a:pos x="6" y="146"/>
              </a:cxn>
              <a:cxn ang="0">
                <a:pos x="11" y="150"/>
              </a:cxn>
              <a:cxn ang="0">
                <a:pos x="11" y="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483" h="155">
                <a:moveTo>
                  <a:pt x="6" y="0"/>
                </a:moveTo>
                <a:lnTo>
                  <a:pt x="0" y="0"/>
                </a:lnTo>
                <a:lnTo>
                  <a:pt x="0" y="152"/>
                </a:lnTo>
                <a:lnTo>
                  <a:pt x="3" y="152"/>
                </a:lnTo>
                <a:lnTo>
                  <a:pt x="3" y="154"/>
                </a:lnTo>
                <a:lnTo>
                  <a:pt x="477" y="154"/>
                </a:lnTo>
                <a:lnTo>
                  <a:pt x="482" y="150"/>
                </a:lnTo>
                <a:lnTo>
                  <a:pt x="482" y="2"/>
                </a:lnTo>
                <a:lnTo>
                  <a:pt x="480" y="2"/>
                </a:lnTo>
                <a:lnTo>
                  <a:pt x="480" y="0"/>
                </a:lnTo>
                <a:lnTo>
                  <a:pt x="477" y="0"/>
                </a:lnTo>
                <a:lnTo>
                  <a:pt x="6" y="0"/>
                </a:lnTo>
                <a:lnTo>
                  <a:pt x="6" y="8"/>
                </a:lnTo>
                <a:lnTo>
                  <a:pt x="477" y="8"/>
                </a:lnTo>
                <a:lnTo>
                  <a:pt x="472" y="4"/>
                </a:lnTo>
                <a:lnTo>
                  <a:pt x="472" y="150"/>
                </a:lnTo>
                <a:lnTo>
                  <a:pt x="477" y="146"/>
                </a:lnTo>
                <a:lnTo>
                  <a:pt x="6" y="146"/>
                </a:lnTo>
                <a:lnTo>
                  <a:pt x="11" y="150"/>
                </a:lnTo>
                <a:lnTo>
                  <a:pt x="11" y="4"/>
                </a:lnTo>
                <a:lnTo>
                  <a:pt x="6" y="8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36" name="Rectangle 468"/>
          <p:cNvSpPr>
            <a:spLocks noChangeArrowheads="1"/>
          </p:cNvSpPr>
          <p:nvPr/>
        </p:nvSpPr>
        <p:spPr bwMode="auto">
          <a:xfrm>
            <a:off x="4902200" y="2668588"/>
            <a:ext cx="360363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</a:t>
            </a:r>
          </a:p>
        </p:txBody>
      </p:sp>
      <p:sp>
        <p:nvSpPr>
          <p:cNvPr id="58837" name="Line 469"/>
          <p:cNvSpPr>
            <a:spLocks noChangeShapeType="1"/>
          </p:cNvSpPr>
          <p:nvPr/>
        </p:nvSpPr>
        <p:spPr bwMode="auto">
          <a:xfrm>
            <a:off x="5462588" y="26543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38" name="Rectangle 470"/>
          <p:cNvSpPr>
            <a:spLocks noChangeArrowheads="1"/>
          </p:cNvSpPr>
          <p:nvPr/>
        </p:nvSpPr>
        <p:spPr bwMode="auto">
          <a:xfrm>
            <a:off x="4703763" y="2635250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839" name="Line 471"/>
          <p:cNvSpPr>
            <a:spLocks noChangeShapeType="1"/>
          </p:cNvSpPr>
          <p:nvPr/>
        </p:nvSpPr>
        <p:spPr bwMode="auto">
          <a:xfrm>
            <a:off x="5213350" y="2657475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40" name="Rectangle 472"/>
          <p:cNvSpPr>
            <a:spLocks noChangeArrowheads="1"/>
          </p:cNvSpPr>
          <p:nvPr/>
        </p:nvSpPr>
        <p:spPr bwMode="auto">
          <a:xfrm>
            <a:off x="5219700" y="2657475"/>
            <a:ext cx="209550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841" name="Rectangle 473"/>
          <p:cNvSpPr>
            <a:spLocks noChangeArrowheads="1"/>
          </p:cNvSpPr>
          <p:nvPr/>
        </p:nvSpPr>
        <p:spPr bwMode="auto">
          <a:xfrm>
            <a:off x="5257800" y="2657475"/>
            <a:ext cx="2317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8842" name="Freeform 474"/>
          <p:cNvSpPr>
            <a:spLocks/>
          </p:cNvSpPr>
          <p:nvPr/>
        </p:nvSpPr>
        <p:spPr bwMode="auto">
          <a:xfrm>
            <a:off x="5686425" y="2641600"/>
            <a:ext cx="766763" cy="246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154"/>
              </a:cxn>
              <a:cxn ang="0">
                <a:pos x="480" y="154"/>
              </a:cxn>
              <a:cxn ang="0">
                <a:pos x="480" y="152"/>
              </a:cxn>
              <a:cxn ang="0">
                <a:pos x="482" y="150"/>
              </a:cxn>
              <a:cxn ang="0">
                <a:pos x="482" y="2"/>
              </a:cxn>
              <a:cxn ang="0">
                <a:pos x="480" y="2"/>
              </a:cxn>
              <a:cxn ang="0">
                <a:pos x="480" y="0"/>
              </a:cxn>
              <a:cxn ang="0">
                <a:pos x="3" y="0"/>
              </a:cxn>
              <a:cxn ang="0">
                <a:pos x="3" y="8"/>
              </a:cxn>
              <a:cxn ang="0">
                <a:pos x="480" y="8"/>
              </a:cxn>
              <a:cxn ang="0">
                <a:pos x="477" y="4"/>
              </a:cxn>
              <a:cxn ang="0">
                <a:pos x="477" y="150"/>
              </a:cxn>
              <a:cxn ang="0">
                <a:pos x="480" y="146"/>
              </a:cxn>
              <a:cxn ang="0">
                <a:pos x="3" y="146"/>
              </a:cxn>
              <a:cxn ang="0">
                <a:pos x="6" y="150"/>
              </a:cxn>
              <a:cxn ang="0">
                <a:pos x="6" y="4"/>
              </a:cxn>
              <a:cxn ang="0">
                <a:pos x="3" y="8"/>
              </a:cxn>
              <a:cxn ang="0">
                <a:pos x="3" y="0"/>
              </a:cxn>
            </a:cxnLst>
            <a:rect l="0" t="0" r="r" b="b"/>
            <a:pathLst>
              <a:path w="483" h="155">
                <a:moveTo>
                  <a:pt x="3" y="0"/>
                </a:moveTo>
                <a:lnTo>
                  <a:pt x="0" y="0"/>
                </a:lnTo>
                <a:lnTo>
                  <a:pt x="0" y="154"/>
                </a:lnTo>
                <a:lnTo>
                  <a:pt x="480" y="154"/>
                </a:lnTo>
                <a:lnTo>
                  <a:pt x="480" y="152"/>
                </a:lnTo>
                <a:lnTo>
                  <a:pt x="482" y="150"/>
                </a:lnTo>
                <a:lnTo>
                  <a:pt x="482" y="2"/>
                </a:lnTo>
                <a:lnTo>
                  <a:pt x="480" y="2"/>
                </a:lnTo>
                <a:lnTo>
                  <a:pt x="480" y="0"/>
                </a:lnTo>
                <a:lnTo>
                  <a:pt x="3" y="0"/>
                </a:lnTo>
                <a:lnTo>
                  <a:pt x="3" y="8"/>
                </a:lnTo>
                <a:lnTo>
                  <a:pt x="480" y="8"/>
                </a:lnTo>
                <a:lnTo>
                  <a:pt x="477" y="4"/>
                </a:lnTo>
                <a:lnTo>
                  <a:pt x="477" y="150"/>
                </a:lnTo>
                <a:lnTo>
                  <a:pt x="480" y="146"/>
                </a:lnTo>
                <a:lnTo>
                  <a:pt x="3" y="146"/>
                </a:lnTo>
                <a:lnTo>
                  <a:pt x="6" y="150"/>
                </a:lnTo>
                <a:lnTo>
                  <a:pt x="6" y="4"/>
                </a:lnTo>
                <a:lnTo>
                  <a:pt x="3" y="8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43" name="Rectangle 475"/>
          <p:cNvSpPr>
            <a:spLocks noChangeArrowheads="1"/>
          </p:cNvSpPr>
          <p:nvPr/>
        </p:nvSpPr>
        <p:spPr bwMode="auto">
          <a:xfrm>
            <a:off x="5672138" y="267493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844" name="Rectangle 476"/>
          <p:cNvSpPr>
            <a:spLocks noChangeArrowheads="1"/>
          </p:cNvSpPr>
          <p:nvPr/>
        </p:nvSpPr>
        <p:spPr bwMode="auto">
          <a:xfrm>
            <a:off x="5740400" y="267493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845" name="Rectangle 477"/>
          <p:cNvSpPr>
            <a:spLocks noChangeArrowheads="1"/>
          </p:cNvSpPr>
          <p:nvPr/>
        </p:nvSpPr>
        <p:spPr bwMode="auto">
          <a:xfrm>
            <a:off x="5778500" y="267493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846" name="Rectangle 478"/>
          <p:cNvSpPr>
            <a:spLocks noChangeArrowheads="1"/>
          </p:cNvSpPr>
          <p:nvPr/>
        </p:nvSpPr>
        <p:spPr bwMode="auto">
          <a:xfrm>
            <a:off x="5811838" y="2674938"/>
            <a:ext cx="21431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8847" name="Rectangle 479"/>
          <p:cNvSpPr>
            <a:spLocks noChangeArrowheads="1"/>
          </p:cNvSpPr>
          <p:nvPr/>
        </p:nvSpPr>
        <p:spPr bwMode="auto">
          <a:xfrm>
            <a:off x="5859463" y="267493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8848" name="Rectangle 480"/>
          <p:cNvSpPr>
            <a:spLocks noChangeArrowheads="1"/>
          </p:cNvSpPr>
          <p:nvPr/>
        </p:nvSpPr>
        <p:spPr bwMode="auto">
          <a:xfrm>
            <a:off x="5922963" y="2674938"/>
            <a:ext cx="214312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58849" name="Rectangle 481"/>
          <p:cNvSpPr>
            <a:spLocks noChangeArrowheads="1"/>
          </p:cNvSpPr>
          <p:nvPr/>
        </p:nvSpPr>
        <p:spPr bwMode="auto">
          <a:xfrm>
            <a:off x="5973763" y="267493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850" name="Rectangle 482"/>
          <p:cNvSpPr>
            <a:spLocks noChangeArrowheads="1"/>
          </p:cNvSpPr>
          <p:nvPr/>
        </p:nvSpPr>
        <p:spPr bwMode="auto">
          <a:xfrm>
            <a:off x="6011863" y="2674938"/>
            <a:ext cx="206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851" name="Rectangle 483"/>
          <p:cNvSpPr>
            <a:spLocks noChangeArrowheads="1"/>
          </p:cNvSpPr>
          <p:nvPr/>
        </p:nvSpPr>
        <p:spPr bwMode="auto">
          <a:xfrm>
            <a:off x="6053138" y="267493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852" name="Rectangle 484"/>
          <p:cNvSpPr>
            <a:spLocks noChangeArrowheads="1"/>
          </p:cNvSpPr>
          <p:nvPr/>
        </p:nvSpPr>
        <p:spPr bwMode="auto">
          <a:xfrm>
            <a:off x="5448300" y="2668588"/>
            <a:ext cx="22542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8853" name="Line 485"/>
          <p:cNvSpPr>
            <a:spLocks noChangeShapeType="1"/>
          </p:cNvSpPr>
          <p:nvPr/>
        </p:nvSpPr>
        <p:spPr bwMode="auto">
          <a:xfrm>
            <a:off x="7121525" y="2663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54" name="Rectangle 486"/>
          <p:cNvSpPr>
            <a:spLocks noChangeArrowheads="1"/>
          </p:cNvSpPr>
          <p:nvPr/>
        </p:nvSpPr>
        <p:spPr bwMode="auto">
          <a:xfrm>
            <a:off x="7285038" y="2693988"/>
            <a:ext cx="203200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855" name="Line 487"/>
          <p:cNvSpPr>
            <a:spLocks noChangeShapeType="1"/>
          </p:cNvSpPr>
          <p:nvPr/>
        </p:nvSpPr>
        <p:spPr bwMode="auto">
          <a:xfrm>
            <a:off x="6923088" y="2667000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56" name="Rectangle 488"/>
          <p:cNvSpPr>
            <a:spLocks noChangeArrowheads="1"/>
          </p:cNvSpPr>
          <p:nvPr/>
        </p:nvSpPr>
        <p:spPr bwMode="auto">
          <a:xfrm>
            <a:off x="6911975" y="2670175"/>
            <a:ext cx="261938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</a:t>
            </a:r>
          </a:p>
        </p:txBody>
      </p:sp>
      <p:sp>
        <p:nvSpPr>
          <p:cNvPr id="58857" name="Freeform 489"/>
          <p:cNvSpPr>
            <a:spLocks/>
          </p:cNvSpPr>
          <p:nvPr/>
        </p:nvSpPr>
        <p:spPr bwMode="auto">
          <a:xfrm>
            <a:off x="7299325" y="2651125"/>
            <a:ext cx="1025525" cy="2460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152"/>
              </a:cxn>
              <a:cxn ang="0">
                <a:pos x="3" y="152"/>
              </a:cxn>
              <a:cxn ang="0">
                <a:pos x="3" y="154"/>
              </a:cxn>
              <a:cxn ang="0">
                <a:pos x="639" y="154"/>
              </a:cxn>
              <a:cxn ang="0">
                <a:pos x="645" y="150"/>
              </a:cxn>
              <a:cxn ang="0">
                <a:pos x="645" y="2"/>
              </a:cxn>
              <a:cxn ang="0">
                <a:pos x="642" y="2"/>
              </a:cxn>
              <a:cxn ang="0">
                <a:pos x="642" y="0"/>
              </a:cxn>
              <a:cxn ang="0">
                <a:pos x="639" y="0"/>
              </a:cxn>
              <a:cxn ang="0">
                <a:pos x="5" y="0"/>
              </a:cxn>
              <a:cxn ang="0">
                <a:pos x="5" y="8"/>
              </a:cxn>
              <a:cxn ang="0">
                <a:pos x="639" y="8"/>
              </a:cxn>
              <a:cxn ang="0">
                <a:pos x="634" y="4"/>
              </a:cxn>
              <a:cxn ang="0">
                <a:pos x="634" y="150"/>
              </a:cxn>
              <a:cxn ang="0">
                <a:pos x="639" y="146"/>
              </a:cxn>
              <a:cxn ang="0">
                <a:pos x="5" y="146"/>
              </a:cxn>
              <a:cxn ang="0">
                <a:pos x="11" y="150"/>
              </a:cxn>
              <a:cxn ang="0">
                <a:pos x="11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646" h="155">
                <a:moveTo>
                  <a:pt x="5" y="0"/>
                </a:moveTo>
                <a:lnTo>
                  <a:pt x="0" y="0"/>
                </a:lnTo>
                <a:lnTo>
                  <a:pt x="0" y="152"/>
                </a:lnTo>
                <a:lnTo>
                  <a:pt x="3" y="152"/>
                </a:lnTo>
                <a:lnTo>
                  <a:pt x="3" y="154"/>
                </a:lnTo>
                <a:lnTo>
                  <a:pt x="639" y="154"/>
                </a:lnTo>
                <a:lnTo>
                  <a:pt x="645" y="150"/>
                </a:lnTo>
                <a:lnTo>
                  <a:pt x="645" y="2"/>
                </a:lnTo>
                <a:lnTo>
                  <a:pt x="642" y="2"/>
                </a:lnTo>
                <a:lnTo>
                  <a:pt x="642" y="0"/>
                </a:lnTo>
                <a:lnTo>
                  <a:pt x="639" y="0"/>
                </a:lnTo>
                <a:lnTo>
                  <a:pt x="5" y="0"/>
                </a:lnTo>
                <a:lnTo>
                  <a:pt x="5" y="8"/>
                </a:lnTo>
                <a:lnTo>
                  <a:pt x="639" y="8"/>
                </a:lnTo>
                <a:lnTo>
                  <a:pt x="634" y="4"/>
                </a:lnTo>
                <a:lnTo>
                  <a:pt x="634" y="150"/>
                </a:lnTo>
                <a:lnTo>
                  <a:pt x="639" y="146"/>
                </a:lnTo>
                <a:lnTo>
                  <a:pt x="5" y="146"/>
                </a:lnTo>
                <a:lnTo>
                  <a:pt x="11" y="150"/>
                </a:lnTo>
                <a:lnTo>
                  <a:pt x="11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58" name="Freeform 490"/>
          <p:cNvSpPr>
            <a:spLocks/>
          </p:cNvSpPr>
          <p:nvPr/>
        </p:nvSpPr>
        <p:spPr bwMode="auto">
          <a:xfrm>
            <a:off x="5614988" y="1706563"/>
            <a:ext cx="749300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9"/>
              </a:cxn>
              <a:cxn ang="0">
                <a:pos x="471" y="149"/>
              </a:cxn>
              <a:cxn ang="0">
                <a:pos x="471" y="0"/>
              </a:cxn>
              <a:cxn ang="0">
                <a:pos x="0" y="0"/>
              </a:cxn>
            </a:cxnLst>
            <a:rect l="0" t="0" r="r" b="b"/>
            <a:pathLst>
              <a:path w="472" h="150">
                <a:moveTo>
                  <a:pt x="0" y="0"/>
                </a:moveTo>
                <a:lnTo>
                  <a:pt x="0" y="149"/>
                </a:lnTo>
                <a:lnTo>
                  <a:pt x="471" y="149"/>
                </a:lnTo>
                <a:lnTo>
                  <a:pt x="471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59" name="Freeform 491"/>
          <p:cNvSpPr>
            <a:spLocks/>
          </p:cNvSpPr>
          <p:nvPr/>
        </p:nvSpPr>
        <p:spPr bwMode="auto">
          <a:xfrm>
            <a:off x="5607050" y="1700213"/>
            <a:ext cx="766763" cy="2508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155"/>
              </a:cxn>
              <a:cxn ang="0">
                <a:pos x="2" y="155"/>
              </a:cxn>
              <a:cxn ang="0">
                <a:pos x="2" y="157"/>
              </a:cxn>
              <a:cxn ang="0">
                <a:pos x="476" y="157"/>
              </a:cxn>
              <a:cxn ang="0">
                <a:pos x="482" y="153"/>
              </a:cxn>
              <a:cxn ang="0">
                <a:pos x="482" y="2"/>
              </a:cxn>
              <a:cxn ang="0">
                <a:pos x="479" y="2"/>
              </a:cxn>
              <a:cxn ang="0">
                <a:pos x="479" y="0"/>
              </a:cxn>
              <a:cxn ang="0">
                <a:pos x="476" y="0"/>
              </a:cxn>
              <a:cxn ang="0">
                <a:pos x="5" y="0"/>
              </a:cxn>
              <a:cxn ang="0">
                <a:pos x="5" y="8"/>
              </a:cxn>
              <a:cxn ang="0">
                <a:pos x="476" y="8"/>
              </a:cxn>
              <a:cxn ang="0">
                <a:pos x="471" y="4"/>
              </a:cxn>
              <a:cxn ang="0">
                <a:pos x="471" y="153"/>
              </a:cxn>
              <a:cxn ang="0">
                <a:pos x="476" y="149"/>
              </a:cxn>
              <a:cxn ang="0">
                <a:pos x="5" y="149"/>
              </a:cxn>
              <a:cxn ang="0">
                <a:pos x="10" y="153"/>
              </a:cxn>
              <a:cxn ang="0">
                <a:pos x="10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483" h="158">
                <a:moveTo>
                  <a:pt x="5" y="0"/>
                </a:moveTo>
                <a:lnTo>
                  <a:pt x="0" y="0"/>
                </a:lnTo>
                <a:lnTo>
                  <a:pt x="0" y="155"/>
                </a:lnTo>
                <a:lnTo>
                  <a:pt x="2" y="155"/>
                </a:lnTo>
                <a:lnTo>
                  <a:pt x="2" y="157"/>
                </a:lnTo>
                <a:lnTo>
                  <a:pt x="476" y="157"/>
                </a:lnTo>
                <a:lnTo>
                  <a:pt x="482" y="153"/>
                </a:lnTo>
                <a:lnTo>
                  <a:pt x="482" y="2"/>
                </a:lnTo>
                <a:lnTo>
                  <a:pt x="479" y="2"/>
                </a:lnTo>
                <a:lnTo>
                  <a:pt x="479" y="0"/>
                </a:lnTo>
                <a:lnTo>
                  <a:pt x="476" y="0"/>
                </a:lnTo>
                <a:lnTo>
                  <a:pt x="5" y="0"/>
                </a:lnTo>
                <a:lnTo>
                  <a:pt x="5" y="8"/>
                </a:lnTo>
                <a:lnTo>
                  <a:pt x="476" y="8"/>
                </a:lnTo>
                <a:lnTo>
                  <a:pt x="471" y="4"/>
                </a:lnTo>
                <a:lnTo>
                  <a:pt x="471" y="153"/>
                </a:lnTo>
                <a:lnTo>
                  <a:pt x="476" y="149"/>
                </a:lnTo>
                <a:lnTo>
                  <a:pt x="5" y="149"/>
                </a:lnTo>
                <a:lnTo>
                  <a:pt x="10" y="153"/>
                </a:lnTo>
                <a:lnTo>
                  <a:pt x="10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60" name="Line 492"/>
          <p:cNvSpPr>
            <a:spLocks noChangeShapeType="1"/>
          </p:cNvSpPr>
          <p:nvPr/>
        </p:nvSpPr>
        <p:spPr bwMode="auto">
          <a:xfrm>
            <a:off x="6143625" y="1716088"/>
            <a:ext cx="0" cy="230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61" name="Line 493"/>
          <p:cNvSpPr>
            <a:spLocks noChangeShapeType="1"/>
          </p:cNvSpPr>
          <p:nvPr/>
        </p:nvSpPr>
        <p:spPr bwMode="auto">
          <a:xfrm>
            <a:off x="5894388" y="1719263"/>
            <a:ext cx="0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62" name="Rectangle 494"/>
          <p:cNvSpPr>
            <a:spLocks noChangeArrowheads="1"/>
          </p:cNvSpPr>
          <p:nvPr/>
        </p:nvSpPr>
        <p:spPr bwMode="auto">
          <a:xfrm>
            <a:off x="5991225" y="1760538"/>
            <a:ext cx="101600" cy="134937"/>
          </a:xfrm>
          <a:prstGeom prst="rect">
            <a:avLst/>
          </a:prstGeom>
          <a:solidFill>
            <a:srgbClr val="F0F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63" name="Rectangle 495"/>
          <p:cNvSpPr>
            <a:spLocks noChangeArrowheads="1"/>
          </p:cNvSpPr>
          <p:nvPr/>
        </p:nvSpPr>
        <p:spPr bwMode="auto">
          <a:xfrm>
            <a:off x="5900738" y="1720850"/>
            <a:ext cx="2619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</a:t>
            </a:r>
          </a:p>
        </p:txBody>
      </p:sp>
      <p:sp>
        <p:nvSpPr>
          <p:cNvPr id="58864" name="Rectangle 496"/>
          <p:cNvSpPr>
            <a:spLocks noChangeArrowheads="1"/>
          </p:cNvSpPr>
          <p:nvPr/>
        </p:nvSpPr>
        <p:spPr bwMode="auto">
          <a:xfrm>
            <a:off x="6232525" y="1779588"/>
            <a:ext cx="71438" cy="115887"/>
          </a:xfrm>
          <a:prstGeom prst="rect">
            <a:avLst/>
          </a:prstGeom>
          <a:solidFill>
            <a:srgbClr val="F0F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65" name="Rectangle 497"/>
          <p:cNvSpPr>
            <a:spLocks noChangeArrowheads="1"/>
          </p:cNvSpPr>
          <p:nvPr/>
        </p:nvSpPr>
        <p:spPr bwMode="auto">
          <a:xfrm>
            <a:off x="6142038" y="1738313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58866" name="Rectangle 498"/>
          <p:cNvSpPr>
            <a:spLocks noChangeArrowheads="1"/>
          </p:cNvSpPr>
          <p:nvPr/>
        </p:nvSpPr>
        <p:spPr bwMode="auto">
          <a:xfrm>
            <a:off x="5673725" y="1760538"/>
            <a:ext cx="177800" cy="134937"/>
          </a:xfrm>
          <a:prstGeom prst="rect">
            <a:avLst/>
          </a:prstGeom>
          <a:solidFill>
            <a:srgbClr val="F0F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67" name="Rectangle 499"/>
          <p:cNvSpPr>
            <a:spLocks noChangeArrowheads="1"/>
          </p:cNvSpPr>
          <p:nvPr/>
        </p:nvSpPr>
        <p:spPr bwMode="auto">
          <a:xfrm>
            <a:off x="5583238" y="1720850"/>
            <a:ext cx="38258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</a:t>
            </a:r>
          </a:p>
        </p:txBody>
      </p:sp>
      <p:sp>
        <p:nvSpPr>
          <p:cNvPr id="58868" name="Rectangle 500"/>
          <p:cNvSpPr>
            <a:spLocks noChangeArrowheads="1"/>
          </p:cNvSpPr>
          <p:nvPr/>
        </p:nvSpPr>
        <p:spPr bwMode="auto">
          <a:xfrm>
            <a:off x="8029575" y="1693863"/>
            <a:ext cx="2238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</a:t>
            </a:r>
          </a:p>
        </p:txBody>
      </p:sp>
      <p:sp>
        <p:nvSpPr>
          <p:cNvPr id="58869" name="Rectangle 501"/>
          <p:cNvSpPr>
            <a:spLocks noChangeArrowheads="1"/>
          </p:cNvSpPr>
          <p:nvPr/>
        </p:nvSpPr>
        <p:spPr bwMode="auto">
          <a:xfrm>
            <a:off x="8089900" y="1693863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8870" name="Rectangle 502"/>
          <p:cNvSpPr>
            <a:spLocks noChangeArrowheads="1"/>
          </p:cNvSpPr>
          <p:nvPr/>
        </p:nvSpPr>
        <p:spPr bwMode="auto">
          <a:xfrm>
            <a:off x="8174038" y="1693863"/>
            <a:ext cx="22383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8871" name="Line 503"/>
          <p:cNvSpPr>
            <a:spLocks noChangeShapeType="1"/>
          </p:cNvSpPr>
          <p:nvPr/>
        </p:nvSpPr>
        <p:spPr bwMode="auto">
          <a:xfrm>
            <a:off x="6554788" y="1722438"/>
            <a:ext cx="0" cy="217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2" name="Line 504"/>
          <p:cNvSpPr>
            <a:spLocks noChangeShapeType="1"/>
          </p:cNvSpPr>
          <p:nvPr/>
        </p:nvSpPr>
        <p:spPr bwMode="auto">
          <a:xfrm>
            <a:off x="6748463" y="1719263"/>
            <a:ext cx="0" cy="217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3" name="Line 505"/>
          <p:cNvSpPr>
            <a:spLocks noChangeShapeType="1"/>
          </p:cNvSpPr>
          <p:nvPr/>
        </p:nvSpPr>
        <p:spPr bwMode="auto">
          <a:xfrm>
            <a:off x="5864225" y="26543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4" name="Line 506"/>
          <p:cNvSpPr>
            <a:spLocks noChangeShapeType="1"/>
          </p:cNvSpPr>
          <p:nvPr/>
        </p:nvSpPr>
        <p:spPr bwMode="auto">
          <a:xfrm>
            <a:off x="6084888" y="2663825"/>
            <a:ext cx="0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5" name="Line 507"/>
          <p:cNvSpPr>
            <a:spLocks noChangeShapeType="1"/>
          </p:cNvSpPr>
          <p:nvPr/>
        </p:nvSpPr>
        <p:spPr bwMode="auto">
          <a:xfrm>
            <a:off x="7469188" y="2663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6" name="Line 508"/>
          <p:cNvSpPr>
            <a:spLocks noChangeShapeType="1"/>
          </p:cNvSpPr>
          <p:nvPr/>
        </p:nvSpPr>
        <p:spPr bwMode="auto">
          <a:xfrm>
            <a:off x="7616825" y="2663825"/>
            <a:ext cx="0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7" name="Line 509"/>
          <p:cNvSpPr>
            <a:spLocks noChangeShapeType="1"/>
          </p:cNvSpPr>
          <p:nvPr/>
        </p:nvSpPr>
        <p:spPr bwMode="auto">
          <a:xfrm>
            <a:off x="7680325" y="2660650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8" name="Line 510"/>
          <p:cNvSpPr>
            <a:spLocks noChangeShapeType="1"/>
          </p:cNvSpPr>
          <p:nvPr/>
        </p:nvSpPr>
        <p:spPr bwMode="auto">
          <a:xfrm>
            <a:off x="7947025" y="2663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79" name="Line 511"/>
          <p:cNvSpPr>
            <a:spLocks noChangeShapeType="1"/>
          </p:cNvSpPr>
          <p:nvPr/>
        </p:nvSpPr>
        <p:spPr bwMode="auto">
          <a:xfrm>
            <a:off x="6229350" y="2663825"/>
            <a:ext cx="0" cy="21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0" name="Line 512"/>
          <p:cNvSpPr>
            <a:spLocks noChangeShapeType="1"/>
          </p:cNvSpPr>
          <p:nvPr/>
        </p:nvSpPr>
        <p:spPr bwMode="auto">
          <a:xfrm>
            <a:off x="8040688" y="2663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1" name="Line 513"/>
          <p:cNvSpPr>
            <a:spLocks noChangeShapeType="1"/>
          </p:cNvSpPr>
          <p:nvPr/>
        </p:nvSpPr>
        <p:spPr bwMode="auto">
          <a:xfrm>
            <a:off x="6892925" y="1719263"/>
            <a:ext cx="0" cy="217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" name="Freeform 514"/>
          <p:cNvSpPr>
            <a:spLocks/>
          </p:cNvSpPr>
          <p:nvPr/>
        </p:nvSpPr>
        <p:spPr bwMode="auto">
          <a:xfrm>
            <a:off x="1716088" y="4513263"/>
            <a:ext cx="504825" cy="13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"/>
              </a:cxn>
              <a:cxn ang="0">
                <a:pos x="317" y="86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87">
                <a:moveTo>
                  <a:pt x="0" y="0"/>
                </a:moveTo>
                <a:lnTo>
                  <a:pt x="0" y="86"/>
                </a:lnTo>
                <a:lnTo>
                  <a:pt x="317" y="86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3" name="Freeform 515"/>
          <p:cNvSpPr>
            <a:spLocks/>
          </p:cNvSpPr>
          <p:nvPr/>
        </p:nvSpPr>
        <p:spPr bwMode="auto">
          <a:xfrm>
            <a:off x="1708150" y="4503738"/>
            <a:ext cx="520700" cy="15716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0"/>
              </a:cxn>
              <a:cxn ang="0">
                <a:pos x="0" y="2"/>
              </a:cxn>
              <a:cxn ang="0">
                <a:pos x="0" y="96"/>
              </a:cxn>
              <a:cxn ang="0">
                <a:pos x="2" y="96"/>
              </a:cxn>
              <a:cxn ang="0">
                <a:pos x="2" y="98"/>
              </a:cxn>
              <a:cxn ang="0">
                <a:pos x="322" y="98"/>
              </a:cxn>
              <a:cxn ang="0">
                <a:pos x="324" y="96"/>
              </a:cxn>
              <a:cxn ang="0">
                <a:pos x="324" y="94"/>
              </a:cxn>
              <a:cxn ang="0">
                <a:pos x="327" y="92"/>
              </a:cxn>
              <a:cxn ang="0">
                <a:pos x="327" y="4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11"/>
              </a:cxn>
              <a:cxn ang="0">
                <a:pos x="322" y="11"/>
              </a:cxn>
              <a:cxn ang="0">
                <a:pos x="316" y="6"/>
              </a:cxn>
              <a:cxn ang="0">
                <a:pos x="316" y="92"/>
              </a:cxn>
              <a:cxn ang="0">
                <a:pos x="322" y="87"/>
              </a:cxn>
              <a:cxn ang="0">
                <a:pos x="5" y="87"/>
              </a:cxn>
              <a:cxn ang="0">
                <a:pos x="10" y="92"/>
              </a:cxn>
              <a:cxn ang="0">
                <a:pos x="10" y="6"/>
              </a:cxn>
              <a:cxn ang="0">
                <a:pos x="5" y="11"/>
              </a:cxn>
              <a:cxn ang="0">
                <a:pos x="5" y="0"/>
              </a:cxn>
            </a:cxnLst>
            <a:rect l="0" t="0" r="r" b="b"/>
            <a:pathLst>
              <a:path w="328" h="99">
                <a:moveTo>
                  <a:pt x="5" y="0"/>
                </a:moveTo>
                <a:lnTo>
                  <a:pt x="2" y="0"/>
                </a:lnTo>
                <a:lnTo>
                  <a:pt x="0" y="2"/>
                </a:lnTo>
                <a:lnTo>
                  <a:pt x="0" y="96"/>
                </a:lnTo>
                <a:lnTo>
                  <a:pt x="2" y="96"/>
                </a:lnTo>
                <a:lnTo>
                  <a:pt x="2" y="98"/>
                </a:lnTo>
                <a:lnTo>
                  <a:pt x="322" y="98"/>
                </a:lnTo>
                <a:lnTo>
                  <a:pt x="324" y="96"/>
                </a:lnTo>
                <a:lnTo>
                  <a:pt x="324" y="94"/>
                </a:lnTo>
                <a:lnTo>
                  <a:pt x="327" y="92"/>
                </a:lnTo>
                <a:lnTo>
                  <a:pt x="327" y="4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11"/>
                </a:lnTo>
                <a:lnTo>
                  <a:pt x="322" y="11"/>
                </a:lnTo>
                <a:lnTo>
                  <a:pt x="316" y="6"/>
                </a:lnTo>
                <a:lnTo>
                  <a:pt x="316" y="92"/>
                </a:lnTo>
                <a:lnTo>
                  <a:pt x="322" y="87"/>
                </a:lnTo>
                <a:lnTo>
                  <a:pt x="5" y="87"/>
                </a:lnTo>
                <a:lnTo>
                  <a:pt x="10" y="92"/>
                </a:lnTo>
                <a:lnTo>
                  <a:pt x="10" y="6"/>
                </a:lnTo>
                <a:lnTo>
                  <a:pt x="5" y="11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4" name="Freeform 516"/>
          <p:cNvSpPr>
            <a:spLocks/>
          </p:cNvSpPr>
          <p:nvPr/>
        </p:nvSpPr>
        <p:spPr bwMode="auto">
          <a:xfrm>
            <a:off x="1716088" y="4649788"/>
            <a:ext cx="50482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7" y="71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72">
                <a:moveTo>
                  <a:pt x="0" y="0"/>
                </a:moveTo>
                <a:lnTo>
                  <a:pt x="0" y="71"/>
                </a:lnTo>
                <a:lnTo>
                  <a:pt x="317" y="71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5" name="Freeform 517"/>
          <p:cNvSpPr>
            <a:spLocks/>
          </p:cNvSpPr>
          <p:nvPr/>
        </p:nvSpPr>
        <p:spPr bwMode="auto">
          <a:xfrm>
            <a:off x="1708150" y="4643438"/>
            <a:ext cx="520700" cy="1270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7"/>
              </a:cxn>
              <a:cxn ang="0">
                <a:pos x="2" y="77"/>
              </a:cxn>
              <a:cxn ang="0">
                <a:pos x="2" y="79"/>
              </a:cxn>
              <a:cxn ang="0">
                <a:pos x="322" y="79"/>
              </a:cxn>
              <a:cxn ang="0">
                <a:pos x="327" y="75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7"/>
              </a:cxn>
              <a:cxn ang="0">
                <a:pos x="322" y="7"/>
              </a:cxn>
              <a:cxn ang="0">
                <a:pos x="316" y="4"/>
              </a:cxn>
              <a:cxn ang="0">
                <a:pos x="316" y="75"/>
              </a:cxn>
              <a:cxn ang="0">
                <a:pos x="322" y="72"/>
              </a:cxn>
              <a:cxn ang="0">
                <a:pos x="5" y="72"/>
              </a:cxn>
              <a:cxn ang="0">
                <a:pos x="10" y="75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8" h="80">
                <a:moveTo>
                  <a:pt x="5" y="0"/>
                </a:moveTo>
                <a:lnTo>
                  <a:pt x="0" y="0"/>
                </a:lnTo>
                <a:lnTo>
                  <a:pt x="0" y="77"/>
                </a:lnTo>
                <a:lnTo>
                  <a:pt x="2" y="77"/>
                </a:lnTo>
                <a:lnTo>
                  <a:pt x="2" y="79"/>
                </a:lnTo>
                <a:lnTo>
                  <a:pt x="322" y="79"/>
                </a:lnTo>
                <a:lnTo>
                  <a:pt x="327" y="75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7"/>
                </a:lnTo>
                <a:lnTo>
                  <a:pt x="322" y="7"/>
                </a:lnTo>
                <a:lnTo>
                  <a:pt x="316" y="4"/>
                </a:lnTo>
                <a:lnTo>
                  <a:pt x="316" y="75"/>
                </a:lnTo>
                <a:lnTo>
                  <a:pt x="322" y="72"/>
                </a:lnTo>
                <a:lnTo>
                  <a:pt x="5" y="72"/>
                </a:lnTo>
                <a:lnTo>
                  <a:pt x="10" y="75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6" name="Freeform 518"/>
          <p:cNvSpPr>
            <a:spLocks/>
          </p:cNvSpPr>
          <p:nvPr/>
        </p:nvSpPr>
        <p:spPr bwMode="auto">
          <a:xfrm>
            <a:off x="2206625" y="2651125"/>
            <a:ext cx="1292225" cy="2381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147"/>
              </a:cxn>
              <a:cxn ang="0">
                <a:pos x="3" y="147"/>
              </a:cxn>
              <a:cxn ang="0">
                <a:pos x="3" y="149"/>
              </a:cxn>
              <a:cxn ang="0">
                <a:pos x="807" y="149"/>
              </a:cxn>
              <a:cxn ang="0">
                <a:pos x="813" y="145"/>
              </a:cxn>
              <a:cxn ang="0">
                <a:pos x="813" y="2"/>
              </a:cxn>
              <a:cxn ang="0">
                <a:pos x="810" y="2"/>
              </a:cxn>
              <a:cxn ang="0">
                <a:pos x="810" y="0"/>
              </a:cxn>
              <a:cxn ang="0">
                <a:pos x="807" y="0"/>
              </a:cxn>
              <a:cxn ang="0">
                <a:pos x="6" y="0"/>
              </a:cxn>
              <a:cxn ang="0">
                <a:pos x="6" y="8"/>
              </a:cxn>
              <a:cxn ang="0">
                <a:pos x="807" y="8"/>
              </a:cxn>
              <a:cxn ang="0">
                <a:pos x="802" y="4"/>
              </a:cxn>
              <a:cxn ang="0">
                <a:pos x="802" y="145"/>
              </a:cxn>
              <a:cxn ang="0">
                <a:pos x="807" y="141"/>
              </a:cxn>
              <a:cxn ang="0">
                <a:pos x="6" y="141"/>
              </a:cxn>
              <a:cxn ang="0">
                <a:pos x="11" y="145"/>
              </a:cxn>
              <a:cxn ang="0">
                <a:pos x="11" y="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814" h="150">
                <a:moveTo>
                  <a:pt x="6" y="0"/>
                </a:moveTo>
                <a:lnTo>
                  <a:pt x="0" y="0"/>
                </a:lnTo>
                <a:lnTo>
                  <a:pt x="0" y="147"/>
                </a:lnTo>
                <a:lnTo>
                  <a:pt x="3" y="147"/>
                </a:lnTo>
                <a:lnTo>
                  <a:pt x="3" y="149"/>
                </a:lnTo>
                <a:lnTo>
                  <a:pt x="807" y="149"/>
                </a:lnTo>
                <a:lnTo>
                  <a:pt x="813" y="145"/>
                </a:lnTo>
                <a:lnTo>
                  <a:pt x="813" y="2"/>
                </a:lnTo>
                <a:lnTo>
                  <a:pt x="810" y="2"/>
                </a:lnTo>
                <a:lnTo>
                  <a:pt x="810" y="0"/>
                </a:lnTo>
                <a:lnTo>
                  <a:pt x="807" y="0"/>
                </a:lnTo>
                <a:lnTo>
                  <a:pt x="6" y="0"/>
                </a:lnTo>
                <a:lnTo>
                  <a:pt x="6" y="8"/>
                </a:lnTo>
                <a:lnTo>
                  <a:pt x="807" y="8"/>
                </a:lnTo>
                <a:lnTo>
                  <a:pt x="802" y="4"/>
                </a:lnTo>
                <a:lnTo>
                  <a:pt x="802" y="145"/>
                </a:lnTo>
                <a:lnTo>
                  <a:pt x="807" y="141"/>
                </a:lnTo>
                <a:lnTo>
                  <a:pt x="6" y="141"/>
                </a:lnTo>
                <a:lnTo>
                  <a:pt x="11" y="145"/>
                </a:lnTo>
                <a:lnTo>
                  <a:pt x="11" y="4"/>
                </a:lnTo>
                <a:lnTo>
                  <a:pt x="6" y="8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7" name="Freeform 519"/>
          <p:cNvSpPr>
            <a:spLocks/>
          </p:cNvSpPr>
          <p:nvPr/>
        </p:nvSpPr>
        <p:spPr bwMode="auto">
          <a:xfrm>
            <a:off x="3074988" y="4529138"/>
            <a:ext cx="508000" cy="131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319" y="82"/>
              </a:cxn>
              <a:cxn ang="0">
                <a:pos x="319" y="0"/>
              </a:cxn>
              <a:cxn ang="0">
                <a:pos x="0" y="0"/>
              </a:cxn>
            </a:cxnLst>
            <a:rect l="0" t="0" r="r" b="b"/>
            <a:pathLst>
              <a:path w="320" h="83">
                <a:moveTo>
                  <a:pt x="0" y="0"/>
                </a:moveTo>
                <a:lnTo>
                  <a:pt x="0" y="82"/>
                </a:lnTo>
                <a:lnTo>
                  <a:pt x="319" y="82"/>
                </a:lnTo>
                <a:lnTo>
                  <a:pt x="319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8" name="Freeform 520"/>
          <p:cNvSpPr>
            <a:spLocks/>
          </p:cNvSpPr>
          <p:nvPr/>
        </p:nvSpPr>
        <p:spPr bwMode="auto">
          <a:xfrm>
            <a:off x="3065463" y="4522788"/>
            <a:ext cx="525462" cy="1444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88"/>
              </a:cxn>
              <a:cxn ang="0">
                <a:pos x="3" y="88"/>
              </a:cxn>
              <a:cxn ang="0">
                <a:pos x="3" y="90"/>
              </a:cxn>
              <a:cxn ang="0">
                <a:pos x="325" y="90"/>
              </a:cxn>
              <a:cxn ang="0">
                <a:pos x="330" y="86"/>
              </a:cxn>
              <a:cxn ang="0">
                <a:pos x="330" y="2"/>
              </a:cxn>
              <a:cxn ang="0">
                <a:pos x="328" y="2"/>
              </a:cxn>
              <a:cxn ang="0">
                <a:pos x="328" y="0"/>
              </a:cxn>
              <a:cxn ang="0">
                <a:pos x="325" y="0"/>
              </a:cxn>
              <a:cxn ang="0">
                <a:pos x="6" y="0"/>
              </a:cxn>
              <a:cxn ang="0">
                <a:pos x="6" y="8"/>
              </a:cxn>
              <a:cxn ang="0">
                <a:pos x="325" y="8"/>
              </a:cxn>
              <a:cxn ang="0">
                <a:pos x="320" y="4"/>
              </a:cxn>
              <a:cxn ang="0">
                <a:pos x="320" y="86"/>
              </a:cxn>
              <a:cxn ang="0">
                <a:pos x="325" y="83"/>
              </a:cxn>
              <a:cxn ang="0">
                <a:pos x="6" y="83"/>
              </a:cxn>
              <a:cxn ang="0">
                <a:pos x="11" y="86"/>
              </a:cxn>
              <a:cxn ang="0">
                <a:pos x="11" y="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331" h="91">
                <a:moveTo>
                  <a:pt x="6" y="0"/>
                </a:moveTo>
                <a:lnTo>
                  <a:pt x="0" y="0"/>
                </a:lnTo>
                <a:lnTo>
                  <a:pt x="0" y="88"/>
                </a:lnTo>
                <a:lnTo>
                  <a:pt x="3" y="88"/>
                </a:lnTo>
                <a:lnTo>
                  <a:pt x="3" y="90"/>
                </a:lnTo>
                <a:lnTo>
                  <a:pt x="325" y="90"/>
                </a:lnTo>
                <a:lnTo>
                  <a:pt x="330" y="86"/>
                </a:lnTo>
                <a:lnTo>
                  <a:pt x="330" y="2"/>
                </a:lnTo>
                <a:lnTo>
                  <a:pt x="328" y="2"/>
                </a:lnTo>
                <a:lnTo>
                  <a:pt x="328" y="0"/>
                </a:lnTo>
                <a:lnTo>
                  <a:pt x="325" y="0"/>
                </a:lnTo>
                <a:lnTo>
                  <a:pt x="6" y="0"/>
                </a:lnTo>
                <a:lnTo>
                  <a:pt x="6" y="8"/>
                </a:lnTo>
                <a:lnTo>
                  <a:pt x="325" y="8"/>
                </a:lnTo>
                <a:lnTo>
                  <a:pt x="320" y="4"/>
                </a:lnTo>
                <a:lnTo>
                  <a:pt x="320" y="86"/>
                </a:lnTo>
                <a:lnTo>
                  <a:pt x="325" y="83"/>
                </a:lnTo>
                <a:lnTo>
                  <a:pt x="6" y="83"/>
                </a:lnTo>
                <a:lnTo>
                  <a:pt x="11" y="86"/>
                </a:lnTo>
                <a:lnTo>
                  <a:pt x="11" y="4"/>
                </a:lnTo>
                <a:lnTo>
                  <a:pt x="6" y="8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89" name="Freeform 521"/>
          <p:cNvSpPr>
            <a:spLocks/>
          </p:cNvSpPr>
          <p:nvPr/>
        </p:nvSpPr>
        <p:spPr bwMode="auto">
          <a:xfrm>
            <a:off x="3065463" y="3935413"/>
            <a:ext cx="525462" cy="4826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301"/>
              </a:cxn>
              <a:cxn ang="0">
                <a:pos x="3" y="301"/>
              </a:cxn>
              <a:cxn ang="0">
                <a:pos x="3" y="303"/>
              </a:cxn>
              <a:cxn ang="0">
                <a:pos x="325" y="303"/>
              </a:cxn>
              <a:cxn ang="0">
                <a:pos x="330" y="299"/>
              </a:cxn>
              <a:cxn ang="0">
                <a:pos x="330" y="2"/>
              </a:cxn>
              <a:cxn ang="0">
                <a:pos x="328" y="2"/>
              </a:cxn>
              <a:cxn ang="0">
                <a:pos x="328" y="0"/>
              </a:cxn>
              <a:cxn ang="0">
                <a:pos x="325" y="0"/>
              </a:cxn>
              <a:cxn ang="0">
                <a:pos x="6" y="0"/>
              </a:cxn>
              <a:cxn ang="0">
                <a:pos x="6" y="8"/>
              </a:cxn>
              <a:cxn ang="0">
                <a:pos x="325" y="8"/>
              </a:cxn>
              <a:cxn ang="0">
                <a:pos x="320" y="4"/>
              </a:cxn>
              <a:cxn ang="0">
                <a:pos x="320" y="299"/>
              </a:cxn>
              <a:cxn ang="0">
                <a:pos x="325" y="295"/>
              </a:cxn>
              <a:cxn ang="0">
                <a:pos x="6" y="295"/>
              </a:cxn>
              <a:cxn ang="0">
                <a:pos x="11" y="299"/>
              </a:cxn>
              <a:cxn ang="0">
                <a:pos x="11" y="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331" h="304">
                <a:moveTo>
                  <a:pt x="6" y="0"/>
                </a:moveTo>
                <a:lnTo>
                  <a:pt x="0" y="0"/>
                </a:lnTo>
                <a:lnTo>
                  <a:pt x="0" y="301"/>
                </a:lnTo>
                <a:lnTo>
                  <a:pt x="3" y="301"/>
                </a:lnTo>
                <a:lnTo>
                  <a:pt x="3" y="303"/>
                </a:lnTo>
                <a:lnTo>
                  <a:pt x="325" y="303"/>
                </a:lnTo>
                <a:lnTo>
                  <a:pt x="330" y="299"/>
                </a:lnTo>
                <a:lnTo>
                  <a:pt x="330" y="2"/>
                </a:lnTo>
                <a:lnTo>
                  <a:pt x="328" y="2"/>
                </a:lnTo>
                <a:lnTo>
                  <a:pt x="328" y="0"/>
                </a:lnTo>
                <a:lnTo>
                  <a:pt x="325" y="0"/>
                </a:lnTo>
                <a:lnTo>
                  <a:pt x="6" y="0"/>
                </a:lnTo>
                <a:lnTo>
                  <a:pt x="6" y="8"/>
                </a:lnTo>
                <a:lnTo>
                  <a:pt x="325" y="8"/>
                </a:lnTo>
                <a:lnTo>
                  <a:pt x="320" y="4"/>
                </a:lnTo>
                <a:lnTo>
                  <a:pt x="320" y="299"/>
                </a:lnTo>
                <a:lnTo>
                  <a:pt x="325" y="295"/>
                </a:lnTo>
                <a:lnTo>
                  <a:pt x="6" y="295"/>
                </a:lnTo>
                <a:lnTo>
                  <a:pt x="11" y="299"/>
                </a:lnTo>
                <a:lnTo>
                  <a:pt x="11" y="4"/>
                </a:lnTo>
                <a:lnTo>
                  <a:pt x="6" y="8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0" name="Freeform 522"/>
          <p:cNvSpPr>
            <a:spLocks/>
          </p:cNvSpPr>
          <p:nvPr/>
        </p:nvSpPr>
        <p:spPr bwMode="auto">
          <a:xfrm>
            <a:off x="3074988" y="4656138"/>
            <a:ext cx="508000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9" y="71"/>
              </a:cxn>
              <a:cxn ang="0">
                <a:pos x="319" y="0"/>
              </a:cxn>
              <a:cxn ang="0">
                <a:pos x="0" y="0"/>
              </a:cxn>
            </a:cxnLst>
            <a:rect l="0" t="0" r="r" b="b"/>
            <a:pathLst>
              <a:path w="320" h="72">
                <a:moveTo>
                  <a:pt x="0" y="0"/>
                </a:moveTo>
                <a:lnTo>
                  <a:pt x="0" y="71"/>
                </a:lnTo>
                <a:lnTo>
                  <a:pt x="319" y="71"/>
                </a:lnTo>
                <a:lnTo>
                  <a:pt x="319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1" name="Freeform 523"/>
          <p:cNvSpPr>
            <a:spLocks/>
          </p:cNvSpPr>
          <p:nvPr/>
        </p:nvSpPr>
        <p:spPr bwMode="auto">
          <a:xfrm>
            <a:off x="3065463" y="4649788"/>
            <a:ext cx="525462" cy="1270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7"/>
              </a:cxn>
              <a:cxn ang="0">
                <a:pos x="3" y="77"/>
              </a:cxn>
              <a:cxn ang="0">
                <a:pos x="3" y="79"/>
              </a:cxn>
              <a:cxn ang="0">
                <a:pos x="325" y="79"/>
              </a:cxn>
              <a:cxn ang="0">
                <a:pos x="330" y="75"/>
              </a:cxn>
              <a:cxn ang="0">
                <a:pos x="330" y="2"/>
              </a:cxn>
              <a:cxn ang="0">
                <a:pos x="328" y="2"/>
              </a:cxn>
              <a:cxn ang="0">
                <a:pos x="328" y="0"/>
              </a:cxn>
              <a:cxn ang="0">
                <a:pos x="325" y="0"/>
              </a:cxn>
              <a:cxn ang="0">
                <a:pos x="6" y="0"/>
              </a:cxn>
              <a:cxn ang="0">
                <a:pos x="6" y="7"/>
              </a:cxn>
              <a:cxn ang="0">
                <a:pos x="325" y="7"/>
              </a:cxn>
              <a:cxn ang="0">
                <a:pos x="320" y="4"/>
              </a:cxn>
              <a:cxn ang="0">
                <a:pos x="320" y="75"/>
              </a:cxn>
              <a:cxn ang="0">
                <a:pos x="325" y="72"/>
              </a:cxn>
              <a:cxn ang="0">
                <a:pos x="6" y="72"/>
              </a:cxn>
              <a:cxn ang="0">
                <a:pos x="11" y="75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31" h="80">
                <a:moveTo>
                  <a:pt x="6" y="0"/>
                </a:moveTo>
                <a:lnTo>
                  <a:pt x="0" y="0"/>
                </a:lnTo>
                <a:lnTo>
                  <a:pt x="0" y="77"/>
                </a:lnTo>
                <a:lnTo>
                  <a:pt x="3" y="77"/>
                </a:lnTo>
                <a:lnTo>
                  <a:pt x="3" y="79"/>
                </a:lnTo>
                <a:lnTo>
                  <a:pt x="325" y="79"/>
                </a:lnTo>
                <a:lnTo>
                  <a:pt x="330" y="75"/>
                </a:lnTo>
                <a:lnTo>
                  <a:pt x="330" y="2"/>
                </a:lnTo>
                <a:lnTo>
                  <a:pt x="328" y="2"/>
                </a:lnTo>
                <a:lnTo>
                  <a:pt x="328" y="0"/>
                </a:lnTo>
                <a:lnTo>
                  <a:pt x="325" y="0"/>
                </a:lnTo>
                <a:lnTo>
                  <a:pt x="6" y="0"/>
                </a:lnTo>
                <a:lnTo>
                  <a:pt x="6" y="7"/>
                </a:lnTo>
                <a:lnTo>
                  <a:pt x="325" y="7"/>
                </a:lnTo>
                <a:lnTo>
                  <a:pt x="320" y="4"/>
                </a:lnTo>
                <a:lnTo>
                  <a:pt x="320" y="75"/>
                </a:lnTo>
                <a:lnTo>
                  <a:pt x="325" y="72"/>
                </a:lnTo>
                <a:lnTo>
                  <a:pt x="6" y="72"/>
                </a:lnTo>
                <a:lnTo>
                  <a:pt x="11" y="75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2" name="Freeform 524"/>
          <p:cNvSpPr>
            <a:spLocks/>
          </p:cNvSpPr>
          <p:nvPr/>
        </p:nvSpPr>
        <p:spPr bwMode="auto">
          <a:xfrm>
            <a:off x="2405063" y="3935413"/>
            <a:ext cx="522287" cy="4730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295"/>
              </a:cxn>
              <a:cxn ang="0">
                <a:pos x="3" y="295"/>
              </a:cxn>
              <a:cxn ang="0">
                <a:pos x="3" y="297"/>
              </a:cxn>
              <a:cxn ang="0">
                <a:pos x="322" y="297"/>
              </a:cxn>
              <a:cxn ang="0">
                <a:pos x="328" y="293"/>
              </a:cxn>
              <a:cxn ang="0">
                <a:pos x="328" y="2"/>
              </a:cxn>
              <a:cxn ang="0">
                <a:pos x="325" y="2"/>
              </a:cxn>
              <a:cxn ang="0">
                <a:pos x="325" y="0"/>
              </a:cxn>
              <a:cxn ang="0">
                <a:pos x="322" y="0"/>
              </a:cxn>
              <a:cxn ang="0">
                <a:pos x="6" y="0"/>
              </a:cxn>
              <a:cxn ang="0">
                <a:pos x="6" y="8"/>
              </a:cxn>
              <a:cxn ang="0">
                <a:pos x="322" y="8"/>
              </a:cxn>
              <a:cxn ang="0">
                <a:pos x="317" y="4"/>
              </a:cxn>
              <a:cxn ang="0">
                <a:pos x="317" y="293"/>
              </a:cxn>
              <a:cxn ang="0">
                <a:pos x="322" y="289"/>
              </a:cxn>
              <a:cxn ang="0">
                <a:pos x="6" y="289"/>
              </a:cxn>
              <a:cxn ang="0">
                <a:pos x="11" y="293"/>
              </a:cxn>
              <a:cxn ang="0">
                <a:pos x="11" y="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329" h="298">
                <a:moveTo>
                  <a:pt x="6" y="0"/>
                </a:moveTo>
                <a:lnTo>
                  <a:pt x="0" y="0"/>
                </a:lnTo>
                <a:lnTo>
                  <a:pt x="0" y="295"/>
                </a:lnTo>
                <a:lnTo>
                  <a:pt x="3" y="295"/>
                </a:lnTo>
                <a:lnTo>
                  <a:pt x="3" y="297"/>
                </a:lnTo>
                <a:lnTo>
                  <a:pt x="322" y="297"/>
                </a:lnTo>
                <a:lnTo>
                  <a:pt x="328" y="293"/>
                </a:lnTo>
                <a:lnTo>
                  <a:pt x="328" y="2"/>
                </a:lnTo>
                <a:lnTo>
                  <a:pt x="325" y="2"/>
                </a:lnTo>
                <a:lnTo>
                  <a:pt x="325" y="0"/>
                </a:lnTo>
                <a:lnTo>
                  <a:pt x="322" y="0"/>
                </a:lnTo>
                <a:lnTo>
                  <a:pt x="6" y="0"/>
                </a:lnTo>
                <a:lnTo>
                  <a:pt x="6" y="8"/>
                </a:lnTo>
                <a:lnTo>
                  <a:pt x="322" y="8"/>
                </a:lnTo>
                <a:lnTo>
                  <a:pt x="317" y="4"/>
                </a:lnTo>
                <a:lnTo>
                  <a:pt x="317" y="293"/>
                </a:lnTo>
                <a:lnTo>
                  <a:pt x="322" y="289"/>
                </a:lnTo>
                <a:lnTo>
                  <a:pt x="6" y="289"/>
                </a:lnTo>
                <a:lnTo>
                  <a:pt x="11" y="293"/>
                </a:lnTo>
                <a:lnTo>
                  <a:pt x="11" y="4"/>
                </a:lnTo>
                <a:lnTo>
                  <a:pt x="6" y="8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3" name="Freeform 525"/>
          <p:cNvSpPr>
            <a:spLocks/>
          </p:cNvSpPr>
          <p:nvPr/>
        </p:nvSpPr>
        <p:spPr bwMode="auto">
          <a:xfrm>
            <a:off x="2414588" y="4410075"/>
            <a:ext cx="503237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6" y="71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7" h="72">
                <a:moveTo>
                  <a:pt x="0" y="0"/>
                </a:moveTo>
                <a:lnTo>
                  <a:pt x="0" y="71"/>
                </a:lnTo>
                <a:lnTo>
                  <a:pt x="316" y="71"/>
                </a:lnTo>
                <a:lnTo>
                  <a:pt x="316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4" name="Freeform 526"/>
          <p:cNvSpPr>
            <a:spLocks/>
          </p:cNvSpPr>
          <p:nvPr/>
        </p:nvSpPr>
        <p:spPr bwMode="auto">
          <a:xfrm>
            <a:off x="2405063" y="4403725"/>
            <a:ext cx="522287" cy="1270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7"/>
              </a:cxn>
              <a:cxn ang="0">
                <a:pos x="3" y="77"/>
              </a:cxn>
              <a:cxn ang="0">
                <a:pos x="3" y="79"/>
              </a:cxn>
              <a:cxn ang="0">
                <a:pos x="322" y="79"/>
              </a:cxn>
              <a:cxn ang="0">
                <a:pos x="328" y="75"/>
              </a:cxn>
              <a:cxn ang="0">
                <a:pos x="328" y="2"/>
              </a:cxn>
              <a:cxn ang="0">
                <a:pos x="325" y="2"/>
              </a:cxn>
              <a:cxn ang="0">
                <a:pos x="325" y="0"/>
              </a:cxn>
              <a:cxn ang="0">
                <a:pos x="322" y="0"/>
              </a:cxn>
              <a:cxn ang="0">
                <a:pos x="6" y="0"/>
              </a:cxn>
              <a:cxn ang="0">
                <a:pos x="6" y="7"/>
              </a:cxn>
              <a:cxn ang="0">
                <a:pos x="322" y="7"/>
              </a:cxn>
              <a:cxn ang="0">
                <a:pos x="317" y="4"/>
              </a:cxn>
              <a:cxn ang="0">
                <a:pos x="317" y="75"/>
              </a:cxn>
              <a:cxn ang="0">
                <a:pos x="322" y="72"/>
              </a:cxn>
              <a:cxn ang="0">
                <a:pos x="6" y="72"/>
              </a:cxn>
              <a:cxn ang="0">
                <a:pos x="11" y="75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9" h="80">
                <a:moveTo>
                  <a:pt x="6" y="0"/>
                </a:moveTo>
                <a:lnTo>
                  <a:pt x="0" y="0"/>
                </a:lnTo>
                <a:lnTo>
                  <a:pt x="0" y="77"/>
                </a:lnTo>
                <a:lnTo>
                  <a:pt x="3" y="77"/>
                </a:lnTo>
                <a:lnTo>
                  <a:pt x="3" y="79"/>
                </a:lnTo>
                <a:lnTo>
                  <a:pt x="322" y="79"/>
                </a:lnTo>
                <a:lnTo>
                  <a:pt x="328" y="75"/>
                </a:lnTo>
                <a:lnTo>
                  <a:pt x="328" y="2"/>
                </a:lnTo>
                <a:lnTo>
                  <a:pt x="325" y="2"/>
                </a:lnTo>
                <a:lnTo>
                  <a:pt x="325" y="0"/>
                </a:lnTo>
                <a:lnTo>
                  <a:pt x="322" y="0"/>
                </a:lnTo>
                <a:lnTo>
                  <a:pt x="6" y="0"/>
                </a:lnTo>
                <a:lnTo>
                  <a:pt x="6" y="7"/>
                </a:lnTo>
                <a:lnTo>
                  <a:pt x="322" y="7"/>
                </a:lnTo>
                <a:lnTo>
                  <a:pt x="317" y="4"/>
                </a:lnTo>
                <a:lnTo>
                  <a:pt x="317" y="75"/>
                </a:lnTo>
                <a:lnTo>
                  <a:pt x="322" y="72"/>
                </a:lnTo>
                <a:lnTo>
                  <a:pt x="6" y="72"/>
                </a:lnTo>
                <a:lnTo>
                  <a:pt x="11" y="75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5" name="Freeform 527"/>
          <p:cNvSpPr>
            <a:spLocks/>
          </p:cNvSpPr>
          <p:nvPr/>
        </p:nvSpPr>
        <p:spPr bwMode="auto">
          <a:xfrm>
            <a:off x="2414588" y="4529138"/>
            <a:ext cx="503237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"/>
              </a:cxn>
              <a:cxn ang="0">
                <a:pos x="316" y="76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7" h="77">
                <a:moveTo>
                  <a:pt x="0" y="0"/>
                </a:moveTo>
                <a:lnTo>
                  <a:pt x="0" y="76"/>
                </a:lnTo>
                <a:lnTo>
                  <a:pt x="316" y="76"/>
                </a:lnTo>
                <a:lnTo>
                  <a:pt x="316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6" name="Freeform 528"/>
          <p:cNvSpPr>
            <a:spLocks/>
          </p:cNvSpPr>
          <p:nvPr/>
        </p:nvSpPr>
        <p:spPr bwMode="auto">
          <a:xfrm>
            <a:off x="2405063" y="4522788"/>
            <a:ext cx="522287" cy="1349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82"/>
              </a:cxn>
              <a:cxn ang="0">
                <a:pos x="3" y="82"/>
              </a:cxn>
              <a:cxn ang="0">
                <a:pos x="3" y="84"/>
              </a:cxn>
              <a:cxn ang="0">
                <a:pos x="322" y="84"/>
              </a:cxn>
              <a:cxn ang="0">
                <a:pos x="328" y="80"/>
              </a:cxn>
              <a:cxn ang="0">
                <a:pos x="328" y="2"/>
              </a:cxn>
              <a:cxn ang="0">
                <a:pos x="325" y="2"/>
              </a:cxn>
              <a:cxn ang="0">
                <a:pos x="325" y="0"/>
              </a:cxn>
              <a:cxn ang="0">
                <a:pos x="322" y="0"/>
              </a:cxn>
              <a:cxn ang="0">
                <a:pos x="6" y="0"/>
              </a:cxn>
              <a:cxn ang="0">
                <a:pos x="6" y="7"/>
              </a:cxn>
              <a:cxn ang="0">
                <a:pos x="322" y="7"/>
              </a:cxn>
              <a:cxn ang="0">
                <a:pos x="317" y="4"/>
              </a:cxn>
              <a:cxn ang="0">
                <a:pos x="317" y="80"/>
              </a:cxn>
              <a:cxn ang="0">
                <a:pos x="322" y="77"/>
              </a:cxn>
              <a:cxn ang="0">
                <a:pos x="6" y="77"/>
              </a:cxn>
              <a:cxn ang="0">
                <a:pos x="11" y="80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9" h="85">
                <a:moveTo>
                  <a:pt x="6" y="0"/>
                </a:moveTo>
                <a:lnTo>
                  <a:pt x="0" y="0"/>
                </a:lnTo>
                <a:lnTo>
                  <a:pt x="0" y="82"/>
                </a:lnTo>
                <a:lnTo>
                  <a:pt x="3" y="82"/>
                </a:lnTo>
                <a:lnTo>
                  <a:pt x="3" y="84"/>
                </a:lnTo>
                <a:lnTo>
                  <a:pt x="322" y="84"/>
                </a:lnTo>
                <a:lnTo>
                  <a:pt x="328" y="80"/>
                </a:lnTo>
                <a:lnTo>
                  <a:pt x="328" y="2"/>
                </a:lnTo>
                <a:lnTo>
                  <a:pt x="325" y="2"/>
                </a:lnTo>
                <a:lnTo>
                  <a:pt x="325" y="0"/>
                </a:lnTo>
                <a:lnTo>
                  <a:pt x="322" y="0"/>
                </a:lnTo>
                <a:lnTo>
                  <a:pt x="6" y="0"/>
                </a:lnTo>
                <a:lnTo>
                  <a:pt x="6" y="7"/>
                </a:lnTo>
                <a:lnTo>
                  <a:pt x="322" y="7"/>
                </a:lnTo>
                <a:lnTo>
                  <a:pt x="317" y="4"/>
                </a:lnTo>
                <a:lnTo>
                  <a:pt x="317" y="80"/>
                </a:lnTo>
                <a:lnTo>
                  <a:pt x="322" y="77"/>
                </a:lnTo>
                <a:lnTo>
                  <a:pt x="6" y="77"/>
                </a:lnTo>
                <a:lnTo>
                  <a:pt x="11" y="80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7" name="Freeform 529"/>
          <p:cNvSpPr>
            <a:spLocks/>
          </p:cNvSpPr>
          <p:nvPr/>
        </p:nvSpPr>
        <p:spPr bwMode="auto">
          <a:xfrm>
            <a:off x="2414588" y="4656138"/>
            <a:ext cx="503237" cy="11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9"/>
              </a:cxn>
              <a:cxn ang="0">
                <a:pos x="316" y="69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7" h="70">
                <a:moveTo>
                  <a:pt x="0" y="0"/>
                </a:moveTo>
                <a:lnTo>
                  <a:pt x="0" y="69"/>
                </a:lnTo>
                <a:lnTo>
                  <a:pt x="316" y="69"/>
                </a:lnTo>
                <a:lnTo>
                  <a:pt x="316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8" name="Freeform 530"/>
          <p:cNvSpPr>
            <a:spLocks/>
          </p:cNvSpPr>
          <p:nvPr/>
        </p:nvSpPr>
        <p:spPr bwMode="auto">
          <a:xfrm>
            <a:off x="2405063" y="4649788"/>
            <a:ext cx="522287" cy="1238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5"/>
              </a:cxn>
              <a:cxn ang="0">
                <a:pos x="3" y="75"/>
              </a:cxn>
              <a:cxn ang="0">
                <a:pos x="3" y="77"/>
              </a:cxn>
              <a:cxn ang="0">
                <a:pos x="322" y="77"/>
              </a:cxn>
              <a:cxn ang="0">
                <a:pos x="328" y="73"/>
              </a:cxn>
              <a:cxn ang="0">
                <a:pos x="328" y="2"/>
              </a:cxn>
              <a:cxn ang="0">
                <a:pos x="325" y="2"/>
              </a:cxn>
              <a:cxn ang="0">
                <a:pos x="325" y="0"/>
              </a:cxn>
              <a:cxn ang="0">
                <a:pos x="322" y="0"/>
              </a:cxn>
              <a:cxn ang="0">
                <a:pos x="6" y="0"/>
              </a:cxn>
              <a:cxn ang="0">
                <a:pos x="6" y="7"/>
              </a:cxn>
              <a:cxn ang="0">
                <a:pos x="322" y="7"/>
              </a:cxn>
              <a:cxn ang="0">
                <a:pos x="317" y="4"/>
              </a:cxn>
              <a:cxn ang="0">
                <a:pos x="317" y="73"/>
              </a:cxn>
              <a:cxn ang="0">
                <a:pos x="322" y="70"/>
              </a:cxn>
              <a:cxn ang="0">
                <a:pos x="6" y="70"/>
              </a:cxn>
              <a:cxn ang="0">
                <a:pos x="11" y="73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29" h="78">
                <a:moveTo>
                  <a:pt x="6" y="0"/>
                </a:moveTo>
                <a:lnTo>
                  <a:pt x="0" y="0"/>
                </a:lnTo>
                <a:lnTo>
                  <a:pt x="0" y="75"/>
                </a:lnTo>
                <a:lnTo>
                  <a:pt x="3" y="75"/>
                </a:lnTo>
                <a:lnTo>
                  <a:pt x="3" y="77"/>
                </a:lnTo>
                <a:lnTo>
                  <a:pt x="322" y="77"/>
                </a:lnTo>
                <a:lnTo>
                  <a:pt x="328" y="73"/>
                </a:lnTo>
                <a:lnTo>
                  <a:pt x="328" y="2"/>
                </a:lnTo>
                <a:lnTo>
                  <a:pt x="325" y="2"/>
                </a:lnTo>
                <a:lnTo>
                  <a:pt x="325" y="0"/>
                </a:lnTo>
                <a:lnTo>
                  <a:pt x="322" y="0"/>
                </a:lnTo>
                <a:lnTo>
                  <a:pt x="6" y="0"/>
                </a:lnTo>
                <a:lnTo>
                  <a:pt x="6" y="7"/>
                </a:lnTo>
                <a:lnTo>
                  <a:pt x="322" y="7"/>
                </a:lnTo>
                <a:lnTo>
                  <a:pt x="317" y="4"/>
                </a:lnTo>
                <a:lnTo>
                  <a:pt x="317" y="73"/>
                </a:lnTo>
                <a:lnTo>
                  <a:pt x="322" y="70"/>
                </a:lnTo>
                <a:lnTo>
                  <a:pt x="6" y="70"/>
                </a:lnTo>
                <a:lnTo>
                  <a:pt x="11" y="73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899" name="Rectangle 531"/>
          <p:cNvSpPr>
            <a:spLocks noChangeArrowheads="1"/>
          </p:cNvSpPr>
          <p:nvPr/>
        </p:nvSpPr>
        <p:spPr bwMode="auto">
          <a:xfrm>
            <a:off x="2540000" y="4367213"/>
            <a:ext cx="220663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00" name="Freeform 532"/>
          <p:cNvSpPr>
            <a:spLocks/>
          </p:cNvSpPr>
          <p:nvPr/>
        </p:nvSpPr>
        <p:spPr bwMode="auto">
          <a:xfrm>
            <a:off x="1708150" y="3925888"/>
            <a:ext cx="520700" cy="4794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299"/>
              </a:cxn>
              <a:cxn ang="0">
                <a:pos x="2" y="299"/>
              </a:cxn>
              <a:cxn ang="0">
                <a:pos x="2" y="301"/>
              </a:cxn>
              <a:cxn ang="0">
                <a:pos x="322" y="301"/>
              </a:cxn>
              <a:cxn ang="0">
                <a:pos x="327" y="297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8"/>
              </a:cxn>
              <a:cxn ang="0">
                <a:pos x="322" y="8"/>
              </a:cxn>
              <a:cxn ang="0">
                <a:pos x="316" y="4"/>
              </a:cxn>
              <a:cxn ang="0">
                <a:pos x="316" y="297"/>
              </a:cxn>
              <a:cxn ang="0">
                <a:pos x="322" y="293"/>
              </a:cxn>
              <a:cxn ang="0">
                <a:pos x="5" y="293"/>
              </a:cxn>
              <a:cxn ang="0">
                <a:pos x="10" y="297"/>
              </a:cxn>
              <a:cxn ang="0">
                <a:pos x="10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328" h="302">
                <a:moveTo>
                  <a:pt x="5" y="0"/>
                </a:moveTo>
                <a:lnTo>
                  <a:pt x="0" y="0"/>
                </a:lnTo>
                <a:lnTo>
                  <a:pt x="0" y="299"/>
                </a:lnTo>
                <a:lnTo>
                  <a:pt x="2" y="299"/>
                </a:lnTo>
                <a:lnTo>
                  <a:pt x="2" y="301"/>
                </a:lnTo>
                <a:lnTo>
                  <a:pt x="322" y="301"/>
                </a:lnTo>
                <a:lnTo>
                  <a:pt x="327" y="297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8"/>
                </a:lnTo>
                <a:lnTo>
                  <a:pt x="322" y="8"/>
                </a:lnTo>
                <a:lnTo>
                  <a:pt x="316" y="4"/>
                </a:lnTo>
                <a:lnTo>
                  <a:pt x="316" y="297"/>
                </a:lnTo>
                <a:lnTo>
                  <a:pt x="322" y="293"/>
                </a:lnTo>
                <a:lnTo>
                  <a:pt x="5" y="293"/>
                </a:lnTo>
                <a:lnTo>
                  <a:pt x="10" y="297"/>
                </a:lnTo>
                <a:lnTo>
                  <a:pt x="10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01" name="Freeform 533"/>
          <p:cNvSpPr>
            <a:spLocks/>
          </p:cNvSpPr>
          <p:nvPr/>
        </p:nvSpPr>
        <p:spPr bwMode="auto">
          <a:xfrm>
            <a:off x="1047750" y="3925888"/>
            <a:ext cx="520700" cy="4794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299"/>
              </a:cxn>
              <a:cxn ang="0">
                <a:pos x="2" y="299"/>
              </a:cxn>
              <a:cxn ang="0">
                <a:pos x="2" y="301"/>
              </a:cxn>
              <a:cxn ang="0">
                <a:pos x="322" y="301"/>
              </a:cxn>
              <a:cxn ang="0">
                <a:pos x="327" y="297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8"/>
              </a:cxn>
              <a:cxn ang="0">
                <a:pos x="322" y="8"/>
              </a:cxn>
              <a:cxn ang="0">
                <a:pos x="316" y="4"/>
              </a:cxn>
              <a:cxn ang="0">
                <a:pos x="316" y="297"/>
              </a:cxn>
              <a:cxn ang="0">
                <a:pos x="322" y="293"/>
              </a:cxn>
              <a:cxn ang="0">
                <a:pos x="5" y="293"/>
              </a:cxn>
              <a:cxn ang="0">
                <a:pos x="10" y="297"/>
              </a:cxn>
              <a:cxn ang="0">
                <a:pos x="10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328" h="302">
                <a:moveTo>
                  <a:pt x="5" y="0"/>
                </a:moveTo>
                <a:lnTo>
                  <a:pt x="0" y="0"/>
                </a:lnTo>
                <a:lnTo>
                  <a:pt x="0" y="299"/>
                </a:lnTo>
                <a:lnTo>
                  <a:pt x="2" y="299"/>
                </a:lnTo>
                <a:lnTo>
                  <a:pt x="2" y="301"/>
                </a:lnTo>
                <a:lnTo>
                  <a:pt x="322" y="301"/>
                </a:lnTo>
                <a:lnTo>
                  <a:pt x="327" y="297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8"/>
                </a:lnTo>
                <a:lnTo>
                  <a:pt x="322" y="8"/>
                </a:lnTo>
                <a:lnTo>
                  <a:pt x="316" y="4"/>
                </a:lnTo>
                <a:lnTo>
                  <a:pt x="316" y="297"/>
                </a:lnTo>
                <a:lnTo>
                  <a:pt x="322" y="293"/>
                </a:lnTo>
                <a:lnTo>
                  <a:pt x="5" y="293"/>
                </a:lnTo>
                <a:lnTo>
                  <a:pt x="10" y="297"/>
                </a:lnTo>
                <a:lnTo>
                  <a:pt x="10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02" name="Rectangle 534"/>
          <p:cNvSpPr>
            <a:spLocks noChangeArrowheads="1"/>
          </p:cNvSpPr>
          <p:nvPr/>
        </p:nvSpPr>
        <p:spPr bwMode="auto">
          <a:xfrm>
            <a:off x="1112838" y="4122738"/>
            <a:ext cx="3460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58903" name="Rectangle 535"/>
          <p:cNvSpPr>
            <a:spLocks noChangeArrowheads="1"/>
          </p:cNvSpPr>
          <p:nvPr/>
        </p:nvSpPr>
        <p:spPr bwMode="auto">
          <a:xfrm>
            <a:off x="1820863" y="4491038"/>
            <a:ext cx="2619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</a:t>
            </a:r>
          </a:p>
        </p:txBody>
      </p: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1785938" y="4119563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the</a:t>
            </a:r>
          </a:p>
        </p:txBody>
      </p:sp>
      <p:sp>
        <p:nvSpPr>
          <p:cNvPr id="58905" name="Rectangle 537"/>
          <p:cNvSpPr>
            <a:spLocks noChangeArrowheads="1"/>
          </p:cNvSpPr>
          <p:nvPr/>
        </p:nvSpPr>
        <p:spPr bwMode="auto">
          <a:xfrm>
            <a:off x="1795463" y="4005263"/>
            <a:ext cx="2698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to</a:t>
            </a:r>
          </a:p>
        </p:txBody>
      </p:sp>
      <p:sp>
        <p:nvSpPr>
          <p:cNvPr id="58906" name="Rectangle 538"/>
          <p:cNvSpPr>
            <a:spLocks noChangeArrowheads="1"/>
          </p:cNvSpPr>
          <p:nvPr/>
        </p:nvSpPr>
        <p:spPr bwMode="auto">
          <a:xfrm>
            <a:off x="1176338" y="4224338"/>
            <a:ext cx="2317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07" name="Rectangle 539"/>
          <p:cNvSpPr>
            <a:spLocks noChangeArrowheads="1"/>
          </p:cNvSpPr>
          <p:nvPr/>
        </p:nvSpPr>
        <p:spPr bwMode="auto">
          <a:xfrm>
            <a:off x="1795463" y="4629150"/>
            <a:ext cx="255587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908" name="Rectangle 540"/>
          <p:cNvSpPr>
            <a:spLocks noChangeArrowheads="1"/>
          </p:cNvSpPr>
          <p:nvPr/>
        </p:nvSpPr>
        <p:spPr bwMode="auto">
          <a:xfrm>
            <a:off x="1773238" y="4224338"/>
            <a:ext cx="3524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that</a:t>
            </a:r>
          </a:p>
        </p:txBody>
      </p:sp>
      <p:sp>
        <p:nvSpPr>
          <p:cNvPr id="58909" name="Rectangle 541"/>
          <p:cNvSpPr>
            <a:spLocks noChangeArrowheads="1"/>
          </p:cNvSpPr>
          <p:nvPr/>
        </p:nvSpPr>
        <p:spPr bwMode="auto">
          <a:xfrm>
            <a:off x="2543175" y="4005263"/>
            <a:ext cx="2762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910" name="Rectangle 542"/>
          <p:cNvSpPr>
            <a:spLocks noChangeArrowheads="1"/>
          </p:cNvSpPr>
          <p:nvPr/>
        </p:nvSpPr>
        <p:spPr bwMode="auto">
          <a:xfrm>
            <a:off x="2560638" y="4210050"/>
            <a:ext cx="2571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is</a:t>
            </a:r>
          </a:p>
        </p:txBody>
      </p:sp>
      <p:sp>
        <p:nvSpPr>
          <p:cNvPr id="58911" name="Rectangle 543"/>
          <p:cNvSpPr>
            <a:spLocks noChangeArrowheads="1"/>
          </p:cNvSpPr>
          <p:nvPr/>
        </p:nvSpPr>
        <p:spPr bwMode="auto">
          <a:xfrm>
            <a:off x="2489200" y="4502150"/>
            <a:ext cx="255588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of</a:t>
            </a:r>
          </a:p>
        </p:txBody>
      </p:sp>
      <p:sp>
        <p:nvSpPr>
          <p:cNvPr id="58912" name="Rectangle 544"/>
          <p:cNvSpPr>
            <a:spLocks noChangeArrowheads="1"/>
          </p:cNvSpPr>
          <p:nvPr/>
        </p:nvSpPr>
        <p:spPr bwMode="auto">
          <a:xfrm>
            <a:off x="2489200" y="4629150"/>
            <a:ext cx="250825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913" name="Rectangle 545"/>
          <p:cNvSpPr>
            <a:spLocks noChangeArrowheads="1"/>
          </p:cNvSpPr>
          <p:nvPr/>
        </p:nvSpPr>
        <p:spPr bwMode="auto">
          <a:xfrm>
            <a:off x="3225800" y="4224338"/>
            <a:ext cx="2127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58914" name="Rectangle 546"/>
          <p:cNvSpPr>
            <a:spLocks noChangeArrowheads="1"/>
          </p:cNvSpPr>
          <p:nvPr/>
        </p:nvSpPr>
        <p:spPr bwMode="auto">
          <a:xfrm>
            <a:off x="3195638" y="4111625"/>
            <a:ext cx="2698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915" name="Rectangle 547"/>
          <p:cNvSpPr>
            <a:spLocks noChangeArrowheads="1"/>
          </p:cNvSpPr>
          <p:nvPr/>
        </p:nvSpPr>
        <p:spPr bwMode="auto">
          <a:xfrm>
            <a:off x="3208338" y="4506913"/>
            <a:ext cx="250825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8916" name="Rectangle 548"/>
          <p:cNvSpPr>
            <a:spLocks noChangeArrowheads="1"/>
          </p:cNvSpPr>
          <p:nvPr/>
        </p:nvSpPr>
        <p:spPr bwMode="auto">
          <a:xfrm>
            <a:off x="2560638" y="4100513"/>
            <a:ext cx="2444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it</a:t>
            </a:r>
          </a:p>
        </p:txBody>
      </p:sp>
      <p:sp>
        <p:nvSpPr>
          <p:cNvPr id="58917" name="Rectangle 549"/>
          <p:cNvSpPr>
            <a:spLocks noChangeArrowheads="1"/>
          </p:cNvSpPr>
          <p:nvPr/>
        </p:nvSpPr>
        <p:spPr bwMode="auto">
          <a:xfrm>
            <a:off x="1150938" y="4008438"/>
            <a:ext cx="3143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for</a:t>
            </a:r>
          </a:p>
        </p:txBody>
      </p:sp>
      <p:sp>
        <p:nvSpPr>
          <p:cNvPr id="58918" name="Rectangle 550"/>
          <p:cNvSpPr>
            <a:spLocks noChangeArrowheads="1"/>
          </p:cNvSpPr>
          <p:nvPr/>
        </p:nvSpPr>
        <p:spPr bwMode="auto">
          <a:xfrm>
            <a:off x="3170238" y="4635500"/>
            <a:ext cx="285750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for</a:t>
            </a:r>
          </a:p>
        </p:txBody>
      </p:sp>
      <p:sp>
        <p:nvSpPr>
          <p:cNvPr id="58919" name="Rectangle 551"/>
          <p:cNvSpPr>
            <a:spLocks noChangeArrowheads="1"/>
          </p:cNvSpPr>
          <p:nvPr/>
        </p:nvSpPr>
        <p:spPr bwMode="auto">
          <a:xfrm>
            <a:off x="1150938" y="4749800"/>
            <a:ext cx="25082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920" name="Rectangle 552"/>
          <p:cNvSpPr>
            <a:spLocks noChangeArrowheads="1"/>
          </p:cNvSpPr>
          <p:nvPr/>
        </p:nvSpPr>
        <p:spPr bwMode="auto">
          <a:xfrm>
            <a:off x="1820863" y="4740275"/>
            <a:ext cx="25082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921" name="Rectangle 553"/>
          <p:cNvSpPr>
            <a:spLocks noChangeArrowheads="1"/>
          </p:cNvSpPr>
          <p:nvPr/>
        </p:nvSpPr>
        <p:spPr bwMode="auto">
          <a:xfrm>
            <a:off x="2497138" y="4740275"/>
            <a:ext cx="25082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922" name="Rectangle 554"/>
          <p:cNvSpPr>
            <a:spLocks noChangeArrowheads="1"/>
          </p:cNvSpPr>
          <p:nvPr/>
        </p:nvSpPr>
        <p:spPr bwMode="auto">
          <a:xfrm>
            <a:off x="3190875" y="4740275"/>
            <a:ext cx="25082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923" name="Rectangle 555"/>
          <p:cNvSpPr>
            <a:spLocks noChangeArrowheads="1"/>
          </p:cNvSpPr>
          <p:nvPr/>
        </p:nvSpPr>
        <p:spPr bwMode="auto">
          <a:xfrm>
            <a:off x="2166938" y="2679700"/>
            <a:ext cx="2317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8924" name="Rectangle 556"/>
          <p:cNvSpPr>
            <a:spLocks noChangeArrowheads="1"/>
          </p:cNvSpPr>
          <p:nvPr/>
        </p:nvSpPr>
        <p:spPr bwMode="auto">
          <a:xfrm>
            <a:off x="2235200" y="2679700"/>
            <a:ext cx="2063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925" name="Rectangle 557"/>
          <p:cNvSpPr>
            <a:spLocks noChangeArrowheads="1"/>
          </p:cNvSpPr>
          <p:nvPr/>
        </p:nvSpPr>
        <p:spPr bwMode="auto">
          <a:xfrm>
            <a:off x="2276475" y="2679700"/>
            <a:ext cx="2063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926" name="Rectangle 558"/>
          <p:cNvSpPr>
            <a:spLocks noChangeArrowheads="1"/>
          </p:cNvSpPr>
          <p:nvPr/>
        </p:nvSpPr>
        <p:spPr bwMode="auto">
          <a:xfrm>
            <a:off x="2314575" y="2679700"/>
            <a:ext cx="214313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8927" name="Rectangle 559"/>
          <p:cNvSpPr>
            <a:spLocks noChangeArrowheads="1"/>
          </p:cNvSpPr>
          <p:nvPr/>
        </p:nvSpPr>
        <p:spPr bwMode="auto">
          <a:xfrm>
            <a:off x="2357438" y="2679700"/>
            <a:ext cx="23177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8928" name="Rectangle 560"/>
          <p:cNvSpPr>
            <a:spLocks noChangeArrowheads="1"/>
          </p:cNvSpPr>
          <p:nvPr/>
        </p:nvSpPr>
        <p:spPr bwMode="auto">
          <a:xfrm>
            <a:off x="2425700" y="2679700"/>
            <a:ext cx="214313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58929" name="Rectangle 561"/>
          <p:cNvSpPr>
            <a:spLocks noChangeArrowheads="1"/>
          </p:cNvSpPr>
          <p:nvPr/>
        </p:nvSpPr>
        <p:spPr bwMode="auto">
          <a:xfrm>
            <a:off x="2560638" y="2665413"/>
            <a:ext cx="3841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3  in</a:t>
            </a:r>
          </a:p>
        </p:txBody>
      </p:sp>
      <p:sp>
        <p:nvSpPr>
          <p:cNvPr id="58930" name="Rectangle 562"/>
          <p:cNvSpPr>
            <a:spLocks noChangeArrowheads="1"/>
          </p:cNvSpPr>
          <p:nvPr/>
        </p:nvSpPr>
        <p:spPr bwMode="auto">
          <a:xfrm>
            <a:off x="2908300" y="2668588"/>
            <a:ext cx="3905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2  of</a:t>
            </a:r>
          </a:p>
        </p:txBody>
      </p:sp>
      <p:sp>
        <p:nvSpPr>
          <p:cNvPr id="58931" name="Rectangle 563"/>
          <p:cNvSpPr>
            <a:spLocks noChangeArrowheads="1"/>
          </p:cNvSpPr>
          <p:nvPr/>
        </p:nvSpPr>
        <p:spPr bwMode="auto">
          <a:xfrm>
            <a:off x="3279775" y="2665413"/>
            <a:ext cx="2667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58932" name="Rectangle 564"/>
          <p:cNvSpPr>
            <a:spLocks noChangeArrowheads="1"/>
          </p:cNvSpPr>
          <p:nvPr/>
        </p:nvSpPr>
        <p:spPr bwMode="auto">
          <a:xfrm>
            <a:off x="3390900" y="2668588"/>
            <a:ext cx="2317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</a:t>
            </a:r>
          </a:p>
        </p:txBody>
      </p:sp>
      <p:sp>
        <p:nvSpPr>
          <p:cNvPr id="58933" name="Freeform 565"/>
          <p:cNvSpPr>
            <a:spLocks/>
          </p:cNvSpPr>
          <p:nvPr/>
        </p:nvSpPr>
        <p:spPr bwMode="auto">
          <a:xfrm>
            <a:off x="1055688" y="4406900"/>
            <a:ext cx="504825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7"/>
              </a:cxn>
              <a:cxn ang="0">
                <a:pos x="317" y="67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68">
                <a:moveTo>
                  <a:pt x="0" y="0"/>
                </a:moveTo>
                <a:lnTo>
                  <a:pt x="0" y="67"/>
                </a:lnTo>
                <a:lnTo>
                  <a:pt x="317" y="67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4" name="Freeform 566"/>
          <p:cNvSpPr>
            <a:spLocks/>
          </p:cNvSpPr>
          <p:nvPr/>
        </p:nvSpPr>
        <p:spPr bwMode="auto">
          <a:xfrm>
            <a:off x="1047750" y="4400550"/>
            <a:ext cx="520700" cy="1206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3"/>
              </a:cxn>
              <a:cxn ang="0">
                <a:pos x="2" y="73"/>
              </a:cxn>
              <a:cxn ang="0">
                <a:pos x="2" y="75"/>
              </a:cxn>
              <a:cxn ang="0">
                <a:pos x="322" y="75"/>
              </a:cxn>
              <a:cxn ang="0">
                <a:pos x="327" y="71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7"/>
              </a:cxn>
              <a:cxn ang="0">
                <a:pos x="322" y="7"/>
              </a:cxn>
              <a:cxn ang="0">
                <a:pos x="316" y="4"/>
              </a:cxn>
              <a:cxn ang="0">
                <a:pos x="316" y="71"/>
              </a:cxn>
              <a:cxn ang="0">
                <a:pos x="322" y="68"/>
              </a:cxn>
              <a:cxn ang="0">
                <a:pos x="5" y="68"/>
              </a:cxn>
              <a:cxn ang="0">
                <a:pos x="10" y="71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8" h="76">
                <a:moveTo>
                  <a:pt x="5" y="0"/>
                </a:moveTo>
                <a:lnTo>
                  <a:pt x="0" y="0"/>
                </a:lnTo>
                <a:lnTo>
                  <a:pt x="0" y="73"/>
                </a:lnTo>
                <a:lnTo>
                  <a:pt x="2" y="73"/>
                </a:lnTo>
                <a:lnTo>
                  <a:pt x="2" y="75"/>
                </a:lnTo>
                <a:lnTo>
                  <a:pt x="322" y="75"/>
                </a:lnTo>
                <a:lnTo>
                  <a:pt x="327" y="71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7"/>
                </a:lnTo>
                <a:lnTo>
                  <a:pt x="322" y="7"/>
                </a:lnTo>
                <a:lnTo>
                  <a:pt x="316" y="4"/>
                </a:lnTo>
                <a:lnTo>
                  <a:pt x="316" y="71"/>
                </a:lnTo>
                <a:lnTo>
                  <a:pt x="322" y="68"/>
                </a:lnTo>
                <a:lnTo>
                  <a:pt x="5" y="68"/>
                </a:lnTo>
                <a:lnTo>
                  <a:pt x="10" y="71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5" name="Freeform 567"/>
          <p:cNvSpPr>
            <a:spLocks/>
          </p:cNvSpPr>
          <p:nvPr/>
        </p:nvSpPr>
        <p:spPr bwMode="auto">
          <a:xfrm>
            <a:off x="1055688" y="4519613"/>
            <a:ext cx="504825" cy="134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"/>
              </a:cxn>
              <a:cxn ang="0">
                <a:pos x="317" y="84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85">
                <a:moveTo>
                  <a:pt x="0" y="0"/>
                </a:moveTo>
                <a:lnTo>
                  <a:pt x="0" y="84"/>
                </a:lnTo>
                <a:lnTo>
                  <a:pt x="317" y="84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6" name="Freeform 568"/>
          <p:cNvSpPr>
            <a:spLocks/>
          </p:cNvSpPr>
          <p:nvPr/>
        </p:nvSpPr>
        <p:spPr bwMode="auto">
          <a:xfrm>
            <a:off x="1047750" y="4510088"/>
            <a:ext cx="520700" cy="1539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0"/>
              </a:cxn>
              <a:cxn ang="0">
                <a:pos x="0" y="2"/>
              </a:cxn>
              <a:cxn ang="0">
                <a:pos x="0" y="94"/>
              </a:cxn>
              <a:cxn ang="0">
                <a:pos x="2" y="94"/>
              </a:cxn>
              <a:cxn ang="0">
                <a:pos x="2" y="96"/>
              </a:cxn>
              <a:cxn ang="0">
                <a:pos x="322" y="96"/>
              </a:cxn>
              <a:cxn ang="0">
                <a:pos x="324" y="94"/>
              </a:cxn>
              <a:cxn ang="0">
                <a:pos x="324" y="92"/>
              </a:cxn>
              <a:cxn ang="0">
                <a:pos x="327" y="90"/>
              </a:cxn>
              <a:cxn ang="0">
                <a:pos x="327" y="4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11"/>
              </a:cxn>
              <a:cxn ang="0">
                <a:pos x="322" y="11"/>
              </a:cxn>
              <a:cxn ang="0">
                <a:pos x="316" y="6"/>
              </a:cxn>
              <a:cxn ang="0">
                <a:pos x="316" y="90"/>
              </a:cxn>
              <a:cxn ang="0">
                <a:pos x="322" y="85"/>
              </a:cxn>
              <a:cxn ang="0">
                <a:pos x="5" y="85"/>
              </a:cxn>
              <a:cxn ang="0">
                <a:pos x="10" y="90"/>
              </a:cxn>
              <a:cxn ang="0">
                <a:pos x="10" y="6"/>
              </a:cxn>
              <a:cxn ang="0">
                <a:pos x="5" y="11"/>
              </a:cxn>
              <a:cxn ang="0">
                <a:pos x="5" y="0"/>
              </a:cxn>
            </a:cxnLst>
            <a:rect l="0" t="0" r="r" b="b"/>
            <a:pathLst>
              <a:path w="328" h="97">
                <a:moveTo>
                  <a:pt x="5" y="0"/>
                </a:moveTo>
                <a:lnTo>
                  <a:pt x="2" y="0"/>
                </a:lnTo>
                <a:lnTo>
                  <a:pt x="0" y="2"/>
                </a:lnTo>
                <a:lnTo>
                  <a:pt x="0" y="94"/>
                </a:lnTo>
                <a:lnTo>
                  <a:pt x="2" y="94"/>
                </a:lnTo>
                <a:lnTo>
                  <a:pt x="2" y="96"/>
                </a:lnTo>
                <a:lnTo>
                  <a:pt x="322" y="96"/>
                </a:lnTo>
                <a:lnTo>
                  <a:pt x="324" y="94"/>
                </a:lnTo>
                <a:lnTo>
                  <a:pt x="324" y="92"/>
                </a:lnTo>
                <a:lnTo>
                  <a:pt x="327" y="90"/>
                </a:lnTo>
                <a:lnTo>
                  <a:pt x="327" y="4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11"/>
                </a:lnTo>
                <a:lnTo>
                  <a:pt x="322" y="11"/>
                </a:lnTo>
                <a:lnTo>
                  <a:pt x="316" y="6"/>
                </a:lnTo>
                <a:lnTo>
                  <a:pt x="316" y="90"/>
                </a:lnTo>
                <a:lnTo>
                  <a:pt x="322" y="85"/>
                </a:lnTo>
                <a:lnTo>
                  <a:pt x="5" y="85"/>
                </a:lnTo>
                <a:lnTo>
                  <a:pt x="10" y="90"/>
                </a:lnTo>
                <a:lnTo>
                  <a:pt x="10" y="6"/>
                </a:lnTo>
                <a:lnTo>
                  <a:pt x="5" y="11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7" name="Freeform 569"/>
          <p:cNvSpPr>
            <a:spLocks/>
          </p:cNvSpPr>
          <p:nvPr/>
        </p:nvSpPr>
        <p:spPr bwMode="auto">
          <a:xfrm>
            <a:off x="1055688" y="4649788"/>
            <a:ext cx="504825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7" y="71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72">
                <a:moveTo>
                  <a:pt x="0" y="0"/>
                </a:moveTo>
                <a:lnTo>
                  <a:pt x="0" y="71"/>
                </a:lnTo>
                <a:lnTo>
                  <a:pt x="317" y="71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8" name="Freeform 570"/>
          <p:cNvSpPr>
            <a:spLocks/>
          </p:cNvSpPr>
          <p:nvPr/>
        </p:nvSpPr>
        <p:spPr bwMode="auto">
          <a:xfrm>
            <a:off x="1047750" y="4643438"/>
            <a:ext cx="520700" cy="1270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7"/>
              </a:cxn>
              <a:cxn ang="0">
                <a:pos x="2" y="77"/>
              </a:cxn>
              <a:cxn ang="0">
                <a:pos x="2" y="79"/>
              </a:cxn>
              <a:cxn ang="0">
                <a:pos x="322" y="79"/>
              </a:cxn>
              <a:cxn ang="0">
                <a:pos x="327" y="75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7"/>
              </a:cxn>
              <a:cxn ang="0">
                <a:pos x="322" y="7"/>
              </a:cxn>
              <a:cxn ang="0">
                <a:pos x="316" y="4"/>
              </a:cxn>
              <a:cxn ang="0">
                <a:pos x="316" y="75"/>
              </a:cxn>
              <a:cxn ang="0">
                <a:pos x="322" y="72"/>
              </a:cxn>
              <a:cxn ang="0">
                <a:pos x="5" y="72"/>
              </a:cxn>
              <a:cxn ang="0">
                <a:pos x="10" y="75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8" h="80">
                <a:moveTo>
                  <a:pt x="5" y="0"/>
                </a:moveTo>
                <a:lnTo>
                  <a:pt x="0" y="0"/>
                </a:lnTo>
                <a:lnTo>
                  <a:pt x="0" y="77"/>
                </a:lnTo>
                <a:lnTo>
                  <a:pt x="2" y="77"/>
                </a:lnTo>
                <a:lnTo>
                  <a:pt x="2" y="79"/>
                </a:lnTo>
                <a:lnTo>
                  <a:pt x="322" y="79"/>
                </a:lnTo>
                <a:lnTo>
                  <a:pt x="327" y="75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7"/>
                </a:lnTo>
                <a:lnTo>
                  <a:pt x="322" y="7"/>
                </a:lnTo>
                <a:lnTo>
                  <a:pt x="316" y="4"/>
                </a:lnTo>
                <a:lnTo>
                  <a:pt x="316" y="75"/>
                </a:lnTo>
                <a:lnTo>
                  <a:pt x="322" y="72"/>
                </a:lnTo>
                <a:lnTo>
                  <a:pt x="5" y="72"/>
                </a:lnTo>
                <a:lnTo>
                  <a:pt x="10" y="75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39" name="Rectangle 571"/>
          <p:cNvSpPr>
            <a:spLocks noChangeArrowheads="1"/>
          </p:cNvSpPr>
          <p:nvPr/>
        </p:nvSpPr>
        <p:spPr bwMode="auto">
          <a:xfrm>
            <a:off x="1176338" y="4360863"/>
            <a:ext cx="220662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40" name="Rectangle 572"/>
          <p:cNvSpPr>
            <a:spLocks noChangeArrowheads="1"/>
          </p:cNvSpPr>
          <p:nvPr/>
        </p:nvSpPr>
        <p:spPr bwMode="auto">
          <a:xfrm>
            <a:off x="1138238" y="4495800"/>
            <a:ext cx="285750" cy="19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for</a:t>
            </a:r>
          </a:p>
        </p:txBody>
      </p:sp>
      <p:sp>
        <p:nvSpPr>
          <p:cNvPr id="58941" name="Rectangle 573"/>
          <p:cNvSpPr>
            <a:spLocks noChangeArrowheads="1"/>
          </p:cNvSpPr>
          <p:nvPr/>
        </p:nvSpPr>
        <p:spPr bwMode="auto">
          <a:xfrm>
            <a:off x="1125538" y="4610100"/>
            <a:ext cx="3254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Symbol" pitchFamily="18" charset="2"/>
              </a:rPr>
              <a:t></a:t>
            </a:r>
          </a:p>
        </p:txBody>
      </p:sp>
      <p:sp>
        <p:nvSpPr>
          <p:cNvPr id="58942" name="Freeform 574"/>
          <p:cNvSpPr>
            <a:spLocks/>
          </p:cNvSpPr>
          <p:nvPr/>
        </p:nvSpPr>
        <p:spPr bwMode="auto">
          <a:xfrm>
            <a:off x="3074988" y="4410075"/>
            <a:ext cx="508000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1"/>
              </a:cxn>
              <a:cxn ang="0">
                <a:pos x="319" y="71"/>
              </a:cxn>
              <a:cxn ang="0">
                <a:pos x="319" y="0"/>
              </a:cxn>
              <a:cxn ang="0">
                <a:pos x="0" y="0"/>
              </a:cxn>
            </a:cxnLst>
            <a:rect l="0" t="0" r="r" b="b"/>
            <a:pathLst>
              <a:path w="320" h="72">
                <a:moveTo>
                  <a:pt x="0" y="0"/>
                </a:moveTo>
                <a:lnTo>
                  <a:pt x="0" y="71"/>
                </a:lnTo>
                <a:lnTo>
                  <a:pt x="319" y="71"/>
                </a:lnTo>
                <a:lnTo>
                  <a:pt x="319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43" name="Freeform 575"/>
          <p:cNvSpPr>
            <a:spLocks/>
          </p:cNvSpPr>
          <p:nvPr/>
        </p:nvSpPr>
        <p:spPr bwMode="auto">
          <a:xfrm>
            <a:off x="3065463" y="4403725"/>
            <a:ext cx="525462" cy="1270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77"/>
              </a:cxn>
              <a:cxn ang="0">
                <a:pos x="3" y="77"/>
              </a:cxn>
              <a:cxn ang="0">
                <a:pos x="3" y="79"/>
              </a:cxn>
              <a:cxn ang="0">
                <a:pos x="325" y="79"/>
              </a:cxn>
              <a:cxn ang="0">
                <a:pos x="330" y="75"/>
              </a:cxn>
              <a:cxn ang="0">
                <a:pos x="330" y="2"/>
              </a:cxn>
              <a:cxn ang="0">
                <a:pos x="328" y="2"/>
              </a:cxn>
              <a:cxn ang="0">
                <a:pos x="328" y="0"/>
              </a:cxn>
              <a:cxn ang="0">
                <a:pos x="325" y="0"/>
              </a:cxn>
              <a:cxn ang="0">
                <a:pos x="6" y="0"/>
              </a:cxn>
              <a:cxn ang="0">
                <a:pos x="6" y="7"/>
              </a:cxn>
              <a:cxn ang="0">
                <a:pos x="325" y="7"/>
              </a:cxn>
              <a:cxn ang="0">
                <a:pos x="320" y="4"/>
              </a:cxn>
              <a:cxn ang="0">
                <a:pos x="320" y="75"/>
              </a:cxn>
              <a:cxn ang="0">
                <a:pos x="325" y="72"/>
              </a:cxn>
              <a:cxn ang="0">
                <a:pos x="6" y="72"/>
              </a:cxn>
              <a:cxn ang="0">
                <a:pos x="11" y="75"/>
              </a:cxn>
              <a:cxn ang="0">
                <a:pos x="11" y="4"/>
              </a:cxn>
              <a:cxn ang="0">
                <a:pos x="6" y="7"/>
              </a:cxn>
              <a:cxn ang="0">
                <a:pos x="6" y="0"/>
              </a:cxn>
            </a:cxnLst>
            <a:rect l="0" t="0" r="r" b="b"/>
            <a:pathLst>
              <a:path w="331" h="80">
                <a:moveTo>
                  <a:pt x="6" y="0"/>
                </a:moveTo>
                <a:lnTo>
                  <a:pt x="0" y="0"/>
                </a:lnTo>
                <a:lnTo>
                  <a:pt x="0" y="77"/>
                </a:lnTo>
                <a:lnTo>
                  <a:pt x="3" y="77"/>
                </a:lnTo>
                <a:lnTo>
                  <a:pt x="3" y="79"/>
                </a:lnTo>
                <a:lnTo>
                  <a:pt x="325" y="79"/>
                </a:lnTo>
                <a:lnTo>
                  <a:pt x="330" y="75"/>
                </a:lnTo>
                <a:lnTo>
                  <a:pt x="330" y="2"/>
                </a:lnTo>
                <a:lnTo>
                  <a:pt x="328" y="2"/>
                </a:lnTo>
                <a:lnTo>
                  <a:pt x="328" y="0"/>
                </a:lnTo>
                <a:lnTo>
                  <a:pt x="325" y="0"/>
                </a:lnTo>
                <a:lnTo>
                  <a:pt x="6" y="0"/>
                </a:lnTo>
                <a:lnTo>
                  <a:pt x="6" y="7"/>
                </a:lnTo>
                <a:lnTo>
                  <a:pt x="325" y="7"/>
                </a:lnTo>
                <a:lnTo>
                  <a:pt x="320" y="4"/>
                </a:lnTo>
                <a:lnTo>
                  <a:pt x="320" y="75"/>
                </a:lnTo>
                <a:lnTo>
                  <a:pt x="325" y="72"/>
                </a:lnTo>
                <a:lnTo>
                  <a:pt x="6" y="72"/>
                </a:lnTo>
                <a:lnTo>
                  <a:pt x="11" y="75"/>
                </a:lnTo>
                <a:lnTo>
                  <a:pt x="11" y="4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44" name="Rectangle 576"/>
          <p:cNvSpPr>
            <a:spLocks noChangeArrowheads="1"/>
          </p:cNvSpPr>
          <p:nvPr/>
        </p:nvSpPr>
        <p:spPr bwMode="auto">
          <a:xfrm>
            <a:off x="3195638" y="4367213"/>
            <a:ext cx="220662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45" name="Freeform 577"/>
          <p:cNvSpPr>
            <a:spLocks/>
          </p:cNvSpPr>
          <p:nvPr/>
        </p:nvSpPr>
        <p:spPr bwMode="auto">
          <a:xfrm>
            <a:off x="1716088" y="4406900"/>
            <a:ext cx="50482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5"/>
              </a:cxn>
              <a:cxn ang="0">
                <a:pos x="317" y="65"/>
              </a:cxn>
              <a:cxn ang="0">
                <a:pos x="317" y="0"/>
              </a:cxn>
              <a:cxn ang="0">
                <a:pos x="0" y="0"/>
              </a:cxn>
            </a:cxnLst>
            <a:rect l="0" t="0" r="r" b="b"/>
            <a:pathLst>
              <a:path w="318" h="66">
                <a:moveTo>
                  <a:pt x="0" y="0"/>
                </a:moveTo>
                <a:lnTo>
                  <a:pt x="0" y="65"/>
                </a:lnTo>
                <a:lnTo>
                  <a:pt x="317" y="65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46" name="Freeform 578"/>
          <p:cNvSpPr>
            <a:spLocks/>
          </p:cNvSpPr>
          <p:nvPr/>
        </p:nvSpPr>
        <p:spPr bwMode="auto">
          <a:xfrm>
            <a:off x="1708150" y="4400550"/>
            <a:ext cx="520700" cy="1174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71"/>
              </a:cxn>
              <a:cxn ang="0">
                <a:pos x="2" y="71"/>
              </a:cxn>
              <a:cxn ang="0">
                <a:pos x="2" y="73"/>
              </a:cxn>
              <a:cxn ang="0">
                <a:pos x="322" y="73"/>
              </a:cxn>
              <a:cxn ang="0">
                <a:pos x="327" y="69"/>
              </a:cxn>
              <a:cxn ang="0">
                <a:pos x="327" y="2"/>
              </a:cxn>
              <a:cxn ang="0">
                <a:pos x="324" y="2"/>
              </a:cxn>
              <a:cxn ang="0">
                <a:pos x="324" y="0"/>
              </a:cxn>
              <a:cxn ang="0">
                <a:pos x="322" y="0"/>
              </a:cxn>
              <a:cxn ang="0">
                <a:pos x="5" y="0"/>
              </a:cxn>
              <a:cxn ang="0">
                <a:pos x="5" y="7"/>
              </a:cxn>
              <a:cxn ang="0">
                <a:pos x="322" y="7"/>
              </a:cxn>
              <a:cxn ang="0">
                <a:pos x="316" y="4"/>
              </a:cxn>
              <a:cxn ang="0">
                <a:pos x="316" y="69"/>
              </a:cxn>
              <a:cxn ang="0">
                <a:pos x="322" y="66"/>
              </a:cxn>
              <a:cxn ang="0">
                <a:pos x="5" y="66"/>
              </a:cxn>
              <a:cxn ang="0">
                <a:pos x="10" y="69"/>
              </a:cxn>
              <a:cxn ang="0">
                <a:pos x="10" y="4"/>
              </a:cxn>
              <a:cxn ang="0">
                <a:pos x="5" y="7"/>
              </a:cxn>
              <a:cxn ang="0">
                <a:pos x="5" y="0"/>
              </a:cxn>
            </a:cxnLst>
            <a:rect l="0" t="0" r="r" b="b"/>
            <a:pathLst>
              <a:path w="328" h="74">
                <a:moveTo>
                  <a:pt x="5" y="0"/>
                </a:moveTo>
                <a:lnTo>
                  <a:pt x="0" y="0"/>
                </a:lnTo>
                <a:lnTo>
                  <a:pt x="0" y="71"/>
                </a:lnTo>
                <a:lnTo>
                  <a:pt x="2" y="71"/>
                </a:lnTo>
                <a:lnTo>
                  <a:pt x="2" y="73"/>
                </a:lnTo>
                <a:lnTo>
                  <a:pt x="322" y="73"/>
                </a:lnTo>
                <a:lnTo>
                  <a:pt x="327" y="69"/>
                </a:lnTo>
                <a:lnTo>
                  <a:pt x="327" y="2"/>
                </a:lnTo>
                <a:lnTo>
                  <a:pt x="324" y="2"/>
                </a:lnTo>
                <a:lnTo>
                  <a:pt x="324" y="0"/>
                </a:lnTo>
                <a:lnTo>
                  <a:pt x="322" y="0"/>
                </a:lnTo>
                <a:lnTo>
                  <a:pt x="5" y="0"/>
                </a:lnTo>
                <a:lnTo>
                  <a:pt x="5" y="7"/>
                </a:lnTo>
                <a:lnTo>
                  <a:pt x="322" y="7"/>
                </a:lnTo>
                <a:lnTo>
                  <a:pt x="316" y="4"/>
                </a:lnTo>
                <a:lnTo>
                  <a:pt x="316" y="69"/>
                </a:lnTo>
                <a:lnTo>
                  <a:pt x="322" y="66"/>
                </a:lnTo>
                <a:lnTo>
                  <a:pt x="5" y="66"/>
                </a:lnTo>
                <a:lnTo>
                  <a:pt x="10" y="69"/>
                </a:lnTo>
                <a:lnTo>
                  <a:pt x="10" y="4"/>
                </a:lnTo>
                <a:lnTo>
                  <a:pt x="5" y="7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47" name="Rectangle 579"/>
          <p:cNvSpPr>
            <a:spLocks noChangeArrowheads="1"/>
          </p:cNvSpPr>
          <p:nvPr/>
        </p:nvSpPr>
        <p:spPr bwMode="auto">
          <a:xfrm>
            <a:off x="1828800" y="4376738"/>
            <a:ext cx="220663" cy="19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7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48" name="Freeform 580"/>
          <p:cNvSpPr>
            <a:spLocks/>
          </p:cNvSpPr>
          <p:nvPr/>
        </p:nvSpPr>
        <p:spPr bwMode="auto">
          <a:xfrm>
            <a:off x="1449388" y="2657475"/>
            <a:ext cx="758825" cy="225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1"/>
              </a:cxn>
              <a:cxn ang="0">
                <a:pos x="477" y="141"/>
              </a:cxn>
              <a:cxn ang="0">
                <a:pos x="477" y="0"/>
              </a:cxn>
              <a:cxn ang="0">
                <a:pos x="0" y="0"/>
              </a:cxn>
            </a:cxnLst>
            <a:rect l="0" t="0" r="r" b="b"/>
            <a:pathLst>
              <a:path w="478" h="142">
                <a:moveTo>
                  <a:pt x="0" y="0"/>
                </a:moveTo>
                <a:lnTo>
                  <a:pt x="0" y="141"/>
                </a:lnTo>
                <a:lnTo>
                  <a:pt x="477" y="141"/>
                </a:lnTo>
                <a:lnTo>
                  <a:pt x="477" y="0"/>
                </a:lnTo>
                <a:lnTo>
                  <a:pt x="0" y="0"/>
                </a:lnTo>
              </a:path>
            </a:pathLst>
          </a:custGeom>
          <a:solidFill>
            <a:srgbClr val="F0F0F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49" name="Freeform 581"/>
          <p:cNvSpPr>
            <a:spLocks/>
          </p:cNvSpPr>
          <p:nvPr/>
        </p:nvSpPr>
        <p:spPr bwMode="auto">
          <a:xfrm>
            <a:off x="1441450" y="2651125"/>
            <a:ext cx="774700" cy="2381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0"/>
              </a:cxn>
              <a:cxn ang="0">
                <a:pos x="0" y="147"/>
              </a:cxn>
              <a:cxn ang="0">
                <a:pos x="2" y="147"/>
              </a:cxn>
              <a:cxn ang="0">
                <a:pos x="2" y="149"/>
              </a:cxn>
              <a:cxn ang="0">
                <a:pos x="482" y="149"/>
              </a:cxn>
              <a:cxn ang="0">
                <a:pos x="487" y="145"/>
              </a:cxn>
              <a:cxn ang="0">
                <a:pos x="487" y="2"/>
              </a:cxn>
              <a:cxn ang="0">
                <a:pos x="484" y="2"/>
              </a:cxn>
              <a:cxn ang="0">
                <a:pos x="484" y="0"/>
              </a:cxn>
              <a:cxn ang="0">
                <a:pos x="482" y="0"/>
              </a:cxn>
              <a:cxn ang="0">
                <a:pos x="5" y="0"/>
              </a:cxn>
              <a:cxn ang="0">
                <a:pos x="5" y="8"/>
              </a:cxn>
              <a:cxn ang="0">
                <a:pos x="482" y="8"/>
              </a:cxn>
              <a:cxn ang="0">
                <a:pos x="476" y="4"/>
              </a:cxn>
              <a:cxn ang="0">
                <a:pos x="476" y="145"/>
              </a:cxn>
              <a:cxn ang="0">
                <a:pos x="482" y="141"/>
              </a:cxn>
              <a:cxn ang="0">
                <a:pos x="5" y="141"/>
              </a:cxn>
              <a:cxn ang="0">
                <a:pos x="10" y="145"/>
              </a:cxn>
              <a:cxn ang="0">
                <a:pos x="10" y="4"/>
              </a:cxn>
              <a:cxn ang="0">
                <a:pos x="5" y="8"/>
              </a:cxn>
              <a:cxn ang="0">
                <a:pos x="5" y="0"/>
              </a:cxn>
            </a:cxnLst>
            <a:rect l="0" t="0" r="r" b="b"/>
            <a:pathLst>
              <a:path w="488" h="150">
                <a:moveTo>
                  <a:pt x="5" y="0"/>
                </a:moveTo>
                <a:lnTo>
                  <a:pt x="0" y="0"/>
                </a:lnTo>
                <a:lnTo>
                  <a:pt x="0" y="147"/>
                </a:lnTo>
                <a:lnTo>
                  <a:pt x="2" y="147"/>
                </a:lnTo>
                <a:lnTo>
                  <a:pt x="2" y="149"/>
                </a:lnTo>
                <a:lnTo>
                  <a:pt x="482" y="149"/>
                </a:lnTo>
                <a:lnTo>
                  <a:pt x="487" y="145"/>
                </a:lnTo>
                <a:lnTo>
                  <a:pt x="487" y="2"/>
                </a:lnTo>
                <a:lnTo>
                  <a:pt x="484" y="2"/>
                </a:lnTo>
                <a:lnTo>
                  <a:pt x="484" y="0"/>
                </a:lnTo>
                <a:lnTo>
                  <a:pt x="482" y="0"/>
                </a:lnTo>
                <a:lnTo>
                  <a:pt x="5" y="0"/>
                </a:lnTo>
                <a:lnTo>
                  <a:pt x="5" y="8"/>
                </a:lnTo>
                <a:lnTo>
                  <a:pt x="482" y="8"/>
                </a:lnTo>
                <a:lnTo>
                  <a:pt x="476" y="4"/>
                </a:lnTo>
                <a:lnTo>
                  <a:pt x="476" y="145"/>
                </a:lnTo>
                <a:lnTo>
                  <a:pt x="482" y="141"/>
                </a:lnTo>
                <a:lnTo>
                  <a:pt x="5" y="141"/>
                </a:lnTo>
                <a:lnTo>
                  <a:pt x="10" y="145"/>
                </a:lnTo>
                <a:lnTo>
                  <a:pt x="10" y="4"/>
                </a:lnTo>
                <a:lnTo>
                  <a:pt x="5" y="8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50" name="Rectangle 582"/>
          <p:cNvSpPr>
            <a:spLocks noChangeArrowheads="1"/>
          </p:cNvSpPr>
          <p:nvPr/>
        </p:nvSpPr>
        <p:spPr bwMode="auto">
          <a:xfrm>
            <a:off x="1422400" y="2657475"/>
            <a:ext cx="309563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</a:t>
            </a:r>
          </a:p>
        </p:txBody>
      </p:sp>
      <p:sp>
        <p:nvSpPr>
          <p:cNvPr id="58951" name="Freeform 583"/>
          <p:cNvSpPr>
            <a:spLocks/>
          </p:cNvSpPr>
          <p:nvPr/>
        </p:nvSpPr>
        <p:spPr bwMode="auto">
          <a:xfrm>
            <a:off x="1952625" y="2657475"/>
            <a:ext cx="6350" cy="234950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3" y="0"/>
              </a:cxn>
              <a:cxn ang="0">
                <a:pos x="0" y="0"/>
              </a:cxn>
              <a:cxn ang="0">
                <a:pos x="0" y="147"/>
              </a:cxn>
              <a:cxn ang="0">
                <a:pos x="3" y="143"/>
              </a:cxn>
              <a:cxn ang="0">
                <a:pos x="3" y="4"/>
              </a:cxn>
            </a:cxnLst>
            <a:rect l="0" t="0" r="r" b="b"/>
            <a:pathLst>
              <a:path w="4" h="148">
                <a:moveTo>
                  <a:pt x="3" y="4"/>
                </a:moveTo>
                <a:lnTo>
                  <a:pt x="3" y="0"/>
                </a:lnTo>
                <a:lnTo>
                  <a:pt x="0" y="0"/>
                </a:lnTo>
                <a:lnTo>
                  <a:pt x="0" y="147"/>
                </a:lnTo>
                <a:lnTo>
                  <a:pt x="3" y="143"/>
                </a:lnTo>
                <a:lnTo>
                  <a:pt x="3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52" name="Rectangle 584"/>
          <p:cNvSpPr>
            <a:spLocks noChangeArrowheads="1"/>
          </p:cNvSpPr>
          <p:nvPr/>
        </p:nvSpPr>
        <p:spPr bwMode="auto">
          <a:xfrm>
            <a:off x="1223963" y="2654300"/>
            <a:ext cx="2381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53" name="Freeform 585"/>
          <p:cNvSpPr>
            <a:spLocks/>
          </p:cNvSpPr>
          <p:nvPr/>
        </p:nvSpPr>
        <p:spPr bwMode="auto">
          <a:xfrm>
            <a:off x="1728788" y="2660650"/>
            <a:ext cx="6350" cy="23177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0"/>
              </a:cxn>
              <a:cxn ang="0">
                <a:pos x="0" y="0"/>
              </a:cxn>
              <a:cxn ang="0">
                <a:pos x="0" y="145"/>
              </a:cxn>
              <a:cxn ang="0">
                <a:pos x="3" y="143"/>
              </a:cxn>
              <a:cxn ang="0">
                <a:pos x="3" y="2"/>
              </a:cxn>
            </a:cxnLst>
            <a:rect l="0" t="0" r="r" b="b"/>
            <a:pathLst>
              <a:path w="4" h="146">
                <a:moveTo>
                  <a:pt x="3" y="2"/>
                </a:moveTo>
                <a:lnTo>
                  <a:pt x="3" y="0"/>
                </a:lnTo>
                <a:lnTo>
                  <a:pt x="0" y="0"/>
                </a:lnTo>
                <a:lnTo>
                  <a:pt x="0" y="145"/>
                </a:lnTo>
                <a:lnTo>
                  <a:pt x="3" y="143"/>
                </a:lnTo>
                <a:lnTo>
                  <a:pt x="3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54" name="Rectangle 586"/>
          <p:cNvSpPr>
            <a:spLocks noChangeArrowheads="1"/>
          </p:cNvSpPr>
          <p:nvPr/>
        </p:nvSpPr>
        <p:spPr bwMode="auto">
          <a:xfrm>
            <a:off x="1719263" y="2665413"/>
            <a:ext cx="254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Symbol" pitchFamily="18" charset="2"/>
              </a:rPr>
              <a:t></a:t>
            </a:r>
          </a:p>
        </p:txBody>
      </p:sp>
      <p:sp>
        <p:nvSpPr>
          <p:cNvPr id="58955" name="Freeform 587"/>
          <p:cNvSpPr>
            <a:spLocks/>
          </p:cNvSpPr>
          <p:nvPr/>
        </p:nvSpPr>
        <p:spPr bwMode="auto">
          <a:xfrm>
            <a:off x="2058988" y="2744788"/>
            <a:ext cx="52387" cy="39687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16" y="16"/>
              </a:cxn>
              <a:cxn ang="0">
                <a:pos x="24" y="24"/>
              </a:cxn>
              <a:cxn ang="0">
                <a:pos x="29" y="20"/>
              </a:cxn>
              <a:cxn ang="0">
                <a:pos x="21" y="14"/>
              </a:cxn>
              <a:cxn ang="0">
                <a:pos x="32" y="10"/>
              </a:cxn>
              <a:cxn ang="0">
                <a:pos x="32" y="6"/>
              </a:cxn>
              <a:cxn ang="0">
                <a:pos x="21" y="8"/>
              </a:cxn>
              <a:cxn ang="0">
                <a:pos x="21" y="0"/>
              </a:cxn>
              <a:cxn ang="0">
                <a:pos x="13" y="0"/>
              </a:cxn>
              <a:cxn ang="0">
                <a:pos x="13" y="8"/>
              </a:cxn>
              <a:cxn ang="0">
                <a:pos x="3" y="6"/>
              </a:cxn>
              <a:cxn ang="0">
                <a:pos x="0" y="10"/>
              </a:cxn>
              <a:cxn ang="0">
                <a:pos x="11" y="14"/>
              </a:cxn>
              <a:cxn ang="0">
                <a:pos x="3" y="20"/>
              </a:cxn>
              <a:cxn ang="0">
                <a:pos x="8" y="24"/>
              </a:cxn>
            </a:cxnLst>
            <a:rect l="0" t="0" r="r" b="b"/>
            <a:pathLst>
              <a:path w="33" h="25">
                <a:moveTo>
                  <a:pt x="8" y="24"/>
                </a:moveTo>
                <a:lnTo>
                  <a:pt x="16" y="16"/>
                </a:lnTo>
                <a:lnTo>
                  <a:pt x="24" y="24"/>
                </a:lnTo>
                <a:lnTo>
                  <a:pt x="29" y="20"/>
                </a:lnTo>
                <a:lnTo>
                  <a:pt x="21" y="14"/>
                </a:lnTo>
                <a:lnTo>
                  <a:pt x="32" y="10"/>
                </a:lnTo>
                <a:lnTo>
                  <a:pt x="32" y="6"/>
                </a:lnTo>
                <a:lnTo>
                  <a:pt x="21" y="8"/>
                </a:lnTo>
                <a:lnTo>
                  <a:pt x="21" y="0"/>
                </a:lnTo>
                <a:lnTo>
                  <a:pt x="13" y="0"/>
                </a:lnTo>
                <a:lnTo>
                  <a:pt x="13" y="8"/>
                </a:lnTo>
                <a:lnTo>
                  <a:pt x="3" y="6"/>
                </a:lnTo>
                <a:lnTo>
                  <a:pt x="0" y="10"/>
                </a:lnTo>
                <a:lnTo>
                  <a:pt x="11" y="14"/>
                </a:lnTo>
                <a:lnTo>
                  <a:pt x="3" y="20"/>
                </a:lnTo>
                <a:lnTo>
                  <a:pt x="8" y="24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56" name="Rectangle 588"/>
          <p:cNvSpPr>
            <a:spLocks noChangeArrowheads="1"/>
          </p:cNvSpPr>
          <p:nvPr/>
        </p:nvSpPr>
        <p:spPr bwMode="auto">
          <a:xfrm>
            <a:off x="3716338" y="2635250"/>
            <a:ext cx="22701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(</a:t>
            </a:r>
          </a:p>
        </p:txBody>
      </p:sp>
      <p:sp>
        <p:nvSpPr>
          <p:cNvPr id="58957" name="Rectangle 589"/>
          <p:cNvSpPr>
            <a:spLocks noChangeArrowheads="1"/>
          </p:cNvSpPr>
          <p:nvPr/>
        </p:nvSpPr>
        <p:spPr bwMode="auto">
          <a:xfrm>
            <a:off x="3784600" y="2635250"/>
            <a:ext cx="242888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8958" name="Rectangle 590"/>
          <p:cNvSpPr>
            <a:spLocks noChangeArrowheads="1"/>
          </p:cNvSpPr>
          <p:nvPr/>
        </p:nvSpPr>
        <p:spPr bwMode="auto">
          <a:xfrm>
            <a:off x="3868738" y="2635250"/>
            <a:ext cx="227012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8959" name="Line 591"/>
          <p:cNvSpPr>
            <a:spLocks noChangeShapeType="1"/>
          </p:cNvSpPr>
          <p:nvPr/>
        </p:nvSpPr>
        <p:spPr bwMode="auto">
          <a:xfrm>
            <a:off x="2363788" y="26701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0" name="Line 592"/>
          <p:cNvSpPr>
            <a:spLocks noChangeShapeType="1"/>
          </p:cNvSpPr>
          <p:nvPr/>
        </p:nvSpPr>
        <p:spPr bwMode="auto">
          <a:xfrm>
            <a:off x="2605088" y="2663825"/>
            <a:ext cx="0" cy="214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1" name="Line 593"/>
          <p:cNvSpPr>
            <a:spLocks noChangeShapeType="1"/>
          </p:cNvSpPr>
          <p:nvPr/>
        </p:nvSpPr>
        <p:spPr bwMode="auto">
          <a:xfrm>
            <a:off x="2760663" y="26701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2" name="Line 594"/>
          <p:cNvSpPr>
            <a:spLocks noChangeShapeType="1"/>
          </p:cNvSpPr>
          <p:nvPr/>
        </p:nvSpPr>
        <p:spPr bwMode="auto">
          <a:xfrm>
            <a:off x="2951163" y="26701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3" name="Line 595"/>
          <p:cNvSpPr>
            <a:spLocks noChangeShapeType="1"/>
          </p:cNvSpPr>
          <p:nvPr/>
        </p:nvSpPr>
        <p:spPr bwMode="auto">
          <a:xfrm>
            <a:off x="3108325" y="2667000"/>
            <a:ext cx="0" cy="214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4" name="Line 596"/>
          <p:cNvSpPr>
            <a:spLocks noChangeShapeType="1"/>
          </p:cNvSpPr>
          <p:nvPr/>
        </p:nvSpPr>
        <p:spPr bwMode="auto">
          <a:xfrm>
            <a:off x="3328988" y="2670175"/>
            <a:ext cx="0" cy="211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5" name="Line 597"/>
          <p:cNvSpPr>
            <a:spLocks noChangeShapeType="1"/>
          </p:cNvSpPr>
          <p:nvPr/>
        </p:nvSpPr>
        <p:spPr bwMode="auto">
          <a:xfrm>
            <a:off x="2670175" y="2897188"/>
            <a:ext cx="6778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6" name="Freeform 598"/>
          <p:cNvSpPr>
            <a:spLocks/>
          </p:cNvSpPr>
          <p:nvPr/>
        </p:nvSpPr>
        <p:spPr bwMode="auto">
          <a:xfrm>
            <a:off x="3189288" y="3778250"/>
            <a:ext cx="166687" cy="155575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104" y="97"/>
              </a:cxn>
              <a:cxn ang="0">
                <a:pos x="0" y="37"/>
              </a:cxn>
              <a:cxn ang="0">
                <a:pos x="77" y="59"/>
              </a:cxn>
              <a:cxn ang="0">
                <a:pos x="104" y="0"/>
              </a:cxn>
            </a:cxnLst>
            <a:rect l="0" t="0" r="r" b="b"/>
            <a:pathLst>
              <a:path w="105" h="98">
                <a:moveTo>
                  <a:pt x="104" y="0"/>
                </a:moveTo>
                <a:lnTo>
                  <a:pt x="104" y="97"/>
                </a:lnTo>
                <a:lnTo>
                  <a:pt x="0" y="37"/>
                </a:lnTo>
                <a:lnTo>
                  <a:pt x="77" y="59"/>
                </a:lnTo>
                <a:lnTo>
                  <a:pt x="10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67" name="Line 599"/>
          <p:cNvSpPr>
            <a:spLocks noChangeShapeType="1"/>
          </p:cNvSpPr>
          <p:nvPr/>
        </p:nvSpPr>
        <p:spPr bwMode="auto">
          <a:xfrm flipH="1">
            <a:off x="1905000" y="2897188"/>
            <a:ext cx="1522413" cy="1019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68" name="Freeform 600"/>
          <p:cNvSpPr>
            <a:spLocks/>
          </p:cNvSpPr>
          <p:nvPr/>
        </p:nvSpPr>
        <p:spPr bwMode="auto">
          <a:xfrm>
            <a:off x="1911350" y="3778250"/>
            <a:ext cx="204788" cy="146050"/>
          </a:xfrm>
          <a:custGeom>
            <a:avLst/>
            <a:gdLst/>
            <a:ahLst/>
            <a:cxnLst>
              <a:cxn ang="0">
                <a:pos x="128" y="63"/>
              </a:cxn>
              <a:cxn ang="0">
                <a:pos x="0" y="91"/>
              </a:cxn>
              <a:cxn ang="0">
                <a:pos x="45" y="0"/>
              </a:cxn>
              <a:cxn ang="0">
                <a:pos x="42" y="61"/>
              </a:cxn>
              <a:cxn ang="0">
                <a:pos x="128" y="63"/>
              </a:cxn>
            </a:cxnLst>
            <a:rect l="0" t="0" r="r" b="b"/>
            <a:pathLst>
              <a:path w="129" h="92">
                <a:moveTo>
                  <a:pt x="128" y="63"/>
                </a:moveTo>
                <a:lnTo>
                  <a:pt x="0" y="91"/>
                </a:lnTo>
                <a:lnTo>
                  <a:pt x="45" y="0"/>
                </a:lnTo>
                <a:lnTo>
                  <a:pt x="42" y="61"/>
                </a:lnTo>
                <a:lnTo>
                  <a:pt x="128" y="6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69" name="Line 601"/>
          <p:cNvSpPr>
            <a:spLocks noChangeShapeType="1"/>
          </p:cNvSpPr>
          <p:nvPr/>
        </p:nvSpPr>
        <p:spPr bwMode="auto">
          <a:xfrm flipH="1">
            <a:off x="1285875" y="2897188"/>
            <a:ext cx="1003300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70" name="Freeform 602"/>
          <p:cNvSpPr>
            <a:spLocks/>
          </p:cNvSpPr>
          <p:nvPr/>
        </p:nvSpPr>
        <p:spPr bwMode="auto">
          <a:xfrm>
            <a:off x="1292225" y="3778250"/>
            <a:ext cx="188913" cy="155575"/>
          </a:xfrm>
          <a:custGeom>
            <a:avLst/>
            <a:gdLst/>
            <a:ahLst/>
            <a:cxnLst>
              <a:cxn ang="0">
                <a:pos x="118" y="51"/>
              </a:cxn>
              <a:cxn ang="0">
                <a:pos x="0" y="97"/>
              </a:cxn>
              <a:cxn ang="0">
                <a:pos x="22" y="0"/>
              </a:cxn>
              <a:cxn ang="0">
                <a:pos x="35" y="63"/>
              </a:cxn>
              <a:cxn ang="0">
                <a:pos x="118" y="51"/>
              </a:cxn>
            </a:cxnLst>
            <a:rect l="0" t="0" r="r" b="b"/>
            <a:pathLst>
              <a:path w="119" h="98">
                <a:moveTo>
                  <a:pt x="118" y="51"/>
                </a:moveTo>
                <a:lnTo>
                  <a:pt x="0" y="97"/>
                </a:lnTo>
                <a:lnTo>
                  <a:pt x="22" y="0"/>
                </a:lnTo>
                <a:lnTo>
                  <a:pt x="35" y="63"/>
                </a:lnTo>
                <a:lnTo>
                  <a:pt x="118" y="5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71" name="Line 603"/>
          <p:cNvSpPr>
            <a:spLocks noChangeShapeType="1"/>
          </p:cNvSpPr>
          <p:nvPr/>
        </p:nvSpPr>
        <p:spPr bwMode="auto">
          <a:xfrm flipH="1">
            <a:off x="2657475" y="2887663"/>
            <a:ext cx="385763" cy="1047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72" name="Freeform 604"/>
          <p:cNvSpPr>
            <a:spLocks/>
          </p:cNvSpPr>
          <p:nvPr/>
        </p:nvSpPr>
        <p:spPr bwMode="auto">
          <a:xfrm>
            <a:off x="2620963" y="3790950"/>
            <a:ext cx="179387" cy="152400"/>
          </a:xfrm>
          <a:custGeom>
            <a:avLst/>
            <a:gdLst/>
            <a:ahLst/>
            <a:cxnLst>
              <a:cxn ang="0">
                <a:pos x="112" y="21"/>
              </a:cxn>
              <a:cxn ang="0">
                <a:pos x="27" y="95"/>
              </a:cxn>
              <a:cxn ang="0">
                <a:pos x="0" y="0"/>
              </a:cxn>
              <a:cxn ang="0">
                <a:pos x="43" y="53"/>
              </a:cxn>
              <a:cxn ang="0">
                <a:pos x="112" y="21"/>
              </a:cxn>
            </a:cxnLst>
            <a:rect l="0" t="0" r="r" b="b"/>
            <a:pathLst>
              <a:path w="113" h="96">
                <a:moveTo>
                  <a:pt x="112" y="21"/>
                </a:moveTo>
                <a:lnTo>
                  <a:pt x="27" y="95"/>
                </a:lnTo>
                <a:lnTo>
                  <a:pt x="0" y="0"/>
                </a:lnTo>
                <a:lnTo>
                  <a:pt x="43" y="53"/>
                </a:lnTo>
                <a:lnTo>
                  <a:pt x="112" y="2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73" name="Line 605"/>
          <p:cNvSpPr>
            <a:spLocks noChangeShapeType="1"/>
          </p:cNvSpPr>
          <p:nvPr/>
        </p:nvSpPr>
        <p:spPr bwMode="auto">
          <a:xfrm flipV="1">
            <a:off x="1231900" y="2894013"/>
            <a:ext cx="211138" cy="1044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74" name="Freeform 606"/>
          <p:cNvSpPr>
            <a:spLocks/>
          </p:cNvSpPr>
          <p:nvPr/>
        </p:nvSpPr>
        <p:spPr bwMode="auto">
          <a:xfrm>
            <a:off x="1327150" y="2900363"/>
            <a:ext cx="187325" cy="14922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77" y="0"/>
              </a:cxn>
              <a:cxn ang="0">
                <a:pos x="117" y="93"/>
              </a:cxn>
              <a:cxn ang="0">
                <a:pos x="69" y="43"/>
              </a:cxn>
              <a:cxn ang="0">
                <a:pos x="0" y="79"/>
              </a:cxn>
            </a:cxnLst>
            <a:rect l="0" t="0" r="r" b="b"/>
            <a:pathLst>
              <a:path w="118" h="94">
                <a:moveTo>
                  <a:pt x="0" y="79"/>
                </a:moveTo>
                <a:lnTo>
                  <a:pt x="77" y="0"/>
                </a:lnTo>
                <a:lnTo>
                  <a:pt x="117" y="93"/>
                </a:lnTo>
                <a:lnTo>
                  <a:pt x="69" y="43"/>
                </a:lnTo>
                <a:lnTo>
                  <a:pt x="0" y="7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75" name="Line 607"/>
          <p:cNvSpPr>
            <a:spLocks noChangeShapeType="1"/>
          </p:cNvSpPr>
          <p:nvPr/>
        </p:nvSpPr>
        <p:spPr bwMode="auto">
          <a:xfrm flipH="1" flipV="1">
            <a:off x="1455738" y="2903538"/>
            <a:ext cx="436562" cy="1035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76" name="Freeform 608"/>
          <p:cNvSpPr>
            <a:spLocks/>
          </p:cNvSpPr>
          <p:nvPr/>
        </p:nvSpPr>
        <p:spPr bwMode="auto">
          <a:xfrm>
            <a:off x="1428750" y="2909888"/>
            <a:ext cx="179388" cy="155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21" y="0"/>
              </a:cxn>
              <a:cxn ang="0">
                <a:pos x="112" y="71"/>
              </a:cxn>
              <a:cxn ang="0">
                <a:pos x="40" y="41"/>
              </a:cxn>
              <a:cxn ang="0">
                <a:pos x="0" y="97"/>
              </a:cxn>
            </a:cxnLst>
            <a:rect l="0" t="0" r="r" b="b"/>
            <a:pathLst>
              <a:path w="113" h="98">
                <a:moveTo>
                  <a:pt x="0" y="97"/>
                </a:moveTo>
                <a:lnTo>
                  <a:pt x="21" y="0"/>
                </a:lnTo>
                <a:lnTo>
                  <a:pt x="112" y="71"/>
                </a:lnTo>
                <a:lnTo>
                  <a:pt x="40" y="41"/>
                </a:lnTo>
                <a:lnTo>
                  <a:pt x="0" y="97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77" name="Line 609"/>
          <p:cNvSpPr>
            <a:spLocks noChangeShapeType="1"/>
          </p:cNvSpPr>
          <p:nvPr/>
        </p:nvSpPr>
        <p:spPr bwMode="auto">
          <a:xfrm flipH="1" flipV="1">
            <a:off x="1455738" y="2874963"/>
            <a:ext cx="1163637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78" name="Freeform 610"/>
          <p:cNvSpPr>
            <a:spLocks/>
          </p:cNvSpPr>
          <p:nvPr/>
        </p:nvSpPr>
        <p:spPr bwMode="auto">
          <a:xfrm>
            <a:off x="1462088" y="2881313"/>
            <a:ext cx="192087" cy="152400"/>
          </a:xfrm>
          <a:custGeom>
            <a:avLst/>
            <a:gdLst/>
            <a:ahLst/>
            <a:cxnLst>
              <a:cxn ang="0">
                <a:pos x="29" y="95"/>
              </a:cxn>
              <a:cxn ang="0">
                <a:pos x="0" y="0"/>
              </a:cxn>
              <a:cxn ang="0">
                <a:pos x="120" y="41"/>
              </a:cxn>
              <a:cxn ang="0">
                <a:pos x="37" y="33"/>
              </a:cxn>
              <a:cxn ang="0">
                <a:pos x="29" y="95"/>
              </a:cxn>
            </a:cxnLst>
            <a:rect l="0" t="0" r="r" b="b"/>
            <a:pathLst>
              <a:path w="121" h="96">
                <a:moveTo>
                  <a:pt x="29" y="95"/>
                </a:moveTo>
                <a:lnTo>
                  <a:pt x="0" y="0"/>
                </a:lnTo>
                <a:lnTo>
                  <a:pt x="120" y="41"/>
                </a:lnTo>
                <a:lnTo>
                  <a:pt x="37" y="33"/>
                </a:lnTo>
                <a:lnTo>
                  <a:pt x="29" y="9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79" name="Line 611"/>
          <p:cNvSpPr>
            <a:spLocks noChangeShapeType="1"/>
          </p:cNvSpPr>
          <p:nvPr/>
        </p:nvSpPr>
        <p:spPr bwMode="auto">
          <a:xfrm flipH="1" flipV="1">
            <a:off x="1443038" y="2894013"/>
            <a:ext cx="1836737" cy="1054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0" name="Freeform 612"/>
          <p:cNvSpPr>
            <a:spLocks/>
          </p:cNvSpPr>
          <p:nvPr/>
        </p:nvSpPr>
        <p:spPr bwMode="auto">
          <a:xfrm>
            <a:off x="1449388" y="2900363"/>
            <a:ext cx="209550" cy="139700"/>
          </a:xfrm>
          <a:custGeom>
            <a:avLst/>
            <a:gdLst/>
            <a:ahLst/>
            <a:cxnLst>
              <a:cxn ang="0">
                <a:pos x="59" y="87"/>
              </a:cxn>
              <a:cxn ang="0">
                <a:pos x="0" y="0"/>
              </a:cxn>
              <a:cxn ang="0">
                <a:pos x="131" y="19"/>
              </a:cxn>
              <a:cxn ang="0">
                <a:pos x="48" y="25"/>
              </a:cxn>
              <a:cxn ang="0">
                <a:pos x="59" y="87"/>
              </a:cxn>
            </a:cxnLst>
            <a:rect l="0" t="0" r="r" b="b"/>
            <a:pathLst>
              <a:path w="132" h="88">
                <a:moveTo>
                  <a:pt x="59" y="87"/>
                </a:moveTo>
                <a:lnTo>
                  <a:pt x="0" y="0"/>
                </a:lnTo>
                <a:lnTo>
                  <a:pt x="131" y="19"/>
                </a:lnTo>
                <a:lnTo>
                  <a:pt x="48" y="25"/>
                </a:lnTo>
                <a:lnTo>
                  <a:pt x="59" y="87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981" name="AutoShape 613"/>
          <p:cNvSpPr>
            <a:spLocks noChangeArrowheads="1"/>
          </p:cNvSpPr>
          <p:nvPr/>
        </p:nvSpPr>
        <p:spPr bwMode="auto">
          <a:xfrm flipH="1">
            <a:off x="635000" y="1454150"/>
            <a:ext cx="825500" cy="97366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600" b="1"/>
              <a:t>Distr.</a:t>
            </a:r>
          </a:p>
          <a:p>
            <a:pPr algn="ctr"/>
            <a:r>
              <a:rPr lang="en-US" sz="1600" b="1"/>
              <a:t>Index</a:t>
            </a:r>
          </a:p>
          <a:p>
            <a:pPr algn="ctr"/>
            <a:r>
              <a:rPr lang="en-US" sz="1600" b="1"/>
              <a:t>root</a:t>
            </a:r>
          </a:p>
        </p:txBody>
      </p:sp>
      <p:sp>
        <p:nvSpPr>
          <p:cNvPr id="58982" name="AutoShape 614"/>
          <p:cNvSpPr>
            <a:spLocks noChangeArrowheads="1"/>
          </p:cNvSpPr>
          <p:nvPr/>
        </p:nvSpPr>
        <p:spPr bwMode="auto">
          <a:xfrm flipH="1">
            <a:off x="5892800" y="444500"/>
            <a:ext cx="825500" cy="97366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600" b="1"/>
              <a:t>Distr.</a:t>
            </a:r>
          </a:p>
          <a:p>
            <a:pPr algn="ctr"/>
            <a:r>
              <a:rPr lang="en-US" sz="1600" b="1"/>
              <a:t>Index</a:t>
            </a:r>
          </a:p>
          <a:p>
            <a:pPr algn="ctr"/>
            <a:r>
              <a:rPr lang="en-US" sz="1600" b="1"/>
              <a:t>root</a:t>
            </a:r>
          </a:p>
        </p:txBody>
      </p:sp>
      <p:sp>
        <p:nvSpPr>
          <p:cNvPr id="58983" name="AutoShape 615"/>
          <p:cNvSpPr>
            <a:spLocks noChangeArrowheads="1"/>
          </p:cNvSpPr>
          <p:nvPr/>
        </p:nvSpPr>
        <p:spPr bwMode="auto">
          <a:xfrm flipH="1">
            <a:off x="4121150" y="1416050"/>
            <a:ext cx="825500" cy="97366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600" b="1"/>
              <a:t>Distr.</a:t>
            </a:r>
          </a:p>
          <a:p>
            <a:pPr algn="ctr"/>
            <a:r>
              <a:rPr lang="en-US" sz="1600" b="1"/>
              <a:t>Index</a:t>
            </a:r>
          </a:p>
          <a:p>
            <a:pPr algn="ctr"/>
            <a:r>
              <a:rPr lang="en-US" sz="1600" b="1"/>
              <a:t>page</a:t>
            </a:r>
          </a:p>
        </p:txBody>
      </p:sp>
      <p:sp>
        <p:nvSpPr>
          <p:cNvPr id="58984" name="AutoShape 616"/>
          <p:cNvSpPr>
            <a:spLocks noChangeArrowheads="1"/>
          </p:cNvSpPr>
          <p:nvPr/>
        </p:nvSpPr>
        <p:spPr bwMode="auto">
          <a:xfrm>
            <a:off x="8299450" y="1682750"/>
            <a:ext cx="825500" cy="97366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1600" b="1"/>
              <a:t>Distr.</a:t>
            </a:r>
          </a:p>
          <a:p>
            <a:pPr algn="ctr"/>
            <a:r>
              <a:rPr lang="en-US" sz="1600" b="1"/>
              <a:t>Index</a:t>
            </a:r>
          </a:p>
          <a:p>
            <a:pPr algn="ctr"/>
            <a:r>
              <a:rPr lang="en-US" sz="1600" b="1"/>
              <a:t>page</a:t>
            </a:r>
          </a:p>
        </p:txBody>
      </p:sp>
      <p:sp>
        <p:nvSpPr>
          <p:cNvPr id="58985" name="Rectangle 617"/>
          <p:cNvSpPr>
            <a:spLocks noChangeArrowheads="1"/>
          </p:cNvSpPr>
          <p:nvPr/>
        </p:nvSpPr>
        <p:spPr bwMode="auto">
          <a:xfrm>
            <a:off x="557213" y="5391150"/>
            <a:ext cx="1543050" cy="57785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IAM =  </a:t>
            </a:r>
          </a:p>
          <a:p>
            <a:r>
              <a:rPr lang="en-US" sz="1600" b="1"/>
              <a:t>traversed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08088" y="336550"/>
          <a:ext cx="5518150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5" name="Document" r:id="rId4" imgW="5527440" imgH="6136920" progId="Word.Document.8">
                  <p:embed/>
                </p:oleObj>
              </mc:Choice>
              <mc:Fallback>
                <p:oleObj name="Document" r:id="rId4" imgW="5527440" imgH="6136920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36550"/>
                        <a:ext cx="5518150" cy="612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413500" y="6034088"/>
            <a:ext cx="635000" cy="4222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412875" y="739775"/>
            <a:ext cx="1082675" cy="454025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FF00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en-US" b="1"/>
              <a:t>RP*</a:t>
            </a:r>
            <a:r>
              <a:rPr lang="en-US" b="1" baseline="-25000"/>
              <a:t>N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544638" y="5994400"/>
            <a:ext cx="1973262" cy="4222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454775" y="4071938"/>
            <a:ext cx="0" cy="176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781800" y="4376738"/>
            <a:ext cx="1444625" cy="1016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drawback</a:t>
            </a:r>
          </a:p>
          <a:p>
            <a:r>
              <a:rPr lang="en-US" sz="2000"/>
              <a:t>of</a:t>
            </a:r>
          </a:p>
          <a:p>
            <a:r>
              <a:rPr lang="en-US" sz="2000"/>
              <a:t>multicasting</a:t>
            </a:r>
          </a:p>
        </p:txBody>
      </p:sp>
    </p:spTree>
  </p:cSld>
  <p:clrMapOvr>
    <a:masterClrMapping/>
  </p:clrMapOvr>
  <p:transition spd="slow"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233363"/>
          <a:ext cx="4381500" cy="624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0" name="Graphique" r:id="rId4" imgW="2657880" imgH="3796560" progId="MSGraph.Chart.8">
                  <p:embed followColorScheme="textAndBackground"/>
                </p:oleObj>
              </mc:Choice>
              <mc:Fallback>
                <p:oleObj name="Graphique" r:id="rId4" imgW="2657880" imgH="3796560" progId="MSGraph.Chart.8">
                  <p:embed followColorScheme="textAndBackground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3363"/>
                        <a:ext cx="4381500" cy="624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228600"/>
          <a:ext cx="4538663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1" name="Graphique" r:id="rId6" imgW="2695680" imgH="3711240" progId="MSGraph.Chart.8">
                  <p:embed followColorScheme="textAndBackground"/>
                </p:oleObj>
              </mc:Choice>
              <mc:Fallback>
                <p:oleObj name="Graphique" r:id="rId6" imgW="2695680" imgH="3711240" progId="MSGraph.Chart.8">
                  <p:embed followColorScheme="textAndBackground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538663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740150" y="1295400"/>
            <a:ext cx="631825" cy="3333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RP*</a:t>
            </a:r>
            <a:r>
              <a:rPr lang="en-US" sz="1600" baseline="-250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733800" y="1600200"/>
            <a:ext cx="623888" cy="3333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878787"/>
                </a:solidFill>
              </a:rPr>
              <a:t>RP*</a:t>
            </a:r>
            <a:r>
              <a:rPr lang="en-US" sz="1600" baseline="-25000">
                <a:solidFill>
                  <a:srgbClr val="878787"/>
                </a:solidFill>
              </a:rPr>
              <a:t>C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33800" y="1905000"/>
            <a:ext cx="608013" cy="3333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RP*</a:t>
            </a:r>
            <a:r>
              <a:rPr lang="en-US" sz="1600" baseline="-25000"/>
              <a:t>S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733800" y="2286000"/>
            <a:ext cx="552450" cy="3333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LH*</a:t>
            </a:r>
          </a:p>
        </p:txBody>
      </p:sp>
    </p:spTree>
  </p:cSld>
  <p:clrMapOvr>
    <a:masterClrMapping/>
  </p:clrMapOvr>
  <p:transition spd="slow"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159000" y="5926138"/>
            <a:ext cx="1290638" cy="5302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11388" y="1674813"/>
          <a:ext cx="6538912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3" name="Document" r:id="rId4" imgW="6548400" imgH="3952800" progId="Word.Document.8">
                  <p:embed/>
                </p:oleObj>
              </mc:Choice>
              <mc:Fallback>
                <p:oleObj name="Document" r:id="rId4" imgW="6548400" imgH="3952800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674813"/>
                        <a:ext cx="6538912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RP* Bucket Structure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429000" cy="5029200"/>
          </a:xfrm>
          <a:ln>
            <a:solidFill>
              <a:srgbClr val="FFFF66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Font typeface="Monotype Sorts" charset="2"/>
              <a:buNone/>
            </a:pPr>
            <a:r>
              <a:rPr lang="en-US" b="1" i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Header</a:t>
            </a:r>
            <a:r>
              <a:rPr lang="en-US" sz="1800" b="1" i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18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</a:t>
            </a:r>
            <a:endParaRPr lang="fr-FR" sz="1800" b="1">
              <a:solidFill>
                <a:srgbClr val="FFFF66"/>
              </a:solidFill>
              <a:latin typeface="Garamond" pitchFamily="18" charset="0"/>
              <a:cs typeface="Arial" charset="0"/>
            </a:endParaRPr>
          </a:p>
          <a:p>
            <a:pPr marL="647700" lvl="1" indent="-190500">
              <a:lnSpc>
                <a:spcPct val="90000"/>
              </a:lnSpc>
            </a:pPr>
            <a:r>
              <a:rPr lang="fr-FR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B</a:t>
            </a: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ucket range</a:t>
            </a:r>
            <a:r>
              <a:rPr lang="fr-FR" sz="20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647700" lvl="1" indent="-190500">
              <a:lnSpc>
                <a:spcPct val="90000"/>
              </a:lnSpc>
            </a:pP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Address of the index root</a:t>
            </a:r>
            <a:r>
              <a:rPr lang="fr-FR" sz="20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647700" lvl="1" indent="-190500">
              <a:lnSpc>
                <a:spcPct val="90000"/>
              </a:lnSpc>
            </a:pP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Bucket size</a:t>
            </a:r>
            <a:r>
              <a:rPr lang="fr-FR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…</a:t>
            </a:r>
          </a:p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Index</a:t>
            </a:r>
            <a:r>
              <a:rPr lang="en-US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 </a:t>
            </a:r>
            <a:endParaRPr lang="fr-FR" b="1">
              <a:solidFill>
                <a:srgbClr val="FFFF66"/>
              </a:solidFill>
              <a:latin typeface="Garamond" pitchFamily="18" charset="0"/>
              <a:cs typeface="Arial" charset="0"/>
            </a:endParaRPr>
          </a:p>
          <a:p>
            <a:pPr marL="647700" lvl="1" indent="-190500">
              <a:lnSpc>
                <a:spcPct val="90000"/>
              </a:lnSpc>
            </a:pP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Kind of of B+-tree</a:t>
            </a:r>
          </a:p>
          <a:p>
            <a:pPr marL="647700" lvl="1" indent="-190500">
              <a:lnSpc>
                <a:spcPct val="90000"/>
              </a:lnSpc>
            </a:pP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Additional links 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</a:pPr>
            <a:r>
              <a:rPr lang="en-US" sz="18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for efficient index splitting during RP* bucket splits</a:t>
            </a:r>
          </a:p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Data</a:t>
            </a:r>
            <a:endParaRPr lang="fr-FR" b="1">
              <a:solidFill>
                <a:srgbClr val="FFFF66"/>
              </a:solidFill>
              <a:latin typeface="Garamond" pitchFamily="18" charset="0"/>
              <a:cs typeface="Arial" charset="0"/>
            </a:endParaRPr>
          </a:p>
          <a:p>
            <a:pPr marL="647700" lvl="1" indent="-190500">
              <a:lnSpc>
                <a:spcPct val="90000"/>
              </a:lnSpc>
            </a:pPr>
            <a:r>
              <a:rPr lang="en-US" sz="2000" b="1">
                <a:solidFill>
                  <a:srgbClr val="FFFF66"/>
                </a:solidFill>
                <a:latin typeface="Garamond" pitchFamily="18" charset="0"/>
                <a:cs typeface="Arial" charset="0"/>
              </a:rPr>
              <a:t>Linked leaves with the data</a:t>
            </a:r>
          </a:p>
          <a:p>
            <a:pPr marL="647700" lvl="1" indent="-190500">
              <a:lnSpc>
                <a:spcPct val="90000"/>
              </a:lnSpc>
            </a:pPr>
            <a:endParaRPr lang="fr-FR" sz="2000" b="1">
              <a:solidFill>
                <a:srgbClr val="FFFF66"/>
              </a:solidFill>
              <a:latin typeface="Garamond" pitchFamily="18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endParaRPr lang="fr-FR" sz="1800" b="1">
              <a:solidFill>
                <a:srgbClr val="FFFF66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1670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733800" y="1828800"/>
          <a:ext cx="533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8" r:id="rId4" imgW="3867150" imgH="523875" progId="Word.Picture.8">
                  <p:embed/>
                </p:oleObj>
              </mc:Choice>
              <mc:Fallback>
                <p:oleObj r:id="rId4" imgW="3867150" imgH="523875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5334000" cy="83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06705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06705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067050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3733800" y="3733800"/>
          <a:ext cx="5334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9" name="Picture" r:id="rId6" imgW="4050720" imgH="2004120" progId="Word.Picture.8">
                  <p:embed/>
                </p:oleObj>
              </mc:Choice>
              <mc:Fallback>
                <p:oleObj name="Picture" r:id="rId6" imgW="4050720" imgH="2004120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5334000" cy="2819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550"/>
            <a:ext cx="8686800" cy="657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325"/>
            <a:ext cx="6838950" cy="638175"/>
          </a:xfrm>
        </p:spPr>
        <p:txBody>
          <a:bodyPr/>
          <a:lstStyle/>
          <a:p>
            <a:r>
              <a:rPr lang="en-US" sz="3600"/>
              <a:t>SDDS-2004 Menu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SDDS-2000: Server Architecture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267075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3429000" y="990600"/>
          <a:ext cx="5715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r:id="rId4" imgW="3337560" imgH="4344924" progId="Word.Picture.8">
                  <p:embed/>
                </p:oleObj>
              </mc:Choice>
              <mc:Fallback>
                <p:oleObj r:id="rId4" imgW="3337560" imgH="434492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5715000" cy="5867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0" y="981075"/>
            <a:ext cx="3276600" cy="5876925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Several buckets of different SDDS files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Multithread architecture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Synchronization queues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Listen Thread for incoming requests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SendAck Thread for flow control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Work Threads  for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request processing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response sendout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request forwarding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UDP for shorter messages </a:t>
            </a:r>
            <a:b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(&lt; 64K)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TCP/IP for longer data exchanges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766877"/>
          </a:xfrm>
          <a:ln/>
        </p:spPr>
        <p:txBody>
          <a:bodyPr/>
          <a:lstStyle/>
          <a:p>
            <a:r>
              <a:rPr lang="en-US" dirty="0" smtClean="0"/>
              <a:t>Relational Queries over SDDSs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7848600" cy="48387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We illustrate the point using the well-known Supplier Part (S-P) database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	S (</a:t>
            </a:r>
            <a:r>
              <a:rPr lang="en-US" u="sng" dirty="0" smtClean="0"/>
              <a:t>S#</a:t>
            </a:r>
            <a:r>
              <a:rPr lang="en-US" dirty="0" smtClean="0"/>
              <a:t>, </a:t>
            </a:r>
            <a:r>
              <a:rPr lang="en-US" dirty="0" err="1" smtClean="0"/>
              <a:t>Sname</a:t>
            </a:r>
            <a:r>
              <a:rPr lang="en-US" dirty="0" smtClean="0"/>
              <a:t>, Status, City)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	P (</a:t>
            </a:r>
            <a:r>
              <a:rPr lang="en-US" u="sng" dirty="0" smtClean="0"/>
              <a:t>P#</a:t>
            </a:r>
            <a:r>
              <a:rPr lang="en-US" dirty="0" smtClean="0"/>
              <a:t>, </a:t>
            </a:r>
            <a:r>
              <a:rPr lang="en-US" dirty="0" err="1" smtClean="0"/>
              <a:t>Pname</a:t>
            </a:r>
            <a:r>
              <a:rPr lang="en-US" dirty="0" smtClean="0"/>
              <a:t>, Color, Weight, City)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	SP (</a:t>
            </a:r>
            <a:r>
              <a:rPr lang="en-US" u="sng" dirty="0" smtClean="0"/>
              <a:t>S#</a:t>
            </a:r>
            <a:r>
              <a:rPr lang="en-US" dirty="0" smtClean="0"/>
              <a:t>, </a:t>
            </a:r>
            <a:r>
              <a:rPr lang="en-US" u="sng" dirty="0" smtClean="0"/>
              <a:t>P#</a:t>
            </a:r>
            <a:r>
              <a:rPr lang="en-US" dirty="0" smtClean="0"/>
              <a:t>, Qty)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See my database classes on SQL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At the Website 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SDDS-2000: Client Architecture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657600" y="1066800"/>
          <a:ext cx="548798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Picture" r:id="rId4" imgW="3338280" imgH="3444120" progId="Word.Picture.8">
                  <p:embed/>
                </p:oleObj>
              </mc:Choice>
              <mc:Fallback>
                <p:oleObj name="Picture" r:id="rId4" imgW="3338280" imgH="344412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5487988" cy="5791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3200400" cy="5435600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2 Modules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Send Module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Receive Module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Multithread Architecture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SendRequest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ReceiveRequest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AnalyzeResponse1..4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GetRequest</a:t>
            </a:r>
          </a:p>
          <a:p>
            <a:pPr lvl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ReturnResponse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Synchronization Queues 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Client Images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Flow control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458200" cy="519588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Experimental Environment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32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indent="569913" algn="just" eaLnBrk="1" hangingPunct="1">
              <a:spcBef>
                <a:spcPct val="20000"/>
              </a:spcBef>
              <a:buFont typeface="Wingdings" pitchFamily="2" charset="2"/>
              <a:buChar char="n"/>
            </a:pPr>
            <a:r>
              <a:rPr lang="fr-F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</a:t>
            </a: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ix Pentium III 700 MHz </a:t>
            </a:r>
          </a:p>
          <a:p>
            <a:pPr marL="760413" lvl="1" algn="just" eaLnBrk="1" hangingPunct="1">
              <a:spcBef>
                <a:spcPct val="20000"/>
              </a:spcBef>
              <a:buClr>
                <a:schemeClr val="accent1"/>
              </a:buClr>
              <a:buFontTx/>
              <a:buChar char="o"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Windows 2000</a:t>
            </a:r>
            <a:endParaRPr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128 MB of RAM</a:t>
            </a:r>
            <a:endParaRPr lang="fr-FR" sz="2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100 Mb/s Ethernet</a:t>
            </a:r>
            <a:endParaRPr lang="en-US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569913" algn="just" eaLnBrk="1" hangingPunct="1">
              <a:spcBef>
                <a:spcPct val="20000"/>
              </a:spcBef>
              <a:buFont typeface="Wingdings" pitchFamily="2" charset="2"/>
              <a:buChar char="n"/>
            </a:pPr>
            <a:r>
              <a:rPr lang="fr-F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Messages</a:t>
            </a: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180 bytes : 80 for the header, 100 for the record</a:t>
            </a: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Keys are random integers within some interval</a:t>
            </a: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Flow Control sliding window of 10 messages  </a:t>
            </a:r>
          </a:p>
          <a:p>
            <a:pPr indent="569913">
              <a:spcBef>
                <a:spcPct val="20000"/>
              </a:spcBef>
              <a:buClr>
                <a:srgbClr val="CCFF33"/>
              </a:buClr>
              <a:buSzPct val="100000"/>
              <a:buFont typeface="Wingdings" pitchFamily="2" charset="2"/>
              <a:buChar char="n"/>
            </a:pPr>
            <a:r>
              <a:rPr lang="fr-FR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Index</a:t>
            </a: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Capacity of an internal node : 80 index elements</a:t>
            </a:r>
          </a:p>
          <a:p>
            <a:pPr marL="760413" lvl="1">
              <a:spcBef>
                <a:spcPct val="20000"/>
              </a:spcBef>
              <a:buClr>
                <a:schemeClr val="accent1"/>
              </a:buClr>
              <a:buSzPct val="100000"/>
              <a:buFontTx/>
              <a:buChar char="–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Capacity of a leaf : 100 records</a:t>
            </a:r>
            <a:endParaRPr lang="fr-FR" sz="2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</a:t>
            </a:r>
            <a:r>
              <a:rPr lang="en-US" b="1">
                <a:solidFill>
                  <a:srgbClr val="FFFF66"/>
                </a:solidFill>
                <a:latin typeface="Garamond" pitchFamily="18" charset="0"/>
              </a:rPr>
              <a:t>Analysis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4582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10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File Creation</a:t>
            </a:r>
            <a:endParaRPr lang="fr-FR" sz="2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381000" eaLnBrk="1" hangingPunct="1">
              <a:lnSpc>
                <a:spcPct val="4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Bucket capacity : 50.000 records</a:t>
            </a:r>
          </a:p>
          <a:p>
            <a:pPr indent="381000" eaLnBrk="1" hangingPunct="1">
              <a:lnSpc>
                <a:spcPct val="4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150.000 random inserts by a single client </a:t>
            </a:r>
          </a:p>
          <a:p>
            <a:pPr indent="381000" eaLnBrk="1" hangingPunct="1">
              <a:lnSpc>
                <a:spcPct val="40000"/>
              </a:lnSpc>
              <a:spcBef>
                <a:spcPct val="25000"/>
              </a:spcBef>
              <a:buFont typeface="Wingdings" pitchFamily="2" charset="2"/>
              <a:buChar char="n"/>
            </a:pPr>
            <a:r>
              <a:rPr lang="en-GB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With flow control (FC) or without</a:t>
            </a:r>
            <a:r>
              <a:rPr lang="en-GB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-76200" y="21336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0" name="Chart" r:id="rId5" imgW="3049920" imgH="2660040" progId="Excel.Sheet.8">
                  <p:embed/>
                </p:oleObj>
              </mc:Choice>
              <mc:Fallback>
                <p:oleObj name="Chart" r:id="rId5" imgW="3049920" imgH="26600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1336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4419600" y="21336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1" r:id="rId8" imgW="2905125" imgH="2543175" progId="Excel.Sheet.8">
                  <p:embed/>
                </p:oleObj>
              </mc:Choice>
              <mc:Fallback>
                <p:oleObj r:id="rId8" imgW="2905125" imgH="254317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47244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0" y="6248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File creation time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572000" y="6248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Average insert time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2800"/>
              <a:t>Creation time is </a:t>
            </a:r>
            <a:r>
              <a:rPr lang="en-US" sz="2800" u="sng"/>
              <a:t>almost linearly scalable</a:t>
            </a:r>
          </a:p>
          <a:p>
            <a:r>
              <a:rPr lang="en-US" sz="2800"/>
              <a:t>Flow control is quite expensive</a:t>
            </a:r>
          </a:p>
          <a:p>
            <a:pPr lvl="1"/>
            <a:r>
              <a:rPr lang="en-US" sz="2400"/>
              <a:t>Losses without were negligible</a:t>
            </a:r>
          </a:p>
          <a:p>
            <a:r>
              <a:rPr lang="en-US" sz="2800"/>
              <a:t>Both schemes perform almost equally well</a:t>
            </a:r>
          </a:p>
          <a:p>
            <a:pPr lvl="1"/>
            <a:r>
              <a:rPr lang="en-US" sz="2400"/>
              <a:t>RP*</a:t>
            </a:r>
            <a:r>
              <a:rPr lang="en-US" sz="1800"/>
              <a:t>C </a:t>
            </a:r>
            <a:r>
              <a:rPr lang="en-US" sz="2400"/>
              <a:t>slightly better </a:t>
            </a:r>
          </a:p>
          <a:p>
            <a:pPr lvl="2"/>
            <a:r>
              <a:rPr lang="en-US" sz="2000"/>
              <a:t>As one could expect</a:t>
            </a:r>
            <a:endParaRPr lang="en-US" sz="1600"/>
          </a:p>
          <a:p>
            <a:r>
              <a:rPr lang="en-US" sz="2800"/>
              <a:t>Insert time </a:t>
            </a:r>
            <a:r>
              <a:rPr lang="en-US" sz="2800" u="sng"/>
              <a:t>30 faster than for a disk file</a:t>
            </a:r>
          </a:p>
          <a:p>
            <a:r>
              <a:rPr lang="en-US" sz="2800"/>
              <a:t>Insert time appears bound by the client speed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458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1000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File Creation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indent="381000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fr-FR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ile created by 120.000 random inserts by 2 clients</a:t>
            </a:r>
          </a:p>
          <a:p>
            <a:pPr indent="381000" eaLnBrk="1" hangingPunct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Without flow control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0" y="20574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4" name="Graphique" r:id="rId5" imgW="2657475" imgH="2886075" progId="Excel.Sheet.8">
                  <p:embed/>
                </p:oleObj>
              </mc:Choice>
              <mc:Fallback>
                <p:oleObj name="Graphique" r:id="rId5" imgW="2657475" imgH="28860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243263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419600" y="20574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5" r:id="rId8" imgW="2657475" imgH="2876550" progId="Excel.Sheet.8">
                  <p:embed/>
                </p:oleObj>
              </mc:Choice>
              <mc:Fallback>
                <p:oleObj r:id="rId8" imgW="2657475" imgH="287655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7244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6248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File creation by two clients : total time and per insert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572000" y="62468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Comparative file</a:t>
            </a: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creation time by one or two clients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fr-FR"/>
              <a:t>Discussion</a:t>
            </a:r>
            <a:endParaRPr lang="fr-MC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2590800"/>
          </a:xfrm>
        </p:spPr>
        <p:txBody>
          <a:bodyPr/>
          <a:lstStyle/>
          <a:p>
            <a:r>
              <a:rPr lang="en-US"/>
              <a:t>Performance improves</a:t>
            </a:r>
          </a:p>
          <a:p>
            <a:r>
              <a:rPr lang="en-US"/>
              <a:t>Insert times appear bound by a server speed</a:t>
            </a:r>
          </a:p>
          <a:p>
            <a:r>
              <a:rPr lang="en-US"/>
              <a:t>More clients would not improve performance of a server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758825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endParaRPr lang="en-US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9913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Split Time</a:t>
            </a: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fr-FR" sz="3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243263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4495800" y="19050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8" r:id="rId5" imgW="2657475" imgH="2362200" progId="Excel.Sheet.8">
                  <p:embed/>
                </p:oleObj>
              </mc:Choice>
              <mc:Fallback>
                <p:oleObj r:id="rId5" imgW="2657475" imgH="23622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0" y="2286000"/>
          <a:ext cx="4419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9" name="Document" r:id="rId8" imgW="2235240" imgH="1823040" progId="Word.Document.8">
                  <p:embed/>
                </p:oleObj>
              </mc:Choice>
              <mc:Fallback>
                <p:oleObj name="Document" r:id="rId8" imgW="2235240" imgH="182304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4419600" cy="3505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09800" y="6324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Split times for different bucket capacity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58825"/>
          </a:xfrm>
        </p:spPr>
        <p:txBody>
          <a:bodyPr/>
          <a:lstStyle/>
          <a:p>
            <a:r>
              <a:rPr lang="fr-FR"/>
              <a:t>Discusion</a:t>
            </a:r>
            <a:endParaRPr lang="fr-MC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linear scalability in function of bucket size</a:t>
            </a:r>
          </a:p>
          <a:p>
            <a:r>
              <a:rPr lang="en-US"/>
              <a:t>Larger buckets are more efficient</a:t>
            </a:r>
          </a:p>
          <a:p>
            <a:r>
              <a:rPr lang="en-US"/>
              <a:t>Splitting is very efficient</a:t>
            </a:r>
          </a:p>
          <a:p>
            <a:pPr lvl="1"/>
            <a:r>
              <a:rPr lang="en-US"/>
              <a:t>Reaching as little as 40 </a:t>
            </a:r>
            <a:r>
              <a:rPr lang="en-US">
                <a:sym typeface="Symbol" pitchFamily="18" charset="2"/>
              </a:rPr>
              <a:t>s per record</a:t>
            </a: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fr-FR" b="1">
                <a:solidFill>
                  <a:srgbClr val="FFFF66"/>
                </a:solidFill>
                <a:latin typeface="Garamond" pitchFamily="18" charset="0"/>
              </a:rPr>
              <a:t>Performance </a:t>
            </a:r>
            <a:r>
              <a:rPr lang="en-US" b="1">
                <a:solidFill>
                  <a:srgbClr val="FFFF66"/>
                </a:solidFill>
                <a:latin typeface="Garamond" pitchFamily="18" charset="0"/>
              </a:rPr>
              <a:t>Analysis</a:t>
            </a:r>
            <a:br>
              <a:rPr lang="en-US" b="1">
                <a:solidFill>
                  <a:srgbClr val="FFFF66"/>
                </a:solidFill>
                <a:latin typeface="Garamond" pitchFamily="18" charset="0"/>
              </a:rPr>
            </a:br>
            <a:r>
              <a:rPr lang="en-US" sz="28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Insert without splits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458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81000" eaLnBrk="1" hangingPunct="1">
              <a:spcBef>
                <a:spcPct val="70000"/>
              </a:spcBef>
              <a:buFont typeface="Wingdings" pitchFamily="2" charset="2"/>
              <a:buChar char="n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Up to 100000 inserts into </a:t>
            </a:r>
            <a:r>
              <a:rPr lang="en-US" sz="2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buckets ; </a:t>
            </a:r>
            <a:r>
              <a:rPr lang="en-US" sz="20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 </a:t>
            </a: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= 1…5</a:t>
            </a:r>
          </a:p>
          <a:p>
            <a:pPr indent="381000" eaLnBrk="1" hangingPunct="1">
              <a:spcBef>
                <a:spcPct val="30000"/>
              </a:spcBef>
              <a:buFont typeface="Wingdings" pitchFamily="2" charset="2"/>
              <a:buChar char="n"/>
            </a:pPr>
            <a:r>
              <a:rPr 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Either with empty client image adjusted by IAMs or with correct image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3148013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0" y="2667000"/>
          <a:ext cx="9144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1" name="Document" r:id="rId5" imgW="6219720" imgH="1667520" progId="Word.Document.8">
                  <p:embed/>
                </p:oleObj>
              </mc:Choice>
              <mc:Fallback>
                <p:oleObj name="Document" r:id="rId5" imgW="6219720" imgH="16675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9144000" cy="2743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2362200" y="5791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Insert performance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65212"/>
          </a:xfrm>
        </p:spPr>
        <p:txBody>
          <a:bodyPr/>
          <a:lstStyle/>
          <a:p>
            <a:r>
              <a:rPr lang="fr-FR" sz="3600" b="1">
                <a:solidFill>
                  <a:srgbClr val="FFFF66"/>
                </a:solidFill>
                <a:latin typeface="Garamond" pitchFamily="18" charset="0"/>
              </a:rPr>
              <a:t>Performance Analysis</a:t>
            </a:r>
            <a:br>
              <a:rPr lang="fr-FR" sz="3600" b="1">
                <a:solidFill>
                  <a:srgbClr val="FFFF66"/>
                </a:solidFill>
                <a:latin typeface="Garamond" pitchFamily="18" charset="0"/>
              </a:rPr>
            </a:br>
            <a:r>
              <a:rPr lang="en-US" sz="2800" b="1">
                <a:solidFill>
                  <a:srgbClr val="FFFF66"/>
                </a:solidFill>
                <a:latin typeface="Garamond" pitchFamily="18" charset="0"/>
                <a:cs typeface="Times New Roman" pitchFamily="18" charset="0"/>
              </a:rPr>
              <a:t>Insert without splits</a:t>
            </a:r>
            <a:endParaRPr lang="en-US" sz="2800" b="1">
              <a:solidFill>
                <a:srgbClr val="FFFF66"/>
              </a:solidFill>
              <a:latin typeface="Garamond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fr-FR" sz="1400" b="1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MC">
              <a:solidFill>
                <a:schemeClr val="tx1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119438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19438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432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243263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152775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148013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-76200" y="22098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6" r:id="rId5" imgW="2657475" imgH="2381250" progId="Excel.Sheet.8">
                  <p:embed/>
                </p:oleObj>
              </mc:Choice>
              <mc:Fallback>
                <p:oleObj r:id="rId5" imgW="2657475" imgH="238125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2098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152775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4495800" y="2209800"/>
          <a:ext cx="4648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7" r:id="rId8" imgW="2657475" imgH="2390775" progId="Excel.Sheet.8">
                  <p:embed/>
                </p:oleObj>
              </mc:Choice>
              <mc:Fallback>
                <p:oleObj r:id="rId8" imgW="2657475" imgH="239077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46482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0" y="6324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Total insert time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572000" y="6324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Per record time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0" y="1143000"/>
            <a:ext cx="838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100 000 inserts into up to </a:t>
            </a:r>
            <a:r>
              <a:rPr lang="en-US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 </a:t>
            </a: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buckets ; </a:t>
            </a:r>
            <a:r>
              <a:rPr lang="fr-FR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k </a:t>
            </a:r>
            <a:r>
              <a:rPr lang="fr-FR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= 1...5</a:t>
            </a:r>
            <a:endParaRPr lang="en-US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Client image initially empty</a:t>
            </a:r>
            <a:endParaRPr lang="fr-MC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vidlns">
  <a:themeElements>
    <a:clrScheme name="">
      <a:dk1>
        <a:srgbClr val="9E9E9E"/>
      </a:dk1>
      <a:lt1>
        <a:srgbClr val="FFFFFF"/>
      </a:lt1>
      <a:dk2>
        <a:srgbClr val="AFAFAF"/>
      </a:dk2>
      <a:lt2>
        <a:srgbClr val="FFDE06"/>
      </a:lt2>
      <a:accent1>
        <a:srgbClr val="FE9B03"/>
      </a:accent1>
      <a:accent2>
        <a:srgbClr val="FC0128"/>
      </a:accent2>
      <a:accent3>
        <a:srgbClr val="D4D4D4"/>
      </a:accent3>
      <a:accent4>
        <a:srgbClr val="DADADA"/>
      </a:accent4>
      <a:accent5>
        <a:srgbClr val="FECBAA"/>
      </a:accent5>
      <a:accent6>
        <a:srgbClr val="E40123"/>
      </a:accent6>
      <a:hlink>
        <a:srgbClr val="DC0081"/>
      </a:hlink>
      <a:folHlink>
        <a:srgbClr val="676767"/>
      </a:folHlink>
    </a:clrScheme>
    <a:fontScheme name="vivid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D01C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D01C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vidl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idl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c:\msoffice\powerpnt\template\sldshow\vividlns.ppt</Template>
  <TotalTime>2972107063</TotalTime>
  <Pages>38</Pages>
  <Words>8452</Words>
  <Application>Microsoft Office PowerPoint</Application>
  <PresentationFormat>Affichage à l'écran (4:3)</PresentationFormat>
  <Paragraphs>1918</Paragraphs>
  <Slides>207</Slides>
  <Notes>207</Notes>
  <HiddenSlides>3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10</vt:i4>
      </vt:variant>
      <vt:variant>
        <vt:lpstr>Titres des diapositives</vt:lpstr>
      </vt:variant>
      <vt:variant>
        <vt:i4>207</vt:i4>
      </vt:variant>
    </vt:vector>
  </HeadingPairs>
  <TitlesOfParts>
    <vt:vector size="218" baseType="lpstr">
      <vt:lpstr>vividlns</vt:lpstr>
      <vt:lpstr>Photo Editor Photo</vt:lpstr>
      <vt:lpstr>Picture</vt:lpstr>
      <vt:lpstr>Microsoft Word Picture</vt:lpstr>
      <vt:lpstr>Document</vt:lpstr>
      <vt:lpstr>Windows Draw Drawing</vt:lpstr>
      <vt:lpstr>Graphique</vt:lpstr>
      <vt:lpstr>Chart</vt:lpstr>
      <vt:lpstr>Feuille Microsoft Excel 97-2003</vt:lpstr>
      <vt:lpstr>Image</vt:lpstr>
      <vt:lpstr>Equation</vt:lpstr>
      <vt:lpstr>Cloud Databases   Part 2</vt:lpstr>
      <vt:lpstr>Relational Queries over SDDSs</vt:lpstr>
      <vt:lpstr>Relational Queries over SDDSs</vt:lpstr>
      <vt:lpstr>Relational Queries over SDDSs</vt:lpstr>
      <vt:lpstr>How Useful Is This Material ?</vt:lpstr>
      <vt:lpstr>How Useful Is This Material ?</vt:lpstr>
      <vt:lpstr>How Useful Is This Material ?</vt:lpstr>
      <vt:lpstr>How Useful Is This Material ?</vt:lpstr>
      <vt:lpstr>Relational Queries over SDDSs</vt:lpstr>
      <vt:lpstr>Relational Database Queries over LH* tables</vt:lpstr>
      <vt:lpstr>Relational Database Queries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Relational Operations over LH* tables</vt:lpstr>
      <vt:lpstr>Présentation PowerPoint</vt:lpstr>
      <vt:lpstr>High-availability SDDS  schemes</vt:lpstr>
      <vt:lpstr>High-availability SDDS  schemes</vt:lpstr>
      <vt:lpstr>High-availability SDDS  schemes</vt:lpstr>
      <vt:lpstr>High-availability SDDS  schemes</vt:lpstr>
      <vt:lpstr>High-availability SDDS  schemes</vt:lpstr>
      <vt:lpstr>High-availability SDDS  schemes</vt:lpstr>
      <vt:lpstr>LH*RS   : Record Groups</vt:lpstr>
      <vt:lpstr>LH*RS Record Groups </vt:lpstr>
      <vt:lpstr>LH*RS  Scalable availability</vt:lpstr>
      <vt:lpstr>LH*RS Scalable availability</vt:lpstr>
      <vt:lpstr>LH*RS Scalable availability</vt:lpstr>
      <vt:lpstr>LH*RS Scalable availability</vt:lpstr>
      <vt:lpstr>LH*RS Scalable availability</vt:lpstr>
      <vt:lpstr>LH*RS Scalable availability</vt:lpstr>
      <vt:lpstr>LH*RS   : Galois Fields</vt:lpstr>
      <vt:lpstr>Example: GF(4)</vt:lpstr>
      <vt:lpstr>Example: GF(16)</vt:lpstr>
      <vt:lpstr>LH*RS Parity Management</vt:lpstr>
      <vt:lpstr>LH*RS Parity Management</vt:lpstr>
      <vt:lpstr>LH*RS Parity Management</vt:lpstr>
      <vt:lpstr>LH*RS Parity Encoding</vt:lpstr>
      <vt:lpstr>LH*RS Parity Management</vt:lpstr>
      <vt:lpstr>LH*RS Parity Management</vt:lpstr>
      <vt:lpstr>LH*RS Parity Management</vt:lpstr>
      <vt:lpstr>LH*RS : GF(16)  Parity Encoding</vt:lpstr>
      <vt:lpstr>LH*RS GF(16) Parity Encoding</vt:lpstr>
      <vt:lpstr>LH*RS GF(16) Parity Encoding</vt:lpstr>
      <vt:lpstr>LH*RS GF(16) Parity Encoding</vt:lpstr>
      <vt:lpstr>LH*RS Record/Bucket Recovery</vt:lpstr>
      <vt:lpstr>Example</vt:lpstr>
      <vt:lpstr>Example</vt:lpstr>
      <vt:lpstr>Example</vt:lpstr>
      <vt:lpstr>Example</vt:lpstr>
      <vt:lpstr>Example</vt:lpstr>
      <vt:lpstr>LH*RS Parity Management</vt:lpstr>
      <vt:lpstr>LH*RS   : Actual Parity Management</vt:lpstr>
      <vt:lpstr>LH*RS : Actual Parity Encoding</vt:lpstr>
      <vt:lpstr>LH*RS : Actual Parity Encoding</vt:lpstr>
      <vt:lpstr>LH*RS   : Actual RS code</vt:lpstr>
      <vt:lpstr>LH*RS   : Actual RS code</vt:lpstr>
      <vt:lpstr>LH*RS   : Actual RS code</vt:lpstr>
      <vt:lpstr>LH*RS   : Actual RS code</vt:lpstr>
      <vt:lpstr>Performance</vt:lpstr>
      <vt:lpstr>Parity Overhead </vt:lpstr>
      <vt:lpstr>Reliability</vt:lpstr>
      <vt:lpstr>Uncontrolled availability</vt:lpstr>
      <vt:lpstr>RP* schemes</vt:lpstr>
      <vt:lpstr>Current PDBMS technology  (Pioneer: Non-Stop SQL) </vt:lpstr>
      <vt:lpstr>RP* schemes</vt:lpstr>
      <vt:lpstr>Présentation PowerPoint</vt:lpstr>
      <vt:lpstr>RP* Range Query</vt:lpstr>
      <vt:lpstr>RP* Range Query Termination</vt:lpstr>
      <vt:lpstr>RP*c client image</vt:lpstr>
      <vt:lpstr>RP*s</vt:lpstr>
      <vt:lpstr>Présentation PowerPoint</vt:lpstr>
      <vt:lpstr>Présentation PowerPoint</vt:lpstr>
      <vt:lpstr>Présentation PowerPoint</vt:lpstr>
      <vt:lpstr>Présentation PowerPoint</vt:lpstr>
      <vt:lpstr>RP* Bucket Structure</vt:lpstr>
      <vt:lpstr>SDDS-2004 Menu Screen</vt:lpstr>
      <vt:lpstr>SDDS-2000: Server Architecture</vt:lpstr>
      <vt:lpstr>SDDS-2000: Client Architecture</vt:lpstr>
      <vt:lpstr>Performance Analysis</vt:lpstr>
      <vt:lpstr>Performance Analysis</vt:lpstr>
      <vt:lpstr>Discussion</vt:lpstr>
      <vt:lpstr>Performance Analysis</vt:lpstr>
      <vt:lpstr>Discussion</vt:lpstr>
      <vt:lpstr>Performance Analysis</vt:lpstr>
      <vt:lpstr>Discusion</vt:lpstr>
      <vt:lpstr>Performance Analysis Insert without splits</vt:lpstr>
      <vt:lpstr>Performance Analysis Insert without splits</vt:lpstr>
      <vt:lpstr>Discussion</vt:lpstr>
      <vt:lpstr>Performance Analysis</vt:lpstr>
      <vt:lpstr>Performance Analysis</vt:lpstr>
      <vt:lpstr>Discussion</vt:lpstr>
      <vt:lpstr>Performance Analysis</vt:lpstr>
      <vt:lpstr>Discussion</vt:lpstr>
      <vt:lpstr>Scalability Analysis</vt:lpstr>
      <vt:lpstr>Scalability Analysis</vt:lpstr>
      <vt:lpstr>Actual results for a big file</vt:lpstr>
      <vt:lpstr>Actual results for a big file</vt:lpstr>
      <vt:lpstr>Related Works</vt:lpstr>
      <vt:lpstr>Discussion</vt:lpstr>
      <vt:lpstr>Conclusion</vt:lpstr>
      <vt:lpstr>2011 Cloud Infrastructures in RP* Footsteps</vt:lpstr>
      <vt:lpstr>2011 Cloud Infrastructures in RP* Footsteps</vt:lpstr>
      <vt:lpstr>2011 Cloud Infrastructures in RP* Footsteps (Examples)</vt:lpstr>
      <vt:lpstr>2011 Cloud Infrastructures in RP* Footsteps (Examples)</vt:lpstr>
      <vt:lpstr>2011 Cloud Infrastructures in RP* Footsteps (Examples)</vt:lpstr>
      <vt:lpstr>2011 Cloud Infrastructures in RP* Footsteps (Examples)</vt:lpstr>
      <vt:lpstr>2011 Cloud Infrastructures in RP* Footsteps (Examples)</vt:lpstr>
      <vt:lpstr>2011 Cloud Infrastructures in RP* Footsteps (Examples)</vt:lpstr>
      <vt:lpstr>2011 Cloud Infrastructures in RP* Footsteps (Examples)</vt:lpstr>
      <vt:lpstr>CERIA SDDS Prototypes</vt:lpstr>
      <vt:lpstr>Prototypes</vt:lpstr>
      <vt:lpstr>SDDS-2006 Menu Screen</vt:lpstr>
      <vt:lpstr>LH*RS Prototype</vt:lpstr>
      <vt:lpstr>LH*RS  Prototype : Menu Screen</vt:lpstr>
      <vt:lpstr>SD-SQL Server : Server Node</vt:lpstr>
      <vt:lpstr>SD-SQL Server : Client Node</vt:lpstr>
      <vt:lpstr>SD-SQL Server Gross Architecture</vt:lpstr>
      <vt:lpstr>SD-SQL Server Architecture  Server side</vt:lpstr>
      <vt:lpstr>Présentation PowerPoint</vt:lpstr>
      <vt:lpstr>Présentation PowerPoint</vt:lpstr>
      <vt:lpstr>Présentation PowerPoint</vt:lpstr>
      <vt:lpstr>Split with  SDB Expansion</vt:lpstr>
      <vt:lpstr>SD-DBS Architecture  Client View</vt:lpstr>
      <vt:lpstr>Présentation PowerPoint</vt:lpstr>
      <vt:lpstr>SD-SQL Server Gross Architecture : Appl. Query Processing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Algebraic Signatures for SDDS</vt:lpstr>
      <vt:lpstr>Signatures</vt:lpstr>
      <vt:lpstr>Uses of Signatures</vt:lpstr>
      <vt:lpstr>Properties of Signatures</vt:lpstr>
      <vt:lpstr>Definition of Algebraic Signature:  Page Signature</vt:lpstr>
      <vt:lpstr>Algebraic Signature Properties</vt:lpstr>
      <vt:lpstr>Algebraic Signature Properties</vt:lpstr>
      <vt:lpstr>Uses for Algebraic Signatures in SDDS</vt:lpstr>
      <vt:lpstr>Signatures for File Backup</vt:lpstr>
      <vt:lpstr>Signatures for File Backup</vt:lpstr>
      <vt:lpstr>Record Update w. Signatures</vt:lpstr>
      <vt:lpstr>Scans with Signatures</vt:lpstr>
      <vt:lpstr>Scans with Signatures</vt:lpstr>
      <vt:lpstr>Record Update</vt:lpstr>
      <vt:lpstr>Record Update w. Signatures</vt:lpstr>
      <vt:lpstr>Performance Results</vt:lpstr>
      <vt:lpstr>Performance Results: Backups</vt:lpstr>
      <vt:lpstr>Performance Results: Updates</vt:lpstr>
      <vt:lpstr>More on Algebraic Signatures</vt:lpstr>
      <vt:lpstr>The sig,n and sig2,n schemes</vt:lpstr>
      <vt:lpstr>The sig,n Algebraic Signature  </vt:lpstr>
      <vt:lpstr>The sig,n Algebraic Signature Application in SDDS-2004</vt:lpstr>
      <vt:lpstr>The sig,n Algebraic Signature Application in SDDS-2004</vt:lpstr>
      <vt:lpstr>SDDS &amp; P2P</vt:lpstr>
      <vt:lpstr>SDDS &amp; P2P</vt:lpstr>
      <vt:lpstr>LH*RSP2P</vt:lpstr>
      <vt:lpstr>LH*RSP2P</vt:lpstr>
      <vt:lpstr>LH*RSP2P</vt:lpstr>
      <vt:lpstr>LH*RSP2P</vt:lpstr>
      <vt:lpstr>Churn in LH*RSP2P</vt:lpstr>
      <vt:lpstr>Churn in LH*RSP2P</vt:lpstr>
      <vt:lpstr>Churn in LH*RSP2P</vt:lpstr>
      <vt:lpstr>Churn in LH*RSP2P</vt:lpstr>
      <vt:lpstr>Churn in LH*RSP2P</vt:lpstr>
      <vt:lpstr>SDDS &amp; P2P</vt:lpstr>
      <vt:lpstr>Popular DHT: Chord (from J. Hellerstein VLDB 04 Tutorial)</vt:lpstr>
      <vt:lpstr>Popular DHT: Chord</vt:lpstr>
      <vt:lpstr>Popular DHT: Chord</vt:lpstr>
      <vt:lpstr>Popular DHT: Chord</vt:lpstr>
      <vt:lpstr>Churn in Chord</vt:lpstr>
      <vt:lpstr>Churn in Chord</vt:lpstr>
      <vt:lpstr>DHT : Historical Notice</vt:lpstr>
      <vt:lpstr>DHT : Historical Notice</vt:lpstr>
      <vt:lpstr>SDDS &amp; Grid &amp; Clouds…</vt:lpstr>
      <vt:lpstr>SDDS &amp; Grid &amp; Clouds…</vt:lpstr>
      <vt:lpstr>SDDS &amp; Grid</vt:lpstr>
      <vt:lpstr>SDDS &amp; Grid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Current Research at Dauphine &amp; al</vt:lpstr>
      <vt:lpstr>Current Research at Dauphine &amp; al</vt:lpstr>
      <vt:lpstr>Current Research at Dauphine &amp; al</vt:lpstr>
      <vt:lpstr>Conclusion</vt:lpstr>
      <vt:lpstr>Credits : Research</vt:lpstr>
      <vt:lpstr>Credits: Funding</vt:lpstr>
      <vt:lpstr>END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Distributed Data Structures  The state-of-the-art</dc:title>
  <dc:creator>litwin</dc:creator>
  <dc:description>talk for Linkoping Univ. 2/6/96</dc:description>
  <cp:lastModifiedBy>Wit</cp:lastModifiedBy>
  <cp:revision>378</cp:revision>
  <cp:lastPrinted>1601-01-01T00:00:00Z</cp:lastPrinted>
  <dcterms:created xsi:type="dcterms:W3CDTF">1996-02-05T12:52:20Z</dcterms:created>
  <dcterms:modified xsi:type="dcterms:W3CDTF">2013-02-08T17:38:35Z</dcterms:modified>
</cp:coreProperties>
</file>