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8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9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40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41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42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43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44.xml" ContentType="application/vnd.openxmlformats-officedocument.presentationml.notesSlide+xml"/>
  <Override PartName="/ppt/theme/themeOverride37.xml" ContentType="application/vnd.openxmlformats-officedocument.themeOverride+xml"/>
  <Override PartName="/ppt/notesSlides/notesSlide45.xml" ContentType="application/vnd.openxmlformats-officedocument.presentationml.notesSlide+xml"/>
  <Override PartName="/ppt/theme/themeOverride38.xml" ContentType="application/vnd.openxmlformats-officedocument.themeOverride+xml"/>
  <Override PartName="/ppt/notesSlides/notesSlide46.xml" ContentType="application/vnd.openxmlformats-officedocument.presentationml.notesSlide+xml"/>
  <Override PartName="/ppt/theme/themeOverride39.xml" ContentType="application/vnd.openxmlformats-officedocument.themeOverride+xml"/>
  <Override PartName="/ppt/notesSlides/notesSlide47.xml" ContentType="application/vnd.openxmlformats-officedocument.presentationml.notesSlide+xml"/>
  <Override PartName="/ppt/theme/themeOverride40.xml" ContentType="application/vnd.openxmlformats-officedocument.themeOverride+xml"/>
  <Override PartName="/ppt/notesSlides/notesSlide48.xml" ContentType="application/vnd.openxmlformats-officedocument.presentationml.notesSlide+xml"/>
  <Override PartName="/ppt/theme/themeOverride41.xml" ContentType="application/vnd.openxmlformats-officedocument.themeOverride+xml"/>
  <Override PartName="/ppt/notesSlides/notesSlide49.xml" ContentType="application/vnd.openxmlformats-officedocument.presentationml.notesSlide+xml"/>
  <Override PartName="/ppt/theme/themeOverride42.xml" ContentType="application/vnd.openxmlformats-officedocument.themeOverride+xml"/>
  <Override PartName="/ppt/notesSlides/notesSlide50.xml" ContentType="application/vnd.openxmlformats-officedocument.presentationml.notesSlide+xml"/>
  <Override PartName="/ppt/theme/themeOverride43.xml" ContentType="application/vnd.openxmlformats-officedocument.themeOverr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heme/themeOverride44.xml" ContentType="application/vnd.openxmlformats-officedocument.themeOverride+xml"/>
  <Override PartName="/ppt/notesSlides/notesSlide53.xml" ContentType="application/vnd.openxmlformats-officedocument.presentationml.notesSlide+xml"/>
  <Override PartName="/ppt/theme/themeOverride45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46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47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48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49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50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51.xml" ContentType="application/vnd.openxmlformats-officedocument.themeOverr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heme/themeOverride52.xml" ContentType="application/vnd.openxmlformats-officedocument.themeOverride+xml"/>
  <Override PartName="/ppt/notesSlides/notesSlide62.xml" ContentType="application/vnd.openxmlformats-officedocument.presentationml.notesSlide+xml"/>
  <Override PartName="/ppt/theme/themeOverride53.xml" ContentType="application/vnd.openxmlformats-officedocument.themeOverride+xml"/>
  <Override PartName="/ppt/notesSlides/notesSlide63.xml" ContentType="application/vnd.openxmlformats-officedocument.presentationml.notesSlide+xml"/>
  <Override PartName="/ppt/theme/themeOverride54.xml" ContentType="application/vnd.openxmlformats-officedocument.themeOverride+xml"/>
  <Override PartName="/ppt/notesSlides/notesSlide64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65.xml" ContentType="application/vnd.openxmlformats-officedocument.presentationml.notesSlide+xml"/>
  <Override PartName="/ppt/theme/themeOverride56.xml" ContentType="application/vnd.openxmlformats-officedocument.themeOverride+xml"/>
  <Override PartName="/ppt/notesSlides/notesSlide66.xml" ContentType="application/vnd.openxmlformats-officedocument.presentationml.notesSlide+xml"/>
  <Override PartName="/ppt/theme/themeOverride57.xml" ContentType="application/vnd.openxmlformats-officedocument.themeOverride+xml"/>
  <Override PartName="/ppt/notesSlides/notesSlide67.xml" ContentType="application/vnd.openxmlformats-officedocument.presentationml.notesSlide+xml"/>
  <Override PartName="/ppt/theme/themeOverride58.xml" ContentType="application/vnd.openxmlformats-officedocument.themeOverr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theme/themeOverride59.xml" ContentType="application/vnd.openxmlformats-officedocument.themeOverride+xml"/>
  <Override PartName="/ppt/notesSlides/notesSlide72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73.xml" ContentType="application/vnd.openxmlformats-officedocument.presentationml.notesSlide+xml"/>
  <Override PartName="/ppt/theme/themeOverride61.xml" ContentType="application/vnd.openxmlformats-officedocument.themeOverride+xml"/>
  <Override PartName="/ppt/notesSlides/notesSlide74.xml" ContentType="application/vnd.openxmlformats-officedocument.presentationml.notesSlide+xml"/>
  <Override PartName="/ppt/theme/themeOverride62.xml" ContentType="application/vnd.openxmlformats-officedocument.themeOverride+xml"/>
  <Override PartName="/ppt/notesSlides/notesSlide75.xml" ContentType="application/vnd.openxmlformats-officedocument.presentationml.notesSlide+xml"/>
  <Override PartName="/ppt/theme/themeOverride63.xml" ContentType="application/vnd.openxmlformats-officedocument.themeOverride+xml"/>
  <Override PartName="/ppt/notesSlides/notesSlide76.xml" ContentType="application/vnd.openxmlformats-officedocument.presentationml.notesSlide+xml"/>
  <Override PartName="/ppt/theme/themeOverride64.xml" ContentType="application/vnd.openxmlformats-officedocument.themeOverride+xml"/>
  <Override PartName="/ppt/notesSlides/notesSlide77.xml" ContentType="application/vnd.openxmlformats-officedocument.presentationml.notesSlide+xml"/>
  <Override PartName="/ppt/theme/themeOverride65.xml" ContentType="application/vnd.openxmlformats-officedocument.themeOverride+xml"/>
  <Override PartName="/ppt/notesSlides/notesSlide78.xml" ContentType="application/vnd.openxmlformats-officedocument.presentationml.notesSlide+xml"/>
  <Override PartName="/ppt/theme/themeOverride66.xml" ContentType="application/vnd.openxmlformats-officedocument.themeOverride+xml"/>
  <Override PartName="/ppt/notesSlides/notesSlide79.xml" ContentType="application/vnd.openxmlformats-officedocument.presentationml.notesSlide+xml"/>
  <Override PartName="/ppt/theme/themeOverride67.xml" ContentType="application/vnd.openxmlformats-officedocument.themeOverride+xml"/>
  <Override PartName="/ppt/notesSlides/notesSlide80.xml" ContentType="application/vnd.openxmlformats-officedocument.presentationml.notesSlide+xml"/>
  <Override PartName="/ppt/theme/themeOverride68.xml" ContentType="application/vnd.openxmlformats-officedocument.themeOverride+xml"/>
  <Override PartName="/ppt/notesSlides/notesSlide81.xml" ContentType="application/vnd.openxmlformats-officedocument.presentationml.notesSlide+xml"/>
  <Override PartName="/ppt/theme/themeOverride69.xml" ContentType="application/vnd.openxmlformats-officedocument.themeOverride+xml"/>
  <Override PartName="/ppt/notesSlides/notesSlide82.xml" ContentType="application/vnd.openxmlformats-officedocument.presentationml.notesSlide+xml"/>
  <Override PartName="/ppt/theme/themeOverride70.xml" ContentType="application/vnd.openxmlformats-officedocument.themeOverride+xml"/>
  <Override PartName="/ppt/notesSlides/notesSlide83.xml" ContentType="application/vnd.openxmlformats-officedocument.presentationml.notesSlide+xml"/>
  <Override PartName="/ppt/theme/themeOverride71.xml" ContentType="application/vnd.openxmlformats-officedocument.themeOverride+xml"/>
  <Override PartName="/ppt/notesSlides/notesSlide84.xml" ContentType="application/vnd.openxmlformats-officedocument.presentationml.notesSlide+xml"/>
  <Override PartName="/ppt/theme/themeOverride72.xml" ContentType="application/vnd.openxmlformats-officedocument.themeOverride+xml"/>
  <Override PartName="/ppt/notesSlides/notesSlide85.xml" ContentType="application/vnd.openxmlformats-officedocument.presentationml.notesSlide+xml"/>
  <Override PartName="/ppt/theme/themeOverride73.xml" ContentType="application/vnd.openxmlformats-officedocument.themeOverride+xml"/>
  <Override PartName="/ppt/notesSlides/notesSlide86.xml" ContentType="application/vnd.openxmlformats-officedocument.presentationml.notesSlide+xml"/>
  <Override PartName="/ppt/theme/themeOverride74.xml" ContentType="application/vnd.openxmlformats-officedocument.themeOverride+xml"/>
  <Override PartName="/ppt/notesSlides/notesSlide87.xml" ContentType="application/vnd.openxmlformats-officedocument.presentationml.notesSlide+xml"/>
  <Override PartName="/ppt/theme/themeOverride75.xml" ContentType="application/vnd.openxmlformats-officedocument.themeOverride+xml"/>
  <Override PartName="/ppt/notesSlides/notesSlide88.xml" ContentType="application/vnd.openxmlformats-officedocument.presentationml.notesSlide+xml"/>
  <Override PartName="/ppt/theme/themeOverride76.xml" ContentType="application/vnd.openxmlformats-officedocument.themeOverride+xml"/>
  <Override PartName="/ppt/notesSlides/notesSlide89.xml" ContentType="application/vnd.openxmlformats-officedocument.presentationml.notesSlide+xml"/>
  <Override PartName="/ppt/theme/themeOverride77.xml" ContentType="application/vnd.openxmlformats-officedocument.themeOverride+xml"/>
  <Override PartName="/ppt/notesSlides/notesSlide90.xml" ContentType="application/vnd.openxmlformats-officedocument.presentationml.notesSlide+xml"/>
  <Override PartName="/ppt/theme/themeOverride78.xml" ContentType="application/vnd.openxmlformats-officedocument.themeOverride+xml"/>
  <Override PartName="/ppt/notesSlides/notesSlide91.xml" ContentType="application/vnd.openxmlformats-officedocument.presentationml.notesSlide+xml"/>
  <Override PartName="/ppt/theme/themeOverride79.xml" ContentType="application/vnd.openxmlformats-officedocument.themeOverride+xml"/>
  <Override PartName="/ppt/notesSlides/notesSlide92.xml" ContentType="application/vnd.openxmlformats-officedocument.presentationml.notesSlide+xml"/>
  <Override PartName="/ppt/theme/themeOverride80.xml" ContentType="application/vnd.openxmlformats-officedocument.themeOverr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theme/themeOverride81.xml" ContentType="application/vnd.openxmlformats-officedocument.themeOverride+xml"/>
  <Override PartName="/ppt/notesSlides/notesSlide95.xml" ContentType="application/vnd.openxmlformats-officedocument.presentationml.notesSlide+xml"/>
  <Override PartName="/ppt/theme/themeOverride82.xml" ContentType="application/vnd.openxmlformats-officedocument.themeOverride+xml"/>
  <Override PartName="/ppt/notesSlides/notesSlide96.xml" ContentType="application/vnd.openxmlformats-officedocument.presentationml.notesSlide+xml"/>
  <Override PartName="/ppt/theme/themeOverride83.xml" ContentType="application/vnd.openxmlformats-officedocument.themeOverride+xml"/>
  <Override PartName="/ppt/notesSlides/notesSlide97.xml" ContentType="application/vnd.openxmlformats-officedocument.presentationml.notesSlide+xml"/>
  <Override PartName="/ppt/theme/themeOverride84.xml" ContentType="application/vnd.openxmlformats-officedocument.themeOverride+xml"/>
  <Override PartName="/ppt/notesSlides/notesSlide98.xml" ContentType="application/vnd.openxmlformats-officedocument.presentationml.notesSlide+xml"/>
  <Override PartName="/ppt/theme/themeOverride85.xml" ContentType="application/vnd.openxmlformats-officedocument.themeOverride+xml"/>
  <Override PartName="/ppt/notesSlides/notesSlide99.xml" ContentType="application/vnd.openxmlformats-officedocument.presentationml.notesSlide+xml"/>
  <Override PartName="/ppt/theme/themeOverride86.xml" ContentType="application/vnd.openxmlformats-officedocument.themeOverride+xml"/>
  <Override PartName="/ppt/notesSlides/notesSlide100.xml" ContentType="application/vnd.openxmlformats-officedocument.presentationml.notesSlide+xml"/>
  <Override PartName="/ppt/theme/themeOverride87.xml" ContentType="application/vnd.openxmlformats-officedocument.themeOverr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theme/themeOverride88.xml" ContentType="application/vnd.openxmlformats-officedocument.themeOverride+xml"/>
  <Override PartName="/ppt/notesSlides/notesSlide107.xml" ContentType="application/vnd.openxmlformats-officedocument.presentationml.notesSlide+xml"/>
  <Override PartName="/ppt/theme/themeOverride89.xml" ContentType="application/vnd.openxmlformats-officedocument.themeOverride+xml"/>
  <Override PartName="/ppt/notesSlides/notesSlide108.xml" ContentType="application/vnd.openxmlformats-officedocument.presentationml.notesSlide+xml"/>
  <Override PartName="/ppt/theme/themeOverride90.xml" ContentType="application/vnd.openxmlformats-officedocument.themeOverride+xml"/>
  <Override PartName="/ppt/notesSlides/notesSlide109.xml" ContentType="application/vnd.openxmlformats-officedocument.presentationml.notesSlide+xml"/>
  <Override PartName="/ppt/theme/themeOverride91.xml" ContentType="application/vnd.openxmlformats-officedocument.themeOverride+xml"/>
  <Override PartName="/ppt/notesSlides/notesSlide110.xml" ContentType="application/vnd.openxmlformats-officedocument.presentationml.notesSlide+xml"/>
  <Override PartName="/ppt/theme/themeOverride92.xml" ContentType="application/vnd.openxmlformats-officedocument.themeOverride+xml"/>
  <Override PartName="/ppt/notesSlides/notesSlide111.xml" ContentType="application/vnd.openxmlformats-officedocument.presentationml.notesSlide+xml"/>
  <Override PartName="/ppt/theme/themeOverride93.xml" ContentType="application/vnd.openxmlformats-officedocument.themeOverride+xml"/>
  <Override PartName="/ppt/notesSlides/notesSlide112.xml" ContentType="application/vnd.openxmlformats-officedocument.presentationml.notesSlide+xml"/>
  <Override PartName="/ppt/theme/themeOverride94.xml" ContentType="application/vnd.openxmlformats-officedocument.themeOverride+xml"/>
  <Override PartName="/ppt/notesSlides/notesSlide113.xml" ContentType="application/vnd.openxmlformats-officedocument.presentationml.notesSlide+xml"/>
  <Override PartName="/ppt/theme/themeOverride95.xml" ContentType="application/vnd.openxmlformats-officedocument.themeOverride+xml"/>
  <Override PartName="/ppt/notesSlides/notesSlide114.xml" ContentType="application/vnd.openxmlformats-officedocument.presentationml.notesSlide+xml"/>
  <Override PartName="/ppt/theme/themeOverride96.xml" ContentType="application/vnd.openxmlformats-officedocument.themeOverride+xml"/>
  <Override PartName="/ppt/notesSlides/notesSlide115.xml" ContentType="application/vnd.openxmlformats-officedocument.presentationml.notesSlide+xml"/>
  <Override PartName="/ppt/theme/themeOverride97.xml" ContentType="application/vnd.openxmlformats-officedocument.themeOverride+xml"/>
  <Override PartName="/ppt/notesSlides/notesSlide116.xml" ContentType="application/vnd.openxmlformats-officedocument.presentationml.notesSlide+xml"/>
  <Override PartName="/ppt/theme/themeOverride98.xml" ContentType="application/vnd.openxmlformats-officedocument.themeOverride+xml"/>
  <Override PartName="/ppt/notesSlides/notesSlide117.xml" ContentType="application/vnd.openxmlformats-officedocument.presentationml.notesSlide+xml"/>
  <Override PartName="/ppt/theme/themeOverride99.xml" ContentType="application/vnd.openxmlformats-officedocument.themeOverride+xml"/>
  <Override PartName="/ppt/notesSlides/notesSlide118.xml" ContentType="application/vnd.openxmlformats-officedocument.presentationml.notesSlide+xml"/>
  <Override PartName="/ppt/theme/themeOverride100.xml" ContentType="application/vnd.openxmlformats-officedocument.themeOverride+xml"/>
  <Override PartName="/ppt/notesSlides/notesSlide119.xml" ContentType="application/vnd.openxmlformats-officedocument.presentationml.notesSlide+xml"/>
  <Override PartName="/ppt/theme/themeOverride101.xml" ContentType="application/vnd.openxmlformats-officedocument.themeOverride+xml"/>
  <Override PartName="/ppt/notesSlides/notesSlide120.xml" ContentType="application/vnd.openxmlformats-officedocument.presentationml.notesSlide+xml"/>
  <Override PartName="/ppt/theme/themeOverride102.xml" ContentType="application/vnd.openxmlformats-officedocument.themeOverride+xml"/>
  <Override PartName="/ppt/notesSlides/notesSlide121.xml" ContentType="application/vnd.openxmlformats-officedocument.presentationml.notesSlide+xml"/>
  <Override PartName="/ppt/theme/themeOverride103.xml" ContentType="application/vnd.openxmlformats-officedocument.themeOverride+xml"/>
  <Override PartName="/ppt/notesSlides/notesSlide122.xml" ContentType="application/vnd.openxmlformats-officedocument.presentationml.notesSlide+xml"/>
  <Override PartName="/ppt/theme/themeOverride104.xml" ContentType="application/vnd.openxmlformats-officedocument.themeOverride+xml"/>
  <Override PartName="/ppt/notesSlides/notesSlide123.xml" ContentType="application/vnd.openxmlformats-officedocument.presentationml.notesSlide+xml"/>
  <Override PartName="/ppt/theme/themeOverride105.xml" ContentType="application/vnd.openxmlformats-officedocument.themeOverride+xml"/>
  <Override PartName="/ppt/notesSlides/notesSlide124.xml" ContentType="application/vnd.openxmlformats-officedocument.presentationml.notesSlide+xml"/>
  <Override PartName="/ppt/theme/themeOverride106.xml" ContentType="application/vnd.openxmlformats-officedocument.themeOverride+xml"/>
  <Override PartName="/ppt/notesSlides/notesSlide125.xml" ContentType="application/vnd.openxmlformats-officedocument.presentationml.notesSlide+xml"/>
  <Override PartName="/ppt/theme/themeOverride107.xml" ContentType="application/vnd.openxmlformats-officedocument.themeOverride+xml"/>
  <Override PartName="/ppt/notesSlides/notesSlide126.xml" ContentType="application/vnd.openxmlformats-officedocument.presentationml.notesSlide+xml"/>
  <Override PartName="/ppt/theme/themeOverride108.xml" ContentType="application/vnd.openxmlformats-officedocument.themeOverride+xml"/>
  <Override PartName="/ppt/notesSlides/notesSlide127.xml" ContentType="application/vnd.openxmlformats-officedocument.presentationml.notesSlide+xml"/>
  <Override PartName="/ppt/theme/themeOverride109.xml" ContentType="application/vnd.openxmlformats-officedocument.themeOverride+xml"/>
  <Override PartName="/ppt/notesSlides/notesSlide128.xml" ContentType="application/vnd.openxmlformats-officedocument.presentationml.notesSlide+xml"/>
  <Override PartName="/ppt/theme/themeOverride110.xml" ContentType="application/vnd.openxmlformats-officedocument.themeOverride+xml"/>
  <Override PartName="/ppt/notesSlides/notesSlide129.xml" ContentType="application/vnd.openxmlformats-officedocument.presentationml.notesSlide+xml"/>
  <Override PartName="/ppt/theme/themeOverride111.xml" ContentType="application/vnd.openxmlformats-officedocument.themeOverride+xml"/>
  <Override PartName="/ppt/notesSlides/notesSlide130.xml" ContentType="application/vnd.openxmlformats-officedocument.presentationml.notesSlide+xml"/>
  <Override PartName="/ppt/theme/themeOverride112.xml" ContentType="application/vnd.openxmlformats-officedocument.themeOverride+xml"/>
  <Override PartName="/ppt/notesSlides/notesSlide131.xml" ContentType="application/vnd.openxmlformats-officedocument.presentationml.notesSlide+xml"/>
  <Override PartName="/ppt/theme/themeOverride113.xml" ContentType="application/vnd.openxmlformats-officedocument.themeOverride+xml"/>
  <Override PartName="/ppt/notesSlides/notesSlide132.xml" ContentType="application/vnd.openxmlformats-officedocument.presentationml.notesSlide+xml"/>
  <Override PartName="/ppt/theme/themeOverride114.xml" ContentType="application/vnd.openxmlformats-officedocument.themeOverride+xml"/>
  <Override PartName="/ppt/notesSlides/notesSlide133.xml" ContentType="application/vnd.openxmlformats-officedocument.presentationml.notesSlide+xml"/>
  <Override PartName="/ppt/theme/themeOverride115.xml" ContentType="application/vnd.openxmlformats-officedocument.themeOverride+xml"/>
  <Override PartName="/ppt/notesSlides/notesSlide134.xml" ContentType="application/vnd.openxmlformats-officedocument.presentationml.notesSlide+xml"/>
  <Override PartName="/ppt/theme/themeOverride116.xml" ContentType="application/vnd.openxmlformats-officedocument.themeOverride+xml"/>
  <Override PartName="/ppt/notesSlides/notesSlide135.xml" ContentType="application/vnd.openxmlformats-officedocument.presentationml.notesSlide+xml"/>
  <Override PartName="/ppt/theme/themeOverride117.xml" ContentType="application/vnd.openxmlformats-officedocument.themeOverride+xml"/>
  <Override PartName="/ppt/notesSlides/notesSlide136.xml" ContentType="application/vnd.openxmlformats-officedocument.presentationml.notesSlide+xml"/>
  <Override PartName="/ppt/theme/themeOverride118.xml" ContentType="application/vnd.openxmlformats-officedocument.themeOverr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theme/themeOverride119.xml" ContentType="application/vnd.openxmlformats-officedocument.themeOverride+xml"/>
  <Override PartName="/ppt/notesSlides/notesSlide139.xml" ContentType="application/vnd.openxmlformats-officedocument.presentationml.notesSlide+xml"/>
  <Override PartName="/ppt/theme/themeOverride120.xml" ContentType="application/vnd.openxmlformats-officedocument.themeOverride+xml"/>
  <Override PartName="/ppt/notesSlides/notesSlide140.xml" ContentType="application/vnd.openxmlformats-officedocument.presentationml.notesSlide+xml"/>
  <Override PartName="/ppt/theme/themeOverride121.xml" ContentType="application/vnd.openxmlformats-officedocument.themeOverr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theme/themeOverride122.xml" ContentType="application/vnd.openxmlformats-officedocument.themeOverride+xml"/>
  <Override PartName="/ppt/notesSlides/notesSlide143.xml" ContentType="application/vnd.openxmlformats-officedocument.presentationml.notesSlide+xml"/>
  <Override PartName="/ppt/theme/themeOverride123.xml" ContentType="application/vnd.openxmlformats-officedocument.themeOverride+xml"/>
  <Override PartName="/ppt/notesSlides/notesSlide144.xml" ContentType="application/vnd.openxmlformats-officedocument.presentationml.notesSlide+xml"/>
  <Override PartName="/ppt/theme/themeOverride124.xml" ContentType="application/vnd.openxmlformats-officedocument.themeOverride+xml"/>
  <Override PartName="/ppt/notesSlides/notesSlide145.xml" ContentType="application/vnd.openxmlformats-officedocument.presentationml.notesSlide+xml"/>
  <Override PartName="/ppt/theme/themeOverride125.xml" ContentType="application/vnd.openxmlformats-officedocument.themeOverr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theme/themeOverride126.xml" ContentType="application/vnd.openxmlformats-officedocument.themeOverride+xml"/>
  <Override PartName="/ppt/notesSlides/notesSlide148.xml" ContentType="application/vnd.openxmlformats-officedocument.presentationml.notesSlide+xml"/>
  <Override PartName="/ppt/theme/themeOverride127.xml" ContentType="application/vnd.openxmlformats-officedocument.themeOverride+xml"/>
  <Override PartName="/ppt/notesSlides/notesSlide149.xml" ContentType="application/vnd.openxmlformats-officedocument.presentationml.notesSlide+xml"/>
  <Override PartName="/ppt/theme/themeOverride128.xml" ContentType="application/vnd.openxmlformats-officedocument.themeOverride+xml"/>
  <Override PartName="/ppt/notesSlides/notesSlide150.xml" ContentType="application/vnd.openxmlformats-officedocument.presentationml.notesSlide+xml"/>
  <Override PartName="/ppt/theme/themeOverride129.xml" ContentType="application/vnd.openxmlformats-officedocument.themeOverride+xml"/>
  <Override PartName="/ppt/notesSlides/notesSlide151.xml" ContentType="application/vnd.openxmlformats-officedocument.presentationml.notesSlide+xml"/>
  <Override PartName="/ppt/theme/themeOverride130.xml" ContentType="application/vnd.openxmlformats-officedocument.themeOverride+xml"/>
  <Override PartName="/ppt/notesSlides/notesSlide152.xml" ContentType="application/vnd.openxmlformats-officedocument.presentationml.notesSlide+xml"/>
  <Override PartName="/ppt/theme/themeOverride131.xml" ContentType="application/vnd.openxmlformats-officedocument.themeOverride+xml"/>
  <Override PartName="/ppt/notesSlides/notesSlide153.xml" ContentType="application/vnd.openxmlformats-officedocument.presentationml.notesSlide+xml"/>
  <Override PartName="/ppt/theme/themeOverride132.xml" ContentType="application/vnd.openxmlformats-officedocument.themeOverride+xml"/>
  <Override PartName="/ppt/notesSlides/notesSlide154.xml" ContentType="application/vnd.openxmlformats-officedocument.presentationml.notesSlide+xml"/>
  <Override PartName="/ppt/theme/themeOverride133.xml" ContentType="application/vnd.openxmlformats-officedocument.themeOverr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theme/themeOverride134.xml" ContentType="application/vnd.openxmlformats-officedocument.themeOverride+xml"/>
  <Override PartName="/ppt/notesSlides/notesSlide159.xml" ContentType="application/vnd.openxmlformats-officedocument.presentationml.notesSlide+xml"/>
  <Override PartName="/ppt/theme/themeOverride135.xml" ContentType="application/vnd.openxmlformats-officedocument.themeOverride+xml"/>
  <Override PartName="/ppt/notesSlides/notesSlide160.xml" ContentType="application/vnd.openxmlformats-officedocument.presentationml.notesSlide+xml"/>
  <Override PartName="/ppt/theme/themeOverride136.xml" ContentType="application/vnd.openxmlformats-officedocument.themeOverride+xml"/>
  <Override PartName="/ppt/notesSlides/notesSlide161.xml" ContentType="application/vnd.openxmlformats-officedocument.presentationml.notesSlide+xml"/>
  <Override PartName="/ppt/theme/themeOverride137.xml" ContentType="application/vnd.openxmlformats-officedocument.themeOverr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theme/themeOverride138.xml" ContentType="application/vnd.openxmlformats-officedocument.themeOverride+xml"/>
  <Override PartName="/ppt/notesSlides/notesSlide165.xml" ContentType="application/vnd.openxmlformats-officedocument.presentationml.notesSlide+xml"/>
  <Override PartName="/ppt/theme/themeOverride139.xml" ContentType="application/vnd.openxmlformats-officedocument.themeOverride+xml"/>
  <Override PartName="/ppt/notesSlides/notesSlide166.xml" ContentType="application/vnd.openxmlformats-officedocument.presentationml.notesSlide+xml"/>
  <Override PartName="/ppt/theme/themeOverride140.xml" ContentType="application/vnd.openxmlformats-officedocument.themeOverride+xml"/>
  <Override PartName="/ppt/notesSlides/notesSlide167.xml" ContentType="application/vnd.openxmlformats-officedocument.presentationml.notesSlide+xml"/>
  <Override PartName="/ppt/theme/themeOverride141.xml" ContentType="application/vnd.openxmlformats-officedocument.themeOverride+xml"/>
  <Override PartName="/ppt/notesSlides/notesSlide168.xml" ContentType="application/vnd.openxmlformats-officedocument.presentationml.notesSlide+xml"/>
  <Override PartName="/ppt/theme/themeOverride142.xml" ContentType="application/vnd.openxmlformats-officedocument.themeOverride+xml"/>
  <Override PartName="/ppt/notesSlides/notesSlide169.xml" ContentType="application/vnd.openxmlformats-officedocument.presentationml.notesSlide+xml"/>
  <Override PartName="/ppt/theme/themeOverride143.xml" ContentType="application/vnd.openxmlformats-officedocument.themeOverride+xml"/>
  <Override PartName="/ppt/notesSlides/notesSlide170.xml" ContentType="application/vnd.openxmlformats-officedocument.presentationml.notesSlide+xml"/>
  <Override PartName="/ppt/theme/themeOverride144.xml" ContentType="application/vnd.openxmlformats-officedocument.themeOverride+xml"/>
  <Override PartName="/ppt/notesSlides/notesSlide171.xml" ContentType="application/vnd.openxmlformats-officedocument.presentationml.notesSlide+xml"/>
  <Override PartName="/ppt/theme/themeOverride145.xml" ContentType="application/vnd.openxmlformats-officedocument.themeOverride+xml"/>
  <Override PartName="/ppt/notesSlides/notesSlide172.xml" ContentType="application/vnd.openxmlformats-officedocument.presentationml.notesSlide+xml"/>
  <Override PartName="/ppt/theme/themeOverride146.xml" ContentType="application/vnd.openxmlformats-officedocument.themeOverride+xml"/>
  <Override PartName="/ppt/notesSlides/notesSlide173.xml" ContentType="application/vnd.openxmlformats-officedocument.presentationml.notesSlide+xml"/>
  <Override PartName="/ppt/theme/themeOverride147.xml" ContentType="application/vnd.openxmlformats-officedocument.themeOverride+xml"/>
  <Override PartName="/ppt/notesSlides/notesSlide174.xml" ContentType="application/vnd.openxmlformats-officedocument.presentationml.notesSlide+xml"/>
  <Override PartName="/ppt/theme/themeOverride148.xml" ContentType="application/vnd.openxmlformats-officedocument.themeOverride+xml"/>
  <Override PartName="/ppt/notesSlides/notesSlide175.xml" ContentType="application/vnd.openxmlformats-officedocument.presentationml.notesSlide+xml"/>
  <Override PartName="/ppt/theme/themeOverride149.xml" ContentType="application/vnd.openxmlformats-officedocument.themeOverride+xml"/>
  <Override PartName="/ppt/notesSlides/notesSlide176.xml" ContentType="application/vnd.openxmlformats-officedocument.presentationml.notesSlide+xml"/>
  <Override PartName="/ppt/theme/themeOverride150.xml" ContentType="application/vnd.openxmlformats-officedocument.themeOverride+xml"/>
  <Override PartName="/ppt/notesSlides/notesSlide177.xml" ContentType="application/vnd.openxmlformats-officedocument.presentationml.notesSlide+xml"/>
  <Override PartName="/ppt/theme/themeOverride151.xml" ContentType="application/vnd.openxmlformats-officedocument.themeOverride+xml"/>
  <Override PartName="/ppt/notesSlides/notesSlide178.xml" ContentType="application/vnd.openxmlformats-officedocument.presentationml.notesSlide+xml"/>
  <Override PartName="/ppt/theme/themeOverride152.xml" ContentType="application/vnd.openxmlformats-officedocument.themeOverride+xml"/>
  <Override PartName="/ppt/notesSlides/notesSlide179.xml" ContentType="application/vnd.openxmlformats-officedocument.presentationml.notesSlide+xml"/>
  <Override PartName="/ppt/theme/themeOverride153.xml" ContentType="application/vnd.openxmlformats-officedocument.themeOverride+xml"/>
  <Override PartName="/ppt/notesSlides/notesSlide180.xml" ContentType="application/vnd.openxmlformats-officedocument.presentationml.notesSlide+xml"/>
  <Override PartName="/ppt/theme/themeOverride154.xml" ContentType="application/vnd.openxmlformats-officedocument.themeOverride+xml"/>
  <Override PartName="/ppt/notesSlides/notesSlide181.xml" ContentType="application/vnd.openxmlformats-officedocument.presentationml.notesSlide+xml"/>
  <Override PartName="/ppt/theme/themeOverride155.xml" ContentType="application/vnd.openxmlformats-officedocument.themeOverride+xml"/>
  <Override PartName="/ppt/notesSlides/notesSlide182.xml" ContentType="application/vnd.openxmlformats-officedocument.presentationml.notesSlide+xml"/>
  <Override PartName="/ppt/theme/themeOverride156.xml" ContentType="application/vnd.openxmlformats-officedocument.themeOverr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theme/themeOverride157.xml" ContentType="application/vnd.openxmlformats-officedocument.themeOverride+xml"/>
  <Override PartName="/ppt/notesSlides/notesSlide185.xml" ContentType="application/vnd.openxmlformats-officedocument.presentationml.notesSlide+xml"/>
  <Override PartName="/ppt/theme/themeOverride158.xml" ContentType="application/vnd.openxmlformats-officedocument.themeOverride+xml"/>
  <Override PartName="/ppt/notesSlides/notesSlide186.xml" ContentType="application/vnd.openxmlformats-officedocument.presentationml.notesSlide+xml"/>
  <Override PartName="/ppt/theme/themeOverride159.xml" ContentType="application/vnd.openxmlformats-officedocument.themeOverride+xml"/>
  <Override PartName="/ppt/notesSlides/notesSlide187.xml" ContentType="application/vnd.openxmlformats-officedocument.presentationml.notesSlide+xml"/>
  <Override PartName="/ppt/theme/themeOverride160.xml" ContentType="application/vnd.openxmlformats-officedocument.themeOverride+xml"/>
  <Override PartName="/ppt/notesSlides/notesSlide188.xml" ContentType="application/vnd.openxmlformats-officedocument.presentationml.notesSlide+xml"/>
  <Override PartName="/ppt/theme/themeOverride161.xml" ContentType="application/vnd.openxmlformats-officedocument.themeOverride+xml"/>
  <Override PartName="/ppt/notesSlides/notesSlide189.xml" ContentType="application/vnd.openxmlformats-officedocument.presentationml.notesSlide+xml"/>
  <Override PartName="/ppt/theme/themeOverride162.xml" ContentType="application/vnd.openxmlformats-officedocument.themeOverride+xml"/>
  <Override PartName="/ppt/notesSlides/notesSlide190.xml" ContentType="application/vnd.openxmlformats-officedocument.presentationml.notesSlide+xml"/>
  <Override PartName="/ppt/theme/themeOverride163.xml" ContentType="application/vnd.openxmlformats-officedocument.themeOverride+xml"/>
  <Override PartName="/ppt/notesSlides/notesSlide191.xml" ContentType="application/vnd.openxmlformats-officedocument.presentationml.notesSlide+xml"/>
  <Override PartName="/ppt/theme/themeOverride164.xml" ContentType="application/vnd.openxmlformats-officedocument.themeOverride+xml"/>
  <Override PartName="/ppt/notesSlides/notesSlide192.xml" ContentType="application/vnd.openxmlformats-officedocument.presentationml.notesSlide+xml"/>
  <Override PartName="/ppt/theme/themeOverride165.xml" ContentType="application/vnd.openxmlformats-officedocument.themeOverride+xml"/>
  <Override PartName="/ppt/notesSlides/notesSlide193.xml" ContentType="application/vnd.openxmlformats-officedocument.presentationml.notesSlide+xml"/>
  <Override PartName="/ppt/theme/themeOverride166.xml" ContentType="application/vnd.openxmlformats-officedocument.themeOverride+xml"/>
  <Override PartName="/ppt/notesSlides/notesSlide194.xml" ContentType="application/vnd.openxmlformats-officedocument.presentationml.notesSlide+xml"/>
  <Override PartName="/ppt/theme/themeOverride167.xml" ContentType="application/vnd.openxmlformats-officedocument.themeOverride+xml"/>
  <Override PartName="/ppt/notesSlides/notesSlide195.xml" ContentType="application/vnd.openxmlformats-officedocument.presentationml.notesSlide+xml"/>
  <Override PartName="/ppt/theme/themeOverride168.xml" ContentType="application/vnd.openxmlformats-officedocument.themeOverride+xml"/>
  <Override PartName="/ppt/notesSlides/notesSlide196.xml" ContentType="application/vnd.openxmlformats-officedocument.presentationml.notesSlide+xml"/>
  <Override PartName="/ppt/theme/themeOverride169.xml" ContentType="application/vnd.openxmlformats-officedocument.themeOverr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theme/themeOverride170.xml" ContentType="application/vnd.openxmlformats-officedocument.themeOverride+xml"/>
  <Override PartName="/ppt/notesSlides/notesSlide202.xml" ContentType="application/vnd.openxmlformats-officedocument.presentationml.notesSlide+xml"/>
  <Override PartName="/ppt/theme/themeOverride171.xml" ContentType="application/vnd.openxmlformats-officedocument.themeOverride+xml"/>
  <Override PartName="/ppt/notesSlides/notesSlide203.xml" ContentType="application/vnd.openxmlformats-officedocument.presentationml.notesSlide+xml"/>
  <Override PartName="/ppt/theme/themeOverride172.xml" ContentType="application/vnd.openxmlformats-officedocument.themeOverride+xml"/>
  <Override PartName="/ppt/notesSlides/notesSlide204.xml" ContentType="application/vnd.openxmlformats-officedocument.presentationml.notesSlide+xml"/>
  <Override PartName="/ppt/theme/themeOverride173.xml" ContentType="application/vnd.openxmlformats-officedocument.themeOverride+xml"/>
  <Override PartName="/ppt/notesSlides/notesSlide205.xml" ContentType="application/vnd.openxmlformats-officedocument.presentationml.notesSlide+xml"/>
  <Override PartName="/ppt/theme/themeOverride174.xml" ContentType="application/vnd.openxmlformats-officedocument.themeOverride+xml"/>
  <Override PartName="/ppt/notesSlides/notesSlide206.xml" ContentType="application/vnd.openxmlformats-officedocument.presentationml.notesSlide+xml"/>
  <Override PartName="/ppt/theme/themeOverride175.xml" ContentType="application/vnd.openxmlformats-officedocument.themeOverride+xml"/>
  <Override PartName="/ppt/notesSlides/notesSlide207.xml" ContentType="application/vnd.openxmlformats-officedocument.presentationml.notesSlide+xml"/>
  <Override PartName="/ppt/theme/themeOverride176.xml" ContentType="application/vnd.openxmlformats-officedocument.themeOverride+xml"/>
  <Override PartName="/ppt/notesSlides/notesSlide208.xml" ContentType="application/vnd.openxmlformats-officedocument.presentationml.notesSlide+xml"/>
  <Override PartName="/ppt/theme/themeOverride177.xml" ContentType="application/vnd.openxmlformats-officedocument.themeOverride+xml"/>
  <Override PartName="/ppt/notesSlides/notesSlide209.xml" ContentType="application/vnd.openxmlformats-officedocument.presentationml.notesSlide+xml"/>
  <Override PartName="/ppt/theme/themeOverride178.xml" ContentType="application/vnd.openxmlformats-officedocument.themeOverride+xml"/>
  <Override PartName="/ppt/notesSlides/notesSlide210.xml" ContentType="application/vnd.openxmlformats-officedocument.presentationml.notesSlide+xml"/>
  <Override PartName="/ppt/theme/themeOverride179.xml" ContentType="application/vnd.openxmlformats-officedocument.themeOverride+xml"/>
  <Override PartName="/ppt/notesSlides/notesSlide211.xml" ContentType="application/vnd.openxmlformats-officedocument.presentationml.notesSlide+xml"/>
  <Override PartName="/ppt/theme/themeOverride180.xml" ContentType="application/vnd.openxmlformats-officedocument.themeOverride+xml"/>
  <Override PartName="/ppt/notesSlides/notesSlide212.xml" ContentType="application/vnd.openxmlformats-officedocument.presentationml.notesSlide+xml"/>
  <Override PartName="/ppt/theme/themeOverride181.xml" ContentType="application/vnd.openxmlformats-officedocument.themeOverride+xml"/>
  <Override PartName="/ppt/notesSlides/notesSlide213.xml" ContentType="application/vnd.openxmlformats-officedocument.presentationml.notesSlide+xml"/>
  <Override PartName="/ppt/theme/themeOverride182.xml" ContentType="application/vnd.openxmlformats-officedocument.themeOverride+xml"/>
  <Override PartName="/ppt/notesSlides/notesSlide214.xml" ContentType="application/vnd.openxmlformats-officedocument.presentationml.notesSlide+xml"/>
  <Override PartName="/ppt/theme/themeOverride183.xml" ContentType="application/vnd.openxmlformats-officedocument.themeOverride+xml"/>
  <Override PartName="/ppt/notesSlides/notesSlide215.xml" ContentType="application/vnd.openxmlformats-officedocument.presentationml.notesSlide+xml"/>
  <Override PartName="/ppt/theme/themeOverride184.xml" ContentType="application/vnd.openxmlformats-officedocument.themeOverride+xml"/>
  <Override PartName="/ppt/notesSlides/notesSlide216.xml" ContentType="application/vnd.openxmlformats-officedocument.presentationml.notesSlide+xml"/>
  <Override PartName="/ppt/theme/themeOverride185.xml" ContentType="application/vnd.openxmlformats-officedocument.themeOverride+xml"/>
  <Override PartName="/ppt/notesSlides/notesSlide217.xml" ContentType="application/vnd.openxmlformats-officedocument.presentationml.notesSlide+xml"/>
  <Override PartName="/ppt/theme/themeOverride186.xml" ContentType="application/vnd.openxmlformats-officedocument.themeOverride+xml"/>
  <Override PartName="/ppt/notesSlides/notesSlide218.xml" ContentType="application/vnd.openxmlformats-officedocument.presentationml.notesSlide+xml"/>
  <Override PartName="/ppt/theme/themeOverride187.xml" ContentType="application/vnd.openxmlformats-officedocument.themeOverride+xml"/>
  <Override PartName="/ppt/notesSlides/notesSlide2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2"/>
  </p:notesMasterIdLst>
  <p:handoutMasterIdLst>
    <p:handoutMasterId r:id="rId223"/>
  </p:handoutMasterIdLst>
  <p:sldIdLst>
    <p:sldId id="256" r:id="rId2"/>
    <p:sldId id="340" r:id="rId3"/>
    <p:sldId id="462" r:id="rId4"/>
    <p:sldId id="450" r:id="rId5"/>
    <p:sldId id="496" r:id="rId6"/>
    <p:sldId id="452" r:id="rId7"/>
    <p:sldId id="454" r:id="rId8"/>
    <p:sldId id="456" r:id="rId9"/>
    <p:sldId id="457" r:id="rId10"/>
    <p:sldId id="495" r:id="rId11"/>
    <p:sldId id="455" r:id="rId12"/>
    <p:sldId id="540" r:id="rId13"/>
    <p:sldId id="458" r:id="rId14"/>
    <p:sldId id="463" r:id="rId15"/>
    <p:sldId id="517" r:id="rId16"/>
    <p:sldId id="518" r:id="rId17"/>
    <p:sldId id="541" r:id="rId18"/>
    <p:sldId id="453" r:id="rId19"/>
    <p:sldId id="459" r:id="rId20"/>
    <p:sldId id="461" r:id="rId21"/>
    <p:sldId id="460" r:id="rId22"/>
    <p:sldId id="464" r:id="rId23"/>
    <p:sldId id="467" r:id="rId24"/>
    <p:sldId id="470" r:id="rId25"/>
    <p:sldId id="469" r:id="rId26"/>
    <p:sldId id="472" r:id="rId27"/>
    <p:sldId id="471" r:id="rId28"/>
    <p:sldId id="466" r:id="rId29"/>
    <p:sldId id="449" r:id="rId30"/>
    <p:sldId id="505" r:id="rId31"/>
    <p:sldId id="465" r:id="rId32"/>
    <p:sldId id="420" r:id="rId33"/>
    <p:sldId id="502" r:id="rId34"/>
    <p:sldId id="508" r:id="rId35"/>
    <p:sldId id="504" r:id="rId36"/>
    <p:sldId id="503" r:id="rId37"/>
    <p:sldId id="506" r:id="rId38"/>
    <p:sldId id="507" r:id="rId39"/>
    <p:sldId id="341" r:id="rId40"/>
    <p:sldId id="474" r:id="rId41"/>
    <p:sldId id="473" r:id="rId42"/>
    <p:sldId id="342" r:id="rId43"/>
    <p:sldId id="509" r:id="rId44"/>
    <p:sldId id="430" r:id="rId45"/>
    <p:sldId id="431" r:id="rId46"/>
    <p:sldId id="432" r:id="rId47"/>
    <p:sldId id="258" r:id="rId48"/>
    <p:sldId id="259" r:id="rId49"/>
    <p:sldId id="260" r:id="rId50"/>
    <p:sldId id="475" r:id="rId51"/>
    <p:sldId id="476" r:id="rId52"/>
    <p:sldId id="351" r:id="rId53"/>
    <p:sldId id="421" r:id="rId54"/>
    <p:sldId id="397" r:id="rId55"/>
    <p:sldId id="399" r:id="rId56"/>
    <p:sldId id="398" r:id="rId57"/>
    <p:sldId id="266" r:id="rId58"/>
    <p:sldId id="511" r:id="rId59"/>
    <p:sldId id="510" r:id="rId60"/>
    <p:sldId id="415" r:id="rId61"/>
    <p:sldId id="417" r:id="rId62"/>
    <p:sldId id="427" r:id="rId63"/>
    <p:sldId id="422" r:id="rId64"/>
    <p:sldId id="426" r:id="rId65"/>
    <p:sldId id="428" r:id="rId66"/>
    <p:sldId id="513" r:id="rId67"/>
    <p:sldId id="516" r:id="rId68"/>
    <p:sldId id="512" r:id="rId69"/>
    <p:sldId id="515" r:id="rId70"/>
    <p:sldId id="514" r:id="rId71"/>
    <p:sldId id="519" r:id="rId72"/>
    <p:sldId id="520" r:id="rId73"/>
    <p:sldId id="403" r:id="rId74"/>
    <p:sldId id="268" r:id="rId75"/>
    <p:sldId id="269" r:id="rId76"/>
    <p:sldId id="270" r:id="rId77"/>
    <p:sldId id="271" r:id="rId78"/>
    <p:sldId id="272" r:id="rId79"/>
    <p:sldId id="499" r:id="rId80"/>
    <p:sldId id="497" r:id="rId81"/>
    <p:sldId id="500" r:id="rId82"/>
    <p:sldId id="273" r:id="rId83"/>
    <p:sldId id="542" r:id="rId84"/>
    <p:sldId id="274" r:id="rId85"/>
    <p:sldId id="392" r:id="rId86"/>
    <p:sldId id="393" r:id="rId87"/>
    <p:sldId id="394" r:id="rId88"/>
    <p:sldId id="395" r:id="rId89"/>
    <p:sldId id="396" r:id="rId90"/>
    <p:sldId id="275" r:id="rId91"/>
    <p:sldId id="276" r:id="rId92"/>
    <p:sldId id="277" r:id="rId93"/>
    <p:sldId id="278" r:id="rId94"/>
    <p:sldId id="279" r:id="rId95"/>
    <p:sldId id="524" r:id="rId96"/>
    <p:sldId id="345" r:id="rId97"/>
    <p:sldId id="346" r:id="rId98"/>
    <p:sldId id="347" r:id="rId99"/>
    <p:sldId id="348" r:id="rId100"/>
    <p:sldId id="349" r:id="rId101"/>
    <p:sldId id="350" r:id="rId102"/>
    <p:sldId id="482" r:id="rId103"/>
    <p:sldId id="423" r:id="rId104"/>
    <p:sldId id="543" r:id="rId105"/>
    <p:sldId id="477" r:id="rId106"/>
    <p:sldId id="478" r:id="rId107"/>
    <p:sldId id="544" r:id="rId108"/>
    <p:sldId id="444" r:id="rId109"/>
    <p:sldId id="481" r:id="rId110"/>
    <p:sldId id="281" r:id="rId111"/>
    <p:sldId id="523" r:id="rId112"/>
    <p:sldId id="282" r:id="rId113"/>
    <p:sldId id="522" r:id="rId114"/>
    <p:sldId id="521" r:id="rId115"/>
    <p:sldId id="283" r:id="rId116"/>
    <p:sldId id="284" r:id="rId117"/>
    <p:sldId id="285" r:id="rId118"/>
    <p:sldId id="286" r:id="rId119"/>
    <p:sldId id="287" r:id="rId120"/>
    <p:sldId id="288" r:id="rId121"/>
    <p:sldId id="289" r:id="rId122"/>
    <p:sldId id="290" r:id="rId123"/>
    <p:sldId id="291" r:id="rId124"/>
    <p:sldId id="292" r:id="rId125"/>
    <p:sldId id="293" r:id="rId126"/>
    <p:sldId id="294" r:id="rId127"/>
    <p:sldId id="425" r:id="rId128"/>
    <p:sldId id="436" r:id="rId129"/>
    <p:sldId id="438" r:id="rId130"/>
    <p:sldId id="437" r:id="rId131"/>
    <p:sldId id="433" r:id="rId132"/>
    <p:sldId id="434" r:id="rId133"/>
    <p:sldId id="435" r:id="rId134"/>
    <p:sldId id="295" r:id="rId135"/>
    <p:sldId id="296" r:id="rId136"/>
    <p:sldId id="297" r:id="rId137"/>
    <p:sldId id="298" r:id="rId138"/>
    <p:sldId id="299" r:id="rId139"/>
    <p:sldId id="525" r:id="rId140"/>
    <p:sldId id="303" r:id="rId141"/>
    <p:sldId id="304" r:id="rId142"/>
    <p:sldId id="305" r:id="rId143"/>
    <p:sldId id="526" r:id="rId144"/>
    <p:sldId id="306" r:id="rId145"/>
    <p:sldId id="307" r:id="rId146"/>
    <p:sldId id="308" r:id="rId147"/>
    <p:sldId id="309" r:id="rId148"/>
    <p:sldId id="527" r:id="rId149"/>
    <p:sldId id="301" r:id="rId150"/>
    <p:sldId id="302" r:id="rId151"/>
    <p:sldId id="488" r:id="rId152"/>
    <p:sldId id="445" r:id="rId153"/>
    <p:sldId id="489" r:id="rId154"/>
    <p:sldId id="447" r:id="rId155"/>
    <p:sldId id="448" r:id="rId156"/>
    <p:sldId id="528" r:id="rId157"/>
    <p:sldId id="531" r:id="rId158"/>
    <p:sldId id="535" r:id="rId159"/>
    <p:sldId id="536" r:id="rId160"/>
    <p:sldId id="310" r:id="rId161"/>
    <p:sldId id="439" r:id="rId162"/>
    <p:sldId id="405" r:id="rId163"/>
    <p:sldId id="441" r:id="rId164"/>
    <p:sldId id="539" r:id="rId165"/>
    <p:sldId id="546" r:id="rId166"/>
    <p:sldId id="545" r:id="rId167"/>
    <p:sldId id="440" r:id="rId168"/>
    <p:sldId id="547" r:id="rId169"/>
    <p:sldId id="538" r:id="rId170"/>
    <p:sldId id="446" r:id="rId171"/>
    <p:sldId id="483" r:id="rId172"/>
    <p:sldId id="442" r:id="rId173"/>
    <p:sldId id="409" r:id="rId174"/>
    <p:sldId id="549" r:id="rId175"/>
    <p:sldId id="551" r:id="rId176"/>
    <p:sldId id="550" r:id="rId177"/>
    <p:sldId id="548" r:id="rId178"/>
    <p:sldId id="486" r:id="rId179"/>
    <p:sldId id="485" r:id="rId180"/>
    <p:sldId id="484" r:id="rId181"/>
    <p:sldId id="529" r:id="rId182"/>
    <p:sldId id="410" r:id="rId183"/>
    <p:sldId id="530" r:id="rId184"/>
    <p:sldId id="532" r:id="rId185"/>
    <p:sldId id="533" r:id="rId186"/>
    <p:sldId id="418" r:id="rId187"/>
    <p:sldId id="537" r:id="rId188"/>
    <p:sldId id="411" r:id="rId189"/>
    <p:sldId id="534" r:id="rId190"/>
    <p:sldId id="553" r:id="rId191"/>
    <p:sldId id="443" r:id="rId192"/>
    <p:sldId id="479" r:id="rId193"/>
    <p:sldId id="412" r:id="rId194"/>
    <p:sldId id="413" r:id="rId195"/>
    <p:sldId id="480" r:id="rId196"/>
    <p:sldId id="414" r:id="rId197"/>
    <p:sldId id="552" r:id="rId198"/>
    <p:sldId id="311" r:id="rId199"/>
    <p:sldId id="312" r:id="rId200"/>
    <p:sldId id="313" r:id="rId201"/>
    <p:sldId id="314" r:id="rId202"/>
    <p:sldId id="315" r:id="rId203"/>
    <p:sldId id="336" r:id="rId204"/>
    <p:sldId id="487" r:id="rId205"/>
    <p:sldId id="362" r:id="rId206"/>
    <p:sldId id="363" r:id="rId207"/>
    <p:sldId id="364" r:id="rId208"/>
    <p:sldId id="365" r:id="rId209"/>
    <p:sldId id="367" r:id="rId210"/>
    <p:sldId id="368" r:id="rId211"/>
    <p:sldId id="404" r:id="rId212"/>
    <p:sldId id="374" r:id="rId213"/>
    <p:sldId id="337" r:id="rId214"/>
    <p:sldId id="492" r:id="rId215"/>
    <p:sldId id="493" r:id="rId216"/>
    <p:sldId id="494" r:id="rId217"/>
    <p:sldId id="490" r:id="rId218"/>
    <p:sldId id="491" r:id="rId219"/>
    <p:sldId id="338" r:id="rId220"/>
    <p:sldId id="339" r:id="rId221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DFFF6"/>
    <a:srgbClr val="B2F953"/>
    <a:srgbClr val="1D01C3"/>
    <a:srgbClr val="000000"/>
    <a:srgbClr val="00DFCA"/>
    <a:srgbClr val="EAEC5E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1705" autoAdjust="0"/>
  </p:normalViewPr>
  <p:slideViewPr>
    <p:cSldViewPr>
      <p:cViewPr varScale="1">
        <p:scale>
          <a:sx n="51" d="100"/>
          <a:sy n="51" d="100"/>
        </p:scale>
        <p:origin x="-90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theme" Target="theme/theme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11" Type="http://schemas.openxmlformats.org/officeDocument/2006/relationships/slide" Target="slides/slide210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tableStyles" Target="tableStyles.xml"/><Relationship Id="rId201" Type="http://schemas.openxmlformats.org/officeDocument/2006/relationships/slide" Target="slides/slide200.xml"/><Relationship Id="rId222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224" Type="http://schemas.openxmlformats.org/officeDocument/2006/relationships/presProps" Target="presProp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13838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924" y="4561576"/>
            <a:ext cx="5365352" cy="4318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1" tIns="48145" rIns="98011" bIns="48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5238" y="727075"/>
            <a:ext cx="4784725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4390632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2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2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2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2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2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7.xml"/><Relationship Id="rId1" Type="http://schemas.openxmlformats.org/officeDocument/2006/relationships/notesMaster" Target="../notesMasters/notesMaster1.xml"/></Relationships>
</file>

<file path=ppt/notesSlides/_rels/notesSlide2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8.xml"/><Relationship Id="rId1" Type="http://schemas.openxmlformats.org/officeDocument/2006/relationships/notesMaster" Target="../notesMasters/notesMaster1.xml"/></Relationships>
</file>

<file path=ppt/notesSlides/_rels/notesSlide2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9.xml"/><Relationship Id="rId1" Type="http://schemas.openxmlformats.org/officeDocument/2006/relationships/notesMaster" Target="../notesMasters/notesMaster1.xml"/></Relationships>
</file>

<file path=ppt/notesSlides/_rels/notesSlide2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1.xml"/><Relationship Id="rId1" Type="http://schemas.openxmlformats.org/officeDocument/2006/relationships/notesMaster" Target="../notesMasters/notesMaster1.xml"/></Relationships>
</file>

<file path=ppt/notesSlides/_rels/notesSlide2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2.xml"/><Relationship Id="rId1" Type="http://schemas.openxmlformats.org/officeDocument/2006/relationships/notesMaster" Target="../notesMasters/notesMaster1.xml"/></Relationships>
</file>

<file path=ppt/notesSlides/_rels/notesSlide2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3.xml"/><Relationship Id="rId1" Type="http://schemas.openxmlformats.org/officeDocument/2006/relationships/notesMaster" Target="../notesMasters/notesMaster1.xml"/></Relationships>
</file>

<file path=ppt/notesSlides/_rels/notesSlide2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4.xml"/><Relationship Id="rId1" Type="http://schemas.openxmlformats.org/officeDocument/2006/relationships/notesMaster" Target="../notesMasters/notesMaster1.xml"/></Relationships>
</file>

<file path=ppt/notesSlides/_rels/notesSlide2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5.xml"/><Relationship Id="rId1" Type="http://schemas.openxmlformats.org/officeDocument/2006/relationships/notesMaster" Target="../notesMasters/notesMaster1.xml"/></Relationships>
</file>

<file path=ppt/notesSlides/_rels/notesSlide2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6.xml"/><Relationship Id="rId1" Type="http://schemas.openxmlformats.org/officeDocument/2006/relationships/notesMaster" Target="../notesMasters/notesMaster1.xml"/></Relationships>
</file>

<file path=ppt/notesSlides/_rels/notesSlide2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7.xml"/><Relationship Id="rId1" Type="http://schemas.openxmlformats.org/officeDocument/2006/relationships/notesMaster" Target="../notesMasters/notesMaster1.xml"/></Relationships>
</file>

<file path=ppt/notesSlides/_rels/notesSlide2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8.xml"/><Relationship Id="rId1" Type="http://schemas.openxmlformats.org/officeDocument/2006/relationships/notesMaster" Target="../notesMasters/notesMaster1.xml"/></Relationships>
</file>

<file path=ppt/notesSlides/_rels/notesSlide2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9.xml"/><Relationship Id="rId1" Type="http://schemas.openxmlformats.org/officeDocument/2006/relationships/notesMaster" Target="../notesMasters/notesMaster1.xml"/></Relationships>
</file>

<file path=ppt/notesSlides/_rels/notesSlide2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+ RAM </a:t>
            </a:r>
            <a:r>
              <a:rPr lang="en-US" dirty="0" err="1" smtClean="0"/>
              <a:t>Clpids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endParaRPr lang="en-US" dirty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i="1" noProof="0" dirty="0" smtClean="0"/>
              <a:t>j  </a:t>
            </a:r>
            <a:r>
              <a:rPr lang="fr-FR" i="0" noProof="0" dirty="0" smtClean="0"/>
              <a:t>ne peut </a:t>
            </a:r>
            <a:r>
              <a:rPr lang="fr-FR" i="1" noProof="0" dirty="0" smtClean="0"/>
              <a:t> </a:t>
            </a:r>
            <a:r>
              <a:rPr lang="fr-FR" i="0" noProof="0" dirty="0" smtClean="0"/>
              <a:t>être que </a:t>
            </a:r>
            <a:r>
              <a:rPr lang="fr-FR" i="1" noProof="0" dirty="0" smtClean="0"/>
              <a:t>i  ou i</a:t>
            </a:r>
            <a:r>
              <a:rPr lang="fr-FR" i="0" noProof="0" dirty="0" smtClean="0"/>
              <a:t>+1. Les conditions nécessaire et suffisante suivent. </a:t>
            </a:r>
            <a:endParaRPr lang="fr-FR" i="0" noProof="0" dirty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noProof="0" dirty="0" smtClean="0"/>
              <a:t>Pour toute clé </a:t>
            </a:r>
            <a:r>
              <a:rPr lang="fr-FR" i="1" noProof="0" dirty="0" smtClean="0"/>
              <a:t>c,</a:t>
            </a:r>
            <a:r>
              <a:rPr lang="fr-FR" i="0" noProof="0" dirty="0" smtClean="0"/>
              <a:t> tout</a:t>
            </a:r>
            <a:r>
              <a:rPr lang="fr-FR" i="0" baseline="0" noProof="0" dirty="0" smtClean="0"/>
              <a:t> </a:t>
            </a:r>
            <a:r>
              <a:rPr lang="fr-FR" i="1" baseline="0" noProof="0" dirty="0" smtClean="0"/>
              <a:t>N</a:t>
            </a:r>
            <a:r>
              <a:rPr lang="fr-FR" i="0" baseline="0" noProof="0" dirty="0" smtClean="0"/>
              <a:t>, IA2 est au moins aussi bien qu’IA1 </a:t>
            </a:r>
            <a:r>
              <a:rPr lang="fr-FR" i="0" baseline="0" noProof="0" dirty="0" err="1" smtClean="0"/>
              <a:t>ssi</a:t>
            </a:r>
            <a:r>
              <a:rPr lang="fr-FR" i="0" baseline="0" noProof="0" dirty="0" smtClean="0"/>
              <a:t> pour tout </a:t>
            </a:r>
            <a:r>
              <a:rPr lang="fr-FR" i="1" baseline="0" noProof="0" dirty="0" smtClean="0"/>
              <a:t>N</a:t>
            </a:r>
            <a:r>
              <a:rPr lang="fr-FR" i="0" baseline="0" noProof="0" dirty="0" smtClean="0"/>
              <a:t>’</a:t>
            </a:r>
            <a:r>
              <a:rPr lang="fr-FR" i="1" baseline="0" noProof="0" dirty="0" smtClean="0"/>
              <a:t>’</a:t>
            </a:r>
            <a:r>
              <a:rPr lang="fr-FR" i="0" baseline="0" noProof="0" dirty="0" smtClean="0"/>
              <a:t> résultant IAM (</a:t>
            </a:r>
            <a:r>
              <a:rPr lang="fr-FR" i="1" baseline="0" noProof="0" dirty="0" smtClean="0"/>
              <a:t>c </a:t>
            </a:r>
            <a:r>
              <a:rPr lang="fr-FR" i="0" baseline="0" noProof="0" dirty="0" smtClean="0"/>
              <a:t>), on a </a:t>
            </a:r>
            <a:r>
              <a:rPr lang="fr-FR" i="1" baseline="0" noProof="0" dirty="0" smtClean="0"/>
              <a:t>N’</a:t>
            </a:r>
            <a:r>
              <a:rPr lang="fr-FR" i="0" baseline="-25000" noProof="0" dirty="0" smtClean="0"/>
              <a:t>2</a:t>
            </a:r>
            <a:r>
              <a:rPr lang="fr-FR" i="0" baseline="0" noProof="0" dirty="0" smtClean="0"/>
              <a:t> </a:t>
            </a:r>
            <a:r>
              <a:rPr lang="fr-FR" i="0" baseline="0" noProof="0" dirty="0" smtClean="0">
                <a:sym typeface="Symbol"/>
              </a:rPr>
              <a:t> </a:t>
            </a:r>
            <a:r>
              <a:rPr lang="fr-FR" i="1" baseline="0" noProof="0" dirty="0" smtClean="0">
                <a:sym typeface="Symbol"/>
              </a:rPr>
              <a:t>N’</a:t>
            </a:r>
            <a:r>
              <a:rPr lang="fr-FR" i="0" baseline="-25000" noProof="0" dirty="0" smtClean="0">
                <a:sym typeface="Symbol"/>
              </a:rPr>
              <a:t>1</a:t>
            </a:r>
            <a:endParaRPr lang="en-US" i="0" dirty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Considère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clé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l’exemple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. Le </a:t>
            </a:r>
            <a:r>
              <a:rPr lang="en-US" baseline="0" dirty="0" err="1" smtClean="0"/>
              <a:t>résultat</a:t>
            </a:r>
            <a:r>
              <a:rPr lang="en-US" baseline="0" dirty="0" smtClean="0"/>
              <a:t> sera </a:t>
            </a:r>
            <a:r>
              <a:rPr lang="en-US" baseline="0" dirty="0" err="1" smtClean="0"/>
              <a:t>l’image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exacte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d’emblée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Contrairement</a:t>
            </a:r>
            <a:r>
              <a:rPr lang="en-US" baseline="0" dirty="0" smtClean="0"/>
              <a:t> à IA1.</a:t>
            </a:r>
            <a:endParaRPr lang="en-US" dirty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Considère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clé</a:t>
            </a:r>
            <a:r>
              <a:rPr lang="en-US" baseline="0" dirty="0" smtClean="0"/>
              <a:t> 32, </a:t>
            </a:r>
            <a:r>
              <a:rPr lang="en-US" baseline="0" dirty="0" err="1" smtClean="0"/>
              <a:t>suivie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l’envoi</a:t>
            </a:r>
            <a:r>
              <a:rPr lang="en-US" baseline="0" dirty="0" smtClean="0"/>
              <a:t> de 15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l’exemple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cours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Expliquer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equivalence</a:t>
            </a:r>
            <a:r>
              <a:rPr lang="en-US" baseline="0" dirty="0" smtClean="0"/>
              <a:t> approx. </a:t>
            </a:r>
            <a:endParaRPr lang="en-US" dirty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fr-FR" smtClean="0"/>
              <a:t>Référence aux  courbes du début.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fr-FR" smtClean="0"/>
              <a:t>Référence aux  courbes du début. </a:t>
            </a:r>
          </a:p>
        </p:txBody>
      </p:sp>
    </p:spTree>
  </p:cSld>
  <p:clrMapOvr>
    <a:masterClrMapping/>
  </p:clrMapOvr>
</p:notes>
</file>

<file path=ppt/notesSlides/notesSlide2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404813"/>
            <a:ext cx="1943100" cy="591978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404813"/>
            <a:ext cx="5676900" cy="591978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013" y="404813"/>
            <a:ext cx="6838950" cy="6985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5"/>
          <p:cNvGrpSpPr>
            <a:grpSpLocks/>
          </p:cNvGrpSpPr>
          <p:nvPr/>
        </p:nvGrpSpPr>
        <p:grpSpPr bwMode="auto">
          <a:xfrm>
            <a:off x="-3175" y="457200"/>
            <a:ext cx="9142413" cy="6019800"/>
            <a:chOff x="-2" y="288"/>
            <a:chExt cx="5759" cy="3792"/>
          </a:xfrm>
        </p:grpSpPr>
        <p:grpSp>
          <p:nvGrpSpPr>
            <p:cNvPr id="7174" name="Group 13"/>
            <p:cNvGrpSpPr>
              <a:grpSpLocks/>
            </p:cNvGrpSpPr>
            <p:nvPr/>
          </p:nvGrpSpPr>
          <p:grpSpPr bwMode="auto">
            <a:xfrm>
              <a:off x="-2" y="2700"/>
              <a:ext cx="5759" cy="960"/>
              <a:chOff x="-2" y="2700"/>
              <a:chExt cx="5759" cy="960"/>
            </a:xfrm>
          </p:grpSpPr>
          <p:sp>
            <p:nvSpPr>
              <p:cNvPr id="1026" name="Line 2"/>
              <p:cNvSpPr>
                <a:spLocks noChangeShapeType="1"/>
              </p:cNvSpPr>
              <p:nvPr/>
            </p:nvSpPr>
            <p:spPr bwMode="auto">
              <a:xfrm flipH="1">
                <a:off x="-2" y="2700"/>
                <a:ext cx="5757" cy="0"/>
              </a:xfrm>
              <a:prstGeom prst="line">
                <a:avLst/>
              </a:prstGeom>
              <a:noFill/>
              <a:ln w="12700">
                <a:solidFill>
                  <a:srgbClr val="FFDE0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 flipH="1">
                <a:off x="-2" y="2796"/>
                <a:ext cx="5757" cy="0"/>
              </a:xfrm>
              <a:prstGeom prst="line">
                <a:avLst/>
              </a:prstGeom>
              <a:noFill/>
              <a:ln w="12700">
                <a:solidFill>
                  <a:srgbClr val="F5DA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 flipH="1">
                <a:off x="-2" y="2892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FCB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 flipH="1">
                <a:off x="-2" y="2988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FE9B0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0" name="Line 6"/>
              <p:cNvSpPr>
                <a:spLocks noChangeShapeType="1"/>
              </p:cNvSpPr>
              <p:nvPr/>
            </p:nvSpPr>
            <p:spPr bwMode="auto">
              <a:xfrm flipH="1">
                <a:off x="-2" y="3084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FF7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1" name="Line 7"/>
              <p:cNvSpPr>
                <a:spLocks noChangeShapeType="1"/>
              </p:cNvSpPr>
              <p:nvPr/>
            </p:nvSpPr>
            <p:spPr bwMode="auto">
              <a:xfrm flipH="1">
                <a:off x="-2" y="3180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FF590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 flipH="1">
                <a:off x="0" y="3276"/>
                <a:ext cx="5757" cy="0"/>
              </a:xfrm>
              <a:prstGeom prst="line">
                <a:avLst/>
              </a:prstGeom>
              <a:noFill/>
              <a:ln w="12700">
                <a:solidFill>
                  <a:srgbClr val="FF4005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 flipH="1">
                <a:off x="-2" y="3372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DC2A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 flipH="1">
                <a:off x="-2" y="3468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FC0128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H="1">
                <a:off x="-2" y="3564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DC037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 flipH="1">
                <a:off x="-2" y="3660"/>
                <a:ext cx="5759" cy="0"/>
              </a:xfrm>
              <a:prstGeom prst="line">
                <a:avLst/>
              </a:prstGeom>
              <a:noFill/>
              <a:ln w="12700">
                <a:solidFill>
                  <a:srgbClr val="DC008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288"/>
              <a:ext cx="5184" cy="3792"/>
            </a:xfrm>
            <a:prstGeom prst="rect">
              <a:avLst/>
            </a:prstGeom>
            <a:solidFill>
              <a:srgbClr val="0066FF"/>
            </a:solidFill>
            <a:ln w="12700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40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4813"/>
            <a:ext cx="6838950" cy="698500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596313" y="6386513"/>
            <a:ext cx="7270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fld id="{765882DD-F27B-4105-8B3D-FC4376C12F31}" type="slidenum">
              <a:rPr lang="fr-FR">
                <a:solidFill>
                  <a:srgbClr val="1D01C3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1D01C3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hyperlink" Target="http://www.lamsade.dauphine.fr/~litwin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4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6.xml"/><Relationship Id="rId4" Type="http://schemas.openxmlformats.org/officeDocument/2006/relationships/hyperlink" Target="http://www.lamsade.dauphine.fr/~litwin/SDDS-bibliograhie.html" TargetMode="Externa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7.xml"/><Relationship Id="rId4" Type="http://schemas.openxmlformats.org/officeDocument/2006/relationships/hyperlink" Target="http://www.lamsade.dauphine.fr/~litwin/SDDS-bibliograhie.html" TargetMode="Externa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0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4.xml"/><Relationship Id="rId4" Type="http://schemas.openxmlformats.org/officeDocument/2006/relationships/hyperlink" Target="http://www.download-web.org/servers.php?acode=49af3b640275c9b552a5f3f3d96a6062&amp;q=data+structures+and+algorithms+aho+ullman" TargetMode="Externa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5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6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7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0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3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6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0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3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4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5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6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7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8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0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4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5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7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8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9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0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3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4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5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6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8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9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0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3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4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5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6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7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8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9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0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3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4.xml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5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6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7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8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9.xml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2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3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4.xml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5.xml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6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mlDrawing" Target="../drawings/vmlDrawing3.vml"/><Relationship Id="rId1" Type="http://schemas.openxmlformats.org/officeDocument/2006/relationships/themeOverride" Target="../theme/themeOverride167.xml"/><Relationship Id="rId6" Type="http://schemas.openxmlformats.org/officeDocument/2006/relationships/image" Target="../media/image21.emf"/><Relationship Id="rId5" Type="http://schemas.openxmlformats.org/officeDocument/2006/relationships/oleObject" Target="../embeddings/Feuille_Microsoft_Excel_97-20032.xls"/><Relationship Id="rId4" Type="http://schemas.openxmlformats.org/officeDocument/2006/relationships/notesSlide" Target="../notesSlides/notesSlide195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6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68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9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0.xml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2.xml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3.xml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4.xml"/></Relationships>
</file>

<file path=ppt/slides/_rels/slide20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75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76.xml"/><Relationship Id="rId6" Type="http://schemas.openxmlformats.org/officeDocument/2006/relationships/image" Target="../media/image26.wmf"/><Relationship Id="rId5" Type="http://schemas.openxmlformats.org/officeDocument/2006/relationships/oleObject" Target="../embeddings/Feuille_Microsoft_Excel_97-20033.xls"/><Relationship Id="rId4" Type="http://schemas.openxmlformats.org/officeDocument/2006/relationships/notesSlide" Target="../notesSlides/notesSlide20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5.vml"/><Relationship Id="rId1" Type="http://schemas.openxmlformats.org/officeDocument/2006/relationships/themeOverride" Target="../theme/themeOverride177.xml"/><Relationship Id="rId6" Type="http://schemas.openxmlformats.org/officeDocument/2006/relationships/image" Target="../media/image27.wmf"/><Relationship Id="rId5" Type="http://schemas.openxmlformats.org/officeDocument/2006/relationships/oleObject" Target="../embeddings/Feuille_Microsoft_Excel_97-20034.xls"/><Relationship Id="rId4" Type="http://schemas.openxmlformats.org/officeDocument/2006/relationships/notesSlide" Target="../notesSlides/notesSlide209.xml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6.vml"/><Relationship Id="rId1" Type="http://schemas.openxmlformats.org/officeDocument/2006/relationships/themeOverride" Target="../theme/themeOverride178.xml"/><Relationship Id="rId6" Type="http://schemas.openxmlformats.org/officeDocument/2006/relationships/image" Target="../media/image28.wmf"/><Relationship Id="rId5" Type="http://schemas.openxmlformats.org/officeDocument/2006/relationships/oleObject" Target="../embeddings/Feuille_Microsoft_Excel_97-20035.xls"/><Relationship Id="rId4" Type="http://schemas.openxmlformats.org/officeDocument/2006/relationships/notesSlide" Target="../notesSlides/notesSlide210.xml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9.xml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0.xml"/></Relationships>
</file>

<file path=ppt/slides/_rels/slide2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1.xml"/></Relationships>
</file>

<file path=ppt/slides/_rels/slide2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2.xml"/></Relationships>
</file>

<file path=ppt/slides/_rels/slide2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3.xml"/></Relationships>
</file>

<file path=ppt/slides/_rels/slide2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4.xml"/></Relationships>
</file>

<file path=ppt/slides/_rels/slide2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5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6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hyperlink" Target="http://webdam.inria.fr/textbook" TargetMode="External"/><Relationship Id="rId5" Type="http://schemas.openxmlformats.org/officeDocument/2006/relationships/hyperlink" Target="http://isg.ics.uci.edu/scalable_dm_lectures2009-10.html*" TargetMode="External"/><Relationship Id="rId4" Type="http://schemas.openxmlformats.org/officeDocument/2006/relationships/hyperlink" Target="http://video.google.com/videoplay?docid=-709666237764711100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5" Type="http://schemas.openxmlformats.org/officeDocument/2006/relationships/hyperlink" Target="http://www.youtube.com/watch?v=tiR4HvKUMII" TargetMode="External"/><Relationship Id="rId4" Type="http://schemas.openxmlformats.org/officeDocument/2006/relationships/hyperlink" Target="http://video.google.com/videoplay?docid=7278544055668715642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39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3.xml"/><Relationship Id="rId4" Type="http://schemas.openxmlformats.org/officeDocument/2006/relationships/image" Target="../media/image7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4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3.xml"/><Relationship Id="rId4" Type="http://schemas.openxmlformats.org/officeDocument/2006/relationships/image" Target="../media/image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4" Type="http://schemas.openxmlformats.org/officeDocument/2006/relationships/hyperlink" Target="http://en.wikipedia.org/wiki/Cloud_computing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5" Type="http://schemas.openxmlformats.org/officeDocument/2006/relationships/hyperlink" Target="http://www.microsoft.com/france/windows-azure/Offres/Essai-90-jours.aspx?CR_CC=200076304" TargetMode="External"/><Relationship Id="rId4" Type="http://schemas.openxmlformats.org/officeDocument/2006/relationships/image" Target="../media/image1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mware.com/files/pdf/VMware-vFabric-GemFire-DS-EN.pdf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layer.com/cloudlayer/build-your-own-cloud/" TargetMode="Externa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4" Type="http://schemas.openxmlformats.org/officeDocument/2006/relationships/image" Target="../media/image1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60.xml"/><Relationship Id="rId6" Type="http://schemas.openxmlformats.org/officeDocument/2006/relationships/image" Target="../media/image15.emf"/><Relationship Id="rId5" Type="http://schemas.openxmlformats.org/officeDocument/2006/relationships/oleObject" Target="../embeddings/Document_Microsoft_Word_97_-_20031.doc"/><Relationship Id="rId4" Type="http://schemas.openxmlformats.org/officeDocument/2006/relationships/notesSlide" Target="../notesSlides/notesSlide7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3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332655"/>
            <a:ext cx="7769225" cy="1320874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Bases de Données Cloud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br>
              <a:rPr lang="fr-FR" dirty="0" smtClean="0">
                <a:solidFill>
                  <a:schemeClr val="accent2"/>
                </a:solidFill>
              </a:rPr>
            </a:br>
            <a:r>
              <a:rPr lang="fr-FR" dirty="0" smtClean="0">
                <a:solidFill>
                  <a:schemeClr val="accent2"/>
                </a:solidFill>
              </a:rPr>
              <a:t>« Cloud  </a:t>
            </a:r>
            <a:r>
              <a:rPr lang="fr-FR" dirty="0" err="1" smtClean="0">
                <a:solidFill>
                  <a:schemeClr val="accent2"/>
                </a:solidFill>
              </a:rPr>
              <a:t>Databases</a:t>
            </a:r>
            <a:r>
              <a:rPr lang="fr-FR" dirty="0" smtClean="0">
                <a:solidFill>
                  <a:schemeClr val="accent2"/>
                </a:solidFill>
              </a:rPr>
              <a:t> » </a:t>
            </a:r>
            <a:endParaRPr lang="fr-FR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5157192"/>
            <a:ext cx="5486400" cy="1219200"/>
          </a:xfrm>
          <a:noFill/>
        </p:spPr>
        <p:txBody>
          <a:bodyPr/>
          <a:lstStyle/>
          <a:p>
            <a:pPr marL="342900" indent="-342900">
              <a:defRPr/>
            </a:pPr>
            <a:r>
              <a:rPr lang="fr-FR" dirty="0" smtClean="0"/>
              <a:t>Witold Litwin</a:t>
            </a:r>
          </a:p>
          <a:p>
            <a:pPr marL="342900" indent="-342900">
              <a:defRPr/>
            </a:pPr>
            <a:r>
              <a:rPr lang="en-US" sz="2400" dirty="0">
                <a:hlinkClick r:id="rId4"/>
              </a:rPr>
              <a:t>http://www.lamsade.dauphine.fr/~litwin/</a:t>
            </a:r>
            <a:endParaRPr lang="fr-FR" sz="2400" dirty="0" smtClean="0"/>
          </a:p>
        </p:txBody>
      </p:sp>
      <p:pic>
        <p:nvPicPr>
          <p:cNvPr id="8196" name="Picture 4" descr="moi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157192"/>
            <a:ext cx="9429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053" descr="superman-sdd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2132856"/>
            <a:ext cx="6965667" cy="306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2843808" y="6187865"/>
            <a:ext cx="3240360" cy="523220"/>
          </a:xfrm>
          <a:prstGeom prst="rect">
            <a:avLst/>
          </a:prstGeom>
          <a:solidFill>
            <a:srgbClr val="00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chemeClr val="tx2">
                    <a:lumMod val="60000"/>
                    <a:lumOff val="40000"/>
                  </a:schemeClr>
                </a:solidFill>
              </a:rPr>
              <a:t>Edition </a:t>
            </a:r>
            <a:r>
              <a:rPr lang="fr-FR" sz="28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2013</a:t>
            </a:r>
            <a:endParaRPr lang="en-US" sz="2800" b="1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8" name="Espace réservé du contenu 7" descr="unstructured-data-growth-dell-predictions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115616" y="864613"/>
            <a:ext cx="6931642" cy="5588723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3475" y="28776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/>
              <a:t>Principales </a:t>
            </a:r>
            <a:r>
              <a:rPr lang="fr-FR" sz="3200" dirty="0" err="1" smtClean="0"/>
              <a:t>SDDSs</a:t>
            </a:r>
            <a:endParaRPr lang="fr-FR" sz="3200" dirty="0" smtClean="0"/>
          </a:p>
        </p:txBody>
      </p:sp>
      <p:sp>
        <p:nvSpPr>
          <p:cNvPr id="50179" name="Line 1027"/>
          <p:cNvSpPr>
            <a:spLocks noChangeShapeType="1"/>
          </p:cNvSpPr>
          <p:nvPr/>
        </p:nvSpPr>
        <p:spPr bwMode="auto">
          <a:xfrm>
            <a:off x="4641850" y="1377950"/>
            <a:ext cx="3949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Line 1028"/>
          <p:cNvSpPr>
            <a:spLocks noChangeShapeType="1"/>
          </p:cNvSpPr>
          <p:nvPr/>
        </p:nvSpPr>
        <p:spPr bwMode="auto">
          <a:xfrm>
            <a:off x="3302000" y="2325688"/>
            <a:ext cx="2047875" cy="15414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Oval 1029"/>
          <p:cNvSpPr>
            <a:spLocks noChangeArrowheads="1"/>
          </p:cNvSpPr>
          <p:nvPr/>
        </p:nvSpPr>
        <p:spPr bwMode="auto">
          <a:xfrm>
            <a:off x="4413250" y="1149350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82" name="Oval 1030"/>
          <p:cNvSpPr>
            <a:spLocks noChangeArrowheads="1"/>
          </p:cNvSpPr>
          <p:nvPr/>
        </p:nvSpPr>
        <p:spPr bwMode="auto">
          <a:xfrm>
            <a:off x="3149600" y="2020888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83" name="Line 1031"/>
          <p:cNvSpPr>
            <a:spLocks noChangeShapeType="1"/>
          </p:cNvSpPr>
          <p:nvPr/>
        </p:nvSpPr>
        <p:spPr bwMode="auto">
          <a:xfrm flipV="1">
            <a:off x="3432175" y="1462088"/>
            <a:ext cx="10541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1032"/>
          <p:cNvSpPr>
            <a:spLocks noChangeShapeType="1"/>
          </p:cNvSpPr>
          <p:nvPr/>
        </p:nvSpPr>
        <p:spPr bwMode="auto">
          <a:xfrm flipH="1">
            <a:off x="1460500" y="2325688"/>
            <a:ext cx="1765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Rectangle 1033"/>
          <p:cNvSpPr>
            <a:spLocks noChangeArrowheads="1"/>
          </p:cNvSpPr>
          <p:nvPr/>
        </p:nvSpPr>
        <p:spPr bwMode="auto">
          <a:xfrm>
            <a:off x="2225675" y="2449513"/>
            <a:ext cx="80962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Hash</a:t>
            </a:r>
          </a:p>
        </p:txBody>
      </p:sp>
      <p:sp>
        <p:nvSpPr>
          <p:cNvPr id="50186" name="Rectangle 1034"/>
          <p:cNvSpPr>
            <a:spLocks noChangeArrowheads="1"/>
          </p:cNvSpPr>
          <p:nvPr/>
        </p:nvSpPr>
        <p:spPr bwMode="auto">
          <a:xfrm>
            <a:off x="2803525" y="1249363"/>
            <a:ext cx="962025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SDDS</a:t>
            </a:r>
          </a:p>
          <a:p>
            <a:pPr algn="ctr"/>
            <a:r>
              <a:rPr lang="fr-FR" sz="1800" b="1"/>
              <a:t>(1993)</a:t>
            </a:r>
          </a:p>
        </p:txBody>
      </p:sp>
      <p:sp useBgFill="1">
        <p:nvSpPr>
          <p:cNvPr id="50187" name="AutoShape 1035"/>
          <p:cNvSpPr>
            <a:spLocks noChangeArrowheads="1"/>
          </p:cNvSpPr>
          <p:nvPr/>
        </p:nvSpPr>
        <p:spPr bwMode="auto">
          <a:xfrm>
            <a:off x="654050" y="3182938"/>
            <a:ext cx="2263775" cy="1300162"/>
          </a:xfrm>
          <a:prstGeom prst="octagon">
            <a:avLst>
              <a:gd name="adj" fmla="val 29282"/>
            </a:avLst>
          </a:prstGeom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188" name="Rectangle 1036"/>
          <p:cNvSpPr>
            <a:spLocks noChangeArrowheads="1"/>
          </p:cNvSpPr>
          <p:nvPr/>
        </p:nvSpPr>
        <p:spPr bwMode="auto">
          <a:xfrm>
            <a:off x="3708400" y="2787650"/>
            <a:ext cx="11176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1-d tree</a:t>
            </a:r>
          </a:p>
        </p:txBody>
      </p:sp>
      <p:sp>
        <p:nvSpPr>
          <p:cNvPr id="50189" name="Rectangle 1037"/>
          <p:cNvSpPr>
            <a:spLocks noChangeArrowheads="1"/>
          </p:cNvSpPr>
          <p:nvPr/>
        </p:nvSpPr>
        <p:spPr bwMode="auto">
          <a:xfrm>
            <a:off x="838200" y="3238500"/>
            <a:ext cx="18700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/>
              <a:t> LH* </a:t>
            </a:r>
          </a:p>
          <a:p>
            <a:pPr algn="ctr"/>
            <a:r>
              <a:rPr lang="fr-FR"/>
              <a:t>DDH </a:t>
            </a:r>
          </a:p>
          <a:p>
            <a:pPr algn="ctr"/>
            <a:r>
              <a:rPr lang="fr-FR"/>
              <a:t>Breitbart &amp; al</a:t>
            </a:r>
          </a:p>
        </p:txBody>
      </p:sp>
      <p:sp>
        <p:nvSpPr>
          <p:cNvPr id="50190" name="Line 1038"/>
          <p:cNvSpPr>
            <a:spLocks noChangeShapeType="1"/>
          </p:cNvSpPr>
          <p:nvPr/>
        </p:nvSpPr>
        <p:spPr bwMode="auto">
          <a:xfrm>
            <a:off x="3454400" y="2325688"/>
            <a:ext cx="3937000" cy="6461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0191" name="Group 1039"/>
          <p:cNvGrpSpPr>
            <a:grpSpLocks/>
          </p:cNvGrpSpPr>
          <p:nvPr/>
        </p:nvGrpSpPr>
        <p:grpSpPr bwMode="auto">
          <a:xfrm>
            <a:off x="4435475" y="3916363"/>
            <a:ext cx="2419350" cy="904875"/>
            <a:chOff x="2793" y="2467"/>
            <a:chExt cx="1525" cy="570"/>
          </a:xfrm>
        </p:grpSpPr>
        <p:sp>
          <p:nvSpPr>
            <p:cNvPr id="50206" name="Rectangle 1040"/>
            <p:cNvSpPr>
              <a:spLocks noChangeArrowheads="1"/>
            </p:cNvSpPr>
            <p:nvPr/>
          </p:nvSpPr>
          <p:spPr bwMode="auto">
            <a:xfrm>
              <a:off x="2902" y="2508"/>
              <a:ext cx="1329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2000"/>
                <a:t>RP* </a:t>
              </a:r>
            </a:p>
            <a:p>
              <a:pPr algn="ctr"/>
              <a:r>
                <a:rPr lang="fr-FR" sz="2000"/>
                <a:t>Kroll &amp; Widmayer</a:t>
              </a:r>
            </a:p>
          </p:txBody>
        </p:sp>
        <p:sp>
          <p:nvSpPr>
            <p:cNvPr id="50207" name="Oval 1041"/>
            <p:cNvSpPr>
              <a:spLocks noChangeArrowheads="1"/>
            </p:cNvSpPr>
            <p:nvPr/>
          </p:nvSpPr>
          <p:spPr bwMode="auto">
            <a:xfrm>
              <a:off x="2793" y="2467"/>
              <a:ext cx="1525" cy="57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0192" name="Rectangle 1042"/>
          <p:cNvSpPr>
            <a:spLocks noChangeArrowheads="1"/>
          </p:cNvSpPr>
          <p:nvPr/>
        </p:nvSpPr>
        <p:spPr bwMode="auto">
          <a:xfrm>
            <a:off x="5041900" y="2432050"/>
            <a:ext cx="1308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>
                <a:solidFill>
                  <a:srgbClr val="00DFCA"/>
                </a:solidFill>
              </a:rPr>
              <a:t>m</a:t>
            </a:r>
            <a:r>
              <a:rPr lang="fr-FR">
                <a:solidFill>
                  <a:srgbClr val="00DFCA"/>
                </a:solidFill>
              </a:rPr>
              <a:t>-d trees</a:t>
            </a:r>
          </a:p>
        </p:txBody>
      </p:sp>
      <p:sp>
        <p:nvSpPr>
          <p:cNvPr id="50193" name="Rectangle 1043"/>
          <p:cNvSpPr>
            <a:spLocks noChangeArrowheads="1"/>
          </p:cNvSpPr>
          <p:nvPr/>
        </p:nvSpPr>
        <p:spPr bwMode="auto">
          <a:xfrm>
            <a:off x="3863975" y="819150"/>
            <a:ext cx="571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DS</a:t>
            </a:r>
          </a:p>
        </p:txBody>
      </p:sp>
      <p:sp>
        <p:nvSpPr>
          <p:cNvPr id="50194" name="Rectangle 1044"/>
          <p:cNvSpPr>
            <a:spLocks noChangeArrowheads="1"/>
          </p:cNvSpPr>
          <p:nvPr/>
        </p:nvSpPr>
        <p:spPr bwMode="auto">
          <a:xfrm>
            <a:off x="5835650" y="1319213"/>
            <a:ext cx="1181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Classics</a:t>
            </a:r>
          </a:p>
        </p:txBody>
      </p:sp>
      <p:sp>
        <p:nvSpPr>
          <p:cNvPr id="50195" name="Line 1045"/>
          <p:cNvSpPr>
            <a:spLocks noChangeShapeType="1"/>
          </p:cNvSpPr>
          <p:nvPr/>
        </p:nvSpPr>
        <p:spPr bwMode="auto">
          <a:xfrm>
            <a:off x="2736850" y="4324350"/>
            <a:ext cx="615950" cy="781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Line 1046"/>
          <p:cNvSpPr>
            <a:spLocks noChangeShapeType="1"/>
          </p:cNvSpPr>
          <p:nvPr/>
        </p:nvSpPr>
        <p:spPr bwMode="auto">
          <a:xfrm>
            <a:off x="4664075" y="5678488"/>
            <a:ext cx="2486025" cy="17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97" name="Rectangle 1047"/>
          <p:cNvSpPr>
            <a:spLocks noChangeArrowheads="1"/>
          </p:cNvSpPr>
          <p:nvPr/>
        </p:nvSpPr>
        <p:spPr bwMode="auto">
          <a:xfrm>
            <a:off x="5200650" y="5521325"/>
            <a:ext cx="119697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rgbClr val="FF33CC"/>
                </a:solidFill>
              </a:rPr>
              <a:t>Security</a:t>
            </a:r>
          </a:p>
        </p:txBody>
      </p:sp>
      <p:sp>
        <p:nvSpPr>
          <p:cNvPr id="50198" name="Rectangle 1048"/>
          <p:cNvSpPr>
            <a:spLocks noChangeArrowheads="1"/>
          </p:cNvSpPr>
          <p:nvPr/>
        </p:nvSpPr>
        <p:spPr bwMode="auto">
          <a:xfrm>
            <a:off x="7458075" y="5734050"/>
            <a:ext cx="860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sz="2000"/>
              <a:t>LH*s </a:t>
            </a:r>
          </a:p>
        </p:txBody>
      </p:sp>
      <p:sp>
        <p:nvSpPr>
          <p:cNvPr id="50199" name="Oval 1049"/>
          <p:cNvSpPr>
            <a:spLocks noChangeArrowheads="1"/>
          </p:cNvSpPr>
          <p:nvPr/>
        </p:nvSpPr>
        <p:spPr bwMode="auto">
          <a:xfrm>
            <a:off x="7175500" y="5519738"/>
            <a:ext cx="1162050" cy="741362"/>
          </a:xfrm>
          <a:prstGeom prst="ellips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0200" name="Group 1050"/>
          <p:cNvGrpSpPr>
            <a:grpSpLocks/>
          </p:cNvGrpSpPr>
          <p:nvPr/>
        </p:nvGrpSpPr>
        <p:grpSpPr bwMode="auto">
          <a:xfrm>
            <a:off x="6781800" y="2916238"/>
            <a:ext cx="1851025" cy="1274762"/>
            <a:chOff x="4576" y="1837"/>
            <a:chExt cx="862" cy="467"/>
          </a:xfrm>
        </p:grpSpPr>
        <p:sp>
          <p:nvSpPr>
            <p:cNvPr id="50204" name="Rectangle 1051"/>
            <p:cNvSpPr>
              <a:spLocks noChangeArrowheads="1"/>
            </p:cNvSpPr>
            <p:nvPr/>
          </p:nvSpPr>
          <p:spPr bwMode="auto">
            <a:xfrm>
              <a:off x="4669" y="1864"/>
              <a:ext cx="708" cy="3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2000"/>
                <a:t>k-RP*</a:t>
              </a:r>
            </a:p>
            <a:p>
              <a:pPr algn="ctr"/>
              <a:r>
                <a:rPr lang="fr-FR" sz="2000">
                  <a:solidFill>
                    <a:srgbClr val="1D01C3"/>
                  </a:solidFill>
                </a:rPr>
                <a:t>dPi-tree</a:t>
              </a:r>
              <a:endParaRPr lang="fr-FR" sz="2000"/>
            </a:p>
            <a:p>
              <a:pPr algn="ctr"/>
              <a:r>
                <a:rPr lang="fr-FR" sz="2000">
                  <a:solidFill>
                    <a:srgbClr val="FAFD00"/>
                  </a:solidFill>
                </a:rPr>
                <a:t>Nardelli-tree</a:t>
              </a:r>
              <a:r>
                <a:rPr lang="fr-FR" sz="2000"/>
                <a:t> </a:t>
              </a:r>
            </a:p>
          </p:txBody>
        </p:sp>
        <p:sp>
          <p:nvSpPr>
            <p:cNvPr id="50205" name="Oval 1052"/>
            <p:cNvSpPr>
              <a:spLocks noChangeArrowheads="1"/>
            </p:cNvSpPr>
            <p:nvPr/>
          </p:nvSpPr>
          <p:spPr bwMode="auto">
            <a:xfrm>
              <a:off x="4576" y="1837"/>
              <a:ext cx="862" cy="467"/>
            </a:xfrm>
            <a:prstGeom prst="ellipse">
              <a:avLst/>
            </a:prstGeom>
            <a:noFill/>
            <a:ln w="50800">
              <a:solidFill>
                <a:srgbClr val="00DF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0201" name="Rectangle 1053"/>
          <p:cNvSpPr>
            <a:spLocks noChangeArrowheads="1"/>
          </p:cNvSpPr>
          <p:nvPr/>
        </p:nvSpPr>
        <p:spPr bwMode="auto">
          <a:xfrm>
            <a:off x="3086100" y="5297488"/>
            <a:ext cx="1565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sz="2000"/>
              <a:t>LH*m, LH*g</a:t>
            </a:r>
          </a:p>
        </p:txBody>
      </p:sp>
      <p:sp>
        <p:nvSpPr>
          <p:cNvPr id="50202" name="Oval 1054"/>
          <p:cNvSpPr>
            <a:spLocks noChangeArrowheads="1"/>
          </p:cNvSpPr>
          <p:nvPr/>
        </p:nvSpPr>
        <p:spPr bwMode="auto">
          <a:xfrm>
            <a:off x="2978150" y="5084763"/>
            <a:ext cx="1758950" cy="779462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0203" name="Rectangle 1055"/>
          <p:cNvSpPr>
            <a:spLocks noChangeArrowheads="1"/>
          </p:cNvSpPr>
          <p:nvPr/>
        </p:nvSpPr>
        <p:spPr bwMode="auto">
          <a:xfrm>
            <a:off x="2768600" y="4568825"/>
            <a:ext cx="987425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1800">
                <a:solidFill>
                  <a:schemeClr val="hlink"/>
                </a:solidFill>
              </a:rPr>
              <a:t>H-Avail</a:t>
            </a:r>
            <a:r>
              <a:rPr lang="fr-FR" sz="1800">
                <a:solidFill>
                  <a:srgbClr val="1D01C3"/>
                </a:solidFill>
              </a:rPr>
              <a:t>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3475" y="28776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Principales </a:t>
            </a:r>
            <a:r>
              <a:rPr lang="fr-FR" sz="3200" dirty="0" err="1" smtClean="0"/>
              <a:t>SDDSs</a:t>
            </a:r>
            <a:endParaRPr lang="fr-FR" sz="3200" dirty="0" smtClean="0"/>
          </a:p>
        </p:txBody>
      </p:sp>
      <p:sp>
        <p:nvSpPr>
          <p:cNvPr id="51203" name="Line 1027"/>
          <p:cNvSpPr>
            <a:spLocks noChangeShapeType="1"/>
          </p:cNvSpPr>
          <p:nvPr/>
        </p:nvSpPr>
        <p:spPr bwMode="auto">
          <a:xfrm>
            <a:off x="4641850" y="1377950"/>
            <a:ext cx="3949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Line 1028"/>
          <p:cNvSpPr>
            <a:spLocks noChangeShapeType="1"/>
          </p:cNvSpPr>
          <p:nvPr/>
        </p:nvSpPr>
        <p:spPr bwMode="auto">
          <a:xfrm>
            <a:off x="3302000" y="2325688"/>
            <a:ext cx="2047875" cy="15414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1029"/>
          <p:cNvSpPr>
            <a:spLocks noChangeArrowheads="1"/>
          </p:cNvSpPr>
          <p:nvPr/>
        </p:nvSpPr>
        <p:spPr bwMode="auto">
          <a:xfrm>
            <a:off x="4413250" y="1149350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6" name="Oval 1030"/>
          <p:cNvSpPr>
            <a:spLocks noChangeArrowheads="1"/>
          </p:cNvSpPr>
          <p:nvPr/>
        </p:nvSpPr>
        <p:spPr bwMode="auto">
          <a:xfrm>
            <a:off x="3149600" y="2020888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7" name="Line 1031"/>
          <p:cNvSpPr>
            <a:spLocks noChangeShapeType="1"/>
          </p:cNvSpPr>
          <p:nvPr/>
        </p:nvSpPr>
        <p:spPr bwMode="auto">
          <a:xfrm flipV="1">
            <a:off x="3432175" y="1462088"/>
            <a:ext cx="10541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1032"/>
          <p:cNvSpPr>
            <a:spLocks noChangeShapeType="1"/>
          </p:cNvSpPr>
          <p:nvPr/>
        </p:nvSpPr>
        <p:spPr bwMode="auto">
          <a:xfrm flipH="1">
            <a:off x="1460500" y="2325688"/>
            <a:ext cx="1765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1033"/>
          <p:cNvSpPr>
            <a:spLocks noChangeArrowheads="1"/>
          </p:cNvSpPr>
          <p:nvPr/>
        </p:nvSpPr>
        <p:spPr bwMode="auto">
          <a:xfrm>
            <a:off x="2438400" y="2438400"/>
            <a:ext cx="703263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Hash</a:t>
            </a:r>
          </a:p>
        </p:txBody>
      </p:sp>
      <p:sp>
        <p:nvSpPr>
          <p:cNvPr id="51210" name="Rectangle 1034"/>
          <p:cNvSpPr>
            <a:spLocks noChangeArrowheads="1"/>
          </p:cNvSpPr>
          <p:nvPr/>
        </p:nvSpPr>
        <p:spPr bwMode="auto">
          <a:xfrm>
            <a:off x="2803525" y="1249363"/>
            <a:ext cx="962025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SDDS</a:t>
            </a:r>
          </a:p>
          <a:p>
            <a:pPr algn="ctr"/>
            <a:r>
              <a:rPr lang="fr-FR" sz="1800" b="1"/>
              <a:t>(1993)</a:t>
            </a:r>
          </a:p>
        </p:txBody>
      </p:sp>
      <p:sp useBgFill="1">
        <p:nvSpPr>
          <p:cNvPr id="51211" name="AutoShape 1035"/>
          <p:cNvSpPr>
            <a:spLocks noChangeArrowheads="1"/>
          </p:cNvSpPr>
          <p:nvPr/>
        </p:nvSpPr>
        <p:spPr bwMode="auto">
          <a:xfrm>
            <a:off x="1143000" y="2971800"/>
            <a:ext cx="1828800" cy="1143000"/>
          </a:xfrm>
          <a:prstGeom prst="octagon">
            <a:avLst>
              <a:gd name="adj" fmla="val 29282"/>
            </a:avLst>
          </a:prstGeom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2" name="Rectangle 1036"/>
          <p:cNvSpPr>
            <a:spLocks noChangeArrowheads="1"/>
          </p:cNvSpPr>
          <p:nvPr/>
        </p:nvSpPr>
        <p:spPr bwMode="auto">
          <a:xfrm>
            <a:off x="3708400" y="2787650"/>
            <a:ext cx="11176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1-d tree</a:t>
            </a:r>
          </a:p>
        </p:txBody>
      </p:sp>
      <p:sp>
        <p:nvSpPr>
          <p:cNvPr id="51213" name="Rectangle 1037"/>
          <p:cNvSpPr>
            <a:spLocks noChangeArrowheads="1"/>
          </p:cNvSpPr>
          <p:nvPr/>
        </p:nvSpPr>
        <p:spPr bwMode="auto">
          <a:xfrm>
            <a:off x="1287648" y="2971800"/>
            <a:ext cx="1603004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sz="2000" dirty="0"/>
              <a:t>LH* </a:t>
            </a:r>
          </a:p>
          <a:p>
            <a:pPr algn="ctr"/>
            <a:r>
              <a:rPr lang="fr-FR" sz="2000" dirty="0" smtClean="0"/>
              <a:t>DDH / DHT </a:t>
            </a:r>
            <a:endParaRPr lang="fr-FR" sz="2000" dirty="0"/>
          </a:p>
          <a:p>
            <a:pPr algn="ctr"/>
            <a:r>
              <a:rPr lang="fr-FR" sz="2000" dirty="0" err="1"/>
              <a:t>Breitbart</a:t>
            </a:r>
            <a:r>
              <a:rPr lang="fr-FR" sz="2000" dirty="0"/>
              <a:t> &amp; al</a:t>
            </a:r>
          </a:p>
        </p:txBody>
      </p:sp>
      <p:sp>
        <p:nvSpPr>
          <p:cNvPr id="51214" name="Line 1038"/>
          <p:cNvSpPr>
            <a:spLocks noChangeShapeType="1"/>
          </p:cNvSpPr>
          <p:nvPr/>
        </p:nvSpPr>
        <p:spPr bwMode="auto">
          <a:xfrm>
            <a:off x="3454400" y="2325688"/>
            <a:ext cx="4181475" cy="6318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5" name="Group 1039"/>
          <p:cNvGrpSpPr>
            <a:grpSpLocks/>
          </p:cNvGrpSpPr>
          <p:nvPr/>
        </p:nvGrpSpPr>
        <p:grpSpPr bwMode="auto">
          <a:xfrm>
            <a:off x="4435476" y="3916363"/>
            <a:ext cx="2545971" cy="1494820"/>
            <a:chOff x="2793" y="2467"/>
            <a:chExt cx="1545" cy="649"/>
          </a:xfrm>
        </p:grpSpPr>
        <p:sp>
          <p:nvSpPr>
            <p:cNvPr id="51240" name="Rectangle 1040"/>
            <p:cNvSpPr>
              <a:spLocks noChangeArrowheads="1"/>
            </p:cNvSpPr>
            <p:nvPr/>
          </p:nvSpPr>
          <p:spPr bwMode="auto">
            <a:xfrm>
              <a:off x="2953" y="2508"/>
              <a:ext cx="1226" cy="5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1600" dirty="0"/>
                <a:t>RP* </a:t>
              </a:r>
              <a:r>
                <a:rPr lang="fr-FR" sz="1600" dirty="0" smtClean="0"/>
                <a:t> &amp; </a:t>
              </a:r>
              <a:r>
                <a:rPr lang="fr-FR" sz="1600" dirty="0" err="1" smtClean="0"/>
                <a:t>BigTable</a:t>
              </a:r>
              <a:endParaRPr lang="fr-FR" sz="1600" dirty="0"/>
            </a:p>
            <a:p>
              <a:pPr algn="ctr"/>
              <a:r>
                <a:rPr lang="fr-FR" sz="1600" dirty="0" err="1"/>
                <a:t>Kroll</a:t>
              </a:r>
              <a:r>
                <a:rPr lang="fr-FR" sz="1600" dirty="0"/>
                <a:t> &amp; </a:t>
              </a:r>
              <a:r>
                <a:rPr lang="fr-FR" sz="1600" dirty="0" err="1"/>
                <a:t>Widmayer</a:t>
              </a:r>
              <a:endParaRPr lang="fr-FR" sz="1600" dirty="0"/>
            </a:p>
            <a:p>
              <a:pPr algn="ctr"/>
              <a:r>
                <a:rPr lang="fr-FR" sz="1600" dirty="0" err="1"/>
                <a:t>Breitbart</a:t>
              </a:r>
              <a:r>
                <a:rPr lang="fr-FR" sz="1600" dirty="0"/>
                <a:t> &amp; </a:t>
              </a:r>
              <a:r>
                <a:rPr lang="fr-FR" sz="1600" dirty="0" err="1"/>
                <a:t>Vingralek</a:t>
              </a:r>
              <a:endParaRPr lang="fr-FR" sz="1600" dirty="0"/>
            </a:p>
            <a:p>
              <a:pPr algn="ctr"/>
              <a:r>
                <a:rPr lang="fr-FR" sz="1600" dirty="0" err="1" smtClean="0"/>
                <a:t>BigTable</a:t>
              </a:r>
              <a:r>
                <a:rPr lang="fr-FR" sz="1600" dirty="0" smtClean="0"/>
                <a:t>, </a:t>
              </a:r>
              <a:r>
                <a:rPr lang="fr-FR" sz="1600" dirty="0"/>
                <a:t>CTH*, IH</a:t>
              </a:r>
              <a:r>
                <a:rPr lang="fr-FR" sz="1600" dirty="0" smtClean="0"/>
                <a:t>*,</a:t>
              </a:r>
            </a:p>
            <a:p>
              <a:pPr algn="ctr"/>
              <a:r>
                <a:rPr lang="fr-FR" sz="1600" dirty="0" smtClean="0"/>
                <a:t>Azur…</a:t>
              </a:r>
              <a:endParaRPr lang="fr-FR" sz="2000" dirty="0"/>
            </a:p>
          </p:txBody>
        </p:sp>
        <p:sp>
          <p:nvSpPr>
            <p:cNvPr id="51241" name="Oval 1041"/>
            <p:cNvSpPr>
              <a:spLocks noChangeArrowheads="1"/>
            </p:cNvSpPr>
            <p:nvPr/>
          </p:nvSpPr>
          <p:spPr bwMode="auto">
            <a:xfrm>
              <a:off x="2793" y="2467"/>
              <a:ext cx="1545" cy="649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16" name="Rectangle 1042"/>
          <p:cNvSpPr>
            <a:spLocks noChangeArrowheads="1"/>
          </p:cNvSpPr>
          <p:nvPr/>
        </p:nvSpPr>
        <p:spPr bwMode="auto">
          <a:xfrm>
            <a:off x="5041900" y="2432050"/>
            <a:ext cx="1308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>
                <a:solidFill>
                  <a:srgbClr val="00DFCA"/>
                </a:solidFill>
              </a:rPr>
              <a:t>m</a:t>
            </a:r>
            <a:r>
              <a:rPr lang="fr-FR">
                <a:solidFill>
                  <a:srgbClr val="00DFCA"/>
                </a:solidFill>
              </a:rPr>
              <a:t>-d trees</a:t>
            </a:r>
          </a:p>
        </p:txBody>
      </p:sp>
      <p:sp>
        <p:nvSpPr>
          <p:cNvPr id="51217" name="Rectangle 1043"/>
          <p:cNvSpPr>
            <a:spLocks noChangeArrowheads="1"/>
          </p:cNvSpPr>
          <p:nvPr/>
        </p:nvSpPr>
        <p:spPr bwMode="auto">
          <a:xfrm>
            <a:off x="3863975" y="819150"/>
            <a:ext cx="571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DS</a:t>
            </a:r>
          </a:p>
        </p:txBody>
      </p:sp>
      <p:sp>
        <p:nvSpPr>
          <p:cNvPr id="51218" name="Rectangle 1044"/>
          <p:cNvSpPr>
            <a:spLocks noChangeArrowheads="1"/>
          </p:cNvSpPr>
          <p:nvPr/>
        </p:nvSpPr>
        <p:spPr bwMode="auto">
          <a:xfrm>
            <a:off x="5835650" y="1319213"/>
            <a:ext cx="1181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Classics</a:t>
            </a:r>
          </a:p>
        </p:txBody>
      </p:sp>
      <p:sp>
        <p:nvSpPr>
          <p:cNvPr id="51219" name="Line 1045"/>
          <p:cNvSpPr>
            <a:spLocks noChangeShapeType="1"/>
          </p:cNvSpPr>
          <p:nvPr/>
        </p:nvSpPr>
        <p:spPr bwMode="auto">
          <a:xfrm>
            <a:off x="2590800" y="4114800"/>
            <a:ext cx="1003300" cy="9794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1046"/>
          <p:cNvSpPr>
            <a:spLocks noChangeArrowheads="1"/>
          </p:cNvSpPr>
          <p:nvPr/>
        </p:nvSpPr>
        <p:spPr bwMode="auto">
          <a:xfrm>
            <a:off x="2768600" y="4568825"/>
            <a:ext cx="987425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1800">
                <a:solidFill>
                  <a:schemeClr val="hlink"/>
                </a:solidFill>
              </a:rPr>
              <a:t>H-Avail</a:t>
            </a:r>
            <a:r>
              <a:rPr lang="fr-FR" sz="1800">
                <a:solidFill>
                  <a:srgbClr val="1D01C3"/>
                </a:solidFill>
              </a:rPr>
              <a:t>.</a:t>
            </a:r>
          </a:p>
        </p:txBody>
      </p:sp>
      <p:sp>
        <p:nvSpPr>
          <p:cNvPr id="51221" name="Rectangle 1047"/>
          <p:cNvSpPr>
            <a:spLocks noChangeArrowheads="1"/>
          </p:cNvSpPr>
          <p:nvPr/>
        </p:nvSpPr>
        <p:spPr bwMode="auto">
          <a:xfrm>
            <a:off x="3086100" y="5297488"/>
            <a:ext cx="1565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sz="2000"/>
              <a:t>LH*m, LH*g</a:t>
            </a:r>
          </a:p>
        </p:txBody>
      </p:sp>
      <p:sp>
        <p:nvSpPr>
          <p:cNvPr id="51222" name="Oval 1048"/>
          <p:cNvSpPr>
            <a:spLocks noChangeArrowheads="1"/>
          </p:cNvSpPr>
          <p:nvPr/>
        </p:nvSpPr>
        <p:spPr bwMode="auto">
          <a:xfrm>
            <a:off x="2978150" y="5084763"/>
            <a:ext cx="1758950" cy="779462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23" name="Line 1049"/>
          <p:cNvSpPr>
            <a:spLocks noChangeShapeType="1"/>
          </p:cNvSpPr>
          <p:nvPr/>
        </p:nvSpPr>
        <p:spPr bwMode="auto">
          <a:xfrm>
            <a:off x="4664075" y="5678488"/>
            <a:ext cx="2486025" cy="17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Rectangle 1050"/>
          <p:cNvSpPr>
            <a:spLocks noChangeArrowheads="1"/>
          </p:cNvSpPr>
          <p:nvPr/>
        </p:nvSpPr>
        <p:spPr bwMode="auto">
          <a:xfrm>
            <a:off x="5200650" y="5521325"/>
            <a:ext cx="119697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rgbClr val="FAFD00"/>
                </a:solidFill>
              </a:rPr>
              <a:t>Security</a:t>
            </a:r>
          </a:p>
        </p:txBody>
      </p:sp>
      <p:sp>
        <p:nvSpPr>
          <p:cNvPr id="51225" name="Rectangle 1051"/>
          <p:cNvSpPr>
            <a:spLocks noChangeArrowheads="1"/>
          </p:cNvSpPr>
          <p:nvPr/>
        </p:nvSpPr>
        <p:spPr bwMode="auto">
          <a:xfrm>
            <a:off x="7458075" y="5734050"/>
            <a:ext cx="860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sz="2000"/>
              <a:t>LH*s </a:t>
            </a:r>
          </a:p>
        </p:txBody>
      </p:sp>
      <p:sp>
        <p:nvSpPr>
          <p:cNvPr id="51226" name="Oval 1052"/>
          <p:cNvSpPr>
            <a:spLocks noChangeArrowheads="1"/>
          </p:cNvSpPr>
          <p:nvPr/>
        </p:nvSpPr>
        <p:spPr bwMode="auto">
          <a:xfrm>
            <a:off x="7162800" y="5486400"/>
            <a:ext cx="1165225" cy="741363"/>
          </a:xfrm>
          <a:prstGeom prst="ellips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51227" name="Group 1053"/>
          <p:cNvGrpSpPr>
            <a:grpSpLocks/>
          </p:cNvGrpSpPr>
          <p:nvPr/>
        </p:nvGrpSpPr>
        <p:grpSpPr bwMode="auto">
          <a:xfrm>
            <a:off x="6781800" y="2916238"/>
            <a:ext cx="1851025" cy="1274762"/>
            <a:chOff x="4576" y="1837"/>
            <a:chExt cx="862" cy="467"/>
          </a:xfrm>
        </p:grpSpPr>
        <p:sp>
          <p:nvSpPr>
            <p:cNvPr id="51238" name="Rectangle 1054"/>
            <p:cNvSpPr>
              <a:spLocks noChangeArrowheads="1"/>
            </p:cNvSpPr>
            <p:nvPr/>
          </p:nvSpPr>
          <p:spPr bwMode="auto">
            <a:xfrm>
              <a:off x="4669" y="1864"/>
              <a:ext cx="708" cy="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600"/>
                <a:t>k-RP*</a:t>
              </a:r>
            </a:p>
            <a:p>
              <a:pPr algn="ctr"/>
              <a:r>
                <a:rPr lang="fr-FR" sz="1600">
                  <a:solidFill>
                    <a:srgbClr val="1D01C3"/>
                  </a:solidFill>
                </a:rPr>
                <a:t>dPi-tree, </a:t>
              </a:r>
              <a:r>
                <a:rPr lang="fr-FR" sz="1600"/>
                <a:t>hQT*: </a:t>
              </a:r>
            </a:p>
            <a:p>
              <a:pPr algn="ctr"/>
              <a:r>
                <a:rPr lang="fr-FR" sz="1600">
                  <a:solidFill>
                    <a:srgbClr val="FAFD00"/>
                  </a:solidFill>
                </a:rPr>
                <a:t>Nardelli-tree</a:t>
              </a:r>
            </a:p>
            <a:p>
              <a:pPr algn="ctr"/>
              <a:r>
                <a:rPr lang="fr-FR" sz="1600">
                  <a:solidFill>
                    <a:srgbClr val="FAFD00"/>
                  </a:solidFill>
                </a:rPr>
                <a:t>SD-Rtree…</a:t>
              </a:r>
              <a:r>
                <a:rPr lang="fr-FR" sz="2000"/>
                <a:t> </a:t>
              </a:r>
            </a:p>
          </p:txBody>
        </p:sp>
        <p:sp>
          <p:nvSpPr>
            <p:cNvPr id="51239" name="Oval 1055"/>
            <p:cNvSpPr>
              <a:spLocks noChangeArrowheads="1"/>
            </p:cNvSpPr>
            <p:nvPr/>
          </p:nvSpPr>
          <p:spPr bwMode="auto">
            <a:xfrm>
              <a:off x="4576" y="1837"/>
              <a:ext cx="862" cy="467"/>
            </a:xfrm>
            <a:prstGeom prst="ellipse">
              <a:avLst/>
            </a:prstGeom>
            <a:noFill/>
            <a:ln w="50800">
              <a:solidFill>
                <a:srgbClr val="00DF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28" name="Line 1056"/>
          <p:cNvSpPr>
            <a:spLocks noChangeShapeType="1"/>
          </p:cNvSpPr>
          <p:nvPr/>
        </p:nvSpPr>
        <p:spPr bwMode="auto">
          <a:xfrm flipV="1">
            <a:off x="1219200" y="5562600"/>
            <a:ext cx="175260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Text Box 1057"/>
          <p:cNvSpPr txBox="1">
            <a:spLocks noChangeArrowheads="1"/>
          </p:cNvSpPr>
          <p:nvPr/>
        </p:nvSpPr>
        <p:spPr bwMode="auto">
          <a:xfrm rot="916100">
            <a:off x="1447800" y="5632450"/>
            <a:ext cx="150495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1D01C3"/>
                </a:solidFill>
              </a:rPr>
              <a:t>s-availability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0" name="Oval 1058"/>
          <p:cNvSpPr>
            <a:spLocks noChangeArrowheads="1"/>
          </p:cNvSpPr>
          <p:nvPr/>
        </p:nvSpPr>
        <p:spPr bwMode="auto">
          <a:xfrm>
            <a:off x="304800" y="5410200"/>
            <a:ext cx="1165225" cy="74136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/>
              <a:t>LH*</a:t>
            </a:r>
            <a:r>
              <a:rPr lang="fr-FR" baseline="-25000"/>
              <a:t>SA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1" name="Oval 1059"/>
          <p:cNvSpPr>
            <a:spLocks noChangeArrowheads="1"/>
          </p:cNvSpPr>
          <p:nvPr/>
        </p:nvSpPr>
        <p:spPr bwMode="auto">
          <a:xfrm>
            <a:off x="914400" y="6116638"/>
            <a:ext cx="1165225" cy="741362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DF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/>
              <a:t>LH*</a:t>
            </a:r>
            <a:r>
              <a:rPr lang="fr-FR" baseline="-25000"/>
              <a:t>RS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2" name="Line 1060"/>
          <p:cNvSpPr>
            <a:spLocks noChangeShapeType="1"/>
          </p:cNvSpPr>
          <p:nvPr/>
        </p:nvSpPr>
        <p:spPr bwMode="auto">
          <a:xfrm flipV="1">
            <a:off x="3733800" y="4572000"/>
            <a:ext cx="6858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Rectangle 1061"/>
          <p:cNvSpPr>
            <a:spLocks noChangeArrowheads="1"/>
          </p:cNvSpPr>
          <p:nvPr/>
        </p:nvSpPr>
        <p:spPr bwMode="auto">
          <a:xfrm>
            <a:off x="2464047" y="6564270"/>
            <a:ext cx="5863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sng" dirty="0">
                <a:hlinkClick r:id="rId4"/>
              </a:rPr>
              <a:t>http://www.lamsade.dauphine.fr/~litwin/SDDS-bibliograhie.html</a:t>
            </a:r>
            <a:endParaRPr lang="fr-FR" sz="1600" b="1" u="sng" dirty="0">
              <a:solidFill>
                <a:schemeClr val="accent2"/>
              </a:solidFill>
            </a:endParaRPr>
          </a:p>
        </p:txBody>
      </p:sp>
      <p:sp>
        <p:nvSpPr>
          <p:cNvPr id="51234" name="Oval 1062"/>
          <p:cNvSpPr>
            <a:spLocks noChangeArrowheads="1"/>
          </p:cNvSpPr>
          <p:nvPr/>
        </p:nvSpPr>
        <p:spPr bwMode="auto">
          <a:xfrm>
            <a:off x="152400" y="4419600"/>
            <a:ext cx="1165225" cy="74136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/>
              <a:t>SDLSA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5" name="Line 1063"/>
          <p:cNvSpPr>
            <a:spLocks noChangeShapeType="1"/>
          </p:cNvSpPr>
          <p:nvPr/>
        </p:nvSpPr>
        <p:spPr bwMode="auto">
          <a:xfrm flipH="1">
            <a:off x="762000" y="35052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Rectangle 1064"/>
          <p:cNvSpPr>
            <a:spLocks noChangeArrowheads="1"/>
          </p:cNvSpPr>
          <p:nvPr/>
        </p:nvSpPr>
        <p:spPr bwMode="auto">
          <a:xfrm>
            <a:off x="533400" y="3886200"/>
            <a:ext cx="660400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Disk</a:t>
            </a:r>
          </a:p>
        </p:txBody>
      </p:sp>
      <p:sp>
        <p:nvSpPr>
          <p:cNvPr id="51237" name="Oval 1065"/>
          <p:cNvSpPr>
            <a:spLocks noChangeArrowheads="1"/>
          </p:cNvSpPr>
          <p:nvPr/>
        </p:nvSpPr>
        <p:spPr bwMode="auto">
          <a:xfrm>
            <a:off x="2268538" y="5876925"/>
            <a:ext cx="1374768" cy="741363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DF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rgbClr val="FAFD00"/>
                </a:solidFill>
              </a:rPr>
              <a:t>LH*</a:t>
            </a:r>
            <a:r>
              <a:rPr lang="fr-FR" sz="1800" baseline="30000" dirty="0">
                <a:solidFill>
                  <a:srgbClr val="FAFD00"/>
                </a:solidFill>
              </a:rPr>
              <a:t>P2P</a:t>
            </a:r>
            <a:r>
              <a:rPr lang="fr-FR" baseline="-25000" dirty="0">
                <a:solidFill>
                  <a:srgbClr val="FAFD00"/>
                </a:solidFill>
              </a:rPr>
              <a:t>RS</a:t>
            </a:r>
          </a:p>
        </p:txBody>
      </p:sp>
      <p:sp>
        <p:nvSpPr>
          <p:cNvPr id="42" name="Oval 1065"/>
          <p:cNvSpPr>
            <a:spLocks noChangeArrowheads="1"/>
          </p:cNvSpPr>
          <p:nvPr/>
        </p:nvSpPr>
        <p:spPr bwMode="auto">
          <a:xfrm>
            <a:off x="5929322" y="5929330"/>
            <a:ext cx="1214446" cy="741363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DF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dirty="0" smtClean="0">
                <a:solidFill>
                  <a:srgbClr val="FAFD00"/>
                </a:solidFill>
              </a:rPr>
              <a:t>LH*</a:t>
            </a:r>
            <a:r>
              <a:rPr lang="fr-FR" sz="1800" baseline="-25000" dirty="0" smtClean="0">
                <a:solidFill>
                  <a:srgbClr val="FAFD00"/>
                </a:solidFill>
              </a:rPr>
              <a:t>RE</a:t>
            </a:r>
            <a:endParaRPr lang="fr-FR" baseline="-25000" dirty="0">
              <a:solidFill>
                <a:srgbClr val="FAFD00"/>
              </a:solidFill>
            </a:endParaRPr>
          </a:p>
        </p:txBody>
      </p:sp>
      <p:sp>
        <p:nvSpPr>
          <p:cNvPr id="43" name="Oval 1062"/>
          <p:cNvSpPr>
            <a:spLocks noChangeArrowheads="1"/>
          </p:cNvSpPr>
          <p:nvPr/>
        </p:nvSpPr>
        <p:spPr bwMode="auto">
          <a:xfrm>
            <a:off x="1475656" y="4419600"/>
            <a:ext cx="1165225" cy="74136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dirty="0" err="1" smtClean="0"/>
              <a:t>Chord</a:t>
            </a:r>
            <a:endParaRPr lang="fr-FR" dirty="0">
              <a:solidFill>
                <a:srgbClr val="1D01C3"/>
              </a:solidFill>
            </a:endParaRPr>
          </a:p>
        </p:txBody>
      </p:sp>
      <p:sp>
        <p:nvSpPr>
          <p:cNvPr id="44" name="Line 1063"/>
          <p:cNvSpPr>
            <a:spLocks noChangeShapeType="1"/>
          </p:cNvSpPr>
          <p:nvPr/>
        </p:nvSpPr>
        <p:spPr bwMode="auto">
          <a:xfrm flipH="1">
            <a:off x="1992288" y="4149080"/>
            <a:ext cx="131440" cy="270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3475" y="28776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/>
              <a:t>Principales </a:t>
            </a:r>
            <a:r>
              <a:rPr lang="fr-FR" sz="3200" dirty="0" err="1" smtClean="0"/>
              <a:t>SDDSs</a:t>
            </a:r>
            <a:endParaRPr lang="fr-FR" sz="3200" dirty="0" smtClean="0"/>
          </a:p>
        </p:txBody>
      </p:sp>
      <p:sp>
        <p:nvSpPr>
          <p:cNvPr id="51203" name="Line 1027"/>
          <p:cNvSpPr>
            <a:spLocks noChangeShapeType="1"/>
          </p:cNvSpPr>
          <p:nvPr/>
        </p:nvSpPr>
        <p:spPr bwMode="auto">
          <a:xfrm>
            <a:off x="4641850" y="1377950"/>
            <a:ext cx="3949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4" name="Line 1028"/>
          <p:cNvSpPr>
            <a:spLocks noChangeShapeType="1"/>
          </p:cNvSpPr>
          <p:nvPr/>
        </p:nvSpPr>
        <p:spPr bwMode="auto">
          <a:xfrm>
            <a:off x="3302000" y="2325688"/>
            <a:ext cx="2047875" cy="15414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Oval 1029"/>
          <p:cNvSpPr>
            <a:spLocks noChangeArrowheads="1"/>
          </p:cNvSpPr>
          <p:nvPr/>
        </p:nvSpPr>
        <p:spPr bwMode="auto">
          <a:xfrm>
            <a:off x="4413250" y="1149350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6" name="Oval 1030"/>
          <p:cNvSpPr>
            <a:spLocks noChangeArrowheads="1"/>
          </p:cNvSpPr>
          <p:nvPr/>
        </p:nvSpPr>
        <p:spPr bwMode="auto">
          <a:xfrm>
            <a:off x="3149600" y="2020888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7" name="Line 1031"/>
          <p:cNvSpPr>
            <a:spLocks noChangeShapeType="1"/>
          </p:cNvSpPr>
          <p:nvPr/>
        </p:nvSpPr>
        <p:spPr bwMode="auto">
          <a:xfrm flipV="1">
            <a:off x="3432175" y="1462088"/>
            <a:ext cx="10541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1032"/>
          <p:cNvSpPr>
            <a:spLocks noChangeShapeType="1"/>
          </p:cNvSpPr>
          <p:nvPr/>
        </p:nvSpPr>
        <p:spPr bwMode="auto">
          <a:xfrm flipH="1">
            <a:off x="1460500" y="2325688"/>
            <a:ext cx="1765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1033"/>
          <p:cNvSpPr>
            <a:spLocks noChangeArrowheads="1"/>
          </p:cNvSpPr>
          <p:nvPr/>
        </p:nvSpPr>
        <p:spPr bwMode="auto">
          <a:xfrm>
            <a:off x="2438400" y="2438400"/>
            <a:ext cx="703263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Hash</a:t>
            </a:r>
          </a:p>
        </p:txBody>
      </p:sp>
      <p:sp>
        <p:nvSpPr>
          <p:cNvPr id="51210" name="Rectangle 1034"/>
          <p:cNvSpPr>
            <a:spLocks noChangeArrowheads="1"/>
          </p:cNvSpPr>
          <p:nvPr/>
        </p:nvSpPr>
        <p:spPr bwMode="auto">
          <a:xfrm>
            <a:off x="2803525" y="1249363"/>
            <a:ext cx="962025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SDDS</a:t>
            </a:r>
          </a:p>
          <a:p>
            <a:pPr algn="ctr"/>
            <a:r>
              <a:rPr lang="fr-FR" sz="1800" b="1"/>
              <a:t>(1993)</a:t>
            </a:r>
          </a:p>
        </p:txBody>
      </p:sp>
      <p:sp useBgFill="1">
        <p:nvSpPr>
          <p:cNvPr id="51211" name="AutoShape 1035"/>
          <p:cNvSpPr>
            <a:spLocks noChangeArrowheads="1"/>
          </p:cNvSpPr>
          <p:nvPr/>
        </p:nvSpPr>
        <p:spPr bwMode="auto">
          <a:xfrm>
            <a:off x="1143000" y="2971800"/>
            <a:ext cx="1828800" cy="1143000"/>
          </a:xfrm>
          <a:prstGeom prst="octagon">
            <a:avLst>
              <a:gd name="adj" fmla="val 29282"/>
            </a:avLst>
          </a:prstGeom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12" name="Rectangle 1036"/>
          <p:cNvSpPr>
            <a:spLocks noChangeArrowheads="1"/>
          </p:cNvSpPr>
          <p:nvPr/>
        </p:nvSpPr>
        <p:spPr bwMode="auto">
          <a:xfrm>
            <a:off x="3708400" y="2787650"/>
            <a:ext cx="11176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1-d tree</a:t>
            </a:r>
          </a:p>
        </p:txBody>
      </p:sp>
      <p:sp>
        <p:nvSpPr>
          <p:cNvPr id="51213" name="Rectangle 1037"/>
          <p:cNvSpPr>
            <a:spLocks noChangeArrowheads="1"/>
          </p:cNvSpPr>
          <p:nvPr/>
        </p:nvSpPr>
        <p:spPr bwMode="auto">
          <a:xfrm>
            <a:off x="1287648" y="2971800"/>
            <a:ext cx="1603004" cy="10746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dirty="0"/>
              <a:t> </a:t>
            </a:r>
            <a:r>
              <a:rPr lang="fr-FR" sz="2000" dirty="0"/>
              <a:t>LH* </a:t>
            </a:r>
          </a:p>
          <a:p>
            <a:pPr algn="ctr"/>
            <a:r>
              <a:rPr lang="fr-FR" sz="2000" dirty="0" smtClean="0"/>
              <a:t>DDH / DHT </a:t>
            </a:r>
            <a:endParaRPr lang="fr-FR" sz="2000" dirty="0"/>
          </a:p>
          <a:p>
            <a:pPr algn="ctr"/>
            <a:r>
              <a:rPr lang="fr-FR" sz="2000" dirty="0" err="1"/>
              <a:t>Breitbart</a:t>
            </a:r>
            <a:r>
              <a:rPr lang="fr-FR" sz="2000" dirty="0"/>
              <a:t> &amp; al</a:t>
            </a:r>
          </a:p>
        </p:txBody>
      </p:sp>
      <p:sp>
        <p:nvSpPr>
          <p:cNvPr id="51214" name="Line 1038"/>
          <p:cNvSpPr>
            <a:spLocks noChangeShapeType="1"/>
          </p:cNvSpPr>
          <p:nvPr/>
        </p:nvSpPr>
        <p:spPr bwMode="auto">
          <a:xfrm>
            <a:off x="3454400" y="2325688"/>
            <a:ext cx="4181475" cy="6318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Rectangle 1042"/>
          <p:cNvSpPr>
            <a:spLocks noChangeArrowheads="1"/>
          </p:cNvSpPr>
          <p:nvPr/>
        </p:nvSpPr>
        <p:spPr bwMode="auto">
          <a:xfrm>
            <a:off x="5041900" y="2432050"/>
            <a:ext cx="1308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>
                <a:solidFill>
                  <a:srgbClr val="00DFCA"/>
                </a:solidFill>
              </a:rPr>
              <a:t>m</a:t>
            </a:r>
            <a:r>
              <a:rPr lang="fr-FR">
                <a:solidFill>
                  <a:srgbClr val="00DFCA"/>
                </a:solidFill>
              </a:rPr>
              <a:t>-d trees</a:t>
            </a:r>
          </a:p>
        </p:txBody>
      </p:sp>
      <p:sp>
        <p:nvSpPr>
          <p:cNvPr id="51217" name="Rectangle 1043"/>
          <p:cNvSpPr>
            <a:spLocks noChangeArrowheads="1"/>
          </p:cNvSpPr>
          <p:nvPr/>
        </p:nvSpPr>
        <p:spPr bwMode="auto">
          <a:xfrm>
            <a:off x="3863975" y="819150"/>
            <a:ext cx="571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DS</a:t>
            </a:r>
          </a:p>
        </p:txBody>
      </p:sp>
      <p:sp>
        <p:nvSpPr>
          <p:cNvPr id="51218" name="Rectangle 1044"/>
          <p:cNvSpPr>
            <a:spLocks noChangeArrowheads="1"/>
          </p:cNvSpPr>
          <p:nvPr/>
        </p:nvSpPr>
        <p:spPr bwMode="auto">
          <a:xfrm>
            <a:off x="5835650" y="1319213"/>
            <a:ext cx="1181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Classics</a:t>
            </a:r>
          </a:p>
        </p:txBody>
      </p:sp>
      <p:sp>
        <p:nvSpPr>
          <p:cNvPr id="51219" name="Line 1045"/>
          <p:cNvSpPr>
            <a:spLocks noChangeShapeType="1"/>
          </p:cNvSpPr>
          <p:nvPr/>
        </p:nvSpPr>
        <p:spPr bwMode="auto">
          <a:xfrm>
            <a:off x="2590800" y="4114800"/>
            <a:ext cx="1003300" cy="9794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Rectangle 1046"/>
          <p:cNvSpPr>
            <a:spLocks noChangeArrowheads="1"/>
          </p:cNvSpPr>
          <p:nvPr/>
        </p:nvSpPr>
        <p:spPr bwMode="auto">
          <a:xfrm>
            <a:off x="2768600" y="4568825"/>
            <a:ext cx="987425" cy="3635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1800">
                <a:solidFill>
                  <a:schemeClr val="hlink"/>
                </a:solidFill>
              </a:rPr>
              <a:t>H-Avail</a:t>
            </a:r>
            <a:r>
              <a:rPr lang="fr-FR" sz="1800">
                <a:solidFill>
                  <a:srgbClr val="1D01C3"/>
                </a:solidFill>
              </a:rPr>
              <a:t>.</a:t>
            </a:r>
          </a:p>
        </p:txBody>
      </p:sp>
      <p:sp>
        <p:nvSpPr>
          <p:cNvPr id="51221" name="Rectangle 1047"/>
          <p:cNvSpPr>
            <a:spLocks noChangeArrowheads="1"/>
          </p:cNvSpPr>
          <p:nvPr/>
        </p:nvSpPr>
        <p:spPr bwMode="auto">
          <a:xfrm>
            <a:off x="3086100" y="5297488"/>
            <a:ext cx="156527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sz="2000"/>
              <a:t>LH*m, LH*g</a:t>
            </a:r>
          </a:p>
        </p:txBody>
      </p:sp>
      <p:sp>
        <p:nvSpPr>
          <p:cNvPr id="51222" name="Oval 1048"/>
          <p:cNvSpPr>
            <a:spLocks noChangeArrowheads="1"/>
          </p:cNvSpPr>
          <p:nvPr/>
        </p:nvSpPr>
        <p:spPr bwMode="auto">
          <a:xfrm>
            <a:off x="2978150" y="5084763"/>
            <a:ext cx="1758950" cy="779462"/>
          </a:xfrm>
          <a:prstGeom prst="ellips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23" name="Line 1049"/>
          <p:cNvSpPr>
            <a:spLocks noChangeShapeType="1"/>
          </p:cNvSpPr>
          <p:nvPr/>
        </p:nvSpPr>
        <p:spPr bwMode="auto">
          <a:xfrm>
            <a:off x="4664075" y="5678488"/>
            <a:ext cx="2486025" cy="1778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Rectangle 1050"/>
          <p:cNvSpPr>
            <a:spLocks noChangeArrowheads="1"/>
          </p:cNvSpPr>
          <p:nvPr/>
        </p:nvSpPr>
        <p:spPr bwMode="auto">
          <a:xfrm>
            <a:off x="5200650" y="5521325"/>
            <a:ext cx="119697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rgbClr val="FAFD00"/>
                </a:solidFill>
              </a:rPr>
              <a:t>Security</a:t>
            </a:r>
          </a:p>
        </p:txBody>
      </p:sp>
      <p:sp>
        <p:nvSpPr>
          <p:cNvPr id="51225" name="Rectangle 1051"/>
          <p:cNvSpPr>
            <a:spLocks noChangeArrowheads="1"/>
          </p:cNvSpPr>
          <p:nvPr/>
        </p:nvSpPr>
        <p:spPr bwMode="auto">
          <a:xfrm>
            <a:off x="7458075" y="5734050"/>
            <a:ext cx="860425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sz="2000" dirty="0"/>
              <a:t>LH*s </a:t>
            </a:r>
          </a:p>
        </p:txBody>
      </p:sp>
      <p:sp>
        <p:nvSpPr>
          <p:cNvPr id="51226" name="Oval 1052"/>
          <p:cNvSpPr>
            <a:spLocks noChangeArrowheads="1"/>
          </p:cNvSpPr>
          <p:nvPr/>
        </p:nvSpPr>
        <p:spPr bwMode="auto">
          <a:xfrm>
            <a:off x="7162800" y="5486400"/>
            <a:ext cx="1165225" cy="741363"/>
          </a:xfrm>
          <a:prstGeom prst="ellips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1053"/>
          <p:cNvGrpSpPr>
            <a:grpSpLocks/>
          </p:cNvGrpSpPr>
          <p:nvPr/>
        </p:nvGrpSpPr>
        <p:grpSpPr bwMode="auto">
          <a:xfrm>
            <a:off x="6781800" y="2916238"/>
            <a:ext cx="1851025" cy="1274762"/>
            <a:chOff x="4576" y="1837"/>
            <a:chExt cx="862" cy="467"/>
          </a:xfrm>
        </p:grpSpPr>
        <p:sp>
          <p:nvSpPr>
            <p:cNvPr id="51238" name="Rectangle 1054"/>
            <p:cNvSpPr>
              <a:spLocks noChangeArrowheads="1"/>
            </p:cNvSpPr>
            <p:nvPr/>
          </p:nvSpPr>
          <p:spPr bwMode="auto">
            <a:xfrm>
              <a:off x="4669" y="1864"/>
              <a:ext cx="708" cy="4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1600"/>
                <a:t>k-RP*</a:t>
              </a:r>
            </a:p>
            <a:p>
              <a:pPr algn="ctr"/>
              <a:r>
                <a:rPr lang="fr-FR" sz="1600">
                  <a:solidFill>
                    <a:srgbClr val="1D01C3"/>
                  </a:solidFill>
                </a:rPr>
                <a:t>dPi-tree, </a:t>
              </a:r>
              <a:r>
                <a:rPr lang="fr-FR" sz="1600"/>
                <a:t>hQT*: </a:t>
              </a:r>
            </a:p>
            <a:p>
              <a:pPr algn="ctr"/>
              <a:r>
                <a:rPr lang="fr-FR" sz="1600">
                  <a:solidFill>
                    <a:srgbClr val="FAFD00"/>
                  </a:solidFill>
                </a:rPr>
                <a:t>Nardelli-tree</a:t>
              </a:r>
            </a:p>
            <a:p>
              <a:pPr algn="ctr"/>
              <a:r>
                <a:rPr lang="fr-FR" sz="1600">
                  <a:solidFill>
                    <a:srgbClr val="FAFD00"/>
                  </a:solidFill>
                </a:rPr>
                <a:t>SD-Rtree…</a:t>
              </a:r>
              <a:r>
                <a:rPr lang="fr-FR" sz="2000"/>
                <a:t> </a:t>
              </a:r>
            </a:p>
          </p:txBody>
        </p:sp>
        <p:sp>
          <p:nvSpPr>
            <p:cNvPr id="51239" name="Oval 1055"/>
            <p:cNvSpPr>
              <a:spLocks noChangeArrowheads="1"/>
            </p:cNvSpPr>
            <p:nvPr/>
          </p:nvSpPr>
          <p:spPr bwMode="auto">
            <a:xfrm>
              <a:off x="4576" y="1837"/>
              <a:ext cx="862" cy="467"/>
            </a:xfrm>
            <a:prstGeom prst="ellipse">
              <a:avLst/>
            </a:prstGeom>
            <a:noFill/>
            <a:ln w="50800">
              <a:solidFill>
                <a:srgbClr val="00DF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51228" name="Line 1056"/>
          <p:cNvSpPr>
            <a:spLocks noChangeShapeType="1"/>
          </p:cNvSpPr>
          <p:nvPr/>
        </p:nvSpPr>
        <p:spPr bwMode="auto">
          <a:xfrm flipV="1">
            <a:off x="1219200" y="5562600"/>
            <a:ext cx="1752600" cy="5334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Text Box 1057"/>
          <p:cNvSpPr txBox="1">
            <a:spLocks noChangeArrowheads="1"/>
          </p:cNvSpPr>
          <p:nvPr/>
        </p:nvSpPr>
        <p:spPr bwMode="auto">
          <a:xfrm rot="916100">
            <a:off x="1447800" y="5632450"/>
            <a:ext cx="1504950" cy="3968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>
                <a:solidFill>
                  <a:srgbClr val="1D01C3"/>
                </a:solidFill>
              </a:rPr>
              <a:t>s-availability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0" name="Oval 1058"/>
          <p:cNvSpPr>
            <a:spLocks noChangeArrowheads="1"/>
          </p:cNvSpPr>
          <p:nvPr/>
        </p:nvSpPr>
        <p:spPr bwMode="auto">
          <a:xfrm>
            <a:off x="304800" y="5410200"/>
            <a:ext cx="1165225" cy="74136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/>
              <a:t>LH*</a:t>
            </a:r>
            <a:r>
              <a:rPr lang="fr-FR" baseline="-25000"/>
              <a:t>SA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1" name="Oval 1059"/>
          <p:cNvSpPr>
            <a:spLocks noChangeArrowheads="1"/>
          </p:cNvSpPr>
          <p:nvPr/>
        </p:nvSpPr>
        <p:spPr bwMode="auto">
          <a:xfrm>
            <a:off x="914400" y="6116638"/>
            <a:ext cx="1165225" cy="741362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DF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/>
              <a:t>LH*</a:t>
            </a:r>
            <a:r>
              <a:rPr lang="fr-FR" baseline="-25000"/>
              <a:t>RS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2" name="Line 1060"/>
          <p:cNvSpPr>
            <a:spLocks noChangeShapeType="1"/>
          </p:cNvSpPr>
          <p:nvPr/>
        </p:nvSpPr>
        <p:spPr bwMode="auto">
          <a:xfrm flipV="1">
            <a:off x="3733800" y="4572000"/>
            <a:ext cx="68580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Rectangle 1061"/>
          <p:cNvSpPr>
            <a:spLocks noChangeArrowheads="1"/>
          </p:cNvSpPr>
          <p:nvPr/>
        </p:nvSpPr>
        <p:spPr bwMode="auto">
          <a:xfrm>
            <a:off x="2268661" y="6530415"/>
            <a:ext cx="58639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b="1" u="sng" dirty="0">
                <a:hlinkClick r:id="rId4"/>
              </a:rPr>
              <a:t>http://www.lamsade.dauphine.fr/~litwin/SDDS-bibliograhie.html</a:t>
            </a:r>
            <a:endParaRPr lang="fr-FR" sz="1600" b="1" u="sng" dirty="0">
              <a:solidFill>
                <a:schemeClr val="accent2"/>
              </a:solidFill>
            </a:endParaRPr>
          </a:p>
        </p:txBody>
      </p:sp>
      <p:sp>
        <p:nvSpPr>
          <p:cNvPr id="51234" name="Oval 1062"/>
          <p:cNvSpPr>
            <a:spLocks noChangeArrowheads="1"/>
          </p:cNvSpPr>
          <p:nvPr/>
        </p:nvSpPr>
        <p:spPr bwMode="auto">
          <a:xfrm>
            <a:off x="152400" y="4419600"/>
            <a:ext cx="1165225" cy="74136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/>
              <a:t>SDLSA</a:t>
            </a:r>
            <a:endParaRPr lang="fr-FR">
              <a:solidFill>
                <a:srgbClr val="1D01C3"/>
              </a:solidFill>
            </a:endParaRPr>
          </a:p>
        </p:txBody>
      </p:sp>
      <p:sp>
        <p:nvSpPr>
          <p:cNvPr id="51235" name="Line 1063"/>
          <p:cNvSpPr>
            <a:spLocks noChangeShapeType="1"/>
          </p:cNvSpPr>
          <p:nvPr/>
        </p:nvSpPr>
        <p:spPr bwMode="auto">
          <a:xfrm flipH="1">
            <a:off x="762000" y="3505200"/>
            <a:ext cx="381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36" name="Rectangle 1064"/>
          <p:cNvSpPr>
            <a:spLocks noChangeArrowheads="1"/>
          </p:cNvSpPr>
          <p:nvPr/>
        </p:nvSpPr>
        <p:spPr bwMode="auto">
          <a:xfrm>
            <a:off x="533400" y="3886200"/>
            <a:ext cx="660400" cy="3937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Disk</a:t>
            </a:r>
          </a:p>
        </p:txBody>
      </p:sp>
      <p:sp>
        <p:nvSpPr>
          <p:cNvPr id="51237" name="Oval 1065"/>
          <p:cNvSpPr>
            <a:spLocks noChangeArrowheads="1"/>
          </p:cNvSpPr>
          <p:nvPr/>
        </p:nvSpPr>
        <p:spPr bwMode="auto">
          <a:xfrm>
            <a:off x="2268538" y="5876925"/>
            <a:ext cx="1374768" cy="741363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DF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dirty="0">
                <a:solidFill>
                  <a:srgbClr val="FAFD00"/>
                </a:solidFill>
              </a:rPr>
              <a:t>LH*</a:t>
            </a:r>
            <a:r>
              <a:rPr lang="fr-FR" sz="1800" baseline="30000" dirty="0">
                <a:solidFill>
                  <a:srgbClr val="FAFD00"/>
                </a:solidFill>
              </a:rPr>
              <a:t>P2P</a:t>
            </a:r>
            <a:r>
              <a:rPr lang="fr-FR" baseline="-25000" dirty="0">
                <a:solidFill>
                  <a:srgbClr val="FAFD00"/>
                </a:solidFill>
              </a:rPr>
              <a:t>RS</a:t>
            </a:r>
          </a:p>
        </p:txBody>
      </p:sp>
      <p:sp>
        <p:nvSpPr>
          <p:cNvPr id="42" name="Oval 1065"/>
          <p:cNvSpPr>
            <a:spLocks noChangeArrowheads="1"/>
          </p:cNvSpPr>
          <p:nvPr/>
        </p:nvSpPr>
        <p:spPr bwMode="auto">
          <a:xfrm>
            <a:off x="5929322" y="5929330"/>
            <a:ext cx="1214446" cy="741363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DFCA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dirty="0" smtClean="0">
                <a:solidFill>
                  <a:srgbClr val="FAFD00"/>
                </a:solidFill>
              </a:rPr>
              <a:t>LH*</a:t>
            </a:r>
            <a:r>
              <a:rPr lang="fr-FR" sz="1800" baseline="-25000" dirty="0" smtClean="0">
                <a:solidFill>
                  <a:srgbClr val="FAFD00"/>
                </a:solidFill>
              </a:rPr>
              <a:t>RE</a:t>
            </a:r>
            <a:endParaRPr lang="fr-FR" baseline="-25000" dirty="0">
              <a:solidFill>
                <a:srgbClr val="FAFD00"/>
              </a:solidFill>
            </a:endParaRPr>
          </a:p>
        </p:txBody>
      </p:sp>
      <p:sp>
        <p:nvSpPr>
          <p:cNvPr id="43" name="Oval 1062"/>
          <p:cNvSpPr>
            <a:spLocks noChangeArrowheads="1"/>
          </p:cNvSpPr>
          <p:nvPr/>
        </p:nvSpPr>
        <p:spPr bwMode="auto">
          <a:xfrm>
            <a:off x="1475656" y="4419600"/>
            <a:ext cx="1165225" cy="741363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fr-FR" sz="1800" dirty="0" err="1" smtClean="0"/>
              <a:t>Chord</a:t>
            </a:r>
            <a:endParaRPr lang="fr-FR" dirty="0">
              <a:solidFill>
                <a:srgbClr val="1D01C3"/>
              </a:solidFill>
            </a:endParaRPr>
          </a:p>
        </p:txBody>
      </p:sp>
      <p:sp>
        <p:nvSpPr>
          <p:cNvPr id="44" name="Line 1063"/>
          <p:cNvSpPr>
            <a:spLocks noChangeShapeType="1"/>
          </p:cNvSpPr>
          <p:nvPr/>
        </p:nvSpPr>
        <p:spPr bwMode="auto">
          <a:xfrm flipH="1">
            <a:off x="1992288" y="4149080"/>
            <a:ext cx="131440" cy="2705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1027"/>
          <p:cNvSpPr>
            <a:spLocks noChangeShapeType="1"/>
          </p:cNvSpPr>
          <p:nvPr/>
        </p:nvSpPr>
        <p:spPr bwMode="auto">
          <a:xfrm>
            <a:off x="3923928" y="1844824"/>
            <a:ext cx="3024336" cy="2880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044"/>
          <p:cNvSpPr>
            <a:spLocks noChangeArrowheads="1"/>
          </p:cNvSpPr>
          <p:nvPr/>
        </p:nvSpPr>
        <p:spPr bwMode="auto">
          <a:xfrm>
            <a:off x="5117728" y="1786087"/>
            <a:ext cx="1056380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DBMS</a:t>
            </a:r>
            <a:endParaRPr lang="fr-FR" dirty="0"/>
          </a:p>
        </p:txBody>
      </p:sp>
      <p:sp>
        <p:nvSpPr>
          <p:cNvPr id="47" name="Oval 1052"/>
          <p:cNvSpPr>
            <a:spLocks noChangeArrowheads="1"/>
          </p:cNvSpPr>
          <p:nvPr/>
        </p:nvSpPr>
        <p:spPr bwMode="auto">
          <a:xfrm>
            <a:off x="6948264" y="1844824"/>
            <a:ext cx="1512168" cy="1008112"/>
          </a:xfrm>
          <a:prstGeom prst="ellipse">
            <a:avLst/>
          </a:prstGeom>
          <a:noFill/>
          <a:ln w="50800">
            <a:solidFill>
              <a:srgbClr val="FAFD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" name="Rectangle 1051"/>
          <p:cNvSpPr>
            <a:spLocks noChangeArrowheads="1"/>
          </p:cNvSpPr>
          <p:nvPr/>
        </p:nvSpPr>
        <p:spPr bwMode="auto">
          <a:xfrm>
            <a:off x="7236296" y="1988840"/>
            <a:ext cx="1224136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fr-FR" sz="2000" dirty="0" smtClean="0">
                <a:solidFill>
                  <a:srgbClr val="FFFF00"/>
                </a:solidFill>
              </a:rPr>
              <a:t>SD-SQL Server </a:t>
            </a:r>
            <a:endParaRPr lang="fr-FR" sz="2000" dirty="0">
              <a:solidFill>
                <a:srgbClr val="FFFF00"/>
              </a:solidFill>
            </a:endParaRPr>
          </a:p>
        </p:txBody>
      </p:sp>
      <p:sp>
        <p:nvSpPr>
          <p:cNvPr id="50" name="Rectangle 1040"/>
          <p:cNvSpPr>
            <a:spLocks noChangeArrowheads="1"/>
          </p:cNvSpPr>
          <p:nvPr/>
        </p:nvSpPr>
        <p:spPr bwMode="auto">
          <a:xfrm>
            <a:off x="4699136" y="4010797"/>
            <a:ext cx="2020298" cy="1319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sz="1600" dirty="0"/>
              <a:t>RP* </a:t>
            </a:r>
            <a:r>
              <a:rPr lang="fr-FR" sz="1600" dirty="0" smtClean="0"/>
              <a:t> &amp; </a:t>
            </a:r>
            <a:r>
              <a:rPr lang="fr-FR" sz="1600" dirty="0" err="1" smtClean="0"/>
              <a:t>BigTable</a:t>
            </a:r>
            <a:endParaRPr lang="fr-FR" sz="1600" dirty="0"/>
          </a:p>
          <a:p>
            <a:pPr algn="ctr"/>
            <a:r>
              <a:rPr lang="fr-FR" sz="1600" dirty="0" err="1"/>
              <a:t>Kroll</a:t>
            </a:r>
            <a:r>
              <a:rPr lang="fr-FR" sz="1600" dirty="0"/>
              <a:t> &amp; </a:t>
            </a:r>
            <a:r>
              <a:rPr lang="fr-FR" sz="1600" dirty="0" err="1"/>
              <a:t>Widmayer</a:t>
            </a:r>
            <a:endParaRPr lang="fr-FR" sz="1600" dirty="0"/>
          </a:p>
          <a:p>
            <a:pPr algn="ctr"/>
            <a:r>
              <a:rPr lang="fr-FR" sz="1600" dirty="0" err="1"/>
              <a:t>Breitbart</a:t>
            </a:r>
            <a:r>
              <a:rPr lang="fr-FR" sz="1600" dirty="0"/>
              <a:t> &amp; </a:t>
            </a:r>
            <a:r>
              <a:rPr lang="fr-FR" sz="1600" dirty="0" err="1"/>
              <a:t>Vingralek</a:t>
            </a:r>
            <a:endParaRPr lang="fr-FR" sz="1600" dirty="0"/>
          </a:p>
          <a:p>
            <a:pPr algn="ctr"/>
            <a:r>
              <a:rPr lang="fr-FR" sz="1600" dirty="0" err="1" smtClean="0"/>
              <a:t>BigTable</a:t>
            </a:r>
            <a:r>
              <a:rPr lang="fr-FR" sz="1600" dirty="0" smtClean="0"/>
              <a:t>, </a:t>
            </a:r>
            <a:r>
              <a:rPr lang="fr-FR" sz="1600" dirty="0"/>
              <a:t>CTH*, IH</a:t>
            </a:r>
            <a:r>
              <a:rPr lang="fr-FR" sz="1600" dirty="0" smtClean="0"/>
              <a:t>*,</a:t>
            </a:r>
          </a:p>
          <a:p>
            <a:pPr algn="ctr"/>
            <a:r>
              <a:rPr lang="fr-FR" sz="1600" dirty="0" smtClean="0"/>
              <a:t>Azur…</a:t>
            </a:r>
            <a:endParaRPr lang="fr-FR" sz="2000" dirty="0"/>
          </a:p>
        </p:txBody>
      </p:sp>
      <p:grpSp>
        <p:nvGrpSpPr>
          <p:cNvPr id="51" name="Group 1039"/>
          <p:cNvGrpSpPr>
            <a:grpSpLocks/>
          </p:cNvGrpSpPr>
          <p:nvPr/>
        </p:nvGrpSpPr>
        <p:grpSpPr bwMode="auto">
          <a:xfrm>
            <a:off x="4435476" y="3916363"/>
            <a:ext cx="2545971" cy="1494820"/>
            <a:chOff x="2793" y="2467"/>
            <a:chExt cx="1545" cy="649"/>
          </a:xfrm>
        </p:grpSpPr>
        <p:sp>
          <p:nvSpPr>
            <p:cNvPr id="52" name="Rectangle 1040"/>
            <p:cNvSpPr>
              <a:spLocks noChangeArrowheads="1"/>
            </p:cNvSpPr>
            <p:nvPr/>
          </p:nvSpPr>
          <p:spPr bwMode="auto">
            <a:xfrm>
              <a:off x="2953" y="2508"/>
              <a:ext cx="1226" cy="5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1600" dirty="0"/>
                <a:t>RP* </a:t>
              </a:r>
              <a:r>
                <a:rPr lang="fr-FR" sz="1600" dirty="0" smtClean="0"/>
                <a:t> &amp; </a:t>
              </a:r>
              <a:r>
                <a:rPr lang="fr-FR" sz="1600" dirty="0" err="1" smtClean="0"/>
                <a:t>BigTable</a:t>
              </a:r>
              <a:endParaRPr lang="fr-FR" sz="1600" dirty="0"/>
            </a:p>
            <a:p>
              <a:pPr algn="ctr"/>
              <a:r>
                <a:rPr lang="fr-FR" sz="1600" dirty="0" err="1"/>
                <a:t>Kroll</a:t>
              </a:r>
              <a:r>
                <a:rPr lang="fr-FR" sz="1600" dirty="0"/>
                <a:t> &amp; </a:t>
              </a:r>
              <a:r>
                <a:rPr lang="fr-FR" sz="1600" dirty="0" err="1"/>
                <a:t>Widmayer</a:t>
              </a:r>
              <a:endParaRPr lang="fr-FR" sz="1600" dirty="0"/>
            </a:p>
            <a:p>
              <a:pPr algn="ctr"/>
              <a:r>
                <a:rPr lang="fr-FR" sz="1600" dirty="0" err="1"/>
                <a:t>Breitbart</a:t>
              </a:r>
              <a:r>
                <a:rPr lang="fr-FR" sz="1600" dirty="0"/>
                <a:t> &amp; </a:t>
              </a:r>
              <a:r>
                <a:rPr lang="fr-FR" sz="1600" dirty="0" err="1"/>
                <a:t>Vingralek</a:t>
              </a:r>
              <a:endParaRPr lang="fr-FR" sz="1600" dirty="0"/>
            </a:p>
            <a:p>
              <a:pPr algn="ctr"/>
              <a:r>
                <a:rPr lang="fr-FR" sz="1600" dirty="0" err="1" smtClean="0"/>
                <a:t>BigTable</a:t>
              </a:r>
              <a:r>
                <a:rPr lang="fr-FR" sz="1600" dirty="0" smtClean="0"/>
                <a:t>, </a:t>
              </a:r>
              <a:r>
                <a:rPr lang="fr-FR" sz="1600" dirty="0"/>
                <a:t>CTH*, IH</a:t>
              </a:r>
              <a:r>
                <a:rPr lang="fr-FR" sz="1600" dirty="0" smtClean="0"/>
                <a:t>*,</a:t>
              </a:r>
            </a:p>
            <a:p>
              <a:pPr algn="ctr"/>
              <a:r>
                <a:rPr lang="fr-FR" sz="1600" dirty="0" smtClean="0"/>
                <a:t>Azur…</a:t>
              </a:r>
              <a:endParaRPr lang="fr-FR" sz="2000" dirty="0"/>
            </a:p>
          </p:txBody>
        </p:sp>
        <p:sp>
          <p:nvSpPr>
            <p:cNvPr id="53" name="Oval 1041"/>
            <p:cNvSpPr>
              <a:spLocks noChangeArrowheads="1"/>
            </p:cNvSpPr>
            <p:nvPr/>
          </p:nvSpPr>
          <p:spPr bwMode="auto">
            <a:xfrm>
              <a:off x="2793" y="2467"/>
              <a:ext cx="1545" cy="649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0880"/>
            <a:ext cx="8208912" cy="705321"/>
          </a:xfrm>
        </p:spPr>
        <p:txBody>
          <a:bodyPr/>
          <a:lstStyle/>
          <a:p>
            <a:r>
              <a:rPr lang="fr-FR" dirty="0" smtClean="0"/>
              <a:t>Références</a:t>
            </a:r>
            <a:r>
              <a:rPr lang="en-US" dirty="0" smtClean="0"/>
              <a:t> aux SDDS (1/2013)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1776"/>
            <a:ext cx="8208912" cy="582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èche droite 2"/>
          <p:cNvSpPr/>
          <p:nvPr/>
        </p:nvSpPr>
        <p:spPr bwMode="auto">
          <a:xfrm>
            <a:off x="852289" y="2964295"/>
            <a:ext cx="504056" cy="43204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10880"/>
            <a:ext cx="8208912" cy="705321"/>
          </a:xfrm>
        </p:spPr>
        <p:txBody>
          <a:bodyPr/>
          <a:lstStyle/>
          <a:p>
            <a:r>
              <a:rPr lang="fr-FR" dirty="0" smtClean="0"/>
              <a:t>Références</a:t>
            </a:r>
            <a:r>
              <a:rPr lang="en-US" dirty="0" smtClean="0"/>
              <a:t> aux SDDS (1/2012)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55184" cy="530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 bwMode="auto">
          <a:xfrm rot="19619930">
            <a:off x="1045698" y="3013486"/>
            <a:ext cx="504056" cy="43204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2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5321"/>
          </a:xfrm>
        </p:spPr>
        <p:txBody>
          <a:bodyPr/>
          <a:lstStyle/>
          <a:p>
            <a:r>
              <a:rPr lang="fr-FR" dirty="0" smtClean="0"/>
              <a:t>Références</a:t>
            </a:r>
            <a:r>
              <a:rPr lang="en-US" dirty="0" smtClean="0"/>
              <a:t> aux SDDS (01/2011)</a:t>
            </a:r>
            <a:endParaRPr lang="en-US" dirty="0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lèche droite 4"/>
          <p:cNvSpPr/>
          <p:nvPr/>
        </p:nvSpPr>
        <p:spPr bwMode="auto">
          <a:xfrm rot="19619930">
            <a:off x="1115515" y="2645780"/>
            <a:ext cx="504056" cy="43204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0879"/>
            <a:ext cx="9144000" cy="705321"/>
          </a:xfrm>
        </p:spPr>
        <p:txBody>
          <a:bodyPr/>
          <a:lstStyle/>
          <a:p>
            <a:r>
              <a:rPr lang="fr-FR" dirty="0" smtClean="0"/>
              <a:t>Références</a:t>
            </a:r>
            <a:r>
              <a:rPr lang="en-US" dirty="0" smtClean="0"/>
              <a:t> aux SDDS (01/2013)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droite 4"/>
          <p:cNvSpPr/>
          <p:nvPr/>
        </p:nvSpPr>
        <p:spPr bwMode="auto">
          <a:xfrm rot="21013196">
            <a:off x="499733" y="2616127"/>
            <a:ext cx="736435" cy="38969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0879"/>
            <a:ext cx="9144000" cy="705321"/>
          </a:xfrm>
        </p:spPr>
        <p:txBody>
          <a:bodyPr/>
          <a:lstStyle/>
          <a:p>
            <a:r>
              <a:rPr lang="fr-FR" dirty="0" smtClean="0"/>
              <a:t>Références</a:t>
            </a:r>
            <a:r>
              <a:rPr lang="en-US" dirty="0" smtClean="0"/>
              <a:t> aux SDDS (01/2012)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6" y="1052736"/>
            <a:ext cx="9144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èche droite 3"/>
          <p:cNvSpPr/>
          <p:nvPr/>
        </p:nvSpPr>
        <p:spPr bwMode="auto">
          <a:xfrm rot="19056804">
            <a:off x="7696091" y="2480604"/>
            <a:ext cx="736435" cy="389699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9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63563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LH*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8177242" cy="4829196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b="1" dirty="0" smtClean="0"/>
              <a:t>1</a:t>
            </a:r>
            <a:r>
              <a:rPr lang="fr-FR" b="1" baseline="30000" dirty="0" smtClean="0"/>
              <a:t>ère</a:t>
            </a:r>
            <a:r>
              <a:rPr lang="fr-FR" b="1" dirty="0" smtClean="0"/>
              <a:t> SDDS connue</a:t>
            </a:r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Prouve la faisabilité d’une SDDS à partition </a:t>
            </a:r>
            <a:r>
              <a:rPr lang="fr-FR" dirty="0" err="1" smtClean="0"/>
              <a:t>scalable</a:t>
            </a:r>
            <a:r>
              <a:rPr lang="fr-FR" dirty="0" smtClean="0"/>
              <a:t> et distribuée par hachage </a:t>
            </a:r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Proposée par Litwin, Neimat, Schneider (ACM-</a:t>
            </a:r>
            <a:r>
              <a:rPr lang="fr-FR" dirty="0" err="1" smtClean="0"/>
              <a:t>Sigmod</a:t>
            </a:r>
            <a:r>
              <a:rPr lang="fr-FR" dirty="0" smtClean="0"/>
              <a:t> 1993), noté dans ce qui suit [LNS93]</a:t>
            </a:r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Présenté + en détail dans le journal ACM-Transactions on </a:t>
            </a:r>
            <a:r>
              <a:rPr lang="fr-FR" dirty="0" err="1" smtClean="0"/>
              <a:t>Database</a:t>
            </a:r>
            <a:r>
              <a:rPr lang="fr-FR" dirty="0" smtClean="0"/>
              <a:t> Systems</a:t>
            </a:r>
          </a:p>
          <a:p>
            <a:pPr lvl="1">
              <a:lnSpc>
                <a:spcPct val="80000"/>
              </a:lnSpc>
              <a:defRPr/>
            </a:pPr>
            <a:r>
              <a:rPr lang="fr-FR" dirty="0" smtClean="0"/>
              <a:t>ACM-TODS 96</a:t>
            </a:r>
          </a:p>
          <a:p>
            <a:pPr lvl="1">
              <a:lnSpc>
                <a:spcPct val="80000"/>
              </a:lnSpc>
              <a:defRPr/>
            </a:pPr>
            <a:r>
              <a:rPr lang="fr-FR" dirty="0" smtClean="0"/>
              <a:t>Le principal journal de recherche en </a:t>
            </a:r>
            <a:r>
              <a:rPr lang="fr-FR" dirty="0" err="1" smtClean="0"/>
              <a:t>BDs</a:t>
            </a:r>
            <a:r>
              <a:rPr lang="fr-FR" dirty="0" smtClean="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08912" cy="5400600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sz="3600" dirty="0" smtClean="0"/>
              <a:t>Ancêtre de l’organisation dite </a:t>
            </a:r>
            <a:r>
              <a:rPr lang="fr-FR" sz="3600" i="1" dirty="0" smtClean="0"/>
              <a:t>table/fichier clé – valeur </a:t>
            </a:r>
            <a:r>
              <a:rPr lang="fr-FR" sz="3600" dirty="0" smtClean="0"/>
              <a:t>dans les </a:t>
            </a:r>
            <a:r>
              <a:rPr lang="fr-FR" sz="3600" dirty="0" err="1" smtClean="0"/>
              <a:t>clouds</a:t>
            </a:r>
            <a:endParaRPr lang="fr-FR" sz="3600" dirty="0" smtClean="0"/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Nombreux variantes proposées depuis 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Voir la biblio sur le site CERIA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Aussi  ACM-TODS Oct. 06</a:t>
            </a:r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 Deux brevets US sur des versions de LH*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HPL, IBM </a:t>
            </a:r>
          </a:p>
          <a:p>
            <a:pPr>
              <a:lnSpc>
                <a:spcPct val="80000"/>
              </a:lnSpc>
              <a:defRPr/>
            </a:pPr>
            <a:r>
              <a:rPr lang="fr-FR" sz="3600" dirty="0" smtClean="0"/>
              <a:t> </a:t>
            </a:r>
            <a:r>
              <a:rPr lang="fr-FR" i="1" dirty="0" smtClean="0"/>
              <a:t>La SDDS la + performante pour l’accès par clé (primaire)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  </a:t>
            </a:r>
            <a:r>
              <a:rPr lang="fr-FR" sz="4000" dirty="0" smtClean="0"/>
              <a:t>Tout algorithme qui passe mal à l’échelle (« </a:t>
            </a:r>
            <a:r>
              <a:rPr lang="fr-FR" sz="4000" dirty="0" err="1" smtClean="0"/>
              <a:t>scale</a:t>
            </a:r>
            <a:r>
              <a:rPr lang="fr-FR" sz="4000" dirty="0" smtClean="0"/>
              <a:t> ») est désormais en général obsolète</a:t>
            </a:r>
          </a:p>
          <a:p>
            <a:pPr>
              <a:defRPr/>
            </a:pPr>
            <a:r>
              <a:rPr lang="fr-FR" sz="4000" dirty="0" smtClean="0"/>
              <a:t> On devra concevoir tout algorithme comme en général </a:t>
            </a:r>
            <a:r>
              <a:rPr lang="fr-FR" sz="4000" dirty="0" err="1" smtClean="0"/>
              <a:t>scalable</a:t>
            </a:r>
            <a:r>
              <a:rPr lang="fr-FR" sz="4000" dirty="0" smtClean="0"/>
              <a:t> et distribué</a:t>
            </a:r>
          </a:p>
          <a:p>
            <a:pPr>
              <a:defRPr/>
            </a:pPr>
            <a:r>
              <a:rPr lang="fr-FR" sz="4000" dirty="0" smtClean="0"/>
              <a:t> Le cas d’un seul nœud n’est désormais qu’un cas particulier</a:t>
            </a:r>
            <a:endParaRPr lang="fr-FR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0179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LH*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8001000" cy="4114800"/>
          </a:xfrm>
          <a:noFill/>
        </p:spPr>
        <p:txBody>
          <a:bodyPr/>
          <a:lstStyle/>
          <a:p>
            <a:pPr>
              <a:lnSpc>
                <a:spcPts val="4200"/>
              </a:lnSpc>
              <a:defRPr/>
            </a:pPr>
            <a:r>
              <a:rPr lang="fr-FR" dirty="0" smtClean="0"/>
              <a:t>Une SDDS basée sur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Hashing</a:t>
            </a:r>
            <a:r>
              <a:rPr lang="fr-FR" dirty="0" smtClean="0"/>
              <a:t> (LH)  </a:t>
            </a:r>
          </a:p>
          <a:p>
            <a:pPr lvl="1">
              <a:lnSpc>
                <a:spcPts val="4200"/>
              </a:lnSpc>
              <a:defRPr/>
            </a:pPr>
            <a:r>
              <a:rPr lang="fr-FR" sz="3200" dirty="0" err="1" smtClean="0"/>
              <a:t>Litwin</a:t>
            </a:r>
            <a:r>
              <a:rPr lang="fr-FR" sz="3200" dirty="0" smtClean="0"/>
              <a:t> 1978, (VLDB-78).</a:t>
            </a:r>
          </a:p>
          <a:p>
            <a:pPr>
              <a:lnSpc>
                <a:spcPts val="4200"/>
              </a:lnSpc>
              <a:defRPr/>
            </a:pPr>
            <a:r>
              <a:rPr lang="fr-FR" dirty="0" smtClean="0"/>
              <a:t>LH est décrit dans plusieurs livres, </a:t>
            </a:r>
            <a:r>
              <a:rPr lang="fr-FR" dirty="0" err="1" smtClean="0"/>
              <a:t>Wikipedia</a:t>
            </a:r>
            <a:r>
              <a:rPr lang="fr-FR" dirty="0" smtClean="0"/>
              <a:t>, NIST Dict. of  </a:t>
            </a:r>
            <a:r>
              <a:rPr lang="fr-FR" dirty="0" err="1" smtClean="0"/>
              <a:t>Algos</a:t>
            </a:r>
            <a:r>
              <a:rPr lang="fr-FR" dirty="0" smtClean="0"/>
              <a:t>…</a:t>
            </a:r>
          </a:p>
          <a:p>
            <a:pPr>
              <a:lnSpc>
                <a:spcPts val="4200"/>
              </a:lnSpc>
              <a:defRPr/>
            </a:pPr>
            <a:r>
              <a:rPr lang="fr-FR" dirty="0" smtClean="0"/>
              <a:t>L'article original est  réimprimé notamment dans:</a:t>
            </a:r>
          </a:p>
          <a:p>
            <a:pPr lvl="1">
              <a:lnSpc>
                <a:spcPts val="4200"/>
              </a:lnSpc>
              <a:defRPr/>
            </a:pPr>
            <a:r>
              <a:rPr lang="fr-FR" sz="3200" u="sng" dirty="0" err="1" smtClean="0">
                <a:solidFill>
                  <a:srgbClr val="FAFD00"/>
                </a:solidFill>
              </a:rPr>
              <a:t>Readings</a:t>
            </a:r>
            <a:r>
              <a:rPr lang="fr-FR" sz="3200" u="sng" dirty="0" smtClean="0">
                <a:solidFill>
                  <a:srgbClr val="FAFD00"/>
                </a:solidFill>
              </a:rPr>
              <a:t> in </a:t>
            </a:r>
            <a:r>
              <a:rPr lang="fr-FR" sz="3200" u="sng" dirty="0" err="1" smtClean="0">
                <a:solidFill>
                  <a:srgbClr val="FAFD00"/>
                </a:solidFill>
              </a:rPr>
              <a:t>Databases</a:t>
            </a:r>
            <a:r>
              <a:rPr lang="fr-FR" sz="3200" u="sng" dirty="0" smtClean="0">
                <a:solidFill>
                  <a:srgbClr val="FAFD00"/>
                </a:solidFill>
              </a:rPr>
              <a:t>.</a:t>
            </a:r>
            <a:r>
              <a:rPr lang="fr-FR" sz="3200" dirty="0" smtClean="0">
                <a:solidFill>
                  <a:srgbClr val="FAFD00"/>
                </a:solidFill>
              </a:rPr>
              <a:t> M. </a:t>
            </a:r>
            <a:r>
              <a:rPr lang="fr-FR" sz="3200" dirty="0" err="1" smtClean="0">
                <a:solidFill>
                  <a:srgbClr val="FAFD00"/>
                </a:solidFill>
              </a:rPr>
              <a:t>Stonebraker</a:t>
            </a:r>
            <a:r>
              <a:rPr lang="fr-FR" sz="3200" dirty="0" smtClean="0">
                <a:solidFill>
                  <a:srgbClr val="FAFD00"/>
                </a:solidFill>
              </a:rPr>
              <a:t> (</a:t>
            </a:r>
            <a:r>
              <a:rPr lang="fr-FR" sz="3200" dirty="0" err="1" smtClean="0">
                <a:solidFill>
                  <a:srgbClr val="FAFD00"/>
                </a:solidFill>
              </a:rPr>
              <a:t>ed</a:t>
            </a:r>
            <a:r>
              <a:rPr lang="fr-FR" sz="3200" dirty="0" smtClean="0">
                <a:solidFill>
                  <a:srgbClr val="FAFD00"/>
                </a:solidFill>
              </a:rPr>
              <a:t>.). 2nd édition. Morgan-Kaufmann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63563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LH*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01000" cy="41148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LH est utilisé dans de nombreux produits </a:t>
            </a:r>
          </a:p>
          <a:p>
            <a:pPr lvl="1">
              <a:defRPr/>
            </a:pPr>
            <a:r>
              <a:rPr lang="fr-FR" dirty="0" smtClean="0"/>
              <a:t> </a:t>
            </a:r>
            <a:r>
              <a:rPr lang="fr-FR" sz="3200" dirty="0" err="1" smtClean="0">
                <a:solidFill>
                  <a:srgbClr val="FAFD00"/>
                </a:solidFill>
              </a:rPr>
              <a:t>Postgres</a:t>
            </a:r>
            <a:r>
              <a:rPr lang="fr-FR" sz="3200" dirty="0" smtClean="0">
                <a:solidFill>
                  <a:srgbClr val="FAFD00"/>
                </a:solidFill>
              </a:rPr>
              <a:t>, MySQL, </a:t>
            </a:r>
            <a:r>
              <a:rPr lang="fr-FR" sz="3200" dirty="0" smtClean="0">
                <a:solidFill>
                  <a:schemeClr val="tx2"/>
                </a:solidFill>
              </a:rPr>
              <a:t>MS Inf. Server, SQL Server, </a:t>
            </a:r>
            <a:r>
              <a:rPr lang="fr-FR" sz="3200" dirty="0" err="1" smtClean="0">
                <a:solidFill>
                  <a:schemeClr val="tx2"/>
                </a:solidFill>
              </a:rPr>
              <a:t>DbLibrary</a:t>
            </a:r>
            <a:r>
              <a:rPr lang="fr-FR" sz="3200" dirty="0" smtClean="0">
                <a:solidFill>
                  <a:schemeClr val="tx2"/>
                </a:solidFill>
              </a:rPr>
              <a:t> (Oracle), </a:t>
            </a:r>
            <a:r>
              <a:rPr lang="fr-FR" sz="3200" dirty="0" err="1" smtClean="0">
                <a:solidFill>
                  <a:schemeClr val="tx2"/>
                </a:solidFill>
              </a:rPr>
              <a:t>Nescape</a:t>
            </a:r>
            <a:r>
              <a:rPr lang="fr-FR" sz="3200" dirty="0" smtClean="0">
                <a:solidFill>
                  <a:schemeClr val="tx2"/>
                </a:solidFill>
              </a:rPr>
              <a:t> Suite, Frontpage, </a:t>
            </a:r>
            <a:r>
              <a:rPr lang="fr-FR" sz="3200" dirty="0" err="1" smtClean="0">
                <a:solidFill>
                  <a:schemeClr val="tx2"/>
                </a:solidFill>
              </a:rPr>
              <a:t>MsExchange</a:t>
            </a:r>
            <a:endParaRPr lang="fr-FR" sz="3200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fr-FR" sz="3600" dirty="0" smtClean="0"/>
              <a:t> LH fait </a:t>
            </a:r>
            <a:r>
              <a:rPr lang="fr-FR" sz="3600" dirty="0"/>
              <a:t>p</a:t>
            </a:r>
            <a:r>
              <a:rPr lang="fr-FR" sz="3600" dirty="0" smtClean="0"/>
              <a:t>artie standard d’un curriculum en structures de données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99531216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33655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Rappel sur LH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53340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Un algorithme d'hachage extensible</a:t>
            </a:r>
          </a:p>
          <a:p>
            <a:pPr>
              <a:defRPr/>
            </a:pPr>
            <a:r>
              <a:rPr lang="fr-FR" sz="3600" dirty="0"/>
              <a:t> </a:t>
            </a:r>
            <a:r>
              <a:rPr lang="fr-FR" sz="3600" dirty="0" smtClean="0"/>
              <a:t>On étend progressivement l'espace d'adressage primaire </a:t>
            </a:r>
            <a:endParaRPr lang="fr-FR" sz="3600" dirty="0"/>
          </a:p>
          <a:p>
            <a:pPr>
              <a:defRPr/>
            </a:pPr>
            <a:r>
              <a:rPr lang="fr-FR" sz="3600" dirty="0" smtClean="0"/>
              <a:t>Pour éviter les avatars de hachage classique </a:t>
            </a:r>
          </a:p>
          <a:p>
            <a:pPr lvl="1">
              <a:defRPr/>
            </a:pPr>
            <a:r>
              <a:rPr lang="fr-FR" sz="3600" dirty="0"/>
              <a:t>L</a:t>
            </a:r>
            <a:r>
              <a:rPr lang="fr-FR" sz="3600" dirty="0" smtClean="0"/>
              <a:t>'accumulation de débordements</a:t>
            </a:r>
          </a:p>
          <a:p>
            <a:pPr lvl="1">
              <a:defRPr/>
            </a:pPr>
            <a:r>
              <a:rPr lang="fr-FR" sz="3600" dirty="0"/>
              <a:t>L</a:t>
            </a:r>
            <a:r>
              <a:rPr lang="fr-FR" sz="3600" dirty="0" smtClean="0"/>
              <a:t>a détérioration progressive de performances d'accès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Rappel sur LH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052736"/>
            <a:ext cx="8136904" cy="53340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Le fichier consiste de cases de capacité </a:t>
            </a:r>
            <a:r>
              <a:rPr lang="fr-FR" i="1" dirty="0" smtClean="0"/>
              <a:t>b</a:t>
            </a:r>
            <a:r>
              <a:rPr lang="fr-FR" dirty="0" smtClean="0"/>
              <a:t> &gt;&gt; 1</a:t>
            </a:r>
          </a:p>
          <a:p>
            <a:pPr>
              <a:defRPr/>
            </a:pPr>
            <a:r>
              <a:rPr lang="fr-FR" dirty="0" smtClean="0"/>
              <a:t>Hachage par division </a:t>
            </a:r>
            <a:r>
              <a:rPr lang="fr-FR" i="1" dirty="0" smtClean="0"/>
              <a:t>h</a:t>
            </a:r>
            <a:r>
              <a:rPr lang="fr-FR" i="1" baseline="-25000" dirty="0" smtClean="0"/>
              <a:t>i</a:t>
            </a:r>
            <a:r>
              <a:rPr lang="fr-FR" i="1" dirty="0" smtClean="0"/>
              <a:t> : c -&gt; c</a:t>
            </a:r>
            <a:r>
              <a:rPr lang="fr-FR" dirty="0" smtClean="0"/>
              <a:t> </a:t>
            </a:r>
            <a:r>
              <a:rPr lang="fr-FR" dirty="0" err="1" smtClean="0"/>
              <a:t>mod</a:t>
            </a:r>
            <a:r>
              <a:rPr lang="fr-FR" dirty="0" smtClean="0"/>
              <a:t> 2</a:t>
            </a:r>
            <a:r>
              <a:rPr lang="fr-FR" i="1" baseline="30000" dirty="0" smtClean="0"/>
              <a:t>i </a:t>
            </a:r>
            <a:r>
              <a:rPr lang="fr-FR" i="1" dirty="0"/>
              <a:t>M</a:t>
            </a:r>
            <a:r>
              <a:rPr lang="fr-FR" dirty="0" smtClean="0"/>
              <a:t> donne l'adresse </a:t>
            </a:r>
            <a:r>
              <a:rPr lang="fr-FR" i="1" dirty="0" smtClean="0"/>
              <a:t>h (c)</a:t>
            </a:r>
            <a:r>
              <a:rPr lang="fr-FR" dirty="0" smtClean="0"/>
              <a:t> de la clé </a:t>
            </a:r>
            <a:r>
              <a:rPr lang="fr-FR" i="1" dirty="0" smtClean="0"/>
              <a:t>c</a:t>
            </a:r>
            <a:r>
              <a:rPr lang="fr-FR" dirty="0" smtClean="0"/>
              <a:t>.</a:t>
            </a:r>
          </a:p>
          <a:p>
            <a:pPr>
              <a:defRPr/>
            </a:pPr>
            <a:r>
              <a:rPr lang="fr-FR" i="1" dirty="0" smtClean="0"/>
              <a:t>M </a:t>
            </a:r>
            <a:r>
              <a:rPr lang="fr-FR" dirty="0" smtClean="0"/>
              <a:t>est le nombre initial de cases. </a:t>
            </a:r>
          </a:p>
          <a:p>
            <a:pPr>
              <a:defRPr/>
            </a:pPr>
            <a:r>
              <a:rPr lang="fr-FR" dirty="0" smtClean="0"/>
              <a:t>En général, </a:t>
            </a:r>
            <a:r>
              <a:rPr lang="fr-FR" i="1" dirty="0" smtClean="0"/>
              <a:t>M</a:t>
            </a:r>
            <a:r>
              <a:rPr lang="fr-FR" dirty="0" smtClean="0"/>
              <a:t> =1. Mais, il peut être utile d’avoir </a:t>
            </a:r>
            <a:r>
              <a:rPr lang="fr-FR" i="1" dirty="0" smtClean="0"/>
              <a:t>M</a:t>
            </a:r>
            <a:r>
              <a:rPr lang="fr-FR" dirty="0" smtClean="0"/>
              <a:t> &gt; 1 </a:t>
            </a:r>
          </a:p>
          <a:p>
            <a:pPr>
              <a:defRPr/>
            </a:pPr>
            <a:r>
              <a:rPr lang="fr-FR" dirty="0" smtClean="0"/>
              <a:t>Tout particulièrement </a:t>
            </a:r>
            <a:r>
              <a:rPr lang="fr-FR" i="1" dirty="0" smtClean="0"/>
              <a:t>M</a:t>
            </a:r>
            <a:r>
              <a:rPr lang="fr-FR" dirty="0"/>
              <a:t> </a:t>
            </a:r>
            <a:r>
              <a:rPr lang="fr-FR" dirty="0" smtClean="0"/>
              <a:t>étant un nombre premier </a:t>
            </a:r>
          </a:p>
          <a:p>
            <a:pPr lvl="1">
              <a:defRPr/>
            </a:pPr>
            <a:r>
              <a:rPr lang="fr-FR" sz="3200" dirty="0" smtClean="0"/>
              <a:t>Pourquoi ?</a:t>
            </a:r>
          </a:p>
        </p:txBody>
      </p:sp>
    </p:spTree>
    <p:extLst>
      <p:ext uri="{BB962C8B-B14F-4D97-AF65-F5344CB8AC3E}">
        <p14:creationId xmlns:p14="http://schemas.microsoft.com/office/powerpoint/2010/main" val="17776825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Rappel sur LH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280920" cy="53340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On éclate une case </a:t>
            </a:r>
            <a:r>
              <a:rPr lang="fr-FR" i="1" dirty="0" smtClean="0"/>
              <a:t>n </a:t>
            </a:r>
            <a:r>
              <a:rPr lang="fr-FR" dirty="0" smtClean="0"/>
              <a:t>en remplaçant h</a:t>
            </a:r>
            <a:r>
              <a:rPr lang="fr-FR" i="1" baseline="-25000" dirty="0" smtClean="0"/>
              <a:t>i</a:t>
            </a:r>
            <a:r>
              <a:rPr lang="fr-FR" dirty="0" smtClean="0"/>
              <a:t> pour la case </a:t>
            </a:r>
            <a:r>
              <a:rPr lang="fr-FR" i="1" dirty="0" smtClean="0"/>
              <a:t>n </a:t>
            </a:r>
            <a:r>
              <a:rPr lang="fr-FR" dirty="0" smtClean="0"/>
              <a:t>avec </a:t>
            </a:r>
            <a:r>
              <a:rPr lang="fr-FR" i="1" dirty="0" smtClean="0"/>
              <a:t>h </a:t>
            </a:r>
            <a:r>
              <a:rPr lang="fr-FR" i="1" baseline="-25000" dirty="0" smtClean="0"/>
              <a:t>i</a:t>
            </a:r>
            <a:r>
              <a:rPr lang="fr-FR" baseline="-25000" dirty="0" smtClean="0"/>
              <a:t>+1 </a:t>
            </a:r>
            <a:r>
              <a:rPr lang="fr-FR" dirty="0" smtClean="0"/>
              <a:t>; </a:t>
            </a:r>
            <a:r>
              <a:rPr lang="fr-FR" i="1" dirty="0" smtClean="0"/>
              <a:t>i = </a:t>
            </a:r>
            <a:r>
              <a:rPr lang="fr-FR" dirty="0" smtClean="0"/>
              <a:t>0,1,..</a:t>
            </a:r>
            <a:endParaRPr lang="fr-FR" baseline="-25000" dirty="0" smtClean="0"/>
          </a:p>
          <a:p>
            <a:pPr>
              <a:defRPr/>
            </a:pPr>
            <a:r>
              <a:rPr lang="fr-FR" dirty="0" smtClean="0"/>
              <a:t>En moyenne, </a:t>
            </a:r>
            <a:r>
              <a:rPr lang="fr-FR" i="1" dirty="0" smtClean="0"/>
              <a:t>b / 2 </a:t>
            </a:r>
            <a:r>
              <a:rPr lang="fr-FR" dirty="0" smtClean="0"/>
              <a:t>de clés s'en vont vers une nouvelle case</a:t>
            </a:r>
          </a:p>
          <a:p>
            <a:pPr>
              <a:defRPr/>
            </a:pPr>
            <a:r>
              <a:rPr lang="fr-FR" i="1" dirty="0" smtClean="0"/>
              <a:t>Une et une seule !</a:t>
            </a:r>
          </a:p>
          <a:p>
            <a:pPr>
              <a:defRPr/>
            </a:pPr>
            <a:r>
              <a:rPr lang="fr-FR" dirty="0" smtClean="0"/>
              <a:t>Propriété de hachage par division </a:t>
            </a:r>
          </a:p>
          <a:p>
            <a:pPr lvl="1">
              <a:defRPr/>
            </a:pPr>
            <a:r>
              <a:rPr lang="fr-FR" sz="3200" dirty="0"/>
              <a:t>T</a:t>
            </a:r>
            <a:r>
              <a:rPr lang="fr-FR" sz="3200" dirty="0" smtClean="0"/>
              <a:t>rouvée semble-t-il par J. </a:t>
            </a:r>
            <a:r>
              <a:rPr lang="fr-FR" sz="3200" dirty="0" err="1" smtClean="0"/>
              <a:t>Ullman</a:t>
            </a:r>
            <a:r>
              <a:rPr lang="fr-FR" sz="3200" dirty="0" smtClean="0"/>
              <a:t> (</a:t>
            </a:r>
            <a:r>
              <a:rPr lang="fr-FR" sz="3200" dirty="0" err="1" smtClean="0"/>
              <a:t>Stanford</a:t>
            </a:r>
            <a:r>
              <a:rPr lang="fr-FR" sz="3200" dirty="0" smtClean="0"/>
              <a:t>)</a:t>
            </a:r>
          </a:p>
          <a:p>
            <a:pPr>
              <a:defRPr/>
            </a:pPr>
            <a:r>
              <a:rPr lang="fr-FR" dirty="0" smtClean="0"/>
              <a:t>Voir le livre</a:t>
            </a:r>
          </a:p>
          <a:p>
            <a:pPr marL="457200" lvl="1" indent="0">
              <a:buNone/>
              <a:defRPr/>
            </a:pPr>
            <a:r>
              <a:rPr lang="en-US" sz="2000" dirty="0">
                <a:hlinkClick r:id="rId4"/>
              </a:rPr>
              <a:t>http://www.download-web.org/servers.php?acode=49af3b640275c9b552a5f3f3d96a6062&amp;q=data+structures+and+algorithms+aho+ullman</a:t>
            </a:r>
            <a:r>
              <a:rPr lang="fr-FR" sz="20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3099489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Rappel sur LH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7772400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Un éclatement a lieu quand une case déborde</a:t>
            </a:r>
          </a:p>
          <a:p>
            <a:pPr>
              <a:defRPr/>
            </a:pPr>
            <a:r>
              <a:rPr lang="fr-FR" sz="3600" dirty="0" smtClean="0">
                <a:solidFill>
                  <a:schemeClr val="tx2"/>
                </a:solidFill>
              </a:rPr>
              <a:t>On n'éclate pas la case qui déborde, mais celle pointée par un pointer </a:t>
            </a:r>
            <a:r>
              <a:rPr lang="fr-FR" sz="3600" i="1" dirty="0" smtClean="0">
                <a:solidFill>
                  <a:schemeClr val="tx2"/>
                </a:solidFill>
              </a:rPr>
              <a:t>n</a:t>
            </a:r>
            <a:r>
              <a:rPr lang="fr-FR" sz="3600" dirty="0" smtClean="0">
                <a:solidFill>
                  <a:schemeClr val="tx2"/>
                </a:solidFill>
              </a:rPr>
              <a:t>.</a:t>
            </a:r>
          </a:p>
          <a:p>
            <a:pPr>
              <a:defRPr/>
            </a:pPr>
            <a:r>
              <a:rPr lang="fr-FR" sz="3600" i="1" dirty="0" smtClean="0"/>
              <a:t>n </a:t>
            </a:r>
            <a:r>
              <a:rPr lang="fr-FR" sz="3600" dirty="0" smtClean="0"/>
              <a:t>évolue : 0, 0,1, 0,1,2, 0,1..,3, 0,..,7, 0,..,2</a:t>
            </a:r>
            <a:r>
              <a:rPr lang="fr-FR" sz="3600" i="1" baseline="30000" dirty="0" smtClean="0"/>
              <a:t>i </a:t>
            </a:r>
            <a:r>
              <a:rPr lang="fr-FR" sz="3600" i="1" dirty="0" smtClean="0"/>
              <a:t>N</a:t>
            </a:r>
            <a:r>
              <a:rPr lang="fr-FR" sz="3600" dirty="0" smtClean="0"/>
              <a:t>, 0..</a:t>
            </a:r>
          </a:p>
          <a:p>
            <a:pPr>
              <a:defRPr/>
            </a:pPr>
            <a:r>
              <a:rPr lang="fr-FR" sz="3600" dirty="0" smtClean="0"/>
              <a:t>Ces principes évitent l'existence d'un index, caractéristique  d'autres </a:t>
            </a:r>
            <a:r>
              <a:rPr lang="fr-FR" sz="3600" dirty="0" err="1" smtClean="0"/>
              <a:t>algos</a:t>
            </a:r>
            <a:r>
              <a:rPr lang="fr-FR" sz="3600" dirty="0" smtClean="0"/>
              <a:t> de hachage extensible.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357313" y="2195513"/>
            <a:ext cx="485775" cy="191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35</a:t>
            </a:r>
          </a:p>
          <a:p>
            <a:r>
              <a:rPr lang="fr-FR"/>
              <a:t>12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  <a:p>
            <a:r>
              <a:rPr lang="fr-FR"/>
              <a:t>24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301" name="Oval 5"/>
          <p:cNvSpPr>
            <a:spLocks noChangeArrowheads="1"/>
          </p:cNvSpPr>
          <p:nvPr/>
        </p:nvSpPr>
        <p:spPr bwMode="auto">
          <a:xfrm>
            <a:off x="1987550" y="5111750"/>
            <a:ext cx="2273300" cy="7493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2195513" y="5243513"/>
            <a:ext cx="1689100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b="1" i="1">
                <a:solidFill>
                  <a:srgbClr val="1D01C3"/>
                </a:solidFill>
              </a:rPr>
              <a:t>h</a:t>
            </a:r>
            <a:r>
              <a:rPr lang="fr-FR" b="1" baseline="-25000">
                <a:solidFill>
                  <a:srgbClr val="1D01C3"/>
                </a:solidFill>
              </a:rPr>
              <a:t>0 </a:t>
            </a:r>
            <a:r>
              <a:rPr lang="fr-FR" b="1">
                <a:solidFill>
                  <a:srgbClr val="1D01C3"/>
                </a:solidFill>
              </a:rPr>
              <a:t> </a:t>
            </a:r>
            <a:r>
              <a:rPr lang="fr-FR" b="1" i="1">
                <a:solidFill>
                  <a:srgbClr val="1D01C3"/>
                </a:solidFill>
              </a:rPr>
              <a:t> ;  n = </a:t>
            </a:r>
            <a:r>
              <a:rPr lang="fr-FR" b="1">
                <a:solidFill>
                  <a:srgbClr val="1D01C3"/>
                </a:solidFill>
              </a:rPr>
              <a:t>0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6843713" y="2089150"/>
            <a:ext cx="1538287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000" i="1"/>
              <a:t>N = </a:t>
            </a:r>
            <a:r>
              <a:rPr lang="fr-FR" sz="2000"/>
              <a:t>1</a:t>
            </a:r>
          </a:p>
          <a:p>
            <a:pPr>
              <a:defRPr/>
            </a:pPr>
            <a:r>
              <a:rPr lang="fr-FR" sz="2000" i="1"/>
              <a:t>b </a:t>
            </a:r>
            <a:r>
              <a:rPr lang="fr-FR" sz="2000"/>
              <a:t>= 4</a:t>
            </a:r>
          </a:p>
          <a:p>
            <a:pPr>
              <a:defRPr/>
            </a:pPr>
            <a:r>
              <a:rPr lang="fr-FR" sz="2000" i="1"/>
              <a:t>i </a:t>
            </a:r>
            <a:r>
              <a:rPr lang="fr-FR" sz="2000"/>
              <a:t>= 0</a:t>
            </a:r>
            <a:endParaRPr lang="fr-FR" sz="2000" i="1"/>
          </a:p>
          <a:p>
            <a:pPr>
              <a:defRPr/>
            </a:pPr>
            <a:r>
              <a:rPr lang="fr-FR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i="1"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600200" y="49022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357313" y="2195513"/>
            <a:ext cx="485775" cy="191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35</a:t>
            </a:r>
          </a:p>
          <a:p>
            <a:r>
              <a:rPr lang="fr-FR"/>
              <a:t>12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  <a:p>
            <a:r>
              <a:rPr lang="fr-FR"/>
              <a:t>24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1987550" y="5111750"/>
            <a:ext cx="2273300" cy="7493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2195513" y="5243513"/>
            <a:ext cx="1689100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b="1" i="1">
                <a:solidFill>
                  <a:schemeClr val="accent2"/>
                </a:solidFill>
              </a:rPr>
              <a:t>h</a:t>
            </a:r>
            <a:r>
              <a:rPr lang="fr-FR" b="1" baseline="-25000">
                <a:solidFill>
                  <a:schemeClr val="accent2"/>
                </a:solidFill>
              </a:rPr>
              <a:t>1 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 i="1">
                <a:solidFill>
                  <a:schemeClr val="accent2"/>
                </a:solidFill>
              </a:rPr>
              <a:t> ;  n = </a:t>
            </a:r>
            <a:r>
              <a:rPr lang="fr-FR" b="1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843713" y="2089150"/>
            <a:ext cx="1538287" cy="136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000" i="1"/>
              <a:t>N = </a:t>
            </a:r>
            <a:r>
              <a:rPr lang="fr-FR" sz="2000"/>
              <a:t>1</a:t>
            </a:r>
          </a:p>
          <a:p>
            <a:pPr>
              <a:defRPr/>
            </a:pPr>
            <a:r>
              <a:rPr lang="fr-FR" sz="2000" i="1"/>
              <a:t>b </a:t>
            </a:r>
            <a:r>
              <a:rPr lang="fr-FR" sz="2000"/>
              <a:t>= 4</a:t>
            </a:r>
          </a:p>
          <a:p>
            <a:pPr>
              <a:defRPr/>
            </a:pPr>
            <a:r>
              <a:rPr lang="fr-FR" sz="2000" i="1"/>
              <a:t>i </a:t>
            </a:r>
            <a:r>
              <a:rPr lang="fr-FR" sz="2000"/>
              <a:t>= 0</a:t>
            </a:r>
            <a:endParaRPr lang="fr-FR" sz="2000" i="1"/>
          </a:p>
          <a:p>
            <a:pPr>
              <a:defRPr/>
            </a:pPr>
            <a:r>
              <a:rPr lang="fr-FR" i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baseline="-2500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fr-FR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i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baseline="3000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1600200" y="49022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357313" y="3262313"/>
            <a:ext cx="485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12</a:t>
            </a:r>
          </a:p>
          <a:p>
            <a:r>
              <a:rPr lang="fr-FR"/>
              <a:t>24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349" name="Oval 5"/>
          <p:cNvSpPr>
            <a:spLocks noChangeArrowheads="1"/>
          </p:cNvSpPr>
          <p:nvPr/>
        </p:nvSpPr>
        <p:spPr bwMode="auto">
          <a:xfrm>
            <a:off x="1987550" y="5111750"/>
            <a:ext cx="2273300" cy="7493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195513" y="5243513"/>
            <a:ext cx="1689100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b="1" i="1">
                <a:solidFill>
                  <a:srgbClr val="1D01C3"/>
                </a:solidFill>
              </a:rPr>
              <a:t>h</a:t>
            </a:r>
            <a:r>
              <a:rPr lang="fr-FR" b="1" baseline="-25000">
                <a:solidFill>
                  <a:srgbClr val="1D01C3"/>
                </a:solidFill>
              </a:rPr>
              <a:t>1 </a:t>
            </a:r>
            <a:r>
              <a:rPr lang="fr-FR" b="1">
                <a:solidFill>
                  <a:srgbClr val="1D01C3"/>
                </a:solidFill>
              </a:rPr>
              <a:t> </a:t>
            </a:r>
            <a:r>
              <a:rPr lang="fr-FR" b="1" i="1">
                <a:solidFill>
                  <a:srgbClr val="1D01C3"/>
                </a:solidFill>
              </a:rPr>
              <a:t> ;  n = </a:t>
            </a:r>
            <a:r>
              <a:rPr lang="fr-FR" b="1">
                <a:solidFill>
                  <a:srgbClr val="1D01C3"/>
                </a:solidFill>
              </a:rPr>
              <a:t>0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6843713" y="2043113"/>
            <a:ext cx="1768475" cy="161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i="1"/>
              <a:t>N = </a:t>
            </a:r>
            <a:r>
              <a:rPr lang="fr-FR"/>
              <a:t>1</a:t>
            </a:r>
          </a:p>
          <a:p>
            <a:pPr>
              <a:defRPr/>
            </a:pPr>
            <a:r>
              <a:rPr lang="fr-FR" i="1"/>
              <a:t>b </a:t>
            </a:r>
            <a:r>
              <a:rPr lang="fr-FR"/>
              <a:t>= 4</a:t>
            </a:r>
          </a:p>
          <a:p>
            <a:pPr>
              <a:defRPr/>
            </a:pPr>
            <a:r>
              <a:rPr lang="fr-FR" i="1">
                <a:solidFill>
                  <a:srgbClr val="00DFCA"/>
                </a:solidFill>
              </a:rPr>
              <a:t>i = </a:t>
            </a:r>
            <a:r>
              <a:rPr lang="fr-FR">
                <a:solidFill>
                  <a:srgbClr val="00DFCA"/>
                </a:solidFill>
              </a:rPr>
              <a:t>1</a:t>
            </a:r>
            <a:endParaRPr lang="fr-FR" i="1">
              <a:solidFill>
                <a:srgbClr val="00DFCA"/>
              </a:solidFill>
            </a:endParaRPr>
          </a:p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2119313" y="2957513"/>
            <a:ext cx="4857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35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987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2195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1600200" y="49784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1357313" y="2576513"/>
            <a:ext cx="485775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32</a:t>
            </a:r>
          </a:p>
          <a:p>
            <a:r>
              <a:rPr lang="fr-FR">
                <a:solidFill>
                  <a:srgbClr val="EAEC5E"/>
                </a:solidFill>
              </a:rPr>
              <a:t>58</a:t>
            </a:r>
            <a:endParaRPr lang="fr-FR"/>
          </a:p>
          <a:p>
            <a:r>
              <a:rPr lang="fr-FR"/>
              <a:t>12</a:t>
            </a:r>
          </a:p>
          <a:p>
            <a:r>
              <a:rPr lang="fr-FR"/>
              <a:t>24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843713" y="2043113"/>
            <a:ext cx="1768475" cy="161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i="1"/>
              <a:t>N = </a:t>
            </a:r>
            <a:r>
              <a:rPr lang="fr-FR"/>
              <a:t>1</a:t>
            </a:r>
          </a:p>
          <a:p>
            <a:pPr>
              <a:defRPr/>
            </a:pPr>
            <a:r>
              <a:rPr lang="fr-FR" i="1"/>
              <a:t>b </a:t>
            </a:r>
            <a:r>
              <a:rPr lang="fr-FR"/>
              <a:t>= 4</a:t>
            </a:r>
          </a:p>
          <a:p>
            <a:pPr>
              <a:defRPr/>
            </a:pPr>
            <a:r>
              <a:rPr lang="fr-FR" i="1"/>
              <a:t>i =</a:t>
            </a:r>
            <a:r>
              <a:rPr lang="fr-FR"/>
              <a:t> 1</a:t>
            </a:r>
          </a:p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119313" y="2195513"/>
            <a:ext cx="485775" cy="191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tx2"/>
                </a:solidFill>
              </a:rPr>
              <a:t>21</a:t>
            </a:r>
            <a:endParaRPr lang="fr-FR"/>
          </a:p>
          <a:p>
            <a:r>
              <a:rPr lang="fr-FR">
                <a:solidFill>
                  <a:srgbClr val="EAEC5E"/>
                </a:solidFill>
              </a:rPr>
              <a:t>11</a:t>
            </a:r>
            <a:endParaRPr lang="fr-FR"/>
          </a:p>
          <a:p>
            <a:r>
              <a:rPr lang="fr-FR"/>
              <a:t>35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1987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195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1600200" y="49784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1433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8380" name="Line 12"/>
          <p:cNvSpPr>
            <a:spLocks noChangeShapeType="1"/>
          </p:cNvSpPr>
          <p:nvPr/>
        </p:nvSpPr>
        <p:spPr bwMode="auto">
          <a:xfrm>
            <a:off x="2362200" y="49657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2195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r>
              <a:rPr lang="fr-FR" dirty="0" err="1" smtClean="0"/>
              <a:t>Clouds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97761" cy="4536504"/>
          </a:xfrm>
        </p:spPr>
      </p:pic>
      <p:sp>
        <p:nvSpPr>
          <p:cNvPr id="5" name="ZoneTexte 4"/>
          <p:cNvSpPr txBox="1"/>
          <p:nvPr/>
        </p:nvSpPr>
        <p:spPr>
          <a:xfrm>
            <a:off x="315761" y="5589240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Une nouvelle techno apparaît et  </a:t>
            </a:r>
          </a:p>
          <a:p>
            <a:pPr algn="ctr"/>
            <a:r>
              <a:rPr lang="fr-FR" sz="2800" b="1" dirty="0" smtClean="0"/>
              <a:t>commence à rayonner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84550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357313" y="2957513"/>
            <a:ext cx="4857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32</a:t>
            </a:r>
          </a:p>
          <a:p>
            <a:r>
              <a:rPr lang="fr-FR"/>
              <a:t>12</a:t>
            </a:r>
          </a:p>
          <a:p>
            <a:r>
              <a:rPr lang="fr-FR"/>
              <a:t>24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43713" y="2043113"/>
            <a:ext cx="1768475" cy="161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i="1"/>
              <a:t>N = </a:t>
            </a:r>
            <a:r>
              <a:rPr lang="fr-FR"/>
              <a:t>1</a:t>
            </a:r>
          </a:p>
          <a:p>
            <a:pPr>
              <a:defRPr/>
            </a:pPr>
            <a:r>
              <a:rPr lang="fr-FR" i="1"/>
              <a:t>b </a:t>
            </a:r>
            <a:r>
              <a:rPr lang="fr-FR"/>
              <a:t>= 4</a:t>
            </a:r>
          </a:p>
          <a:p>
            <a:pPr>
              <a:defRPr/>
            </a:pPr>
            <a:r>
              <a:rPr lang="fr-FR" i="1"/>
              <a:t>i </a:t>
            </a:r>
            <a:r>
              <a:rPr lang="fr-FR"/>
              <a:t>= 1</a:t>
            </a:r>
            <a:endParaRPr lang="fr-FR" i="1"/>
          </a:p>
          <a:p>
            <a:pPr>
              <a:defRPr/>
            </a:pPr>
            <a:r>
              <a:rPr lang="fr-FR" sz="2800" i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 sz="280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 baseline="30000">
                <a:solidFill>
                  <a:srgbClr val="00DFC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119313" y="2195513"/>
            <a:ext cx="485775" cy="1914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21</a:t>
            </a:r>
          </a:p>
          <a:p>
            <a:r>
              <a:rPr lang="fr-FR"/>
              <a:t>11</a:t>
            </a:r>
          </a:p>
          <a:p>
            <a:r>
              <a:rPr lang="fr-FR"/>
              <a:t>35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987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195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881313" y="3262313"/>
            <a:ext cx="485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endParaRPr lang="fr-FR"/>
          </a:p>
          <a:p>
            <a:r>
              <a:rPr lang="fr-FR"/>
              <a:t>58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2749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2957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1600200" y="4965700"/>
            <a:ext cx="0" cy="508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1433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2362200" y="49784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0" name="Rectangle 16"/>
          <p:cNvSpPr>
            <a:spLocks noChangeArrowheads="1"/>
          </p:cNvSpPr>
          <p:nvPr/>
        </p:nvSpPr>
        <p:spPr bwMode="auto">
          <a:xfrm>
            <a:off x="2195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9409" name="Line 17"/>
          <p:cNvSpPr>
            <a:spLocks noChangeShapeType="1"/>
          </p:cNvSpPr>
          <p:nvPr/>
        </p:nvSpPr>
        <p:spPr bwMode="auto">
          <a:xfrm>
            <a:off x="3124200" y="4965700"/>
            <a:ext cx="0" cy="508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Rectangle 18"/>
          <p:cNvSpPr>
            <a:spLocks noChangeArrowheads="1"/>
          </p:cNvSpPr>
          <p:nvPr/>
        </p:nvSpPr>
        <p:spPr bwMode="auto">
          <a:xfrm>
            <a:off x="2957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357313" y="2957513"/>
            <a:ext cx="4857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32</a:t>
            </a:r>
          </a:p>
          <a:p>
            <a:r>
              <a:rPr lang="fr-FR"/>
              <a:t>12</a:t>
            </a:r>
          </a:p>
          <a:p>
            <a:r>
              <a:rPr lang="fr-FR"/>
              <a:t>24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43713" y="2043113"/>
            <a:ext cx="1768475" cy="161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i="1"/>
              <a:t>N = </a:t>
            </a:r>
            <a:r>
              <a:rPr lang="fr-FR"/>
              <a:t>1</a:t>
            </a:r>
          </a:p>
          <a:p>
            <a:pPr>
              <a:defRPr/>
            </a:pPr>
            <a:r>
              <a:rPr lang="fr-FR" i="1"/>
              <a:t>b </a:t>
            </a:r>
            <a:r>
              <a:rPr lang="fr-FR"/>
              <a:t>= 4</a:t>
            </a:r>
          </a:p>
          <a:p>
            <a:pPr>
              <a:defRPr/>
            </a:pPr>
            <a:r>
              <a:rPr lang="fr-FR" i="1"/>
              <a:t>i = </a:t>
            </a:r>
            <a:r>
              <a:rPr lang="fr-FR"/>
              <a:t>1</a:t>
            </a:r>
            <a:endParaRPr lang="fr-FR" i="1"/>
          </a:p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043113" y="1814513"/>
            <a:ext cx="485775" cy="2279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33</a:t>
            </a:r>
            <a:endParaRPr lang="fr-FR"/>
          </a:p>
          <a:p>
            <a:r>
              <a:rPr lang="fr-FR"/>
              <a:t>21</a:t>
            </a:r>
          </a:p>
          <a:p>
            <a:r>
              <a:rPr lang="fr-FR"/>
              <a:t>11</a:t>
            </a:r>
          </a:p>
          <a:p>
            <a:r>
              <a:rPr lang="fr-FR"/>
              <a:t>35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1987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195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881313" y="3262313"/>
            <a:ext cx="485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endParaRPr lang="fr-FR"/>
          </a:p>
          <a:p>
            <a:r>
              <a:rPr lang="fr-FR"/>
              <a:t>58</a:t>
            </a: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2749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2957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>
            <a:off x="1600200" y="4965700"/>
            <a:ext cx="0" cy="508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1433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0431" name="Line 15"/>
          <p:cNvSpPr>
            <a:spLocks noChangeShapeType="1"/>
          </p:cNvSpPr>
          <p:nvPr/>
        </p:nvSpPr>
        <p:spPr bwMode="auto">
          <a:xfrm>
            <a:off x="2362200" y="49784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2195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60433" name="Line 17"/>
          <p:cNvSpPr>
            <a:spLocks noChangeShapeType="1"/>
          </p:cNvSpPr>
          <p:nvPr/>
        </p:nvSpPr>
        <p:spPr bwMode="auto">
          <a:xfrm>
            <a:off x="3124200" y="4965700"/>
            <a:ext cx="0" cy="508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2957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1357313" y="2957513"/>
            <a:ext cx="4857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32</a:t>
            </a:r>
          </a:p>
          <a:p>
            <a:r>
              <a:rPr lang="fr-FR"/>
              <a:t>12</a:t>
            </a:r>
          </a:p>
          <a:p>
            <a:r>
              <a:rPr lang="fr-FR"/>
              <a:t>24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843713" y="2043113"/>
            <a:ext cx="1768475" cy="161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i="1"/>
              <a:t>N = </a:t>
            </a:r>
            <a:r>
              <a:rPr lang="fr-FR"/>
              <a:t>1</a:t>
            </a:r>
          </a:p>
          <a:p>
            <a:pPr>
              <a:defRPr/>
            </a:pPr>
            <a:r>
              <a:rPr lang="fr-FR" i="1"/>
              <a:t>b </a:t>
            </a:r>
            <a:r>
              <a:rPr lang="fr-FR"/>
              <a:t>= 4</a:t>
            </a:r>
          </a:p>
          <a:p>
            <a:pPr>
              <a:defRPr/>
            </a:pPr>
            <a:r>
              <a:rPr lang="fr-FR" i="1"/>
              <a:t>i = </a:t>
            </a:r>
            <a:r>
              <a:rPr lang="fr-FR"/>
              <a:t>1</a:t>
            </a:r>
            <a:endParaRPr lang="fr-FR" i="1"/>
          </a:p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2119313" y="3262313"/>
            <a:ext cx="485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33</a:t>
            </a:r>
            <a:endParaRPr lang="fr-FR"/>
          </a:p>
          <a:p>
            <a:r>
              <a:rPr lang="fr-FR"/>
              <a:t>21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1987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2195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881313" y="3262313"/>
            <a:ext cx="485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endParaRPr lang="fr-FR"/>
          </a:p>
          <a:p>
            <a:r>
              <a:rPr lang="fr-FR"/>
              <a:t>58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749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957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>
            <a:off x="1600200" y="49657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433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1455" name="Line 15"/>
          <p:cNvSpPr>
            <a:spLocks noChangeShapeType="1"/>
          </p:cNvSpPr>
          <p:nvPr/>
        </p:nvSpPr>
        <p:spPr bwMode="auto">
          <a:xfrm>
            <a:off x="2362200" y="49784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8" name="Rectangle 16"/>
          <p:cNvSpPr>
            <a:spLocks noChangeArrowheads="1"/>
          </p:cNvSpPr>
          <p:nvPr/>
        </p:nvSpPr>
        <p:spPr bwMode="auto">
          <a:xfrm>
            <a:off x="2195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1457" name="Line 17"/>
          <p:cNvSpPr>
            <a:spLocks noChangeShapeType="1"/>
          </p:cNvSpPr>
          <p:nvPr/>
        </p:nvSpPr>
        <p:spPr bwMode="auto">
          <a:xfrm>
            <a:off x="3124200" y="49657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2957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3567113" y="2576513"/>
            <a:ext cx="485775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11</a:t>
            </a:r>
          </a:p>
          <a:p>
            <a:r>
              <a:rPr lang="fr-FR"/>
              <a:t>35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3511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1461" name="Rectangle 21"/>
          <p:cNvSpPr>
            <a:spLocks noChangeArrowheads="1"/>
          </p:cNvSpPr>
          <p:nvPr/>
        </p:nvSpPr>
        <p:spPr bwMode="auto">
          <a:xfrm>
            <a:off x="3719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</a:t>
            </a:r>
          </a:p>
        </p:txBody>
      </p:sp>
      <p:sp>
        <p:nvSpPr>
          <p:cNvPr id="61462" name="Line 22"/>
          <p:cNvSpPr>
            <a:spLocks noChangeShapeType="1"/>
          </p:cNvSpPr>
          <p:nvPr/>
        </p:nvSpPr>
        <p:spPr bwMode="auto">
          <a:xfrm>
            <a:off x="3886200" y="4965700"/>
            <a:ext cx="0" cy="508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3719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1357313" y="2957513"/>
            <a:ext cx="4857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32</a:t>
            </a:r>
          </a:p>
          <a:p>
            <a:r>
              <a:rPr lang="fr-FR"/>
              <a:t>12</a:t>
            </a:r>
          </a:p>
          <a:p>
            <a:r>
              <a:rPr lang="fr-FR"/>
              <a:t>24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225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843713" y="2043113"/>
            <a:ext cx="1768475" cy="161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i="1"/>
              <a:t>N = </a:t>
            </a:r>
            <a:r>
              <a:rPr lang="fr-FR"/>
              <a:t>1</a:t>
            </a:r>
          </a:p>
          <a:p>
            <a:pPr>
              <a:defRPr/>
            </a:pPr>
            <a:r>
              <a:rPr lang="fr-FR" i="1"/>
              <a:t>b </a:t>
            </a:r>
            <a:r>
              <a:rPr lang="fr-FR"/>
              <a:t>= 4</a:t>
            </a:r>
          </a:p>
          <a:p>
            <a:pPr>
              <a:defRPr/>
            </a:pPr>
            <a:r>
              <a:rPr lang="fr-FR" i="1">
                <a:solidFill>
                  <a:schemeClr val="accent1"/>
                </a:solidFill>
              </a:rPr>
              <a:t>i </a:t>
            </a:r>
            <a:r>
              <a:rPr lang="fr-FR">
                <a:solidFill>
                  <a:schemeClr val="accent1"/>
                </a:solidFill>
              </a:rPr>
              <a:t>=  2</a:t>
            </a:r>
          </a:p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: c -&gt; </a:t>
            </a:r>
            <a:r>
              <a:rPr lang="fr-FR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fr-FR" sz="28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433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2119313" y="3262313"/>
            <a:ext cx="485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1"/>
                </a:solidFill>
              </a:rPr>
              <a:t>33</a:t>
            </a:r>
            <a:endParaRPr lang="fr-FR"/>
          </a:p>
          <a:p>
            <a:r>
              <a:rPr lang="fr-FR"/>
              <a:t>21</a:t>
            </a:r>
          </a:p>
        </p:txBody>
      </p:sp>
      <p:sp>
        <p:nvSpPr>
          <p:cNvPr id="62472" name="Rectangle 8"/>
          <p:cNvSpPr>
            <a:spLocks noChangeArrowheads="1"/>
          </p:cNvSpPr>
          <p:nvPr/>
        </p:nvSpPr>
        <p:spPr bwMode="auto">
          <a:xfrm>
            <a:off x="1987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2195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2881313" y="3262313"/>
            <a:ext cx="48577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endParaRPr lang="fr-FR"/>
          </a:p>
          <a:p>
            <a:r>
              <a:rPr lang="fr-FR"/>
              <a:t>58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2749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2957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62477" name="Line 13"/>
          <p:cNvSpPr>
            <a:spLocks noChangeShapeType="1"/>
          </p:cNvSpPr>
          <p:nvPr/>
        </p:nvSpPr>
        <p:spPr bwMode="auto">
          <a:xfrm>
            <a:off x="1600200" y="49784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433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2362200" y="49657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2195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>
            <a:off x="3124200" y="49657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Rectangle 18"/>
          <p:cNvSpPr>
            <a:spLocks noChangeArrowheads="1"/>
          </p:cNvSpPr>
          <p:nvPr/>
        </p:nvSpPr>
        <p:spPr bwMode="auto">
          <a:xfrm>
            <a:off x="2957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3567113" y="2576513"/>
            <a:ext cx="485775" cy="154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11</a:t>
            </a:r>
          </a:p>
          <a:p>
            <a:r>
              <a:rPr lang="fr-FR"/>
              <a:t>35</a:t>
            </a:r>
          </a:p>
          <a:p>
            <a:r>
              <a:rPr lang="fr-FR"/>
              <a:t>7</a:t>
            </a:r>
          </a:p>
          <a:p>
            <a:r>
              <a:rPr lang="fr-FR"/>
              <a:t>15</a:t>
            </a:r>
          </a:p>
        </p:txBody>
      </p:sp>
      <p:sp>
        <p:nvSpPr>
          <p:cNvPr id="62484" name="Rectangle 20"/>
          <p:cNvSpPr>
            <a:spLocks noChangeArrowheads="1"/>
          </p:cNvSpPr>
          <p:nvPr/>
        </p:nvSpPr>
        <p:spPr bwMode="auto">
          <a:xfrm>
            <a:off x="3511550" y="2597150"/>
            <a:ext cx="749300" cy="1587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2485" name="Rectangle 21"/>
          <p:cNvSpPr>
            <a:spLocks noChangeArrowheads="1"/>
          </p:cNvSpPr>
          <p:nvPr/>
        </p:nvSpPr>
        <p:spPr bwMode="auto">
          <a:xfrm>
            <a:off x="3719513" y="43291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3</a:t>
            </a:r>
          </a:p>
        </p:txBody>
      </p:sp>
      <p:sp>
        <p:nvSpPr>
          <p:cNvPr id="62486" name="Line 22"/>
          <p:cNvSpPr>
            <a:spLocks noChangeShapeType="1"/>
          </p:cNvSpPr>
          <p:nvPr/>
        </p:nvSpPr>
        <p:spPr bwMode="auto">
          <a:xfrm>
            <a:off x="3886200" y="4965700"/>
            <a:ext cx="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3719513" y="5573713"/>
            <a:ext cx="47942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defRPr/>
            </a:pPr>
            <a:r>
              <a:rPr lang="fr-FR" sz="2800" i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fr-FR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Evolution de fichier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Et ainsi de suite</a:t>
            </a:r>
          </a:p>
          <a:p>
            <a:pPr lvl="1">
              <a:defRPr/>
            </a:pPr>
            <a:r>
              <a:rPr lang="fr-FR" dirty="0" smtClean="0"/>
              <a:t>on introduit </a:t>
            </a:r>
            <a:r>
              <a:rPr lang="fr-FR" i="1" dirty="0" smtClean="0"/>
              <a:t>h</a:t>
            </a:r>
            <a:r>
              <a:rPr lang="fr-FR" baseline="-25000" dirty="0" smtClean="0"/>
              <a:t>3 </a:t>
            </a:r>
            <a:r>
              <a:rPr lang="fr-FR" dirty="0" smtClean="0"/>
              <a:t>puis </a:t>
            </a:r>
            <a:r>
              <a:rPr lang="fr-FR" i="1" dirty="0" smtClean="0"/>
              <a:t>h</a:t>
            </a:r>
            <a:r>
              <a:rPr lang="fr-FR" baseline="-25000" dirty="0" smtClean="0"/>
              <a:t>4 </a:t>
            </a:r>
            <a:r>
              <a:rPr lang="fr-FR" i="1" dirty="0" smtClean="0"/>
              <a:t>...</a:t>
            </a:r>
          </a:p>
          <a:p>
            <a:pPr>
              <a:defRPr/>
            </a:pPr>
            <a:r>
              <a:rPr lang="fr-FR" dirty="0" smtClean="0">
                <a:solidFill>
                  <a:srgbClr val="FFFF00"/>
                </a:solidFill>
              </a:rPr>
              <a:t>Le fichier peut s'étendre autant qu'il faut, sans jamais avoir beaucoup de débordements.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autoUpdateAnimBg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 : Algorithme d'adressage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556792"/>
            <a:ext cx="7772400" cy="4114800"/>
          </a:xfrm>
          <a:noFill/>
        </p:spPr>
        <p:txBody>
          <a:bodyPr/>
          <a:lstStyle/>
          <a:p>
            <a:pPr>
              <a:buFont typeface="Monotype Sorts" charset="2"/>
              <a:buNone/>
              <a:defRPr/>
            </a:pPr>
            <a:r>
              <a:rPr lang="fr-FR" i="1" dirty="0" smtClean="0"/>
              <a:t>a </a:t>
            </a:r>
            <a:r>
              <a:rPr lang="fr-FR" dirty="0" smtClean="0"/>
              <a:t>&lt;- </a:t>
            </a:r>
            <a:r>
              <a:rPr lang="fr-FR" i="1" dirty="0" smtClean="0"/>
              <a:t>h</a:t>
            </a:r>
            <a:r>
              <a:rPr lang="fr-FR" dirty="0" smtClean="0"/>
              <a:t> (</a:t>
            </a:r>
            <a:r>
              <a:rPr lang="fr-FR" i="1" dirty="0" smtClean="0"/>
              <a:t>i</a:t>
            </a:r>
            <a:r>
              <a:rPr lang="fr-FR" dirty="0" smtClean="0"/>
              <a:t>, </a:t>
            </a:r>
            <a:r>
              <a:rPr lang="fr-FR" i="1" dirty="0" smtClean="0"/>
              <a:t>c</a:t>
            </a:r>
            <a:r>
              <a:rPr lang="fr-FR" dirty="0" smtClean="0"/>
              <a:t>) </a:t>
            </a:r>
          </a:p>
          <a:p>
            <a:pPr>
              <a:buFont typeface="Monotype Sorts" charset="2"/>
              <a:buNone/>
              <a:defRPr/>
            </a:pPr>
            <a:r>
              <a:rPr lang="fr-FR" dirty="0" smtClean="0"/>
              <a:t>si </a:t>
            </a:r>
            <a:r>
              <a:rPr lang="fr-FR" i="1" dirty="0" smtClean="0"/>
              <a:t>n </a:t>
            </a:r>
            <a:r>
              <a:rPr lang="fr-FR" dirty="0" smtClean="0"/>
              <a:t>= 0 alors exit </a:t>
            </a:r>
          </a:p>
          <a:p>
            <a:pPr>
              <a:buFont typeface="Monotype Sorts" charset="2"/>
              <a:buNone/>
              <a:defRPr/>
            </a:pPr>
            <a:r>
              <a:rPr lang="fr-FR" dirty="0" smtClean="0"/>
              <a:t>sinon</a:t>
            </a:r>
          </a:p>
          <a:p>
            <a:pPr>
              <a:buFont typeface="Monotype Sorts" charset="2"/>
              <a:buNone/>
              <a:defRPr/>
            </a:pPr>
            <a:r>
              <a:rPr lang="fr-FR" dirty="0" smtClean="0"/>
              <a:t>	si </a:t>
            </a:r>
            <a:r>
              <a:rPr lang="fr-FR" i="1" dirty="0" smtClean="0"/>
              <a:t>a</a:t>
            </a:r>
            <a:r>
              <a:rPr lang="fr-FR" dirty="0" smtClean="0"/>
              <a:t> &lt; </a:t>
            </a:r>
            <a:r>
              <a:rPr lang="fr-FR" i="1" dirty="0" smtClean="0"/>
              <a:t>n</a:t>
            </a:r>
            <a:r>
              <a:rPr lang="fr-FR" dirty="0" smtClean="0"/>
              <a:t> alors </a:t>
            </a:r>
            <a:r>
              <a:rPr lang="fr-FR" i="1" dirty="0" smtClean="0"/>
              <a:t>a</a:t>
            </a:r>
            <a:r>
              <a:rPr lang="fr-FR" dirty="0" smtClean="0"/>
              <a:t> &lt;- </a:t>
            </a:r>
            <a:r>
              <a:rPr lang="fr-FR" i="1" dirty="0" smtClean="0"/>
              <a:t>h</a:t>
            </a:r>
            <a:r>
              <a:rPr lang="fr-FR" dirty="0" smtClean="0"/>
              <a:t> (</a:t>
            </a:r>
            <a:r>
              <a:rPr lang="fr-FR" i="1" dirty="0" smtClean="0"/>
              <a:t>i</a:t>
            </a:r>
            <a:r>
              <a:rPr lang="fr-FR" dirty="0" smtClean="0"/>
              <a:t>+1, </a:t>
            </a:r>
            <a:r>
              <a:rPr lang="fr-FR" i="1" dirty="0" smtClean="0"/>
              <a:t>c</a:t>
            </a:r>
            <a:r>
              <a:rPr lang="fr-FR" dirty="0" smtClean="0"/>
              <a:t>) ;</a:t>
            </a:r>
          </a:p>
          <a:p>
            <a:pPr>
              <a:buFont typeface="Monotype Sorts" charset="2"/>
              <a:buNone/>
              <a:defRPr/>
            </a:pPr>
            <a:r>
              <a:rPr lang="fr-FR" dirty="0" smtClean="0"/>
              <a:t>fin</a:t>
            </a:r>
          </a:p>
          <a:p>
            <a:pPr lvl="1">
              <a:buFontTx/>
              <a:buNone/>
              <a:defRPr/>
            </a:pPr>
            <a:endParaRPr lang="fr-FR" dirty="0" smtClean="0"/>
          </a:p>
          <a:p>
            <a:pPr>
              <a:buFont typeface="Monotype Sorts" charset="2"/>
              <a:buNone/>
              <a:defRPr/>
            </a:pPr>
            <a:endParaRPr lang="fr-FR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Propriété Basique de LH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276456" cy="4143404"/>
          </a:xfrm>
          <a:noFill/>
        </p:spPr>
        <p:txBody>
          <a:bodyPr/>
          <a:lstStyle/>
          <a:p>
            <a:pPr marL="514350" indent="-457200">
              <a:lnSpc>
                <a:spcPct val="90000"/>
              </a:lnSpc>
              <a:buNone/>
              <a:defRPr/>
            </a:pPr>
            <a:r>
              <a:rPr lang="fr-FR" sz="3600" dirty="0" smtClean="0">
                <a:solidFill>
                  <a:srgbClr val="FAFD00"/>
                </a:solidFill>
              </a:rPr>
              <a:t>Soit </a:t>
            </a:r>
            <a:r>
              <a:rPr lang="fr-FR" sz="3600" i="1" dirty="0" smtClean="0">
                <a:solidFill>
                  <a:srgbClr val="FAFD00"/>
                </a:solidFill>
              </a:rPr>
              <a:t>a </a:t>
            </a:r>
            <a:r>
              <a:rPr lang="fr-FR" sz="3600" dirty="0" smtClean="0">
                <a:solidFill>
                  <a:srgbClr val="FAFD00"/>
                </a:solidFill>
              </a:rPr>
              <a:t>l’adresse</a:t>
            </a:r>
            <a:r>
              <a:rPr lang="fr-FR" sz="3600" i="1" dirty="0" smtClean="0">
                <a:solidFill>
                  <a:srgbClr val="FAFD00"/>
                </a:solidFill>
              </a:rPr>
              <a:t> </a:t>
            </a:r>
            <a:r>
              <a:rPr lang="fr-FR" sz="3600" dirty="0" smtClean="0">
                <a:solidFill>
                  <a:srgbClr val="FAFD00"/>
                </a:solidFill>
              </a:rPr>
              <a:t>d’une case</a:t>
            </a:r>
            <a:r>
              <a:rPr lang="fr-FR" sz="3600" i="1" dirty="0" smtClean="0">
                <a:solidFill>
                  <a:srgbClr val="FAFD00"/>
                </a:solidFill>
              </a:rPr>
              <a:t> </a:t>
            </a:r>
            <a:r>
              <a:rPr lang="fr-FR" sz="3600" dirty="0" smtClean="0">
                <a:solidFill>
                  <a:srgbClr val="FAFD00"/>
                </a:solidFill>
              </a:rPr>
              <a:t>d’un fichier LH</a:t>
            </a:r>
            <a:r>
              <a:rPr lang="fr-FR" sz="3600" i="1" dirty="0" smtClean="0">
                <a:solidFill>
                  <a:srgbClr val="FAFD00"/>
                </a:solidFill>
              </a:rPr>
              <a:t> </a:t>
            </a:r>
            <a:r>
              <a:rPr lang="fr-FR" sz="3600" dirty="0" smtClean="0">
                <a:solidFill>
                  <a:srgbClr val="FAFD00"/>
                </a:solidFill>
              </a:rPr>
              <a:t>et soit </a:t>
            </a:r>
            <a:r>
              <a:rPr lang="fr-FR" sz="3600" i="1" dirty="0" err="1">
                <a:solidFill>
                  <a:srgbClr val="FAFD00"/>
                </a:solidFill>
              </a:rPr>
              <a:t>h</a:t>
            </a:r>
            <a:r>
              <a:rPr lang="fr-FR" sz="3600" i="1" baseline="-25000" dirty="0" err="1">
                <a:solidFill>
                  <a:srgbClr val="FAFD00"/>
                </a:solidFill>
              </a:rPr>
              <a:t>j</a:t>
            </a:r>
            <a:r>
              <a:rPr lang="fr-FR" sz="3600" i="1" baseline="-25000" dirty="0">
                <a:solidFill>
                  <a:srgbClr val="FAFD00"/>
                </a:solidFill>
              </a:rPr>
              <a:t> </a:t>
            </a:r>
            <a:r>
              <a:rPr lang="fr-FR" sz="3600" i="1" baseline="-25000" dirty="0" smtClean="0">
                <a:solidFill>
                  <a:srgbClr val="FAFD00"/>
                </a:solidFill>
              </a:rPr>
              <a:t> </a:t>
            </a:r>
            <a:r>
              <a:rPr lang="fr-FR" sz="3600" dirty="0" smtClean="0">
                <a:solidFill>
                  <a:srgbClr val="FAFD00"/>
                </a:solidFill>
              </a:rPr>
              <a:t>une fonction qui:</a:t>
            </a:r>
          </a:p>
          <a:p>
            <a:pPr marL="628650" indent="-571500">
              <a:lnSpc>
                <a:spcPct val="90000"/>
              </a:lnSpc>
              <a:buFontTx/>
              <a:buChar char="-"/>
              <a:defRPr/>
            </a:pPr>
            <a:r>
              <a:rPr lang="fr-FR" sz="3600" dirty="0">
                <a:solidFill>
                  <a:srgbClr val="FAFD00"/>
                </a:solidFill>
              </a:rPr>
              <a:t>A</a:t>
            </a:r>
            <a:r>
              <a:rPr lang="fr-FR" sz="3600" dirty="0" smtClean="0">
                <a:solidFill>
                  <a:srgbClr val="FAFD00"/>
                </a:solidFill>
              </a:rPr>
              <a:t> servi pour le dernier éclatement de la case</a:t>
            </a:r>
            <a:r>
              <a:rPr lang="fr-FR" sz="3600" i="1" dirty="0" smtClean="0">
                <a:solidFill>
                  <a:srgbClr val="FAFD00"/>
                </a:solidFill>
              </a:rPr>
              <a:t>,</a:t>
            </a:r>
          </a:p>
          <a:p>
            <a:pPr marL="628650" indent="-571500">
              <a:lnSpc>
                <a:spcPct val="90000"/>
              </a:lnSpc>
              <a:buFontTx/>
              <a:buChar char="-"/>
              <a:defRPr/>
            </a:pPr>
            <a:r>
              <a:rPr lang="fr-FR" sz="3600" dirty="0" smtClean="0">
                <a:solidFill>
                  <a:srgbClr val="FAFD00"/>
                </a:solidFill>
              </a:rPr>
              <a:t>Ou a été usitée pour créer</a:t>
            </a:r>
            <a:r>
              <a:rPr lang="fr-FR" sz="3600" i="1" dirty="0" smtClean="0">
                <a:solidFill>
                  <a:srgbClr val="FAFD00"/>
                </a:solidFill>
              </a:rPr>
              <a:t> </a:t>
            </a:r>
            <a:r>
              <a:rPr lang="fr-FR" sz="3600" dirty="0" smtClean="0">
                <a:solidFill>
                  <a:srgbClr val="FAFD00"/>
                </a:solidFill>
              </a:rPr>
              <a:t>la case qui depuis n’a pas subi d’éclatement.</a:t>
            </a:r>
          </a:p>
          <a:p>
            <a:pPr marL="57150" indent="0">
              <a:lnSpc>
                <a:spcPct val="90000"/>
              </a:lnSpc>
              <a:buNone/>
              <a:defRPr/>
            </a:pPr>
            <a:r>
              <a:rPr lang="fr-FR" sz="3600" dirty="0" smtClean="0">
                <a:solidFill>
                  <a:srgbClr val="FAFD00"/>
                </a:solidFill>
              </a:rPr>
              <a:t>Alors, pour toute case </a:t>
            </a:r>
            <a:r>
              <a:rPr lang="fr-FR" sz="3600" i="1" dirty="0" smtClean="0">
                <a:solidFill>
                  <a:srgbClr val="FAFD00"/>
                </a:solidFill>
              </a:rPr>
              <a:t>a et </a:t>
            </a:r>
            <a:r>
              <a:rPr lang="fr-FR" sz="3600" dirty="0" smtClean="0">
                <a:solidFill>
                  <a:srgbClr val="FAFD00"/>
                </a:solidFill>
              </a:rPr>
              <a:t>toute clé </a:t>
            </a:r>
            <a:r>
              <a:rPr lang="fr-FR" sz="3600" i="1" dirty="0" smtClean="0">
                <a:solidFill>
                  <a:srgbClr val="FAFD00"/>
                </a:solidFill>
              </a:rPr>
              <a:t>c, a</a:t>
            </a:r>
            <a:r>
              <a:rPr lang="fr-FR" sz="3600" dirty="0" smtClean="0">
                <a:solidFill>
                  <a:srgbClr val="FAFD00"/>
                </a:solidFill>
              </a:rPr>
              <a:t> est l’adresse de </a:t>
            </a:r>
            <a:r>
              <a:rPr lang="fr-FR" sz="3600" i="1" dirty="0" smtClean="0">
                <a:solidFill>
                  <a:srgbClr val="FAFD00"/>
                </a:solidFill>
              </a:rPr>
              <a:t>c </a:t>
            </a:r>
            <a:r>
              <a:rPr lang="fr-FR" sz="3600" dirty="0" err="1" smtClean="0">
                <a:solidFill>
                  <a:srgbClr val="FAFD00"/>
                </a:solidFill>
              </a:rPr>
              <a:t>ssi</a:t>
            </a:r>
            <a:r>
              <a:rPr lang="fr-FR" sz="3600" dirty="0" smtClean="0">
                <a:solidFill>
                  <a:srgbClr val="FAFD00"/>
                </a:solidFill>
              </a:rPr>
              <a:t> </a:t>
            </a:r>
          </a:p>
          <a:p>
            <a:pPr marL="514350" indent="-457200">
              <a:lnSpc>
                <a:spcPct val="90000"/>
              </a:lnSpc>
              <a:buNone/>
              <a:defRPr/>
            </a:pPr>
            <a:r>
              <a:rPr lang="fr-FR" sz="3600" i="1" dirty="0" smtClean="0">
                <a:solidFill>
                  <a:srgbClr val="FAFD00"/>
                </a:solidFill>
              </a:rPr>
              <a:t>		</a:t>
            </a:r>
            <a:r>
              <a:rPr lang="fr-FR" sz="3600" i="1" dirty="0" err="1" smtClean="0">
                <a:solidFill>
                  <a:srgbClr val="FAFD00"/>
                </a:solidFill>
              </a:rPr>
              <a:t>h</a:t>
            </a:r>
            <a:r>
              <a:rPr lang="fr-FR" sz="3600" i="1" baseline="-25000" dirty="0" err="1" smtClean="0">
                <a:solidFill>
                  <a:srgbClr val="FAFD00"/>
                </a:solidFill>
              </a:rPr>
              <a:t>j</a:t>
            </a:r>
            <a:r>
              <a:rPr lang="fr-FR" sz="3600" i="1" baseline="-25000" dirty="0" smtClean="0">
                <a:solidFill>
                  <a:srgbClr val="FAFD00"/>
                </a:solidFill>
              </a:rPr>
              <a:t> </a:t>
            </a:r>
            <a:r>
              <a:rPr lang="fr-FR" sz="3600" dirty="0" smtClean="0">
                <a:solidFill>
                  <a:srgbClr val="FAFD00"/>
                </a:solidFill>
              </a:rPr>
              <a:t>(</a:t>
            </a:r>
            <a:r>
              <a:rPr lang="fr-FR" sz="3600" i="1" dirty="0" smtClean="0">
                <a:solidFill>
                  <a:srgbClr val="FAFD00"/>
                </a:solidFill>
              </a:rPr>
              <a:t>c</a:t>
            </a:r>
            <a:r>
              <a:rPr lang="fr-FR" sz="3600" dirty="0" smtClean="0">
                <a:solidFill>
                  <a:srgbClr val="FAFD00"/>
                </a:solidFill>
              </a:rPr>
              <a:t>) = </a:t>
            </a:r>
            <a:r>
              <a:rPr lang="fr-FR" sz="3600" i="1" dirty="0">
                <a:solidFill>
                  <a:srgbClr val="FAFD00"/>
                </a:solidFill>
              </a:rPr>
              <a:t>a</a:t>
            </a:r>
            <a:r>
              <a:rPr lang="fr-FR" sz="3600" i="1" dirty="0" smtClean="0">
                <a:solidFill>
                  <a:srgbClr val="FAFD00"/>
                </a:solidFill>
              </a:rPr>
              <a:t> </a:t>
            </a:r>
            <a:r>
              <a:rPr lang="fr-FR" sz="4400" dirty="0" smtClean="0">
                <a:solidFill>
                  <a:srgbClr val="FAFD00"/>
                </a:solidFill>
              </a:rPr>
              <a:t> </a:t>
            </a:r>
          </a:p>
          <a:p>
            <a:pPr marL="514350" indent="-457200">
              <a:lnSpc>
                <a:spcPct val="90000"/>
              </a:lnSpc>
              <a:buNone/>
              <a:defRPr/>
            </a:pPr>
            <a:r>
              <a:rPr lang="fr-FR" sz="3600" dirty="0" smtClean="0"/>
              <a:t>Prouvez  vous mêmes</a:t>
            </a:r>
            <a:endParaRPr lang="fr-FR" sz="40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Structure globale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286808" cy="4708525"/>
          </a:xfrm>
          <a:noFill/>
        </p:spPr>
        <p:txBody>
          <a:bodyPr/>
          <a:lstStyle/>
          <a:p>
            <a:pPr marL="514350" indent="-457200">
              <a:lnSpc>
                <a:spcPct val="150000"/>
              </a:lnSpc>
              <a:spcBef>
                <a:spcPct val="0"/>
              </a:spcBef>
              <a:defRPr/>
            </a:pPr>
            <a:r>
              <a:rPr lang="fr-FR" sz="3600" dirty="0" smtClean="0"/>
              <a:t>Chaque case est sur un serveur diffèrent</a:t>
            </a:r>
          </a:p>
          <a:p>
            <a:pPr marL="514350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600" dirty="0" smtClean="0"/>
              <a:t>Pour toute clé </a:t>
            </a:r>
            <a:r>
              <a:rPr lang="fr-FR" sz="3600" i="1" dirty="0" smtClean="0"/>
              <a:t>c, </a:t>
            </a:r>
            <a:r>
              <a:rPr lang="fr-FR" sz="3600" dirty="0" smtClean="0"/>
              <a:t> son</a:t>
            </a:r>
            <a:r>
              <a:rPr lang="fr-FR" sz="3600" i="1" dirty="0" smtClean="0"/>
              <a:t> </a:t>
            </a:r>
            <a:r>
              <a:rPr lang="fr-FR" sz="3600" dirty="0" smtClean="0"/>
              <a:t>adresse est celle de LH </a:t>
            </a:r>
          </a:p>
          <a:p>
            <a:pPr marL="914400" lvl="1" indent="-457200">
              <a:lnSpc>
                <a:spcPct val="90000"/>
              </a:lnSpc>
              <a:spcBef>
                <a:spcPct val="0"/>
              </a:spcBef>
              <a:defRPr/>
            </a:pPr>
            <a:r>
              <a:rPr lang="fr-FR" sz="3600" dirty="0" smtClean="0"/>
              <a:t>C’est l’adresse </a:t>
            </a:r>
            <a:r>
              <a:rPr lang="fr-FR" sz="3600" i="1" dirty="0" smtClean="0"/>
              <a:t>correcte</a:t>
            </a:r>
            <a:r>
              <a:rPr lang="fr-FR" sz="3600" dirty="0" smtClean="0"/>
              <a:t> 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sz="3600" dirty="0" smtClean="0"/>
              <a:t>Un site spécial gère les éclatements 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600" dirty="0" smtClean="0"/>
              <a:t>Le </a:t>
            </a:r>
            <a:r>
              <a:rPr lang="fr-FR" sz="3600" i="1" dirty="0" smtClean="0"/>
              <a:t>coordinateur (super-pair)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Structure globale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501122" cy="4708525"/>
          </a:xfrm>
          <a:noFill/>
        </p:spPr>
        <p:txBody>
          <a:bodyPr/>
          <a:lstStyle/>
          <a:p>
            <a:pPr marL="514350" indent="-457200">
              <a:spcBef>
                <a:spcPct val="0"/>
              </a:spcBef>
              <a:defRPr/>
            </a:pPr>
            <a:r>
              <a:rPr lang="fr-FR" sz="4000" dirty="0" smtClean="0"/>
              <a:t>Le coordinateur est utile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Adresses physiques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Haute dispo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Sécurité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sz="3600" dirty="0" smtClean="0"/>
              <a:t>Il est sollicité exceptionnellement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Pour ne pas être le point d’accumulation</a:t>
            </a:r>
          </a:p>
          <a:p>
            <a:pPr marL="1314450" lvl="2" indent="-457200">
              <a:spcBef>
                <a:spcPct val="0"/>
              </a:spcBef>
              <a:defRPr/>
            </a:pPr>
            <a:r>
              <a:rPr lang="fr-FR" sz="2800" dirty="0" err="1" smtClean="0"/>
              <a:t>ang</a:t>
            </a:r>
            <a:r>
              <a:rPr lang="fr-FR" sz="2800" dirty="0" smtClean="0"/>
              <a:t>. hot spot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sz="3600" dirty="0" smtClean="0"/>
              <a:t>Il n’est pas </a:t>
            </a:r>
            <a:r>
              <a:rPr lang="fr-FR" sz="3600" i="1" dirty="0" smtClean="0"/>
              <a:t>nécessaire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Voir la version à jeton dans l’article ACM-TODS  [LNS96]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Structure globale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286808" cy="4708525"/>
          </a:xfrm>
          <a:noFill/>
        </p:spPr>
        <p:txBody>
          <a:bodyPr/>
          <a:lstStyle/>
          <a:p>
            <a:pPr marL="514350" indent="-457200">
              <a:spcBef>
                <a:spcPct val="0"/>
              </a:spcBef>
              <a:defRPr/>
            </a:pPr>
            <a:r>
              <a:rPr lang="fr-FR" sz="4000" dirty="0" smtClean="0"/>
              <a:t>Quand il existe, il est le  seul à connaître (</a:t>
            </a:r>
            <a:r>
              <a:rPr lang="fr-FR" sz="4000" i="1" dirty="0" smtClean="0"/>
              <a:t>n</a:t>
            </a:r>
            <a:r>
              <a:rPr lang="fr-FR" sz="4000" dirty="0" smtClean="0"/>
              <a:t>, </a:t>
            </a:r>
            <a:r>
              <a:rPr lang="fr-FR" sz="4000" i="1" dirty="0" smtClean="0"/>
              <a:t>i</a:t>
            </a:r>
            <a:r>
              <a:rPr lang="fr-FR" sz="4000" dirty="0" smtClean="0"/>
              <a:t>)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4000" i="1" dirty="0" smtClean="0"/>
              <a:t>Etat du fichier </a:t>
            </a:r>
            <a:r>
              <a:rPr lang="fr-FR" sz="4000" dirty="0" smtClean="0"/>
              <a:t>	</a:t>
            </a:r>
          </a:p>
          <a:p>
            <a:pPr marL="1314450" lvl="2" indent="-457200">
              <a:spcBef>
                <a:spcPct val="0"/>
              </a:spcBef>
              <a:defRPr/>
            </a:pPr>
            <a:r>
              <a:rPr lang="fr-FR" sz="3600" dirty="0" smtClean="0"/>
              <a:t>Ang. file state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4000" i="1" dirty="0" smtClean="0"/>
              <a:t>Etendue</a:t>
            </a:r>
            <a:r>
              <a:rPr lang="fr-FR" sz="4000" dirty="0" smtClean="0"/>
              <a:t> du fichier</a:t>
            </a:r>
          </a:p>
          <a:p>
            <a:pPr marL="1314450" lvl="2" indent="-457200">
              <a:spcBef>
                <a:spcPct val="0"/>
              </a:spcBef>
              <a:defRPr/>
            </a:pPr>
            <a:r>
              <a:rPr lang="fr-FR" sz="3600" dirty="0" smtClean="0"/>
              <a:t>Nombre de cases (serveurs)</a:t>
            </a:r>
          </a:p>
          <a:p>
            <a:pPr marL="1314450" lvl="2" indent="-457200">
              <a:spcBef>
                <a:spcPct val="0"/>
              </a:spcBef>
              <a:defRPr/>
            </a:pPr>
            <a:r>
              <a:rPr lang="fr-FR" sz="3200" dirty="0" smtClean="0"/>
              <a:t>Ang . </a:t>
            </a:r>
            <a:r>
              <a:rPr lang="fr-FR" sz="3200" dirty="0" err="1" smtClean="0"/>
              <a:t>extent</a:t>
            </a:r>
            <a:endParaRPr lang="fr-FR" sz="3200" i="1" dirty="0" smtClean="0"/>
          </a:p>
          <a:p>
            <a:pPr marL="914400" lvl="1" indent="-457200">
              <a:spcBef>
                <a:spcPts val="600"/>
              </a:spcBef>
              <a:buNone/>
              <a:defRPr/>
            </a:pPr>
            <a:r>
              <a:rPr lang="fr-FR" sz="3600" i="1" dirty="0" smtClean="0"/>
              <a:t>		N  = n + </a:t>
            </a:r>
            <a:r>
              <a:rPr lang="fr-FR" sz="3600" dirty="0" smtClean="0"/>
              <a:t>2</a:t>
            </a:r>
            <a:r>
              <a:rPr lang="fr-FR" sz="3600" i="1" baseline="30000" dirty="0" smtClean="0"/>
              <a:t>i </a:t>
            </a:r>
            <a:endParaRPr lang="fr-FR" sz="3600" baseline="30000" dirty="0" smtClean="0"/>
          </a:p>
          <a:p>
            <a:pPr marL="914400" lvl="1" indent="-457200">
              <a:spcBef>
                <a:spcPts val="600"/>
              </a:spcBef>
              <a:defRPr/>
            </a:pPr>
            <a:r>
              <a:rPr lang="fr-FR" sz="3600" dirty="0" smtClean="0"/>
              <a:t>La dernière case a pour l’adresse </a:t>
            </a:r>
            <a:r>
              <a:rPr lang="fr-FR" sz="3600" i="1" dirty="0" smtClean="0"/>
              <a:t>N </a:t>
            </a:r>
            <a:r>
              <a:rPr lang="fr-FR" sz="3600" dirty="0" smtClean="0"/>
              <a:t>-1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056240" cy="4824536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  </a:t>
            </a:r>
            <a:r>
              <a:rPr lang="fr-FR" sz="3600" dirty="0" smtClean="0"/>
              <a:t>Nouveau vocabulaire</a:t>
            </a:r>
            <a:endParaRPr lang="fr-FR" sz="4000" dirty="0" smtClean="0"/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200" dirty="0" smtClean="0"/>
              <a:t>Cloud publique, privé, </a:t>
            </a:r>
            <a:r>
              <a:rPr lang="fr-FR" sz="3200" dirty="0" err="1" smtClean="0"/>
              <a:t>hybrid</a:t>
            </a:r>
            <a:r>
              <a:rPr lang="fr-FR" sz="3200" dirty="0" smtClean="0"/>
              <a:t>…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200" dirty="0" err="1"/>
              <a:t>Scalabilité</a:t>
            </a:r>
            <a:r>
              <a:rPr lang="fr-FR" sz="3200" dirty="0"/>
              <a:t>, </a:t>
            </a:r>
            <a:r>
              <a:rPr lang="fr-FR" sz="3200" dirty="0" err="1"/>
              <a:t>elasticité</a:t>
            </a:r>
            <a:r>
              <a:rPr lang="fr-FR" sz="3200" dirty="0"/>
              <a:t>, speed-up, </a:t>
            </a:r>
            <a:r>
              <a:rPr lang="fr-FR" sz="3200" dirty="0" err="1"/>
              <a:t>scale</a:t>
            </a:r>
            <a:r>
              <a:rPr lang="fr-FR" sz="3200" dirty="0"/>
              <a:t>-up,  </a:t>
            </a:r>
            <a:r>
              <a:rPr lang="fr-FR" sz="3200" dirty="0" err="1"/>
              <a:t>sharding</a:t>
            </a:r>
            <a:r>
              <a:rPr lang="fr-FR" sz="3200" dirty="0"/>
              <a:t>….  </a:t>
            </a:r>
          </a:p>
          <a:p>
            <a:pPr lvl="1">
              <a:defRPr/>
            </a:pPr>
            <a:r>
              <a:rPr lang="fr-FR" sz="3200" dirty="0"/>
              <a:t>SDDS, LH*, DHT, </a:t>
            </a:r>
            <a:r>
              <a:rPr lang="fr-FR" sz="3200" dirty="0" err="1"/>
              <a:t>Pastry</a:t>
            </a:r>
            <a:r>
              <a:rPr lang="fr-FR" sz="3200" dirty="0"/>
              <a:t>, Consistent </a:t>
            </a:r>
            <a:r>
              <a:rPr lang="fr-FR" sz="3200" dirty="0" err="1"/>
              <a:t>Hashing</a:t>
            </a:r>
            <a:r>
              <a:rPr lang="fr-FR" sz="3200" dirty="0"/>
              <a:t>, </a:t>
            </a:r>
            <a:r>
              <a:rPr lang="fr-FR" sz="3200" dirty="0" err="1"/>
              <a:t>Chord</a:t>
            </a:r>
            <a:r>
              <a:rPr lang="fr-FR" sz="3200" dirty="0"/>
              <a:t>, RAIN, </a:t>
            </a:r>
            <a:r>
              <a:rPr lang="fr-FR" sz="3200" dirty="0" err="1"/>
              <a:t>BigTable</a:t>
            </a:r>
            <a:r>
              <a:rPr lang="fr-FR" sz="3200" dirty="0"/>
              <a:t>..</a:t>
            </a:r>
          </a:p>
          <a:p>
            <a:pPr lvl="1">
              <a:defRPr/>
            </a:pPr>
            <a:r>
              <a:rPr lang="fr-FR" sz="3200" dirty="0" err="1" smtClean="0"/>
              <a:t>Map</a:t>
            </a:r>
            <a:r>
              <a:rPr lang="fr-FR" sz="3200" dirty="0" smtClean="0"/>
              <a:t>/</a:t>
            </a:r>
            <a:r>
              <a:rPr lang="fr-FR" sz="3200" dirty="0" err="1" smtClean="0"/>
              <a:t>Reduce</a:t>
            </a:r>
            <a:endParaRPr lang="fr-FR" sz="3200" dirty="0"/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err="1"/>
              <a:t>Hadoop</a:t>
            </a:r>
            <a:endParaRPr lang="fr-FR" sz="3200" dirty="0"/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200" dirty="0" err="1" smtClean="0"/>
              <a:t>BlueCloud</a:t>
            </a:r>
            <a:r>
              <a:rPr lang="fr-FR" sz="3200" dirty="0" smtClean="0"/>
              <a:t>, </a:t>
            </a:r>
            <a:r>
              <a:rPr lang="fr-FR" sz="3200" dirty="0" err="1" smtClean="0"/>
              <a:t>Icloud</a:t>
            </a:r>
            <a:r>
              <a:rPr lang="fr-FR" sz="3200" dirty="0" smtClean="0"/>
              <a:t>, Amazon EC2, Azur… 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142852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Structure globale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000108"/>
            <a:ext cx="8286808" cy="4708525"/>
          </a:xfrm>
          <a:noFill/>
        </p:spPr>
        <p:txBody>
          <a:bodyPr/>
          <a:lstStyle/>
          <a:p>
            <a:pPr marL="514350" indent="-457200">
              <a:spcBef>
                <a:spcPct val="0"/>
              </a:spcBef>
              <a:defRPr/>
            </a:pPr>
            <a:r>
              <a:rPr lang="fr-FR" sz="4000" dirty="0" smtClean="0"/>
              <a:t>Le coordinateur reçois tout message d’une case qui déborde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sz="4000" dirty="0" smtClean="0"/>
              <a:t>Il le seul à connaître et informer la case </a:t>
            </a:r>
            <a:r>
              <a:rPr lang="fr-FR" sz="4000" i="1" dirty="0" smtClean="0"/>
              <a:t>n </a:t>
            </a:r>
            <a:r>
              <a:rPr lang="fr-FR" sz="4000" dirty="0" smtClean="0"/>
              <a:t>qu’elle doit éclater 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sz="4000" dirty="0" smtClean="0"/>
              <a:t>Une fois l’éclatement terminé, il met à jour (</a:t>
            </a:r>
            <a:r>
              <a:rPr lang="fr-FR" sz="4000" i="1" dirty="0" smtClean="0"/>
              <a:t>n</a:t>
            </a:r>
            <a:r>
              <a:rPr lang="fr-FR" sz="4000" dirty="0" smtClean="0"/>
              <a:t>, </a:t>
            </a:r>
            <a:r>
              <a:rPr lang="fr-FR" sz="4000" i="1" dirty="0" smtClean="0"/>
              <a:t>i</a:t>
            </a:r>
            <a:r>
              <a:rPr lang="fr-FR" sz="4000" dirty="0" smtClean="0"/>
              <a:t>)</a:t>
            </a:r>
            <a:endParaRPr lang="fr-FR" sz="3600" dirty="0" smtClean="0"/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600" dirty="0" smtClean="0"/>
              <a:t>Selon LH</a:t>
            </a:r>
            <a:endParaRPr lang="fr-FR" sz="3600" dirty="0" smtClean="0">
              <a:solidFill>
                <a:srgbClr val="FFFF00"/>
              </a:solidFill>
            </a:endParaRP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Comment alors 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63563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Adressage par clé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00200"/>
            <a:ext cx="8143932" cy="4708525"/>
          </a:xfrm>
          <a:noFill/>
        </p:spPr>
        <p:txBody>
          <a:bodyPr/>
          <a:lstStyle/>
          <a:p>
            <a:pPr marL="514350" indent="-457200">
              <a:spcBef>
                <a:spcPts val="1200"/>
              </a:spcBef>
              <a:defRPr/>
            </a:pPr>
            <a:r>
              <a:rPr lang="fr-FR" sz="3600" dirty="0" smtClean="0"/>
              <a:t>Chaque client a son </a:t>
            </a:r>
            <a:r>
              <a:rPr lang="fr-FR" sz="3600" i="1" dirty="0" smtClean="0"/>
              <a:t>image</a:t>
            </a:r>
            <a:r>
              <a:rPr lang="fr-FR" sz="3600" dirty="0" smtClean="0"/>
              <a:t> de l’état du fichier (</a:t>
            </a:r>
            <a:r>
              <a:rPr lang="fr-FR" sz="3600" i="1" dirty="0" smtClean="0"/>
              <a:t>i’, n</a:t>
            </a:r>
            <a:r>
              <a:rPr lang="fr-FR" sz="3600" dirty="0" smtClean="0"/>
              <a:t>’) </a:t>
            </a:r>
          </a:p>
          <a:p>
            <a:pPr marL="514350" indent="-457200">
              <a:spcBef>
                <a:spcPts val="1200"/>
              </a:spcBef>
              <a:defRPr/>
            </a:pPr>
            <a:r>
              <a:rPr lang="fr-FR" sz="3600" dirty="0" smtClean="0"/>
              <a:t>Initialement </a:t>
            </a:r>
            <a:r>
              <a:rPr lang="fr-FR" sz="3600" i="1" dirty="0" smtClean="0"/>
              <a:t>i’ </a:t>
            </a:r>
            <a:r>
              <a:rPr lang="fr-FR" sz="3600" dirty="0" smtClean="0"/>
              <a:t>= 0 et </a:t>
            </a:r>
            <a:r>
              <a:rPr lang="fr-FR" sz="3600" i="1" dirty="0" smtClean="0"/>
              <a:t>n’ </a:t>
            </a:r>
            <a:r>
              <a:rPr lang="fr-FR" sz="3600" dirty="0" smtClean="0"/>
              <a:t>= 0</a:t>
            </a:r>
          </a:p>
          <a:p>
            <a:pPr marL="514350" indent="-457200">
              <a:spcBef>
                <a:spcPts val="1200"/>
              </a:spcBef>
              <a:defRPr/>
            </a:pPr>
            <a:r>
              <a:rPr lang="fr-FR" sz="3600" dirty="0" smtClean="0"/>
              <a:t>Le client adresse toute requête </a:t>
            </a:r>
            <a:r>
              <a:rPr lang="fr-FR" sz="3600" i="1" dirty="0" smtClean="0"/>
              <a:t>à clé </a:t>
            </a:r>
            <a:r>
              <a:rPr lang="fr-FR" sz="3600" dirty="0" smtClean="0"/>
              <a:t>à la case  </a:t>
            </a:r>
            <a:r>
              <a:rPr lang="fr-FR" sz="3600" i="1" dirty="0" smtClean="0"/>
              <a:t>m </a:t>
            </a:r>
            <a:endParaRPr lang="fr-FR" sz="3600" dirty="0" smtClean="0"/>
          </a:p>
          <a:p>
            <a:pPr marL="914400" lvl="1" indent="-457200">
              <a:spcBef>
                <a:spcPts val="1200"/>
              </a:spcBef>
              <a:buNone/>
              <a:defRPr/>
            </a:pPr>
            <a:r>
              <a:rPr lang="fr-FR" sz="3200" dirty="0" smtClean="0"/>
              <a:t>	</a:t>
            </a:r>
            <a:r>
              <a:rPr lang="fr-FR" sz="3200" i="1" dirty="0" smtClean="0"/>
              <a:t>m </a:t>
            </a:r>
            <a:r>
              <a:rPr lang="fr-FR" sz="3200" dirty="0" smtClean="0"/>
              <a:t>= </a:t>
            </a:r>
            <a:r>
              <a:rPr lang="fr-FR" sz="3200" dirty="0" err="1" smtClean="0"/>
              <a:t>LH</a:t>
            </a:r>
            <a:r>
              <a:rPr lang="fr-FR" sz="3200" i="1" baseline="-25000" dirty="0" err="1" smtClean="0"/>
              <a:t>i</a:t>
            </a:r>
            <a:r>
              <a:rPr lang="fr-FR" sz="3200" i="1" baseline="-25000" dirty="0" smtClean="0"/>
              <a:t>’, n’</a:t>
            </a:r>
            <a:r>
              <a:rPr lang="fr-FR" sz="3200" i="1" dirty="0" smtClean="0"/>
              <a:t> </a:t>
            </a:r>
            <a:r>
              <a:rPr lang="fr-FR" sz="3200" dirty="0" smtClean="0"/>
              <a:t>(</a:t>
            </a:r>
            <a:r>
              <a:rPr lang="fr-FR" sz="3200" i="1" dirty="0" smtClean="0"/>
              <a:t>c</a:t>
            </a:r>
            <a:r>
              <a:rPr lang="fr-FR" sz="3200" dirty="0" smtClean="0"/>
              <a:t>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Adressage par clé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772400" cy="4708525"/>
          </a:xfrm>
          <a:noFill/>
        </p:spPr>
        <p:txBody>
          <a:bodyPr/>
          <a:lstStyle/>
          <a:p>
            <a:pPr marL="514350" indent="-457200">
              <a:spcBef>
                <a:spcPct val="0"/>
              </a:spcBef>
              <a:defRPr/>
            </a:pPr>
            <a:r>
              <a:rPr lang="fr-FR" sz="3600" dirty="0" smtClean="0"/>
              <a:t>L'en-tête de chaque case contient  </a:t>
            </a:r>
            <a:r>
              <a:rPr lang="fr-FR" sz="3600" i="1" dirty="0" smtClean="0"/>
              <a:t>j </a:t>
            </a:r>
            <a:r>
              <a:rPr lang="fr-FR" sz="3600" dirty="0" smtClean="0"/>
              <a:t>courant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Déterminé par les éclatements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Egalement, par l’étendue du fichier </a:t>
            </a:r>
            <a:r>
              <a:rPr lang="fr-FR" sz="3200" i="1" dirty="0" smtClean="0"/>
              <a:t>N </a:t>
            </a:r>
            <a:r>
              <a:rPr lang="fr-FR" sz="3200" dirty="0" smtClean="0"/>
              <a:t> 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sz="3600" dirty="0" smtClean="0"/>
              <a:t>Quand une clé </a:t>
            </a:r>
            <a:r>
              <a:rPr lang="fr-FR" sz="3600" i="1" dirty="0" smtClean="0"/>
              <a:t>c </a:t>
            </a:r>
            <a:r>
              <a:rPr lang="fr-FR" sz="3600" dirty="0" smtClean="0"/>
              <a:t>arrive de la part d'un client à une adresse,  la case vérifie si elle est correcte 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Par le test de la propriété de LH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sz="3600" dirty="0" smtClean="0"/>
              <a:t>Si OK, alors la case répond au client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563563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LH* : Adressage par clé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708525"/>
          </a:xfrm>
          <a:noFill/>
        </p:spPr>
        <p:txBody>
          <a:bodyPr/>
          <a:lstStyle/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Sinon 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La case renvoie </a:t>
            </a:r>
            <a:r>
              <a:rPr lang="fr-FR" sz="3200" i="1" dirty="0" smtClean="0"/>
              <a:t>c </a:t>
            </a:r>
            <a:r>
              <a:rPr lang="fr-FR" sz="3200" dirty="0" smtClean="0"/>
              <a:t>vers une adresse </a:t>
            </a:r>
            <a:r>
              <a:rPr lang="fr-FR" sz="3200" i="1" dirty="0" smtClean="0"/>
              <a:t>peut-être</a:t>
            </a:r>
            <a:r>
              <a:rPr lang="fr-FR" sz="3200" dirty="0" smtClean="0"/>
              <a:t> correcte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sz="3200" dirty="0" smtClean="0"/>
              <a:t>On parle d’un </a:t>
            </a:r>
            <a:r>
              <a:rPr lang="fr-FR" sz="3200" i="1" dirty="0" smtClean="0"/>
              <a:t>renvoi </a:t>
            </a:r>
          </a:p>
          <a:p>
            <a:pPr marL="1314450" lvl="2" indent="-457200">
              <a:spcBef>
                <a:spcPct val="0"/>
              </a:spcBef>
              <a:defRPr/>
            </a:pPr>
            <a:r>
              <a:rPr lang="fr-FR" sz="3200" i="1" dirty="0" smtClean="0"/>
              <a:t>Ang.  </a:t>
            </a:r>
            <a:r>
              <a:rPr lang="fr-FR" sz="3200" i="1" dirty="0" err="1" smtClean="0"/>
              <a:t>forwarding</a:t>
            </a:r>
            <a:r>
              <a:rPr lang="fr-FR" sz="3200" i="1" dirty="0" smtClean="0"/>
              <a:t> or hop</a:t>
            </a:r>
            <a:r>
              <a:rPr lang="fr-FR" i="1" dirty="0" smtClean="0"/>
              <a:t> </a:t>
            </a:r>
            <a:r>
              <a:rPr lang="fr-FR" dirty="0" smtClean="0"/>
              <a:t> 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La case réceptrice répète le schéma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err="1" smtClean="0"/>
              <a:t>Etc</a:t>
            </a:r>
            <a:r>
              <a:rPr lang="fr-FR" dirty="0" smtClean="0"/>
              <a:t>  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Enfin, la case correcte répond au client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dirty="0" smtClean="0"/>
              <a:t>Avec en plus un IAM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9712" y="332656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LH* : structure de fichier distribué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73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3</a:t>
            </a:r>
          </a:p>
        </p:txBody>
      </p:sp>
      <p:sp>
        <p:nvSpPr>
          <p:cNvPr id="66574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66575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76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77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78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79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66580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66581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82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83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6584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66585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86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6588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66589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2 ; i = 3</a:t>
            </a:r>
          </a:p>
        </p:txBody>
      </p:sp>
      <p:sp>
        <p:nvSpPr>
          <p:cNvPr id="66590" name="Rectangle 30"/>
          <p:cNvSpPr>
            <a:spLocks noChangeArrowheads="1"/>
          </p:cNvSpPr>
          <p:nvPr/>
        </p:nvSpPr>
        <p:spPr bwMode="auto">
          <a:xfrm>
            <a:off x="9763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66591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66592" name="Rectangle 32"/>
          <p:cNvSpPr>
            <a:spLocks noChangeArrowheads="1"/>
          </p:cNvSpPr>
          <p:nvPr/>
        </p:nvSpPr>
        <p:spPr bwMode="auto">
          <a:xfrm>
            <a:off x="6615113" y="5289550"/>
            <a:ext cx="153407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 dirty="0" smtClean="0"/>
              <a:t>Coordinateur</a:t>
            </a:r>
            <a:endParaRPr lang="fr-FR" sz="2000" dirty="0"/>
          </a:p>
        </p:txBody>
      </p:sp>
      <p:sp>
        <p:nvSpPr>
          <p:cNvPr id="66593" name="Rectangle 33"/>
          <p:cNvSpPr>
            <a:spLocks noChangeArrowheads="1"/>
          </p:cNvSpPr>
          <p:nvPr/>
        </p:nvSpPr>
        <p:spPr bwMode="auto">
          <a:xfrm>
            <a:off x="12811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6594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6595" name="Line 35"/>
          <p:cNvSpPr>
            <a:spLocks noChangeShapeType="1"/>
          </p:cNvSpPr>
          <p:nvPr/>
        </p:nvSpPr>
        <p:spPr bwMode="auto">
          <a:xfrm>
            <a:off x="3352800" y="40640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596" name="Rectangle 36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529" y="260648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éclatement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93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597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3</a:t>
            </a:r>
          </a:p>
        </p:txBody>
      </p:sp>
      <p:sp>
        <p:nvSpPr>
          <p:cNvPr id="67598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67599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600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603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67604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607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7608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67609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7611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7612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67613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2 ; i = 3</a:t>
            </a:r>
          </a:p>
        </p:txBody>
      </p:sp>
      <p:sp>
        <p:nvSpPr>
          <p:cNvPr id="67614" name="Rectangle 30"/>
          <p:cNvSpPr>
            <a:spLocks noChangeArrowheads="1"/>
          </p:cNvSpPr>
          <p:nvPr/>
        </p:nvSpPr>
        <p:spPr bwMode="auto">
          <a:xfrm>
            <a:off x="9763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67615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12811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7619" name="Line 35"/>
          <p:cNvSpPr>
            <a:spLocks noChangeShapeType="1"/>
          </p:cNvSpPr>
          <p:nvPr/>
        </p:nvSpPr>
        <p:spPr bwMode="auto">
          <a:xfrm>
            <a:off x="3352800" y="40640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67621" name="Oval 37"/>
          <p:cNvSpPr>
            <a:spLocks noChangeArrowheads="1"/>
          </p:cNvSpPr>
          <p:nvPr/>
        </p:nvSpPr>
        <p:spPr bwMode="auto">
          <a:xfrm>
            <a:off x="844550" y="1301750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8059" y="260648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éclatement</a:t>
            </a: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3</a:t>
            </a: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68623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25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26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27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68628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68629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30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31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8632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68633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34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35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8636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68637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2 ; i = 3</a:t>
            </a:r>
          </a:p>
        </p:txBody>
      </p:sp>
      <p:sp>
        <p:nvSpPr>
          <p:cNvPr id="68638" name="Rectangle 30"/>
          <p:cNvSpPr>
            <a:spLocks noChangeArrowheads="1"/>
          </p:cNvSpPr>
          <p:nvPr/>
        </p:nvSpPr>
        <p:spPr bwMode="auto">
          <a:xfrm>
            <a:off x="9763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68639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68640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68641" name="Rectangle 33"/>
          <p:cNvSpPr>
            <a:spLocks noChangeArrowheads="1"/>
          </p:cNvSpPr>
          <p:nvPr/>
        </p:nvSpPr>
        <p:spPr bwMode="auto">
          <a:xfrm>
            <a:off x="12811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8642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8643" name="Line 35"/>
          <p:cNvSpPr>
            <a:spLocks noChangeShapeType="1"/>
          </p:cNvSpPr>
          <p:nvPr/>
        </p:nvSpPr>
        <p:spPr bwMode="auto">
          <a:xfrm>
            <a:off x="3352800" y="40640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68645" name="Oval 37"/>
          <p:cNvSpPr>
            <a:spLocks noChangeArrowheads="1"/>
          </p:cNvSpPr>
          <p:nvPr/>
        </p:nvSpPr>
        <p:spPr bwMode="auto">
          <a:xfrm>
            <a:off x="844550" y="1301750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8646" name="Line 38"/>
          <p:cNvSpPr>
            <a:spLocks noChangeShapeType="1"/>
          </p:cNvSpPr>
          <p:nvPr/>
        </p:nvSpPr>
        <p:spPr bwMode="auto">
          <a:xfrm>
            <a:off x="1092200" y="4064000"/>
            <a:ext cx="5283200" cy="482600"/>
          </a:xfrm>
          <a:prstGeom prst="line">
            <a:avLst/>
          </a:prstGeom>
          <a:noFill/>
          <a:ln w="50800">
            <a:solidFill>
              <a:srgbClr val="00DFCA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36650" y="188640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éclatement</a:t>
            </a: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45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3</a:t>
            </a: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69647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48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51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69653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55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9656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69657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58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59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69660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2 ; i = 3</a:t>
            </a:r>
          </a:p>
        </p:txBody>
      </p:sp>
      <p:sp>
        <p:nvSpPr>
          <p:cNvPr id="69662" name="Rectangle 30"/>
          <p:cNvSpPr>
            <a:spLocks noChangeArrowheads="1"/>
          </p:cNvSpPr>
          <p:nvPr/>
        </p:nvSpPr>
        <p:spPr bwMode="auto">
          <a:xfrm>
            <a:off x="9763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69663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69664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12811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69667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69668" name="Oval 36"/>
          <p:cNvSpPr>
            <a:spLocks noChangeArrowheads="1"/>
          </p:cNvSpPr>
          <p:nvPr/>
        </p:nvSpPr>
        <p:spPr bwMode="auto">
          <a:xfrm>
            <a:off x="844550" y="1301750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69669" name="Line 37"/>
          <p:cNvSpPr>
            <a:spLocks noChangeShapeType="1"/>
          </p:cNvSpPr>
          <p:nvPr/>
        </p:nvSpPr>
        <p:spPr bwMode="auto">
          <a:xfrm>
            <a:off x="3606800" y="3759200"/>
            <a:ext cx="2921000" cy="711200"/>
          </a:xfrm>
          <a:prstGeom prst="line">
            <a:avLst/>
          </a:prstGeom>
          <a:noFill/>
          <a:ln w="50800">
            <a:solidFill>
              <a:srgbClr val="00DFCA"/>
            </a:solidFill>
            <a:prstDash val="sysDot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79" y="188640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éclatement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0667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0671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72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73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0676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82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83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0686" name="Rectangle 30"/>
          <p:cNvSpPr>
            <a:spLocks noChangeArrowheads="1"/>
          </p:cNvSpPr>
          <p:nvPr/>
        </p:nvSpPr>
        <p:spPr bwMode="auto">
          <a:xfrm>
            <a:off x="9763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70687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0688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0689" name="Rectangle 33"/>
          <p:cNvSpPr>
            <a:spLocks noChangeArrowheads="1"/>
          </p:cNvSpPr>
          <p:nvPr/>
        </p:nvSpPr>
        <p:spPr bwMode="auto">
          <a:xfrm>
            <a:off x="12811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0690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0691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0692" name="Oval 36"/>
          <p:cNvSpPr>
            <a:spLocks noChangeArrowheads="1"/>
          </p:cNvSpPr>
          <p:nvPr/>
        </p:nvSpPr>
        <p:spPr bwMode="auto">
          <a:xfrm>
            <a:off x="844550" y="1301750"/>
            <a:ext cx="292100" cy="2921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93" name="Line 37"/>
          <p:cNvSpPr>
            <a:spLocks noChangeShapeType="1"/>
          </p:cNvSpPr>
          <p:nvPr/>
        </p:nvSpPr>
        <p:spPr bwMode="auto">
          <a:xfrm>
            <a:off x="3606800" y="3759200"/>
            <a:ext cx="2921000" cy="711200"/>
          </a:xfrm>
          <a:prstGeom prst="line">
            <a:avLst/>
          </a:prstGeom>
          <a:noFill/>
          <a:ln w="50800">
            <a:solidFill>
              <a:schemeClr val="accent2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694" name="Rectangle 38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95" name="Rectangle 39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0696" name="Rectangle 40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0697" name="Rectangle 41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0698" name="Line 42"/>
          <p:cNvSpPr>
            <a:spLocks noChangeShapeType="1"/>
          </p:cNvSpPr>
          <p:nvPr/>
        </p:nvSpPr>
        <p:spPr bwMode="auto">
          <a:xfrm>
            <a:off x="3962400" y="3530600"/>
            <a:ext cx="0" cy="482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772400" cy="4708525"/>
          </a:xfrm>
          <a:noFill/>
        </p:spPr>
        <p:txBody>
          <a:bodyPr/>
          <a:lstStyle/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 Les images de deux clients n’ont pas changées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Chaque image était déjà périmée (inexacte)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Elle est un peu +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L’inexactitude se mesure précisément par la différence </a:t>
            </a:r>
            <a:r>
              <a:rPr lang="fr-FR" i="1" dirty="0" smtClean="0"/>
              <a:t>N – N’</a:t>
            </a:r>
            <a:r>
              <a:rPr lang="fr-FR" dirty="0" smtClean="0"/>
              <a:t> 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Zéro pour l’image exacte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Positive pour le retard sur la croissance</a:t>
            </a:r>
          </a:p>
          <a:p>
            <a:pPr marL="514350" indent="-457200">
              <a:spcBef>
                <a:spcPct val="0"/>
              </a:spcBef>
              <a:defRPr/>
            </a:pPr>
            <a:r>
              <a:rPr lang="fr-FR" dirty="0" smtClean="0"/>
              <a:t>Négative pour le retard sur la décroissance</a:t>
            </a:r>
          </a:p>
          <a:p>
            <a:pPr marL="914400" lvl="1" indent="-457200">
              <a:spcBef>
                <a:spcPct val="0"/>
              </a:spcBef>
              <a:defRPr/>
            </a:pPr>
            <a:r>
              <a:rPr lang="fr-FR" dirty="0" smtClean="0"/>
              <a:t>Rare en pratique          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579" y="188640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éclatement</a:t>
            </a:r>
          </a:p>
        </p:txBody>
      </p:sp>
    </p:spTree>
    <p:extLst>
      <p:ext uri="{BB962C8B-B14F-4D97-AF65-F5344CB8AC3E}">
        <p14:creationId xmlns:p14="http://schemas.microsoft.com/office/powerpoint/2010/main" val="26179513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Pourquoi ce Cours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  La maîtrise de </a:t>
            </a:r>
            <a:r>
              <a:rPr lang="fr-FR" sz="4000" dirty="0" err="1" smtClean="0"/>
              <a:t>clouds</a:t>
            </a:r>
            <a:r>
              <a:rPr lang="fr-FR" sz="4000" dirty="0" smtClean="0"/>
              <a:t> est désormais une nécessité</a:t>
            </a:r>
          </a:p>
          <a:p>
            <a:pPr>
              <a:defRPr/>
            </a:pPr>
            <a:r>
              <a:rPr lang="fr-FR" sz="4000" dirty="0" smtClean="0"/>
              <a:t> Pour tout chercheur </a:t>
            </a:r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i="1" dirty="0" smtClean="0"/>
              <a:t>En </a:t>
            </a:r>
            <a:r>
              <a:rPr lang="fr-FR" sz="3600" i="1" dirty="0" err="1" smtClean="0"/>
              <a:t>BDs</a:t>
            </a:r>
            <a:r>
              <a:rPr lang="fr-FR" sz="3600" i="1" dirty="0" smtClean="0"/>
              <a:t> en 1èr lieu</a:t>
            </a:r>
          </a:p>
          <a:p>
            <a:pPr>
              <a:defRPr/>
            </a:pPr>
            <a:r>
              <a:rPr lang="fr-FR" sz="4000" dirty="0" smtClean="0"/>
              <a:t>Pour de plus en plus d’informaticiens en général</a:t>
            </a:r>
          </a:p>
          <a:p>
            <a:pPr>
              <a:defRPr/>
            </a:pPr>
            <a:r>
              <a:rPr lang="fr-FR" sz="4000" dirty="0" smtClean="0"/>
              <a:t> </a:t>
            </a:r>
            <a:r>
              <a:rPr lang="fr-FR" sz="4000" i="1" dirty="0" smtClean="0"/>
              <a:t>C’est le but de notre cours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50875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1691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1695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98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699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1700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1701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02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03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1704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1705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06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07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1708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1710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1711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1712" name="Rectangle 33"/>
          <p:cNvSpPr>
            <a:spLocks noChangeArrowheads="1"/>
          </p:cNvSpPr>
          <p:nvPr/>
        </p:nvSpPr>
        <p:spPr bwMode="auto">
          <a:xfrm>
            <a:off x="1295400" y="5486400"/>
            <a:ext cx="12407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Client 1 </a:t>
            </a:r>
            <a:endParaRPr lang="fr-FR" dirty="0"/>
          </a:p>
        </p:txBody>
      </p:sp>
      <p:sp>
        <p:nvSpPr>
          <p:cNvPr id="71713" name="Rectangle 34"/>
          <p:cNvSpPr>
            <a:spLocks noChangeArrowheads="1"/>
          </p:cNvSpPr>
          <p:nvPr/>
        </p:nvSpPr>
        <p:spPr bwMode="auto">
          <a:xfrm>
            <a:off x="3871913" y="5776913"/>
            <a:ext cx="12407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Client 2 </a:t>
            </a:r>
            <a:endParaRPr lang="fr-FR" dirty="0"/>
          </a:p>
        </p:txBody>
      </p:sp>
      <p:sp>
        <p:nvSpPr>
          <p:cNvPr id="71714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1715" name="Rectangle 36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16" name="Rectangle 37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1717" name="Rectangle 38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1718" name="Rectangle 39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1719" name="Line 40"/>
          <p:cNvSpPr>
            <a:spLocks noChangeShapeType="1"/>
          </p:cNvSpPr>
          <p:nvPr/>
        </p:nvSpPr>
        <p:spPr bwMode="auto">
          <a:xfrm>
            <a:off x="1143000" y="4495800"/>
            <a:ext cx="5207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0" name="Rectangle 41"/>
          <p:cNvSpPr>
            <a:spLocks noChangeArrowheads="1"/>
          </p:cNvSpPr>
          <p:nvPr/>
        </p:nvSpPr>
        <p:spPr bwMode="auto">
          <a:xfrm>
            <a:off x="762000" y="4038600"/>
            <a:ext cx="485775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15</a:t>
            </a:r>
          </a:p>
        </p:txBody>
      </p:sp>
      <p:sp>
        <p:nvSpPr>
          <p:cNvPr id="71721" name="Rectangle 30"/>
          <p:cNvSpPr>
            <a:spLocks noChangeArrowheads="1"/>
          </p:cNvSpPr>
          <p:nvPr/>
        </p:nvSpPr>
        <p:spPr bwMode="auto">
          <a:xfrm>
            <a:off x="914400" y="4876800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71722" name="Rectangle 42"/>
          <p:cNvSpPr>
            <a:spLocks noChangeArrowheads="1"/>
          </p:cNvSpPr>
          <p:nvPr/>
        </p:nvSpPr>
        <p:spPr bwMode="auto">
          <a:xfrm>
            <a:off x="1295400" y="6019800"/>
            <a:ext cx="9636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>
                <a:solidFill>
                  <a:srgbClr val="000000"/>
                </a:solidFill>
              </a:rPr>
              <a:t>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50875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2715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2718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2719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721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23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2724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2725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26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27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2729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2732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2733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2734" name="Rectangle 30"/>
          <p:cNvSpPr>
            <a:spLocks noChangeArrowheads="1"/>
          </p:cNvSpPr>
          <p:nvPr/>
        </p:nvSpPr>
        <p:spPr bwMode="auto">
          <a:xfrm>
            <a:off x="914400" y="4800600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72735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2736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2737" name="Rectangle 33"/>
          <p:cNvSpPr>
            <a:spLocks noChangeArrowheads="1"/>
          </p:cNvSpPr>
          <p:nvPr/>
        </p:nvSpPr>
        <p:spPr bwMode="auto">
          <a:xfrm>
            <a:off x="1295400" y="5410200"/>
            <a:ext cx="12407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Client 1 </a:t>
            </a:r>
            <a:endParaRPr lang="fr-FR" dirty="0"/>
          </a:p>
        </p:txBody>
      </p:sp>
      <p:sp>
        <p:nvSpPr>
          <p:cNvPr id="72738" name="Rectangle 34"/>
          <p:cNvSpPr>
            <a:spLocks noChangeArrowheads="1"/>
          </p:cNvSpPr>
          <p:nvPr/>
        </p:nvSpPr>
        <p:spPr bwMode="auto">
          <a:xfrm>
            <a:off x="3871913" y="5776913"/>
            <a:ext cx="12407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Client 2 </a:t>
            </a:r>
            <a:endParaRPr lang="fr-FR" dirty="0"/>
          </a:p>
        </p:txBody>
      </p:sp>
      <p:sp>
        <p:nvSpPr>
          <p:cNvPr id="72739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2740" name="Rectangle 36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41" name="Rectangle 37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2742" name="Rectangle 38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43" name="Rectangle 39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2744" name="Rectangle 40"/>
          <p:cNvSpPr>
            <a:spLocks noChangeArrowheads="1"/>
          </p:cNvSpPr>
          <p:nvPr/>
        </p:nvSpPr>
        <p:spPr bwMode="auto">
          <a:xfrm>
            <a:off x="4557713" y="2347913"/>
            <a:ext cx="485775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15</a:t>
            </a:r>
          </a:p>
        </p:txBody>
      </p:sp>
      <p:sp>
        <p:nvSpPr>
          <p:cNvPr id="72745" name="Arc 41"/>
          <p:cNvSpPr>
            <a:spLocks/>
          </p:cNvSpPr>
          <p:nvPr/>
        </p:nvSpPr>
        <p:spPr bwMode="auto">
          <a:xfrm rot="10800000">
            <a:off x="990600" y="3970338"/>
            <a:ext cx="2279650" cy="527050"/>
          </a:xfrm>
          <a:custGeom>
            <a:avLst/>
            <a:gdLst>
              <a:gd name="T0" fmla="*/ 0 w 21600"/>
              <a:gd name="T1" fmla="*/ 0 h 21600"/>
              <a:gd name="T2" fmla="*/ 2279650 w 21600"/>
              <a:gd name="T3" fmla="*/ 527050 h 21600"/>
              <a:gd name="T4" fmla="*/ 0 w 21600"/>
              <a:gd name="T5" fmla="*/ 527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46" name="Arc 42"/>
          <p:cNvSpPr>
            <a:spLocks/>
          </p:cNvSpPr>
          <p:nvPr/>
        </p:nvSpPr>
        <p:spPr bwMode="auto">
          <a:xfrm rot="10800000">
            <a:off x="2903538" y="3970338"/>
            <a:ext cx="1898650" cy="527050"/>
          </a:xfrm>
          <a:custGeom>
            <a:avLst/>
            <a:gdLst>
              <a:gd name="T0" fmla="*/ 0 w 21600"/>
              <a:gd name="T1" fmla="*/ 527050 h 21600"/>
              <a:gd name="T2" fmla="*/ 1897068 w 21600"/>
              <a:gd name="T3" fmla="*/ 0 h 21600"/>
              <a:gd name="T4" fmla="*/ 1898650 w 21600"/>
              <a:gd name="T5" fmla="*/ 5270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77"/>
                  <a:pt x="9659" y="9"/>
                  <a:pt x="2158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2747" name="Rectangle 43"/>
          <p:cNvSpPr>
            <a:spLocks noChangeArrowheads="1"/>
          </p:cNvSpPr>
          <p:nvPr/>
        </p:nvSpPr>
        <p:spPr bwMode="auto">
          <a:xfrm>
            <a:off x="1295400" y="6019800"/>
            <a:ext cx="9636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>
                <a:solidFill>
                  <a:srgbClr val="000000"/>
                </a:solidFill>
              </a:rPr>
              <a:t>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50875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3739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3758" name="Rectangle 30"/>
          <p:cNvSpPr>
            <a:spLocks noChangeArrowheads="1"/>
          </p:cNvSpPr>
          <p:nvPr/>
        </p:nvSpPr>
        <p:spPr bwMode="auto">
          <a:xfrm>
            <a:off x="990600" y="5029200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n' = 1, i' = 3</a:t>
            </a:r>
          </a:p>
        </p:txBody>
      </p:sp>
      <p:sp>
        <p:nvSpPr>
          <p:cNvPr id="73759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3760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3761" name="Rectangle 33"/>
          <p:cNvSpPr>
            <a:spLocks noChangeArrowheads="1"/>
          </p:cNvSpPr>
          <p:nvPr/>
        </p:nvSpPr>
        <p:spPr bwMode="auto">
          <a:xfrm>
            <a:off x="1295400" y="5486400"/>
            <a:ext cx="12407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Client 1 </a:t>
            </a:r>
            <a:endParaRPr lang="fr-FR" dirty="0"/>
          </a:p>
        </p:txBody>
      </p:sp>
      <p:sp>
        <p:nvSpPr>
          <p:cNvPr id="73762" name="Rectangle 34"/>
          <p:cNvSpPr>
            <a:spLocks noChangeArrowheads="1"/>
          </p:cNvSpPr>
          <p:nvPr/>
        </p:nvSpPr>
        <p:spPr bwMode="auto">
          <a:xfrm>
            <a:off x="3871913" y="5776913"/>
            <a:ext cx="12407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Client 2 </a:t>
            </a:r>
            <a:endParaRPr lang="fr-FR" dirty="0"/>
          </a:p>
        </p:txBody>
      </p:sp>
      <p:sp>
        <p:nvSpPr>
          <p:cNvPr id="73763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3764" name="Rectangle 36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65" name="Rectangle 37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3766" name="Rectangle 38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3767" name="Rectangle 39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3768" name="Rectangle 40"/>
          <p:cNvSpPr>
            <a:spLocks noChangeArrowheads="1"/>
          </p:cNvSpPr>
          <p:nvPr/>
        </p:nvSpPr>
        <p:spPr bwMode="auto">
          <a:xfrm>
            <a:off x="4557713" y="2347913"/>
            <a:ext cx="485775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15</a:t>
            </a:r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V="1">
            <a:off x="2298700" y="3644900"/>
            <a:ext cx="2108200" cy="1320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770" name="Rectangle 43"/>
          <p:cNvSpPr>
            <a:spLocks noChangeArrowheads="1"/>
          </p:cNvSpPr>
          <p:nvPr/>
        </p:nvSpPr>
        <p:spPr bwMode="auto">
          <a:xfrm>
            <a:off x="2743200" y="4038600"/>
            <a:ext cx="1371600" cy="393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</a:rPr>
              <a:t>j</a:t>
            </a:r>
            <a:r>
              <a:rPr lang="fr-FR" sz="2000">
                <a:solidFill>
                  <a:schemeClr val="accent2"/>
                </a:solidFill>
              </a:rPr>
              <a:t> = 4, </a:t>
            </a:r>
            <a:r>
              <a:rPr lang="fr-FR" sz="2000" b="1">
                <a:solidFill>
                  <a:schemeClr val="accent2"/>
                </a:solidFill>
              </a:rPr>
              <a:t>a</a:t>
            </a:r>
            <a:r>
              <a:rPr lang="fr-FR" sz="2000" i="1">
                <a:solidFill>
                  <a:schemeClr val="accent2"/>
                </a:solidFill>
              </a:rPr>
              <a:t> = </a:t>
            </a:r>
            <a:r>
              <a:rPr lang="fr-FR" sz="2000">
                <a:solidFill>
                  <a:schemeClr val="accent2"/>
                </a:solidFill>
              </a:rPr>
              <a:t>0 </a:t>
            </a:r>
          </a:p>
        </p:txBody>
      </p:sp>
      <p:sp>
        <p:nvSpPr>
          <p:cNvPr id="73771" name="Rectangle 44"/>
          <p:cNvSpPr>
            <a:spLocks noChangeArrowheads="1"/>
          </p:cNvSpPr>
          <p:nvPr/>
        </p:nvSpPr>
        <p:spPr bwMode="auto">
          <a:xfrm>
            <a:off x="6781800" y="5791200"/>
            <a:ext cx="1473161" cy="459100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 = 2</a:t>
            </a:r>
            <a:r>
              <a:rPr lang="fr-FR" b="1" baseline="30000" dirty="0">
                <a:solidFill>
                  <a:schemeClr val="accent2"/>
                </a:solidFill>
              </a:rPr>
              <a:t>3</a:t>
            </a:r>
            <a:r>
              <a:rPr lang="fr-FR" b="1" dirty="0">
                <a:solidFill>
                  <a:schemeClr val="accent2"/>
                </a:solidFill>
              </a:rPr>
              <a:t> + </a:t>
            </a:r>
            <a:r>
              <a:rPr lang="fr-FR" b="1" dirty="0" smtClean="0">
                <a:solidFill>
                  <a:schemeClr val="accent2"/>
                </a:solidFill>
              </a:rPr>
              <a:t>3</a:t>
            </a:r>
            <a:endParaRPr lang="fr-FR" b="1" dirty="0">
              <a:solidFill>
                <a:schemeClr val="accent2"/>
              </a:solidFill>
            </a:endParaRPr>
          </a:p>
        </p:txBody>
      </p:sp>
      <p:sp>
        <p:nvSpPr>
          <p:cNvPr id="73772" name="Rectangle 45"/>
          <p:cNvSpPr>
            <a:spLocks noChangeArrowheads="1"/>
          </p:cNvSpPr>
          <p:nvPr/>
        </p:nvSpPr>
        <p:spPr bwMode="auto">
          <a:xfrm>
            <a:off x="1219200" y="6019800"/>
            <a:ext cx="1532472" cy="459100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N'</a:t>
            </a:r>
            <a:r>
              <a:rPr lang="fr-FR" b="1" dirty="0">
                <a:solidFill>
                  <a:srgbClr val="000000"/>
                </a:solidFill>
              </a:rPr>
              <a:t> =</a:t>
            </a:r>
            <a:r>
              <a:rPr lang="fr-FR" b="1" dirty="0">
                <a:solidFill>
                  <a:schemeClr val="accent2"/>
                </a:solidFill>
              </a:rPr>
              <a:t> </a:t>
            </a:r>
            <a:r>
              <a:rPr lang="fr-FR" b="1" dirty="0" smtClean="0">
                <a:solidFill>
                  <a:schemeClr val="accent2"/>
                </a:solidFill>
              </a:rPr>
              <a:t>2</a:t>
            </a:r>
            <a:r>
              <a:rPr lang="fr-FR" b="1" baseline="30000" dirty="0" smtClean="0">
                <a:solidFill>
                  <a:schemeClr val="accent2"/>
                </a:solidFill>
              </a:rPr>
              <a:t>3 </a:t>
            </a:r>
            <a:r>
              <a:rPr lang="fr-FR" b="1" dirty="0" smtClean="0">
                <a:solidFill>
                  <a:schemeClr val="accent2"/>
                </a:solidFill>
              </a:rPr>
              <a:t>+ 1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772400" cy="4708525"/>
          </a:xfrm>
          <a:noFill/>
        </p:spPr>
        <p:txBody>
          <a:bodyPr/>
          <a:lstStyle/>
          <a:p>
            <a:pPr marL="514350" indent="-457200">
              <a:lnSpc>
                <a:spcPts val="45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dirty="0"/>
              <a:t>L</a:t>
            </a:r>
            <a:r>
              <a:rPr lang="fr-FR" dirty="0" smtClean="0"/>
              <a:t>e résultat avec la nouvelle image de Client 1 ? </a:t>
            </a:r>
          </a:p>
          <a:p>
            <a:pPr marL="514350" indent="-457200">
              <a:lnSpc>
                <a:spcPts val="45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dirty="0" smtClean="0"/>
              <a:t>Quelle est précisément l’amélioration de l’image  pour Client 1 ?</a:t>
            </a:r>
          </a:p>
          <a:p>
            <a:pPr marL="514350" indent="-457200">
              <a:lnSpc>
                <a:spcPts val="45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dirty="0" smtClean="0"/>
              <a:t> Le résultat entier et mêmes questions </a:t>
            </a:r>
            <a:r>
              <a:rPr lang="fr-FR" dirty="0"/>
              <a:t>pour la même  clé </a:t>
            </a:r>
            <a:r>
              <a:rPr lang="fr-FR" dirty="0" smtClean="0"/>
              <a:t>et Client 2 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9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</p:spTree>
    <p:extLst>
      <p:ext uri="{BB962C8B-B14F-4D97-AF65-F5344CB8AC3E}">
        <p14:creationId xmlns:p14="http://schemas.microsoft.com/office/powerpoint/2010/main" val="17377313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50875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4763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64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4767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69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70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71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4772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4773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74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75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4776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4777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78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79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4780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4781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4782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4783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4784" name="Rectangle 33"/>
          <p:cNvSpPr>
            <a:spLocks noChangeArrowheads="1"/>
          </p:cNvSpPr>
          <p:nvPr/>
        </p:nvSpPr>
        <p:spPr bwMode="auto">
          <a:xfrm>
            <a:off x="1295400" y="5486400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4785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4786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4787" name="Rectangle 36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88" name="Rectangle 37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4789" name="Rectangle 38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4790" name="Rectangle 39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4791" name="Line 40"/>
          <p:cNvSpPr>
            <a:spLocks noChangeShapeType="1"/>
          </p:cNvSpPr>
          <p:nvPr/>
        </p:nvSpPr>
        <p:spPr bwMode="auto">
          <a:xfrm>
            <a:off x="1225550" y="4654550"/>
            <a:ext cx="5207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Rectangle 41"/>
          <p:cNvSpPr>
            <a:spLocks noChangeArrowheads="1"/>
          </p:cNvSpPr>
          <p:nvPr/>
        </p:nvSpPr>
        <p:spPr bwMode="auto">
          <a:xfrm>
            <a:off x="747713" y="4100513"/>
            <a:ext cx="333375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9</a:t>
            </a:r>
          </a:p>
        </p:txBody>
      </p:sp>
      <p:sp>
        <p:nvSpPr>
          <p:cNvPr id="74793" name="Rectangle 30"/>
          <p:cNvSpPr>
            <a:spLocks noChangeArrowheads="1"/>
          </p:cNvSpPr>
          <p:nvPr/>
        </p:nvSpPr>
        <p:spPr bwMode="auto">
          <a:xfrm>
            <a:off x="914400" y="4953000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74794" name="Rectangle 42"/>
          <p:cNvSpPr>
            <a:spLocks noChangeArrowheads="1"/>
          </p:cNvSpPr>
          <p:nvPr/>
        </p:nvSpPr>
        <p:spPr bwMode="auto">
          <a:xfrm>
            <a:off x="1295400" y="6019800"/>
            <a:ext cx="9636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4795" name="Rectangle 43"/>
          <p:cNvSpPr>
            <a:spLocks noChangeArrowheads="1"/>
          </p:cNvSpPr>
          <p:nvPr/>
        </p:nvSpPr>
        <p:spPr bwMode="auto">
          <a:xfrm>
            <a:off x="6781800" y="5791200"/>
            <a:ext cx="14589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N = 2</a:t>
            </a:r>
            <a:r>
              <a:rPr lang="fr-FR" b="1" baseline="30000">
                <a:solidFill>
                  <a:schemeClr val="accent2"/>
                </a:solidFill>
              </a:rPr>
              <a:t>3</a:t>
            </a:r>
            <a:r>
              <a:rPr lang="fr-FR" b="1">
                <a:solidFill>
                  <a:schemeClr val="accent2"/>
                </a:solidFill>
              </a:rPr>
              <a:t> + 2</a:t>
            </a: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781800" y="5791200"/>
            <a:ext cx="1473161" cy="459100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 = 2</a:t>
            </a:r>
            <a:r>
              <a:rPr lang="fr-FR" b="1" baseline="30000" dirty="0">
                <a:solidFill>
                  <a:schemeClr val="accent2"/>
                </a:solidFill>
              </a:rPr>
              <a:t>3</a:t>
            </a:r>
            <a:r>
              <a:rPr lang="fr-FR" b="1" dirty="0">
                <a:solidFill>
                  <a:schemeClr val="accent2"/>
                </a:solidFill>
              </a:rPr>
              <a:t> + </a:t>
            </a:r>
            <a:r>
              <a:rPr lang="fr-FR" b="1" dirty="0" smtClean="0">
                <a:solidFill>
                  <a:schemeClr val="accent2"/>
                </a:solidFill>
              </a:rPr>
              <a:t>3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50875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5787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5791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92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95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5796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5797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98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799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5800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5801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802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803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5804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5805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5806" name="Rectangle 30"/>
          <p:cNvSpPr>
            <a:spLocks noChangeArrowheads="1"/>
          </p:cNvSpPr>
          <p:nvPr/>
        </p:nvSpPr>
        <p:spPr bwMode="auto">
          <a:xfrm>
            <a:off x="990600" y="4724400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75807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5808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5809" name="Rectangle 33"/>
          <p:cNvSpPr>
            <a:spLocks noChangeArrowheads="1"/>
          </p:cNvSpPr>
          <p:nvPr/>
        </p:nvSpPr>
        <p:spPr bwMode="auto">
          <a:xfrm>
            <a:off x="1295400" y="5334000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5810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5811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5812" name="Rectangle 36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813" name="Rectangle 37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5814" name="Rectangle 38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5815" name="Rectangle 39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5816" name="Rectangle 40"/>
          <p:cNvSpPr>
            <a:spLocks noChangeArrowheads="1"/>
          </p:cNvSpPr>
          <p:nvPr/>
        </p:nvSpPr>
        <p:spPr bwMode="auto">
          <a:xfrm>
            <a:off x="1966913" y="4024313"/>
            <a:ext cx="333375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9</a:t>
            </a:r>
          </a:p>
        </p:txBody>
      </p:sp>
      <p:sp>
        <p:nvSpPr>
          <p:cNvPr id="75817" name="Line 41"/>
          <p:cNvSpPr>
            <a:spLocks noChangeShapeType="1"/>
          </p:cNvSpPr>
          <p:nvPr/>
        </p:nvSpPr>
        <p:spPr bwMode="auto">
          <a:xfrm flipV="1">
            <a:off x="1003300" y="4254500"/>
            <a:ext cx="736600" cy="101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5818" name="Rectangle 42"/>
          <p:cNvSpPr>
            <a:spLocks noChangeArrowheads="1"/>
          </p:cNvSpPr>
          <p:nvPr/>
        </p:nvSpPr>
        <p:spPr bwMode="auto">
          <a:xfrm>
            <a:off x="1219200" y="5867400"/>
            <a:ext cx="9636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5819" name="Rectangle 43"/>
          <p:cNvSpPr>
            <a:spLocks noChangeArrowheads="1"/>
          </p:cNvSpPr>
          <p:nvPr/>
        </p:nvSpPr>
        <p:spPr bwMode="auto">
          <a:xfrm>
            <a:off x="6781800" y="5791200"/>
            <a:ext cx="14589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N = 2</a:t>
            </a:r>
            <a:r>
              <a:rPr lang="fr-FR" b="1" baseline="30000">
                <a:solidFill>
                  <a:schemeClr val="accent2"/>
                </a:solidFill>
              </a:rPr>
              <a:t>3</a:t>
            </a:r>
            <a:r>
              <a:rPr lang="fr-FR" b="1">
                <a:solidFill>
                  <a:schemeClr val="accent2"/>
                </a:solidFill>
              </a:rPr>
              <a:t> + 2</a:t>
            </a: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781800" y="5791200"/>
            <a:ext cx="1473161" cy="459100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 = 2</a:t>
            </a:r>
            <a:r>
              <a:rPr lang="fr-FR" b="1" baseline="30000" dirty="0">
                <a:solidFill>
                  <a:schemeClr val="accent2"/>
                </a:solidFill>
              </a:rPr>
              <a:t>3</a:t>
            </a:r>
            <a:r>
              <a:rPr lang="fr-FR" b="1" dirty="0">
                <a:solidFill>
                  <a:schemeClr val="accent2"/>
                </a:solidFill>
              </a:rPr>
              <a:t> + </a:t>
            </a:r>
            <a:r>
              <a:rPr lang="fr-FR" b="1" dirty="0" smtClean="0">
                <a:solidFill>
                  <a:schemeClr val="accent2"/>
                </a:solidFill>
              </a:rPr>
              <a:t>3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50875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6811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19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6820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6821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22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990600" y="4343400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0, i' = 0</a:t>
            </a:r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6832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1295400" y="4953000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6835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6836" name="Rectangle 36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37" name="Rectangle 37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6838" name="Rectangle 38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6839" name="Rectangle 39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6840" name="Rectangle 40"/>
          <p:cNvSpPr>
            <a:spLocks noChangeArrowheads="1"/>
          </p:cNvSpPr>
          <p:nvPr/>
        </p:nvSpPr>
        <p:spPr bwMode="auto">
          <a:xfrm>
            <a:off x="6843713" y="2347913"/>
            <a:ext cx="333375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9</a:t>
            </a:r>
          </a:p>
        </p:txBody>
      </p:sp>
      <p:sp>
        <p:nvSpPr>
          <p:cNvPr id="76841" name="Line 41"/>
          <p:cNvSpPr>
            <a:spLocks noChangeShapeType="1"/>
          </p:cNvSpPr>
          <p:nvPr/>
        </p:nvSpPr>
        <p:spPr bwMode="auto">
          <a:xfrm flipV="1">
            <a:off x="2603500" y="3797300"/>
            <a:ext cx="4165600" cy="4064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42" name="Rectangle 42"/>
          <p:cNvSpPr>
            <a:spLocks noChangeArrowheads="1"/>
          </p:cNvSpPr>
          <p:nvPr/>
        </p:nvSpPr>
        <p:spPr bwMode="auto">
          <a:xfrm>
            <a:off x="990600" y="5562600"/>
            <a:ext cx="9636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</a:t>
            </a:r>
            <a:r>
              <a:rPr lang="fr-FR" b="1">
                <a:solidFill>
                  <a:schemeClr val="accent2"/>
                </a:solidFill>
              </a:rPr>
              <a:t> </a:t>
            </a:r>
            <a:r>
              <a:rPr lang="fr-FR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6843" name="Rectangle 43"/>
          <p:cNvSpPr>
            <a:spLocks noChangeArrowheads="1"/>
          </p:cNvSpPr>
          <p:nvPr/>
        </p:nvSpPr>
        <p:spPr bwMode="auto">
          <a:xfrm>
            <a:off x="6781800" y="5791200"/>
            <a:ext cx="14589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N = 2</a:t>
            </a:r>
            <a:r>
              <a:rPr lang="fr-FR" b="1" baseline="30000">
                <a:solidFill>
                  <a:schemeClr val="accent2"/>
                </a:solidFill>
              </a:rPr>
              <a:t>3</a:t>
            </a:r>
            <a:r>
              <a:rPr lang="fr-FR" b="1">
                <a:solidFill>
                  <a:schemeClr val="accent2"/>
                </a:solidFill>
              </a:rPr>
              <a:t> + 2</a:t>
            </a: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6781800" y="5791200"/>
            <a:ext cx="1473161" cy="459100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 = 2</a:t>
            </a:r>
            <a:r>
              <a:rPr lang="fr-FR" b="1" baseline="30000" dirty="0">
                <a:solidFill>
                  <a:schemeClr val="accent2"/>
                </a:solidFill>
              </a:rPr>
              <a:t>3</a:t>
            </a:r>
            <a:r>
              <a:rPr lang="fr-FR" b="1" dirty="0">
                <a:solidFill>
                  <a:schemeClr val="accent2"/>
                </a:solidFill>
              </a:rPr>
              <a:t> + </a:t>
            </a:r>
            <a:r>
              <a:rPr lang="fr-FR" b="1" dirty="0" smtClean="0">
                <a:solidFill>
                  <a:schemeClr val="accent2"/>
                </a:solidFill>
              </a:rPr>
              <a:t>3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650875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1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61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95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823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0</a:t>
            </a: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75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175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17383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9669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</a:t>
            </a:r>
          </a:p>
        </p:txBody>
      </p:sp>
      <p:sp>
        <p:nvSpPr>
          <p:cNvPr id="77835" name="Rectangle 11" descr="10%"/>
          <p:cNvSpPr>
            <a:spLocks noChangeArrowheads="1"/>
          </p:cNvSpPr>
          <p:nvPr/>
        </p:nvSpPr>
        <p:spPr bwMode="auto">
          <a:xfrm>
            <a:off x="29781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29781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2957513" y="2881313"/>
            <a:ext cx="7413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j </a:t>
            </a:r>
            <a:r>
              <a:rPr lang="fr-FR"/>
              <a:t>= 4</a:t>
            </a: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318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2</a:t>
            </a:r>
          </a:p>
        </p:txBody>
      </p:sp>
      <p:sp>
        <p:nvSpPr>
          <p:cNvPr id="77839" name="Oval 15"/>
          <p:cNvSpPr>
            <a:spLocks noChangeArrowheads="1"/>
          </p:cNvSpPr>
          <p:nvPr/>
        </p:nvSpPr>
        <p:spPr bwMode="auto">
          <a:xfrm>
            <a:off x="6559550" y="4121150"/>
            <a:ext cx="18923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>
            <a:off x="3987800" y="2438400"/>
            <a:ext cx="330200" cy="0"/>
          </a:xfrm>
          <a:prstGeom prst="line">
            <a:avLst/>
          </a:prstGeom>
          <a:noFill/>
          <a:ln w="5080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4425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4425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43" name="Rectangle 19"/>
          <p:cNvSpPr>
            <a:spLocks noChangeArrowheads="1"/>
          </p:cNvSpPr>
          <p:nvPr/>
        </p:nvSpPr>
        <p:spPr bwMode="auto">
          <a:xfrm>
            <a:off x="4405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3</a:t>
            </a: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786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7</a:t>
            </a: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55689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55689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55483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7848" name="Rectangle 24"/>
          <p:cNvSpPr>
            <a:spLocks noChangeArrowheads="1"/>
          </p:cNvSpPr>
          <p:nvPr/>
        </p:nvSpPr>
        <p:spPr bwMode="auto">
          <a:xfrm>
            <a:off x="59293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8</a:t>
            </a:r>
          </a:p>
        </p:txBody>
      </p:sp>
      <p:sp>
        <p:nvSpPr>
          <p:cNvPr id="77849" name="Rectangle 25"/>
          <p:cNvSpPr>
            <a:spLocks noChangeArrowheads="1"/>
          </p:cNvSpPr>
          <p:nvPr/>
        </p:nvSpPr>
        <p:spPr bwMode="auto">
          <a:xfrm>
            <a:off x="6635750" y="1682750"/>
            <a:ext cx="749300" cy="120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50" name="Rectangle 26"/>
          <p:cNvSpPr>
            <a:spLocks noChangeArrowheads="1"/>
          </p:cNvSpPr>
          <p:nvPr/>
        </p:nvSpPr>
        <p:spPr bwMode="auto">
          <a:xfrm>
            <a:off x="66357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51" name="Rectangle 27"/>
          <p:cNvSpPr>
            <a:spLocks noChangeArrowheads="1"/>
          </p:cNvSpPr>
          <p:nvPr/>
        </p:nvSpPr>
        <p:spPr bwMode="auto">
          <a:xfrm>
            <a:off x="66151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7852" name="Rectangle 28"/>
          <p:cNvSpPr>
            <a:spLocks noChangeArrowheads="1"/>
          </p:cNvSpPr>
          <p:nvPr/>
        </p:nvSpPr>
        <p:spPr bwMode="auto">
          <a:xfrm>
            <a:off x="6996113" y="3490913"/>
            <a:ext cx="3333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9</a:t>
            </a:r>
          </a:p>
        </p:txBody>
      </p:sp>
      <p:sp>
        <p:nvSpPr>
          <p:cNvPr id="77853" name="Rectangle 29"/>
          <p:cNvSpPr>
            <a:spLocks noChangeArrowheads="1"/>
          </p:cNvSpPr>
          <p:nvPr/>
        </p:nvSpPr>
        <p:spPr bwMode="auto">
          <a:xfrm>
            <a:off x="6767513" y="4405313"/>
            <a:ext cx="16065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n = </a:t>
            </a:r>
            <a:r>
              <a:rPr lang="fr-FR">
                <a:solidFill>
                  <a:srgbClr val="1D01C3"/>
                </a:solidFill>
              </a:rPr>
              <a:t>3</a:t>
            </a:r>
            <a:r>
              <a:rPr lang="fr-FR">
                <a:solidFill>
                  <a:schemeClr val="accent2"/>
                </a:solidFill>
              </a:rPr>
              <a:t> ; i = 3</a:t>
            </a:r>
          </a:p>
        </p:txBody>
      </p:sp>
      <p:sp>
        <p:nvSpPr>
          <p:cNvPr id="77854" name="Rectangle 30"/>
          <p:cNvSpPr>
            <a:spLocks noChangeArrowheads="1"/>
          </p:cNvSpPr>
          <p:nvPr/>
        </p:nvSpPr>
        <p:spPr bwMode="auto">
          <a:xfrm>
            <a:off x="990600" y="5029200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 </a:t>
            </a:r>
            <a:r>
              <a:rPr lang="fr-FR" b="1">
                <a:solidFill>
                  <a:schemeClr val="accent2"/>
                </a:solidFill>
              </a:rPr>
              <a:t>2, </a:t>
            </a:r>
            <a:r>
              <a:rPr lang="fr-FR" b="1">
                <a:solidFill>
                  <a:srgbClr val="000000"/>
                </a:solidFill>
              </a:rPr>
              <a:t>i' =</a:t>
            </a:r>
            <a:r>
              <a:rPr lang="fr-FR" b="1">
                <a:solidFill>
                  <a:schemeClr val="accent2"/>
                </a:solidFill>
              </a:rPr>
              <a:t> 3</a:t>
            </a:r>
          </a:p>
        </p:txBody>
      </p:sp>
      <p:sp>
        <p:nvSpPr>
          <p:cNvPr id="77855" name="Rectangle 31"/>
          <p:cNvSpPr>
            <a:spLocks noChangeArrowheads="1"/>
          </p:cNvSpPr>
          <p:nvPr/>
        </p:nvSpPr>
        <p:spPr bwMode="auto">
          <a:xfrm>
            <a:off x="3490913" y="5167313"/>
            <a:ext cx="1711325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n' = 3, i' = 2</a:t>
            </a:r>
          </a:p>
        </p:txBody>
      </p:sp>
      <p:sp>
        <p:nvSpPr>
          <p:cNvPr id="77856" name="Rectangle 32"/>
          <p:cNvSpPr>
            <a:spLocks noChangeArrowheads="1"/>
          </p:cNvSpPr>
          <p:nvPr/>
        </p:nvSpPr>
        <p:spPr bwMode="auto">
          <a:xfrm>
            <a:off x="6615113" y="5289550"/>
            <a:ext cx="19192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2000"/>
              <a:t>Site coordinateur</a:t>
            </a:r>
          </a:p>
        </p:txBody>
      </p:sp>
      <p:sp>
        <p:nvSpPr>
          <p:cNvPr id="77857" name="Rectangle 33"/>
          <p:cNvSpPr>
            <a:spLocks noChangeArrowheads="1"/>
          </p:cNvSpPr>
          <p:nvPr/>
        </p:nvSpPr>
        <p:spPr bwMode="auto">
          <a:xfrm>
            <a:off x="1295400" y="5562600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7858" name="Rectangle 34"/>
          <p:cNvSpPr>
            <a:spLocks noChangeArrowheads="1"/>
          </p:cNvSpPr>
          <p:nvPr/>
        </p:nvSpPr>
        <p:spPr bwMode="auto">
          <a:xfrm>
            <a:off x="3871913" y="5776913"/>
            <a:ext cx="10001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Client </a:t>
            </a:r>
          </a:p>
        </p:txBody>
      </p:sp>
      <p:sp>
        <p:nvSpPr>
          <p:cNvPr id="77859" name="Rectangle 35"/>
          <p:cNvSpPr>
            <a:spLocks noChangeArrowheads="1"/>
          </p:cNvSpPr>
          <p:nvPr/>
        </p:nvSpPr>
        <p:spPr bwMode="auto">
          <a:xfrm>
            <a:off x="3643313" y="1204913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serveurs</a:t>
            </a:r>
          </a:p>
        </p:txBody>
      </p:sp>
      <p:sp>
        <p:nvSpPr>
          <p:cNvPr id="77860" name="Rectangle 36"/>
          <p:cNvSpPr>
            <a:spLocks noChangeArrowheads="1"/>
          </p:cNvSpPr>
          <p:nvPr/>
        </p:nvSpPr>
        <p:spPr bwMode="auto">
          <a:xfrm>
            <a:off x="7626350" y="2901950"/>
            <a:ext cx="749300" cy="444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61" name="Rectangle 37"/>
          <p:cNvSpPr>
            <a:spLocks noChangeArrowheads="1"/>
          </p:cNvSpPr>
          <p:nvPr/>
        </p:nvSpPr>
        <p:spPr bwMode="auto">
          <a:xfrm>
            <a:off x="7605713" y="2881313"/>
            <a:ext cx="8175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/>
              <a:t> j </a:t>
            </a:r>
            <a:r>
              <a:rPr lang="fr-FR"/>
              <a:t>= 4</a:t>
            </a:r>
          </a:p>
        </p:txBody>
      </p:sp>
      <p:sp>
        <p:nvSpPr>
          <p:cNvPr id="77862" name="Rectangle 38" descr="10%"/>
          <p:cNvSpPr>
            <a:spLocks noChangeArrowheads="1"/>
          </p:cNvSpPr>
          <p:nvPr/>
        </p:nvSpPr>
        <p:spPr bwMode="auto">
          <a:xfrm>
            <a:off x="7626350" y="1682750"/>
            <a:ext cx="749300" cy="12065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77863" name="Rectangle 39"/>
          <p:cNvSpPr>
            <a:spLocks noChangeArrowheads="1"/>
          </p:cNvSpPr>
          <p:nvPr/>
        </p:nvSpPr>
        <p:spPr bwMode="auto">
          <a:xfrm>
            <a:off x="7834313" y="3490913"/>
            <a:ext cx="4857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</a:t>
            </a:r>
          </a:p>
        </p:txBody>
      </p:sp>
      <p:sp>
        <p:nvSpPr>
          <p:cNvPr id="77864" name="Rectangle 40"/>
          <p:cNvSpPr>
            <a:spLocks noChangeArrowheads="1"/>
          </p:cNvSpPr>
          <p:nvPr/>
        </p:nvSpPr>
        <p:spPr bwMode="auto">
          <a:xfrm>
            <a:off x="6843713" y="2347913"/>
            <a:ext cx="333375" cy="4540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9</a:t>
            </a:r>
          </a:p>
        </p:txBody>
      </p:sp>
      <p:sp>
        <p:nvSpPr>
          <p:cNvPr id="77865" name="Line 41"/>
          <p:cNvSpPr>
            <a:spLocks noChangeShapeType="1"/>
          </p:cNvSpPr>
          <p:nvPr/>
        </p:nvSpPr>
        <p:spPr bwMode="auto">
          <a:xfrm flipV="1">
            <a:off x="2222500" y="3568700"/>
            <a:ext cx="4622800" cy="1397000"/>
          </a:xfrm>
          <a:prstGeom prst="line">
            <a:avLst/>
          </a:prstGeom>
          <a:noFill/>
          <a:ln w="25400">
            <a:solidFill>
              <a:srgbClr val="00DFCA"/>
            </a:solidFill>
            <a:prstDash val="dash"/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7866" name="Rectangle 43"/>
          <p:cNvSpPr>
            <a:spLocks noChangeArrowheads="1"/>
          </p:cNvSpPr>
          <p:nvPr/>
        </p:nvSpPr>
        <p:spPr bwMode="auto">
          <a:xfrm>
            <a:off x="3886200" y="4114800"/>
            <a:ext cx="1371600" cy="393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fr-FR" sz="2000" b="1">
                <a:solidFill>
                  <a:schemeClr val="accent2"/>
                </a:solidFill>
              </a:rPr>
              <a:t>j</a:t>
            </a:r>
            <a:r>
              <a:rPr lang="fr-FR" sz="2000" b="1" i="1">
                <a:solidFill>
                  <a:schemeClr val="accent2"/>
                </a:solidFill>
              </a:rPr>
              <a:t> </a:t>
            </a:r>
            <a:r>
              <a:rPr lang="fr-FR" sz="2000" b="1">
                <a:solidFill>
                  <a:schemeClr val="accent2"/>
                </a:solidFill>
              </a:rPr>
              <a:t>= 4, a</a:t>
            </a:r>
            <a:r>
              <a:rPr lang="fr-FR" sz="2000" b="1" i="1">
                <a:solidFill>
                  <a:schemeClr val="accent2"/>
                </a:solidFill>
              </a:rPr>
              <a:t> </a:t>
            </a:r>
            <a:r>
              <a:rPr lang="fr-FR" sz="2000" b="1">
                <a:solidFill>
                  <a:schemeClr val="accent2"/>
                </a:solidFill>
              </a:rPr>
              <a:t>= 1</a:t>
            </a:r>
          </a:p>
        </p:txBody>
      </p:sp>
      <p:sp>
        <p:nvSpPr>
          <p:cNvPr id="77867" name="Rectangle 44"/>
          <p:cNvSpPr>
            <a:spLocks noChangeArrowheads="1"/>
          </p:cNvSpPr>
          <p:nvPr/>
        </p:nvSpPr>
        <p:spPr bwMode="auto">
          <a:xfrm>
            <a:off x="1066800" y="6019800"/>
            <a:ext cx="1543050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000000"/>
                </a:solidFill>
              </a:rPr>
              <a:t>N' =</a:t>
            </a:r>
            <a:r>
              <a:rPr lang="fr-FR" b="1">
                <a:solidFill>
                  <a:schemeClr val="accent2"/>
                </a:solidFill>
              </a:rPr>
              <a:t> 2</a:t>
            </a:r>
            <a:r>
              <a:rPr lang="fr-FR" b="1" baseline="30000">
                <a:solidFill>
                  <a:schemeClr val="accent2"/>
                </a:solidFill>
              </a:rPr>
              <a:t>3</a:t>
            </a:r>
            <a:r>
              <a:rPr lang="fr-FR" b="1">
                <a:solidFill>
                  <a:schemeClr val="accent2"/>
                </a:solidFill>
              </a:rPr>
              <a:t> + 1</a:t>
            </a:r>
          </a:p>
        </p:txBody>
      </p:sp>
      <p:sp>
        <p:nvSpPr>
          <p:cNvPr id="77868" name="Rectangle 45"/>
          <p:cNvSpPr>
            <a:spLocks noChangeArrowheads="1"/>
          </p:cNvSpPr>
          <p:nvPr/>
        </p:nvSpPr>
        <p:spPr bwMode="auto">
          <a:xfrm>
            <a:off x="6781800" y="5791200"/>
            <a:ext cx="1458913" cy="454025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accent2"/>
                </a:solidFill>
              </a:rPr>
              <a:t>N = 2</a:t>
            </a:r>
            <a:r>
              <a:rPr lang="fr-FR" b="1" baseline="30000">
                <a:solidFill>
                  <a:schemeClr val="accent2"/>
                </a:solidFill>
              </a:rPr>
              <a:t>3</a:t>
            </a:r>
            <a:r>
              <a:rPr lang="fr-FR" b="1">
                <a:solidFill>
                  <a:schemeClr val="accent2"/>
                </a:solidFill>
              </a:rPr>
              <a:t> + 2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781800" y="5791200"/>
            <a:ext cx="1473161" cy="459100"/>
          </a:xfrm>
          <a:prstGeom prst="rect">
            <a:avLst/>
          </a:prstGeom>
          <a:solidFill>
            <a:srgbClr val="EAEC5E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 dirty="0">
                <a:solidFill>
                  <a:schemeClr val="accent2"/>
                </a:solidFill>
              </a:rPr>
              <a:t>N = 2</a:t>
            </a:r>
            <a:r>
              <a:rPr lang="fr-FR" b="1" baseline="30000" dirty="0">
                <a:solidFill>
                  <a:schemeClr val="accent2"/>
                </a:solidFill>
              </a:rPr>
              <a:t>3</a:t>
            </a:r>
            <a:r>
              <a:rPr lang="fr-FR" b="1" dirty="0">
                <a:solidFill>
                  <a:schemeClr val="accent2"/>
                </a:solidFill>
              </a:rPr>
              <a:t> + </a:t>
            </a:r>
            <a:r>
              <a:rPr lang="fr-FR" b="1" dirty="0" smtClean="0">
                <a:solidFill>
                  <a:schemeClr val="accent2"/>
                </a:solidFill>
              </a:rPr>
              <a:t>3</a:t>
            </a:r>
            <a:endParaRPr lang="fr-FR" b="1" dirty="0">
              <a:solidFill>
                <a:schemeClr val="accent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772400" cy="4708525"/>
          </a:xfrm>
          <a:noFill/>
        </p:spPr>
        <p:txBody>
          <a:bodyPr/>
          <a:lstStyle/>
          <a:p>
            <a:pPr marL="514350" indent="-457200">
              <a:lnSpc>
                <a:spcPts val="45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dirty="0"/>
              <a:t>L</a:t>
            </a:r>
            <a:r>
              <a:rPr lang="fr-FR" dirty="0" smtClean="0"/>
              <a:t>e résultat avec la nouvelle image de Client 1 ? </a:t>
            </a:r>
          </a:p>
          <a:p>
            <a:pPr marL="514350" indent="-457200">
              <a:lnSpc>
                <a:spcPts val="45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dirty="0" smtClean="0"/>
              <a:t>Quelle est précisément l’amélioration de l’image  pour Client 1 ?</a:t>
            </a:r>
          </a:p>
          <a:p>
            <a:pPr marL="514350" indent="-457200">
              <a:lnSpc>
                <a:spcPts val="45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dirty="0" smtClean="0"/>
              <a:t> </a:t>
            </a:r>
            <a:r>
              <a:rPr lang="fr-FR" dirty="0"/>
              <a:t>R</a:t>
            </a:r>
            <a:r>
              <a:rPr lang="fr-FR" dirty="0" smtClean="0"/>
              <a:t>ésultat entier et mêmes questions pour </a:t>
            </a:r>
            <a:r>
              <a:rPr lang="fr-FR" dirty="0"/>
              <a:t>Client </a:t>
            </a:r>
            <a:r>
              <a:rPr lang="fr-FR" dirty="0" smtClean="0"/>
              <a:t>2 </a:t>
            </a:r>
            <a:endParaRPr lang="fr-FR" dirty="0"/>
          </a:p>
          <a:p>
            <a:pPr marL="914400" lvl="1" indent="-457200">
              <a:lnSpc>
                <a:spcPts val="4500"/>
              </a:lnSpc>
              <a:spcBef>
                <a:spcPct val="0"/>
              </a:spcBef>
              <a:buFont typeface="Wingdings" pitchFamily="2" charset="2"/>
              <a:buChar char="Ø"/>
              <a:defRPr/>
            </a:pPr>
            <a:r>
              <a:rPr lang="fr-FR" dirty="0" smtClean="0"/>
              <a:t>Mêmes  clés 15 et 9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1669"/>
            <a:ext cx="6838950" cy="576263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LH* : adressage</a:t>
            </a:r>
          </a:p>
        </p:txBody>
      </p:sp>
    </p:spTree>
    <p:extLst>
      <p:ext uri="{BB962C8B-B14F-4D97-AF65-F5344CB8AC3E}">
        <p14:creationId xmlns:p14="http://schemas.microsoft.com/office/powerpoint/2010/main" val="26986668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Adressage LH*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0772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/>
              <a:t>Le client 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calcule l'adresse LH de la clé </a:t>
            </a:r>
            <a:r>
              <a:rPr lang="fr-FR" i="1" dirty="0" smtClean="0"/>
              <a:t>c </a:t>
            </a:r>
            <a:r>
              <a:rPr lang="fr-FR" dirty="0" smtClean="0"/>
              <a:t>dans son image, soit </a:t>
            </a:r>
            <a:r>
              <a:rPr lang="fr-FR" i="1" dirty="0" smtClean="0"/>
              <a:t>m</a:t>
            </a:r>
            <a:r>
              <a:rPr lang="fr-FR" dirty="0" smtClean="0"/>
              <a:t>, et envoie </a:t>
            </a:r>
            <a:r>
              <a:rPr lang="fr-FR" i="1" dirty="0" smtClean="0"/>
              <a:t>c </a:t>
            </a:r>
            <a:r>
              <a:rPr lang="fr-FR" dirty="0" smtClean="0"/>
              <a:t>à la case </a:t>
            </a:r>
            <a:r>
              <a:rPr lang="fr-FR" i="1" dirty="0" smtClean="0"/>
              <a:t>m</a:t>
            </a:r>
          </a:p>
          <a:p>
            <a:pPr>
              <a:lnSpc>
                <a:spcPct val="90000"/>
              </a:lnSpc>
              <a:defRPr/>
            </a:pPr>
            <a:r>
              <a:rPr lang="fr-FR" sz="2800" dirty="0" smtClean="0">
                <a:solidFill>
                  <a:srgbClr val="FAFD00"/>
                </a:solidFill>
              </a:rPr>
              <a:t>Serveur </a:t>
            </a:r>
            <a:r>
              <a:rPr lang="fr-FR" sz="2800" i="1" dirty="0" smtClean="0">
                <a:solidFill>
                  <a:srgbClr val="FAFD00"/>
                </a:solidFill>
              </a:rPr>
              <a:t>a </a:t>
            </a:r>
            <a:r>
              <a:rPr lang="fr-FR" sz="2800" dirty="0" smtClean="0">
                <a:solidFill>
                  <a:srgbClr val="FAFD00"/>
                </a:solidFill>
              </a:rPr>
              <a:t>recevant la clé </a:t>
            </a:r>
            <a:r>
              <a:rPr lang="fr-FR" sz="2800" i="1" dirty="0" smtClean="0">
                <a:solidFill>
                  <a:srgbClr val="FAFD00"/>
                </a:solidFill>
              </a:rPr>
              <a:t>c</a:t>
            </a:r>
            <a:r>
              <a:rPr lang="fr-FR" sz="2800" dirty="0" smtClean="0">
                <a:solidFill>
                  <a:srgbClr val="FAFD00"/>
                </a:solidFill>
              </a:rPr>
              <a:t>, </a:t>
            </a:r>
            <a:r>
              <a:rPr lang="fr-FR" sz="2800" i="1" dirty="0" smtClean="0">
                <a:solidFill>
                  <a:srgbClr val="FAFD00"/>
                </a:solidFill>
              </a:rPr>
              <a:t>a </a:t>
            </a:r>
            <a:r>
              <a:rPr lang="fr-FR" sz="2800" dirty="0" smtClean="0">
                <a:solidFill>
                  <a:srgbClr val="FAFD00"/>
                </a:solidFill>
              </a:rPr>
              <a:t>= </a:t>
            </a:r>
            <a:r>
              <a:rPr lang="fr-FR" sz="2800" i="1" dirty="0" smtClean="0">
                <a:solidFill>
                  <a:srgbClr val="FAFD00"/>
                </a:solidFill>
              </a:rPr>
              <a:t>m </a:t>
            </a:r>
            <a:r>
              <a:rPr lang="fr-FR" sz="2800" dirty="0" smtClean="0">
                <a:solidFill>
                  <a:srgbClr val="FAFD00"/>
                </a:solidFill>
              </a:rPr>
              <a:t>notamment,</a:t>
            </a:r>
            <a:r>
              <a:rPr lang="fr-FR" sz="2800" i="1" dirty="0" smtClean="0">
                <a:solidFill>
                  <a:srgbClr val="FAFD00"/>
                </a:solidFill>
              </a:rPr>
              <a:t> </a:t>
            </a:r>
            <a:r>
              <a:rPr lang="fr-FR" sz="2800" dirty="0" smtClean="0">
                <a:solidFill>
                  <a:srgbClr val="FAFD00"/>
                </a:solidFill>
              </a:rPr>
              <a:t>calcule :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i="1" dirty="0" smtClean="0">
                <a:solidFill>
                  <a:srgbClr val="FAFD00"/>
                </a:solidFill>
              </a:rPr>
              <a:t>a'  := </a:t>
            </a:r>
            <a:r>
              <a:rPr lang="fr-FR" i="1" dirty="0" err="1" smtClean="0">
                <a:solidFill>
                  <a:srgbClr val="FAFD00"/>
                </a:solidFill>
              </a:rPr>
              <a:t>h</a:t>
            </a:r>
            <a:r>
              <a:rPr lang="fr-FR" i="1" baseline="-25000" dirty="0" err="1" smtClean="0">
                <a:solidFill>
                  <a:srgbClr val="FAFD00"/>
                </a:solidFill>
              </a:rPr>
              <a:t>j</a:t>
            </a:r>
            <a:r>
              <a:rPr lang="fr-FR" i="1" dirty="0" smtClean="0">
                <a:solidFill>
                  <a:srgbClr val="FAFD00"/>
                </a:solidFill>
              </a:rPr>
              <a:t> (c) ;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dirty="0" smtClean="0">
                <a:solidFill>
                  <a:srgbClr val="FAFD00"/>
                </a:solidFill>
              </a:rPr>
              <a:t>si </a:t>
            </a:r>
            <a:r>
              <a:rPr lang="fr-FR" i="1" dirty="0" smtClean="0">
                <a:solidFill>
                  <a:srgbClr val="FAFD00"/>
                </a:solidFill>
              </a:rPr>
              <a:t>a' = a </a:t>
            </a:r>
            <a:r>
              <a:rPr lang="fr-FR" dirty="0" smtClean="0">
                <a:solidFill>
                  <a:srgbClr val="FAFD00"/>
                </a:solidFill>
              </a:rPr>
              <a:t>alors</a:t>
            </a:r>
            <a:r>
              <a:rPr lang="fr-FR" i="1" dirty="0" smtClean="0">
                <a:solidFill>
                  <a:srgbClr val="FAFD00"/>
                </a:solidFill>
              </a:rPr>
              <a:t> </a:t>
            </a:r>
            <a:r>
              <a:rPr lang="fr-FR" dirty="0" smtClean="0">
                <a:solidFill>
                  <a:srgbClr val="FAFD00"/>
                </a:solidFill>
              </a:rPr>
              <a:t>accepte</a:t>
            </a:r>
            <a:r>
              <a:rPr lang="fr-FR" i="1" dirty="0" smtClean="0">
                <a:solidFill>
                  <a:srgbClr val="FAFD00"/>
                </a:solidFill>
              </a:rPr>
              <a:t> c ;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dirty="0" smtClean="0">
                <a:solidFill>
                  <a:srgbClr val="00FF00"/>
                </a:solidFill>
              </a:rPr>
              <a:t>sinon </a:t>
            </a:r>
            <a:r>
              <a:rPr lang="fr-FR" i="1" dirty="0" smtClean="0">
                <a:solidFill>
                  <a:srgbClr val="00FF00"/>
                </a:solidFill>
              </a:rPr>
              <a:t>a'' := </a:t>
            </a:r>
            <a:r>
              <a:rPr lang="fr-FR" i="1" dirty="0" err="1" smtClean="0">
                <a:solidFill>
                  <a:srgbClr val="00FF00"/>
                </a:solidFill>
              </a:rPr>
              <a:t>h</a:t>
            </a:r>
            <a:r>
              <a:rPr lang="fr-FR" i="1" baseline="-25000" dirty="0" err="1" smtClean="0">
                <a:solidFill>
                  <a:srgbClr val="00FF00"/>
                </a:solidFill>
              </a:rPr>
              <a:t>j</a:t>
            </a:r>
            <a:r>
              <a:rPr lang="fr-FR" i="1" baseline="-25000" dirty="0" smtClean="0">
                <a:solidFill>
                  <a:srgbClr val="00FF00"/>
                </a:solidFill>
              </a:rPr>
              <a:t> - </a:t>
            </a:r>
            <a:r>
              <a:rPr lang="fr-FR" baseline="-25000" dirty="0" smtClean="0">
                <a:solidFill>
                  <a:srgbClr val="00FF00"/>
                </a:solidFill>
              </a:rPr>
              <a:t>1</a:t>
            </a:r>
            <a:r>
              <a:rPr lang="fr-FR" dirty="0" smtClean="0">
                <a:solidFill>
                  <a:srgbClr val="00FF00"/>
                </a:solidFill>
              </a:rPr>
              <a:t> </a:t>
            </a:r>
            <a:r>
              <a:rPr lang="fr-FR" i="1" dirty="0" smtClean="0">
                <a:solidFill>
                  <a:srgbClr val="00FF00"/>
                </a:solidFill>
              </a:rPr>
              <a:t>(c) ;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i="1" dirty="0" smtClean="0">
                <a:solidFill>
                  <a:srgbClr val="00FF00"/>
                </a:solidFill>
              </a:rPr>
              <a:t>	</a:t>
            </a:r>
            <a:r>
              <a:rPr lang="fr-FR" dirty="0" smtClean="0">
                <a:solidFill>
                  <a:srgbClr val="00FF00"/>
                </a:solidFill>
              </a:rPr>
              <a:t>si </a:t>
            </a:r>
            <a:r>
              <a:rPr lang="fr-FR" i="1" dirty="0" smtClean="0">
                <a:solidFill>
                  <a:srgbClr val="00FF00"/>
                </a:solidFill>
              </a:rPr>
              <a:t>a'' &gt; a </a:t>
            </a:r>
            <a:r>
              <a:rPr lang="fr-FR" dirty="0" smtClean="0">
                <a:solidFill>
                  <a:srgbClr val="00FF00"/>
                </a:solidFill>
              </a:rPr>
              <a:t>et </a:t>
            </a:r>
            <a:r>
              <a:rPr lang="fr-FR" i="1" dirty="0" smtClean="0">
                <a:solidFill>
                  <a:srgbClr val="00FF00"/>
                </a:solidFill>
              </a:rPr>
              <a:t>a'' </a:t>
            </a:r>
            <a:r>
              <a:rPr lang="fr-FR" dirty="0" smtClean="0">
                <a:solidFill>
                  <a:srgbClr val="00FF00"/>
                </a:solidFill>
              </a:rPr>
              <a:t>&lt; </a:t>
            </a:r>
            <a:r>
              <a:rPr lang="fr-FR" i="1" dirty="0" smtClean="0">
                <a:solidFill>
                  <a:srgbClr val="00FF00"/>
                </a:solidFill>
              </a:rPr>
              <a:t>a' </a:t>
            </a:r>
            <a:r>
              <a:rPr lang="fr-FR" dirty="0" smtClean="0">
                <a:solidFill>
                  <a:srgbClr val="00FF00"/>
                </a:solidFill>
              </a:rPr>
              <a:t>alors</a:t>
            </a:r>
            <a:r>
              <a:rPr lang="fr-FR" i="1" dirty="0" smtClean="0">
                <a:solidFill>
                  <a:srgbClr val="00FF00"/>
                </a:solidFill>
              </a:rPr>
              <a:t> a' </a:t>
            </a:r>
            <a:r>
              <a:rPr lang="fr-FR" dirty="0" smtClean="0">
                <a:solidFill>
                  <a:srgbClr val="00FF00"/>
                </a:solidFill>
              </a:rPr>
              <a:t> := </a:t>
            </a:r>
            <a:r>
              <a:rPr lang="fr-FR" i="1" dirty="0" smtClean="0">
                <a:solidFill>
                  <a:srgbClr val="00FF00"/>
                </a:solidFill>
              </a:rPr>
              <a:t>a''  ; 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fr-FR" dirty="0" smtClean="0">
                <a:solidFill>
                  <a:srgbClr val="00FF00"/>
                </a:solidFill>
              </a:rPr>
              <a:t>envoies </a:t>
            </a:r>
            <a:r>
              <a:rPr lang="fr-FR" i="1" dirty="0" smtClean="0">
                <a:solidFill>
                  <a:srgbClr val="00FF00"/>
                </a:solidFill>
              </a:rPr>
              <a:t>c </a:t>
            </a:r>
            <a:r>
              <a:rPr lang="fr-FR" dirty="0" smtClean="0">
                <a:solidFill>
                  <a:srgbClr val="00FF00"/>
                </a:solidFill>
              </a:rPr>
              <a:t>à la case </a:t>
            </a:r>
            <a:r>
              <a:rPr lang="fr-FR" i="1" dirty="0" smtClean="0">
                <a:solidFill>
                  <a:srgbClr val="00FF00"/>
                </a:solidFill>
              </a:rPr>
              <a:t>a' ;</a:t>
            </a:r>
          </a:p>
          <a:p>
            <a:pPr>
              <a:lnSpc>
                <a:spcPct val="90000"/>
              </a:lnSpc>
              <a:defRPr/>
            </a:pPr>
            <a:r>
              <a:rPr lang="fr-FR" sz="2400" dirty="0" smtClean="0"/>
              <a:t>Vois [LNS93] pour  la (longue) preuve de cet </a:t>
            </a:r>
            <a:r>
              <a:rPr lang="fr-FR" sz="2400" dirty="0" err="1" smtClean="0"/>
              <a:t>algo</a:t>
            </a:r>
            <a:endParaRPr lang="fr-FR" sz="2400" dirty="0" smtClean="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6084168" y="2996952"/>
            <a:ext cx="2273300" cy="1816100"/>
          </a:xfrm>
          <a:prstGeom prst="star16">
            <a:avLst>
              <a:gd name="adj" fmla="val 3750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b="1" dirty="0">
                <a:solidFill>
                  <a:schemeClr val="hlink"/>
                </a:solidFill>
              </a:rPr>
              <a:t>Simple, </a:t>
            </a:r>
          </a:p>
          <a:p>
            <a:pPr algn="ctr"/>
            <a:r>
              <a:rPr lang="fr-FR" b="1" dirty="0">
                <a:solidFill>
                  <a:schemeClr val="hlink"/>
                </a:solidFill>
              </a:rPr>
              <a:t> n'est ce pas 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 Pour Qui ce Cours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3600" dirty="0"/>
              <a:t>C</a:t>
            </a:r>
            <a:r>
              <a:rPr lang="fr-FR" sz="3600" dirty="0" smtClean="0"/>
              <a:t>eux qui veulent acquérir des compétences en </a:t>
            </a:r>
            <a:r>
              <a:rPr lang="fr-FR" dirty="0" smtClean="0"/>
              <a:t>C</a:t>
            </a:r>
            <a:r>
              <a:rPr lang="fr-FR" i="1" dirty="0" smtClean="0"/>
              <a:t>onception </a:t>
            </a:r>
            <a:r>
              <a:rPr lang="fr-FR" dirty="0" smtClean="0"/>
              <a:t>de</a:t>
            </a:r>
            <a:r>
              <a:rPr lang="fr-FR" i="1" dirty="0"/>
              <a:t> </a:t>
            </a:r>
            <a:r>
              <a:rPr lang="fr-FR" dirty="0" err="1" smtClean="0"/>
              <a:t>clouds</a:t>
            </a:r>
            <a:r>
              <a:rPr lang="fr-FR" dirty="0"/>
              <a:t> </a:t>
            </a:r>
            <a:r>
              <a:rPr lang="fr-FR" dirty="0" smtClean="0"/>
              <a:t>en </a:t>
            </a:r>
            <a:r>
              <a:rPr lang="fr-FR" dirty="0"/>
              <a:t>vue d’une</a:t>
            </a:r>
            <a:endParaRPr lang="fr-FR" dirty="0" smtClean="0"/>
          </a:p>
          <a:p>
            <a:pPr lvl="1">
              <a:defRPr/>
            </a:pPr>
            <a:r>
              <a:rPr lang="fr-FR" sz="3200" dirty="0" smtClean="0"/>
              <a:t> Recherche  en </a:t>
            </a:r>
            <a:r>
              <a:rPr lang="fr-FR" sz="3200" dirty="0" err="1" smtClean="0"/>
              <a:t>BDs</a:t>
            </a:r>
            <a:endParaRPr lang="fr-FR" sz="3200" dirty="0" smtClean="0"/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smtClean="0"/>
              <a:t>Entrée dans la Cour de Grands de l’Industrie Informatique</a:t>
            </a:r>
          </a:p>
          <a:p>
            <a:pPr lvl="1">
              <a:defRPr/>
            </a:pPr>
            <a:r>
              <a:rPr lang="fr-FR" sz="3200" dirty="0"/>
              <a:t> Entrée dans </a:t>
            </a:r>
            <a:r>
              <a:rPr lang="fr-FR" sz="3200" dirty="0" smtClean="0"/>
              <a:t>une entreprise de services en </a:t>
            </a:r>
            <a:r>
              <a:rPr lang="fr-FR" sz="3200" dirty="0" err="1" smtClean="0"/>
              <a:t>cloud</a:t>
            </a:r>
            <a:r>
              <a:rPr lang="fr-FR" sz="3200" dirty="0" smtClean="0"/>
              <a:t> public</a:t>
            </a:r>
          </a:p>
          <a:p>
            <a:pPr lvl="1">
              <a:defRPr/>
            </a:pPr>
            <a:r>
              <a:rPr lang="fr-FR" sz="3200" dirty="0"/>
              <a:t> Entrée dans une </a:t>
            </a:r>
            <a:r>
              <a:rPr lang="fr-FR" sz="3200" dirty="0" smtClean="0"/>
              <a:t>grande entreprise</a:t>
            </a:r>
          </a:p>
          <a:p>
            <a:pPr lvl="2">
              <a:defRPr/>
            </a:pPr>
            <a:r>
              <a:rPr lang="fr-FR" sz="2800" dirty="0" smtClean="0"/>
              <a:t>Banque, Assurance…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5155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Ajustement d'image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8072494" cy="5143536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Toute image d’un client SDDS doit être </a:t>
            </a:r>
            <a:r>
              <a:rPr lang="fr-FR" sz="3600" i="1" dirty="0" smtClean="0"/>
              <a:t>correcte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Ne contenir que les adresses logiques qui sont dans le fichier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Une IAM fait </a:t>
            </a:r>
            <a:r>
              <a:rPr lang="fr-FR" sz="3600" i="1" dirty="0" smtClean="0"/>
              <a:t>converger </a:t>
            </a:r>
            <a:r>
              <a:rPr lang="fr-FR" sz="3600" dirty="0" smtClean="0"/>
              <a:t>une image vers l’état réel du fichier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Ajoute des adresses de serveurs inconnues du client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La convergence peut être +- rapide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5728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Ajustement d'image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8136904" cy="5544616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Dans le cas de LH*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Image (</a:t>
            </a:r>
            <a:r>
              <a:rPr lang="fr-FR" sz="3600" i="1" dirty="0" smtClean="0"/>
              <a:t>i’</a:t>
            </a:r>
            <a:r>
              <a:rPr lang="fr-FR" sz="3600" dirty="0" smtClean="0"/>
              <a:t>,</a:t>
            </a:r>
            <a:r>
              <a:rPr lang="fr-FR" sz="3600" i="1" dirty="0" smtClean="0"/>
              <a:t>n’</a:t>
            </a:r>
            <a:r>
              <a:rPr lang="fr-FR" sz="3600" dirty="0" smtClean="0"/>
              <a:t>) est correcte </a:t>
            </a:r>
            <a:r>
              <a:rPr lang="fr-FR" sz="3600" dirty="0" err="1" smtClean="0"/>
              <a:t>ssi</a:t>
            </a:r>
            <a:r>
              <a:rPr lang="fr-FR" sz="3600" dirty="0" smtClean="0"/>
              <a:t>: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r>
              <a:rPr lang="fr-FR" sz="3600" dirty="0" smtClean="0"/>
              <a:t>(1)  </a:t>
            </a:r>
            <a:r>
              <a:rPr lang="fr-FR" sz="3200" i="1" dirty="0" smtClean="0"/>
              <a:t>N’ ≤ N</a:t>
            </a:r>
          </a:p>
          <a:p>
            <a:pPr marL="914400" lvl="2" indent="0">
              <a:lnSpc>
                <a:spcPct val="90000"/>
              </a:lnSpc>
              <a:buNone/>
              <a:defRPr/>
            </a:pPr>
            <a:r>
              <a:rPr lang="fr-FR" sz="3200" dirty="0" smtClean="0"/>
              <a:t>(2) </a:t>
            </a:r>
            <a:r>
              <a:rPr lang="fr-FR" sz="3200" i="1" dirty="0"/>
              <a:t>i’  ≤  i</a:t>
            </a:r>
            <a:r>
              <a:rPr lang="fr-FR" sz="3200" dirty="0"/>
              <a:t>  et si </a:t>
            </a:r>
            <a:r>
              <a:rPr lang="fr-FR" sz="3200" i="1" dirty="0"/>
              <a:t>i’  =  i</a:t>
            </a:r>
            <a:r>
              <a:rPr lang="fr-FR" sz="3200" dirty="0"/>
              <a:t>  alors  </a:t>
            </a:r>
            <a:r>
              <a:rPr lang="fr-FR" sz="3200" i="1" dirty="0"/>
              <a:t>n’ ≤  </a:t>
            </a:r>
            <a:r>
              <a:rPr lang="fr-FR" sz="3200" i="1" dirty="0" smtClean="0"/>
              <a:t>n</a:t>
            </a:r>
          </a:p>
          <a:p>
            <a:pPr>
              <a:lnSpc>
                <a:spcPct val="90000"/>
              </a:lnSpc>
              <a:defRPr/>
            </a:pPr>
            <a:r>
              <a:rPr lang="fr-FR" sz="3600" i="1" dirty="0"/>
              <a:t> </a:t>
            </a:r>
            <a:r>
              <a:rPr lang="fr-FR" sz="3600" dirty="0" smtClean="0"/>
              <a:t>Les deux conditions sont </a:t>
            </a:r>
            <a:r>
              <a:rPr lang="fr-FR" sz="3600" dirty="0" err="1" smtClean="0"/>
              <a:t>équiv</a:t>
            </a:r>
            <a:r>
              <a:rPr lang="fr-FR" sz="3600" dirty="0" smtClean="0"/>
              <a:t>.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Toute IAM doit diminuer l’inexactitude </a:t>
            </a:r>
          </a:p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 Plusieurs </a:t>
            </a:r>
            <a:r>
              <a:rPr lang="fr-FR" sz="4000" dirty="0" err="1" smtClean="0"/>
              <a:t>algos</a:t>
            </a:r>
            <a:r>
              <a:rPr lang="fr-FR" sz="4000" dirty="0" smtClean="0"/>
              <a:t> possibles</a:t>
            </a:r>
          </a:p>
          <a:p>
            <a:pPr>
              <a:lnSpc>
                <a:spcPct val="90000"/>
              </a:lnSpc>
              <a:defRPr/>
            </a:pPr>
            <a:r>
              <a:rPr lang="fr-FR" sz="4000" dirty="0"/>
              <a:t> </a:t>
            </a:r>
            <a:r>
              <a:rPr lang="fr-FR" sz="4000" dirty="0" smtClean="0"/>
              <a:t>Notamment celui dans l’ex. discuté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282317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Ajustement d'image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Le message IAM consiste de l'adresse </a:t>
            </a:r>
            <a:r>
              <a:rPr lang="fr-FR" sz="3600" i="1" dirty="0" smtClean="0"/>
              <a:t>a </a:t>
            </a:r>
            <a:r>
              <a:rPr lang="fr-FR" sz="3600" dirty="0" smtClean="0"/>
              <a:t>de la dernière case qui a renvoyé </a:t>
            </a:r>
            <a:r>
              <a:rPr lang="fr-FR" sz="3600" i="1" dirty="0" smtClean="0"/>
              <a:t>c </a:t>
            </a:r>
            <a:r>
              <a:rPr lang="fr-FR" sz="3600" dirty="0" smtClean="0"/>
              <a:t>et de </a:t>
            </a:r>
            <a:r>
              <a:rPr lang="fr-FR" sz="3600" i="1" dirty="0" smtClean="0"/>
              <a:t>j</a:t>
            </a:r>
            <a:r>
              <a:rPr lang="fr-FR" sz="3600" dirty="0" smtClean="0"/>
              <a:t>(</a:t>
            </a:r>
            <a:r>
              <a:rPr lang="fr-FR" sz="3600" i="1" dirty="0" smtClean="0"/>
              <a:t>a</a:t>
            </a:r>
            <a:r>
              <a:rPr lang="fr-FR" sz="3600" dirty="0" smtClean="0"/>
              <a:t>).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i="1" dirty="0" smtClean="0"/>
              <a:t>i'  </a:t>
            </a:r>
            <a:r>
              <a:rPr lang="fr-FR" sz="3200" dirty="0" smtClean="0"/>
              <a:t>est  la valeur présumée de </a:t>
            </a:r>
            <a:r>
              <a:rPr lang="fr-FR" sz="3200" i="1" dirty="0" smtClean="0"/>
              <a:t>i </a:t>
            </a:r>
            <a:r>
              <a:rPr lang="fr-FR" sz="3200" dirty="0" smtClean="0"/>
              <a:t>dans l'image du client.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i="1" dirty="0" smtClean="0"/>
              <a:t>n' </a:t>
            </a:r>
            <a:r>
              <a:rPr lang="fr-FR" sz="3200" dirty="0" smtClean="0"/>
              <a:t>est la position présumée de </a:t>
            </a:r>
            <a:r>
              <a:rPr lang="fr-FR" sz="3200" i="1" dirty="0" smtClean="0"/>
              <a:t>n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initialement, </a:t>
            </a:r>
            <a:r>
              <a:rPr lang="fr-FR" sz="3200" i="1" dirty="0" smtClean="0"/>
              <a:t>i' </a:t>
            </a:r>
            <a:r>
              <a:rPr lang="fr-FR" sz="3200" dirty="0" smtClean="0"/>
              <a:t>= </a:t>
            </a:r>
            <a:r>
              <a:rPr lang="fr-FR" sz="3200" i="1" dirty="0" smtClean="0"/>
              <a:t>n' </a:t>
            </a:r>
            <a:r>
              <a:rPr lang="fr-FR" sz="3200" dirty="0" smtClean="0"/>
              <a:t>= 0.</a:t>
            </a:r>
          </a:p>
          <a:p>
            <a:pPr>
              <a:lnSpc>
                <a:spcPct val="90000"/>
              </a:lnSpc>
              <a:spcBef>
                <a:spcPct val="33000"/>
              </a:spcBef>
              <a:buFont typeface="Monotype Sorts" charset="2"/>
              <a:buNone/>
              <a:defRPr/>
            </a:pPr>
            <a:r>
              <a:rPr lang="fr-FR" b="1" dirty="0" smtClean="0"/>
              <a:t>   </a:t>
            </a:r>
            <a:r>
              <a:rPr lang="fr-FR" sz="2800" b="1" dirty="0" smtClean="0"/>
              <a:t> </a:t>
            </a:r>
            <a:r>
              <a:rPr lang="fr-FR" sz="2800" dirty="0" smtClean="0">
                <a:solidFill>
                  <a:srgbClr val="FAFD00"/>
                </a:solidFill>
              </a:rPr>
              <a:t>si    </a:t>
            </a:r>
            <a:r>
              <a:rPr lang="fr-FR" sz="2800" i="1" dirty="0" smtClean="0">
                <a:solidFill>
                  <a:srgbClr val="FAFD00"/>
                </a:solidFill>
              </a:rPr>
              <a:t>j </a:t>
            </a:r>
            <a:r>
              <a:rPr lang="fr-FR" sz="2800" dirty="0" smtClean="0">
                <a:solidFill>
                  <a:srgbClr val="FAFD00"/>
                </a:solidFill>
              </a:rPr>
              <a:t>&gt; </a:t>
            </a:r>
            <a:r>
              <a:rPr lang="fr-FR" sz="2800" i="1" dirty="0" smtClean="0">
                <a:solidFill>
                  <a:srgbClr val="FAFD00"/>
                </a:solidFill>
              </a:rPr>
              <a:t>i' </a:t>
            </a:r>
            <a:r>
              <a:rPr lang="fr-FR" sz="2800" dirty="0" smtClean="0">
                <a:solidFill>
                  <a:srgbClr val="FAFD00"/>
                </a:solidFill>
              </a:rPr>
              <a:t> alors </a:t>
            </a:r>
            <a:r>
              <a:rPr lang="fr-FR" sz="2800" i="1" dirty="0" smtClean="0">
                <a:solidFill>
                  <a:srgbClr val="FAFD00"/>
                </a:solidFill>
              </a:rPr>
              <a:t>i'  </a:t>
            </a:r>
            <a:r>
              <a:rPr lang="fr-FR" sz="2800" dirty="0" smtClean="0">
                <a:solidFill>
                  <a:srgbClr val="FAFD00"/>
                </a:solidFill>
              </a:rPr>
              <a:t>:=  </a:t>
            </a:r>
            <a:r>
              <a:rPr lang="fr-FR" sz="2800" i="1" dirty="0" smtClean="0">
                <a:solidFill>
                  <a:srgbClr val="FAFD00"/>
                </a:solidFill>
              </a:rPr>
              <a:t>j - </a:t>
            </a:r>
            <a:r>
              <a:rPr lang="fr-FR" sz="2800" dirty="0" smtClean="0">
                <a:solidFill>
                  <a:srgbClr val="FAFD00"/>
                </a:solidFill>
              </a:rPr>
              <a:t>1, </a:t>
            </a:r>
            <a:r>
              <a:rPr lang="fr-FR" sz="2800" i="1" dirty="0" smtClean="0">
                <a:solidFill>
                  <a:srgbClr val="FAFD00"/>
                </a:solidFill>
              </a:rPr>
              <a:t>n' </a:t>
            </a:r>
            <a:r>
              <a:rPr lang="fr-FR" sz="2800" dirty="0" smtClean="0">
                <a:solidFill>
                  <a:srgbClr val="FAFD00"/>
                </a:solidFill>
              </a:rPr>
              <a:t> :=  </a:t>
            </a:r>
            <a:r>
              <a:rPr lang="fr-FR" sz="2800" i="1" dirty="0" smtClean="0">
                <a:solidFill>
                  <a:srgbClr val="FAFD00"/>
                </a:solidFill>
              </a:rPr>
              <a:t>a +</a:t>
            </a:r>
            <a:r>
              <a:rPr lang="fr-FR" sz="2800" dirty="0" smtClean="0">
                <a:solidFill>
                  <a:srgbClr val="FAFD00"/>
                </a:solidFill>
              </a:rPr>
              <a:t>1 ;  </a:t>
            </a:r>
            <a:br>
              <a:rPr lang="fr-FR" sz="2800" dirty="0" smtClean="0">
                <a:solidFill>
                  <a:srgbClr val="FAFD00"/>
                </a:solidFill>
              </a:rPr>
            </a:br>
            <a:r>
              <a:rPr lang="fr-FR" sz="2800" dirty="0" smtClean="0">
                <a:solidFill>
                  <a:srgbClr val="FAFD00"/>
                </a:solidFill>
              </a:rPr>
              <a:t>si   </a:t>
            </a:r>
            <a:r>
              <a:rPr lang="fr-FR" sz="2800" i="1" dirty="0" smtClean="0">
                <a:solidFill>
                  <a:srgbClr val="FAFD00"/>
                </a:solidFill>
              </a:rPr>
              <a:t>n' </a:t>
            </a:r>
            <a:r>
              <a:rPr lang="fr-FR" sz="2800" dirty="0" smtClean="0">
                <a:solidFill>
                  <a:srgbClr val="FAFD00"/>
                </a:solidFill>
                <a:latin typeface="Symbol" pitchFamily="18" charset="2"/>
              </a:rPr>
              <a:t></a:t>
            </a:r>
            <a:r>
              <a:rPr lang="fr-FR" sz="2800" dirty="0" smtClean="0">
                <a:solidFill>
                  <a:srgbClr val="FAFD00"/>
                </a:solidFill>
              </a:rPr>
              <a:t>2^</a:t>
            </a:r>
            <a:r>
              <a:rPr lang="fr-FR" sz="2800" i="1" dirty="0" smtClean="0">
                <a:solidFill>
                  <a:srgbClr val="FAFD00"/>
                </a:solidFill>
              </a:rPr>
              <a:t>i'    </a:t>
            </a:r>
            <a:r>
              <a:rPr lang="fr-FR" sz="2800" dirty="0" smtClean="0">
                <a:solidFill>
                  <a:srgbClr val="FAFD00"/>
                </a:solidFill>
              </a:rPr>
              <a:t>alors   </a:t>
            </a:r>
            <a:r>
              <a:rPr lang="fr-FR" sz="2800" i="1" dirty="0" smtClean="0">
                <a:solidFill>
                  <a:srgbClr val="FAFD00"/>
                </a:solidFill>
              </a:rPr>
              <a:t>n' </a:t>
            </a:r>
            <a:r>
              <a:rPr lang="fr-FR" sz="2800" dirty="0" smtClean="0">
                <a:solidFill>
                  <a:srgbClr val="FAFD00"/>
                </a:solidFill>
              </a:rPr>
              <a:t>= 0,   </a:t>
            </a:r>
            <a:r>
              <a:rPr lang="fr-FR" sz="2800" i="1" dirty="0" smtClean="0">
                <a:solidFill>
                  <a:srgbClr val="FAFD00"/>
                </a:solidFill>
              </a:rPr>
              <a:t>i'  </a:t>
            </a:r>
            <a:r>
              <a:rPr lang="fr-FR" sz="2800" dirty="0" smtClean="0">
                <a:solidFill>
                  <a:srgbClr val="FAFD00"/>
                </a:solidFill>
              </a:rPr>
              <a:t>:=   </a:t>
            </a:r>
            <a:r>
              <a:rPr lang="fr-FR" sz="2800" i="1" dirty="0" smtClean="0">
                <a:solidFill>
                  <a:srgbClr val="FAFD00"/>
                </a:solidFill>
              </a:rPr>
              <a:t>i' </a:t>
            </a:r>
            <a:r>
              <a:rPr lang="fr-FR" sz="2800" dirty="0" smtClean="0">
                <a:solidFill>
                  <a:srgbClr val="FAFD00"/>
                </a:solidFill>
              </a:rPr>
              <a:t>+1 ;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899592" y="4941168"/>
            <a:ext cx="6215106" cy="1000132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>
            <a:off x="7164288" y="4509120"/>
            <a:ext cx="1752600" cy="1676400"/>
          </a:xfrm>
          <a:prstGeom prst="star16">
            <a:avLst>
              <a:gd name="adj" fmla="val 3750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sz="2000" b="1" dirty="0">
                <a:solidFill>
                  <a:schemeClr val="hlink"/>
                </a:solidFill>
              </a:rPr>
              <a:t>Simple, </a:t>
            </a:r>
          </a:p>
          <a:p>
            <a:pPr algn="ctr"/>
            <a:r>
              <a:rPr lang="fr-FR" sz="2000" b="1" dirty="0">
                <a:solidFill>
                  <a:schemeClr val="hlink"/>
                </a:solidFill>
              </a:rPr>
              <a:t> n'est ce pas 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 autoUpdateAnimBg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927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Ajustement d'image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064896" cy="5688632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67000"/>
              </a:spcBef>
              <a:defRPr/>
            </a:pPr>
            <a:r>
              <a:rPr lang="fr-FR" sz="3600" dirty="0" smtClean="0"/>
              <a:t>L'</a:t>
            </a:r>
            <a:r>
              <a:rPr lang="fr-FR" sz="3600" dirty="0" err="1" smtClean="0"/>
              <a:t>algo</a:t>
            </a:r>
            <a:r>
              <a:rPr lang="fr-FR" sz="3600" dirty="0" smtClean="0"/>
              <a:t>, soit IA1, garantit que tout image de client est contenue dans le fichier actuel [LNS93]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dans l'absence de contractions du fichier (</a:t>
            </a:r>
            <a:r>
              <a:rPr lang="fr-FR" sz="3600" dirty="0" err="1" smtClean="0"/>
              <a:t>merge</a:t>
            </a:r>
            <a:r>
              <a:rPr lang="fr-FR" sz="3600" dirty="0" smtClean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dirty="0">
                <a:solidFill>
                  <a:srgbClr val="FFFF00"/>
                </a:solidFill>
              </a:rPr>
              <a:t>P</a:t>
            </a:r>
            <a:r>
              <a:rPr lang="fr-FR" dirty="0" smtClean="0">
                <a:solidFill>
                  <a:srgbClr val="FFFF00"/>
                </a:solidFill>
              </a:rPr>
              <a:t>eut-on faire autrement 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P. ex. IA2 : IAM consiste uniquement de l’adresse de la case correcte qui répond  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Si oui, alors  IA2 serait-il aussi bien ?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fr-FR" sz="2800" dirty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Mais que veut dire « </a:t>
            </a:r>
            <a:r>
              <a:rPr lang="fr-FR" dirty="0" smtClean="0">
                <a:solidFill>
                  <a:srgbClr val="FF0000"/>
                </a:solidFill>
              </a:rPr>
              <a:t>aussi bien</a:t>
            </a:r>
            <a:r>
              <a:rPr lang="fr-FR" dirty="0" smtClean="0">
                <a:solidFill>
                  <a:srgbClr val="FFFF00"/>
                </a:solidFill>
              </a:rPr>
              <a:t> ou </a:t>
            </a:r>
            <a:r>
              <a:rPr lang="fr-FR" dirty="0" smtClean="0">
                <a:solidFill>
                  <a:srgbClr val="FF0000"/>
                </a:solidFill>
              </a:rPr>
              <a:t>mieux</a:t>
            </a:r>
            <a:r>
              <a:rPr lang="fr-FR" dirty="0" smtClean="0">
                <a:solidFill>
                  <a:srgbClr val="FFFF00"/>
                </a:solidFill>
              </a:rPr>
              <a:t> » pour IA ?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82317"/>
            <a:ext cx="8064896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Ajustement d'image : IA3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85860"/>
            <a:ext cx="8001056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>
                <a:solidFill>
                  <a:srgbClr val="FFFF00"/>
                </a:solidFill>
              </a:rPr>
              <a:t>La case correcte </a:t>
            </a:r>
            <a:r>
              <a:rPr lang="fr-FR" i="1" dirty="0" smtClean="0">
                <a:solidFill>
                  <a:srgbClr val="FFFF00"/>
                </a:solidFill>
              </a:rPr>
              <a:t>a </a:t>
            </a:r>
            <a:r>
              <a:rPr lang="fr-FR" dirty="0" smtClean="0">
                <a:solidFill>
                  <a:srgbClr val="FFFF00"/>
                </a:solidFill>
              </a:rPr>
              <a:t>renvoie dans IAM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>
                <a:solidFill>
                  <a:srgbClr val="FFFF00"/>
                </a:solidFill>
              </a:rPr>
              <a:t>l’adresse de la dernière case traversée </a:t>
            </a:r>
            <a:r>
              <a:rPr lang="fr-FR" sz="3200" i="1" dirty="0" smtClean="0">
                <a:solidFill>
                  <a:srgbClr val="FFFF00"/>
                </a:solidFill>
              </a:rPr>
              <a:t>a’ </a:t>
            </a:r>
            <a:r>
              <a:rPr lang="fr-FR" sz="3200" dirty="0" smtClean="0">
                <a:solidFill>
                  <a:srgbClr val="FFFF00"/>
                </a:solidFill>
              </a:rPr>
              <a:t>et son </a:t>
            </a:r>
            <a:r>
              <a:rPr lang="fr-FR" sz="3200" i="1" dirty="0" smtClean="0">
                <a:solidFill>
                  <a:srgbClr val="FFFF00"/>
                </a:solidFill>
              </a:rPr>
              <a:t>j’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>
                <a:solidFill>
                  <a:srgbClr val="FFFF00"/>
                </a:solidFill>
              </a:rPr>
              <a:t>son propre </a:t>
            </a:r>
            <a:r>
              <a:rPr lang="fr-FR" sz="3200" i="1" dirty="0" smtClean="0">
                <a:solidFill>
                  <a:srgbClr val="FFFF00"/>
                </a:solidFill>
              </a:rPr>
              <a:t>j </a:t>
            </a:r>
            <a:r>
              <a:rPr lang="fr-FR" sz="3200" dirty="0" smtClean="0">
                <a:solidFill>
                  <a:srgbClr val="FFFF00"/>
                </a:solidFill>
              </a:rPr>
              <a:t>(et son adresse </a:t>
            </a:r>
            <a:r>
              <a:rPr lang="fr-FR" sz="3200" i="1" dirty="0" smtClean="0">
                <a:solidFill>
                  <a:srgbClr val="FFFF00"/>
                </a:solidFill>
              </a:rPr>
              <a:t>a</a:t>
            </a:r>
            <a:r>
              <a:rPr lang="fr-FR" sz="3200" dirty="0" smtClean="0">
                <a:solidFill>
                  <a:srgbClr val="FFFF00"/>
                </a:solidFill>
              </a:rPr>
              <a:t>, bien sûr)</a:t>
            </a:r>
            <a:r>
              <a:rPr lang="fr-FR" sz="3200" i="1" dirty="0" smtClean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>
                <a:solidFill>
                  <a:srgbClr val="FFFF00"/>
                </a:solidFill>
              </a:rPr>
              <a:t>Le client ajuste son image comme suit: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fr-FR" dirty="0" smtClean="0">
                <a:solidFill>
                  <a:srgbClr val="FFFF00"/>
                </a:solidFill>
              </a:rPr>
              <a:t> 	</a:t>
            </a:r>
            <a:r>
              <a:rPr lang="fr-FR" i="1" dirty="0" smtClean="0">
                <a:solidFill>
                  <a:srgbClr val="FFFF00"/>
                </a:solidFill>
              </a:rPr>
              <a:t>i’ = j’ –</a:t>
            </a:r>
            <a:r>
              <a:rPr lang="fr-FR" dirty="0" smtClean="0">
                <a:solidFill>
                  <a:srgbClr val="FFFF00"/>
                </a:solidFill>
              </a:rPr>
              <a:t> 1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fr-FR" dirty="0" smtClean="0">
                <a:solidFill>
                  <a:srgbClr val="FFFF00"/>
                </a:solidFill>
              </a:rPr>
              <a:t>	if </a:t>
            </a:r>
            <a:r>
              <a:rPr lang="fr-FR" i="1" dirty="0" smtClean="0">
                <a:solidFill>
                  <a:srgbClr val="FFFF00"/>
                </a:solidFill>
              </a:rPr>
              <a:t>j &lt; j’ </a:t>
            </a:r>
            <a:r>
              <a:rPr lang="fr-FR" dirty="0" smtClean="0">
                <a:solidFill>
                  <a:srgbClr val="FFFF00"/>
                </a:solidFill>
              </a:rPr>
              <a:t> or </a:t>
            </a:r>
            <a:r>
              <a:rPr lang="fr-FR" i="1" dirty="0" smtClean="0">
                <a:solidFill>
                  <a:srgbClr val="FFFF00"/>
                </a:solidFill>
              </a:rPr>
              <a:t>a </a:t>
            </a:r>
            <a:r>
              <a:rPr lang="fr-FR" dirty="0" smtClean="0">
                <a:solidFill>
                  <a:srgbClr val="FFFF00"/>
                </a:solidFill>
              </a:rPr>
              <a:t>&gt; 2</a:t>
            </a:r>
            <a:r>
              <a:rPr lang="fr-FR" i="1" baseline="30000" dirty="0" smtClean="0">
                <a:solidFill>
                  <a:srgbClr val="FFFF00"/>
                </a:solidFill>
              </a:rPr>
              <a:t>i’  </a:t>
            </a:r>
            <a:r>
              <a:rPr lang="fr-FR" dirty="0" smtClean="0">
                <a:solidFill>
                  <a:srgbClr val="FFFF00"/>
                </a:solidFill>
              </a:rPr>
              <a:t>:</a:t>
            </a:r>
            <a:r>
              <a:rPr lang="fr-FR" i="1" baseline="30000" dirty="0" smtClean="0">
                <a:solidFill>
                  <a:srgbClr val="FFFF00"/>
                </a:solidFill>
              </a:rPr>
              <a:t> </a:t>
            </a:r>
            <a:r>
              <a:rPr lang="fr-FR" i="1" dirty="0" smtClean="0">
                <a:solidFill>
                  <a:srgbClr val="FFFF00"/>
                </a:solidFill>
              </a:rPr>
              <a:t>a = a’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endif</a:t>
            </a:r>
            <a:endParaRPr lang="fr-FR" dirty="0" smtClean="0">
              <a:solidFill>
                <a:srgbClr val="FFFF00"/>
              </a:solidFill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fr-FR" dirty="0" smtClean="0">
                <a:solidFill>
                  <a:srgbClr val="FFFF00"/>
                </a:solidFill>
              </a:rPr>
              <a:t>	</a:t>
            </a:r>
            <a:r>
              <a:rPr lang="fr-FR" i="1" dirty="0" smtClean="0">
                <a:solidFill>
                  <a:srgbClr val="FFFF00"/>
                </a:solidFill>
              </a:rPr>
              <a:t>n’ </a:t>
            </a:r>
            <a:r>
              <a:rPr lang="fr-FR" dirty="0" smtClean="0">
                <a:solidFill>
                  <a:srgbClr val="FFFF00"/>
                </a:solidFill>
              </a:rPr>
              <a:t>= </a:t>
            </a:r>
            <a:r>
              <a:rPr lang="fr-FR" i="1" dirty="0" smtClean="0">
                <a:solidFill>
                  <a:srgbClr val="FFFF00"/>
                </a:solidFill>
              </a:rPr>
              <a:t>a</a:t>
            </a:r>
            <a:r>
              <a:rPr lang="fr-FR" dirty="0" smtClean="0">
                <a:solidFill>
                  <a:srgbClr val="FFFF00"/>
                </a:solidFill>
              </a:rPr>
              <a:t> + 1</a:t>
            </a:r>
          </a:p>
          <a:p>
            <a:pPr>
              <a:lnSpc>
                <a:spcPct val="90000"/>
              </a:lnSpc>
              <a:spcBef>
                <a:spcPts val="600"/>
              </a:spcBef>
              <a:buNone/>
              <a:defRPr/>
            </a:pPr>
            <a:r>
              <a:rPr lang="fr-FR" dirty="0" smtClean="0">
                <a:solidFill>
                  <a:srgbClr val="FFFF00"/>
                </a:solidFill>
              </a:rPr>
              <a:t>	if </a:t>
            </a:r>
            <a:r>
              <a:rPr lang="fr-FR" i="1" dirty="0" smtClean="0">
                <a:solidFill>
                  <a:srgbClr val="FFFF00"/>
                </a:solidFill>
              </a:rPr>
              <a:t>n’ </a:t>
            </a:r>
            <a:r>
              <a:rPr lang="fr-FR" dirty="0" smtClean="0">
                <a:solidFill>
                  <a:srgbClr val="FFFF00"/>
                </a:solidFill>
              </a:rPr>
              <a:t>≥ 2</a:t>
            </a:r>
            <a:r>
              <a:rPr lang="fr-FR" i="1" baseline="30000" dirty="0" smtClean="0">
                <a:solidFill>
                  <a:srgbClr val="FFFF00"/>
                </a:solidFill>
              </a:rPr>
              <a:t>i’ </a:t>
            </a:r>
            <a:r>
              <a:rPr lang="fr-FR" i="1" dirty="0" smtClean="0">
                <a:solidFill>
                  <a:srgbClr val="FFFF00"/>
                </a:solidFill>
              </a:rPr>
              <a:t> </a:t>
            </a:r>
            <a:r>
              <a:rPr lang="fr-FR" dirty="0" smtClean="0">
                <a:solidFill>
                  <a:srgbClr val="FFFF00"/>
                </a:solidFill>
              </a:rPr>
              <a:t>: </a:t>
            </a:r>
            <a:r>
              <a:rPr lang="fr-FR" i="1" dirty="0" smtClean="0">
                <a:solidFill>
                  <a:srgbClr val="FFFF00"/>
                </a:solidFill>
              </a:rPr>
              <a:t>n’ </a:t>
            </a:r>
            <a:r>
              <a:rPr lang="fr-FR" dirty="0" smtClean="0">
                <a:solidFill>
                  <a:srgbClr val="FFFF00"/>
                </a:solidFill>
              </a:rPr>
              <a:t>= 0 ; </a:t>
            </a:r>
            <a:r>
              <a:rPr lang="fr-FR" i="1" dirty="0" smtClean="0">
                <a:solidFill>
                  <a:srgbClr val="FFFF00"/>
                </a:solidFill>
              </a:rPr>
              <a:t>i</a:t>
            </a:r>
            <a:r>
              <a:rPr lang="fr-FR" dirty="0" smtClean="0">
                <a:solidFill>
                  <a:srgbClr val="FFFF00"/>
                </a:solidFill>
              </a:rPr>
              <a:t>’ = </a:t>
            </a:r>
            <a:r>
              <a:rPr lang="fr-FR" i="1" dirty="0" smtClean="0">
                <a:solidFill>
                  <a:srgbClr val="FFFF00"/>
                </a:solidFill>
              </a:rPr>
              <a:t>i’ </a:t>
            </a:r>
            <a:r>
              <a:rPr lang="fr-FR" dirty="0" smtClean="0">
                <a:solidFill>
                  <a:srgbClr val="FFFF00"/>
                </a:solidFill>
              </a:rPr>
              <a:t>+ 1</a:t>
            </a:r>
            <a:r>
              <a:rPr lang="fr-FR" i="1" dirty="0" smtClean="0">
                <a:solidFill>
                  <a:srgbClr val="FFFF00"/>
                </a:solidFill>
              </a:rPr>
              <a:t>  </a:t>
            </a:r>
            <a:r>
              <a:rPr lang="fr-FR" dirty="0" err="1" smtClean="0">
                <a:solidFill>
                  <a:srgbClr val="FFFF00"/>
                </a:solidFill>
              </a:rPr>
              <a:t>endif</a:t>
            </a:r>
            <a:endParaRPr lang="fr-FR" dirty="0" smtClean="0">
              <a:solidFill>
                <a:srgbClr val="FF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856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Ajustement d'image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08720"/>
            <a:ext cx="8064896" cy="5256584"/>
          </a:xfrm>
          <a:noFill/>
        </p:spPr>
        <p:txBody>
          <a:bodyPr/>
          <a:lstStyle/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itchFamily="2" charset="2"/>
              <a:buChar char="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Analysez l’ajustement de l’image dans le cas l’insertion de la clé 1 dans le fichier exemple</a:t>
            </a:r>
          </a:p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Par IA1, IA2, IA3</a:t>
            </a:r>
          </a:p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Conclusion ?</a:t>
            </a:r>
          </a:p>
          <a:p>
            <a:pPr>
              <a:lnSpc>
                <a:spcPts val="49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Peut-on faire encore « mieux » ?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7856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Ajustement d'image : IA4 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08720"/>
            <a:ext cx="8280920" cy="5256584"/>
          </a:xfrm>
          <a:noFill/>
        </p:spPr>
        <p:txBody>
          <a:bodyPr/>
          <a:lstStyle/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Toute case correcte envoie </a:t>
            </a:r>
            <a:r>
              <a:rPr lang="fr-FR" sz="3600" i="1" dirty="0" smtClean="0">
                <a:solidFill>
                  <a:srgbClr val="FFFF00"/>
                </a:solidFill>
              </a:rPr>
              <a:t>j</a:t>
            </a: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Même s’il n’y a pas de renvoi 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4000" dirty="0" smtClean="0">
                <a:solidFill>
                  <a:srgbClr val="FFFF00"/>
                </a:solidFill>
              </a:rPr>
              <a:t> Le client compare </a:t>
            </a:r>
            <a:r>
              <a:rPr lang="fr-FR" sz="4000" i="1" dirty="0" smtClean="0">
                <a:solidFill>
                  <a:srgbClr val="FFFF00"/>
                </a:solidFill>
              </a:rPr>
              <a:t>j</a:t>
            </a:r>
            <a:r>
              <a:rPr lang="fr-FR" sz="4000" dirty="0" smtClean="0">
                <a:solidFill>
                  <a:srgbClr val="FFFF00"/>
                </a:solidFill>
              </a:rPr>
              <a:t> et son </a:t>
            </a:r>
            <a:r>
              <a:rPr lang="fr-FR" sz="4000" i="1" dirty="0" smtClean="0">
                <a:solidFill>
                  <a:srgbClr val="FFFF00"/>
                </a:solidFill>
              </a:rPr>
              <a:t>j’</a:t>
            </a:r>
            <a:endParaRPr lang="fr-FR" sz="3600" dirty="0" smtClean="0">
              <a:solidFill>
                <a:srgbClr val="FFFF00"/>
              </a:solidFill>
            </a:endParaRP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i="1" dirty="0">
                <a:solidFill>
                  <a:srgbClr val="FFFF00"/>
                </a:solidFill>
              </a:rPr>
              <a:t> </a:t>
            </a:r>
            <a:r>
              <a:rPr lang="fr-FR" sz="3600" dirty="0" smtClean="0">
                <a:solidFill>
                  <a:srgbClr val="FFFF00"/>
                </a:solidFill>
              </a:rPr>
              <a:t>Ajuste l’image  si besoin</a:t>
            </a:r>
          </a:p>
          <a:p>
            <a:pPr lvl="1"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dirty="0">
                <a:solidFill>
                  <a:srgbClr val="FFFF00"/>
                </a:solidFill>
              </a:rPr>
              <a:t> </a:t>
            </a:r>
            <a:r>
              <a:rPr lang="fr-FR" sz="3200" dirty="0" smtClean="0">
                <a:solidFill>
                  <a:srgbClr val="FFFF00"/>
                </a:solidFill>
              </a:rPr>
              <a:t>Peaufiner SVP les détails 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dirty="0">
                <a:solidFill>
                  <a:srgbClr val="FFFF00"/>
                </a:solidFill>
              </a:rPr>
              <a:t> </a:t>
            </a:r>
            <a:r>
              <a:rPr lang="fr-FR" sz="3600" dirty="0" smtClean="0">
                <a:solidFill>
                  <a:srgbClr val="FFFF00"/>
                </a:solidFill>
              </a:rPr>
              <a:t>IA4 serait correct ?</a:t>
            </a:r>
          </a:p>
          <a:p>
            <a:pPr>
              <a:lnSpc>
                <a:spcPts val="4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fr-FR" sz="3600" dirty="0">
                <a:solidFill>
                  <a:srgbClr val="FFFF00"/>
                </a:solidFill>
              </a:rPr>
              <a:t> </a:t>
            </a:r>
            <a:r>
              <a:rPr lang="fr-FR" sz="3600" dirty="0" smtClean="0">
                <a:solidFill>
                  <a:srgbClr val="FFFF00"/>
                </a:solidFill>
              </a:rPr>
              <a:t>Serait-il « aussi bien ou mieux » que IA1 ou IA2 ou IA3 ?</a:t>
            </a:r>
            <a:endParaRPr lang="fr-FR" sz="4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838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5213"/>
            <a:ext cx="8784976" cy="741499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Performance d’adressage d’une SDDS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 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 mesure : temps de communication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/>
              <a:t> </a:t>
            </a:r>
            <a:r>
              <a:rPr lang="fr-FR" sz="3200" dirty="0" smtClean="0"/>
              <a:t>Facteur dominant du temps de réponse en général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/>
              <a:t> </a:t>
            </a:r>
            <a:r>
              <a:rPr lang="fr-FR" sz="3200" dirty="0" smtClean="0"/>
              <a:t>Sur Internet en particulier    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/>
              <a:t> </a:t>
            </a:r>
            <a:r>
              <a:rPr lang="fr-FR" sz="3600" dirty="0" smtClean="0"/>
              <a:t>M</a:t>
            </a:r>
            <a:r>
              <a:rPr lang="fr-FR" dirty="0" smtClean="0"/>
              <a:t>esuré surtout en </a:t>
            </a:r>
            <a:r>
              <a:rPr lang="fr-FR" dirty="0"/>
              <a:t>nombre de </a:t>
            </a:r>
            <a:r>
              <a:rPr lang="fr-FR" dirty="0" smtClean="0"/>
              <a:t>messages / opération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/>
              <a:t> </a:t>
            </a:r>
            <a:r>
              <a:rPr lang="fr-FR" sz="3200" dirty="0" smtClean="0"/>
              <a:t>Mesure indépendante du matériel utilisé </a:t>
            </a:r>
          </a:p>
        </p:txBody>
      </p:sp>
    </p:spTree>
    <p:extLst>
      <p:ext uri="{BB962C8B-B14F-4D97-AF65-F5344CB8AC3E}">
        <p14:creationId xmlns:p14="http://schemas.microsoft.com/office/powerpoint/2010/main" val="350115391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5213"/>
            <a:ext cx="8784976" cy="741499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Performance d’adressage d’une SDDS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24744"/>
            <a:ext cx="7920880" cy="5256584"/>
          </a:xfrm>
          <a:noFill/>
        </p:spPr>
        <p:txBody>
          <a:bodyPr/>
          <a:lstStyle/>
          <a:p>
            <a:pPr marL="571500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Nombre max de messages / renvoi</a:t>
            </a:r>
            <a:endParaRPr lang="fr-FR" dirty="0" smtClean="0">
              <a:solidFill>
                <a:srgbClr val="FFFF00"/>
              </a:solidFill>
            </a:endParaRPr>
          </a:p>
          <a:p>
            <a:pPr marL="571500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Nombre moyen de messages / </a:t>
            </a:r>
            <a:r>
              <a:rPr lang="fr-FR" sz="3600" dirty="0" smtClean="0">
                <a:solidFill>
                  <a:srgbClr val="FFFF00"/>
                </a:solidFill>
              </a:rPr>
              <a:t>renvoi  </a:t>
            </a:r>
            <a:endParaRPr lang="fr-FR" sz="3600" dirty="0" smtClean="0">
              <a:solidFill>
                <a:srgbClr val="FFFF00"/>
              </a:solidFill>
            </a:endParaRPr>
          </a:p>
          <a:p>
            <a:pPr marL="628650" indent="-571500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dirty="0" smtClean="0"/>
              <a:t>(1) </a:t>
            </a:r>
            <a:r>
              <a:rPr lang="fr-FR" sz="3600" dirty="0" smtClean="0"/>
              <a:t>est </a:t>
            </a:r>
            <a:r>
              <a:rPr lang="fr-FR" sz="3600" dirty="0"/>
              <a:t>en générale facile </a:t>
            </a:r>
            <a:r>
              <a:rPr lang="fr-FR" sz="3600" dirty="0" smtClean="0"/>
              <a:t>à évaluer</a:t>
            </a:r>
          </a:p>
          <a:p>
            <a:pPr marL="628650" indent="-571500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 smtClean="0"/>
              <a:t>(2) est en général difficile </a:t>
            </a:r>
            <a:r>
              <a:rPr lang="fr-FR" sz="3600" dirty="0"/>
              <a:t>à </a:t>
            </a:r>
            <a:r>
              <a:rPr lang="fr-FR" sz="3600" dirty="0" smtClean="0"/>
              <a:t>évaluer</a:t>
            </a:r>
          </a:p>
          <a:p>
            <a:pPr marL="1028700" lvl="1" indent="-571500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200" dirty="0" smtClean="0"/>
              <a:t>Les simulations sont en général la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  voie pratique    </a:t>
            </a:r>
          </a:p>
          <a:p>
            <a:pPr marL="628650" indent="-571500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 smtClean="0"/>
              <a:t>On peut annoncer dès lors aussi + vaguement « </a:t>
            </a:r>
            <a:r>
              <a:rPr lang="fr-FR" sz="3600" dirty="0" err="1" smtClean="0"/>
              <a:t>nbre</a:t>
            </a:r>
            <a:r>
              <a:rPr lang="fr-FR" sz="3600" dirty="0" smtClean="0"/>
              <a:t> général » de messages per…   </a:t>
            </a:r>
          </a:p>
        </p:txBody>
      </p:sp>
    </p:spTree>
    <p:extLst>
      <p:ext uri="{BB962C8B-B14F-4D97-AF65-F5344CB8AC3E}">
        <p14:creationId xmlns:p14="http://schemas.microsoft.com/office/powerpoint/2010/main" val="2166496131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95213"/>
            <a:ext cx="8784976" cy="741499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Performance d’adressage d’une SDDS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424936" cy="5256584"/>
          </a:xfrm>
          <a:noFill/>
        </p:spPr>
        <p:txBody>
          <a:bodyPr/>
          <a:lstStyle/>
          <a:p>
            <a:pPr marL="800100" indent="-742950">
              <a:lnSpc>
                <a:spcPct val="90000"/>
              </a:lnSpc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fr-FR" sz="3600" dirty="0" smtClean="0"/>
              <a:t>Nombre de messages par opération complète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 smtClean="0"/>
              <a:t>Adressage par clé:   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200" dirty="0"/>
              <a:t> </a:t>
            </a:r>
            <a:r>
              <a:rPr lang="fr-FR" sz="3600" dirty="0" smtClean="0"/>
              <a:t>Recherche, insertion, MAJ, suppression d’une donnée (article)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 smtClean="0"/>
              <a:t> Adressage global (scan)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/>
              <a:t> </a:t>
            </a:r>
            <a:r>
              <a:rPr lang="fr-FR" sz="3600" dirty="0" smtClean="0"/>
              <a:t>Autres : éclatement…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/>
              <a:t> E</a:t>
            </a:r>
            <a:r>
              <a:rPr lang="fr-FR" sz="3600" dirty="0" smtClean="0"/>
              <a:t>n général  on cherche les valeurs Max</a:t>
            </a:r>
            <a:r>
              <a:rPr lang="fr-FR" sz="3600" dirty="0"/>
              <a:t>, </a:t>
            </a:r>
            <a:r>
              <a:rPr lang="fr-FR" sz="3600" dirty="0" smtClean="0"/>
              <a:t>Moyenne, </a:t>
            </a:r>
            <a:r>
              <a:rPr lang="fr-FR" sz="3600" dirty="0"/>
              <a:t>Min, </a:t>
            </a:r>
            <a:r>
              <a:rPr lang="fr-FR" sz="3600" dirty="0" smtClean="0"/>
              <a:t>« Générale » …  </a:t>
            </a:r>
          </a:p>
        </p:txBody>
      </p:sp>
    </p:spTree>
    <p:extLst>
      <p:ext uri="{BB962C8B-B14F-4D97-AF65-F5344CB8AC3E}">
        <p14:creationId xmlns:p14="http://schemas.microsoft.com/office/powerpoint/2010/main" val="3499512867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Pour Qui ce Cours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496944" cy="5616624"/>
          </a:xfrm>
        </p:spPr>
        <p:txBody>
          <a:bodyPr/>
          <a:lstStyle/>
          <a:p>
            <a:pPr>
              <a:defRPr/>
            </a:pPr>
            <a:r>
              <a:rPr lang="fr-FR" sz="4000" dirty="0"/>
              <a:t>C</a:t>
            </a:r>
            <a:r>
              <a:rPr lang="fr-FR" sz="4000" dirty="0" smtClean="0"/>
              <a:t>eux qui veulent acquérir de nouvelles compétences  en </a:t>
            </a:r>
            <a:r>
              <a:rPr lang="fr-FR" sz="4000" i="1" dirty="0"/>
              <a:t>u</a:t>
            </a:r>
            <a:r>
              <a:rPr lang="fr-FR" sz="4000" i="1" dirty="0" smtClean="0"/>
              <a:t>sage</a:t>
            </a:r>
            <a:r>
              <a:rPr lang="fr-FR" sz="4000" dirty="0" smtClean="0"/>
              <a:t> de </a:t>
            </a:r>
            <a:r>
              <a:rPr lang="fr-FR" sz="4000" dirty="0" err="1" smtClean="0"/>
              <a:t>clouds</a:t>
            </a:r>
            <a:r>
              <a:rPr lang="fr-FR" sz="4000" dirty="0" smtClean="0"/>
              <a:t> pour résoudre</a:t>
            </a:r>
          </a:p>
          <a:p>
            <a:pPr lvl="1">
              <a:defRPr/>
            </a:pPr>
            <a:r>
              <a:rPr lang="fr-FR" sz="4000" dirty="0" smtClean="0"/>
              <a:t> Problème classique </a:t>
            </a:r>
          </a:p>
          <a:p>
            <a:pPr lvl="2">
              <a:defRPr/>
            </a:pPr>
            <a:r>
              <a:rPr lang="fr-FR" sz="4000" dirty="0"/>
              <a:t> A</a:t>
            </a:r>
            <a:r>
              <a:rPr lang="fr-FR" sz="4000" dirty="0" smtClean="0"/>
              <a:t> solution heuristique seulement  pour une BD usuelle jusque-là </a:t>
            </a:r>
          </a:p>
          <a:p>
            <a:pPr lvl="3">
              <a:defRPr/>
            </a:pPr>
            <a:r>
              <a:rPr lang="fr-FR" sz="2800" dirty="0" smtClean="0"/>
              <a:t> </a:t>
            </a:r>
            <a:r>
              <a:rPr lang="fr-FR" sz="4000" dirty="0" smtClean="0"/>
              <a:t>Notamment P ou NP</a:t>
            </a:r>
          </a:p>
        </p:txBody>
      </p:sp>
    </p:spTree>
    <p:extLst>
      <p:ext uri="{BB962C8B-B14F-4D97-AF65-F5344CB8AC3E}">
        <p14:creationId xmlns:p14="http://schemas.microsoft.com/office/powerpoint/2010/main" val="262714354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Résultat Global 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208912" cy="5256584"/>
          </a:xfrm>
          <a:noFill/>
        </p:spPr>
        <p:txBody>
          <a:bodyPr/>
          <a:lstStyle/>
          <a:p>
            <a:pPr>
              <a:defRPr/>
            </a:pPr>
            <a:r>
              <a:rPr lang="fr-FR" sz="3400" dirty="0" smtClean="0">
                <a:solidFill>
                  <a:srgbClr val="FFFF00"/>
                </a:solidFill>
              </a:rPr>
              <a:t>On peut construire un fichier distribué </a:t>
            </a:r>
            <a:r>
              <a:rPr lang="fr-FR" sz="3400" dirty="0" err="1" smtClean="0">
                <a:solidFill>
                  <a:srgbClr val="FFFF00"/>
                </a:solidFill>
              </a:rPr>
              <a:t>scalable</a:t>
            </a:r>
            <a:r>
              <a:rPr lang="fr-FR" sz="3400" dirty="0" smtClean="0">
                <a:solidFill>
                  <a:srgbClr val="FFFF00"/>
                </a:solidFill>
              </a:rPr>
              <a:t> à une taille quelconque  et tel que :</a:t>
            </a:r>
          </a:p>
          <a:p>
            <a:pPr lvl="1">
              <a:defRPr/>
            </a:pPr>
            <a:r>
              <a:rPr lang="fr-FR" sz="3400" dirty="0" smtClean="0">
                <a:solidFill>
                  <a:srgbClr val="FFFF00"/>
                </a:solidFill>
              </a:rPr>
              <a:t>On a </a:t>
            </a:r>
            <a:r>
              <a:rPr lang="fr-FR" sz="3400" i="1" dirty="0" smtClean="0">
                <a:solidFill>
                  <a:srgbClr val="FFFF00"/>
                </a:solidFill>
              </a:rPr>
              <a:t>deux</a:t>
            </a:r>
            <a:r>
              <a:rPr lang="fr-FR" sz="3400" dirty="0" smtClean="0">
                <a:solidFill>
                  <a:srgbClr val="FFFF00"/>
                </a:solidFill>
              </a:rPr>
              <a:t> renvoi au max</a:t>
            </a:r>
          </a:p>
          <a:p>
            <a:pPr lvl="1">
              <a:defRPr/>
            </a:pPr>
            <a:r>
              <a:rPr lang="fr-FR" sz="3400" dirty="0" smtClean="0">
                <a:solidFill>
                  <a:srgbClr val="FFFF00"/>
                </a:solidFill>
              </a:rPr>
              <a:t>Toute insertion et toute recherche par clé peuvent être faites en </a:t>
            </a:r>
            <a:r>
              <a:rPr lang="fr-FR" sz="3400" u="sng" dirty="0" smtClean="0">
                <a:solidFill>
                  <a:srgbClr val="FFFF00"/>
                </a:solidFill>
              </a:rPr>
              <a:t> </a:t>
            </a:r>
            <a:r>
              <a:rPr lang="fr-FR" sz="3400" i="1" dirty="0" smtClean="0">
                <a:solidFill>
                  <a:srgbClr val="FFFF00"/>
                </a:solidFill>
              </a:rPr>
              <a:t>quatre</a:t>
            </a:r>
            <a:r>
              <a:rPr lang="fr-FR" sz="3400" dirty="0" smtClean="0">
                <a:solidFill>
                  <a:srgbClr val="FFFF00"/>
                </a:solidFill>
              </a:rPr>
              <a:t>  messages max</a:t>
            </a:r>
          </a:p>
          <a:p>
            <a:pPr lvl="1">
              <a:defRPr/>
            </a:pPr>
            <a:r>
              <a:rPr lang="fr-FR" sz="3400" dirty="0" smtClean="0">
                <a:solidFill>
                  <a:srgbClr val="FFFF00"/>
                </a:solidFill>
              </a:rPr>
              <a:t>En général une insertion est faite en </a:t>
            </a:r>
            <a:r>
              <a:rPr lang="fr-FR" sz="3400" i="1" dirty="0" smtClean="0">
                <a:solidFill>
                  <a:srgbClr val="FFFF00"/>
                </a:solidFill>
              </a:rPr>
              <a:t>un</a:t>
            </a:r>
            <a:r>
              <a:rPr lang="fr-FR" sz="3400" dirty="0" smtClean="0">
                <a:solidFill>
                  <a:srgbClr val="FFFF00"/>
                </a:solidFill>
              </a:rPr>
              <a:t> message et une recherche en </a:t>
            </a:r>
            <a:r>
              <a:rPr lang="fr-FR" sz="3400" i="1" dirty="0" smtClean="0">
                <a:solidFill>
                  <a:srgbClr val="FFFF00"/>
                </a:solidFill>
              </a:rPr>
              <a:t>deux</a:t>
            </a:r>
            <a:r>
              <a:rPr lang="fr-FR" sz="3400" dirty="0" smtClean="0">
                <a:solidFill>
                  <a:srgbClr val="FFFF00"/>
                </a:solidFill>
              </a:rPr>
              <a:t> messages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Résultat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357298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Preuve dans [LNS 93]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Récemment, on a démontré que si tout site est pair, alors le cas le pire n’est qu’un </a:t>
            </a:r>
            <a:r>
              <a:rPr lang="fr-FR" sz="3600" b="1" i="1" dirty="0" smtClean="0"/>
              <a:t>seul</a:t>
            </a:r>
            <a:r>
              <a:rPr lang="fr-FR" sz="3600" dirty="0" smtClean="0"/>
              <a:t> message de renvoi. 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 Cette variante s’</a:t>
            </a:r>
            <a:r>
              <a:rPr lang="fr-FR" sz="3600" dirty="0" err="1" smtClean="0"/>
              <a:t>appèle</a:t>
            </a:r>
            <a:r>
              <a:rPr lang="fr-FR" sz="3600" dirty="0" smtClean="0"/>
              <a:t> LH*</a:t>
            </a:r>
            <a:r>
              <a:rPr lang="fr-FR" sz="3600" baseline="30000" dirty="0" smtClean="0"/>
              <a:t>RS</a:t>
            </a:r>
            <a:r>
              <a:rPr lang="fr-FR" sz="3600" baseline="-25000" dirty="0" smtClean="0"/>
              <a:t>P2P</a:t>
            </a:r>
            <a:endParaRPr lang="fr-FR" sz="3600" dirty="0" smtClean="0"/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C’est le meilleur résultat possible pour une SDDS (DHT, grille</a:t>
            </a:r>
            <a:r>
              <a:rPr lang="fr-FR" sz="3200" dirty="0" smtClean="0"/>
              <a:t>, nuage…)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Thèse de Y. </a:t>
            </a:r>
            <a:r>
              <a:rPr lang="fr-FR" sz="3600" dirty="0" err="1" smtClean="0"/>
              <a:t>Hanafi</a:t>
            </a:r>
            <a:endParaRPr lang="fr-FR" sz="3600" dirty="0" smtClean="0"/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En cours à Dauphine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144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Allocation de sites (nœuds)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908720"/>
            <a:ext cx="7772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sz="3600" dirty="0" smtClean="0"/>
              <a:t>Toute case a: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600" dirty="0" smtClean="0"/>
              <a:t>Une adresse </a:t>
            </a:r>
            <a:r>
              <a:rPr lang="fr-FR" sz="3600" u="sng" dirty="0" smtClean="0"/>
              <a:t>logique</a:t>
            </a:r>
            <a:r>
              <a:rPr lang="fr-FR" sz="3600" i="1" dirty="0" smtClean="0"/>
              <a:t> </a:t>
            </a:r>
          </a:p>
          <a:p>
            <a:pPr lvl="2">
              <a:lnSpc>
                <a:spcPct val="80000"/>
              </a:lnSpc>
              <a:defRPr/>
            </a:pPr>
            <a:r>
              <a:rPr lang="fr-FR" sz="3200" i="1" dirty="0" smtClean="0"/>
              <a:t>a  =  </a:t>
            </a:r>
            <a:r>
              <a:rPr lang="fr-FR" sz="3200" dirty="0" smtClean="0"/>
              <a:t>0, 1, 2..</a:t>
            </a:r>
            <a:endParaRPr lang="fr-FR" sz="3200" i="1" dirty="0" smtClean="0"/>
          </a:p>
          <a:p>
            <a:pPr lvl="1">
              <a:lnSpc>
                <a:spcPct val="80000"/>
              </a:lnSpc>
              <a:defRPr/>
            </a:pPr>
            <a:r>
              <a:rPr lang="fr-FR" sz="3600" dirty="0" smtClean="0"/>
              <a:t> Une adresse </a:t>
            </a:r>
            <a:r>
              <a:rPr lang="fr-FR" sz="3600" u="sng" dirty="0" smtClean="0"/>
              <a:t>physique</a:t>
            </a:r>
            <a:r>
              <a:rPr lang="fr-FR" sz="3600" dirty="0" smtClean="0"/>
              <a:t> réseau, </a:t>
            </a:r>
          </a:p>
          <a:p>
            <a:pPr lvl="2">
              <a:lnSpc>
                <a:spcPct val="80000"/>
              </a:lnSpc>
              <a:defRPr/>
            </a:pPr>
            <a:r>
              <a:rPr lang="fr-FR" sz="3200" dirty="0" smtClean="0"/>
              <a:t>ex.  </a:t>
            </a:r>
            <a:r>
              <a:rPr lang="fr-FR" sz="3200" i="1" dirty="0"/>
              <a:t>A</a:t>
            </a:r>
            <a:r>
              <a:rPr lang="fr-FR" sz="3200" dirty="0" smtClean="0"/>
              <a:t> = 123.456.789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 Son site (</a:t>
            </a:r>
            <a:r>
              <a:rPr lang="fr-FR" sz="3200" i="1" dirty="0" err="1" smtClean="0"/>
              <a:t>noeud</a:t>
            </a:r>
            <a:r>
              <a:rPr lang="fr-FR" sz="3200" i="1" dirty="0" smtClean="0"/>
              <a:t>, VM, localisation…)</a:t>
            </a:r>
            <a:endParaRPr lang="fr-FR" i="1" dirty="0" smtClean="0"/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Les clients et les serveurs doivent connaître les adresses physiques</a:t>
            </a:r>
          </a:p>
          <a:p>
            <a:pPr lvl="1">
              <a:lnSpc>
                <a:spcPct val="80000"/>
              </a:lnSpc>
              <a:defRPr/>
            </a:pPr>
            <a:r>
              <a:rPr lang="fr-FR" dirty="0">
                <a:solidFill>
                  <a:srgbClr val="FAFD00"/>
                </a:solidFill>
              </a:rPr>
              <a:t> </a:t>
            </a:r>
            <a:r>
              <a:rPr lang="fr-FR" sz="3200" dirty="0" smtClean="0"/>
              <a:t>Dites les </a:t>
            </a:r>
            <a:r>
              <a:rPr lang="fr-FR" sz="3200" i="1" dirty="0" smtClean="0"/>
              <a:t>adresses de sites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i="1" dirty="0"/>
              <a:t> </a:t>
            </a:r>
            <a:r>
              <a:rPr lang="fr-FR" sz="3200" dirty="0" smtClean="0"/>
              <a:t>Dans un </a:t>
            </a:r>
            <a:r>
              <a:rPr lang="fr-FR" sz="3200" dirty="0" err="1" smtClean="0"/>
              <a:t>cloud</a:t>
            </a:r>
            <a:r>
              <a:rPr lang="fr-FR" sz="3200" dirty="0" smtClean="0"/>
              <a:t> ces adresses peuvent être virtuelles </a:t>
            </a:r>
            <a:r>
              <a:rPr lang="fr-FR" sz="3200" dirty="0"/>
              <a:t>aussi </a:t>
            </a:r>
            <a:r>
              <a:rPr lang="fr-FR" sz="3200" dirty="0" smtClean="0"/>
              <a:t>.</a:t>
            </a:r>
            <a:endParaRPr lang="fr-FR" i="1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3732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Allocation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20058"/>
            <a:ext cx="7929618" cy="4929222"/>
          </a:xfrm>
          <a:noFill/>
        </p:spPr>
        <p:txBody>
          <a:bodyPr/>
          <a:lstStyle/>
          <a:p>
            <a:pPr>
              <a:defRPr/>
            </a:pPr>
            <a:r>
              <a:rPr lang="fr-FR" sz="4800" dirty="0" smtClean="0"/>
              <a:t> </a:t>
            </a:r>
            <a:r>
              <a:rPr lang="fr-FR" sz="4400" dirty="0" smtClean="0"/>
              <a:t>Le coordinateur  choisit </a:t>
            </a:r>
            <a:r>
              <a:rPr lang="fr-FR" sz="4400" dirty="0"/>
              <a:t> </a:t>
            </a:r>
            <a:r>
              <a:rPr lang="fr-FR" sz="4400" dirty="0" smtClean="0"/>
              <a:t>le site </a:t>
            </a:r>
            <a:r>
              <a:rPr lang="fr-FR" sz="4400" i="1" dirty="0" smtClean="0"/>
              <a:t>A </a:t>
            </a:r>
            <a:r>
              <a:rPr lang="fr-FR" sz="4400" dirty="0" smtClean="0"/>
              <a:t>pour  toute nouvelle case</a:t>
            </a:r>
          </a:p>
          <a:p>
            <a:pPr lvl="1">
              <a:defRPr/>
            </a:pPr>
            <a:r>
              <a:rPr lang="fr-FR" sz="4400" dirty="0" smtClean="0"/>
              <a:t>Dans le pool de sites disponibles</a:t>
            </a:r>
          </a:p>
          <a:p>
            <a:pPr lvl="2">
              <a:defRPr/>
            </a:pPr>
            <a:r>
              <a:rPr lang="fr-FR" sz="4400" dirty="0" smtClean="0"/>
              <a:t>Ang. </a:t>
            </a:r>
            <a:r>
              <a:rPr lang="fr-FR" sz="4400" dirty="0" err="1" smtClean="0"/>
              <a:t>spare</a:t>
            </a:r>
            <a:r>
              <a:rPr lang="fr-FR" sz="4400" dirty="0" smtClean="0"/>
              <a:t> sites</a:t>
            </a:r>
            <a:r>
              <a:rPr lang="fr-FR" sz="4000" dirty="0" smtClean="0"/>
              <a:t> </a:t>
            </a:r>
          </a:p>
          <a:p>
            <a:pPr lvl="1">
              <a:defRPr/>
            </a:pPr>
            <a:r>
              <a:rPr lang="fr-FR" sz="4400" dirty="0" smtClean="0"/>
              <a:t>Ce pool peut être statique</a:t>
            </a:r>
            <a:endParaRPr lang="fr-FR" sz="4400" dirty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Table statique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4968552" cy="4896544"/>
          </a:xfrm>
          <a:noFill/>
          <a:ln cap="flat">
            <a:solidFill>
              <a:schemeClr val="tx1"/>
            </a:solidFill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i="1" dirty="0"/>
              <a:t> T </a:t>
            </a:r>
            <a:r>
              <a:rPr lang="fr-FR" sz="3600" dirty="0"/>
              <a:t>est une table statique</a:t>
            </a:r>
            <a:endParaRPr lang="fr-FR" sz="3600" i="1" dirty="0"/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i="1" dirty="0" smtClean="0"/>
              <a:t>H </a:t>
            </a:r>
            <a:r>
              <a:rPr lang="fr-FR" sz="3600" dirty="0" smtClean="0"/>
              <a:t>est une fonction</a:t>
            </a:r>
            <a:r>
              <a:rPr lang="fr-FR" sz="3600" i="1" dirty="0" smtClean="0"/>
              <a:t> </a:t>
            </a:r>
            <a:r>
              <a:rPr lang="fr-FR" sz="3600" dirty="0" smtClean="0"/>
              <a:t>de hachage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fr-FR" sz="3600" i="1" dirty="0" smtClean="0"/>
              <a:t>H </a:t>
            </a:r>
            <a:r>
              <a:rPr lang="fr-FR" sz="3600" dirty="0" smtClean="0"/>
              <a:t>: </a:t>
            </a:r>
            <a:r>
              <a:rPr lang="fr-FR" sz="3600" i="1" dirty="0" smtClean="0"/>
              <a:t>a </a:t>
            </a:r>
            <a:r>
              <a:rPr lang="fr-FR" sz="3600" dirty="0" smtClean="0"/>
              <a:t> -&gt; </a:t>
            </a:r>
            <a:r>
              <a:rPr lang="fr-FR" sz="3600" i="1" dirty="0" smtClean="0"/>
              <a:t>k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buFontTx/>
              <a:buNone/>
              <a:defRPr/>
            </a:pPr>
            <a:r>
              <a:rPr lang="fr-FR" sz="3200" i="1" dirty="0" smtClean="0"/>
              <a:t>ex.   k </a:t>
            </a:r>
            <a:r>
              <a:rPr lang="fr-FR" sz="3200" dirty="0" smtClean="0"/>
              <a:t>= SHA (</a:t>
            </a:r>
            <a:r>
              <a:rPr lang="fr-FR" sz="3200" i="1" dirty="0" smtClean="0"/>
              <a:t>a</a:t>
            </a:r>
            <a:r>
              <a:rPr lang="fr-FR" sz="3200" dirty="0" smtClean="0"/>
              <a:t>) </a:t>
            </a:r>
            <a:r>
              <a:rPr lang="fr-FR" sz="3200" dirty="0" err="1" smtClean="0"/>
              <a:t>mod</a:t>
            </a:r>
            <a:r>
              <a:rPr lang="fr-FR" sz="3200" i="1" dirty="0" smtClean="0"/>
              <a:t>  M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3600" dirty="0" smtClean="0"/>
              <a:t>Avantages / Inconvénients 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6083300" y="2540000"/>
            <a:ext cx="3873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i="1"/>
              <a:t>s</a:t>
            </a:r>
            <a:r>
              <a:rPr lang="fr-FR" baseline="-25000"/>
              <a:t>1</a:t>
            </a: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483350" y="2540000"/>
            <a:ext cx="3873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i="1"/>
              <a:t>s</a:t>
            </a:r>
            <a:r>
              <a:rPr lang="fr-FR" baseline="-25000"/>
              <a:t>2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883400" y="2540000"/>
            <a:ext cx="3873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i="1"/>
              <a:t>s</a:t>
            </a:r>
            <a:r>
              <a:rPr lang="fr-FR" baseline="-25000"/>
              <a:t>3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8121650" y="2540000"/>
            <a:ext cx="3873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i="1"/>
              <a:t>s</a:t>
            </a:r>
            <a:r>
              <a:rPr lang="fr-FR" i="1" baseline="-25000"/>
              <a:t>M</a:t>
            </a:r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>
            <a:off x="7283450" y="3124200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7312025" y="2533650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5719763" y="2624138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T</a:t>
            </a:r>
          </a:p>
        </p:txBody>
      </p:sp>
      <p:sp>
        <p:nvSpPr>
          <p:cNvPr id="82955" name="Line 11"/>
          <p:cNvSpPr>
            <a:spLocks noChangeShapeType="1"/>
          </p:cNvSpPr>
          <p:nvPr/>
        </p:nvSpPr>
        <p:spPr bwMode="auto">
          <a:xfrm>
            <a:off x="6502400" y="3124200"/>
            <a:ext cx="8255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6" name="Oval 12"/>
          <p:cNvSpPr>
            <a:spLocks noChangeArrowheads="1"/>
          </p:cNvSpPr>
          <p:nvPr/>
        </p:nvSpPr>
        <p:spPr bwMode="auto">
          <a:xfrm>
            <a:off x="6692900" y="5149850"/>
            <a:ext cx="615950" cy="61595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i="1" dirty="0"/>
              <a:t>a</a:t>
            </a: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6769100" y="3987800"/>
            <a:ext cx="520700" cy="55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i="1"/>
              <a:t>H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V="1">
            <a:off x="7010400" y="4584700"/>
            <a:ext cx="0" cy="565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9" name="Arc 15"/>
          <p:cNvSpPr>
            <a:spLocks/>
          </p:cNvSpPr>
          <p:nvPr/>
        </p:nvSpPr>
        <p:spPr bwMode="auto">
          <a:xfrm>
            <a:off x="6637338" y="3105150"/>
            <a:ext cx="393700" cy="869950"/>
          </a:xfrm>
          <a:custGeom>
            <a:avLst/>
            <a:gdLst>
              <a:gd name="T0" fmla="*/ 393700 w 21600"/>
              <a:gd name="T1" fmla="*/ 869950 h 21600"/>
              <a:gd name="T2" fmla="*/ 0 w 21600"/>
              <a:gd name="T3" fmla="*/ 0 h 21600"/>
              <a:gd name="T4" fmla="*/ 39370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174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3732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Allocation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80920" cy="4929222"/>
          </a:xfrm>
          <a:noFill/>
        </p:spPr>
        <p:txBody>
          <a:bodyPr/>
          <a:lstStyle/>
          <a:p>
            <a:pPr>
              <a:defRPr/>
            </a:pPr>
            <a:r>
              <a:rPr lang="fr-FR" sz="4800" dirty="0" smtClean="0"/>
              <a:t> </a:t>
            </a:r>
            <a:r>
              <a:rPr lang="fr-FR" sz="4400" i="1" dirty="0" smtClean="0"/>
              <a:t>T </a:t>
            </a:r>
            <a:r>
              <a:rPr lang="fr-FR" sz="4400" dirty="0" smtClean="0"/>
              <a:t>peut être alternativement répliquée par le coordinateur sur tout serveur et client</a:t>
            </a:r>
          </a:p>
          <a:p>
            <a:pPr>
              <a:defRPr/>
            </a:pPr>
            <a:r>
              <a:rPr lang="fr-FR" sz="4400" i="1" dirty="0"/>
              <a:t> </a:t>
            </a:r>
            <a:r>
              <a:rPr lang="fr-FR" sz="4400" dirty="0" smtClean="0"/>
              <a:t>Alors tout serveur d’une case qui éclate peut lui-même choisir le site pour la nouvelle case</a:t>
            </a:r>
          </a:p>
        </p:txBody>
      </p:sp>
    </p:spTree>
    <p:extLst>
      <p:ext uri="{BB962C8B-B14F-4D97-AF65-F5344CB8AC3E}">
        <p14:creationId xmlns:p14="http://schemas.microsoft.com/office/powerpoint/2010/main" val="2632809185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3732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Allocation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20058"/>
            <a:ext cx="7929618" cy="4929222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Le pool peut être alternativement dynamique </a:t>
            </a:r>
          </a:p>
          <a:p>
            <a:pPr lvl="1">
              <a:defRPr/>
            </a:pPr>
            <a:r>
              <a:rPr lang="fr-FR" sz="3200" dirty="0" smtClean="0"/>
              <a:t> Le </a:t>
            </a:r>
            <a:r>
              <a:rPr lang="fr-FR" sz="3200" dirty="0" err="1" smtClean="0"/>
              <a:t>coord</a:t>
            </a:r>
            <a:r>
              <a:rPr lang="fr-FR" sz="3200" dirty="0" smtClean="0"/>
              <a:t>, peut choisit le site  par multicast</a:t>
            </a:r>
          </a:p>
          <a:p>
            <a:pPr lvl="2">
              <a:defRPr/>
            </a:pPr>
            <a:r>
              <a:rPr lang="fr-FR" sz="2800" dirty="0" smtClean="0"/>
              <a:t>LH*</a:t>
            </a:r>
            <a:r>
              <a:rPr lang="fr-FR" sz="2800" baseline="-25000" dirty="0" smtClean="0"/>
              <a:t>RS</a:t>
            </a:r>
            <a:endParaRPr lang="fr-FR" sz="2800" dirty="0" smtClean="0"/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smtClean="0"/>
              <a:t>Ou dans la table </a:t>
            </a:r>
            <a:r>
              <a:rPr lang="fr-FR" sz="3200" dirty="0"/>
              <a:t> des </a:t>
            </a:r>
            <a:r>
              <a:rPr lang="fr-FR" sz="3200" dirty="0" smtClean="0"/>
              <a:t>adresses</a:t>
            </a:r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smtClean="0"/>
              <a:t>De structure quelconque</a:t>
            </a:r>
          </a:p>
          <a:p>
            <a:pPr lvl="1">
              <a:defRPr/>
            </a:pPr>
            <a:r>
              <a:rPr lang="fr-FR" sz="3200" dirty="0"/>
              <a:t> S</a:t>
            </a:r>
            <a:r>
              <a:rPr lang="fr-FR" sz="3200" dirty="0" smtClean="0"/>
              <a:t>e trouvant quelque </a:t>
            </a:r>
            <a:r>
              <a:rPr lang="fr-FR" sz="3200" dirty="0"/>
              <a:t>part dans le </a:t>
            </a:r>
            <a:r>
              <a:rPr lang="fr-FR" sz="3200" dirty="0" err="1"/>
              <a:t>cloud</a:t>
            </a:r>
            <a:r>
              <a:rPr lang="fr-FR" sz="3200" dirty="0"/>
              <a:t> </a:t>
            </a:r>
            <a:endParaRPr lang="fr-FR" sz="3200" dirty="0" smtClean="0"/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smtClean="0"/>
              <a:t>En gardant ensuite dans sa propre table toute correspondance (</a:t>
            </a:r>
            <a:r>
              <a:rPr lang="fr-FR" sz="3200" i="1" dirty="0" smtClean="0"/>
              <a:t>a, A</a:t>
            </a:r>
            <a:r>
              <a:rPr lang="fr-FR" sz="320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56192293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028"/>
            <a:ext cx="7643865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Propagation des adresses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7772400" cy="4114800"/>
          </a:xfrm>
          <a:noFill/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fr-FR" sz="3600" dirty="0" smtClean="0"/>
              <a:t>Nécessaire de </a:t>
            </a:r>
            <a:r>
              <a:rPr lang="fr-FR" sz="3600" dirty="0"/>
              <a:t>temps en </a:t>
            </a:r>
            <a:r>
              <a:rPr lang="fr-FR" sz="3600" dirty="0" smtClean="0"/>
              <a:t>temps en présence d’éclatements, si les cases </a:t>
            </a:r>
            <a:r>
              <a:rPr lang="fr-FR" sz="3600" dirty="0"/>
              <a:t>sont allouées par le </a:t>
            </a:r>
            <a:r>
              <a:rPr lang="fr-FR" sz="3600" dirty="0" smtClean="0"/>
              <a:t>coordinateur</a:t>
            </a:r>
          </a:p>
          <a:p>
            <a:pPr>
              <a:spcAft>
                <a:spcPts val="600"/>
              </a:spcAft>
              <a:defRPr/>
            </a:pPr>
            <a:r>
              <a:rPr lang="fr-FR" sz="3600" dirty="0" smtClean="0"/>
              <a:t>Inutile dans le cas de la table statique  répliquée</a:t>
            </a:r>
          </a:p>
          <a:p>
            <a:pPr>
              <a:spcAft>
                <a:spcPts val="600"/>
              </a:spcAft>
              <a:defRPr/>
            </a:pPr>
            <a:r>
              <a:rPr lang="fr-FR" sz="4000" dirty="0"/>
              <a:t>T</a:t>
            </a:r>
            <a:r>
              <a:rPr lang="fr-FR" sz="4000" dirty="0" smtClean="0"/>
              <a:t>out </a:t>
            </a:r>
            <a:r>
              <a:rPr lang="fr-FR" sz="4000" dirty="0"/>
              <a:t>serveur et tout client connaît </a:t>
            </a:r>
            <a:r>
              <a:rPr lang="fr-FR" sz="4000" dirty="0" smtClean="0"/>
              <a:t>alors en effet en permanence l’adresse </a:t>
            </a:r>
            <a:r>
              <a:rPr lang="fr-FR" sz="4000" i="1" dirty="0"/>
              <a:t>A </a:t>
            </a:r>
            <a:r>
              <a:rPr lang="fr-FR" sz="4000" dirty="0"/>
              <a:t>de toute </a:t>
            </a:r>
            <a:r>
              <a:rPr lang="fr-FR" sz="4000" dirty="0" smtClean="0"/>
              <a:t>case</a:t>
            </a:r>
            <a:endParaRPr lang="fr-FR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54128"/>
            <a:ext cx="7643865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Propagation des adresses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4744"/>
            <a:ext cx="7772400" cy="4114800"/>
          </a:xfrm>
          <a:noFill/>
        </p:spPr>
        <p:txBody>
          <a:bodyPr/>
          <a:lstStyle/>
          <a:p>
            <a:pPr marL="514350" indent="-514350">
              <a:lnSpc>
                <a:spcPct val="80000"/>
              </a:lnSpc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fr-FR" dirty="0" smtClean="0"/>
              <a:t>Coordinateur -&gt; Serveurs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fr-FR" dirty="0" smtClean="0"/>
              <a:t>La case </a:t>
            </a:r>
            <a:r>
              <a:rPr lang="fr-FR" i="1" dirty="0" smtClean="0"/>
              <a:t>n </a:t>
            </a:r>
            <a:r>
              <a:rPr lang="fr-FR" dirty="0" smtClean="0"/>
              <a:t>reçoit dans la demande de l’éclatement du coordinateur les adresses qu’elle pourrait ne pas connaitre </a:t>
            </a:r>
          </a:p>
          <a:p>
            <a:pPr lvl="1">
              <a:lnSpc>
                <a:spcPct val="80000"/>
              </a:lnSpc>
              <a:spcAft>
                <a:spcPts val="600"/>
              </a:spcAft>
              <a:defRPr/>
            </a:pPr>
            <a:r>
              <a:rPr lang="fr-FR" sz="3200" dirty="0" smtClean="0"/>
              <a:t>Jusqu’à la case </a:t>
            </a:r>
            <a:r>
              <a:rPr lang="fr-FR" sz="3200" i="1" dirty="0" smtClean="0"/>
              <a:t> N -</a:t>
            </a:r>
            <a:r>
              <a:rPr lang="fr-FR" sz="3200" dirty="0" smtClean="0"/>
              <a:t> 1 = </a:t>
            </a:r>
            <a:r>
              <a:rPr lang="fr-FR" sz="3200" i="1" dirty="0" smtClean="0"/>
              <a:t>n + </a:t>
            </a:r>
            <a:r>
              <a:rPr lang="fr-FR" sz="3200" dirty="0" smtClean="0"/>
              <a:t>2</a:t>
            </a:r>
            <a:r>
              <a:rPr lang="fr-FR" sz="3200" i="1" baseline="30000" dirty="0" smtClean="0"/>
              <a:t>i</a:t>
            </a:r>
            <a:r>
              <a:rPr lang="fr-FR" sz="3200" dirty="0" smtClean="0"/>
              <a:t>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dirty="0" smtClean="0"/>
              <a:t>Lesquels alors ?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dirty="0" smtClean="0"/>
              <a:t>Essayez sur l’exemple de cours 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fr-FR" dirty="0"/>
              <a:t> </a:t>
            </a:r>
            <a:r>
              <a:rPr lang="fr-FR" dirty="0" smtClean="0"/>
              <a:t>Quand la case </a:t>
            </a:r>
            <a:r>
              <a:rPr lang="fr-FR" i="1" dirty="0" smtClean="0"/>
              <a:t>n</a:t>
            </a:r>
            <a:r>
              <a:rPr lang="fr-FR" dirty="0" smtClean="0"/>
              <a:t> pourrait en fait connaitre déjà ces adresses ?  </a:t>
            </a:r>
          </a:p>
        </p:txBody>
      </p:sp>
    </p:spTree>
    <p:extLst>
      <p:ext uri="{BB962C8B-B14F-4D97-AF65-F5344CB8AC3E}">
        <p14:creationId xmlns:p14="http://schemas.microsoft.com/office/powerpoint/2010/main" val="240753733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406400"/>
            <a:ext cx="7643865" cy="95089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Propagation des adresses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7772400" cy="4114800"/>
          </a:xfrm>
          <a:noFill/>
        </p:spPr>
        <p:txBody>
          <a:bodyPr/>
          <a:lstStyle/>
          <a:p>
            <a:pPr marL="742950" indent="-742950">
              <a:spcAft>
                <a:spcPts val="1200"/>
              </a:spcAft>
              <a:buSzPct val="100000"/>
              <a:buFont typeface="+mj-lt"/>
              <a:buAutoNum type="arabicPeriod" startAt="2"/>
              <a:defRPr/>
            </a:pPr>
            <a:r>
              <a:rPr lang="fr-FR" sz="3600" dirty="0" smtClean="0"/>
              <a:t>Serveurs -&gt; Clients</a:t>
            </a:r>
          </a:p>
          <a:p>
            <a:pPr>
              <a:spcAft>
                <a:spcPts val="1200"/>
              </a:spcAft>
              <a:defRPr/>
            </a:pPr>
            <a:r>
              <a:rPr lang="fr-FR" sz="3600" dirty="0" smtClean="0"/>
              <a:t>Un serveur qui envoi une IAM  y inclut les adresses de  site que le client pourrait ne pas connaître</a:t>
            </a:r>
          </a:p>
          <a:p>
            <a:pPr>
              <a:spcAft>
                <a:spcPts val="1200"/>
              </a:spcAft>
              <a:defRPr/>
            </a:pPr>
            <a:r>
              <a:rPr lang="fr-FR" sz="3600" dirty="0"/>
              <a:t> </a:t>
            </a:r>
            <a:r>
              <a:rPr lang="fr-FR" sz="3600" dirty="0" smtClean="0"/>
              <a:t>Comment le serveur connaitrait ces adresses ?</a:t>
            </a:r>
          </a:p>
        </p:txBody>
      </p:sp>
    </p:spTree>
    <p:extLst>
      <p:ext uri="{BB962C8B-B14F-4D97-AF65-F5344CB8AC3E}">
        <p14:creationId xmlns:p14="http://schemas.microsoft.com/office/powerpoint/2010/main" val="259826643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Pour Qui ce Cours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496944" cy="5616624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A solution exacte pour celle-ci, mais à appliquer désormais à une </a:t>
            </a:r>
            <a:r>
              <a:rPr lang="fr-FR" sz="4000" i="1" dirty="0" smtClean="0"/>
              <a:t>grande</a:t>
            </a:r>
            <a:r>
              <a:rPr lang="fr-FR" sz="4000" dirty="0" smtClean="0"/>
              <a:t> BD </a:t>
            </a:r>
          </a:p>
          <a:p>
            <a:pPr lvl="1">
              <a:defRPr/>
            </a:pPr>
            <a:r>
              <a:rPr lang="fr-FR" sz="4400" dirty="0"/>
              <a:t> </a:t>
            </a:r>
            <a:r>
              <a:rPr lang="fr-FR" sz="4000" dirty="0" smtClean="0"/>
              <a:t>Problème nouveau visiblement sans solution </a:t>
            </a:r>
            <a:r>
              <a:rPr lang="fr-FR" sz="4000" dirty="0"/>
              <a:t>pratique </a:t>
            </a:r>
            <a:r>
              <a:rPr lang="fr-FR" sz="4000" dirty="0" smtClean="0"/>
              <a:t>pour une BD autrement</a:t>
            </a:r>
          </a:p>
          <a:p>
            <a:pPr>
              <a:defRPr/>
            </a:pPr>
            <a:r>
              <a:rPr lang="en-US" sz="4400" dirty="0" smtClean="0"/>
              <a:t> Lire </a:t>
            </a:r>
            <a:r>
              <a:rPr lang="en-US" sz="4400" dirty="0" err="1" smtClean="0"/>
              <a:t>dans</a:t>
            </a:r>
            <a:r>
              <a:rPr lang="en-US" sz="4400" dirty="0" smtClean="0"/>
              <a:t> la doc du </a:t>
            </a:r>
            <a:r>
              <a:rPr lang="en-US" sz="4400" dirty="0" err="1" smtClean="0"/>
              <a:t>cours</a:t>
            </a:r>
            <a:endParaRPr lang="en-US" sz="4400" dirty="0" smtClean="0"/>
          </a:p>
          <a:p>
            <a:pPr lvl="1">
              <a:defRPr/>
            </a:pPr>
            <a:r>
              <a:rPr lang="en-US" sz="4000" dirty="0"/>
              <a:t> </a:t>
            </a:r>
            <a:r>
              <a:rPr lang="en-US" sz="4000" dirty="0" smtClean="0"/>
              <a:t>“</a:t>
            </a:r>
            <a:r>
              <a:rPr lang="en-US" sz="3200" dirty="0" smtClean="0"/>
              <a:t>IT </a:t>
            </a:r>
            <a:r>
              <a:rPr lang="en-US" sz="3200" dirty="0"/>
              <a:t>Workforce Can't Meet Demand for Cloud Skills</a:t>
            </a: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357552389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406400"/>
            <a:ext cx="7643865" cy="95089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Propagation des adresses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772400" cy="4643470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sz="3600" dirty="0" smtClean="0"/>
              <a:t>Une manière de faire: </a:t>
            </a:r>
          </a:p>
          <a:p>
            <a:pPr lvl="1">
              <a:defRPr/>
            </a:pPr>
            <a:r>
              <a:rPr lang="fr-FR" sz="3600" dirty="0" smtClean="0"/>
              <a:t>Le client inclut dans la requête l’étendu </a:t>
            </a:r>
            <a:r>
              <a:rPr lang="fr-FR" sz="3600" i="1" dirty="0" smtClean="0"/>
              <a:t>N’ </a:t>
            </a:r>
            <a:r>
              <a:rPr lang="fr-FR" sz="3600" dirty="0" smtClean="0"/>
              <a:t>de son image </a:t>
            </a:r>
          </a:p>
          <a:p>
            <a:pPr lvl="1">
              <a:defRPr/>
            </a:pPr>
            <a:r>
              <a:rPr lang="fr-FR" sz="3600" dirty="0" smtClean="0"/>
              <a:t>Le 1</a:t>
            </a:r>
            <a:r>
              <a:rPr lang="fr-FR" sz="3600" baseline="30000" dirty="0" smtClean="0"/>
              <a:t>er</a:t>
            </a:r>
            <a:r>
              <a:rPr lang="fr-FR" sz="3600" dirty="0" smtClean="0"/>
              <a:t> serveur qui a réacheminé la requête y inclut les adresses physiques de l’étendu de sa connaissance </a:t>
            </a:r>
          </a:p>
          <a:p>
            <a:pPr marL="742950" lvl="2" indent="-342900">
              <a:buClr>
                <a:schemeClr val="tx2"/>
              </a:buClr>
              <a:buSzPct val="75000"/>
              <a:buNone/>
              <a:defRPr/>
            </a:pPr>
            <a:r>
              <a:rPr lang="fr-FR" sz="3200" i="1" dirty="0" smtClean="0"/>
              <a:t>		N’</a:t>
            </a:r>
            <a:r>
              <a:rPr lang="fr-FR" sz="3200" dirty="0" smtClean="0"/>
              <a:t>…</a:t>
            </a:r>
            <a:r>
              <a:rPr lang="fr-FR" sz="3200" i="1" dirty="0" smtClean="0"/>
              <a:t>N’’ ≤  N -</a:t>
            </a:r>
            <a:r>
              <a:rPr lang="fr-FR" sz="3200" dirty="0" smtClean="0"/>
              <a:t>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406400"/>
            <a:ext cx="7643865" cy="95089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Propagation des adresses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428736"/>
            <a:ext cx="7772400" cy="4643470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 smtClean="0"/>
              <a:t>Une manière de faire (suite): </a:t>
            </a:r>
          </a:p>
          <a:p>
            <a:pPr lvl="1">
              <a:defRPr/>
            </a:pPr>
            <a:r>
              <a:rPr lang="fr-FR" sz="3200" dirty="0" smtClean="0"/>
              <a:t>Le 2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serveur</a:t>
            </a:r>
            <a:r>
              <a:rPr lang="fr-FR" sz="3200" i="1" dirty="0" smtClean="0"/>
              <a:t> </a:t>
            </a:r>
            <a:r>
              <a:rPr lang="fr-FR" sz="3200" dirty="0" smtClean="0"/>
              <a:t>qui soit envoie l’IAM, soit réachemine  encore la requête y </a:t>
            </a:r>
            <a:r>
              <a:rPr lang="fr-FR" sz="3200" dirty="0" err="1" smtClean="0"/>
              <a:t>unionne</a:t>
            </a:r>
            <a:r>
              <a:rPr lang="fr-FR" sz="3200" dirty="0" smtClean="0"/>
              <a:t> les adresses physiques de l’étendu de sa connaissance </a:t>
            </a:r>
          </a:p>
          <a:p>
            <a:pPr lvl="1">
              <a:defRPr/>
            </a:pPr>
            <a:r>
              <a:rPr lang="fr-FR" sz="3200" dirty="0" smtClean="0"/>
              <a:t>Le résultat part dans l’IAM chez le client qui ajuste son image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sz="3600" dirty="0"/>
              <a:t> </a:t>
            </a:r>
            <a:r>
              <a:rPr lang="fr-FR" sz="3600" dirty="0" smtClean="0"/>
              <a:t>Essayez sur l’exemple du cours pour Client 1 et Client 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21501"/>
            <a:ext cx="7643865" cy="95089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Propagation des adresses de sites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772400" cy="4114800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 smtClean="0"/>
              <a:t>Alternativement: le client manquant d’adresses de sites, les demande au coordinateur directement</a:t>
            </a:r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Le coordinateur est davantage sollicité</a:t>
            </a:r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En contrepartie, le traitement est + simple </a:t>
            </a:r>
          </a:p>
          <a:p>
            <a:pPr>
              <a:lnSpc>
                <a:spcPct val="80000"/>
              </a:lnSpc>
              <a:defRPr/>
            </a:pPr>
            <a:r>
              <a:rPr lang="fr-FR" dirty="0" smtClean="0"/>
              <a:t>Aussi, le client peut demander toute adresse à sa guise</a:t>
            </a:r>
            <a:endParaRPr lang="fr-FR" sz="3600" dirty="0" smtClean="0"/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Par ex. une adresse trouvée  périmée à la suite de reconstruction ailleurs d’une case tombée en panne </a:t>
            </a:r>
          </a:p>
          <a:p>
            <a:pPr lvl="2">
              <a:lnSpc>
                <a:spcPct val="80000"/>
              </a:lnSpc>
              <a:defRPr/>
            </a:pPr>
            <a:r>
              <a:rPr lang="fr-FR" sz="2800" dirty="0"/>
              <a:t> </a:t>
            </a:r>
            <a:r>
              <a:rPr lang="fr-FR" sz="2800" dirty="0" smtClean="0"/>
              <a:t>LH*</a:t>
            </a:r>
            <a:r>
              <a:rPr lang="fr-FR" sz="2800" baseline="-25000" dirty="0" smtClean="0"/>
              <a:t>M </a:t>
            </a:r>
            <a:r>
              <a:rPr lang="fr-FR" sz="2800" dirty="0" smtClean="0"/>
              <a:t>, LH*</a:t>
            </a:r>
            <a:r>
              <a:rPr lang="fr-FR" sz="2800" baseline="-25000" dirty="0" smtClean="0"/>
              <a:t>RS</a:t>
            </a:r>
            <a:endParaRPr lang="fr-FR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20879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Scan</a:t>
            </a:r>
            <a:endParaRPr lang="fr-FR" sz="3600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7986714" cy="41148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Un scan est une requête, soit </a:t>
            </a:r>
            <a:r>
              <a:rPr lang="fr-FR" b="1" i="1" dirty="0" smtClean="0"/>
              <a:t>Q</a:t>
            </a:r>
            <a:r>
              <a:rPr lang="fr-FR" i="1" dirty="0"/>
              <a:t>,</a:t>
            </a:r>
            <a:r>
              <a:rPr lang="fr-FR" dirty="0" smtClean="0"/>
              <a:t> qui doit </a:t>
            </a:r>
            <a:r>
              <a:rPr lang="fr-FR" dirty="0" smtClean="0"/>
              <a:t>accéder </a:t>
            </a:r>
            <a:r>
              <a:rPr lang="fr-FR" dirty="0" smtClean="0"/>
              <a:t>tout article (enregistrement) du fichier</a:t>
            </a:r>
            <a:endParaRPr lang="fr-FR" dirty="0" smtClean="0"/>
          </a:p>
          <a:p>
            <a:pPr lvl="1">
              <a:defRPr/>
            </a:pPr>
            <a:r>
              <a:rPr lang="fr-FR" sz="3200" i="1" dirty="0" smtClean="0"/>
              <a:t>Q</a:t>
            </a:r>
            <a:r>
              <a:rPr lang="fr-FR" sz="3200" dirty="0" smtClean="0"/>
              <a:t> cherche</a:t>
            </a:r>
            <a:r>
              <a:rPr lang="fr-FR" sz="3200" dirty="0" smtClean="0">
                <a:solidFill>
                  <a:srgbClr val="00FF00"/>
                </a:solidFill>
              </a:rPr>
              <a:t> </a:t>
            </a:r>
            <a:r>
              <a:rPr lang="fr-FR" sz="3200" dirty="0" smtClean="0"/>
              <a:t>tout  </a:t>
            </a:r>
            <a:r>
              <a:rPr lang="fr-FR" sz="3200" dirty="0" smtClean="0"/>
              <a:t>article </a:t>
            </a:r>
            <a:r>
              <a:rPr lang="fr-FR" sz="3200" dirty="0" smtClean="0"/>
              <a:t>dont le champ non-clé contient ‘Mongo DB’… </a:t>
            </a:r>
            <a:endParaRPr lang="fr-FR" sz="3200" dirty="0" smtClean="0"/>
          </a:p>
          <a:p>
            <a:pPr lvl="1">
              <a:defRPr/>
            </a:pPr>
            <a:r>
              <a:rPr lang="fr-FR" sz="3200" i="1" dirty="0" smtClean="0"/>
              <a:t>Q </a:t>
            </a:r>
            <a:r>
              <a:rPr lang="fr-FR" sz="3200" dirty="0" smtClean="0"/>
              <a:t>cherche</a:t>
            </a:r>
            <a:r>
              <a:rPr lang="fr-FR" sz="3200" i="1" dirty="0" smtClean="0"/>
              <a:t> </a:t>
            </a:r>
            <a:r>
              <a:rPr lang="fr-FR" sz="3200" dirty="0" smtClean="0"/>
              <a:t>le nombre de tels articles</a:t>
            </a:r>
          </a:p>
          <a:p>
            <a:pPr lvl="2">
              <a:defRPr/>
            </a:pPr>
            <a:r>
              <a:rPr lang="fr-FR" dirty="0" smtClean="0"/>
              <a:t> </a:t>
            </a:r>
            <a:r>
              <a:rPr lang="fr-FR" sz="3600" dirty="0" err="1" smtClean="0"/>
              <a:t>Paradigm</a:t>
            </a:r>
            <a:r>
              <a:rPr lang="fr-FR" sz="3600" dirty="0" smtClean="0"/>
              <a:t> de </a:t>
            </a:r>
            <a:r>
              <a:rPr lang="fr-FR" sz="3600" dirty="0" err="1" smtClean="0"/>
              <a:t>MapReduce</a:t>
            </a:r>
            <a:endParaRPr lang="fr-FR" sz="3600" dirty="0"/>
          </a:p>
          <a:p>
            <a:pPr lvl="1">
              <a:defRPr/>
            </a:pPr>
            <a:r>
              <a:rPr lang="fr-FR" dirty="0" smtClean="0"/>
              <a:t> …</a:t>
            </a:r>
            <a:endParaRPr lang="fr-FR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20879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Scan</a:t>
            </a:r>
            <a:endParaRPr lang="fr-FR" sz="3600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7986714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Un scan  mono-disque est en général infaisable en pratique pour les « </a:t>
            </a:r>
            <a:r>
              <a:rPr lang="fr-FR" sz="3600" dirty="0" err="1" smtClean="0"/>
              <a:t>Big</a:t>
            </a:r>
            <a:r>
              <a:rPr lang="fr-FR" sz="3600" dirty="0" smtClean="0"/>
              <a:t> Data »</a:t>
            </a:r>
          </a:p>
          <a:p>
            <a:pPr lvl="1">
              <a:defRPr/>
            </a:pPr>
            <a:r>
              <a:rPr lang="fr-FR" dirty="0" smtClean="0"/>
              <a:t> </a:t>
            </a:r>
            <a:r>
              <a:rPr lang="fr-FR" sz="3600" dirty="0" smtClean="0"/>
              <a:t>Le scan d’un disque </a:t>
            </a:r>
            <a:r>
              <a:rPr lang="fr-FR" sz="3600" dirty="0" err="1" smtClean="0"/>
              <a:t>TOs</a:t>
            </a:r>
            <a:r>
              <a:rPr lang="fr-FR" sz="3600" dirty="0" smtClean="0"/>
              <a:t> prend en général  1h ou +.</a:t>
            </a:r>
            <a:endParaRPr lang="fr-FR" sz="3600" dirty="0"/>
          </a:p>
          <a:p>
            <a:pPr>
              <a:defRPr/>
            </a:pPr>
            <a:r>
              <a:rPr lang="fr-FR" sz="2800" dirty="0" smtClean="0"/>
              <a:t> </a:t>
            </a:r>
            <a:r>
              <a:rPr lang="fr-FR" sz="3600" dirty="0" smtClean="0"/>
              <a:t>La distribution de données sur </a:t>
            </a:r>
            <a:r>
              <a:rPr lang="fr-FR" sz="3600" i="1" dirty="0" smtClean="0"/>
              <a:t>N </a:t>
            </a:r>
            <a:r>
              <a:rPr lang="fr-FR" sz="3600" dirty="0" err="1" smtClean="0"/>
              <a:t>cazes</a:t>
            </a:r>
            <a:r>
              <a:rPr lang="fr-FR" sz="3600" i="1" dirty="0" smtClean="0"/>
              <a:t> </a:t>
            </a:r>
            <a:r>
              <a:rPr lang="fr-FR" sz="3600" dirty="0" smtClean="0"/>
              <a:t>(nœuds) permet de diminuer ce temps jusqu’à </a:t>
            </a:r>
            <a:r>
              <a:rPr lang="fr-FR" sz="3600" i="1" dirty="0" smtClean="0"/>
              <a:t>N </a:t>
            </a:r>
            <a:r>
              <a:rPr lang="fr-FR" sz="3600" dirty="0" smtClean="0"/>
              <a:t>fois </a:t>
            </a:r>
          </a:p>
        </p:txBody>
      </p:sp>
    </p:spTree>
    <p:extLst>
      <p:ext uri="{BB962C8B-B14F-4D97-AF65-F5344CB8AC3E}">
        <p14:creationId xmlns:p14="http://schemas.microsoft.com/office/powerpoint/2010/main" val="17334499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20879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Scan</a:t>
            </a:r>
            <a:endParaRPr lang="fr-FR" sz="3600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7986714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4000" dirty="0" smtClean="0"/>
              <a:t>Pour </a:t>
            </a:r>
            <a:r>
              <a:rPr lang="fr-FR" sz="4000" i="1" dirty="0"/>
              <a:t>N = </a:t>
            </a:r>
            <a:r>
              <a:rPr lang="fr-FR" sz="4000" dirty="0" smtClean="0"/>
              <a:t>1000, le temps du scan d’un fichier </a:t>
            </a:r>
            <a:r>
              <a:rPr lang="fr-FR" sz="4000" dirty="0" err="1" smtClean="0"/>
              <a:t>TOs</a:t>
            </a:r>
            <a:r>
              <a:rPr lang="fr-FR" sz="4000" dirty="0" smtClean="0"/>
              <a:t> peut décroître alors de 1h jusqu’à potentiellement 3s.</a:t>
            </a:r>
          </a:p>
          <a:p>
            <a:pPr>
              <a:spcBef>
                <a:spcPts val="2400"/>
              </a:spcBef>
              <a:defRPr/>
            </a:pPr>
            <a:r>
              <a:rPr lang="fr-FR" sz="4000" dirty="0"/>
              <a:t> </a:t>
            </a:r>
            <a:r>
              <a:rPr lang="fr-FR" sz="4000" dirty="0" smtClean="0"/>
              <a:t>Le speed-up peut être proche de linéai</a:t>
            </a:r>
            <a:r>
              <a:rPr lang="fr-FR" sz="4400" dirty="0" smtClean="0"/>
              <a:t>re</a:t>
            </a:r>
          </a:p>
          <a:p>
            <a:pPr lvl="1">
              <a:defRPr/>
            </a:pPr>
            <a:r>
              <a:rPr lang="fr-FR" sz="3600" dirty="0" smtClean="0"/>
              <a:t>Le speed-up idéal </a:t>
            </a: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328953567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20879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Scan</a:t>
            </a:r>
            <a:endParaRPr lang="fr-FR" sz="3600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7986714" cy="4114800"/>
          </a:xfrm>
          <a:noFill/>
        </p:spPr>
        <p:txBody>
          <a:bodyPr/>
          <a:lstStyle/>
          <a:p>
            <a:pPr>
              <a:spcBef>
                <a:spcPts val="1800"/>
              </a:spcBef>
              <a:defRPr/>
            </a:pPr>
            <a:r>
              <a:rPr lang="fr-FR" dirty="0" smtClean="0"/>
              <a:t>Il peut être en pratique linéaire si l’on peut négliger le temps de communication. </a:t>
            </a:r>
          </a:p>
          <a:p>
            <a:pPr lvl="1">
              <a:defRPr/>
            </a:pPr>
            <a:r>
              <a:rPr lang="fr-FR" sz="2400" dirty="0"/>
              <a:t> </a:t>
            </a:r>
            <a:r>
              <a:rPr lang="fr-FR" sz="3200" dirty="0" smtClean="0"/>
              <a:t>Quand peut-on le faire ?</a:t>
            </a:r>
          </a:p>
          <a:p>
            <a:pPr>
              <a:spcBef>
                <a:spcPts val="2400"/>
              </a:spcBef>
              <a:defRPr/>
            </a:pPr>
            <a:r>
              <a:rPr lang="fr-FR" dirty="0"/>
              <a:t>En maintenant une même taille de case pour tout nœud quand le nombre d’articles augmente, on peut maintenir le speed-up aussi proche du linéaire que possible</a:t>
            </a:r>
          </a:p>
          <a:p>
            <a:pPr lvl="1">
              <a:defRPr/>
            </a:pPr>
            <a:r>
              <a:rPr lang="fr-FR" sz="3200" dirty="0" smtClean="0"/>
              <a:t>Domaine des </a:t>
            </a:r>
            <a:r>
              <a:rPr lang="fr-FR" sz="3200" dirty="0"/>
              <a:t>SDDS</a:t>
            </a:r>
            <a:endParaRPr lang="fr-FR" dirty="0"/>
          </a:p>
          <a:p>
            <a:pPr lvl="1">
              <a:defRPr/>
            </a:pPr>
            <a:endParaRPr lang="fr-FR" sz="2400" dirty="0" smtClean="0"/>
          </a:p>
        </p:txBody>
      </p:sp>
    </p:spTree>
    <p:extLst>
      <p:ext uri="{BB962C8B-B14F-4D97-AF65-F5344CB8AC3E}">
        <p14:creationId xmlns:p14="http://schemas.microsoft.com/office/powerpoint/2010/main" val="60808017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920879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Scan</a:t>
            </a:r>
            <a:endParaRPr lang="fr-FR" sz="3600" dirty="0" smtClean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7986714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Le scan massivement distribué avec</a:t>
            </a:r>
            <a:r>
              <a:rPr lang="fr-FR" sz="3600" dirty="0" smtClean="0"/>
              <a:t> </a:t>
            </a:r>
            <a:r>
              <a:rPr lang="fr-FR" sz="3600" dirty="0" smtClean="0"/>
              <a:t>une agrégation (la somme globale</a:t>
            </a:r>
            <a:r>
              <a:rPr lang="fr-FR" sz="3600" dirty="0" smtClean="0"/>
              <a:t>…) est le domaine du </a:t>
            </a:r>
            <a:r>
              <a:rPr lang="fr-FR" dirty="0" smtClean="0"/>
              <a:t> </a:t>
            </a:r>
            <a:r>
              <a:rPr lang="fr-FR" dirty="0" err="1" smtClean="0"/>
              <a:t>p</a:t>
            </a:r>
            <a:r>
              <a:rPr lang="fr-FR" sz="3600" dirty="0" err="1" smtClean="0"/>
              <a:t>aradigm</a:t>
            </a:r>
            <a:r>
              <a:rPr lang="fr-FR" sz="3600" dirty="0" smtClean="0"/>
              <a:t> </a:t>
            </a:r>
            <a:r>
              <a:rPr lang="fr-FR" sz="3600" dirty="0" smtClean="0"/>
              <a:t>de </a:t>
            </a:r>
            <a:r>
              <a:rPr lang="fr-FR" sz="3600" dirty="0" err="1" smtClean="0"/>
              <a:t>MapReduce</a:t>
            </a:r>
            <a:endParaRPr lang="fr-FR" dirty="0" smtClean="0"/>
          </a:p>
          <a:p>
            <a:pPr>
              <a:spcBef>
                <a:spcPts val="1800"/>
              </a:spcBef>
              <a:defRPr/>
            </a:pPr>
            <a:r>
              <a:rPr lang="fr-FR" sz="3600" dirty="0" smtClean="0"/>
              <a:t>Problème 1èr pour le scan distribué:</a:t>
            </a:r>
          </a:p>
          <a:p>
            <a:pPr marL="857250" lvl="1" indent="-457200">
              <a:buFont typeface="Wingdings" pitchFamily="2" charset="2"/>
              <a:buChar char="§"/>
              <a:defRPr/>
            </a:pPr>
            <a:r>
              <a:rPr lang="fr-FR" sz="3200" u="sng" dirty="0" smtClean="0"/>
              <a:t>Toute</a:t>
            </a:r>
            <a:r>
              <a:rPr lang="fr-FR" sz="3200" dirty="0" smtClean="0"/>
              <a:t> </a:t>
            </a:r>
            <a:r>
              <a:rPr lang="fr-FR" sz="3200" dirty="0" smtClean="0"/>
              <a:t>case devrait  recevoir </a:t>
            </a:r>
            <a:r>
              <a:rPr lang="fr-FR" sz="3200" b="1" i="1" dirty="0" smtClean="0"/>
              <a:t>Q </a:t>
            </a:r>
            <a:r>
              <a:rPr lang="fr-FR" sz="3200" dirty="0" smtClean="0"/>
              <a:t> </a:t>
            </a:r>
            <a:endParaRPr lang="fr-FR" sz="3200" dirty="0" smtClean="0"/>
          </a:p>
          <a:p>
            <a:pPr marL="857250" lvl="1" indent="-457200">
              <a:buFont typeface="Wingdings" pitchFamily="2" charset="2"/>
              <a:buChar char="§"/>
              <a:defRPr/>
            </a:pPr>
            <a:r>
              <a:rPr lang="fr-FR" sz="3200" dirty="0" smtClean="0"/>
              <a:t>Toute case devrait recevoir </a:t>
            </a:r>
            <a:r>
              <a:rPr lang="fr-FR" sz="3200" i="1" dirty="0" smtClean="0"/>
              <a:t>Q </a:t>
            </a:r>
            <a:r>
              <a:rPr lang="fr-FR" sz="3200" u="sng" dirty="0" smtClean="0"/>
              <a:t>une </a:t>
            </a:r>
            <a:r>
              <a:rPr lang="fr-FR" sz="3200" u="sng" dirty="0" smtClean="0"/>
              <a:t>seule</a:t>
            </a:r>
            <a:r>
              <a:rPr lang="fr-FR" sz="3200" dirty="0" smtClean="0"/>
              <a:t> fois</a:t>
            </a:r>
            <a:endParaRPr lang="fr-FR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354146839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643766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Scans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80728"/>
            <a:ext cx="8208912" cy="504056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Phase d'envoi </a:t>
            </a:r>
          </a:p>
          <a:p>
            <a:pPr lvl="1">
              <a:defRPr/>
            </a:pPr>
            <a:r>
              <a:rPr lang="fr-FR" sz="3200" dirty="0" smtClean="0"/>
              <a:t>Début de la 2</a:t>
            </a:r>
            <a:r>
              <a:rPr lang="fr-FR" sz="3200" baseline="30000" dirty="0" smtClean="0"/>
              <a:t>ème</a:t>
            </a:r>
            <a:r>
              <a:rPr lang="fr-FR" sz="3200" dirty="0" smtClean="0"/>
              <a:t> partie de phase « </a:t>
            </a:r>
            <a:r>
              <a:rPr lang="fr-FR" sz="3200" dirty="0" err="1" smtClean="0"/>
              <a:t>Map</a:t>
            </a:r>
            <a:r>
              <a:rPr lang="fr-FR" sz="3200" dirty="0" smtClean="0"/>
              <a:t> » dans la terminologie populaire de </a:t>
            </a:r>
            <a:r>
              <a:rPr lang="fr-FR" sz="3200" dirty="0" err="1"/>
              <a:t>clouds</a:t>
            </a:r>
            <a:endParaRPr lang="fr-FR" sz="3200" dirty="0" smtClean="0"/>
          </a:p>
          <a:p>
            <a:pPr lvl="2">
              <a:defRPr/>
            </a:pPr>
            <a:r>
              <a:rPr lang="fr-FR" sz="3200" dirty="0" smtClean="0"/>
              <a:t>Origine : GFS, puis </a:t>
            </a:r>
            <a:r>
              <a:rPr lang="fr-FR" sz="3200" dirty="0" err="1" smtClean="0"/>
              <a:t>Hadoop</a:t>
            </a:r>
            <a:r>
              <a:rPr lang="fr-FR" sz="3200" dirty="0" smtClean="0"/>
              <a:t> </a:t>
            </a:r>
            <a:r>
              <a:rPr lang="fr-FR" sz="3200" dirty="0" err="1" smtClean="0"/>
              <a:t>etc</a:t>
            </a:r>
            <a:endParaRPr lang="fr-FR" sz="3200" dirty="0" smtClean="0"/>
          </a:p>
          <a:p>
            <a:pPr lvl="1">
              <a:defRPr/>
            </a:pPr>
            <a:r>
              <a:rPr lang="fr-FR" sz="3200" dirty="0" smtClean="0"/>
              <a:t> La 1</a:t>
            </a:r>
            <a:r>
              <a:rPr lang="fr-FR" sz="3200" baseline="30000" dirty="0" smtClean="0"/>
              <a:t>ère</a:t>
            </a:r>
            <a:r>
              <a:rPr lang="fr-FR" sz="3200" dirty="0" smtClean="0"/>
              <a:t> partie  de </a:t>
            </a:r>
            <a:r>
              <a:rPr lang="fr-FR" sz="3200" dirty="0" err="1" smtClean="0"/>
              <a:t>Map</a:t>
            </a:r>
            <a:r>
              <a:rPr lang="fr-FR" sz="3200" dirty="0" smtClean="0"/>
              <a:t> peut consister là-bas en création d’un fichier</a:t>
            </a:r>
            <a:endParaRPr lang="fr-FR" dirty="0" smtClean="0"/>
          </a:p>
          <a:p>
            <a:pPr lvl="2">
              <a:defRPr/>
            </a:pPr>
            <a:r>
              <a:rPr lang="fr-FR" dirty="0" smtClean="0"/>
              <a:t> </a:t>
            </a:r>
            <a:r>
              <a:rPr lang="fr-FR" sz="3200" dirty="0" smtClean="0"/>
              <a:t>Sur le nombre de serveur indiqué jusque-là par avance</a:t>
            </a:r>
          </a:p>
          <a:p>
            <a:pPr lvl="3">
              <a:defRPr/>
            </a:pPr>
            <a:r>
              <a:rPr lang="fr-FR" sz="2800" dirty="0" smtClean="0"/>
              <a:t> </a:t>
            </a:r>
            <a:r>
              <a:rPr lang="fr-FR" sz="3200" dirty="0" smtClean="0"/>
              <a:t>Une limitation importante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734" y="836712"/>
            <a:ext cx="7986714" cy="41148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Phase de traitement </a:t>
            </a:r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smtClean="0"/>
              <a:t>Dite aujourd’hui en générale « </a:t>
            </a:r>
            <a:r>
              <a:rPr lang="fr-FR" sz="3200" dirty="0" err="1" smtClean="0"/>
              <a:t>Reduce</a:t>
            </a:r>
            <a:r>
              <a:rPr lang="fr-FR" sz="3200" dirty="0" smtClean="0"/>
              <a:t> » </a:t>
            </a:r>
          </a:p>
          <a:p>
            <a:pPr lvl="2">
              <a:defRPr/>
            </a:pPr>
            <a:r>
              <a:rPr lang="fr-FR" sz="3200" dirty="0"/>
              <a:t> </a:t>
            </a:r>
            <a:r>
              <a:rPr lang="fr-FR" sz="3200" dirty="0" smtClean="0"/>
              <a:t>Bien que,  originalement, </a:t>
            </a:r>
            <a:r>
              <a:rPr lang="fr-FR" sz="3200" dirty="0" err="1" smtClean="0"/>
              <a:t>Map</a:t>
            </a:r>
            <a:r>
              <a:rPr lang="fr-FR" sz="3200" dirty="0" smtClean="0"/>
              <a:t> comporte aussi un traitement </a:t>
            </a:r>
          </a:p>
          <a:p>
            <a:pPr lvl="1">
              <a:defRPr/>
            </a:pPr>
            <a:r>
              <a:rPr lang="fr-FR" sz="3200" dirty="0" smtClean="0"/>
              <a:t> En parallèle sur les serveurs</a:t>
            </a:r>
          </a:p>
          <a:p>
            <a:pPr lvl="2">
              <a:defRPr/>
            </a:pPr>
            <a:r>
              <a:rPr lang="fr-FR" dirty="0"/>
              <a:t> </a:t>
            </a:r>
            <a:r>
              <a:rPr lang="fr-FR" sz="3200" dirty="0" smtClean="0"/>
              <a:t>De cases dans le cas de LH*</a:t>
            </a:r>
          </a:p>
          <a:p>
            <a:pPr lvl="2">
              <a:defRPr/>
            </a:pPr>
            <a:r>
              <a:rPr lang="fr-FR" sz="3200" dirty="0"/>
              <a:t> </a:t>
            </a:r>
            <a:r>
              <a:rPr lang="fr-FR" sz="3200" dirty="0" smtClean="0"/>
              <a:t>Pas en général pour </a:t>
            </a:r>
            <a:r>
              <a:rPr lang="fr-FR" sz="3200" dirty="0" err="1" smtClean="0"/>
              <a:t>MapReduce</a:t>
            </a:r>
            <a:endParaRPr lang="fr-FR" sz="3200" dirty="0" smtClean="0"/>
          </a:p>
          <a:p>
            <a:pPr lvl="1">
              <a:defRPr/>
            </a:pPr>
            <a:r>
              <a:rPr lang="fr-FR" sz="3200" dirty="0" smtClean="0"/>
              <a:t> Peut-être avec le traitement final sur le client</a:t>
            </a:r>
          </a:p>
          <a:p>
            <a:pPr lvl="2">
              <a:defRPr/>
            </a:pPr>
            <a:r>
              <a:rPr lang="fr-FR" dirty="0" smtClean="0"/>
              <a:t> </a:t>
            </a:r>
            <a:r>
              <a:rPr lang="fr-FR" sz="3200" dirty="0" smtClean="0"/>
              <a:t>La somme des sommes partielles…</a:t>
            </a:r>
            <a:endParaRPr lang="fr-FR" dirty="0" smtClean="0"/>
          </a:p>
          <a:p>
            <a:pPr lvl="1">
              <a:defRPr/>
            </a:pPr>
            <a:endParaRPr lang="fr-FR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0"/>
            <a:ext cx="6838950" cy="643766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3600" smtClean="0"/>
              <a:t>Scans</a:t>
            </a:r>
            <a:endParaRPr lang="fr-FR" sz="36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Contenu de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 </a:t>
            </a:r>
            <a:r>
              <a:rPr lang="fr-FR" sz="4000" dirty="0" smtClean="0"/>
              <a:t>Concepts généraux </a:t>
            </a:r>
          </a:p>
          <a:p>
            <a:pPr lvl="1">
              <a:defRPr/>
            </a:pPr>
            <a:r>
              <a:rPr lang="fr-FR" sz="3600" dirty="0" smtClean="0"/>
              <a:t> SDDS,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», </a:t>
            </a:r>
            <a:r>
              <a:rPr lang="fr-FR" sz="3600" dirty="0" err="1" smtClean="0"/>
              <a:t>scalabilité</a:t>
            </a:r>
            <a:r>
              <a:rPr lang="fr-FR" sz="3600" dirty="0" smtClean="0"/>
              <a:t>, BDC…</a:t>
            </a:r>
          </a:p>
          <a:p>
            <a:pPr>
              <a:defRPr/>
            </a:pPr>
            <a:r>
              <a:rPr lang="fr-FR" sz="4000" dirty="0" smtClean="0"/>
              <a:t>Axiomatique de Structures de Données  Distribuées et </a:t>
            </a:r>
            <a:r>
              <a:rPr lang="fr-FR" sz="4000" dirty="0" err="1" smtClean="0"/>
              <a:t>Scalables</a:t>
            </a:r>
            <a:r>
              <a:rPr lang="fr-FR" sz="4000" dirty="0" smtClean="0"/>
              <a:t> (</a:t>
            </a:r>
            <a:r>
              <a:rPr lang="fr-FR" sz="4000" dirty="0" err="1" smtClean="0"/>
              <a:t>SDDSs</a:t>
            </a:r>
            <a:r>
              <a:rPr lang="fr-FR" sz="4000" dirty="0" smtClean="0"/>
              <a:t>)</a:t>
            </a:r>
          </a:p>
          <a:p>
            <a:pPr>
              <a:defRPr/>
            </a:pPr>
            <a:r>
              <a:rPr lang="fr-FR" sz="4000" dirty="0" smtClean="0"/>
              <a:t> Partition SD par hachage (LH*)</a:t>
            </a:r>
          </a:p>
          <a:p>
            <a:pPr>
              <a:defRPr/>
            </a:pPr>
            <a:r>
              <a:rPr lang="fr-FR" sz="4000" dirty="0" smtClean="0"/>
              <a:t> Scans &amp; </a:t>
            </a:r>
            <a:r>
              <a:rPr lang="fr-FR" sz="4000" dirty="0" err="1" smtClean="0"/>
              <a:t>Map</a:t>
            </a:r>
            <a:r>
              <a:rPr lang="fr-FR" sz="4000" dirty="0" smtClean="0"/>
              <a:t>/</a:t>
            </a:r>
            <a:r>
              <a:rPr lang="fr-FR" sz="4000" dirty="0" err="1" smtClean="0"/>
              <a:t>Reduce</a:t>
            </a:r>
            <a:endParaRPr lang="fr-FR" sz="4000" dirty="0" smtClean="0"/>
          </a:p>
          <a:p>
            <a:pPr>
              <a:defRPr/>
            </a:pPr>
            <a:endParaRPr lang="fr-FR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734" y="1052736"/>
            <a:ext cx="7986714" cy="4114800"/>
          </a:xfrm>
          <a:noFill/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75000"/>
              <a:buFont typeface="Monotype Sorts" charset="2"/>
              <a:buChar char="n"/>
              <a:defRPr/>
            </a:pPr>
            <a:r>
              <a:rPr lang="fr-FR" sz="3600" dirty="0" err="1" smtClean="0"/>
              <a:t>Map</a:t>
            </a:r>
            <a:r>
              <a:rPr lang="fr-FR" sz="3600" dirty="0" smtClean="0"/>
              <a:t> multicast </a:t>
            </a:r>
            <a:endParaRPr lang="fr-FR" sz="3600" dirty="0"/>
          </a:p>
          <a:p>
            <a:pPr lvl="1">
              <a:defRPr/>
            </a:pPr>
            <a:r>
              <a:rPr lang="fr-FR" sz="3600" dirty="0" smtClean="0"/>
              <a:t>Le client envoi </a:t>
            </a:r>
            <a:r>
              <a:rPr lang="fr-FR" sz="3600" i="1" dirty="0" smtClean="0"/>
              <a:t>Q </a:t>
            </a:r>
            <a:r>
              <a:rPr lang="fr-FR" sz="3600" dirty="0" smtClean="0"/>
              <a:t>par multicast </a:t>
            </a:r>
          </a:p>
          <a:p>
            <a:pPr>
              <a:defRPr/>
            </a:pPr>
            <a:r>
              <a:rPr lang="fr-FR" sz="3600" dirty="0" smtClean="0"/>
              <a:t>Le + simple</a:t>
            </a:r>
          </a:p>
          <a:p>
            <a:pPr>
              <a:defRPr/>
            </a:pPr>
            <a:r>
              <a:rPr lang="fr-FR" sz="3600" dirty="0" smtClean="0"/>
              <a:t>Commode pour un segment Ethernet</a:t>
            </a:r>
          </a:p>
          <a:p>
            <a:pPr>
              <a:defRPr/>
            </a:pPr>
            <a:r>
              <a:rPr lang="fr-FR" sz="3600" dirty="0" smtClean="0"/>
              <a:t>Pas toujours commode autrement </a:t>
            </a:r>
          </a:p>
          <a:p>
            <a:pPr>
              <a:defRPr/>
            </a:pPr>
            <a:r>
              <a:rPr lang="fr-FR" sz="3600" dirty="0"/>
              <a:t> </a:t>
            </a:r>
            <a:r>
              <a:rPr lang="fr-FR" sz="3600" dirty="0" smtClean="0"/>
              <a:t>En général impossible pour une large SDDS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0"/>
            <a:ext cx="6838950" cy="643766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3600" smtClean="0"/>
              <a:t>Scans</a:t>
            </a:r>
            <a:endParaRPr lang="fr-FR" sz="36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052736"/>
            <a:ext cx="7986714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Client envoi </a:t>
            </a:r>
            <a:r>
              <a:rPr lang="fr-FR" sz="3600" i="1" dirty="0" smtClean="0"/>
              <a:t>Q</a:t>
            </a:r>
            <a:r>
              <a:rPr lang="fr-FR" sz="3600" dirty="0" smtClean="0"/>
              <a:t> par</a:t>
            </a:r>
            <a:r>
              <a:rPr lang="fr-FR" sz="3600" i="1" dirty="0" smtClean="0"/>
              <a:t> </a:t>
            </a:r>
            <a:r>
              <a:rPr lang="fr-FR" sz="3600" dirty="0" smtClean="0"/>
              <a:t>unicast </a:t>
            </a:r>
          </a:p>
          <a:p>
            <a:pPr lvl="1">
              <a:defRPr/>
            </a:pPr>
            <a:r>
              <a:rPr lang="fr-FR" sz="3200" dirty="0" err="1" smtClean="0"/>
              <a:t>Map</a:t>
            </a:r>
            <a:r>
              <a:rPr lang="fr-FR" sz="3200" dirty="0" smtClean="0"/>
              <a:t> unicast</a:t>
            </a:r>
          </a:p>
          <a:p>
            <a:pPr>
              <a:defRPr/>
            </a:pPr>
            <a:r>
              <a:rPr lang="fr-FR" sz="3600" dirty="0" smtClean="0"/>
              <a:t>En général,  l’image du client ne contient pas toutes les cases</a:t>
            </a:r>
          </a:p>
          <a:p>
            <a:pPr lvl="1">
              <a:defRPr/>
            </a:pPr>
            <a:r>
              <a:rPr lang="fr-FR" i="1" dirty="0" smtClean="0"/>
              <a:t>N’ &lt; N</a:t>
            </a:r>
          </a:p>
          <a:p>
            <a:pPr lvl="1">
              <a:defRPr/>
            </a:pPr>
            <a:r>
              <a:rPr lang="fr-FR" sz="3600" dirty="0" smtClean="0"/>
              <a:t> Ce n’est pas le cas toute fois pour GFS, </a:t>
            </a:r>
            <a:r>
              <a:rPr lang="fr-FR" sz="3600" dirty="0" err="1" smtClean="0"/>
              <a:t>Hadoop</a:t>
            </a:r>
            <a:r>
              <a:rPr lang="fr-FR" sz="3600" dirty="0" smtClean="0"/>
              <a:t>…</a:t>
            </a:r>
          </a:p>
          <a:p>
            <a:pPr lvl="2">
              <a:defRPr/>
            </a:pPr>
            <a:r>
              <a:rPr lang="fr-FR" sz="3200" dirty="0" smtClean="0"/>
              <a:t> Une limitation importante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0"/>
            <a:ext cx="6838950" cy="643766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000000"/>
            </a:outerShdw>
          </a:effec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fr-FR" sz="3600" smtClean="0"/>
              <a:t>Scans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340784539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63913"/>
            <a:ext cx="7578725" cy="643766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LH* Scan (</a:t>
            </a:r>
            <a:r>
              <a:rPr lang="fr-FR" sz="3600" dirty="0" err="1" smtClean="0"/>
              <a:t>Map</a:t>
            </a:r>
            <a:r>
              <a:rPr lang="fr-FR" sz="3600" dirty="0" smtClean="0"/>
              <a:t> Unicast : Client)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060432" cy="455295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Le client envoie </a:t>
            </a:r>
            <a:r>
              <a:rPr lang="fr-FR" sz="3600" b="1" i="1" dirty="0" smtClean="0"/>
              <a:t>Q </a:t>
            </a:r>
            <a:r>
              <a:rPr lang="fr-FR" sz="3600" dirty="0" smtClean="0"/>
              <a:t>à toute case </a:t>
            </a:r>
            <a:r>
              <a:rPr lang="fr-FR" sz="3600" i="1" dirty="0" smtClean="0"/>
              <a:t>a </a:t>
            </a:r>
            <a:r>
              <a:rPr lang="fr-FR" sz="3600" dirty="0" smtClean="0"/>
              <a:t>dans son image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/>
              <a:t> </a:t>
            </a:r>
            <a:r>
              <a:rPr lang="fr-FR" sz="3200" dirty="0" smtClean="0"/>
              <a:t>On a donc </a:t>
            </a:r>
            <a:r>
              <a:rPr lang="fr-FR" sz="3200" i="1" dirty="0" smtClean="0"/>
              <a:t>a </a:t>
            </a:r>
            <a:r>
              <a:rPr lang="fr-FR" sz="3200" dirty="0" smtClean="0"/>
              <a:t>= 0,1…</a:t>
            </a:r>
            <a:r>
              <a:rPr lang="fr-FR" sz="3200" i="1" dirty="0" smtClean="0"/>
              <a:t>N’</a:t>
            </a:r>
            <a:r>
              <a:rPr lang="fr-FR" sz="3200" dirty="0" smtClean="0"/>
              <a:t>-1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/>
              <a:t> </a:t>
            </a:r>
            <a:r>
              <a:rPr lang="fr-FR" sz="3200" i="1" dirty="0" smtClean="0"/>
              <a:t>N’ = n + </a:t>
            </a:r>
            <a:r>
              <a:rPr lang="fr-FR" sz="3200" dirty="0" smtClean="0"/>
              <a:t>2</a:t>
            </a:r>
            <a:r>
              <a:rPr lang="fr-FR" sz="3200" i="1" baseline="30000" dirty="0" smtClean="0"/>
              <a:t>i’</a:t>
            </a:r>
            <a:endParaRPr lang="fr-FR" sz="3200" dirty="0" smtClean="0"/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Le message contient aussi le niveau </a:t>
            </a:r>
            <a:r>
              <a:rPr lang="fr-FR" sz="3600" i="1" dirty="0"/>
              <a:t>j</a:t>
            </a:r>
            <a:r>
              <a:rPr lang="fr-FR" sz="3600" dirty="0"/>
              <a:t>‘ de </a:t>
            </a:r>
            <a:r>
              <a:rPr lang="fr-FR" sz="3600" dirty="0" smtClean="0"/>
              <a:t>la case réceptrice dans l’image du client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/>
              <a:t> </a:t>
            </a:r>
            <a:r>
              <a:rPr lang="fr-FR" sz="3600" i="1" dirty="0" smtClean="0"/>
              <a:t>j’ </a:t>
            </a:r>
            <a:r>
              <a:rPr lang="fr-FR" sz="3600" dirty="0" smtClean="0"/>
              <a:t>est calculé comme dans l’</a:t>
            </a:r>
            <a:r>
              <a:rPr lang="fr-FR" sz="3600" dirty="0" err="1" smtClean="0"/>
              <a:t>algo</a:t>
            </a:r>
            <a:r>
              <a:rPr lang="fr-FR" sz="3600" dirty="0" smtClean="0"/>
              <a:t> d’adressage LH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fr-FR" sz="3600" i="1" dirty="0" smtClean="0"/>
              <a:t>j' =</a:t>
            </a:r>
            <a:r>
              <a:rPr lang="fr-FR" sz="3600" dirty="0" smtClean="0"/>
              <a:t> </a:t>
            </a:r>
            <a:r>
              <a:rPr lang="fr-FR" sz="3600" i="1" dirty="0" smtClean="0"/>
              <a:t>i‘ </a:t>
            </a:r>
            <a:r>
              <a:rPr lang="fr-FR" sz="3600" dirty="0" smtClean="0"/>
              <a:t>; </a:t>
            </a:r>
          </a:p>
          <a:p>
            <a:pPr marL="457200" lvl="1" indent="0">
              <a:lnSpc>
                <a:spcPct val="90000"/>
              </a:lnSpc>
              <a:buNone/>
              <a:defRPr/>
            </a:pPr>
            <a:r>
              <a:rPr lang="fr-FR" sz="3200" dirty="0" smtClean="0"/>
              <a:t>si </a:t>
            </a:r>
            <a:r>
              <a:rPr lang="fr-FR" sz="3200" i="1" dirty="0" smtClean="0"/>
              <a:t>a </a:t>
            </a:r>
            <a:r>
              <a:rPr lang="fr-FR" sz="3200" dirty="0" smtClean="0"/>
              <a:t>&lt; </a:t>
            </a:r>
            <a:r>
              <a:rPr lang="fr-FR" sz="3200" i="1" dirty="0" smtClean="0"/>
              <a:t>n’  </a:t>
            </a:r>
            <a:r>
              <a:rPr lang="fr-FR" sz="3200" dirty="0" smtClean="0"/>
              <a:t>alors </a:t>
            </a:r>
            <a:r>
              <a:rPr lang="fr-FR" sz="3200" i="1" dirty="0"/>
              <a:t>j' </a:t>
            </a:r>
            <a:r>
              <a:rPr lang="fr-FR" sz="3200" dirty="0" smtClean="0"/>
              <a:t>:</a:t>
            </a:r>
            <a:r>
              <a:rPr lang="fr-FR" sz="3200" i="1" dirty="0" smtClean="0"/>
              <a:t>=</a:t>
            </a:r>
            <a:r>
              <a:rPr lang="fr-FR" sz="3200" dirty="0" smtClean="0"/>
              <a:t> </a:t>
            </a:r>
            <a:r>
              <a:rPr lang="fr-FR" sz="3200" i="1" dirty="0" smtClean="0"/>
              <a:t>j' </a:t>
            </a:r>
            <a:r>
              <a:rPr lang="fr-FR" sz="3200" i="1" dirty="0"/>
              <a:t>+ </a:t>
            </a:r>
            <a:r>
              <a:rPr lang="fr-FR" sz="3200" dirty="0" smtClean="0"/>
              <a:t>1</a:t>
            </a:r>
          </a:p>
          <a:p>
            <a:pPr lvl="2">
              <a:lnSpc>
                <a:spcPct val="90000"/>
              </a:lnSpc>
              <a:buFontTx/>
              <a:buNone/>
              <a:defRPr/>
            </a:pPr>
            <a:endParaRPr lang="fr-FR" sz="3200" b="1" dirty="0" smtClean="0">
              <a:solidFill>
                <a:srgbClr val="00FF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-63913"/>
            <a:ext cx="7578725" cy="643766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LH* Scan (</a:t>
            </a:r>
            <a:r>
              <a:rPr lang="fr-FR" sz="3600" dirty="0" err="1" smtClean="0"/>
              <a:t>Map</a:t>
            </a:r>
            <a:r>
              <a:rPr lang="fr-FR" sz="3600" dirty="0" smtClean="0"/>
              <a:t> Unicast : Serveurs)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836712"/>
            <a:ext cx="8136904" cy="5472608"/>
          </a:xfrm>
          <a:noFill/>
        </p:spPr>
        <p:txBody>
          <a:bodyPr/>
          <a:lstStyle/>
          <a:p>
            <a:pPr>
              <a:spcBef>
                <a:spcPts val="400"/>
              </a:spcBef>
              <a:defRPr/>
            </a:pPr>
            <a:r>
              <a:rPr lang="fr-FR" dirty="0" smtClean="0"/>
              <a:t>Toute case </a:t>
            </a:r>
            <a:r>
              <a:rPr lang="fr-FR" i="1" dirty="0" smtClean="0"/>
              <a:t>a </a:t>
            </a:r>
            <a:r>
              <a:rPr lang="fr-FR" dirty="0" smtClean="0"/>
              <a:t>renvoie </a:t>
            </a:r>
            <a:r>
              <a:rPr lang="fr-FR" i="1" dirty="0" smtClean="0"/>
              <a:t>Q </a:t>
            </a:r>
            <a:r>
              <a:rPr lang="fr-FR" dirty="0" smtClean="0"/>
              <a:t>à tous ses enfants hors image</a:t>
            </a:r>
          </a:p>
          <a:p>
            <a:pPr>
              <a:spcBef>
                <a:spcPts val="400"/>
              </a:spcBef>
              <a:defRPr/>
            </a:pPr>
            <a:r>
              <a:rPr lang="fr-FR" dirty="0" smtClean="0"/>
              <a:t>Elle utilise l'</a:t>
            </a:r>
            <a:r>
              <a:rPr lang="fr-FR" dirty="0" err="1" smtClean="0"/>
              <a:t>algo</a:t>
            </a:r>
            <a:r>
              <a:rPr lang="fr-FR" dirty="0" smtClean="0"/>
              <a:t>:</a:t>
            </a:r>
          </a:p>
          <a:p>
            <a:pPr lvl="2">
              <a:spcBef>
                <a:spcPts val="400"/>
              </a:spcBef>
              <a:buFontTx/>
              <a:buNone/>
              <a:defRPr/>
            </a:pPr>
            <a:r>
              <a:rPr lang="fr-FR" sz="3200" dirty="0" err="1" smtClean="0">
                <a:solidFill>
                  <a:srgbClr val="FAFD00"/>
                </a:solidFill>
              </a:rPr>
              <a:t>while</a:t>
            </a:r>
            <a:r>
              <a:rPr lang="fr-FR" sz="3200" dirty="0" smtClean="0">
                <a:solidFill>
                  <a:srgbClr val="FAFD00"/>
                </a:solidFill>
              </a:rPr>
              <a:t> </a:t>
            </a:r>
            <a:r>
              <a:rPr lang="fr-FR" sz="3200" i="1" dirty="0" smtClean="0">
                <a:solidFill>
                  <a:srgbClr val="FAFD00"/>
                </a:solidFill>
              </a:rPr>
              <a:t>j' </a:t>
            </a:r>
            <a:r>
              <a:rPr lang="fr-FR" sz="3200" dirty="0" smtClean="0">
                <a:solidFill>
                  <a:srgbClr val="FAFD00"/>
                </a:solidFill>
              </a:rPr>
              <a:t>&lt; </a:t>
            </a:r>
            <a:r>
              <a:rPr lang="fr-FR" sz="3200" i="1" dirty="0" smtClean="0">
                <a:solidFill>
                  <a:srgbClr val="FAFD00"/>
                </a:solidFill>
              </a:rPr>
              <a:t>j </a:t>
            </a:r>
            <a:r>
              <a:rPr lang="fr-FR" sz="3200" dirty="0" smtClean="0">
                <a:solidFill>
                  <a:srgbClr val="FAFD00"/>
                </a:solidFill>
              </a:rPr>
              <a:t>do</a:t>
            </a:r>
          </a:p>
          <a:p>
            <a:pPr lvl="2">
              <a:spcBef>
                <a:spcPts val="400"/>
              </a:spcBef>
              <a:buFontTx/>
              <a:buNone/>
              <a:defRPr/>
            </a:pPr>
            <a:r>
              <a:rPr lang="fr-FR" sz="3200" dirty="0" smtClean="0">
                <a:solidFill>
                  <a:srgbClr val="FAFD00"/>
                </a:solidFill>
              </a:rPr>
              <a:t>	</a:t>
            </a:r>
            <a:r>
              <a:rPr lang="fr-FR" sz="3200" i="1" dirty="0" smtClean="0">
                <a:solidFill>
                  <a:srgbClr val="FAFD00"/>
                </a:solidFill>
              </a:rPr>
              <a:t>j' </a:t>
            </a:r>
            <a:r>
              <a:rPr lang="fr-FR" sz="3200" dirty="0" smtClean="0">
                <a:solidFill>
                  <a:srgbClr val="FAFD00"/>
                </a:solidFill>
              </a:rPr>
              <a:t>:=  </a:t>
            </a:r>
            <a:r>
              <a:rPr lang="fr-FR" sz="3200" i="1" dirty="0" smtClean="0">
                <a:solidFill>
                  <a:srgbClr val="FAFD00"/>
                </a:solidFill>
              </a:rPr>
              <a:t>j' </a:t>
            </a:r>
            <a:r>
              <a:rPr lang="fr-FR" sz="3200" dirty="0" smtClean="0">
                <a:solidFill>
                  <a:srgbClr val="FAFD00"/>
                </a:solidFill>
              </a:rPr>
              <a:t>+ 1</a:t>
            </a:r>
          </a:p>
          <a:p>
            <a:pPr lvl="2">
              <a:spcBef>
                <a:spcPts val="400"/>
              </a:spcBef>
              <a:buFontTx/>
              <a:buNone/>
              <a:defRPr/>
            </a:pPr>
            <a:r>
              <a:rPr lang="fr-FR" sz="3200" dirty="0" smtClean="0">
                <a:solidFill>
                  <a:srgbClr val="FAFD00"/>
                </a:solidFill>
              </a:rPr>
              <a:t>	</a:t>
            </a:r>
            <a:r>
              <a:rPr lang="fr-FR" sz="3200" dirty="0" err="1" smtClean="0">
                <a:solidFill>
                  <a:srgbClr val="FAFD00"/>
                </a:solidFill>
              </a:rPr>
              <a:t>forward</a:t>
            </a:r>
            <a:r>
              <a:rPr lang="fr-FR" sz="3200" dirty="0" smtClean="0">
                <a:solidFill>
                  <a:srgbClr val="FAFD00"/>
                </a:solidFill>
              </a:rPr>
              <a:t> (</a:t>
            </a:r>
            <a:r>
              <a:rPr lang="fr-FR" sz="3200" i="1" dirty="0" smtClean="0">
                <a:solidFill>
                  <a:srgbClr val="FAFD00"/>
                </a:solidFill>
              </a:rPr>
              <a:t>Q</a:t>
            </a:r>
            <a:r>
              <a:rPr lang="fr-FR" sz="3200" dirty="0" smtClean="0">
                <a:solidFill>
                  <a:srgbClr val="FAFD00"/>
                </a:solidFill>
              </a:rPr>
              <a:t>, </a:t>
            </a:r>
            <a:r>
              <a:rPr lang="fr-FR" sz="3200" i="1" dirty="0" smtClean="0">
                <a:solidFill>
                  <a:srgbClr val="FAFD00"/>
                </a:solidFill>
              </a:rPr>
              <a:t>j' </a:t>
            </a:r>
            <a:r>
              <a:rPr lang="fr-FR" sz="3200" dirty="0" smtClean="0">
                <a:solidFill>
                  <a:srgbClr val="FAFD00"/>
                </a:solidFill>
              </a:rPr>
              <a:t>) à case </a:t>
            </a:r>
            <a:r>
              <a:rPr lang="fr-FR" sz="3200" i="1" dirty="0" smtClean="0">
                <a:solidFill>
                  <a:srgbClr val="FAFD00"/>
                </a:solidFill>
              </a:rPr>
              <a:t>a </a:t>
            </a:r>
            <a:r>
              <a:rPr lang="fr-FR" sz="3200" dirty="0" smtClean="0">
                <a:solidFill>
                  <a:srgbClr val="FAFD00"/>
                </a:solidFill>
              </a:rPr>
              <a:t>+ 2 </a:t>
            </a:r>
            <a:r>
              <a:rPr lang="fr-FR" sz="3200" i="1" baseline="30000" dirty="0" smtClean="0">
                <a:solidFill>
                  <a:srgbClr val="FAFD00"/>
                </a:solidFill>
              </a:rPr>
              <a:t>j'  - </a:t>
            </a:r>
            <a:r>
              <a:rPr lang="fr-FR" sz="3200" baseline="30000" dirty="0" smtClean="0">
                <a:solidFill>
                  <a:srgbClr val="FAFD00"/>
                </a:solidFill>
              </a:rPr>
              <a:t>1 </a:t>
            </a:r>
            <a:r>
              <a:rPr lang="fr-FR" sz="3200" dirty="0" smtClean="0">
                <a:solidFill>
                  <a:srgbClr val="FAFD00"/>
                </a:solidFill>
              </a:rPr>
              <a:t> ;</a:t>
            </a:r>
          </a:p>
          <a:p>
            <a:pPr lvl="2">
              <a:spcBef>
                <a:spcPts val="400"/>
              </a:spcBef>
              <a:buFontTx/>
              <a:buNone/>
              <a:defRPr/>
            </a:pPr>
            <a:r>
              <a:rPr lang="fr-FR" sz="3200" dirty="0" err="1" smtClean="0">
                <a:solidFill>
                  <a:srgbClr val="FAFD00"/>
                </a:solidFill>
              </a:rPr>
              <a:t>endwhile</a:t>
            </a:r>
            <a:endParaRPr lang="fr-FR" sz="3200" dirty="0" smtClean="0">
              <a:solidFill>
                <a:srgbClr val="FAFD00"/>
              </a:solidFill>
            </a:endParaRPr>
          </a:p>
          <a:p>
            <a:pPr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fr-FR" dirty="0" smtClean="0"/>
              <a:t>Montrez le résultat pour Client 1 et Client 2 dans l’exemple du cours discuté  </a:t>
            </a:r>
          </a:p>
          <a:p>
            <a:pPr lvl="1">
              <a:spcBef>
                <a:spcPts val="400"/>
              </a:spcBef>
              <a:buFont typeface="Wingdings" pitchFamily="2" charset="2"/>
              <a:buChar char="Ø"/>
              <a:defRPr/>
            </a:pPr>
            <a:r>
              <a:rPr lang="fr-FR" sz="3200" dirty="0" smtClean="0"/>
              <a:t>Partie client et celle serveurs </a:t>
            </a:r>
          </a:p>
        </p:txBody>
      </p:sp>
    </p:spTree>
    <p:extLst>
      <p:ext uri="{BB962C8B-B14F-4D97-AF65-F5344CB8AC3E}">
        <p14:creationId xmlns:p14="http://schemas.microsoft.com/office/powerpoint/2010/main" val="320311538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088"/>
            <a:ext cx="7578725" cy="643766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LH* Scan (</a:t>
            </a:r>
            <a:r>
              <a:rPr lang="fr-FR" sz="3600" dirty="0" err="1" smtClean="0"/>
              <a:t>Map</a:t>
            </a:r>
            <a:r>
              <a:rPr lang="fr-FR" sz="3600" dirty="0" smtClean="0"/>
              <a:t> Unicast : Serveurs)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208912" cy="4552950"/>
          </a:xfrm>
          <a:noFill/>
        </p:spPr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fr-FR" sz="3600" dirty="0" smtClean="0"/>
              <a:t>Preuve de </a:t>
            </a:r>
            <a:r>
              <a:rPr lang="fr-FR" sz="3600" dirty="0" err="1" smtClean="0"/>
              <a:t>algo</a:t>
            </a:r>
            <a:r>
              <a:rPr lang="fr-FR" sz="3600" dirty="0"/>
              <a:t> </a:t>
            </a:r>
            <a:r>
              <a:rPr lang="fr-FR" sz="3600" dirty="0" smtClean="0"/>
              <a:t>? </a:t>
            </a:r>
          </a:p>
          <a:p>
            <a:pPr lvl="1">
              <a:spcBef>
                <a:spcPts val="1200"/>
              </a:spcBef>
              <a:defRPr/>
            </a:pPr>
            <a:r>
              <a:rPr lang="fr-FR" sz="3200" dirty="0" smtClean="0"/>
              <a:t>Partie client et celle serveurs </a:t>
            </a:r>
          </a:p>
          <a:p>
            <a:pPr>
              <a:spcBef>
                <a:spcPts val="1200"/>
              </a:spcBef>
              <a:defRPr/>
            </a:pPr>
            <a:r>
              <a:rPr lang="fr-FR" sz="3600" dirty="0" smtClean="0"/>
              <a:t>En </a:t>
            </a:r>
            <a:r>
              <a:rPr lang="fr-FR" sz="3600" dirty="0" err="1" smtClean="0"/>
              <a:t>ang</a:t>
            </a:r>
            <a:r>
              <a:rPr lang="fr-FR" sz="3600" dirty="0" smtClean="0"/>
              <a:t>. « proof of </a:t>
            </a:r>
            <a:r>
              <a:rPr lang="fr-FR" sz="3600" dirty="0" err="1" smtClean="0"/>
              <a:t>correctness</a:t>
            </a:r>
            <a:r>
              <a:rPr lang="fr-FR" sz="3600" dirty="0" smtClean="0"/>
              <a:t>  »</a:t>
            </a:r>
          </a:p>
          <a:p>
            <a:pPr>
              <a:spcBef>
                <a:spcPts val="1200"/>
              </a:spcBef>
              <a:defRPr/>
            </a:pPr>
            <a:r>
              <a:rPr lang="fr-FR" sz="3600" dirty="0" smtClean="0"/>
              <a:t>Il faut prouver que</a:t>
            </a:r>
          </a:p>
          <a:p>
            <a:pPr lvl="1">
              <a:spcBef>
                <a:spcPts val="1200"/>
              </a:spcBef>
              <a:defRPr/>
            </a:pPr>
            <a:r>
              <a:rPr lang="fr-FR" sz="3200" dirty="0" smtClean="0"/>
              <a:t>Toute case </a:t>
            </a:r>
            <a:r>
              <a:rPr lang="fr-FR" sz="3200" i="1" dirty="0" smtClean="0"/>
              <a:t>a = </a:t>
            </a:r>
            <a:r>
              <a:rPr lang="fr-FR" sz="3200" dirty="0" smtClean="0"/>
              <a:t>0,1…</a:t>
            </a:r>
            <a:r>
              <a:rPr lang="fr-FR" sz="3200" i="1" dirty="0" smtClean="0"/>
              <a:t>N-</a:t>
            </a:r>
            <a:r>
              <a:rPr lang="fr-FR" sz="3200" dirty="0" smtClean="0"/>
              <a:t>1 reçoit </a:t>
            </a:r>
            <a:r>
              <a:rPr lang="fr-FR" sz="3200" i="1" dirty="0" smtClean="0"/>
              <a:t>Q</a:t>
            </a:r>
          </a:p>
          <a:p>
            <a:pPr lvl="1">
              <a:spcBef>
                <a:spcPts val="1200"/>
              </a:spcBef>
              <a:defRPr/>
            </a:pPr>
            <a:r>
              <a:rPr lang="fr-FR" sz="3200" dirty="0" smtClean="0"/>
              <a:t>Tout </a:t>
            </a:r>
            <a:r>
              <a:rPr lang="fr-FR" sz="3200" i="1" dirty="0" smtClean="0"/>
              <a:t>Q </a:t>
            </a:r>
            <a:r>
              <a:rPr lang="fr-FR" sz="3200" dirty="0" smtClean="0"/>
              <a:t>n’est reçu qu’une seule fois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300662566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3302"/>
            <a:ext cx="8784976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Performance de Scan d’une SDDS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340768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 smtClean="0"/>
              <a:t>Nombre </a:t>
            </a:r>
            <a:r>
              <a:rPr lang="fr-FR" sz="3600" dirty="0"/>
              <a:t>de </a:t>
            </a:r>
            <a:r>
              <a:rPr lang="fr-FR" sz="3600" dirty="0" smtClean="0"/>
              <a:t>messages en fonction de </a:t>
            </a:r>
            <a:r>
              <a:rPr lang="fr-FR" sz="3600" i="1" dirty="0" smtClean="0"/>
              <a:t>N</a:t>
            </a:r>
            <a:endParaRPr lang="fr-FR" sz="3600" dirty="0" smtClean="0"/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Nombre max</a:t>
            </a:r>
          </a:p>
          <a:p>
            <a:pPr marL="971550" lvl="1" indent="-514350">
              <a:lnSpc>
                <a:spcPct val="90000"/>
              </a:lnSpc>
              <a:spcBef>
                <a:spcPts val="1200"/>
              </a:spcBef>
              <a:buFont typeface="+mj-lt"/>
              <a:buAutoNum type="arabicPeriod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Nombre moyen </a:t>
            </a:r>
          </a:p>
          <a:p>
            <a:pPr marL="628650" indent="-571500"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3600" i="1" dirty="0" smtClean="0">
                <a:solidFill>
                  <a:srgbClr val="FFFF00"/>
                </a:solidFill>
              </a:rPr>
              <a:t>Que veulent dire précisément ces mesures ici </a:t>
            </a:r>
            <a:r>
              <a:rPr lang="fr-FR" sz="3600" i="1" dirty="0" smtClean="0"/>
              <a:t>?</a:t>
            </a:r>
          </a:p>
          <a:p>
            <a:pPr marL="628650" indent="-571500">
              <a:lnSpc>
                <a:spcPct val="90000"/>
              </a:lnSpc>
              <a:spcBef>
                <a:spcPts val="1200"/>
              </a:spcBef>
              <a:buSzPct val="150000"/>
              <a:buFont typeface="Wingdings" pitchFamily="2" charset="2"/>
              <a:buChar char="§"/>
              <a:defRPr/>
            </a:pPr>
            <a:r>
              <a:rPr lang="fr-FR" sz="3600" dirty="0" smtClean="0"/>
              <a:t>Nombre de rounds</a:t>
            </a:r>
            <a:r>
              <a:rPr lang="fr-FR" sz="3600" dirty="0" smtClean="0">
                <a:solidFill>
                  <a:srgbClr val="FFFF00"/>
                </a:solidFill>
              </a:rPr>
              <a:t> </a:t>
            </a:r>
          </a:p>
          <a:p>
            <a:pPr marL="1028700" lvl="1" indent="-571500">
              <a:lnSpc>
                <a:spcPct val="90000"/>
              </a:lnSpc>
              <a:spcBef>
                <a:spcPts val="1200"/>
              </a:spcBef>
              <a:buSzPct val="150000"/>
              <a:buFont typeface="Wingdings" pitchFamily="2" charset="2"/>
              <a:buChar char="§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Idem (Max, moyen… selon </a:t>
            </a:r>
            <a:r>
              <a:rPr lang="fr-FR" sz="3600" i="1" dirty="0" smtClean="0">
                <a:solidFill>
                  <a:srgbClr val="FFFF00"/>
                </a:solidFill>
              </a:rPr>
              <a:t>N</a:t>
            </a:r>
            <a:r>
              <a:rPr lang="fr-FR" sz="3600" dirty="0" smtClean="0">
                <a:solidFill>
                  <a:srgbClr val="FFFF00"/>
                </a:solidFill>
              </a:rPr>
              <a:t>)</a:t>
            </a:r>
          </a:p>
          <a:p>
            <a:pPr marL="1028700" lvl="1" indent="-571500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fr-FR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8456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1631"/>
            <a:ext cx="7578725" cy="515938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LH* Scan (</a:t>
            </a:r>
            <a:r>
              <a:rPr lang="fr-FR" sz="2800" dirty="0" err="1" smtClean="0"/>
              <a:t>Map</a:t>
            </a:r>
            <a:r>
              <a:rPr lang="fr-FR" sz="2800" dirty="0" smtClean="0"/>
              <a:t>) Alternatif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764704"/>
            <a:ext cx="8064896" cy="5472608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600" dirty="0" smtClean="0"/>
              <a:t>Le client envoie </a:t>
            </a:r>
            <a:r>
              <a:rPr lang="fr-FR" sz="3600" b="1" i="1" dirty="0" smtClean="0"/>
              <a:t>Q </a:t>
            </a:r>
            <a:r>
              <a:rPr lang="fr-FR" sz="3600" dirty="0" smtClean="0"/>
              <a:t>à toute case </a:t>
            </a:r>
            <a:r>
              <a:rPr lang="fr-FR" sz="3600" i="1" dirty="0" smtClean="0"/>
              <a:t>a </a:t>
            </a:r>
            <a:r>
              <a:rPr lang="fr-FR" sz="3600" dirty="0" smtClean="0"/>
              <a:t>dans son </a:t>
            </a:r>
            <a:r>
              <a:rPr lang="fr-FR" sz="3600" i="1" dirty="0" smtClean="0"/>
              <a:t>sous-image </a:t>
            </a:r>
            <a:r>
              <a:rPr lang="fr-FR" sz="3600" dirty="0" smtClean="0"/>
              <a:t>0…</a:t>
            </a:r>
            <a:r>
              <a:rPr lang="fr-FR" sz="3600" i="1" dirty="0" smtClean="0"/>
              <a:t>N’’</a:t>
            </a:r>
            <a:r>
              <a:rPr lang="fr-FR" sz="3600" dirty="0" smtClean="0"/>
              <a:t>-1</a:t>
            </a:r>
            <a:endParaRPr lang="fr-FR" sz="3600" i="1" dirty="0" smtClean="0"/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sz="3200" i="1" dirty="0" smtClean="0"/>
              <a:t>N</a:t>
            </a:r>
            <a:r>
              <a:rPr lang="fr-FR" sz="3200" i="1" dirty="0"/>
              <a:t>’’ &lt; N’</a:t>
            </a:r>
            <a:endParaRPr lang="fr-FR" sz="3200" i="1" dirty="0" smtClean="0"/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fr-FR" sz="3600" dirty="0" smtClean="0"/>
              <a:t>Avec</a:t>
            </a:r>
            <a:r>
              <a:rPr lang="fr-FR" sz="3600" dirty="0" smtClean="0">
                <a:solidFill>
                  <a:srgbClr val="FAFD00"/>
                </a:solidFill>
              </a:rPr>
              <a:t> </a:t>
            </a:r>
            <a:r>
              <a:rPr lang="fr-FR" sz="3600" i="1" dirty="0" smtClean="0"/>
              <a:t>j’’ </a:t>
            </a:r>
            <a:r>
              <a:rPr lang="fr-FR" sz="3600" dirty="0" smtClean="0"/>
              <a:t>correspondant à </a:t>
            </a:r>
            <a:r>
              <a:rPr lang="fr-FR" sz="3600" i="1" dirty="0" smtClean="0"/>
              <a:t>N’’</a:t>
            </a:r>
            <a:endParaRPr lang="fr-FR" sz="3600" dirty="0" smtClean="0"/>
          </a:p>
          <a:p>
            <a:pPr lvl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fr-FR" sz="3600" dirty="0"/>
              <a:t> </a:t>
            </a:r>
            <a:r>
              <a:rPr lang="fr-FR" sz="3600" dirty="0" smtClean="0"/>
              <a:t>A la limite </a:t>
            </a:r>
            <a:r>
              <a:rPr lang="fr-FR" sz="3600" i="1" dirty="0" smtClean="0"/>
              <a:t>N’’ = </a:t>
            </a:r>
            <a:r>
              <a:rPr lang="fr-FR" sz="3600" dirty="0" smtClean="0"/>
              <a:t>1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3600" dirty="0" smtClean="0">
                <a:solidFill>
                  <a:srgbClr val="FAFD00"/>
                </a:solidFill>
              </a:rPr>
              <a:t>Résultat sur l’exemple du cours pour Client 1 et Client 2 ?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Preuve de l’</a:t>
            </a:r>
            <a:r>
              <a:rPr lang="fr-FR" sz="3600" dirty="0" err="1" smtClean="0">
                <a:solidFill>
                  <a:srgbClr val="FFFF00"/>
                </a:solidFill>
              </a:rPr>
              <a:t>algo</a:t>
            </a:r>
            <a:r>
              <a:rPr lang="fr-FR" sz="3600" dirty="0" smtClean="0">
                <a:solidFill>
                  <a:srgbClr val="FFFF00"/>
                </a:solidFill>
              </a:rPr>
              <a:t> ?</a:t>
            </a:r>
          </a:p>
          <a:p>
            <a:pPr>
              <a:lnSpc>
                <a:spcPct val="90000"/>
              </a:lnSpc>
              <a:spcBef>
                <a:spcPts val="1200"/>
              </a:spcBef>
              <a:buFont typeface="Wingdings" pitchFamily="2" charset="2"/>
              <a:buChar char="Ø"/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Différence pratique entre les deux </a:t>
            </a:r>
            <a:r>
              <a:rPr lang="fr-FR" sz="3600" dirty="0" err="1" smtClean="0">
                <a:solidFill>
                  <a:srgbClr val="FFFF00"/>
                </a:solidFill>
              </a:rPr>
              <a:t>algos</a:t>
            </a:r>
            <a:r>
              <a:rPr lang="fr-FR" sz="3600" dirty="0" smtClean="0">
                <a:solidFill>
                  <a:srgbClr val="FFFF00"/>
                </a:solidFill>
              </a:rPr>
              <a:t>?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1631"/>
            <a:ext cx="7578725" cy="515938"/>
          </a:xfrm>
        </p:spPr>
        <p:txBody>
          <a:bodyPr/>
          <a:lstStyle/>
          <a:p>
            <a:pPr>
              <a:defRPr/>
            </a:pPr>
            <a:r>
              <a:rPr lang="fr-FR" sz="2800" dirty="0" smtClean="0"/>
              <a:t>LH* Scan (</a:t>
            </a:r>
            <a:r>
              <a:rPr lang="fr-FR" sz="2800" dirty="0" err="1" smtClean="0"/>
              <a:t>Map</a:t>
            </a:r>
            <a:r>
              <a:rPr lang="fr-FR" sz="2800" dirty="0" smtClean="0"/>
              <a:t>) Alternatif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764704"/>
            <a:ext cx="8064896" cy="5472608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dirty="0" smtClean="0"/>
              <a:t>Le client envoie </a:t>
            </a:r>
            <a:r>
              <a:rPr lang="fr-FR" b="1" i="1" dirty="0" smtClean="0"/>
              <a:t>Q </a:t>
            </a:r>
            <a:r>
              <a:rPr lang="fr-FR" dirty="0" smtClean="0"/>
              <a:t>à toute case </a:t>
            </a:r>
            <a:r>
              <a:rPr lang="fr-FR" i="1" dirty="0" smtClean="0"/>
              <a:t>a </a:t>
            </a:r>
            <a:r>
              <a:rPr lang="fr-FR" dirty="0" smtClean="0"/>
              <a:t>dans son image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dirty="0" smtClean="0"/>
              <a:t>Toute case fait suivre </a:t>
            </a:r>
            <a:r>
              <a:rPr lang="fr-FR" i="1" dirty="0" smtClean="0"/>
              <a:t>Q </a:t>
            </a:r>
            <a:r>
              <a:rPr lang="fr-FR" dirty="0" smtClean="0"/>
              <a:t>à tous ces enfants, petits enfants… selon son </a:t>
            </a:r>
            <a:r>
              <a:rPr lang="fr-FR" i="1" dirty="0" smtClean="0"/>
              <a:t>j </a:t>
            </a:r>
            <a:r>
              <a:rPr lang="fr-FR" dirty="0" smtClean="0"/>
              <a:t>et avec son </a:t>
            </a:r>
            <a:r>
              <a:rPr lang="fr-FR" i="1" dirty="0" smtClean="0"/>
              <a:t>j</a:t>
            </a:r>
            <a:r>
              <a:rPr lang="fr-FR" dirty="0" smtClean="0"/>
              <a:t>. 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dirty="0" smtClean="0"/>
              <a:t>Un descendant don le niveau est </a:t>
            </a:r>
            <a:r>
              <a:rPr lang="fr-FR" i="1" dirty="0" smtClean="0"/>
              <a:t>j</a:t>
            </a:r>
            <a:r>
              <a:rPr lang="fr-FR" dirty="0" smtClean="0"/>
              <a:t> aussi, fait suivre à son descendant.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dirty="0" smtClean="0">
                <a:solidFill>
                  <a:srgbClr val="FAFD00"/>
                </a:solidFill>
              </a:rPr>
              <a:t>Résultat sur l’exemple du cours pour Client 1 et Client 2 ?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dirty="0" smtClean="0">
                <a:solidFill>
                  <a:srgbClr val="FFFF00"/>
                </a:solidFill>
              </a:rPr>
              <a:t>Preuve de l’</a:t>
            </a:r>
            <a:r>
              <a:rPr lang="fr-FR" dirty="0" err="1" smtClean="0">
                <a:solidFill>
                  <a:srgbClr val="FFFF00"/>
                </a:solidFill>
              </a:rPr>
              <a:t>algo</a:t>
            </a:r>
            <a:r>
              <a:rPr lang="fr-FR" dirty="0" smtClean="0">
                <a:solidFill>
                  <a:srgbClr val="FFFF00"/>
                </a:solidFill>
              </a:rPr>
              <a:t> ?</a:t>
            </a: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fr-FR" dirty="0" smtClean="0">
                <a:solidFill>
                  <a:srgbClr val="FFFF00"/>
                </a:solidFill>
              </a:rPr>
              <a:t>Différence pratique entre les deux </a:t>
            </a:r>
            <a:r>
              <a:rPr lang="fr-FR" dirty="0" err="1" smtClean="0">
                <a:solidFill>
                  <a:srgbClr val="FFFF00"/>
                </a:solidFill>
              </a:rPr>
              <a:t>algos</a:t>
            </a:r>
            <a:r>
              <a:rPr lang="fr-FR" dirty="0" smtClean="0">
                <a:solidFill>
                  <a:srgbClr val="FFFF0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9275811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71612"/>
            <a:ext cx="7858180" cy="4714908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Quand est-ce que le client </a:t>
            </a:r>
            <a:r>
              <a:rPr lang="fr-FR" sz="3600" i="1" dirty="0" smtClean="0"/>
              <a:t>C </a:t>
            </a:r>
            <a:r>
              <a:rPr lang="fr-FR" sz="3600" dirty="0" smtClean="0"/>
              <a:t>sait que la dernière réponse  de la phase  </a:t>
            </a:r>
            <a:r>
              <a:rPr lang="fr-FR" sz="3600" dirty="0" err="1" smtClean="0"/>
              <a:t>Reduce</a:t>
            </a:r>
            <a:r>
              <a:rPr lang="fr-FR" sz="3600" dirty="0" smtClean="0"/>
              <a:t> est arrivée ?</a:t>
            </a:r>
          </a:p>
          <a:p>
            <a:pPr>
              <a:defRPr/>
            </a:pPr>
            <a:r>
              <a:rPr lang="fr-FR" sz="3600" dirty="0"/>
              <a:t>L</a:t>
            </a:r>
            <a:r>
              <a:rPr lang="fr-FR" sz="3600" dirty="0" smtClean="0"/>
              <a:t>e nombre réel de cases </a:t>
            </a:r>
            <a:r>
              <a:rPr lang="fr-FR" sz="3600" i="1" dirty="0" smtClean="0"/>
              <a:t>N </a:t>
            </a:r>
            <a:r>
              <a:rPr lang="fr-FR" sz="3600" dirty="0" smtClean="0"/>
              <a:t>est en effet en général  inconnu de </a:t>
            </a:r>
            <a:r>
              <a:rPr lang="fr-FR" sz="3600" i="1" dirty="0" smtClean="0"/>
              <a:t>C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064896" cy="1277254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Terminaison d'un Scan (Phase </a:t>
            </a:r>
            <a:r>
              <a:rPr lang="fr-FR" sz="3600" dirty="0" err="1" smtClean="0"/>
              <a:t>Reduce</a:t>
            </a:r>
            <a:r>
              <a:rPr lang="fr-FR" sz="3600" dirty="0" smtClean="0"/>
              <a:t>)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b="1" dirty="0" smtClean="0"/>
              <a:t>(multicast ou unicast)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064896" cy="1277254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Terminaison d'un Scan (Phase </a:t>
            </a:r>
            <a:r>
              <a:rPr lang="fr-FR" sz="3600" dirty="0" err="1" smtClean="0"/>
              <a:t>Reduce</a:t>
            </a:r>
            <a:r>
              <a:rPr lang="fr-FR" sz="3600" dirty="0" smtClean="0"/>
              <a:t>)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b="1" dirty="0" smtClean="0"/>
              <a:t>(multicast ou unicast)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640960" cy="4714908"/>
          </a:xfrm>
          <a:noFill/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fr-FR" i="1" dirty="0" smtClean="0"/>
              <a:t>Quelques Protocoles </a:t>
            </a:r>
            <a:r>
              <a:rPr lang="fr-FR" i="1" dirty="0" smtClean="0"/>
              <a:t>de terminaison </a:t>
            </a:r>
            <a:r>
              <a:rPr lang="fr-FR" dirty="0" smtClean="0"/>
              <a:t> </a:t>
            </a:r>
            <a:r>
              <a:rPr lang="fr-FR" i="1" dirty="0" smtClean="0"/>
              <a:t>possibles</a:t>
            </a:r>
          </a:p>
          <a:p>
            <a:pPr marL="971550" lvl="1" indent="-514350">
              <a:spcBef>
                <a:spcPts val="600"/>
              </a:spcBef>
              <a:buFont typeface="+mj-lt"/>
              <a:buAutoNum type="arabicPeriod"/>
              <a:defRPr/>
            </a:pPr>
            <a:r>
              <a:rPr lang="fr-FR" sz="3200" dirty="0"/>
              <a:t>Réponse directe au </a:t>
            </a:r>
            <a:r>
              <a:rPr lang="fr-FR" sz="3200" dirty="0" smtClean="0"/>
              <a:t>client</a:t>
            </a:r>
            <a:r>
              <a:rPr lang="fr-FR" dirty="0" smtClean="0"/>
              <a:t> </a:t>
            </a:r>
            <a:endParaRPr lang="fr-FR" dirty="0" smtClean="0"/>
          </a:p>
          <a:p>
            <a:pPr marL="1371600" lvl="2" indent="-514350">
              <a:spcBef>
                <a:spcPts val="600"/>
              </a:spcBef>
              <a:buFont typeface="Courier New" pitchFamily="49" charset="0"/>
              <a:buChar char="o"/>
              <a:defRPr/>
            </a:pPr>
            <a:r>
              <a:rPr lang="fr-FR" sz="2800" dirty="0" smtClean="0"/>
              <a:t>Potentiellement, en minimum possible de</a:t>
            </a:r>
            <a:r>
              <a:rPr lang="fr-FR" sz="2800" i="1" dirty="0" smtClean="0"/>
              <a:t> </a:t>
            </a:r>
            <a:r>
              <a:rPr lang="fr-FR" sz="2800" i="1" dirty="0" smtClean="0"/>
              <a:t> </a:t>
            </a:r>
            <a:r>
              <a:rPr lang="fr-FR" sz="2800" dirty="0" smtClean="0"/>
              <a:t>messages</a:t>
            </a:r>
            <a:endParaRPr lang="fr-FR" sz="2800" dirty="0"/>
          </a:p>
          <a:p>
            <a:pPr marL="971550" lvl="1" indent="-514350"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fr-FR" sz="3200" dirty="0" smtClean="0"/>
              <a:t>Réduction intermédiaire vers </a:t>
            </a:r>
            <a:r>
              <a:rPr lang="fr-FR" sz="3200" i="1" dirty="0" smtClean="0"/>
              <a:t>N’ </a:t>
            </a:r>
            <a:r>
              <a:rPr lang="fr-FR" sz="3200" dirty="0" smtClean="0"/>
              <a:t>cases </a:t>
            </a:r>
            <a:r>
              <a:rPr lang="fr-FR" sz="3200" dirty="0" smtClean="0"/>
              <a:t>connues du client</a:t>
            </a:r>
          </a:p>
          <a:p>
            <a:pPr lvl="2">
              <a:spcBef>
                <a:spcPts val="600"/>
              </a:spcBef>
              <a:defRPr/>
            </a:pPr>
            <a:r>
              <a:rPr lang="fr-FR" sz="3200" dirty="0" smtClean="0"/>
              <a:t>Chaque serveur ayant reçu </a:t>
            </a:r>
            <a:r>
              <a:rPr lang="fr-FR" sz="3200" i="1" dirty="0"/>
              <a:t>Q</a:t>
            </a:r>
            <a:r>
              <a:rPr lang="fr-FR" sz="3200" dirty="0" smtClean="0"/>
              <a:t> </a:t>
            </a:r>
            <a:r>
              <a:rPr lang="fr-FR" sz="3200" dirty="0" smtClean="0"/>
              <a:t>par renvoi, </a:t>
            </a:r>
            <a:r>
              <a:rPr lang="fr-FR" sz="3200" dirty="0" smtClean="0"/>
              <a:t>retourne la réponse </a:t>
            </a:r>
            <a:r>
              <a:rPr lang="fr-FR" sz="3200" dirty="0" smtClean="0"/>
              <a:t>à l’envoyeur</a:t>
            </a:r>
          </a:p>
          <a:p>
            <a:pPr lvl="2">
              <a:spcBef>
                <a:spcPts val="600"/>
              </a:spcBef>
              <a:defRPr/>
            </a:pPr>
            <a:r>
              <a:rPr lang="fr-FR" sz="3200" dirty="0"/>
              <a:t> </a:t>
            </a:r>
            <a:r>
              <a:rPr lang="fr-FR" sz="3200" dirty="0" smtClean="0"/>
              <a:t>Davantage de messages</a:t>
            </a:r>
          </a:p>
          <a:p>
            <a:pPr lvl="3">
              <a:spcBef>
                <a:spcPts val="600"/>
              </a:spcBef>
              <a:defRPr/>
            </a:pPr>
            <a:r>
              <a:rPr lang="fr-FR" sz="2800" dirty="0"/>
              <a:t> </a:t>
            </a:r>
            <a:r>
              <a:rPr lang="fr-FR" sz="2800" dirty="0" smtClean="0"/>
              <a:t>Au minimum, combien au juste ?</a:t>
            </a:r>
          </a:p>
        </p:txBody>
      </p:sp>
    </p:spTree>
    <p:extLst>
      <p:ext uri="{BB962C8B-B14F-4D97-AF65-F5344CB8AC3E}">
        <p14:creationId xmlns:p14="http://schemas.microsoft.com/office/powerpoint/2010/main" val="66289771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Contenu de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764704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Partition SD par intervalle (RP*)</a:t>
            </a:r>
          </a:p>
          <a:p>
            <a:pPr lvl="1">
              <a:defRPr/>
            </a:pPr>
            <a:r>
              <a:rPr lang="fr-FR" sz="3600" dirty="0" smtClean="0"/>
              <a:t> « Range </a:t>
            </a:r>
            <a:r>
              <a:rPr lang="fr-FR" sz="3600" dirty="0" err="1" smtClean="0"/>
              <a:t>Partitioning</a:t>
            </a:r>
            <a:r>
              <a:rPr lang="fr-FR" sz="3600" dirty="0" smtClean="0"/>
              <a:t> »</a:t>
            </a:r>
          </a:p>
          <a:p>
            <a:pPr>
              <a:defRPr/>
            </a:pPr>
            <a:r>
              <a:rPr lang="fr-FR" sz="4000" dirty="0" smtClean="0"/>
              <a:t> Architectures d’exécution de requêtes SD </a:t>
            </a:r>
          </a:p>
          <a:p>
            <a:pPr lvl="1">
              <a:defRPr/>
            </a:pPr>
            <a:r>
              <a:rPr lang="fr-FR" sz="3600" dirty="0" smtClean="0"/>
              <a:t> SDDS – 2007</a:t>
            </a:r>
          </a:p>
          <a:p>
            <a:pPr lvl="1">
              <a:defRPr/>
            </a:pPr>
            <a:r>
              <a:rPr lang="fr-FR" sz="3600" dirty="0" smtClean="0"/>
              <a:t> GFS </a:t>
            </a:r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Hadoop</a:t>
            </a:r>
            <a:r>
              <a:rPr lang="fr-FR" sz="3600" dirty="0" smtClean="0"/>
              <a:t> …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064896" cy="1277254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Terminaison d'un Scan (Phase </a:t>
            </a:r>
            <a:r>
              <a:rPr lang="fr-FR" sz="3600" dirty="0" err="1" smtClean="0"/>
              <a:t>Reduce</a:t>
            </a:r>
            <a:r>
              <a:rPr lang="fr-FR" sz="3600" dirty="0" smtClean="0"/>
              <a:t>)</a:t>
            </a: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2800" b="1" dirty="0" smtClean="0"/>
              <a:t>(multicast ou unicast)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0"/>
            <a:ext cx="8352928" cy="4714908"/>
          </a:xfrm>
          <a:noFill/>
        </p:spPr>
        <p:txBody>
          <a:bodyPr/>
          <a:lstStyle/>
          <a:p>
            <a:pPr lvl="1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fr-FR" sz="3600" dirty="0" smtClean="0"/>
              <a:t>	 </a:t>
            </a:r>
            <a:r>
              <a:rPr lang="fr-FR" sz="3200" dirty="0"/>
              <a:t>Cette réponse  </a:t>
            </a:r>
            <a:r>
              <a:rPr lang="fr-FR" sz="3200" dirty="0" smtClean="0"/>
              <a:t>est une réduction de sa propre réponse  et de celles </a:t>
            </a:r>
            <a:r>
              <a:rPr lang="fr-FR" sz="3200" dirty="0"/>
              <a:t>éventuellement </a:t>
            </a:r>
            <a:r>
              <a:rPr lang="fr-FR" sz="3200" dirty="0" smtClean="0"/>
              <a:t>reçues</a:t>
            </a:r>
            <a:endParaRPr lang="fr-FR" sz="3600" dirty="0" smtClean="0"/>
          </a:p>
          <a:p>
            <a:pPr lvl="2">
              <a:spcBef>
                <a:spcPts val="600"/>
              </a:spcBef>
              <a:buFont typeface="Wingdings" pitchFamily="2" charset="2"/>
              <a:buChar char="q"/>
              <a:defRPr/>
            </a:pPr>
            <a:r>
              <a:rPr lang="fr-FR" sz="3200" dirty="0"/>
              <a:t> </a:t>
            </a:r>
            <a:r>
              <a:rPr lang="fr-FR" sz="3200" dirty="0" smtClean="0"/>
              <a:t> Le client effectue la réduction finale </a:t>
            </a:r>
          </a:p>
          <a:p>
            <a:pPr marL="1200150" lvl="1" indent="-742950"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fr-FR" sz="3200" dirty="0" smtClean="0"/>
              <a:t>Réduction selon (2) vers la case 0</a:t>
            </a:r>
          </a:p>
          <a:p>
            <a:pPr marL="1600200" lvl="2" indent="-742950">
              <a:spcBef>
                <a:spcPts val="600"/>
              </a:spcBef>
              <a:defRPr/>
            </a:pPr>
            <a:r>
              <a:rPr lang="fr-FR" sz="3200" dirty="0" smtClean="0"/>
              <a:t>Même si on a </a:t>
            </a:r>
            <a:r>
              <a:rPr lang="fr-FR" sz="3200" i="1" dirty="0" smtClean="0"/>
              <a:t>N’ &gt; 0</a:t>
            </a:r>
            <a:endParaRPr lang="fr-FR" sz="3200" dirty="0" smtClean="0"/>
          </a:p>
          <a:p>
            <a:pPr marL="1600200" lvl="2" indent="-742950">
              <a:spcBef>
                <a:spcPts val="600"/>
              </a:spcBef>
              <a:defRPr/>
            </a:pPr>
            <a:r>
              <a:rPr lang="fr-FR" sz="3200" dirty="0" smtClean="0"/>
              <a:t>Le client n’a rien à faire </a:t>
            </a:r>
            <a:endParaRPr lang="fr-FR" sz="3200" dirty="0" smtClean="0"/>
          </a:p>
          <a:p>
            <a:pPr marL="971550" lvl="1" indent="-514350">
              <a:spcBef>
                <a:spcPts val="1200"/>
              </a:spcBef>
              <a:buFont typeface="+mj-lt"/>
              <a:buAutoNum type="arabicPeriod" startAt="3"/>
              <a:defRPr/>
            </a:pPr>
            <a:r>
              <a:rPr lang="fr-FR" sz="3200" dirty="0" smtClean="0"/>
              <a:t>Réponse </a:t>
            </a:r>
            <a:r>
              <a:rPr lang="fr-FR" sz="3200" dirty="0" smtClean="0"/>
              <a:t>vers un fichier indiqué par le </a:t>
            </a:r>
            <a:r>
              <a:rPr lang="fr-FR" sz="3200" dirty="0" smtClean="0"/>
              <a:t>client</a:t>
            </a:r>
          </a:p>
          <a:p>
            <a:pPr marL="1371600" lvl="2" indent="-514350">
              <a:spcBef>
                <a:spcPts val="1200"/>
              </a:spcBef>
              <a:defRPr/>
            </a:pPr>
            <a:r>
              <a:rPr lang="fr-FR" sz="2800" dirty="0" smtClean="0"/>
              <a:t>Voir plus loin les jointures</a:t>
            </a:r>
            <a:r>
              <a:rPr lang="fr-FR" sz="2800" dirty="0" smtClean="0"/>
              <a:t> </a:t>
            </a:r>
            <a:r>
              <a:rPr lang="fr-FR" sz="2800" dirty="0" err="1" smtClean="0"/>
              <a:t>scalables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35485164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632848" cy="1074653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Terminaison d'une Réponse Directe au Client</a:t>
            </a:r>
            <a:endParaRPr lang="fr-FR" sz="2000" b="1" dirty="0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136904" cy="4824536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Solution déterministe  </a:t>
            </a:r>
            <a:r>
              <a:rPr lang="fr-FR" dirty="0" smtClean="0"/>
              <a:t>générale  </a:t>
            </a:r>
            <a:endParaRPr lang="fr-FR" dirty="0" smtClean="0"/>
          </a:p>
          <a:p>
            <a:pPr lvl="1">
              <a:defRPr/>
            </a:pPr>
            <a:r>
              <a:rPr lang="fr-FR" sz="3200" i="1" dirty="0" smtClean="0"/>
              <a:t>C </a:t>
            </a:r>
            <a:r>
              <a:rPr lang="fr-FR" sz="3200" dirty="0" smtClean="0"/>
              <a:t>demande à chaque case de répondre</a:t>
            </a:r>
          </a:p>
          <a:p>
            <a:pPr>
              <a:defRPr/>
            </a:pPr>
            <a:r>
              <a:rPr lang="fr-FR" dirty="0" smtClean="0"/>
              <a:t>Solution probabiliste </a:t>
            </a:r>
            <a:r>
              <a:rPr lang="fr-FR" dirty="0"/>
              <a:t>générale </a:t>
            </a:r>
          </a:p>
          <a:p>
            <a:pPr lvl="2">
              <a:defRPr/>
            </a:pPr>
            <a:r>
              <a:rPr lang="fr-FR" sz="3200" dirty="0" smtClean="0"/>
              <a:t>Peut être moins chère</a:t>
            </a:r>
          </a:p>
          <a:p>
            <a:pPr lvl="2">
              <a:defRPr/>
            </a:pPr>
            <a:r>
              <a:rPr lang="fr-FR" sz="3200" dirty="0" smtClean="0"/>
              <a:t>N’est jamais sure</a:t>
            </a:r>
          </a:p>
          <a:p>
            <a:pPr lvl="1">
              <a:defRPr/>
            </a:pPr>
            <a:r>
              <a:rPr lang="fr-FR" sz="3200" dirty="0"/>
              <a:t>S</a:t>
            </a:r>
            <a:r>
              <a:rPr lang="fr-FR" sz="3200" dirty="0" smtClean="0"/>
              <a:t>eules répondent les cases pertinentes à la requête</a:t>
            </a:r>
          </a:p>
          <a:p>
            <a:pPr lvl="1">
              <a:defRPr/>
            </a:pPr>
            <a:r>
              <a:rPr lang="fr-FR" sz="3200" dirty="0"/>
              <a:t>A</a:t>
            </a:r>
            <a:r>
              <a:rPr lang="fr-FR" sz="3200" dirty="0" smtClean="0"/>
              <a:t>près chaque réponse </a:t>
            </a:r>
            <a:r>
              <a:rPr lang="fr-FR" sz="3200" i="1" dirty="0" smtClean="0"/>
              <a:t>C </a:t>
            </a:r>
            <a:r>
              <a:rPr lang="fr-FR" sz="3200" dirty="0" smtClean="0"/>
              <a:t>réinitialise un time-out </a:t>
            </a:r>
            <a:r>
              <a:rPr lang="fr-FR" sz="3200" i="1" dirty="0" smtClean="0"/>
              <a:t>T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0"/>
            <a:ext cx="6840538" cy="1074653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Terminaison d'un Scan à Réponse Directe au Client</a:t>
            </a:r>
            <a:endParaRPr lang="fr-FR" sz="2000" b="1" dirty="0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064896" cy="43815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Solution déterministe  </a:t>
            </a:r>
            <a:r>
              <a:rPr lang="fr-FR" i="1" dirty="0" smtClean="0"/>
              <a:t>spécifique</a:t>
            </a:r>
          </a:p>
          <a:p>
            <a:pPr lvl="1">
              <a:defRPr/>
            </a:pPr>
            <a:r>
              <a:rPr lang="fr-FR" sz="3200" i="1" dirty="0" smtClean="0"/>
              <a:t>C </a:t>
            </a:r>
            <a:r>
              <a:rPr lang="fr-FR" sz="3200" dirty="0" smtClean="0"/>
              <a:t>agit comme pour la réduction probabiliste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200" i="1" dirty="0" smtClean="0"/>
              <a:t>C </a:t>
            </a:r>
            <a:r>
              <a:rPr lang="fr-FR" sz="3200" dirty="0" smtClean="0"/>
              <a:t>dispose d’un critère spécifique pour la terminaison sûre</a:t>
            </a:r>
          </a:p>
          <a:p>
            <a:pPr lvl="2">
              <a:defRPr/>
            </a:pPr>
            <a:r>
              <a:rPr lang="fr-FR" sz="2800" dirty="0" smtClean="0"/>
              <a:t> Le nombre de cases qui devraient répondre</a:t>
            </a:r>
          </a:p>
          <a:p>
            <a:pPr lvl="2">
              <a:defRPr/>
            </a:pPr>
            <a:r>
              <a:rPr lang="fr-FR" sz="2800" dirty="0" smtClean="0"/>
              <a:t> Un chaînage de réponses dynamiquement déterminé</a:t>
            </a:r>
          </a:p>
          <a:p>
            <a:pPr lvl="2">
              <a:defRPr/>
            </a:pPr>
            <a:r>
              <a:rPr lang="fr-FR" sz="2800" dirty="0" smtClean="0"/>
              <a:t>… selon l’application ou la SDDS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47775" y="565351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 smtClean="0">
                <a:solidFill>
                  <a:srgbClr val="FAFD00"/>
                </a:solidFill>
              </a:rPr>
              <a:t>LH* : Solution Déterministe Générale </a:t>
            </a:r>
          </a:p>
        </p:txBody>
      </p:sp>
      <p:sp>
        <p:nvSpPr>
          <p:cNvPr id="175107" name="Rectangle 3"/>
          <p:cNvSpPr>
            <a:spLocks noChangeArrowheads="1"/>
          </p:cNvSpPr>
          <p:nvPr/>
        </p:nvSpPr>
        <p:spPr bwMode="auto">
          <a:xfrm>
            <a:off x="755576" y="1484784"/>
            <a:ext cx="7772400" cy="3467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Toute case envoie  </a:t>
            </a:r>
            <a:r>
              <a:rPr lang="fr-FR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j, m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et les  </a:t>
            </a:r>
            <a:r>
              <a:rPr lang="fr-FR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enreg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  éventuellement</a:t>
            </a:r>
            <a:endParaRPr lang="fr-FR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Tx/>
              <a:buChar char="»"/>
              <a:defRPr/>
            </a:pPr>
            <a:r>
              <a:rPr lang="fr-FR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m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c'est  l'adresse logique</a:t>
            </a:r>
            <a:endParaRPr lang="fr-FR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Tx/>
              <a:buChar char="–"/>
              <a:defRPr/>
            </a:pP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 client termine quand  il a  reçu </a:t>
            </a:r>
            <a:r>
              <a:rPr lang="fr-FR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réponses   ;</a:t>
            </a:r>
          </a:p>
          <a:p>
            <a:pPr marL="1143000" lvl="2" indent="-228600">
              <a:spcBef>
                <a:spcPct val="20000"/>
              </a:spcBef>
              <a:buClr>
                <a:schemeClr val="hlink"/>
              </a:buClr>
              <a:buFontTx/>
              <a:buChar char="»"/>
              <a:defRPr/>
            </a:pPr>
            <a:r>
              <a:rPr lang="fr-FR" sz="28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= </a:t>
            </a:r>
            <a:r>
              <a:rPr lang="fr-FR" sz="2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 </a:t>
            </a:r>
            <a:r>
              <a:rPr lang="fr-FR" sz="2800" i="1" baseline="300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fr-FR" sz="28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n </a:t>
            </a:r>
            <a:r>
              <a:rPr lang="fr-FR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avec</a:t>
            </a:r>
          </a:p>
          <a:p>
            <a:pPr lvl="2">
              <a:spcBef>
                <a:spcPct val="20000"/>
              </a:spcBef>
              <a:buClr>
                <a:schemeClr val="hlink"/>
              </a:buClr>
              <a:defRPr/>
            </a:pPr>
            <a:r>
              <a:rPr lang="fr-FR" sz="2800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 </a:t>
            </a:r>
            <a:r>
              <a:rPr lang="fr-FR" sz="2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min (</a:t>
            </a:r>
            <a:r>
              <a:rPr lang="fr-FR" sz="28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fr-FR" sz="2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fr-FR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et  </a:t>
            </a:r>
            <a:r>
              <a:rPr lang="fr-FR" sz="28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fr-FR" sz="2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min (</a:t>
            </a:r>
            <a:r>
              <a:rPr lang="fr-FR" sz="28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fr-FR" sz="2800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fr-FR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avec</a:t>
            </a:r>
            <a:r>
              <a:rPr lang="fr-FR" sz="2800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</a:t>
            </a:r>
            <a:r>
              <a:rPr lang="fr-FR" sz="2800" i="1" baseline="-25000" dirty="0" err="1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fr-FR" sz="2800" i="1" dirty="0" smtClean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2800" i="1" dirty="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i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968500" y="4635500"/>
            <a:ext cx="711200" cy="69215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228600" tIns="0" rIns="228600" bIns="0" anchor="b" anchorCtr="1"/>
          <a:lstStyle/>
          <a:p>
            <a:pPr algn="ctr"/>
            <a:r>
              <a:rPr lang="fr-FR" sz="2000" b="1" i="1">
                <a:solidFill>
                  <a:srgbClr val="1D01C3"/>
                </a:solidFill>
              </a:rPr>
              <a:t>i+</a:t>
            </a:r>
            <a:r>
              <a:rPr lang="fr-FR" sz="2000" b="1">
                <a:solidFill>
                  <a:srgbClr val="1D01C3"/>
                </a:solidFill>
              </a:rPr>
              <a:t>1</a:t>
            </a: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635250" y="4635500"/>
            <a:ext cx="1492250" cy="69215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228600" tIns="0" rIns="228600" bIns="0" anchor="b" anchorCtr="1"/>
          <a:lstStyle/>
          <a:p>
            <a:pPr algn="ctr"/>
            <a:r>
              <a:rPr lang="fr-FR" sz="2000" b="1" i="1">
                <a:solidFill>
                  <a:srgbClr val="1D01C3"/>
                </a:solidFill>
              </a:rPr>
              <a:t>i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4140200" y="4635500"/>
            <a:ext cx="711200" cy="692150"/>
          </a:xfrm>
          <a:prstGeom prst="rect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lIns="228600" tIns="0" rIns="228600" bIns="0" anchor="b" anchorCtr="1"/>
          <a:lstStyle/>
          <a:p>
            <a:pPr algn="ctr"/>
            <a:r>
              <a:rPr lang="fr-FR" sz="2000" b="1" i="1">
                <a:solidFill>
                  <a:srgbClr val="1D01C3"/>
                </a:solidFill>
              </a:rPr>
              <a:t>i+</a:t>
            </a:r>
            <a:r>
              <a:rPr lang="fr-FR" sz="2000" b="1">
                <a:solidFill>
                  <a:srgbClr val="1D01C3"/>
                </a:solidFill>
              </a:rPr>
              <a:t>1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38413" y="5243513"/>
            <a:ext cx="3508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 i="1">
                <a:solidFill>
                  <a:schemeClr val="accent2"/>
                </a:solidFill>
              </a:rPr>
              <a:t>n</a:t>
            </a:r>
          </a:p>
        </p:txBody>
      </p:sp>
      <p:sp>
        <p:nvSpPr>
          <p:cNvPr id="90120" name="Line 8"/>
          <p:cNvSpPr>
            <a:spLocks noChangeShapeType="1"/>
          </p:cNvSpPr>
          <p:nvPr/>
        </p:nvSpPr>
        <p:spPr bwMode="auto">
          <a:xfrm>
            <a:off x="1987550" y="5035550"/>
            <a:ext cx="2863850" cy="6350"/>
          </a:xfrm>
          <a:prstGeom prst="line">
            <a:avLst/>
          </a:prstGeom>
          <a:noFill/>
          <a:ln w="12700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12725"/>
            <a:ext cx="6838950" cy="889987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Exécution d'un Scan</a:t>
            </a:r>
            <a:br>
              <a:rPr lang="fr-FR" sz="3200" dirty="0" smtClean="0"/>
            </a:br>
            <a:r>
              <a:rPr lang="fr-FR" sz="2000" dirty="0" smtClean="0"/>
              <a:t>(TCP/IP)</a:t>
            </a:r>
            <a:endParaRPr lang="fr-MC" sz="2000" dirty="0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/>
              <a:t>Stratégie 1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Tous les sites serveurs se connectent dans la limite du "</a:t>
            </a:r>
            <a:r>
              <a:rPr lang="fr-FR" sz="3200" dirty="0" err="1" smtClean="0"/>
              <a:t>backlog</a:t>
            </a:r>
            <a:r>
              <a:rPr lang="fr-FR" sz="3200" dirty="0" smtClean="0"/>
              <a:t>"</a:t>
            </a:r>
          </a:p>
          <a:p>
            <a:pPr lvl="2">
              <a:lnSpc>
                <a:spcPct val="90000"/>
              </a:lnSpc>
              <a:defRPr/>
            </a:pPr>
            <a:r>
              <a:rPr lang="fr-FR" sz="3200" dirty="0" smtClean="0"/>
              <a:t>Taille de la file d'attente de demandes simultanées de connections</a:t>
            </a:r>
          </a:p>
          <a:p>
            <a:pPr lvl="3">
              <a:lnSpc>
                <a:spcPct val="90000"/>
              </a:lnSpc>
              <a:defRPr/>
            </a:pPr>
            <a:r>
              <a:rPr lang="fr-FR" sz="3200" dirty="0" smtClean="0"/>
              <a:t>5 sous Windows 2000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Stratégie 2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Ceux refusés  redemandent x fois la connexion après temps </a:t>
            </a:r>
            <a:r>
              <a:rPr lang="fr-FR" sz="3200" i="1" dirty="0" smtClean="0"/>
              <a:t>t</a:t>
            </a:r>
            <a:r>
              <a:rPr lang="fr-FR" sz="3200" dirty="0" smtClean="0"/>
              <a:t>, 2</a:t>
            </a:r>
            <a:r>
              <a:rPr lang="fr-FR" sz="3200" i="1" dirty="0" smtClean="0"/>
              <a:t>t, </a:t>
            </a:r>
            <a:r>
              <a:rPr lang="fr-FR" sz="3200" dirty="0" smtClean="0"/>
              <a:t>4</a:t>
            </a:r>
            <a:r>
              <a:rPr lang="fr-FR" sz="3200" i="1" dirty="0" smtClean="0"/>
              <a:t>t</a:t>
            </a:r>
            <a:r>
              <a:rPr lang="fr-FR" sz="3200" dirty="0" smtClean="0"/>
              <a:t>…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12725"/>
            <a:ext cx="6838950" cy="889987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Exécution d'un Scan</a:t>
            </a:r>
            <a:br>
              <a:rPr lang="fr-FR" sz="3200" dirty="0" smtClean="0"/>
            </a:br>
            <a:r>
              <a:rPr lang="fr-FR" sz="2000" dirty="0" smtClean="0"/>
              <a:t>(TCP/IP)</a:t>
            </a:r>
            <a:endParaRPr lang="fr-MC" sz="2000" dirty="0" smtClean="0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40768"/>
            <a:ext cx="82296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/>
              <a:t>Problèmes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Surcharge du LAN, nombreuses réémissions de paquets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Stratégie 3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Le client rappelle </a:t>
            </a:r>
            <a:r>
              <a:rPr lang="fr-FR" sz="3200" dirty="0" smtClean="0"/>
              <a:t>(</a:t>
            </a:r>
            <a:r>
              <a:rPr lang="fr-FR" sz="3200" dirty="0" err="1" smtClean="0"/>
              <a:t>poll</a:t>
            </a:r>
            <a:r>
              <a:rPr lang="fr-FR" sz="3200" dirty="0" smtClean="0"/>
              <a:t>) pour </a:t>
            </a:r>
            <a:r>
              <a:rPr lang="fr-FR" sz="3200" dirty="0" smtClean="0"/>
              <a:t>la connexion les serveurs ayant répondu</a:t>
            </a:r>
          </a:p>
          <a:p>
            <a:pPr lvl="2">
              <a:lnSpc>
                <a:spcPct val="90000"/>
              </a:lnSpc>
              <a:defRPr/>
            </a:pPr>
            <a:r>
              <a:rPr lang="fr-FR" sz="3200" i="1" dirty="0" smtClean="0"/>
              <a:t>N </a:t>
            </a:r>
            <a:r>
              <a:rPr lang="fr-FR" sz="3200" dirty="0" smtClean="0"/>
              <a:t>serveurs simultanément  ; </a:t>
            </a:r>
            <a:r>
              <a:rPr lang="fr-FR" sz="3200" i="1" dirty="0" smtClean="0"/>
              <a:t>N </a:t>
            </a:r>
            <a:r>
              <a:rPr lang="fr-FR" sz="3200" dirty="0" smtClean="0"/>
              <a:t>= 1 dans ce qui suit.</a:t>
            </a:r>
            <a:endParaRPr lang="fr-MC" sz="32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0163"/>
            <a:ext cx="6838950" cy="576262"/>
          </a:xfrm>
        </p:spPr>
        <p:txBody>
          <a:bodyPr/>
          <a:lstStyle/>
          <a:p>
            <a:pPr>
              <a:defRPr/>
            </a:pPr>
            <a:r>
              <a:rPr lang="fr-FR" sz="3200" smtClean="0"/>
              <a:t>Exécution d'un Scan</a:t>
            </a:r>
            <a:endParaRPr lang="fr-MC" smtClean="0"/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381000" y="1295400"/>
          <a:ext cx="8382000" cy="524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Feuille de calcul" r:id="rId5" imgW="5438880" imgH="4082040" progId="Excel.Sheet.8">
                  <p:embed/>
                </p:oleObj>
              </mc:Choice>
              <mc:Fallback>
                <p:oleObj name="Feuille de calcul" r:id="rId5" imgW="5438880" imgH="4082040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95400"/>
                        <a:ext cx="8382000" cy="524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4953000" cy="396875"/>
          </a:xfrm>
          <a:prstGeom prst="rect">
            <a:avLst/>
          </a:prstGeom>
          <a:solidFill>
            <a:srgbClr val="1D01C3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Étude de MM. Tsangou &amp; Samba (U. Dakar)</a:t>
            </a:r>
            <a:endParaRPr lang="fr-MC" sz="200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01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7189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Stratégie 3 : Protocole de Terminaison</a:t>
            </a:r>
            <a:endParaRPr lang="fr-MC" dirty="0" smtClean="0"/>
          </a:p>
        </p:txBody>
      </p:sp>
      <p:sp>
        <p:nvSpPr>
          <p:cNvPr id="2" name="Rectangle 1"/>
          <p:cNvSpPr/>
          <p:nvPr/>
        </p:nvSpPr>
        <p:spPr>
          <a:xfrm>
            <a:off x="467544" y="836712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  <a:defRPr/>
            </a:pPr>
            <a:r>
              <a:rPr lang="fr-FR" sz="3600" dirty="0" smtClean="0"/>
              <a:t>Il semble que cette stratégie permet aussi un protocole de terminaison plus efficace que celui générique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fr-FR" sz="3600" dirty="0" smtClean="0"/>
              <a:t>Les serveurs ne répondent pas d’eux-mêmes sauf  le serveur 0 </a:t>
            </a:r>
          </a:p>
          <a:p>
            <a:pPr marL="571500" indent="-571500">
              <a:buFont typeface="+mj-lt"/>
              <a:buAutoNum type="arabicPeriod"/>
              <a:defRPr/>
            </a:pPr>
            <a:r>
              <a:rPr lang="fr-FR" sz="3600" dirty="0" smtClean="0"/>
              <a:t>Celui-ci renvoie la réponse et son </a:t>
            </a:r>
            <a:r>
              <a:rPr lang="fr-FR" sz="3600" i="1" dirty="0" smtClean="0"/>
              <a:t>j</a:t>
            </a:r>
            <a:endParaRPr lang="fr-FR" sz="3600" dirty="0" smtClean="0"/>
          </a:p>
          <a:p>
            <a:pPr marL="742950" indent="-742950">
              <a:buFont typeface="+mj-lt"/>
              <a:buAutoNum type="arabicPeriod"/>
              <a:defRPr/>
            </a:pPr>
            <a:r>
              <a:rPr lang="fr-FR" sz="3600" dirty="0" smtClean="0"/>
              <a:t>Le client déduit progressivement les serveurs à rappeler</a:t>
            </a:r>
          </a:p>
          <a:p>
            <a:pPr marL="742950" indent="-742950">
              <a:buFont typeface="Wingdings" pitchFamily="2" charset="2"/>
              <a:buChar char="q"/>
              <a:defRPr/>
            </a:pPr>
            <a:r>
              <a:rPr lang="fr-FR" sz="3600" dirty="0" smtClean="0"/>
              <a:t>Prouvez la validité de ce protocole ou le contraire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911734094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-2974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 err="1" smtClean="0"/>
              <a:t>Re</a:t>
            </a:r>
            <a:r>
              <a:rPr lang="fr-FR" sz="3200" dirty="0" smtClean="0"/>
              <a:t>: Performances d'accès d'une SDDS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764704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>
                <a:solidFill>
                  <a:srgbClr val="FAFD00"/>
                </a:solidFill>
              </a:rPr>
              <a:t>Mesurées en nombre de messages sur le réseau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>
                <a:solidFill>
                  <a:srgbClr val="FAFD00"/>
                </a:solidFill>
              </a:rPr>
              <a:t>mesure indépendante des paramètres du réseau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Nombre moyen de messages / insertion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global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sur un client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Nombre moyen de messages / recherche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client nouveau (</a:t>
            </a:r>
            <a:r>
              <a:rPr lang="fr-FR" i="1" dirty="0" smtClean="0"/>
              <a:t>i' </a:t>
            </a:r>
            <a:r>
              <a:rPr lang="fr-FR" dirty="0" smtClean="0"/>
              <a:t>= 0, </a:t>
            </a:r>
            <a:r>
              <a:rPr lang="fr-FR" i="1" dirty="0" smtClean="0"/>
              <a:t>n' </a:t>
            </a:r>
            <a:r>
              <a:rPr lang="fr-FR" dirty="0" smtClean="0"/>
              <a:t>= 0)</a:t>
            </a:r>
          </a:p>
          <a:p>
            <a:pPr>
              <a:lnSpc>
                <a:spcPct val="90000"/>
              </a:lnSpc>
              <a:defRPr/>
            </a:pPr>
            <a:r>
              <a:rPr lang="fr-FR" i="1" dirty="0" smtClean="0"/>
              <a:t>Convergence de vue du nouveau client</a:t>
            </a:r>
          </a:p>
          <a:p>
            <a:pPr>
              <a:lnSpc>
                <a:spcPct val="90000"/>
              </a:lnSpc>
              <a:defRPr/>
            </a:pPr>
            <a:r>
              <a:rPr lang="fr-FR" i="1" dirty="0" smtClean="0"/>
              <a:t>Performance d'un client peu actif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4" dur="5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AFD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404813" y="949325"/>
            <a:ext cx="1514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1800" b="1">
                <a:solidFill>
                  <a:schemeClr val="accent2"/>
                </a:solidFill>
              </a:rPr>
              <a:t>10,000 inserts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595813" y="2263775"/>
            <a:ext cx="1279525" cy="363538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1800" b="1">
                <a:solidFill>
                  <a:schemeClr val="accent2"/>
                </a:solidFill>
              </a:rPr>
              <a:t>Global cost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719513" y="5064125"/>
            <a:ext cx="1425575" cy="363538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1800" b="1">
                <a:solidFill>
                  <a:schemeClr val="accent2"/>
                </a:solidFill>
              </a:rPr>
              <a:t>Client's  cost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Des  grandes collections d’ordinateurs interconnectés</a:t>
            </a:r>
          </a:p>
          <a:p>
            <a:pPr lvl="1">
              <a:defRPr/>
            </a:pPr>
            <a:r>
              <a:rPr lang="fr-FR" sz="3600" dirty="0" smtClean="0"/>
              <a:t>  Des centaines, milliers, voire millions</a:t>
            </a:r>
          </a:p>
          <a:p>
            <a:pPr>
              <a:defRPr/>
            </a:pPr>
            <a:r>
              <a:rPr lang="fr-FR" sz="4000" dirty="0" smtClean="0"/>
              <a:t>En nombre disponible  à la demande</a:t>
            </a:r>
          </a:p>
          <a:p>
            <a:pPr lvl="1">
              <a:defRPr/>
            </a:pPr>
            <a:r>
              <a:rPr lang="fr-FR" sz="3600" dirty="0" smtClean="0"/>
              <a:t> Selon les besoin de l’application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Contenu de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764704"/>
            <a:ext cx="7848872" cy="5472608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Haute Disponibilité dans un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</a:t>
            </a:r>
          </a:p>
          <a:p>
            <a:pPr lvl="1">
              <a:defRPr/>
            </a:pPr>
            <a:r>
              <a:rPr lang="fr-FR" sz="3600" dirty="0" smtClean="0"/>
              <a:t> Réplication SD</a:t>
            </a:r>
          </a:p>
          <a:p>
            <a:pPr lvl="2">
              <a:defRPr/>
            </a:pPr>
            <a:r>
              <a:rPr lang="fr-FR" sz="3200" dirty="0" smtClean="0"/>
              <a:t> LH*</a:t>
            </a:r>
            <a:r>
              <a:rPr lang="fr-FR" sz="3200" baseline="-25000" dirty="0" smtClean="0"/>
              <a:t>M</a:t>
            </a:r>
          </a:p>
          <a:p>
            <a:pPr lvl="1">
              <a:defRPr/>
            </a:pPr>
            <a:r>
              <a:rPr lang="fr-FR" sz="3200" dirty="0" smtClean="0"/>
              <a:t>Calcul de Parité  </a:t>
            </a:r>
            <a:endParaRPr lang="fr-FR" dirty="0" smtClean="0"/>
          </a:p>
          <a:p>
            <a:pPr lvl="1">
              <a:defRPr/>
            </a:pPr>
            <a:r>
              <a:rPr lang="fr-FR" sz="3600" dirty="0" smtClean="0"/>
              <a:t>LH*</a:t>
            </a:r>
            <a:r>
              <a:rPr lang="fr-FR" sz="3600" baseline="-25000" dirty="0" smtClean="0"/>
              <a:t>RS</a:t>
            </a:r>
            <a:r>
              <a:rPr lang="fr-FR" sz="3600" dirty="0" smtClean="0"/>
              <a:t>  </a:t>
            </a:r>
          </a:p>
          <a:p>
            <a:pPr lvl="1">
              <a:defRPr/>
            </a:pPr>
            <a:r>
              <a:rPr lang="fr-FR" sz="3600" dirty="0" smtClean="0"/>
              <a:t>Systèmes RAIN</a:t>
            </a:r>
          </a:p>
          <a:p>
            <a:pPr lvl="2">
              <a:defRPr/>
            </a:pPr>
            <a:r>
              <a:rPr lang="fr-FR" sz="3200" dirty="0" smtClean="0"/>
              <a:t> </a:t>
            </a:r>
            <a:r>
              <a:rPr lang="fr-FR" sz="3200" dirty="0" err="1" smtClean="0"/>
              <a:t>Redunant</a:t>
            </a:r>
            <a:r>
              <a:rPr lang="fr-FR" sz="3200" dirty="0" smtClean="0"/>
              <a:t> </a:t>
            </a:r>
            <a:r>
              <a:rPr lang="fr-FR" sz="3200" dirty="0" err="1" smtClean="0"/>
              <a:t>Arrays</a:t>
            </a:r>
            <a:r>
              <a:rPr lang="fr-FR" sz="3200" dirty="0" smtClean="0"/>
              <a:t> of Independent </a:t>
            </a:r>
            <a:r>
              <a:rPr lang="fr-FR" sz="3200" dirty="0" err="1" smtClean="0"/>
              <a:t>Nodes</a:t>
            </a:r>
            <a:endParaRPr lang="fr-FR" sz="32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205163" y="1588"/>
            <a:ext cx="2565400" cy="363537"/>
          </a:xfrm>
          <a:prstGeom prst="rect">
            <a:avLst/>
          </a:prstGeom>
          <a:solidFill>
            <a:srgbClr val="FAFD00"/>
          </a:solidFill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/>
            <a:r>
              <a:rPr lang="fr-FR" sz="1800" b="1">
                <a:solidFill>
                  <a:schemeClr val="accent2"/>
                </a:solidFill>
              </a:rPr>
              <a:t>Inserts by two clients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69225" cy="942975"/>
          </a:xfrm>
        </p:spPr>
        <p:txBody>
          <a:bodyPr/>
          <a:lstStyle/>
          <a:p>
            <a:pPr>
              <a:defRPr/>
            </a:pPr>
            <a:r>
              <a:rPr lang="fr-FR" sz="3600" smtClean="0"/>
              <a:t>Travaux à Dauphine</a:t>
            </a:r>
            <a:br>
              <a:rPr lang="fr-FR" sz="3600" smtClean="0"/>
            </a:br>
            <a:r>
              <a:rPr lang="fr-FR" sz="2000" b="1" smtClean="0">
                <a:solidFill>
                  <a:srgbClr val="00FF00"/>
                </a:solidFill>
              </a:rPr>
              <a:t>(CERIA)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793682" cy="4191000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 smtClean="0"/>
              <a:t>Implémentation des SDDS sous Windows 2000 et les suivants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Système SDDS – 2000 évoluant vers SDDS-2007 </a:t>
            </a:r>
          </a:p>
          <a:p>
            <a:pPr lvl="2">
              <a:lnSpc>
                <a:spcPct val="80000"/>
              </a:lnSpc>
              <a:defRPr/>
            </a:pPr>
            <a:r>
              <a:rPr lang="fr-FR" sz="3200" dirty="0" smtClean="0"/>
              <a:t>Financé par HPL, IBM-Almaden, MS-</a:t>
            </a:r>
            <a:r>
              <a:rPr lang="fr-FR" sz="3200" dirty="0" err="1" smtClean="0"/>
              <a:t>Research</a:t>
            </a:r>
            <a:endParaRPr lang="fr-FR" sz="3200" dirty="0" smtClean="0"/>
          </a:p>
          <a:p>
            <a:pPr lvl="2">
              <a:lnSpc>
                <a:spcPct val="80000"/>
              </a:lnSpc>
              <a:defRPr/>
            </a:pPr>
            <a:r>
              <a:rPr lang="fr-FR" sz="3200" dirty="0" smtClean="0"/>
              <a:t> LH*</a:t>
            </a:r>
            <a:r>
              <a:rPr lang="fr-FR" sz="3200" baseline="-25000" dirty="0" smtClean="0"/>
              <a:t>LH</a:t>
            </a:r>
            <a:r>
              <a:rPr lang="fr-FR" sz="3200" dirty="0" smtClean="0"/>
              <a:t> (avec U</a:t>
            </a:r>
            <a:r>
              <a:rPr lang="fr-FR" sz="3200" dirty="0"/>
              <a:t>. Uppsala</a:t>
            </a:r>
            <a:r>
              <a:rPr lang="fr-FR" sz="3200" dirty="0" smtClean="0"/>
              <a:t>)</a:t>
            </a:r>
          </a:p>
          <a:p>
            <a:pPr lvl="2">
              <a:lnSpc>
                <a:spcPct val="80000"/>
              </a:lnSpc>
              <a:defRPr/>
            </a:pPr>
            <a:r>
              <a:rPr lang="fr-FR" sz="3200" dirty="0" smtClean="0"/>
              <a:t> LH*</a:t>
            </a:r>
            <a:r>
              <a:rPr lang="fr-FR" sz="3200" baseline="-25000" dirty="0" smtClean="0"/>
              <a:t>RS</a:t>
            </a:r>
            <a:r>
              <a:rPr lang="fr-FR" sz="3200" dirty="0" smtClean="0"/>
              <a:t>  (avec U. Uppsala)</a:t>
            </a:r>
          </a:p>
          <a:p>
            <a:pPr lvl="2">
              <a:lnSpc>
                <a:spcPct val="80000"/>
              </a:lnSpc>
              <a:defRPr/>
            </a:pPr>
            <a:r>
              <a:rPr lang="fr-FR" sz="3200" dirty="0" smtClean="0"/>
              <a:t> RP*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69225" cy="942975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Travaux à Dauphine</a:t>
            </a:r>
            <a:br>
              <a:rPr lang="fr-FR" sz="3600" dirty="0" smtClean="0"/>
            </a:br>
            <a:r>
              <a:rPr lang="fr-FR" sz="2000" b="1" dirty="0" smtClean="0">
                <a:solidFill>
                  <a:srgbClr val="00FF00"/>
                </a:solidFill>
              </a:rPr>
              <a:t>(CERIA)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268760"/>
            <a:ext cx="7848872" cy="5040560"/>
          </a:xfrm>
          <a:noFill/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fr-FR" dirty="0" smtClean="0"/>
              <a:t>Implémentation des SDDS sous Windows 2000 et les suivants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Client Java (U. Dakar)</a:t>
            </a:r>
          </a:p>
          <a:p>
            <a:pPr lvl="1">
              <a:lnSpc>
                <a:spcPct val="80000"/>
              </a:lnSpc>
              <a:defRPr/>
            </a:pPr>
            <a:r>
              <a:rPr lang="fr-FR" sz="3200" dirty="0" smtClean="0"/>
              <a:t>Concurrence par dates de valeur  (U. Dakar)</a:t>
            </a:r>
          </a:p>
          <a:p>
            <a:pPr>
              <a:defRPr/>
            </a:pPr>
            <a:r>
              <a:rPr lang="fr-FR" dirty="0" smtClean="0"/>
              <a:t>Application SD-AMOS (avec U. Uppsala)</a:t>
            </a:r>
          </a:p>
          <a:p>
            <a:pPr lvl="1">
              <a:defRPr/>
            </a:pPr>
            <a:r>
              <a:rPr lang="fr-FR" dirty="0" err="1" smtClean="0"/>
              <a:t>Precurseur</a:t>
            </a:r>
            <a:r>
              <a:rPr lang="fr-FR" dirty="0"/>
              <a:t> </a:t>
            </a:r>
            <a:r>
              <a:rPr lang="fr-FR" dirty="0" smtClean="0"/>
              <a:t>d’une tendance sur les </a:t>
            </a:r>
            <a:r>
              <a:rPr lang="fr-FR" dirty="0" err="1" smtClean="0"/>
              <a:t>clouds</a:t>
            </a:r>
            <a:endParaRPr lang="fr-FR" dirty="0" smtClean="0"/>
          </a:p>
          <a:p>
            <a:pPr lvl="2">
              <a:defRPr/>
            </a:pPr>
            <a:r>
              <a:rPr lang="fr-FR" dirty="0" smtClean="0"/>
              <a:t>SQL Azur &amp; </a:t>
            </a:r>
            <a:r>
              <a:rPr lang="fr-FR" dirty="0" err="1" smtClean="0"/>
              <a:t>Hadoop</a:t>
            </a:r>
            <a:r>
              <a:rPr lang="fr-FR" dirty="0" smtClean="0"/>
              <a:t>  </a:t>
            </a:r>
            <a:r>
              <a:rPr lang="fr-FR" dirty="0" err="1" smtClean="0"/>
              <a:t>Connector</a:t>
            </a:r>
            <a:endParaRPr lang="fr-FR" dirty="0" smtClean="0"/>
          </a:p>
          <a:p>
            <a:pPr lvl="2">
              <a:defRPr/>
            </a:pPr>
            <a:r>
              <a:rPr lang="fr-FR" dirty="0"/>
              <a:t> </a:t>
            </a:r>
            <a:r>
              <a:rPr lang="fr-FR" dirty="0" err="1" smtClean="0"/>
              <a:t>Vertica</a:t>
            </a:r>
            <a:r>
              <a:rPr lang="fr-FR" dirty="0" smtClean="0"/>
              <a:t> &amp; </a:t>
            </a:r>
            <a:r>
              <a:rPr lang="fr-FR" dirty="0" err="1" smtClean="0"/>
              <a:t>Hadoop</a:t>
            </a:r>
            <a:endParaRPr lang="fr-FR" dirty="0" smtClean="0"/>
          </a:p>
          <a:p>
            <a:pPr lvl="1">
              <a:defRPr/>
            </a:pPr>
            <a:r>
              <a:rPr lang="fr-FR" dirty="0" smtClean="0"/>
              <a:t>Mais SD-Amos était pour RAM Cloud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4" dur="500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0" dur="500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build="p" autoUpdateAnimBg="0"/>
    </p:bld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98450"/>
            <a:ext cx="8153400" cy="10033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rgbClr val="FFCC00"/>
                </a:solidFill>
              </a:rPr>
              <a:t>SDDS-2000etc : global architecture</a:t>
            </a:r>
            <a:r>
              <a:rPr lang="fr-FR" sz="2000" dirty="0" smtClean="0">
                <a:solidFill>
                  <a:srgbClr val="FFCC00"/>
                </a:solidFill>
              </a:rPr>
              <a:t/>
            </a:r>
            <a:br>
              <a:rPr lang="fr-FR" sz="2000" dirty="0" smtClean="0">
                <a:solidFill>
                  <a:srgbClr val="FFCC00"/>
                </a:solidFill>
              </a:rPr>
            </a:br>
            <a:endParaRPr lang="en-GB" sz="2000" dirty="0" smtClean="0">
              <a:solidFill>
                <a:srgbClr val="FFCC00"/>
              </a:solidFill>
            </a:endParaRPr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1295400" y="1752600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2000"/>
              <a:t>Applications</a:t>
            </a:r>
            <a:endParaRPr lang="en-GB" sz="2000"/>
          </a:p>
        </p:txBody>
      </p:sp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5943600" y="1828800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fr-FR" sz="2000"/>
          </a:p>
          <a:p>
            <a:pPr algn="ctr" eaLnBrk="1" hangingPunct="1"/>
            <a:r>
              <a:rPr lang="fr-FR" sz="2000"/>
              <a:t>Applications</a:t>
            </a:r>
            <a:endParaRPr lang="en-GB" sz="2000"/>
          </a:p>
          <a:p>
            <a:pPr algn="ctr" eaLnBrk="1" hangingPunct="1"/>
            <a:endParaRPr lang="en-GB"/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3581400" y="1752600"/>
            <a:ext cx="15240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 sz="2000"/>
              <a:t>Applications</a:t>
            </a:r>
            <a:endParaRPr lang="en-GB"/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7848600" y="1828800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fr-FR"/>
              <a:t>etc</a:t>
            </a:r>
            <a:endParaRPr lang="en-GB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828800" y="4800600"/>
            <a:ext cx="6019800" cy="1676400"/>
            <a:chOff x="1152" y="3024"/>
            <a:chExt cx="3792" cy="1056"/>
          </a:xfrm>
        </p:grpSpPr>
        <p:sp>
          <p:nvSpPr>
            <p:cNvPr id="98331" name="AutoShape 8"/>
            <p:cNvSpPr>
              <a:spLocks noChangeArrowheads="1"/>
            </p:cNvSpPr>
            <p:nvPr/>
          </p:nvSpPr>
          <p:spPr bwMode="auto">
            <a:xfrm>
              <a:off x="1152" y="3024"/>
              <a:ext cx="960" cy="1056"/>
            </a:xfrm>
            <a:prstGeom prst="flowChartMagneticDisk">
              <a:avLst/>
            </a:prstGeom>
            <a:solidFill>
              <a:srgbClr val="66FF33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fr-FR" sz="2000" dirty="0"/>
            </a:p>
            <a:p>
              <a:pPr algn="ctr" eaLnBrk="1" hangingPunct="1"/>
              <a:r>
                <a:rPr lang="fr-FR" sz="2000" dirty="0" smtClean="0"/>
                <a:t>Data </a:t>
              </a:r>
              <a:endParaRPr lang="fr-FR" sz="2000" dirty="0"/>
            </a:p>
            <a:p>
              <a:pPr algn="ctr" eaLnBrk="1" hangingPunct="1"/>
              <a:endParaRPr lang="en-GB" sz="2000" dirty="0"/>
            </a:p>
          </p:txBody>
        </p:sp>
        <p:sp>
          <p:nvSpPr>
            <p:cNvPr id="98332" name="AutoShape 9"/>
            <p:cNvSpPr>
              <a:spLocks noChangeArrowheads="1"/>
            </p:cNvSpPr>
            <p:nvPr/>
          </p:nvSpPr>
          <p:spPr bwMode="auto">
            <a:xfrm>
              <a:off x="2544" y="3024"/>
              <a:ext cx="960" cy="1056"/>
            </a:xfrm>
            <a:prstGeom prst="flowChartMagneticDisk">
              <a:avLst/>
            </a:prstGeom>
            <a:solidFill>
              <a:srgbClr val="66FF33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2000" dirty="0" smtClean="0"/>
                <a:t>Data </a:t>
              </a:r>
              <a:endParaRPr lang="fr-FR" sz="2000" dirty="0"/>
            </a:p>
          </p:txBody>
        </p:sp>
        <p:sp>
          <p:nvSpPr>
            <p:cNvPr id="98333" name="AutoShape 10"/>
            <p:cNvSpPr>
              <a:spLocks noChangeArrowheads="1"/>
            </p:cNvSpPr>
            <p:nvPr/>
          </p:nvSpPr>
          <p:spPr bwMode="auto">
            <a:xfrm>
              <a:off x="3984" y="3024"/>
              <a:ext cx="960" cy="1056"/>
            </a:xfrm>
            <a:prstGeom prst="flowChartMagneticDisk">
              <a:avLst/>
            </a:prstGeom>
            <a:solidFill>
              <a:srgbClr val="66FF33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2000" dirty="0" smtClean="0"/>
                <a:t>Data </a:t>
              </a:r>
              <a:endParaRPr lang="fr-FR" sz="2000" dirty="0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828800" y="4343400"/>
            <a:ext cx="6019800" cy="457200"/>
            <a:chOff x="1152" y="2736"/>
            <a:chExt cx="3792" cy="288"/>
          </a:xfrm>
        </p:grpSpPr>
        <p:sp>
          <p:nvSpPr>
            <p:cNvPr id="98328" name="AutoShape 12"/>
            <p:cNvSpPr>
              <a:spLocks noChangeArrowheads="1"/>
            </p:cNvSpPr>
            <p:nvPr/>
          </p:nvSpPr>
          <p:spPr bwMode="auto">
            <a:xfrm>
              <a:off x="1152" y="2736"/>
              <a:ext cx="960" cy="288"/>
            </a:xfrm>
            <a:prstGeom prst="flowChartMagneticDisk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1200" dirty="0" smtClean="0"/>
                <a:t>SDDS-Server</a:t>
              </a:r>
              <a:endParaRPr lang="en-GB" sz="1200" dirty="0"/>
            </a:p>
          </p:txBody>
        </p:sp>
        <p:sp>
          <p:nvSpPr>
            <p:cNvPr id="98329" name="AutoShape 13"/>
            <p:cNvSpPr>
              <a:spLocks noChangeArrowheads="1"/>
            </p:cNvSpPr>
            <p:nvPr/>
          </p:nvSpPr>
          <p:spPr bwMode="auto">
            <a:xfrm>
              <a:off x="2544" y="2736"/>
              <a:ext cx="960" cy="288"/>
            </a:xfrm>
            <a:prstGeom prst="flowChartMagneticDisk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1200" dirty="0" smtClean="0"/>
                <a:t>SDDS-Server</a:t>
              </a:r>
              <a:endParaRPr lang="en-GB" sz="1200" dirty="0"/>
            </a:p>
          </p:txBody>
        </p:sp>
        <p:sp>
          <p:nvSpPr>
            <p:cNvPr id="98330" name="AutoShape 14"/>
            <p:cNvSpPr>
              <a:spLocks noChangeArrowheads="1"/>
            </p:cNvSpPr>
            <p:nvPr/>
          </p:nvSpPr>
          <p:spPr bwMode="auto">
            <a:xfrm>
              <a:off x="3984" y="2736"/>
              <a:ext cx="960" cy="288"/>
            </a:xfrm>
            <a:prstGeom prst="flowChartMagneticDisk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1200" dirty="0" smtClean="0"/>
                <a:t>SDDS- </a:t>
              </a:r>
              <a:r>
                <a:rPr lang="fr-FR" sz="1200" dirty="0"/>
                <a:t>Server</a:t>
              </a:r>
              <a:endParaRPr lang="en-GB" sz="1200" dirty="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295400" y="2667000"/>
            <a:ext cx="7467600" cy="533400"/>
            <a:chOff x="816" y="1680"/>
            <a:chExt cx="4704" cy="336"/>
          </a:xfrm>
        </p:grpSpPr>
        <p:sp>
          <p:nvSpPr>
            <p:cNvPr id="98324" name="Rectangle 16"/>
            <p:cNvSpPr>
              <a:spLocks noChangeArrowheads="1"/>
            </p:cNvSpPr>
            <p:nvPr/>
          </p:nvSpPr>
          <p:spPr bwMode="auto">
            <a:xfrm>
              <a:off x="816" y="1680"/>
              <a:ext cx="960" cy="288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1200" dirty="0" smtClean="0"/>
                <a:t>SDDS- </a:t>
              </a:r>
              <a:r>
                <a:rPr lang="fr-FR" sz="1200" dirty="0"/>
                <a:t>Client</a:t>
              </a:r>
              <a:endParaRPr lang="en-GB" sz="1200" dirty="0"/>
            </a:p>
          </p:txBody>
        </p:sp>
        <p:sp>
          <p:nvSpPr>
            <p:cNvPr id="98325" name="Rectangle 17"/>
            <p:cNvSpPr>
              <a:spLocks noChangeArrowheads="1"/>
            </p:cNvSpPr>
            <p:nvPr/>
          </p:nvSpPr>
          <p:spPr bwMode="auto">
            <a:xfrm>
              <a:off x="2256" y="1680"/>
              <a:ext cx="960" cy="288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1200" dirty="0" smtClean="0"/>
                <a:t>SDDS-Client</a:t>
              </a:r>
              <a:endParaRPr lang="en-GB" sz="1200" dirty="0"/>
            </a:p>
          </p:txBody>
        </p:sp>
        <p:sp>
          <p:nvSpPr>
            <p:cNvPr id="98326" name="Rectangle 18"/>
            <p:cNvSpPr>
              <a:spLocks noChangeArrowheads="1"/>
            </p:cNvSpPr>
            <p:nvPr/>
          </p:nvSpPr>
          <p:spPr bwMode="auto">
            <a:xfrm>
              <a:off x="3744" y="1728"/>
              <a:ext cx="960" cy="288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1200" dirty="0" err="1" smtClean="0"/>
                <a:t>SDDSClient</a:t>
              </a:r>
              <a:endParaRPr lang="en-GB" sz="1200" dirty="0"/>
            </a:p>
          </p:txBody>
        </p:sp>
        <p:sp>
          <p:nvSpPr>
            <p:cNvPr id="98327" name="Rectangle 19"/>
            <p:cNvSpPr>
              <a:spLocks noChangeArrowheads="1"/>
            </p:cNvSpPr>
            <p:nvPr/>
          </p:nvSpPr>
          <p:spPr bwMode="auto">
            <a:xfrm>
              <a:off x="4944" y="1728"/>
              <a:ext cx="576" cy="288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fr-FR" sz="800" dirty="0" smtClean="0"/>
                <a:t>SDDS-Client</a:t>
              </a:r>
              <a:endParaRPr lang="en-GB" sz="800" dirty="0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381000" y="3124200"/>
            <a:ext cx="8305800" cy="1219200"/>
            <a:chOff x="240" y="1968"/>
            <a:chExt cx="5232" cy="768"/>
          </a:xfrm>
        </p:grpSpPr>
        <p:sp>
          <p:nvSpPr>
            <p:cNvPr id="98315" name="Line 21"/>
            <p:cNvSpPr>
              <a:spLocks noChangeShapeType="1"/>
            </p:cNvSpPr>
            <p:nvPr/>
          </p:nvSpPr>
          <p:spPr bwMode="auto">
            <a:xfrm flipH="1" flipV="1">
              <a:off x="1632" y="23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6" name="Line 22"/>
            <p:cNvSpPr>
              <a:spLocks noChangeShapeType="1"/>
            </p:cNvSpPr>
            <p:nvPr/>
          </p:nvSpPr>
          <p:spPr bwMode="auto">
            <a:xfrm>
              <a:off x="672" y="2352"/>
              <a:ext cx="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7" name="Line 23"/>
            <p:cNvSpPr>
              <a:spLocks noChangeShapeType="1"/>
            </p:cNvSpPr>
            <p:nvPr/>
          </p:nvSpPr>
          <p:spPr bwMode="auto">
            <a:xfrm>
              <a:off x="1296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8" name="Line 24"/>
            <p:cNvSpPr>
              <a:spLocks noChangeShapeType="1"/>
            </p:cNvSpPr>
            <p:nvPr/>
          </p:nvSpPr>
          <p:spPr bwMode="auto">
            <a:xfrm>
              <a:off x="2736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19" name="Line 25"/>
            <p:cNvSpPr>
              <a:spLocks noChangeShapeType="1"/>
            </p:cNvSpPr>
            <p:nvPr/>
          </p:nvSpPr>
          <p:spPr bwMode="auto">
            <a:xfrm>
              <a:off x="4272" y="196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0" name="Line 26"/>
            <p:cNvSpPr>
              <a:spLocks noChangeShapeType="1"/>
            </p:cNvSpPr>
            <p:nvPr/>
          </p:nvSpPr>
          <p:spPr bwMode="auto">
            <a:xfrm flipV="1">
              <a:off x="2976" y="23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1" name="Line 27"/>
            <p:cNvSpPr>
              <a:spLocks noChangeShapeType="1"/>
            </p:cNvSpPr>
            <p:nvPr/>
          </p:nvSpPr>
          <p:spPr bwMode="auto">
            <a:xfrm flipV="1">
              <a:off x="4464" y="235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2" name="Line 28"/>
            <p:cNvSpPr>
              <a:spLocks noChangeShapeType="1"/>
            </p:cNvSpPr>
            <p:nvPr/>
          </p:nvSpPr>
          <p:spPr bwMode="auto">
            <a:xfrm flipV="1">
              <a:off x="5280" y="20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8323" name="Text Box 29"/>
            <p:cNvSpPr txBox="1">
              <a:spLocks noChangeArrowheads="1"/>
            </p:cNvSpPr>
            <p:nvPr/>
          </p:nvSpPr>
          <p:spPr bwMode="auto">
            <a:xfrm>
              <a:off x="240" y="2208"/>
              <a:ext cx="864" cy="29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fr-FR"/>
                <a:t>Network</a:t>
              </a:r>
              <a:endParaRPr lang="en-GB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457200" y="3048000"/>
            <a:ext cx="1981200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1400"/>
              <a:t>Send Request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1400"/>
              <a:t>Receive Response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1400"/>
              <a:t>Return Response</a:t>
            </a:r>
          </a:p>
          <a:p>
            <a:pPr>
              <a:spcBef>
                <a:spcPct val="50000"/>
              </a:spcBef>
              <a:buSzPct val="80000"/>
              <a:buFont typeface="Wingdings" pitchFamily="2" charset="2"/>
              <a:buChar char="Ø"/>
            </a:pPr>
            <a:r>
              <a:rPr lang="en-US" sz="1400"/>
              <a:t>Client Image process.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334963"/>
            <a:ext cx="8077200" cy="6985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C00"/>
                </a:solidFill>
              </a:rPr>
              <a:t>SDDS-2000etc : Client Architecture </a:t>
            </a:r>
          </a:p>
        </p:txBody>
      </p:sp>
      <p:grpSp>
        <p:nvGrpSpPr>
          <p:cNvPr id="99332" name="Group 4"/>
          <p:cNvGrpSpPr>
            <a:grpSpLocks/>
          </p:cNvGrpSpPr>
          <p:nvPr/>
        </p:nvGrpSpPr>
        <p:grpSpPr bwMode="auto">
          <a:xfrm>
            <a:off x="1828800" y="1295400"/>
            <a:ext cx="6477000" cy="5227638"/>
            <a:chOff x="1442" y="6768"/>
            <a:chExt cx="7200" cy="6192"/>
          </a:xfrm>
        </p:grpSpPr>
        <p:sp>
          <p:nvSpPr>
            <p:cNvPr id="99333" name="AutoShape 5"/>
            <p:cNvSpPr>
              <a:spLocks noChangeArrowheads="1"/>
            </p:cNvSpPr>
            <p:nvPr/>
          </p:nvSpPr>
          <p:spPr bwMode="auto">
            <a:xfrm>
              <a:off x="1442" y="12237"/>
              <a:ext cx="7200" cy="288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635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lIns="12700" tIns="12700" rIns="12700" bIns="12700"/>
            <a:lstStyle/>
            <a:p>
              <a:pPr algn="ctr"/>
              <a:r>
                <a:rPr lang="en-US" sz="1200">
                  <a:latin typeface="Garamond" pitchFamily="18" charset="0"/>
                </a:rPr>
                <a:t>Interface : Applications - SDDS</a:t>
              </a:r>
            </a:p>
          </p:txBody>
        </p:sp>
        <p:grpSp>
          <p:nvGrpSpPr>
            <p:cNvPr id="99334" name="Group 6"/>
            <p:cNvGrpSpPr>
              <a:grpSpLocks/>
            </p:cNvGrpSpPr>
            <p:nvPr/>
          </p:nvGrpSpPr>
          <p:grpSpPr bwMode="auto">
            <a:xfrm>
              <a:off x="1730" y="6768"/>
              <a:ext cx="6768" cy="6192"/>
              <a:chOff x="1730" y="6768"/>
              <a:chExt cx="6768" cy="6192"/>
            </a:xfrm>
          </p:grpSpPr>
          <p:sp>
            <p:nvSpPr>
              <p:cNvPr id="99335" name="Text Box 7"/>
              <p:cNvSpPr txBox="1">
                <a:spLocks noChangeArrowheads="1"/>
              </p:cNvSpPr>
              <p:nvPr/>
            </p:nvSpPr>
            <p:spPr bwMode="auto">
              <a:xfrm>
                <a:off x="2882" y="8496"/>
                <a:ext cx="115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    send</a:t>
                </a:r>
              </a:p>
              <a:p>
                <a:r>
                  <a:rPr lang="en-US" sz="1200">
                    <a:latin typeface="Garamond" pitchFamily="18" charset="0"/>
                  </a:rPr>
                  <a:t>  Request</a:t>
                </a:r>
              </a:p>
            </p:txBody>
          </p:sp>
          <p:sp>
            <p:nvSpPr>
              <p:cNvPr id="99336" name="Freeform 8"/>
              <p:cNvSpPr>
                <a:spLocks/>
              </p:cNvSpPr>
              <p:nvPr/>
            </p:nvSpPr>
            <p:spPr bwMode="auto">
              <a:xfrm flipV="1">
                <a:off x="2738" y="8496"/>
                <a:ext cx="432" cy="456"/>
              </a:xfrm>
              <a:custGeom>
                <a:avLst/>
                <a:gdLst>
                  <a:gd name="T0" fmla="*/ 672 w 816"/>
                  <a:gd name="T1" fmla="*/ 0 h 456"/>
                  <a:gd name="T2" fmla="*/ 96 w 816"/>
                  <a:gd name="T3" fmla="*/ 144 h 456"/>
                  <a:gd name="T4" fmla="*/ 96 w 816"/>
                  <a:gd name="T5" fmla="*/ 288 h 456"/>
                  <a:gd name="T6" fmla="*/ 672 w 816"/>
                  <a:gd name="T7" fmla="*/ 432 h 456"/>
                  <a:gd name="T8" fmla="*/ 816 w 816"/>
                  <a:gd name="T9" fmla="*/ 432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456"/>
                  <a:gd name="T17" fmla="*/ 816 w 816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456">
                    <a:moveTo>
                      <a:pt x="672" y="0"/>
                    </a:moveTo>
                    <a:cubicBezTo>
                      <a:pt x="432" y="48"/>
                      <a:pt x="192" y="96"/>
                      <a:pt x="96" y="144"/>
                    </a:cubicBezTo>
                    <a:cubicBezTo>
                      <a:pt x="0" y="192"/>
                      <a:pt x="0" y="240"/>
                      <a:pt x="96" y="288"/>
                    </a:cubicBezTo>
                    <a:cubicBezTo>
                      <a:pt x="192" y="336"/>
                      <a:pt x="552" y="408"/>
                      <a:pt x="672" y="432"/>
                    </a:cubicBezTo>
                    <a:cubicBezTo>
                      <a:pt x="792" y="456"/>
                      <a:pt x="792" y="432"/>
                      <a:pt x="816" y="43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337" name="Freeform 9"/>
              <p:cNvSpPr>
                <a:spLocks/>
              </p:cNvSpPr>
              <p:nvPr/>
            </p:nvSpPr>
            <p:spPr bwMode="auto">
              <a:xfrm flipH="1">
                <a:off x="6770" y="8496"/>
                <a:ext cx="432" cy="456"/>
              </a:xfrm>
              <a:custGeom>
                <a:avLst/>
                <a:gdLst>
                  <a:gd name="T0" fmla="*/ 672 w 816"/>
                  <a:gd name="T1" fmla="*/ 0 h 456"/>
                  <a:gd name="T2" fmla="*/ 96 w 816"/>
                  <a:gd name="T3" fmla="*/ 144 h 456"/>
                  <a:gd name="T4" fmla="*/ 96 w 816"/>
                  <a:gd name="T5" fmla="*/ 288 h 456"/>
                  <a:gd name="T6" fmla="*/ 672 w 816"/>
                  <a:gd name="T7" fmla="*/ 432 h 456"/>
                  <a:gd name="T8" fmla="*/ 816 w 816"/>
                  <a:gd name="T9" fmla="*/ 432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456"/>
                  <a:gd name="T17" fmla="*/ 816 w 816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456">
                    <a:moveTo>
                      <a:pt x="672" y="0"/>
                    </a:moveTo>
                    <a:cubicBezTo>
                      <a:pt x="432" y="48"/>
                      <a:pt x="192" y="96"/>
                      <a:pt x="96" y="144"/>
                    </a:cubicBezTo>
                    <a:cubicBezTo>
                      <a:pt x="0" y="192"/>
                      <a:pt x="0" y="240"/>
                      <a:pt x="96" y="288"/>
                    </a:cubicBezTo>
                    <a:cubicBezTo>
                      <a:pt x="192" y="336"/>
                      <a:pt x="552" y="408"/>
                      <a:pt x="672" y="432"/>
                    </a:cubicBezTo>
                    <a:cubicBezTo>
                      <a:pt x="792" y="456"/>
                      <a:pt x="792" y="432"/>
                      <a:pt x="816" y="43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338" name="Rectangle 10"/>
              <p:cNvSpPr>
                <a:spLocks noChangeArrowheads="1"/>
              </p:cNvSpPr>
              <p:nvPr/>
            </p:nvSpPr>
            <p:spPr bwMode="auto">
              <a:xfrm>
                <a:off x="4898" y="7344"/>
                <a:ext cx="144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339" name="Text Box 11"/>
              <p:cNvSpPr txBox="1">
                <a:spLocks noChangeArrowheads="1"/>
              </p:cNvSpPr>
              <p:nvPr/>
            </p:nvSpPr>
            <p:spPr bwMode="auto">
              <a:xfrm>
                <a:off x="4898" y="7632"/>
                <a:ext cx="86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Socket</a:t>
                </a:r>
              </a:p>
            </p:txBody>
          </p:sp>
          <p:sp>
            <p:nvSpPr>
              <p:cNvPr id="99340" name="Line 12"/>
              <p:cNvSpPr>
                <a:spLocks noChangeShapeType="1"/>
              </p:cNvSpPr>
              <p:nvPr/>
            </p:nvSpPr>
            <p:spPr bwMode="auto">
              <a:xfrm>
                <a:off x="1730" y="7344"/>
                <a:ext cx="662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41" name="Line 13"/>
              <p:cNvSpPr>
                <a:spLocks noChangeShapeType="1"/>
              </p:cNvSpPr>
              <p:nvPr/>
            </p:nvSpPr>
            <p:spPr bwMode="auto">
              <a:xfrm>
                <a:off x="3314" y="7968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42" name="Line 14"/>
              <p:cNvSpPr>
                <a:spLocks noChangeShapeType="1"/>
              </p:cNvSpPr>
              <p:nvPr/>
            </p:nvSpPr>
            <p:spPr bwMode="auto">
              <a:xfrm>
                <a:off x="6626" y="7968"/>
                <a:ext cx="0" cy="6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43" name="Text Box 15"/>
              <p:cNvSpPr txBox="1">
                <a:spLocks noChangeArrowheads="1"/>
              </p:cNvSpPr>
              <p:nvPr/>
            </p:nvSpPr>
            <p:spPr bwMode="auto">
              <a:xfrm>
                <a:off x="7634" y="7056"/>
                <a:ext cx="864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Network</a:t>
                </a:r>
              </a:p>
            </p:txBody>
          </p:sp>
          <p:sp>
            <p:nvSpPr>
              <p:cNvPr id="99344" name="Line 16"/>
              <p:cNvSpPr>
                <a:spLocks noChangeShapeType="1"/>
              </p:cNvSpPr>
              <p:nvPr/>
            </p:nvSpPr>
            <p:spPr bwMode="auto">
              <a:xfrm>
                <a:off x="3458" y="11376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45" name="Text Box 17"/>
              <p:cNvSpPr txBox="1">
                <a:spLocks noChangeArrowheads="1"/>
              </p:cNvSpPr>
              <p:nvPr/>
            </p:nvSpPr>
            <p:spPr bwMode="auto">
              <a:xfrm>
                <a:off x="6338" y="10224"/>
                <a:ext cx="10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Response</a:t>
                </a:r>
              </a:p>
            </p:txBody>
          </p:sp>
          <p:sp>
            <p:nvSpPr>
              <p:cNvPr id="99346" name="Text Box 18"/>
              <p:cNvSpPr txBox="1">
                <a:spLocks noChangeArrowheads="1"/>
              </p:cNvSpPr>
              <p:nvPr/>
            </p:nvSpPr>
            <p:spPr bwMode="auto">
              <a:xfrm>
                <a:off x="2594" y="10224"/>
                <a:ext cx="10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Request</a:t>
                </a:r>
              </a:p>
            </p:txBody>
          </p:sp>
          <p:sp>
            <p:nvSpPr>
              <p:cNvPr id="99347" name="Text Box 19"/>
              <p:cNvSpPr txBox="1">
                <a:spLocks noChangeArrowheads="1"/>
              </p:cNvSpPr>
              <p:nvPr/>
            </p:nvSpPr>
            <p:spPr bwMode="auto">
              <a:xfrm>
                <a:off x="5906" y="8496"/>
                <a:ext cx="1152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Receive</a:t>
                </a:r>
              </a:p>
              <a:p>
                <a:r>
                  <a:rPr lang="en-US" sz="1200">
                    <a:latin typeface="Garamond" pitchFamily="18" charset="0"/>
                  </a:rPr>
                  <a:t>Response</a:t>
                </a:r>
              </a:p>
            </p:txBody>
          </p:sp>
          <p:sp>
            <p:nvSpPr>
              <p:cNvPr id="99348" name="Freeform 20"/>
              <p:cNvSpPr>
                <a:spLocks/>
              </p:cNvSpPr>
              <p:nvPr/>
            </p:nvSpPr>
            <p:spPr bwMode="auto">
              <a:xfrm flipH="1">
                <a:off x="3746" y="8496"/>
                <a:ext cx="432" cy="456"/>
              </a:xfrm>
              <a:custGeom>
                <a:avLst/>
                <a:gdLst>
                  <a:gd name="T0" fmla="*/ 672 w 816"/>
                  <a:gd name="T1" fmla="*/ 0 h 456"/>
                  <a:gd name="T2" fmla="*/ 96 w 816"/>
                  <a:gd name="T3" fmla="*/ 144 h 456"/>
                  <a:gd name="T4" fmla="*/ 96 w 816"/>
                  <a:gd name="T5" fmla="*/ 288 h 456"/>
                  <a:gd name="T6" fmla="*/ 672 w 816"/>
                  <a:gd name="T7" fmla="*/ 432 h 456"/>
                  <a:gd name="T8" fmla="*/ 816 w 816"/>
                  <a:gd name="T9" fmla="*/ 432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456"/>
                  <a:gd name="T17" fmla="*/ 816 w 816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456">
                    <a:moveTo>
                      <a:pt x="672" y="0"/>
                    </a:moveTo>
                    <a:cubicBezTo>
                      <a:pt x="432" y="48"/>
                      <a:pt x="192" y="96"/>
                      <a:pt x="96" y="144"/>
                    </a:cubicBezTo>
                    <a:cubicBezTo>
                      <a:pt x="0" y="192"/>
                      <a:pt x="0" y="240"/>
                      <a:pt x="96" y="288"/>
                    </a:cubicBezTo>
                    <a:cubicBezTo>
                      <a:pt x="192" y="336"/>
                      <a:pt x="552" y="408"/>
                      <a:pt x="672" y="432"/>
                    </a:cubicBezTo>
                    <a:cubicBezTo>
                      <a:pt x="792" y="456"/>
                      <a:pt x="792" y="432"/>
                      <a:pt x="816" y="43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349" name="Freeform 21"/>
              <p:cNvSpPr>
                <a:spLocks/>
              </p:cNvSpPr>
              <p:nvPr/>
            </p:nvSpPr>
            <p:spPr bwMode="auto">
              <a:xfrm flipV="1">
                <a:off x="5762" y="8496"/>
                <a:ext cx="432" cy="456"/>
              </a:xfrm>
              <a:custGeom>
                <a:avLst/>
                <a:gdLst>
                  <a:gd name="T0" fmla="*/ 672 w 816"/>
                  <a:gd name="T1" fmla="*/ 0 h 456"/>
                  <a:gd name="T2" fmla="*/ 96 w 816"/>
                  <a:gd name="T3" fmla="*/ 144 h 456"/>
                  <a:gd name="T4" fmla="*/ 96 w 816"/>
                  <a:gd name="T5" fmla="*/ 288 h 456"/>
                  <a:gd name="T6" fmla="*/ 672 w 816"/>
                  <a:gd name="T7" fmla="*/ 432 h 456"/>
                  <a:gd name="T8" fmla="*/ 816 w 816"/>
                  <a:gd name="T9" fmla="*/ 432 h 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6"/>
                  <a:gd name="T16" fmla="*/ 0 h 456"/>
                  <a:gd name="T17" fmla="*/ 816 w 816"/>
                  <a:gd name="T18" fmla="*/ 456 h 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6" h="456">
                    <a:moveTo>
                      <a:pt x="672" y="0"/>
                    </a:moveTo>
                    <a:cubicBezTo>
                      <a:pt x="432" y="48"/>
                      <a:pt x="192" y="96"/>
                      <a:pt x="96" y="144"/>
                    </a:cubicBezTo>
                    <a:cubicBezTo>
                      <a:pt x="0" y="192"/>
                      <a:pt x="0" y="240"/>
                      <a:pt x="96" y="288"/>
                    </a:cubicBezTo>
                    <a:cubicBezTo>
                      <a:pt x="192" y="336"/>
                      <a:pt x="552" y="408"/>
                      <a:pt x="672" y="432"/>
                    </a:cubicBezTo>
                    <a:cubicBezTo>
                      <a:pt x="792" y="456"/>
                      <a:pt x="792" y="432"/>
                      <a:pt x="816" y="432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9350" name="Rectangle 22"/>
              <p:cNvSpPr>
                <a:spLocks noChangeArrowheads="1"/>
              </p:cNvSpPr>
              <p:nvPr/>
            </p:nvSpPr>
            <p:spPr bwMode="auto">
              <a:xfrm>
                <a:off x="4466" y="9647"/>
                <a:ext cx="1008" cy="865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800">
                    <a:latin typeface="Garamond" pitchFamily="18" charset="0"/>
                  </a:rPr>
                  <a:t> </a:t>
                </a:r>
                <a:r>
                  <a:rPr lang="en-US" sz="1200">
                    <a:latin typeface="Garamond" pitchFamily="18" charset="0"/>
                  </a:rPr>
                  <a:t>file     i       n</a:t>
                </a:r>
              </a:p>
              <a:p>
                <a:endParaRPr lang="en-US" sz="1200">
                  <a:latin typeface="Garamond" pitchFamily="18" charset="0"/>
                </a:endParaRPr>
              </a:p>
              <a:p>
                <a:r>
                  <a:rPr lang="en-US" sz="800">
                    <a:latin typeface="Garamond" pitchFamily="18" charset="0"/>
                  </a:rPr>
                  <a:t> .....        .....</a:t>
                </a:r>
                <a:r>
                  <a:rPr lang="en-US" sz="800"/>
                  <a:t>      </a:t>
                </a:r>
                <a:endParaRPr lang="en-US" sz="1200"/>
              </a:p>
            </p:txBody>
          </p:sp>
          <p:sp>
            <p:nvSpPr>
              <p:cNvPr id="99351" name="Line 23"/>
              <p:cNvSpPr>
                <a:spLocks noChangeShapeType="1"/>
              </p:cNvSpPr>
              <p:nvPr/>
            </p:nvSpPr>
            <p:spPr bwMode="auto">
              <a:xfrm>
                <a:off x="4754" y="9648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2" name="Line 24"/>
              <p:cNvSpPr>
                <a:spLocks noChangeShapeType="1"/>
              </p:cNvSpPr>
              <p:nvPr/>
            </p:nvSpPr>
            <p:spPr bwMode="auto">
              <a:xfrm>
                <a:off x="4466" y="9936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3" name="Rectangle 25"/>
              <p:cNvSpPr>
                <a:spLocks noChangeArrowheads="1"/>
              </p:cNvSpPr>
              <p:nvPr/>
            </p:nvSpPr>
            <p:spPr bwMode="auto">
              <a:xfrm>
                <a:off x="4178" y="9360"/>
                <a:ext cx="158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Client Image</a:t>
                </a:r>
              </a:p>
            </p:txBody>
          </p:sp>
          <p:sp>
            <p:nvSpPr>
              <p:cNvPr id="99354" name="AutoShape 26"/>
              <p:cNvSpPr>
                <a:spLocks noChangeArrowheads="1"/>
              </p:cNvSpPr>
              <p:nvPr/>
            </p:nvSpPr>
            <p:spPr bwMode="auto">
              <a:xfrm>
                <a:off x="4466" y="8640"/>
                <a:ext cx="864" cy="432"/>
              </a:xfrm>
              <a:prstGeom prst="flowChartAlternateProcess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Update</a:t>
                </a:r>
              </a:p>
            </p:txBody>
          </p:sp>
          <p:sp>
            <p:nvSpPr>
              <p:cNvPr id="99355" name="Line 27"/>
              <p:cNvSpPr>
                <a:spLocks noChangeShapeType="1"/>
              </p:cNvSpPr>
              <p:nvPr/>
            </p:nvSpPr>
            <p:spPr bwMode="auto">
              <a:xfrm>
                <a:off x="5330" y="892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6" name="Line 28"/>
              <p:cNvSpPr>
                <a:spLocks noChangeShapeType="1"/>
              </p:cNvSpPr>
              <p:nvPr/>
            </p:nvSpPr>
            <p:spPr bwMode="auto">
              <a:xfrm flipV="1">
                <a:off x="4898" y="9072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non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7" name="Line 29"/>
              <p:cNvSpPr>
                <a:spLocks noChangeShapeType="1"/>
              </p:cNvSpPr>
              <p:nvPr/>
            </p:nvSpPr>
            <p:spPr bwMode="auto">
              <a:xfrm>
                <a:off x="5042" y="7632"/>
                <a:ext cx="23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8" name="Line 30"/>
              <p:cNvSpPr>
                <a:spLocks noChangeShapeType="1"/>
              </p:cNvSpPr>
              <p:nvPr/>
            </p:nvSpPr>
            <p:spPr bwMode="auto">
              <a:xfrm flipH="1">
                <a:off x="2594" y="7632"/>
                <a:ext cx="230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59" name="Line 31"/>
              <p:cNvSpPr>
                <a:spLocks noChangeShapeType="1"/>
              </p:cNvSpPr>
              <p:nvPr/>
            </p:nvSpPr>
            <p:spPr bwMode="auto">
              <a:xfrm flipV="1">
                <a:off x="7346" y="7632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0" name="Line 32"/>
              <p:cNvSpPr>
                <a:spLocks noChangeShapeType="1"/>
              </p:cNvSpPr>
              <p:nvPr/>
            </p:nvSpPr>
            <p:spPr bwMode="auto">
              <a:xfrm>
                <a:off x="5042" y="7920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1" name="Line 33"/>
              <p:cNvSpPr>
                <a:spLocks noChangeShapeType="1"/>
              </p:cNvSpPr>
              <p:nvPr/>
            </p:nvSpPr>
            <p:spPr bwMode="auto">
              <a:xfrm>
                <a:off x="3314" y="7920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2" name="Line 34"/>
              <p:cNvSpPr>
                <a:spLocks noChangeShapeType="1"/>
              </p:cNvSpPr>
              <p:nvPr/>
            </p:nvSpPr>
            <p:spPr bwMode="auto">
              <a:xfrm flipV="1">
                <a:off x="2594" y="7632"/>
                <a:ext cx="0" cy="302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3" name="AutoShape 35"/>
              <p:cNvSpPr>
                <a:spLocks noChangeArrowheads="1"/>
              </p:cNvSpPr>
              <p:nvPr/>
            </p:nvSpPr>
            <p:spPr bwMode="auto">
              <a:xfrm>
                <a:off x="3026" y="9504"/>
                <a:ext cx="864" cy="576"/>
              </a:xfrm>
              <a:prstGeom prst="flowChartAlternateProcess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Server Address</a:t>
                </a:r>
              </a:p>
            </p:txBody>
          </p:sp>
          <p:sp>
            <p:nvSpPr>
              <p:cNvPr id="99364" name="Line 36"/>
              <p:cNvSpPr>
                <a:spLocks noChangeShapeType="1"/>
              </p:cNvSpPr>
              <p:nvPr/>
            </p:nvSpPr>
            <p:spPr bwMode="auto">
              <a:xfrm>
                <a:off x="3458" y="907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non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5" name="Line 37"/>
              <p:cNvSpPr>
                <a:spLocks noChangeShapeType="1"/>
              </p:cNvSpPr>
              <p:nvPr/>
            </p:nvSpPr>
            <p:spPr bwMode="auto">
              <a:xfrm>
                <a:off x="3890" y="9792"/>
                <a:ext cx="57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6" name="Line 38"/>
              <p:cNvSpPr>
                <a:spLocks noChangeShapeType="1"/>
              </p:cNvSpPr>
              <p:nvPr/>
            </p:nvSpPr>
            <p:spPr bwMode="auto">
              <a:xfrm>
                <a:off x="2594" y="10656"/>
                <a:ext cx="475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7" name="AutoShape 39"/>
              <p:cNvSpPr>
                <a:spLocks noChangeArrowheads="1"/>
              </p:cNvSpPr>
              <p:nvPr/>
            </p:nvSpPr>
            <p:spPr bwMode="auto">
              <a:xfrm>
                <a:off x="2882" y="10800"/>
                <a:ext cx="1152" cy="576"/>
              </a:xfrm>
              <a:prstGeom prst="flowChartAlternateProcess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Receive</a:t>
                </a:r>
              </a:p>
              <a:p>
                <a:pPr algn="ctr"/>
                <a:r>
                  <a:rPr lang="en-US" sz="1200">
                    <a:latin typeface="Garamond" pitchFamily="18" charset="0"/>
                  </a:rPr>
                  <a:t>Request</a:t>
                </a:r>
              </a:p>
            </p:txBody>
          </p:sp>
          <p:sp>
            <p:nvSpPr>
              <p:cNvPr id="99368" name="AutoShape 40"/>
              <p:cNvSpPr>
                <a:spLocks noChangeArrowheads="1"/>
              </p:cNvSpPr>
              <p:nvPr/>
            </p:nvSpPr>
            <p:spPr bwMode="auto">
              <a:xfrm>
                <a:off x="5906" y="10800"/>
                <a:ext cx="1152" cy="576"/>
              </a:xfrm>
              <a:prstGeom prst="flowChartAlternateProcess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Return</a:t>
                </a:r>
              </a:p>
              <a:p>
                <a:pPr algn="ctr"/>
                <a:r>
                  <a:rPr lang="en-US" sz="1200">
                    <a:latin typeface="Garamond" pitchFamily="18" charset="0"/>
                  </a:rPr>
                  <a:t>Response</a:t>
                </a:r>
              </a:p>
            </p:txBody>
          </p:sp>
          <p:sp>
            <p:nvSpPr>
              <p:cNvPr id="99369" name="Line 41"/>
              <p:cNvSpPr>
                <a:spLocks noChangeShapeType="1"/>
              </p:cNvSpPr>
              <p:nvPr/>
            </p:nvSpPr>
            <p:spPr bwMode="auto">
              <a:xfrm>
                <a:off x="3314" y="6912"/>
                <a:ext cx="0" cy="43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0" name="Line 42"/>
              <p:cNvSpPr>
                <a:spLocks noChangeShapeType="1"/>
              </p:cNvSpPr>
              <p:nvPr/>
            </p:nvSpPr>
            <p:spPr bwMode="auto">
              <a:xfrm>
                <a:off x="6482" y="9216"/>
                <a:ext cx="0" cy="158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1" name="Rectangle 43"/>
              <p:cNvSpPr>
                <a:spLocks noChangeArrowheads="1"/>
              </p:cNvSpPr>
              <p:nvPr/>
            </p:nvSpPr>
            <p:spPr bwMode="auto">
              <a:xfrm>
                <a:off x="4322" y="10800"/>
                <a:ext cx="1296" cy="1009"/>
              </a:xfrm>
              <a:prstGeom prst="rect">
                <a:avLst/>
              </a:prstGeom>
              <a:solidFill>
                <a:srgbClr val="F2F2F2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800">
                    <a:latin typeface="Garamond" pitchFamily="18" charset="0"/>
                  </a:rPr>
                  <a:t>   Id_Req         Id_App</a:t>
                </a:r>
              </a:p>
              <a:p>
                <a:r>
                  <a:rPr lang="en-US" sz="800"/>
                  <a:t> </a:t>
                </a:r>
              </a:p>
              <a:p>
                <a:r>
                  <a:rPr lang="en-US" sz="800"/>
                  <a:t> ...             .....</a:t>
                </a:r>
                <a:endParaRPr lang="en-US" sz="1200"/>
              </a:p>
            </p:txBody>
          </p:sp>
          <p:sp>
            <p:nvSpPr>
              <p:cNvPr id="99372" name="Line 44"/>
              <p:cNvSpPr>
                <a:spLocks noChangeShapeType="1"/>
              </p:cNvSpPr>
              <p:nvPr/>
            </p:nvSpPr>
            <p:spPr bwMode="auto">
              <a:xfrm>
                <a:off x="4898" y="10800"/>
                <a:ext cx="0" cy="10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3" name="Line 45"/>
              <p:cNvSpPr>
                <a:spLocks noChangeShapeType="1"/>
              </p:cNvSpPr>
              <p:nvPr/>
            </p:nvSpPr>
            <p:spPr bwMode="auto">
              <a:xfrm>
                <a:off x="4322" y="11088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4" name="Line 46"/>
              <p:cNvSpPr>
                <a:spLocks noChangeShapeType="1"/>
              </p:cNvSpPr>
              <p:nvPr/>
            </p:nvSpPr>
            <p:spPr bwMode="auto">
              <a:xfrm>
                <a:off x="4034" y="11088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5" name="Rectangle 47"/>
              <p:cNvSpPr>
                <a:spLocks noChangeArrowheads="1"/>
              </p:cNvSpPr>
              <p:nvPr/>
            </p:nvSpPr>
            <p:spPr bwMode="auto">
              <a:xfrm>
                <a:off x="4034" y="11952"/>
                <a:ext cx="1872" cy="2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Queuing system</a:t>
                </a:r>
              </a:p>
            </p:txBody>
          </p:sp>
          <p:sp>
            <p:nvSpPr>
              <p:cNvPr id="99376" name="Text Box 48"/>
              <p:cNvSpPr txBox="1">
                <a:spLocks noChangeArrowheads="1"/>
              </p:cNvSpPr>
              <p:nvPr/>
            </p:nvSpPr>
            <p:spPr bwMode="auto">
              <a:xfrm>
                <a:off x="3314" y="7920"/>
                <a:ext cx="10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Request</a:t>
                </a:r>
              </a:p>
            </p:txBody>
          </p:sp>
          <p:sp>
            <p:nvSpPr>
              <p:cNvPr id="99377" name="Text Box 49"/>
              <p:cNvSpPr txBox="1">
                <a:spLocks noChangeArrowheads="1"/>
              </p:cNvSpPr>
              <p:nvPr/>
            </p:nvSpPr>
            <p:spPr bwMode="auto">
              <a:xfrm>
                <a:off x="5618" y="7920"/>
                <a:ext cx="1008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200">
                    <a:latin typeface="Garamond" pitchFamily="18" charset="0"/>
                  </a:rPr>
                  <a:t>Response</a:t>
                </a:r>
              </a:p>
            </p:txBody>
          </p:sp>
          <p:sp>
            <p:nvSpPr>
              <p:cNvPr id="99378" name="Line 50"/>
              <p:cNvSpPr>
                <a:spLocks noChangeShapeType="1"/>
              </p:cNvSpPr>
              <p:nvPr/>
            </p:nvSpPr>
            <p:spPr bwMode="auto">
              <a:xfrm>
                <a:off x="3458" y="10083"/>
                <a:ext cx="0" cy="7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med"/>
                <a:tailEnd type="non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79" name="Line 51"/>
              <p:cNvSpPr>
                <a:spLocks noChangeShapeType="1"/>
              </p:cNvSpPr>
              <p:nvPr/>
            </p:nvSpPr>
            <p:spPr bwMode="auto">
              <a:xfrm>
                <a:off x="6482" y="11376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0" name="Rectangle 52"/>
              <p:cNvSpPr>
                <a:spLocks noChangeArrowheads="1"/>
              </p:cNvSpPr>
              <p:nvPr/>
            </p:nvSpPr>
            <p:spPr bwMode="auto">
              <a:xfrm>
                <a:off x="4034" y="12672"/>
                <a:ext cx="1872" cy="2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Applications</a:t>
                </a:r>
              </a:p>
            </p:txBody>
          </p:sp>
          <p:sp>
            <p:nvSpPr>
              <p:cNvPr id="99381" name="AutoShape 53"/>
              <p:cNvSpPr>
                <a:spLocks noChangeArrowheads="1"/>
              </p:cNvSpPr>
              <p:nvPr/>
            </p:nvSpPr>
            <p:spPr bwMode="auto">
              <a:xfrm>
                <a:off x="3746" y="6768"/>
                <a:ext cx="1152" cy="432"/>
              </a:xfrm>
              <a:prstGeom prst="flowChartAlternate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200">
                    <a:latin typeface="Garamond" pitchFamily="18" charset="0"/>
                  </a:rPr>
                  <a:t>Server </a:t>
                </a:r>
              </a:p>
            </p:txBody>
          </p:sp>
          <p:sp>
            <p:nvSpPr>
              <p:cNvPr id="99382" name="Line 54"/>
              <p:cNvSpPr>
                <a:spLocks noChangeShapeType="1"/>
              </p:cNvSpPr>
              <p:nvPr/>
            </p:nvSpPr>
            <p:spPr bwMode="auto">
              <a:xfrm>
                <a:off x="4322" y="7200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83" name="Line 55"/>
              <p:cNvSpPr>
                <a:spLocks noChangeShapeType="1"/>
              </p:cNvSpPr>
              <p:nvPr/>
            </p:nvSpPr>
            <p:spPr bwMode="auto">
              <a:xfrm>
                <a:off x="5121" y="9724"/>
                <a:ext cx="0" cy="86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0350"/>
            <a:ext cx="8153400" cy="6985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CC00"/>
                </a:solidFill>
              </a:rPr>
              <a:t>SDDS-2000etc : Server Architecture 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4572000" y="1295400"/>
            <a:ext cx="1193800" cy="3143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Bucket SDDS</a:t>
            </a:r>
          </a:p>
        </p:txBody>
      </p:sp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2819400" y="2133600"/>
            <a:ext cx="1135063" cy="36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Insertion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3954463" y="2133600"/>
            <a:ext cx="1135062" cy="36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Search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089525" y="2133600"/>
            <a:ext cx="1135063" cy="36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Update</a:t>
            </a:r>
          </a:p>
        </p:txBody>
      </p:sp>
      <p:sp>
        <p:nvSpPr>
          <p:cNvPr id="100359" name="Text Box 7"/>
          <p:cNvSpPr txBox="1">
            <a:spLocks noChangeArrowheads="1"/>
          </p:cNvSpPr>
          <p:nvPr/>
        </p:nvSpPr>
        <p:spPr bwMode="auto">
          <a:xfrm>
            <a:off x="6224588" y="2133600"/>
            <a:ext cx="1135062" cy="363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Delete</a:t>
            </a:r>
          </a:p>
        </p:txBody>
      </p:sp>
      <p:sp>
        <p:nvSpPr>
          <p:cNvPr id="100360" name="Text Box 8"/>
          <p:cNvSpPr txBox="1">
            <a:spLocks noChangeArrowheads="1"/>
          </p:cNvSpPr>
          <p:nvPr/>
        </p:nvSpPr>
        <p:spPr bwMode="auto">
          <a:xfrm>
            <a:off x="3476625" y="3579813"/>
            <a:ext cx="1135063" cy="363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Garamond" pitchFamily="18" charset="0"/>
              </a:rPr>
              <a:t>W.Thread 1</a:t>
            </a:r>
          </a:p>
        </p:txBody>
      </p:sp>
      <p:sp>
        <p:nvSpPr>
          <p:cNvPr id="100361" name="Text Box 9"/>
          <p:cNvSpPr txBox="1">
            <a:spLocks noChangeArrowheads="1"/>
          </p:cNvSpPr>
          <p:nvPr/>
        </p:nvSpPr>
        <p:spPr bwMode="auto">
          <a:xfrm>
            <a:off x="5634038" y="3579813"/>
            <a:ext cx="1135062" cy="3635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Garamond" pitchFamily="18" charset="0"/>
              </a:rPr>
              <a:t>W.Thread 4</a:t>
            </a:r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>
            <a:off x="3249613" y="3457575"/>
            <a:ext cx="0" cy="2185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3" name="Line 11"/>
          <p:cNvSpPr>
            <a:spLocks noChangeShapeType="1"/>
          </p:cNvSpPr>
          <p:nvPr/>
        </p:nvSpPr>
        <p:spPr bwMode="auto">
          <a:xfrm>
            <a:off x="3249613" y="3457575"/>
            <a:ext cx="3746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>
            <a:off x="6996113" y="3457575"/>
            <a:ext cx="0" cy="21859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4838700" y="3457575"/>
            <a:ext cx="5683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/>
              <a:t>…</a:t>
            </a:r>
          </a:p>
        </p:txBody>
      </p:sp>
      <p:sp>
        <p:nvSpPr>
          <p:cNvPr id="100366" name="Oval 14"/>
          <p:cNvSpPr>
            <a:spLocks noChangeArrowheads="1"/>
          </p:cNvSpPr>
          <p:nvPr/>
        </p:nvSpPr>
        <p:spPr bwMode="auto">
          <a:xfrm>
            <a:off x="4044950" y="2851150"/>
            <a:ext cx="2270125" cy="4857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Request Analysis</a:t>
            </a:r>
          </a:p>
        </p:txBody>
      </p:sp>
      <p:sp>
        <p:nvSpPr>
          <p:cNvPr id="100367" name="AutoShape 15"/>
          <p:cNvSpPr>
            <a:spLocks noChangeArrowheads="1"/>
          </p:cNvSpPr>
          <p:nvPr/>
        </p:nvSpPr>
        <p:spPr bwMode="auto">
          <a:xfrm>
            <a:off x="4953000" y="1600200"/>
            <a:ext cx="339725" cy="533400"/>
          </a:xfrm>
          <a:prstGeom prst="upDownArrow">
            <a:avLst>
              <a:gd name="adj1" fmla="val 50000"/>
              <a:gd name="adj2" fmla="val 31402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368" name="Line 16"/>
          <p:cNvSpPr>
            <a:spLocks noChangeShapeType="1"/>
          </p:cNvSpPr>
          <p:nvPr/>
        </p:nvSpPr>
        <p:spPr bwMode="auto">
          <a:xfrm flipV="1">
            <a:off x="4044950" y="3214688"/>
            <a:ext cx="112713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69" name="Line 17"/>
          <p:cNvSpPr>
            <a:spLocks noChangeShapeType="1"/>
          </p:cNvSpPr>
          <p:nvPr/>
        </p:nvSpPr>
        <p:spPr bwMode="auto">
          <a:xfrm flipH="1" flipV="1">
            <a:off x="6088063" y="3214688"/>
            <a:ext cx="112712" cy="36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0" name="Line 18"/>
          <p:cNvSpPr>
            <a:spLocks noChangeShapeType="1"/>
          </p:cNvSpPr>
          <p:nvPr/>
        </p:nvSpPr>
        <p:spPr bwMode="auto">
          <a:xfrm flipV="1">
            <a:off x="5180013" y="2608263"/>
            <a:ext cx="0" cy="2428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3703638" y="2608263"/>
            <a:ext cx="0" cy="971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2" name="Line 20"/>
          <p:cNvSpPr>
            <a:spLocks noChangeShapeType="1"/>
          </p:cNvSpPr>
          <p:nvPr/>
        </p:nvSpPr>
        <p:spPr bwMode="auto">
          <a:xfrm>
            <a:off x="6542088" y="2608263"/>
            <a:ext cx="0" cy="971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5065713" y="4186238"/>
            <a:ext cx="114300" cy="485775"/>
          </a:xfrm>
          <a:prstGeom prst="rect">
            <a:avLst/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374" name="Line 22"/>
          <p:cNvSpPr>
            <a:spLocks noChangeShapeType="1"/>
          </p:cNvSpPr>
          <p:nvPr/>
        </p:nvSpPr>
        <p:spPr bwMode="auto">
          <a:xfrm>
            <a:off x="4044950" y="3943350"/>
            <a:ext cx="1020763" cy="242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5" name="Line 23"/>
          <p:cNvSpPr>
            <a:spLocks noChangeShapeType="1"/>
          </p:cNvSpPr>
          <p:nvPr/>
        </p:nvSpPr>
        <p:spPr bwMode="auto">
          <a:xfrm flipV="1">
            <a:off x="5180013" y="3943350"/>
            <a:ext cx="1020762" cy="2428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76" name="Text Box 24"/>
          <p:cNvSpPr txBox="1">
            <a:spLocks noChangeArrowheads="1"/>
          </p:cNvSpPr>
          <p:nvPr/>
        </p:nvSpPr>
        <p:spPr bwMode="auto">
          <a:xfrm>
            <a:off x="5180013" y="4308475"/>
            <a:ext cx="1135062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Queuing system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4498975" y="4792663"/>
            <a:ext cx="1249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pPr algn="ctr"/>
            <a:r>
              <a:rPr lang="en-US" sz="1200">
                <a:latin typeface="Garamond" pitchFamily="18" charset="0"/>
              </a:rPr>
              <a:t>Listen Thread</a:t>
            </a:r>
          </a:p>
        </p:txBody>
      </p:sp>
      <p:sp>
        <p:nvSpPr>
          <p:cNvPr id="100378" name="Freeform 26"/>
          <p:cNvSpPr>
            <a:spLocks/>
          </p:cNvSpPr>
          <p:nvPr/>
        </p:nvSpPr>
        <p:spPr bwMode="auto">
          <a:xfrm>
            <a:off x="4384675" y="4773613"/>
            <a:ext cx="341313" cy="384175"/>
          </a:xfrm>
          <a:custGeom>
            <a:avLst/>
            <a:gdLst>
              <a:gd name="T0" fmla="*/ 672 w 816"/>
              <a:gd name="T1" fmla="*/ 0 h 456"/>
              <a:gd name="T2" fmla="*/ 96 w 816"/>
              <a:gd name="T3" fmla="*/ 144 h 456"/>
              <a:gd name="T4" fmla="*/ 96 w 816"/>
              <a:gd name="T5" fmla="*/ 288 h 456"/>
              <a:gd name="T6" fmla="*/ 672 w 816"/>
              <a:gd name="T7" fmla="*/ 432 h 456"/>
              <a:gd name="T8" fmla="*/ 816 w 816"/>
              <a:gd name="T9" fmla="*/ 432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456"/>
              <a:gd name="T17" fmla="*/ 816 w 816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456">
                <a:moveTo>
                  <a:pt x="672" y="0"/>
                </a:moveTo>
                <a:cubicBezTo>
                  <a:pt x="432" y="48"/>
                  <a:pt x="192" y="96"/>
                  <a:pt x="96" y="144"/>
                </a:cubicBezTo>
                <a:cubicBezTo>
                  <a:pt x="0" y="192"/>
                  <a:pt x="0" y="240"/>
                  <a:pt x="96" y="288"/>
                </a:cubicBezTo>
                <a:cubicBezTo>
                  <a:pt x="192" y="336"/>
                  <a:pt x="552" y="408"/>
                  <a:pt x="672" y="432"/>
                </a:cubicBezTo>
                <a:cubicBezTo>
                  <a:pt x="792" y="456"/>
                  <a:pt x="792" y="432"/>
                  <a:pt x="816" y="4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0379" name="Freeform 27"/>
          <p:cNvSpPr>
            <a:spLocks/>
          </p:cNvSpPr>
          <p:nvPr/>
        </p:nvSpPr>
        <p:spPr bwMode="auto">
          <a:xfrm flipH="1" flipV="1">
            <a:off x="5519738" y="4773613"/>
            <a:ext cx="341312" cy="384175"/>
          </a:xfrm>
          <a:custGeom>
            <a:avLst/>
            <a:gdLst>
              <a:gd name="T0" fmla="*/ 672 w 816"/>
              <a:gd name="T1" fmla="*/ 0 h 456"/>
              <a:gd name="T2" fmla="*/ 96 w 816"/>
              <a:gd name="T3" fmla="*/ 144 h 456"/>
              <a:gd name="T4" fmla="*/ 96 w 816"/>
              <a:gd name="T5" fmla="*/ 288 h 456"/>
              <a:gd name="T6" fmla="*/ 672 w 816"/>
              <a:gd name="T7" fmla="*/ 432 h 456"/>
              <a:gd name="T8" fmla="*/ 816 w 816"/>
              <a:gd name="T9" fmla="*/ 432 h 4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456"/>
              <a:gd name="T17" fmla="*/ 816 w 816"/>
              <a:gd name="T18" fmla="*/ 456 h 4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456">
                <a:moveTo>
                  <a:pt x="672" y="0"/>
                </a:moveTo>
                <a:cubicBezTo>
                  <a:pt x="432" y="48"/>
                  <a:pt x="192" y="96"/>
                  <a:pt x="96" y="144"/>
                </a:cubicBezTo>
                <a:cubicBezTo>
                  <a:pt x="0" y="192"/>
                  <a:pt x="0" y="240"/>
                  <a:pt x="96" y="288"/>
                </a:cubicBezTo>
                <a:cubicBezTo>
                  <a:pt x="192" y="336"/>
                  <a:pt x="552" y="408"/>
                  <a:pt x="672" y="432"/>
                </a:cubicBezTo>
                <a:cubicBezTo>
                  <a:pt x="792" y="456"/>
                  <a:pt x="792" y="432"/>
                  <a:pt x="816" y="43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5065713" y="5157788"/>
            <a:ext cx="114300" cy="728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0381" name="Text Box 29"/>
          <p:cNvSpPr txBox="1">
            <a:spLocks noChangeArrowheads="1"/>
          </p:cNvSpPr>
          <p:nvPr/>
        </p:nvSpPr>
        <p:spPr bwMode="auto">
          <a:xfrm>
            <a:off x="5180013" y="5400675"/>
            <a:ext cx="6810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Garamond" pitchFamily="18" charset="0"/>
              </a:rPr>
              <a:t>Socket</a:t>
            </a:r>
          </a:p>
        </p:txBody>
      </p:sp>
      <p:sp>
        <p:nvSpPr>
          <p:cNvPr id="100382" name="Line 30"/>
          <p:cNvSpPr>
            <a:spLocks noChangeShapeType="1"/>
          </p:cNvSpPr>
          <p:nvPr/>
        </p:nvSpPr>
        <p:spPr bwMode="auto">
          <a:xfrm>
            <a:off x="3249613" y="5643563"/>
            <a:ext cx="1816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3" name="Line 31"/>
          <p:cNvSpPr>
            <a:spLocks noChangeShapeType="1"/>
          </p:cNvSpPr>
          <p:nvPr/>
        </p:nvSpPr>
        <p:spPr bwMode="auto">
          <a:xfrm>
            <a:off x="5180013" y="5643563"/>
            <a:ext cx="18161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4" name="Line 32"/>
          <p:cNvSpPr>
            <a:spLocks noChangeShapeType="1"/>
          </p:cNvSpPr>
          <p:nvPr/>
        </p:nvSpPr>
        <p:spPr bwMode="auto">
          <a:xfrm>
            <a:off x="2568575" y="5886450"/>
            <a:ext cx="5221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5" name="AutoShape 33"/>
          <p:cNvSpPr>
            <a:spLocks noChangeArrowheads="1"/>
          </p:cNvSpPr>
          <p:nvPr/>
        </p:nvSpPr>
        <p:spPr bwMode="auto">
          <a:xfrm>
            <a:off x="5407025" y="6129338"/>
            <a:ext cx="908050" cy="365125"/>
          </a:xfrm>
          <a:prstGeom prst="flowChartAlternateProcess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Client</a:t>
            </a:r>
          </a:p>
        </p:txBody>
      </p:sp>
      <p:sp>
        <p:nvSpPr>
          <p:cNvPr id="100386" name="Line 34"/>
          <p:cNvSpPr>
            <a:spLocks noChangeShapeType="1"/>
          </p:cNvSpPr>
          <p:nvPr/>
        </p:nvSpPr>
        <p:spPr bwMode="auto">
          <a:xfrm>
            <a:off x="5861050" y="5886450"/>
            <a:ext cx="0" cy="2428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7" name="Line 35"/>
          <p:cNvSpPr>
            <a:spLocks noChangeShapeType="1"/>
          </p:cNvSpPr>
          <p:nvPr/>
        </p:nvSpPr>
        <p:spPr bwMode="auto">
          <a:xfrm>
            <a:off x="3590925" y="3943350"/>
            <a:ext cx="0" cy="14573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88" name="Line 36"/>
          <p:cNvSpPr>
            <a:spLocks noChangeShapeType="1"/>
          </p:cNvSpPr>
          <p:nvPr/>
        </p:nvSpPr>
        <p:spPr bwMode="auto">
          <a:xfrm>
            <a:off x="3590925" y="5400675"/>
            <a:ext cx="14747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0389" name="Line 37"/>
          <p:cNvSpPr>
            <a:spLocks noChangeShapeType="1"/>
          </p:cNvSpPr>
          <p:nvPr/>
        </p:nvSpPr>
        <p:spPr bwMode="auto">
          <a:xfrm>
            <a:off x="6654800" y="3943350"/>
            <a:ext cx="0" cy="145732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0" name="Line 38"/>
          <p:cNvSpPr>
            <a:spLocks noChangeShapeType="1"/>
          </p:cNvSpPr>
          <p:nvPr/>
        </p:nvSpPr>
        <p:spPr bwMode="auto">
          <a:xfrm>
            <a:off x="5180013" y="5400675"/>
            <a:ext cx="1474787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sm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1" name="Text Box 39"/>
          <p:cNvSpPr txBox="1">
            <a:spLocks noChangeArrowheads="1"/>
          </p:cNvSpPr>
          <p:nvPr/>
        </p:nvSpPr>
        <p:spPr bwMode="auto">
          <a:xfrm>
            <a:off x="7223125" y="5603875"/>
            <a:ext cx="8540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Garamond" pitchFamily="18" charset="0"/>
              </a:rPr>
              <a:t>Network</a:t>
            </a:r>
          </a:p>
        </p:txBody>
      </p:sp>
      <p:sp>
        <p:nvSpPr>
          <p:cNvPr id="100392" name="Line 40"/>
          <p:cNvSpPr>
            <a:spLocks noChangeShapeType="1"/>
          </p:cNvSpPr>
          <p:nvPr/>
        </p:nvSpPr>
        <p:spPr bwMode="auto">
          <a:xfrm>
            <a:off x="6553200" y="5867400"/>
            <a:ext cx="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393" name="Text Box 41"/>
          <p:cNvSpPr txBox="1">
            <a:spLocks noChangeArrowheads="1"/>
          </p:cNvSpPr>
          <p:nvPr/>
        </p:nvSpPr>
        <p:spPr bwMode="auto">
          <a:xfrm>
            <a:off x="6400800" y="6096000"/>
            <a:ext cx="15890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>
                <a:latin typeface="Garamond" pitchFamily="18" charset="0"/>
              </a:rPr>
              <a:t>client Request</a:t>
            </a:r>
          </a:p>
          <a:p>
            <a:endParaRPr lang="en-US" sz="1200">
              <a:latin typeface="Garamond" pitchFamily="18" charset="0"/>
            </a:endParaRPr>
          </a:p>
        </p:txBody>
      </p:sp>
      <p:sp>
        <p:nvSpPr>
          <p:cNvPr id="100394" name="Text Box 42"/>
          <p:cNvSpPr txBox="1">
            <a:spLocks noChangeArrowheads="1"/>
          </p:cNvSpPr>
          <p:nvPr/>
        </p:nvSpPr>
        <p:spPr bwMode="auto">
          <a:xfrm>
            <a:off x="5861050" y="5157788"/>
            <a:ext cx="793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Garamond" pitchFamily="18" charset="0"/>
              </a:rPr>
              <a:t>Response</a:t>
            </a:r>
          </a:p>
        </p:txBody>
      </p:sp>
      <p:sp>
        <p:nvSpPr>
          <p:cNvPr id="100395" name="Text Box 43"/>
          <p:cNvSpPr txBox="1">
            <a:spLocks noChangeArrowheads="1"/>
          </p:cNvSpPr>
          <p:nvPr/>
        </p:nvSpPr>
        <p:spPr bwMode="auto">
          <a:xfrm>
            <a:off x="3590925" y="5157788"/>
            <a:ext cx="7937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latin typeface="Garamond" pitchFamily="18" charset="0"/>
              </a:rPr>
              <a:t>Response</a:t>
            </a:r>
          </a:p>
        </p:txBody>
      </p:sp>
      <p:sp>
        <p:nvSpPr>
          <p:cNvPr id="100396" name="Text Box 44"/>
          <p:cNvSpPr txBox="1">
            <a:spLocks noChangeArrowheads="1"/>
          </p:cNvSpPr>
          <p:nvPr/>
        </p:nvSpPr>
        <p:spPr bwMode="auto">
          <a:xfrm>
            <a:off x="228600" y="2971800"/>
            <a:ext cx="17526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600"/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Listen Thread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 Queuing system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Work Thread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Local process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Forward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1400"/>
              <a:t>Response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reeform 3"/>
          <p:cNvSpPr>
            <a:spLocks/>
          </p:cNvSpPr>
          <p:nvPr/>
        </p:nvSpPr>
        <p:spPr bwMode="auto">
          <a:xfrm>
            <a:off x="3492500" y="3068638"/>
            <a:ext cx="457200" cy="274637"/>
          </a:xfrm>
          <a:custGeom>
            <a:avLst/>
            <a:gdLst>
              <a:gd name="T0" fmla="*/ 72 w 720"/>
              <a:gd name="T1" fmla="*/ 0 h 431"/>
              <a:gd name="T2" fmla="*/ 58 w 720"/>
              <a:gd name="T3" fmla="*/ 2 h 431"/>
              <a:gd name="T4" fmla="*/ 43 w 720"/>
              <a:gd name="T5" fmla="*/ 4 h 431"/>
              <a:gd name="T6" fmla="*/ 31 w 720"/>
              <a:gd name="T7" fmla="*/ 12 h 431"/>
              <a:gd name="T8" fmla="*/ 22 w 720"/>
              <a:gd name="T9" fmla="*/ 21 h 431"/>
              <a:gd name="T10" fmla="*/ 12 w 720"/>
              <a:gd name="T11" fmla="*/ 31 h 431"/>
              <a:gd name="T12" fmla="*/ 5 w 720"/>
              <a:gd name="T13" fmla="*/ 43 h 431"/>
              <a:gd name="T14" fmla="*/ 2 w 720"/>
              <a:gd name="T15" fmla="*/ 57 h 431"/>
              <a:gd name="T16" fmla="*/ 0 w 720"/>
              <a:gd name="T17" fmla="*/ 72 h 431"/>
              <a:gd name="T18" fmla="*/ 0 w 720"/>
              <a:gd name="T19" fmla="*/ 359 h 431"/>
              <a:gd name="T20" fmla="*/ 2 w 720"/>
              <a:gd name="T21" fmla="*/ 374 h 431"/>
              <a:gd name="T22" fmla="*/ 5 w 720"/>
              <a:gd name="T23" fmla="*/ 388 h 431"/>
              <a:gd name="T24" fmla="*/ 12 w 720"/>
              <a:gd name="T25" fmla="*/ 400 h 431"/>
              <a:gd name="T26" fmla="*/ 22 w 720"/>
              <a:gd name="T27" fmla="*/ 410 h 431"/>
              <a:gd name="T28" fmla="*/ 31 w 720"/>
              <a:gd name="T29" fmla="*/ 419 h 431"/>
              <a:gd name="T30" fmla="*/ 43 w 720"/>
              <a:gd name="T31" fmla="*/ 427 h 431"/>
              <a:gd name="T32" fmla="*/ 58 w 720"/>
              <a:gd name="T33" fmla="*/ 429 h 431"/>
              <a:gd name="T34" fmla="*/ 72 w 720"/>
              <a:gd name="T35" fmla="*/ 431 h 431"/>
              <a:gd name="T36" fmla="*/ 648 w 720"/>
              <a:gd name="T37" fmla="*/ 431 h 431"/>
              <a:gd name="T38" fmla="*/ 662 w 720"/>
              <a:gd name="T39" fmla="*/ 429 h 431"/>
              <a:gd name="T40" fmla="*/ 677 w 720"/>
              <a:gd name="T41" fmla="*/ 427 h 431"/>
              <a:gd name="T42" fmla="*/ 689 w 720"/>
              <a:gd name="T43" fmla="*/ 419 h 431"/>
              <a:gd name="T44" fmla="*/ 698 w 720"/>
              <a:gd name="T45" fmla="*/ 410 h 431"/>
              <a:gd name="T46" fmla="*/ 708 w 720"/>
              <a:gd name="T47" fmla="*/ 400 h 431"/>
              <a:gd name="T48" fmla="*/ 715 w 720"/>
              <a:gd name="T49" fmla="*/ 388 h 431"/>
              <a:gd name="T50" fmla="*/ 718 w 720"/>
              <a:gd name="T51" fmla="*/ 374 h 431"/>
              <a:gd name="T52" fmla="*/ 720 w 720"/>
              <a:gd name="T53" fmla="*/ 359 h 431"/>
              <a:gd name="T54" fmla="*/ 720 w 720"/>
              <a:gd name="T55" fmla="*/ 72 h 431"/>
              <a:gd name="T56" fmla="*/ 718 w 720"/>
              <a:gd name="T57" fmla="*/ 57 h 431"/>
              <a:gd name="T58" fmla="*/ 715 w 720"/>
              <a:gd name="T59" fmla="*/ 43 h 431"/>
              <a:gd name="T60" fmla="*/ 708 w 720"/>
              <a:gd name="T61" fmla="*/ 31 h 431"/>
              <a:gd name="T62" fmla="*/ 698 w 720"/>
              <a:gd name="T63" fmla="*/ 21 h 431"/>
              <a:gd name="T64" fmla="*/ 689 w 720"/>
              <a:gd name="T65" fmla="*/ 12 h 431"/>
              <a:gd name="T66" fmla="*/ 677 w 720"/>
              <a:gd name="T67" fmla="*/ 4 h 431"/>
              <a:gd name="T68" fmla="*/ 662 w 720"/>
              <a:gd name="T69" fmla="*/ 2 h 431"/>
              <a:gd name="T70" fmla="*/ 648 w 720"/>
              <a:gd name="T71" fmla="*/ 0 h 431"/>
              <a:gd name="T72" fmla="*/ 72 w 720"/>
              <a:gd name="T73" fmla="*/ 0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431"/>
              <a:gd name="T113" fmla="*/ 720 w 720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431">
                <a:moveTo>
                  <a:pt x="72" y="0"/>
                </a:moveTo>
                <a:lnTo>
                  <a:pt x="58" y="2"/>
                </a:lnTo>
                <a:lnTo>
                  <a:pt x="43" y="4"/>
                </a:lnTo>
                <a:lnTo>
                  <a:pt x="31" y="12"/>
                </a:lnTo>
                <a:lnTo>
                  <a:pt x="22" y="21"/>
                </a:lnTo>
                <a:lnTo>
                  <a:pt x="12" y="31"/>
                </a:lnTo>
                <a:lnTo>
                  <a:pt x="5" y="43"/>
                </a:lnTo>
                <a:lnTo>
                  <a:pt x="2" y="57"/>
                </a:lnTo>
                <a:lnTo>
                  <a:pt x="0" y="72"/>
                </a:lnTo>
                <a:lnTo>
                  <a:pt x="0" y="359"/>
                </a:lnTo>
                <a:lnTo>
                  <a:pt x="2" y="374"/>
                </a:lnTo>
                <a:lnTo>
                  <a:pt x="5" y="388"/>
                </a:lnTo>
                <a:lnTo>
                  <a:pt x="12" y="400"/>
                </a:lnTo>
                <a:lnTo>
                  <a:pt x="22" y="410"/>
                </a:lnTo>
                <a:lnTo>
                  <a:pt x="31" y="419"/>
                </a:lnTo>
                <a:lnTo>
                  <a:pt x="43" y="427"/>
                </a:lnTo>
                <a:lnTo>
                  <a:pt x="58" y="429"/>
                </a:lnTo>
                <a:lnTo>
                  <a:pt x="72" y="431"/>
                </a:lnTo>
                <a:lnTo>
                  <a:pt x="648" y="431"/>
                </a:lnTo>
                <a:lnTo>
                  <a:pt x="662" y="429"/>
                </a:lnTo>
                <a:lnTo>
                  <a:pt x="677" y="427"/>
                </a:lnTo>
                <a:lnTo>
                  <a:pt x="689" y="419"/>
                </a:lnTo>
                <a:lnTo>
                  <a:pt x="698" y="410"/>
                </a:lnTo>
                <a:lnTo>
                  <a:pt x="708" y="400"/>
                </a:lnTo>
                <a:lnTo>
                  <a:pt x="715" y="388"/>
                </a:lnTo>
                <a:lnTo>
                  <a:pt x="718" y="374"/>
                </a:lnTo>
                <a:lnTo>
                  <a:pt x="720" y="359"/>
                </a:lnTo>
                <a:lnTo>
                  <a:pt x="720" y="72"/>
                </a:lnTo>
                <a:lnTo>
                  <a:pt x="718" y="57"/>
                </a:lnTo>
                <a:lnTo>
                  <a:pt x="715" y="43"/>
                </a:lnTo>
                <a:lnTo>
                  <a:pt x="708" y="31"/>
                </a:lnTo>
                <a:lnTo>
                  <a:pt x="698" y="21"/>
                </a:lnTo>
                <a:lnTo>
                  <a:pt x="689" y="12"/>
                </a:lnTo>
                <a:lnTo>
                  <a:pt x="677" y="4"/>
                </a:lnTo>
                <a:lnTo>
                  <a:pt x="662" y="2"/>
                </a:lnTo>
                <a:lnTo>
                  <a:pt x="648" y="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79" name="Rectangle 4"/>
          <p:cNvSpPr>
            <a:spLocks noChangeArrowheads="1"/>
          </p:cNvSpPr>
          <p:nvPr/>
        </p:nvSpPr>
        <p:spPr bwMode="auto">
          <a:xfrm>
            <a:off x="3810000" y="2209800"/>
            <a:ext cx="1947863" cy="381000"/>
          </a:xfrm>
          <a:prstGeom prst="rect">
            <a:avLst/>
          </a:prstGeom>
          <a:solidFill>
            <a:srgbClr val="FFFFFF"/>
          </a:solidFill>
          <a:ln w="889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0" name="Freeform 5"/>
          <p:cNvSpPr>
            <a:spLocks/>
          </p:cNvSpPr>
          <p:nvPr/>
        </p:nvSpPr>
        <p:spPr bwMode="auto">
          <a:xfrm>
            <a:off x="4102100" y="3100388"/>
            <a:ext cx="457200" cy="274637"/>
          </a:xfrm>
          <a:custGeom>
            <a:avLst/>
            <a:gdLst>
              <a:gd name="T0" fmla="*/ 72 w 720"/>
              <a:gd name="T1" fmla="*/ 0 h 431"/>
              <a:gd name="T2" fmla="*/ 58 w 720"/>
              <a:gd name="T3" fmla="*/ 2 h 431"/>
              <a:gd name="T4" fmla="*/ 43 w 720"/>
              <a:gd name="T5" fmla="*/ 4 h 431"/>
              <a:gd name="T6" fmla="*/ 31 w 720"/>
              <a:gd name="T7" fmla="*/ 12 h 431"/>
              <a:gd name="T8" fmla="*/ 22 w 720"/>
              <a:gd name="T9" fmla="*/ 21 h 431"/>
              <a:gd name="T10" fmla="*/ 12 w 720"/>
              <a:gd name="T11" fmla="*/ 31 h 431"/>
              <a:gd name="T12" fmla="*/ 5 w 720"/>
              <a:gd name="T13" fmla="*/ 43 h 431"/>
              <a:gd name="T14" fmla="*/ 2 w 720"/>
              <a:gd name="T15" fmla="*/ 57 h 431"/>
              <a:gd name="T16" fmla="*/ 0 w 720"/>
              <a:gd name="T17" fmla="*/ 72 h 431"/>
              <a:gd name="T18" fmla="*/ 0 w 720"/>
              <a:gd name="T19" fmla="*/ 359 h 431"/>
              <a:gd name="T20" fmla="*/ 2 w 720"/>
              <a:gd name="T21" fmla="*/ 374 h 431"/>
              <a:gd name="T22" fmla="*/ 5 w 720"/>
              <a:gd name="T23" fmla="*/ 388 h 431"/>
              <a:gd name="T24" fmla="*/ 12 w 720"/>
              <a:gd name="T25" fmla="*/ 400 h 431"/>
              <a:gd name="T26" fmla="*/ 22 w 720"/>
              <a:gd name="T27" fmla="*/ 410 h 431"/>
              <a:gd name="T28" fmla="*/ 31 w 720"/>
              <a:gd name="T29" fmla="*/ 419 h 431"/>
              <a:gd name="T30" fmla="*/ 43 w 720"/>
              <a:gd name="T31" fmla="*/ 427 h 431"/>
              <a:gd name="T32" fmla="*/ 58 w 720"/>
              <a:gd name="T33" fmla="*/ 429 h 431"/>
              <a:gd name="T34" fmla="*/ 72 w 720"/>
              <a:gd name="T35" fmla="*/ 431 h 431"/>
              <a:gd name="T36" fmla="*/ 648 w 720"/>
              <a:gd name="T37" fmla="*/ 431 h 431"/>
              <a:gd name="T38" fmla="*/ 662 w 720"/>
              <a:gd name="T39" fmla="*/ 429 h 431"/>
              <a:gd name="T40" fmla="*/ 677 w 720"/>
              <a:gd name="T41" fmla="*/ 427 h 431"/>
              <a:gd name="T42" fmla="*/ 689 w 720"/>
              <a:gd name="T43" fmla="*/ 419 h 431"/>
              <a:gd name="T44" fmla="*/ 698 w 720"/>
              <a:gd name="T45" fmla="*/ 410 h 431"/>
              <a:gd name="T46" fmla="*/ 708 w 720"/>
              <a:gd name="T47" fmla="*/ 400 h 431"/>
              <a:gd name="T48" fmla="*/ 715 w 720"/>
              <a:gd name="T49" fmla="*/ 388 h 431"/>
              <a:gd name="T50" fmla="*/ 718 w 720"/>
              <a:gd name="T51" fmla="*/ 374 h 431"/>
              <a:gd name="T52" fmla="*/ 720 w 720"/>
              <a:gd name="T53" fmla="*/ 359 h 431"/>
              <a:gd name="T54" fmla="*/ 720 w 720"/>
              <a:gd name="T55" fmla="*/ 72 h 431"/>
              <a:gd name="T56" fmla="*/ 718 w 720"/>
              <a:gd name="T57" fmla="*/ 57 h 431"/>
              <a:gd name="T58" fmla="*/ 715 w 720"/>
              <a:gd name="T59" fmla="*/ 43 h 431"/>
              <a:gd name="T60" fmla="*/ 708 w 720"/>
              <a:gd name="T61" fmla="*/ 31 h 431"/>
              <a:gd name="T62" fmla="*/ 698 w 720"/>
              <a:gd name="T63" fmla="*/ 21 h 431"/>
              <a:gd name="T64" fmla="*/ 689 w 720"/>
              <a:gd name="T65" fmla="*/ 12 h 431"/>
              <a:gd name="T66" fmla="*/ 677 w 720"/>
              <a:gd name="T67" fmla="*/ 4 h 431"/>
              <a:gd name="T68" fmla="*/ 662 w 720"/>
              <a:gd name="T69" fmla="*/ 2 h 431"/>
              <a:gd name="T70" fmla="*/ 648 w 720"/>
              <a:gd name="T71" fmla="*/ 0 h 431"/>
              <a:gd name="T72" fmla="*/ 72 w 720"/>
              <a:gd name="T73" fmla="*/ 0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431"/>
              <a:gd name="T113" fmla="*/ 720 w 720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431">
                <a:moveTo>
                  <a:pt x="72" y="0"/>
                </a:moveTo>
                <a:lnTo>
                  <a:pt x="58" y="2"/>
                </a:lnTo>
                <a:lnTo>
                  <a:pt x="43" y="4"/>
                </a:lnTo>
                <a:lnTo>
                  <a:pt x="31" y="12"/>
                </a:lnTo>
                <a:lnTo>
                  <a:pt x="22" y="21"/>
                </a:lnTo>
                <a:lnTo>
                  <a:pt x="12" y="31"/>
                </a:lnTo>
                <a:lnTo>
                  <a:pt x="5" y="43"/>
                </a:lnTo>
                <a:lnTo>
                  <a:pt x="2" y="57"/>
                </a:lnTo>
                <a:lnTo>
                  <a:pt x="0" y="72"/>
                </a:lnTo>
                <a:lnTo>
                  <a:pt x="0" y="359"/>
                </a:lnTo>
                <a:lnTo>
                  <a:pt x="2" y="374"/>
                </a:lnTo>
                <a:lnTo>
                  <a:pt x="5" y="388"/>
                </a:lnTo>
                <a:lnTo>
                  <a:pt x="12" y="400"/>
                </a:lnTo>
                <a:lnTo>
                  <a:pt x="22" y="410"/>
                </a:lnTo>
                <a:lnTo>
                  <a:pt x="31" y="419"/>
                </a:lnTo>
                <a:lnTo>
                  <a:pt x="43" y="427"/>
                </a:lnTo>
                <a:lnTo>
                  <a:pt x="58" y="429"/>
                </a:lnTo>
                <a:lnTo>
                  <a:pt x="72" y="431"/>
                </a:lnTo>
                <a:lnTo>
                  <a:pt x="648" y="431"/>
                </a:lnTo>
                <a:lnTo>
                  <a:pt x="662" y="429"/>
                </a:lnTo>
                <a:lnTo>
                  <a:pt x="677" y="427"/>
                </a:lnTo>
                <a:lnTo>
                  <a:pt x="689" y="419"/>
                </a:lnTo>
                <a:lnTo>
                  <a:pt x="698" y="410"/>
                </a:lnTo>
                <a:lnTo>
                  <a:pt x="708" y="400"/>
                </a:lnTo>
                <a:lnTo>
                  <a:pt x="715" y="388"/>
                </a:lnTo>
                <a:lnTo>
                  <a:pt x="718" y="374"/>
                </a:lnTo>
                <a:lnTo>
                  <a:pt x="720" y="359"/>
                </a:lnTo>
                <a:lnTo>
                  <a:pt x="720" y="72"/>
                </a:lnTo>
                <a:lnTo>
                  <a:pt x="718" y="57"/>
                </a:lnTo>
                <a:lnTo>
                  <a:pt x="715" y="43"/>
                </a:lnTo>
                <a:lnTo>
                  <a:pt x="708" y="31"/>
                </a:lnTo>
                <a:lnTo>
                  <a:pt x="698" y="21"/>
                </a:lnTo>
                <a:lnTo>
                  <a:pt x="689" y="12"/>
                </a:lnTo>
                <a:lnTo>
                  <a:pt x="677" y="4"/>
                </a:lnTo>
                <a:lnTo>
                  <a:pt x="662" y="2"/>
                </a:lnTo>
                <a:lnTo>
                  <a:pt x="648" y="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1" name="Freeform 6"/>
          <p:cNvSpPr>
            <a:spLocks/>
          </p:cNvSpPr>
          <p:nvPr/>
        </p:nvSpPr>
        <p:spPr bwMode="auto">
          <a:xfrm>
            <a:off x="4011613" y="3465513"/>
            <a:ext cx="547687" cy="92075"/>
          </a:xfrm>
          <a:custGeom>
            <a:avLst/>
            <a:gdLst>
              <a:gd name="T0" fmla="*/ 216 w 864"/>
              <a:gd name="T1" fmla="*/ 0 h 144"/>
              <a:gd name="T2" fmla="*/ 0 w 864"/>
              <a:gd name="T3" fmla="*/ 144 h 144"/>
              <a:gd name="T4" fmla="*/ 648 w 864"/>
              <a:gd name="T5" fmla="*/ 144 h 144"/>
              <a:gd name="T6" fmla="*/ 864 w 864"/>
              <a:gd name="T7" fmla="*/ 0 h 144"/>
              <a:gd name="T8" fmla="*/ 216 w 86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44"/>
              <a:gd name="T17" fmla="*/ 864 w 86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44">
                <a:moveTo>
                  <a:pt x="216" y="0"/>
                </a:moveTo>
                <a:lnTo>
                  <a:pt x="0" y="144"/>
                </a:lnTo>
                <a:lnTo>
                  <a:pt x="648" y="144"/>
                </a:lnTo>
                <a:lnTo>
                  <a:pt x="864" y="0"/>
                </a:lnTo>
                <a:lnTo>
                  <a:pt x="216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2" name="Freeform 7"/>
          <p:cNvSpPr>
            <a:spLocks/>
          </p:cNvSpPr>
          <p:nvPr/>
        </p:nvSpPr>
        <p:spPr bwMode="auto">
          <a:xfrm>
            <a:off x="4743450" y="3100388"/>
            <a:ext cx="455613" cy="274637"/>
          </a:xfrm>
          <a:custGeom>
            <a:avLst/>
            <a:gdLst>
              <a:gd name="T0" fmla="*/ 72 w 720"/>
              <a:gd name="T1" fmla="*/ 0 h 431"/>
              <a:gd name="T2" fmla="*/ 58 w 720"/>
              <a:gd name="T3" fmla="*/ 2 h 431"/>
              <a:gd name="T4" fmla="*/ 43 w 720"/>
              <a:gd name="T5" fmla="*/ 4 h 431"/>
              <a:gd name="T6" fmla="*/ 31 w 720"/>
              <a:gd name="T7" fmla="*/ 12 h 431"/>
              <a:gd name="T8" fmla="*/ 22 w 720"/>
              <a:gd name="T9" fmla="*/ 21 h 431"/>
              <a:gd name="T10" fmla="*/ 12 w 720"/>
              <a:gd name="T11" fmla="*/ 31 h 431"/>
              <a:gd name="T12" fmla="*/ 5 w 720"/>
              <a:gd name="T13" fmla="*/ 43 h 431"/>
              <a:gd name="T14" fmla="*/ 2 w 720"/>
              <a:gd name="T15" fmla="*/ 57 h 431"/>
              <a:gd name="T16" fmla="*/ 0 w 720"/>
              <a:gd name="T17" fmla="*/ 72 h 431"/>
              <a:gd name="T18" fmla="*/ 0 w 720"/>
              <a:gd name="T19" fmla="*/ 359 h 431"/>
              <a:gd name="T20" fmla="*/ 2 w 720"/>
              <a:gd name="T21" fmla="*/ 374 h 431"/>
              <a:gd name="T22" fmla="*/ 5 w 720"/>
              <a:gd name="T23" fmla="*/ 388 h 431"/>
              <a:gd name="T24" fmla="*/ 12 w 720"/>
              <a:gd name="T25" fmla="*/ 400 h 431"/>
              <a:gd name="T26" fmla="*/ 22 w 720"/>
              <a:gd name="T27" fmla="*/ 410 h 431"/>
              <a:gd name="T28" fmla="*/ 31 w 720"/>
              <a:gd name="T29" fmla="*/ 419 h 431"/>
              <a:gd name="T30" fmla="*/ 43 w 720"/>
              <a:gd name="T31" fmla="*/ 427 h 431"/>
              <a:gd name="T32" fmla="*/ 58 w 720"/>
              <a:gd name="T33" fmla="*/ 429 h 431"/>
              <a:gd name="T34" fmla="*/ 72 w 720"/>
              <a:gd name="T35" fmla="*/ 431 h 431"/>
              <a:gd name="T36" fmla="*/ 648 w 720"/>
              <a:gd name="T37" fmla="*/ 431 h 431"/>
              <a:gd name="T38" fmla="*/ 662 w 720"/>
              <a:gd name="T39" fmla="*/ 429 h 431"/>
              <a:gd name="T40" fmla="*/ 677 w 720"/>
              <a:gd name="T41" fmla="*/ 427 h 431"/>
              <a:gd name="T42" fmla="*/ 689 w 720"/>
              <a:gd name="T43" fmla="*/ 419 h 431"/>
              <a:gd name="T44" fmla="*/ 698 w 720"/>
              <a:gd name="T45" fmla="*/ 410 h 431"/>
              <a:gd name="T46" fmla="*/ 708 w 720"/>
              <a:gd name="T47" fmla="*/ 400 h 431"/>
              <a:gd name="T48" fmla="*/ 715 w 720"/>
              <a:gd name="T49" fmla="*/ 388 h 431"/>
              <a:gd name="T50" fmla="*/ 718 w 720"/>
              <a:gd name="T51" fmla="*/ 374 h 431"/>
              <a:gd name="T52" fmla="*/ 720 w 720"/>
              <a:gd name="T53" fmla="*/ 359 h 431"/>
              <a:gd name="T54" fmla="*/ 720 w 720"/>
              <a:gd name="T55" fmla="*/ 72 h 431"/>
              <a:gd name="T56" fmla="*/ 718 w 720"/>
              <a:gd name="T57" fmla="*/ 57 h 431"/>
              <a:gd name="T58" fmla="*/ 715 w 720"/>
              <a:gd name="T59" fmla="*/ 43 h 431"/>
              <a:gd name="T60" fmla="*/ 708 w 720"/>
              <a:gd name="T61" fmla="*/ 31 h 431"/>
              <a:gd name="T62" fmla="*/ 698 w 720"/>
              <a:gd name="T63" fmla="*/ 21 h 431"/>
              <a:gd name="T64" fmla="*/ 689 w 720"/>
              <a:gd name="T65" fmla="*/ 12 h 431"/>
              <a:gd name="T66" fmla="*/ 677 w 720"/>
              <a:gd name="T67" fmla="*/ 4 h 431"/>
              <a:gd name="T68" fmla="*/ 662 w 720"/>
              <a:gd name="T69" fmla="*/ 2 h 431"/>
              <a:gd name="T70" fmla="*/ 648 w 720"/>
              <a:gd name="T71" fmla="*/ 0 h 431"/>
              <a:gd name="T72" fmla="*/ 72 w 720"/>
              <a:gd name="T73" fmla="*/ 0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431"/>
              <a:gd name="T113" fmla="*/ 720 w 720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431">
                <a:moveTo>
                  <a:pt x="72" y="0"/>
                </a:moveTo>
                <a:lnTo>
                  <a:pt x="58" y="2"/>
                </a:lnTo>
                <a:lnTo>
                  <a:pt x="43" y="4"/>
                </a:lnTo>
                <a:lnTo>
                  <a:pt x="31" y="12"/>
                </a:lnTo>
                <a:lnTo>
                  <a:pt x="22" y="21"/>
                </a:lnTo>
                <a:lnTo>
                  <a:pt x="12" y="31"/>
                </a:lnTo>
                <a:lnTo>
                  <a:pt x="5" y="43"/>
                </a:lnTo>
                <a:lnTo>
                  <a:pt x="2" y="57"/>
                </a:lnTo>
                <a:lnTo>
                  <a:pt x="0" y="72"/>
                </a:lnTo>
                <a:lnTo>
                  <a:pt x="0" y="359"/>
                </a:lnTo>
                <a:lnTo>
                  <a:pt x="2" y="374"/>
                </a:lnTo>
                <a:lnTo>
                  <a:pt x="5" y="388"/>
                </a:lnTo>
                <a:lnTo>
                  <a:pt x="12" y="400"/>
                </a:lnTo>
                <a:lnTo>
                  <a:pt x="22" y="410"/>
                </a:lnTo>
                <a:lnTo>
                  <a:pt x="31" y="419"/>
                </a:lnTo>
                <a:lnTo>
                  <a:pt x="43" y="427"/>
                </a:lnTo>
                <a:lnTo>
                  <a:pt x="58" y="429"/>
                </a:lnTo>
                <a:lnTo>
                  <a:pt x="72" y="431"/>
                </a:lnTo>
                <a:lnTo>
                  <a:pt x="648" y="431"/>
                </a:lnTo>
                <a:lnTo>
                  <a:pt x="662" y="429"/>
                </a:lnTo>
                <a:lnTo>
                  <a:pt x="677" y="427"/>
                </a:lnTo>
                <a:lnTo>
                  <a:pt x="689" y="419"/>
                </a:lnTo>
                <a:lnTo>
                  <a:pt x="698" y="410"/>
                </a:lnTo>
                <a:lnTo>
                  <a:pt x="708" y="400"/>
                </a:lnTo>
                <a:lnTo>
                  <a:pt x="715" y="388"/>
                </a:lnTo>
                <a:lnTo>
                  <a:pt x="718" y="374"/>
                </a:lnTo>
                <a:lnTo>
                  <a:pt x="720" y="359"/>
                </a:lnTo>
                <a:lnTo>
                  <a:pt x="720" y="72"/>
                </a:lnTo>
                <a:lnTo>
                  <a:pt x="718" y="57"/>
                </a:lnTo>
                <a:lnTo>
                  <a:pt x="715" y="43"/>
                </a:lnTo>
                <a:lnTo>
                  <a:pt x="708" y="31"/>
                </a:lnTo>
                <a:lnTo>
                  <a:pt x="698" y="21"/>
                </a:lnTo>
                <a:lnTo>
                  <a:pt x="689" y="12"/>
                </a:lnTo>
                <a:lnTo>
                  <a:pt x="677" y="4"/>
                </a:lnTo>
                <a:lnTo>
                  <a:pt x="662" y="2"/>
                </a:lnTo>
                <a:lnTo>
                  <a:pt x="648" y="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3" name="Freeform 8"/>
          <p:cNvSpPr>
            <a:spLocks/>
          </p:cNvSpPr>
          <p:nvPr/>
        </p:nvSpPr>
        <p:spPr bwMode="auto">
          <a:xfrm>
            <a:off x="5565775" y="3100388"/>
            <a:ext cx="457200" cy="274637"/>
          </a:xfrm>
          <a:custGeom>
            <a:avLst/>
            <a:gdLst>
              <a:gd name="T0" fmla="*/ 72 w 720"/>
              <a:gd name="T1" fmla="*/ 0 h 431"/>
              <a:gd name="T2" fmla="*/ 58 w 720"/>
              <a:gd name="T3" fmla="*/ 2 h 431"/>
              <a:gd name="T4" fmla="*/ 43 w 720"/>
              <a:gd name="T5" fmla="*/ 4 h 431"/>
              <a:gd name="T6" fmla="*/ 31 w 720"/>
              <a:gd name="T7" fmla="*/ 12 h 431"/>
              <a:gd name="T8" fmla="*/ 22 w 720"/>
              <a:gd name="T9" fmla="*/ 21 h 431"/>
              <a:gd name="T10" fmla="*/ 12 w 720"/>
              <a:gd name="T11" fmla="*/ 31 h 431"/>
              <a:gd name="T12" fmla="*/ 5 w 720"/>
              <a:gd name="T13" fmla="*/ 43 h 431"/>
              <a:gd name="T14" fmla="*/ 2 w 720"/>
              <a:gd name="T15" fmla="*/ 57 h 431"/>
              <a:gd name="T16" fmla="*/ 0 w 720"/>
              <a:gd name="T17" fmla="*/ 72 h 431"/>
              <a:gd name="T18" fmla="*/ 0 w 720"/>
              <a:gd name="T19" fmla="*/ 359 h 431"/>
              <a:gd name="T20" fmla="*/ 2 w 720"/>
              <a:gd name="T21" fmla="*/ 374 h 431"/>
              <a:gd name="T22" fmla="*/ 5 w 720"/>
              <a:gd name="T23" fmla="*/ 388 h 431"/>
              <a:gd name="T24" fmla="*/ 12 w 720"/>
              <a:gd name="T25" fmla="*/ 400 h 431"/>
              <a:gd name="T26" fmla="*/ 22 w 720"/>
              <a:gd name="T27" fmla="*/ 410 h 431"/>
              <a:gd name="T28" fmla="*/ 31 w 720"/>
              <a:gd name="T29" fmla="*/ 419 h 431"/>
              <a:gd name="T30" fmla="*/ 43 w 720"/>
              <a:gd name="T31" fmla="*/ 427 h 431"/>
              <a:gd name="T32" fmla="*/ 58 w 720"/>
              <a:gd name="T33" fmla="*/ 429 h 431"/>
              <a:gd name="T34" fmla="*/ 72 w 720"/>
              <a:gd name="T35" fmla="*/ 431 h 431"/>
              <a:gd name="T36" fmla="*/ 648 w 720"/>
              <a:gd name="T37" fmla="*/ 431 h 431"/>
              <a:gd name="T38" fmla="*/ 662 w 720"/>
              <a:gd name="T39" fmla="*/ 429 h 431"/>
              <a:gd name="T40" fmla="*/ 677 w 720"/>
              <a:gd name="T41" fmla="*/ 427 h 431"/>
              <a:gd name="T42" fmla="*/ 689 w 720"/>
              <a:gd name="T43" fmla="*/ 419 h 431"/>
              <a:gd name="T44" fmla="*/ 698 w 720"/>
              <a:gd name="T45" fmla="*/ 410 h 431"/>
              <a:gd name="T46" fmla="*/ 708 w 720"/>
              <a:gd name="T47" fmla="*/ 400 h 431"/>
              <a:gd name="T48" fmla="*/ 715 w 720"/>
              <a:gd name="T49" fmla="*/ 388 h 431"/>
              <a:gd name="T50" fmla="*/ 718 w 720"/>
              <a:gd name="T51" fmla="*/ 374 h 431"/>
              <a:gd name="T52" fmla="*/ 720 w 720"/>
              <a:gd name="T53" fmla="*/ 359 h 431"/>
              <a:gd name="T54" fmla="*/ 720 w 720"/>
              <a:gd name="T55" fmla="*/ 72 h 431"/>
              <a:gd name="T56" fmla="*/ 718 w 720"/>
              <a:gd name="T57" fmla="*/ 57 h 431"/>
              <a:gd name="T58" fmla="*/ 715 w 720"/>
              <a:gd name="T59" fmla="*/ 43 h 431"/>
              <a:gd name="T60" fmla="*/ 708 w 720"/>
              <a:gd name="T61" fmla="*/ 31 h 431"/>
              <a:gd name="T62" fmla="*/ 698 w 720"/>
              <a:gd name="T63" fmla="*/ 21 h 431"/>
              <a:gd name="T64" fmla="*/ 689 w 720"/>
              <a:gd name="T65" fmla="*/ 12 h 431"/>
              <a:gd name="T66" fmla="*/ 677 w 720"/>
              <a:gd name="T67" fmla="*/ 4 h 431"/>
              <a:gd name="T68" fmla="*/ 662 w 720"/>
              <a:gd name="T69" fmla="*/ 2 h 431"/>
              <a:gd name="T70" fmla="*/ 648 w 720"/>
              <a:gd name="T71" fmla="*/ 0 h 431"/>
              <a:gd name="T72" fmla="*/ 72 w 720"/>
              <a:gd name="T73" fmla="*/ 0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431"/>
              <a:gd name="T113" fmla="*/ 720 w 720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431">
                <a:moveTo>
                  <a:pt x="72" y="0"/>
                </a:moveTo>
                <a:lnTo>
                  <a:pt x="58" y="2"/>
                </a:lnTo>
                <a:lnTo>
                  <a:pt x="43" y="4"/>
                </a:lnTo>
                <a:lnTo>
                  <a:pt x="31" y="12"/>
                </a:lnTo>
                <a:lnTo>
                  <a:pt x="22" y="21"/>
                </a:lnTo>
                <a:lnTo>
                  <a:pt x="12" y="31"/>
                </a:lnTo>
                <a:lnTo>
                  <a:pt x="5" y="43"/>
                </a:lnTo>
                <a:lnTo>
                  <a:pt x="2" y="57"/>
                </a:lnTo>
                <a:lnTo>
                  <a:pt x="0" y="72"/>
                </a:lnTo>
                <a:lnTo>
                  <a:pt x="0" y="359"/>
                </a:lnTo>
                <a:lnTo>
                  <a:pt x="2" y="374"/>
                </a:lnTo>
                <a:lnTo>
                  <a:pt x="5" y="388"/>
                </a:lnTo>
                <a:lnTo>
                  <a:pt x="12" y="400"/>
                </a:lnTo>
                <a:lnTo>
                  <a:pt x="22" y="410"/>
                </a:lnTo>
                <a:lnTo>
                  <a:pt x="31" y="419"/>
                </a:lnTo>
                <a:lnTo>
                  <a:pt x="43" y="427"/>
                </a:lnTo>
                <a:lnTo>
                  <a:pt x="58" y="429"/>
                </a:lnTo>
                <a:lnTo>
                  <a:pt x="72" y="431"/>
                </a:lnTo>
                <a:lnTo>
                  <a:pt x="648" y="431"/>
                </a:lnTo>
                <a:lnTo>
                  <a:pt x="662" y="429"/>
                </a:lnTo>
                <a:lnTo>
                  <a:pt x="677" y="427"/>
                </a:lnTo>
                <a:lnTo>
                  <a:pt x="689" y="419"/>
                </a:lnTo>
                <a:lnTo>
                  <a:pt x="698" y="410"/>
                </a:lnTo>
                <a:lnTo>
                  <a:pt x="708" y="400"/>
                </a:lnTo>
                <a:lnTo>
                  <a:pt x="715" y="388"/>
                </a:lnTo>
                <a:lnTo>
                  <a:pt x="718" y="374"/>
                </a:lnTo>
                <a:lnTo>
                  <a:pt x="720" y="359"/>
                </a:lnTo>
                <a:lnTo>
                  <a:pt x="720" y="72"/>
                </a:lnTo>
                <a:lnTo>
                  <a:pt x="718" y="57"/>
                </a:lnTo>
                <a:lnTo>
                  <a:pt x="715" y="43"/>
                </a:lnTo>
                <a:lnTo>
                  <a:pt x="708" y="31"/>
                </a:lnTo>
                <a:lnTo>
                  <a:pt x="698" y="21"/>
                </a:lnTo>
                <a:lnTo>
                  <a:pt x="689" y="12"/>
                </a:lnTo>
                <a:lnTo>
                  <a:pt x="677" y="4"/>
                </a:lnTo>
                <a:lnTo>
                  <a:pt x="662" y="2"/>
                </a:lnTo>
                <a:lnTo>
                  <a:pt x="648" y="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4" name="Freeform 9"/>
          <p:cNvSpPr>
            <a:spLocks/>
          </p:cNvSpPr>
          <p:nvPr/>
        </p:nvSpPr>
        <p:spPr bwMode="auto">
          <a:xfrm>
            <a:off x="4651375" y="3465513"/>
            <a:ext cx="547688" cy="92075"/>
          </a:xfrm>
          <a:custGeom>
            <a:avLst/>
            <a:gdLst>
              <a:gd name="T0" fmla="*/ 216 w 864"/>
              <a:gd name="T1" fmla="*/ 0 h 144"/>
              <a:gd name="T2" fmla="*/ 0 w 864"/>
              <a:gd name="T3" fmla="*/ 144 h 144"/>
              <a:gd name="T4" fmla="*/ 648 w 864"/>
              <a:gd name="T5" fmla="*/ 144 h 144"/>
              <a:gd name="T6" fmla="*/ 864 w 864"/>
              <a:gd name="T7" fmla="*/ 0 h 144"/>
              <a:gd name="T8" fmla="*/ 216 w 86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44"/>
              <a:gd name="T17" fmla="*/ 864 w 86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44">
                <a:moveTo>
                  <a:pt x="216" y="0"/>
                </a:moveTo>
                <a:lnTo>
                  <a:pt x="0" y="144"/>
                </a:lnTo>
                <a:lnTo>
                  <a:pt x="648" y="144"/>
                </a:lnTo>
                <a:lnTo>
                  <a:pt x="864" y="0"/>
                </a:lnTo>
                <a:lnTo>
                  <a:pt x="216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5" name="Freeform 10"/>
          <p:cNvSpPr>
            <a:spLocks/>
          </p:cNvSpPr>
          <p:nvPr/>
        </p:nvSpPr>
        <p:spPr bwMode="auto">
          <a:xfrm>
            <a:off x="5473700" y="3465513"/>
            <a:ext cx="549275" cy="92075"/>
          </a:xfrm>
          <a:custGeom>
            <a:avLst/>
            <a:gdLst>
              <a:gd name="T0" fmla="*/ 216 w 864"/>
              <a:gd name="T1" fmla="*/ 0 h 144"/>
              <a:gd name="T2" fmla="*/ 0 w 864"/>
              <a:gd name="T3" fmla="*/ 144 h 144"/>
              <a:gd name="T4" fmla="*/ 648 w 864"/>
              <a:gd name="T5" fmla="*/ 144 h 144"/>
              <a:gd name="T6" fmla="*/ 864 w 864"/>
              <a:gd name="T7" fmla="*/ 0 h 144"/>
              <a:gd name="T8" fmla="*/ 216 w 86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44"/>
              <a:gd name="T17" fmla="*/ 864 w 86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44">
                <a:moveTo>
                  <a:pt x="216" y="0"/>
                </a:moveTo>
                <a:lnTo>
                  <a:pt x="0" y="144"/>
                </a:lnTo>
                <a:lnTo>
                  <a:pt x="648" y="144"/>
                </a:lnTo>
                <a:lnTo>
                  <a:pt x="864" y="0"/>
                </a:lnTo>
                <a:lnTo>
                  <a:pt x="216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6" name="Freeform 11"/>
          <p:cNvSpPr>
            <a:spLocks/>
          </p:cNvSpPr>
          <p:nvPr/>
        </p:nvSpPr>
        <p:spPr bwMode="auto">
          <a:xfrm>
            <a:off x="3400425" y="3433763"/>
            <a:ext cx="549275" cy="92075"/>
          </a:xfrm>
          <a:custGeom>
            <a:avLst/>
            <a:gdLst>
              <a:gd name="T0" fmla="*/ 216 w 864"/>
              <a:gd name="T1" fmla="*/ 0 h 144"/>
              <a:gd name="T2" fmla="*/ 0 w 864"/>
              <a:gd name="T3" fmla="*/ 144 h 144"/>
              <a:gd name="T4" fmla="*/ 648 w 864"/>
              <a:gd name="T5" fmla="*/ 144 h 144"/>
              <a:gd name="T6" fmla="*/ 864 w 864"/>
              <a:gd name="T7" fmla="*/ 0 h 144"/>
              <a:gd name="T8" fmla="*/ 216 w 86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44"/>
              <a:gd name="T17" fmla="*/ 864 w 86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44">
                <a:moveTo>
                  <a:pt x="216" y="0"/>
                </a:moveTo>
                <a:lnTo>
                  <a:pt x="0" y="144"/>
                </a:lnTo>
                <a:lnTo>
                  <a:pt x="648" y="144"/>
                </a:lnTo>
                <a:lnTo>
                  <a:pt x="864" y="0"/>
                </a:lnTo>
                <a:lnTo>
                  <a:pt x="216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7" name="Freeform 13"/>
          <p:cNvSpPr>
            <a:spLocks/>
          </p:cNvSpPr>
          <p:nvPr/>
        </p:nvSpPr>
        <p:spPr bwMode="auto">
          <a:xfrm>
            <a:off x="3348038" y="3657600"/>
            <a:ext cx="2701925" cy="203200"/>
          </a:xfrm>
          <a:custGeom>
            <a:avLst/>
            <a:gdLst>
              <a:gd name="T0" fmla="*/ 0 w 3168"/>
              <a:gd name="T1" fmla="*/ 48 h 459"/>
              <a:gd name="T2" fmla="*/ 2 w 3168"/>
              <a:gd name="T3" fmla="*/ 70 h 459"/>
              <a:gd name="T4" fmla="*/ 7 w 3168"/>
              <a:gd name="T5" fmla="*/ 92 h 459"/>
              <a:gd name="T6" fmla="*/ 16 w 3168"/>
              <a:gd name="T7" fmla="*/ 113 h 459"/>
              <a:gd name="T8" fmla="*/ 26 w 3168"/>
              <a:gd name="T9" fmla="*/ 132 h 459"/>
              <a:gd name="T10" fmla="*/ 43 w 3168"/>
              <a:gd name="T11" fmla="*/ 152 h 459"/>
              <a:gd name="T12" fmla="*/ 60 w 3168"/>
              <a:gd name="T13" fmla="*/ 168 h 459"/>
              <a:gd name="T14" fmla="*/ 79 w 3168"/>
              <a:gd name="T15" fmla="*/ 185 h 459"/>
              <a:gd name="T16" fmla="*/ 100 w 3168"/>
              <a:gd name="T17" fmla="*/ 200 h 459"/>
              <a:gd name="T18" fmla="*/ 153 w 3168"/>
              <a:gd name="T19" fmla="*/ 226 h 459"/>
              <a:gd name="T20" fmla="*/ 211 w 3168"/>
              <a:gd name="T21" fmla="*/ 245 h 459"/>
              <a:gd name="T22" fmla="*/ 276 w 3168"/>
              <a:gd name="T23" fmla="*/ 257 h 459"/>
              <a:gd name="T24" fmla="*/ 345 w 3168"/>
              <a:gd name="T25" fmla="*/ 259 h 459"/>
              <a:gd name="T26" fmla="*/ 1123 w 3168"/>
              <a:gd name="T27" fmla="*/ 248 h 459"/>
              <a:gd name="T28" fmla="*/ 1192 w 3168"/>
              <a:gd name="T29" fmla="*/ 250 h 459"/>
              <a:gd name="T30" fmla="*/ 1257 w 3168"/>
              <a:gd name="T31" fmla="*/ 262 h 459"/>
              <a:gd name="T32" fmla="*/ 1315 w 3168"/>
              <a:gd name="T33" fmla="*/ 281 h 459"/>
              <a:gd name="T34" fmla="*/ 1368 w 3168"/>
              <a:gd name="T35" fmla="*/ 307 h 459"/>
              <a:gd name="T36" fmla="*/ 1389 w 3168"/>
              <a:gd name="T37" fmla="*/ 322 h 459"/>
              <a:gd name="T38" fmla="*/ 1408 w 3168"/>
              <a:gd name="T39" fmla="*/ 339 h 459"/>
              <a:gd name="T40" fmla="*/ 1428 w 3168"/>
              <a:gd name="T41" fmla="*/ 355 h 459"/>
              <a:gd name="T42" fmla="*/ 1442 w 3168"/>
              <a:gd name="T43" fmla="*/ 375 h 459"/>
              <a:gd name="T44" fmla="*/ 1454 w 3168"/>
              <a:gd name="T45" fmla="*/ 394 h 459"/>
              <a:gd name="T46" fmla="*/ 1461 w 3168"/>
              <a:gd name="T47" fmla="*/ 415 h 459"/>
              <a:gd name="T48" fmla="*/ 1466 w 3168"/>
              <a:gd name="T49" fmla="*/ 437 h 459"/>
              <a:gd name="T50" fmla="*/ 1468 w 3168"/>
              <a:gd name="T51" fmla="*/ 459 h 459"/>
              <a:gd name="T52" fmla="*/ 1471 w 3168"/>
              <a:gd name="T53" fmla="*/ 437 h 459"/>
              <a:gd name="T54" fmla="*/ 1476 w 3168"/>
              <a:gd name="T55" fmla="*/ 415 h 459"/>
              <a:gd name="T56" fmla="*/ 1483 w 3168"/>
              <a:gd name="T57" fmla="*/ 394 h 459"/>
              <a:gd name="T58" fmla="*/ 1495 w 3168"/>
              <a:gd name="T59" fmla="*/ 375 h 459"/>
              <a:gd name="T60" fmla="*/ 1509 w 3168"/>
              <a:gd name="T61" fmla="*/ 355 h 459"/>
              <a:gd name="T62" fmla="*/ 1526 w 3168"/>
              <a:gd name="T63" fmla="*/ 336 h 459"/>
              <a:gd name="T64" fmla="*/ 1545 w 3168"/>
              <a:gd name="T65" fmla="*/ 319 h 459"/>
              <a:gd name="T66" fmla="*/ 1567 w 3168"/>
              <a:gd name="T67" fmla="*/ 305 h 459"/>
              <a:gd name="T68" fmla="*/ 1617 w 3168"/>
              <a:gd name="T69" fmla="*/ 276 h 459"/>
              <a:gd name="T70" fmla="*/ 1677 w 3168"/>
              <a:gd name="T71" fmla="*/ 257 h 459"/>
              <a:gd name="T72" fmla="*/ 1740 w 3168"/>
              <a:gd name="T73" fmla="*/ 243 h 459"/>
              <a:gd name="T74" fmla="*/ 1809 w 3168"/>
              <a:gd name="T75" fmla="*/ 238 h 459"/>
              <a:gd name="T76" fmla="*/ 2827 w 3168"/>
              <a:gd name="T77" fmla="*/ 221 h 459"/>
              <a:gd name="T78" fmla="*/ 2896 w 3168"/>
              <a:gd name="T79" fmla="*/ 216 h 459"/>
              <a:gd name="T80" fmla="*/ 2961 w 3168"/>
              <a:gd name="T81" fmla="*/ 202 h 459"/>
              <a:gd name="T82" fmla="*/ 3019 w 3168"/>
              <a:gd name="T83" fmla="*/ 183 h 459"/>
              <a:gd name="T84" fmla="*/ 3069 w 3168"/>
              <a:gd name="T85" fmla="*/ 154 h 459"/>
              <a:gd name="T86" fmla="*/ 3091 w 3168"/>
              <a:gd name="T87" fmla="*/ 140 h 459"/>
              <a:gd name="T88" fmla="*/ 3110 w 3168"/>
              <a:gd name="T89" fmla="*/ 123 h 459"/>
              <a:gd name="T90" fmla="*/ 3127 w 3168"/>
              <a:gd name="T91" fmla="*/ 104 h 459"/>
              <a:gd name="T92" fmla="*/ 3141 w 3168"/>
              <a:gd name="T93" fmla="*/ 84 h 459"/>
              <a:gd name="T94" fmla="*/ 3153 w 3168"/>
              <a:gd name="T95" fmla="*/ 65 h 459"/>
              <a:gd name="T96" fmla="*/ 3160 w 3168"/>
              <a:gd name="T97" fmla="*/ 44 h 459"/>
              <a:gd name="T98" fmla="*/ 3165 w 3168"/>
              <a:gd name="T99" fmla="*/ 22 h 459"/>
              <a:gd name="T100" fmla="*/ 3168 w 3168"/>
              <a:gd name="T101" fmla="*/ 0 h 459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168"/>
              <a:gd name="T154" fmla="*/ 0 h 459"/>
              <a:gd name="T155" fmla="*/ 3168 w 3168"/>
              <a:gd name="T156" fmla="*/ 459 h 459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168" h="459">
                <a:moveTo>
                  <a:pt x="0" y="48"/>
                </a:moveTo>
                <a:lnTo>
                  <a:pt x="2" y="70"/>
                </a:lnTo>
                <a:lnTo>
                  <a:pt x="7" y="92"/>
                </a:lnTo>
                <a:lnTo>
                  <a:pt x="16" y="113"/>
                </a:lnTo>
                <a:lnTo>
                  <a:pt x="26" y="132"/>
                </a:lnTo>
                <a:lnTo>
                  <a:pt x="43" y="152"/>
                </a:lnTo>
                <a:lnTo>
                  <a:pt x="60" y="168"/>
                </a:lnTo>
                <a:lnTo>
                  <a:pt x="79" y="185"/>
                </a:lnTo>
                <a:lnTo>
                  <a:pt x="100" y="200"/>
                </a:lnTo>
                <a:lnTo>
                  <a:pt x="153" y="226"/>
                </a:lnTo>
                <a:lnTo>
                  <a:pt x="211" y="245"/>
                </a:lnTo>
                <a:lnTo>
                  <a:pt x="276" y="257"/>
                </a:lnTo>
                <a:lnTo>
                  <a:pt x="345" y="259"/>
                </a:lnTo>
                <a:lnTo>
                  <a:pt x="1123" y="248"/>
                </a:lnTo>
                <a:lnTo>
                  <a:pt x="1192" y="250"/>
                </a:lnTo>
                <a:lnTo>
                  <a:pt x="1257" y="262"/>
                </a:lnTo>
                <a:lnTo>
                  <a:pt x="1315" y="281"/>
                </a:lnTo>
                <a:lnTo>
                  <a:pt x="1368" y="307"/>
                </a:lnTo>
                <a:lnTo>
                  <a:pt x="1389" y="322"/>
                </a:lnTo>
                <a:lnTo>
                  <a:pt x="1408" y="339"/>
                </a:lnTo>
                <a:lnTo>
                  <a:pt x="1428" y="355"/>
                </a:lnTo>
                <a:lnTo>
                  <a:pt x="1442" y="375"/>
                </a:lnTo>
                <a:lnTo>
                  <a:pt x="1454" y="394"/>
                </a:lnTo>
                <a:lnTo>
                  <a:pt x="1461" y="415"/>
                </a:lnTo>
                <a:lnTo>
                  <a:pt x="1466" y="437"/>
                </a:lnTo>
                <a:lnTo>
                  <a:pt x="1468" y="459"/>
                </a:lnTo>
                <a:lnTo>
                  <a:pt x="1471" y="437"/>
                </a:lnTo>
                <a:lnTo>
                  <a:pt x="1476" y="415"/>
                </a:lnTo>
                <a:lnTo>
                  <a:pt x="1483" y="394"/>
                </a:lnTo>
                <a:lnTo>
                  <a:pt x="1495" y="375"/>
                </a:lnTo>
                <a:lnTo>
                  <a:pt x="1509" y="355"/>
                </a:lnTo>
                <a:lnTo>
                  <a:pt x="1526" y="336"/>
                </a:lnTo>
                <a:lnTo>
                  <a:pt x="1545" y="319"/>
                </a:lnTo>
                <a:lnTo>
                  <a:pt x="1567" y="305"/>
                </a:lnTo>
                <a:lnTo>
                  <a:pt x="1617" y="276"/>
                </a:lnTo>
                <a:lnTo>
                  <a:pt x="1677" y="257"/>
                </a:lnTo>
                <a:lnTo>
                  <a:pt x="1740" y="243"/>
                </a:lnTo>
                <a:lnTo>
                  <a:pt x="1809" y="238"/>
                </a:lnTo>
                <a:lnTo>
                  <a:pt x="2827" y="221"/>
                </a:lnTo>
                <a:lnTo>
                  <a:pt x="2896" y="216"/>
                </a:lnTo>
                <a:lnTo>
                  <a:pt x="2961" y="202"/>
                </a:lnTo>
                <a:lnTo>
                  <a:pt x="3019" y="183"/>
                </a:lnTo>
                <a:lnTo>
                  <a:pt x="3069" y="154"/>
                </a:lnTo>
                <a:lnTo>
                  <a:pt x="3091" y="140"/>
                </a:lnTo>
                <a:lnTo>
                  <a:pt x="3110" y="123"/>
                </a:lnTo>
                <a:lnTo>
                  <a:pt x="3127" y="104"/>
                </a:lnTo>
                <a:lnTo>
                  <a:pt x="3141" y="84"/>
                </a:lnTo>
                <a:lnTo>
                  <a:pt x="3153" y="65"/>
                </a:lnTo>
                <a:lnTo>
                  <a:pt x="3160" y="44"/>
                </a:lnTo>
                <a:lnTo>
                  <a:pt x="3165" y="22"/>
                </a:lnTo>
                <a:lnTo>
                  <a:pt x="3168" y="0"/>
                </a:lnTo>
              </a:path>
            </a:pathLst>
          </a:custGeom>
          <a:noFill/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88" name="Rectangle 15"/>
          <p:cNvSpPr>
            <a:spLocks noChangeArrowheads="1"/>
          </p:cNvSpPr>
          <p:nvPr/>
        </p:nvSpPr>
        <p:spPr bwMode="auto">
          <a:xfrm>
            <a:off x="3843338" y="3992563"/>
            <a:ext cx="1611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</a:rPr>
              <a:t>6 Pentium 700 Mhz </a:t>
            </a:r>
            <a:r>
              <a:rPr lang="en-US" sz="1400">
                <a:solidFill>
                  <a:srgbClr val="000000"/>
                </a:solidFill>
              </a:rPr>
              <a:t>128 MB  Ram</a:t>
            </a:r>
          </a:p>
        </p:txBody>
      </p:sp>
      <p:sp>
        <p:nvSpPr>
          <p:cNvPr id="101389" name="Rectangle 18"/>
          <p:cNvSpPr>
            <a:spLocks noChangeArrowheads="1"/>
          </p:cNvSpPr>
          <p:nvPr/>
        </p:nvSpPr>
        <p:spPr bwMode="auto">
          <a:xfrm>
            <a:off x="3962400" y="2286000"/>
            <a:ext cx="163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Ethernet 100 Mbit/s</a:t>
            </a:r>
            <a:endParaRPr lang="en-US" sz="1600"/>
          </a:p>
        </p:txBody>
      </p:sp>
      <p:sp>
        <p:nvSpPr>
          <p:cNvPr id="101390" name="Freeform 19"/>
          <p:cNvSpPr>
            <a:spLocks/>
          </p:cNvSpPr>
          <p:nvPr/>
        </p:nvSpPr>
        <p:spPr bwMode="auto">
          <a:xfrm>
            <a:off x="3708400" y="2636838"/>
            <a:ext cx="606425" cy="457200"/>
          </a:xfrm>
          <a:custGeom>
            <a:avLst/>
            <a:gdLst>
              <a:gd name="T0" fmla="*/ 1296 w 1296"/>
              <a:gd name="T1" fmla="*/ 0 h 864"/>
              <a:gd name="T2" fmla="*/ 1296 w 1296"/>
              <a:gd name="T3" fmla="*/ 576 h 864"/>
              <a:gd name="T4" fmla="*/ 0 w 1296"/>
              <a:gd name="T5" fmla="*/ 576 h 864"/>
              <a:gd name="T6" fmla="*/ 0 w 1296"/>
              <a:gd name="T7" fmla="*/ 864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864"/>
              <a:gd name="T14" fmla="*/ 1296 w 1296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864">
                <a:moveTo>
                  <a:pt x="1296" y="0"/>
                </a:moveTo>
                <a:lnTo>
                  <a:pt x="1296" y="576"/>
                </a:lnTo>
                <a:lnTo>
                  <a:pt x="0" y="576"/>
                </a:lnTo>
                <a:lnTo>
                  <a:pt x="0" y="8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1" name="Line 20"/>
          <p:cNvSpPr>
            <a:spLocks noChangeShapeType="1"/>
          </p:cNvSpPr>
          <p:nvPr/>
        </p:nvSpPr>
        <p:spPr bwMode="auto">
          <a:xfrm>
            <a:off x="4494213" y="2636838"/>
            <a:ext cx="1587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392" name="Freeform 21"/>
          <p:cNvSpPr>
            <a:spLocks/>
          </p:cNvSpPr>
          <p:nvPr/>
        </p:nvSpPr>
        <p:spPr bwMode="auto">
          <a:xfrm>
            <a:off x="4678363" y="2636838"/>
            <a:ext cx="273050" cy="457200"/>
          </a:xfrm>
          <a:custGeom>
            <a:avLst/>
            <a:gdLst>
              <a:gd name="T0" fmla="*/ 0 w 432"/>
              <a:gd name="T1" fmla="*/ 0 h 720"/>
              <a:gd name="T2" fmla="*/ 0 w 432"/>
              <a:gd name="T3" fmla="*/ 576 h 720"/>
              <a:gd name="T4" fmla="*/ 432 w 432"/>
              <a:gd name="T5" fmla="*/ 576 h 720"/>
              <a:gd name="T6" fmla="*/ 432 w 432"/>
              <a:gd name="T7" fmla="*/ 72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720"/>
              <a:gd name="T14" fmla="*/ 432 w 432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720">
                <a:moveTo>
                  <a:pt x="0" y="0"/>
                </a:moveTo>
                <a:lnTo>
                  <a:pt x="0" y="576"/>
                </a:lnTo>
                <a:lnTo>
                  <a:pt x="432" y="576"/>
                </a:lnTo>
                <a:lnTo>
                  <a:pt x="432" y="7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3" name="Freeform 22"/>
          <p:cNvSpPr>
            <a:spLocks/>
          </p:cNvSpPr>
          <p:nvPr/>
        </p:nvSpPr>
        <p:spPr bwMode="auto">
          <a:xfrm>
            <a:off x="4860925" y="2636838"/>
            <a:ext cx="914400" cy="457200"/>
          </a:xfrm>
          <a:custGeom>
            <a:avLst/>
            <a:gdLst>
              <a:gd name="T0" fmla="*/ 0 w 1440"/>
              <a:gd name="T1" fmla="*/ 0 h 720"/>
              <a:gd name="T2" fmla="*/ 0 w 1440"/>
              <a:gd name="T3" fmla="*/ 432 h 720"/>
              <a:gd name="T4" fmla="*/ 1440 w 1440"/>
              <a:gd name="T5" fmla="*/ 432 h 720"/>
              <a:gd name="T6" fmla="*/ 1440 w 1440"/>
              <a:gd name="T7" fmla="*/ 72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720"/>
              <a:gd name="T14" fmla="*/ 1440 w 144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720">
                <a:moveTo>
                  <a:pt x="0" y="0"/>
                </a:moveTo>
                <a:lnTo>
                  <a:pt x="0" y="432"/>
                </a:lnTo>
                <a:lnTo>
                  <a:pt x="1440" y="432"/>
                </a:lnTo>
                <a:lnTo>
                  <a:pt x="1440" y="7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1879" name="Rectangle 23"/>
          <p:cNvSpPr>
            <a:spLocks noChangeArrowheads="1"/>
          </p:cNvSpPr>
          <p:nvPr/>
        </p:nvSpPr>
        <p:spPr bwMode="auto">
          <a:xfrm>
            <a:off x="468313" y="188913"/>
            <a:ext cx="8229600" cy="1063625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>
            <a:spAutoFit/>
          </a:bodyPr>
          <a:lstStyle/>
          <a:p>
            <a:pPr algn="ctr" eaLnBrk="1" hangingPunct="1">
              <a:defRPr/>
            </a:pPr>
            <a:r>
              <a:rPr lang="en-US" sz="3200">
                <a:solidFill>
                  <a:srgbClr val="FFCC00"/>
                </a:solidFill>
              </a:rPr>
              <a:t>SDDS-2000 </a:t>
            </a:r>
          </a:p>
          <a:p>
            <a:pPr algn="ctr" eaLnBrk="1" hangingPunct="1">
              <a:defRPr/>
            </a:pPr>
            <a:r>
              <a:rPr lang="en-US" sz="3200">
                <a:solidFill>
                  <a:srgbClr val="FFCC00"/>
                </a:solidFill>
              </a:rPr>
              <a:t>Access Performance Experimental Analysis</a:t>
            </a:r>
          </a:p>
        </p:txBody>
      </p:sp>
      <p:sp>
        <p:nvSpPr>
          <p:cNvPr id="101395" name="Text Box 24"/>
          <p:cNvSpPr txBox="1">
            <a:spLocks noChangeArrowheads="1"/>
          </p:cNvSpPr>
          <p:nvPr/>
        </p:nvSpPr>
        <p:spPr bwMode="auto">
          <a:xfrm>
            <a:off x="304800" y="4953000"/>
            <a:ext cx="845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800">
                <a:solidFill>
                  <a:srgbClr val="000000"/>
                </a:solidFill>
              </a:rPr>
              <a:t>UDP Protocol for inserts and searches</a:t>
            </a:r>
          </a:p>
          <a:p>
            <a:pPr marL="342900" indent="-342900"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Char char="l"/>
            </a:pPr>
            <a:r>
              <a:rPr lang="en-US" sz="2800">
                <a:solidFill>
                  <a:srgbClr val="000000"/>
                </a:solidFill>
              </a:rPr>
              <a:t>TCP Protocol for splits </a:t>
            </a:r>
          </a:p>
        </p:txBody>
      </p:sp>
      <p:sp>
        <p:nvSpPr>
          <p:cNvPr id="101396" name="Freeform 26"/>
          <p:cNvSpPr>
            <a:spLocks/>
          </p:cNvSpPr>
          <p:nvPr/>
        </p:nvSpPr>
        <p:spPr bwMode="auto">
          <a:xfrm>
            <a:off x="6372225" y="3068638"/>
            <a:ext cx="457200" cy="274637"/>
          </a:xfrm>
          <a:custGeom>
            <a:avLst/>
            <a:gdLst>
              <a:gd name="T0" fmla="*/ 72 w 720"/>
              <a:gd name="T1" fmla="*/ 0 h 431"/>
              <a:gd name="T2" fmla="*/ 58 w 720"/>
              <a:gd name="T3" fmla="*/ 2 h 431"/>
              <a:gd name="T4" fmla="*/ 43 w 720"/>
              <a:gd name="T5" fmla="*/ 4 h 431"/>
              <a:gd name="T6" fmla="*/ 31 w 720"/>
              <a:gd name="T7" fmla="*/ 12 h 431"/>
              <a:gd name="T8" fmla="*/ 22 w 720"/>
              <a:gd name="T9" fmla="*/ 21 h 431"/>
              <a:gd name="T10" fmla="*/ 12 w 720"/>
              <a:gd name="T11" fmla="*/ 31 h 431"/>
              <a:gd name="T12" fmla="*/ 5 w 720"/>
              <a:gd name="T13" fmla="*/ 43 h 431"/>
              <a:gd name="T14" fmla="*/ 2 w 720"/>
              <a:gd name="T15" fmla="*/ 57 h 431"/>
              <a:gd name="T16" fmla="*/ 0 w 720"/>
              <a:gd name="T17" fmla="*/ 72 h 431"/>
              <a:gd name="T18" fmla="*/ 0 w 720"/>
              <a:gd name="T19" fmla="*/ 359 h 431"/>
              <a:gd name="T20" fmla="*/ 2 w 720"/>
              <a:gd name="T21" fmla="*/ 374 h 431"/>
              <a:gd name="T22" fmla="*/ 5 w 720"/>
              <a:gd name="T23" fmla="*/ 388 h 431"/>
              <a:gd name="T24" fmla="*/ 12 w 720"/>
              <a:gd name="T25" fmla="*/ 400 h 431"/>
              <a:gd name="T26" fmla="*/ 22 w 720"/>
              <a:gd name="T27" fmla="*/ 410 h 431"/>
              <a:gd name="T28" fmla="*/ 31 w 720"/>
              <a:gd name="T29" fmla="*/ 419 h 431"/>
              <a:gd name="T30" fmla="*/ 43 w 720"/>
              <a:gd name="T31" fmla="*/ 427 h 431"/>
              <a:gd name="T32" fmla="*/ 58 w 720"/>
              <a:gd name="T33" fmla="*/ 429 h 431"/>
              <a:gd name="T34" fmla="*/ 72 w 720"/>
              <a:gd name="T35" fmla="*/ 431 h 431"/>
              <a:gd name="T36" fmla="*/ 648 w 720"/>
              <a:gd name="T37" fmla="*/ 431 h 431"/>
              <a:gd name="T38" fmla="*/ 662 w 720"/>
              <a:gd name="T39" fmla="*/ 429 h 431"/>
              <a:gd name="T40" fmla="*/ 677 w 720"/>
              <a:gd name="T41" fmla="*/ 427 h 431"/>
              <a:gd name="T42" fmla="*/ 689 w 720"/>
              <a:gd name="T43" fmla="*/ 419 h 431"/>
              <a:gd name="T44" fmla="*/ 698 w 720"/>
              <a:gd name="T45" fmla="*/ 410 h 431"/>
              <a:gd name="T46" fmla="*/ 708 w 720"/>
              <a:gd name="T47" fmla="*/ 400 h 431"/>
              <a:gd name="T48" fmla="*/ 715 w 720"/>
              <a:gd name="T49" fmla="*/ 388 h 431"/>
              <a:gd name="T50" fmla="*/ 718 w 720"/>
              <a:gd name="T51" fmla="*/ 374 h 431"/>
              <a:gd name="T52" fmla="*/ 720 w 720"/>
              <a:gd name="T53" fmla="*/ 359 h 431"/>
              <a:gd name="T54" fmla="*/ 720 w 720"/>
              <a:gd name="T55" fmla="*/ 72 h 431"/>
              <a:gd name="T56" fmla="*/ 718 w 720"/>
              <a:gd name="T57" fmla="*/ 57 h 431"/>
              <a:gd name="T58" fmla="*/ 715 w 720"/>
              <a:gd name="T59" fmla="*/ 43 h 431"/>
              <a:gd name="T60" fmla="*/ 708 w 720"/>
              <a:gd name="T61" fmla="*/ 31 h 431"/>
              <a:gd name="T62" fmla="*/ 698 w 720"/>
              <a:gd name="T63" fmla="*/ 21 h 431"/>
              <a:gd name="T64" fmla="*/ 689 w 720"/>
              <a:gd name="T65" fmla="*/ 12 h 431"/>
              <a:gd name="T66" fmla="*/ 677 w 720"/>
              <a:gd name="T67" fmla="*/ 4 h 431"/>
              <a:gd name="T68" fmla="*/ 662 w 720"/>
              <a:gd name="T69" fmla="*/ 2 h 431"/>
              <a:gd name="T70" fmla="*/ 648 w 720"/>
              <a:gd name="T71" fmla="*/ 0 h 431"/>
              <a:gd name="T72" fmla="*/ 72 w 720"/>
              <a:gd name="T73" fmla="*/ 0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431"/>
              <a:gd name="T113" fmla="*/ 720 w 720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431">
                <a:moveTo>
                  <a:pt x="72" y="0"/>
                </a:moveTo>
                <a:lnTo>
                  <a:pt x="58" y="2"/>
                </a:lnTo>
                <a:lnTo>
                  <a:pt x="43" y="4"/>
                </a:lnTo>
                <a:lnTo>
                  <a:pt x="31" y="12"/>
                </a:lnTo>
                <a:lnTo>
                  <a:pt x="22" y="21"/>
                </a:lnTo>
                <a:lnTo>
                  <a:pt x="12" y="31"/>
                </a:lnTo>
                <a:lnTo>
                  <a:pt x="5" y="43"/>
                </a:lnTo>
                <a:lnTo>
                  <a:pt x="2" y="57"/>
                </a:lnTo>
                <a:lnTo>
                  <a:pt x="0" y="72"/>
                </a:lnTo>
                <a:lnTo>
                  <a:pt x="0" y="359"/>
                </a:lnTo>
                <a:lnTo>
                  <a:pt x="2" y="374"/>
                </a:lnTo>
                <a:lnTo>
                  <a:pt x="5" y="388"/>
                </a:lnTo>
                <a:lnTo>
                  <a:pt x="12" y="400"/>
                </a:lnTo>
                <a:lnTo>
                  <a:pt x="22" y="410"/>
                </a:lnTo>
                <a:lnTo>
                  <a:pt x="31" y="419"/>
                </a:lnTo>
                <a:lnTo>
                  <a:pt x="43" y="427"/>
                </a:lnTo>
                <a:lnTo>
                  <a:pt x="58" y="429"/>
                </a:lnTo>
                <a:lnTo>
                  <a:pt x="72" y="431"/>
                </a:lnTo>
                <a:lnTo>
                  <a:pt x="648" y="431"/>
                </a:lnTo>
                <a:lnTo>
                  <a:pt x="662" y="429"/>
                </a:lnTo>
                <a:lnTo>
                  <a:pt x="677" y="427"/>
                </a:lnTo>
                <a:lnTo>
                  <a:pt x="689" y="419"/>
                </a:lnTo>
                <a:lnTo>
                  <a:pt x="698" y="410"/>
                </a:lnTo>
                <a:lnTo>
                  <a:pt x="708" y="400"/>
                </a:lnTo>
                <a:lnTo>
                  <a:pt x="715" y="388"/>
                </a:lnTo>
                <a:lnTo>
                  <a:pt x="718" y="374"/>
                </a:lnTo>
                <a:lnTo>
                  <a:pt x="720" y="359"/>
                </a:lnTo>
                <a:lnTo>
                  <a:pt x="720" y="72"/>
                </a:lnTo>
                <a:lnTo>
                  <a:pt x="718" y="57"/>
                </a:lnTo>
                <a:lnTo>
                  <a:pt x="715" y="43"/>
                </a:lnTo>
                <a:lnTo>
                  <a:pt x="708" y="31"/>
                </a:lnTo>
                <a:lnTo>
                  <a:pt x="698" y="21"/>
                </a:lnTo>
                <a:lnTo>
                  <a:pt x="689" y="12"/>
                </a:lnTo>
                <a:lnTo>
                  <a:pt x="677" y="4"/>
                </a:lnTo>
                <a:lnTo>
                  <a:pt x="662" y="2"/>
                </a:lnTo>
                <a:lnTo>
                  <a:pt x="648" y="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7" name="Freeform 27"/>
          <p:cNvSpPr>
            <a:spLocks/>
          </p:cNvSpPr>
          <p:nvPr/>
        </p:nvSpPr>
        <p:spPr bwMode="auto">
          <a:xfrm>
            <a:off x="6280150" y="3433763"/>
            <a:ext cx="549275" cy="92075"/>
          </a:xfrm>
          <a:custGeom>
            <a:avLst/>
            <a:gdLst>
              <a:gd name="T0" fmla="*/ 216 w 864"/>
              <a:gd name="T1" fmla="*/ 0 h 144"/>
              <a:gd name="T2" fmla="*/ 0 w 864"/>
              <a:gd name="T3" fmla="*/ 144 h 144"/>
              <a:gd name="T4" fmla="*/ 648 w 864"/>
              <a:gd name="T5" fmla="*/ 144 h 144"/>
              <a:gd name="T6" fmla="*/ 864 w 864"/>
              <a:gd name="T7" fmla="*/ 0 h 144"/>
              <a:gd name="T8" fmla="*/ 216 w 86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44"/>
              <a:gd name="T17" fmla="*/ 864 w 86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44">
                <a:moveTo>
                  <a:pt x="216" y="0"/>
                </a:moveTo>
                <a:lnTo>
                  <a:pt x="0" y="144"/>
                </a:lnTo>
                <a:lnTo>
                  <a:pt x="648" y="144"/>
                </a:lnTo>
                <a:lnTo>
                  <a:pt x="864" y="0"/>
                </a:lnTo>
                <a:lnTo>
                  <a:pt x="216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8" name="Freeform 28"/>
          <p:cNvSpPr>
            <a:spLocks/>
          </p:cNvSpPr>
          <p:nvPr/>
        </p:nvSpPr>
        <p:spPr bwMode="auto">
          <a:xfrm>
            <a:off x="5667375" y="2605088"/>
            <a:ext cx="914400" cy="457200"/>
          </a:xfrm>
          <a:custGeom>
            <a:avLst/>
            <a:gdLst>
              <a:gd name="T0" fmla="*/ 0 w 1440"/>
              <a:gd name="T1" fmla="*/ 0 h 720"/>
              <a:gd name="T2" fmla="*/ 0 w 1440"/>
              <a:gd name="T3" fmla="*/ 432 h 720"/>
              <a:gd name="T4" fmla="*/ 1440 w 1440"/>
              <a:gd name="T5" fmla="*/ 432 h 720"/>
              <a:gd name="T6" fmla="*/ 1440 w 1440"/>
              <a:gd name="T7" fmla="*/ 720 h 720"/>
              <a:gd name="T8" fmla="*/ 0 60000 65536"/>
              <a:gd name="T9" fmla="*/ 0 60000 65536"/>
              <a:gd name="T10" fmla="*/ 0 60000 65536"/>
              <a:gd name="T11" fmla="*/ 0 60000 65536"/>
              <a:gd name="T12" fmla="*/ 0 w 1440"/>
              <a:gd name="T13" fmla="*/ 0 h 720"/>
              <a:gd name="T14" fmla="*/ 1440 w 1440"/>
              <a:gd name="T15" fmla="*/ 720 h 72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0" h="720">
                <a:moveTo>
                  <a:pt x="0" y="0"/>
                </a:moveTo>
                <a:lnTo>
                  <a:pt x="0" y="432"/>
                </a:lnTo>
                <a:lnTo>
                  <a:pt x="1440" y="432"/>
                </a:lnTo>
                <a:lnTo>
                  <a:pt x="1440" y="72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399" name="Freeform 29"/>
          <p:cNvSpPr>
            <a:spLocks/>
          </p:cNvSpPr>
          <p:nvPr/>
        </p:nvSpPr>
        <p:spPr bwMode="auto">
          <a:xfrm>
            <a:off x="2843213" y="3068638"/>
            <a:ext cx="457200" cy="274637"/>
          </a:xfrm>
          <a:custGeom>
            <a:avLst/>
            <a:gdLst>
              <a:gd name="T0" fmla="*/ 72 w 720"/>
              <a:gd name="T1" fmla="*/ 0 h 431"/>
              <a:gd name="T2" fmla="*/ 58 w 720"/>
              <a:gd name="T3" fmla="*/ 2 h 431"/>
              <a:gd name="T4" fmla="*/ 43 w 720"/>
              <a:gd name="T5" fmla="*/ 4 h 431"/>
              <a:gd name="T6" fmla="*/ 31 w 720"/>
              <a:gd name="T7" fmla="*/ 12 h 431"/>
              <a:gd name="T8" fmla="*/ 22 w 720"/>
              <a:gd name="T9" fmla="*/ 21 h 431"/>
              <a:gd name="T10" fmla="*/ 12 w 720"/>
              <a:gd name="T11" fmla="*/ 31 h 431"/>
              <a:gd name="T12" fmla="*/ 5 w 720"/>
              <a:gd name="T13" fmla="*/ 43 h 431"/>
              <a:gd name="T14" fmla="*/ 2 w 720"/>
              <a:gd name="T15" fmla="*/ 57 h 431"/>
              <a:gd name="T16" fmla="*/ 0 w 720"/>
              <a:gd name="T17" fmla="*/ 72 h 431"/>
              <a:gd name="T18" fmla="*/ 0 w 720"/>
              <a:gd name="T19" fmla="*/ 359 h 431"/>
              <a:gd name="T20" fmla="*/ 2 w 720"/>
              <a:gd name="T21" fmla="*/ 374 h 431"/>
              <a:gd name="T22" fmla="*/ 5 w 720"/>
              <a:gd name="T23" fmla="*/ 388 h 431"/>
              <a:gd name="T24" fmla="*/ 12 w 720"/>
              <a:gd name="T25" fmla="*/ 400 h 431"/>
              <a:gd name="T26" fmla="*/ 22 w 720"/>
              <a:gd name="T27" fmla="*/ 410 h 431"/>
              <a:gd name="T28" fmla="*/ 31 w 720"/>
              <a:gd name="T29" fmla="*/ 419 h 431"/>
              <a:gd name="T30" fmla="*/ 43 w 720"/>
              <a:gd name="T31" fmla="*/ 427 h 431"/>
              <a:gd name="T32" fmla="*/ 58 w 720"/>
              <a:gd name="T33" fmla="*/ 429 h 431"/>
              <a:gd name="T34" fmla="*/ 72 w 720"/>
              <a:gd name="T35" fmla="*/ 431 h 431"/>
              <a:gd name="T36" fmla="*/ 648 w 720"/>
              <a:gd name="T37" fmla="*/ 431 h 431"/>
              <a:gd name="T38" fmla="*/ 662 w 720"/>
              <a:gd name="T39" fmla="*/ 429 h 431"/>
              <a:gd name="T40" fmla="*/ 677 w 720"/>
              <a:gd name="T41" fmla="*/ 427 h 431"/>
              <a:gd name="T42" fmla="*/ 689 w 720"/>
              <a:gd name="T43" fmla="*/ 419 h 431"/>
              <a:gd name="T44" fmla="*/ 698 w 720"/>
              <a:gd name="T45" fmla="*/ 410 h 431"/>
              <a:gd name="T46" fmla="*/ 708 w 720"/>
              <a:gd name="T47" fmla="*/ 400 h 431"/>
              <a:gd name="T48" fmla="*/ 715 w 720"/>
              <a:gd name="T49" fmla="*/ 388 h 431"/>
              <a:gd name="T50" fmla="*/ 718 w 720"/>
              <a:gd name="T51" fmla="*/ 374 h 431"/>
              <a:gd name="T52" fmla="*/ 720 w 720"/>
              <a:gd name="T53" fmla="*/ 359 h 431"/>
              <a:gd name="T54" fmla="*/ 720 w 720"/>
              <a:gd name="T55" fmla="*/ 72 h 431"/>
              <a:gd name="T56" fmla="*/ 718 w 720"/>
              <a:gd name="T57" fmla="*/ 57 h 431"/>
              <a:gd name="T58" fmla="*/ 715 w 720"/>
              <a:gd name="T59" fmla="*/ 43 h 431"/>
              <a:gd name="T60" fmla="*/ 708 w 720"/>
              <a:gd name="T61" fmla="*/ 31 h 431"/>
              <a:gd name="T62" fmla="*/ 698 w 720"/>
              <a:gd name="T63" fmla="*/ 21 h 431"/>
              <a:gd name="T64" fmla="*/ 689 w 720"/>
              <a:gd name="T65" fmla="*/ 12 h 431"/>
              <a:gd name="T66" fmla="*/ 677 w 720"/>
              <a:gd name="T67" fmla="*/ 4 h 431"/>
              <a:gd name="T68" fmla="*/ 662 w 720"/>
              <a:gd name="T69" fmla="*/ 2 h 431"/>
              <a:gd name="T70" fmla="*/ 648 w 720"/>
              <a:gd name="T71" fmla="*/ 0 h 431"/>
              <a:gd name="T72" fmla="*/ 72 w 720"/>
              <a:gd name="T73" fmla="*/ 0 h 43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720"/>
              <a:gd name="T112" fmla="*/ 0 h 431"/>
              <a:gd name="T113" fmla="*/ 720 w 720"/>
              <a:gd name="T114" fmla="*/ 431 h 43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720" h="431">
                <a:moveTo>
                  <a:pt x="72" y="0"/>
                </a:moveTo>
                <a:lnTo>
                  <a:pt x="58" y="2"/>
                </a:lnTo>
                <a:lnTo>
                  <a:pt x="43" y="4"/>
                </a:lnTo>
                <a:lnTo>
                  <a:pt x="31" y="12"/>
                </a:lnTo>
                <a:lnTo>
                  <a:pt x="22" y="21"/>
                </a:lnTo>
                <a:lnTo>
                  <a:pt x="12" y="31"/>
                </a:lnTo>
                <a:lnTo>
                  <a:pt x="5" y="43"/>
                </a:lnTo>
                <a:lnTo>
                  <a:pt x="2" y="57"/>
                </a:lnTo>
                <a:lnTo>
                  <a:pt x="0" y="72"/>
                </a:lnTo>
                <a:lnTo>
                  <a:pt x="0" y="359"/>
                </a:lnTo>
                <a:lnTo>
                  <a:pt x="2" y="374"/>
                </a:lnTo>
                <a:lnTo>
                  <a:pt x="5" y="388"/>
                </a:lnTo>
                <a:lnTo>
                  <a:pt x="12" y="400"/>
                </a:lnTo>
                <a:lnTo>
                  <a:pt x="22" y="410"/>
                </a:lnTo>
                <a:lnTo>
                  <a:pt x="31" y="419"/>
                </a:lnTo>
                <a:lnTo>
                  <a:pt x="43" y="427"/>
                </a:lnTo>
                <a:lnTo>
                  <a:pt x="58" y="429"/>
                </a:lnTo>
                <a:lnTo>
                  <a:pt x="72" y="431"/>
                </a:lnTo>
                <a:lnTo>
                  <a:pt x="648" y="431"/>
                </a:lnTo>
                <a:lnTo>
                  <a:pt x="662" y="429"/>
                </a:lnTo>
                <a:lnTo>
                  <a:pt x="677" y="427"/>
                </a:lnTo>
                <a:lnTo>
                  <a:pt x="689" y="419"/>
                </a:lnTo>
                <a:lnTo>
                  <a:pt x="698" y="410"/>
                </a:lnTo>
                <a:lnTo>
                  <a:pt x="708" y="400"/>
                </a:lnTo>
                <a:lnTo>
                  <a:pt x="715" y="388"/>
                </a:lnTo>
                <a:lnTo>
                  <a:pt x="718" y="374"/>
                </a:lnTo>
                <a:lnTo>
                  <a:pt x="720" y="359"/>
                </a:lnTo>
                <a:lnTo>
                  <a:pt x="720" y="72"/>
                </a:lnTo>
                <a:lnTo>
                  <a:pt x="718" y="57"/>
                </a:lnTo>
                <a:lnTo>
                  <a:pt x="715" y="43"/>
                </a:lnTo>
                <a:lnTo>
                  <a:pt x="708" y="31"/>
                </a:lnTo>
                <a:lnTo>
                  <a:pt x="698" y="21"/>
                </a:lnTo>
                <a:lnTo>
                  <a:pt x="689" y="12"/>
                </a:lnTo>
                <a:lnTo>
                  <a:pt x="677" y="4"/>
                </a:lnTo>
                <a:lnTo>
                  <a:pt x="662" y="2"/>
                </a:lnTo>
                <a:lnTo>
                  <a:pt x="648" y="0"/>
                </a:lnTo>
                <a:lnTo>
                  <a:pt x="72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0" name="Freeform 30"/>
          <p:cNvSpPr>
            <a:spLocks/>
          </p:cNvSpPr>
          <p:nvPr/>
        </p:nvSpPr>
        <p:spPr bwMode="auto">
          <a:xfrm>
            <a:off x="2751138" y="3433763"/>
            <a:ext cx="549275" cy="92075"/>
          </a:xfrm>
          <a:custGeom>
            <a:avLst/>
            <a:gdLst>
              <a:gd name="T0" fmla="*/ 216 w 864"/>
              <a:gd name="T1" fmla="*/ 0 h 144"/>
              <a:gd name="T2" fmla="*/ 0 w 864"/>
              <a:gd name="T3" fmla="*/ 144 h 144"/>
              <a:gd name="T4" fmla="*/ 648 w 864"/>
              <a:gd name="T5" fmla="*/ 144 h 144"/>
              <a:gd name="T6" fmla="*/ 864 w 864"/>
              <a:gd name="T7" fmla="*/ 0 h 144"/>
              <a:gd name="T8" fmla="*/ 216 w 864"/>
              <a:gd name="T9" fmla="*/ 0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4"/>
              <a:gd name="T16" fmla="*/ 0 h 144"/>
              <a:gd name="T17" fmla="*/ 864 w 864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4" h="144">
                <a:moveTo>
                  <a:pt x="216" y="0"/>
                </a:moveTo>
                <a:lnTo>
                  <a:pt x="0" y="144"/>
                </a:lnTo>
                <a:lnTo>
                  <a:pt x="648" y="144"/>
                </a:lnTo>
                <a:lnTo>
                  <a:pt x="864" y="0"/>
                </a:lnTo>
                <a:lnTo>
                  <a:pt x="216" y="0"/>
                </a:lnTo>
                <a:close/>
              </a:path>
            </a:pathLst>
          </a:custGeom>
          <a:solidFill>
            <a:srgbClr val="FFFFFF"/>
          </a:solidFill>
          <a:ln w="889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01401" name="Freeform 31"/>
          <p:cNvSpPr>
            <a:spLocks/>
          </p:cNvSpPr>
          <p:nvPr/>
        </p:nvSpPr>
        <p:spPr bwMode="auto">
          <a:xfrm>
            <a:off x="3052763" y="2605088"/>
            <a:ext cx="822325" cy="457200"/>
          </a:xfrm>
          <a:custGeom>
            <a:avLst/>
            <a:gdLst>
              <a:gd name="T0" fmla="*/ 1296 w 1296"/>
              <a:gd name="T1" fmla="*/ 0 h 864"/>
              <a:gd name="T2" fmla="*/ 1296 w 1296"/>
              <a:gd name="T3" fmla="*/ 576 h 864"/>
              <a:gd name="T4" fmla="*/ 0 w 1296"/>
              <a:gd name="T5" fmla="*/ 576 h 864"/>
              <a:gd name="T6" fmla="*/ 0 w 1296"/>
              <a:gd name="T7" fmla="*/ 864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1296"/>
              <a:gd name="T13" fmla="*/ 0 h 864"/>
              <a:gd name="T14" fmla="*/ 1296 w 1296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96" h="864">
                <a:moveTo>
                  <a:pt x="1296" y="0"/>
                </a:moveTo>
                <a:lnTo>
                  <a:pt x="1296" y="576"/>
                </a:lnTo>
                <a:lnTo>
                  <a:pt x="0" y="576"/>
                </a:lnTo>
                <a:lnTo>
                  <a:pt x="0" y="864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785786" y="5857892"/>
            <a:ext cx="774665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SDDS 2007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</a:rPr>
              <a:t>é</a:t>
            </a:r>
            <a:r>
              <a:rPr lang="en-US" dirty="0" err="1" smtClean="0">
                <a:solidFill>
                  <a:srgbClr val="FF0000"/>
                </a:solidFill>
              </a:rPr>
              <a:t>tait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sur</a:t>
            </a:r>
            <a:r>
              <a:rPr lang="en-US" dirty="0" smtClean="0">
                <a:solidFill>
                  <a:srgbClr val="FF0000"/>
                </a:solidFill>
              </a:rPr>
              <a:t> 1Gbit/s </a:t>
            </a:r>
            <a:r>
              <a:rPr lang="en-US" smtClean="0">
                <a:solidFill>
                  <a:srgbClr val="FF0000"/>
                </a:solidFill>
              </a:rPr>
              <a:t>et 10 </a:t>
            </a:r>
            <a:r>
              <a:rPr lang="en-US" dirty="0" err="1" smtClean="0">
                <a:solidFill>
                  <a:srgbClr val="FF0000"/>
                </a:solidFill>
              </a:rPr>
              <a:t>fois</a:t>
            </a:r>
            <a:r>
              <a:rPr lang="en-US" dirty="0" smtClean="0">
                <a:solidFill>
                  <a:srgbClr val="FF0000"/>
                </a:solidFill>
              </a:rPr>
              <a:t> + </a:t>
            </a:r>
            <a:r>
              <a:rPr lang="en-US" dirty="0" err="1" smtClean="0">
                <a:solidFill>
                  <a:srgbClr val="FF0000"/>
                </a:solidFill>
              </a:rPr>
              <a:t>rapide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2309813" y="-577850"/>
            <a:ext cx="4640262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87363"/>
            <a:ext cx="8305800" cy="6985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CC00"/>
                </a:solidFill>
              </a:rPr>
              <a:t>File creation time</a:t>
            </a: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4098" name="Object 0"/>
          <p:cNvGraphicFramePr>
            <a:graphicFrameLocks noChangeAspect="1"/>
          </p:cNvGraphicFramePr>
          <p:nvPr/>
        </p:nvGraphicFramePr>
        <p:xfrm>
          <a:off x="611188" y="1557338"/>
          <a:ext cx="770572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9" name="Graphique" r:id="rId5" imgW="4352925" imgH="2352675" progId="Excel.Sheet.8">
                  <p:embed/>
                </p:oleObj>
              </mc:Choice>
              <mc:Fallback>
                <p:oleObj name="Graphique" r:id="rId5" imgW="4352925" imgH="2352675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557338"/>
                        <a:ext cx="7705725" cy="416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1763713" y="5805488"/>
            <a:ext cx="60483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Single client inserts 20 000 records with acks</a:t>
            </a:r>
          </a:p>
        </p:txBody>
      </p:sp>
      <p:sp>
        <p:nvSpPr>
          <p:cNvPr id="4104" name="Text Box 9"/>
          <p:cNvSpPr txBox="1">
            <a:spLocks noChangeArrowheads="1"/>
          </p:cNvSpPr>
          <p:nvPr/>
        </p:nvSpPr>
        <p:spPr bwMode="auto">
          <a:xfrm>
            <a:off x="611188" y="5805488"/>
            <a:ext cx="2305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3203575" y="5084763"/>
            <a:ext cx="3311525" cy="457200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Number of buckets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 rot="-5400000">
            <a:off x="-419100" y="3163888"/>
            <a:ext cx="2806700" cy="457200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Time (s)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Contenu de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SGBD </a:t>
            </a:r>
            <a:r>
              <a:rPr lang="fr-FR" sz="3600" dirty="0" err="1" smtClean="0"/>
              <a:t>Scalable</a:t>
            </a:r>
            <a:r>
              <a:rPr lang="fr-FR" sz="3600" dirty="0" smtClean="0"/>
              <a:t> et Distribué</a:t>
            </a:r>
          </a:p>
          <a:p>
            <a:pPr lvl="1">
              <a:defRPr/>
            </a:pPr>
            <a:r>
              <a:rPr lang="fr-FR" sz="3200" dirty="0" smtClean="0"/>
              <a:t> SD – SQL Server</a:t>
            </a:r>
          </a:p>
          <a:p>
            <a:pPr>
              <a:defRPr/>
            </a:pPr>
            <a:r>
              <a:rPr lang="fr-FR" sz="3600" dirty="0" smtClean="0"/>
              <a:t> Survol de l’état de l’art </a:t>
            </a:r>
          </a:p>
          <a:p>
            <a:pPr>
              <a:defRPr/>
            </a:pPr>
            <a:r>
              <a:rPr lang="fr-FR" sz="3600" dirty="0" smtClean="0"/>
              <a:t> Offre Industrielle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200" dirty="0" err="1" smtClean="0"/>
              <a:t>AsterData</a:t>
            </a:r>
            <a:r>
              <a:rPr lang="fr-FR" sz="3200" dirty="0" smtClean="0"/>
              <a:t> (2010)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200" dirty="0" err="1" smtClean="0"/>
              <a:t>ScaleBase</a:t>
            </a:r>
            <a:r>
              <a:rPr lang="fr-FR" sz="3200" dirty="0" smtClean="0"/>
              <a:t>  (2011)</a:t>
            </a:r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err="1" smtClean="0"/>
              <a:t>Xeround</a:t>
            </a:r>
            <a:r>
              <a:rPr lang="fr-FR" sz="3200" dirty="0" smtClean="0"/>
              <a:t> (2011)</a:t>
            </a:r>
          </a:p>
          <a:p>
            <a:pPr lvl="1">
              <a:defRPr/>
            </a:pPr>
            <a:r>
              <a:rPr lang="fr-FR" sz="3200" dirty="0" smtClean="0"/>
              <a:t> Systèmes « No-SQL »  / Clé - Valeur </a:t>
            </a:r>
          </a:p>
          <a:p>
            <a:pPr lvl="2">
              <a:defRPr/>
            </a:pPr>
            <a:r>
              <a:rPr lang="fr-FR"/>
              <a:t> </a:t>
            </a:r>
            <a:r>
              <a:rPr lang="fr-FR" sz="2800" smtClean="0"/>
              <a:t>Azur Table, </a:t>
            </a:r>
            <a:r>
              <a:rPr lang="fr-FR" sz="2800" dirty="0" smtClean="0"/>
              <a:t>Amazon, </a:t>
            </a:r>
            <a:r>
              <a:rPr lang="fr-FR" sz="2800" dirty="0" err="1" smtClean="0"/>
              <a:t>MongoDB</a:t>
            </a:r>
            <a:r>
              <a:rPr lang="fr-FR" sz="2800" dirty="0" smtClean="0"/>
              <a:t>…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374650"/>
            <a:ext cx="8153400" cy="6985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CC00"/>
                </a:solidFill>
              </a:rPr>
              <a:t>Insert Time</a:t>
            </a: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5122" name="Object 0"/>
          <p:cNvGraphicFramePr>
            <a:graphicFrameLocks noChangeAspect="1"/>
          </p:cNvGraphicFramePr>
          <p:nvPr/>
        </p:nvGraphicFramePr>
        <p:xfrm>
          <a:off x="539750" y="1268413"/>
          <a:ext cx="8064500" cy="437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3" name="Graphique" r:id="rId5" imgW="4371975" imgH="2371725" progId="Excel.Sheet.8">
                  <p:embed/>
                </p:oleObj>
              </mc:Choice>
              <mc:Fallback>
                <p:oleObj name="Graphique" r:id="rId5" imgW="4371975" imgH="2371725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8064500" cy="437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2627313" y="4941888"/>
            <a:ext cx="4464050" cy="457200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</a:rPr>
              <a:t>File size</a:t>
            </a: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 rot="-5400000">
            <a:off x="-276225" y="2805113"/>
            <a:ext cx="2520950" cy="457200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Time (ms)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74650"/>
            <a:ext cx="8153400" cy="6985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CC00"/>
                </a:solidFill>
              </a:rPr>
              <a:t>Search Time</a:t>
            </a:r>
          </a:p>
        </p:txBody>
      </p:sp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0" y="2243138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150" name="Rectangle 8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6151" name="Rectangle 10"/>
          <p:cNvSpPr>
            <a:spLocks noChangeArrowheads="1"/>
          </p:cNvSpPr>
          <p:nvPr/>
        </p:nvSpPr>
        <p:spPr bwMode="auto">
          <a:xfrm>
            <a:off x="0" y="2252663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graphicFrame>
        <p:nvGraphicFramePr>
          <p:cNvPr id="6146" name="Object 0"/>
          <p:cNvGraphicFramePr>
            <a:graphicFrameLocks noChangeAspect="1"/>
          </p:cNvGraphicFramePr>
          <p:nvPr/>
        </p:nvGraphicFramePr>
        <p:xfrm>
          <a:off x="900113" y="1628775"/>
          <a:ext cx="7561262" cy="408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7" name="Graphique" r:id="rId5" imgW="4352925" imgH="2352675" progId="Excel.Sheet.8">
                  <p:embed/>
                </p:oleObj>
              </mc:Choice>
              <mc:Fallback>
                <p:oleObj name="Graphique" r:id="rId5" imgW="4352925" imgH="2352675" progId="Excel.Shee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775"/>
                        <a:ext cx="7561262" cy="408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1619250" y="5111750"/>
            <a:ext cx="6337300" cy="457200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000000"/>
                </a:solidFill>
              </a:rPr>
              <a:t>File size</a:t>
            </a:r>
            <a:endParaRPr lang="fr-FR" sz="1600">
              <a:solidFill>
                <a:srgbClr val="000000"/>
              </a:solidFill>
            </a:endParaRPr>
          </a:p>
        </p:txBody>
      </p:sp>
      <p:sp>
        <p:nvSpPr>
          <p:cNvPr id="6153" name="Text Box 6"/>
          <p:cNvSpPr txBox="1">
            <a:spLocks noChangeArrowheads="1"/>
          </p:cNvSpPr>
          <p:nvPr/>
        </p:nvSpPr>
        <p:spPr bwMode="auto">
          <a:xfrm rot="-5400000">
            <a:off x="12700" y="3406775"/>
            <a:ext cx="2520950" cy="457200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/>
              <a:t>Time (ms)</a:t>
            </a:r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1692275" y="1773238"/>
            <a:ext cx="2663825" cy="396875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New client</a:t>
            </a:r>
          </a:p>
        </p:txBody>
      </p:sp>
      <p:sp>
        <p:nvSpPr>
          <p:cNvPr id="6155" name="Text Box 12"/>
          <p:cNvSpPr txBox="1">
            <a:spLocks noChangeArrowheads="1"/>
          </p:cNvSpPr>
          <p:nvPr/>
        </p:nvSpPr>
        <p:spPr bwMode="auto">
          <a:xfrm>
            <a:off x="4932363" y="1773238"/>
            <a:ext cx="3240087" cy="396875"/>
          </a:xfrm>
          <a:prstGeom prst="rect">
            <a:avLst/>
          </a:prstGeom>
          <a:solidFill>
            <a:srgbClr val="9DFFF6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hlink"/>
                </a:solidFill>
              </a:rPr>
              <a:t>Client with exact image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F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4963"/>
            <a:ext cx="7772400" cy="698500"/>
          </a:xfr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100000"/>
                  <a:invGamma/>
                </a:schemeClr>
              </a:gs>
            </a:gsLst>
            <a:lin ang="5400000" scaled="1"/>
          </a:gradFill>
          <a:effectLst/>
        </p:spPr>
        <p:txBody>
          <a:bodyPr/>
          <a:lstStyle/>
          <a:p>
            <a:pPr>
              <a:defRPr/>
            </a:pPr>
            <a:r>
              <a:rPr lang="fr-FR" smtClean="0">
                <a:solidFill>
                  <a:srgbClr val="FFCC00"/>
                </a:solidFill>
              </a:rPr>
              <a:t>Conclusion</a:t>
            </a:r>
            <a:endParaRPr lang="en-GB" smtClean="0">
              <a:solidFill>
                <a:srgbClr val="FFCC00"/>
              </a:solidFill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001000" cy="16637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800" smtClean="0"/>
              <a:t>Scalability as wished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/>
              <a:t>Access times 30 times faster than the disk access time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/>
              <a:t>Splits do not cost much</a:t>
            </a:r>
          </a:p>
          <a:p>
            <a:pPr>
              <a:lnSpc>
                <a:spcPct val="80000"/>
              </a:lnSpc>
              <a:defRPr/>
            </a:pPr>
            <a:r>
              <a:rPr lang="en-US" sz="2800" smtClean="0"/>
              <a:t>IAMs are efficient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Conclusion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704856" cy="4824536"/>
          </a:xfrm>
          <a:noFill/>
        </p:spPr>
        <p:txBody>
          <a:bodyPr/>
          <a:lstStyle/>
          <a:p>
            <a:pPr>
              <a:defRPr/>
            </a:pPr>
            <a:r>
              <a:rPr lang="fr-FR" dirty="0" err="1" smtClean="0"/>
              <a:t>Clouds</a:t>
            </a:r>
            <a:r>
              <a:rPr lang="fr-FR" dirty="0" smtClean="0"/>
              <a:t> sont l'avenir</a:t>
            </a:r>
          </a:p>
          <a:p>
            <a:pPr>
              <a:defRPr/>
            </a:pPr>
            <a:r>
              <a:rPr lang="fr-FR" dirty="0" err="1" smtClean="0"/>
              <a:t>SDDSs</a:t>
            </a:r>
            <a:r>
              <a:rPr lang="fr-FR" dirty="0" smtClean="0"/>
              <a:t> sont des structures de données pour les </a:t>
            </a:r>
            <a:r>
              <a:rPr lang="fr-FR" dirty="0" err="1" smtClean="0"/>
              <a:t>clouds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Offrent des possibilités impossibles auparavant</a:t>
            </a:r>
          </a:p>
          <a:p>
            <a:pPr>
              <a:defRPr/>
            </a:pPr>
            <a:r>
              <a:rPr lang="fr-FR" dirty="0" smtClean="0"/>
              <a:t>LH* avec ses nombreuses variantes est actuellement la SDDS la plus efficace pour l’accès par clé</a:t>
            </a:r>
          </a:p>
          <a:p>
            <a:pPr lvl="1">
              <a:defRPr/>
            </a:pPr>
            <a:r>
              <a:rPr lang="fr-FR" sz="3200" dirty="0" smtClean="0"/>
              <a:t>Offrant la partition SD par hachage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Conclusion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08720"/>
            <a:ext cx="7704856" cy="4824536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Les variantes connus à ce jour explorent des besoins supplémentaires</a:t>
            </a:r>
          </a:p>
          <a:p>
            <a:pPr lvl="1">
              <a:defRPr/>
            </a:pPr>
            <a:r>
              <a:rPr lang="fr-FR" sz="3200" dirty="0" smtClean="0"/>
              <a:t> LH*</a:t>
            </a:r>
            <a:r>
              <a:rPr lang="fr-FR" sz="3200" baseline="-25000" dirty="0" smtClean="0"/>
              <a:t>LH</a:t>
            </a:r>
            <a:r>
              <a:rPr lang="fr-FR" sz="3200" dirty="0" smtClean="0"/>
              <a:t> optimise les performances d’accès par clé intra-</a:t>
            </a:r>
            <a:r>
              <a:rPr lang="fr-FR" sz="3200" dirty="0" err="1" smtClean="0"/>
              <a:t>node</a:t>
            </a:r>
            <a:r>
              <a:rPr lang="fr-FR" sz="3200" dirty="0" smtClean="0"/>
              <a:t> et la vitesse de l’éclatement</a:t>
            </a:r>
          </a:p>
          <a:p>
            <a:pPr lvl="1">
              <a:defRPr/>
            </a:pPr>
            <a:r>
              <a:rPr lang="fr-FR" sz="3200" dirty="0" smtClean="0"/>
              <a:t> LH*</a:t>
            </a:r>
            <a:r>
              <a:rPr lang="fr-FR" sz="3200" baseline="-25000" dirty="0" smtClean="0"/>
              <a:t>M</a:t>
            </a:r>
            <a:r>
              <a:rPr lang="fr-FR" sz="3200" dirty="0" smtClean="0"/>
              <a:t> offre la haute-disponibilité par la réplication du fichier</a:t>
            </a:r>
          </a:p>
          <a:p>
            <a:pPr lvl="1">
              <a:defRPr/>
            </a:pPr>
            <a:r>
              <a:rPr lang="fr-FR" sz="3200" dirty="0" smtClean="0"/>
              <a:t> LH*</a:t>
            </a:r>
            <a:r>
              <a:rPr lang="fr-FR" baseline="-25000" dirty="0" smtClean="0"/>
              <a:t>RS </a:t>
            </a:r>
            <a:r>
              <a:rPr lang="fr-FR" sz="3200" dirty="0" smtClean="0"/>
              <a:t>offre la haute-disponibilité </a:t>
            </a:r>
            <a:r>
              <a:rPr lang="fr-FR" sz="3200" dirty="0" err="1" smtClean="0"/>
              <a:t>scalable</a:t>
            </a:r>
            <a:r>
              <a:rPr lang="fr-FR" sz="3200" dirty="0" smtClean="0"/>
              <a:t> par le calcul de parité, utilisant un code original de type Reed-Salomon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Conclusion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7704856" cy="4824536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Les variantes connus à ce jour explorent des besoins supplémentaires</a:t>
            </a:r>
          </a:p>
          <a:p>
            <a:pPr lvl="1">
              <a:defRPr/>
            </a:pPr>
            <a:r>
              <a:rPr lang="fr-FR" sz="3200" dirty="0" smtClean="0"/>
              <a:t>LH*</a:t>
            </a:r>
            <a:r>
              <a:rPr lang="fr-FR" sz="3200" baseline="-25000" dirty="0" smtClean="0"/>
              <a:t>RS</a:t>
            </a:r>
            <a:r>
              <a:rPr lang="fr-FR" sz="3200" baseline="30000" dirty="0" smtClean="0"/>
              <a:t>P2P</a:t>
            </a:r>
            <a:r>
              <a:rPr lang="fr-FR" sz="3200" dirty="0" smtClean="0"/>
              <a:t> fait de même pour le </a:t>
            </a:r>
            <a:r>
              <a:rPr lang="fr-FR" sz="3200" dirty="0" err="1" smtClean="0"/>
              <a:t>cloud</a:t>
            </a:r>
            <a:r>
              <a:rPr lang="fr-FR" sz="3200" dirty="0" smtClean="0"/>
              <a:t> P2P et optimise le nombre de renvoies</a:t>
            </a:r>
          </a:p>
          <a:p>
            <a:pPr lvl="2">
              <a:defRPr/>
            </a:pPr>
            <a:r>
              <a:rPr lang="fr-FR" dirty="0" smtClean="0"/>
              <a:t> </a:t>
            </a:r>
            <a:r>
              <a:rPr lang="fr-FR" sz="3200" dirty="0" smtClean="0"/>
              <a:t>Un seul message de renvoie au max</a:t>
            </a:r>
          </a:p>
          <a:p>
            <a:pPr lvl="2">
              <a:defRPr/>
            </a:pPr>
            <a:r>
              <a:rPr lang="fr-FR" sz="3200" dirty="0" smtClean="0"/>
              <a:t> La meilleure « </a:t>
            </a:r>
            <a:r>
              <a:rPr lang="fr-FR" sz="3200" dirty="0" err="1" smtClean="0"/>
              <a:t>worst</a:t>
            </a:r>
            <a:r>
              <a:rPr lang="fr-FR" sz="3200" dirty="0" smtClean="0"/>
              <a:t>-case » performance possible pour toute SDDS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Conclusion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7704856" cy="4824536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LH*</a:t>
            </a:r>
            <a:r>
              <a:rPr lang="fr-FR" sz="3600" baseline="-25000" dirty="0" smtClean="0"/>
              <a:t>RE </a:t>
            </a:r>
            <a:r>
              <a:rPr lang="fr-FR" sz="3600" dirty="0" smtClean="0"/>
              <a:t>rend confidentielles les données stockées dans le </a:t>
            </a:r>
            <a:r>
              <a:rPr lang="fr-FR" sz="3600" dirty="0" err="1" smtClean="0"/>
              <a:t>cloud</a:t>
            </a:r>
            <a:r>
              <a:rPr lang="fr-FR" sz="3600" dirty="0" smtClean="0"/>
              <a:t> </a:t>
            </a:r>
          </a:p>
          <a:p>
            <a:pPr lvl="1">
              <a:defRPr/>
            </a:pPr>
            <a:r>
              <a:rPr lang="fr-FR" sz="3200" dirty="0" smtClean="0"/>
              <a:t>Cryptage symétrique sur le client</a:t>
            </a:r>
          </a:p>
          <a:p>
            <a:pPr lvl="1">
              <a:defRPr/>
            </a:pPr>
            <a:r>
              <a:rPr lang="fr-FR" sz="3200" dirty="0" smtClean="0"/>
              <a:t>Les clés de cryptage sont eux mêmes en sécurité  dans le </a:t>
            </a:r>
            <a:r>
              <a:rPr lang="fr-FR" sz="3200" dirty="0" err="1" smtClean="0"/>
              <a:t>cloud</a:t>
            </a:r>
            <a:r>
              <a:rPr lang="fr-FR" sz="3200" dirty="0" smtClean="0"/>
              <a:t> </a:t>
            </a:r>
          </a:p>
          <a:p>
            <a:pPr lvl="2">
              <a:defRPr/>
            </a:pPr>
            <a:r>
              <a:rPr lang="fr-FR" dirty="0" smtClean="0"/>
              <a:t> </a:t>
            </a:r>
            <a:r>
              <a:rPr lang="fr-FR" sz="3200" dirty="0" smtClean="0"/>
              <a:t>Devenant donc recouvrables  </a:t>
            </a:r>
          </a:p>
          <a:p>
            <a:pPr>
              <a:defRPr/>
            </a:pPr>
            <a:r>
              <a:rPr lang="fr-FR" sz="4000" dirty="0" smtClean="0"/>
              <a:t> </a:t>
            </a:r>
            <a:r>
              <a:rPr lang="fr-FR" sz="3600" dirty="0" smtClean="0"/>
              <a:t>LH* sans coordinateur</a:t>
            </a:r>
          </a:p>
          <a:p>
            <a:pPr>
              <a:defRPr/>
            </a:pPr>
            <a:r>
              <a:rPr lang="fr-FR" sz="4000" dirty="0" smtClean="0"/>
              <a:t> ….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Conclusion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208912" cy="54006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D’autres </a:t>
            </a:r>
            <a:r>
              <a:rPr lang="fr-FR" sz="3600" dirty="0" err="1" smtClean="0"/>
              <a:t>SDDSs</a:t>
            </a:r>
            <a:r>
              <a:rPr lang="fr-FR" sz="3600" dirty="0" smtClean="0"/>
              <a:t> ont été conçues pour les performances de requêtes spécifiques</a:t>
            </a:r>
          </a:p>
          <a:p>
            <a:pPr lvl="1">
              <a:defRPr/>
            </a:pPr>
            <a:r>
              <a:rPr lang="fr-FR" sz="3600" dirty="0" smtClean="0"/>
              <a:t> A partition SD et ordonnée par la clé (primaire)</a:t>
            </a:r>
          </a:p>
          <a:p>
            <a:pPr lvl="2">
              <a:defRPr/>
            </a:pPr>
            <a:r>
              <a:rPr lang="fr-FR" sz="3200" dirty="0" smtClean="0"/>
              <a:t> La plus efficace pour les requêtes à intervalle </a:t>
            </a:r>
          </a:p>
          <a:p>
            <a:pPr lvl="2">
              <a:defRPr/>
            </a:pPr>
            <a:r>
              <a:rPr lang="fr-FR" sz="3200" dirty="0" smtClean="0"/>
              <a:t> Ou à résultat ordonné</a:t>
            </a:r>
          </a:p>
          <a:p>
            <a:pPr>
              <a:defRPr/>
            </a:pPr>
            <a:r>
              <a:rPr lang="fr-FR" sz="3600" dirty="0" smtClean="0"/>
              <a:t> D’où les </a:t>
            </a:r>
            <a:r>
              <a:rPr lang="fr-FR" sz="3600" dirty="0" err="1" smtClean="0"/>
              <a:t>SDDSs</a:t>
            </a:r>
            <a:r>
              <a:rPr lang="fr-FR" sz="3600" dirty="0" smtClean="0"/>
              <a:t> RP* et d’autres </a:t>
            </a:r>
            <a:endParaRPr lang="fr-FR" sz="3600" dirty="0"/>
          </a:p>
          <a:p>
            <a:pPr lvl="1">
              <a:defRPr/>
            </a:pPr>
            <a:r>
              <a:rPr lang="fr-FR" sz="3200" dirty="0" smtClean="0"/>
              <a:t>Avec des petits fort usités </a:t>
            </a:r>
          </a:p>
          <a:p>
            <a:pPr lvl="1">
              <a:defRPr/>
            </a:pPr>
            <a:r>
              <a:rPr lang="fr-FR" sz="3200" dirty="0"/>
              <a:t> </a:t>
            </a:r>
            <a:r>
              <a:rPr lang="fr-FR" sz="3200" dirty="0" err="1" smtClean="0"/>
              <a:t>Big</a:t>
            </a:r>
            <a:r>
              <a:rPr lang="fr-FR" sz="3200" dirty="0" smtClean="0"/>
              <a:t> Table, Azur…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Conclusion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8208912" cy="5400600"/>
          </a:xfrm>
          <a:noFill/>
        </p:spPr>
        <p:txBody>
          <a:bodyPr/>
          <a:lstStyle/>
          <a:p>
            <a:pPr>
              <a:defRPr/>
            </a:pPr>
            <a:r>
              <a:rPr lang="fr-FR" sz="4000" dirty="0" smtClean="0"/>
              <a:t>Des </a:t>
            </a:r>
            <a:r>
              <a:rPr lang="fr-FR" sz="4000" dirty="0" err="1" smtClean="0"/>
              <a:t>SDDSs</a:t>
            </a:r>
            <a:r>
              <a:rPr lang="fr-FR" sz="4000" dirty="0" smtClean="0"/>
              <a:t> à arbre k-D 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600" dirty="0" smtClean="0"/>
              <a:t>K-RP* par ex.</a:t>
            </a:r>
            <a:endParaRPr lang="fr-FR" sz="3200" dirty="0" smtClean="0"/>
          </a:p>
          <a:p>
            <a:pPr>
              <a:defRPr/>
            </a:pPr>
            <a:r>
              <a:rPr lang="fr-FR" sz="4000" dirty="0" smtClean="0"/>
              <a:t> Un SD- </a:t>
            </a:r>
            <a:r>
              <a:rPr lang="fr-FR" sz="4000" dirty="0" err="1" smtClean="0"/>
              <a:t>Rtree</a:t>
            </a:r>
            <a:r>
              <a:rPr lang="fr-FR" sz="4000" dirty="0" smtClean="0"/>
              <a:t> </a:t>
            </a:r>
          </a:p>
          <a:p>
            <a:pPr lvl="1">
              <a:defRPr/>
            </a:pPr>
            <a:r>
              <a:rPr lang="fr-FR" sz="4000" dirty="0" smtClean="0"/>
              <a:t>+ efficace pour les requêtes k-dimensionnelles  </a:t>
            </a:r>
          </a:p>
          <a:p>
            <a:pPr>
              <a:defRPr/>
            </a:pPr>
            <a:r>
              <a:rPr lang="fr-FR" sz="4000" dirty="0" smtClean="0"/>
              <a:t>On pourrait  tenter un SD-</a:t>
            </a:r>
            <a:r>
              <a:rPr lang="fr-FR" sz="4000" dirty="0" err="1" smtClean="0"/>
              <a:t>QuadTree</a:t>
            </a:r>
            <a:endParaRPr lang="fr-FR" sz="4000" dirty="0" smtClean="0"/>
          </a:p>
          <a:p>
            <a:pPr>
              <a:defRPr/>
            </a:pPr>
            <a:r>
              <a:rPr lang="fr-FR" sz="4000" dirty="0" smtClean="0"/>
              <a:t>…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build="p" autoUpdateAnimBg="0"/>
    </p:bld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1268760"/>
            <a:ext cx="6838950" cy="1185863"/>
          </a:xfrm>
        </p:spPr>
        <p:txBody>
          <a:bodyPr/>
          <a:lstStyle/>
          <a:p>
            <a:pPr>
              <a:defRPr/>
            </a:pPr>
            <a:r>
              <a:rPr lang="fr-FR" sz="7200" smtClean="0">
                <a:latin typeface="Algerian" pitchFamily="82" charset="0"/>
              </a:rPr>
              <a:t>FIN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3284984"/>
            <a:ext cx="7010400" cy="609600"/>
          </a:xfrm>
          <a:solidFill>
            <a:schemeClr val="bg1"/>
          </a:solidFill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>
              <a:lnSpc>
                <a:spcPct val="90000"/>
              </a:lnSpc>
              <a:buFont typeface="Monotype Sorts" charset="2"/>
              <a:buNone/>
              <a:defRPr/>
            </a:pPr>
            <a:r>
              <a:rPr lang="fr-FR" sz="3600" b="1" smtClean="0">
                <a:solidFill>
                  <a:schemeClr val="tx2"/>
                </a:solidFill>
              </a:rPr>
              <a:t>Merci de votre attention</a:t>
            </a:r>
          </a:p>
        </p:txBody>
      </p:sp>
      <p:pic>
        <p:nvPicPr>
          <p:cNvPr id="9" name="Image 8" descr="moi-2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869160"/>
            <a:ext cx="1244710" cy="15841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39752" y="4797152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fr-FR" sz="3200" b="1" dirty="0" smtClean="0"/>
              <a:t>Witold Litwin</a:t>
            </a:r>
          </a:p>
          <a:p>
            <a:pPr marL="342900" indent="-342900">
              <a:defRPr/>
            </a:pPr>
            <a:r>
              <a:rPr lang="fr-FR" sz="2800" dirty="0" smtClean="0"/>
              <a:t>ceria.dauphine.fr/witold.html</a:t>
            </a:r>
            <a:endParaRPr lang="en-US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Contenu de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 Recherche</a:t>
            </a:r>
          </a:p>
          <a:p>
            <a:pPr lvl="1">
              <a:defRPr/>
            </a:pPr>
            <a:r>
              <a:rPr lang="fr-FR" sz="3200" dirty="0" err="1" smtClean="0"/>
              <a:t>Hive</a:t>
            </a:r>
            <a:endParaRPr lang="fr-FR" sz="3200" dirty="0" smtClean="0"/>
          </a:p>
          <a:p>
            <a:pPr lvl="1">
              <a:defRPr/>
            </a:pPr>
            <a:r>
              <a:rPr lang="fr-FR" sz="3200" dirty="0" err="1" smtClean="0"/>
              <a:t>HBase</a:t>
            </a:r>
            <a:r>
              <a:rPr lang="fr-FR" sz="3200" dirty="0" smtClean="0"/>
              <a:t>… </a:t>
            </a:r>
          </a:p>
          <a:p>
            <a:pPr>
              <a:defRPr/>
            </a:pPr>
            <a:r>
              <a:rPr lang="fr-FR" sz="3600" dirty="0" smtClean="0"/>
              <a:t>Confidentialité de données dans un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</a:t>
            </a:r>
          </a:p>
          <a:p>
            <a:pPr lvl="1">
              <a:defRPr/>
            </a:pPr>
            <a:r>
              <a:rPr lang="fr-FR" sz="3200" dirty="0" smtClean="0"/>
              <a:t> LH*</a:t>
            </a:r>
            <a:r>
              <a:rPr lang="fr-FR" sz="3200" baseline="-25000" dirty="0" smtClean="0"/>
              <a:t>RE</a:t>
            </a:r>
          </a:p>
          <a:p>
            <a:pPr>
              <a:defRPr/>
            </a:pPr>
            <a:r>
              <a:rPr lang="fr-FR" sz="3600" dirty="0" smtClean="0"/>
              <a:t>Quelques applications intéressantes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Support du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696200" cy="3960440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 Mon site Web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600" dirty="0" smtClean="0"/>
              <a:t>Les cours</a:t>
            </a:r>
            <a:endParaRPr lang="fr-FR" sz="3200" dirty="0" smtClean="0"/>
          </a:p>
          <a:p>
            <a:pPr lvl="1">
              <a:defRPr/>
            </a:pPr>
            <a:r>
              <a:rPr lang="fr-FR" sz="4000" dirty="0" smtClean="0"/>
              <a:t> La doc du cours sur le site</a:t>
            </a:r>
          </a:p>
          <a:p>
            <a:pPr lvl="1">
              <a:defRPr/>
            </a:pPr>
            <a:r>
              <a:rPr lang="fr-FR" sz="4000" dirty="0" smtClean="0"/>
              <a:t> Les démos vidéo</a:t>
            </a:r>
          </a:p>
          <a:p>
            <a:pPr lvl="1">
              <a:defRPr/>
            </a:pPr>
            <a:r>
              <a:rPr lang="fr-FR" sz="4000" dirty="0" smtClean="0"/>
              <a:t> Les </a:t>
            </a:r>
            <a:r>
              <a:rPr lang="fr-FR" sz="4000" dirty="0" err="1" smtClean="0"/>
              <a:t>protos</a:t>
            </a:r>
            <a:endParaRPr lang="fr-FR" sz="4000" dirty="0" smtClean="0"/>
          </a:p>
          <a:p>
            <a:pPr>
              <a:buNone/>
              <a:defRPr/>
            </a:pPr>
            <a:endParaRPr lang="fr-FR" sz="44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Support du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696200" cy="3960440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LH*</a:t>
            </a:r>
            <a:r>
              <a:rPr lang="fr-FR" sz="3600" baseline="-25000" dirty="0" smtClean="0"/>
              <a:t>RS</a:t>
            </a:r>
            <a:r>
              <a:rPr lang="fr-FR" sz="3600" baseline="30000" dirty="0" smtClean="0"/>
              <a:t>P2P</a:t>
            </a:r>
            <a:r>
              <a:rPr lang="fr-FR" sz="3600" dirty="0" smtClean="0"/>
              <a:t> : A </a:t>
            </a:r>
            <a:r>
              <a:rPr lang="fr-FR" sz="3600" dirty="0" err="1" smtClean="0"/>
              <a:t>Scalable</a:t>
            </a:r>
            <a:r>
              <a:rPr lang="fr-FR" sz="3600" dirty="0" smtClean="0"/>
              <a:t> </a:t>
            </a:r>
            <a:r>
              <a:rPr lang="fr-FR" sz="3600" dirty="0" err="1" smtClean="0"/>
              <a:t>Distributed</a:t>
            </a:r>
            <a:r>
              <a:rPr lang="fr-FR" sz="3600" dirty="0" smtClean="0"/>
              <a:t> Data Structure for P2P </a:t>
            </a:r>
            <a:r>
              <a:rPr lang="fr-FR" sz="3600" dirty="0" err="1" smtClean="0"/>
              <a:t>Environment</a:t>
            </a:r>
            <a:endParaRPr lang="fr-FR" sz="3600" dirty="0" smtClean="0"/>
          </a:p>
          <a:p>
            <a:pPr>
              <a:buNone/>
              <a:defRPr/>
            </a:pPr>
            <a:r>
              <a:rPr lang="fr-FR" sz="2000" dirty="0" smtClean="0">
                <a:hlinkClick r:id="rId4"/>
              </a:rPr>
              <a:t>http://video.google.com/videoplay?docid=-7096662377647111009#</a:t>
            </a:r>
            <a:endParaRPr lang="fr-FR" sz="3600" dirty="0" smtClean="0"/>
          </a:p>
          <a:p>
            <a:pPr>
              <a:defRPr/>
            </a:pPr>
            <a:r>
              <a:rPr lang="fr-FR" sz="3600" dirty="0" smtClean="0"/>
              <a:t>UCI ISG Lecture </a:t>
            </a:r>
            <a:r>
              <a:rPr lang="fr-FR" sz="3600" dirty="0" err="1" smtClean="0"/>
              <a:t>Series</a:t>
            </a:r>
            <a:r>
              <a:rPr lang="fr-FR" sz="3600" dirty="0" smtClean="0"/>
              <a:t> on </a:t>
            </a:r>
            <a:r>
              <a:rPr lang="fr-FR" sz="3600" dirty="0" err="1" smtClean="0"/>
              <a:t>Scalable</a:t>
            </a:r>
            <a:r>
              <a:rPr lang="fr-FR" sz="3600" dirty="0" smtClean="0"/>
              <a:t> Data Management</a:t>
            </a:r>
          </a:p>
          <a:p>
            <a:pPr lvl="1">
              <a:buNone/>
              <a:defRPr/>
            </a:pPr>
            <a:r>
              <a:rPr lang="fr-FR" sz="2000" dirty="0" smtClean="0">
                <a:hlinkClick r:id="rId5"/>
              </a:rPr>
              <a:t>http://isg.ics.uci.edu/scalable_dm_lectures2009-10.html*</a:t>
            </a:r>
            <a:endParaRPr lang="fr-FR" sz="2000" dirty="0" smtClean="0"/>
          </a:p>
          <a:p>
            <a:pPr>
              <a:defRPr/>
            </a:pPr>
            <a:r>
              <a:rPr lang="fr-FR" sz="4000" dirty="0" smtClean="0">
                <a:solidFill>
                  <a:srgbClr val="FFFF00"/>
                </a:solidFill>
              </a:rPr>
              <a:t>Livre de Ph. Rigaux &amp; al</a:t>
            </a:r>
          </a:p>
          <a:p>
            <a:pPr lvl="1"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 Copie non-officielle</a:t>
            </a:r>
            <a:endParaRPr lang="fr-FR" sz="4000" dirty="0" smtClean="0">
              <a:solidFill>
                <a:srgbClr val="FFFF00"/>
              </a:solidFill>
            </a:endParaRPr>
          </a:p>
          <a:p>
            <a:pPr lvl="1">
              <a:buNone/>
              <a:defRPr/>
            </a:pPr>
            <a:r>
              <a:rPr lang="fr-FR" u="sng" dirty="0" smtClean="0">
                <a:solidFill>
                  <a:srgbClr val="0000FF"/>
                </a:solidFill>
                <a:ea typeface="Calibri"/>
                <a:hlinkClick r:id="rId6"/>
              </a:rPr>
              <a:t>http://webdam.inria.fr/textbook</a:t>
            </a:r>
            <a:endParaRPr lang="fr-FR" sz="40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Support du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Sites de </a:t>
            </a:r>
            <a:r>
              <a:rPr lang="fr-FR" sz="4000" dirty="0" err="1" smtClean="0"/>
              <a:t>Clouds</a:t>
            </a:r>
            <a:r>
              <a:rPr lang="fr-FR" sz="4000" dirty="0" smtClean="0"/>
              <a:t> publics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200" dirty="0" err="1" smtClean="0"/>
              <a:t>MsAzur</a:t>
            </a:r>
            <a:endParaRPr lang="fr-FR" sz="3200" dirty="0" smtClean="0"/>
          </a:p>
          <a:p>
            <a:pPr lvl="1">
              <a:defRPr/>
            </a:pPr>
            <a:r>
              <a:rPr lang="fr-FR" sz="3200" dirty="0" smtClean="0"/>
              <a:t> Google</a:t>
            </a:r>
          </a:p>
          <a:p>
            <a:pPr lvl="1">
              <a:defRPr/>
            </a:pPr>
            <a:r>
              <a:rPr lang="fr-FR" sz="3200" dirty="0" smtClean="0"/>
              <a:t>Amazon Cloud </a:t>
            </a:r>
          </a:p>
          <a:p>
            <a:pPr lvl="1">
              <a:defRPr/>
            </a:pPr>
            <a:r>
              <a:rPr lang="fr-FR" sz="3200" dirty="0" err="1" smtClean="0"/>
              <a:t>BlueCloud</a:t>
            </a:r>
            <a:endParaRPr lang="fr-FR" sz="3200" dirty="0" smtClean="0"/>
          </a:p>
          <a:p>
            <a:pPr lvl="1">
              <a:defRPr/>
            </a:pPr>
            <a:r>
              <a:rPr lang="fr-FR" sz="3200" dirty="0" err="1" smtClean="0"/>
              <a:t>PlanetLab</a:t>
            </a:r>
            <a:r>
              <a:rPr lang="fr-FR" sz="3200" dirty="0" smtClean="0"/>
              <a:t>, </a:t>
            </a:r>
            <a:r>
              <a:rPr lang="fr-FR" sz="3200" dirty="0" err="1" smtClean="0"/>
              <a:t>EuroGrid</a:t>
            </a:r>
            <a:r>
              <a:rPr lang="fr-FR" sz="3200" dirty="0" smtClean="0"/>
              <a:t>…</a:t>
            </a:r>
          </a:p>
          <a:p>
            <a:pPr lvl="1">
              <a:defRPr/>
            </a:pPr>
            <a:r>
              <a:rPr lang="fr-FR" sz="3200" dirty="0" err="1" smtClean="0"/>
              <a:t>Cloudera</a:t>
            </a:r>
            <a:r>
              <a:rPr lang="fr-FR" sz="3200" dirty="0" smtClean="0"/>
              <a:t>, </a:t>
            </a:r>
          </a:p>
          <a:p>
            <a:pPr lvl="1">
              <a:defRPr/>
            </a:pPr>
            <a:r>
              <a:rPr lang="fr-FR" sz="3200" dirty="0" smtClean="0"/>
              <a:t>OSF</a:t>
            </a:r>
          </a:p>
          <a:p>
            <a:pPr lvl="1">
              <a:defRPr/>
            </a:pPr>
            <a:r>
              <a:rPr lang="fr-FR" sz="3200" dirty="0" err="1" smtClean="0"/>
              <a:t>Ikula</a:t>
            </a:r>
            <a:r>
              <a:rPr lang="fr-FR" sz="3200" dirty="0" smtClean="0"/>
              <a:t>…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Support du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848872" cy="5616624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Zillions</a:t>
            </a:r>
            <a:r>
              <a:rPr lang="fr-FR" dirty="0" smtClean="0"/>
              <a:t> d’infos sur Google, Bing, </a:t>
            </a:r>
            <a:r>
              <a:rPr lang="fr-FR" dirty="0" err="1" smtClean="0"/>
              <a:t>Iboogie</a:t>
            </a:r>
            <a:endParaRPr lang="fr-FR" dirty="0" smtClean="0"/>
          </a:p>
          <a:p>
            <a:pPr lvl="1">
              <a:defRPr/>
            </a:pPr>
            <a:r>
              <a:rPr lang="fr-FR" sz="3200" dirty="0" smtClean="0"/>
              <a:t>Articles, </a:t>
            </a:r>
          </a:p>
          <a:p>
            <a:pPr lvl="1">
              <a:defRPr/>
            </a:pPr>
            <a:r>
              <a:rPr lang="fr-FR" sz="3200" dirty="0" err="1" smtClean="0"/>
              <a:t>Webcasts</a:t>
            </a:r>
            <a:r>
              <a:rPr lang="fr-FR" sz="3200" dirty="0" smtClean="0"/>
              <a:t>, Pubs </a:t>
            </a:r>
          </a:p>
          <a:p>
            <a:pPr lvl="1">
              <a:defRPr/>
            </a:pPr>
            <a:r>
              <a:rPr lang="fr-FR" sz="3200" dirty="0" smtClean="0"/>
              <a:t>Vidéos, p. ex.</a:t>
            </a:r>
          </a:p>
          <a:p>
            <a:pPr lvl="2">
              <a:defRPr/>
            </a:pPr>
            <a:r>
              <a:rPr lang="en-US" sz="3200" dirty="0" err="1" smtClean="0"/>
              <a:t>BigTable</a:t>
            </a:r>
            <a:r>
              <a:rPr lang="en-US" sz="3200" dirty="0" smtClean="0"/>
              <a:t>: A Distributed Structured Storage System par J. Dean</a:t>
            </a:r>
            <a:endParaRPr lang="fr-FR" sz="3200" dirty="0" smtClean="0"/>
          </a:p>
          <a:p>
            <a:pPr>
              <a:buNone/>
              <a:defRPr/>
            </a:pPr>
            <a:r>
              <a:rPr lang="fr-FR" sz="1800" dirty="0" smtClean="0">
                <a:hlinkClick r:id="rId4"/>
              </a:rPr>
              <a:t>http://video.google.com/videoplay?docid=7278544055668715642#</a:t>
            </a:r>
            <a:endParaRPr lang="fr-FR" sz="1800" dirty="0" smtClean="0"/>
          </a:p>
          <a:p>
            <a:pPr>
              <a:buNone/>
              <a:defRPr/>
            </a:pPr>
            <a:endParaRPr lang="fr-FR" sz="2000" dirty="0" smtClean="0"/>
          </a:p>
          <a:p>
            <a:pPr>
              <a:defRPr/>
            </a:pPr>
            <a:r>
              <a:rPr lang="fr-FR" dirty="0" smtClean="0"/>
              <a:t>Ma </a:t>
            </a:r>
            <a:r>
              <a:rPr lang="fr-FR" dirty="0" err="1" smtClean="0"/>
              <a:t>conf</a:t>
            </a:r>
            <a:r>
              <a:rPr lang="fr-FR" dirty="0" smtClean="0"/>
              <a:t>. chez Google  Tech </a:t>
            </a:r>
            <a:r>
              <a:rPr lang="fr-FR" dirty="0" err="1" smtClean="0"/>
              <a:t>Talks</a:t>
            </a:r>
            <a:r>
              <a:rPr lang="fr-FR" dirty="0" smtClean="0"/>
              <a:t> </a:t>
            </a:r>
            <a:r>
              <a:rPr lang="fr-FR" sz="2000" b="1" u="sng" dirty="0" smtClean="0">
                <a:effectLst/>
                <a:hlinkClick r:id="rId5"/>
              </a:rPr>
              <a:t>http</a:t>
            </a:r>
            <a:r>
              <a:rPr lang="fr-FR" sz="2000" b="1" u="sng" dirty="0">
                <a:effectLst/>
                <a:hlinkClick r:id="rId5"/>
              </a:rPr>
              <a:t>://www.youtube.com/watch?v=tiR4HvKUMII</a:t>
            </a:r>
            <a:endParaRPr lang="fr-FR" sz="2400" b="1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Support du cours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836712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 Un coup d’œil sur certains de </a:t>
            </a:r>
            <a:br>
              <a:rPr lang="fr-FR" sz="4000" dirty="0" smtClean="0"/>
            </a:br>
            <a:r>
              <a:rPr lang="en-US" sz="4000" dirty="0" smtClean="0">
                <a:effectLst/>
              </a:rPr>
              <a:t>133,000 </a:t>
            </a:r>
            <a:r>
              <a:rPr lang="fr-FR" sz="4000" dirty="0" smtClean="0"/>
              <a:t>résultats de Google au 9/1/2012 pour la requête:</a:t>
            </a:r>
          </a:p>
          <a:p>
            <a:pPr algn="ctr">
              <a:buNone/>
              <a:defRPr/>
            </a:pPr>
            <a:r>
              <a:rPr lang="en-US" sz="4000" dirty="0" smtClean="0"/>
              <a:t>"scalable distributed data structure"</a:t>
            </a:r>
            <a:r>
              <a:rPr lang="fr-FR" sz="4000" dirty="0" smtClean="0"/>
              <a:t> </a:t>
            </a:r>
            <a:endParaRPr lang="fr-FR" sz="4000" dirty="0"/>
          </a:p>
          <a:p>
            <a:pPr>
              <a:defRPr/>
            </a:pPr>
            <a:r>
              <a:rPr lang="fr-FR" sz="3600" dirty="0" smtClean="0"/>
              <a:t>48 500 « seulement » il y a un an</a:t>
            </a:r>
            <a:endParaRPr lang="fr-FR" dirty="0" smtClean="0"/>
          </a:p>
          <a:p>
            <a:pPr>
              <a:defRPr/>
            </a:pPr>
            <a:endParaRPr lang="fr-FR" sz="36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763688" y="404664"/>
            <a:ext cx="5832647" cy="705321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Concepts Généraux</a:t>
            </a:r>
          </a:p>
        </p:txBody>
      </p:sp>
      <p:pic>
        <p:nvPicPr>
          <p:cNvPr id="15363" name="Picture 2053" descr="superman-sd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00808"/>
            <a:ext cx="7452320" cy="419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13081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Structures de Données Distribuées et </a:t>
            </a:r>
            <a:r>
              <a:rPr lang="fr-FR" dirty="0" err="1" smtClean="0">
                <a:solidFill>
                  <a:schemeClr val="accent2"/>
                </a:solidFill>
              </a:rPr>
              <a:t>Scalables</a:t>
            </a:r>
            <a:endParaRPr lang="fr-FR" dirty="0" smtClean="0">
              <a:solidFill>
                <a:schemeClr val="accent2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696200" cy="42672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nouvelle classe de structures de données (</a:t>
            </a:r>
            <a:r>
              <a:rPr lang="fr-FR" dirty="0" err="1" smtClean="0"/>
              <a:t>SDDSs</a:t>
            </a:r>
            <a:r>
              <a:rPr lang="fr-FR" dirty="0" smtClean="0"/>
              <a:t>) pour des bases de données sur les « </a:t>
            </a:r>
            <a:r>
              <a:rPr lang="fr-FR" dirty="0" err="1" smtClean="0"/>
              <a:t>cloud</a:t>
            </a:r>
            <a:r>
              <a:rPr lang="fr-FR" dirty="0" smtClean="0"/>
              <a:t> »</a:t>
            </a:r>
          </a:p>
          <a:p>
            <a:pPr lvl="1">
              <a:defRPr/>
            </a:pPr>
            <a:r>
              <a:rPr lang="fr-FR" sz="3200" dirty="0" err="1" smtClean="0"/>
              <a:t>Scalables</a:t>
            </a:r>
            <a:r>
              <a:rPr lang="fr-FR" sz="3200" dirty="0" smtClean="0"/>
              <a:t> (passant à l’échelle, élastiques…)</a:t>
            </a:r>
          </a:p>
          <a:p>
            <a:pPr lvl="2">
              <a:defRPr/>
            </a:pPr>
            <a:r>
              <a:rPr lang="fr-FR" sz="3200" dirty="0" smtClean="0"/>
              <a:t> S’étendant automatiquement sur de plus en plus de serveurs  du </a:t>
            </a:r>
            <a:r>
              <a:rPr lang="fr-FR" sz="3200" dirty="0" err="1" smtClean="0"/>
              <a:t>cloud</a:t>
            </a:r>
            <a:endParaRPr lang="fr-FR" sz="3200" dirty="0" smtClean="0"/>
          </a:p>
          <a:p>
            <a:pPr lvl="2">
              <a:defRPr/>
            </a:pPr>
            <a:r>
              <a:rPr lang="fr-FR" sz="3200" dirty="0" smtClean="0"/>
              <a:t> Quand la BD progressivement augmente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980728"/>
            <a:ext cx="8280920" cy="532859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nouvelle architecture logiciel</a:t>
            </a:r>
          </a:p>
          <a:p>
            <a:pPr>
              <a:defRPr/>
            </a:pPr>
            <a:r>
              <a:rPr lang="fr-FR" dirty="0" smtClean="0"/>
              <a:t> Ressources </a:t>
            </a:r>
            <a:r>
              <a:rPr lang="fr-FR" dirty="0" err="1" smtClean="0"/>
              <a:t>virtualisées</a:t>
            </a:r>
            <a:endParaRPr lang="fr-FR" dirty="0" smtClean="0"/>
          </a:p>
          <a:p>
            <a:pPr lvl="1">
              <a:defRPr/>
            </a:pPr>
            <a:r>
              <a:rPr lang="fr-FR" sz="3200" dirty="0" smtClean="0"/>
              <a:t> CPU, RAM, Disque, Logiciel Système…</a:t>
            </a:r>
          </a:p>
          <a:p>
            <a:pPr>
              <a:defRPr/>
            </a:pPr>
            <a:r>
              <a:rPr lang="fr-FR" dirty="0" smtClean="0"/>
              <a:t>Structures de Données Distribuées et </a:t>
            </a:r>
            <a:r>
              <a:rPr lang="fr-FR" dirty="0" err="1" smtClean="0"/>
              <a:t>Scalables</a:t>
            </a:r>
            <a:r>
              <a:rPr lang="fr-FR" dirty="0" smtClean="0"/>
              <a:t> (</a:t>
            </a:r>
            <a:r>
              <a:rPr lang="fr-FR" dirty="0" err="1" smtClean="0"/>
              <a:t>BDs</a:t>
            </a:r>
            <a:r>
              <a:rPr lang="fr-FR" dirty="0" smtClean="0"/>
              <a:t> Non-SQL)</a:t>
            </a:r>
          </a:p>
          <a:p>
            <a:pPr lvl="1">
              <a:defRPr/>
            </a:pPr>
            <a:r>
              <a:rPr lang="fr-FR" sz="3200" dirty="0" smtClean="0"/>
              <a:t> Partitionnées par hachage, intervalle…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BDs</a:t>
            </a:r>
            <a:r>
              <a:rPr lang="fr-FR" dirty="0" smtClean="0"/>
              <a:t> SQL Distribués et </a:t>
            </a:r>
            <a:r>
              <a:rPr lang="fr-FR" dirty="0" err="1" smtClean="0"/>
              <a:t>Scalables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Autres </a:t>
            </a:r>
            <a:r>
              <a:rPr lang="fr-FR" dirty="0" err="1" smtClean="0"/>
              <a:t>BDs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Services WEB complets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13081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Structures de Données Distribuées et </a:t>
            </a:r>
            <a:r>
              <a:rPr lang="fr-FR" dirty="0" err="1" smtClean="0">
                <a:solidFill>
                  <a:schemeClr val="accent2"/>
                </a:solidFill>
              </a:rPr>
              <a:t>Scalables</a:t>
            </a:r>
            <a:endParaRPr lang="fr-FR" dirty="0" smtClean="0">
              <a:solidFill>
                <a:schemeClr val="accent2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628800"/>
            <a:ext cx="7696200" cy="4267200"/>
          </a:xfrm>
        </p:spPr>
        <p:txBody>
          <a:bodyPr/>
          <a:lstStyle/>
          <a:p>
            <a:pPr lvl="1">
              <a:defRPr/>
            </a:pPr>
            <a:r>
              <a:rPr lang="fr-FR" sz="3200" dirty="0" smtClean="0"/>
              <a:t>Pouvant attendre ainsi de très grandes tailles </a:t>
            </a:r>
          </a:p>
          <a:p>
            <a:pPr lvl="2">
              <a:defRPr/>
            </a:pPr>
            <a:r>
              <a:rPr lang="fr-FR" sz="3200" dirty="0" smtClean="0"/>
              <a:t>TO – EO</a:t>
            </a:r>
          </a:p>
          <a:p>
            <a:pPr lvl="1">
              <a:defRPr/>
            </a:pPr>
            <a:r>
              <a:rPr lang="fr-FR" sz="3200" dirty="0" smtClean="0"/>
              <a:t>Avec des données de différent types </a:t>
            </a:r>
          </a:p>
          <a:p>
            <a:pPr lvl="2">
              <a:defRPr/>
            </a:pPr>
            <a:r>
              <a:rPr lang="fr-FR" sz="3200" dirty="0" smtClean="0"/>
              <a:t>Clé – valeur</a:t>
            </a:r>
          </a:p>
          <a:p>
            <a:pPr lvl="3">
              <a:defRPr/>
            </a:pPr>
            <a:r>
              <a:rPr lang="fr-FR" sz="2800" dirty="0" smtClean="0"/>
              <a:t> </a:t>
            </a:r>
            <a:r>
              <a:rPr lang="fr-FR" sz="2800" dirty="0" err="1" smtClean="0"/>
              <a:t>Multimedia</a:t>
            </a:r>
            <a:r>
              <a:rPr lang="fr-FR" sz="2800" dirty="0" smtClean="0"/>
              <a:t>, géographiques…</a:t>
            </a:r>
          </a:p>
          <a:p>
            <a:pPr lvl="2">
              <a:defRPr/>
            </a:pPr>
            <a:r>
              <a:rPr lang="fr-FR" sz="3200" dirty="0" smtClean="0"/>
              <a:t> Relationnelles</a:t>
            </a:r>
          </a:p>
          <a:p>
            <a:pPr lvl="2">
              <a:defRPr/>
            </a:pPr>
            <a:r>
              <a:rPr lang="fr-FR" sz="3200" dirty="0" smtClean="0"/>
              <a:t> Autres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1308100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solidFill>
                  <a:schemeClr val="accent2"/>
                </a:solidFill>
              </a:rPr>
              <a:t>Structures de Données Distribuées et </a:t>
            </a:r>
            <a:r>
              <a:rPr lang="fr-FR" dirty="0" err="1" smtClean="0">
                <a:solidFill>
                  <a:schemeClr val="accent2"/>
                </a:solidFill>
              </a:rPr>
              <a:t>Scalables</a:t>
            </a:r>
            <a:endParaRPr lang="fr-FR" dirty="0" smtClean="0">
              <a:solidFill>
                <a:schemeClr val="accent2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696200" cy="4267200"/>
          </a:xfrm>
        </p:spPr>
        <p:txBody>
          <a:bodyPr/>
          <a:lstStyle/>
          <a:p>
            <a:pPr lvl="1">
              <a:defRPr/>
            </a:pPr>
            <a:r>
              <a:rPr lang="fr-FR" sz="3200" dirty="0" smtClean="0"/>
              <a:t>Hautement disponibles 24/7</a:t>
            </a:r>
          </a:p>
          <a:p>
            <a:pPr lvl="1">
              <a:defRPr/>
            </a:pPr>
            <a:r>
              <a:rPr lang="fr-FR" sz="3200" dirty="0" smtClean="0"/>
              <a:t>Permettant au calcul de décision</a:t>
            </a:r>
          </a:p>
          <a:p>
            <a:pPr lvl="2">
              <a:defRPr/>
            </a:pPr>
            <a:r>
              <a:rPr lang="fr-FR" sz="3200" dirty="0" smtClean="0"/>
              <a:t>Calcul rapide de fonctions à l’algorithmique complexes</a:t>
            </a:r>
          </a:p>
          <a:p>
            <a:pPr lvl="2">
              <a:defRPr/>
            </a:pPr>
            <a:r>
              <a:rPr lang="fr-FR" sz="3600" dirty="0" smtClean="0"/>
              <a:t> </a:t>
            </a:r>
            <a:r>
              <a:rPr lang="fr-FR" sz="3200" dirty="0" smtClean="0"/>
              <a:t>Par la distribution sur les mémoires rapides</a:t>
            </a:r>
            <a:endParaRPr lang="fr-FR" sz="3600" dirty="0" smtClean="0"/>
          </a:p>
          <a:p>
            <a:pPr lvl="3">
              <a:defRPr/>
            </a:pPr>
            <a:r>
              <a:rPr lang="fr-FR" sz="3200" dirty="0" smtClean="0"/>
              <a:t>RAM distribuée notamment</a:t>
            </a:r>
          </a:p>
          <a:p>
            <a:pPr lvl="2">
              <a:defRPr/>
            </a:pPr>
            <a:r>
              <a:rPr lang="fr-FR" sz="3600" dirty="0" smtClean="0"/>
              <a:t> </a:t>
            </a:r>
            <a:r>
              <a:rPr lang="fr-FR" sz="3200" dirty="0" smtClean="0"/>
              <a:t>Pouvant être cryptées par le client</a:t>
            </a:r>
            <a:r>
              <a:rPr lang="fr-FR" sz="3600" dirty="0" smtClean="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Scalabilité de Grandes BDs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700808"/>
            <a:ext cx="7772400" cy="3163888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3,2  TO  en  97</a:t>
            </a:r>
          </a:p>
          <a:p>
            <a:pPr>
              <a:defRPr/>
            </a:pPr>
            <a:r>
              <a:rPr lang="fr-FR" sz="3600" dirty="0" smtClean="0"/>
              <a:t>17    TO en 98</a:t>
            </a:r>
          </a:p>
          <a:p>
            <a:pPr>
              <a:defRPr/>
            </a:pPr>
            <a:r>
              <a:rPr lang="fr-FR" sz="3600" dirty="0" smtClean="0"/>
              <a:t> 223  TO en 2005</a:t>
            </a:r>
          </a:p>
          <a:p>
            <a:pPr>
              <a:defRPr/>
            </a:pPr>
            <a:r>
              <a:rPr lang="fr-FR" sz="3600" dirty="0" smtClean="0"/>
              <a:t> La taille max connue d’une BD a augmenté de 70 fois en 8 ans !!!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3477"/>
            <a:ext cx="6838950" cy="132087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BD Cloud  (BDC)</a:t>
            </a:r>
            <a:br>
              <a:rPr lang="fr-FR" dirty="0" smtClean="0"/>
            </a:br>
            <a:r>
              <a:rPr lang="fr-FR" dirty="0" smtClean="0"/>
              <a:t>Définition Théorique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556792"/>
            <a:ext cx="7772400" cy="3163888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Une BD dont les données sont dans des </a:t>
            </a:r>
            <a:r>
              <a:rPr lang="fr-FR" sz="3600" dirty="0" err="1" smtClean="0"/>
              <a:t>SDDSs</a:t>
            </a:r>
            <a:endParaRPr lang="fr-FR" sz="3600" dirty="0" smtClean="0"/>
          </a:p>
          <a:p>
            <a:pPr>
              <a:defRPr/>
            </a:pPr>
            <a:r>
              <a:rPr lang="fr-FR" sz="3600" dirty="0" smtClean="0"/>
              <a:t> A travers la notion de SDDS cette définition inclue les concept de distribution </a:t>
            </a:r>
            <a:r>
              <a:rPr lang="fr-FR" sz="3600" dirty="0" err="1" smtClean="0"/>
              <a:t>scalable</a:t>
            </a:r>
            <a:r>
              <a:rPr lang="fr-FR" sz="3600" dirty="0" smtClean="0"/>
              <a:t> sur un </a:t>
            </a:r>
            <a:r>
              <a:rPr lang="fr-FR" sz="3600" dirty="0" err="1" smtClean="0"/>
              <a:t>cloud</a:t>
            </a:r>
            <a:endParaRPr lang="fr-FR" sz="3600" dirty="0" smtClean="0"/>
          </a:p>
          <a:p>
            <a:pPr>
              <a:defRPr/>
            </a:pPr>
            <a:r>
              <a:rPr lang="fr-FR" sz="3600" dirty="0" smtClean="0"/>
              <a:t>La BD peut être SQL ou non-SQL</a:t>
            </a:r>
          </a:p>
          <a:p>
            <a:pPr lvl="1">
              <a:defRPr/>
            </a:pPr>
            <a:r>
              <a:rPr lang="fr-FR" sz="3600" dirty="0" smtClean="0"/>
              <a:t> Notamment de type  clé-valeur</a:t>
            </a:r>
          </a:p>
          <a:p>
            <a:pPr>
              <a:buNone/>
              <a:defRPr/>
            </a:pP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93477"/>
            <a:ext cx="7128792" cy="132087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BD Cloud  (BDC)</a:t>
            </a:r>
            <a:br>
              <a:rPr lang="fr-FR" dirty="0" smtClean="0"/>
            </a:br>
            <a:r>
              <a:rPr lang="fr-FR" dirty="0" smtClean="0"/>
              <a:t>Définition Théorique : Exemples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832"/>
            <a:ext cx="7772400" cy="3163888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 BD sur </a:t>
            </a:r>
            <a:r>
              <a:rPr lang="fr-FR" sz="3600" dirty="0" err="1" smtClean="0"/>
              <a:t>Bigtable</a:t>
            </a:r>
            <a:r>
              <a:rPr lang="fr-FR" sz="3600" dirty="0" smtClean="0"/>
              <a:t>  (Google)</a:t>
            </a:r>
          </a:p>
          <a:p>
            <a:pPr>
              <a:defRPr/>
            </a:pPr>
            <a:r>
              <a:rPr lang="fr-FR" sz="3600" dirty="0" smtClean="0"/>
              <a:t> BD sur table Azur</a:t>
            </a:r>
          </a:p>
          <a:p>
            <a:pPr>
              <a:defRPr/>
            </a:pPr>
            <a:r>
              <a:rPr lang="fr-FR" sz="3600" dirty="0" smtClean="0"/>
              <a:t> BD sur DHT de </a:t>
            </a:r>
            <a:r>
              <a:rPr lang="fr-FR" sz="3600" dirty="0" err="1" smtClean="0"/>
              <a:t>PlanetLab</a:t>
            </a:r>
            <a:endParaRPr lang="fr-FR" sz="3600" dirty="0" smtClean="0"/>
          </a:p>
          <a:p>
            <a:pPr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BDs</a:t>
            </a:r>
            <a:r>
              <a:rPr lang="fr-FR" sz="3600" dirty="0" smtClean="0"/>
              <a:t> sur SD-SQL Server, </a:t>
            </a:r>
            <a:r>
              <a:rPr lang="fr-FR" sz="3600" dirty="0" err="1" smtClean="0"/>
              <a:t>SQLBase</a:t>
            </a:r>
            <a:r>
              <a:rPr lang="fr-FR" sz="3600" dirty="0" smtClean="0"/>
              <a:t> et </a:t>
            </a:r>
            <a:r>
              <a:rPr lang="fr-FR" sz="3600" dirty="0" err="1" smtClean="0"/>
              <a:t>Xeround</a:t>
            </a:r>
            <a:endParaRPr lang="fr-FR" sz="3600" dirty="0" smtClean="0"/>
          </a:p>
          <a:p>
            <a:pPr>
              <a:defRPr/>
            </a:pPr>
            <a:r>
              <a:rPr lang="fr-FR" sz="3600" dirty="0" smtClean="0"/>
              <a:t>BD sur SDDS 2007</a:t>
            </a:r>
          </a:p>
          <a:p>
            <a:pPr lvl="1">
              <a:defRPr/>
            </a:pPr>
            <a:r>
              <a:rPr lang="fr-FR" dirty="0" smtClean="0"/>
              <a:t> </a:t>
            </a:r>
            <a:r>
              <a:rPr lang="fr-FR" sz="3600" dirty="0" smtClean="0"/>
              <a:t>RP* ou LH*</a:t>
            </a:r>
          </a:p>
          <a:p>
            <a:pPr>
              <a:defRPr/>
            </a:pPr>
            <a:r>
              <a:rPr lang="fr-FR" dirty="0" smtClean="0"/>
              <a:t> …</a:t>
            </a:r>
          </a:p>
          <a:p>
            <a:pPr>
              <a:defRPr/>
            </a:pPr>
            <a:endParaRPr lang="fr-FR" sz="3600" dirty="0" smtClean="0"/>
          </a:p>
          <a:p>
            <a:pPr>
              <a:buNone/>
              <a:defRPr/>
            </a:pP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BD Cloud  (BDC)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136904" cy="3163888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Cependant il y a à ces jours de « BD » qui </a:t>
            </a:r>
          </a:p>
          <a:p>
            <a:pPr lvl="1">
              <a:defRPr/>
            </a:pPr>
            <a:r>
              <a:rPr lang="fr-FR" sz="3600" dirty="0" smtClean="0"/>
              <a:t> Sont des BDC pour le large public</a:t>
            </a:r>
          </a:p>
          <a:p>
            <a:pPr lvl="1">
              <a:defRPr/>
            </a:pPr>
            <a:r>
              <a:rPr lang="fr-FR" sz="3600" dirty="0" smtClean="0"/>
              <a:t> Ne sont pas encore S ni même D</a:t>
            </a:r>
          </a:p>
          <a:p>
            <a:pPr lvl="1">
              <a:defRPr/>
            </a:pPr>
            <a:r>
              <a:rPr lang="fr-FR" sz="3600" dirty="0" smtClean="0"/>
              <a:t> Ne sont donc pas « à la hauteur » de la définition théorique </a:t>
            </a:r>
          </a:p>
          <a:p>
            <a:pPr>
              <a:defRPr/>
            </a:pPr>
            <a:r>
              <a:rPr lang="fr-FR" sz="3600" dirty="0" smtClean="0"/>
              <a:t> On a besoin d’une définition pragmatique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132087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BD Cloud </a:t>
            </a:r>
            <a:br>
              <a:rPr lang="fr-FR" dirty="0" smtClean="0"/>
            </a:br>
            <a:r>
              <a:rPr lang="fr-FR" dirty="0" smtClean="0"/>
              <a:t> Définition pragmatique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496944" cy="3163888"/>
          </a:xfrm>
        </p:spPr>
        <p:txBody>
          <a:bodyPr/>
          <a:lstStyle/>
          <a:p>
            <a:pPr>
              <a:defRPr/>
            </a:pPr>
            <a:r>
              <a:rPr lang="fr-FR" sz="3600" dirty="0" err="1" smtClean="0"/>
              <a:t>Déf</a:t>
            </a:r>
            <a:r>
              <a:rPr lang="fr-FR" sz="3600" dirty="0" smtClean="0"/>
              <a:t>. /  à l’état de l’art de </a:t>
            </a:r>
            <a:r>
              <a:rPr lang="fr-FR" sz="3600" dirty="0" err="1" smtClean="0"/>
              <a:t>clouds</a:t>
            </a:r>
            <a:r>
              <a:rPr lang="fr-FR" sz="3600" dirty="0" smtClean="0"/>
              <a:t> d’aujourd’hui</a:t>
            </a:r>
            <a:endParaRPr lang="fr-FR" sz="4000" dirty="0" smtClean="0"/>
          </a:p>
          <a:p>
            <a:pPr>
              <a:defRPr/>
            </a:pPr>
            <a:r>
              <a:rPr lang="fr-FR" sz="4000" dirty="0" smtClean="0"/>
              <a:t>Une  </a:t>
            </a:r>
            <a:r>
              <a:rPr lang="fr-FR" sz="3600" dirty="0" smtClean="0"/>
              <a:t>BD  sur  un </a:t>
            </a:r>
            <a:r>
              <a:rPr lang="fr-FR" sz="3600" dirty="0" err="1" smtClean="0"/>
              <a:t>cloud</a:t>
            </a:r>
            <a:r>
              <a:rPr lang="fr-FR" sz="3600" dirty="0" smtClean="0"/>
              <a:t> publique </a:t>
            </a:r>
          </a:p>
          <a:p>
            <a:pPr lvl="1">
              <a:defRPr/>
            </a:pPr>
            <a:r>
              <a:rPr lang="fr-FR" sz="3600" dirty="0" smtClean="0"/>
              <a:t> Par ex. sur SQL Azur</a:t>
            </a:r>
          </a:p>
          <a:p>
            <a:pPr lvl="2">
              <a:defRPr/>
            </a:pPr>
            <a:r>
              <a:rPr lang="fr-FR" sz="3600" dirty="0" smtClean="0"/>
              <a:t> Ni S ni D </a:t>
            </a:r>
          </a:p>
          <a:p>
            <a:pPr>
              <a:defRPr/>
            </a:pPr>
            <a:r>
              <a:rPr lang="fr-FR" sz="3600" dirty="0" smtClean="0"/>
              <a:t> Ou une  BD sur  un </a:t>
            </a:r>
            <a:r>
              <a:rPr lang="fr-FR" sz="3600" dirty="0" err="1" smtClean="0"/>
              <a:t>cloud</a:t>
            </a:r>
            <a:r>
              <a:rPr lang="fr-FR" sz="3600" dirty="0" smtClean="0"/>
              <a:t> privée apte à </a:t>
            </a:r>
            <a:r>
              <a:rPr lang="fr-FR" sz="4000" dirty="0" smtClean="0"/>
              <a:t>être massivement distribuée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132087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BD Cloud</a:t>
            </a:r>
            <a:br>
              <a:rPr lang="fr-FR" dirty="0" smtClean="0"/>
            </a:br>
            <a:r>
              <a:rPr lang="fr-FR" dirty="0" smtClean="0"/>
              <a:t> Définition pragmatique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496944" cy="3163888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Ce n’est pas le cas d’une BD Centralisée</a:t>
            </a:r>
          </a:p>
          <a:p>
            <a:pPr lvl="1">
              <a:defRPr/>
            </a:pPr>
            <a:r>
              <a:rPr lang="fr-FR" dirty="0" smtClean="0"/>
              <a:t> </a:t>
            </a:r>
            <a:r>
              <a:rPr lang="fr-FR" sz="3200" dirty="0" smtClean="0"/>
              <a:t>BD </a:t>
            </a:r>
            <a:r>
              <a:rPr lang="fr-FR" sz="3200" dirty="0" err="1" smtClean="0"/>
              <a:t>MsAccess</a:t>
            </a:r>
            <a:r>
              <a:rPr lang="fr-FR" sz="3200" dirty="0" smtClean="0"/>
              <a:t> sur un nœud du </a:t>
            </a:r>
            <a:r>
              <a:rPr lang="fr-FR" sz="3200" dirty="0" err="1" smtClean="0"/>
              <a:t>cloud</a:t>
            </a:r>
            <a:r>
              <a:rPr lang="fr-FR" sz="3200" dirty="0" smtClean="0"/>
              <a:t> par ex.</a:t>
            </a:r>
            <a:endParaRPr lang="fr-FR" dirty="0" smtClean="0"/>
          </a:p>
          <a:p>
            <a:pPr>
              <a:defRPr/>
            </a:pPr>
            <a:r>
              <a:rPr lang="fr-FR" sz="3600" dirty="0" smtClean="0"/>
              <a:t> Ce n’est pas non plus le cas d’une BD parallèle </a:t>
            </a:r>
          </a:p>
          <a:p>
            <a:pPr lvl="1">
              <a:defRPr/>
            </a:pPr>
            <a:r>
              <a:rPr lang="fr-FR" sz="3600" dirty="0" smtClean="0"/>
              <a:t>SQL Server</a:t>
            </a:r>
          </a:p>
          <a:p>
            <a:pPr lvl="1">
              <a:defRPr/>
            </a:pPr>
            <a:r>
              <a:rPr lang="fr-FR" sz="3600" dirty="0" err="1" smtClean="0"/>
              <a:t>Teradata</a:t>
            </a:r>
            <a:endParaRPr lang="fr-FR" sz="3600" dirty="0" smtClean="0"/>
          </a:p>
          <a:p>
            <a:pPr lvl="1">
              <a:defRPr/>
            </a:pPr>
            <a:r>
              <a:rPr lang="fr-FR" sz="3600" dirty="0" smtClean="0"/>
              <a:t>…</a:t>
            </a:r>
          </a:p>
          <a:p>
            <a:pPr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1320874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BD Cloud</a:t>
            </a:r>
            <a:br>
              <a:rPr lang="fr-FR" dirty="0" smtClean="0"/>
            </a:br>
            <a:r>
              <a:rPr lang="fr-FR" dirty="0" smtClean="0"/>
              <a:t> Définition pragmatique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8496944" cy="3163888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C’est par  contre le cas de </a:t>
            </a:r>
            <a:r>
              <a:rPr lang="fr-FR" sz="3600" dirty="0" err="1" smtClean="0"/>
              <a:t>SGBDs</a:t>
            </a:r>
            <a:r>
              <a:rPr lang="fr-FR" sz="3600" dirty="0" smtClean="0"/>
              <a:t> nouveaux</a:t>
            </a:r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AsterData</a:t>
            </a:r>
            <a:endParaRPr lang="fr-FR" sz="3600" dirty="0" smtClean="0"/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Gemfire</a:t>
            </a:r>
            <a:endParaRPr lang="fr-FR" sz="3600" dirty="0" smtClean="0"/>
          </a:p>
          <a:p>
            <a:pPr lvl="1">
              <a:defRPr/>
            </a:pPr>
            <a:r>
              <a:rPr lang="fr-FR" sz="3600" dirty="0" err="1" smtClean="0"/>
              <a:t>Greenplum</a:t>
            </a:r>
            <a:endParaRPr lang="fr-FR" sz="3600" dirty="0" smtClean="0"/>
          </a:p>
          <a:p>
            <a:pPr lvl="1">
              <a:defRPr/>
            </a:pPr>
            <a:r>
              <a:rPr lang="fr-FR" sz="3600" dirty="0" smtClean="0"/>
              <a:t> Mongo</a:t>
            </a:r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Hbase</a:t>
            </a:r>
            <a:endParaRPr lang="fr-FR" sz="3600" dirty="0" smtClean="0"/>
          </a:p>
          <a:p>
            <a:pPr lvl="1">
              <a:defRPr/>
            </a:pPr>
            <a:r>
              <a:rPr lang="fr-FR" sz="3600" dirty="0" smtClean="0"/>
              <a:t> ….</a:t>
            </a:r>
          </a:p>
          <a:p>
            <a:pPr>
              <a:defRPr/>
            </a:pP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0707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 smtClean="0">
                <a:solidFill>
                  <a:srgbClr val="FFFF00"/>
                </a:solidFill>
              </a:rPr>
              <a:t>Retour sur les </a:t>
            </a:r>
            <a:r>
              <a:rPr lang="fr-FR" sz="3200" dirty="0" err="1" smtClean="0">
                <a:solidFill>
                  <a:srgbClr val="FFFF00"/>
                </a:solidFill>
              </a:rPr>
              <a:t>SDDSs</a:t>
            </a:r>
            <a:endParaRPr lang="fr-FR" sz="3200" dirty="0" smtClean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992888" cy="453650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err="1" smtClean="0"/>
              <a:t>SDDSs</a:t>
            </a:r>
            <a:r>
              <a:rPr lang="fr-FR" sz="3600" dirty="0" smtClean="0"/>
              <a:t> ont été conçues spécifiquement pour des </a:t>
            </a:r>
            <a:r>
              <a:rPr lang="fr-FR" sz="3600" dirty="0" err="1" smtClean="0">
                <a:solidFill>
                  <a:schemeClr val="tx2"/>
                </a:solidFill>
              </a:rPr>
              <a:t>multiordinateurs</a:t>
            </a:r>
            <a:endParaRPr lang="fr-FR" sz="3600" dirty="0" smtClean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fr-FR" sz="3600" dirty="0" err="1" smtClean="0"/>
              <a:t>CPUs</a:t>
            </a:r>
            <a:r>
              <a:rPr lang="fr-FR" sz="3600" dirty="0" smtClean="0"/>
              <a:t> ou </a:t>
            </a:r>
            <a:r>
              <a:rPr lang="fr-FR" sz="3600" dirty="0" err="1" smtClean="0"/>
              <a:t>PCs</a:t>
            </a:r>
            <a:r>
              <a:rPr lang="fr-FR" sz="3600" dirty="0" smtClean="0"/>
              <a:t> interconnectés par un réseau local ou bus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Architecture à partage de rien</a:t>
            </a:r>
          </a:p>
          <a:p>
            <a:pPr lvl="2">
              <a:lnSpc>
                <a:spcPct val="90000"/>
              </a:lnSpc>
              <a:defRPr/>
            </a:pPr>
            <a:r>
              <a:rPr lang="fr-FR" sz="3200" dirty="0" err="1" smtClean="0"/>
              <a:t>Shared</a:t>
            </a:r>
            <a:r>
              <a:rPr lang="fr-FR" sz="3200" dirty="0" smtClean="0"/>
              <a:t> </a:t>
            </a:r>
            <a:r>
              <a:rPr lang="fr-FR" sz="3200" dirty="0" err="1" smtClean="0"/>
              <a:t>Nothing</a:t>
            </a:r>
            <a:r>
              <a:rPr lang="fr-FR" sz="3200" dirty="0" smtClean="0"/>
              <a:t> Architecture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Multiordinateur</a:t>
            </a:r>
            <a:r>
              <a:rPr lang="fr-FR" sz="3600" dirty="0" smtClean="0"/>
              <a:t> était le 1èr terme pour un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Offre déjà disponible</a:t>
            </a:r>
            <a:r>
              <a:rPr lang="fr-FR" dirty="0" smtClean="0"/>
              <a:t> </a:t>
            </a:r>
          </a:p>
          <a:p>
            <a:pPr>
              <a:defRPr/>
            </a:pPr>
            <a:r>
              <a:rPr lang="fr-FR" sz="4000" dirty="0" smtClean="0"/>
              <a:t> En interne dans des grandes entreprises</a:t>
            </a:r>
          </a:p>
          <a:p>
            <a:pPr>
              <a:defRPr/>
            </a:pPr>
            <a:r>
              <a:rPr lang="fr-FR" sz="4000" dirty="0" smtClean="0"/>
              <a:t> Pour la recherche</a:t>
            </a:r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PlanetLab</a:t>
            </a:r>
            <a:r>
              <a:rPr lang="fr-FR" sz="3600" dirty="0" smtClean="0"/>
              <a:t>, </a:t>
            </a:r>
            <a:r>
              <a:rPr lang="fr-FR" sz="3600" dirty="0" err="1" smtClean="0"/>
              <a:t>EuroGrid</a:t>
            </a:r>
            <a:r>
              <a:rPr lang="fr-FR" sz="3600" dirty="0" smtClean="0"/>
              <a:t>, </a:t>
            </a:r>
            <a:r>
              <a:rPr lang="fr-FR" sz="3600" dirty="0" err="1" smtClean="0"/>
              <a:t>MsAzur</a:t>
            </a:r>
            <a:endParaRPr lang="fr-FR" sz="3600" dirty="0" smtClean="0"/>
          </a:p>
          <a:p>
            <a:pPr>
              <a:defRPr/>
            </a:pPr>
            <a:r>
              <a:rPr lang="fr-FR" sz="4000" dirty="0" smtClean="0"/>
              <a:t> Pour tout public payant</a:t>
            </a:r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MsAzur</a:t>
            </a:r>
            <a:r>
              <a:rPr lang="fr-FR" sz="3600" dirty="0" smtClean="0"/>
              <a:t>, Amazon, IBM, </a:t>
            </a:r>
            <a:r>
              <a:rPr lang="fr-FR" sz="3600" dirty="0" err="1" smtClean="0"/>
              <a:t>Ikula</a:t>
            </a:r>
            <a:r>
              <a:rPr lang="fr-FR" sz="3600" dirty="0" smtClean="0"/>
              <a:t>…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1074653"/>
          </a:xfrm>
        </p:spPr>
        <p:txBody>
          <a:bodyPr/>
          <a:lstStyle/>
          <a:p>
            <a:pPr>
              <a:defRPr/>
            </a:pPr>
            <a:r>
              <a:rPr lang="fr-FR" sz="3200" dirty="0" smtClean="0">
                <a:solidFill>
                  <a:srgbClr val="FFFF00"/>
                </a:solidFill>
              </a:rPr>
              <a:t>Structures de Données Distribuées et </a:t>
            </a:r>
            <a:r>
              <a:rPr lang="fr-FR" sz="3200" dirty="0" err="1" smtClean="0">
                <a:solidFill>
                  <a:srgbClr val="FFFF00"/>
                </a:solidFill>
              </a:rPr>
              <a:t>Scalables</a:t>
            </a:r>
            <a:endParaRPr lang="fr-FR" sz="3200" dirty="0" smtClean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700808"/>
            <a:ext cx="7391400" cy="4267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Le concept de SDDS a été introduit en 1993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Par l’auteur de ce cours &amp; al</a:t>
            </a:r>
          </a:p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La 1</a:t>
            </a:r>
            <a:r>
              <a:rPr lang="fr-FR" sz="4000" baseline="30000" dirty="0" smtClean="0"/>
              <a:t>ère</a:t>
            </a:r>
            <a:r>
              <a:rPr lang="fr-FR" sz="4000" dirty="0" smtClean="0"/>
              <a:t> SDDS proposée s’appelée LH*</a:t>
            </a:r>
            <a:r>
              <a:rPr lang="fr-FR" sz="3600" dirty="0" smtClean="0"/>
              <a:t>  (SD </a:t>
            </a:r>
            <a:r>
              <a:rPr lang="fr-FR" sz="3600" dirty="0" err="1" smtClean="0"/>
              <a:t>linear</a:t>
            </a:r>
            <a:r>
              <a:rPr lang="fr-FR" sz="3600" dirty="0" smtClean="0"/>
              <a:t> </a:t>
            </a:r>
            <a:r>
              <a:rPr lang="fr-FR" sz="3600" dirty="0" err="1" smtClean="0"/>
              <a:t>hashing</a:t>
            </a:r>
            <a:r>
              <a:rPr lang="fr-FR" sz="3600" dirty="0" smtClean="0"/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De nombreuses </a:t>
            </a:r>
            <a:r>
              <a:rPr lang="fr-FR" sz="3600" dirty="0" err="1" smtClean="0"/>
              <a:t>SDDSs</a:t>
            </a:r>
            <a:r>
              <a:rPr lang="fr-FR" sz="3600" dirty="0" smtClean="0"/>
              <a:t> ont été proposées  depuis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-5514"/>
            <a:ext cx="6838950" cy="1074653"/>
          </a:xfrm>
        </p:spPr>
        <p:txBody>
          <a:bodyPr/>
          <a:lstStyle/>
          <a:p>
            <a:pPr>
              <a:defRPr/>
            </a:pPr>
            <a:r>
              <a:rPr lang="fr-FR" sz="3200" dirty="0" smtClean="0">
                <a:solidFill>
                  <a:srgbClr val="FFFF00"/>
                </a:solidFill>
              </a:rPr>
              <a:t>Structures de Données Distribuées et </a:t>
            </a:r>
            <a:r>
              <a:rPr lang="fr-FR" sz="3200" dirty="0" err="1" smtClean="0">
                <a:solidFill>
                  <a:srgbClr val="FFFF00"/>
                </a:solidFill>
              </a:rPr>
              <a:t>Scalables</a:t>
            </a:r>
            <a:endParaRPr lang="fr-FR" sz="3200" dirty="0" smtClean="0">
              <a:solidFill>
                <a:srgbClr val="FFFF0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7391400" cy="455178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/>
              <a:t>LH* et  le concept de SDDS en général ont été recommandées  dans « Art of Computer </a:t>
            </a:r>
            <a:r>
              <a:rPr lang="fr-FR" dirty="0" err="1" smtClean="0"/>
              <a:t>Programming</a:t>
            </a:r>
            <a:r>
              <a:rPr lang="fr-FR" dirty="0" smtClean="0"/>
              <a:t> » de D. </a:t>
            </a:r>
            <a:r>
              <a:rPr lang="fr-FR" dirty="0" err="1" smtClean="0"/>
              <a:t>Knuth</a:t>
            </a:r>
            <a:endParaRPr lang="fr-FR" dirty="0" smtClean="0"/>
          </a:p>
          <a:p>
            <a:pPr lvl="1">
              <a:lnSpc>
                <a:spcPct val="90000"/>
              </a:lnSpc>
              <a:defRPr/>
            </a:pPr>
            <a:r>
              <a:rPr lang="fr-FR" dirty="0" err="1" smtClean="0"/>
              <a:t>Dépuis</a:t>
            </a:r>
            <a:r>
              <a:rPr lang="fr-FR" dirty="0" smtClean="0"/>
              <a:t> l’Ed. 1999 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SDDS ont été étudiées en particulier à Dauphine (CERIA)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Avec support  conjoint de HP, IBM-</a:t>
            </a:r>
            <a:r>
              <a:rPr lang="fr-FR" sz="3200" dirty="0" err="1" smtClean="0"/>
              <a:t>Research</a:t>
            </a:r>
            <a:r>
              <a:rPr lang="fr-FR" sz="3200" dirty="0" smtClean="0"/>
              <a:t> &amp; MS-</a:t>
            </a:r>
            <a:r>
              <a:rPr lang="fr-FR" sz="3200" dirty="0" err="1" smtClean="0"/>
              <a:t>Research</a:t>
            </a:r>
            <a:endParaRPr lang="fr-FR" sz="3200" dirty="0" smtClean="0"/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>
                <a:solidFill>
                  <a:schemeClr val="tx2"/>
                </a:solidFill>
              </a:rPr>
              <a:t>Cas unique pour les recherches en </a:t>
            </a:r>
            <a:r>
              <a:rPr lang="fr-FR" sz="3200" dirty="0" err="1" smtClean="0">
                <a:solidFill>
                  <a:schemeClr val="tx2"/>
                </a:solidFill>
              </a:rPr>
              <a:t>BDs</a:t>
            </a:r>
            <a:r>
              <a:rPr lang="fr-FR" sz="3200" dirty="0" smtClean="0">
                <a:solidFill>
                  <a:schemeClr val="tx2"/>
                </a:solidFill>
              </a:rPr>
              <a:t> en France</a:t>
            </a:r>
            <a:endParaRPr lang="fr-FR" dirty="0" smtClean="0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840538" cy="576263"/>
          </a:xfrm>
          <a:solidFill>
            <a:schemeClr val="bg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2"/>
                </a:solidFill>
              </a:rPr>
              <a:t>SDDSs</a:t>
            </a:r>
            <a:r>
              <a:rPr lang="fr-FR" sz="3200" dirty="0" smtClean="0">
                <a:solidFill>
                  <a:schemeClr val="accent2"/>
                </a:solidFill>
              </a:rPr>
              <a:t> : </a:t>
            </a:r>
            <a:r>
              <a:rPr lang="fr-FR" sz="3200" dirty="0" smtClean="0"/>
              <a:t>Ce que l’on sait faire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Partition </a:t>
            </a:r>
            <a:r>
              <a:rPr lang="fr-FR" sz="3600" dirty="0" err="1" smtClean="0"/>
              <a:t>scalable</a:t>
            </a:r>
            <a:r>
              <a:rPr lang="fr-FR" sz="3600" dirty="0" smtClean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Hachage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Ordonnée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Multidimensionnelle</a:t>
            </a:r>
          </a:p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 Distribution à recouvrement </a:t>
            </a:r>
            <a:r>
              <a:rPr lang="fr-FR" sz="4000" dirty="0" err="1" smtClean="0"/>
              <a:t>scalable</a:t>
            </a:r>
            <a:endParaRPr lang="fr-FR" sz="4000" dirty="0" smtClean="0"/>
          </a:p>
          <a:p>
            <a:pPr lvl="2">
              <a:lnSpc>
                <a:spcPct val="90000"/>
              </a:lnSpc>
              <a:defRPr/>
            </a:pPr>
            <a:r>
              <a:rPr lang="fr-FR" sz="3600" dirty="0" smtClean="0"/>
              <a:t> SD-R </a:t>
            </a:r>
            <a:r>
              <a:rPr lang="fr-FR" sz="3600" dirty="0" err="1" smtClean="0"/>
              <a:t>trees</a:t>
            </a:r>
            <a:endParaRPr lang="fr-FR" sz="36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15616" y="404664"/>
            <a:ext cx="6840538" cy="576263"/>
          </a:xfrm>
          <a:solidFill>
            <a:schemeClr val="bg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3200" dirty="0" err="1" smtClean="0">
                <a:solidFill>
                  <a:schemeClr val="accent2"/>
                </a:solidFill>
              </a:rPr>
              <a:t>SDDSs</a:t>
            </a:r>
            <a:r>
              <a:rPr lang="fr-FR" sz="3200" dirty="0" smtClean="0">
                <a:solidFill>
                  <a:schemeClr val="accent2"/>
                </a:solidFill>
              </a:rPr>
              <a:t> : </a:t>
            </a:r>
            <a:r>
              <a:rPr lang="fr-FR" sz="3200" dirty="0" smtClean="0"/>
              <a:t>Ce que l’on sait faire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576" y="126876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Données  en RAM </a:t>
            </a:r>
            <a:r>
              <a:rPr lang="fr-FR" sz="3600" dirty="0" err="1" smtClean="0"/>
              <a:t>cloud</a:t>
            </a:r>
            <a:endParaRPr lang="fr-FR" sz="3600" dirty="0" smtClean="0"/>
          </a:p>
          <a:p>
            <a:pPr lvl="2">
              <a:lnSpc>
                <a:spcPct val="90000"/>
              </a:lnSpc>
              <a:defRPr/>
            </a:pPr>
            <a:r>
              <a:rPr lang="fr-FR" sz="3600" dirty="0" smtClean="0"/>
              <a:t>Accès dix à cent fois plus rapide qu’aux disques  locaux</a:t>
            </a:r>
            <a:endParaRPr lang="fr-FR" sz="4000" dirty="0" smtClean="0"/>
          </a:p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Données sur </a:t>
            </a:r>
            <a:r>
              <a:rPr lang="fr-FR" sz="4000" dirty="0" err="1" smtClean="0"/>
              <a:t>SANs</a:t>
            </a:r>
            <a:endParaRPr lang="fr-FR" sz="4000" dirty="0" smtClean="0"/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TOctets</a:t>
            </a:r>
            <a:r>
              <a:rPr lang="fr-FR" sz="3600" dirty="0" smtClean="0"/>
              <a:t> à </a:t>
            </a:r>
            <a:r>
              <a:rPr lang="fr-FR" sz="3600" dirty="0" err="1" smtClean="0"/>
              <a:t>POctets</a:t>
            </a:r>
            <a:endParaRPr lang="fr-FR" sz="3600" dirty="0" smtClean="0"/>
          </a:p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Calcul parallèle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Nécessaire pour les calculs de décision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2525" y="657225"/>
            <a:ext cx="6840538" cy="576263"/>
          </a:xfrm>
          <a:solidFill>
            <a:schemeClr val="bg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3200" smtClean="0">
                <a:solidFill>
                  <a:schemeClr val="accent2"/>
                </a:solidFill>
              </a:rPr>
              <a:t>SDDSs : </a:t>
            </a:r>
            <a:r>
              <a:rPr lang="fr-FR" sz="3200" smtClean="0"/>
              <a:t>Ce que l’on sait faire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Disponibilité </a:t>
            </a:r>
            <a:r>
              <a:rPr lang="fr-FR" sz="3600" dirty="0" err="1" smtClean="0"/>
              <a:t>scalable</a:t>
            </a:r>
            <a:endParaRPr lang="fr-FR" sz="3600" dirty="0" smtClean="0"/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Plus le fichier est grands, plus il y a de serveurs à panne tolérée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Couplage à un SGBD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AMOS-2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Prototype  SDDS-200x sous Windows 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Tables relationnelles </a:t>
            </a:r>
            <a:r>
              <a:rPr lang="fr-FR" dirty="0" err="1" smtClean="0"/>
              <a:t>scalables</a:t>
            </a:r>
            <a:endParaRPr lang="fr-FR" dirty="0" smtClean="0"/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SD-SQL Server</a:t>
            </a:r>
            <a:endParaRPr lang="fr-FR" sz="3600" dirty="0" smtClean="0"/>
          </a:p>
          <a:p>
            <a:pPr lvl="2">
              <a:lnSpc>
                <a:spcPct val="90000"/>
              </a:lnSpc>
              <a:defRPr/>
            </a:pPr>
            <a:endParaRPr lang="fr-FR" sz="1800" dirty="0" smtClean="0"/>
          </a:p>
          <a:p>
            <a:pPr>
              <a:lnSpc>
                <a:spcPct val="90000"/>
              </a:lnSpc>
              <a:defRPr/>
            </a:pPr>
            <a:endParaRPr lang="fr-FR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2525" y="592697"/>
            <a:ext cx="6840538" cy="705321"/>
          </a:xfrm>
          <a:solidFill>
            <a:schemeClr val="bg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dirty="0" err="1" smtClean="0">
                <a:solidFill>
                  <a:srgbClr val="FFFF00"/>
                </a:solidFill>
              </a:rPr>
              <a:t>SDDSs</a:t>
            </a:r>
            <a:r>
              <a:rPr lang="fr-FR" dirty="0" smtClean="0">
                <a:solidFill>
                  <a:srgbClr val="FFFF00"/>
                </a:solidFill>
              </a:rPr>
              <a:t> : Ce que l’on sait faire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2000" y="15240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4400" dirty="0" smtClean="0"/>
              <a:t>Recherche de chaînes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4000" dirty="0" smtClean="0"/>
              <a:t>Pattern </a:t>
            </a:r>
            <a:r>
              <a:rPr lang="fr-FR" sz="4000" dirty="0" err="1" smtClean="0"/>
              <a:t>matching</a:t>
            </a:r>
            <a:r>
              <a:rPr lang="fr-FR" sz="4000" dirty="0" smtClean="0"/>
              <a:t>  </a:t>
            </a:r>
          </a:p>
          <a:p>
            <a:pPr>
              <a:lnSpc>
                <a:spcPct val="90000"/>
              </a:lnSpc>
              <a:defRPr/>
            </a:pPr>
            <a:r>
              <a:rPr lang="fr-FR" sz="4400" dirty="0" smtClean="0"/>
              <a:t>Confidentialité</a:t>
            </a:r>
          </a:p>
          <a:p>
            <a:pPr>
              <a:lnSpc>
                <a:spcPct val="90000"/>
              </a:lnSpc>
              <a:defRPr/>
            </a:pPr>
            <a:r>
              <a:rPr lang="fr-FR" sz="4400" dirty="0" smtClean="0"/>
              <a:t>Les deux, notamment en utilisant les signatures algébriques</a:t>
            </a:r>
            <a:endParaRPr lang="fr-FR" sz="4000" dirty="0" smtClean="0"/>
          </a:p>
          <a:p>
            <a:pPr lvl="2">
              <a:lnSpc>
                <a:spcPct val="90000"/>
              </a:lnSpc>
              <a:defRPr/>
            </a:pPr>
            <a:endParaRPr lang="fr-FR" sz="1600" dirty="0" smtClean="0"/>
          </a:p>
          <a:p>
            <a:pPr>
              <a:lnSpc>
                <a:spcPct val="90000"/>
              </a:lnSpc>
              <a:defRPr/>
            </a:pPr>
            <a:endParaRPr lang="fr-FR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52525" y="349449"/>
            <a:ext cx="6840538" cy="1197764"/>
          </a:xfrm>
          <a:solidFill>
            <a:schemeClr val="bg1"/>
          </a:solidFill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3600" dirty="0" err="1" smtClean="0">
                <a:solidFill>
                  <a:srgbClr val="FFFF00"/>
                </a:solidFill>
              </a:rPr>
              <a:t>SDDSs</a:t>
            </a:r>
            <a:r>
              <a:rPr lang="fr-FR" sz="3600" dirty="0" smtClean="0">
                <a:solidFill>
                  <a:srgbClr val="FFFF00"/>
                </a:solidFill>
              </a:rPr>
              <a:t> : Ce que l’on ne sait pas bien faire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Beaucoup de choses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Fichiers plats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Concurrence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Transactions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Objets Symboliques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T-Cubes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Knapsack</a:t>
            </a:r>
            <a:r>
              <a:rPr lang="fr-FR" sz="3600" dirty="0" smtClean="0"/>
              <a:t> Joins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smtClean="0"/>
              <a:t> …</a:t>
            </a:r>
            <a:endParaRPr lang="fr-FR" sz="3600" dirty="0" smtClean="0"/>
          </a:p>
          <a:p>
            <a:pPr lvl="1">
              <a:lnSpc>
                <a:spcPct val="90000"/>
              </a:lnSpc>
              <a:defRPr/>
            </a:pPr>
            <a:endParaRPr lang="fr-FR" sz="2000" dirty="0" smtClean="0"/>
          </a:p>
          <a:p>
            <a:pPr>
              <a:lnSpc>
                <a:spcPct val="90000"/>
              </a:lnSpc>
              <a:defRPr/>
            </a:pPr>
            <a:endParaRPr lang="fr-FR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 </a:t>
            </a:r>
            <a:r>
              <a:rPr lang="fr-FR" dirty="0" err="1" smtClean="0"/>
              <a:t>multiordinateur</a:t>
            </a:r>
            <a:r>
              <a:rPr lang="fr-FR" dirty="0" smtClean="0"/>
              <a:t> (</a:t>
            </a:r>
            <a:r>
              <a:rPr lang="fr-FR" dirty="0" err="1" smtClean="0"/>
              <a:t>cloud</a:t>
            </a:r>
            <a:r>
              <a:rPr lang="fr-FR" dirty="0" smtClean="0"/>
              <a:t>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571612"/>
            <a:ext cx="7772400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Une collection d'ordinateurs faiblement couplés</a:t>
            </a:r>
          </a:p>
          <a:p>
            <a:pPr lvl="1">
              <a:defRPr/>
            </a:pPr>
            <a:r>
              <a:rPr lang="fr-FR" sz="3200" dirty="0" smtClean="0"/>
              <a:t>sans mémoire partagée</a:t>
            </a:r>
          </a:p>
          <a:p>
            <a:pPr lvl="1">
              <a:defRPr/>
            </a:pPr>
            <a:r>
              <a:rPr lang="fr-FR" sz="3200" dirty="0" smtClean="0"/>
              <a:t>en général couplés </a:t>
            </a:r>
            <a:endParaRPr lang="en-US" sz="3200" dirty="0" smtClean="0"/>
          </a:p>
          <a:p>
            <a:pPr lvl="2">
              <a:defRPr/>
            </a:pPr>
            <a:r>
              <a:rPr lang="fr-FR" sz="2800" dirty="0" smtClean="0"/>
              <a:t>par un </a:t>
            </a:r>
            <a:r>
              <a:rPr lang="en-US" sz="2800" dirty="0" err="1" smtClean="0"/>
              <a:t>reseau</a:t>
            </a:r>
            <a:r>
              <a:rPr lang="fr-FR" sz="2800" dirty="0" smtClean="0"/>
              <a:t> de type LAN</a:t>
            </a:r>
            <a:r>
              <a:rPr lang="en-US" sz="2800" dirty="0" smtClean="0"/>
              <a:t> (</a:t>
            </a:r>
            <a:r>
              <a:rPr lang="en-US" sz="2800" dirty="0" err="1" smtClean="0"/>
              <a:t>multiordinateur</a:t>
            </a:r>
            <a:r>
              <a:rPr lang="en-US" sz="2800" dirty="0" smtClean="0"/>
              <a:t> </a:t>
            </a:r>
            <a:r>
              <a:rPr lang="en-US" sz="2800" dirty="0" err="1" smtClean="0"/>
              <a:t>reseau</a:t>
            </a:r>
            <a:r>
              <a:rPr lang="en-US" sz="2800" dirty="0" smtClean="0"/>
              <a:t>)</a:t>
            </a:r>
          </a:p>
          <a:p>
            <a:pPr lvl="2">
              <a:defRPr/>
            </a:pPr>
            <a:r>
              <a:rPr lang="fr-FR" sz="2800" dirty="0" smtClean="0"/>
              <a:t>par un bus </a:t>
            </a:r>
            <a:r>
              <a:rPr lang="en-US" sz="2800" dirty="0" smtClean="0"/>
              <a:t>(</a:t>
            </a:r>
            <a:r>
              <a:rPr lang="en-US" sz="2800" dirty="0" err="1" smtClean="0"/>
              <a:t>ang.”switched</a:t>
            </a:r>
            <a:r>
              <a:rPr lang="en-US" sz="2800" dirty="0" smtClean="0"/>
              <a:t>” </a:t>
            </a:r>
            <a:r>
              <a:rPr lang="en-US" sz="2800" dirty="0" err="1" smtClean="0"/>
              <a:t>multiordinateur</a:t>
            </a:r>
            <a:r>
              <a:rPr lang="en-US" sz="2800" dirty="0" smtClean="0"/>
              <a:t>)</a:t>
            </a:r>
            <a:endParaRPr lang="fr-FR" sz="2800" dirty="0" smtClean="0"/>
          </a:p>
          <a:p>
            <a:pPr lvl="1">
              <a:defRPr/>
            </a:pPr>
            <a:r>
              <a:rPr lang="fr-FR" sz="3200" dirty="0" smtClean="0"/>
              <a:t>et WAN, puis ATM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Un multiordinateur</a:t>
            </a:r>
          </a:p>
        </p:txBody>
      </p:sp>
      <p:graphicFrame>
        <p:nvGraphicFramePr>
          <p:cNvPr id="1026" name="Object 204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57425" y="2352675"/>
          <a:ext cx="4613275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Document" r:id="rId5" imgW="4622760" imgH="2919240" progId="Word.Document.8">
                  <p:embed/>
                </p:oleObj>
              </mc:Choice>
              <mc:Fallback>
                <p:oleObj name="Document" r:id="rId5" imgW="4622760" imgH="2919240" progId="Word.Document.8">
                  <p:embed/>
                  <p:pic>
                    <p:nvPicPr>
                      <p:cNvPr id="0" name="Object 204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2352675"/>
                        <a:ext cx="4613275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380288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Pourquoi des multiordinateurs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Bon marchés (souvent ils existent déjà)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Une configuration matériel qui devienne dominante par son prix et utilité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>
                <a:solidFill>
                  <a:srgbClr val="FFFF00"/>
                </a:solidFill>
              </a:rPr>
              <a:t>Puissance théorique de calcul et de mémoire impossible pour un ordinateur (traditionnel)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5" name="Espace réservé du contenu 4" descr="VM à 1€ _ express.ikoula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899591" y="836712"/>
            <a:ext cx="7582199" cy="6021288"/>
          </a:xfr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380288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Pourquoi des multiordinateurs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Principe de « </a:t>
            </a:r>
            <a:r>
              <a:rPr lang="fr-FR" sz="3600" dirty="0" err="1" smtClean="0"/>
              <a:t>Pay</a:t>
            </a:r>
            <a:r>
              <a:rPr lang="fr-FR" sz="3600" dirty="0" smtClean="0"/>
              <a:t> </a:t>
            </a:r>
            <a:r>
              <a:rPr lang="fr-FR" sz="3600" dirty="0" err="1" smtClean="0"/>
              <a:t>what</a:t>
            </a:r>
            <a:r>
              <a:rPr lang="fr-FR" sz="3600" dirty="0" smtClean="0"/>
              <a:t> </a:t>
            </a:r>
            <a:r>
              <a:rPr lang="fr-FR" sz="3600" dirty="0" err="1" smtClean="0"/>
              <a:t>you</a:t>
            </a:r>
            <a:r>
              <a:rPr lang="fr-FR" sz="3600" dirty="0" smtClean="0"/>
              <a:t> use »  pour la location de ressources 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Dans des hectares de serveurs d’un Data Center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 Amenés  par conteneurs de 1500 – 2500 serveurs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/>
              <a:t> Ms Azur, Amazon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3563"/>
            <a:ext cx="7380288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Pourquoi des multiordinateurs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dirty="0" smtClean="0"/>
              <a:t>On peut louer des dizaines de milliers d’ordinateurs s’il le faut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Les prix sont sans concurrence pour un </a:t>
            </a:r>
            <a:r>
              <a:rPr lang="fr-FR" dirty="0" err="1" smtClean="0"/>
              <a:t>cloud</a:t>
            </a:r>
            <a:r>
              <a:rPr lang="fr-FR" dirty="0" smtClean="0"/>
              <a:t> privé en général </a:t>
            </a:r>
          </a:p>
          <a:p>
            <a:pPr>
              <a:lnSpc>
                <a:spcPct val="90000"/>
              </a:lnSpc>
              <a:defRPr/>
            </a:pPr>
            <a:r>
              <a:rPr lang="fr-FR" dirty="0" err="1" smtClean="0"/>
              <a:t>Ikula</a:t>
            </a:r>
            <a:r>
              <a:rPr lang="fr-FR" dirty="0" smtClean="0"/>
              <a:t> offre une machine virtuelle pour 1€ /mois</a:t>
            </a:r>
          </a:p>
          <a:p>
            <a:pPr>
              <a:lnSpc>
                <a:spcPct val="90000"/>
              </a:lnSpc>
              <a:defRPr/>
            </a:pPr>
            <a:r>
              <a:rPr lang="fr-FR" dirty="0" smtClean="0"/>
              <a:t>Possibilité de </a:t>
            </a:r>
            <a:r>
              <a:rPr lang="fr-FR" dirty="0" err="1" smtClean="0"/>
              <a:t>BDs</a:t>
            </a:r>
            <a:r>
              <a:rPr lang="fr-FR" dirty="0" smtClean="0"/>
              <a:t> en « RAM </a:t>
            </a:r>
            <a:r>
              <a:rPr lang="fr-FR" dirty="0" err="1" smtClean="0"/>
              <a:t>cloud</a:t>
            </a:r>
            <a:r>
              <a:rPr lang="fr-FR" dirty="0" smtClean="0"/>
              <a:t> »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Une nécessité pour les </a:t>
            </a:r>
            <a:r>
              <a:rPr lang="fr-FR" dirty="0" err="1" smtClean="0"/>
              <a:t>BDs</a:t>
            </a:r>
            <a:r>
              <a:rPr lang="fr-FR" dirty="0" smtClean="0"/>
              <a:t> modernes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 Pas assez explorée encore en pratique  (2011)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8250" y="573088"/>
            <a:ext cx="6819900" cy="985837"/>
          </a:xfrm>
          <a:ln cap="flat">
            <a:solidFill>
              <a:schemeClr val="tx1"/>
            </a:solidFill>
            <a:prstDash val="sysDot"/>
          </a:ln>
        </p:spPr>
        <p:txBody>
          <a:bodyPr/>
          <a:lstStyle/>
          <a:p>
            <a:pPr>
              <a:defRPr/>
            </a:pPr>
            <a:r>
              <a:rPr lang="fr-FR" dirty="0" smtClean="0"/>
              <a:t>Distance à l'info</a:t>
            </a:r>
            <a:br>
              <a:rPr lang="fr-FR" dirty="0" smtClean="0"/>
            </a:br>
            <a:r>
              <a:rPr lang="fr-FR" sz="1800" dirty="0" smtClean="0">
                <a:solidFill>
                  <a:srgbClr val="00DFCA"/>
                </a:solidFill>
              </a:rPr>
              <a:t>(ex. de Jim Gray, cours à UC Berkeley 1992,  MAJ  2009)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2057400" y="1835150"/>
            <a:ext cx="0" cy="448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38200" y="5715000"/>
            <a:ext cx="7048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 </a:t>
            </a:r>
            <a:r>
              <a:rPr lang="fr-FR">
                <a:latin typeface="Symbol" pitchFamily="18" charset="2"/>
              </a:rPr>
              <a:t></a:t>
            </a:r>
            <a:r>
              <a:rPr lang="fr-FR"/>
              <a:t>s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838200" y="4648200"/>
            <a:ext cx="8572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 </a:t>
            </a:r>
            <a:r>
              <a:rPr lang="fr-FR">
                <a:latin typeface="Symbol" pitchFamily="18" charset="2"/>
              </a:rPr>
              <a:t></a:t>
            </a:r>
            <a:r>
              <a:rPr lang="fr-FR"/>
              <a:t>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47713" y="2271713"/>
            <a:ext cx="9175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10 ms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271713" y="5700713"/>
            <a:ext cx="8763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RAM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119313" y="4481513"/>
            <a:ext cx="1763712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RAM distant</a:t>
            </a:r>
          </a:p>
          <a:p>
            <a:r>
              <a:rPr lang="fr-FR"/>
              <a:t>(Gb net)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2195513" y="2271713"/>
            <a:ext cx="16430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/>
              <a:t>disque local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62000" y="3429000"/>
            <a:ext cx="10096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100 </a:t>
            </a:r>
            <a:r>
              <a:rPr lang="fr-FR" dirty="0">
                <a:latin typeface="Symbol" pitchFamily="18" charset="2"/>
              </a:rPr>
              <a:t></a:t>
            </a:r>
            <a:r>
              <a:rPr lang="fr-FR" dirty="0"/>
              <a:t>s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2195513" y="3338513"/>
            <a:ext cx="23717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/>
              <a:t>RAM distant</a:t>
            </a:r>
          </a:p>
          <a:p>
            <a:r>
              <a:rPr lang="fr-FR" dirty="0"/>
              <a:t>(100Mb Ethernet)</a:t>
            </a:r>
          </a:p>
        </p:txBody>
      </p:sp>
      <p:pic>
        <p:nvPicPr>
          <p:cNvPr id="104460" name="Picture 12" descr="distance-inf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0"/>
            <a:ext cx="2232025" cy="4038600"/>
          </a:xfrm>
          <a:prstGeom prst="rect">
            <a:avLst/>
          </a:prstGeom>
          <a:solidFill>
            <a:srgbClr val="1D01C3"/>
          </a:solidFill>
          <a:ln w="9525">
            <a:noFill/>
            <a:miter lim="800000"/>
            <a:headEnd/>
            <a:tailEnd/>
          </a:ln>
        </p:spPr>
      </p:pic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6477000" y="1905000"/>
            <a:ext cx="0" cy="434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62" name="Text Box 14"/>
          <p:cNvSpPr txBox="1">
            <a:spLocks noChangeArrowheads="1"/>
          </p:cNvSpPr>
          <p:nvPr/>
        </p:nvSpPr>
        <p:spPr bwMode="auto">
          <a:xfrm>
            <a:off x="5638800" y="5715000"/>
            <a:ext cx="685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tx2"/>
                </a:solidFill>
              </a:rPr>
              <a:t>1 m</a:t>
            </a:r>
            <a:endParaRPr lang="fr-MC">
              <a:solidFill>
                <a:schemeClr val="tx2"/>
              </a:solidFill>
            </a:endParaRP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410200" y="48006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tx2"/>
                </a:solidFill>
              </a:rPr>
              <a:t>10 m</a:t>
            </a:r>
            <a:endParaRPr lang="fr-MC">
              <a:solidFill>
                <a:schemeClr val="tx2"/>
              </a:solidFill>
            </a:endParaRP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5486400" y="36576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2"/>
                </a:solidFill>
              </a:rPr>
              <a:t>2 h</a:t>
            </a:r>
            <a:endParaRPr lang="fr-MC" dirty="0">
              <a:solidFill>
                <a:schemeClr val="tx2"/>
              </a:solidFill>
            </a:endParaRP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486400" y="2286000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accent2"/>
                </a:solidFill>
              </a:rPr>
              <a:t>8 j</a:t>
            </a:r>
            <a:endParaRPr lang="fr-MC">
              <a:solidFill>
                <a:schemeClr val="accent2"/>
              </a:solidFill>
            </a:endParaRPr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6781800" y="17526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chemeClr val="tx2"/>
                </a:solidFill>
              </a:rPr>
              <a:t>Lune</a:t>
            </a:r>
            <a:endParaRPr lang="fr-MC">
              <a:solidFill>
                <a:schemeClr val="tx2"/>
              </a:solidFill>
            </a:endParaRPr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 flipH="1" flipV="1">
            <a:off x="7620000" y="2133600"/>
            <a:ext cx="533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85786" y="2857496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500 </a:t>
            </a:r>
            <a:r>
              <a:rPr lang="fr-FR" dirty="0" smtClean="0">
                <a:latin typeface="Symbol" pitchFamily="18" charset="2"/>
              </a:rPr>
              <a:t>m</a:t>
            </a:r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214546" y="2857496"/>
            <a:ext cx="84959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dirty="0" smtClean="0"/>
              <a:t>Flash</a:t>
            </a:r>
            <a:endParaRPr lang="fr-FR" dirty="0"/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5486400" y="2857496"/>
            <a:ext cx="762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chemeClr val="tx2"/>
                </a:solidFill>
              </a:rPr>
              <a:t>10 </a:t>
            </a:r>
            <a:r>
              <a:rPr lang="fr-FR" dirty="0">
                <a:solidFill>
                  <a:schemeClr val="tx2"/>
                </a:solidFill>
              </a:rPr>
              <a:t>h</a:t>
            </a:r>
            <a:endParaRPr lang="fr-MC" dirty="0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1" grpId="0" animBg="1"/>
      <p:bldP spid="104462" grpId="0" autoUpdateAnimBg="0"/>
      <p:bldP spid="104463" grpId="0" autoUpdateAnimBg="0"/>
      <p:bldP spid="104464" grpId="0" autoUpdateAnimBg="0"/>
      <p:bldP spid="104465" grpId="0" autoUpdateAnimBg="0"/>
      <p:bldP spid="104466" grpId="0" autoUpdateAnimBg="0"/>
      <p:bldP spid="104467" grpId="0" animBg="1"/>
      <p:bldP spid="23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Situation 2011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0038" cy="45354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sz="3600" dirty="0" smtClean="0"/>
              <a:t>Le prix d’une flash RAM est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dirty="0"/>
              <a:t>3</a:t>
            </a:r>
            <a:r>
              <a:rPr lang="fr-FR" dirty="0" smtClean="0"/>
              <a:t>9 $ pour 32 GO (Sept. 11)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fr-FR" dirty="0" smtClean="0"/>
              <a:t>65$ pour 64 GO</a:t>
            </a:r>
            <a:endParaRPr lang="fr-FR" sz="3600" dirty="0" smtClean="0"/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Il est désormais sûr que: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>
                <a:solidFill>
                  <a:schemeClr val="tx2"/>
                </a:solidFill>
              </a:rPr>
              <a:t>Les disques devient le support d’archivage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>
                <a:solidFill>
                  <a:schemeClr val="tx2"/>
                </a:solidFill>
              </a:rPr>
              <a:t>Les données opérationnelles seront en général en RAM ou Flash distribuée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Voir l’article de J. Gray sur son site MS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200" dirty="0" smtClean="0"/>
              <a:t>Ou dans le matériel du cours</a:t>
            </a:r>
          </a:p>
          <a:p>
            <a:pPr>
              <a:lnSpc>
                <a:spcPct val="90000"/>
              </a:lnSpc>
              <a:buFont typeface="Monotype Sorts" charset="2"/>
              <a:buNone/>
              <a:defRPr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6838950" cy="881063"/>
          </a:xfrm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3200" smtClean="0"/>
              <a:t>Dimensions de la scalabilité</a:t>
            </a:r>
            <a:r>
              <a:rPr lang="fr-FR" smtClean="0"/>
              <a:t/>
            </a:r>
            <a:br>
              <a:rPr lang="fr-FR" smtClean="0"/>
            </a:br>
            <a:r>
              <a:rPr lang="fr-FR" sz="2000" smtClean="0"/>
              <a:t>(vue client)</a:t>
            </a:r>
            <a:endParaRPr lang="fr-MC" sz="2000" smtClean="0"/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009900" y="149916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2857500" y="447096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295900" y="4547160"/>
            <a:ext cx="31242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>
                <a:solidFill>
                  <a:schemeClr val="tx2"/>
                </a:solidFill>
              </a:rPr>
              <a:t>Quantité de données</a:t>
            </a:r>
            <a:br>
              <a:rPr lang="fr-FR" sz="2000" dirty="0">
                <a:solidFill>
                  <a:schemeClr val="tx2"/>
                </a:solidFill>
              </a:rPr>
            </a:br>
            <a:r>
              <a:rPr lang="fr-FR" sz="2000" dirty="0">
                <a:solidFill>
                  <a:schemeClr val="tx2"/>
                </a:solidFill>
              </a:rPr>
              <a:t># serveurs et # clients</a:t>
            </a:r>
            <a:endParaRPr lang="fr-MC" sz="2000" dirty="0">
              <a:solidFill>
                <a:schemeClr val="tx2"/>
              </a:solidFill>
            </a:endParaRPr>
          </a:p>
        </p:txBody>
      </p:sp>
      <p:sp>
        <p:nvSpPr>
          <p:cNvPr id="156678" name="Line 6"/>
          <p:cNvSpPr>
            <a:spLocks noChangeShapeType="1"/>
          </p:cNvSpPr>
          <p:nvPr/>
        </p:nvSpPr>
        <p:spPr bwMode="auto">
          <a:xfrm>
            <a:off x="3086100" y="3251760"/>
            <a:ext cx="3886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98188" y="1670431"/>
            <a:ext cx="1981200" cy="830997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2"/>
                </a:solidFill>
              </a:rPr>
              <a:t>Temps </a:t>
            </a:r>
            <a:r>
              <a:rPr lang="fr-FR" dirty="0" smtClean="0">
                <a:solidFill>
                  <a:schemeClr val="tx2"/>
                </a:solidFill>
              </a:rPr>
              <a:t>d'opération</a:t>
            </a:r>
            <a:endParaRPr lang="fr-MC" dirty="0">
              <a:solidFill>
                <a:schemeClr val="tx2"/>
              </a:solidFill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816824" y="2771681"/>
            <a:ext cx="2021532" cy="461665"/>
          </a:xfrm>
          <a:prstGeom prst="rect">
            <a:avLst/>
          </a:prstGeom>
          <a:noFill/>
          <a:ln w="12700">
            <a:solidFill>
              <a:srgbClr val="FAFD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2"/>
                </a:solidFill>
              </a:rPr>
              <a:t># opération / s</a:t>
            </a:r>
            <a:endParaRPr lang="fr-MC" dirty="0">
              <a:solidFill>
                <a:schemeClr val="tx2"/>
              </a:solidFill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162300" y="1422960"/>
            <a:ext cx="1295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/>
              <a:t>Scale-up</a:t>
            </a:r>
            <a:endParaRPr lang="fr-MC"/>
          </a:p>
        </p:txBody>
      </p:sp>
      <p:sp>
        <p:nvSpPr>
          <p:cNvPr id="156683" name="Freeform 11"/>
          <p:cNvSpPr>
            <a:spLocks/>
          </p:cNvSpPr>
          <p:nvPr/>
        </p:nvSpPr>
        <p:spPr bwMode="auto">
          <a:xfrm rot="-362892">
            <a:off x="3048000" y="2115110"/>
            <a:ext cx="3848100" cy="985838"/>
          </a:xfrm>
          <a:custGeom>
            <a:avLst/>
            <a:gdLst>
              <a:gd name="T0" fmla="*/ 0 w 2448"/>
              <a:gd name="T1" fmla="*/ 864 h 912"/>
              <a:gd name="T2" fmla="*/ 1008 w 2448"/>
              <a:gd name="T3" fmla="*/ 864 h 912"/>
              <a:gd name="T4" fmla="*/ 1872 w 2448"/>
              <a:gd name="T5" fmla="*/ 576 h 912"/>
              <a:gd name="T6" fmla="*/ 2448 w 2448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912"/>
              <a:gd name="T14" fmla="*/ 2448 w 244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912">
                <a:moveTo>
                  <a:pt x="0" y="864"/>
                </a:moveTo>
                <a:cubicBezTo>
                  <a:pt x="348" y="888"/>
                  <a:pt x="696" y="912"/>
                  <a:pt x="1008" y="864"/>
                </a:cubicBezTo>
                <a:cubicBezTo>
                  <a:pt x="1320" y="816"/>
                  <a:pt x="1632" y="720"/>
                  <a:pt x="1872" y="576"/>
                </a:cubicBezTo>
                <a:cubicBezTo>
                  <a:pt x="2112" y="432"/>
                  <a:pt x="2280" y="216"/>
                  <a:pt x="244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2539" name="Text Box 12"/>
          <p:cNvSpPr txBox="1">
            <a:spLocks noChangeArrowheads="1"/>
          </p:cNvSpPr>
          <p:nvPr/>
        </p:nvSpPr>
        <p:spPr bwMode="auto">
          <a:xfrm>
            <a:off x="6134100" y="287076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Linéaire (idéal)</a:t>
            </a:r>
            <a:endParaRPr lang="fr-MC" sz="1800"/>
          </a:p>
        </p:txBody>
      </p:sp>
      <p:sp>
        <p:nvSpPr>
          <p:cNvPr id="22540" name="Text Box 13"/>
          <p:cNvSpPr txBox="1">
            <a:spLocks noChangeArrowheads="1"/>
          </p:cNvSpPr>
          <p:nvPr/>
        </p:nvSpPr>
        <p:spPr bwMode="auto">
          <a:xfrm>
            <a:off x="5067300" y="218496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dirty="0"/>
              <a:t>Sous-linéaire (usuel)</a:t>
            </a:r>
            <a:endParaRPr lang="fr-MC" sz="1800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972903" y="4547160"/>
            <a:ext cx="33184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>
                <a:solidFill>
                  <a:schemeClr val="tx2"/>
                </a:solidFill>
              </a:rPr>
              <a:t>1</a:t>
            </a:r>
            <a:endParaRPr lang="fr-MC" dirty="0">
              <a:solidFill>
                <a:schemeClr val="tx2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002414" y="5710589"/>
            <a:ext cx="55446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chemeClr val="tx2"/>
                </a:solidFill>
              </a:rPr>
              <a:t>Côté </a:t>
            </a:r>
            <a:r>
              <a:rPr lang="fr-FR" dirty="0">
                <a:solidFill>
                  <a:schemeClr val="tx2"/>
                </a:solidFill>
              </a:rPr>
              <a:t>serveurs </a:t>
            </a:r>
            <a:r>
              <a:rPr lang="fr-FR" dirty="0" smtClean="0">
                <a:solidFill>
                  <a:schemeClr val="tx2"/>
                </a:solidFill>
              </a:rPr>
              <a:t>: la quantité de données / serveur est en principe  constante</a:t>
            </a:r>
            <a:endParaRPr lang="fr-MC" dirty="0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nimBg="1"/>
      <p:bldP spid="15668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95400" y="806450"/>
            <a:ext cx="6838950" cy="790575"/>
          </a:xfrm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2800" smtClean="0"/>
              <a:t>Dimensions de la scalabilité</a:t>
            </a:r>
            <a:r>
              <a:rPr lang="fr-FR" sz="3600" smtClean="0"/>
              <a:t/>
            </a:r>
            <a:br>
              <a:rPr lang="fr-FR" sz="3600" smtClean="0"/>
            </a:br>
            <a:r>
              <a:rPr lang="fr-FR" sz="1800" smtClean="0"/>
              <a:t>(vue client, spécifique SDDS)</a:t>
            </a:r>
            <a:endParaRPr lang="fr-MC" sz="1800" smtClean="0"/>
          </a:p>
        </p:txBody>
      </p:sp>
      <p:sp>
        <p:nvSpPr>
          <p:cNvPr id="23555" name="Line 1027"/>
          <p:cNvSpPr>
            <a:spLocks noChangeShapeType="1"/>
          </p:cNvSpPr>
          <p:nvPr/>
        </p:nvSpPr>
        <p:spPr bwMode="auto">
          <a:xfrm>
            <a:off x="2819400" y="24384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6" name="Line 1028"/>
          <p:cNvSpPr>
            <a:spLocks noChangeShapeType="1"/>
          </p:cNvSpPr>
          <p:nvPr/>
        </p:nvSpPr>
        <p:spPr bwMode="auto">
          <a:xfrm>
            <a:off x="2667000" y="5410200"/>
            <a:ext cx="487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5562600" y="5410200"/>
            <a:ext cx="312420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dirty="0">
                <a:solidFill>
                  <a:schemeClr val="tx2"/>
                </a:solidFill>
              </a:rPr>
              <a:t>Quantité de données</a:t>
            </a:r>
            <a:endParaRPr lang="fr-MC" sz="2800" dirty="0">
              <a:solidFill>
                <a:schemeClr val="tx2"/>
              </a:solidFill>
            </a:endParaRPr>
          </a:p>
        </p:txBody>
      </p:sp>
      <p:sp>
        <p:nvSpPr>
          <p:cNvPr id="158727" name="Text Box 1031"/>
          <p:cNvSpPr txBox="1">
            <a:spLocks noChangeArrowheads="1"/>
          </p:cNvSpPr>
          <p:nvPr/>
        </p:nvSpPr>
        <p:spPr bwMode="auto">
          <a:xfrm>
            <a:off x="867584" y="3664803"/>
            <a:ext cx="19050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 err="1">
                <a:solidFill>
                  <a:schemeClr val="accent2"/>
                </a:solidFill>
              </a:rPr>
              <a:t>Multiordinateur</a:t>
            </a:r>
            <a:r>
              <a:rPr lang="fr-FR" b="1" dirty="0">
                <a:solidFill>
                  <a:schemeClr val="accent2"/>
                </a:solidFill>
              </a:rPr>
              <a:t> &amp; SDDS</a:t>
            </a:r>
            <a:endParaRPr lang="fr-MC" b="1" dirty="0">
              <a:solidFill>
                <a:schemeClr val="accent2"/>
              </a:solidFill>
            </a:endParaRPr>
          </a:p>
        </p:txBody>
      </p:sp>
      <p:sp>
        <p:nvSpPr>
          <p:cNvPr id="23559" name="Text Box 1033"/>
          <p:cNvSpPr txBox="1">
            <a:spLocks noChangeArrowheads="1"/>
          </p:cNvSpPr>
          <p:nvPr/>
        </p:nvSpPr>
        <p:spPr bwMode="auto">
          <a:xfrm>
            <a:off x="2971800" y="2362200"/>
            <a:ext cx="12954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Scale-up</a:t>
            </a:r>
            <a:endParaRPr lang="fr-MC" sz="2000"/>
          </a:p>
        </p:txBody>
      </p:sp>
      <p:sp>
        <p:nvSpPr>
          <p:cNvPr id="158731" name="Text Box 1035"/>
          <p:cNvSpPr txBox="1">
            <a:spLocks noChangeArrowheads="1"/>
          </p:cNvSpPr>
          <p:nvPr/>
        </p:nvSpPr>
        <p:spPr bwMode="auto">
          <a:xfrm>
            <a:off x="6781800" y="3810000"/>
            <a:ext cx="990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accent2"/>
                </a:solidFill>
              </a:rPr>
              <a:t>Linéaire </a:t>
            </a:r>
            <a:endParaRPr lang="fr-MC" sz="1800">
              <a:solidFill>
                <a:schemeClr val="accent2"/>
              </a:solidFill>
            </a:endParaRPr>
          </a:p>
        </p:txBody>
      </p:sp>
      <p:sp>
        <p:nvSpPr>
          <p:cNvPr id="23561" name="Text Box 1036"/>
          <p:cNvSpPr txBox="1">
            <a:spLocks noChangeArrowheads="1"/>
          </p:cNvSpPr>
          <p:nvPr/>
        </p:nvSpPr>
        <p:spPr bwMode="auto">
          <a:xfrm>
            <a:off x="4648200" y="22098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Sous-linéaire (usuel)</a:t>
            </a:r>
            <a:endParaRPr lang="fr-MC" sz="1800"/>
          </a:p>
        </p:txBody>
      </p:sp>
      <p:grpSp>
        <p:nvGrpSpPr>
          <p:cNvPr id="2" name="Group 1057"/>
          <p:cNvGrpSpPr>
            <a:grpSpLocks/>
          </p:cNvGrpSpPr>
          <p:nvPr/>
        </p:nvGrpSpPr>
        <p:grpSpPr bwMode="auto">
          <a:xfrm>
            <a:off x="2971800" y="2286000"/>
            <a:ext cx="4267200" cy="2679700"/>
            <a:chOff x="1872" y="1440"/>
            <a:chExt cx="2688" cy="1688"/>
          </a:xfrm>
        </p:grpSpPr>
        <p:sp>
          <p:nvSpPr>
            <p:cNvPr id="23579" name="Line 1037"/>
            <p:cNvSpPr>
              <a:spLocks noChangeShapeType="1"/>
            </p:cNvSpPr>
            <p:nvPr/>
          </p:nvSpPr>
          <p:spPr bwMode="auto">
            <a:xfrm>
              <a:off x="1872" y="3072"/>
              <a:ext cx="2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0" name="Freeform 1039"/>
            <p:cNvSpPr>
              <a:spLocks/>
            </p:cNvSpPr>
            <p:nvPr/>
          </p:nvSpPr>
          <p:spPr bwMode="auto">
            <a:xfrm>
              <a:off x="1920" y="1440"/>
              <a:ext cx="2640" cy="1688"/>
            </a:xfrm>
            <a:custGeom>
              <a:avLst/>
              <a:gdLst>
                <a:gd name="T0" fmla="*/ 0 w 2544"/>
                <a:gd name="T1" fmla="*/ 1488 h 1592"/>
                <a:gd name="T2" fmla="*/ 336 w 2544"/>
                <a:gd name="T3" fmla="*/ 1440 h 1592"/>
                <a:gd name="T4" fmla="*/ 816 w 2544"/>
                <a:gd name="T5" fmla="*/ 576 h 1592"/>
                <a:gd name="T6" fmla="*/ 1440 w 2544"/>
                <a:gd name="T7" fmla="*/ 288 h 1592"/>
                <a:gd name="T8" fmla="*/ 2208 w 2544"/>
                <a:gd name="T9" fmla="*/ 288 h 1592"/>
                <a:gd name="T10" fmla="*/ 2544 w 2544"/>
                <a:gd name="T11" fmla="*/ 0 h 15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44"/>
                <a:gd name="T19" fmla="*/ 0 h 1592"/>
                <a:gd name="T20" fmla="*/ 2544 w 2544"/>
                <a:gd name="T21" fmla="*/ 1592 h 15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44" h="1592">
                  <a:moveTo>
                    <a:pt x="0" y="1488"/>
                  </a:moveTo>
                  <a:cubicBezTo>
                    <a:pt x="100" y="1540"/>
                    <a:pt x="200" y="1592"/>
                    <a:pt x="336" y="1440"/>
                  </a:cubicBezTo>
                  <a:cubicBezTo>
                    <a:pt x="472" y="1288"/>
                    <a:pt x="632" y="768"/>
                    <a:pt x="816" y="576"/>
                  </a:cubicBezTo>
                  <a:cubicBezTo>
                    <a:pt x="1000" y="384"/>
                    <a:pt x="1208" y="336"/>
                    <a:pt x="1440" y="288"/>
                  </a:cubicBezTo>
                  <a:cubicBezTo>
                    <a:pt x="1672" y="240"/>
                    <a:pt x="2024" y="336"/>
                    <a:pt x="2208" y="288"/>
                  </a:cubicBezTo>
                  <a:cubicBezTo>
                    <a:pt x="2392" y="240"/>
                    <a:pt x="2488" y="48"/>
                    <a:pt x="2544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3563" name="Rectangle 1041"/>
          <p:cNvSpPr>
            <a:spLocks noChangeArrowheads="1"/>
          </p:cNvSpPr>
          <p:nvPr/>
        </p:nvSpPr>
        <p:spPr bwMode="auto">
          <a:xfrm>
            <a:off x="2971800" y="4648200"/>
            <a:ext cx="457200" cy="228600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3564" name="Text Box 1042"/>
          <p:cNvSpPr txBox="1">
            <a:spLocks noChangeArrowheads="1"/>
          </p:cNvSpPr>
          <p:nvPr/>
        </p:nvSpPr>
        <p:spPr bwMode="auto">
          <a:xfrm>
            <a:off x="3124200" y="4876800"/>
            <a:ext cx="1219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RAM locale</a:t>
            </a:r>
            <a:endParaRPr lang="fr-MC" sz="1600"/>
          </a:p>
        </p:txBody>
      </p:sp>
      <p:sp>
        <p:nvSpPr>
          <p:cNvPr id="23565" name="Text Box 1043"/>
          <p:cNvSpPr txBox="1">
            <a:spLocks noChangeArrowheads="1"/>
          </p:cNvSpPr>
          <p:nvPr/>
        </p:nvSpPr>
        <p:spPr bwMode="auto">
          <a:xfrm>
            <a:off x="5181600" y="2895600"/>
            <a:ext cx="18288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Disques &amp; Cache</a:t>
            </a:r>
            <a:endParaRPr lang="fr-MC" sz="1600"/>
          </a:p>
        </p:txBody>
      </p:sp>
      <p:sp>
        <p:nvSpPr>
          <p:cNvPr id="23566" name="Text Box 1044"/>
          <p:cNvSpPr txBox="1">
            <a:spLocks noChangeArrowheads="1"/>
          </p:cNvSpPr>
          <p:nvPr/>
        </p:nvSpPr>
        <p:spPr bwMode="auto">
          <a:xfrm>
            <a:off x="7239000" y="1828800"/>
            <a:ext cx="12192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Bandes, juke-box…</a:t>
            </a:r>
            <a:endParaRPr lang="fr-MC" sz="1600"/>
          </a:p>
        </p:txBody>
      </p:sp>
      <p:sp>
        <p:nvSpPr>
          <p:cNvPr id="23567" name="Text Box 1045"/>
          <p:cNvSpPr txBox="1">
            <a:spLocks noChangeArrowheads="1"/>
          </p:cNvSpPr>
          <p:nvPr/>
        </p:nvSpPr>
        <p:spPr bwMode="auto">
          <a:xfrm>
            <a:off x="3886200" y="3581400"/>
            <a:ext cx="17526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Cache &amp; Disques</a:t>
            </a:r>
            <a:endParaRPr lang="fr-MC" sz="1600"/>
          </a:p>
        </p:txBody>
      </p:sp>
      <p:sp>
        <p:nvSpPr>
          <p:cNvPr id="23568" name="Text Box 1046"/>
          <p:cNvSpPr txBox="1">
            <a:spLocks noChangeArrowheads="1"/>
          </p:cNvSpPr>
          <p:nvPr/>
        </p:nvSpPr>
        <p:spPr bwMode="auto">
          <a:xfrm>
            <a:off x="1135296" y="2194560"/>
            <a:ext cx="1752600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Temps d'opération</a:t>
            </a:r>
            <a:endParaRPr lang="fr-MC" dirty="0"/>
          </a:p>
        </p:txBody>
      </p:sp>
      <p:sp>
        <p:nvSpPr>
          <p:cNvPr id="23569" name="Text Box 1047"/>
          <p:cNvSpPr txBox="1">
            <a:spLocks noChangeArrowheads="1"/>
          </p:cNvSpPr>
          <p:nvPr/>
        </p:nvSpPr>
        <p:spPr bwMode="auto">
          <a:xfrm>
            <a:off x="990600" y="4724400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Ordinateur</a:t>
            </a:r>
            <a:endParaRPr lang="fr-MC" b="1"/>
          </a:p>
        </p:txBody>
      </p:sp>
      <p:sp>
        <p:nvSpPr>
          <p:cNvPr id="23570" name="Text Box 1048"/>
          <p:cNvSpPr txBox="1">
            <a:spLocks noChangeArrowheads="1"/>
          </p:cNvSpPr>
          <p:nvPr/>
        </p:nvSpPr>
        <p:spPr bwMode="auto">
          <a:xfrm>
            <a:off x="3124200" y="4876800"/>
            <a:ext cx="1219200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/>
              <a:t>RAM locale</a:t>
            </a:r>
            <a:endParaRPr lang="fr-MC" sz="1600"/>
          </a:p>
        </p:txBody>
      </p:sp>
      <p:sp>
        <p:nvSpPr>
          <p:cNvPr id="23571" name="Rectangle 1049"/>
          <p:cNvSpPr>
            <a:spLocks noChangeArrowheads="1"/>
          </p:cNvSpPr>
          <p:nvPr/>
        </p:nvSpPr>
        <p:spPr bwMode="auto">
          <a:xfrm>
            <a:off x="2895600" y="4572000"/>
            <a:ext cx="457200" cy="228600"/>
          </a:xfrm>
          <a:prstGeom prst="rect">
            <a:avLst/>
          </a:prstGeom>
          <a:solidFill>
            <a:srgbClr val="0066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" name="Group 1056"/>
          <p:cNvGrpSpPr>
            <a:grpSpLocks/>
          </p:cNvGrpSpPr>
          <p:nvPr/>
        </p:nvGrpSpPr>
        <p:grpSpPr bwMode="auto">
          <a:xfrm>
            <a:off x="2971800" y="4191000"/>
            <a:ext cx="5410200" cy="609600"/>
            <a:chOff x="1872" y="2640"/>
            <a:chExt cx="2784" cy="384"/>
          </a:xfrm>
        </p:grpSpPr>
        <p:sp>
          <p:nvSpPr>
            <p:cNvPr id="23576" name="Line 1030"/>
            <p:cNvSpPr>
              <a:spLocks noChangeShapeType="1"/>
            </p:cNvSpPr>
            <p:nvPr/>
          </p:nvSpPr>
          <p:spPr bwMode="auto">
            <a:xfrm>
              <a:off x="2592" y="2640"/>
              <a:ext cx="206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7" name="Line 1050"/>
            <p:cNvSpPr>
              <a:spLocks noChangeShapeType="1"/>
            </p:cNvSpPr>
            <p:nvPr/>
          </p:nvSpPr>
          <p:spPr bwMode="auto">
            <a:xfrm>
              <a:off x="1872" y="3024"/>
              <a:ext cx="288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78" name="Freeform 1052"/>
            <p:cNvSpPr>
              <a:spLocks/>
            </p:cNvSpPr>
            <p:nvPr/>
          </p:nvSpPr>
          <p:spPr bwMode="auto">
            <a:xfrm>
              <a:off x="2160" y="2640"/>
              <a:ext cx="432" cy="384"/>
            </a:xfrm>
            <a:custGeom>
              <a:avLst/>
              <a:gdLst>
                <a:gd name="T0" fmla="*/ 0 w 432"/>
                <a:gd name="T1" fmla="*/ 384 h 384"/>
                <a:gd name="T2" fmla="*/ 192 w 432"/>
                <a:gd name="T3" fmla="*/ 240 h 384"/>
                <a:gd name="T4" fmla="*/ 288 w 432"/>
                <a:gd name="T5" fmla="*/ 96 h 384"/>
                <a:gd name="T6" fmla="*/ 432 w 432"/>
                <a:gd name="T7" fmla="*/ 0 h 3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84"/>
                <a:gd name="T14" fmla="*/ 432 w 432"/>
                <a:gd name="T15" fmla="*/ 384 h 3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84">
                  <a:moveTo>
                    <a:pt x="0" y="384"/>
                  </a:moveTo>
                  <a:cubicBezTo>
                    <a:pt x="72" y="336"/>
                    <a:pt x="144" y="288"/>
                    <a:pt x="192" y="240"/>
                  </a:cubicBezTo>
                  <a:cubicBezTo>
                    <a:pt x="240" y="192"/>
                    <a:pt x="248" y="136"/>
                    <a:pt x="288" y="96"/>
                  </a:cubicBezTo>
                  <a:cubicBezTo>
                    <a:pt x="328" y="56"/>
                    <a:pt x="408" y="16"/>
                    <a:pt x="432" y="0"/>
                  </a:cubicBezTo>
                </a:path>
              </a:pathLst>
            </a:custGeom>
            <a:noFill/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58749" name="Freeform 1053"/>
          <p:cNvSpPr>
            <a:spLocks/>
          </p:cNvSpPr>
          <p:nvPr/>
        </p:nvSpPr>
        <p:spPr bwMode="auto">
          <a:xfrm>
            <a:off x="4800600" y="2057400"/>
            <a:ext cx="3581400" cy="2133600"/>
          </a:xfrm>
          <a:custGeom>
            <a:avLst/>
            <a:gdLst>
              <a:gd name="T0" fmla="*/ 0 w 2256"/>
              <a:gd name="T1" fmla="*/ 1344 h 1344"/>
              <a:gd name="T2" fmla="*/ 384 w 2256"/>
              <a:gd name="T3" fmla="*/ 1200 h 1344"/>
              <a:gd name="T4" fmla="*/ 672 w 2256"/>
              <a:gd name="T5" fmla="*/ 816 h 1344"/>
              <a:gd name="T6" fmla="*/ 816 w 2256"/>
              <a:gd name="T7" fmla="*/ 576 h 1344"/>
              <a:gd name="T8" fmla="*/ 1344 w 2256"/>
              <a:gd name="T9" fmla="*/ 528 h 1344"/>
              <a:gd name="T10" fmla="*/ 1728 w 2256"/>
              <a:gd name="T11" fmla="*/ 528 h 1344"/>
              <a:gd name="T12" fmla="*/ 2256 w 2256"/>
              <a:gd name="T13" fmla="*/ 0 h 134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56"/>
              <a:gd name="T22" fmla="*/ 0 h 1344"/>
              <a:gd name="T23" fmla="*/ 2256 w 2256"/>
              <a:gd name="T24" fmla="*/ 1344 h 134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56" h="1344">
                <a:moveTo>
                  <a:pt x="0" y="1344"/>
                </a:moveTo>
                <a:cubicBezTo>
                  <a:pt x="136" y="1316"/>
                  <a:pt x="272" y="1288"/>
                  <a:pt x="384" y="1200"/>
                </a:cubicBezTo>
                <a:cubicBezTo>
                  <a:pt x="496" y="1112"/>
                  <a:pt x="600" y="920"/>
                  <a:pt x="672" y="816"/>
                </a:cubicBezTo>
                <a:cubicBezTo>
                  <a:pt x="744" y="712"/>
                  <a:pt x="704" y="624"/>
                  <a:pt x="816" y="576"/>
                </a:cubicBezTo>
                <a:cubicBezTo>
                  <a:pt x="928" y="528"/>
                  <a:pt x="1192" y="536"/>
                  <a:pt x="1344" y="528"/>
                </a:cubicBezTo>
                <a:cubicBezTo>
                  <a:pt x="1496" y="520"/>
                  <a:pt x="1576" y="616"/>
                  <a:pt x="1728" y="528"/>
                </a:cubicBezTo>
                <a:cubicBezTo>
                  <a:pt x="1880" y="440"/>
                  <a:pt x="2168" y="88"/>
                  <a:pt x="2256" y="0"/>
                </a:cubicBezTo>
              </a:path>
            </a:pathLst>
          </a:custGeom>
          <a:noFill/>
          <a:ln w="12700">
            <a:solidFill>
              <a:srgbClr val="FAFD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8750" name="Text Box 1054"/>
          <p:cNvSpPr txBox="1">
            <a:spLocks noChangeArrowheads="1"/>
          </p:cNvSpPr>
          <p:nvPr/>
        </p:nvSpPr>
        <p:spPr bwMode="auto">
          <a:xfrm>
            <a:off x="7543800" y="2819400"/>
            <a:ext cx="12954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600">
                <a:solidFill>
                  <a:srgbClr val="FAFD00"/>
                </a:solidFill>
              </a:rPr>
              <a:t>Ordinateur- cluster</a:t>
            </a:r>
            <a:endParaRPr lang="fr-MC" sz="1600">
              <a:solidFill>
                <a:srgbClr val="FAFD00"/>
              </a:solidFill>
            </a:endParaRPr>
          </a:p>
        </p:txBody>
      </p:sp>
      <p:sp>
        <p:nvSpPr>
          <p:cNvPr id="23575" name="Text Box 1055"/>
          <p:cNvSpPr txBox="1">
            <a:spLocks noChangeArrowheads="1"/>
          </p:cNvSpPr>
          <p:nvPr/>
        </p:nvSpPr>
        <p:spPr bwMode="auto">
          <a:xfrm>
            <a:off x="838200" y="5943600"/>
            <a:ext cx="47244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b="1" dirty="0">
                <a:solidFill>
                  <a:srgbClr val="FAFD00"/>
                </a:solidFill>
              </a:rPr>
              <a:t>Ordinateur- cluster = # fixe de serveurs</a:t>
            </a:r>
            <a:endParaRPr lang="fr-MC" sz="2000" b="1" dirty="0">
              <a:solidFill>
                <a:srgbClr val="FAFD00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7" grpId="0" autoUpdateAnimBg="0"/>
      <p:bldP spid="158731" grpId="0" autoUpdateAnimBg="0"/>
      <p:bldP spid="158749" grpId="0" animBg="1"/>
      <p:bldP spid="15875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295400" y="730250"/>
            <a:ext cx="6838950" cy="881063"/>
          </a:xfrm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>
            <a:flatTx/>
          </a:bodyPr>
          <a:lstStyle/>
          <a:p>
            <a:pPr>
              <a:defRPr/>
            </a:pPr>
            <a:r>
              <a:rPr lang="fr-FR" sz="3200" smtClean="0"/>
              <a:t>Dimensions de la scalabilité</a:t>
            </a:r>
            <a:r>
              <a:rPr lang="fr-FR" smtClean="0"/>
              <a:t/>
            </a:r>
            <a:br>
              <a:rPr lang="fr-FR" smtClean="0"/>
            </a:br>
            <a:r>
              <a:rPr lang="fr-FR" sz="2000" smtClean="0"/>
              <a:t>(vue client)</a:t>
            </a:r>
            <a:endParaRPr lang="fr-MC" sz="2000" smtClean="0"/>
          </a:p>
        </p:txBody>
      </p:sp>
      <p:sp>
        <p:nvSpPr>
          <p:cNvPr id="24579" name="Line 2051"/>
          <p:cNvSpPr>
            <a:spLocks noChangeShapeType="1"/>
          </p:cNvSpPr>
          <p:nvPr/>
        </p:nvSpPr>
        <p:spPr bwMode="auto">
          <a:xfrm>
            <a:off x="2971800" y="2057400"/>
            <a:ext cx="0" cy="3200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2052"/>
          <p:cNvSpPr>
            <a:spLocks noChangeShapeType="1"/>
          </p:cNvSpPr>
          <p:nvPr/>
        </p:nvSpPr>
        <p:spPr bwMode="auto">
          <a:xfrm>
            <a:off x="2819400" y="50292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Text Box 2053"/>
          <p:cNvSpPr txBox="1">
            <a:spLocks noChangeArrowheads="1"/>
          </p:cNvSpPr>
          <p:nvPr/>
        </p:nvSpPr>
        <p:spPr bwMode="auto">
          <a:xfrm>
            <a:off x="6248400" y="5181600"/>
            <a:ext cx="1447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>
                <a:solidFill>
                  <a:schemeClr val="tx2"/>
                </a:solidFill>
              </a:rPr>
              <a:t># serveurs</a:t>
            </a:r>
            <a:endParaRPr lang="fr-MC" sz="2000">
              <a:solidFill>
                <a:schemeClr val="tx2"/>
              </a:solidFill>
            </a:endParaRPr>
          </a:p>
        </p:txBody>
      </p:sp>
      <p:sp>
        <p:nvSpPr>
          <p:cNvPr id="24582" name="Line 2054"/>
          <p:cNvSpPr>
            <a:spLocks noChangeShapeType="1"/>
          </p:cNvSpPr>
          <p:nvPr/>
        </p:nvSpPr>
        <p:spPr bwMode="auto">
          <a:xfrm flipV="1">
            <a:off x="3429000" y="2057400"/>
            <a:ext cx="2971800" cy="2514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2056"/>
          <p:cNvSpPr txBox="1">
            <a:spLocks noChangeArrowheads="1"/>
          </p:cNvSpPr>
          <p:nvPr/>
        </p:nvSpPr>
        <p:spPr bwMode="auto">
          <a:xfrm>
            <a:off x="1143000" y="2438400"/>
            <a:ext cx="1600200" cy="379413"/>
          </a:xfrm>
          <a:prstGeom prst="rect">
            <a:avLst/>
          </a:prstGeom>
          <a:noFill/>
          <a:ln w="12700">
            <a:solidFill>
              <a:srgbClr val="FAFD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>
                <a:solidFill>
                  <a:schemeClr val="tx2"/>
                </a:solidFill>
              </a:rPr>
              <a:t># opération / s</a:t>
            </a:r>
            <a:endParaRPr lang="fr-MC" sz="1800">
              <a:solidFill>
                <a:schemeClr val="tx2"/>
              </a:solidFill>
            </a:endParaRPr>
          </a:p>
        </p:txBody>
      </p:sp>
      <p:sp>
        <p:nvSpPr>
          <p:cNvPr id="24584" name="Text Box 2057"/>
          <p:cNvSpPr txBox="1">
            <a:spLocks noChangeArrowheads="1"/>
          </p:cNvSpPr>
          <p:nvPr/>
        </p:nvSpPr>
        <p:spPr bwMode="auto">
          <a:xfrm>
            <a:off x="3124200" y="1981200"/>
            <a:ext cx="152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/>
              <a:t>Speed-up</a:t>
            </a:r>
            <a:endParaRPr lang="fr-MC" dirty="0"/>
          </a:p>
        </p:txBody>
      </p:sp>
      <p:sp>
        <p:nvSpPr>
          <p:cNvPr id="24585" name="Freeform 2058"/>
          <p:cNvSpPr>
            <a:spLocks/>
          </p:cNvSpPr>
          <p:nvPr/>
        </p:nvSpPr>
        <p:spPr bwMode="auto">
          <a:xfrm rot="19503409" flipV="1">
            <a:off x="3382963" y="3449638"/>
            <a:ext cx="3505200" cy="985837"/>
          </a:xfrm>
          <a:custGeom>
            <a:avLst/>
            <a:gdLst>
              <a:gd name="T0" fmla="*/ 0 w 2448"/>
              <a:gd name="T1" fmla="*/ 864 h 912"/>
              <a:gd name="T2" fmla="*/ 1008 w 2448"/>
              <a:gd name="T3" fmla="*/ 864 h 912"/>
              <a:gd name="T4" fmla="*/ 1872 w 2448"/>
              <a:gd name="T5" fmla="*/ 576 h 912"/>
              <a:gd name="T6" fmla="*/ 2448 w 2448"/>
              <a:gd name="T7" fmla="*/ 0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912"/>
              <a:gd name="T14" fmla="*/ 2448 w 244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912">
                <a:moveTo>
                  <a:pt x="0" y="864"/>
                </a:moveTo>
                <a:cubicBezTo>
                  <a:pt x="348" y="888"/>
                  <a:pt x="696" y="912"/>
                  <a:pt x="1008" y="864"/>
                </a:cubicBezTo>
                <a:cubicBezTo>
                  <a:pt x="1320" y="816"/>
                  <a:pt x="1632" y="720"/>
                  <a:pt x="1872" y="576"/>
                </a:cubicBezTo>
                <a:cubicBezTo>
                  <a:pt x="2112" y="432"/>
                  <a:pt x="2280" y="216"/>
                  <a:pt x="2448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586" name="Text Box 2059"/>
          <p:cNvSpPr txBox="1">
            <a:spLocks noChangeArrowheads="1"/>
          </p:cNvSpPr>
          <p:nvPr/>
        </p:nvSpPr>
        <p:spPr bwMode="auto">
          <a:xfrm>
            <a:off x="4724400" y="24384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Linéaire   (idéal)</a:t>
            </a:r>
            <a:endParaRPr lang="fr-MC" sz="1800"/>
          </a:p>
        </p:txBody>
      </p:sp>
      <p:sp>
        <p:nvSpPr>
          <p:cNvPr id="24587" name="Text Box 2060"/>
          <p:cNvSpPr txBox="1">
            <a:spLocks noChangeArrowheads="1"/>
          </p:cNvSpPr>
          <p:nvPr/>
        </p:nvSpPr>
        <p:spPr bwMode="auto">
          <a:xfrm>
            <a:off x="4724400" y="3657600"/>
            <a:ext cx="23622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Sous-linéaire (usuel)</a:t>
            </a:r>
            <a:endParaRPr lang="fr-MC" sz="180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02414" y="5710589"/>
            <a:ext cx="5544616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chemeClr val="tx2"/>
                </a:solidFill>
              </a:rPr>
              <a:t>Côté </a:t>
            </a:r>
            <a:r>
              <a:rPr lang="fr-FR" dirty="0">
                <a:solidFill>
                  <a:schemeClr val="tx2"/>
                </a:solidFill>
              </a:rPr>
              <a:t>serveurs </a:t>
            </a:r>
            <a:r>
              <a:rPr lang="fr-FR" dirty="0" smtClean="0">
                <a:solidFill>
                  <a:schemeClr val="tx2"/>
                </a:solidFill>
              </a:rPr>
              <a:t>: la vitesse de calcul / serveur reste en principe  constante</a:t>
            </a:r>
            <a:endParaRPr lang="fr-MC" dirty="0">
              <a:solidFill>
                <a:schemeClr val="tx2"/>
              </a:solidFill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rand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49273"/>
            <a:ext cx="6838950" cy="520655"/>
          </a:xfrm>
        </p:spPr>
        <p:txBody>
          <a:bodyPr/>
          <a:lstStyle/>
          <a:p>
            <a:pPr>
              <a:defRPr/>
            </a:pPr>
            <a:r>
              <a:rPr lang="fr-FR" sz="2800" dirty="0" err="1" smtClean="0"/>
              <a:t>Amdahl’s</a:t>
            </a:r>
            <a:r>
              <a:rPr lang="fr-FR" sz="2800" dirty="0" smtClean="0"/>
              <a:t> Law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600" dirty="0" smtClean="0"/>
              <a:t>« Speed Up » </a:t>
            </a:r>
            <a:r>
              <a:rPr lang="fr-FR" sz="3600" i="1" dirty="0" smtClean="0"/>
              <a:t> S </a:t>
            </a:r>
            <a:r>
              <a:rPr lang="fr-FR" sz="3600" dirty="0" smtClean="0"/>
              <a:t>d’un calcul </a:t>
            </a:r>
            <a:r>
              <a:rPr lang="fr-FR" sz="3600" i="1" dirty="0" smtClean="0"/>
              <a:t>C</a:t>
            </a:r>
            <a:endParaRPr lang="fr-FR" sz="3600" dirty="0" smtClean="0"/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200" i="1" dirty="0" smtClean="0"/>
              <a:t>S </a:t>
            </a:r>
            <a:r>
              <a:rPr lang="fr-FR" sz="3200" dirty="0" smtClean="0"/>
              <a:t>est</a:t>
            </a:r>
            <a:r>
              <a:rPr lang="fr-FR" sz="3200" i="1" dirty="0" smtClean="0"/>
              <a:t> </a:t>
            </a:r>
            <a:r>
              <a:rPr lang="fr-FR" sz="3200" dirty="0" smtClean="0"/>
              <a:t>le rapport entre le temps </a:t>
            </a:r>
            <a:r>
              <a:rPr lang="fr-FR" sz="3200" i="1" dirty="0" smtClean="0"/>
              <a:t>t </a:t>
            </a:r>
            <a:r>
              <a:rPr lang="fr-FR" sz="3200" dirty="0" smtClean="0"/>
              <a:t>d’exécution de </a:t>
            </a:r>
            <a:r>
              <a:rPr lang="fr-FR" sz="3200" i="1" dirty="0" smtClean="0"/>
              <a:t>C </a:t>
            </a:r>
            <a:r>
              <a:rPr lang="fr-FR" sz="3200" dirty="0" smtClean="0"/>
              <a:t> sur un nœud et le temps </a:t>
            </a:r>
            <a:r>
              <a:rPr lang="fr-FR" sz="3200" i="1" dirty="0" smtClean="0"/>
              <a:t>T </a:t>
            </a:r>
            <a:r>
              <a:rPr lang="fr-FR" sz="3200" dirty="0" smtClean="0"/>
              <a:t>d’exécution  de </a:t>
            </a:r>
            <a:r>
              <a:rPr lang="fr-FR" sz="3200" i="1" dirty="0" smtClean="0"/>
              <a:t>C </a:t>
            </a:r>
            <a:r>
              <a:rPr lang="fr-FR" sz="3200" dirty="0" smtClean="0"/>
              <a:t>sur </a:t>
            </a:r>
            <a:r>
              <a:rPr lang="fr-FR" sz="3200" i="1" dirty="0" smtClean="0"/>
              <a:t>n </a:t>
            </a:r>
            <a:r>
              <a:rPr lang="fr-FR" sz="3200" dirty="0" smtClean="0"/>
              <a:t>&gt; 1 nœuds. Au mieux,</a:t>
            </a:r>
            <a:r>
              <a:rPr lang="fr-FR" sz="3200" i="1" dirty="0" smtClean="0"/>
              <a:t> T </a:t>
            </a:r>
            <a:r>
              <a:rPr lang="fr-FR" sz="3200" dirty="0" smtClean="0"/>
              <a:t>= </a:t>
            </a:r>
            <a:r>
              <a:rPr lang="fr-FR" sz="3200" i="1" dirty="0" smtClean="0"/>
              <a:t>t</a:t>
            </a:r>
            <a:r>
              <a:rPr lang="fr-FR" sz="3200" dirty="0" smtClean="0"/>
              <a:t> / </a:t>
            </a:r>
            <a:r>
              <a:rPr lang="fr-FR" sz="3200" i="1" dirty="0" smtClean="0"/>
              <a:t>n</a:t>
            </a:r>
            <a:r>
              <a:rPr lang="fr-FR" sz="3200" dirty="0" smtClean="0"/>
              <a:t> 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 Soit </a:t>
            </a:r>
            <a:r>
              <a:rPr lang="fr-FR" i="1" dirty="0" smtClean="0"/>
              <a:t>p </a:t>
            </a:r>
            <a:r>
              <a:rPr lang="fr-FR" dirty="0" smtClean="0"/>
              <a:t>la fraction de </a:t>
            </a:r>
            <a:r>
              <a:rPr lang="fr-FR" i="1" dirty="0" smtClean="0"/>
              <a:t>C </a:t>
            </a:r>
            <a:r>
              <a:rPr lang="fr-FR" dirty="0" smtClean="0"/>
              <a:t> qui peut être distribuée sur les </a:t>
            </a:r>
            <a:r>
              <a:rPr lang="fr-FR" i="1" dirty="0" smtClean="0"/>
              <a:t>n </a:t>
            </a:r>
            <a:r>
              <a:rPr lang="fr-FR" dirty="0" smtClean="0"/>
              <a:t> nœuds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2800" dirty="0" smtClean="0"/>
              <a:t> </a:t>
            </a:r>
            <a:r>
              <a:rPr lang="fr-FR" dirty="0" smtClean="0"/>
              <a:t>Suppose  que </a:t>
            </a:r>
            <a:r>
              <a:rPr lang="fr-FR" i="1" dirty="0" smtClean="0"/>
              <a:t>t</a:t>
            </a:r>
            <a:r>
              <a:rPr lang="fr-FR" dirty="0" smtClean="0"/>
              <a:t> = 1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2800" dirty="0" smtClean="0"/>
              <a:t>La loi d’</a:t>
            </a:r>
            <a:r>
              <a:rPr lang="fr-FR" sz="2800" dirty="0" err="1" smtClean="0"/>
              <a:t>Amdahl</a:t>
            </a:r>
            <a:r>
              <a:rPr lang="fr-FR" sz="2800" dirty="0" smtClean="0"/>
              <a:t>  dit que l’on a</a:t>
            </a:r>
          </a:p>
          <a:p>
            <a:pPr>
              <a:lnSpc>
                <a:spcPct val="90000"/>
              </a:lnSpc>
              <a:spcBef>
                <a:spcPct val="10000"/>
              </a:spcBef>
              <a:buNone/>
              <a:defRPr/>
            </a:pPr>
            <a:r>
              <a:rPr lang="fr-FR" sz="2800" dirty="0" smtClean="0"/>
              <a:t> </a:t>
            </a:r>
            <a:r>
              <a:rPr lang="fr-FR" sz="2800" i="1" dirty="0" smtClean="0"/>
              <a:t>S</a:t>
            </a:r>
            <a:r>
              <a:rPr lang="fr-FR" sz="3600" i="1" dirty="0" smtClean="0"/>
              <a:t> </a:t>
            </a:r>
            <a:r>
              <a:rPr lang="fr-FR" sz="3600" dirty="0" smtClean="0"/>
              <a:t>= 1  / (1 – </a:t>
            </a:r>
            <a:r>
              <a:rPr lang="fr-FR" sz="3600" i="1" dirty="0" smtClean="0"/>
              <a:t>p</a:t>
            </a:r>
            <a:r>
              <a:rPr lang="fr-FR" sz="3600" dirty="0" smtClean="0"/>
              <a:t> + </a:t>
            </a:r>
            <a:r>
              <a:rPr lang="fr-FR" sz="3600" i="1" dirty="0" smtClean="0"/>
              <a:t>p </a:t>
            </a:r>
            <a:r>
              <a:rPr lang="fr-FR" sz="3600" dirty="0" smtClean="0"/>
              <a:t>/</a:t>
            </a:r>
            <a:r>
              <a:rPr lang="fr-FR" sz="3600" i="1" dirty="0" smtClean="0"/>
              <a:t> n )</a:t>
            </a:r>
            <a:r>
              <a:rPr lang="fr-FR" sz="2800" dirty="0" smtClean="0"/>
              <a:t>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49273"/>
            <a:ext cx="6838950" cy="520655"/>
          </a:xfrm>
        </p:spPr>
        <p:txBody>
          <a:bodyPr/>
          <a:lstStyle/>
          <a:p>
            <a:pPr>
              <a:defRPr/>
            </a:pPr>
            <a:r>
              <a:rPr lang="fr-FR" sz="2800" dirty="0" err="1" smtClean="0"/>
              <a:t>Amdahl’s</a:t>
            </a:r>
            <a:r>
              <a:rPr lang="fr-FR" sz="2800" dirty="0" smtClean="0"/>
              <a:t> Law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7772400" cy="5029200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600" dirty="0" smtClean="0"/>
              <a:t>Suppose que  l’on peut distribuer même 90 % de </a:t>
            </a:r>
            <a:r>
              <a:rPr lang="fr-FR" sz="3600" i="1" dirty="0" smtClean="0"/>
              <a:t>C</a:t>
            </a:r>
            <a:endParaRPr lang="fr-FR" sz="3600" dirty="0" smtClean="0"/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600" dirty="0" smtClean="0"/>
              <a:t> Sur </a:t>
            </a:r>
            <a:r>
              <a:rPr lang="fr-FR" sz="3600" i="1" dirty="0" smtClean="0"/>
              <a:t>n =</a:t>
            </a:r>
            <a:r>
              <a:rPr lang="fr-FR" sz="3600" dirty="0" smtClean="0"/>
              <a:t>10 nœuds 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600" dirty="0" smtClean="0"/>
              <a:t> Alors, au mieux </a:t>
            </a:r>
            <a:r>
              <a:rPr lang="fr-FR" sz="3600" i="1" dirty="0" smtClean="0"/>
              <a:t>S </a:t>
            </a:r>
            <a:r>
              <a:rPr lang="fr-FR" sz="3600" dirty="0" smtClean="0"/>
              <a:t>= 5.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600" dirty="0" smtClean="0"/>
              <a:t> P</a:t>
            </a:r>
            <a:r>
              <a:rPr lang="fr-FR" sz="3600" b="1" dirty="0" smtClean="0"/>
              <a:t>as 10 !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600" b="1" dirty="0" smtClean="0"/>
              <a:t> </a:t>
            </a:r>
            <a:r>
              <a:rPr lang="fr-FR" sz="3600" dirty="0" smtClean="0"/>
              <a:t>Passant sur 20 nœuds donne </a:t>
            </a:r>
            <a:r>
              <a:rPr lang="fr-FR" sz="3600" i="1" dirty="0" smtClean="0"/>
              <a:t>S </a:t>
            </a:r>
            <a:r>
              <a:rPr lang="fr-FR" sz="3600" dirty="0" smtClean="0"/>
              <a:t>= 7 seulement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Amdahl</a:t>
            </a:r>
            <a:r>
              <a:rPr lang="fr-FR" sz="3600" dirty="0" smtClean="0"/>
              <a:t> doit être présent à l’esprit quand on conçoit un algorithme distribué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Applications de </a:t>
            </a:r>
            <a:r>
              <a:rPr lang="fr-FR" dirty="0" err="1" smtClean="0"/>
              <a:t>clouds</a:t>
            </a:r>
            <a:endParaRPr lang="fr-FR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7920880" cy="5733256"/>
          </a:xfrm>
          <a:noFill/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Bases de Données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>
                <a:solidFill>
                  <a:schemeClr val="tx2"/>
                </a:solidFill>
              </a:rPr>
              <a:t>Réseaux Sociaux (Facebook…)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>
                <a:solidFill>
                  <a:schemeClr val="tx2"/>
                </a:solidFill>
              </a:rPr>
              <a:t>Réseaux Communautaires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Calcul hautes performances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numérique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Cryptographie (P.ex.,</a:t>
            </a:r>
            <a:r>
              <a:rPr lang="fr-FR" dirty="0" err="1" smtClean="0"/>
              <a:t>Recoverable</a:t>
            </a:r>
            <a:r>
              <a:rPr lang="fr-FR" dirty="0" smtClean="0"/>
              <a:t> </a:t>
            </a:r>
            <a:r>
              <a:rPr lang="fr-FR" dirty="0" err="1" smtClean="0"/>
              <a:t>Encryption</a:t>
            </a:r>
            <a:r>
              <a:rPr lang="fr-FR" dirty="0" smtClean="0"/>
              <a:t>)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Haute disponibilité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Temps réel (flux de données…)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Gestion en général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Multimédia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Cartographie</a:t>
            </a: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fr-FR" dirty="0" smtClean="0"/>
              <a:t>....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Technologie considérée comme nouvelle révolution en informatique</a:t>
            </a:r>
          </a:p>
          <a:p>
            <a:pPr lvl="1">
              <a:defRPr/>
            </a:pPr>
            <a:r>
              <a:rPr lang="fr-FR" sz="4000" dirty="0" smtClean="0"/>
              <a:t> A juste titre</a:t>
            </a:r>
          </a:p>
          <a:p>
            <a:pPr>
              <a:defRPr/>
            </a:pPr>
            <a:r>
              <a:rPr lang="fr-FR" sz="4400" dirty="0" smtClean="0"/>
              <a:t> Comparée souvent à l’arrivée d’un réseau  d’électricité   ou de gaz de ville    </a:t>
            </a:r>
            <a:endParaRPr lang="fr-FR" sz="32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34960"/>
            <a:ext cx="6838950" cy="515937"/>
          </a:xfrm>
        </p:spPr>
        <p:txBody>
          <a:bodyPr/>
          <a:lstStyle/>
          <a:p>
            <a:pPr>
              <a:defRPr/>
            </a:pPr>
            <a:r>
              <a:rPr lang="fr-FR" sz="2800" smtClean="0"/>
              <a:t>A</a:t>
            </a:r>
            <a:r>
              <a:rPr lang="en-US" sz="2800" smtClean="0"/>
              <a:t>utres terminologies  </a:t>
            </a:r>
            <a:r>
              <a:rPr lang="en-US" sz="2800" smtClean="0">
                <a:cs typeface="Times New Roman" pitchFamily="18" charset="0"/>
              </a:rPr>
              <a:t>à la mode</a:t>
            </a:r>
            <a:endParaRPr lang="fr-FR" sz="2800" smtClean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692696"/>
            <a:ext cx="7772400" cy="5029200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sz="3600" dirty="0" smtClean="0"/>
              <a:t> Peer-to-Peer (P2P) </a:t>
            </a:r>
            <a:r>
              <a:rPr lang="fr-FR" sz="3600" dirty="0" err="1" smtClean="0"/>
              <a:t>Computing</a:t>
            </a:r>
            <a:endParaRPr lang="fr-FR" sz="3600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Les </a:t>
            </a:r>
            <a:r>
              <a:rPr lang="fr-FR" sz="3200" i="1" dirty="0" smtClean="0"/>
              <a:t>paires</a:t>
            </a:r>
            <a:r>
              <a:rPr lang="fr-FR" sz="3200" dirty="0" smtClean="0"/>
              <a:t> </a:t>
            </a:r>
            <a:r>
              <a:rPr lang="fr-FR" sz="3200" u="sng" dirty="0" smtClean="0"/>
              <a:t>autonomes</a:t>
            </a:r>
            <a:r>
              <a:rPr lang="fr-FR" sz="3200" dirty="0" smtClean="0"/>
              <a:t> partageant les données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2800" dirty="0" smtClean="0"/>
              <a:t>un paire est le client des autres 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2800" dirty="0" smtClean="0"/>
              <a:t>un paire est le serveur des autres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client seul = « free rider » 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Les 1èrs P2P avait été </a:t>
            </a:r>
            <a:r>
              <a:rPr lang="fr-FR" sz="3200" u="sng" dirty="0" smtClean="0"/>
              <a:t>non-structurés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2800" u="sng" dirty="0" smtClean="0"/>
              <a:t>toute requête provoquait un « </a:t>
            </a:r>
            <a:r>
              <a:rPr lang="fr-FR" sz="2800" u="sng" dirty="0" err="1" smtClean="0"/>
              <a:t>flooding</a:t>
            </a:r>
            <a:r>
              <a:rPr lang="fr-FR" sz="2800" u="sng" dirty="0" smtClean="0"/>
              <a:t> » 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Un système P2P </a:t>
            </a:r>
            <a:r>
              <a:rPr lang="fr-FR" sz="3200" u="sng" dirty="0" smtClean="0"/>
              <a:t>structuré</a:t>
            </a:r>
            <a:r>
              <a:rPr lang="fr-FR" sz="3200" dirty="0" smtClean="0"/>
              <a:t>  évite le « </a:t>
            </a:r>
            <a:r>
              <a:rPr lang="fr-FR" sz="3200" dirty="0" err="1" smtClean="0"/>
              <a:t>flooding</a:t>
            </a:r>
            <a:r>
              <a:rPr lang="fr-FR" sz="3200" dirty="0" smtClean="0"/>
              <a:t> » 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2800" dirty="0" smtClean="0"/>
              <a:t>c’est en fait une SDDS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50838"/>
            <a:ext cx="6838950" cy="515937"/>
          </a:xfrm>
        </p:spPr>
        <p:txBody>
          <a:bodyPr/>
          <a:lstStyle/>
          <a:p>
            <a:pPr>
              <a:defRPr/>
            </a:pPr>
            <a:r>
              <a:rPr lang="fr-FR" sz="2800" smtClean="0"/>
              <a:t>A</a:t>
            </a:r>
            <a:r>
              <a:rPr lang="en-US" sz="2800" smtClean="0"/>
              <a:t>utres terminologies  </a:t>
            </a:r>
            <a:r>
              <a:rPr lang="en-US" sz="2800" smtClean="0">
                <a:cs typeface="Times New Roman" pitchFamily="18" charset="0"/>
              </a:rPr>
              <a:t>à la mode</a:t>
            </a:r>
            <a:endParaRPr lang="fr-FR" sz="280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848872" cy="5328592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sz="3600" dirty="0" err="1" smtClean="0"/>
              <a:t>Grid</a:t>
            </a:r>
            <a:r>
              <a:rPr lang="fr-FR" sz="3600" dirty="0" smtClean="0"/>
              <a:t> </a:t>
            </a:r>
            <a:r>
              <a:rPr lang="fr-FR" sz="3600" dirty="0" err="1" smtClean="0"/>
              <a:t>Computing</a:t>
            </a:r>
            <a:endParaRPr lang="fr-FR" sz="3600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calcul en grille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grilles de données 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terminologie favorisée par IBM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2800" dirty="0" smtClean="0"/>
              <a:t>projet </a:t>
            </a:r>
            <a:r>
              <a:rPr lang="fr-FR" sz="2800" dirty="0" err="1" smtClean="0"/>
              <a:t>Decrypthon</a:t>
            </a:r>
            <a:r>
              <a:rPr lang="fr-FR" sz="2800" dirty="0" smtClean="0"/>
              <a:t> en France et autres  dans le monde.</a:t>
            </a:r>
          </a:p>
          <a:p>
            <a:pPr lvl="3">
              <a:spcBef>
                <a:spcPct val="10000"/>
              </a:spcBef>
              <a:defRPr/>
            </a:pPr>
            <a:r>
              <a:rPr lang="fr-FR" sz="2800" dirty="0" err="1" smtClean="0"/>
              <a:t>Globus</a:t>
            </a:r>
            <a:r>
              <a:rPr lang="fr-FR" sz="2800" dirty="0" smtClean="0"/>
              <a:t>, Virtual </a:t>
            </a:r>
            <a:r>
              <a:rPr lang="fr-FR" sz="2800" dirty="0" err="1" smtClean="0"/>
              <a:t>Observatory</a:t>
            </a:r>
            <a:r>
              <a:rPr lang="fr-FR" sz="2800" dirty="0" smtClean="0"/>
              <a:t>, </a:t>
            </a:r>
            <a:r>
              <a:rPr lang="fr-FR" sz="2800" dirty="0" err="1" smtClean="0"/>
              <a:t>Meersman</a:t>
            </a:r>
            <a:r>
              <a:rPr lang="fr-FR" sz="2800" dirty="0" smtClean="0"/>
              <a:t> Primes…</a:t>
            </a:r>
          </a:p>
          <a:p>
            <a:pPr>
              <a:spcBef>
                <a:spcPct val="10000"/>
              </a:spcBef>
              <a:defRPr/>
            </a:pPr>
            <a:r>
              <a:rPr lang="fr-FR" sz="3600" dirty="0" smtClean="0"/>
              <a:t>Offre Industrielle naissante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DNS….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Une</a:t>
            </a:r>
            <a:r>
              <a:rPr lang="en-US" dirty="0" smtClean="0"/>
              <a:t> Image </a:t>
            </a:r>
            <a:r>
              <a:rPr lang="en-US" dirty="0" err="1" smtClean="0"/>
              <a:t>Vaut</a:t>
            </a:r>
            <a:r>
              <a:rPr lang="en-US" dirty="0" smtClean="0"/>
              <a:t> Mille </a:t>
            </a:r>
            <a:r>
              <a:rPr lang="en-US" dirty="0" err="1" smtClean="0"/>
              <a:t>Mots</a:t>
            </a:r>
            <a:endParaRPr lang="en-US" dirty="0"/>
          </a:p>
        </p:txBody>
      </p:sp>
      <p:pic>
        <p:nvPicPr>
          <p:cNvPr id="5" name="Image 4" descr="Grid_Hos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357298"/>
            <a:ext cx="6286518" cy="5035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50838"/>
            <a:ext cx="6838950" cy="515937"/>
          </a:xfrm>
        </p:spPr>
        <p:txBody>
          <a:bodyPr/>
          <a:lstStyle/>
          <a:p>
            <a:pPr>
              <a:defRPr/>
            </a:pPr>
            <a:r>
              <a:rPr lang="fr-FR" sz="2800" smtClean="0"/>
              <a:t>A</a:t>
            </a:r>
            <a:r>
              <a:rPr lang="en-US" sz="2800" smtClean="0"/>
              <a:t>utres terminologies  </a:t>
            </a:r>
            <a:r>
              <a:rPr lang="en-US" sz="2800" smtClean="0">
                <a:cs typeface="Times New Roman" pitchFamily="18" charset="0"/>
              </a:rPr>
              <a:t>à la mode</a:t>
            </a:r>
            <a:endParaRPr lang="fr-FR" sz="280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96752"/>
            <a:ext cx="7772400" cy="5029200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dirty="0" smtClean="0"/>
              <a:t>Cloud </a:t>
            </a:r>
            <a:r>
              <a:rPr lang="fr-FR" dirty="0" err="1" smtClean="0"/>
              <a:t>Computing</a:t>
            </a:r>
            <a:endParaRPr lang="fr-FR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Terminologie MS, IBM, HP…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Les services dispo à distance dans un « nuage » de serveurs (surtout sur le Web)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Semble un synonyme de grille (</a:t>
            </a:r>
            <a:r>
              <a:rPr lang="fr-FR" sz="3200" dirty="0" err="1" smtClean="0"/>
              <a:t>grid</a:t>
            </a:r>
            <a:r>
              <a:rPr lang="fr-FR" sz="3200" dirty="0" smtClean="0"/>
              <a:t>)</a:t>
            </a:r>
          </a:p>
          <a:p>
            <a:pPr>
              <a:spcBef>
                <a:spcPct val="10000"/>
              </a:spcBef>
              <a:defRPr/>
            </a:pPr>
            <a:r>
              <a:rPr lang="fr-FR" dirty="0" smtClean="0"/>
              <a:t>Storage Service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Amazon 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 Partition par « Consistent </a:t>
            </a:r>
            <a:r>
              <a:rPr lang="fr-FR" sz="3200" dirty="0" err="1" smtClean="0"/>
              <a:t>Hashing</a:t>
            </a:r>
            <a:r>
              <a:rPr lang="fr-FR" sz="3200" dirty="0" smtClean="0"/>
              <a:t> » version maison </a:t>
            </a:r>
          </a:p>
          <a:p>
            <a:pPr lvl="1">
              <a:spcBef>
                <a:spcPct val="10000"/>
              </a:spcBef>
              <a:defRPr/>
            </a:pPr>
            <a:endParaRPr lang="fr-FR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6325" y="350838"/>
            <a:ext cx="6838950" cy="515937"/>
          </a:xfrm>
        </p:spPr>
        <p:txBody>
          <a:bodyPr/>
          <a:lstStyle/>
          <a:p>
            <a:pPr>
              <a:defRPr/>
            </a:pPr>
            <a:r>
              <a:rPr lang="fr-FR" sz="2800" smtClean="0"/>
              <a:t>A</a:t>
            </a:r>
            <a:r>
              <a:rPr lang="en-US" sz="2800" smtClean="0"/>
              <a:t>utres terminologies  </a:t>
            </a:r>
            <a:r>
              <a:rPr lang="en-US" sz="2800" smtClean="0">
                <a:cs typeface="Times New Roman" pitchFamily="18" charset="0"/>
              </a:rPr>
              <a:t>à la mode</a:t>
            </a:r>
            <a:endParaRPr lang="fr-FR" sz="280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214422"/>
            <a:ext cx="7772400" cy="5029200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dirty="0" err="1" smtClean="0"/>
              <a:t>Elastic</a:t>
            </a:r>
            <a:r>
              <a:rPr lang="fr-FR" dirty="0" smtClean="0"/>
              <a:t> </a:t>
            </a:r>
            <a:r>
              <a:rPr lang="fr-FR" dirty="0" err="1" smtClean="0"/>
              <a:t>Computing</a:t>
            </a:r>
            <a:endParaRPr lang="fr-FR" dirty="0" smtClean="0"/>
          </a:p>
        </p:txBody>
      </p:sp>
      <p:pic>
        <p:nvPicPr>
          <p:cNvPr id="4" name="Image 3" descr="Elastic Compu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428868"/>
            <a:ext cx="5000660" cy="3934267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60322"/>
            <a:ext cx="6838950" cy="643766"/>
          </a:xfrm>
        </p:spPr>
        <p:txBody>
          <a:bodyPr/>
          <a:lstStyle/>
          <a:p>
            <a:pPr>
              <a:defRPr/>
            </a:pPr>
            <a:r>
              <a:rPr lang="fr-FR" sz="3600" dirty="0" smtClean="0"/>
              <a:t>Autres</a:t>
            </a:r>
            <a:r>
              <a:rPr lang="en-US" sz="3600" dirty="0" smtClean="0"/>
              <a:t> terminologies  </a:t>
            </a:r>
            <a:r>
              <a:rPr lang="en-US" sz="3600" dirty="0" smtClean="0">
                <a:cs typeface="Times New Roman" pitchFamily="18" charset="0"/>
              </a:rPr>
              <a:t>à la mode</a:t>
            </a:r>
            <a:endParaRPr lang="fr-FR" sz="3600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80728"/>
            <a:ext cx="7772400" cy="5029200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dirty="0" err="1"/>
              <a:t>I</a:t>
            </a:r>
            <a:r>
              <a:rPr lang="fr-FR" dirty="0" err="1" smtClean="0"/>
              <a:t>aaS</a:t>
            </a:r>
            <a:endParaRPr lang="fr-FR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Infrastructure  </a:t>
            </a:r>
            <a:r>
              <a:rPr lang="fr-FR" sz="3200" dirty="0"/>
              <a:t>as a Service </a:t>
            </a:r>
            <a:endParaRPr lang="fr-FR" sz="3200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En bas de l’architecture commerciale </a:t>
            </a:r>
            <a:r>
              <a:rPr lang="fr-FR" sz="3200" dirty="0" err="1" smtClean="0"/>
              <a:t>cloud</a:t>
            </a:r>
            <a:r>
              <a:rPr lang="fr-FR" sz="3200" dirty="0" smtClean="0"/>
              <a:t> à 3 niveaux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On interface les machines virtuelles communicantes par TCP/IP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On réserve autant que l’on veut et on fait ce que l’on veut</a:t>
            </a:r>
          </a:p>
          <a:p>
            <a:pPr lvl="1">
              <a:spcBef>
                <a:spcPct val="10000"/>
              </a:spcBef>
              <a:defRPr/>
            </a:pPr>
            <a:r>
              <a:rPr lang="en-US" sz="3200" dirty="0" smtClean="0">
                <a:hlinkClick r:id="rId4"/>
              </a:rPr>
              <a:t>http</a:t>
            </a:r>
            <a:r>
              <a:rPr lang="en-US" sz="3200" dirty="0">
                <a:hlinkClick r:id="rId4"/>
              </a:rPr>
              <a:t>://</a:t>
            </a:r>
            <a:r>
              <a:rPr lang="en-US" sz="3200" dirty="0" smtClean="0">
                <a:hlinkClick r:id="rId4"/>
              </a:rPr>
              <a:t>en.wikipedia.org/wiki/Cloud_computing</a:t>
            </a:r>
            <a:endParaRPr lang="fr-FR" sz="32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60322"/>
            <a:ext cx="6838950" cy="643766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PaaS</a:t>
            </a:r>
            <a:r>
              <a:rPr lang="en-US" sz="3600" dirty="0" smtClean="0"/>
              <a:t> Azure</a:t>
            </a:r>
            <a:endParaRPr lang="fr-FR" sz="3600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836712"/>
            <a:ext cx="7772400" cy="5029200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dirty="0" err="1" smtClean="0"/>
              <a:t>PaaS</a:t>
            </a:r>
            <a:endParaRPr lang="fr-FR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Platform </a:t>
            </a:r>
            <a:r>
              <a:rPr lang="fr-FR" sz="3200" dirty="0"/>
              <a:t>as a Service </a:t>
            </a:r>
            <a:endParaRPr lang="fr-FR" sz="3200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Offre le service  de table partitionnée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2800" dirty="0" smtClean="0"/>
              <a:t> Hachage ou intervalle  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2800" dirty="0" smtClean="0"/>
              <a:t>Dit aussi « </a:t>
            </a:r>
            <a:r>
              <a:rPr lang="fr-FR" sz="2800" dirty="0" err="1" smtClean="0"/>
              <a:t>sharding</a:t>
            </a:r>
            <a:r>
              <a:rPr lang="fr-FR" sz="2800" dirty="0" smtClean="0"/>
              <a:t> »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Peut-être aussi un SGBD  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non-</a:t>
            </a:r>
            <a:r>
              <a:rPr lang="fr-FR" sz="3200" dirty="0" err="1" smtClean="0"/>
              <a:t>partitionnè</a:t>
            </a:r>
            <a:r>
              <a:rPr lang="fr-FR" sz="3200" dirty="0" smtClean="0"/>
              <a:t> ou partitionné   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 smtClean="0"/>
              <a:t>Au milieu de l’architecture commerciale </a:t>
            </a:r>
            <a:r>
              <a:rPr lang="fr-FR" sz="3200" dirty="0" err="1" smtClean="0"/>
              <a:t>cloud</a:t>
            </a:r>
            <a:r>
              <a:rPr lang="fr-FR" sz="3200" dirty="0" smtClean="0"/>
              <a:t> à 3 niveaux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200" dirty="0"/>
              <a:t> </a:t>
            </a:r>
            <a:r>
              <a:rPr lang="fr-FR" sz="3200" dirty="0" smtClean="0"/>
              <a:t>Peut masquer </a:t>
            </a:r>
            <a:r>
              <a:rPr lang="fr-FR" sz="3200" dirty="0" err="1"/>
              <a:t>I</a:t>
            </a:r>
            <a:r>
              <a:rPr lang="fr-FR" sz="3200" dirty="0" err="1" smtClean="0"/>
              <a:t>aaS</a:t>
            </a:r>
            <a:r>
              <a:rPr lang="fr-FR" sz="3200" dirty="0" smtClean="0"/>
              <a:t> (Azur)</a:t>
            </a:r>
          </a:p>
        </p:txBody>
      </p:sp>
    </p:spTree>
    <p:extLst>
      <p:ext uri="{BB962C8B-B14F-4D97-AF65-F5344CB8AC3E}">
        <p14:creationId xmlns:p14="http://schemas.microsoft.com/office/powerpoint/2010/main" val="35435816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-60322"/>
            <a:ext cx="6838950" cy="643766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PaaS</a:t>
            </a:r>
            <a:r>
              <a:rPr lang="en-US" sz="3600" dirty="0" smtClean="0"/>
              <a:t> Azure</a:t>
            </a:r>
            <a:endParaRPr lang="fr-FR" sz="36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3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85800" y="6070848"/>
            <a:ext cx="7772400" cy="787152"/>
          </a:xfrm>
        </p:spPr>
        <p:txBody>
          <a:bodyPr/>
          <a:lstStyle/>
          <a:p>
            <a:pPr marL="342900" lvl="1" indent="-342900">
              <a:buClr>
                <a:schemeClr val="tx2"/>
              </a:buClr>
              <a:buSzPct val="75000"/>
              <a:buFont typeface="Monotype Sorts" charset="2"/>
              <a:buChar char="n"/>
            </a:pPr>
            <a:r>
              <a:rPr lang="en-US" sz="2000" dirty="0">
                <a:hlinkClick r:id="rId5"/>
              </a:rPr>
              <a:t>http://www.microsoft.com/france/windows-azure/Offres/Essai-90-jours.aspx?CR_CC=200076304</a:t>
            </a:r>
            <a:endParaRPr lang="fr-FR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802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6838950" cy="705321"/>
          </a:xfrm>
        </p:spPr>
        <p:txBody>
          <a:bodyPr/>
          <a:lstStyle/>
          <a:p>
            <a:pPr algn="l">
              <a:defRPr/>
            </a:pPr>
            <a:r>
              <a:rPr lang="fr-FR" dirty="0" smtClean="0"/>
              <a:t>A</a:t>
            </a:r>
            <a:r>
              <a:rPr lang="en-US" dirty="0" err="1" smtClean="0"/>
              <a:t>utres</a:t>
            </a:r>
            <a:r>
              <a:rPr lang="en-US" dirty="0" smtClean="0"/>
              <a:t> terminologies  </a:t>
            </a:r>
            <a:r>
              <a:rPr lang="en-US" dirty="0" smtClean="0">
                <a:cs typeface="Times New Roman" pitchFamily="18" charset="0"/>
              </a:rPr>
              <a:t>à la mode</a:t>
            </a:r>
            <a:endParaRPr lang="fr-FR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80728"/>
            <a:ext cx="8640960" cy="5328592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sz="3600" dirty="0" err="1" smtClean="0"/>
              <a:t>SaaS</a:t>
            </a:r>
            <a:endParaRPr lang="fr-FR" sz="3600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Software as  a Service 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Tout logiciel sur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 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3200" dirty="0" smtClean="0"/>
              <a:t> Google, </a:t>
            </a:r>
            <a:r>
              <a:rPr lang="fr-FR" sz="3200" dirty="0" err="1" smtClean="0"/>
              <a:t>Icloud</a:t>
            </a:r>
            <a:r>
              <a:rPr lang="fr-FR" sz="3200" dirty="0" smtClean="0"/>
              <a:t>, Azur…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En haut de 3 niveaux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Voir </a:t>
            </a:r>
            <a:r>
              <a:rPr lang="fr-FR" sz="3600" dirty="0" err="1" smtClean="0"/>
              <a:t>Wikipedia</a:t>
            </a:r>
            <a:r>
              <a:rPr lang="fr-FR" sz="3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5653783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88640"/>
            <a:ext cx="6838950" cy="705321"/>
          </a:xfrm>
        </p:spPr>
        <p:txBody>
          <a:bodyPr/>
          <a:lstStyle/>
          <a:p>
            <a:pPr algn="l">
              <a:defRPr/>
            </a:pPr>
            <a:r>
              <a:rPr lang="fr-FR" dirty="0" smtClean="0"/>
              <a:t>A</a:t>
            </a:r>
            <a:r>
              <a:rPr lang="en-US" dirty="0" err="1" smtClean="0"/>
              <a:t>utres</a:t>
            </a:r>
            <a:r>
              <a:rPr lang="en-US" dirty="0" smtClean="0"/>
              <a:t> terminologies  </a:t>
            </a:r>
            <a:r>
              <a:rPr lang="en-US" dirty="0" smtClean="0">
                <a:cs typeface="Times New Roman" pitchFamily="18" charset="0"/>
              </a:rPr>
              <a:t>à la mode</a:t>
            </a:r>
            <a:endParaRPr lang="fr-FR" dirty="0" smtClean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040" y="1412776"/>
            <a:ext cx="8640960" cy="4680520"/>
          </a:xfrm>
          <a:noFill/>
        </p:spPr>
        <p:txBody>
          <a:bodyPr/>
          <a:lstStyle/>
          <a:p>
            <a:pPr>
              <a:spcBef>
                <a:spcPct val="10000"/>
              </a:spcBef>
              <a:defRPr/>
            </a:pPr>
            <a:r>
              <a:rPr lang="fr-FR" sz="3600" dirty="0" smtClean="0"/>
              <a:t>Entreprise Data </a:t>
            </a:r>
            <a:r>
              <a:rPr lang="fr-FR" sz="3600" dirty="0" err="1" smtClean="0"/>
              <a:t>Fabric</a:t>
            </a:r>
            <a:r>
              <a:rPr lang="fr-FR" sz="3600" dirty="0" smtClean="0"/>
              <a:t> (</a:t>
            </a:r>
            <a:r>
              <a:rPr lang="fr-FR" sz="3600" dirty="0" err="1" smtClean="0"/>
              <a:t>Gemstone</a:t>
            </a:r>
            <a:r>
              <a:rPr lang="fr-FR" sz="3600" dirty="0" smtClean="0"/>
              <a:t>)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Produit  </a:t>
            </a:r>
            <a:r>
              <a:rPr lang="fr-FR" sz="3600" dirty="0" err="1" smtClean="0"/>
              <a:t>Gemfire</a:t>
            </a:r>
            <a:endParaRPr lang="fr-FR" sz="3600" dirty="0" smtClean="0"/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Même chose en principe que Storage Service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Mais c’est une RAM distribuée</a:t>
            </a:r>
          </a:p>
          <a:p>
            <a:pPr lvl="1">
              <a:spcBef>
                <a:spcPct val="10000"/>
              </a:spcBef>
              <a:defRPr/>
            </a:pPr>
            <a:r>
              <a:rPr lang="fr-FR" sz="3600" dirty="0" smtClean="0"/>
              <a:t>Partition par hachage </a:t>
            </a:r>
          </a:p>
          <a:p>
            <a:pPr lvl="2">
              <a:spcBef>
                <a:spcPct val="10000"/>
              </a:spcBef>
              <a:defRPr/>
            </a:pPr>
            <a:r>
              <a:rPr lang="fr-FR" sz="3600" dirty="0" smtClean="0"/>
              <a:t>Proche de LH*</a:t>
            </a:r>
          </a:p>
          <a:p>
            <a:pPr lvl="1">
              <a:spcBef>
                <a:spcPct val="10000"/>
              </a:spcBef>
              <a:defRPr/>
            </a:pPr>
            <a:endParaRPr lang="fr-FR" sz="3000" dirty="0" smtClean="0"/>
          </a:p>
        </p:txBody>
      </p:sp>
    </p:spTree>
    <p:extLst>
      <p:ext uri="{BB962C8B-B14F-4D97-AF65-F5344CB8AC3E}">
        <p14:creationId xmlns:p14="http://schemas.microsoft.com/office/powerpoint/2010/main" val="37757373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052736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400" dirty="0" smtClean="0"/>
              <a:t> Pub à part on voit bien l’importance de « </a:t>
            </a:r>
            <a:r>
              <a:rPr lang="fr-FR" sz="4400" dirty="0" err="1" smtClean="0"/>
              <a:t>clouds</a:t>
            </a:r>
            <a:r>
              <a:rPr lang="fr-FR" sz="4400" dirty="0" smtClean="0"/>
              <a:t> »</a:t>
            </a:r>
          </a:p>
          <a:p>
            <a:pPr lvl="1">
              <a:defRPr/>
            </a:pPr>
            <a:r>
              <a:rPr lang="fr-FR" sz="4000" dirty="0" smtClean="0"/>
              <a:t>Grandes </a:t>
            </a:r>
            <a:r>
              <a:rPr lang="fr-FR" sz="4000" dirty="0" err="1" smtClean="0"/>
              <a:t>BDs</a:t>
            </a:r>
            <a:r>
              <a:rPr lang="fr-FR" sz="4000" dirty="0" smtClean="0"/>
              <a:t> de données</a:t>
            </a:r>
          </a:p>
          <a:p>
            <a:pPr lvl="2">
              <a:defRPr/>
            </a:pPr>
            <a:r>
              <a:rPr lang="fr-FR" sz="3600" dirty="0" smtClean="0"/>
              <a:t> Relationnelles</a:t>
            </a:r>
          </a:p>
          <a:p>
            <a:pPr lvl="2">
              <a:defRPr/>
            </a:pPr>
            <a:r>
              <a:rPr lang="fr-FR" sz="3600" dirty="0" smtClean="0"/>
              <a:t> « Non-SQL » (</a:t>
            </a:r>
            <a:r>
              <a:rPr lang="fr-FR" sz="3600" dirty="0" err="1" smtClean="0"/>
              <a:t>Big</a:t>
            </a:r>
            <a:r>
              <a:rPr lang="fr-FR" sz="3600" dirty="0" smtClean="0"/>
              <a:t> Data)</a:t>
            </a:r>
          </a:p>
          <a:p>
            <a:pPr lvl="1">
              <a:defRPr/>
            </a:pPr>
            <a:r>
              <a:rPr lang="fr-FR" sz="4000" dirty="0" smtClean="0"/>
              <a:t>Opérations  à algorithmique </a:t>
            </a:r>
            <a:r>
              <a:rPr lang="fr-FR" sz="3600" dirty="0" smtClean="0"/>
              <a:t>P ou NP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1087" y="29888"/>
            <a:ext cx="6838950" cy="698500"/>
          </a:xfrm>
        </p:spPr>
        <p:txBody>
          <a:bodyPr/>
          <a:lstStyle/>
          <a:p>
            <a:r>
              <a:rPr lang="en-US" dirty="0" err="1" smtClean="0"/>
              <a:t>GemFire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142976" y="5890929"/>
            <a:ext cx="75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hlinkClick r:id="rId3"/>
              </a:rPr>
              <a:t>http://www.vmware.com/files/pdf/VMware-vFabric-GemFire-DS-EN.pdf</a:t>
            </a:r>
            <a:endParaRPr lang="en-US" sz="18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5" y="943009"/>
            <a:ext cx="8388424" cy="491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1087" y="29888"/>
            <a:ext cx="6838950" cy="698500"/>
          </a:xfrm>
        </p:spPr>
        <p:txBody>
          <a:bodyPr/>
          <a:lstStyle/>
          <a:p>
            <a:r>
              <a:rPr lang="en-US" dirty="0" err="1" smtClean="0"/>
              <a:t>SoftLayer</a:t>
            </a:r>
            <a:r>
              <a:rPr lang="en-US" dirty="0" smtClean="0"/>
              <a:t> (pub Google 15/1/12)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169800" y="6034870"/>
            <a:ext cx="7551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http://www.softlayer.com/cloudlayer/build-your-own-cloud/</a:t>
            </a:r>
            <a:endParaRPr lang="en-US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7057"/>
            <a:ext cx="9144000" cy="535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7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81087" y="29888"/>
            <a:ext cx="6838950" cy="698500"/>
          </a:xfrm>
        </p:spPr>
        <p:txBody>
          <a:bodyPr/>
          <a:lstStyle/>
          <a:p>
            <a:r>
              <a:rPr lang="en-US" dirty="0" err="1" smtClean="0"/>
              <a:t>SoftLayer</a:t>
            </a:r>
            <a:r>
              <a:rPr lang="en-US" dirty="0" smtClean="0"/>
              <a:t> (pub 15/1/12)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1" y="908720"/>
            <a:ext cx="9036496" cy="529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38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30163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Problèmes de conception</a:t>
            </a:r>
          </a:p>
        </p:txBody>
      </p:sp>
      <p:pic>
        <p:nvPicPr>
          <p:cNvPr id="162821" name="Picture 1029" descr="tango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066800"/>
            <a:ext cx="37068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2" name="Rectangle 1030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3657600" cy="4876800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2800" smtClean="0"/>
              <a:t>A part les réseaux : presque tout le logiciel système à (re)faire</a:t>
            </a:r>
          </a:p>
          <a:p>
            <a:pPr>
              <a:lnSpc>
                <a:spcPct val="90000"/>
              </a:lnSpc>
              <a:defRPr/>
            </a:pPr>
            <a:r>
              <a:rPr lang="fr-FR" sz="2800" smtClean="0"/>
              <a:t>Notamment les SGF pour :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400" smtClean="0"/>
              <a:t>mieux utiliser la RAM distribuée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2400" smtClean="0"/>
              <a:t>offrir les fichiers scalaires sur la RAM distribuée (en dehors d'un ordinateur)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6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6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8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animBg="1" autoUpdateAnimBg="0"/>
      <p:bldP spid="162822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2989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 </a:t>
            </a:r>
            <a:r>
              <a:rPr lang="fr-FR" dirty="0" err="1" smtClean="0"/>
              <a:t>cloud</a:t>
            </a:r>
            <a:r>
              <a:rPr lang="fr-FR" dirty="0" smtClean="0"/>
              <a:t> (</a:t>
            </a:r>
            <a:r>
              <a:rPr lang="fr-FR" dirty="0" err="1" smtClean="0"/>
              <a:t>multiordinateur</a:t>
            </a:r>
            <a:r>
              <a:rPr lang="fr-FR" dirty="0" smtClean="0"/>
              <a:t>)</a:t>
            </a:r>
          </a:p>
        </p:txBody>
      </p:sp>
      <p:graphicFrame>
        <p:nvGraphicFramePr>
          <p:cNvPr id="2050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57425" y="2352675"/>
          <a:ext cx="4613275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7" name="Document" r:id="rId5" imgW="4627071" imgH="2925260" progId="Word.Document.8">
                  <p:embed/>
                </p:oleObj>
              </mc:Choice>
              <mc:Fallback>
                <p:oleObj name="Document" r:id="rId5" imgW="4627071" imgH="292526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7425" y="2352675"/>
                        <a:ext cx="4613275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357313" y="2271713"/>
            <a:ext cx="976312" cy="454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2368550" y="2520950"/>
            <a:ext cx="763588" cy="331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7300913" y="2195513"/>
            <a:ext cx="1289050" cy="4540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Serveur 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6775450" y="2520950"/>
            <a:ext cx="4699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 flipH="1">
            <a:off x="5651500" y="1916113"/>
            <a:ext cx="4699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5795963" y="1773238"/>
            <a:ext cx="814387" cy="4540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Pair 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755650" y="4292600"/>
            <a:ext cx="1400175" cy="454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« Spare »</a:t>
            </a:r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692275" y="4508500"/>
            <a:ext cx="792163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 </a:t>
            </a:r>
            <a:r>
              <a:rPr lang="fr-FR" dirty="0" err="1" smtClean="0"/>
              <a:t>cloud</a:t>
            </a:r>
            <a:r>
              <a:rPr lang="fr-FR" dirty="0" smtClean="0"/>
              <a:t> (</a:t>
            </a:r>
            <a:r>
              <a:rPr lang="fr-FR" dirty="0" err="1" smtClean="0"/>
              <a:t>multiordinateur</a:t>
            </a:r>
            <a:r>
              <a:rPr lang="fr-FR" dirty="0" smtClean="0"/>
              <a:t>)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357313" y="2271713"/>
            <a:ext cx="976312" cy="454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2368550" y="2520950"/>
            <a:ext cx="4445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7300913" y="2195513"/>
            <a:ext cx="1289050" cy="4540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Serveur</a:t>
            </a:r>
            <a:r>
              <a:rPr lang="fr-FR" b="1">
                <a:solidFill>
                  <a:srgbClr val="1D01C3"/>
                </a:solidFill>
              </a:rPr>
              <a:t> 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6775450" y="2520950"/>
            <a:ext cx="469900" cy="444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4806950" y="2978150"/>
            <a:ext cx="3797300" cy="2806700"/>
          </a:xfrm>
          <a:prstGeom prst="star16">
            <a:avLst>
              <a:gd name="adj" fmla="val 3750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r>
              <a:rPr lang="fr-FR" sz="2000" b="1">
                <a:solidFill>
                  <a:schemeClr val="hlink"/>
                </a:solidFill>
              </a:rPr>
              <a:t>Toujours disponible </a:t>
            </a:r>
          </a:p>
          <a:p>
            <a:pPr algn="ctr"/>
            <a:r>
              <a:rPr lang="fr-FR" sz="2000" b="1">
                <a:solidFill>
                  <a:schemeClr val="hlink"/>
                </a:solidFill>
              </a:rPr>
              <a:t>pour la connexion</a:t>
            </a:r>
          </a:p>
          <a:p>
            <a:pPr algn="ctr"/>
            <a:r>
              <a:rPr lang="fr-FR" sz="2000" b="1">
                <a:solidFill>
                  <a:schemeClr val="hlink"/>
                </a:solidFill>
              </a:rPr>
              <a:t>et</a:t>
            </a:r>
          </a:p>
          <a:p>
            <a:pPr algn="ctr"/>
            <a:r>
              <a:rPr lang="fr-FR" sz="2000" b="1">
                <a:solidFill>
                  <a:schemeClr val="hlink"/>
                </a:solidFill>
              </a:rPr>
              <a:t>contient les données</a:t>
            </a:r>
          </a:p>
          <a:p>
            <a:pPr algn="ctr"/>
            <a:r>
              <a:rPr lang="fr-FR" sz="2000" b="1">
                <a:solidFill>
                  <a:schemeClr val="hlink"/>
                </a:solidFill>
              </a:rPr>
              <a:t>partagées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15950" y="2978150"/>
            <a:ext cx="4330700" cy="2501900"/>
          </a:xfrm>
          <a:prstGeom prst="star16">
            <a:avLst>
              <a:gd name="adj" fmla="val 37500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/>
          <a:p>
            <a:pPr algn="ctr"/>
            <a:endParaRPr lang="fr-FR" sz="2000" b="1">
              <a:solidFill>
                <a:schemeClr val="accent2"/>
              </a:solidFill>
            </a:endParaRPr>
          </a:p>
          <a:p>
            <a:pPr algn="ctr"/>
            <a:r>
              <a:rPr lang="fr-FR" sz="2000" b="1">
                <a:solidFill>
                  <a:schemeClr val="accent2"/>
                </a:solidFill>
              </a:rPr>
              <a:t>Initiateur des connections</a:t>
            </a:r>
          </a:p>
          <a:p>
            <a:pPr algn="ctr"/>
            <a:r>
              <a:rPr lang="fr-FR" sz="2000" b="1">
                <a:solidFill>
                  <a:schemeClr val="accent2"/>
                </a:solidFill>
              </a:rPr>
              <a:t>aux serveurs</a:t>
            </a:r>
          </a:p>
          <a:p>
            <a:pPr algn="ctr"/>
            <a:r>
              <a:rPr lang="fr-FR" sz="2000" b="1">
                <a:solidFill>
                  <a:schemeClr val="accent2"/>
                </a:solidFill>
              </a:rPr>
              <a:t>pour l'accès aux</a:t>
            </a:r>
          </a:p>
          <a:p>
            <a:pPr algn="ctr"/>
            <a:r>
              <a:rPr lang="fr-FR" sz="2000" b="1">
                <a:solidFill>
                  <a:schemeClr val="accent2"/>
                </a:solidFill>
              </a:rPr>
              <a:t>données partagées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3708400" y="5661025"/>
            <a:ext cx="1177925" cy="4540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Paire ?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Une SD classique</a:t>
            </a:r>
          </a:p>
        </p:txBody>
      </p:sp>
      <p:sp>
        <p:nvSpPr>
          <p:cNvPr id="30723" name="Rectangle 3" descr="10%"/>
          <p:cNvSpPr>
            <a:spLocks noChangeArrowheads="1"/>
          </p:cNvSpPr>
          <p:nvPr/>
        </p:nvSpPr>
        <p:spPr bwMode="auto">
          <a:xfrm>
            <a:off x="615950" y="1987550"/>
            <a:ext cx="7607300" cy="303530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3435350" y="3816350"/>
            <a:ext cx="2349500" cy="977900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414713" y="4100513"/>
            <a:ext cx="23225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rgbClr val="1D01C3"/>
                </a:solidFill>
              </a:rPr>
              <a:t>Calcul d'adresse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444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825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206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968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349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587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730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5111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5492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5873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6254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7" name="Rectangle 17" descr="Light upward diagonal"/>
          <p:cNvSpPr>
            <a:spLocks noChangeArrowheads="1"/>
          </p:cNvSpPr>
          <p:nvPr/>
        </p:nvSpPr>
        <p:spPr bwMode="auto">
          <a:xfrm>
            <a:off x="7016750" y="2216150"/>
            <a:ext cx="368300" cy="901700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8" name="Rectangle 18" descr="Wide downward diagonal"/>
          <p:cNvSpPr>
            <a:spLocks noChangeArrowheads="1"/>
          </p:cNvSpPr>
          <p:nvPr/>
        </p:nvSpPr>
        <p:spPr bwMode="auto">
          <a:xfrm>
            <a:off x="7397750" y="2216150"/>
            <a:ext cx="368300" cy="901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9" name="Rectangle 19" descr="20%"/>
          <p:cNvSpPr>
            <a:spLocks noChangeArrowheads="1"/>
          </p:cNvSpPr>
          <p:nvPr/>
        </p:nvSpPr>
        <p:spPr bwMode="auto">
          <a:xfrm>
            <a:off x="6635750" y="2216150"/>
            <a:ext cx="368300" cy="9017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3359150" y="3130550"/>
            <a:ext cx="755650" cy="75565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6788150" y="5416550"/>
            <a:ext cx="520700" cy="520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V="1">
            <a:off x="2216150" y="4718050"/>
            <a:ext cx="1816100" cy="7747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 flipV="1">
            <a:off x="4489450" y="4794250"/>
            <a:ext cx="165100" cy="774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 flipH="1" flipV="1">
            <a:off x="5480050" y="4641850"/>
            <a:ext cx="1612900" cy="774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 flipV="1">
            <a:off x="4578350" y="3194050"/>
            <a:ext cx="215900" cy="698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 flipV="1">
            <a:off x="5264150" y="3117850"/>
            <a:ext cx="1206500" cy="774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Rectangle 29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Clients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900113" y="2424113"/>
            <a:ext cx="1109662" cy="4540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Fichier</a:t>
            </a:r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1128713" y="3581400"/>
            <a:ext cx="1069975" cy="63817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sz="3600" b="1">
                <a:solidFill>
                  <a:srgbClr val="1D01C3"/>
                </a:solidFill>
              </a:rPr>
              <a:t>SGF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Transposition sur un </a:t>
            </a:r>
            <a:r>
              <a:rPr lang="fr-FR" dirty="0" err="1" smtClean="0"/>
              <a:t>cloud</a:t>
            </a:r>
            <a:endParaRPr lang="fr-FR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064896" cy="4896544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Calcul d'adresse unique centralisé deviendrait un </a:t>
            </a:r>
            <a:r>
              <a:rPr lang="fr-FR" dirty="0" smtClean="0">
                <a:solidFill>
                  <a:schemeClr val="tx2"/>
                </a:solidFill>
              </a:rPr>
              <a:t>point d'accumulation </a:t>
            </a:r>
          </a:p>
          <a:p>
            <a:pPr lvl="1">
              <a:defRPr/>
            </a:pPr>
            <a:r>
              <a:rPr lang="fr-FR" sz="3200" dirty="0" smtClean="0"/>
              <a:t>limite sur les performances d'accès</a:t>
            </a:r>
          </a:p>
          <a:p>
            <a:pPr lvl="1">
              <a:defRPr/>
            </a:pPr>
            <a:r>
              <a:rPr lang="fr-FR" sz="3200" dirty="0" smtClean="0"/>
              <a:t>vulnérabilité aux pannes</a:t>
            </a:r>
          </a:p>
          <a:p>
            <a:pPr>
              <a:defRPr/>
            </a:pPr>
            <a:r>
              <a:rPr lang="fr-FR" dirty="0" smtClean="0"/>
              <a:t>Duplication du calcul d'adresse sur les clients exigerait des MAJ synchrones de clients en cas de changement de structure (éclatement d'une case, par exemple)</a:t>
            </a:r>
          </a:p>
          <a:p>
            <a:pPr lvl="1">
              <a:defRPr/>
            </a:pPr>
            <a:r>
              <a:rPr lang="fr-FR" sz="3200" dirty="0" smtClean="0"/>
              <a:t>impossible pour un grand nombre de clients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304088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SDDS: axiomes généraux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772400" cy="41148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Les données sont sur dans les </a:t>
            </a:r>
            <a:r>
              <a:rPr lang="fr-FR" i="1" dirty="0" smtClean="0"/>
              <a:t>cases</a:t>
            </a:r>
            <a:r>
              <a:rPr lang="fr-FR" dirty="0" smtClean="0"/>
              <a:t> (« </a:t>
            </a:r>
            <a:r>
              <a:rPr lang="fr-FR" dirty="0" err="1" smtClean="0"/>
              <a:t>buckets</a:t>
            </a:r>
            <a:r>
              <a:rPr lang="fr-FR" dirty="0" smtClean="0"/>
              <a:t> ») sur les (sites) serveurs</a:t>
            </a:r>
          </a:p>
          <a:p>
            <a:pPr>
              <a:defRPr/>
            </a:pPr>
            <a:r>
              <a:rPr lang="fr-FR" dirty="0" smtClean="0"/>
              <a:t>Il n'y a pas de répertoire central d'accès</a:t>
            </a:r>
          </a:p>
          <a:p>
            <a:pPr>
              <a:defRPr/>
            </a:pPr>
            <a:r>
              <a:rPr lang="fr-FR" dirty="0" smtClean="0"/>
              <a:t>Les structure grandit par des </a:t>
            </a:r>
            <a:r>
              <a:rPr lang="fr-FR" i="1" dirty="0" smtClean="0"/>
              <a:t>éclatements</a:t>
            </a:r>
            <a:r>
              <a:rPr lang="fr-FR" dirty="0" smtClean="0"/>
              <a:t> (« </a:t>
            </a:r>
            <a:r>
              <a:rPr lang="fr-FR" dirty="0" err="1" smtClean="0"/>
              <a:t>splits</a:t>
            </a:r>
            <a:r>
              <a:rPr lang="fr-FR" dirty="0" smtClean="0"/>
              <a:t> ») cases </a:t>
            </a:r>
          </a:p>
          <a:p>
            <a:pPr lvl="1">
              <a:defRPr/>
            </a:pPr>
            <a:r>
              <a:rPr lang="fr-FR" sz="3200" dirty="0" smtClean="0"/>
              <a:t>Une partie de données dans la case migre sur le nouveau serveur</a:t>
            </a:r>
          </a:p>
          <a:p>
            <a:pPr lvl="2">
              <a:defRPr/>
            </a:pPr>
            <a:r>
              <a:rPr lang="fr-FR" sz="3200" dirty="0" smtClean="0"/>
              <a:t>Typiquement, la moitié de la case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332656"/>
            <a:ext cx="7304088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SDDS: axiomes généraux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68760"/>
            <a:ext cx="7920880" cy="4536504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En d’autres termes, les éclatements ajoutent de nouveaux serveurs </a:t>
            </a:r>
          </a:p>
          <a:p>
            <a:pPr lvl="1">
              <a:defRPr/>
            </a:pPr>
            <a:r>
              <a:rPr lang="fr-FR" sz="3200" dirty="0" smtClean="0"/>
              <a:t>Typiquement, un serveur par éclatement dont la case sera alors à moitié remplie</a:t>
            </a:r>
          </a:p>
          <a:p>
            <a:pPr>
              <a:defRPr/>
            </a:pPr>
            <a:r>
              <a:rPr lang="fr-FR" dirty="0" smtClean="0"/>
              <a:t>Un éclatement est déclenché par la surcharge d’un serveur</a:t>
            </a:r>
          </a:p>
          <a:p>
            <a:pPr lvl="1">
              <a:defRPr/>
            </a:pPr>
            <a:r>
              <a:rPr lang="fr-FR" sz="3200" dirty="0" smtClean="0"/>
              <a:t>Typiquement il s’agit d’un débordement d’une case </a:t>
            </a:r>
          </a:p>
          <a:p>
            <a:pPr lvl="1">
              <a:defRPr/>
            </a:pPr>
            <a:endParaRPr lang="fr-FR" sz="32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52736"/>
            <a:ext cx="8496944" cy="4824536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 </a:t>
            </a:r>
            <a:r>
              <a:rPr lang="fr-FR" sz="3600" dirty="0" smtClean="0"/>
              <a:t>D’une manière général, toute applications conventionnelle peut tourner sur un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</a:t>
            </a:r>
          </a:p>
          <a:p>
            <a:pPr lvl="1">
              <a:defRPr/>
            </a:pPr>
            <a:r>
              <a:rPr lang="fr-FR" sz="3200" dirty="0" smtClean="0"/>
              <a:t> </a:t>
            </a:r>
            <a:r>
              <a:rPr lang="fr-FR" sz="3600" dirty="0" smtClean="0"/>
              <a:t>Etant alors plus facilement partageable</a:t>
            </a:r>
            <a:endParaRPr lang="fr-FR" sz="3200" dirty="0" smtClean="0"/>
          </a:p>
          <a:p>
            <a:pPr>
              <a:defRPr/>
            </a:pPr>
            <a:r>
              <a:rPr lang="fr-FR" sz="3600" dirty="0" smtClean="0"/>
              <a:t> De nouvelles perspectives s’ouvrent avec les applications spécialement conçu pour un « </a:t>
            </a:r>
            <a:r>
              <a:rPr lang="fr-FR" sz="3600" dirty="0" err="1" smtClean="0"/>
              <a:t>cloud</a:t>
            </a:r>
            <a:r>
              <a:rPr lang="fr-FR" sz="3600" dirty="0" smtClean="0"/>
              <a:t> »</a:t>
            </a:r>
          </a:p>
          <a:p>
            <a:pPr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BDs</a:t>
            </a:r>
            <a:r>
              <a:rPr lang="fr-FR" sz="3600" dirty="0" smtClean="0"/>
              <a:t> en particulier </a:t>
            </a:r>
            <a:endParaRPr lang="fr-FR" sz="28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304088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SDDS: axiomes généraux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052736"/>
            <a:ext cx="7772400" cy="4114800"/>
          </a:xfrm>
          <a:noFill/>
        </p:spPr>
        <p:txBody>
          <a:bodyPr/>
          <a:lstStyle/>
          <a:p>
            <a:pPr>
              <a:defRPr/>
            </a:pPr>
            <a:r>
              <a:rPr lang="fr-FR" dirty="0" smtClean="0"/>
              <a:t>Une sous-charge d’un serveur peut déclencher le processus inverse</a:t>
            </a:r>
          </a:p>
          <a:p>
            <a:pPr lvl="1">
              <a:defRPr/>
            </a:pPr>
            <a:r>
              <a:rPr lang="fr-FR" sz="3600" dirty="0" smtClean="0"/>
              <a:t>Dit </a:t>
            </a:r>
            <a:r>
              <a:rPr lang="fr-FR" sz="3600" i="1" dirty="0" smtClean="0"/>
              <a:t>regroupement</a:t>
            </a:r>
            <a:r>
              <a:rPr lang="fr-FR" sz="3600" dirty="0" smtClean="0"/>
              <a:t> (« </a:t>
            </a:r>
            <a:r>
              <a:rPr lang="fr-FR" sz="3600" dirty="0" err="1" smtClean="0"/>
              <a:t>merge</a:t>
            </a:r>
            <a:r>
              <a:rPr lang="fr-FR" sz="3600" dirty="0" smtClean="0"/>
              <a:t> »)</a:t>
            </a:r>
          </a:p>
          <a:p>
            <a:pPr>
              <a:defRPr/>
            </a:pPr>
            <a:r>
              <a:rPr lang="fr-FR" dirty="0" smtClean="0"/>
              <a:t>Chaque client a une </a:t>
            </a:r>
            <a:r>
              <a:rPr lang="fr-FR" i="1" dirty="0" smtClean="0"/>
              <a:t>image </a:t>
            </a:r>
            <a:r>
              <a:rPr lang="fr-FR" dirty="0" smtClean="0"/>
              <a:t>de la SDDS </a:t>
            </a:r>
          </a:p>
          <a:p>
            <a:pPr>
              <a:defRPr/>
            </a:pPr>
            <a:r>
              <a:rPr lang="fr-FR" sz="3200" dirty="0" smtClean="0"/>
              <a:t>Limage contient</a:t>
            </a:r>
            <a:r>
              <a:rPr lang="fr-FR" dirty="0" smtClean="0"/>
              <a:t> </a:t>
            </a:r>
            <a:r>
              <a:rPr lang="fr-FR" sz="3200" dirty="0" smtClean="0"/>
              <a:t>les adresses logiques, IP… des serveurs connus du client.</a:t>
            </a:r>
          </a:p>
          <a:p>
            <a:pPr>
              <a:defRPr/>
            </a:pPr>
            <a:r>
              <a:rPr lang="fr-FR" sz="3200" dirty="0" smtClean="0"/>
              <a:t> L’image définit la SDDS pour le client </a:t>
            </a:r>
          </a:p>
          <a:p>
            <a:pPr>
              <a:defRPr/>
            </a:pPr>
            <a:r>
              <a:rPr lang="fr-FR" dirty="0"/>
              <a:t> </a:t>
            </a:r>
            <a:r>
              <a:rPr lang="fr-FR" dirty="0" smtClean="0"/>
              <a:t>Le client </a:t>
            </a:r>
            <a:r>
              <a:rPr lang="fr-FR" dirty="0"/>
              <a:t>utilise </a:t>
            </a:r>
            <a:r>
              <a:rPr lang="fr-FR" dirty="0" smtClean="0"/>
              <a:t>l’image pour </a:t>
            </a:r>
            <a:r>
              <a:rPr lang="fr-FR" dirty="0"/>
              <a:t>le calcul d’adresse</a:t>
            </a:r>
          </a:p>
          <a:p>
            <a:pPr>
              <a:defRPr/>
            </a:pPr>
            <a:endParaRPr lang="fr-FR" sz="3200" dirty="0" smtClean="0"/>
          </a:p>
          <a:p>
            <a:pPr lvl="1">
              <a:defRPr/>
            </a:pPr>
            <a:endParaRPr lang="fr-FR" dirty="0" smtClean="0"/>
          </a:p>
          <a:p>
            <a:pPr marL="0" indent="0">
              <a:buNone/>
              <a:defRPr/>
            </a:pPr>
            <a:endParaRPr lang="fr-FR" sz="32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304088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SDDS: axiomes généraux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836712"/>
            <a:ext cx="8280920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Les MAJ de la structure d'une SDDS par les éclatements ou regroupements  </a:t>
            </a:r>
            <a:r>
              <a:rPr lang="fr-FR" sz="3600" i="1" dirty="0" smtClean="0"/>
              <a:t>ne sont pas</a:t>
            </a:r>
            <a:r>
              <a:rPr lang="fr-FR" sz="3600" dirty="0" smtClean="0"/>
              <a:t> envoyées aux clients d'une manière synchrone</a:t>
            </a:r>
          </a:p>
          <a:p>
            <a:pPr>
              <a:defRPr/>
            </a:pPr>
            <a:r>
              <a:rPr lang="fr-FR" sz="3600" dirty="0" smtClean="0"/>
              <a:t> En d’autres termes, les clients peuvent ne pas savoir qu’il </a:t>
            </a:r>
            <a:r>
              <a:rPr lang="fr-FR" sz="3600" dirty="0"/>
              <a:t>faut </a:t>
            </a:r>
            <a:r>
              <a:rPr lang="fr-FR" sz="3600" dirty="0" smtClean="0"/>
              <a:t>adresser des serveurs en plus ou en moins / l’image</a:t>
            </a:r>
          </a:p>
          <a:p>
            <a:pPr>
              <a:defRPr/>
            </a:pPr>
            <a:r>
              <a:rPr lang="fr-FR" sz="3600" dirty="0"/>
              <a:t> </a:t>
            </a:r>
            <a:r>
              <a:rPr lang="fr-FR" sz="3600" dirty="0" smtClean="0"/>
              <a:t>L’image peut devenir </a:t>
            </a:r>
            <a:r>
              <a:rPr lang="fr-FR" sz="3600" i="1" dirty="0" smtClean="0"/>
              <a:t>inexacte </a:t>
            </a:r>
            <a:r>
              <a:rPr lang="fr-FR" dirty="0" smtClean="0"/>
              <a:t>(</a:t>
            </a:r>
            <a:r>
              <a:rPr lang="fr-FR" dirty="0" err="1" smtClean="0"/>
              <a:t>outdated</a:t>
            </a:r>
            <a:r>
              <a:rPr lang="fr-FR" dirty="0" smtClean="0"/>
              <a:t>)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56488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SDDS: axiomes généraux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28092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Un client peut faire </a:t>
            </a:r>
            <a:r>
              <a:rPr lang="fr-FR" sz="4000" i="1" dirty="0" smtClean="0"/>
              <a:t>une erreur d'adresse </a:t>
            </a:r>
            <a:r>
              <a:rPr lang="fr-FR" sz="4000" dirty="0" smtClean="0"/>
              <a:t>par suite d'une image inexacte</a:t>
            </a:r>
          </a:p>
          <a:p>
            <a:pPr>
              <a:lnSpc>
                <a:spcPct val="90000"/>
              </a:lnSpc>
              <a:defRPr/>
            </a:pPr>
            <a:r>
              <a:rPr lang="fr-FR" sz="4000" dirty="0"/>
              <a:t> </a:t>
            </a:r>
            <a:r>
              <a:rPr lang="fr-FR" sz="4000" dirty="0" smtClean="0"/>
              <a:t>La requête part vers un serveur </a:t>
            </a:r>
            <a:r>
              <a:rPr lang="fr-FR" sz="4000" i="1" dirty="0" smtClean="0"/>
              <a:t>incorrect</a:t>
            </a:r>
          </a:p>
          <a:p>
            <a:pPr>
              <a:lnSpc>
                <a:spcPct val="90000"/>
              </a:lnSpc>
              <a:defRPr/>
            </a:pPr>
            <a:r>
              <a:rPr lang="fr-FR" sz="4000" dirty="0" smtClean="0"/>
              <a:t>Autre que celui </a:t>
            </a:r>
            <a:r>
              <a:rPr lang="fr-FR" sz="4000" i="1" dirty="0" smtClean="0"/>
              <a:t> </a:t>
            </a:r>
            <a:r>
              <a:rPr lang="fr-FR" sz="4000" dirty="0" smtClean="0"/>
              <a:t>dit </a:t>
            </a:r>
            <a:r>
              <a:rPr lang="fr-FR" sz="4000" i="1" dirty="0" smtClean="0"/>
              <a:t>correct, </a:t>
            </a:r>
            <a:r>
              <a:rPr lang="fr-FR" sz="4000" dirty="0" smtClean="0"/>
              <a:t>impliqué par la structure</a:t>
            </a:r>
            <a:r>
              <a:rPr lang="fr-FR" sz="4000" i="1" dirty="0" smtClean="0"/>
              <a:t> </a:t>
            </a:r>
            <a:endParaRPr lang="fr-FR" sz="4000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56488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SDDS: axiomes généraux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08720"/>
            <a:ext cx="828092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Chaque serveur vérifie l'adresse de la requête et l'achemine vers un autre serveur si une erreur </a:t>
            </a:r>
            <a:r>
              <a:rPr lang="fr-FR" sz="3600" dirty="0"/>
              <a:t>d'adresse</a:t>
            </a:r>
            <a:r>
              <a:rPr lang="fr-FR" sz="3600" i="1" dirty="0"/>
              <a:t> </a:t>
            </a:r>
            <a:r>
              <a:rPr lang="fr-FR" sz="3600" dirty="0" smtClean="0"/>
              <a:t>est détectée</a:t>
            </a:r>
          </a:p>
          <a:p>
            <a:pPr lvl="1">
              <a:lnSpc>
                <a:spcPct val="90000"/>
              </a:lnSpc>
              <a:defRPr/>
            </a:pPr>
            <a:r>
              <a:rPr lang="fr-FR" dirty="0" smtClean="0"/>
              <a:t>Présumé correct selon l’image du serveur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Le serveur </a:t>
            </a:r>
            <a:r>
              <a:rPr lang="fr-FR" sz="3600" i="1" dirty="0" smtClean="0"/>
              <a:t>correct</a:t>
            </a:r>
            <a:r>
              <a:rPr lang="fr-FR" sz="3600" dirty="0" smtClean="0"/>
              <a:t> envoie finalement un message</a:t>
            </a:r>
            <a:r>
              <a:rPr lang="fr-FR" sz="3600" i="1" dirty="0" smtClean="0"/>
              <a:t> correctif</a:t>
            </a:r>
            <a:r>
              <a:rPr lang="fr-FR" sz="3600" dirty="0" smtClean="0"/>
              <a:t> au client ayant fait l'erreur d'adresse</a:t>
            </a:r>
          </a:p>
          <a:p>
            <a:pPr lvl="1">
              <a:lnSpc>
                <a:spcPct val="90000"/>
              </a:lnSpc>
              <a:defRPr/>
            </a:pPr>
            <a:r>
              <a:rPr lang="fr-FR" sz="3600" dirty="0" smtClean="0">
                <a:solidFill>
                  <a:schemeClr val="tx2"/>
                </a:solidFill>
              </a:rPr>
              <a:t>Image </a:t>
            </a:r>
            <a:r>
              <a:rPr lang="fr-FR" sz="3600" dirty="0" err="1" smtClean="0">
                <a:solidFill>
                  <a:schemeClr val="tx2"/>
                </a:solidFill>
              </a:rPr>
              <a:t>Adjustment</a:t>
            </a:r>
            <a:r>
              <a:rPr lang="fr-FR" sz="3600" dirty="0" smtClean="0">
                <a:solidFill>
                  <a:schemeClr val="tx2"/>
                </a:solidFill>
              </a:rPr>
              <a:t> Message (IAM)</a:t>
            </a:r>
          </a:p>
          <a:p>
            <a:pPr>
              <a:lnSpc>
                <a:spcPct val="90000"/>
              </a:lnSpc>
              <a:defRPr/>
            </a:pPr>
            <a:r>
              <a:rPr lang="fr-FR" sz="3600" dirty="0" smtClean="0"/>
              <a:t>Le client ajuste son image pour ne plus faire </a:t>
            </a:r>
            <a:r>
              <a:rPr lang="fr-FR" sz="3600" dirty="0" smtClean="0">
                <a:solidFill>
                  <a:srgbClr val="FAFD00"/>
                </a:solidFill>
              </a:rPr>
              <a:t>la même</a:t>
            </a:r>
            <a:r>
              <a:rPr lang="fr-FR" sz="3600" dirty="0" smtClean="0"/>
              <a:t> erreur</a:t>
            </a:r>
          </a:p>
        </p:txBody>
      </p:sp>
    </p:spTree>
    <p:extLst>
      <p:ext uri="{BB962C8B-B14F-4D97-AF65-F5344CB8AC3E}">
        <p14:creationId xmlns:p14="http://schemas.microsoft.com/office/powerpoint/2010/main" val="263411862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40640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Contraintes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772400" cy="4114800"/>
          </a:xfrm>
          <a:noFill/>
        </p:spPr>
        <p:txBody>
          <a:bodyPr/>
          <a:lstStyle/>
          <a:p>
            <a:pPr>
              <a:defRPr/>
            </a:pPr>
            <a:r>
              <a:rPr lang="fr-FR" sz="3600" dirty="0" smtClean="0"/>
              <a:t>Si une SDDS n'évolue plus, alors les IAM font converger toute image d'un client vers celle actuelle</a:t>
            </a:r>
          </a:p>
          <a:p>
            <a:pPr>
              <a:defRPr/>
            </a:pPr>
            <a:r>
              <a:rPr lang="fr-FR" sz="3600" dirty="0" smtClean="0"/>
              <a:t>L'ensemble des renvois à la suite d'une erreur d'adressage ne se fait qu'en quelques messages.</a:t>
            </a:r>
          </a:p>
          <a:p>
            <a:pPr>
              <a:defRPr/>
            </a:pPr>
            <a:r>
              <a:rPr lang="fr-FR" sz="3600" dirty="0" smtClean="0"/>
              <a:t>En d’autres termes, une  IAM doit couter quelques messages au max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53988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Une SDDS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Clients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 flipV="1">
            <a:off x="1289050" y="3194050"/>
            <a:ext cx="5461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>
            <a:off x="1276350" y="196850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1474788" y="1501775"/>
            <a:ext cx="4235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WINDIES" b="1">
                <a:solidFill>
                  <a:srgbClr val="FAFD00"/>
                </a:solidFill>
              </a:rPr>
              <a:t>Croissance</a:t>
            </a:r>
            <a:r>
              <a:rPr lang="en-US" b="1">
                <a:solidFill>
                  <a:srgbClr val="FAFD00"/>
                </a:solidFill>
              </a:rPr>
              <a:t> par des </a:t>
            </a:r>
            <a:r>
              <a:rPr lang="fr-WINDIES" b="1">
                <a:solidFill>
                  <a:srgbClr val="FAFD00"/>
                </a:solidFill>
              </a:rPr>
              <a:t>éclatements</a:t>
            </a:r>
          </a:p>
        </p:txBody>
      </p:sp>
      <p:sp>
        <p:nvSpPr>
          <p:cNvPr id="35849" name="Rectangle 9"/>
          <p:cNvSpPr>
            <a:spLocks noChangeArrowheads="1"/>
          </p:cNvSpPr>
          <p:nvPr/>
        </p:nvSpPr>
        <p:spPr bwMode="auto">
          <a:xfrm>
            <a:off x="4298950" y="2446338"/>
            <a:ext cx="1139825" cy="393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/>
              <a:t>Serveurs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53988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Une SDDS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Clients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 flipV="1">
            <a:off x="1289050" y="3194050"/>
            <a:ext cx="5461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1276350" y="196850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474788" y="1501775"/>
            <a:ext cx="4235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WINDIES" b="1">
                <a:solidFill>
                  <a:srgbClr val="FAFD00"/>
                </a:solidFill>
              </a:rPr>
              <a:t>Croissance</a:t>
            </a:r>
            <a:r>
              <a:rPr lang="en-US" b="1">
                <a:solidFill>
                  <a:srgbClr val="FAFD00"/>
                </a:solidFill>
              </a:rPr>
              <a:t> par des </a:t>
            </a:r>
            <a:r>
              <a:rPr lang="fr-WINDIES" b="1">
                <a:solidFill>
                  <a:srgbClr val="FAFD00"/>
                </a:solidFill>
              </a:rPr>
              <a:t>éclatements</a:t>
            </a:r>
            <a:endParaRPr lang="en-US" b="1">
              <a:solidFill>
                <a:srgbClr val="FAFD00"/>
              </a:solidFill>
            </a:endParaRP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 flipV="1">
            <a:off x="1390650" y="3232150"/>
            <a:ext cx="3411538" cy="234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4298950" y="2446338"/>
            <a:ext cx="1162050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Servers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298950" y="2446338"/>
            <a:ext cx="1139825" cy="393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/>
              <a:t>Serveurs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53988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Une SDDS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Clients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 flipV="1">
            <a:off x="1289050" y="3194050"/>
            <a:ext cx="5461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1276350" y="196850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1073150" y="2239268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2597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1474788" y="1501775"/>
            <a:ext cx="4235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WINDIES" b="1">
                <a:solidFill>
                  <a:srgbClr val="FAFD00"/>
                </a:solidFill>
              </a:rPr>
              <a:t>Croissance</a:t>
            </a:r>
            <a:r>
              <a:rPr lang="en-US" b="1">
                <a:solidFill>
                  <a:srgbClr val="FAFD00"/>
                </a:solidFill>
              </a:rPr>
              <a:t> par des </a:t>
            </a:r>
            <a:r>
              <a:rPr lang="fr-WINDIES" b="1">
                <a:solidFill>
                  <a:srgbClr val="FAFD00"/>
                </a:solidFill>
              </a:rPr>
              <a:t>éclatements</a:t>
            </a:r>
            <a:endParaRPr lang="en-US" b="1">
              <a:solidFill>
                <a:srgbClr val="FAFD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 flipV="1">
            <a:off x="1390650" y="3232150"/>
            <a:ext cx="3411538" cy="234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4298950" y="2446338"/>
            <a:ext cx="1162050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Servers</a:t>
            </a: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>
            <a:off x="1671638" y="2624138"/>
            <a:ext cx="6985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4298950" y="2446338"/>
            <a:ext cx="1139825" cy="393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/>
              <a:t>Serveurs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53988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Une SDDS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Clients</a:t>
            </a:r>
          </a:p>
        </p:txBody>
      </p:sp>
      <p:sp>
        <p:nvSpPr>
          <p:cNvPr id="38918" name="Line 6"/>
          <p:cNvSpPr>
            <a:spLocks noChangeShapeType="1"/>
          </p:cNvSpPr>
          <p:nvPr/>
        </p:nvSpPr>
        <p:spPr bwMode="auto">
          <a:xfrm flipH="1" flipV="1">
            <a:off x="1289050" y="3194050"/>
            <a:ext cx="5461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276350" y="196850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2597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1474788" y="1501775"/>
            <a:ext cx="4235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WINDIES" b="1">
                <a:solidFill>
                  <a:srgbClr val="FAFD00"/>
                </a:solidFill>
              </a:rPr>
              <a:t>Croissance</a:t>
            </a:r>
            <a:r>
              <a:rPr lang="en-US" b="1">
                <a:solidFill>
                  <a:srgbClr val="FAFD00"/>
                </a:solidFill>
              </a:rPr>
              <a:t> par des </a:t>
            </a:r>
            <a:r>
              <a:rPr lang="fr-WINDIES" b="1">
                <a:solidFill>
                  <a:srgbClr val="FAFD00"/>
                </a:solidFill>
              </a:rPr>
              <a:t>éclatements</a:t>
            </a:r>
            <a:endParaRPr lang="en-US" b="1">
              <a:solidFill>
                <a:srgbClr val="FAFD00"/>
              </a:solidFill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 flipH="1" flipV="1">
            <a:off x="1390650" y="3232150"/>
            <a:ext cx="3411538" cy="234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4298950" y="2446338"/>
            <a:ext cx="1162050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Servers</a:t>
            </a:r>
          </a:p>
        </p:txBody>
      </p:sp>
      <p:sp>
        <p:nvSpPr>
          <p:cNvPr id="38924" name="Rectangle 12"/>
          <p:cNvSpPr>
            <a:spLocks noChangeArrowheads="1"/>
          </p:cNvSpPr>
          <p:nvPr/>
        </p:nvSpPr>
        <p:spPr bwMode="auto">
          <a:xfrm>
            <a:off x="38925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5" name="Arc 13"/>
          <p:cNvSpPr>
            <a:spLocks/>
          </p:cNvSpPr>
          <p:nvPr/>
        </p:nvSpPr>
        <p:spPr bwMode="auto">
          <a:xfrm rot="5400000">
            <a:off x="1513682" y="2604293"/>
            <a:ext cx="393700" cy="500063"/>
          </a:xfrm>
          <a:custGeom>
            <a:avLst/>
            <a:gdLst>
              <a:gd name="T0" fmla="*/ 0 w 21600"/>
              <a:gd name="T1" fmla="*/ 500063 h 21600"/>
              <a:gd name="T2" fmla="*/ 392114 w 21600"/>
              <a:gd name="T3" fmla="*/ 0 h 21600"/>
              <a:gd name="T4" fmla="*/ 393700 w 21600"/>
              <a:gd name="T5" fmla="*/ 500063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4"/>
                  <a:pt x="9617" y="48"/>
                  <a:pt x="2151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4"/>
                  <a:pt x="9617" y="48"/>
                  <a:pt x="2151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7" name="Arc 15"/>
          <p:cNvSpPr>
            <a:spLocks/>
          </p:cNvSpPr>
          <p:nvPr/>
        </p:nvSpPr>
        <p:spPr bwMode="auto">
          <a:xfrm rot="-5400000">
            <a:off x="2037557" y="3004344"/>
            <a:ext cx="393700" cy="630237"/>
          </a:xfrm>
          <a:custGeom>
            <a:avLst/>
            <a:gdLst>
              <a:gd name="T0" fmla="*/ 0 w 21600"/>
              <a:gd name="T1" fmla="*/ 630237 h 21600"/>
              <a:gd name="T2" fmla="*/ 392114 w 21600"/>
              <a:gd name="T3" fmla="*/ 0 h 21600"/>
              <a:gd name="T4" fmla="*/ 393700 w 21600"/>
              <a:gd name="T5" fmla="*/ 6302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704"/>
                  <a:pt x="9617" y="48"/>
                  <a:pt x="2151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704"/>
                  <a:pt x="9617" y="48"/>
                  <a:pt x="2151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8" name="Arc 16"/>
          <p:cNvSpPr>
            <a:spLocks/>
          </p:cNvSpPr>
          <p:nvPr/>
        </p:nvSpPr>
        <p:spPr bwMode="auto">
          <a:xfrm rot="10800000">
            <a:off x="2589213" y="3008313"/>
            <a:ext cx="1284287" cy="511175"/>
          </a:xfrm>
          <a:custGeom>
            <a:avLst/>
            <a:gdLst>
              <a:gd name="T0" fmla="*/ 0 w 21600"/>
              <a:gd name="T1" fmla="*/ 511175 h 21600"/>
              <a:gd name="T2" fmla="*/ 1282682 w 21600"/>
              <a:gd name="T3" fmla="*/ 0 h 21600"/>
              <a:gd name="T4" fmla="*/ 1284287 w 21600"/>
              <a:gd name="T5" fmla="*/ 51117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21600"/>
                </a:moveTo>
                <a:cubicBezTo>
                  <a:pt x="0" y="9681"/>
                  <a:pt x="9654" y="14"/>
                  <a:pt x="21573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1"/>
                  <a:pt x="9654" y="14"/>
                  <a:pt x="2157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 cap="rnd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H="1" flipV="1">
            <a:off x="2736850" y="3117850"/>
            <a:ext cx="199390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4298950" y="2446338"/>
            <a:ext cx="1139825" cy="393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/>
              <a:t>Serveurs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89025" y="153988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Une SDDS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8925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5492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1" name="Rectangle 5" descr="Light upward diagonal"/>
          <p:cNvSpPr>
            <a:spLocks noChangeArrowheads="1"/>
          </p:cNvSpPr>
          <p:nvPr/>
        </p:nvSpPr>
        <p:spPr bwMode="auto">
          <a:xfrm>
            <a:off x="7321550" y="2216150"/>
            <a:ext cx="368300" cy="901700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2" name="Rectangle 6" descr="Wide downward diagonal"/>
          <p:cNvSpPr>
            <a:spLocks noChangeArrowheads="1"/>
          </p:cNvSpPr>
          <p:nvPr/>
        </p:nvSpPr>
        <p:spPr bwMode="auto">
          <a:xfrm>
            <a:off x="7931150" y="2216150"/>
            <a:ext cx="368300" cy="901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Rectangle 7" descr="20%"/>
          <p:cNvSpPr>
            <a:spLocks noChangeArrowheads="1"/>
          </p:cNvSpPr>
          <p:nvPr/>
        </p:nvSpPr>
        <p:spPr bwMode="auto">
          <a:xfrm>
            <a:off x="6788150" y="2216150"/>
            <a:ext cx="368300" cy="9017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7473950" y="5721350"/>
            <a:ext cx="520700" cy="520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Clients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 flipV="1">
            <a:off x="1289050" y="3194050"/>
            <a:ext cx="5461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276350" y="1968500"/>
            <a:ext cx="682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2597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1474788" y="1501775"/>
            <a:ext cx="4235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WINDIES" b="1">
                <a:solidFill>
                  <a:srgbClr val="FAFD00"/>
                </a:solidFill>
              </a:rPr>
              <a:t>Croissance</a:t>
            </a:r>
            <a:r>
              <a:rPr lang="en-US" b="1">
                <a:solidFill>
                  <a:srgbClr val="FAFD00"/>
                </a:solidFill>
              </a:rPr>
              <a:t> par des </a:t>
            </a:r>
            <a:r>
              <a:rPr lang="fr-WINDIES" b="1">
                <a:solidFill>
                  <a:srgbClr val="FAFD00"/>
                </a:solidFill>
              </a:rPr>
              <a:t>éclatements</a:t>
            </a:r>
            <a:endParaRPr lang="en-US" b="1">
              <a:solidFill>
                <a:srgbClr val="FAFD00"/>
              </a:solidFill>
            </a:endParaRP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H="1" flipV="1">
            <a:off x="1390650" y="3232150"/>
            <a:ext cx="3411538" cy="2341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H="1" flipV="1">
            <a:off x="5665788" y="3148013"/>
            <a:ext cx="2057400" cy="255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5" name="Line 19"/>
          <p:cNvSpPr>
            <a:spLocks noChangeShapeType="1"/>
          </p:cNvSpPr>
          <p:nvPr/>
        </p:nvSpPr>
        <p:spPr bwMode="auto">
          <a:xfrm flipH="1" flipV="1">
            <a:off x="7529513" y="3168650"/>
            <a:ext cx="277812" cy="248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V="1">
            <a:off x="7859713" y="3105150"/>
            <a:ext cx="241300" cy="2573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 flipH="1" flipV="1">
            <a:off x="2744788" y="3148013"/>
            <a:ext cx="4770437" cy="257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58" name="Rectangle 22"/>
          <p:cNvSpPr>
            <a:spLocks noChangeArrowheads="1"/>
          </p:cNvSpPr>
          <p:nvPr/>
        </p:nvSpPr>
        <p:spPr bwMode="auto">
          <a:xfrm>
            <a:off x="4298950" y="2446338"/>
            <a:ext cx="1162050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b="1"/>
              <a:t>Servers</a:t>
            </a:r>
          </a:p>
        </p:txBody>
      </p:sp>
      <p:sp>
        <p:nvSpPr>
          <p:cNvPr id="39959" name="Rectangle 23"/>
          <p:cNvSpPr>
            <a:spLocks noChangeArrowheads="1"/>
          </p:cNvSpPr>
          <p:nvPr/>
        </p:nvSpPr>
        <p:spPr bwMode="auto">
          <a:xfrm>
            <a:off x="4298950" y="2446338"/>
            <a:ext cx="1139825" cy="393700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2000" b="1"/>
              <a:t>Serveurs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8950" cy="705321"/>
          </a:xfrm>
        </p:spPr>
        <p:txBody>
          <a:bodyPr/>
          <a:lstStyle/>
          <a:p>
            <a:pPr>
              <a:defRPr/>
            </a:pPr>
            <a:r>
              <a:rPr lang="fr-FR" dirty="0" err="1" smtClean="0">
                <a:solidFill>
                  <a:schemeClr val="accent2"/>
                </a:solidFill>
              </a:rPr>
              <a:t>Clouds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908720"/>
            <a:ext cx="7696200" cy="4824536"/>
          </a:xfrm>
        </p:spPr>
        <p:txBody>
          <a:bodyPr/>
          <a:lstStyle/>
          <a:p>
            <a:pPr>
              <a:defRPr/>
            </a:pPr>
            <a:r>
              <a:rPr lang="fr-FR" sz="4000" dirty="0" smtClean="0"/>
              <a:t> </a:t>
            </a:r>
            <a:r>
              <a:rPr lang="fr-FR" sz="4000" dirty="0" err="1" smtClean="0"/>
              <a:t>BDs</a:t>
            </a:r>
            <a:r>
              <a:rPr lang="fr-FR" sz="4000" dirty="0" smtClean="0"/>
              <a:t> </a:t>
            </a:r>
            <a:r>
              <a:rPr lang="fr-FR" sz="4000" dirty="0" err="1" smtClean="0"/>
              <a:t>scalables</a:t>
            </a:r>
            <a:r>
              <a:rPr lang="fr-FR" sz="4000" dirty="0" smtClean="0"/>
              <a:t> de taille de </a:t>
            </a:r>
            <a:r>
              <a:rPr lang="fr-FR" sz="4000" dirty="0" err="1" smtClean="0"/>
              <a:t>Poctets</a:t>
            </a:r>
            <a:r>
              <a:rPr lang="fr-FR" sz="4000" dirty="0" smtClean="0"/>
              <a:t> et </a:t>
            </a:r>
            <a:r>
              <a:rPr lang="fr-FR" sz="4000" dirty="0" err="1" smtClean="0"/>
              <a:t>EOctets</a:t>
            </a:r>
            <a:endParaRPr lang="fr-FR" sz="4000" dirty="0" smtClean="0"/>
          </a:p>
          <a:p>
            <a:pPr lvl="1">
              <a:defRPr/>
            </a:pPr>
            <a:r>
              <a:rPr lang="fr-FR" sz="3600" dirty="0" smtClean="0"/>
              <a:t> </a:t>
            </a:r>
            <a:r>
              <a:rPr lang="fr-FR" sz="3600" dirty="0" err="1" smtClean="0"/>
              <a:t>Facebook</a:t>
            </a:r>
            <a:r>
              <a:rPr lang="fr-FR" sz="3600" dirty="0" smtClean="0"/>
              <a:t>, </a:t>
            </a:r>
            <a:r>
              <a:rPr lang="fr-FR" sz="3600" dirty="0" err="1" smtClean="0"/>
              <a:t>MySpaces</a:t>
            </a:r>
            <a:r>
              <a:rPr lang="fr-FR" sz="3600" dirty="0" smtClean="0"/>
              <a:t>, </a:t>
            </a:r>
            <a:r>
              <a:rPr lang="fr-FR" sz="3600" dirty="0" err="1" smtClean="0"/>
              <a:t>Ebay</a:t>
            </a:r>
            <a:r>
              <a:rPr lang="fr-FR" sz="3600" dirty="0" smtClean="0"/>
              <a:t>, Amazon, </a:t>
            </a:r>
            <a:r>
              <a:rPr lang="fr-FR" sz="3600" dirty="0" err="1" smtClean="0"/>
              <a:t>Twitter</a:t>
            </a:r>
            <a:r>
              <a:rPr lang="fr-FR" sz="3600" dirty="0" smtClean="0"/>
              <a:t>, Google, Bing… </a:t>
            </a:r>
          </a:p>
          <a:p>
            <a:pPr>
              <a:defRPr/>
            </a:pPr>
            <a:r>
              <a:rPr lang="fr-FR" sz="4000" dirty="0" smtClean="0"/>
              <a:t> </a:t>
            </a:r>
            <a:r>
              <a:rPr lang="fr-FR" sz="4000" dirty="0" err="1" smtClean="0"/>
              <a:t>BDs</a:t>
            </a:r>
            <a:r>
              <a:rPr lang="fr-FR" sz="4000" dirty="0" smtClean="0"/>
              <a:t> à flux de données</a:t>
            </a:r>
          </a:p>
          <a:p>
            <a:pPr>
              <a:defRPr/>
            </a:pPr>
            <a:r>
              <a:rPr lang="fr-FR" sz="4000" dirty="0" smtClean="0"/>
              <a:t> OLAP &amp; Fouille de données</a:t>
            </a:r>
          </a:p>
          <a:p>
            <a:pPr>
              <a:defRPr/>
            </a:pPr>
            <a:r>
              <a:rPr lang="fr-FR" sz="4000" dirty="0" smtClean="0"/>
              <a:t> Aide à la Décision</a:t>
            </a:r>
          </a:p>
          <a:p>
            <a:pPr lvl="1">
              <a:defRPr/>
            </a:pPr>
            <a:r>
              <a:rPr lang="fr-FR" sz="3600" dirty="0" smtClean="0"/>
              <a:t> Problèmes de Sac à Dos 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59055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Une SDDS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597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8925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492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7" name="Rectangle 7" descr="Light upward diagonal"/>
          <p:cNvSpPr>
            <a:spLocks noChangeArrowheads="1"/>
          </p:cNvSpPr>
          <p:nvPr/>
        </p:nvSpPr>
        <p:spPr bwMode="auto">
          <a:xfrm>
            <a:off x="7321550" y="2216150"/>
            <a:ext cx="368300" cy="901700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8" name="Rectangle 8" descr="Wide downward diagonal"/>
          <p:cNvSpPr>
            <a:spLocks noChangeArrowheads="1"/>
          </p:cNvSpPr>
          <p:nvPr/>
        </p:nvSpPr>
        <p:spPr bwMode="auto">
          <a:xfrm>
            <a:off x="7931150" y="2216150"/>
            <a:ext cx="368300" cy="901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69" name="Rectangle 9" descr="20%"/>
          <p:cNvSpPr>
            <a:spLocks noChangeArrowheads="1"/>
          </p:cNvSpPr>
          <p:nvPr/>
        </p:nvSpPr>
        <p:spPr bwMode="auto">
          <a:xfrm>
            <a:off x="6788150" y="2216150"/>
            <a:ext cx="368300" cy="9017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7473950" y="5721350"/>
            <a:ext cx="520700" cy="520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Clients</a:t>
            </a:r>
          </a:p>
        </p:txBody>
      </p:sp>
      <p:sp>
        <p:nvSpPr>
          <p:cNvPr id="40974" name="Rectangle 14"/>
          <p:cNvSpPr>
            <a:spLocks noChangeArrowheads="1"/>
          </p:cNvSpPr>
          <p:nvPr/>
        </p:nvSpPr>
        <p:spPr bwMode="auto">
          <a:xfrm>
            <a:off x="1301750" y="4121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5" name="Rectangle 15"/>
          <p:cNvSpPr>
            <a:spLocks noChangeArrowheads="1"/>
          </p:cNvSpPr>
          <p:nvPr/>
        </p:nvSpPr>
        <p:spPr bwMode="auto">
          <a:xfrm>
            <a:off x="3892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6" name="Rectangle 16"/>
          <p:cNvSpPr>
            <a:spLocks noChangeArrowheads="1"/>
          </p:cNvSpPr>
          <p:nvPr/>
        </p:nvSpPr>
        <p:spPr bwMode="auto">
          <a:xfrm>
            <a:off x="4273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7" name="Rectangle 17"/>
          <p:cNvSpPr>
            <a:spLocks noChangeArrowheads="1"/>
          </p:cNvSpPr>
          <p:nvPr/>
        </p:nvSpPr>
        <p:spPr bwMode="auto">
          <a:xfrm>
            <a:off x="6559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8" name="Rectangle 18"/>
          <p:cNvSpPr>
            <a:spLocks noChangeArrowheads="1"/>
          </p:cNvSpPr>
          <p:nvPr/>
        </p:nvSpPr>
        <p:spPr bwMode="auto">
          <a:xfrm>
            <a:off x="6940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7321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0" name="Rectangle 20"/>
          <p:cNvSpPr>
            <a:spLocks noChangeArrowheads="1"/>
          </p:cNvSpPr>
          <p:nvPr/>
        </p:nvSpPr>
        <p:spPr bwMode="auto">
          <a:xfrm>
            <a:off x="7702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 flipV="1">
            <a:off x="1289050" y="3194050"/>
            <a:ext cx="546100" cy="1993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>
            <a:off x="1454150" y="3130550"/>
            <a:ext cx="596900" cy="20447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59055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Une SDDS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597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8925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492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1" name="Rectangle 7" descr="Light upward diagonal"/>
          <p:cNvSpPr>
            <a:spLocks noChangeArrowheads="1"/>
          </p:cNvSpPr>
          <p:nvPr/>
        </p:nvSpPr>
        <p:spPr bwMode="auto">
          <a:xfrm>
            <a:off x="7321550" y="2216150"/>
            <a:ext cx="368300" cy="901700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2" name="Rectangle 8" descr="Wide downward diagonal"/>
          <p:cNvSpPr>
            <a:spLocks noChangeArrowheads="1"/>
          </p:cNvSpPr>
          <p:nvPr/>
        </p:nvSpPr>
        <p:spPr bwMode="auto">
          <a:xfrm>
            <a:off x="7931150" y="2216150"/>
            <a:ext cx="368300" cy="901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3" name="Rectangle 9" descr="20%"/>
          <p:cNvSpPr>
            <a:spLocks noChangeArrowheads="1"/>
          </p:cNvSpPr>
          <p:nvPr/>
        </p:nvSpPr>
        <p:spPr bwMode="auto">
          <a:xfrm>
            <a:off x="6788150" y="2216150"/>
            <a:ext cx="368300" cy="9017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7473950" y="5721350"/>
            <a:ext cx="520700" cy="520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Clients</a:t>
            </a: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301750" y="4121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3892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4273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6559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6940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7321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7702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 flipV="1">
            <a:off x="2736850" y="3117850"/>
            <a:ext cx="199390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59055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Une SDDS</a:t>
            </a: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597150" y="2239268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925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492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5" name="Rectangle 7" descr="Light upward diagonal"/>
          <p:cNvSpPr>
            <a:spLocks noChangeArrowheads="1"/>
          </p:cNvSpPr>
          <p:nvPr/>
        </p:nvSpPr>
        <p:spPr bwMode="auto">
          <a:xfrm>
            <a:off x="7321550" y="2216150"/>
            <a:ext cx="368300" cy="901700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6" name="Rectangle 8" descr="Wide downward diagonal"/>
          <p:cNvSpPr>
            <a:spLocks noChangeArrowheads="1"/>
          </p:cNvSpPr>
          <p:nvPr/>
        </p:nvSpPr>
        <p:spPr bwMode="auto">
          <a:xfrm>
            <a:off x="7931150" y="2216150"/>
            <a:ext cx="368300" cy="901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7" name="Rectangle 9" descr="20%"/>
          <p:cNvSpPr>
            <a:spLocks noChangeArrowheads="1"/>
          </p:cNvSpPr>
          <p:nvPr/>
        </p:nvSpPr>
        <p:spPr bwMode="auto">
          <a:xfrm>
            <a:off x="6788150" y="2216150"/>
            <a:ext cx="368300" cy="9017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7473950" y="5721350"/>
            <a:ext cx="520700" cy="520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Clients</a:t>
            </a: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1301750" y="4121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3892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auto">
          <a:xfrm>
            <a:off x="4273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5" name="Rectangle 17"/>
          <p:cNvSpPr>
            <a:spLocks noChangeArrowheads="1"/>
          </p:cNvSpPr>
          <p:nvPr/>
        </p:nvSpPr>
        <p:spPr bwMode="auto">
          <a:xfrm>
            <a:off x="6559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6" name="Rectangle 18"/>
          <p:cNvSpPr>
            <a:spLocks noChangeArrowheads="1"/>
          </p:cNvSpPr>
          <p:nvPr/>
        </p:nvSpPr>
        <p:spPr bwMode="auto">
          <a:xfrm>
            <a:off x="6940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7" name="Rectangle 19"/>
          <p:cNvSpPr>
            <a:spLocks noChangeArrowheads="1"/>
          </p:cNvSpPr>
          <p:nvPr/>
        </p:nvSpPr>
        <p:spPr bwMode="auto">
          <a:xfrm>
            <a:off x="7321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8" name="Rectangle 20"/>
          <p:cNvSpPr>
            <a:spLocks noChangeArrowheads="1"/>
          </p:cNvSpPr>
          <p:nvPr/>
        </p:nvSpPr>
        <p:spPr bwMode="auto">
          <a:xfrm>
            <a:off x="7702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29" name="Line 21"/>
          <p:cNvSpPr>
            <a:spLocks noChangeShapeType="1"/>
          </p:cNvSpPr>
          <p:nvPr/>
        </p:nvSpPr>
        <p:spPr bwMode="auto">
          <a:xfrm flipH="1" flipV="1">
            <a:off x="2736850" y="3117850"/>
            <a:ext cx="199390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30" name="Group 24"/>
          <p:cNvGrpSpPr>
            <a:grpSpLocks/>
          </p:cNvGrpSpPr>
          <p:nvPr/>
        </p:nvGrpSpPr>
        <p:grpSpPr bwMode="auto">
          <a:xfrm>
            <a:off x="2819400" y="1828800"/>
            <a:ext cx="1220788" cy="374650"/>
            <a:chOff x="1776" y="1152"/>
            <a:chExt cx="769" cy="236"/>
          </a:xfrm>
        </p:grpSpPr>
        <p:sp>
          <p:nvSpPr>
            <p:cNvPr id="43039" name="Arc 22"/>
            <p:cNvSpPr>
              <a:spLocks/>
            </p:cNvSpPr>
            <p:nvPr/>
          </p:nvSpPr>
          <p:spPr bwMode="auto">
            <a:xfrm rot="10800000">
              <a:off x="1776" y="1152"/>
              <a:ext cx="428" cy="236"/>
            </a:xfrm>
            <a:custGeom>
              <a:avLst/>
              <a:gdLst>
                <a:gd name="T0" fmla="*/ 428 w 21600"/>
                <a:gd name="T1" fmla="*/ 0 h 21600"/>
                <a:gd name="T2" fmla="*/ 0 w 21600"/>
                <a:gd name="T3" fmla="*/ 236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40" name="Arc 23"/>
            <p:cNvSpPr>
              <a:spLocks/>
            </p:cNvSpPr>
            <p:nvPr/>
          </p:nvSpPr>
          <p:spPr bwMode="auto">
            <a:xfrm rot="10800000">
              <a:off x="2117" y="1152"/>
              <a:ext cx="428" cy="236"/>
            </a:xfrm>
            <a:custGeom>
              <a:avLst/>
              <a:gdLst>
                <a:gd name="T0" fmla="*/ 428 w 21600"/>
                <a:gd name="T1" fmla="*/ 236 h 21600"/>
                <a:gd name="T2" fmla="*/ 0 w 21600"/>
                <a:gd name="T3" fmla="*/ 0 h 21600"/>
                <a:gd name="T4" fmla="*/ 428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031" name="Group 27"/>
          <p:cNvGrpSpPr>
            <a:grpSpLocks/>
          </p:cNvGrpSpPr>
          <p:nvPr/>
        </p:nvGrpSpPr>
        <p:grpSpPr bwMode="auto">
          <a:xfrm>
            <a:off x="4191000" y="1828800"/>
            <a:ext cx="1449388" cy="298450"/>
            <a:chOff x="2640" y="1152"/>
            <a:chExt cx="913" cy="188"/>
          </a:xfrm>
        </p:grpSpPr>
        <p:sp>
          <p:nvSpPr>
            <p:cNvPr id="43037" name="Arc 25"/>
            <p:cNvSpPr>
              <a:spLocks/>
            </p:cNvSpPr>
            <p:nvPr/>
          </p:nvSpPr>
          <p:spPr bwMode="auto">
            <a:xfrm rot="10800000">
              <a:off x="2640" y="1152"/>
              <a:ext cx="509" cy="188"/>
            </a:xfrm>
            <a:custGeom>
              <a:avLst/>
              <a:gdLst>
                <a:gd name="T0" fmla="*/ 509 w 21600"/>
                <a:gd name="T1" fmla="*/ 0 h 21600"/>
                <a:gd name="T2" fmla="*/ 0 w 21600"/>
                <a:gd name="T3" fmla="*/ 1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38" name="Arc 26"/>
            <p:cNvSpPr>
              <a:spLocks/>
            </p:cNvSpPr>
            <p:nvPr/>
          </p:nvSpPr>
          <p:spPr bwMode="auto">
            <a:xfrm rot="10800000">
              <a:off x="3044" y="1152"/>
              <a:ext cx="509" cy="188"/>
            </a:xfrm>
            <a:custGeom>
              <a:avLst/>
              <a:gdLst>
                <a:gd name="T0" fmla="*/ 509 w 21600"/>
                <a:gd name="T1" fmla="*/ 188 h 21600"/>
                <a:gd name="T2" fmla="*/ 0 w 21600"/>
                <a:gd name="T3" fmla="*/ 0 h 21600"/>
                <a:gd name="T4" fmla="*/ 509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43032" name="Group 30"/>
          <p:cNvGrpSpPr>
            <a:grpSpLocks/>
          </p:cNvGrpSpPr>
          <p:nvPr/>
        </p:nvGrpSpPr>
        <p:grpSpPr bwMode="auto">
          <a:xfrm>
            <a:off x="5791200" y="1828800"/>
            <a:ext cx="1679575" cy="298450"/>
            <a:chOff x="3648" y="1152"/>
            <a:chExt cx="1058" cy="188"/>
          </a:xfrm>
        </p:grpSpPr>
        <p:sp>
          <p:nvSpPr>
            <p:cNvPr id="43035" name="Arc 28"/>
            <p:cNvSpPr>
              <a:spLocks/>
            </p:cNvSpPr>
            <p:nvPr/>
          </p:nvSpPr>
          <p:spPr bwMode="auto">
            <a:xfrm rot="10800000">
              <a:off x="3648" y="1152"/>
              <a:ext cx="591" cy="188"/>
            </a:xfrm>
            <a:custGeom>
              <a:avLst/>
              <a:gdLst>
                <a:gd name="T0" fmla="*/ 591 w 21600"/>
                <a:gd name="T1" fmla="*/ 0 h 21600"/>
                <a:gd name="T2" fmla="*/ 0 w 21600"/>
                <a:gd name="T3" fmla="*/ 188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3036" name="Arc 29"/>
            <p:cNvSpPr>
              <a:spLocks/>
            </p:cNvSpPr>
            <p:nvPr/>
          </p:nvSpPr>
          <p:spPr bwMode="auto">
            <a:xfrm rot="10800000">
              <a:off x="4115" y="1152"/>
              <a:ext cx="591" cy="188"/>
            </a:xfrm>
            <a:custGeom>
              <a:avLst/>
              <a:gdLst>
                <a:gd name="T0" fmla="*/ 591 w 21600"/>
                <a:gd name="T1" fmla="*/ 188 h 21600"/>
                <a:gd name="T2" fmla="*/ 0 w 21600"/>
                <a:gd name="T3" fmla="*/ 0 h 21600"/>
                <a:gd name="T4" fmla="*/ 591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</a:path>
                <a:path w="21600" h="21600" stroke="0" extrusionOk="0">
                  <a:moveTo>
                    <a:pt x="21600" y="21600"/>
                  </a:move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3033" name="Line 31"/>
          <p:cNvSpPr>
            <a:spLocks noChangeShapeType="1"/>
          </p:cNvSpPr>
          <p:nvPr/>
        </p:nvSpPr>
        <p:spPr bwMode="auto">
          <a:xfrm flipV="1">
            <a:off x="4883150" y="3117850"/>
            <a:ext cx="2501900" cy="24511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4" name="Rectangle 32"/>
          <p:cNvSpPr>
            <a:spLocks noChangeArrowheads="1"/>
          </p:cNvSpPr>
          <p:nvPr/>
        </p:nvSpPr>
        <p:spPr bwMode="auto">
          <a:xfrm rot="-2580000">
            <a:off x="5929313" y="3643313"/>
            <a:ext cx="80803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IAM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59055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Une SDDS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597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8925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492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9" name="Rectangle 7" descr="Light upward diagonal"/>
          <p:cNvSpPr>
            <a:spLocks noChangeArrowheads="1"/>
          </p:cNvSpPr>
          <p:nvPr/>
        </p:nvSpPr>
        <p:spPr bwMode="auto">
          <a:xfrm>
            <a:off x="7321550" y="2216150"/>
            <a:ext cx="368300" cy="901700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0" name="Rectangle 8" descr="Wide downward diagonal"/>
          <p:cNvSpPr>
            <a:spLocks noChangeArrowheads="1"/>
          </p:cNvSpPr>
          <p:nvPr/>
        </p:nvSpPr>
        <p:spPr bwMode="auto">
          <a:xfrm>
            <a:off x="7931150" y="2216150"/>
            <a:ext cx="368300" cy="901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1" name="Rectangle 9" descr="20%"/>
          <p:cNvSpPr>
            <a:spLocks noChangeArrowheads="1"/>
          </p:cNvSpPr>
          <p:nvPr/>
        </p:nvSpPr>
        <p:spPr bwMode="auto">
          <a:xfrm>
            <a:off x="6788150" y="2216150"/>
            <a:ext cx="368300" cy="9017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4" name="Rectangle 12"/>
          <p:cNvSpPr>
            <a:spLocks noChangeArrowheads="1"/>
          </p:cNvSpPr>
          <p:nvPr/>
        </p:nvSpPr>
        <p:spPr bwMode="auto">
          <a:xfrm>
            <a:off x="7473950" y="5721350"/>
            <a:ext cx="520700" cy="520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Clients</a:t>
            </a:r>
          </a:p>
        </p:txBody>
      </p:sp>
      <p:sp>
        <p:nvSpPr>
          <p:cNvPr id="44046" name="Rectangle 14"/>
          <p:cNvSpPr>
            <a:spLocks noChangeArrowheads="1"/>
          </p:cNvSpPr>
          <p:nvPr/>
        </p:nvSpPr>
        <p:spPr bwMode="auto">
          <a:xfrm>
            <a:off x="1301750" y="4121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7" name="Rectangle 15"/>
          <p:cNvSpPr>
            <a:spLocks noChangeArrowheads="1"/>
          </p:cNvSpPr>
          <p:nvPr/>
        </p:nvSpPr>
        <p:spPr bwMode="auto">
          <a:xfrm>
            <a:off x="3892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8" name="Rectangle 16"/>
          <p:cNvSpPr>
            <a:spLocks noChangeArrowheads="1"/>
          </p:cNvSpPr>
          <p:nvPr/>
        </p:nvSpPr>
        <p:spPr bwMode="auto">
          <a:xfrm>
            <a:off x="4273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49" name="Rectangle 17"/>
          <p:cNvSpPr>
            <a:spLocks noChangeArrowheads="1"/>
          </p:cNvSpPr>
          <p:nvPr/>
        </p:nvSpPr>
        <p:spPr bwMode="auto">
          <a:xfrm>
            <a:off x="6559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0" name="Rectangle 18"/>
          <p:cNvSpPr>
            <a:spLocks noChangeArrowheads="1"/>
          </p:cNvSpPr>
          <p:nvPr/>
        </p:nvSpPr>
        <p:spPr bwMode="auto">
          <a:xfrm>
            <a:off x="6940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7321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2" name="Rectangle 20"/>
          <p:cNvSpPr>
            <a:spLocks noChangeArrowheads="1"/>
          </p:cNvSpPr>
          <p:nvPr/>
        </p:nvSpPr>
        <p:spPr bwMode="auto">
          <a:xfrm>
            <a:off x="7702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3" name="Rectangle 21" descr="Dark horizontal"/>
          <p:cNvSpPr>
            <a:spLocks noChangeArrowheads="1"/>
          </p:cNvSpPr>
          <p:nvPr/>
        </p:nvSpPr>
        <p:spPr bwMode="auto">
          <a:xfrm>
            <a:off x="4654550" y="4502150"/>
            <a:ext cx="368300" cy="901700"/>
          </a:xfrm>
          <a:prstGeom prst="rect">
            <a:avLst/>
          </a:prstGeom>
          <a:pattFill prst="dkHorz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4" name="Rectangle 22" descr="Dark horizontal"/>
          <p:cNvSpPr>
            <a:spLocks noChangeArrowheads="1"/>
          </p:cNvSpPr>
          <p:nvPr/>
        </p:nvSpPr>
        <p:spPr bwMode="auto">
          <a:xfrm>
            <a:off x="5035550" y="4502150"/>
            <a:ext cx="368300" cy="901700"/>
          </a:xfrm>
          <a:prstGeom prst="rect">
            <a:avLst/>
          </a:prstGeom>
          <a:pattFill prst="dkHorz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5" name="Rectangle 23" descr="20%"/>
          <p:cNvSpPr>
            <a:spLocks noChangeArrowheads="1"/>
          </p:cNvSpPr>
          <p:nvPr/>
        </p:nvSpPr>
        <p:spPr bwMode="auto">
          <a:xfrm>
            <a:off x="5416550" y="4502150"/>
            <a:ext cx="368300" cy="901700"/>
          </a:xfrm>
          <a:prstGeom prst="rect">
            <a:avLst/>
          </a:prstGeom>
          <a:pattFill prst="pct20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56" name="Rectangle 24" descr="Wide upward diagonal"/>
          <p:cNvSpPr>
            <a:spLocks noChangeArrowheads="1"/>
          </p:cNvSpPr>
          <p:nvPr/>
        </p:nvSpPr>
        <p:spPr bwMode="auto">
          <a:xfrm>
            <a:off x="5797550" y="4502150"/>
            <a:ext cx="368300" cy="901700"/>
          </a:xfrm>
          <a:prstGeom prst="rect">
            <a:avLst/>
          </a:prstGeom>
          <a:pattFill prst="wdUpDiag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525" y="590550"/>
            <a:ext cx="6838950" cy="698500"/>
          </a:xfrm>
        </p:spPr>
        <p:txBody>
          <a:bodyPr/>
          <a:lstStyle/>
          <a:p>
            <a:pPr>
              <a:defRPr/>
            </a:pPr>
            <a:r>
              <a:rPr lang="fr-FR" smtClean="0"/>
              <a:t>Une SDDS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073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5971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38925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5492750" y="2216150"/>
            <a:ext cx="368300" cy="9017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3" name="Rectangle 7" descr="Light upward diagonal"/>
          <p:cNvSpPr>
            <a:spLocks noChangeArrowheads="1"/>
          </p:cNvSpPr>
          <p:nvPr/>
        </p:nvSpPr>
        <p:spPr bwMode="auto">
          <a:xfrm>
            <a:off x="7321550" y="2216150"/>
            <a:ext cx="368300" cy="901700"/>
          </a:xfrm>
          <a:prstGeom prst="rect">
            <a:avLst/>
          </a:prstGeom>
          <a:pattFill prst="ltUp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4" name="Rectangle 8" descr="Wide downward diagonal"/>
          <p:cNvSpPr>
            <a:spLocks noChangeArrowheads="1"/>
          </p:cNvSpPr>
          <p:nvPr/>
        </p:nvSpPr>
        <p:spPr bwMode="auto">
          <a:xfrm>
            <a:off x="7931150" y="2216150"/>
            <a:ext cx="368300" cy="9017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5" name="Rectangle 9" descr="20%"/>
          <p:cNvSpPr>
            <a:spLocks noChangeArrowheads="1"/>
          </p:cNvSpPr>
          <p:nvPr/>
        </p:nvSpPr>
        <p:spPr bwMode="auto">
          <a:xfrm>
            <a:off x="6788150" y="2216150"/>
            <a:ext cx="368300" cy="901700"/>
          </a:xfrm>
          <a:prstGeom prst="rect">
            <a:avLst/>
          </a:prstGeom>
          <a:pattFill prst="pct20">
            <a:fgClr>
              <a:schemeClr val="accent2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1682750" y="5187950"/>
            <a:ext cx="520700" cy="90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502150" y="5568950"/>
            <a:ext cx="520700" cy="673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7473950" y="5721350"/>
            <a:ext cx="520700" cy="520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442913" y="5319713"/>
            <a:ext cx="1095375" cy="454025"/>
          </a:xfrm>
          <a:prstGeom prst="rect">
            <a:avLst/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/>
              <a:t>Clients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1301750" y="4121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3892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4273550" y="45021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6559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6940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7321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7702550" y="4654550"/>
            <a:ext cx="368300" cy="901700"/>
          </a:xfrm>
          <a:prstGeom prst="rect">
            <a:avLst/>
          </a:prstGeom>
          <a:solidFill>
            <a:srgbClr val="1D01C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 flipV="1">
            <a:off x="4730750" y="3117850"/>
            <a:ext cx="2743200" cy="2451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Rectangle 22" descr="Dark horizontal"/>
          <p:cNvSpPr>
            <a:spLocks noChangeArrowheads="1"/>
          </p:cNvSpPr>
          <p:nvPr/>
        </p:nvSpPr>
        <p:spPr bwMode="auto">
          <a:xfrm>
            <a:off x="4654550" y="4502150"/>
            <a:ext cx="368300" cy="901700"/>
          </a:xfrm>
          <a:prstGeom prst="rect">
            <a:avLst/>
          </a:prstGeom>
          <a:pattFill prst="dkHorz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79" name="Rectangle 23" descr="Dark horizontal"/>
          <p:cNvSpPr>
            <a:spLocks noChangeArrowheads="1"/>
          </p:cNvSpPr>
          <p:nvPr/>
        </p:nvSpPr>
        <p:spPr bwMode="auto">
          <a:xfrm>
            <a:off x="5035550" y="4502150"/>
            <a:ext cx="368300" cy="901700"/>
          </a:xfrm>
          <a:prstGeom prst="rect">
            <a:avLst/>
          </a:prstGeom>
          <a:pattFill prst="dkHorz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80" name="Rectangle 24" descr="20%"/>
          <p:cNvSpPr>
            <a:spLocks noChangeArrowheads="1"/>
          </p:cNvSpPr>
          <p:nvPr/>
        </p:nvSpPr>
        <p:spPr bwMode="auto">
          <a:xfrm>
            <a:off x="5416550" y="4502150"/>
            <a:ext cx="368300" cy="901700"/>
          </a:xfrm>
          <a:prstGeom prst="rect">
            <a:avLst/>
          </a:prstGeom>
          <a:pattFill prst="pct20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5081" name="Rectangle 25" descr="Wide upward diagonal"/>
          <p:cNvSpPr>
            <a:spLocks noChangeArrowheads="1"/>
          </p:cNvSpPr>
          <p:nvPr/>
        </p:nvSpPr>
        <p:spPr bwMode="auto">
          <a:xfrm>
            <a:off x="5797550" y="4502150"/>
            <a:ext cx="368300" cy="901700"/>
          </a:xfrm>
          <a:prstGeom prst="rect">
            <a:avLst/>
          </a:prstGeom>
          <a:pattFill prst="wdUpDiag">
            <a:fgClr>
              <a:srgbClr val="1D01C3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304088" cy="6985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Une SDDS: axiomes généraux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836712"/>
            <a:ext cx="7772400" cy="4114800"/>
          </a:xfrm>
          <a:noFill/>
        </p:spPr>
        <p:txBody>
          <a:bodyPr/>
          <a:lstStyle/>
          <a:p>
            <a:pPr>
              <a:lnSpc>
                <a:spcPts val="3500"/>
              </a:lnSpc>
              <a:defRPr/>
            </a:pPr>
            <a:r>
              <a:rPr lang="fr-FR" dirty="0" smtClean="0"/>
              <a:t>Ces axiomes définissent les conditions </a:t>
            </a:r>
            <a:r>
              <a:rPr lang="fr-FR" i="1" dirty="0" smtClean="0"/>
              <a:t>nécessaires</a:t>
            </a:r>
            <a:r>
              <a:rPr lang="fr-FR" dirty="0" smtClean="0"/>
              <a:t> pour une SDDS</a:t>
            </a:r>
          </a:p>
          <a:p>
            <a:pPr>
              <a:lnSpc>
                <a:spcPts val="3500"/>
              </a:lnSpc>
              <a:defRPr/>
            </a:pPr>
            <a:r>
              <a:rPr lang="fr-FR" dirty="0" smtClean="0"/>
              <a:t>On peut faire +</a:t>
            </a:r>
          </a:p>
          <a:p>
            <a:pPr>
              <a:lnSpc>
                <a:spcPts val="3500"/>
              </a:lnSpc>
              <a:defRPr/>
            </a:pPr>
            <a:r>
              <a:rPr lang="fr-FR" dirty="0" smtClean="0"/>
              <a:t>Une SDDS peut avoir une image vide</a:t>
            </a:r>
          </a:p>
          <a:p>
            <a:pPr lvl="1">
              <a:lnSpc>
                <a:spcPts val="3500"/>
              </a:lnSpc>
              <a:defRPr/>
            </a:pPr>
            <a:r>
              <a:rPr lang="fr-FR" dirty="0" smtClean="0"/>
              <a:t>Voir RP*</a:t>
            </a:r>
          </a:p>
          <a:p>
            <a:pPr>
              <a:lnSpc>
                <a:spcPts val="3500"/>
              </a:lnSpc>
              <a:defRPr/>
            </a:pPr>
            <a:r>
              <a:rPr lang="fr-FR" dirty="0" smtClean="0"/>
              <a:t>Une IAM suppl. peut être utilement envoyée à une case à un moment donné </a:t>
            </a:r>
          </a:p>
          <a:p>
            <a:pPr lvl="1">
              <a:lnSpc>
                <a:spcPts val="3500"/>
              </a:lnSpc>
              <a:defRPr/>
            </a:pPr>
            <a:r>
              <a:rPr lang="fr-FR" sz="3200" dirty="0" smtClean="0"/>
              <a:t>Voir LH*</a:t>
            </a:r>
            <a:r>
              <a:rPr lang="fr-FR" sz="3200" baseline="-25000" dirty="0" smtClean="0"/>
              <a:t>RS</a:t>
            </a:r>
            <a:r>
              <a:rPr lang="fr-FR" sz="3200" baseline="30000" dirty="0" smtClean="0"/>
              <a:t>P2P</a:t>
            </a:r>
          </a:p>
          <a:p>
            <a:pPr>
              <a:lnSpc>
                <a:spcPts val="3500"/>
              </a:lnSpc>
              <a:defRPr/>
            </a:pPr>
            <a:r>
              <a:rPr lang="fr-FR" dirty="0" smtClean="0"/>
              <a:t>Une erreur d’image peut être constatée même s’il n’y a pas d’erreur d’adressage.</a:t>
            </a:r>
          </a:p>
          <a:p>
            <a:pPr lvl="2">
              <a:lnSpc>
                <a:spcPts val="3500"/>
              </a:lnSpc>
              <a:defRPr/>
            </a:pPr>
            <a:r>
              <a:rPr lang="fr-FR" sz="3200" dirty="0"/>
              <a:t> </a:t>
            </a:r>
            <a:r>
              <a:rPr lang="fr-FR" sz="3200" dirty="0" smtClean="0"/>
              <a:t>	Voir les exercices  </a:t>
            </a:r>
            <a:endParaRPr lang="fr-FR" sz="3200" dirty="0"/>
          </a:p>
          <a:p>
            <a:pPr lvl="1">
              <a:lnSpc>
                <a:spcPts val="3500"/>
              </a:lnSpc>
              <a:defRPr/>
            </a:pPr>
            <a:endParaRPr lang="fr-FR" dirty="0" smtClean="0"/>
          </a:p>
          <a:p>
            <a:pPr marL="0" indent="0">
              <a:lnSpc>
                <a:spcPts val="3500"/>
              </a:lnSpc>
              <a:buNone/>
              <a:defRPr/>
            </a:pPr>
            <a:endParaRPr lang="fr-FR" sz="3200" dirty="0" smtClean="0"/>
          </a:p>
        </p:txBody>
      </p:sp>
    </p:spTree>
    <p:extLst>
      <p:ext uri="{BB962C8B-B14F-4D97-AF65-F5344CB8AC3E}">
        <p14:creationId xmlns:p14="http://schemas.microsoft.com/office/powerpoint/2010/main" val="242535277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3475" y="28776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 smtClean="0"/>
              <a:t>Principales </a:t>
            </a:r>
            <a:r>
              <a:rPr lang="fr-FR" sz="3200" dirty="0" err="1" smtClean="0"/>
              <a:t>SDDSs</a:t>
            </a:r>
            <a:r>
              <a:rPr lang="fr-FR" sz="3200" dirty="0" smtClean="0"/>
              <a:t> Connues</a:t>
            </a:r>
          </a:p>
        </p:txBody>
      </p:sp>
      <p:sp>
        <p:nvSpPr>
          <p:cNvPr id="46083" name="Line 1027"/>
          <p:cNvSpPr>
            <a:spLocks noChangeShapeType="1"/>
          </p:cNvSpPr>
          <p:nvPr/>
        </p:nvSpPr>
        <p:spPr bwMode="auto">
          <a:xfrm>
            <a:off x="4641850" y="1377950"/>
            <a:ext cx="3949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Oval 1028"/>
          <p:cNvSpPr>
            <a:spLocks noChangeArrowheads="1"/>
          </p:cNvSpPr>
          <p:nvPr/>
        </p:nvSpPr>
        <p:spPr bwMode="auto">
          <a:xfrm>
            <a:off x="4413250" y="1149350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6085" name="Rectangle 1029"/>
          <p:cNvSpPr>
            <a:spLocks noChangeArrowheads="1"/>
          </p:cNvSpPr>
          <p:nvPr/>
        </p:nvSpPr>
        <p:spPr bwMode="auto">
          <a:xfrm>
            <a:off x="3863975" y="819150"/>
            <a:ext cx="571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DS</a:t>
            </a:r>
          </a:p>
        </p:txBody>
      </p:sp>
      <p:sp>
        <p:nvSpPr>
          <p:cNvPr id="46086" name="Rectangle 1030"/>
          <p:cNvSpPr>
            <a:spLocks noChangeArrowheads="1"/>
          </p:cNvSpPr>
          <p:nvPr/>
        </p:nvSpPr>
        <p:spPr bwMode="auto">
          <a:xfrm>
            <a:off x="5835650" y="1319213"/>
            <a:ext cx="1181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Classics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3475" y="28776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/>
              <a:t>Principales </a:t>
            </a:r>
            <a:r>
              <a:rPr lang="fr-FR" sz="3200" dirty="0" err="1"/>
              <a:t>SDDSs</a:t>
            </a:r>
            <a:r>
              <a:rPr lang="fr-FR" sz="3200" dirty="0"/>
              <a:t> Connues</a:t>
            </a:r>
            <a:endParaRPr lang="fr-FR" sz="3200" dirty="0" smtClean="0"/>
          </a:p>
        </p:txBody>
      </p:sp>
      <p:sp>
        <p:nvSpPr>
          <p:cNvPr id="47107" name="Line 1027"/>
          <p:cNvSpPr>
            <a:spLocks noChangeShapeType="1"/>
          </p:cNvSpPr>
          <p:nvPr/>
        </p:nvSpPr>
        <p:spPr bwMode="auto">
          <a:xfrm>
            <a:off x="4641850" y="1377950"/>
            <a:ext cx="3949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8" name="Oval 1028"/>
          <p:cNvSpPr>
            <a:spLocks noChangeArrowheads="1"/>
          </p:cNvSpPr>
          <p:nvPr/>
        </p:nvSpPr>
        <p:spPr bwMode="auto">
          <a:xfrm>
            <a:off x="4413250" y="1149350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09" name="Oval 1029"/>
          <p:cNvSpPr>
            <a:spLocks noChangeArrowheads="1"/>
          </p:cNvSpPr>
          <p:nvPr/>
        </p:nvSpPr>
        <p:spPr bwMode="auto">
          <a:xfrm>
            <a:off x="3149600" y="2020888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10" name="Line 1030"/>
          <p:cNvSpPr>
            <a:spLocks noChangeShapeType="1"/>
          </p:cNvSpPr>
          <p:nvPr/>
        </p:nvSpPr>
        <p:spPr bwMode="auto">
          <a:xfrm flipV="1">
            <a:off x="3432175" y="1462088"/>
            <a:ext cx="10541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1031"/>
          <p:cNvSpPr>
            <a:spLocks noChangeShapeType="1"/>
          </p:cNvSpPr>
          <p:nvPr/>
        </p:nvSpPr>
        <p:spPr bwMode="auto">
          <a:xfrm flipH="1">
            <a:off x="1460500" y="2325688"/>
            <a:ext cx="1765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1032"/>
          <p:cNvSpPr>
            <a:spLocks noChangeArrowheads="1"/>
          </p:cNvSpPr>
          <p:nvPr/>
        </p:nvSpPr>
        <p:spPr bwMode="auto">
          <a:xfrm>
            <a:off x="2225675" y="2449513"/>
            <a:ext cx="80962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Hash</a:t>
            </a:r>
          </a:p>
        </p:txBody>
      </p:sp>
      <p:sp>
        <p:nvSpPr>
          <p:cNvPr id="47113" name="Rectangle 1033"/>
          <p:cNvSpPr>
            <a:spLocks noChangeArrowheads="1"/>
          </p:cNvSpPr>
          <p:nvPr/>
        </p:nvSpPr>
        <p:spPr bwMode="auto">
          <a:xfrm>
            <a:off x="2803525" y="1249363"/>
            <a:ext cx="962025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SDDS</a:t>
            </a:r>
          </a:p>
          <a:p>
            <a:pPr algn="ctr"/>
            <a:r>
              <a:rPr lang="fr-FR" sz="1800" b="1"/>
              <a:t>(1993)</a:t>
            </a:r>
          </a:p>
        </p:txBody>
      </p:sp>
      <p:sp useBgFill="1">
        <p:nvSpPr>
          <p:cNvPr id="47114" name="AutoShape 1034"/>
          <p:cNvSpPr>
            <a:spLocks noChangeArrowheads="1"/>
          </p:cNvSpPr>
          <p:nvPr/>
        </p:nvSpPr>
        <p:spPr bwMode="auto">
          <a:xfrm>
            <a:off x="654050" y="3182938"/>
            <a:ext cx="2263775" cy="1300162"/>
          </a:xfrm>
          <a:prstGeom prst="octagon">
            <a:avLst>
              <a:gd name="adj" fmla="val 29282"/>
            </a:avLst>
          </a:prstGeom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7115" name="Rectangle 1035"/>
          <p:cNvSpPr>
            <a:spLocks noChangeArrowheads="1"/>
          </p:cNvSpPr>
          <p:nvPr/>
        </p:nvSpPr>
        <p:spPr bwMode="auto">
          <a:xfrm>
            <a:off x="838200" y="3238500"/>
            <a:ext cx="18700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/>
              <a:t> LH* </a:t>
            </a:r>
          </a:p>
          <a:p>
            <a:pPr algn="ctr"/>
            <a:r>
              <a:rPr lang="fr-FR"/>
              <a:t>DDH </a:t>
            </a:r>
          </a:p>
          <a:p>
            <a:pPr algn="ctr"/>
            <a:r>
              <a:rPr lang="fr-FR"/>
              <a:t>Breitbart &amp; al</a:t>
            </a:r>
          </a:p>
        </p:txBody>
      </p:sp>
      <p:sp>
        <p:nvSpPr>
          <p:cNvPr id="47116" name="Rectangle 1036"/>
          <p:cNvSpPr>
            <a:spLocks noChangeArrowheads="1"/>
          </p:cNvSpPr>
          <p:nvPr/>
        </p:nvSpPr>
        <p:spPr bwMode="auto">
          <a:xfrm>
            <a:off x="3863975" y="819150"/>
            <a:ext cx="571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DS</a:t>
            </a:r>
          </a:p>
        </p:txBody>
      </p:sp>
      <p:sp>
        <p:nvSpPr>
          <p:cNvPr id="47117" name="Rectangle 1037"/>
          <p:cNvSpPr>
            <a:spLocks noChangeArrowheads="1"/>
          </p:cNvSpPr>
          <p:nvPr/>
        </p:nvSpPr>
        <p:spPr bwMode="auto">
          <a:xfrm>
            <a:off x="5835650" y="1319213"/>
            <a:ext cx="1181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Classics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3475" y="28776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/>
              <a:t>Principales </a:t>
            </a:r>
            <a:r>
              <a:rPr lang="fr-FR" sz="3200" dirty="0" err="1"/>
              <a:t>SDDSs</a:t>
            </a:r>
            <a:r>
              <a:rPr lang="fr-FR" sz="3200" dirty="0"/>
              <a:t> Connues</a:t>
            </a:r>
            <a:endParaRPr lang="fr-FR" sz="3200" dirty="0" smtClean="0"/>
          </a:p>
        </p:txBody>
      </p:sp>
      <p:sp>
        <p:nvSpPr>
          <p:cNvPr id="48131" name="Line 1027"/>
          <p:cNvSpPr>
            <a:spLocks noChangeShapeType="1"/>
          </p:cNvSpPr>
          <p:nvPr/>
        </p:nvSpPr>
        <p:spPr bwMode="auto">
          <a:xfrm>
            <a:off x="4641850" y="1377950"/>
            <a:ext cx="3949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Line 1028"/>
          <p:cNvSpPr>
            <a:spLocks noChangeShapeType="1"/>
          </p:cNvSpPr>
          <p:nvPr/>
        </p:nvSpPr>
        <p:spPr bwMode="auto">
          <a:xfrm>
            <a:off x="3302000" y="2325688"/>
            <a:ext cx="2047875" cy="15414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3" name="Oval 1029"/>
          <p:cNvSpPr>
            <a:spLocks noChangeArrowheads="1"/>
          </p:cNvSpPr>
          <p:nvPr/>
        </p:nvSpPr>
        <p:spPr bwMode="auto">
          <a:xfrm>
            <a:off x="4413250" y="1149350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134" name="Oval 1030"/>
          <p:cNvSpPr>
            <a:spLocks noChangeArrowheads="1"/>
          </p:cNvSpPr>
          <p:nvPr/>
        </p:nvSpPr>
        <p:spPr bwMode="auto">
          <a:xfrm>
            <a:off x="3149600" y="2020888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135" name="Line 1031"/>
          <p:cNvSpPr>
            <a:spLocks noChangeShapeType="1"/>
          </p:cNvSpPr>
          <p:nvPr/>
        </p:nvSpPr>
        <p:spPr bwMode="auto">
          <a:xfrm flipV="1">
            <a:off x="3432175" y="1462088"/>
            <a:ext cx="10541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1032"/>
          <p:cNvSpPr>
            <a:spLocks noChangeShapeType="1"/>
          </p:cNvSpPr>
          <p:nvPr/>
        </p:nvSpPr>
        <p:spPr bwMode="auto">
          <a:xfrm flipH="1">
            <a:off x="1460500" y="2325688"/>
            <a:ext cx="1765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Rectangle 1033"/>
          <p:cNvSpPr>
            <a:spLocks noChangeArrowheads="1"/>
          </p:cNvSpPr>
          <p:nvPr/>
        </p:nvSpPr>
        <p:spPr bwMode="auto">
          <a:xfrm>
            <a:off x="2225675" y="2449513"/>
            <a:ext cx="80962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Hash</a:t>
            </a:r>
          </a:p>
        </p:txBody>
      </p:sp>
      <p:sp>
        <p:nvSpPr>
          <p:cNvPr id="48138" name="Rectangle 1034"/>
          <p:cNvSpPr>
            <a:spLocks noChangeArrowheads="1"/>
          </p:cNvSpPr>
          <p:nvPr/>
        </p:nvSpPr>
        <p:spPr bwMode="auto">
          <a:xfrm>
            <a:off x="2803525" y="1249363"/>
            <a:ext cx="962025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SDDS</a:t>
            </a:r>
          </a:p>
          <a:p>
            <a:pPr algn="ctr"/>
            <a:r>
              <a:rPr lang="fr-FR" sz="1800" b="1"/>
              <a:t>(1993)</a:t>
            </a:r>
          </a:p>
        </p:txBody>
      </p:sp>
      <p:sp useBgFill="1">
        <p:nvSpPr>
          <p:cNvPr id="48139" name="AutoShape 1035"/>
          <p:cNvSpPr>
            <a:spLocks noChangeArrowheads="1"/>
          </p:cNvSpPr>
          <p:nvPr/>
        </p:nvSpPr>
        <p:spPr bwMode="auto">
          <a:xfrm>
            <a:off x="654050" y="3182938"/>
            <a:ext cx="2263775" cy="1300162"/>
          </a:xfrm>
          <a:prstGeom prst="octagon">
            <a:avLst>
              <a:gd name="adj" fmla="val 29282"/>
            </a:avLst>
          </a:prstGeom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8140" name="Rectangle 1036"/>
          <p:cNvSpPr>
            <a:spLocks noChangeArrowheads="1"/>
          </p:cNvSpPr>
          <p:nvPr/>
        </p:nvSpPr>
        <p:spPr bwMode="auto">
          <a:xfrm>
            <a:off x="3708400" y="2787650"/>
            <a:ext cx="11176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1-d tree</a:t>
            </a:r>
          </a:p>
        </p:txBody>
      </p:sp>
      <p:sp>
        <p:nvSpPr>
          <p:cNvPr id="48141" name="Rectangle 1037"/>
          <p:cNvSpPr>
            <a:spLocks noChangeArrowheads="1"/>
          </p:cNvSpPr>
          <p:nvPr/>
        </p:nvSpPr>
        <p:spPr bwMode="auto">
          <a:xfrm>
            <a:off x="838200" y="3238500"/>
            <a:ext cx="18700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/>
              <a:t> LH* </a:t>
            </a:r>
          </a:p>
          <a:p>
            <a:pPr algn="ctr"/>
            <a:r>
              <a:rPr lang="fr-FR"/>
              <a:t>DDH </a:t>
            </a:r>
          </a:p>
          <a:p>
            <a:pPr algn="ctr"/>
            <a:r>
              <a:rPr lang="fr-FR"/>
              <a:t>Breitbart &amp; al</a:t>
            </a:r>
          </a:p>
        </p:txBody>
      </p:sp>
      <p:grpSp>
        <p:nvGrpSpPr>
          <p:cNvPr id="48142" name="Group 1038"/>
          <p:cNvGrpSpPr>
            <a:grpSpLocks/>
          </p:cNvGrpSpPr>
          <p:nvPr/>
        </p:nvGrpSpPr>
        <p:grpSpPr bwMode="auto">
          <a:xfrm>
            <a:off x="4435475" y="3916363"/>
            <a:ext cx="2419350" cy="904875"/>
            <a:chOff x="2793" y="2467"/>
            <a:chExt cx="1525" cy="570"/>
          </a:xfrm>
        </p:grpSpPr>
        <p:sp>
          <p:nvSpPr>
            <p:cNvPr id="48145" name="Rectangle 1039"/>
            <p:cNvSpPr>
              <a:spLocks noChangeArrowheads="1"/>
            </p:cNvSpPr>
            <p:nvPr/>
          </p:nvSpPr>
          <p:spPr bwMode="auto">
            <a:xfrm>
              <a:off x="2902" y="2508"/>
              <a:ext cx="1329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2000"/>
                <a:t>RP* </a:t>
              </a:r>
            </a:p>
            <a:p>
              <a:pPr algn="ctr"/>
              <a:r>
                <a:rPr lang="fr-FR" sz="2000"/>
                <a:t>Kroll &amp; Widmayer</a:t>
              </a:r>
            </a:p>
          </p:txBody>
        </p:sp>
        <p:sp>
          <p:nvSpPr>
            <p:cNvPr id="48146" name="Oval 1040"/>
            <p:cNvSpPr>
              <a:spLocks noChangeArrowheads="1"/>
            </p:cNvSpPr>
            <p:nvPr/>
          </p:nvSpPr>
          <p:spPr bwMode="auto">
            <a:xfrm>
              <a:off x="2793" y="2467"/>
              <a:ext cx="1525" cy="57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8143" name="Rectangle 1041"/>
          <p:cNvSpPr>
            <a:spLocks noChangeArrowheads="1"/>
          </p:cNvSpPr>
          <p:nvPr/>
        </p:nvSpPr>
        <p:spPr bwMode="auto">
          <a:xfrm>
            <a:off x="3863975" y="819150"/>
            <a:ext cx="571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DS</a:t>
            </a:r>
          </a:p>
        </p:txBody>
      </p:sp>
      <p:sp>
        <p:nvSpPr>
          <p:cNvPr id="48144" name="Rectangle 1042"/>
          <p:cNvSpPr>
            <a:spLocks noChangeArrowheads="1"/>
          </p:cNvSpPr>
          <p:nvPr/>
        </p:nvSpPr>
        <p:spPr bwMode="auto">
          <a:xfrm>
            <a:off x="5835650" y="1319213"/>
            <a:ext cx="1181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Classics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B2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33475" y="28776"/>
            <a:ext cx="6838950" cy="582211"/>
          </a:xfrm>
        </p:spPr>
        <p:txBody>
          <a:bodyPr/>
          <a:lstStyle/>
          <a:p>
            <a:pPr>
              <a:defRPr/>
            </a:pPr>
            <a:r>
              <a:rPr lang="fr-FR" sz="3200" dirty="0"/>
              <a:t>Principales </a:t>
            </a:r>
            <a:r>
              <a:rPr lang="fr-FR" sz="3200" dirty="0" err="1" smtClean="0"/>
              <a:t>SDDSs</a:t>
            </a:r>
            <a:endParaRPr lang="fr-FR" sz="3200" dirty="0" smtClean="0"/>
          </a:p>
        </p:txBody>
      </p:sp>
      <p:sp>
        <p:nvSpPr>
          <p:cNvPr id="49155" name="Line 1027"/>
          <p:cNvSpPr>
            <a:spLocks noChangeShapeType="1"/>
          </p:cNvSpPr>
          <p:nvPr/>
        </p:nvSpPr>
        <p:spPr bwMode="auto">
          <a:xfrm>
            <a:off x="4641850" y="1377950"/>
            <a:ext cx="3949700" cy="292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1028"/>
          <p:cNvSpPr>
            <a:spLocks noChangeShapeType="1"/>
          </p:cNvSpPr>
          <p:nvPr/>
        </p:nvSpPr>
        <p:spPr bwMode="auto">
          <a:xfrm>
            <a:off x="3302000" y="2325688"/>
            <a:ext cx="2047875" cy="154146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Oval 1029"/>
          <p:cNvSpPr>
            <a:spLocks noChangeArrowheads="1"/>
          </p:cNvSpPr>
          <p:nvPr/>
        </p:nvSpPr>
        <p:spPr bwMode="auto">
          <a:xfrm>
            <a:off x="4413250" y="1149350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58" name="Oval 1030"/>
          <p:cNvSpPr>
            <a:spLocks noChangeArrowheads="1"/>
          </p:cNvSpPr>
          <p:nvPr/>
        </p:nvSpPr>
        <p:spPr bwMode="auto">
          <a:xfrm>
            <a:off x="3149600" y="2020888"/>
            <a:ext cx="3683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59" name="Line 1031"/>
          <p:cNvSpPr>
            <a:spLocks noChangeShapeType="1"/>
          </p:cNvSpPr>
          <p:nvPr/>
        </p:nvSpPr>
        <p:spPr bwMode="auto">
          <a:xfrm flipV="1">
            <a:off x="3432175" y="1462088"/>
            <a:ext cx="1054100" cy="622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Line 1032"/>
          <p:cNvSpPr>
            <a:spLocks noChangeShapeType="1"/>
          </p:cNvSpPr>
          <p:nvPr/>
        </p:nvSpPr>
        <p:spPr bwMode="auto">
          <a:xfrm flipH="1">
            <a:off x="1460500" y="2325688"/>
            <a:ext cx="1765300" cy="1206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1" name="Rectangle 1033"/>
          <p:cNvSpPr>
            <a:spLocks noChangeArrowheads="1"/>
          </p:cNvSpPr>
          <p:nvPr/>
        </p:nvSpPr>
        <p:spPr bwMode="auto">
          <a:xfrm>
            <a:off x="2225675" y="2449513"/>
            <a:ext cx="809625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Hash</a:t>
            </a:r>
          </a:p>
        </p:txBody>
      </p:sp>
      <p:sp>
        <p:nvSpPr>
          <p:cNvPr id="49162" name="Rectangle 1034"/>
          <p:cNvSpPr>
            <a:spLocks noChangeArrowheads="1"/>
          </p:cNvSpPr>
          <p:nvPr/>
        </p:nvSpPr>
        <p:spPr bwMode="auto">
          <a:xfrm>
            <a:off x="2803525" y="1249363"/>
            <a:ext cx="962025" cy="7286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 b="1">
                <a:solidFill>
                  <a:schemeClr val="tx2"/>
                </a:solidFill>
              </a:rPr>
              <a:t>SDDS</a:t>
            </a:r>
          </a:p>
          <a:p>
            <a:pPr algn="ctr"/>
            <a:r>
              <a:rPr lang="fr-FR" sz="1800" b="1"/>
              <a:t>(1993)</a:t>
            </a:r>
          </a:p>
        </p:txBody>
      </p:sp>
      <p:sp useBgFill="1">
        <p:nvSpPr>
          <p:cNvPr id="49163" name="AutoShape 1035"/>
          <p:cNvSpPr>
            <a:spLocks noChangeArrowheads="1"/>
          </p:cNvSpPr>
          <p:nvPr/>
        </p:nvSpPr>
        <p:spPr bwMode="auto">
          <a:xfrm>
            <a:off x="654050" y="3182938"/>
            <a:ext cx="2263775" cy="1300162"/>
          </a:xfrm>
          <a:prstGeom prst="octagon">
            <a:avLst>
              <a:gd name="adj" fmla="val 29282"/>
            </a:avLst>
          </a:prstGeom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9164" name="Rectangle 1036"/>
          <p:cNvSpPr>
            <a:spLocks noChangeArrowheads="1"/>
          </p:cNvSpPr>
          <p:nvPr/>
        </p:nvSpPr>
        <p:spPr bwMode="auto">
          <a:xfrm>
            <a:off x="3708400" y="2787650"/>
            <a:ext cx="11176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1-d tree</a:t>
            </a:r>
          </a:p>
        </p:txBody>
      </p:sp>
      <p:sp>
        <p:nvSpPr>
          <p:cNvPr id="49165" name="Rectangle 1037"/>
          <p:cNvSpPr>
            <a:spLocks noChangeArrowheads="1"/>
          </p:cNvSpPr>
          <p:nvPr/>
        </p:nvSpPr>
        <p:spPr bwMode="auto">
          <a:xfrm>
            <a:off x="838200" y="3238500"/>
            <a:ext cx="1870075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fr-FR"/>
              <a:t> LH* </a:t>
            </a:r>
          </a:p>
          <a:p>
            <a:pPr algn="ctr"/>
            <a:r>
              <a:rPr lang="fr-FR"/>
              <a:t>DDH </a:t>
            </a:r>
          </a:p>
          <a:p>
            <a:pPr algn="ctr"/>
            <a:r>
              <a:rPr lang="fr-FR"/>
              <a:t>Breitbart &amp; al</a:t>
            </a:r>
          </a:p>
        </p:txBody>
      </p:sp>
      <p:sp>
        <p:nvSpPr>
          <p:cNvPr id="49166" name="Line 1038"/>
          <p:cNvSpPr>
            <a:spLocks noChangeShapeType="1"/>
          </p:cNvSpPr>
          <p:nvPr/>
        </p:nvSpPr>
        <p:spPr bwMode="auto">
          <a:xfrm>
            <a:off x="3454400" y="2325688"/>
            <a:ext cx="4181475" cy="6318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7" name="Group 1039"/>
          <p:cNvGrpSpPr>
            <a:grpSpLocks/>
          </p:cNvGrpSpPr>
          <p:nvPr/>
        </p:nvGrpSpPr>
        <p:grpSpPr bwMode="auto">
          <a:xfrm>
            <a:off x="4435475" y="3916363"/>
            <a:ext cx="2419350" cy="904875"/>
            <a:chOff x="2793" y="2467"/>
            <a:chExt cx="1525" cy="570"/>
          </a:xfrm>
        </p:grpSpPr>
        <p:sp>
          <p:nvSpPr>
            <p:cNvPr id="49174" name="Rectangle 1040"/>
            <p:cNvSpPr>
              <a:spLocks noChangeArrowheads="1"/>
            </p:cNvSpPr>
            <p:nvPr/>
          </p:nvSpPr>
          <p:spPr bwMode="auto">
            <a:xfrm>
              <a:off x="2902" y="2508"/>
              <a:ext cx="1329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fr-FR" sz="2000"/>
                <a:t>RP* </a:t>
              </a:r>
            </a:p>
            <a:p>
              <a:pPr algn="ctr"/>
              <a:r>
                <a:rPr lang="fr-FR" sz="2000"/>
                <a:t>Kroll &amp; Widmayer</a:t>
              </a:r>
            </a:p>
          </p:txBody>
        </p:sp>
        <p:sp>
          <p:nvSpPr>
            <p:cNvPr id="49175" name="Oval 1041"/>
            <p:cNvSpPr>
              <a:spLocks noChangeArrowheads="1"/>
            </p:cNvSpPr>
            <p:nvPr/>
          </p:nvSpPr>
          <p:spPr bwMode="auto">
            <a:xfrm>
              <a:off x="2793" y="2467"/>
              <a:ext cx="1525" cy="570"/>
            </a:xfrm>
            <a:prstGeom prst="ellips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9168" name="Rectangle 1042"/>
          <p:cNvSpPr>
            <a:spLocks noChangeArrowheads="1"/>
          </p:cNvSpPr>
          <p:nvPr/>
        </p:nvSpPr>
        <p:spPr bwMode="auto">
          <a:xfrm>
            <a:off x="5041900" y="2432050"/>
            <a:ext cx="1308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i="1">
                <a:solidFill>
                  <a:srgbClr val="00DFCA"/>
                </a:solidFill>
              </a:rPr>
              <a:t>m</a:t>
            </a:r>
            <a:r>
              <a:rPr lang="fr-FR">
                <a:solidFill>
                  <a:srgbClr val="00DFCA"/>
                </a:solidFill>
              </a:rPr>
              <a:t>-d trees</a:t>
            </a:r>
          </a:p>
        </p:txBody>
      </p:sp>
      <p:grpSp>
        <p:nvGrpSpPr>
          <p:cNvPr id="49169" name="Group 1043"/>
          <p:cNvGrpSpPr>
            <a:grpSpLocks/>
          </p:cNvGrpSpPr>
          <p:nvPr/>
        </p:nvGrpSpPr>
        <p:grpSpPr bwMode="auto">
          <a:xfrm>
            <a:off x="7264400" y="2916238"/>
            <a:ext cx="1368425" cy="741362"/>
            <a:chOff x="4576" y="1837"/>
            <a:chExt cx="862" cy="467"/>
          </a:xfrm>
        </p:grpSpPr>
        <p:sp>
          <p:nvSpPr>
            <p:cNvPr id="49172" name="Rectangle 1044"/>
            <p:cNvSpPr>
              <a:spLocks noChangeArrowheads="1"/>
            </p:cNvSpPr>
            <p:nvPr/>
          </p:nvSpPr>
          <p:spPr bwMode="auto">
            <a:xfrm>
              <a:off x="4669" y="1864"/>
              <a:ext cx="708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ctr"/>
              <a:r>
                <a:rPr lang="fr-FR" sz="2000"/>
                <a:t>k-RP*</a:t>
              </a:r>
            </a:p>
            <a:p>
              <a:pPr algn="ctr"/>
              <a:r>
                <a:rPr lang="fr-FR" sz="2000"/>
                <a:t>dPi-tree </a:t>
              </a:r>
            </a:p>
          </p:txBody>
        </p:sp>
        <p:sp>
          <p:nvSpPr>
            <p:cNvPr id="49173" name="Oval 1045"/>
            <p:cNvSpPr>
              <a:spLocks noChangeArrowheads="1"/>
            </p:cNvSpPr>
            <p:nvPr/>
          </p:nvSpPr>
          <p:spPr bwMode="auto">
            <a:xfrm>
              <a:off x="4576" y="1837"/>
              <a:ext cx="862" cy="467"/>
            </a:xfrm>
            <a:prstGeom prst="ellipse">
              <a:avLst/>
            </a:prstGeom>
            <a:noFill/>
            <a:ln w="50800">
              <a:solidFill>
                <a:srgbClr val="00DFC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49170" name="Rectangle 1046"/>
          <p:cNvSpPr>
            <a:spLocks noChangeArrowheads="1"/>
          </p:cNvSpPr>
          <p:nvPr/>
        </p:nvSpPr>
        <p:spPr bwMode="auto">
          <a:xfrm>
            <a:off x="3863975" y="819150"/>
            <a:ext cx="5715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 b="1">
                <a:solidFill>
                  <a:schemeClr val="tx2"/>
                </a:solidFill>
              </a:rPr>
              <a:t>DS</a:t>
            </a:r>
          </a:p>
        </p:txBody>
      </p:sp>
      <p:sp>
        <p:nvSpPr>
          <p:cNvPr id="49171" name="Rectangle 1047"/>
          <p:cNvSpPr>
            <a:spLocks noChangeArrowheads="1"/>
          </p:cNvSpPr>
          <p:nvPr/>
        </p:nvSpPr>
        <p:spPr bwMode="auto">
          <a:xfrm>
            <a:off x="5835650" y="1319213"/>
            <a:ext cx="1181100" cy="45402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fr-FR"/>
              <a:t>Classics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vidlns">
  <a:themeElements>
    <a:clrScheme name="">
      <a:dk1>
        <a:srgbClr val="474747"/>
      </a:dk1>
      <a:lt1>
        <a:srgbClr val="FFFFFF"/>
      </a:lt1>
      <a:dk2>
        <a:srgbClr val="919191"/>
      </a:dk2>
      <a:lt2>
        <a:srgbClr val="FFDE06"/>
      </a:lt2>
      <a:accent1>
        <a:srgbClr val="FE9B03"/>
      </a:accent1>
      <a:accent2>
        <a:srgbClr val="FC0128"/>
      </a:accent2>
      <a:accent3>
        <a:srgbClr val="C7C7C7"/>
      </a:accent3>
      <a:accent4>
        <a:srgbClr val="DADADA"/>
      </a:accent4>
      <a:accent5>
        <a:srgbClr val="FECBAA"/>
      </a:accent5>
      <a:accent6>
        <a:srgbClr val="E40123"/>
      </a:accent6>
      <a:hlink>
        <a:srgbClr val="DC0081"/>
      </a:hlink>
      <a:folHlink>
        <a:srgbClr val="676767"/>
      </a:folHlink>
    </a:clrScheme>
    <a:fontScheme name="vividl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ividl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vidln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vidln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0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1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2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3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4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5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033CC"/>
    </a:dk2>
    <a:lt2>
      <a:srgbClr val="FFDE06"/>
    </a:lt2>
    <a:accent1>
      <a:srgbClr val="FE9B03"/>
    </a:accent1>
    <a:accent2>
      <a:srgbClr val="FC0128"/>
    </a:accent2>
    <a:accent3>
      <a:srgbClr val="AAADE2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6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2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3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4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5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6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7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8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79.xml><?xml version="1.0" encoding="utf-8"?>
<a:themeOverride xmlns:a="http://schemas.openxmlformats.org/drawingml/2006/main">
  <a:clrScheme name="">
    <a:dk1>
      <a:srgbClr val="000066"/>
    </a:dk1>
    <a:lt1>
      <a:srgbClr val="A0FCF1"/>
    </a:lt1>
    <a:dk2>
      <a:srgbClr val="FFDE06"/>
    </a:dk2>
    <a:lt2>
      <a:srgbClr val="474747"/>
    </a:lt2>
    <a:accent1>
      <a:srgbClr val="5454F8"/>
    </a:accent1>
    <a:accent2>
      <a:srgbClr val="FC0128"/>
    </a:accent2>
    <a:accent3>
      <a:srgbClr val="CDFDF7"/>
    </a:accent3>
    <a:accent4>
      <a:srgbClr val="000056"/>
    </a:accent4>
    <a:accent5>
      <a:srgbClr val="B3B3FB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8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1E0DFD"/>
    </a:dk2>
    <a:lt2>
      <a:srgbClr val="FFDE06"/>
    </a:lt2>
    <a:accent1>
      <a:srgbClr val="FE9B03"/>
    </a:accent1>
    <a:accent2>
      <a:srgbClr val="FC0128"/>
    </a:accent2>
    <a:accent3>
      <a:srgbClr val="ABAAFE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1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2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3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9294FA"/>
    </a:dk2>
    <a:lt2>
      <a:srgbClr val="FFDE06"/>
    </a:lt2>
    <a:accent1>
      <a:srgbClr val="FE9B03"/>
    </a:accent1>
    <a:accent2>
      <a:srgbClr val="FC0128"/>
    </a:accent2>
    <a:accent3>
      <a:srgbClr val="C7C8FC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4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352BF7"/>
    </a:dk2>
    <a:lt2>
      <a:srgbClr val="FFDE06"/>
    </a:lt2>
    <a:accent1>
      <a:srgbClr val="FE9B03"/>
    </a:accent1>
    <a:accent2>
      <a:srgbClr val="FC0128"/>
    </a:accent2>
    <a:accent3>
      <a:srgbClr val="AEAC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5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6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4C30F6"/>
    </a:dk2>
    <a:lt2>
      <a:srgbClr val="FFDE06"/>
    </a:lt2>
    <a:accent1>
      <a:srgbClr val="FE9B03"/>
    </a:accent1>
    <a:accent2>
      <a:srgbClr val="FC0128"/>
    </a:accent2>
    <a:accent3>
      <a:srgbClr val="B2ADFA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7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888BF8"/>
    </a:dk2>
    <a:lt2>
      <a:srgbClr val="FFDE06"/>
    </a:lt2>
    <a:accent1>
      <a:srgbClr val="FE9B03"/>
    </a:accent1>
    <a:accent2>
      <a:srgbClr val="FC0128"/>
    </a:accent2>
    <a:accent3>
      <a:srgbClr val="C3C4FB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8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0D13F5"/>
    </a:dk2>
    <a:lt2>
      <a:srgbClr val="FFDE06"/>
    </a:lt2>
    <a:accent1>
      <a:srgbClr val="FE9B03"/>
    </a:accent1>
    <a:accent2>
      <a:srgbClr val="FC0128"/>
    </a:accent2>
    <a:accent3>
      <a:srgbClr val="AAAAF9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0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1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2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3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4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5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6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7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8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ppt/theme/themeOverride99.xml><?xml version="1.0" encoding="utf-8"?>
<a:themeOverride xmlns:a="http://schemas.openxmlformats.org/drawingml/2006/main">
  <a:clrScheme name="">
    <a:dk1>
      <a:srgbClr val="474747"/>
    </a:dk1>
    <a:lt1>
      <a:srgbClr val="FFFFFF"/>
    </a:lt1>
    <a:dk2>
      <a:srgbClr val="513DE5"/>
    </a:dk2>
    <a:lt2>
      <a:srgbClr val="FFDE06"/>
    </a:lt2>
    <a:accent1>
      <a:srgbClr val="FE9B03"/>
    </a:accent1>
    <a:accent2>
      <a:srgbClr val="FC0128"/>
    </a:accent2>
    <a:accent3>
      <a:srgbClr val="B3AFF0"/>
    </a:accent3>
    <a:accent4>
      <a:srgbClr val="DADADA"/>
    </a:accent4>
    <a:accent5>
      <a:srgbClr val="FECBAA"/>
    </a:accent5>
    <a:accent6>
      <a:srgbClr val="E40123"/>
    </a:accent6>
    <a:hlink>
      <a:srgbClr val="DC0081"/>
    </a:hlink>
    <a:folHlink>
      <a:srgbClr val="67676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c:\msoffice\powerpnt\template\sldshow\vividlns.ppt</Template>
  <TotalTime>40373</TotalTime>
  <Pages>84</Pages>
  <Words>7864</Words>
  <Application>Microsoft Office PowerPoint</Application>
  <PresentationFormat>Affichage à l'écran (4:3)</PresentationFormat>
  <Paragraphs>1788</Paragraphs>
  <Slides>220</Slides>
  <Notes>219</Notes>
  <HiddenSlides>1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220</vt:i4>
      </vt:variant>
    </vt:vector>
  </HeadingPairs>
  <TitlesOfParts>
    <vt:vector size="224" baseType="lpstr">
      <vt:lpstr>vividlns</vt:lpstr>
      <vt:lpstr>Document</vt:lpstr>
      <vt:lpstr>Feuille de calcul</vt:lpstr>
      <vt:lpstr>Graphique</vt:lpstr>
      <vt:lpstr>Bases de Données Cloud   « Cloud  Databases » </vt:lpstr>
      <vt:lpstr>Clouds </vt:lpstr>
      <vt:lpstr>Clouds </vt:lpstr>
      <vt:lpstr>Clouds </vt:lpstr>
      <vt:lpstr>Clouds </vt:lpstr>
      <vt:lpstr>Clouds </vt:lpstr>
      <vt:lpstr>Clouds </vt:lpstr>
      <vt:lpstr>Clouds </vt:lpstr>
      <vt:lpstr>Clouds </vt:lpstr>
      <vt:lpstr>Clouds </vt:lpstr>
      <vt:lpstr>Clouds </vt:lpstr>
      <vt:lpstr>Clouds</vt:lpstr>
      <vt:lpstr>Clouds </vt:lpstr>
      <vt:lpstr>Pourquoi ce Cours</vt:lpstr>
      <vt:lpstr> Pour Qui ce Cours</vt:lpstr>
      <vt:lpstr>Pour Qui ce Cours</vt:lpstr>
      <vt:lpstr>Pour Qui ce Cours</vt:lpstr>
      <vt:lpstr>Contenu de cours </vt:lpstr>
      <vt:lpstr>Contenu de cours </vt:lpstr>
      <vt:lpstr>Contenu de cours </vt:lpstr>
      <vt:lpstr>Contenu de cours </vt:lpstr>
      <vt:lpstr>Contenu de cours </vt:lpstr>
      <vt:lpstr>Support du cours </vt:lpstr>
      <vt:lpstr>Support du cours </vt:lpstr>
      <vt:lpstr>Support du cours </vt:lpstr>
      <vt:lpstr>Support du cours </vt:lpstr>
      <vt:lpstr>Support du cours </vt:lpstr>
      <vt:lpstr>Concepts Généraux</vt:lpstr>
      <vt:lpstr>Structures de Données Distribuées et Scalables</vt:lpstr>
      <vt:lpstr>Structures de Données Distribuées et Scalables</vt:lpstr>
      <vt:lpstr>Structures de Données Distribuées et Scalables</vt:lpstr>
      <vt:lpstr>Scalabilité de Grandes BDs</vt:lpstr>
      <vt:lpstr>BD Cloud  (BDC) Définition Théorique </vt:lpstr>
      <vt:lpstr>BD Cloud  (BDC) Définition Théorique : Exemples </vt:lpstr>
      <vt:lpstr>BD Cloud  (BDC)</vt:lpstr>
      <vt:lpstr>BD Cloud   Définition pragmatique </vt:lpstr>
      <vt:lpstr>BD Cloud  Définition pragmatique </vt:lpstr>
      <vt:lpstr>BD Cloud  Définition pragmatique </vt:lpstr>
      <vt:lpstr>Retour sur les SDDSs</vt:lpstr>
      <vt:lpstr>Structures de Données Distribuées et Scalables</vt:lpstr>
      <vt:lpstr>Structures de Données Distribuées et Scalables</vt:lpstr>
      <vt:lpstr>SDDSs : Ce que l’on sait faire</vt:lpstr>
      <vt:lpstr>SDDSs : Ce que l’on sait faire</vt:lpstr>
      <vt:lpstr>SDDSs : Ce que l’on sait faire</vt:lpstr>
      <vt:lpstr>SDDSs : Ce que l’on sait faire</vt:lpstr>
      <vt:lpstr>SDDSs : Ce que l’on ne sait pas bien faire</vt:lpstr>
      <vt:lpstr>Un multiordinateur (cloud)</vt:lpstr>
      <vt:lpstr>Un multiordinateur</vt:lpstr>
      <vt:lpstr>Pourquoi des multiordinateurs ?</vt:lpstr>
      <vt:lpstr>Pourquoi des multiordinateurs ?</vt:lpstr>
      <vt:lpstr>Pourquoi des multiordinateurs ?</vt:lpstr>
      <vt:lpstr>Distance à l'info (ex. de Jim Gray, cours à UC Berkeley 1992,  MAJ  2009)</vt:lpstr>
      <vt:lpstr>Situation 2011</vt:lpstr>
      <vt:lpstr>Dimensions de la scalabilité (vue client)</vt:lpstr>
      <vt:lpstr>Dimensions de la scalabilité (vue client, spécifique SDDS)</vt:lpstr>
      <vt:lpstr>Dimensions de la scalabilité (vue client)</vt:lpstr>
      <vt:lpstr>Amdahl’s Law </vt:lpstr>
      <vt:lpstr>Amdahl’s Law </vt:lpstr>
      <vt:lpstr>Applications de clouds</vt:lpstr>
      <vt:lpstr>Autres terminologies  à la mode</vt:lpstr>
      <vt:lpstr>Autres terminologies  à la mode</vt:lpstr>
      <vt:lpstr>Une Image Vaut Mille Mots</vt:lpstr>
      <vt:lpstr>Autres terminologies  à la mode</vt:lpstr>
      <vt:lpstr>Autres terminologies  à la mode</vt:lpstr>
      <vt:lpstr>Autres terminologies  à la mode</vt:lpstr>
      <vt:lpstr>PaaS Azure</vt:lpstr>
      <vt:lpstr>PaaS Azure</vt:lpstr>
      <vt:lpstr>Autres terminologies  à la mode</vt:lpstr>
      <vt:lpstr>Autres terminologies  à la mode</vt:lpstr>
      <vt:lpstr>GemFire</vt:lpstr>
      <vt:lpstr>SoftLayer (pub Google 15/1/12)</vt:lpstr>
      <vt:lpstr>SoftLayer (pub 15/1/12)</vt:lpstr>
      <vt:lpstr>Problèmes de conception</vt:lpstr>
      <vt:lpstr>Un cloud (multiordinateur)</vt:lpstr>
      <vt:lpstr>Un cloud (multiordinateur)</vt:lpstr>
      <vt:lpstr>Une SD classique</vt:lpstr>
      <vt:lpstr>Transposition sur un cloud</vt:lpstr>
      <vt:lpstr>Une SDDS: axiomes généraux</vt:lpstr>
      <vt:lpstr>Une SDDS: axiomes généraux</vt:lpstr>
      <vt:lpstr>Une SDDS: axiomes généraux</vt:lpstr>
      <vt:lpstr>Une SDDS: axiomes généraux</vt:lpstr>
      <vt:lpstr>Une SDDS: axiomes généraux</vt:lpstr>
      <vt:lpstr>Une SDDS: axiomes généraux</vt:lpstr>
      <vt:lpstr>Contraintes</vt:lpstr>
      <vt:lpstr>Une SDDS</vt:lpstr>
      <vt:lpstr>Une SDDS</vt:lpstr>
      <vt:lpstr>Une SDDS</vt:lpstr>
      <vt:lpstr>Une SDDS</vt:lpstr>
      <vt:lpstr>Une SDDS</vt:lpstr>
      <vt:lpstr>Une SDDS</vt:lpstr>
      <vt:lpstr>Une SDDS</vt:lpstr>
      <vt:lpstr>Une SDDS</vt:lpstr>
      <vt:lpstr>Une SDDS</vt:lpstr>
      <vt:lpstr>Une SDDS</vt:lpstr>
      <vt:lpstr>Une SDDS: axiomes généraux</vt:lpstr>
      <vt:lpstr>Principales SDDSs Connues</vt:lpstr>
      <vt:lpstr>Principales SDDSs Connues</vt:lpstr>
      <vt:lpstr>Principales SDDSs Connues</vt:lpstr>
      <vt:lpstr>Principales SDDSs</vt:lpstr>
      <vt:lpstr>Principales SDDSs</vt:lpstr>
      <vt:lpstr>Principales SDDSs</vt:lpstr>
      <vt:lpstr>Principales SDDSs</vt:lpstr>
      <vt:lpstr>Références aux SDDS (1/2013)</vt:lpstr>
      <vt:lpstr>Références aux SDDS (1/2012)</vt:lpstr>
      <vt:lpstr>Références aux SDDS (01/2011)</vt:lpstr>
      <vt:lpstr>Références aux SDDS (01/2013)</vt:lpstr>
      <vt:lpstr>Références aux SDDS (01/2012)</vt:lpstr>
      <vt:lpstr>LH*</vt:lpstr>
      <vt:lpstr>LH*</vt:lpstr>
      <vt:lpstr>LH*</vt:lpstr>
      <vt:lpstr>LH*</vt:lpstr>
      <vt:lpstr>Rappel sur LH</vt:lpstr>
      <vt:lpstr>Rappel sur LH</vt:lpstr>
      <vt:lpstr>Rappel sur LH</vt:lpstr>
      <vt:lpstr>Rappel sur LH</vt:lpstr>
      <vt:lpstr>Evolution de fichier</vt:lpstr>
      <vt:lpstr>Evolution de fichier</vt:lpstr>
      <vt:lpstr>Evolution de fichier</vt:lpstr>
      <vt:lpstr>Evolution de fichier</vt:lpstr>
      <vt:lpstr>Evolution de fichier</vt:lpstr>
      <vt:lpstr>Evolution de fichier</vt:lpstr>
      <vt:lpstr>Evolution de fichier</vt:lpstr>
      <vt:lpstr>Evolution de fichier</vt:lpstr>
      <vt:lpstr>Evolution de fichier</vt:lpstr>
      <vt:lpstr>LH : Algorithme d'adressage</vt:lpstr>
      <vt:lpstr>LH* : Propriété Basique de LH</vt:lpstr>
      <vt:lpstr>LH* : Structure globale</vt:lpstr>
      <vt:lpstr>LH* : Structure globale</vt:lpstr>
      <vt:lpstr>LH* : Structure globale</vt:lpstr>
      <vt:lpstr>LH* : Structure globale</vt:lpstr>
      <vt:lpstr>LH* : Adressage par clé</vt:lpstr>
      <vt:lpstr>LH* : Adressage par clé</vt:lpstr>
      <vt:lpstr>LH* : Adressage par clé</vt:lpstr>
      <vt:lpstr>LH* : structure de fichier distribué</vt:lpstr>
      <vt:lpstr>LH* : éclatement</vt:lpstr>
      <vt:lpstr>LH* : éclatement</vt:lpstr>
      <vt:lpstr>LH* : éclatement</vt:lpstr>
      <vt:lpstr>LH* : éclatement</vt:lpstr>
      <vt:lpstr>LH* : éclatement</vt:lpstr>
      <vt:lpstr>LH* : adressage</vt:lpstr>
      <vt:lpstr>LH* : adressage</vt:lpstr>
      <vt:lpstr>LH* : adressage</vt:lpstr>
      <vt:lpstr>LH* : adressage</vt:lpstr>
      <vt:lpstr>LH* : adressage</vt:lpstr>
      <vt:lpstr>LH* : adressage</vt:lpstr>
      <vt:lpstr>LH* : adressage</vt:lpstr>
      <vt:lpstr>LH* : adressage</vt:lpstr>
      <vt:lpstr>LH* : adressage</vt:lpstr>
      <vt:lpstr>Adressage LH*</vt:lpstr>
      <vt:lpstr>Ajustement d'image</vt:lpstr>
      <vt:lpstr>Ajustement d'image</vt:lpstr>
      <vt:lpstr>Ajustement d'image</vt:lpstr>
      <vt:lpstr>Ajustement d'image</vt:lpstr>
      <vt:lpstr>Ajustement d'image : IA3</vt:lpstr>
      <vt:lpstr>Ajustement d'image</vt:lpstr>
      <vt:lpstr>Ajustement d'image : IA4 ?</vt:lpstr>
      <vt:lpstr>Performance d’adressage d’une SDDS</vt:lpstr>
      <vt:lpstr>Performance d’adressage d’une SDDS</vt:lpstr>
      <vt:lpstr>Performance d’adressage d’une SDDS</vt:lpstr>
      <vt:lpstr>Résultat Global </vt:lpstr>
      <vt:lpstr>Résultat</vt:lpstr>
      <vt:lpstr>Allocation de sites (nœuds)</vt:lpstr>
      <vt:lpstr>Allocation de sites</vt:lpstr>
      <vt:lpstr>Table statique</vt:lpstr>
      <vt:lpstr>Allocation de sites</vt:lpstr>
      <vt:lpstr>Allocation de sites</vt:lpstr>
      <vt:lpstr>Propagation des adresses de sites</vt:lpstr>
      <vt:lpstr>Propagation des adresses de sites</vt:lpstr>
      <vt:lpstr>Propagation des adresses de sites</vt:lpstr>
      <vt:lpstr>Propagation des adresses de sites</vt:lpstr>
      <vt:lpstr>Propagation des adresses de sites</vt:lpstr>
      <vt:lpstr>Propagation des adresses de sites</vt:lpstr>
      <vt:lpstr>Scan</vt:lpstr>
      <vt:lpstr>Scan</vt:lpstr>
      <vt:lpstr>Scan</vt:lpstr>
      <vt:lpstr>Scan</vt:lpstr>
      <vt:lpstr>Scan</vt:lpstr>
      <vt:lpstr>Scans</vt:lpstr>
      <vt:lpstr>Présentation PowerPoint</vt:lpstr>
      <vt:lpstr>Présentation PowerPoint</vt:lpstr>
      <vt:lpstr>Présentation PowerPoint</vt:lpstr>
      <vt:lpstr>LH* Scan (Map Unicast : Client)</vt:lpstr>
      <vt:lpstr>LH* Scan (Map Unicast : Serveurs)</vt:lpstr>
      <vt:lpstr>LH* Scan (Map Unicast : Serveurs)</vt:lpstr>
      <vt:lpstr>Performance de Scan d’une SDDS</vt:lpstr>
      <vt:lpstr>LH* Scan (Map) Alternatif </vt:lpstr>
      <vt:lpstr>LH* Scan (Map) Alternatif</vt:lpstr>
      <vt:lpstr>Terminaison d'un Scan (Phase Reduce) (multicast ou unicast)</vt:lpstr>
      <vt:lpstr>Terminaison d'un Scan (Phase Reduce) (multicast ou unicast)</vt:lpstr>
      <vt:lpstr>Terminaison d'un Scan (Phase Reduce) (multicast ou unicast)</vt:lpstr>
      <vt:lpstr>Terminaison d'une Réponse Directe au Client</vt:lpstr>
      <vt:lpstr>Terminaison d'un Scan à Réponse Directe au Client</vt:lpstr>
      <vt:lpstr>LH* : Solution Déterministe Générale </vt:lpstr>
      <vt:lpstr>Exécution d'un Scan (TCP/IP)</vt:lpstr>
      <vt:lpstr>Exécution d'un Scan (TCP/IP)</vt:lpstr>
      <vt:lpstr>Exécution d'un Scan</vt:lpstr>
      <vt:lpstr>Stratégie 3 : Protocole de Terminaison</vt:lpstr>
      <vt:lpstr>Re: Performances d'accès d'une SDDS</vt:lpstr>
      <vt:lpstr>Présentation PowerPoint</vt:lpstr>
      <vt:lpstr>Présentation PowerPoint</vt:lpstr>
      <vt:lpstr>Présentation PowerPoint</vt:lpstr>
      <vt:lpstr>Présentation PowerPoint</vt:lpstr>
      <vt:lpstr>Travaux à Dauphine (CERIA)</vt:lpstr>
      <vt:lpstr>Travaux à Dauphine (CERIA)</vt:lpstr>
      <vt:lpstr>SDDS-2000etc : global architecture </vt:lpstr>
      <vt:lpstr>SDDS-2000etc : Client Architecture </vt:lpstr>
      <vt:lpstr>SDDS-2000etc : Server Architecture </vt:lpstr>
      <vt:lpstr>Présentation PowerPoint</vt:lpstr>
      <vt:lpstr>File creation time</vt:lpstr>
      <vt:lpstr>Insert Time</vt:lpstr>
      <vt:lpstr>Search Time</vt:lpstr>
      <vt:lpstr>Conclusion</vt:lpstr>
      <vt:lpstr>Conclusion</vt:lpstr>
      <vt:lpstr>Conclusion</vt:lpstr>
      <vt:lpstr>Conclusion</vt:lpstr>
      <vt:lpstr>Conclusion</vt:lpstr>
      <vt:lpstr>Conclusion</vt:lpstr>
      <vt:lpstr>Conclusion</vt:lpstr>
      <vt:lpstr>FIN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Structures de Données Scalables et Distribuées</dc:title>
  <dc:creator>litwin</dc:creator>
  <dc:description>spell OK</dc:description>
  <cp:lastModifiedBy>Wit</cp:lastModifiedBy>
  <cp:revision>553</cp:revision>
  <cp:lastPrinted>2012-01-16T09:02:22Z</cp:lastPrinted>
  <dcterms:created xsi:type="dcterms:W3CDTF">1995-01-22T15:53:10Z</dcterms:created>
  <dcterms:modified xsi:type="dcterms:W3CDTF">2013-01-27T21:50:22Z</dcterms:modified>
</cp:coreProperties>
</file>