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2.xml" ContentType="application/vnd.openxmlformats-officedocument.presentationml.tags+xml"/>
  <Override PartName="/ppt/notesSlides/notesSlide25.xml" ContentType="application/vnd.openxmlformats-officedocument.presentationml.notesSlide+xml"/>
  <Override PartName="/ppt/tags/tag3.xml" ContentType="application/vnd.openxmlformats-officedocument.presentationml.tags+xml"/>
  <Override PartName="/ppt/notesSlides/notesSlide26.xml" ContentType="application/vnd.openxmlformats-officedocument.presentationml.notesSlide+xml"/>
  <Override PartName="/ppt/tags/tag4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5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66"/>
  </p:notesMasterIdLst>
  <p:handoutMasterIdLst>
    <p:handoutMasterId r:id="rId167"/>
  </p:handoutMasterIdLst>
  <p:sldIdLst>
    <p:sldId id="517" r:id="rId2"/>
    <p:sldId id="518" r:id="rId3"/>
    <p:sldId id="519" r:id="rId4"/>
    <p:sldId id="520" r:id="rId5"/>
    <p:sldId id="685" r:id="rId6"/>
    <p:sldId id="521" r:id="rId7"/>
    <p:sldId id="522" r:id="rId8"/>
    <p:sldId id="523" r:id="rId9"/>
    <p:sldId id="686" r:id="rId10"/>
    <p:sldId id="687" r:id="rId11"/>
    <p:sldId id="723" r:id="rId12"/>
    <p:sldId id="690" r:id="rId13"/>
    <p:sldId id="689" r:id="rId14"/>
    <p:sldId id="691" r:id="rId15"/>
    <p:sldId id="692" r:id="rId16"/>
    <p:sldId id="693" r:id="rId17"/>
    <p:sldId id="701" r:id="rId18"/>
    <p:sldId id="695" r:id="rId19"/>
    <p:sldId id="694" r:id="rId20"/>
    <p:sldId id="696" r:id="rId21"/>
    <p:sldId id="674" r:id="rId22"/>
    <p:sldId id="672" r:id="rId23"/>
    <p:sldId id="673" r:id="rId24"/>
    <p:sldId id="683" r:id="rId25"/>
    <p:sldId id="524" r:id="rId26"/>
    <p:sldId id="525" r:id="rId27"/>
    <p:sldId id="526" r:id="rId28"/>
    <p:sldId id="527" r:id="rId29"/>
    <p:sldId id="528" r:id="rId30"/>
    <p:sldId id="529" r:id="rId31"/>
    <p:sldId id="530" r:id="rId32"/>
    <p:sldId id="531" r:id="rId33"/>
    <p:sldId id="532" r:id="rId34"/>
    <p:sldId id="533" r:id="rId35"/>
    <p:sldId id="534" r:id="rId36"/>
    <p:sldId id="535" r:id="rId37"/>
    <p:sldId id="536" r:id="rId38"/>
    <p:sldId id="537" r:id="rId39"/>
    <p:sldId id="538" r:id="rId40"/>
    <p:sldId id="722" r:id="rId41"/>
    <p:sldId id="539" r:id="rId42"/>
    <p:sldId id="540" r:id="rId43"/>
    <p:sldId id="541" r:id="rId44"/>
    <p:sldId id="542" r:id="rId45"/>
    <p:sldId id="543" r:id="rId46"/>
    <p:sldId id="544" r:id="rId47"/>
    <p:sldId id="545" r:id="rId48"/>
    <p:sldId id="546" r:id="rId49"/>
    <p:sldId id="547" r:id="rId50"/>
    <p:sldId id="548" r:id="rId51"/>
    <p:sldId id="549" r:id="rId52"/>
    <p:sldId id="550" r:id="rId53"/>
    <p:sldId id="551" r:id="rId54"/>
    <p:sldId id="552" r:id="rId55"/>
    <p:sldId id="553" r:id="rId56"/>
    <p:sldId id="554" r:id="rId57"/>
    <p:sldId id="555" r:id="rId58"/>
    <p:sldId id="556" r:id="rId59"/>
    <p:sldId id="557" r:id="rId60"/>
    <p:sldId id="558" r:id="rId61"/>
    <p:sldId id="559" r:id="rId62"/>
    <p:sldId id="560" r:id="rId63"/>
    <p:sldId id="561" r:id="rId64"/>
    <p:sldId id="562" r:id="rId65"/>
    <p:sldId id="563" r:id="rId66"/>
    <p:sldId id="564" r:id="rId67"/>
    <p:sldId id="565" r:id="rId68"/>
    <p:sldId id="566" r:id="rId69"/>
    <p:sldId id="567" r:id="rId70"/>
    <p:sldId id="568" r:id="rId71"/>
    <p:sldId id="569" r:id="rId72"/>
    <p:sldId id="570" r:id="rId73"/>
    <p:sldId id="571" r:id="rId74"/>
    <p:sldId id="572" r:id="rId75"/>
    <p:sldId id="573" r:id="rId76"/>
    <p:sldId id="574" r:id="rId77"/>
    <p:sldId id="677" r:id="rId78"/>
    <p:sldId id="679" r:id="rId79"/>
    <p:sldId id="678" r:id="rId80"/>
    <p:sldId id="575" r:id="rId81"/>
    <p:sldId id="576" r:id="rId82"/>
    <p:sldId id="577" r:id="rId83"/>
    <p:sldId id="578" r:id="rId84"/>
    <p:sldId id="579" r:id="rId85"/>
    <p:sldId id="580" r:id="rId86"/>
    <p:sldId id="581" r:id="rId87"/>
    <p:sldId id="582" r:id="rId88"/>
    <p:sldId id="583" r:id="rId89"/>
    <p:sldId id="584" r:id="rId90"/>
    <p:sldId id="585" r:id="rId91"/>
    <p:sldId id="586" r:id="rId92"/>
    <p:sldId id="587" r:id="rId93"/>
    <p:sldId id="588" r:id="rId94"/>
    <p:sldId id="589" r:id="rId95"/>
    <p:sldId id="590" r:id="rId96"/>
    <p:sldId id="591" r:id="rId97"/>
    <p:sldId id="592" r:id="rId98"/>
    <p:sldId id="593" r:id="rId99"/>
    <p:sldId id="594" r:id="rId100"/>
    <p:sldId id="595" r:id="rId101"/>
    <p:sldId id="596" r:id="rId102"/>
    <p:sldId id="597" r:id="rId103"/>
    <p:sldId id="598" r:id="rId104"/>
    <p:sldId id="721" r:id="rId105"/>
    <p:sldId id="599" r:id="rId106"/>
    <p:sldId id="600" r:id="rId107"/>
    <p:sldId id="601" r:id="rId108"/>
    <p:sldId id="602" r:id="rId109"/>
    <p:sldId id="603" r:id="rId110"/>
    <p:sldId id="726" r:id="rId111"/>
    <p:sldId id="605" r:id="rId112"/>
    <p:sldId id="606" r:id="rId113"/>
    <p:sldId id="607" r:id="rId114"/>
    <p:sldId id="608" r:id="rId115"/>
    <p:sldId id="609" r:id="rId116"/>
    <p:sldId id="610" r:id="rId117"/>
    <p:sldId id="611" r:id="rId118"/>
    <p:sldId id="612" r:id="rId119"/>
    <p:sldId id="613" r:id="rId120"/>
    <p:sldId id="614" r:id="rId121"/>
    <p:sldId id="615" r:id="rId122"/>
    <p:sldId id="616" r:id="rId123"/>
    <p:sldId id="617" r:id="rId124"/>
    <p:sldId id="618" r:id="rId125"/>
    <p:sldId id="619" r:id="rId126"/>
    <p:sldId id="620" r:id="rId127"/>
    <p:sldId id="621" r:id="rId128"/>
    <p:sldId id="622" r:id="rId129"/>
    <p:sldId id="623" r:id="rId130"/>
    <p:sldId id="724" r:id="rId131"/>
    <p:sldId id="725" r:id="rId132"/>
    <p:sldId id="624" r:id="rId133"/>
    <p:sldId id="625" r:id="rId134"/>
    <p:sldId id="626" r:id="rId135"/>
    <p:sldId id="627" r:id="rId136"/>
    <p:sldId id="628" r:id="rId137"/>
    <p:sldId id="629" r:id="rId138"/>
    <p:sldId id="630" r:id="rId139"/>
    <p:sldId id="631" r:id="rId140"/>
    <p:sldId id="632" r:id="rId141"/>
    <p:sldId id="633" r:id="rId142"/>
    <p:sldId id="634" r:id="rId143"/>
    <p:sldId id="635" r:id="rId144"/>
    <p:sldId id="636" r:id="rId145"/>
    <p:sldId id="637" r:id="rId146"/>
    <p:sldId id="638" r:id="rId147"/>
    <p:sldId id="639" r:id="rId148"/>
    <p:sldId id="640" r:id="rId149"/>
    <p:sldId id="675" r:id="rId150"/>
    <p:sldId id="641" r:id="rId151"/>
    <p:sldId id="642" r:id="rId152"/>
    <p:sldId id="643" r:id="rId153"/>
    <p:sldId id="705" r:id="rId154"/>
    <p:sldId id="703" r:id="rId155"/>
    <p:sldId id="684" r:id="rId156"/>
    <p:sldId id="645" r:id="rId157"/>
    <p:sldId id="704" r:id="rId158"/>
    <p:sldId id="702" r:id="rId159"/>
    <p:sldId id="647" r:id="rId160"/>
    <p:sldId id="707" r:id="rId161"/>
    <p:sldId id="706" r:id="rId162"/>
    <p:sldId id="676" r:id="rId163"/>
    <p:sldId id="648" r:id="rId164"/>
    <p:sldId id="649" r:id="rId165"/>
  </p:sldIdLst>
  <p:sldSz cx="9144000" cy="6858000" type="screen4x3"/>
  <p:notesSz cx="7099300" cy="10234613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accent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accent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accent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accent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accent2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AFD00"/>
    <a:srgbClr val="00FF00"/>
    <a:srgbClr val="00CCFF"/>
    <a:srgbClr val="00279F"/>
    <a:srgbClr val="00FFFF"/>
    <a:srgbClr val="0000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38" autoAdjust="0"/>
    <p:restoredTop sz="96169" autoAdjust="0"/>
  </p:normalViewPr>
  <p:slideViewPr>
    <p:cSldViewPr snapToGrid="0">
      <p:cViewPr varScale="1">
        <p:scale>
          <a:sx n="54" d="100"/>
          <a:sy n="54" d="100"/>
        </p:scale>
        <p:origin x="-86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77346"/>
    </p:cViewPr>
  </p:sorterViewPr>
  <p:notesViewPr>
    <p:cSldViewPr snapToGrid="0">
      <p:cViewPr>
        <p:scale>
          <a:sx n="150" d="100"/>
          <a:sy n="150" d="100"/>
        </p:scale>
        <p:origin x="946" y="6058"/>
      </p:cViewPr>
      <p:guideLst>
        <p:guide orient="horz" pos="3224"/>
        <p:guide pos="223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64FECACC-39AB-47FC-ABC3-D38CECA1DD2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09034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2188" y="4862513"/>
            <a:ext cx="5111750" cy="4595812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vert="horz" wrap="square" lIns="97116" tIns="47706" rIns="97116" bIns="47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9747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0125" y="773113"/>
            <a:ext cx="5103813" cy="3827462"/>
          </a:xfrm>
          <a:prstGeom prst="rect">
            <a:avLst/>
          </a:prstGeom>
          <a:noFill/>
          <a:ln w="12699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116831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/>
              <a:t>U</a:t>
            </a:r>
            <a:r>
              <a:rPr lang="fr-FR" smtClean="0"/>
              <a:t>n SGBD (DB2 par exemple) évalue les égalités avant les prédicats “range”</a:t>
            </a:r>
            <a:r>
              <a:rPr lang="en-US" smtClean="0"/>
              <a:t>. La sous-requete est evaluee en 1er, et rend un seul tuple (Paris).</a:t>
            </a:r>
            <a:endParaRPr lang="fr-FR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307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075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/>
              <a:t>Oui a cause de [100]</a:t>
            </a:r>
            <a:endParaRPr lang="fr-FR" smtClean="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L’ordre</a:t>
            </a:r>
            <a:r>
              <a:rPr lang="fr-FR" baseline="0" dirty="0" smtClean="0"/>
              <a:t> est: les clauses, puis NOT puis and puis OR et/ou les autres. Att. À la clause city = « paris » or </a:t>
            </a:r>
            <a:r>
              <a:rPr lang="fr-FR" baseline="0" dirty="0" err="1" smtClean="0"/>
              <a:t>true</a:t>
            </a:r>
            <a:r>
              <a:rPr lang="fr-FR" baseline="0" dirty="0" smtClean="0"/>
              <a:t> ; ou la clause city = </a:t>
            </a:r>
            <a:r>
              <a:rPr lang="fr-FR" baseline="0" dirty="0" err="1" smtClean="0"/>
              <a:t>true</a:t>
            </a:r>
            <a:r>
              <a:rPr lang="fr-FR" baseline="0" dirty="0" smtClean="0"/>
              <a:t> </a:t>
            </a:r>
            <a:endParaRPr lang="fr-F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L’ordre</a:t>
            </a:r>
            <a:r>
              <a:rPr lang="fr-FR" baseline="0" dirty="0" smtClean="0"/>
              <a:t> est: les clauses, puis NOT puis and puis OR et/ou les autres. Att. À la clause city = « paris » or </a:t>
            </a:r>
            <a:r>
              <a:rPr lang="fr-FR" baseline="0" dirty="0" err="1" smtClean="0"/>
              <a:t>true</a:t>
            </a:r>
            <a:r>
              <a:rPr lang="fr-FR" baseline="0" dirty="0" smtClean="0"/>
              <a:t> ; ou la clause city = </a:t>
            </a:r>
            <a:r>
              <a:rPr lang="fr-FR" baseline="0" dirty="0" err="1" smtClean="0"/>
              <a:t>true</a:t>
            </a:r>
            <a:r>
              <a:rPr lang="fr-FR" baseline="0" dirty="0" smtClean="0"/>
              <a:t> </a:t>
            </a:r>
            <a:endParaRPr lang="fr-FR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Le format montré est </a:t>
            </a:r>
            <a:r>
              <a:rPr lang="fr-FR" dirty="0" err="1" smtClean="0"/>
              <a:t>europ</a:t>
            </a:r>
            <a:r>
              <a:rPr lang="fr-FR" dirty="0" smtClean="0"/>
              <a:t>.</a:t>
            </a:r>
            <a:r>
              <a:rPr lang="fr-FR" baseline="0" dirty="0" smtClean="0"/>
              <a:t> Dans la requête </a:t>
            </a:r>
            <a:r>
              <a:rPr lang="fr-FR" baseline="0" dirty="0" err="1" smtClean="0"/>
              <a:t>ang</a:t>
            </a:r>
            <a:r>
              <a:rPr lang="fr-FR" baseline="0" dirty="0" smtClean="0"/>
              <a:t>.</a:t>
            </a:r>
            <a:endParaRPr lang="fr-FR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581025"/>
            <a:ext cx="1943100" cy="574357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581025"/>
            <a:ext cx="5676900" cy="574357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2525" y="581025"/>
            <a:ext cx="6838950" cy="142875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5800" y="22098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2209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0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15"/>
          <p:cNvGrpSpPr>
            <a:grpSpLocks/>
          </p:cNvGrpSpPr>
          <p:nvPr/>
        </p:nvGrpSpPr>
        <p:grpSpPr bwMode="auto">
          <a:xfrm>
            <a:off x="-3175" y="457200"/>
            <a:ext cx="9142413" cy="6019800"/>
            <a:chOff x="-2" y="288"/>
            <a:chExt cx="5759" cy="3792"/>
          </a:xfrm>
        </p:grpSpPr>
        <p:grpSp>
          <p:nvGrpSpPr>
            <p:cNvPr id="13318" name="Group 13"/>
            <p:cNvGrpSpPr>
              <a:grpSpLocks/>
            </p:cNvGrpSpPr>
            <p:nvPr/>
          </p:nvGrpSpPr>
          <p:grpSpPr bwMode="auto">
            <a:xfrm>
              <a:off x="-2" y="2700"/>
              <a:ext cx="5759" cy="960"/>
              <a:chOff x="-2" y="2700"/>
              <a:chExt cx="5759" cy="960"/>
            </a:xfrm>
          </p:grpSpPr>
          <p:sp>
            <p:nvSpPr>
              <p:cNvPr id="1026" name="Line 2"/>
              <p:cNvSpPr>
                <a:spLocks noChangeShapeType="1"/>
              </p:cNvSpPr>
              <p:nvPr/>
            </p:nvSpPr>
            <p:spPr bwMode="auto">
              <a:xfrm flipH="1">
                <a:off x="-2" y="2700"/>
                <a:ext cx="5757" cy="0"/>
              </a:xfrm>
              <a:prstGeom prst="line">
                <a:avLst/>
              </a:prstGeom>
              <a:noFill/>
              <a:ln w="12699">
                <a:solidFill>
                  <a:srgbClr val="FFDE0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027" name="Line 3"/>
              <p:cNvSpPr>
                <a:spLocks noChangeShapeType="1"/>
              </p:cNvSpPr>
              <p:nvPr/>
            </p:nvSpPr>
            <p:spPr bwMode="auto">
              <a:xfrm flipH="1">
                <a:off x="-2" y="2796"/>
                <a:ext cx="5757" cy="0"/>
              </a:xfrm>
              <a:prstGeom prst="line">
                <a:avLst/>
              </a:prstGeom>
              <a:noFill/>
              <a:ln w="12699">
                <a:solidFill>
                  <a:srgbClr val="F5D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028" name="Line 4"/>
              <p:cNvSpPr>
                <a:spLocks noChangeShapeType="1"/>
              </p:cNvSpPr>
              <p:nvPr/>
            </p:nvSpPr>
            <p:spPr bwMode="auto">
              <a:xfrm flipH="1">
                <a:off x="-2" y="2892"/>
                <a:ext cx="5759" cy="0"/>
              </a:xfrm>
              <a:prstGeom prst="line">
                <a:avLst/>
              </a:prstGeom>
              <a:noFill/>
              <a:ln w="12699">
                <a:solidFill>
                  <a:srgbClr val="FCBC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029" name="Line 5"/>
              <p:cNvSpPr>
                <a:spLocks noChangeShapeType="1"/>
              </p:cNvSpPr>
              <p:nvPr/>
            </p:nvSpPr>
            <p:spPr bwMode="auto">
              <a:xfrm flipH="1">
                <a:off x="-2" y="2988"/>
                <a:ext cx="5759" cy="0"/>
              </a:xfrm>
              <a:prstGeom prst="line">
                <a:avLst/>
              </a:prstGeom>
              <a:noFill/>
              <a:ln w="12699">
                <a:solidFill>
                  <a:srgbClr val="FE9B03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030" name="Line 6"/>
              <p:cNvSpPr>
                <a:spLocks noChangeShapeType="1"/>
              </p:cNvSpPr>
              <p:nvPr/>
            </p:nvSpPr>
            <p:spPr bwMode="auto">
              <a:xfrm flipH="1">
                <a:off x="-2" y="3084"/>
                <a:ext cx="5759" cy="0"/>
              </a:xfrm>
              <a:prstGeom prst="line">
                <a:avLst/>
              </a:prstGeom>
              <a:noFill/>
              <a:ln w="12699">
                <a:solidFill>
                  <a:srgbClr val="FF7C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031" name="Line 7"/>
              <p:cNvSpPr>
                <a:spLocks noChangeShapeType="1"/>
              </p:cNvSpPr>
              <p:nvPr/>
            </p:nvSpPr>
            <p:spPr bwMode="auto">
              <a:xfrm flipH="1">
                <a:off x="-2" y="3180"/>
                <a:ext cx="5759" cy="0"/>
              </a:xfrm>
              <a:prstGeom prst="line">
                <a:avLst/>
              </a:prstGeom>
              <a:noFill/>
              <a:ln w="12699">
                <a:solidFill>
                  <a:srgbClr val="FF590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032" name="Line 8"/>
              <p:cNvSpPr>
                <a:spLocks noChangeShapeType="1"/>
              </p:cNvSpPr>
              <p:nvPr/>
            </p:nvSpPr>
            <p:spPr bwMode="auto">
              <a:xfrm flipH="1">
                <a:off x="0" y="3276"/>
                <a:ext cx="5757" cy="0"/>
              </a:xfrm>
              <a:prstGeom prst="line">
                <a:avLst/>
              </a:prstGeom>
              <a:noFill/>
              <a:ln w="12699">
                <a:solidFill>
                  <a:srgbClr val="FF4005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033" name="Line 9"/>
              <p:cNvSpPr>
                <a:spLocks noChangeShapeType="1"/>
              </p:cNvSpPr>
              <p:nvPr/>
            </p:nvSpPr>
            <p:spPr bwMode="auto">
              <a:xfrm flipH="1">
                <a:off x="-2" y="3372"/>
                <a:ext cx="5759" cy="0"/>
              </a:xfrm>
              <a:prstGeom prst="line">
                <a:avLst/>
              </a:prstGeom>
              <a:noFill/>
              <a:ln w="12699">
                <a:solidFill>
                  <a:srgbClr val="DC2A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034" name="Line 10"/>
              <p:cNvSpPr>
                <a:spLocks noChangeShapeType="1"/>
              </p:cNvSpPr>
              <p:nvPr/>
            </p:nvSpPr>
            <p:spPr bwMode="auto">
              <a:xfrm flipH="1">
                <a:off x="-2" y="3468"/>
                <a:ext cx="5759" cy="0"/>
              </a:xfrm>
              <a:prstGeom prst="line">
                <a:avLst/>
              </a:prstGeom>
              <a:noFill/>
              <a:ln w="12699">
                <a:solidFill>
                  <a:srgbClr val="FC0128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035" name="Line 11"/>
              <p:cNvSpPr>
                <a:spLocks noChangeShapeType="1"/>
              </p:cNvSpPr>
              <p:nvPr/>
            </p:nvSpPr>
            <p:spPr bwMode="auto">
              <a:xfrm flipH="1">
                <a:off x="-2" y="3564"/>
                <a:ext cx="5759" cy="0"/>
              </a:xfrm>
              <a:prstGeom prst="line">
                <a:avLst/>
              </a:prstGeom>
              <a:noFill/>
              <a:ln w="12699">
                <a:solidFill>
                  <a:srgbClr val="DC037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1036" name="Line 12"/>
              <p:cNvSpPr>
                <a:spLocks noChangeShapeType="1"/>
              </p:cNvSpPr>
              <p:nvPr/>
            </p:nvSpPr>
            <p:spPr bwMode="auto">
              <a:xfrm flipH="1">
                <a:off x="-2" y="3660"/>
                <a:ext cx="5759" cy="0"/>
              </a:xfrm>
              <a:prstGeom prst="line">
                <a:avLst/>
              </a:prstGeom>
              <a:noFill/>
              <a:ln w="12699">
                <a:solidFill>
                  <a:srgbClr val="DC008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fr-FR"/>
              </a:p>
            </p:txBody>
          </p:sp>
        </p:grpSp>
        <p:sp>
          <p:nvSpPr>
            <p:cNvPr id="1038" name="Rectangle 14"/>
            <p:cNvSpPr>
              <a:spLocks noChangeArrowheads="1"/>
            </p:cNvSpPr>
            <p:nvPr/>
          </p:nvSpPr>
          <p:spPr bwMode="auto">
            <a:xfrm>
              <a:off x="288" y="288"/>
              <a:ext cx="5184" cy="3792"/>
            </a:xfrm>
            <a:prstGeom prst="rect">
              <a:avLst/>
            </a:prstGeom>
            <a:solidFill>
              <a:schemeClr val="bg1"/>
            </a:solidFill>
            <a:ln w="12699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fr-FR"/>
            </a:p>
          </p:txBody>
        </p:sp>
      </p:grpSp>
      <p:sp>
        <p:nvSpPr>
          <p:cNvPr id="1040" name="Rectangle 16"/>
          <p:cNvSpPr>
            <a:spLocks noGrp="1" noChangeArrowheads="1"/>
          </p:cNvSpPr>
          <p:nvPr>
            <p:ph type="title"/>
          </p:nvPr>
        </p:nvSpPr>
        <p:spPr bwMode="auto">
          <a:xfrm>
            <a:off x="1152525" y="581025"/>
            <a:ext cx="6838950" cy="1428750"/>
          </a:xfrm>
          <a:prstGeom prst="rect">
            <a:avLst/>
          </a:prstGeom>
          <a:solidFill>
            <a:schemeClr val="bg2"/>
          </a:solidFill>
          <a:ln w="12699">
            <a:noFill/>
            <a:miter lim="800000"/>
            <a:headEnd/>
            <a:tailEnd/>
          </a:ln>
          <a:effectLst>
            <a:outerShdw dist="107763" dir="2700000" algn="ctr" rotWithShape="0">
              <a:srgbClr val="000000"/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209800"/>
            <a:ext cx="7772400" cy="41148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8745538" y="6510338"/>
            <a:ext cx="544512" cy="33337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fld id="{D6253A15-6A2E-4430-99AE-AA9B0E8154CA}" type="slidenum">
              <a:rPr lang="en-US" sz="1600"/>
              <a:pPr>
                <a:defRPr/>
              </a:pPr>
              <a:t>‹N°›</a:t>
            </a:fld>
            <a:endParaRPr lang="en-US" sz="160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»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13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4.bin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5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14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office.microsoft.com/en-us/access/HA012288601033.aspx" TargetMode="External"/><Relationship Id="rId4" Type="http://schemas.openxmlformats.org/officeDocument/2006/relationships/image" Target="../media/image57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9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4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15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9.wav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audio" Target="../media/audio29.wav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16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17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18.pn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17.bin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21.wav"/><Relationship Id="rId7" Type="http://schemas.openxmlformats.org/officeDocument/2006/relationships/image" Target="../media/image31.wmf"/><Relationship Id="rId2" Type="http://schemas.openxmlformats.org/officeDocument/2006/relationships/tags" Target="../tags/tag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22.wav"/><Relationship Id="rId7" Type="http://schemas.openxmlformats.org/officeDocument/2006/relationships/image" Target="../media/image33.emf"/><Relationship Id="rId2" Type="http://schemas.openxmlformats.org/officeDocument/2006/relationships/tags" Target="../tags/tag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3.wav"/><Relationship Id="rId7" Type="http://schemas.openxmlformats.org/officeDocument/2006/relationships/image" Target="../media/image31.wmf"/><Relationship Id="rId2" Type="http://schemas.openxmlformats.org/officeDocument/2006/relationships/tags" Target="../tags/tag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27.wav"/><Relationship Id="rId7" Type="http://schemas.openxmlformats.org/officeDocument/2006/relationships/image" Target="../media/image31.wmf"/><Relationship Id="rId2" Type="http://schemas.openxmlformats.org/officeDocument/2006/relationships/tags" Target="../tags/tag5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1.bin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2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3.bin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3.wav"/><Relationship Id="rId7" Type="http://schemas.openxmlformats.org/officeDocument/2006/relationships/image" Target="../media/image6.wmf"/><Relationship Id="rId2" Type="http://schemas.openxmlformats.org/officeDocument/2006/relationships/tags" Target="../tags/tag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0.e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emf"/><Relationship Id="rId12" Type="http://schemas.openxmlformats.org/officeDocument/2006/relationships/oleObject" Target="../embeddings/Document_Microsoft_Word_97_-_20033.doc"/><Relationship Id="rId2" Type="http://schemas.openxmlformats.org/officeDocument/2006/relationships/audio" Target="../media/audio4.wav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Document_Microsoft_Word_97_-_20031.doc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4.bin"/><Relationship Id="rId10" Type="http://schemas.openxmlformats.org/officeDocument/2006/relationships/image" Target="../media/image9.emf"/><Relationship Id="rId4" Type="http://schemas.openxmlformats.org/officeDocument/2006/relationships/notesSlide" Target="../notesSlides/notesSlide7.xml"/><Relationship Id="rId9" Type="http://schemas.openxmlformats.org/officeDocument/2006/relationships/oleObject" Target="../embeddings/Document_Microsoft_Word_97_-_20032.doc"/><Relationship Id="rId1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vmlDrawing" Target="../drawings/vmlDrawing4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29149" y="1512080"/>
            <a:ext cx="7617123" cy="1320874"/>
          </a:xfrm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flatTx/>
          </a:bodyPr>
          <a:lstStyle/>
          <a:p>
            <a:pPr>
              <a:defRPr/>
            </a:pPr>
            <a:r>
              <a:rPr lang="fr-FR" sz="4000" dirty="0" smtClean="0">
                <a:solidFill>
                  <a:srgbClr val="FAFD00"/>
                </a:solidFill>
              </a:rPr>
              <a:t>SQL : Manipulation de</a:t>
            </a:r>
            <a:br>
              <a:rPr lang="fr-FR" sz="4000" dirty="0" smtClean="0">
                <a:solidFill>
                  <a:srgbClr val="FAFD00"/>
                </a:solidFill>
              </a:rPr>
            </a:br>
            <a:r>
              <a:rPr lang="fr-FR" sz="4000" dirty="0" smtClean="0">
                <a:solidFill>
                  <a:srgbClr val="FAFD00"/>
                </a:solidFill>
              </a:rPr>
              <a:t>Données Relationnelles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6763" y="5031896"/>
            <a:ext cx="3315508" cy="609600"/>
          </a:xfrm>
        </p:spPr>
        <p:txBody>
          <a:bodyPr/>
          <a:lstStyle/>
          <a:p>
            <a:pPr marL="342900" indent="-342900">
              <a:defRPr/>
            </a:pPr>
            <a:r>
              <a:rPr lang="en-US" dirty="0" smtClean="0"/>
              <a:t>Witold LITWIN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666750"/>
          <a:ext cx="1570038" cy="168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0" name="Clip" r:id="rId4" imgW="3025440" imgH="3252600" progId="">
                  <p:embed/>
                </p:oleObj>
              </mc:Choice>
              <mc:Fallback>
                <p:oleObj name="Clip" r:id="rId4" imgW="3025440" imgH="32526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666750"/>
                        <a:ext cx="1570038" cy="1687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5"/>
          <p:cNvGraphicFramePr>
            <a:graphicFrameLocks noChangeAspect="1"/>
          </p:cNvGraphicFramePr>
          <p:nvPr/>
        </p:nvGraphicFramePr>
        <p:xfrm>
          <a:off x="4102220" y="4683784"/>
          <a:ext cx="1033463" cy="1376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1" name="Photo Editor Photo" r:id="rId6" imgW="1924319" imgH="2561905" progId="">
                  <p:embed/>
                </p:oleObj>
              </mc:Choice>
              <mc:Fallback>
                <p:oleObj name="Photo Editor Photo" r:id="rId6" imgW="1924319" imgH="2561905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2220" y="4683784"/>
                        <a:ext cx="1033463" cy="1376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18106" y="534988"/>
            <a:ext cx="6838950" cy="643766"/>
          </a:xfrm>
        </p:spPr>
        <p:txBody>
          <a:bodyPr/>
          <a:lstStyle/>
          <a:p>
            <a:pPr>
              <a:defRPr/>
            </a:pPr>
            <a:r>
              <a:rPr lang="en-US" sz="3600" b="1" dirty="0" smtClean="0">
                <a:solidFill>
                  <a:srgbClr val="00FF00"/>
                </a:solidFill>
              </a:rPr>
              <a:t>Clause SELECT</a:t>
            </a:r>
            <a:r>
              <a:rPr lang="fr-FR" sz="3600" b="1" dirty="0" smtClean="0">
                <a:solidFill>
                  <a:srgbClr val="00FF00"/>
                </a:solidFill>
              </a:rPr>
              <a:t> </a:t>
            </a:r>
            <a:endParaRPr lang="en-US" sz="3200" b="1" dirty="0" smtClean="0">
              <a:solidFill>
                <a:srgbClr val="00FF0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2211" y="1346461"/>
            <a:ext cx="8305800" cy="3583757"/>
          </a:xfrm>
        </p:spPr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fr-FR" sz="3600" dirty="0" smtClean="0">
                <a:solidFill>
                  <a:srgbClr val="FFFF00"/>
                </a:solidFill>
              </a:rPr>
              <a:t>Expressions de valeurs et fonctions</a:t>
            </a:r>
          </a:p>
          <a:p>
            <a:pPr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en-US" sz="3600" dirty="0" smtClean="0">
                <a:solidFill>
                  <a:srgbClr val="00FF00"/>
                </a:solidFill>
              </a:rPr>
              <a:t>S</a:t>
            </a:r>
            <a:r>
              <a:rPr lang="en-US" dirty="0" smtClean="0">
                <a:solidFill>
                  <a:srgbClr val="00FF00"/>
                </a:solidFill>
              </a:rPr>
              <a:t>ELECT </a:t>
            </a:r>
            <a:r>
              <a:rPr lang="en-US" dirty="0" err="1" smtClean="0">
                <a:solidFill>
                  <a:srgbClr val="00FF00"/>
                </a:solidFill>
              </a:rPr>
              <a:t>a+b</a:t>
            </a:r>
            <a:r>
              <a:rPr lang="en-US" dirty="0" smtClean="0">
                <a:solidFill>
                  <a:srgbClr val="00FF00"/>
                </a:solidFill>
              </a:rPr>
              <a:t>, (a</a:t>
            </a:r>
            <a:r>
              <a:rPr lang="en-US" dirty="0" smtClean="0">
                <a:solidFill>
                  <a:srgbClr val="FAFD00"/>
                </a:solidFill>
              </a:rPr>
              <a:t>\</a:t>
            </a:r>
            <a:r>
              <a:rPr lang="en-US" dirty="0" smtClean="0">
                <a:solidFill>
                  <a:srgbClr val="00FF00"/>
                </a:solidFill>
              </a:rPr>
              <a:t>b)*c, d &amp;” “&amp; e as [d e]</a:t>
            </a:r>
          </a:p>
          <a:p>
            <a:pPr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en-US" dirty="0" smtClean="0">
                <a:solidFill>
                  <a:srgbClr val="00FF00"/>
                </a:solidFill>
              </a:rPr>
              <a:t>SELECT count(*)</a:t>
            </a:r>
          </a:p>
          <a:p>
            <a:pPr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en-US" dirty="0" smtClean="0">
                <a:solidFill>
                  <a:srgbClr val="00FF00"/>
                </a:solidFill>
              </a:rPr>
              <a:t>SELECT count (a), </a:t>
            </a:r>
            <a:r>
              <a:rPr lang="en-US" dirty="0" err="1" smtClean="0">
                <a:solidFill>
                  <a:srgbClr val="00FF00"/>
                </a:solidFill>
              </a:rPr>
              <a:t>avg</a:t>
            </a:r>
            <a:r>
              <a:rPr lang="en-US" dirty="0" smtClean="0">
                <a:solidFill>
                  <a:srgbClr val="00FF00"/>
                </a:solidFill>
              </a:rPr>
              <a:t>(b), list(c) </a:t>
            </a:r>
          </a:p>
          <a:p>
            <a:pPr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en-US" dirty="0" smtClean="0">
                <a:solidFill>
                  <a:srgbClr val="00FF00"/>
                </a:solidFill>
              </a:rPr>
              <a:t>SELECT log(a), </a:t>
            </a:r>
            <a:r>
              <a:rPr lang="en-US" dirty="0" err="1" smtClean="0">
                <a:solidFill>
                  <a:srgbClr val="00FF00"/>
                </a:solidFill>
              </a:rPr>
              <a:t>int</a:t>
            </a:r>
            <a:r>
              <a:rPr lang="en-US" dirty="0" smtClean="0">
                <a:solidFill>
                  <a:srgbClr val="00FF00"/>
                </a:solidFill>
              </a:rPr>
              <a:t>(</a:t>
            </a:r>
            <a:r>
              <a:rPr lang="en-US" dirty="0" err="1" smtClean="0">
                <a:solidFill>
                  <a:srgbClr val="00FF00"/>
                </a:solidFill>
              </a:rPr>
              <a:t>var</a:t>
            </a:r>
            <a:r>
              <a:rPr lang="en-US" dirty="0" smtClean="0">
                <a:solidFill>
                  <a:srgbClr val="00FF00"/>
                </a:solidFill>
              </a:rPr>
              <a:t>(b)), month(c)</a:t>
            </a:r>
          </a:p>
          <a:p>
            <a:pPr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en-US" dirty="0" smtClean="0">
                <a:solidFill>
                  <a:srgbClr val="00FF00"/>
                </a:solidFill>
              </a:rPr>
              <a:t>SELECT exp(sum(log(c))), sum(a)+sum(b)</a:t>
            </a:r>
          </a:p>
        </p:txBody>
      </p:sp>
      <p:pic>
        <p:nvPicPr>
          <p:cNvPr id="14" name="~PP3200.WAV">
            <a:hlinkClick r:id="" action="ppaction://media"/>
          </p:cNvPr>
          <p:cNvPicPr>
            <a:picLocks noRot="1" noChangeAspect="1"/>
          </p:cNvPicPr>
          <p:nvPr>
            <a:wavAudioFile r:embed="rId1" name="~PP3200.WAV"/>
          </p:nvPr>
        </p:nvPicPr>
        <p:blipFill>
          <a:blip r:embed="rId4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461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717550"/>
            <a:ext cx="6838950" cy="643766"/>
          </a:xfrm>
        </p:spPr>
        <p:txBody>
          <a:bodyPr/>
          <a:lstStyle/>
          <a:p>
            <a:pPr>
              <a:defRPr/>
            </a:pPr>
            <a:r>
              <a:rPr lang="fr-FR" sz="3600" dirty="0" smtClean="0"/>
              <a:t>Sous-requêtes dans clause WHERE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fr-FR" sz="2800" dirty="0" smtClean="0"/>
              <a:t>Une expression alternative de jointures</a:t>
            </a:r>
          </a:p>
          <a:p>
            <a:pPr>
              <a:defRPr/>
            </a:pPr>
            <a:r>
              <a:rPr lang="fr-FR" sz="2800" dirty="0" smtClean="0"/>
              <a:t>Permet une optimisation manuelle</a:t>
            </a:r>
          </a:p>
          <a:p>
            <a:pPr lvl="1">
              <a:defRPr/>
            </a:pPr>
            <a:r>
              <a:rPr lang="fr-FR" sz="2400" dirty="0" smtClean="0"/>
              <a:t>la sous-requête est exécutée d'abord</a:t>
            </a:r>
          </a:p>
          <a:p>
            <a:pPr>
              <a:defRPr/>
            </a:pPr>
            <a:r>
              <a:rPr lang="fr-FR" sz="2800" b="1" dirty="0" smtClean="0">
                <a:solidFill>
                  <a:srgbClr val="00FF00"/>
                </a:solidFill>
              </a:rPr>
              <a:t>Permet d'appliquer les fonctions agrégats dans la clause WHERE</a:t>
            </a:r>
          </a:p>
          <a:p>
            <a:pPr>
              <a:defRPr/>
            </a:pPr>
            <a:r>
              <a:rPr lang="fr-FR" sz="2800" dirty="0" smtClean="0"/>
              <a:t>Permet d'appliquer le quantificateur EXISTS</a:t>
            </a:r>
          </a:p>
          <a:p>
            <a:pPr lvl="1">
              <a:defRPr/>
            </a:pPr>
            <a:r>
              <a:rPr lang="fr-FR" dirty="0" smtClean="0"/>
              <a:t>et donc, indirectement, le quantificateur FORALL (universel)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build="p" autoUpdateAnimBg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Rectangle 3"/>
          <p:cNvSpPr>
            <a:spLocks noChangeArrowheads="1"/>
          </p:cNvSpPr>
          <p:nvPr/>
        </p:nvSpPr>
        <p:spPr bwMode="auto">
          <a:xfrm>
            <a:off x="539750" y="3968750"/>
            <a:ext cx="4102100" cy="1892300"/>
          </a:xfrm>
          <a:prstGeom prst="rect">
            <a:avLst/>
          </a:prstGeom>
          <a:noFill/>
          <a:ln w="12699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accent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8077200" cy="205740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en-US" sz="2400" dirty="0" smtClean="0"/>
              <a:t>SELECT  [s#], </a:t>
            </a:r>
            <a:r>
              <a:rPr lang="en-US" sz="2400" dirty="0" err="1" smtClean="0"/>
              <a:t>sname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from S where s.[s#] in (select [s#] from sp where qty &gt; 200);</a:t>
            </a:r>
          </a:p>
          <a:p>
            <a:pPr>
              <a:spcBef>
                <a:spcPct val="84000"/>
              </a:spcBef>
              <a:buFont typeface="Monotype Sorts" pitchFamily="2" charset="2"/>
              <a:buNone/>
              <a:defRPr/>
            </a:pPr>
            <a:r>
              <a:rPr lang="en-US" sz="2400" dirty="0" smtClean="0"/>
              <a:t>SELECT  [s#], </a:t>
            </a:r>
            <a:r>
              <a:rPr lang="en-US" sz="2400" dirty="0" err="1" smtClean="0"/>
              <a:t>sname</a:t>
            </a:r>
            <a:r>
              <a:rPr lang="en-US" sz="2400" dirty="0" smtClean="0"/>
              <a:t>, status</a:t>
            </a:r>
            <a:br>
              <a:rPr lang="en-US" sz="2400" dirty="0" smtClean="0"/>
            </a:br>
            <a:r>
              <a:rPr lang="en-US" sz="2400" dirty="0" smtClean="0"/>
              <a:t>from S where </a:t>
            </a:r>
            <a:r>
              <a:rPr lang="en-US" sz="2400" dirty="0" err="1" smtClean="0"/>
              <a:t>s.status</a:t>
            </a:r>
            <a:r>
              <a:rPr lang="en-US" sz="2400" dirty="0" smtClean="0"/>
              <a:t> = (select max (status) from s as S1);</a:t>
            </a:r>
          </a:p>
          <a:p>
            <a:pPr>
              <a:spcBef>
                <a:spcPct val="117000"/>
              </a:spcBef>
              <a:buFont typeface="Monotype Sorts" pitchFamily="2" charset="2"/>
              <a:buNone/>
              <a:defRPr/>
            </a:pPr>
            <a:r>
              <a:rPr lang="en-US" sz="2400" b="1" dirty="0" smtClean="0">
                <a:solidFill>
                  <a:schemeClr val="accent2"/>
                </a:solidFill>
              </a:rPr>
              <a:t>s#		</a:t>
            </a:r>
            <a:r>
              <a:rPr lang="en-US" sz="2400" b="1" dirty="0" err="1" smtClean="0">
                <a:solidFill>
                  <a:schemeClr val="accent2"/>
                </a:solidFill>
              </a:rPr>
              <a:t>sname</a:t>
            </a:r>
            <a:r>
              <a:rPr lang="en-US" sz="2400" b="1" dirty="0" smtClean="0">
                <a:solidFill>
                  <a:schemeClr val="accent2"/>
                </a:solidFill>
              </a:rPr>
              <a:t>		status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dirty="0" smtClean="0"/>
              <a:t>s1		Smith		30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dirty="0" smtClean="0"/>
              <a:t>s3		Blake		30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dirty="0" smtClean="0"/>
              <a:t>s5		Adams		30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52525" y="717550"/>
            <a:ext cx="6838950" cy="643766"/>
          </a:xfrm>
          <a:prstGeom prst="rect">
            <a:avLst/>
          </a:prstGeom>
          <a:solidFill>
            <a:schemeClr val="bg2"/>
          </a:solidFill>
          <a:ln w="12699">
            <a:noFill/>
            <a:miter lim="800000"/>
            <a:headEnd/>
            <a:tailEnd/>
          </a:ln>
          <a:effectLst>
            <a:outerShdw dist="107763" dir="2700000" algn="ctr" rotWithShape="0">
              <a:srgbClr val="000000"/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Sous-requêtes dans clause WHERE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80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80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80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80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80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80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8" grpId="0" build="p" autoUpdateAnimBg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995363"/>
            <a:ext cx="8229600" cy="5605462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fr-FR" sz="2400" b="1" dirty="0" smtClean="0"/>
              <a:t>La </a:t>
            </a:r>
            <a:r>
              <a:rPr lang="fr-FR" sz="2400" b="1" dirty="0" smtClean="0">
                <a:cs typeface="Times New Roman" pitchFamily="18" charset="0"/>
              </a:rPr>
              <a:t>requête</a:t>
            </a:r>
            <a:r>
              <a:rPr lang="en-US" sz="2400" b="1" dirty="0" smtClean="0">
                <a:cs typeface="Times New Roman" pitchFamily="18" charset="0"/>
              </a:rPr>
              <a:t> </a:t>
            </a:r>
            <a:r>
              <a:rPr lang="fr-FR" sz="2400" b="1" dirty="0" smtClean="0">
                <a:cs typeface="Times New Roman" pitchFamily="18" charset="0"/>
              </a:rPr>
              <a:t>à sous-requête </a:t>
            </a:r>
            <a:r>
              <a:rPr lang="fr-FR" sz="2400" b="1" dirty="0" smtClean="0"/>
              <a:t>: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en-US" sz="2400" b="1" dirty="0" smtClean="0"/>
              <a:t>	</a:t>
            </a:r>
            <a:r>
              <a:rPr lang="en-US" sz="2000" b="1" dirty="0" smtClean="0"/>
              <a:t>SELECT [S#], SNAME </a:t>
            </a:r>
            <a:br>
              <a:rPr lang="en-US" sz="2000" b="1" dirty="0" smtClean="0"/>
            </a:br>
            <a:r>
              <a:rPr lang="en-US" sz="2000" b="1" dirty="0" smtClean="0"/>
              <a:t>FROM S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en-US" sz="2000" b="1" dirty="0" smtClean="0"/>
              <a:t>	WHERE </a:t>
            </a:r>
            <a:r>
              <a:rPr lang="en-US" sz="2000" b="1" dirty="0" smtClean="0">
                <a:solidFill>
                  <a:schemeClr val="tx2"/>
                </a:solidFill>
              </a:rPr>
              <a:t>STATUS &gt; 100 AND CITY IN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en-US" sz="2000" b="1" dirty="0" smtClean="0">
                <a:solidFill>
                  <a:schemeClr val="tx2"/>
                </a:solidFill>
              </a:rPr>
              <a:t>		(SELECT CITY FROM S WHERE CITY = ‘PARIS’);</a:t>
            </a:r>
            <a:endParaRPr lang="en-US" sz="2000" b="1" dirty="0" smtClean="0"/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fr-FR" sz="2400" b="1" dirty="0" smtClean="0"/>
              <a:t>est </a:t>
            </a:r>
            <a:r>
              <a:rPr lang="en-US" sz="2400" b="1" dirty="0" smtClean="0"/>
              <a:t>en </a:t>
            </a:r>
            <a:r>
              <a:rPr lang="fr-FR" sz="2400" b="1" dirty="0" smtClean="0"/>
              <a:t>général</a:t>
            </a:r>
            <a:r>
              <a:rPr lang="en-US" sz="2400" b="1" dirty="0" smtClean="0"/>
              <a:t> </a:t>
            </a:r>
            <a:r>
              <a:rPr lang="fr-FR" sz="2400" b="1" dirty="0" smtClean="0"/>
              <a:t>préférable </a:t>
            </a:r>
            <a:r>
              <a:rPr lang="fr-FR" sz="2400" b="1" dirty="0" smtClean="0">
                <a:cs typeface="Times New Roman" pitchFamily="18" charset="0"/>
              </a:rPr>
              <a:t>à</a:t>
            </a:r>
            <a:r>
              <a:rPr lang="fr-FR" sz="2400" b="1" dirty="0" smtClean="0"/>
              <a:t> celle plus naturelle </a:t>
            </a:r>
            <a:r>
              <a:rPr lang="fr-FR" sz="2400" b="1" dirty="0" smtClean="0">
                <a:cs typeface="Times New Roman" pitchFamily="18" charset="0"/>
              </a:rPr>
              <a:t>à </a:t>
            </a:r>
            <a:r>
              <a:rPr lang="fr-FR" sz="2400" b="1" dirty="0" smtClean="0"/>
              <a:t>restrictions composées: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en-US" sz="2000" b="1" dirty="0" smtClean="0"/>
              <a:t>	SELECT [S#], SNAME </a:t>
            </a:r>
            <a:br>
              <a:rPr lang="en-US" sz="2000" b="1" dirty="0" smtClean="0"/>
            </a:br>
            <a:r>
              <a:rPr lang="en-US" sz="2000" b="1" dirty="0" smtClean="0"/>
              <a:t>FROM S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en-US" sz="2000" b="1" dirty="0" smtClean="0"/>
              <a:t>	WHERE </a:t>
            </a:r>
            <a:r>
              <a:rPr lang="en-US" sz="2000" b="1" dirty="0" smtClean="0">
                <a:solidFill>
                  <a:schemeClr val="tx2"/>
                </a:solidFill>
              </a:rPr>
              <a:t>STATUS &gt; 100 AND CITY = ‘PARIS’;</a:t>
            </a:r>
          </a:p>
          <a:p>
            <a:pPr>
              <a:lnSpc>
                <a:spcPct val="90000"/>
              </a:lnSpc>
              <a:defRPr/>
            </a:pPr>
            <a:r>
              <a:rPr lang="en-US" sz="2400" b="1" dirty="0" smtClean="0"/>
              <a:t>Le</a:t>
            </a:r>
            <a:r>
              <a:rPr lang="fr-FR" sz="2400" b="1" dirty="0" smtClean="0"/>
              <a:t> temps d’exécution</a:t>
            </a:r>
            <a:r>
              <a:rPr lang="en-US" sz="2400" b="1" dirty="0" smtClean="0"/>
              <a:t> </a:t>
            </a:r>
            <a:r>
              <a:rPr lang="fr-FR" sz="2400" b="1" dirty="0" smtClean="0"/>
              <a:t>est</a:t>
            </a:r>
            <a:r>
              <a:rPr lang="en-US" sz="2400" b="1" dirty="0" smtClean="0"/>
              <a:t> plus petit.</a:t>
            </a:r>
          </a:p>
          <a:p>
            <a:pPr lvl="1">
              <a:lnSpc>
                <a:spcPct val="90000"/>
              </a:lnSpc>
              <a:defRPr/>
            </a:pPr>
            <a:r>
              <a:rPr lang="fr-FR" sz="2000" b="1" dirty="0" smtClean="0"/>
              <a:t>Si les deux attributs sont index</a:t>
            </a:r>
            <a:r>
              <a:rPr lang="fr-FR" sz="2000" b="1" dirty="0" smtClean="0">
                <a:cs typeface="Times New Roman" pitchFamily="18" charset="0"/>
              </a:rPr>
              <a:t>é</a:t>
            </a:r>
            <a:r>
              <a:rPr lang="fr-FR" sz="2000" b="1" dirty="0" smtClean="0"/>
              <a:t>s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2000" b="1" dirty="0" smtClean="0"/>
              <a:t>L</a:t>
            </a:r>
            <a:r>
              <a:rPr lang="fr-FR" sz="2000" b="1" dirty="0" smtClean="0"/>
              <a:t>a plupart de fournisseurs est </a:t>
            </a:r>
            <a:r>
              <a:rPr lang="fr-FR" sz="2000" b="1" dirty="0" smtClean="0">
                <a:cs typeface="Times New Roman" pitchFamily="18" charset="0"/>
              </a:rPr>
              <a:t>à</a:t>
            </a:r>
            <a:r>
              <a:rPr lang="en-US" sz="2000" b="1" dirty="0" smtClean="0">
                <a:cs typeface="Times New Roman" pitchFamily="18" charset="0"/>
              </a:rPr>
              <a:t> </a:t>
            </a:r>
            <a:r>
              <a:rPr lang="fr-FR" sz="2000" b="1" dirty="0" smtClean="0">
                <a:cs typeface="Times New Roman" pitchFamily="18" charset="0"/>
              </a:rPr>
              <a:t>Paris</a:t>
            </a:r>
            <a:endParaRPr lang="fr-FR" sz="2000" b="1" dirty="0" smtClean="0"/>
          </a:p>
          <a:p>
            <a:pPr lvl="1">
              <a:lnSpc>
                <a:spcPct val="90000"/>
              </a:lnSpc>
              <a:defRPr/>
            </a:pPr>
            <a:r>
              <a:rPr lang="en-US" sz="2000" b="1" dirty="0" smtClean="0"/>
              <a:t>I</a:t>
            </a:r>
            <a:r>
              <a:rPr lang="fr-FR" sz="2000" b="1" dirty="0" smtClean="0"/>
              <a:t>l y a peu de fournisseurs de Statut &gt; 100</a:t>
            </a:r>
            <a:endParaRPr lang="en-US" sz="2000" b="1" dirty="0" smtClean="0"/>
          </a:p>
          <a:p>
            <a:pPr>
              <a:lnSpc>
                <a:spcPct val="90000"/>
              </a:lnSpc>
              <a:defRPr/>
            </a:pPr>
            <a:r>
              <a:rPr lang="fr-FR" sz="2400" b="1" dirty="0" smtClean="0"/>
              <a:t>Bien </a:t>
            </a:r>
            <a:r>
              <a:rPr lang="fr-FR" sz="2400" b="1" dirty="0" err="1" smtClean="0"/>
              <a:t>qu</a:t>
            </a:r>
            <a:r>
              <a:rPr lang="en-US" sz="2400" b="1" dirty="0" smtClean="0"/>
              <a:t>e les </a:t>
            </a:r>
            <a:r>
              <a:rPr lang="en-US" sz="2400" b="1" dirty="0" err="1" smtClean="0"/>
              <a:t>deux</a:t>
            </a:r>
            <a:r>
              <a:rPr lang="en-US" sz="2400" b="1" dirty="0" smtClean="0"/>
              <a:t> </a:t>
            </a:r>
            <a:r>
              <a:rPr lang="fr-FR" sz="2400" b="1" dirty="0" smtClean="0">
                <a:cs typeface="Times New Roman" pitchFamily="18" charset="0"/>
              </a:rPr>
              <a:t>requête</a:t>
            </a:r>
            <a:r>
              <a:rPr lang="en-US" sz="2400" b="1" dirty="0" smtClean="0">
                <a:cs typeface="Times New Roman" pitchFamily="18" charset="0"/>
              </a:rPr>
              <a:t>s</a:t>
            </a:r>
            <a:r>
              <a:rPr lang="fr-FR" sz="2400" b="1" dirty="0" smtClean="0">
                <a:cs typeface="Times New Roman" pitchFamily="18" charset="0"/>
              </a:rPr>
              <a:t> </a:t>
            </a:r>
            <a:r>
              <a:rPr lang="fr-FR" sz="2400" b="1" dirty="0" smtClean="0"/>
              <a:t>soient logiquement équivalentes</a:t>
            </a:r>
          </a:p>
          <a:p>
            <a:pPr>
              <a:lnSpc>
                <a:spcPct val="90000"/>
              </a:lnSpc>
              <a:defRPr/>
            </a:pPr>
            <a:endParaRPr lang="fr-FR" sz="2400" b="1" dirty="0" smtClean="0"/>
          </a:p>
        </p:txBody>
      </p:sp>
      <p:pic>
        <p:nvPicPr>
          <p:cNvPr id="5" name="Image 4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092140" y="130954"/>
            <a:ext cx="6838950" cy="643766"/>
          </a:xfrm>
          <a:prstGeom prst="rect">
            <a:avLst/>
          </a:prstGeom>
          <a:solidFill>
            <a:schemeClr val="bg2"/>
          </a:solidFill>
          <a:ln w="12699">
            <a:noFill/>
            <a:miter lim="800000"/>
            <a:headEnd/>
            <a:tailEnd/>
          </a:ln>
          <a:effectLst>
            <a:outerShdw dist="107763" dir="2700000" algn="ctr" rotWithShape="0">
              <a:srgbClr val="000000"/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Sous-requêtes dans clause WHERE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0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0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0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0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0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0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0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0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0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0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0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0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0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0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0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0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0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0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0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0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0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0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00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00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9" grpId="0" build="p" autoUpdateAnimBg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6325" y="611188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EXISTS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en-US" sz="2400" dirty="0" smtClean="0"/>
              <a:t>SELECT  [s#], </a:t>
            </a:r>
            <a:r>
              <a:rPr lang="en-US" sz="2400" dirty="0" err="1" smtClean="0"/>
              <a:t>sname</a:t>
            </a:r>
            <a:r>
              <a:rPr lang="en-US" sz="2400" dirty="0" smtClean="0"/>
              <a:t>, status</a:t>
            </a:r>
            <a:br>
              <a:rPr lang="en-US" sz="2400" dirty="0" smtClean="0"/>
            </a:br>
            <a:r>
              <a:rPr lang="en-US" sz="2400" dirty="0" smtClean="0"/>
              <a:t> from S where exists </a:t>
            </a:r>
            <a:br>
              <a:rPr lang="en-US" sz="2400" dirty="0" smtClean="0"/>
            </a:br>
            <a:r>
              <a:rPr lang="en-US" sz="2400" dirty="0" smtClean="0"/>
              <a:t>(select * from </a:t>
            </a:r>
            <a:r>
              <a:rPr lang="en-US" sz="2400" dirty="0" err="1" smtClean="0"/>
              <a:t>sp</a:t>
            </a:r>
            <a:r>
              <a:rPr lang="en-US" sz="2400" dirty="0" smtClean="0"/>
              <a:t> where [s#]=sp.[s#]</a:t>
            </a:r>
            <a:br>
              <a:rPr lang="en-US" sz="2400" dirty="0" smtClean="0"/>
            </a:br>
            <a:r>
              <a:rPr lang="en-US" sz="2400" dirty="0" smtClean="0"/>
              <a:t>and sp.[p#]='p2');</a:t>
            </a:r>
          </a:p>
          <a:p>
            <a:pPr>
              <a:spcBef>
                <a:spcPct val="93000"/>
              </a:spcBef>
              <a:buFont typeface="Monotype Sorts" pitchFamily="2" charset="2"/>
              <a:buNone/>
              <a:defRPr/>
            </a:pPr>
            <a:r>
              <a:rPr lang="en-US" sz="2400" b="1" dirty="0" smtClean="0">
                <a:solidFill>
                  <a:schemeClr val="accent2"/>
                </a:solidFill>
              </a:rPr>
              <a:t>s#		</a:t>
            </a:r>
            <a:r>
              <a:rPr lang="en-US" sz="2400" b="1" dirty="0" err="1" smtClean="0">
                <a:solidFill>
                  <a:schemeClr val="accent2"/>
                </a:solidFill>
              </a:rPr>
              <a:t>sname</a:t>
            </a:r>
            <a:r>
              <a:rPr lang="en-US" sz="2400" b="1" dirty="0" smtClean="0">
                <a:solidFill>
                  <a:schemeClr val="accent2"/>
                </a:solidFill>
              </a:rPr>
              <a:t>		status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dirty="0" smtClean="0"/>
              <a:t>s1		Smith		30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dirty="0" smtClean="0"/>
              <a:t>s2		Jones		10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dirty="0" smtClean="0"/>
              <a:t>s3		Blake		30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dirty="0" smtClean="0"/>
              <a:t>s4		Clark		20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dirty="0" smtClean="0"/>
              <a:t>s5		Adams		30</a:t>
            </a:r>
          </a:p>
        </p:txBody>
      </p:sp>
      <p:sp>
        <p:nvSpPr>
          <p:cNvPr id="110596" name="Arc 4"/>
          <p:cNvSpPr>
            <a:spLocks/>
          </p:cNvSpPr>
          <p:nvPr/>
        </p:nvSpPr>
        <p:spPr bwMode="auto">
          <a:xfrm>
            <a:off x="3429000" y="1995488"/>
            <a:ext cx="825500" cy="1054100"/>
          </a:xfrm>
          <a:custGeom>
            <a:avLst/>
            <a:gdLst>
              <a:gd name="T0" fmla="*/ 0 w 21600"/>
              <a:gd name="T1" fmla="*/ 0 h 21600"/>
              <a:gd name="T2" fmla="*/ 825500 w 21600"/>
              <a:gd name="T3" fmla="*/ 1054100 h 21600"/>
              <a:gd name="T4" fmla="*/ 0 w 21600"/>
              <a:gd name="T5" fmla="*/ 105410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5399" cap="rnd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0597" name="Arc 5"/>
          <p:cNvSpPr>
            <a:spLocks/>
          </p:cNvSpPr>
          <p:nvPr/>
        </p:nvSpPr>
        <p:spPr bwMode="auto">
          <a:xfrm rot="10800000">
            <a:off x="2286000" y="1981200"/>
            <a:ext cx="1130300" cy="292100"/>
          </a:xfrm>
          <a:custGeom>
            <a:avLst/>
            <a:gdLst>
              <a:gd name="T0" fmla="*/ 1130300 w 21600"/>
              <a:gd name="T1" fmla="*/ 0 h 21600"/>
              <a:gd name="T2" fmla="*/ 0 w 21600"/>
              <a:gd name="T3" fmla="*/ 292100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noFill/>
          <a:ln w="25399" cap="rnd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539750" y="3892550"/>
            <a:ext cx="4102100" cy="2425700"/>
          </a:xfrm>
          <a:prstGeom prst="rect">
            <a:avLst/>
          </a:prstGeom>
          <a:noFill/>
          <a:ln w="12699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5328138" y="3892550"/>
            <a:ext cx="297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AFD00"/>
                </a:solidFill>
              </a:rPr>
              <a:t>Construction utile pour la </a:t>
            </a:r>
            <a:r>
              <a:rPr lang="fr-FR" dirty="0" smtClean="0">
                <a:solidFill>
                  <a:srgbClr val="FAFD00"/>
                </a:solidFill>
              </a:rPr>
              <a:t>requête « Fournisseurs de p1 et de p2 »  </a:t>
            </a:r>
            <a:r>
              <a:rPr lang="en-US" dirty="0" smtClean="0">
                <a:solidFill>
                  <a:srgbClr val="FAFD00"/>
                </a:solidFill>
              </a:rPr>
              <a:t> </a:t>
            </a:r>
            <a:endParaRPr lang="en-US" dirty="0">
              <a:solidFill>
                <a:srgbClr val="FAFD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90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90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90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 build="p" autoUpdateAnimBg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6325" y="611188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EXISTS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700" y="1676400"/>
            <a:ext cx="7829550" cy="2095500"/>
          </a:xfrm>
        </p:spPr>
        <p:txBody>
          <a:bodyPr/>
          <a:lstStyle/>
          <a:p>
            <a:pPr>
              <a:buNone/>
              <a:defRPr/>
            </a:pPr>
            <a:r>
              <a:rPr lang="en-US" sz="2400" dirty="0" smtClean="0"/>
              <a:t>SELECT DISTINCT </a:t>
            </a:r>
            <a:r>
              <a:rPr lang="en-US" sz="2400" dirty="0" err="1" smtClean="0"/>
              <a:t>S.SName</a:t>
            </a:r>
            <a:r>
              <a:rPr lang="en-US" sz="2400" dirty="0" smtClean="0"/>
              <a:t>, S.[s#]</a:t>
            </a:r>
          </a:p>
          <a:p>
            <a:pPr>
              <a:buNone/>
              <a:defRPr/>
            </a:pPr>
            <a:r>
              <a:rPr lang="en-US" sz="2400" dirty="0" smtClean="0"/>
              <a:t>FROM S, SP</a:t>
            </a:r>
          </a:p>
          <a:p>
            <a:pPr>
              <a:buNone/>
              <a:defRPr/>
            </a:pPr>
            <a:r>
              <a:rPr lang="en-US" sz="2400" dirty="0" smtClean="0"/>
              <a:t>WHERE not exists</a:t>
            </a:r>
          </a:p>
          <a:p>
            <a:pPr>
              <a:buNone/>
              <a:defRPr/>
            </a:pPr>
            <a:r>
              <a:rPr lang="en-US" sz="2400" dirty="0" smtClean="0"/>
              <a:t>(select * from SP where S.[s#] = SP.[s#]);</a:t>
            </a:r>
            <a:r>
              <a:rPr lang="en-US" sz="2400" b="1" dirty="0" smtClean="0">
                <a:solidFill>
                  <a:schemeClr val="accent2"/>
                </a:solidFill>
              </a:rPr>
              <a:t>	</a:t>
            </a:r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4136033"/>
              </p:ext>
            </p:extLst>
          </p:nvPr>
        </p:nvGraphicFramePr>
        <p:xfrm>
          <a:off x="1239715" y="3846170"/>
          <a:ext cx="6096000" cy="1648436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</a:tblGrid>
              <a:tr h="612116">
                <a:tc gridSpan="2">
                  <a:txBody>
                    <a:bodyPr/>
                    <a:lstStyle/>
                    <a:p>
                      <a:r>
                        <a:rPr lang="fr-FR" sz="2400" dirty="0" smtClean="0">
                          <a:solidFill>
                            <a:srgbClr val="002060"/>
                          </a:solidFill>
                        </a:rPr>
                        <a:t>S sans fournitures</a:t>
                      </a:r>
                      <a:endParaRPr lang="fr-FR" sz="3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80560">
                <a:tc>
                  <a:txBody>
                    <a:bodyPr/>
                    <a:lstStyle/>
                    <a:p>
                      <a:r>
                        <a:rPr lang="fr-FR" sz="2800" dirty="0" err="1">
                          <a:solidFill>
                            <a:srgbClr val="002060"/>
                          </a:solidFill>
                        </a:rPr>
                        <a:t>SName</a:t>
                      </a:r>
                      <a:endParaRPr lang="fr-FR" sz="44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800">
                          <a:solidFill>
                            <a:srgbClr val="002060"/>
                          </a:solidFill>
                        </a:rPr>
                        <a:t>s#</a:t>
                      </a:r>
                      <a:endParaRPr lang="fr-FR" sz="44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480560">
                <a:tc>
                  <a:txBody>
                    <a:bodyPr/>
                    <a:lstStyle/>
                    <a:p>
                      <a:r>
                        <a:rPr lang="fr-FR" sz="2800" dirty="0">
                          <a:solidFill>
                            <a:srgbClr val="002060"/>
                          </a:solidFill>
                        </a:rPr>
                        <a:t>Adams</a:t>
                      </a:r>
                      <a:endParaRPr lang="fr-FR" sz="4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800" dirty="0">
                          <a:solidFill>
                            <a:srgbClr val="002060"/>
                          </a:solidFill>
                        </a:rPr>
                        <a:t>s5</a:t>
                      </a:r>
                      <a:endParaRPr lang="fr-FR" sz="4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316521" y="5781018"/>
            <a:ext cx="8335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fr-FR" sz="2800" dirty="0" smtClean="0">
                <a:solidFill>
                  <a:srgbClr val="FFFF00"/>
                </a:solidFill>
              </a:rPr>
              <a:t>Peut-on utiliser la clause NOT IN dans le même but ?</a:t>
            </a:r>
            <a:endParaRPr lang="fr-FR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0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90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90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90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5" grpId="0" build="p" autoUpdateAnimBg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671513"/>
            <a:ext cx="6838950" cy="638175"/>
          </a:xfrm>
        </p:spPr>
        <p:txBody>
          <a:bodyPr/>
          <a:lstStyle/>
          <a:p>
            <a:pPr>
              <a:defRPr/>
            </a:pPr>
            <a:r>
              <a:rPr lang="en-US" sz="3600" dirty="0" smtClean="0"/>
              <a:t>FORALL &lt;-&gt; NOT (NOT EXISTS)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en-US" sz="2400" smtClean="0"/>
              <a:t>SELECT  [s#], sname</a:t>
            </a:r>
            <a:br>
              <a:rPr lang="en-US" sz="2400" smtClean="0"/>
            </a:br>
            <a:r>
              <a:rPr lang="en-US" sz="2400" smtClean="0"/>
              <a:t>from S where </a:t>
            </a:r>
            <a:r>
              <a:rPr lang="en-US" sz="2400" smtClean="0">
                <a:solidFill>
                  <a:srgbClr val="00FF00"/>
                </a:solidFill>
              </a:rPr>
              <a:t>not exists </a:t>
            </a:r>
            <a:br>
              <a:rPr lang="en-US" sz="2400" smtClean="0">
                <a:solidFill>
                  <a:srgbClr val="00FF00"/>
                </a:solidFill>
              </a:rPr>
            </a:br>
            <a:r>
              <a:rPr lang="en-US" sz="2400" smtClean="0"/>
              <a:t>(select * from p where </a:t>
            </a:r>
            <a:r>
              <a:rPr lang="en-US" sz="2400" smtClean="0">
                <a:solidFill>
                  <a:srgbClr val="00FF00"/>
                </a:solidFill>
              </a:rPr>
              <a:t>not exists </a:t>
            </a:r>
            <a:br>
              <a:rPr lang="en-US" sz="2400" smtClean="0">
                <a:solidFill>
                  <a:srgbClr val="00FF00"/>
                </a:solidFill>
              </a:rPr>
            </a:br>
            <a:r>
              <a:rPr lang="en-US" sz="2400" smtClean="0"/>
              <a:t>( select * from sp </a:t>
            </a:r>
            <a:br>
              <a:rPr lang="en-US" sz="2400" smtClean="0"/>
            </a:br>
            <a:r>
              <a:rPr lang="en-US" sz="2400" smtClean="0"/>
              <a:t>where [s#]=s.[s#] and [p#]=p.[p#] ));</a:t>
            </a:r>
          </a:p>
          <a:p>
            <a:pPr>
              <a:spcBef>
                <a:spcPct val="106000"/>
              </a:spcBef>
              <a:buFont typeface="Monotype Sorts" pitchFamily="2" charset="2"/>
              <a:buNone/>
              <a:defRPr/>
            </a:pPr>
            <a:r>
              <a:rPr lang="en-US" sz="2400" smtClean="0">
                <a:solidFill>
                  <a:schemeClr val="accent2"/>
                </a:solidFill>
              </a:rPr>
              <a:t>s#		sname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400" smtClean="0"/>
              <a:t>s1		Smith</a:t>
            </a:r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539750" y="3968750"/>
            <a:ext cx="2349500" cy="1054100"/>
          </a:xfrm>
          <a:prstGeom prst="rect">
            <a:avLst/>
          </a:prstGeom>
          <a:noFill/>
          <a:ln w="12699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1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 autoUpdateAnimBg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28725" y="549275"/>
            <a:ext cx="6838950" cy="576263"/>
          </a:xfrm>
        </p:spPr>
        <p:txBody>
          <a:bodyPr/>
          <a:lstStyle/>
          <a:p>
            <a:pPr>
              <a:defRPr/>
            </a:pPr>
            <a:r>
              <a:rPr lang="fr-FR" sz="3200" smtClean="0"/>
              <a:t>NOT...NOT EXISTS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447800"/>
            <a:ext cx="7086600" cy="411480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fr-FR" sz="2400" dirty="0" smtClean="0"/>
              <a:t>SELECT  distinct [s#] </a:t>
            </a:r>
            <a:br>
              <a:rPr lang="fr-FR" sz="2400" dirty="0" smtClean="0"/>
            </a:br>
            <a:r>
              <a:rPr lang="fr-FR" sz="2400" dirty="0" err="1" smtClean="0"/>
              <a:t>from</a:t>
            </a:r>
            <a:r>
              <a:rPr lang="fr-FR" sz="2400" dirty="0" smtClean="0"/>
              <a:t> SP X </a:t>
            </a:r>
            <a:r>
              <a:rPr lang="fr-FR" sz="2400" dirty="0" err="1" smtClean="0"/>
              <a:t>where</a:t>
            </a:r>
            <a:r>
              <a:rPr lang="fr-FR" sz="2400" dirty="0" smtClean="0"/>
              <a:t> not </a:t>
            </a:r>
            <a:r>
              <a:rPr lang="fr-FR" sz="2400" dirty="0" err="1" smtClean="0"/>
              <a:t>exists</a:t>
            </a:r>
            <a:r>
              <a:rPr lang="fr-FR" sz="2400" dirty="0" smtClean="0"/>
              <a:t> </a:t>
            </a:r>
            <a:br>
              <a:rPr lang="fr-FR" sz="2400" dirty="0" smtClean="0"/>
            </a:br>
            <a:r>
              <a:rPr lang="fr-FR" sz="2400" dirty="0" smtClean="0"/>
              <a:t>   (select * </a:t>
            </a:r>
            <a:r>
              <a:rPr lang="fr-FR" sz="2400" dirty="0" err="1" smtClean="0"/>
              <a:t>from</a:t>
            </a:r>
            <a:r>
              <a:rPr lang="fr-FR" sz="2400" dirty="0" smtClean="0"/>
              <a:t> </a:t>
            </a:r>
            <a:r>
              <a:rPr lang="fr-FR" sz="2400" dirty="0" err="1" smtClean="0"/>
              <a:t>sp</a:t>
            </a:r>
            <a:r>
              <a:rPr lang="fr-FR" sz="2400" dirty="0" smtClean="0"/>
              <a:t> y  </a:t>
            </a:r>
            <a:br>
              <a:rPr lang="fr-FR" sz="2400" dirty="0" smtClean="0"/>
            </a:br>
            <a:r>
              <a:rPr lang="fr-FR" sz="2400" dirty="0" smtClean="0"/>
              <a:t>   </a:t>
            </a:r>
            <a:r>
              <a:rPr lang="fr-FR" sz="2400" dirty="0" err="1" smtClean="0"/>
              <a:t>where</a:t>
            </a:r>
            <a:r>
              <a:rPr lang="fr-FR" sz="2400" dirty="0" smtClean="0"/>
              <a:t> [s#]='s2' and  not </a:t>
            </a:r>
            <a:r>
              <a:rPr lang="fr-FR" sz="2400" dirty="0" err="1" smtClean="0"/>
              <a:t>exists</a:t>
            </a:r>
            <a:r>
              <a:rPr lang="fr-FR" sz="2400" dirty="0" smtClean="0"/>
              <a:t> </a:t>
            </a:r>
            <a:br>
              <a:rPr lang="fr-FR" sz="2400" dirty="0" smtClean="0"/>
            </a:br>
            <a:r>
              <a:rPr lang="fr-FR" sz="2400" dirty="0" smtClean="0"/>
              <a:t>      (select * </a:t>
            </a:r>
            <a:r>
              <a:rPr lang="fr-FR" sz="2400" dirty="0" err="1" smtClean="0"/>
              <a:t>from</a:t>
            </a:r>
            <a:r>
              <a:rPr lang="fr-FR" sz="2400" dirty="0" smtClean="0"/>
              <a:t> </a:t>
            </a:r>
            <a:r>
              <a:rPr lang="fr-FR" sz="2400" dirty="0" err="1" smtClean="0"/>
              <a:t>sp</a:t>
            </a:r>
            <a:r>
              <a:rPr lang="fr-FR" sz="2400" dirty="0" smtClean="0"/>
              <a:t> z </a:t>
            </a:r>
            <a:br>
              <a:rPr lang="fr-FR" sz="2400" dirty="0" smtClean="0"/>
            </a:br>
            <a:r>
              <a:rPr lang="fr-FR" sz="2400" dirty="0" smtClean="0"/>
              <a:t>      </a:t>
            </a:r>
            <a:r>
              <a:rPr lang="fr-FR" sz="2400" dirty="0" err="1" smtClean="0"/>
              <a:t>where</a:t>
            </a:r>
            <a:r>
              <a:rPr lang="fr-FR" sz="2400" dirty="0" smtClean="0"/>
              <a:t> z.[s#]=x.[s#] and  z.[p#]=y.[p#] ));</a:t>
            </a:r>
          </a:p>
          <a:p>
            <a:pPr>
              <a:buFont typeface="Monotype Sorts" pitchFamily="2" charset="2"/>
              <a:buNone/>
              <a:defRPr/>
            </a:pPr>
            <a:r>
              <a:rPr lang="fr-FR" sz="2400" dirty="0" smtClean="0">
                <a:solidFill>
                  <a:schemeClr val="accent2"/>
                </a:solidFill>
              </a:rPr>
              <a:t>s#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fr-FR" sz="2400" dirty="0" smtClean="0"/>
              <a:t>s1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fr-FR" sz="2400" dirty="0" smtClean="0"/>
              <a:t>s2</a:t>
            </a:r>
          </a:p>
          <a:p>
            <a:pPr>
              <a:spcBef>
                <a:spcPct val="67000"/>
              </a:spcBef>
              <a:buClr>
                <a:schemeClr val="hlink"/>
              </a:buClr>
              <a:buSzPct val="105000"/>
              <a:buFont typeface="Wingdings" pitchFamily="2" charset="2"/>
              <a:buChar char="%"/>
              <a:defRPr/>
            </a:pPr>
            <a:r>
              <a:rPr lang="fr-FR" sz="2400" dirty="0" smtClean="0"/>
              <a:t>C'est quoi ?</a:t>
            </a:r>
          </a:p>
          <a:p>
            <a:pPr>
              <a:buClr>
                <a:schemeClr val="hlink"/>
              </a:buClr>
              <a:buSzPct val="105000"/>
              <a:buFont typeface="Wingdings" pitchFamily="2" charset="2"/>
              <a:buChar char="%"/>
              <a:defRPr/>
            </a:pPr>
            <a:r>
              <a:rPr lang="fr-FR" sz="2400" dirty="0" smtClean="0">
                <a:solidFill>
                  <a:srgbClr val="00FF00"/>
                </a:solidFill>
              </a:rPr>
              <a:t>Tous les fournisseurs qui fournissent au moins les pièces du fournisseur 'S2'.</a:t>
            </a:r>
          </a:p>
          <a:p>
            <a:pPr>
              <a:buFont typeface="Monotype Sorts" pitchFamily="2" charset="2"/>
              <a:buNone/>
              <a:defRPr/>
            </a:pPr>
            <a:endParaRPr lang="fr-FR" sz="2400" dirty="0" smtClean="0">
              <a:solidFill>
                <a:srgbClr val="00FF00"/>
              </a:solidFill>
            </a:endParaRPr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692150" y="3663950"/>
            <a:ext cx="596900" cy="1282700"/>
          </a:xfrm>
          <a:prstGeom prst="rect">
            <a:avLst/>
          </a:prstGeom>
          <a:noFill/>
          <a:ln w="12699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rgbClr val="00FF0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2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2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2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2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 autoUpdateAnimBg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28725" y="549275"/>
            <a:ext cx="6838950" cy="576263"/>
          </a:xfrm>
        </p:spPr>
        <p:txBody>
          <a:bodyPr/>
          <a:lstStyle/>
          <a:p>
            <a:pPr>
              <a:defRPr/>
            </a:pPr>
            <a:r>
              <a:rPr lang="en-US" sz="3200" smtClean="0"/>
              <a:t>NOT...NOT EXISTS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447800"/>
            <a:ext cx="7086600" cy="411480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en-US" sz="2400" dirty="0" smtClean="0"/>
              <a:t>SELECT  distinct [s#] </a:t>
            </a:r>
            <a:br>
              <a:rPr lang="en-US" sz="2400" dirty="0" smtClean="0"/>
            </a:br>
            <a:r>
              <a:rPr lang="en-US" sz="2400" dirty="0" smtClean="0"/>
              <a:t>from SP X where not exists </a:t>
            </a:r>
            <a:br>
              <a:rPr lang="en-US" sz="2400" dirty="0" smtClean="0"/>
            </a:br>
            <a:r>
              <a:rPr lang="en-US" sz="2400" dirty="0" smtClean="0"/>
              <a:t>   (select * from sp y  </a:t>
            </a:r>
            <a:br>
              <a:rPr lang="en-US" sz="2400" dirty="0" smtClean="0"/>
            </a:br>
            <a:r>
              <a:rPr lang="en-US" sz="2400" dirty="0" smtClean="0"/>
              <a:t>   where [s#]='s2' and  not exists </a:t>
            </a:r>
            <a:br>
              <a:rPr lang="en-US" sz="2400" dirty="0" smtClean="0"/>
            </a:br>
            <a:r>
              <a:rPr lang="en-US" sz="2400" dirty="0" smtClean="0"/>
              <a:t>      (select * from sp z </a:t>
            </a:r>
            <a:br>
              <a:rPr lang="en-US" sz="2400" dirty="0" smtClean="0"/>
            </a:br>
            <a:r>
              <a:rPr lang="en-US" sz="2400" dirty="0" smtClean="0"/>
              <a:t>      where z.[s#]=x.[s#] and  z.[p#]=y.[p#] ));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400" dirty="0" smtClean="0">
                <a:solidFill>
                  <a:schemeClr val="accent2"/>
                </a:solidFill>
              </a:rPr>
              <a:t>s#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dirty="0" smtClean="0"/>
              <a:t>s1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dirty="0" smtClean="0"/>
              <a:t>s2</a:t>
            </a:r>
          </a:p>
          <a:p>
            <a:pPr>
              <a:spcBef>
                <a:spcPct val="67000"/>
              </a:spcBef>
              <a:buClr>
                <a:schemeClr val="hlink"/>
              </a:buClr>
              <a:buSzPct val="105000"/>
              <a:buFont typeface="Wingdings" pitchFamily="2" charset="2"/>
              <a:buChar char="%"/>
              <a:defRPr/>
            </a:pPr>
            <a:r>
              <a:rPr lang="fr-FR" sz="2400" dirty="0" smtClean="0"/>
              <a:t>C'est quoi ?</a:t>
            </a:r>
          </a:p>
          <a:p>
            <a:pPr>
              <a:buClr>
                <a:schemeClr val="hlink"/>
              </a:buClr>
              <a:buSzPct val="105000"/>
              <a:buFont typeface="Wingdings" pitchFamily="2" charset="2"/>
              <a:buChar char="%"/>
              <a:defRPr/>
            </a:pPr>
            <a:r>
              <a:rPr lang="fr-FR" sz="2400" dirty="0" smtClean="0">
                <a:solidFill>
                  <a:srgbClr val="00FF00"/>
                </a:solidFill>
              </a:rPr>
              <a:t>Tous les fournisseurs qui fournissent au moins les pièces du fournisseur 'S2'.</a:t>
            </a:r>
          </a:p>
          <a:p>
            <a:pPr>
              <a:buFont typeface="Monotype Sorts" pitchFamily="2" charset="2"/>
              <a:buNone/>
              <a:defRPr/>
            </a:pPr>
            <a:endParaRPr lang="en-US" sz="2400" dirty="0" smtClean="0">
              <a:solidFill>
                <a:srgbClr val="00FF00"/>
              </a:solidFill>
            </a:endParaRP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692150" y="3663950"/>
            <a:ext cx="596900" cy="1282700"/>
          </a:xfrm>
          <a:prstGeom prst="rect">
            <a:avLst/>
          </a:prstGeom>
          <a:noFill/>
          <a:ln w="12699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rgbClr val="00FF0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1270" name="Rectangle 5"/>
          <p:cNvSpPr>
            <a:spLocks noChangeArrowheads="1"/>
          </p:cNvSpPr>
          <p:nvPr/>
        </p:nvSpPr>
        <p:spPr bwMode="auto">
          <a:xfrm>
            <a:off x="6386513" y="3917950"/>
            <a:ext cx="2217737" cy="13081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r>
              <a:rPr lang="fr-FR" sz="2000">
                <a:solidFill>
                  <a:schemeClr val="accent1"/>
                </a:solidFill>
              </a:rPr>
              <a:t>SQL c'est simple</a:t>
            </a:r>
          </a:p>
          <a:p>
            <a:r>
              <a:rPr lang="fr-FR" sz="2000">
                <a:solidFill>
                  <a:schemeClr val="accent1"/>
                </a:solidFill>
              </a:rPr>
              <a:t>car non-procedural:</a:t>
            </a:r>
          </a:p>
          <a:p>
            <a:r>
              <a:rPr lang="fr-FR" sz="2000">
                <a:solidFill>
                  <a:schemeClr val="accent1"/>
                </a:solidFill>
              </a:rPr>
              <a:t>une intention = une requête </a:t>
            </a:r>
          </a:p>
        </p:txBody>
      </p:sp>
      <p:sp>
        <p:nvSpPr>
          <p:cNvPr id="11271" name="Oval 6"/>
          <p:cNvSpPr>
            <a:spLocks noChangeArrowheads="1"/>
          </p:cNvSpPr>
          <p:nvPr/>
        </p:nvSpPr>
        <p:spPr bwMode="auto">
          <a:xfrm>
            <a:off x="5797550" y="3663950"/>
            <a:ext cx="2878138" cy="1739900"/>
          </a:xfrm>
          <a:prstGeom prst="ellipse">
            <a:avLst/>
          </a:prstGeom>
          <a:noFill/>
          <a:ln w="12699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1266" name="Object 7">
            <a:hlinkClick r:id="" action="ppaction://ole?verb=0"/>
          </p:cNvPr>
          <p:cNvGraphicFramePr>
            <a:graphicFrameLocks/>
          </p:cNvGraphicFramePr>
          <p:nvPr/>
        </p:nvGraphicFramePr>
        <p:xfrm>
          <a:off x="5353050" y="3925888"/>
          <a:ext cx="730250" cy="1255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3" name="Windows Draw Drawing" r:id="rId4" imgW="876240" imgH="1717560" progId="">
                  <p:embed/>
                </p:oleObj>
              </mc:Choice>
              <mc:Fallback>
                <p:oleObj name="Windows Draw Drawing" r:id="rId4" imgW="876240" imgH="1717560" progId="">
                  <p:embed/>
                  <p:pic>
                    <p:nvPicPr>
                      <p:cNvPr id="0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3050" y="3925888"/>
                        <a:ext cx="730250" cy="1255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671513"/>
            <a:ext cx="6838950" cy="638175"/>
          </a:xfrm>
        </p:spPr>
        <p:txBody>
          <a:bodyPr/>
          <a:lstStyle/>
          <a:p>
            <a:pPr>
              <a:defRPr/>
            </a:pPr>
            <a:r>
              <a:rPr lang="en-US" sz="3600" smtClean="0"/>
              <a:t>UNION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8001000" cy="464820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en-US" sz="2400" smtClean="0"/>
              <a:t>    </a:t>
            </a:r>
            <a:r>
              <a:rPr lang="en-US" sz="2000" smtClean="0"/>
              <a:t>SELECT  [P#], CITY FROM P WHERE CITY LIKE '[L-S]'</a:t>
            </a:r>
            <a:br>
              <a:rPr lang="en-US" sz="2000" smtClean="0"/>
            </a:br>
            <a:r>
              <a:rPr lang="en-US" sz="2000" smtClean="0">
                <a:solidFill>
                  <a:srgbClr val="00FF00"/>
                </a:solidFill>
              </a:rPr>
              <a:t>UNION </a:t>
            </a:r>
            <a:r>
              <a:rPr lang="en-US" sz="2000" smtClean="0"/>
              <a:t/>
            </a:r>
            <a:br>
              <a:rPr lang="en-US" sz="2000" smtClean="0"/>
            </a:br>
            <a:r>
              <a:rPr lang="en-US" sz="2000" smtClean="0"/>
              <a:t>SELECT  [P#], CITY FROM SP, S WHERE SP.[S#]=S.[S#] AND CITY &gt;=  'B';</a:t>
            </a:r>
          </a:p>
          <a:p>
            <a:pPr>
              <a:buFont typeface="Monotype Sorts" pitchFamily="2" charset="2"/>
              <a:buNone/>
              <a:defRPr/>
            </a:pPr>
            <a:endParaRPr lang="en-US" sz="2000" smtClean="0"/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671513"/>
            <a:ext cx="6838950" cy="638175"/>
          </a:xfrm>
        </p:spPr>
        <p:txBody>
          <a:bodyPr/>
          <a:lstStyle/>
          <a:p>
            <a:pPr>
              <a:defRPr/>
            </a:pPr>
            <a:r>
              <a:rPr lang="en-US" sz="3600" smtClean="0"/>
              <a:t>UNION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7696200" cy="464820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en-US" sz="2400" smtClean="0"/>
              <a:t>    </a:t>
            </a:r>
            <a:r>
              <a:rPr lang="en-US" sz="2000" smtClean="0"/>
              <a:t>SELECT  [P#], CITY FROM P WHERE CITY LIKE '[L-S]'</a:t>
            </a:r>
            <a:br>
              <a:rPr lang="en-US" sz="2000" smtClean="0"/>
            </a:br>
            <a:r>
              <a:rPr lang="en-US" sz="2000" smtClean="0">
                <a:solidFill>
                  <a:srgbClr val="00FF00"/>
                </a:solidFill>
              </a:rPr>
              <a:t>UNION </a:t>
            </a:r>
            <a:r>
              <a:rPr lang="en-US" sz="2000" smtClean="0"/>
              <a:t/>
            </a:r>
            <a:br>
              <a:rPr lang="en-US" sz="2000" smtClean="0"/>
            </a:br>
            <a:r>
              <a:rPr lang="en-US" sz="2000" smtClean="0"/>
              <a:t>SELECT  [P#], CITY FROM SP, S WHERE SP.[S#]=S.[S#] AND CITY &gt;=  'B';</a:t>
            </a:r>
          </a:p>
          <a:p>
            <a:pPr>
              <a:spcBef>
                <a:spcPct val="133000"/>
              </a:spcBef>
              <a:buFont typeface="Monotype Sorts" pitchFamily="2" charset="2"/>
              <a:buNone/>
              <a:defRPr/>
            </a:pPr>
            <a:r>
              <a:rPr lang="en-US" sz="2400" b="1" smtClean="0">
                <a:solidFill>
                  <a:schemeClr val="tx2"/>
                </a:solidFill>
              </a:rPr>
              <a:t>		P#	city</a:t>
            </a:r>
          </a:p>
          <a:p>
            <a:pPr>
              <a:lnSpc>
                <a:spcPct val="80000"/>
              </a:lnSpc>
              <a:spcBef>
                <a:spcPct val="18000"/>
              </a:spcBef>
              <a:buFont typeface="Monotype Sorts" pitchFamily="2" charset="2"/>
              <a:buNone/>
              <a:defRPr/>
            </a:pPr>
            <a:r>
              <a:rPr lang="en-US" sz="2400" smtClean="0"/>
              <a:t>		p1	London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smtClean="0"/>
              <a:t>		p1	Paris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smtClean="0"/>
              <a:t>		p2	London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smtClean="0"/>
              <a:t>		p2	Paris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smtClean="0"/>
              <a:t>		p3	London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smtClean="0"/>
              <a:t>		p4	London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smtClean="0"/>
              <a:t>		p5	London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smtClean="0"/>
              <a:t>		p6	London</a:t>
            </a:r>
          </a:p>
          <a:p>
            <a:pPr>
              <a:buFont typeface="Monotype Sorts" pitchFamily="2" charset="2"/>
              <a:buNone/>
              <a:defRPr/>
            </a:pPr>
            <a:endParaRPr lang="en-US" sz="2400" smtClean="0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1377950" y="3282950"/>
            <a:ext cx="2349500" cy="3035300"/>
          </a:xfrm>
          <a:prstGeom prst="rect">
            <a:avLst/>
          </a:prstGeom>
          <a:noFill/>
          <a:ln w="12699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5257800" y="3048000"/>
            <a:ext cx="2471738" cy="819150"/>
          </a:xfrm>
          <a:prstGeom prst="rect">
            <a:avLst/>
          </a:prstGeom>
          <a:solidFill>
            <a:schemeClr val="bg2"/>
          </a:solidFill>
          <a:ln w="12699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fr-FR" u="sng">
                <a:solidFill>
                  <a:srgbClr val="00FF00"/>
                </a:solidFill>
              </a:rPr>
              <a:t>Tous</a:t>
            </a:r>
            <a:r>
              <a:rPr lang="fr-FR">
                <a:solidFill>
                  <a:srgbClr val="00FF00"/>
                </a:solidFill>
              </a:rPr>
              <a:t> les duplicata </a:t>
            </a:r>
          </a:p>
          <a:p>
            <a:r>
              <a:rPr lang="fr-FR">
                <a:solidFill>
                  <a:srgbClr val="00FF00"/>
                </a:solidFill>
              </a:rPr>
              <a:t>sont éliminés</a:t>
            </a:r>
          </a:p>
        </p:txBody>
      </p:sp>
      <p:sp>
        <p:nvSpPr>
          <p:cNvPr id="12295" name="Rectangle 6"/>
          <p:cNvSpPr>
            <a:spLocks noChangeArrowheads="1"/>
          </p:cNvSpPr>
          <p:nvPr/>
        </p:nvSpPr>
        <p:spPr bwMode="auto">
          <a:xfrm>
            <a:off x="5853113" y="4832350"/>
            <a:ext cx="1841500" cy="10033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r>
              <a:rPr lang="fr-FR" sz="2000">
                <a:solidFill>
                  <a:schemeClr val="accent1"/>
                </a:solidFill>
              </a:rPr>
              <a:t>Comment faire</a:t>
            </a:r>
          </a:p>
          <a:p>
            <a:r>
              <a:rPr lang="fr-FR" sz="2000">
                <a:solidFill>
                  <a:schemeClr val="accent1"/>
                </a:solidFill>
              </a:rPr>
              <a:t>alors pour les</a:t>
            </a:r>
          </a:p>
          <a:p>
            <a:r>
              <a:rPr lang="fr-FR" sz="2000">
                <a:solidFill>
                  <a:schemeClr val="accent1"/>
                </a:solidFill>
              </a:rPr>
              <a:t>agrégats ?</a:t>
            </a:r>
          </a:p>
        </p:txBody>
      </p:sp>
      <p:sp>
        <p:nvSpPr>
          <p:cNvPr id="12296" name="Oval 7"/>
          <p:cNvSpPr>
            <a:spLocks noChangeArrowheads="1"/>
          </p:cNvSpPr>
          <p:nvPr/>
        </p:nvSpPr>
        <p:spPr bwMode="auto">
          <a:xfrm>
            <a:off x="5568950" y="4654550"/>
            <a:ext cx="2120900" cy="1282700"/>
          </a:xfrm>
          <a:prstGeom prst="ellipse">
            <a:avLst/>
          </a:prstGeom>
          <a:noFill/>
          <a:ln w="12699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2290" name="Object 8">
            <a:hlinkClick r:id="" action="ppaction://ole?verb=0"/>
          </p:cNvPr>
          <p:cNvGraphicFramePr>
            <a:graphicFrameLocks/>
          </p:cNvGraphicFramePr>
          <p:nvPr/>
        </p:nvGraphicFramePr>
        <p:xfrm>
          <a:off x="5124450" y="4916488"/>
          <a:ext cx="730250" cy="1255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7" name="Windows Draw Drawing" r:id="rId4" imgW="876240" imgH="1717560" progId="">
                  <p:embed/>
                </p:oleObj>
              </mc:Choice>
              <mc:Fallback>
                <p:oleObj name="Windows Draw Drawing" r:id="rId4" imgW="876240" imgH="1717560" progId="">
                  <p:embed/>
                  <p:pic>
                    <p:nvPicPr>
                      <p:cNvPr id="0" name="Object 8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4450" y="4916488"/>
                        <a:ext cx="730250" cy="1255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18106" y="534988"/>
            <a:ext cx="6838950" cy="643766"/>
          </a:xfrm>
        </p:spPr>
        <p:txBody>
          <a:bodyPr/>
          <a:lstStyle/>
          <a:p>
            <a:pPr>
              <a:defRPr/>
            </a:pPr>
            <a:r>
              <a:rPr lang="en-US" sz="3600" b="1" dirty="0" smtClean="0">
                <a:solidFill>
                  <a:srgbClr val="00FF00"/>
                </a:solidFill>
              </a:rPr>
              <a:t>Clause SELECT</a:t>
            </a:r>
            <a:r>
              <a:rPr lang="fr-FR" sz="3600" b="1" dirty="0" smtClean="0">
                <a:solidFill>
                  <a:srgbClr val="00FF00"/>
                </a:solidFill>
              </a:rPr>
              <a:t> </a:t>
            </a:r>
            <a:endParaRPr lang="en-US" sz="3200" b="1" dirty="0" smtClean="0">
              <a:solidFill>
                <a:srgbClr val="00FF0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2211" y="1346461"/>
            <a:ext cx="8298877" cy="4730489"/>
          </a:xfrm>
        </p:spPr>
        <p:txBody>
          <a:bodyPr/>
          <a:lstStyle/>
          <a:p>
            <a:pPr marL="342900" lvl="1" indent="-342900">
              <a:spcAft>
                <a:spcPts val="0"/>
              </a:spcAft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r>
              <a:rPr lang="fr-FR" sz="3600" dirty="0" smtClean="0">
                <a:solidFill>
                  <a:srgbClr val="FFFF00"/>
                </a:solidFill>
              </a:rPr>
              <a:t>Expressions de valeurs et</a:t>
            </a:r>
            <a:r>
              <a:rPr lang="en-US" dirty="0" smtClean="0">
                <a:solidFill>
                  <a:srgbClr val="FAFD00"/>
                </a:solidFill>
              </a:rPr>
              <a:t> </a:t>
            </a:r>
            <a:r>
              <a:rPr lang="en-US" sz="3600" dirty="0" err="1" smtClean="0">
                <a:solidFill>
                  <a:srgbClr val="FAFD00"/>
                </a:solidFill>
              </a:rPr>
              <a:t>calculette</a:t>
            </a:r>
            <a:r>
              <a:rPr lang="en-US" sz="3600" dirty="0" smtClean="0">
                <a:solidFill>
                  <a:srgbClr val="FAFD00"/>
                </a:solidFill>
              </a:rPr>
              <a:t> SQL</a:t>
            </a:r>
            <a:endParaRPr lang="fr-FR" sz="3600" dirty="0" smtClean="0">
              <a:solidFill>
                <a:srgbClr val="FFFF00"/>
              </a:solidFill>
            </a:endParaRPr>
          </a:p>
          <a:p>
            <a:pPr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en-US" dirty="0" smtClean="0">
                <a:solidFill>
                  <a:srgbClr val="FAFD00"/>
                </a:solidFill>
              </a:rPr>
              <a:t>SELECT [a </a:t>
            </a:r>
            <a:r>
              <a:rPr lang="en-US" dirty="0" err="1" smtClean="0">
                <a:solidFill>
                  <a:srgbClr val="FAFD00"/>
                </a:solidFill>
              </a:rPr>
              <a:t>svp</a:t>
            </a:r>
            <a:r>
              <a:rPr lang="en-US" dirty="0" smtClean="0">
                <a:solidFill>
                  <a:srgbClr val="FAFD00"/>
                </a:solidFill>
              </a:rPr>
              <a:t>], [b </a:t>
            </a:r>
            <a:r>
              <a:rPr lang="en-US" dirty="0" err="1" smtClean="0">
                <a:solidFill>
                  <a:srgbClr val="FAFD00"/>
                </a:solidFill>
              </a:rPr>
              <a:t>svp</a:t>
            </a:r>
            <a:r>
              <a:rPr lang="en-US" dirty="0" smtClean="0">
                <a:solidFill>
                  <a:srgbClr val="FAFD00"/>
                </a:solidFill>
              </a:rPr>
              <a:t>], </a:t>
            </a:r>
            <a:r>
              <a:rPr lang="en-US" dirty="0" err="1" smtClean="0">
                <a:solidFill>
                  <a:srgbClr val="FAFD00"/>
                </a:solidFill>
              </a:rPr>
              <a:t>a^b</a:t>
            </a:r>
            <a:r>
              <a:rPr lang="en-US" dirty="0" smtClean="0">
                <a:solidFill>
                  <a:srgbClr val="FAFD00"/>
                </a:solidFill>
              </a:rPr>
              <a:t> as [</a:t>
            </a:r>
            <a:r>
              <a:rPr lang="en-US" dirty="0" err="1" smtClean="0">
                <a:solidFill>
                  <a:srgbClr val="FAFD00"/>
                </a:solidFill>
              </a:rPr>
              <a:t>a^b</a:t>
            </a:r>
            <a:r>
              <a:rPr lang="en-US" dirty="0" smtClean="0">
                <a:solidFill>
                  <a:srgbClr val="FAFD00"/>
                </a:solidFill>
              </a:rPr>
              <a:t>]</a:t>
            </a:r>
          </a:p>
          <a:p>
            <a:pPr>
              <a:spcAft>
                <a:spcPts val="0"/>
              </a:spcAft>
              <a:buNone/>
              <a:defRPr/>
            </a:pPr>
            <a:r>
              <a:rPr lang="fr-FR" dirty="0" smtClean="0">
                <a:solidFill>
                  <a:srgbClr val="FAFD00"/>
                </a:solidFill>
              </a:rPr>
              <a:t>SELECT </a:t>
            </a:r>
            <a:r>
              <a:rPr lang="fr-FR" dirty="0">
                <a:solidFill>
                  <a:srgbClr val="FAFD00"/>
                </a:solidFill>
              </a:rPr>
              <a:t>#1/11/2011# - #1/1/11# as </a:t>
            </a:r>
            <a:r>
              <a:rPr lang="fr-FR" dirty="0" smtClean="0">
                <a:solidFill>
                  <a:srgbClr val="FAFD00"/>
                </a:solidFill>
              </a:rPr>
              <a:t>[Jours </a:t>
            </a:r>
            <a:r>
              <a:rPr lang="fr-FR" dirty="0">
                <a:solidFill>
                  <a:srgbClr val="FAFD00"/>
                </a:solidFill>
              </a:rPr>
              <a:t>entre 2 </a:t>
            </a:r>
            <a:r>
              <a:rPr lang="fr-FR" dirty="0" smtClean="0">
                <a:solidFill>
                  <a:srgbClr val="FAFD00"/>
                </a:solidFill>
              </a:rPr>
              <a:t>dates </a:t>
            </a:r>
            <a:r>
              <a:rPr lang="fr-FR" dirty="0">
                <a:solidFill>
                  <a:srgbClr val="FAFD00"/>
                </a:solidFill>
              </a:rPr>
              <a:t>US</a:t>
            </a:r>
            <a:r>
              <a:rPr lang="fr-FR" dirty="0" smtClean="0">
                <a:solidFill>
                  <a:srgbClr val="FAFD00"/>
                </a:solidFill>
              </a:rPr>
              <a:t>]</a:t>
            </a:r>
          </a:p>
          <a:p>
            <a:pPr>
              <a:spcAft>
                <a:spcPts val="0"/>
              </a:spcAft>
              <a:buNone/>
              <a:defRPr/>
            </a:pPr>
            <a:r>
              <a:rPr lang="fr-FR" dirty="0" smtClean="0">
                <a:solidFill>
                  <a:srgbClr val="FAFD00"/>
                </a:solidFill>
              </a:rPr>
              <a:t>SELECT </a:t>
            </a:r>
            <a:r>
              <a:rPr lang="fr-FR" dirty="0">
                <a:solidFill>
                  <a:srgbClr val="FAFD00"/>
                </a:solidFill>
              </a:rPr>
              <a:t>#1/11# - #1/1# as </a:t>
            </a:r>
            <a:r>
              <a:rPr lang="fr-FR" dirty="0" smtClean="0">
                <a:solidFill>
                  <a:srgbClr val="FAFD00"/>
                </a:solidFill>
              </a:rPr>
              <a:t>[</a:t>
            </a:r>
            <a:r>
              <a:rPr lang="fr-FR" dirty="0">
                <a:solidFill>
                  <a:srgbClr val="FAFD00"/>
                </a:solidFill>
              </a:rPr>
              <a:t>J</a:t>
            </a:r>
            <a:r>
              <a:rPr lang="fr-FR" dirty="0" smtClean="0">
                <a:solidFill>
                  <a:srgbClr val="FAFD00"/>
                </a:solidFill>
              </a:rPr>
              <a:t>ours </a:t>
            </a:r>
            <a:r>
              <a:rPr lang="fr-FR" dirty="0">
                <a:solidFill>
                  <a:srgbClr val="FAFD00"/>
                </a:solidFill>
              </a:rPr>
              <a:t>entre 2 </a:t>
            </a:r>
            <a:r>
              <a:rPr lang="fr-FR" dirty="0" smtClean="0">
                <a:solidFill>
                  <a:srgbClr val="FAFD00"/>
                </a:solidFill>
              </a:rPr>
              <a:t>dates US de l’</a:t>
            </a:r>
            <a:r>
              <a:rPr lang="fr-FR" dirty="0" err="1" smtClean="0">
                <a:solidFill>
                  <a:srgbClr val="FAFD00"/>
                </a:solidFill>
              </a:rPr>
              <a:t>annee</a:t>
            </a:r>
            <a:r>
              <a:rPr lang="fr-FR" dirty="0" smtClean="0">
                <a:solidFill>
                  <a:srgbClr val="FAFD00"/>
                </a:solidFill>
              </a:rPr>
              <a:t> courante]</a:t>
            </a:r>
          </a:p>
          <a:p>
            <a:pPr>
              <a:spcAft>
                <a:spcPts val="0"/>
              </a:spcAft>
              <a:buNone/>
              <a:defRPr/>
            </a:pPr>
            <a:r>
              <a:rPr lang="fr-FR" dirty="0" smtClean="0">
                <a:solidFill>
                  <a:srgbClr val="FAFD00"/>
                </a:solidFill>
              </a:rPr>
              <a:t>SELECT </a:t>
            </a:r>
            <a:r>
              <a:rPr lang="fr-FR" dirty="0">
                <a:solidFill>
                  <a:srgbClr val="FAFD00"/>
                </a:solidFill>
              </a:rPr>
              <a:t>date() - #1/1# as [</a:t>
            </a:r>
            <a:r>
              <a:rPr lang="fr-FR" dirty="0" err="1">
                <a:solidFill>
                  <a:srgbClr val="FAFD00"/>
                </a:solidFill>
              </a:rPr>
              <a:t>Nbre</a:t>
            </a:r>
            <a:r>
              <a:rPr lang="fr-FR" dirty="0">
                <a:solidFill>
                  <a:srgbClr val="FAFD00"/>
                </a:solidFill>
              </a:rPr>
              <a:t> de jours entre 2 dates dont une du jour et </a:t>
            </a:r>
            <a:r>
              <a:rPr lang="fr-FR" dirty="0" smtClean="0">
                <a:solidFill>
                  <a:srgbClr val="FAFD00"/>
                </a:solidFill>
              </a:rPr>
              <a:t>une </a:t>
            </a:r>
            <a:r>
              <a:rPr lang="fr-FR" dirty="0">
                <a:solidFill>
                  <a:srgbClr val="FAFD00"/>
                </a:solidFill>
              </a:rPr>
              <a:t>US]</a:t>
            </a:r>
            <a:endParaRPr lang="en-US" dirty="0" smtClean="0">
              <a:solidFill>
                <a:srgbClr val="FAFD00"/>
              </a:solidFill>
            </a:endParaRPr>
          </a:p>
        </p:txBody>
      </p:sp>
      <p:pic>
        <p:nvPicPr>
          <p:cNvPr id="14" name="~PP3200.WAV">
            <a:hlinkClick r:id="" action="ppaction://media"/>
          </p:cNvPr>
          <p:cNvPicPr>
            <a:picLocks noRot="1" noChangeAspect="1"/>
          </p:cNvPicPr>
          <p:nvPr>
            <a:wavAudioFile r:embed="rId1" name="~PP3200.WAV"/>
          </p:nvPr>
        </p:nvPicPr>
        <p:blipFill>
          <a:blip r:embed="rId4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68863"/>
      </p:ext>
    </p:extLst>
  </p:cSld>
  <p:clrMapOvr>
    <a:masterClrMapping/>
  </p:clrMapOvr>
  <p:transition spd="slow" advTm="461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38950" cy="1187450"/>
          </a:xfrm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>
            <a:flatTx/>
          </a:bodyPr>
          <a:lstStyle/>
          <a:p>
            <a:pPr>
              <a:defRPr/>
            </a:pPr>
            <a:r>
              <a:rPr lang="en-US" sz="3600" smtClean="0"/>
              <a:t>UNION</a:t>
            </a:r>
            <a:br>
              <a:rPr lang="en-US" sz="3600" smtClean="0"/>
            </a:br>
            <a:r>
              <a:rPr lang="en-US" sz="3600" smtClean="0"/>
              <a:t> </a:t>
            </a:r>
            <a:r>
              <a:rPr lang="fr-FR" sz="2800" smtClean="0"/>
              <a:t>MsAccess</a:t>
            </a:r>
            <a:endParaRPr lang="en-US" sz="3600" smtClean="0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12630"/>
            <a:ext cx="7696200" cy="46482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Les tables ou vues entières union-compatibles peuvent être référencées explicitement</a:t>
            </a:r>
          </a:p>
          <a:p>
            <a:pPr>
              <a:buFont typeface="Monotype Sorts" pitchFamily="2" charset="2"/>
              <a:buNone/>
              <a:defRPr/>
            </a:pPr>
            <a:r>
              <a:rPr lang="fr-FR" sz="2400" dirty="0" smtClean="0">
                <a:solidFill>
                  <a:srgbClr val="FAFD00"/>
                </a:solidFill>
              </a:rPr>
              <a:t>	</a:t>
            </a:r>
            <a:r>
              <a:rPr lang="fr-FR" sz="2000" b="1" dirty="0" smtClean="0">
                <a:solidFill>
                  <a:srgbClr val="FAFD00"/>
                </a:solidFill>
                <a:effectLst/>
              </a:rPr>
              <a:t>TABLE </a:t>
            </a:r>
            <a:r>
              <a:rPr lang="fr-FR" sz="2000" b="1" dirty="0" err="1" smtClean="0">
                <a:solidFill>
                  <a:srgbClr val="FAFD00"/>
                </a:solidFill>
                <a:effectLst/>
              </a:rPr>
              <a:t>Customers</a:t>
            </a:r>
            <a:r>
              <a:rPr lang="fr-FR" sz="2000" b="1" dirty="0" smtClean="0">
                <a:solidFill>
                  <a:srgbClr val="FAFD00"/>
                </a:solidFill>
                <a:effectLst/>
              </a:rPr>
              <a:t> UNION TABLE </a:t>
            </a:r>
            <a:r>
              <a:rPr lang="fr-FR" sz="2000" b="1" dirty="0" err="1" smtClean="0">
                <a:solidFill>
                  <a:srgbClr val="FAFD00"/>
                </a:solidFill>
                <a:effectLst/>
              </a:rPr>
              <a:t>Suppliers</a:t>
            </a:r>
            <a:endParaRPr lang="fr-FR" sz="2000" b="1" dirty="0" smtClean="0">
              <a:solidFill>
                <a:srgbClr val="FAFD00"/>
              </a:solidFill>
              <a:effectLst/>
            </a:endParaRPr>
          </a:p>
          <a:p>
            <a:pPr>
              <a:defRPr/>
            </a:pPr>
            <a:r>
              <a:rPr lang="fr-FR" dirty="0" smtClean="0"/>
              <a:t>On ne peut pas sélectionner d’attributs de type MEMO ou OLE</a:t>
            </a:r>
          </a:p>
          <a:p>
            <a:pPr lvl="1">
              <a:defRPr/>
            </a:pPr>
            <a:r>
              <a:rPr lang="fr-FR" dirty="0" smtClean="0"/>
              <a:t>Y compris par * </a:t>
            </a:r>
          </a:p>
          <a:p>
            <a:pPr lvl="2">
              <a:defRPr/>
            </a:pPr>
            <a:r>
              <a:rPr lang="fr-FR" dirty="0" smtClean="0"/>
              <a:t>Déjà déconseillé pour les programmes d’application</a:t>
            </a:r>
          </a:p>
          <a:p>
            <a:pPr>
              <a:defRPr/>
            </a:pPr>
            <a:r>
              <a:rPr lang="fr-FR" dirty="0" smtClean="0"/>
              <a:t>Pas d opérateurs  INTERSECT, EXCEPT</a:t>
            </a:r>
          </a:p>
          <a:p>
            <a:pPr lvl="1">
              <a:buFont typeface="ZapfDingbats" pitchFamily="82" charset="2"/>
              <a:buChar char="$"/>
              <a:defRPr/>
            </a:pPr>
            <a:r>
              <a:rPr lang="fr-FR" dirty="0" smtClean="0"/>
              <a:t> Comment faire alors ?</a:t>
            </a:r>
          </a:p>
        </p:txBody>
      </p:sp>
    </p:spTree>
    <p:extLst>
      <p:ext uri="{BB962C8B-B14F-4D97-AF65-F5344CB8AC3E}">
        <p14:creationId xmlns:p14="http://schemas.microsoft.com/office/powerpoint/2010/main" val="3741405643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6838950" cy="638175"/>
          </a:xfrm>
        </p:spPr>
        <p:txBody>
          <a:bodyPr/>
          <a:lstStyle/>
          <a:p>
            <a:pPr>
              <a:defRPr/>
            </a:pPr>
            <a:r>
              <a:rPr lang="en-US" sz="3600" smtClean="0"/>
              <a:t>UNION ALL</a:t>
            </a: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762000" y="990600"/>
            <a:ext cx="7848600" cy="43434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fr-FR" dirty="0" smtClean="0"/>
              <a:t>Préserve les duplicata</a:t>
            </a:r>
          </a:p>
          <a:p>
            <a:pPr>
              <a:lnSpc>
                <a:spcPct val="90000"/>
              </a:lnSpc>
              <a:defRPr/>
            </a:pPr>
            <a:r>
              <a:rPr lang="fr-FR" dirty="0" smtClean="0"/>
              <a:t>Nécessaire pour appliquer des agrégations</a:t>
            </a:r>
          </a:p>
          <a:p>
            <a:pPr>
              <a:lnSpc>
                <a:spcPct val="90000"/>
              </a:lnSpc>
              <a:defRPr/>
            </a:pPr>
            <a:r>
              <a:rPr lang="fr-FR" dirty="0" smtClean="0"/>
              <a:t>Mais, souvent il faut néanmoins dans ce but au moins 2 requêtes SQL</a:t>
            </a:r>
          </a:p>
          <a:p>
            <a:pPr lvl="1">
              <a:lnSpc>
                <a:spcPct val="90000"/>
              </a:lnSpc>
              <a:defRPr/>
            </a:pPr>
            <a:r>
              <a:rPr lang="fr-FR" dirty="0" smtClean="0">
                <a:solidFill>
                  <a:srgbClr val="00FF00"/>
                </a:solidFill>
              </a:rPr>
              <a:t>Défaut de conception SQL</a:t>
            </a:r>
          </a:p>
          <a:p>
            <a:pPr lvl="1">
              <a:lnSpc>
                <a:spcPct val="90000"/>
              </a:lnSpc>
              <a:defRPr/>
            </a:pPr>
            <a:r>
              <a:rPr lang="fr-FR" dirty="0" smtClean="0">
                <a:solidFill>
                  <a:srgbClr val="00FF00"/>
                </a:solidFill>
              </a:rPr>
              <a:t>Solutions pratiques </a:t>
            </a:r>
          </a:p>
          <a:p>
            <a:pPr lvl="2">
              <a:lnSpc>
                <a:spcPct val="90000"/>
              </a:lnSpc>
              <a:defRPr/>
            </a:pPr>
            <a:r>
              <a:rPr lang="fr-FR" dirty="0" smtClean="0">
                <a:solidFill>
                  <a:srgbClr val="00FF00"/>
                </a:solidFill>
              </a:rPr>
              <a:t>clause FROM imbriquée</a:t>
            </a:r>
          </a:p>
          <a:p>
            <a:pPr lvl="2">
              <a:lnSpc>
                <a:spcPct val="90000"/>
              </a:lnSpc>
              <a:defRPr/>
            </a:pPr>
            <a:r>
              <a:rPr lang="fr-FR" dirty="0" smtClean="0">
                <a:solidFill>
                  <a:srgbClr val="00FF00"/>
                </a:solidFill>
              </a:rPr>
              <a:t>Une autre (DB2) voir cours SQL2 </a:t>
            </a:r>
          </a:p>
          <a:p>
            <a:pPr>
              <a:lnSpc>
                <a:spcPct val="90000"/>
              </a:lnSpc>
              <a:defRPr/>
            </a:pPr>
            <a:r>
              <a:rPr lang="fr-FR" sz="2800" dirty="0" smtClean="0">
                <a:solidFill>
                  <a:srgbClr val="FAFD00"/>
                </a:solidFill>
              </a:rPr>
              <a:t>Dans l exemple qui suit, sous </a:t>
            </a:r>
            <a:r>
              <a:rPr lang="fr-FR" sz="2800" dirty="0" err="1" smtClean="0">
                <a:solidFill>
                  <a:srgbClr val="FAFD00"/>
                </a:solidFill>
              </a:rPr>
              <a:t>MsAccess</a:t>
            </a:r>
            <a:r>
              <a:rPr lang="fr-FR" sz="2800" dirty="0" smtClean="0">
                <a:solidFill>
                  <a:srgbClr val="FAFD00"/>
                </a:solidFill>
              </a:rPr>
              <a:t>, on veut des agrégations sur WEIGHT</a:t>
            </a:r>
          </a:p>
          <a:p>
            <a:pPr lvl="1">
              <a:lnSpc>
                <a:spcPct val="90000"/>
              </a:lnSpc>
              <a:defRPr/>
            </a:pPr>
            <a:r>
              <a:rPr lang="fr-FR" sz="2400" dirty="0" smtClean="0">
                <a:solidFill>
                  <a:schemeClr val="tx2"/>
                </a:solidFill>
              </a:rPr>
              <a:t>la 1ere requête définie une vue appelée UNION-ALL</a:t>
            </a:r>
          </a:p>
          <a:p>
            <a:pPr lvl="1">
              <a:lnSpc>
                <a:spcPct val="90000"/>
              </a:lnSpc>
              <a:defRPr/>
            </a:pPr>
            <a:r>
              <a:rPr lang="fr-FR" sz="2400" dirty="0" smtClean="0">
                <a:solidFill>
                  <a:schemeClr val="tx2"/>
                </a:solidFill>
              </a:rPr>
              <a:t>la 2eme requête calcule les agrégations voulues</a:t>
            </a:r>
          </a:p>
        </p:txBody>
      </p:sp>
      <p:pic>
        <p:nvPicPr>
          <p:cNvPr id="5" name="Image 4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519113"/>
            <a:ext cx="6838950" cy="638175"/>
          </a:xfrm>
        </p:spPr>
        <p:txBody>
          <a:bodyPr/>
          <a:lstStyle/>
          <a:p>
            <a:pPr>
              <a:defRPr/>
            </a:pPr>
            <a:r>
              <a:rPr lang="en-US" sz="3600" smtClean="0"/>
              <a:t>UNION ALL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>
              <a:buSzPct val="100000"/>
              <a:buFont typeface="Wingdings" pitchFamily="2" charset="2"/>
              <a:buChar char=""/>
              <a:defRPr/>
            </a:pPr>
            <a:r>
              <a:rPr lang="en-US" sz="2000" smtClean="0"/>
              <a:t>SELECT weight, p.city FROM P WHERE City like 'l*'</a:t>
            </a:r>
            <a:br>
              <a:rPr lang="en-US" sz="2000" smtClean="0"/>
            </a:br>
            <a:r>
              <a:rPr lang="en-US" sz="2000" smtClean="0"/>
              <a:t>UNION ALL SELECT weight, s.city FROM p, SP, S WHERE</a:t>
            </a:r>
            <a:br>
              <a:rPr lang="en-US" sz="2000" smtClean="0"/>
            </a:br>
            <a:r>
              <a:rPr lang="en-US" sz="2000" smtClean="0"/>
              <a:t>p.[p#]=sp.[p#] and sp.[s#]=s.[s#] and s.City like  'p*';</a:t>
            </a:r>
          </a:p>
          <a:p>
            <a:pPr>
              <a:spcBef>
                <a:spcPct val="65000"/>
              </a:spcBef>
              <a:buFont typeface="Monotype Sorts" pitchFamily="2" charset="2"/>
              <a:buNone/>
              <a:defRPr/>
            </a:pPr>
            <a:r>
              <a:rPr lang="en-US" sz="2000" b="1" smtClean="0">
                <a:solidFill>
                  <a:schemeClr val="accent2"/>
                </a:solidFill>
              </a:rPr>
              <a:t>	weight	city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smtClean="0"/>
              <a:t>	12		london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smtClean="0"/>
              <a:t>	14		london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smtClean="0"/>
              <a:t>	19		london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smtClean="0"/>
              <a:t>	12		Paris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smtClean="0"/>
              <a:t>	</a:t>
            </a:r>
            <a:r>
              <a:rPr lang="en-US" sz="2000" smtClean="0">
                <a:solidFill>
                  <a:srgbClr val="00FF00"/>
                </a:solidFill>
              </a:rPr>
              <a:t>17		Paris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smtClean="0"/>
              <a:t>	</a:t>
            </a:r>
            <a:r>
              <a:rPr lang="en-US" sz="2000" smtClean="0">
                <a:solidFill>
                  <a:srgbClr val="00FF00"/>
                </a:solidFill>
              </a:rPr>
              <a:t>17		Paris</a:t>
            </a:r>
            <a:endParaRPr lang="en-US" sz="2000" smtClean="0"/>
          </a:p>
          <a:p>
            <a:pPr>
              <a:buFont typeface="Monotype Sorts" pitchFamily="2" charset="2"/>
              <a:buNone/>
              <a:defRPr/>
            </a:pPr>
            <a:endParaRPr lang="en-US" sz="2000" smtClean="0"/>
          </a:p>
        </p:txBody>
      </p:sp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920750" y="2520950"/>
            <a:ext cx="2806700" cy="2044700"/>
          </a:xfrm>
          <a:prstGeom prst="rect">
            <a:avLst/>
          </a:prstGeom>
          <a:noFill/>
          <a:ln w="12699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519113"/>
            <a:ext cx="6838950" cy="638175"/>
          </a:xfrm>
        </p:spPr>
        <p:txBody>
          <a:bodyPr/>
          <a:lstStyle/>
          <a:p>
            <a:pPr>
              <a:defRPr/>
            </a:pPr>
            <a:r>
              <a:rPr lang="en-US" sz="3600" smtClean="0"/>
              <a:t>UNION ALL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>
              <a:buSzPct val="100000"/>
              <a:buFont typeface="Wingdings" pitchFamily="2" charset="2"/>
              <a:buChar char=""/>
              <a:defRPr/>
            </a:pPr>
            <a:r>
              <a:rPr lang="en-US" sz="2000" smtClean="0"/>
              <a:t>SELECT weight, p.city FROM P WHERE City like 'l*'</a:t>
            </a:r>
            <a:br>
              <a:rPr lang="en-US" sz="2000" smtClean="0"/>
            </a:br>
            <a:r>
              <a:rPr lang="en-US" sz="2000" smtClean="0"/>
              <a:t>UNION ALL SELECT weight, s.city FROM p, SP, S WHERE</a:t>
            </a:r>
            <a:br>
              <a:rPr lang="en-US" sz="2000" smtClean="0"/>
            </a:br>
            <a:r>
              <a:rPr lang="en-US" sz="2000" smtClean="0"/>
              <a:t>p.[p#]=sp.[p#] and sp.[s#]=s.[s#] and s.City like  'p*';</a:t>
            </a:r>
          </a:p>
          <a:p>
            <a:pPr>
              <a:spcBef>
                <a:spcPct val="65000"/>
              </a:spcBef>
              <a:buFont typeface="Monotype Sorts" pitchFamily="2" charset="2"/>
              <a:buNone/>
              <a:defRPr/>
            </a:pPr>
            <a:r>
              <a:rPr lang="en-US" sz="2000" b="1" smtClean="0">
                <a:solidFill>
                  <a:schemeClr val="accent2"/>
                </a:solidFill>
              </a:rPr>
              <a:t>	weight	city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smtClean="0"/>
              <a:t>	12		london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smtClean="0"/>
              <a:t>	14		london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smtClean="0"/>
              <a:t>	19		london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smtClean="0"/>
              <a:t>	12		Paris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smtClean="0"/>
              <a:t>	</a:t>
            </a:r>
            <a:r>
              <a:rPr lang="en-US" sz="2000" smtClean="0">
                <a:solidFill>
                  <a:srgbClr val="00FF00"/>
                </a:solidFill>
              </a:rPr>
              <a:t>17		Paris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smtClean="0"/>
              <a:t>	</a:t>
            </a:r>
            <a:r>
              <a:rPr lang="en-US" sz="2000" smtClean="0">
                <a:solidFill>
                  <a:srgbClr val="00FF00"/>
                </a:solidFill>
              </a:rPr>
              <a:t>17		Paris</a:t>
            </a:r>
            <a:endParaRPr lang="en-US" sz="2000" smtClean="0"/>
          </a:p>
          <a:p>
            <a:pPr>
              <a:spcBef>
                <a:spcPct val="42000"/>
              </a:spcBef>
              <a:buSzPct val="100000"/>
              <a:buFont typeface="Wingdings" pitchFamily="2" charset="2"/>
              <a:buChar char=""/>
              <a:defRPr/>
            </a:pPr>
            <a:r>
              <a:rPr lang="en-US" sz="2000" smtClean="0"/>
              <a:t>SELECT </a:t>
            </a:r>
            <a:r>
              <a:rPr lang="en-US" sz="2000" smtClean="0">
                <a:solidFill>
                  <a:srgbClr val="00FF00"/>
                </a:solidFill>
              </a:rPr>
              <a:t>AVG(WEIGHT) </a:t>
            </a:r>
            <a:r>
              <a:rPr lang="en-US" sz="2000" smtClean="0"/>
              <a:t>AS [AVG POIDS], </a:t>
            </a:r>
            <a:r>
              <a:rPr lang="en-US" sz="2000" smtClean="0">
                <a:solidFill>
                  <a:srgbClr val="00FF00"/>
                </a:solidFill>
              </a:rPr>
              <a:t>VAR(WEIGHT) </a:t>
            </a:r>
            <a:r>
              <a:rPr lang="en-US" sz="2000" smtClean="0"/>
              <a:t>AS [VAR-POIDS],</a:t>
            </a:r>
            <a:r>
              <a:rPr lang="en-US" sz="2000" smtClean="0">
                <a:solidFill>
                  <a:srgbClr val="00FF00"/>
                </a:solidFill>
              </a:rPr>
              <a:t> MAX(WEIGHT)</a:t>
            </a:r>
            <a:r>
              <a:rPr lang="en-US" sz="2000" smtClean="0"/>
              <a:t> AS [POIDS-MAX]</a:t>
            </a:r>
            <a:br>
              <a:rPr lang="en-US" sz="2000" smtClean="0"/>
            </a:br>
            <a:r>
              <a:rPr lang="en-US" sz="2000" smtClean="0"/>
              <a:t>FROM [UNION-ALL];</a:t>
            </a:r>
          </a:p>
          <a:p>
            <a:pPr>
              <a:spcBef>
                <a:spcPct val="42000"/>
              </a:spcBef>
              <a:buFont typeface="Monotype Sorts" pitchFamily="2" charset="2"/>
              <a:buNone/>
              <a:defRPr/>
            </a:pPr>
            <a:r>
              <a:rPr lang="en-US" sz="2000" b="1" smtClean="0">
                <a:solidFill>
                  <a:schemeClr val="accent2"/>
                </a:solidFill>
              </a:rPr>
              <a:t>avg poids		var poids		poids-max</a:t>
            </a:r>
          </a:p>
          <a:p>
            <a:pPr>
              <a:spcBef>
                <a:spcPct val="30000"/>
              </a:spcBef>
              <a:buFont typeface="Monotype Sorts" pitchFamily="2" charset="2"/>
              <a:buNone/>
              <a:defRPr/>
            </a:pPr>
            <a:r>
              <a:rPr lang="en-US" sz="2000" smtClean="0"/>
              <a:t>15.1666666666667	8.56666666666667	19</a:t>
            </a:r>
          </a:p>
          <a:p>
            <a:pPr>
              <a:buFont typeface="Monotype Sorts" pitchFamily="2" charset="2"/>
              <a:buNone/>
              <a:defRPr/>
            </a:pPr>
            <a:endParaRPr lang="en-US" sz="2000" smtClean="0"/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920750" y="2520950"/>
            <a:ext cx="2806700" cy="2044700"/>
          </a:xfrm>
          <a:prstGeom prst="rect">
            <a:avLst/>
          </a:prstGeom>
          <a:noFill/>
          <a:ln w="12699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692150" y="5645150"/>
            <a:ext cx="6921500" cy="749300"/>
          </a:xfrm>
          <a:prstGeom prst="rect">
            <a:avLst/>
          </a:prstGeom>
          <a:noFill/>
          <a:ln w="12699">
            <a:solidFill>
              <a:schemeClr val="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60463" y="768350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fr-FR" smtClean="0"/>
              <a:t>Clause FROM imbriquée</a:t>
            </a:r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73250"/>
            <a:ext cx="7772400" cy="4451350"/>
          </a:xfrm>
        </p:spPr>
        <p:txBody>
          <a:bodyPr/>
          <a:lstStyle/>
          <a:p>
            <a:pPr>
              <a:defRPr/>
            </a:pPr>
            <a:r>
              <a:rPr lang="fr-FR" sz="2800" smtClean="0"/>
              <a:t> Définit une table dans la clause FROM d’une expression de sélection SQL (SQL-Select) </a:t>
            </a:r>
          </a:p>
          <a:p>
            <a:pPr lvl="1">
              <a:defRPr/>
            </a:pPr>
            <a:r>
              <a:rPr lang="fr-FR" sz="2400" smtClean="0"/>
              <a:t>Cette dernière peut-être imbriquée à son tour</a:t>
            </a:r>
          </a:p>
          <a:p>
            <a:pPr>
              <a:buFont typeface="Monotype Sorts" pitchFamily="2" charset="2"/>
              <a:buNone/>
              <a:defRPr/>
            </a:pPr>
            <a:r>
              <a:rPr lang="fr-FR" sz="2800" smtClean="0"/>
              <a:t> 		Select attrs…FROM [tbls], </a:t>
            </a:r>
            <a:br>
              <a:rPr lang="fr-FR" sz="2800" smtClean="0"/>
            </a:br>
            <a:r>
              <a:rPr lang="fr-FR" sz="2800" smtClean="0"/>
              <a:t>		(SQL-Select)  </a:t>
            </a:r>
            <a:br>
              <a:rPr lang="fr-FR" sz="2800" smtClean="0"/>
            </a:br>
            <a:r>
              <a:rPr lang="fr-FR" sz="2800" smtClean="0"/>
              <a:t>		Where …. ;</a:t>
            </a:r>
          </a:p>
          <a:p>
            <a:pPr>
              <a:defRPr/>
            </a:pPr>
            <a:r>
              <a:rPr lang="fr-FR" sz="2800" smtClean="0"/>
              <a:t>Clause non-documentée sous MsAccess</a:t>
            </a:r>
          </a:p>
          <a:p>
            <a:pPr lvl="1">
              <a:defRPr/>
            </a:pPr>
            <a:r>
              <a:rPr lang="fr-FR" sz="2400" smtClean="0"/>
              <a:t>La traduction SQL-QBE est boguée</a:t>
            </a:r>
          </a:p>
          <a:p>
            <a:pPr lvl="2">
              <a:defRPr/>
            </a:pPr>
            <a:r>
              <a:rPr lang="fr-FR" sz="2000" smtClean="0"/>
              <a:t>À essayer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60463" y="768350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fr-FR" smtClean="0"/>
              <a:t>Clause FROM imbriquée</a:t>
            </a:r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3075" y="2209800"/>
            <a:ext cx="8112125" cy="411480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fr-FR" smtClean="0"/>
              <a:t>Possibilités:</a:t>
            </a:r>
          </a:p>
          <a:p>
            <a:pPr lvl="1">
              <a:defRPr/>
            </a:pPr>
            <a:r>
              <a:rPr lang="fr-FR" smtClean="0"/>
              <a:t>Agrégations par-dessus UNION ou UNION ALL</a:t>
            </a:r>
          </a:p>
          <a:p>
            <a:pPr lvl="1">
              <a:defRPr/>
            </a:pPr>
            <a:r>
              <a:rPr lang="fr-FR" smtClean="0"/>
              <a:t>Imbrication des expressions de valeur</a:t>
            </a:r>
          </a:p>
          <a:p>
            <a:pPr lvl="1">
              <a:defRPr/>
            </a:pPr>
            <a:r>
              <a:rPr lang="fr-FR" smtClean="0"/>
              <a:t>Calcul de COUNT (DISTINCT)</a:t>
            </a:r>
          </a:p>
          <a:p>
            <a:pPr lvl="2">
              <a:defRPr/>
            </a:pPr>
            <a:r>
              <a:rPr lang="fr-FR" smtClean="0"/>
              <a:t>MsAccess</a:t>
            </a:r>
          </a:p>
          <a:p>
            <a:pPr lvl="1">
              <a:defRPr/>
            </a:pPr>
            <a:r>
              <a:rPr lang="fr-FR" smtClean="0"/>
              <a:t>Récursivité limitée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60463" y="768350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fr-FR" smtClean="0"/>
              <a:t>Clause FROM imbriquée</a:t>
            </a:r>
          </a:p>
        </p:txBody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fr-FR" smtClean="0"/>
              <a:t> SELECT sum(weight) AS [poids-total]</a:t>
            </a:r>
          </a:p>
          <a:p>
            <a:pPr>
              <a:buFont typeface="Monotype Sorts" pitchFamily="2" charset="2"/>
              <a:buNone/>
              <a:defRPr/>
            </a:pPr>
            <a:r>
              <a:rPr lang="fr-FR" smtClean="0"/>
              <a:t>FROM (SELECT weight, p.city FROM P WHERE City like 'l*'</a:t>
            </a:r>
          </a:p>
          <a:p>
            <a:pPr>
              <a:buFont typeface="Monotype Sorts" pitchFamily="2" charset="2"/>
              <a:buNone/>
              <a:defRPr/>
            </a:pPr>
            <a:r>
              <a:rPr lang="fr-FR" smtClean="0"/>
              <a:t>UNION ALL SELECT weight, s.city FROM p, SP, S WHERE p.[p#]=sp.[p#] and sp.[s#]=s.[s#] and s.City like  'p*');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60463" y="768350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fr-FR" smtClean="0"/>
              <a:t>Clause FROM imbriquée</a:t>
            </a:r>
          </a:p>
        </p:txBody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fr-FR" smtClean="0"/>
              <a:t>select avg(moy1) as [moyenne-des-moyennes]</a:t>
            </a:r>
          </a:p>
          <a:p>
            <a:pPr>
              <a:buFont typeface="Monotype Sorts" pitchFamily="2" charset="2"/>
              <a:buNone/>
              <a:defRPr/>
            </a:pPr>
            <a:r>
              <a:rPr lang="fr-FR" smtClean="0"/>
              <a:t>FROM</a:t>
            </a:r>
          </a:p>
          <a:p>
            <a:pPr>
              <a:buFont typeface="Monotype Sorts" pitchFamily="2" charset="2"/>
              <a:buNone/>
              <a:defRPr/>
            </a:pPr>
            <a:r>
              <a:rPr lang="fr-FR" smtClean="0"/>
              <a:t>(SELECT avg(weight) as moy1 FROM P WHERE City like 'l*'</a:t>
            </a:r>
          </a:p>
          <a:p>
            <a:pPr>
              <a:buFont typeface="Monotype Sorts" pitchFamily="2" charset="2"/>
              <a:buNone/>
              <a:defRPr/>
            </a:pPr>
            <a:r>
              <a:rPr lang="fr-FR" smtClean="0"/>
              <a:t>UNION ALL SELECT avg(weight) as moy1  FROM p, SP, S WHERE p.[p#]=sp.[p#] and sp.[s#]=s.[s#] and s.City like  'p*');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36663" y="1588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Requêtes à paramètres</a:t>
            </a: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8663" y="938213"/>
            <a:ext cx="7772400" cy="5602287"/>
          </a:xfr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fr-FR" sz="2800" dirty="0" smtClean="0"/>
              <a:t>un paramètre : un </a:t>
            </a:r>
            <a:r>
              <a:rPr lang="fr-FR" sz="2800" dirty="0" smtClean="0">
                <a:solidFill>
                  <a:srgbClr val="FAFD00"/>
                </a:solidFill>
              </a:rPr>
              <a:t>[texte visualisé]</a:t>
            </a:r>
            <a:r>
              <a:rPr lang="fr-FR" sz="2800" dirty="0" smtClean="0"/>
              <a:t> à la place d’une constante dans la clause WHERE pour que l'usager indique une valeur</a:t>
            </a:r>
          </a:p>
          <a:p>
            <a:pPr lvl="1">
              <a:spcBef>
                <a:spcPct val="0"/>
              </a:spcBef>
              <a:defRPr/>
            </a:pPr>
            <a:r>
              <a:rPr lang="fr-FR" sz="2400" dirty="0" smtClean="0"/>
              <a:t>le texte </a:t>
            </a:r>
            <a:r>
              <a:rPr lang="fr-FR" sz="2400" u="sng" dirty="0" smtClean="0"/>
              <a:t>sous SQL</a:t>
            </a:r>
            <a:r>
              <a:rPr lang="fr-FR" sz="2400" dirty="0" smtClean="0"/>
              <a:t> peut être sans [], s’il ne désigne pas d’attribut et n’a pas de blancs, # etc.</a:t>
            </a:r>
          </a:p>
          <a:p>
            <a:pPr lvl="2">
              <a:spcBef>
                <a:spcPct val="0"/>
              </a:spcBef>
              <a:defRPr/>
            </a:pPr>
            <a:r>
              <a:rPr lang="fr-FR" sz="2000" dirty="0" smtClean="0"/>
              <a:t>Possibilité à éviter à cause de conflit de noms possible</a:t>
            </a:r>
          </a:p>
          <a:p>
            <a:pPr lvl="3">
              <a:spcBef>
                <a:spcPct val="0"/>
              </a:spcBef>
              <a:defRPr/>
            </a:pPr>
            <a:r>
              <a:rPr lang="fr-FR" sz="1800" dirty="0" smtClean="0"/>
              <a:t>"Paris" est une constante Paris serait un paramètre</a:t>
            </a:r>
          </a:p>
          <a:p>
            <a:pPr>
              <a:spcBef>
                <a:spcPct val="0"/>
              </a:spcBef>
              <a:defRPr/>
            </a:pPr>
            <a:r>
              <a:rPr lang="fr-FR" sz="2800" dirty="0" smtClean="0"/>
              <a:t>Le type de données d'un paramètre par défaut est texte (donc la date n’est pas encadrée par « #« )</a:t>
            </a:r>
          </a:p>
          <a:p>
            <a:pPr>
              <a:spcBef>
                <a:spcPct val="0"/>
              </a:spcBef>
              <a:defRPr/>
            </a:pPr>
            <a:r>
              <a:rPr lang="fr-FR" sz="2800" dirty="0" smtClean="0"/>
              <a:t>On peut-être déclarer un type différent par la clause PARAMETER</a:t>
            </a:r>
          </a:p>
          <a:p>
            <a:pPr lvl="2">
              <a:spcBef>
                <a:spcPct val="0"/>
              </a:spcBef>
              <a:defRPr/>
            </a:pPr>
            <a:r>
              <a:rPr lang="fr-FR" dirty="0" smtClean="0"/>
              <a:t>recommandée pour un paramètre dans une expression de valeur 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36663" y="1588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fr-FR" smtClean="0"/>
              <a:t>Requêtes à paramètres</a:t>
            </a: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8663" y="938213"/>
            <a:ext cx="7772400" cy="5602287"/>
          </a:xfr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fr-FR" smtClean="0"/>
              <a:t>On peut utiliser plusieurs paramètres</a:t>
            </a:r>
          </a:p>
          <a:p>
            <a:pPr lvl="1">
              <a:spcBef>
                <a:spcPct val="0"/>
              </a:spcBef>
              <a:defRPr/>
            </a:pPr>
            <a:r>
              <a:rPr lang="fr-FR" smtClean="0"/>
              <a:t>pour une clause BETWEEN [Qty Min ?] AND [Max ?] </a:t>
            </a:r>
          </a:p>
          <a:p>
            <a:pPr>
              <a:spcBef>
                <a:spcPct val="0"/>
              </a:spcBef>
              <a:defRPr/>
            </a:pPr>
            <a:r>
              <a:rPr lang="fr-FR" smtClean="0"/>
              <a:t>On peut utiliser la clause LIKE </a:t>
            </a:r>
            <a:r>
              <a:rPr lang="fr-FR" sz="2800" smtClean="0">
                <a:solidFill>
                  <a:srgbClr val="FAFD00"/>
                </a:solidFill>
              </a:rPr>
              <a:t>[City ?]</a:t>
            </a:r>
            <a:endParaRPr lang="fr-FR" smtClean="0"/>
          </a:p>
          <a:p>
            <a:pPr>
              <a:spcBef>
                <a:spcPct val="0"/>
              </a:spcBef>
              <a:defRPr/>
            </a:pPr>
            <a:r>
              <a:rPr lang="fr-FR" smtClean="0"/>
              <a:t>Alors la réponse doit être selon la sémantique de la clause LIKE,  </a:t>
            </a:r>
          </a:p>
          <a:p>
            <a:pPr lvl="1">
              <a:spcBef>
                <a:spcPct val="0"/>
              </a:spcBef>
              <a:defRPr/>
            </a:pPr>
            <a:r>
              <a:rPr lang="fr-FR" smtClean="0"/>
              <a:t>P. e., [L-P]* signifiera « toutes les villes qui commencent par une lettre entre L et P, inclus</a:t>
            </a:r>
          </a:p>
          <a:p>
            <a:pPr>
              <a:spcBef>
                <a:spcPct val="0"/>
              </a:spcBef>
              <a:defRPr/>
            </a:pPr>
            <a:r>
              <a:rPr lang="fr-FR" smtClean="0"/>
              <a:t>Alternativement on peut ajouter les caractères  génériques à la réponse d'usager</a:t>
            </a:r>
          </a:p>
          <a:p>
            <a:pPr lvl="1">
              <a:spcBef>
                <a:spcPct val="0"/>
              </a:spcBef>
              <a:defRPr/>
            </a:pPr>
            <a:r>
              <a:rPr lang="fr-FR" smtClean="0"/>
              <a:t>P.e. LIKE </a:t>
            </a:r>
            <a:r>
              <a:rPr lang="fr-FR" sz="2400" smtClean="0">
                <a:solidFill>
                  <a:srgbClr val="FAFD00"/>
                </a:solidFill>
              </a:rPr>
              <a:t>[City ?] &amp; "*"</a:t>
            </a:r>
            <a:endParaRPr lang="fr-FR" smtClean="0"/>
          </a:p>
          <a:p>
            <a:pPr>
              <a:lnSpc>
                <a:spcPct val="11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fr-FR" sz="2400" b="1" smtClean="0">
                <a:solidFill>
                  <a:srgbClr val="FAFD00"/>
                </a:solidFill>
              </a:rPr>
              <a:t>	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37156" y="230188"/>
            <a:ext cx="6838950" cy="643766"/>
          </a:xfrm>
        </p:spPr>
        <p:txBody>
          <a:bodyPr/>
          <a:lstStyle/>
          <a:p>
            <a:pPr>
              <a:defRPr/>
            </a:pPr>
            <a:r>
              <a:rPr lang="en-US" sz="3600" b="1" dirty="0" smtClean="0">
                <a:solidFill>
                  <a:srgbClr val="00FF00"/>
                </a:solidFill>
              </a:rPr>
              <a:t>Clause SELECT</a:t>
            </a:r>
            <a:r>
              <a:rPr lang="fr-FR" sz="3600" b="1" dirty="0" smtClean="0">
                <a:solidFill>
                  <a:srgbClr val="00FF00"/>
                </a:solidFill>
              </a:rPr>
              <a:t> </a:t>
            </a:r>
            <a:endParaRPr lang="en-US" sz="3200" b="1" dirty="0" smtClean="0">
              <a:solidFill>
                <a:srgbClr val="00FF0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5529" y="1032628"/>
            <a:ext cx="8305800" cy="3583757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fr-FR" sz="3600" dirty="0" smtClean="0">
                <a:solidFill>
                  <a:srgbClr val="FFFF00"/>
                </a:solidFill>
              </a:rPr>
              <a:t>Prédicats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en-US" sz="3600" dirty="0" smtClean="0">
                <a:solidFill>
                  <a:srgbClr val="00FF00"/>
                </a:solidFill>
              </a:rPr>
              <a:t>SELECT DISTINCT a, b, c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Monotype Sorts" pitchFamily="2" charset="2"/>
              <a:buNone/>
              <a:defRPr/>
            </a:pPr>
            <a:r>
              <a:rPr lang="en-US" sz="3600" dirty="0" smtClean="0">
                <a:solidFill>
                  <a:srgbClr val="00FF00"/>
                </a:solidFill>
              </a:rPr>
              <a:t>SELECT  TOP 3 b, c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en-US" sz="3600" dirty="0" smtClean="0">
                <a:solidFill>
                  <a:srgbClr val="00FF00"/>
                </a:solidFill>
              </a:rPr>
              <a:t>SELECT  TOP 10 % b, c      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fr-FR" dirty="0" smtClean="0">
                <a:solidFill>
                  <a:srgbClr val="FFFF00"/>
                </a:solidFill>
              </a:rPr>
              <a:t>Même prédicat pour Access  &amp; SQL Server, mais pas la même sémantique 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fr-FR" sz="3600" dirty="0" smtClean="0">
                <a:solidFill>
                  <a:srgbClr val="00FF00"/>
                </a:solidFill>
              </a:rPr>
              <a:t>SELECT TOP 3 a, b WITH TIES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fr-FR" dirty="0" smtClean="0">
                <a:solidFill>
                  <a:srgbClr val="FFFF00"/>
                </a:solidFill>
              </a:rPr>
              <a:t>SQL Server  équivalent de TOP d’Access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fr-FR" dirty="0" smtClean="0">
                <a:solidFill>
                  <a:srgbClr val="FFFF00"/>
                </a:solidFill>
              </a:rPr>
              <a:t>Sous MySQL c’est une clause </a:t>
            </a:r>
            <a:r>
              <a:rPr lang="fr-FR" i="1" dirty="0" smtClean="0">
                <a:solidFill>
                  <a:srgbClr val="FFFF00"/>
                </a:solidFill>
              </a:rPr>
              <a:t>séparée</a:t>
            </a:r>
            <a:r>
              <a:rPr lang="fr-FR" dirty="0" smtClean="0">
                <a:solidFill>
                  <a:srgbClr val="FFFF00"/>
                </a:solidFill>
              </a:rPr>
              <a:t> LIMIT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fr-FR" dirty="0" smtClean="0">
                <a:solidFill>
                  <a:srgbClr val="FFFF00"/>
                </a:solidFill>
              </a:rPr>
              <a:t>Voir cours SQL Avancé 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Monotype Sorts" pitchFamily="2" charset="2"/>
              <a:buNone/>
              <a:defRPr/>
            </a:pPr>
            <a:r>
              <a:rPr lang="fr-FR" sz="3600" dirty="0" smtClean="0">
                <a:solidFill>
                  <a:srgbClr val="00FF00"/>
                </a:solidFill>
              </a:rPr>
              <a:t> </a:t>
            </a:r>
          </a:p>
        </p:txBody>
      </p:sp>
      <p:pic>
        <p:nvPicPr>
          <p:cNvPr id="6" name="~PP1523.WAV">
            <a:hlinkClick r:id="" action="ppaction://media"/>
          </p:cNvPr>
          <p:cNvPicPr>
            <a:picLocks noRot="1" noChangeAspect="1"/>
          </p:cNvPicPr>
          <p:nvPr>
            <a:wavAudioFile r:embed="rId1" name="~PP1523.WAV"/>
          </p:nvPr>
        </p:nvPicPr>
        <p:blipFill>
          <a:blip r:embed="rId4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6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38250" y="0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fr-FR" smtClean="0"/>
              <a:t>Requêtes à paramètres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2950" y="1036638"/>
            <a:ext cx="7772400" cy="4354512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SzTx/>
              <a:buFont typeface="Wingdings" pitchFamily="2" charset="2"/>
              <a:buChar char="q"/>
              <a:defRPr/>
            </a:pPr>
            <a:r>
              <a:rPr lang="fr-FR" smtClean="0">
                <a:solidFill>
                  <a:schemeClr val="tx2"/>
                </a:solidFill>
              </a:rPr>
              <a:t> Expression de paramètre peut être celle de valeur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buSzTx/>
              <a:buFont typeface="Wingdings" pitchFamily="2" charset="2"/>
              <a:buNone/>
              <a:defRPr/>
            </a:pPr>
            <a:r>
              <a:rPr lang="fr-FR" smtClean="0">
                <a:solidFill>
                  <a:srgbClr val="FAFD00"/>
                </a:solidFill>
              </a:rPr>
              <a:t>	…WHERE ... Prix = [Prix  HT svp] * 1,2</a:t>
            </a:r>
          </a:p>
          <a:p>
            <a:pPr lvl="1">
              <a:lnSpc>
                <a:spcPct val="90000"/>
              </a:lnSpc>
              <a:spcBef>
                <a:spcPct val="0"/>
              </a:spcBef>
              <a:buSzTx/>
              <a:buFont typeface="Wingdings" pitchFamily="2" charset="2"/>
              <a:buNone/>
              <a:defRPr/>
            </a:pPr>
            <a:endParaRPr lang="fr-FR" smtClean="0">
              <a:solidFill>
                <a:srgbClr val="FAFD00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buSzTx/>
              <a:buFontTx/>
              <a:buChar char="?"/>
              <a:defRPr/>
            </a:pPr>
            <a:r>
              <a:rPr lang="fr-FR" smtClean="0"/>
              <a:t>Est-ce une requête à paramètre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endParaRPr lang="fr-FR" sz="2400" b="1" smtClean="0">
              <a:solidFill>
                <a:srgbClr val="FAFD00"/>
              </a:solidFill>
            </a:endParaRP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fr-FR" sz="2400" b="1" smtClean="0">
                <a:solidFill>
                  <a:srgbClr val="FAFD00"/>
                </a:solidFill>
              </a:rPr>
              <a:t>SELECT S.SName, Sum(SP.Qty) as somme, S.[S#]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fr-FR" sz="2400" b="1" smtClean="0">
                <a:solidFill>
                  <a:srgbClr val="FAFD00"/>
                </a:solidFill>
              </a:rPr>
              <a:t>FROM S INNER JOIN SP ON S.[S#] = SP.[S#]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fr-FR" sz="2400" b="1" smtClean="0">
                <a:solidFill>
                  <a:srgbClr val="FAFD00"/>
                </a:solidFill>
              </a:rPr>
              <a:t>WHERE  SP.Qty &gt; [100]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fr-FR" sz="2400" b="1" smtClean="0">
                <a:solidFill>
                  <a:srgbClr val="FAFD00"/>
                </a:solidFill>
              </a:rPr>
              <a:t>GROUP BY S.SName, S.[S#] </a:t>
            </a:r>
            <a:endParaRPr lang="fr-FR" sz="36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9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9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49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249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6" presetClass="entr" presetSubtype="42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249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1" presetID="16" presetClass="entr" presetSubtype="42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249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16" presetClass="entr" presetSubtype="42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2498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500"/>
                            </p:stCondLst>
                            <p:childTnLst>
                              <p:par>
                                <p:cTn id="29" presetID="16" presetClass="entr" presetSubtype="42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2498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000"/>
                            </p:stCondLst>
                            <p:childTnLst>
                              <p:par>
                                <p:cTn id="33" presetID="16" presetClass="entr" presetSubtype="42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249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58" grpId="0" animBg="1" autoUpdateAnimBg="0"/>
      <p:bldP spid="249859" grpId="0" build="p" autoUpdateAnimBg="0" advAuto="600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Fonctions scalaires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1363" y="1168400"/>
            <a:ext cx="7772400" cy="51054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fr-FR" sz="2800" dirty="0" smtClean="0"/>
              <a:t>S ’appliquent aux valeurs individuelles</a:t>
            </a:r>
          </a:p>
          <a:p>
            <a:pPr lvl="1">
              <a:lnSpc>
                <a:spcPct val="90000"/>
              </a:lnSpc>
              <a:defRPr/>
            </a:pPr>
            <a:r>
              <a:rPr lang="fr-FR" sz="2400" dirty="0" smtClean="0"/>
              <a:t>d ’attributs</a:t>
            </a:r>
          </a:p>
          <a:p>
            <a:pPr lvl="1">
              <a:lnSpc>
                <a:spcPct val="90000"/>
              </a:lnSpc>
              <a:defRPr/>
            </a:pPr>
            <a:r>
              <a:rPr lang="fr-FR" sz="2400" dirty="0" smtClean="0"/>
              <a:t>d agrégations SQL</a:t>
            </a:r>
          </a:p>
          <a:p>
            <a:pPr>
              <a:lnSpc>
                <a:spcPct val="90000"/>
              </a:lnSpc>
              <a:defRPr/>
            </a:pPr>
            <a:r>
              <a:rPr lang="fr-FR" sz="2800" dirty="0" smtClean="0"/>
              <a:t>Il y a plusieurs catégories </a:t>
            </a:r>
          </a:p>
          <a:p>
            <a:pPr lvl="1">
              <a:lnSpc>
                <a:spcPct val="90000"/>
              </a:lnSpc>
              <a:defRPr/>
            </a:pPr>
            <a:r>
              <a:rPr lang="fr-FR" sz="2400" dirty="0" smtClean="0"/>
              <a:t>Mathématiques</a:t>
            </a:r>
            <a:endParaRPr lang="fr-FR" sz="2000" dirty="0" smtClean="0"/>
          </a:p>
          <a:p>
            <a:pPr lvl="1">
              <a:lnSpc>
                <a:spcPct val="90000"/>
              </a:lnSpc>
              <a:defRPr/>
            </a:pPr>
            <a:r>
              <a:rPr lang="fr-FR" sz="2400" dirty="0" smtClean="0"/>
              <a:t>financières</a:t>
            </a:r>
          </a:p>
          <a:p>
            <a:pPr lvl="1">
              <a:lnSpc>
                <a:spcPct val="90000"/>
              </a:lnSpc>
              <a:defRPr/>
            </a:pPr>
            <a:r>
              <a:rPr lang="fr-FR" sz="2400" dirty="0" smtClean="0"/>
              <a:t>chaînes de caractères</a:t>
            </a:r>
          </a:p>
          <a:p>
            <a:pPr lvl="1">
              <a:lnSpc>
                <a:spcPct val="90000"/>
              </a:lnSpc>
              <a:defRPr/>
            </a:pPr>
            <a:r>
              <a:rPr lang="fr-FR" sz="2400" dirty="0" smtClean="0"/>
              <a:t>dates…</a:t>
            </a:r>
          </a:p>
          <a:p>
            <a:pPr lvl="2">
              <a:lnSpc>
                <a:spcPct val="90000"/>
              </a:lnSpc>
              <a:defRPr/>
            </a:pPr>
            <a:r>
              <a:rPr lang="fr-FR" sz="2000" i="1" dirty="0" smtClean="0"/>
              <a:t>voir le cours « SQL Subtilités »</a:t>
            </a:r>
          </a:p>
          <a:p>
            <a:pPr>
              <a:lnSpc>
                <a:spcPct val="90000"/>
              </a:lnSpc>
              <a:defRPr/>
            </a:pPr>
            <a:r>
              <a:rPr lang="fr-FR" sz="2800" dirty="0" smtClean="0"/>
              <a:t>Varient entre les dialectes</a:t>
            </a:r>
          </a:p>
          <a:p>
            <a:pPr lvl="1">
              <a:lnSpc>
                <a:spcPct val="90000"/>
              </a:lnSpc>
              <a:defRPr/>
            </a:pPr>
            <a:r>
              <a:rPr lang="fr-FR" sz="2400" dirty="0" err="1" smtClean="0"/>
              <a:t>MsAccess</a:t>
            </a:r>
            <a:r>
              <a:rPr lang="fr-FR" sz="2400" dirty="0" smtClean="0"/>
              <a:t> possède UCASE, pas DB2</a:t>
            </a:r>
          </a:p>
          <a:p>
            <a:pPr lvl="1">
              <a:lnSpc>
                <a:spcPct val="70000"/>
              </a:lnSpc>
              <a:defRPr/>
            </a:pPr>
            <a:r>
              <a:rPr lang="fr-FR" sz="2400" dirty="0" smtClean="0"/>
              <a:t>DB2 possède LOG10, pas </a:t>
            </a:r>
            <a:r>
              <a:rPr lang="fr-FR" sz="2400" dirty="0" err="1" smtClean="0"/>
              <a:t>MsAccess</a:t>
            </a:r>
            <a:endParaRPr lang="fr-FR" sz="2400" dirty="0" smtClean="0"/>
          </a:p>
        </p:txBody>
      </p:sp>
      <p:pic>
        <p:nvPicPr>
          <p:cNvPr id="5" name="Image 4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fr-FR" smtClean="0"/>
              <a:t>Fonctions scalaires</a:t>
            </a:r>
          </a:p>
        </p:txBody>
      </p:sp>
      <p:pic>
        <p:nvPicPr>
          <p:cNvPr id="5" name="Image 4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  <p:pic>
        <p:nvPicPr>
          <p:cNvPr id="8" name="Image 7" descr="fonction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553" y="1302589"/>
            <a:ext cx="7659119" cy="4416724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fr-FR" smtClean="0"/>
              <a:t>Fonctions scalaires</a:t>
            </a:r>
          </a:p>
        </p:txBody>
      </p:sp>
      <p:pic>
        <p:nvPicPr>
          <p:cNvPr id="5" name="Image 4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  <p:pic>
        <p:nvPicPr>
          <p:cNvPr id="6" name="Image 5" descr="date-heur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320" y="959616"/>
            <a:ext cx="6369672" cy="505953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130061" y="6202392"/>
            <a:ext cx="359721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>
                <a:solidFill>
                  <a:srgbClr val="002060"/>
                </a:solidFill>
              </a:rPr>
              <a:t> Voir le cours SQL Avancé</a:t>
            </a:r>
          </a:p>
        </p:txBody>
      </p:sp>
    </p:spTree>
  </p:cSld>
  <p:clrMapOvr>
    <a:masterClrMapping/>
  </p:clrMapOvr>
  <p:transition spd="slow">
    <p:random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fr-FR" smtClean="0"/>
              <a:t>Fonctions scalaires</a:t>
            </a:r>
          </a:p>
        </p:txBody>
      </p:sp>
      <p:pic>
        <p:nvPicPr>
          <p:cNvPr id="5" name="Image 4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  <p:pic>
        <p:nvPicPr>
          <p:cNvPr id="7" name="Image 6" descr="financier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61" y="983412"/>
            <a:ext cx="7611293" cy="439947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10883" y="5693434"/>
            <a:ext cx="7185804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2000" dirty="0" smtClean="0">
                <a:solidFill>
                  <a:sysClr val="windowText" lastClr="000000"/>
                </a:solidFill>
              </a:rPr>
              <a:t> Aide :</a:t>
            </a:r>
          </a:p>
          <a:p>
            <a:r>
              <a:rPr lang="fr-FR" sz="2000" dirty="0" smtClean="0">
                <a:solidFill>
                  <a:srgbClr val="00279F"/>
                </a:solidFill>
                <a:hlinkClick r:id="rId5"/>
              </a:rPr>
              <a:t>http://office.microsoft.com/en-us/access/HA012288601033.aspx</a:t>
            </a:r>
            <a:endParaRPr lang="fr-FR" sz="2000" dirty="0">
              <a:solidFill>
                <a:srgbClr val="00279F"/>
              </a:solidFill>
            </a:endParaRPr>
          </a:p>
        </p:txBody>
      </p:sp>
    </p:spTree>
  </p:cSld>
  <p:clrMapOvr>
    <a:masterClrMapping/>
  </p:clrMapOvr>
  <p:transition spd="slow">
    <p:random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fr-FR" smtClean="0"/>
              <a:t>Fonctions scalaires</a:t>
            </a:r>
          </a:p>
        </p:txBody>
      </p:sp>
      <p:pic>
        <p:nvPicPr>
          <p:cNvPr id="5" name="Image 4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  <p:pic>
        <p:nvPicPr>
          <p:cNvPr id="6" name="Image 5" descr="inspecti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933" y="1138687"/>
            <a:ext cx="7384689" cy="425847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26543" y="5589918"/>
            <a:ext cx="6883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  Permet de filtrer les nuls pour les fonctions math qui ne les supportent pas  (log…)</a:t>
            </a:r>
            <a:endParaRPr lang="fr-FR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random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fr-FR" smtClean="0"/>
              <a:t>Fonctions scalaires</a:t>
            </a:r>
          </a:p>
        </p:txBody>
      </p:sp>
      <p:pic>
        <p:nvPicPr>
          <p:cNvPr id="5" name="Image 4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026543" y="5589918"/>
            <a:ext cx="6883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 En anglais IIF : une fonction très utile</a:t>
            </a:r>
          </a:p>
          <a:p>
            <a:pPr>
              <a:buFont typeface="Arial" pitchFamily="34" charset="0"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 Voir le cours SQL Avancé</a:t>
            </a:r>
          </a:p>
        </p:txBody>
      </p:sp>
      <p:pic>
        <p:nvPicPr>
          <p:cNvPr id="7" name="Image 6" descr="Der-pro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240" y="1052423"/>
            <a:ext cx="7490863" cy="4390845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0574" y="0"/>
            <a:ext cx="6838950" cy="1197764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Fonctions scalaires</a:t>
            </a:r>
            <a:br>
              <a:rPr lang="fr-FR" dirty="0" smtClean="0"/>
            </a:br>
            <a:r>
              <a:rPr lang="fr-FR" sz="2800" dirty="0" err="1" smtClean="0">
                <a:solidFill>
                  <a:srgbClr val="FAFD00"/>
                </a:solidFill>
              </a:rPr>
              <a:t>MsAccess</a:t>
            </a:r>
            <a:r>
              <a:rPr lang="fr-FR" sz="2800" dirty="0" smtClean="0">
                <a:solidFill>
                  <a:srgbClr val="FAFD00"/>
                </a:solidFill>
              </a:rPr>
              <a:t> Français </a:t>
            </a:r>
            <a:endParaRPr lang="fr-FR" dirty="0" smtClean="0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470804"/>
            <a:ext cx="7543800" cy="5387196"/>
          </a:xfrm>
        </p:spPr>
        <p:txBody>
          <a:bodyPr/>
          <a:lstStyle/>
          <a:p>
            <a:pPr>
              <a:defRPr/>
            </a:pPr>
            <a:r>
              <a:rPr lang="fr-FR" dirty="0" smtClean="0">
                <a:solidFill>
                  <a:srgbClr val="FAFD00"/>
                </a:solidFill>
              </a:rPr>
              <a:t>En QBE on voit les dénominations  françaises</a:t>
            </a:r>
          </a:p>
          <a:p>
            <a:pPr lvl="1">
              <a:defRPr/>
            </a:pPr>
            <a:r>
              <a:rPr lang="fr-FR" dirty="0" smtClean="0">
                <a:solidFill>
                  <a:srgbClr val="FAFD00"/>
                </a:solidFill>
              </a:rPr>
              <a:t>Les accents comptent : </a:t>
            </a:r>
            <a:r>
              <a:rPr lang="fr-FR" dirty="0" err="1" smtClean="0">
                <a:solidFill>
                  <a:srgbClr val="FAFD00"/>
                </a:solidFill>
              </a:rPr>
              <a:t>Al</a:t>
            </a:r>
            <a:r>
              <a:rPr lang="fr-FR" dirty="0" err="1" smtClean="0">
                <a:solidFill>
                  <a:srgbClr val="FF0000"/>
                </a:solidFill>
              </a:rPr>
              <a:t>é</a:t>
            </a:r>
            <a:r>
              <a:rPr lang="fr-FR" dirty="0" err="1" smtClean="0">
                <a:solidFill>
                  <a:srgbClr val="FAFD00"/>
                </a:solidFill>
              </a:rPr>
              <a:t>at</a:t>
            </a:r>
            <a:r>
              <a:rPr lang="fr-FR" dirty="0" smtClean="0">
                <a:solidFill>
                  <a:srgbClr val="FAFD00"/>
                </a:solidFill>
              </a:rPr>
              <a:t>  </a:t>
            </a:r>
          </a:p>
          <a:p>
            <a:pPr>
              <a:defRPr/>
            </a:pPr>
            <a:r>
              <a:rPr lang="fr-FR" dirty="0" smtClean="0">
                <a:solidFill>
                  <a:srgbClr val="FAFD00"/>
                </a:solidFill>
              </a:rPr>
              <a:t>Passage en SQL les traduit auto</a:t>
            </a:r>
          </a:p>
          <a:p>
            <a:pPr lvl="1">
              <a:defRPr/>
            </a:pPr>
            <a:r>
              <a:rPr lang="fr-FR" dirty="0" err="1" smtClean="0">
                <a:solidFill>
                  <a:srgbClr val="FAFD00"/>
                </a:solidFill>
              </a:rPr>
              <a:t>AmorLin</a:t>
            </a:r>
            <a:r>
              <a:rPr lang="fr-FR" dirty="0" smtClean="0">
                <a:solidFill>
                  <a:srgbClr val="FAFD00"/>
                </a:solidFill>
              </a:rPr>
              <a:t> </a:t>
            </a:r>
            <a:r>
              <a:rPr lang="fr-FR" dirty="0" smtClean="0">
                <a:solidFill>
                  <a:srgbClr val="FAFD00"/>
                </a:solidFill>
                <a:sym typeface="Wingdings" pitchFamily="2" charset="2"/>
              </a:rPr>
              <a:t> SLN   </a:t>
            </a:r>
          </a:p>
          <a:p>
            <a:pPr>
              <a:defRPr/>
            </a:pPr>
            <a:r>
              <a:rPr lang="fr-FR" dirty="0" smtClean="0">
                <a:solidFill>
                  <a:srgbClr val="FAFD00"/>
                </a:solidFill>
                <a:sym typeface="Wingdings" pitchFamily="2" charset="2"/>
              </a:rPr>
              <a:t>Les noms français en SQL en général crée une erreur</a:t>
            </a:r>
          </a:p>
          <a:p>
            <a:pPr lvl="1">
              <a:defRPr/>
            </a:pPr>
            <a:r>
              <a:rPr lang="fr-FR" dirty="0" err="1" smtClean="0">
                <a:solidFill>
                  <a:srgbClr val="FAFD00"/>
                </a:solidFill>
                <a:sym typeface="Wingdings" pitchFamily="2" charset="2"/>
              </a:rPr>
              <a:t>AmorLin</a:t>
            </a:r>
            <a:r>
              <a:rPr lang="fr-FR" dirty="0" smtClean="0">
                <a:solidFill>
                  <a:srgbClr val="FAFD00"/>
                </a:solidFill>
                <a:sym typeface="Wingdings" pitchFamily="2" charset="2"/>
              </a:rPr>
              <a:t>  Fonction non définie </a:t>
            </a:r>
          </a:p>
        </p:txBody>
      </p:sp>
      <p:pic>
        <p:nvPicPr>
          <p:cNvPr id="6" name="Image 5" descr="maillot-jau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  <p:graphicFrame>
        <p:nvGraphicFramePr>
          <p:cNvPr id="5" name="Objet 4"/>
          <p:cNvGraphicFramePr>
            <a:graphicFrameLocks noChangeAspect="1"/>
          </p:cNvGraphicFramePr>
          <p:nvPr/>
        </p:nvGraphicFramePr>
        <p:xfrm>
          <a:off x="3884777" y="2554926"/>
          <a:ext cx="592775" cy="574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82" name="Acrobat Document" showAsIcon="1" r:id="rId5" imgW="731520" imgH="708840" progId="AcroExch.Document.7">
                  <p:embed/>
                </p:oleObj>
              </mc:Choice>
              <mc:Fallback>
                <p:oleObj name="Acrobat Document" showAsIcon="1" r:id="rId5" imgW="731520" imgH="708840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4777" y="2554926"/>
                        <a:ext cx="592775" cy="5747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random/>
    <p:sndAc>
      <p:stSnd>
        <p:snd r:embed="rId3" name="WHOOSH.WAV"/>
      </p:stSnd>
    </p:sndAc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0574" y="0"/>
            <a:ext cx="6838950" cy="1197764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Fonctions scalaires</a:t>
            </a:r>
            <a:br>
              <a:rPr lang="fr-FR" dirty="0" smtClean="0"/>
            </a:br>
            <a:r>
              <a:rPr lang="fr-FR" sz="2800" dirty="0" err="1" smtClean="0">
                <a:solidFill>
                  <a:srgbClr val="FAFD00"/>
                </a:solidFill>
              </a:rPr>
              <a:t>MsAccess</a:t>
            </a:r>
            <a:r>
              <a:rPr lang="fr-FR" sz="2800" dirty="0" smtClean="0">
                <a:solidFill>
                  <a:srgbClr val="FAFD00"/>
                </a:solidFill>
              </a:rPr>
              <a:t> Français </a:t>
            </a:r>
            <a:endParaRPr lang="fr-FR" dirty="0" smtClean="0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470804"/>
            <a:ext cx="7543800" cy="2721634"/>
          </a:xfrm>
        </p:spPr>
        <p:txBody>
          <a:bodyPr/>
          <a:lstStyle/>
          <a:p>
            <a:pPr>
              <a:defRPr/>
            </a:pPr>
            <a:r>
              <a:rPr lang="fr-FR" sz="2800" dirty="0" smtClean="0">
                <a:solidFill>
                  <a:srgbClr val="FAFD00"/>
                </a:solidFill>
                <a:sym typeface="Wingdings" pitchFamily="2" charset="2"/>
              </a:rPr>
              <a:t>Le séparateur entre les arguments d’une fonction montré par le </a:t>
            </a:r>
            <a:r>
              <a:rPr lang="fr-FR" sz="2800" dirty="0" err="1" smtClean="0">
                <a:solidFill>
                  <a:srgbClr val="FAFD00"/>
                </a:solidFill>
                <a:sym typeface="Wingdings" pitchFamily="2" charset="2"/>
              </a:rPr>
              <a:t>gén</a:t>
            </a:r>
            <a:r>
              <a:rPr lang="fr-FR" sz="2800" dirty="0" smtClean="0">
                <a:solidFill>
                  <a:srgbClr val="FAFD00"/>
                </a:solidFill>
                <a:sym typeface="Wingdings" pitchFamily="2" charset="2"/>
              </a:rPr>
              <a:t>. d’expressions est ‘;’</a:t>
            </a:r>
          </a:p>
          <a:p>
            <a:pPr lvl="1">
              <a:defRPr/>
            </a:pPr>
            <a:r>
              <a:rPr lang="fr-FR" sz="2400" dirty="0" smtClean="0">
                <a:solidFill>
                  <a:srgbClr val="FAFD00"/>
                </a:solidFill>
                <a:sym typeface="Wingdings" pitchFamily="2" charset="2"/>
              </a:rPr>
              <a:t>Mais c’est valide seulement pour QBE</a:t>
            </a:r>
          </a:p>
          <a:p>
            <a:pPr lvl="1">
              <a:defRPr/>
            </a:pPr>
            <a:r>
              <a:rPr lang="fr-FR" sz="2400" dirty="0" smtClean="0">
                <a:solidFill>
                  <a:srgbClr val="FAFD00"/>
                </a:solidFill>
                <a:sym typeface="Wingdings" pitchFamily="2" charset="2"/>
              </a:rPr>
              <a:t>Traduit en ‘,’ en SQL</a:t>
            </a:r>
          </a:p>
          <a:p>
            <a:pPr lvl="1">
              <a:defRPr/>
            </a:pPr>
            <a:r>
              <a:rPr lang="fr-FR" sz="2400" dirty="0" smtClean="0">
                <a:solidFill>
                  <a:srgbClr val="FAFD00"/>
                </a:solidFill>
                <a:sym typeface="Wingdings" pitchFamily="2" charset="2"/>
              </a:rPr>
              <a:t>Utiliser ‘;’ en SQL génère une erreur bizarre</a:t>
            </a:r>
          </a:p>
          <a:p>
            <a:pPr>
              <a:defRPr/>
            </a:pPr>
            <a:r>
              <a:rPr lang="fr-FR" sz="2800" dirty="0" smtClean="0">
                <a:solidFill>
                  <a:schemeClr val="accent3">
                    <a:lumMod val="20000"/>
                    <a:lumOff val="80000"/>
                  </a:schemeClr>
                </a:solidFill>
                <a:sym typeface="Wingdings" pitchFamily="2" charset="2"/>
              </a:rPr>
              <a:t>Faut le découvrir </a:t>
            </a:r>
          </a:p>
          <a:p>
            <a:pPr lvl="1">
              <a:defRPr/>
            </a:pPr>
            <a:r>
              <a:rPr lang="fr-FR" sz="2400" dirty="0" smtClean="0">
                <a:solidFill>
                  <a:schemeClr val="accent3">
                    <a:lumMod val="20000"/>
                    <a:lumOff val="80000"/>
                  </a:schemeClr>
                </a:solidFill>
                <a:sym typeface="Wingdings" pitchFamily="2" charset="2"/>
              </a:rPr>
              <a:t>Bravo MS</a:t>
            </a:r>
          </a:p>
          <a:p>
            <a:pPr>
              <a:defRPr/>
            </a:pPr>
            <a:r>
              <a:rPr lang="fr-FR" sz="280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sym typeface="Wingdings" pitchFamily="2" charset="2"/>
              </a:rPr>
              <a:t>Excell</a:t>
            </a:r>
            <a:r>
              <a:rPr lang="fr-FR" sz="2800" dirty="0" smtClean="0">
                <a:solidFill>
                  <a:schemeClr val="accent3">
                    <a:lumMod val="20000"/>
                    <a:lumOff val="80000"/>
                  </a:schemeClr>
                </a:solidFill>
                <a:sym typeface="Wingdings" pitchFamily="2" charset="2"/>
              </a:rPr>
              <a:t>  et VBA ont  des fonctions qui n’existent pas sous Access</a:t>
            </a:r>
          </a:p>
          <a:p>
            <a:pPr lvl="1">
              <a:defRPr/>
            </a:pPr>
            <a:r>
              <a:rPr lang="fr-FR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sym typeface="Wingdings" pitchFamily="2" charset="2"/>
              </a:rPr>
              <a:t>AmorLinC</a:t>
            </a:r>
            <a:endParaRPr lang="fr-FR" sz="2400" dirty="0" smtClean="0">
              <a:solidFill>
                <a:schemeClr val="accent3">
                  <a:lumMod val="20000"/>
                  <a:lumOff val="80000"/>
                </a:schemeClr>
              </a:solidFill>
              <a:sym typeface="Wingdings" pitchFamily="2" charset="2"/>
            </a:endParaRPr>
          </a:p>
          <a:p>
            <a:pPr lvl="2">
              <a:defRPr/>
            </a:pPr>
            <a:r>
              <a:rPr lang="fr-FR" sz="2000" dirty="0" smtClean="0">
                <a:solidFill>
                  <a:schemeClr val="accent3">
                    <a:lumMod val="20000"/>
                    <a:lumOff val="80000"/>
                  </a:schemeClr>
                </a:solidFill>
                <a:sym typeface="Wingdings" pitchFamily="2" charset="2"/>
              </a:rPr>
              <a:t>Tient compte du prorata </a:t>
            </a:r>
            <a:r>
              <a:rPr lang="fr-FR" sz="200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sym typeface="Wingdings" pitchFamily="2" charset="2"/>
              </a:rPr>
              <a:t>temporis</a:t>
            </a:r>
            <a:r>
              <a:rPr lang="fr-FR" sz="2000" dirty="0" smtClean="0">
                <a:solidFill>
                  <a:schemeClr val="accent3">
                    <a:lumMod val="20000"/>
                    <a:lumOff val="80000"/>
                  </a:schemeClr>
                </a:solidFill>
                <a:sym typeface="Wingdings" pitchFamily="2" charset="2"/>
              </a:rPr>
              <a:t> </a:t>
            </a:r>
            <a:endParaRPr lang="fr-FR" sz="2000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Image 5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fr-FR" smtClean="0"/>
              <a:t>Fonctions scalaires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43000"/>
            <a:ext cx="7543800" cy="24384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Peuvent s’imbriquer</a:t>
            </a:r>
          </a:p>
          <a:p>
            <a:pPr lvl="1">
              <a:defRPr/>
            </a:pPr>
            <a:r>
              <a:rPr lang="fr-FR" dirty="0" smtClean="0"/>
              <a:t>contrairement aux agrégats SQL</a:t>
            </a:r>
          </a:p>
          <a:p>
            <a:pPr>
              <a:buFont typeface="Monotype Sorts" pitchFamily="2" charset="2"/>
              <a:buNone/>
              <a:defRPr/>
            </a:pPr>
            <a:r>
              <a:rPr lang="fr-FR" sz="2400" dirty="0" smtClean="0"/>
              <a:t>	</a:t>
            </a:r>
          </a:p>
          <a:p>
            <a:pPr>
              <a:buFont typeface="Monotype Sorts" pitchFamily="2" charset="2"/>
              <a:buNone/>
              <a:defRPr/>
            </a:pPr>
            <a:r>
              <a:rPr lang="fr-FR" sz="2400" dirty="0" smtClean="0"/>
              <a:t>	</a:t>
            </a:r>
            <a:r>
              <a:rPr lang="fr-FR" sz="2800" dirty="0" smtClean="0">
                <a:solidFill>
                  <a:srgbClr val="FAFD00"/>
                </a:solidFill>
              </a:rPr>
              <a:t>SELECT log((</a:t>
            </a:r>
            <a:r>
              <a:rPr lang="fr-FR" sz="2800" dirty="0" err="1" smtClean="0">
                <a:solidFill>
                  <a:srgbClr val="FAFD00"/>
                </a:solidFill>
              </a:rPr>
              <a:t>sum</a:t>
            </a:r>
            <a:r>
              <a:rPr lang="fr-FR" sz="2800" dirty="0" smtClean="0">
                <a:solidFill>
                  <a:srgbClr val="FAFD00"/>
                </a:solidFill>
              </a:rPr>
              <a:t>([</a:t>
            </a:r>
            <a:r>
              <a:rPr lang="fr-FR" sz="2800" dirty="0" err="1" smtClean="0">
                <a:solidFill>
                  <a:srgbClr val="FAFD00"/>
                </a:solidFill>
              </a:rPr>
              <a:t>qty</a:t>
            </a:r>
            <a:r>
              <a:rPr lang="fr-FR" sz="2800" dirty="0" smtClean="0">
                <a:solidFill>
                  <a:srgbClr val="FAFD00"/>
                </a:solidFill>
              </a:rPr>
              <a:t>]^2)^(1/2)))  as exemple</a:t>
            </a:r>
            <a:br>
              <a:rPr lang="fr-FR" sz="2800" dirty="0" smtClean="0">
                <a:solidFill>
                  <a:srgbClr val="FAFD00"/>
                </a:solidFill>
              </a:rPr>
            </a:br>
            <a:r>
              <a:rPr lang="fr-FR" sz="2800" dirty="0" smtClean="0">
                <a:solidFill>
                  <a:srgbClr val="FAFD00"/>
                </a:solidFill>
              </a:rPr>
              <a:t>FROM SP group by [p#]</a:t>
            </a:r>
            <a:br>
              <a:rPr lang="fr-FR" sz="2800" dirty="0" smtClean="0">
                <a:solidFill>
                  <a:srgbClr val="FAFD00"/>
                </a:solidFill>
              </a:rPr>
            </a:br>
            <a:r>
              <a:rPr lang="fr-FR" sz="2800" dirty="0" err="1" smtClean="0">
                <a:solidFill>
                  <a:srgbClr val="FAFD00"/>
                </a:solidFill>
              </a:rPr>
              <a:t>having</a:t>
            </a:r>
            <a:r>
              <a:rPr lang="fr-FR" sz="2800" dirty="0" smtClean="0">
                <a:solidFill>
                  <a:srgbClr val="FAFD00"/>
                </a:solidFill>
              </a:rPr>
              <a:t> </a:t>
            </a:r>
            <a:r>
              <a:rPr lang="fr-FR" sz="2800" dirty="0" err="1" smtClean="0">
                <a:solidFill>
                  <a:srgbClr val="FAFD00"/>
                </a:solidFill>
              </a:rPr>
              <a:t>int</a:t>
            </a:r>
            <a:r>
              <a:rPr lang="fr-FR" sz="2800" dirty="0" smtClean="0">
                <a:solidFill>
                  <a:srgbClr val="FAFD00"/>
                </a:solidFill>
              </a:rPr>
              <a:t>(log(</a:t>
            </a:r>
            <a:r>
              <a:rPr lang="fr-FR" sz="2800" dirty="0" err="1" smtClean="0">
                <a:solidFill>
                  <a:srgbClr val="FAFD00"/>
                </a:solidFill>
              </a:rPr>
              <a:t>sum</a:t>
            </a:r>
            <a:r>
              <a:rPr lang="fr-FR" sz="2800" dirty="0" smtClean="0">
                <a:solidFill>
                  <a:srgbClr val="FAFD00"/>
                </a:solidFill>
              </a:rPr>
              <a:t>([</a:t>
            </a:r>
            <a:r>
              <a:rPr lang="fr-FR" sz="2800" dirty="0" err="1" smtClean="0">
                <a:solidFill>
                  <a:srgbClr val="FAFD00"/>
                </a:solidFill>
              </a:rPr>
              <a:t>qty</a:t>
            </a:r>
            <a:r>
              <a:rPr lang="fr-FR" sz="2800" dirty="0" smtClean="0">
                <a:solidFill>
                  <a:srgbClr val="FAFD00"/>
                </a:solidFill>
              </a:rPr>
              <a:t>]))) = 5</a:t>
            </a:r>
          </a:p>
          <a:p>
            <a:pPr>
              <a:buFont typeface="Monotype Sorts" pitchFamily="2" charset="2"/>
              <a:buNone/>
              <a:defRPr/>
            </a:pPr>
            <a:r>
              <a:rPr lang="fr-FR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r>
              <a:rPr lang="fr-FR" sz="2400" b="1" dirty="0" smtClean="0">
                <a:solidFill>
                  <a:schemeClr val="tx2"/>
                </a:solidFill>
              </a:rPr>
              <a:t> </a:t>
            </a:r>
            <a:endParaRPr lang="fr-FR" dirty="0" smtClean="0">
              <a:solidFill>
                <a:schemeClr val="tx2"/>
              </a:solidFill>
            </a:endParaRPr>
          </a:p>
          <a:p>
            <a:pPr>
              <a:buFont typeface="Monotype Sorts" pitchFamily="2" charset="2"/>
              <a:buNone/>
              <a:defRPr/>
            </a:pPr>
            <a:endParaRPr lang="fr-FR" sz="2400" dirty="0" smtClean="0">
              <a:solidFill>
                <a:srgbClr val="FAFD00"/>
              </a:solidFill>
            </a:endParaRPr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1219200" y="4291780"/>
            <a:ext cx="2971800" cy="1225550"/>
          </a:xfrm>
          <a:prstGeom prst="rect">
            <a:avLst/>
          </a:prstGeom>
          <a:noFill/>
          <a:ln w="38100" cmpd="dbl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>
                <a:solidFill>
                  <a:schemeClr val="tx2"/>
                </a:solidFill>
              </a:rPr>
              <a:t>exemple	</a:t>
            </a:r>
            <a:r>
              <a:rPr lang="fr-FR">
                <a:solidFill>
                  <a:schemeClr val="tx2"/>
                </a:solidFill>
              </a:rPr>
              <a:t/>
            </a:r>
            <a:br>
              <a:rPr lang="fr-FR">
                <a:solidFill>
                  <a:schemeClr val="tx2"/>
                </a:solidFill>
              </a:rPr>
            </a:br>
            <a:r>
              <a:rPr lang="fr-FR">
                <a:solidFill>
                  <a:schemeClr val="tx2"/>
                </a:solidFill>
                <a:latin typeface="MS Sans Serif;Arial;Arial"/>
              </a:rPr>
              <a:t>5.70875764008279	</a:t>
            </a:r>
            <a:r>
              <a:rPr lang="fr-FR">
                <a:solidFill>
                  <a:schemeClr val="tx2"/>
                </a:solidFill>
              </a:rPr>
              <a:t/>
            </a:r>
            <a:br>
              <a:rPr lang="fr-FR">
                <a:solidFill>
                  <a:schemeClr val="tx2"/>
                </a:solidFill>
              </a:rPr>
            </a:br>
            <a:r>
              <a:rPr lang="fr-FR">
                <a:solidFill>
                  <a:schemeClr val="tx2"/>
                </a:solidFill>
                <a:latin typeface="MS Sans Serif;Arial;Arial"/>
              </a:rPr>
              <a:t>5.99146454710798	</a:t>
            </a:r>
            <a:endParaRPr lang="fr-FR" sz="3200">
              <a:solidFill>
                <a:schemeClr val="tx2"/>
              </a:solidFill>
            </a:endParaRPr>
          </a:p>
        </p:txBody>
      </p:sp>
      <p:pic>
        <p:nvPicPr>
          <p:cNvPr id="6" name="Image 5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18106" y="534988"/>
            <a:ext cx="6838950" cy="643766"/>
          </a:xfrm>
        </p:spPr>
        <p:txBody>
          <a:bodyPr/>
          <a:lstStyle/>
          <a:p>
            <a:pPr>
              <a:defRPr/>
            </a:pPr>
            <a:r>
              <a:rPr lang="en-US" sz="3600" b="1" dirty="0" smtClean="0">
                <a:solidFill>
                  <a:srgbClr val="00FF00"/>
                </a:solidFill>
              </a:rPr>
              <a:t>Clause SELECT</a:t>
            </a:r>
            <a:r>
              <a:rPr lang="fr-FR" sz="3200" b="1" dirty="0" smtClean="0">
                <a:solidFill>
                  <a:srgbClr val="00FF00"/>
                </a:solidFill>
              </a:rPr>
              <a:t> </a:t>
            </a:r>
            <a:endParaRPr lang="en-US" sz="3200" b="1" dirty="0" smtClean="0">
              <a:solidFill>
                <a:srgbClr val="00FF0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052" y="1478437"/>
            <a:ext cx="8305800" cy="3583757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fr-FR" sz="3600" dirty="0" smtClean="0">
                <a:solidFill>
                  <a:srgbClr val="FAFD00"/>
                </a:solidFill>
              </a:rPr>
              <a:t>Sous-requêtes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fr-FR" dirty="0" smtClean="0">
                <a:solidFill>
                  <a:srgbClr val="00FF00"/>
                </a:solidFill>
              </a:rPr>
              <a:t>SELECT a, (SELECT b, c…)…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fr-FR" dirty="0" smtClean="0">
                <a:solidFill>
                  <a:srgbClr val="00FF00"/>
                </a:solidFill>
              </a:rPr>
              <a:t>SELECT a, (SELECT b, (SELECT c, d) …)),e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fr-FR" dirty="0" smtClean="0">
                <a:solidFill>
                  <a:srgbClr val="FAFD00"/>
                </a:solidFill>
              </a:rPr>
              <a:t>Sous-requêtes de la clause SELECT ne sont traitées que dans le cours SQL Avancé</a:t>
            </a:r>
          </a:p>
          <a:p>
            <a:pPr lvl="1">
              <a:lnSpc>
                <a:spcPct val="90000"/>
              </a:lnSpc>
              <a:spcAft>
                <a:spcPts val="600"/>
              </a:spcAft>
              <a:defRPr/>
            </a:pPr>
            <a:r>
              <a:rPr lang="fr-FR" dirty="0" smtClean="0">
                <a:solidFill>
                  <a:srgbClr val="FAFD00"/>
                </a:solidFill>
              </a:rPr>
              <a:t>Voir</a:t>
            </a:r>
          </a:p>
          <a:p>
            <a:pPr>
              <a:lnSpc>
                <a:spcPct val="90000"/>
              </a:lnSpc>
              <a:spcAft>
                <a:spcPts val="600"/>
              </a:spcAft>
              <a:buFont typeface="Monotype Sorts" pitchFamily="2" charset="2"/>
              <a:buNone/>
              <a:defRPr/>
            </a:pPr>
            <a:r>
              <a:rPr lang="fr-FR" sz="3600" dirty="0" smtClean="0">
                <a:solidFill>
                  <a:srgbClr val="00FF00"/>
                </a:solidFill>
              </a:rPr>
              <a:t> </a:t>
            </a:r>
          </a:p>
        </p:txBody>
      </p:sp>
      <p:pic>
        <p:nvPicPr>
          <p:cNvPr id="5" name="~PP3815.WAV">
            <a:hlinkClick r:id="" action="ppaction://media"/>
          </p:cNvPr>
          <p:cNvPicPr>
            <a:picLocks noRot="1" noChangeAspect="1"/>
          </p:cNvPicPr>
          <p:nvPr>
            <a:wavAudioFile r:embed="rId1" name="~PP3815.WAV"/>
          </p:nvPr>
        </p:nvPicPr>
        <p:blipFill>
          <a:blip r:embed="rId4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32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fr-FR" smtClean="0"/>
              <a:t>Fonctions scalaires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905774"/>
            <a:ext cx="7623288" cy="4079631"/>
          </a:xfrm>
        </p:spPr>
        <p:txBody>
          <a:bodyPr/>
          <a:lstStyle/>
          <a:p>
            <a:pPr>
              <a:defRPr/>
            </a:pPr>
            <a:r>
              <a:rPr lang="fr-FR" dirty="0" smtClean="0">
                <a:solidFill>
                  <a:srgbClr val="FAFD00"/>
                </a:solidFill>
              </a:rPr>
              <a:t>Fonctions math. les + utiles (noms SQL):</a:t>
            </a:r>
          </a:p>
          <a:p>
            <a:pPr lvl="1">
              <a:defRPr/>
            </a:pPr>
            <a:r>
              <a:rPr lang="fr-FR" b="1" dirty="0" smtClean="0">
                <a:solidFill>
                  <a:srgbClr val="FAFD00"/>
                </a:solidFill>
              </a:rPr>
              <a:t>Round</a:t>
            </a:r>
            <a:r>
              <a:rPr lang="fr-FR" dirty="0" smtClean="0">
                <a:solidFill>
                  <a:srgbClr val="FAFD00"/>
                </a:solidFill>
              </a:rPr>
              <a:t> (X, Y): arrondie de X à </a:t>
            </a:r>
            <a:r>
              <a:rPr lang="fr-FR" dirty="0">
                <a:solidFill>
                  <a:srgbClr val="FAFD00"/>
                </a:solidFill>
              </a:rPr>
              <a:t>Y</a:t>
            </a:r>
            <a:r>
              <a:rPr lang="fr-FR" dirty="0" smtClean="0">
                <a:solidFill>
                  <a:srgbClr val="FAFD00"/>
                </a:solidFill>
              </a:rPr>
              <a:t> chiffres significatifs   </a:t>
            </a:r>
          </a:p>
          <a:p>
            <a:pPr lvl="1">
              <a:defRPr/>
            </a:pPr>
            <a:r>
              <a:rPr lang="fr-FR" b="1" dirty="0" smtClean="0">
                <a:solidFill>
                  <a:srgbClr val="FAFD00"/>
                </a:solidFill>
              </a:rPr>
              <a:t>Int (R)</a:t>
            </a:r>
            <a:r>
              <a:rPr lang="fr-FR" dirty="0" smtClean="0">
                <a:solidFill>
                  <a:srgbClr val="FAFD00"/>
                </a:solidFill>
              </a:rPr>
              <a:t> : partie entière de R </a:t>
            </a:r>
          </a:p>
          <a:p>
            <a:pPr lvl="1">
              <a:defRPr/>
            </a:pPr>
            <a:r>
              <a:rPr lang="fr-FR" b="1" dirty="0" smtClean="0">
                <a:solidFill>
                  <a:srgbClr val="FAFD00"/>
                </a:solidFill>
              </a:rPr>
              <a:t>Log (X) : </a:t>
            </a:r>
            <a:r>
              <a:rPr lang="fr-FR" dirty="0" smtClean="0">
                <a:solidFill>
                  <a:srgbClr val="FAFD00"/>
                </a:solidFill>
              </a:rPr>
              <a:t>log </a:t>
            </a:r>
            <a:r>
              <a:rPr lang="fr-FR" baseline="-25000" dirty="0" smtClean="0">
                <a:solidFill>
                  <a:srgbClr val="FAFD00"/>
                </a:solidFill>
              </a:rPr>
              <a:t>e</a:t>
            </a:r>
            <a:r>
              <a:rPr lang="fr-FR" dirty="0" smtClean="0">
                <a:solidFill>
                  <a:srgbClr val="FAFD00"/>
                </a:solidFill>
              </a:rPr>
              <a:t> X</a:t>
            </a:r>
          </a:p>
          <a:p>
            <a:pPr lvl="2">
              <a:defRPr/>
            </a:pPr>
            <a:r>
              <a:rPr lang="fr-FR" dirty="0">
                <a:solidFill>
                  <a:srgbClr val="FAFD00"/>
                </a:solidFill>
              </a:rPr>
              <a:t> </a:t>
            </a:r>
            <a:r>
              <a:rPr lang="fr-FR" sz="2800" dirty="0" smtClean="0">
                <a:solidFill>
                  <a:srgbClr val="FAFD00"/>
                </a:solidFill>
              </a:rPr>
              <a:t>Calcul de tout logarithme</a:t>
            </a:r>
          </a:p>
          <a:p>
            <a:pPr lvl="2">
              <a:defRPr/>
            </a:pPr>
            <a:r>
              <a:rPr lang="fr-FR" sz="2800" dirty="0">
                <a:solidFill>
                  <a:srgbClr val="FAFD00"/>
                </a:solidFill>
              </a:rPr>
              <a:t> </a:t>
            </a:r>
            <a:r>
              <a:rPr lang="fr-FR" sz="2800" dirty="0" smtClean="0">
                <a:solidFill>
                  <a:srgbClr val="FAFD00"/>
                </a:solidFill>
              </a:rPr>
              <a:t>Calcul du produit de nombres sélectionnés</a:t>
            </a:r>
          </a:p>
          <a:p>
            <a:pPr lvl="3">
              <a:defRPr/>
            </a:pPr>
            <a:r>
              <a:rPr lang="fr-FR" sz="2800" dirty="0" smtClean="0">
                <a:solidFill>
                  <a:srgbClr val="FAFD00"/>
                </a:solidFill>
              </a:rPr>
              <a:t>Fonction </a:t>
            </a:r>
            <a:r>
              <a:rPr lang="fr-FR" sz="2800" dirty="0" err="1" smtClean="0">
                <a:solidFill>
                  <a:srgbClr val="FAFD00"/>
                </a:solidFill>
              </a:rPr>
              <a:t>Exp</a:t>
            </a:r>
            <a:r>
              <a:rPr lang="fr-FR" sz="2800" dirty="0" smtClean="0">
                <a:solidFill>
                  <a:srgbClr val="FAFD00"/>
                </a:solidFill>
              </a:rPr>
              <a:t> est alors utile aussi (voir ex. qui suit et Aide de </a:t>
            </a:r>
            <a:r>
              <a:rPr lang="fr-FR" sz="2800" dirty="0" err="1" smtClean="0">
                <a:solidFill>
                  <a:srgbClr val="FAFD00"/>
                </a:solidFill>
              </a:rPr>
              <a:t>MsAccess</a:t>
            </a:r>
            <a:r>
              <a:rPr lang="fr-FR" sz="2800" dirty="0" smtClean="0">
                <a:solidFill>
                  <a:srgbClr val="FAFD00"/>
                </a:solidFill>
              </a:rPr>
              <a:t>)</a:t>
            </a:r>
            <a:r>
              <a:rPr lang="fr-FR" dirty="0" smtClean="0">
                <a:solidFill>
                  <a:srgbClr val="FAFD00"/>
                </a:solidFill>
              </a:rPr>
              <a:t>  </a:t>
            </a:r>
          </a:p>
          <a:p>
            <a:pPr lvl="1">
              <a:defRPr/>
            </a:pPr>
            <a:r>
              <a:rPr lang="fr-FR" dirty="0" err="1" smtClean="0">
                <a:solidFill>
                  <a:srgbClr val="FAFD00"/>
                </a:solidFill>
              </a:rPr>
              <a:t>Rnd</a:t>
            </a:r>
            <a:r>
              <a:rPr lang="fr-FR" dirty="0" smtClean="0">
                <a:solidFill>
                  <a:srgbClr val="FAFD00"/>
                </a:solidFill>
              </a:rPr>
              <a:t> : valeurs aléatoires</a:t>
            </a:r>
          </a:p>
          <a:p>
            <a:pPr lvl="2">
              <a:defRPr/>
            </a:pPr>
            <a:r>
              <a:rPr lang="fr-FR" sz="2800" dirty="0" smtClean="0">
                <a:solidFill>
                  <a:srgbClr val="FAFD00"/>
                </a:solidFill>
              </a:rPr>
              <a:t>Echantillonnage</a:t>
            </a:r>
          </a:p>
        </p:txBody>
      </p:sp>
      <p:pic>
        <p:nvPicPr>
          <p:cNvPr id="6" name="Image 5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15528"/>
      </p:ext>
    </p:extLst>
  </p:cSld>
  <p:clrMapOvr>
    <a:masterClrMapping/>
  </p:clrMapOvr>
  <p:transition spd="slow">
    <p:random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fr-FR" smtClean="0"/>
              <a:t>Fonctions scalaires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42999"/>
            <a:ext cx="7623288" cy="4079631"/>
          </a:xfrm>
        </p:spPr>
        <p:txBody>
          <a:bodyPr/>
          <a:lstStyle/>
          <a:p>
            <a:pPr>
              <a:defRPr/>
            </a:pPr>
            <a:r>
              <a:rPr lang="fr-FR" sz="3600" dirty="0" smtClean="0">
                <a:solidFill>
                  <a:srgbClr val="FAFD00"/>
                </a:solidFill>
              </a:rPr>
              <a:t>Fonctions Texte</a:t>
            </a:r>
            <a:r>
              <a:rPr lang="fr-FR" sz="3600" dirty="0">
                <a:solidFill>
                  <a:srgbClr val="FAFD00"/>
                </a:solidFill>
              </a:rPr>
              <a:t> les + utiles (noms SQL):</a:t>
            </a:r>
            <a:endParaRPr lang="fr-FR" sz="3600" dirty="0" smtClean="0">
              <a:solidFill>
                <a:srgbClr val="FAFD00"/>
              </a:solidFill>
            </a:endParaRPr>
          </a:p>
          <a:p>
            <a:pPr lvl="1">
              <a:defRPr/>
            </a:pPr>
            <a:r>
              <a:rPr lang="fr-FR" dirty="0">
                <a:solidFill>
                  <a:srgbClr val="FAFD00"/>
                </a:solidFill>
              </a:rPr>
              <a:t> </a:t>
            </a:r>
            <a:r>
              <a:rPr lang="fr-FR" dirty="0" smtClean="0">
                <a:solidFill>
                  <a:srgbClr val="FAFD00"/>
                </a:solidFill>
              </a:rPr>
              <a:t> </a:t>
            </a:r>
            <a:r>
              <a:rPr lang="fr-FR" dirty="0" err="1" smtClean="0">
                <a:solidFill>
                  <a:srgbClr val="FAFD00"/>
                </a:solidFill>
              </a:rPr>
              <a:t>Mid</a:t>
            </a:r>
            <a:r>
              <a:rPr lang="fr-FR" dirty="0" smtClean="0">
                <a:solidFill>
                  <a:srgbClr val="FAFD00"/>
                </a:solidFill>
              </a:rPr>
              <a:t> (X, Y, Z) : extraction à partir de la chaine X d’une sous-chaine de longueur Z à partir du caractère Y</a:t>
            </a:r>
          </a:p>
          <a:p>
            <a:pPr lvl="1">
              <a:defRPr/>
            </a:pPr>
            <a:r>
              <a:rPr lang="fr-FR" dirty="0" smtClean="0">
                <a:solidFill>
                  <a:srgbClr val="FAFD00"/>
                </a:solidFill>
              </a:rPr>
              <a:t> Right (X, Y) suffixe de longueur Y de X</a:t>
            </a:r>
          </a:p>
          <a:p>
            <a:pPr>
              <a:defRPr/>
            </a:pPr>
            <a:r>
              <a:rPr lang="fr-FR" dirty="0" smtClean="0">
                <a:solidFill>
                  <a:srgbClr val="FAFD00"/>
                </a:solidFill>
              </a:rPr>
              <a:t>Ces fonctions sont fort utiles pour Group By</a:t>
            </a:r>
          </a:p>
          <a:p>
            <a:pPr lvl="1">
              <a:defRPr/>
            </a:pPr>
            <a:r>
              <a:rPr lang="fr-FR" dirty="0" smtClean="0">
                <a:solidFill>
                  <a:srgbClr val="FAFD00"/>
                </a:solidFill>
              </a:rPr>
              <a:t>Calculer AVG par le département dans le code postal… </a:t>
            </a:r>
          </a:p>
        </p:txBody>
      </p:sp>
      <p:pic>
        <p:nvPicPr>
          <p:cNvPr id="6" name="Image 5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59610"/>
      </p:ext>
    </p:extLst>
  </p:cSld>
  <p:clrMapOvr>
    <a:masterClrMapping/>
  </p:clrMapOvr>
  <p:transition spd="slow">
    <p:random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0574" y="0"/>
            <a:ext cx="6838950" cy="766877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Fonctions scalaires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86132"/>
            <a:ext cx="7543800" cy="2367951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fr-FR" sz="28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Calcul d’annuité en mode calculette SQL</a:t>
            </a:r>
          </a:p>
          <a:p>
            <a:pPr lvl="1">
              <a:spcAft>
                <a:spcPts val="600"/>
              </a:spcAft>
              <a:defRPr/>
            </a:pPr>
            <a:r>
              <a:rPr lang="fr-FR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La fonction PMT de SQL se traduit VPM en QBE français</a:t>
            </a:r>
          </a:p>
          <a:p>
            <a:pPr>
              <a:buNone/>
              <a:defRPr/>
            </a:pPr>
            <a:r>
              <a:rPr lang="fr-FR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	SELECT </a:t>
            </a:r>
            <a:r>
              <a:rPr lang="fr-FR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int</a:t>
            </a:r>
            <a:r>
              <a:rPr lang="fr-FR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(</a:t>
            </a:r>
            <a:r>
              <a:rPr lang="fr-FR" sz="2400" dirty="0" err="1" smtClean="0">
                <a:solidFill>
                  <a:srgbClr val="FFFF00"/>
                </a:solidFill>
              </a:rPr>
              <a:t>Pmt</a:t>
            </a:r>
            <a:r>
              <a:rPr lang="fr-FR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([rate],[</a:t>
            </a:r>
            <a:r>
              <a:rPr lang="fr-FR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nper</a:t>
            </a:r>
            <a:r>
              <a:rPr lang="fr-FR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],[</a:t>
            </a:r>
            <a:r>
              <a:rPr lang="fr-FR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pv</a:t>
            </a:r>
            <a:r>
              <a:rPr lang="fr-FR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])) AS </a:t>
            </a:r>
            <a:r>
              <a:rPr lang="fr-FR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Annuitée</a:t>
            </a:r>
            <a:r>
              <a:rPr lang="fr-FR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,  rate as </a:t>
            </a:r>
            <a:r>
              <a:rPr lang="fr-FR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taux_annuel</a:t>
            </a:r>
            <a:r>
              <a:rPr lang="fr-FR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, </a:t>
            </a:r>
            <a:r>
              <a:rPr lang="fr-FR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nper</a:t>
            </a:r>
            <a:r>
              <a:rPr lang="fr-FR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as </a:t>
            </a:r>
            <a:r>
              <a:rPr lang="fr-FR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nbre_années</a:t>
            </a:r>
            <a:r>
              <a:rPr lang="fr-FR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, </a:t>
            </a:r>
            <a:r>
              <a:rPr lang="fr-FR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pv</a:t>
            </a:r>
            <a:r>
              <a:rPr lang="fr-FR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as [valeur présente], </a:t>
            </a:r>
            <a:r>
              <a:rPr lang="fr-FR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int</a:t>
            </a:r>
            <a:r>
              <a:rPr lang="fr-FR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(</a:t>
            </a:r>
            <a:r>
              <a:rPr lang="fr-FR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Annuitée</a:t>
            </a:r>
            <a:r>
              <a:rPr lang="fr-FR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*</a:t>
            </a:r>
            <a:r>
              <a:rPr lang="fr-FR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nper</a:t>
            </a:r>
            <a:r>
              <a:rPr lang="fr-FR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) as </a:t>
            </a:r>
            <a:r>
              <a:rPr lang="fr-FR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valeur_payée</a:t>
            </a:r>
            <a:r>
              <a:rPr lang="fr-FR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, </a:t>
            </a:r>
            <a:r>
              <a:rPr lang="fr-FR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valeur_payée</a:t>
            </a:r>
            <a:r>
              <a:rPr lang="fr-FR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+ </a:t>
            </a:r>
            <a:r>
              <a:rPr lang="fr-FR" sz="24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pv</a:t>
            </a:r>
            <a:r>
              <a:rPr lang="fr-FR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as surprime</a:t>
            </a:r>
          </a:p>
        </p:txBody>
      </p:sp>
      <p:pic>
        <p:nvPicPr>
          <p:cNvPr id="6" name="Image 5" descr="maillot-jau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612475" y="4749273"/>
          <a:ext cx="7798278" cy="1341120"/>
        </p:xfrm>
        <a:graphic>
          <a:graphicData uri="http://schemas.openxmlformats.org/drawingml/2006/table">
            <a:tbl>
              <a:tblPr/>
              <a:tblGrid>
                <a:gridCol w="1299713"/>
                <a:gridCol w="1299713"/>
                <a:gridCol w="1299713"/>
                <a:gridCol w="1299713"/>
                <a:gridCol w="1299713"/>
                <a:gridCol w="1299713"/>
              </a:tblGrid>
              <a:tr h="0">
                <a:tc gridSpan="6"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279F"/>
                          </a:solidFill>
                        </a:rPr>
                        <a:t>Fonction PMT calcul instructif d'annuité d'emprunt</a:t>
                      </a:r>
                    </a:p>
                  </a:txBody>
                  <a:tcPr anchor="ctr"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>
                          <a:solidFill>
                            <a:srgbClr val="00279F"/>
                          </a:solidFill>
                        </a:rPr>
                        <a:t>Annuitée</a:t>
                      </a:r>
                      <a:endParaRPr lang="fr-FR" sz="2800" dirty="0">
                        <a:solidFill>
                          <a:srgbClr val="00279F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>
                          <a:solidFill>
                            <a:srgbClr val="00279F"/>
                          </a:solidFill>
                        </a:rPr>
                        <a:t>taux_annuel</a:t>
                      </a:r>
                      <a:endParaRPr lang="fr-FR" sz="2800" dirty="0">
                        <a:solidFill>
                          <a:srgbClr val="00279F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>
                          <a:solidFill>
                            <a:srgbClr val="00279F"/>
                          </a:solidFill>
                        </a:rPr>
                        <a:t>nbre_années</a:t>
                      </a:r>
                      <a:endParaRPr lang="fr-FR" sz="2800" dirty="0">
                        <a:solidFill>
                          <a:srgbClr val="00279F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00279F"/>
                          </a:solidFill>
                        </a:rPr>
                        <a:t>valeur présente</a:t>
                      </a:r>
                      <a:endParaRPr lang="fr-FR" sz="2800" dirty="0">
                        <a:solidFill>
                          <a:srgbClr val="00279F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 err="1">
                          <a:solidFill>
                            <a:srgbClr val="00279F"/>
                          </a:solidFill>
                        </a:rPr>
                        <a:t>valeur_payée</a:t>
                      </a:r>
                      <a:endParaRPr lang="fr-FR" sz="2800" dirty="0">
                        <a:solidFill>
                          <a:srgbClr val="00279F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00279F"/>
                          </a:solidFill>
                        </a:rPr>
                        <a:t>surprime</a:t>
                      </a:r>
                      <a:endParaRPr lang="fr-FR" sz="2800" dirty="0">
                        <a:solidFill>
                          <a:srgbClr val="00279F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rgbClr val="00279F"/>
                          </a:solidFill>
                        </a:rPr>
                        <a:t>-16049</a:t>
                      </a:r>
                      <a:endParaRPr lang="fr-FR" sz="3200" dirty="0">
                        <a:solidFill>
                          <a:srgbClr val="00279F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rgbClr val="00279F"/>
                          </a:solidFill>
                        </a:rPr>
                        <a:t>0,05</a:t>
                      </a:r>
                      <a:endParaRPr lang="fr-FR" sz="3200" dirty="0">
                        <a:solidFill>
                          <a:srgbClr val="00279F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rgbClr val="00279F"/>
                          </a:solidFill>
                        </a:rPr>
                        <a:t>20</a:t>
                      </a:r>
                      <a:endParaRPr lang="fr-FR" sz="3200" dirty="0">
                        <a:solidFill>
                          <a:srgbClr val="00279F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rgbClr val="00279F"/>
                          </a:solidFill>
                        </a:rPr>
                        <a:t>200000</a:t>
                      </a:r>
                      <a:endParaRPr lang="fr-FR" sz="3200" dirty="0">
                        <a:solidFill>
                          <a:srgbClr val="00279F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rgbClr val="00279F"/>
                          </a:solidFill>
                        </a:rPr>
                        <a:t>-320980</a:t>
                      </a:r>
                      <a:endParaRPr lang="fr-FR" sz="3200" dirty="0">
                        <a:solidFill>
                          <a:srgbClr val="00279F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rgbClr val="FF0000"/>
                          </a:solidFill>
                        </a:rPr>
                        <a:t>-120980</a:t>
                      </a:r>
                      <a:endParaRPr lang="fr-FR" sz="32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random/>
    <p:sndAc>
      <p:stSnd>
        <p:snd r:embed="rId3" name="WHOOSH.WAV"/>
      </p:stSnd>
    </p:sndAc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fr-FR" smtClean="0"/>
              <a:t>Fonctions scalaires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43000"/>
            <a:ext cx="7543800" cy="2438400"/>
          </a:xfrm>
        </p:spPr>
        <p:txBody>
          <a:bodyPr/>
          <a:lstStyle/>
          <a:p>
            <a:pPr>
              <a:defRPr/>
            </a:pPr>
            <a:r>
              <a:rPr lang="fr-FR" sz="2400" dirty="0" smtClean="0">
                <a:solidFill>
                  <a:srgbClr val="FAFD00"/>
                </a:solidFill>
              </a:rPr>
              <a:t>Placement à taux variable</a:t>
            </a:r>
          </a:p>
          <a:p>
            <a:pPr lvl="1">
              <a:defRPr/>
            </a:pPr>
            <a:r>
              <a:rPr lang="fr-FR" sz="2000" dirty="0" smtClean="0">
                <a:solidFill>
                  <a:srgbClr val="FAFD00"/>
                </a:solidFill>
              </a:rPr>
              <a:t> Somme et Fin sont les paramètres </a:t>
            </a:r>
          </a:p>
          <a:p>
            <a:pPr lvl="2">
              <a:defRPr/>
            </a:pPr>
            <a:r>
              <a:rPr lang="fr-FR" sz="1600" dirty="0" smtClean="0">
                <a:solidFill>
                  <a:srgbClr val="FAFD00"/>
                </a:solidFill>
              </a:rPr>
              <a:t>voir le cours plus loin</a:t>
            </a:r>
          </a:p>
          <a:p>
            <a:pPr lvl="1">
              <a:defRPr/>
            </a:pPr>
            <a:r>
              <a:rPr lang="fr-FR" sz="2000" i="1" dirty="0" smtClean="0">
                <a:solidFill>
                  <a:schemeClr val="tx1">
                    <a:lumMod val="95000"/>
                  </a:schemeClr>
                </a:solidFill>
              </a:rPr>
              <a:t>Expression indirecte de l’agrégat PRODUCT </a:t>
            </a:r>
          </a:p>
          <a:p>
            <a:pPr lvl="2">
              <a:defRPr/>
            </a:pPr>
            <a:r>
              <a:rPr lang="fr-FR" sz="1600" i="1" dirty="0" smtClean="0">
                <a:solidFill>
                  <a:schemeClr val="tx1">
                    <a:lumMod val="95000"/>
                  </a:schemeClr>
                </a:solidFill>
              </a:rPr>
              <a:t>Inexistant en  SQL </a:t>
            </a:r>
          </a:p>
          <a:p>
            <a:pPr>
              <a:buNone/>
              <a:defRPr/>
            </a:pPr>
            <a:r>
              <a:rPr lang="fr-FR" sz="2400" dirty="0" smtClean="0">
                <a:solidFill>
                  <a:srgbClr val="FAFD00"/>
                </a:solidFill>
              </a:rPr>
              <a:t>	SELECT somme*</a:t>
            </a:r>
            <a:r>
              <a:rPr lang="fr-FR" sz="2400" dirty="0" err="1" smtClean="0">
                <a:solidFill>
                  <a:srgbClr val="FAFD00"/>
                </a:solidFill>
              </a:rPr>
              <a:t>exp</a:t>
            </a:r>
            <a:r>
              <a:rPr lang="fr-FR" sz="2400" dirty="0" smtClean="0">
                <a:solidFill>
                  <a:srgbClr val="FAFD00"/>
                </a:solidFill>
              </a:rPr>
              <a:t>(</a:t>
            </a:r>
            <a:r>
              <a:rPr lang="fr-FR" sz="2400" dirty="0" err="1" smtClean="0">
                <a:solidFill>
                  <a:srgbClr val="FAFD00"/>
                </a:solidFill>
              </a:rPr>
              <a:t>sum</a:t>
            </a:r>
            <a:r>
              <a:rPr lang="fr-FR" sz="2400" dirty="0" smtClean="0">
                <a:solidFill>
                  <a:srgbClr val="FAFD00"/>
                </a:solidFill>
              </a:rPr>
              <a:t>(log(1+taux/100)))</a:t>
            </a:r>
          </a:p>
          <a:p>
            <a:pPr>
              <a:buNone/>
              <a:defRPr/>
            </a:pPr>
            <a:r>
              <a:rPr lang="fr-FR" sz="2400" dirty="0" smtClean="0">
                <a:solidFill>
                  <a:srgbClr val="FAFD00"/>
                </a:solidFill>
              </a:rPr>
              <a:t>	FROM [placement à taux variable]</a:t>
            </a:r>
          </a:p>
          <a:p>
            <a:pPr>
              <a:buNone/>
              <a:defRPr/>
            </a:pPr>
            <a:r>
              <a:rPr lang="fr-FR" sz="2400" dirty="0" smtClean="0">
                <a:solidFill>
                  <a:srgbClr val="FAFD00"/>
                </a:solidFill>
              </a:rPr>
              <a:t>	WHERE [année relative] </a:t>
            </a:r>
            <a:r>
              <a:rPr lang="fr-FR" sz="2400" dirty="0" err="1" smtClean="0">
                <a:solidFill>
                  <a:srgbClr val="FAFD00"/>
                </a:solidFill>
              </a:rPr>
              <a:t>between</a:t>
            </a:r>
            <a:r>
              <a:rPr lang="fr-FR" sz="2400" dirty="0" smtClean="0">
                <a:solidFill>
                  <a:srgbClr val="FAFD00"/>
                </a:solidFill>
              </a:rPr>
              <a:t> 1 and fin;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1342845" y="4362091"/>
          <a:ext cx="2806460" cy="2344085"/>
        </p:xfrm>
        <a:graphic>
          <a:graphicData uri="http://schemas.openxmlformats.org/drawingml/2006/table">
            <a:tbl>
              <a:tblPr/>
              <a:tblGrid>
                <a:gridCol w="1131467"/>
                <a:gridCol w="1674993"/>
              </a:tblGrid>
              <a:tr h="149525">
                <a:tc gridSpan="2">
                  <a:txBody>
                    <a:bodyPr/>
                    <a:lstStyle/>
                    <a:p>
                      <a:endParaRPr lang="fr-FR" sz="1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92954">
                <a:tc>
                  <a:txBody>
                    <a:bodyPr/>
                    <a:lstStyle/>
                    <a:p>
                      <a:r>
                        <a:rPr lang="fr-FR" sz="1400" dirty="0">
                          <a:solidFill>
                            <a:srgbClr val="002060"/>
                          </a:solidFill>
                        </a:rPr>
                        <a:t>Année relative</a:t>
                      </a:r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rgbClr val="002060"/>
                          </a:solidFill>
                        </a:rPr>
                        <a:t>Taux</a:t>
                      </a:r>
                      <a:endParaRPr lang="fr-FR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285395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fr-FR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fr-FR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285395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fr-FR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fr-FR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fr-FR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fr-FR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285395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fr-FR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fr-FR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285395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fr-FR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fr-FR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7" name="ZoneTexte 6"/>
          <p:cNvSpPr txBox="1"/>
          <p:nvPr/>
        </p:nvSpPr>
        <p:spPr>
          <a:xfrm>
            <a:off x="5426015" y="5046453"/>
            <a:ext cx="2725947" cy="707886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</a:rPr>
              <a:t>Voir + dans le livre « SQL Design Patterns »</a:t>
            </a:r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8" name="Image 7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6838950" cy="828675"/>
          </a:xfrm>
        </p:spPr>
        <p:txBody>
          <a:bodyPr/>
          <a:lstStyle/>
          <a:p>
            <a:pPr>
              <a:defRPr/>
            </a:pPr>
            <a:r>
              <a:rPr lang="fr-FR" sz="4800" smtClean="0"/>
              <a:t>Fonctions scalaires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43000"/>
            <a:ext cx="7543800" cy="1260475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fr-FR" sz="2400" dirty="0" smtClean="0">
                <a:solidFill>
                  <a:srgbClr val="FAFD00"/>
                </a:solidFill>
              </a:rPr>
              <a:t>Estampilles: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400" dirty="0" smtClean="0">
                <a:solidFill>
                  <a:srgbClr val="FAFD00"/>
                </a:solidFill>
              </a:rPr>
              <a:t>SELECT </a:t>
            </a:r>
            <a:r>
              <a:rPr lang="en-US" sz="2400" dirty="0" err="1" smtClean="0">
                <a:solidFill>
                  <a:srgbClr val="FAFD00"/>
                </a:solidFill>
              </a:rPr>
              <a:t>S.SName</a:t>
            </a:r>
            <a:r>
              <a:rPr lang="en-US" sz="2400" dirty="0" smtClean="0">
                <a:solidFill>
                  <a:srgbClr val="FAFD00"/>
                </a:solidFill>
              </a:rPr>
              <a:t>, Now() AS </a:t>
            </a:r>
            <a:r>
              <a:rPr lang="en-US" sz="2400" dirty="0" err="1" smtClean="0">
                <a:solidFill>
                  <a:srgbClr val="FAFD00"/>
                </a:solidFill>
              </a:rPr>
              <a:t>Estampille</a:t>
            </a:r>
            <a:r>
              <a:rPr lang="en-US" sz="2400" dirty="0" smtClean="0">
                <a:solidFill>
                  <a:srgbClr val="FAFD00"/>
                </a:solidFill>
              </a:rPr>
              <a:t> FROM S;</a:t>
            </a:r>
          </a:p>
          <a:p>
            <a:pPr>
              <a:buFont typeface="Monotype Sorts" pitchFamily="2" charset="2"/>
              <a:buNone/>
              <a:defRPr/>
            </a:pPr>
            <a:endParaRPr lang="fr-FR" sz="2400" dirty="0" smtClean="0">
              <a:solidFill>
                <a:srgbClr val="FAFD00"/>
              </a:solidFill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2117725" y="2349500"/>
          <a:ext cx="4983804" cy="2954290"/>
        </p:xfrm>
        <a:graphic>
          <a:graphicData uri="http://schemas.openxmlformats.org/drawingml/2006/table">
            <a:tbl>
              <a:tblPr/>
              <a:tblGrid>
                <a:gridCol w="2750340"/>
                <a:gridCol w="2233464"/>
              </a:tblGrid>
              <a:tr h="0">
                <a:tc gridSpan="2">
                  <a:txBody>
                    <a:bodyPr/>
                    <a:lstStyle/>
                    <a:p>
                      <a:endParaRPr lang="fr-FR" sz="1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05350">
                <a:tc>
                  <a:txBody>
                    <a:bodyPr/>
                    <a:lstStyle/>
                    <a:p>
                      <a:r>
                        <a:rPr lang="fr-FR" sz="180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SName</a:t>
                      </a:r>
                      <a:endParaRPr lang="fr-FR" sz="32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Estampille</a:t>
                      </a:r>
                      <a:endParaRPr lang="fr-FR" sz="32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405350">
                <a:tc>
                  <a:txBody>
                    <a:bodyPr/>
                    <a:lstStyle/>
                    <a:p>
                      <a:r>
                        <a:rPr lang="fr-FR" sz="180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Smith</a:t>
                      </a:r>
                      <a:endParaRPr lang="fr-FR" sz="32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8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10/10/2007 23:30:04</a:t>
                      </a:r>
                      <a:endParaRPr lang="fr-FR" sz="32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405350">
                <a:tc>
                  <a:txBody>
                    <a:bodyPr/>
                    <a:lstStyle/>
                    <a:p>
                      <a:r>
                        <a:rPr lang="fr-FR" sz="180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Jones</a:t>
                      </a:r>
                      <a:endParaRPr lang="fr-FR" sz="32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8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10/10/2007 23:30:04</a:t>
                      </a:r>
                      <a:endParaRPr lang="fr-FR" sz="32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405350">
                <a:tc>
                  <a:txBody>
                    <a:bodyPr/>
                    <a:lstStyle/>
                    <a:p>
                      <a:r>
                        <a:rPr lang="fr-FR" sz="180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Blake</a:t>
                      </a:r>
                      <a:endParaRPr lang="fr-FR" sz="32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8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10/10/2007 23:30:04</a:t>
                      </a:r>
                      <a:endParaRPr lang="fr-FR" sz="32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405350">
                <a:tc>
                  <a:txBody>
                    <a:bodyPr/>
                    <a:lstStyle/>
                    <a:p>
                      <a:r>
                        <a:rPr lang="fr-FR" sz="180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Clark</a:t>
                      </a:r>
                      <a:endParaRPr lang="fr-FR" sz="32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8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10/10/2007 23:30:04</a:t>
                      </a:r>
                      <a:endParaRPr lang="fr-FR" sz="32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405350">
                <a:tc>
                  <a:txBody>
                    <a:bodyPr/>
                    <a:lstStyle/>
                    <a:p>
                      <a:r>
                        <a:rPr lang="fr-FR" sz="180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Adams</a:t>
                      </a:r>
                      <a:endParaRPr lang="fr-FR" sz="32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8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10/10/2007 23:30:04</a:t>
                      </a:r>
                      <a:endParaRPr lang="fr-FR" sz="32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405350">
                <a:tc>
                  <a:txBody>
                    <a:bodyPr/>
                    <a:lstStyle/>
                    <a:p>
                      <a:r>
                        <a:rPr lang="fr-FR" sz="180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Toto</a:t>
                      </a:r>
                      <a:endParaRPr lang="fr-FR" sz="320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8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10/10/2007 23:30:04</a:t>
                      </a:r>
                      <a:endParaRPr lang="fr-FR" sz="32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Image 6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41023" y="5467546"/>
            <a:ext cx="5288437" cy="461665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AFD00"/>
                </a:solidFill>
              </a:rPr>
              <a:t>Date() donne la date courante seulement</a:t>
            </a:r>
            <a:endParaRPr lang="fr-FR" dirty="0">
              <a:solidFill>
                <a:srgbClr val="FAFD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78730" y="6027003"/>
            <a:ext cx="8305015" cy="461665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AFD00"/>
                </a:solidFill>
              </a:rPr>
              <a:t>En Mode  Création, on peut définir d’autres formats de date/heure </a:t>
            </a:r>
            <a:endParaRPr lang="fr-FR" dirty="0">
              <a:solidFill>
                <a:srgbClr val="FAFD00"/>
              </a:solidFill>
            </a:endParaRPr>
          </a:p>
        </p:txBody>
      </p:sp>
    </p:spTree>
  </p:cSld>
  <p:clrMapOvr>
    <a:masterClrMapping/>
  </p:clrMapOvr>
  <p:transition spd="slow">
    <p:random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8862" y="231112"/>
            <a:ext cx="6838950" cy="643766"/>
          </a:xfrm>
        </p:spPr>
        <p:txBody>
          <a:bodyPr/>
          <a:lstStyle/>
          <a:p>
            <a:pPr>
              <a:defRPr/>
            </a:pPr>
            <a:r>
              <a:rPr lang="fr-FR" sz="3600" dirty="0" smtClean="0"/>
              <a:t>Fonctions scalaires / Group By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43000"/>
            <a:ext cx="7543800" cy="1260475"/>
          </a:xfrm>
        </p:spPr>
        <p:txBody>
          <a:bodyPr/>
          <a:lstStyle/>
          <a:p>
            <a:pPr>
              <a:buNone/>
              <a:defRPr/>
            </a:pPr>
            <a:r>
              <a:rPr lang="en-US" sz="2400" dirty="0" smtClean="0">
                <a:solidFill>
                  <a:srgbClr val="FAFD00"/>
                </a:solidFill>
              </a:rPr>
              <a:t>SELECT count(*)  as [clients / day] FROM </a:t>
            </a:r>
            <a:r>
              <a:rPr lang="en-US" sz="2400" dirty="0" err="1" smtClean="0">
                <a:solidFill>
                  <a:srgbClr val="FAFD00"/>
                </a:solidFill>
              </a:rPr>
              <a:t>estampille</a:t>
            </a:r>
            <a:endParaRPr lang="en-US" sz="2400" dirty="0" smtClean="0">
              <a:solidFill>
                <a:srgbClr val="FAFD00"/>
              </a:solidFill>
            </a:endParaRPr>
          </a:p>
          <a:p>
            <a:pPr>
              <a:buNone/>
              <a:defRPr/>
            </a:pPr>
            <a:r>
              <a:rPr lang="en-US" sz="2400" dirty="0" smtClean="0">
                <a:solidFill>
                  <a:srgbClr val="FAFD00"/>
                </a:solidFill>
              </a:rPr>
              <a:t>group by  day(</a:t>
            </a:r>
            <a:r>
              <a:rPr lang="en-US" sz="2400" dirty="0" err="1" smtClean="0">
                <a:solidFill>
                  <a:srgbClr val="FAFD00"/>
                </a:solidFill>
              </a:rPr>
              <a:t>estampille</a:t>
            </a:r>
            <a:r>
              <a:rPr lang="en-US" sz="2400" dirty="0" smtClean="0">
                <a:solidFill>
                  <a:srgbClr val="FAFD00"/>
                </a:solidFill>
              </a:rPr>
              <a:t>);</a:t>
            </a:r>
            <a:endParaRPr lang="fr-FR" sz="2400" dirty="0" smtClean="0">
              <a:solidFill>
                <a:srgbClr val="FAFD00"/>
              </a:solidFill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901875" y="2269113"/>
          <a:ext cx="2735628" cy="3722719"/>
        </p:xfrm>
        <a:graphic>
          <a:graphicData uri="http://schemas.openxmlformats.org/drawingml/2006/table">
            <a:tbl>
              <a:tblPr/>
              <a:tblGrid>
                <a:gridCol w="920502"/>
                <a:gridCol w="1815126"/>
              </a:tblGrid>
              <a:tr h="0">
                <a:tc gridSpan="2">
                  <a:txBody>
                    <a:bodyPr/>
                    <a:lstStyle/>
                    <a:p>
                      <a:endParaRPr lang="fr-FR" sz="3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455689">
                <a:tc>
                  <a:txBody>
                    <a:bodyPr/>
                    <a:lstStyle/>
                    <a:p>
                      <a:r>
                        <a:rPr lang="fr-FR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cle</a:t>
                      </a:r>
                      <a:endParaRPr lang="fr-FR" sz="20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estampille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12987">
                <a:tc>
                  <a:txBody>
                    <a:bodyPr/>
                    <a:lstStyle/>
                    <a:p>
                      <a:pPr algn="r"/>
                      <a:r>
                        <a:rPr lang="fr-F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4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13/11/2006 09:07:40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12987">
                <a:tc>
                  <a:txBody>
                    <a:bodyPr/>
                    <a:lstStyle/>
                    <a:p>
                      <a:pPr algn="r"/>
                      <a:r>
                        <a:rPr lang="fr-F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13/11/2006 09:09:29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12987">
                <a:tc>
                  <a:txBody>
                    <a:bodyPr/>
                    <a:lstStyle/>
                    <a:p>
                      <a:pPr algn="r"/>
                      <a:r>
                        <a:rPr lang="fr-F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13/11/2005 09:13:27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12987">
                <a:tc>
                  <a:txBody>
                    <a:bodyPr/>
                    <a:lstStyle/>
                    <a:p>
                      <a:pPr algn="r"/>
                      <a:r>
                        <a:rPr lang="fr-FR" sz="14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12/11/2006 11:31:06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12987">
                <a:tc>
                  <a:txBody>
                    <a:bodyPr/>
                    <a:lstStyle/>
                    <a:p>
                      <a:pPr algn="r"/>
                      <a:r>
                        <a:rPr lang="fr-FR" sz="14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12/11/2006 11:37:47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12987">
                <a:tc>
                  <a:txBody>
                    <a:bodyPr/>
                    <a:lstStyle/>
                    <a:p>
                      <a:pPr algn="r"/>
                      <a:r>
                        <a:rPr lang="fr-FR" sz="14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12/11/2006 11:38:15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12987">
                <a:tc>
                  <a:txBody>
                    <a:bodyPr/>
                    <a:lstStyle/>
                    <a:p>
                      <a:pPr algn="r"/>
                      <a:r>
                        <a:rPr lang="fr-FR" sz="14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12/11/2006 11:38:36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12987">
                <a:tc>
                  <a:txBody>
                    <a:bodyPr/>
                    <a:lstStyle/>
                    <a:p>
                      <a:pPr algn="r"/>
                      <a:r>
                        <a:rPr lang="fr-FR" sz="14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12/11/2006 11:39:31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12987">
                <a:tc>
                  <a:txBody>
                    <a:bodyPr/>
                    <a:lstStyle/>
                    <a:p>
                      <a:pPr algn="r"/>
                      <a:r>
                        <a:rPr lang="fr-FR" sz="14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12/11/2006 11:49:47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  <a:tr h="312987">
                <a:tc>
                  <a:txBody>
                    <a:bodyPr/>
                    <a:lstStyle/>
                    <a:p>
                      <a:pPr algn="r"/>
                      <a:r>
                        <a:rPr lang="fr-FR" sz="140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19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4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13/11/2006 00:31:51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5251938" y="3088612"/>
          <a:ext cx="1440264" cy="1563774"/>
        </p:xfrm>
        <a:graphic>
          <a:graphicData uri="http://schemas.openxmlformats.org/drawingml/2006/table">
            <a:tbl>
              <a:tblPr/>
              <a:tblGrid>
                <a:gridCol w="1440264"/>
              </a:tblGrid>
              <a:tr h="521258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clients / </a:t>
                      </a:r>
                      <a:r>
                        <a:rPr lang="fr-FR" sz="2000" dirty="0" err="1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day</a:t>
                      </a:r>
                      <a:endParaRPr lang="fr-FR" sz="20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521258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521258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pic>
        <p:nvPicPr>
          <p:cNvPr id="8" name="Image 7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27765" y="0"/>
            <a:ext cx="716235" cy="950527"/>
          </a:xfrm>
          <a:prstGeom prst="rect">
            <a:avLst/>
          </a:prstGeom>
        </p:spPr>
      </p:pic>
    </p:spTree>
  </p:cSld>
  <p:clrMapOvr>
    <a:masterClrMapping/>
  </p:clrMapOvr>
  <p:transition spd="slow">
    <p:random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44663" y="1588"/>
            <a:ext cx="5873750" cy="1308100"/>
          </a:xfrm>
        </p:spPr>
        <p:txBody>
          <a:bodyPr/>
          <a:lstStyle/>
          <a:p>
            <a:pPr>
              <a:defRPr/>
            </a:pPr>
            <a:r>
              <a:rPr lang="fr-FR" smtClean="0"/>
              <a:t>Tabulations Croisées</a:t>
            </a:r>
            <a:br>
              <a:rPr lang="fr-FR" smtClean="0"/>
            </a:br>
            <a:r>
              <a:rPr lang="fr-FR" sz="3600" smtClean="0">
                <a:solidFill>
                  <a:srgbClr val="00FF00"/>
                </a:solidFill>
              </a:rPr>
              <a:t>(Crosstab queries)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fr-FR" sz="2800" dirty="0" smtClean="0"/>
              <a:t>Présentent les résultat sous forme habituelle de feuilles de calculs</a:t>
            </a:r>
          </a:p>
          <a:p>
            <a:pPr lvl="1">
              <a:defRPr/>
            </a:pPr>
            <a:r>
              <a:rPr lang="fr-FR" sz="2400" dirty="0" smtClean="0"/>
              <a:t>Les agrégats SUM, AVG.. de GROUP BY et les valeurs individuelles en même temps</a:t>
            </a:r>
          </a:p>
          <a:p>
            <a:pPr lvl="3">
              <a:defRPr/>
            </a:pPr>
            <a:r>
              <a:rPr lang="fr-FR" b="1" dirty="0" smtClean="0">
                <a:solidFill>
                  <a:srgbClr val="FAFD00"/>
                </a:solidFill>
              </a:rPr>
              <a:t>Impossible avec SQL standard</a:t>
            </a:r>
          </a:p>
          <a:p>
            <a:pPr>
              <a:defRPr/>
            </a:pPr>
            <a:r>
              <a:rPr lang="fr-FR" sz="2800" dirty="0" smtClean="0"/>
              <a:t>Transforment les valeurs d'attributs en attributs</a:t>
            </a:r>
          </a:p>
          <a:p>
            <a:pPr lvl="1">
              <a:defRPr/>
            </a:pPr>
            <a:r>
              <a:rPr lang="fr-FR" dirty="0" smtClean="0"/>
              <a:t>Par exemple</a:t>
            </a:r>
          </a:p>
          <a:p>
            <a:pPr lvl="2">
              <a:defRPr/>
            </a:pPr>
            <a:r>
              <a:rPr lang="fr-FR" dirty="0" smtClean="0"/>
              <a:t>les valeurs de P# trouvés pour un même S# deviennent les attributs P1, P2,...</a:t>
            </a:r>
          </a:p>
          <a:p>
            <a:pPr lvl="2">
              <a:defRPr/>
            </a:pPr>
            <a:r>
              <a:rPr lang="fr-FR" dirty="0" smtClean="0"/>
              <a:t>les valeurs de P1, P2.. sont les QTY (par ex.) correspondants </a:t>
            </a:r>
          </a:p>
        </p:txBody>
      </p:sp>
      <p:pic>
        <p:nvPicPr>
          <p:cNvPr id="5" name="Image 4" descr="maillot-jau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554163"/>
            <a:ext cx="7772400" cy="3378200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en-US" dirty="0" smtClean="0"/>
              <a:t>TRANSFORM Sum(</a:t>
            </a:r>
            <a:r>
              <a:rPr lang="en-US" dirty="0" err="1" smtClean="0"/>
              <a:t>SP.Qty</a:t>
            </a:r>
            <a:r>
              <a:rPr lang="en-US" dirty="0" smtClean="0"/>
              <a:t>) 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en-US" dirty="0" smtClean="0"/>
              <a:t>SELECT SP.[S#], Sum(</a:t>
            </a:r>
            <a:r>
              <a:rPr lang="en-US" dirty="0" err="1" smtClean="0"/>
              <a:t>SP.Qty</a:t>
            </a:r>
            <a:r>
              <a:rPr lang="en-US" dirty="0" smtClean="0"/>
              <a:t>) AS [Total Qty]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en-US" dirty="0" smtClean="0"/>
              <a:t>FROM SP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en-US" dirty="0" smtClean="0"/>
              <a:t>GROUP BY SP.[S#]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en-US" dirty="0" smtClean="0"/>
              <a:t>PIVOT SP.[p#];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endParaRPr lang="en-US" dirty="0" smtClean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title"/>
          </p:nvPr>
        </p:nvSpPr>
        <p:spPr>
          <a:xfrm>
            <a:off x="1357313" y="1588"/>
            <a:ext cx="6134100" cy="758825"/>
          </a:xfrm>
        </p:spPr>
        <p:txBody>
          <a:bodyPr/>
          <a:lstStyle/>
          <a:p>
            <a:pPr>
              <a:defRPr/>
            </a:pPr>
            <a:r>
              <a:rPr lang="en-US" smtClean="0"/>
              <a:t>Tabulations Croisées </a:t>
            </a:r>
          </a:p>
        </p:txBody>
      </p:sp>
      <p:sp>
        <p:nvSpPr>
          <p:cNvPr id="130052" name="AutoShape 4"/>
          <p:cNvSpPr>
            <a:spLocks noChangeArrowheads="1"/>
          </p:cNvSpPr>
          <p:nvPr/>
        </p:nvSpPr>
        <p:spPr bwMode="auto">
          <a:xfrm rot="10800000" flipH="1">
            <a:off x="3054350" y="4981575"/>
            <a:ext cx="1617663" cy="730250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rgbClr val="FAFD00"/>
          </a:solidFill>
          <a:ln w="12699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lIns="90488" tIns="44450" rIns="90488" bIns="44450" anchor="ctr"/>
          <a:lstStyle/>
          <a:p>
            <a:pPr algn="ctr"/>
            <a:r>
              <a:rPr lang="en-US"/>
              <a:t>Nouvelles</a:t>
            </a:r>
          </a:p>
          <a:p>
            <a:pPr algn="ctr"/>
            <a:r>
              <a:rPr lang="en-US"/>
              <a:t>colonnes</a:t>
            </a:r>
          </a:p>
        </p:txBody>
      </p:sp>
      <p:pic>
        <p:nvPicPr>
          <p:cNvPr id="6" name="Image 5" descr="maillot-jau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ChangeArrowheads="1"/>
          </p:cNvSpPr>
          <p:nvPr/>
        </p:nvSpPr>
        <p:spPr bwMode="auto">
          <a:xfrm>
            <a:off x="615950" y="2101850"/>
            <a:ext cx="7950200" cy="539750"/>
          </a:xfrm>
          <a:prstGeom prst="rect">
            <a:avLst/>
          </a:prstGeom>
          <a:solidFill>
            <a:srgbClr val="00FF00"/>
          </a:solidFill>
          <a:ln w="50799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en-US" sz="2000" b="1" smtClean="0">
                <a:solidFill>
                  <a:srgbClr val="00279F"/>
                </a:solidFill>
                <a:effectLst/>
              </a:rPr>
              <a:t>S#	  Total Qty     p1	p2	p3	p4	p5	p6</a:t>
            </a:r>
          </a:p>
          <a:p>
            <a:pPr>
              <a:spcBef>
                <a:spcPct val="84000"/>
              </a:spcBef>
              <a:buFont typeface="Monotype Sorts" pitchFamily="2" charset="2"/>
              <a:buNone/>
              <a:defRPr/>
            </a:pPr>
            <a:r>
              <a:rPr lang="en-US" sz="2000" b="1" smtClean="0"/>
              <a:t>s1		1300	300	200	400	200	100	100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000" b="1" smtClean="0"/>
              <a:t>s2		700	300	400				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000" b="1" smtClean="0"/>
              <a:t>s3		200		200				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000" b="1" smtClean="0"/>
              <a:t>s4		900		200		300	400	</a:t>
            </a:r>
          </a:p>
        </p:txBody>
      </p:sp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603250" y="2698750"/>
            <a:ext cx="7975600" cy="1631950"/>
          </a:xfrm>
          <a:prstGeom prst="rect">
            <a:avLst/>
          </a:prstGeom>
          <a:noFill/>
          <a:ln w="253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31077" name="Rectangle 5"/>
          <p:cNvSpPr>
            <a:spLocks noChangeArrowheads="1"/>
          </p:cNvSpPr>
          <p:nvPr/>
        </p:nvSpPr>
        <p:spPr bwMode="auto">
          <a:xfrm>
            <a:off x="735013" y="5162550"/>
            <a:ext cx="6723062" cy="45402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L'intitulé  </a:t>
            </a:r>
            <a:r>
              <a:rPr lang="en-US" b="1"/>
              <a:t>Total Qty</a:t>
            </a:r>
            <a:r>
              <a:rPr lang="en-US"/>
              <a:t> est mis par défaut par MsAccess</a:t>
            </a:r>
          </a:p>
        </p:txBody>
      </p:sp>
      <p:sp>
        <p:nvSpPr>
          <p:cNvPr id="100358" name="Rectangle 6"/>
          <p:cNvSpPr>
            <a:spLocks noGrp="1" noChangeArrowheads="1"/>
          </p:cNvSpPr>
          <p:nvPr>
            <p:ph type="title"/>
          </p:nvPr>
        </p:nvSpPr>
        <p:spPr>
          <a:xfrm>
            <a:off x="1357313" y="1588"/>
            <a:ext cx="6134100" cy="758825"/>
          </a:xfrm>
        </p:spPr>
        <p:txBody>
          <a:bodyPr/>
          <a:lstStyle/>
          <a:p>
            <a:pPr>
              <a:defRPr/>
            </a:pPr>
            <a:r>
              <a:rPr lang="en-US" smtClean="0"/>
              <a:t>Tabulations Croisées </a:t>
            </a:r>
          </a:p>
        </p:txBody>
      </p:sp>
      <p:pic>
        <p:nvPicPr>
          <p:cNvPr id="8" name="Image 7" descr="maillot-jau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92138" y="1322388"/>
            <a:ext cx="8213725" cy="5133975"/>
          </a:xfrm>
        </p:spPr>
        <p:txBody>
          <a:bodyPr/>
          <a:lstStyle/>
          <a:p>
            <a:pPr>
              <a:defRPr/>
            </a:pPr>
            <a:r>
              <a:rPr lang="fr-FR" smtClean="0"/>
              <a:t>La fonction agrégat dans la clause TRANSFORM est obligatoire</a:t>
            </a:r>
          </a:p>
          <a:p>
            <a:pPr lvl="1">
              <a:defRPr/>
            </a:pPr>
            <a:r>
              <a:rPr lang="fr-FR" smtClean="0"/>
              <a:t>bien que </a:t>
            </a:r>
            <a:r>
              <a:rPr lang="fr-FR" b="1" smtClean="0"/>
              <a:t>SUM(QTY) = AVG(QTY) = QTY</a:t>
            </a:r>
          </a:p>
          <a:p>
            <a:pPr lvl="1">
              <a:defRPr/>
            </a:pPr>
            <a:r>
              <a:rPr lang="fr-FR" b="1" smtClean="0"/>
              <a:t>mais, COUNT(QTY) = 1</a:t>
            </a:r>
            <a:r>
              <a:rPr lang="fr-FR" smtClean="0"/>
              <a:t> </a:t>
            </a:r>
          </a:p>
          <a:p>
            <a:pPr>
              <a:spcBef>
                <a:spcPct val="42000"/>
              </a:spcBef>
              <a:defRPr/>
            </a:pPr>
            <a:r>
              <a:rPr lang="fr-FR" smtClean="0"/>
              <a:t>On peut générer une expression de valeur </a:t>
            </a:r>
          </a:p>
          <a:p>
            <a:pPr>
              <a:spcBef>
                <a:spcPct val="42000"/>
              </a:spcBef>
              <a:buFont typeface="Monotype Sorts" pitchFamily="2" charset="2"/>
              <a:buNone/>
              <a:defRPr/>
            </a:pPr>
            <a:r>
              <a:rPr lang="fr-FR" sz="2400" b="1" smtClean="0"/>
              <a:t>	TRANSFORM SUM(0.5*QTY) AS [Q2]</a:t>
            </a:r>
            <a:br>
              <a:rPr lang="fr-FR" sz="2400" b="1" smtClean="0"/>
            </a:br>
            <a:r>
              <a:rPr lang="fr-FR" sz="2400" b="1" smtClean="0"/>
              <a:t>SELECT Sum(SP.[Q2]) AS [Qte tot. dans 1 mois], Avg(P.[Q2]) AS [Qte moy. dans 1 mois]</a:t>
            </a:r>
            <a:br>
              <a:rPr lang="fr-FR" sz="2400" b="1" smtClean="0"/>
            </a:br>
            <a:r>
              <a:rPr lang="fr-FR" sz="2000" b="1" smtClean="0"/>
              <a:t>FROM SP</a:t>
            </a:r>
            <a:br>
              <a:rPr lang="fr-FR" sz="2000" b="1" smtClean="0"/>
            </a:br>
            <a:r>
              <a:rPr lang="fr-FR" sz="2000" b="1" smtClean="0"/>
              <a:t>GROUP BY SP.[S#]</a:t>
            </a:r>
            <a:br>
              <a:rPr lang="fr-FR" sz="2000" b="1" smtClean="0"/>
            </a:br>
            <a:r>
              <a:rPr lang="fr-FR" sz="2000" b="1" smtClean="0"/>
              <a:t>PIVOT SP.[p#];</a:t>
            </a:r>
            <a:endParaRPr lang="fr-FR" sz="1600" b="1" smtClean="0"/>
          </a:p>
          <a:p>
            <a:pPr>
              <a:buFont typeface="Monotype Sorts" pitchFamily="2" charset="2"/>
              <a:buNone/>
              <a:defRPr/>
            </a:pPr>
            <a:endParaRPr lang="fr-FR" sz="1600" b="1" smtClean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title"/>
          </p:nvPr>
        </p:nvSpPr>
        <p:spPr>
          <a:xfrm>
            <a:off x="1357313" y="1588"/>
            <a:ext cx="6134100" cy="758825"/>
          </a:xfrm>
        </p:spPr>
        <p:txBody>
          <a:bodyPr/>
          <a:lstStyle/>
          <a:p>
            <a:pPr>
              <a:defRPr/>
            </a:pPr>
            <a:r>
              <a:rPr lang="fr-FR" smtClean="0"/>
              <a:t>Tabulations Croisées </a:t>
            </a:r>
          </a:p>
        </p:txBody>
      </p:sp>
      <p:pic>
        <p:nvPicPr>
          <p:cNvPr id="5" name="Image 4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18106" y="487854"/>
            <a:ext cx="6838950" cy="643766"/>
          </a:xfrm>
        </p:spPr>
        <p:txBody>
          <a:bodyPr/>
          <a:lstStyle/>
          <a:p>
            <a:pPr>
              <a:defRPr/>
            </a:pPr>
            <a:r>
              <a:rPr lang="en-US" sz="3600" b="1" dirty="0" smtClean="0">
                <a:solidFill>
                  <a:srgbClr val="00FF00"/>
                </a:solidFill>
              </a:rPr>
              <a:t>Clause FROM</a:t>
            </a:r>
            <a:r>
              <a:rPr lang="fr-FR" sz="3600" b="1" dirty="0" smtClean="0">
                <a:solidFill>
                  <a:srgbClr val="00FF00"/>
                </a:solidFill>
              </a:rPr>
              <a:t> : </a:t>
            </a:r>
            <a:r>
              <a:rPr lang="fr-FR" sz="3200" b="1" dirty="0" smtClean="0">
                <a:solidFill>
                  <a:srgbClr val="00FF00"/>
                </a:solidFill>
              </a:rPr>
              <a:t>Vue Globale </a:t>
            </a:r>
            <a:endParaRPr lang="en-US" sz="3200" b="1" dirty="0" smtClean="0">
              <a:solidFill>
                <a:srgbClr val="00FF0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052" y="1242767"/>
            <a:ext cx="8305800" cy="4762107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Défini la table ou les tables sources pour la clause SELECT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Table existante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fr-FR" dirty="0" smtClean="0">
                <a:solidFill>
                  <a:srgbClr val="00FF00"/>
                </a:solidFill>
              </a:rPr>
              <a:t>	FROM A 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fr-FR" dirty="0" smtClean="0">
                <a:solidFill>
                  <a:srgbClr val="00FF00"/>
                </a:solidFill>
              </a:rPr>
              <a:t>Produit cartésien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fr-FR" dirty="0" smtClean="0">
                <a:solidFill>
                  <a:srgbClr val="00FF00"/>
                </a:solidFill>
              </a:rPr>
              <a:t>	FROM A, B	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fr-FR" dirty="0" smtClean="0">
                <a:solidFill>
                  <a:srgbClr val="00FF00"/>
                </a:solidFill>
              </a:rPr>
              <a:t>	FROM A, A X, B Y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fr-FR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Multibase</a:t>
            </a:r>
            <a:endParaRPr lang="fr-FR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fr-FR" dirty="0" smtClean="0">
                <a:solidFill>
                  <a:srgbClr val="FAFD00"/>
                </a:solidFill>
              </a:rPr>
              <a:t>	FROM [c:\dir1\dir2\Base.accdb].R A, B</a:t>
            </a:r>
          </a:p>
        </p:txBody>
      </p:sp>
      <p:pic>
        <p:nvPicPr>
          <p:cNvPr id="6" name="~PP3503.WAV">
            <a:hlinkClick r:id="" action="ppaction://media"/>
          </p:cNvPr>
          <p:cNvPicPr>
            <a:picLocks noRot="1" noChangeAspect="1"/>
          </p:cNvPicPr>
          <p:nvPr>
            <a:wavAudioFile r:embed="rId1" name="~PP3503.WAV"/>
          </p:nvPr>
        </p:nvPicPr>
        <p:blipFill>
          <a:blip r:embed="rId4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4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0088" y="962025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fr-FR" sz="2800" smtClean="0"/>
              <a:t>On peut  utiliser la clause WHERE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fr-FR" sz="2800" smtClean="0"/>
              <a:t>	</a:t>
            </a:r>
            <a:r>
              <a:rPr lang="fr-FR" sz="2000" smtClean="0"/>
              <a:t>WHERE P# IN ('P1', 'P2')</a:t>
            </a:r>
          </a:p>
          <a:p>
            <a:pPr>
              <a:lnSpc>
                <a:spcPct val="90000"/>
              </a:lnSpc>
              <a:defRPr/>
            </a:pPr>
            <a:r>
              <a:rPr lang="fr-FR" sz="2800" smtClean="0"/>
              <a:t>Alors les fonctions ne calculent les agrégats que sur P1 et P2.</a:t>
            </a:r>
          </a:p>
          <a:p>
            <a:pPr>
              <a:lnSpc>
                <a:spcPct val="90000"/>
              </a:lnSpc>
              <a:defRPr/>
            </a:pPr>
            <a:r>
              <a:rPr lang="fr-FR" sz="2800" smtClean="0"/>
              <a:t>On peut aussi restreindre la tabulation seulement </a:t>
            </a:r>
          </a:p>
          <a:p>
            <a:pPr lvl="1">
              <a:lnSpc>
                <a:spcPct val="90000"/>
              </a:lnSpc>
              <a:buFontTx/>
              <a:buNone/>
              <a:defRPr/>
            </a:pPr>
            <a:r>
              <a:rPr lang="fr-FR" sz="2400" smtClean="0"/>
              <a:t>PIVOT SP.[p#] IN ('P1', P2')</a:t>
            </a:r>
          </a:p>
          <a:p>
            <a:pPr>
              <a:lnSpc>
                <a:spcPct val="90000"/>
              </a:lnSpc>
              <a:defRPr/>
            </a:pPr>
            <a:r>
              <a:rPr lang="fr-FR" sz="2800" smtClean="0"/>
              <a:t>Mais, cette clause n'affecte pas les calculs des agrégats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fr-FR" sz="2200" smtClean="0">
                <a:solidFill>
                  <a:srgbClr val="FAFD00"/>
                </a:solidFill>
              </a:rPr>
              <a:t>Peut-on appliquer la clause ORDER BY ?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fr-FR" sz="2000" smtClean="0">
                <a:solidFill>
                  <a:srgbClr val="FAFD00"/>
                </a:solidFill>
              </a:rPr>
              <a:t>Si oui, quel serait l’effet sur les valeurs pivotées ?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fr-FR" sz="2000" smtClean="0">
                <a:solidFill>
                  <a:srgbClr val="FAFD00"/>
                </a:solidFill>
              </a:rPr>
              <a:t>Peut-on ordonner par rapport  à une fonction agrégat ?</a:t>
            </a:r>
          </a:p>
          <a:p>
            <a:pPr lvl="2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fr-FR" sz="2000" smtClean="0">
                <a:solidFill>
                  <a:srgbClr val="FAFD00"/>
                </a:solidFill>
              </a:rPr>
              <a:t>Comme on a fait pour les requêtes à GROUP BY ?</a:t>
            </a:r>
          </a:p>
          <a:p>
            <a:pPr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fr-FR" sz="2200" smtClean="0">
                <a:solidFill>
                  <a:srgbClr val="FAFD00"/>
                </a:solidFill>
              </a:rPr>
              <a:t>Peut-on appliquer la clause HAVING ?</a:t>
            </a:r>
          </a:p>
          <a:p>
            <a:pPr lvl="2">
              <a:lnSpc>
                <a:spcPct val="90000"/>
              </a:lnSpc>
              <a:buFont typeface="Wingdings" pitchFamily="2" charset="2"/>
              <a:buNone/>
              <a:defRPr/>
            </a:pPr>
            <a:endParaRPr lang="fr-FR" sz="2000" smtClean="0">
              <a:solidFill>
                <a:srgbClr val="FAFD00"/>
              </a:solidFill>
            </a:endParaRP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endParaRPr lang="fr-FR" sz="2200" smtClean="0">
              <a:solidFill>
                <a:srgbClr val="FAFD00"/>
              </a:solidFill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title"/>
          </p:nvPr>
        </p:nvSpPr>
        <p:spPr>
          <a:xfrm>
            <a:off x="1357313" y="1588"/>
            <a:ext cx="6134100" cy="758825"/>
          </a:xfrm>
        </p:spPr>
        <p:txBody>
          <a:bodyPr/>
          <a:lstStyle/>
          <a:p>
            <a:pPr>
              <a:defRPr/>
            </a:pPr>
            <a:r>
              <a:rPr lang="fr-FR" smtClean="0"/>
              <a:t>Tabulations Croisées </a:t>
            </a:r>
          </a:p>
        </p:txBody>
      </p:sp>
      <p:pic>
        <p:nvPicPr>
          <p:cNvPr id="5" name="Image 4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371600"/>
          </a:xfrm>
          <a:solidFill>
            <a:srgbClr val="919191"/>
          </a:solidFill>
          <a:effectLst>
            <a:outerShdw dist="107763" dir="2700000" algn="ctr" rotWithShape="0">
              <a:schemeClr val="accent2"/>
            </a:outerShdw>
          </a:effectLst>
        </p:spPr>
        <p:txBody>
          <a:bodyPr/>
          <a:lstStyle/>
          <a:p>
            <a:pPr>
              <a:defRPr/>
            </a:pPr>
            <a:r>
              <a:rPr lang="fr-FR" sz="3600" b="1" dirty="0" smtClean="0"/>
              <a:t>Manipulations </a:t>
            </a:r>
            <a:r>
              <a:rPr lang="fr-FR" sz="3600" b="1" dirty="0" err="1" smtClean="0"/>
              <a:t>Multibases</a:t>
            </a:r>
            <a:r>
              <a:rPr lang="fr-FR" sz="3600" b="1" dirty="0" smtClean="0"/>
              <a:t> et Distribuées</a:t>
            </a:r>
            <a:r>
              <a:rPr lang="fr-FR" sz="3600" dirty="0" smtClean="0"/>
              <a:t> </a:t>
            </a:r>
            <a:r>
              <a:rPr lang="fr-FR" sz="2400" dirty="0" smtClean="0"/>
              <a:t>(Kandinsky: Ligne avec Accompagnement, 1937 </a:t>
            </a:r>
            <a:r>
              <a:rPr lang="fr-FR" sz="2400" b="1" dirty="0" smtClean="0"/>
              <a:t>)</a:t>
            </a:r>
          </a:p>
        </p:txBody>
      </p:sp>
      <p:pic>
        <p:nvPicPr>
          <p:cNvPr id="143363" name="Picture 3" descr="kandinski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4425" y="457200"/>
            <a:ext cx="6838950" cy="1428750"/>
          </a:xfrm>
          <a:noFill/>
          <a:effectLst/>
        </p:spPr>
        <p:txBody>
          <a:bodyPr anchor="b"/>
          <a:lstStyle/>
          <a:p>
            <a:pPr>
              <a:defRPr/>
            </a:pPr>
            <a:r>
              <a:rPr lang="en-US" sz="4000" dirty="0" err="1" smtClean="0"/>
              <a:t>Requêtes</a:t>
            </a:r>
            <a:r>
              <a:rPr lang="en-US" sz="4000" dirty="0" smtClean="0"/>
              <a:t> </a:t>
            </a:r>
            <a:r>
              <a:rPr lang="en-US" sz="4000" dirty="0" err="1" smtClean="0"/>
              <a:t>Multibases</a:t>
            </a:r>
            <a:r>
              <a:rPr lang="en-US" dirty="0" smtClean="0"/>
              <a:t> (MDB)</a:t>
            </a:r>
            <a:br>
              <a:rPr lang="en-US" dirty="0" smtClean="0"/>
            </a:br>
            <a:r>
              <a:rPr lang="en-US" sz="3600" dirty="0" err="1" smtClean="0"/>
              <a:t>MsAccess</a:t>
            </a:r>
            <a:endParaRPr lang="en-US" sz="3600" dirty="0" smtClean="0"/>
          </a:p>
        </p:txBody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1975" y="2036763"/>
            <a:ext cx="8239125" cy="4821237"/>
          </a:xfrm>
        </p:spPr>
        <p:txBody>
          <a:bodyPr/>
          <a:lstStyle/>
          <a:p>
            <a:pPr>
              <a:defRPr/>
            </a:pPr>
            <a:r>
              <a:rPr lang="fr-FR" sz="2400" b="1" dirty="0" smtClean="0">
                <a:solidFill>
                  <a:schemeClr val="tx2"/>
                </a:solidFill>
              </a:rPr>
              <a:t>On peut ouvrir une BD et faire les requêtes à d'autres </a:t>
            </a:r>
            <a:r>
              <a:rPr lang="fr-FR" sz="2400" b="1" dirty="0" err="1" smtClean="0">
                <a:solidFill>
                  <a:schemeClr val="tx2"/>
                </a:solidFill>
              </a:rPr>
              <a:t>BDs</a:t>
            </a:r>
            <a:endParaRPr lang="fr-FR" sz="2400" b="1" dirty="0" smtClean="0">
              <a:solidFill>
                <a:schemeClr val="tx2"/>
              </a:solidFill>
            </a:endParaRPr>
          </a:p>
          <a:p>
            <a:pPr lvl="1">
              <a:defRPr/>
            </a:pPr>
            <a:r>
              <a:rPr lang="fr-FR" sz="2400" dirty="0" smtClean="0">
                <a:solidFill>
                  <a:schemeClr val="tx2"/>
                </a:solidFill>
              </a:rPr>
              <a:t>il faut définir des </a:t>
            </a:r>
            <a:r>
              <a:rPr lang="fr-FR" sz="2400" dirty="0" err="1" smtClean="0">
                <a:solidFill>
                  <a:schemeClr val="tx2"/>
                </a:solidFill>
              </a:rPr>
              <a:t>aliases</a:t>
            </a:r>
            <a:r>
              <a:rPr lang="fr-FR" sz="2400" dirty="0" smtClean="0">
                <a:solidFill>
                  <a:schemeClr val="tx2"/>
                </a:solidFill>
              </a:rPr>
              <a:t> dans FROM</a:t>
            </a:r>
          </a:p>
          <a:p>
            <a:pPr>
              <a:defRPr/>
            </a:pPr>
            <a:r>
              <a:rPr lang="fr-FR" sz="2400" dirty="0" smtClean="0"/>
              <a:t>Base ouverte s'appelle  </a:t>
            </a:r>
            <a:r>
              <a:rPr lang="fr-FR" sz="2400" b="1" dirty="0" smtClean="0"/>
              <a:t>s-p07.mdb</a:t>
            </a:r>
          </a:p>
          <a:p>
            <a:pPr lvl="1">
              <a:defRPr/>
            </a:pPr>
            <a:r>
              <a:rPr lang="fr-FR" sz="2400" dirty="0" smtClean="0"/>
              <a:t>mais ce nom n'a pas d'importance ici</a:t>
            </a:r>
          </a:p>
          <a:p>
            <a:pPr>
              <a:spcBef>
                <a:spcPct val="84000"/>
              </a:spcBef>
              <a:defRPr/>
            </a:pPr>
            <a:r>
              <a:rPr lang="fr-FR" sz="2400" dirty="0" smtClean="0"/>
              <a:t>Jointure de tables dans deux bases externes </a:t>
            </a:r>
            <a:r>
              <a:rPr lang="fr-FR" sz="2400" dirty="0" smtClean="0">
                <a:cs typeface="Times New Roman" pitchFamily="18" charset="0"/>
              </a:rPr>
              <a:t>à</a:t>
            </a:r>
            <a:r>
              <a:rPr lang="en-US" sz="2400" b="1" dirty="0" smtClean="0">
                <a:cs typeface="Times New Roman" pitchFamily="18" charset="0"/>
              </a:rPr>
              <a:t> </a:t>
            </a:r>
            <a:r>
              <a:rPr lang="fr-FR" sz="2400" b="1" dirty="0" smtClean="0"/>
              <a:t>s-p07.mdb</a:t>
            </a:r>
            <a:endParaRPr lang="fr-FR" b="1" dirty="0" smtClean="0"/>
          </a:p>
          <a:p>
            <a:pPr>
              <a:spcBef>
                <a:spcPct val="42000"/>
              </a:spcBef>
              <a:buFont typeface="Monotype Sorts" pitchFamily="2" charset="2"/>
              <a:buNone/>
              <a:defRPr/>
            </a:pPr>
            <a:r>
              <a:rPr lang="en-US" sz="2200" b="1" dirty="0" smtClean="0">
                <a:solidFill>
                  <a:schemeClr val="tx2"/>
                </a:solidFill>
              </a:rPr>
              <a:t>SELECT TOP 10 C.[Contact Name], </a:t>
            </a:r>
            <a:r>
              <a:rPr lang="en-US" sz="2200" b="1" dirty="0" err="1" smtClean="0">
                <a:solidFill>
                  <a:schemeClr val="tx2"/>
                </a:solidFill>
              </a:rPr>
              <a:t>C.City</a:t>
            </a:r>
            <a:endParaRPr lang="en-US" sz="2200" b="1" dirty="0" smtClean="0">
              <a:solidFill>
                <a:schemeClr val="tx2"/>
              </a:solidFill>
            </a:endParaRPr>
          </a:p>
          <a:p>
            <a:pPr>
              <a:spcBef>
                <a:spcPct val="25000"/>
              </a:spcBef>
              <a:buFont typeface="Monotype Sorts" pitchFamily="2" charset="2"/>
              <a:buNone/>
              <a:defRPr/>
            </a:pPr>
            <a:r>
              <a:rPr lang="en-US" sz="2200" b="1" dirty="0" smtClean="0">
                <a:solidFill>
                  <a:schemeClr val="tx2"/>
                </a:solidFill>
              </a:rPr>
              <a:t>FROM [c:\access\nwind2.mdb].Customers AS C, [c:\access\ordentr2.mdb].customers AS O</a:t>
            </a:r>
          </a:p>
          <a:p>
            <a:pPr>
              <a:spcBef>
                <a:spcPct val="25000"/>
              </a:spcBef>
              <a:buFont typeface="Monotype Sorts" pitchFamily="2" charset="2"/>
              <a:buNone/>
              <a:defRPr/>
            </a:pPr>
            <a:r>
              <a:rPr lang="en-US" sz="2200" b="1" dirty="0" smtClean="0">
                <a:solidFill>
                  <a:schemeClr val="tx2"/>
                </a:solidFill>
              </a:rPr>
              <a:t>WHERE (</a:t>
            </a:r>
            <a:r>
              <a:rPr lang="en-US" sz="2200" b="1" dirty="0" err="1" smtClean="0">
                <a:solidFill>
                  <a:schemeClr val="tx2"/>
                </a:solidFill>
              </a:rPr>
              <a:t>o.Id</a:t>
            </a:r>
            <a:r>
              <a:rPr lang="en-US" sz="2200" b="1" dirty="0" smtClean="0">
                <a:solidFill>
                  <a:schemeClr val="tx2"/>
                </a:solidFill>
              </a:rPr>
              <a:t>= C.[customer Id]);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504825"/>
            <a:ext cx="6838950" cy="876300"/>
          </a:xfrm>
          <a:noFill/>
          <a:effectLst/>
        </p:spPr>
        <p:txBody>
          <a:bodyPr anchor="b"/>
          <a:lstStyle/>
          <a:p>
            <a:pPr>
              <a:defRPr/>
            </a:pPr>
            <a:r>
              <a:rPr lang="en-US" smtClean="0"/>
              <a:t>Résultat</a:t>
            </a:r>
          </a:p>
        </p:txBody>
      </p:sp>
      <p:sp>
        <p:nvSpPr>
          <p:cNvPr id="145411" name="Rectangle 3"/>
          <p:cNvSpPr>
            <a:spLocks noChangeArrowheads="1"/>
          </p:cNvSpPr>
          <p:nvPr/>
        </p:nvSpPr>
        <p:spPr bwMode="auto">
          <a:xfrm>
            <a:off x="2319338" y="1681163"/>
            <a:ext cx="4811712" cy="4278312"/>
          </a:xfrm>
          <a:prstGeom prst="rect">
            <a:avLst/>
          </a:prstGeom>
          <a:noFill/>
          <a:ln w="50799">
            <a:solidFill>
              <a:schemeClr val="accent2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en-US" sz="3200" b="1">
                <a:solidFill>
                  <a:srgbClr val="000000"/>
                </a:solidFill>
              </a:rPr>
              <a:t>Contact Name	City</a:t>
            </a:r>
          </a:p>
          <a:p>
            <a:r>
              <a:rPr lang="en-US" b="1">
                <a:solidFill>
                  <a:schemeClr val="tx2"/>
                </a:solidFill>
              </a:rPr>
              <a:t>Pat Parkes		London</a:t>
            </a:r>
          </a:p>
          <a:p>
            <a:r>
              <a:rPr lang="en-US" b="1">
                <a:solidFill>
                  <a:schemeClr val="tx2"/>
                </a:solidFill>
              </a:rPr>
              <a:t>Gladys Lindsay	Seattle</a:t>
            </a:r>
          </a:p>
          <a:p>
            <a:r>
              <a:rPr lang="en-US" b="1">
                <a:solidFill>
                  <a:schemeClr val="tx2"/>
                </a:solidFill>
              </a:rPr>
              <a:t>Elizabeth Lincoln	Tsawassen</a:t>
            </a:r>
          </a:p>
          <a:p>
            <a:r>
              <a:rPr lang="en-US" b="1">
                <a:solidFill>
                  <a:schemeClr val="tx2"/>
                </a:solidFill>
              </a:rPr>
              <a:t>Olivia LaMont	San Francisco</a:t>
            </a:r>
          </a:p>
          <a:p>
            <a:r>
              <a:rPr lang="en-US" b="1">
                <a:solidFill>
                  <a:schemeClr val="tx2"/>
                </a:solidFill>
              </a:rPr>
              <a:t>Terry Hargreaves	London</a:t>
            </a:r>
          </a:p>
          <a:p>
            <a:r>
              <a:rPr lang="en-US" b="1">
                <a:solidFill>
                  <a:schemeClr val="tx2"/>
                </a:solidFill>
              </a:rPr>
              <a:t>Elizabeth Brown	London</a:t>
            </a:r>
          </a:p>
          <a:p>
            <a:r>
              <a:rPr lang="en-US" b="1">
                <a:solidFill>
                  <a:schemeClr val="tx2"/>
                </a:solidFill>
              </a:rPr>
              <a:t>Sylvia Dunn		London</a:t>
            </a:r>
          </a:p>
          <a:p>
            <a:r>
              <a:rPr lang="en-US" b="1">
                <a:solidFill>
                  <a:schemeClr val="tx2"/>
                </a:solidFill>
              </a:rPr>
              <a:t>Ann Devon		London</a:t>
            </a:r>
          </a:p>
          <a:p>
            <a:r>
              <a:rPr lang="en-US" b="1">
                <a:solidFill>
                  <a:schemeClr val="tx2"/>
                </a:solidFill>
              </a:rPr>
              <a:t>Ronald Merrick	London</a:t>
            </a:r>
          </a:p>
          <a:p>
            <a:r>
              <a:rPr lang="en-US" b="1">
                <a:solidFill>
                  <a:schemeClr val="tx2"/>
                </a:solidFill>
              </a:rPr>
              <a:t>Bill Lee		Pocatello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443038"/>
            <a:ext cx="8636000" cy="2214562"/>
          </a:xfrm>
        </p:spPr>
        <p:txBody>
          <a:bodyPr/>
          <a:lstStyle/>
          <a:p>
            <a:pPr>
              <a:defRPr/>
            </a:pPr>
            <a:r>
              <a:rPr lang="fr-FR" sz="2400" b="1" smtClean="0">
                <a:solidFill>
                  <a:schemeClr val="tx2"/>
                </a:solidFill>
              </a:rPr>
              <a:t>Jointure d'une table locale à la base ouverte </a:t>
            </a:r>
            <a:br>
              <a:rPr lang="fr-FR" sz="2400" b="1" smtClean="0">
                <a:solidFill>
                  <a:schemeClr val="tx2"/>
                </a:solidFill>
              </a:rPr>
            </a:br>
            <a:r>
              <a:rPr lang="fr-FR" sz="2400" b="1" smtClean="0">
                <a:solidFill>
                  <a:schemeClr val="tx2"/>
                </a:solidFill>
              </a:rPr>
              <a:t>(S-P.mdb)  et d'une table externe </a:t>
            </a:r>
            <a:r>
              <a:rPr lang="en-US" sz="2400" b="1" smtClean="0">
                <a:solidFill>
                  <a:schemeClr val="tx2"/>
                </a:solidFill>
              </a:rPr>
              <a:t>dans</a:t>
            </a:r>
            <a:r>
              <a:rPr lang="fr-FR" sz="2400" b="1" smtClean="0">
                <a:solidFill>
                  <a:schemeClr val="tx2"/>
                </a:solidFill>
              </a:rPr>
              <a:t> la base </a:t>
            </a:r>
            <a:r>
              <a:rPr lang="en-US" sz="2400" b="1" smtClean="0"/>
              <a:t>nwind2.mdb</a:t>
            </a:r>
          </a:p>
          <a:p>
            <a:pPr>
              <a:spcBef>
                <a:spcPct val="50000"/>
              </a:spcBef>
              <a:buSzTx/>
              <a:buFont typeface="Wingdings" pitchFamily="2" charset="2"/>
              <a:buChar char="ü"/>
              <a:defRPr/>
            </a:pPr>
            <a:r>
              <a:rPr lang="fr-FR" sz="2400" b="1" smtClean="0">
                <a:solidFill>
                  <a:schemeClr val="tx2"/>
                </a:solidFill>
              </a:rPr>
              <a:t>La base ouverte et</a:t>
            </a:r>
            <a:r>
              <a:rPr lang="fr-FR" sz="1800" b="1" smtClean="0">
                <a:solidFill>
                  <a:schemeClr val="tx2"/>
                </a:solidFill>
              </a:rPr>
              <a:t> </a:t>
            </a:r>
            <a:r>
              <a:rPr lang="fr-FR" sz="2400" b="1" smtClean="0"/>
              <a:t>[nwind2.mdb]</a:t>
            </a:r>
            <a:r>
              <a:rPr lang="fr-FR" sz="1800" b="1" smtClean="0">
                <a:solidFill>
                  <a:schemeClr val="tx2"/>
                </a:solidFill>
              </a:rPr>
              <a:t> </a:t>
            </a:r>
            <a:r>
              <a:rPr lang="fr-FR" sz="2400" b="1" smtClean="0">
                <a:solidFill>
                  <a:schemeClr val="tx2"/>
                </a:solidFill>
              </a:rPr>
              <a:t>se trouve</a:t>
            </a:r>
            <a:r>
              <a:rPr lang="en-US" sz="2400" b="1" smtClean="0">
                <a:solidFill>
                  <a:schemeClr val="tx2"/>
                </a:solidFill>
              </a:rPr>
              <a:t>nt</a:t>
            </a:r>
            <a:r>
              <a:rPr lang="fr-FR" sz="2400" b="1" smtClean="0">
                <a:solidFill>
                  <a:schemeClr val="tx2"/>
                </a:solidFill>
              </a:rPr>
              <a:t> dans </a:t>
            </a:r>
            <a:r>
              <a:rPr lang="en-US" sz="2400" b="1" smtClean="0">
                <a:solidFill>
                  <a:schemeClr val="tx2"/>
                </a:solidFill>
              </a:rPr>
              <a:t>le</a:t>
            </a:r>
            <a:r>
              <a:rPr lang="fr-FR" sz="2400" b="1" smtClean="0">
                <a:solidFill>
                  <a:schemeClr val="tx2"/>
                </a:solidFill>
                <a:cs typeface="Times New Roman" pitchFamily="18" charset="0"/>
              </a:rPr>
              <a:t> répertoire</a:t>
            </a:r>
            <a:r>
              <a:rPr lang="en-US" sz="2400" b="1" smtClean="0">
                <a:solidFill>
                  <a:schemeClr val="tx2"/>
                </a:solidFill>
                <a:cs typeface="Times New Roman" pitchFamily="18" charset="0"/>
              </a:rPr>
              <a:t> par </a:t>
            </a:r>
            <a:r>
              <a:rPr lang="fr-FR" sz="2400" b="1" smtClean="0">
                <a:solidFill>
                  <a:schemeClr val="tx2"/>
                </a:solidFill>
                <a:cs typeface="Times New Roman" pitchFamily="18" charset="0"/>
              </a:rPr>
              <a:t>défaut</a:t>
            </a:r>
            <a:r>
              <a:rPr lang="en-US" sz="2400" b="1" smtClean="0">
                <a:solidFill>
                  <a:schemeClr val="tx2"/>
                </a:solidFill>
                <a:cs typeface="Times New Roman" pitchFamily="18" charset="0"/>
              </a:rPr>
              <a:t> </a:t>
            </a:r>
          </a:p>
          <a:p>
            <a:pPr lvl="1">
              <a:spcBef>
                <a:spcPct val="25000"/>
              </a:spcBef>
              <a:buClrTx/>
              <a:buSzTx/>
              <a:buFontTx/>
              <a:buChar char="•"/>
              <a:defRPr/>
            </a:pPr>
            <a:r>
              <a:rPr lang="en-US" sz="2400" b="1" smtClean="0">
                <a:solidFill>
                  <a:schemeClr val="tx2"/>
                </a:solidFill>
                <a:cs typeface="Times New Roman" pitchFamily="18" charset="0"/>
              </a:rPr>
              <a:t> </a:t>
            </a:r>
            <a:r>
              <a:rPr lang="fr-FR" sz="2400" b="1" smtClean="0">
                <a:solidFill>
                  <a:schemeClr val="tx2"/>
                </a:solidFill>
                <a:cs typeface="Times New Roman" pitchFamily="18" charset="0"/>
              </a:rPr>
              <a:t>défini dans les Options </a:t>
            </a:r>
            <a:endParaRPr lang="fr-FR" sz="2400" b="1" smtClean="0">
              <a:solidFill>
                <a:schemeClr val="tx2"/>
              </a:solidFill>
            </a:endParaRPr>
          </a:p>
          <a:p>
            <a:pPr>
              <a:defRPr/>
            </a:pPr>
            <a:endParaRPr lang="en-US" sz="2400" b="1" smtClean="0">
              <a:solidFill>
                <a:schemeClr val="tx2"/>
              </a:solidFill>
              <a:cs typeface="Times New Roman" pitchFamily="18" charset="0"/>
            </a:endParaRPr>
          </a:p>
          <a:p>
            <a:pPr>
              <a:defRPr/>
            </a:pPr>
            <a:endParaRPr lang="en-US" sz="1800" b="1" smtClean="0"/>
          </a:p>
        </p:txBody>
      </p:sp>
      <p:sp>
        <p:nvSpPr>
          <p:cNvPr id="478211" name="Rectangle 3"/>
          <p:cNvSpPr>
            <a:spLocks noGrp="1" noChangeArrowheads="1"/>
          </p:cNvSpPr>
          <p:nvPr>
            <p:ph type="title"/>
          </p:nvPr>
        </p:nvSpPr>
        <p:spPr>
          <a:xfrm>
            <a:off x="1171575" y="581025"/>
            <a:ext cx="6838950" cy="781050"/>
          </a:xfrm>
          <a:noFill/>
          <a:effectLst/>
        </p:spPr>
        <p:txBody>
          <a:bodyPr anchor="b"/>
          <a:lstStyle/>
          <a:p>
            <a:pPr>
              <a:defRPr/>
            </a:pPr>
            <a:r>
              <a:rPr lang="en-US" smtClean="0"/>
              <a:t>Requêtes MDB</a:t>
            </a:r>
          </a:p>
        </p:txBody>
      </p:sp>
      <p:sp>
        <p:nvSpPr>
          <p:cNvPr id="478212" name="AutoShape 4"/>
          <p:cNvSpPr>
            <a:spLocks noChangeArrowheads="1"/>
          </p:cNvSpPr>
          <p:nvPr/>
        </p:nvSpPr>
        <p:spPr bwMode="auto">
          <a:xfrm rot="10800000" flipH="1">
            <a:off x="6172200" y="4648200"/>
            <a:ext cx="1901825" cy="1119188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accent1"/>
          </a:solidFill>
          <a:ln w="12699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lIns="90488" tIns="44450" rIns="90488" bIns="44450" anchor="ctr"/>
          <a:lstStyle/>
          <a:p>
            <a:pPr algn="ctr"/>
            <a:r>
              <a:rPr lang="fr-FR" sz="1800" b="1"/>
              <a:t>Alias obligatoire, </a:t>
            </a:r>
          </a:p>
          <a:p>
            <a:pPr algn="ctr"/>
            <a:r>
              <a:rPr lang="fr-FR" sz="1800" b="1"/>
              <a:t> contrairement </a:t>
            </a:r>
          </a:p>
          <a:p>
            <a:pPr algn="ctr"/>
            <a:r>
              <a:rPr lang="fr-FR" sz="1800" b="1"/>
              <a:t>à  MSQL</a:t>
            </a:r>
          </a:p>
        </p:txBody>
      </p:sp>
      <p:sp>
        <p:nvSpPr>
          <p:cNvPr id="478213" name="Text Box 5"/>
          <p:cNvSpPr txBox="1">
            <a:spLocks noChangeArrowheads="1"/>
          </p:cNvSpPr>
          <p:nvPr/>
        </p:nvSpPr>
        <p:spPr bwMode="auto">
          <a:xfrm>
            <a:off x="685800" y="3810000"/>
            <a:ext cx="7391400" cy="177165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84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en-US" b="1" dirty="0">
                <a:solidFill>
                  <a:schemeClr val="tx2"/>
                </a:solidFill>
              </a:rPr>
              <a:t>SELECT TOP 10  </a:t>
            </a:r>
            <a:r>
              <a:rPr lang="en-US" b="1" dirty="0" err="1">
                <a:solidFill>
                  <a:schemeClr val="tx2"/>
                </a:solidFill>
              </a:rPr>
              <a:t>S.SName</a:t>
            </a:r>
            <a:r>
              <a:rPr lang="en-US" b="1" dirty="0">
                <a:solidFill>
                  <a:schemeClr val="tx2"/>
                </a:solidFill>
              </a:rPr>
              <a:t>, C.[Contact Name], </a:t>
            </a:r>
            <a:r>
              <a:rPr lang="en-US" b="1" dirty="0" err="1">
                <a:solidFill>
                  <a:schemeClr val="tx2"/>
                </a:solidFill>
              </a:rPr>
              <a:t>C.City</a:t>
            </a:r>
            <a:endParaRPr lang="en-US" b="1" dirty="0">
              <a:solidFill>
                <a:schemeClr val="tx2"/>
              </a:solidFill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en-US" b="1" dirty="0">
                <a:solidFill>
                  <a:schemeClr val="tx2"/>
                </a:solidFill>
              </a:rPr>
              <a:t>FROM S, </a:t>
            </a:r>
            <a:r>
              <a:rPr lang="en-US" b="1" dirty="0">
                <a:solidFill>
                  <a:schemeClr val="tx1"/>
                </a:solidFill>
              </a:rPr>
              <a:t>[nwind2.mdb].</a:t>
            </a:r>
            <a:r>
              <a:rPr lang="en-US" b="1" dirty="0">
                <a:solidFill>
                  <a:schemeClr val="tx2"/>
                </a:solidFill>
              </a:rPr>
              <a:t>Customers AS   C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en-US" b="1" dirty="0">
                <a:solidFill>
                  <a:schemeClr val="tx2"/>
                </a:solidFill>
              </a:rPr>
              <a:t>WHERE ((</a:t>
            </a:r>
            <a:r>
              <a:rPr lang="en-US" b="1" dirty="0" err="1">
                <a:solidFill>
                  <a:schemeClr val="tx2"/>
                </a:solidFill>
              </a:rPr>
              <a:t>S.City</a:t>
            </a:r>
            <a:r>
              <a:rPr lang="en-US" b="1" dirty="0">
                <a:solidFill>
                  <a:schemeClr val="tx2"/>
                </a:solidFill>
              </a:rPr>
              <a:t>= </a:t>
            </a:r>
            <a:r>
              <a:rPr lang="en-US" b="1" dirty="0" err="1">
                <a:solidFill>
                  <a:schemeClr val="tx2"/>
                </a:solidFill>
              </a:rPr>
              <a:t>C.City</a:t>
            </a:r>
            <a:r>
              <a:rPr lang="en-US" b="1" dirty="0">
                <a:solidFill>
                  <a:schemeClr val="tx2"/>
                </a:solidFill>
              </a:rPr>
              <a:t>))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en-US" b="1" dirty="0">
                <a:solidFill>
                  <a:schemeClr val="tx2"/>
                </a:solidFill>
              </a:rPr>
              <a:t>Order by [contact name];</a:t>
            </a:r>
            <a:endParaRPr lang="fr-FR" sz="1800" b="1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8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82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82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8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8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8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8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8210" grpId="0" build="p" autoUpdateAnimBg="0"/>
      <p:bldP spid="478212" grpId="0" animBg="1" autoUpdateAnimBg="0"/>
      <p:bldP spid="478213" grpId="0" autoUpdateAnimBg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2151063" y="2239963"/>
            <a:ext cx="4737100" cy="3552825"/>
          </a:xfrm>
          <a:prstGeom prst="rect">
            <a:avLst/>
          </a:prstGeom>
          <a:noFill/>
          <a:ln w="50799">
            <a:solidFill>
              <a:schemeClr val="hlink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SName   Contact Name	City</a:t>
            </a:r>
            <a:endParaRPr lang="en-US" sz="2000" b="1">
              <a:solidFill>
                <a:schemeClr val="tx1"/>
              </a:solidFill>
            </a:endParaRPr>
          </a:p>
          <a:p>
            <a:r>
              <a:rPr lang="en-US" sz="2000" b="1">
                <a:solidFill>
                  <a:schemeClr val="tx1"/>
                </a:solidFill>
              </a:rPr>
              <a:t>Clark	Ann Devon		London</a:t>
            </a:r>
          </a:p>
          <a:p>
            <a:r>
              <a:rPr lang="en-US" sz="2000" b="1">
                <a:solidFill>
                  <a:schemeClr val="tx1"/>
                </a:solidFill>
              </a:rPr>
              <a:t>Clark	Archibald Langford	London</a:t>
            </a:r>
          </a:p>
          <a:p>
            <a:r>
              <a:rPr lang="en-US" sz="2000" b="1">
                <a:solidFill>
                  <a:schemeClr val="tx1"/>
                </a:solidFill>
              </a:rPr>
              <a:t>Clark	Cornelia Giles		London</a:t>
            </a:r>
          </a:p>
          <a:p>
            <a:r>
              <a:rPr lang="en-US" sz="2000" b="1">
                <a:solidFill>
                  <a:schemeClr val="tx1"/>
                </a:solidFill>
              </a:rPr>
              <a:t>Clark	David Bird		London</a:t>
            </a:r>
          </a:p>
          <a:p>
            <a:r>
              <a:rPr lang="en-US" sz="2000" b="1">
                <a:solidFill>
                  <a:schemeClr val="tx1"/>
                </a:solidFill>
              </a:rPr>
              <a:t>Clark	Elizabeth Brown		London</a:t>
            </a:r>
          </a:p>
          <a:p>
            <a:r>
              <a:rPr lang="en-US" sz="2000" b="1">
                <a:solidFill>
                  <a:schemeClr val="tx1"/>
                </a:solidFill>
              </a:rPr>
              <a:t>Clark	G.K.Chattergee		London</a:t>
            </a:r>
          </a:p>
          <a:p>
            <a:r>
              <a:rPr lang="en-US" sz="2000" b="1">
                <a:solidFill>
                  <a:schemeClr val="tx1"/>
                </a:solidFill>
              </a:rPr>
              <a:t>Clark	Gerald Pipps		London</a:t>
            </a:r>
          </a:p>
          <a:p>
            <a:r>
              <a:rPr lang="en-US" sz="2000" b="1">
                <a:solidFill>
                  <a:schemeClr val="tx1"/>
                </a:solidFill>
              </a:rPr>
              <a:t>Clark	Hari Kumar		London</a:t>
            </a:r>
          </a:p>
          <a:p>
            <a:r>
              <a:rPr lang="en-US" sz="2000" b="1">
                <a:solidFill>
                  <a:schemeClr val="tx1"/>
                </a:solidFill>
              </a:rPr>
              <a:t>Clark	Jane Austen		London</a:t>
            </a:r>
          </a:p>
          <a:p>
            <a:r>
              <a:rPr lang="en-US" sz="2000" b="1">
                <a:solidFill>
                  <a:schemeClr val="tx1"/>
                </a:solidFill>
              </a:rPr>
              <a:t>Clark	Jeffrey Jefferies		London</a:t>
            </a:r>
          </a:p>
        </p:txBody>
      </p:sp>
      <p:sp>
        <p:nvSpPr>
          <p:cNvPr id="147459" name="Rectangle 3"/>
          <p:cNvSpPr>
            <a:spLocks noChangeArrowheads="1"/>
          </p:cNvSpPr>
          <p:nvPr/>
        </p:nvSpPr>
        <p:spPr bwMode="auto">
          <a:xfrm>
            <a:off x="3695700" y="708025"/>
            <a:ext cx="1625600" cy="576263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Résultat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747713"/>
            <a:ext cx="6838950" cy="638175"/>
          </a:xfrm>
        </p:spPr>
        <p:txBody>
          <a:bodyPr/>
          <a:lstStyle/>
          <a:p>
            <a:pPr>
              <a:defRPr/>
            </a:pPr>
            <a:r>
              <a:rPr lang="fr-FR" sz="3600" smtClean="0"/>
              <a:t>Mise</a:t>
            </a:r>
            <a:r>
              <a:rPr lang="en-US" sz="3600" smtClean="0"/>
              <a:t> à jour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en-US" sz="2400" dirty="0" smtClean="0"/>
              <a:t>update P </a:t>
            </a:r>
            <a:br>
              <a:rPr lang="en-US" sz="2400" dirty="0" smtClean="0"/>
            </a:br>
            <a:r>
              <a:rPr lang="en-US" sz="2400" dirty="0" smtClean="0"/>
              <a:t>set color = 'green', </a:t>
            </a:r>
            <a:br>
              <a:rPr lang="en-US" sz="2400" dirty="0" smtClean="0"/>
            </a:br>
            <a:r>
              <a:rPr lang="en-US" sz="2400" dirty="0" smtClean="0"/>
              <a:t>weight = weight+10, 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00FF00"/>
                </a:solidFill>
              </a:rPr>
              <a:t>city = null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where [p#] &lt; 'p3';</a:t>
            </a:r>
          </a:p>
          <a:p>
            <a:pPr>
              <a:spcBef>
                <a:spcPct val="106000"/>
              </a:spcBef>
              <a:buFont typeface="Monotype Sorts" pitchFamily="2" charset="2"/>
              <a:buNone/>
              <a:defRPr/>
            </a:pPr>
            <a:endParaRPr lang="en-US" sz="2400" dirty="0" smtClean="0"/>
          </a:p>
        </p:txBody>
      </p:sp>
      <p:sp>
        <p:nvSpPr>
          <p:cNvPr id="148484" name="Rectangle 4"/>
          <p:cNvSpPr>
            <a:spLocks noChangeArrowheads="1"/>
          </p:cNvSpPr>
          <p:nvPr/>
        </p:nvSpPr>
        <p:spPr bwMode="auto">
          <a:xfrm>
            <a:off x="4329113" y="2119313"/>
            <a:ext cx="2374900" cy="1549400"/>
          </a:xfrm>
          <a:prstGeom prst="rect">
            <a:avLst/>
          </a:prstGeom>
          <a:solidFill>
            <a:schemeClr val="bg2"/>
          </a:solidFill>
          <a:ln w="12699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r>
              <a:rPr lang="fr-FR">
                <a:solidFill>
                  <a:srgbClr val="00FF00"/>
                </a:solidFill>
              </a:rPr>
              <a:t>inconsistance</a:t>
            </a:r>
          </a:p>
          <a:p>
            <a:r>
              <a:rPr lang="fr-FR">
                <a:solidFill>
                  <a:srgbClr val="00FF00"/>
                </a:solidFill>
              </a:rPr>
              <a:t>/ à la sémantique de nuls pour les l'interrogations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747713"/>
            <a:ext cx="6838950" cy="638175"/>
          </a:xfrm>
        </p:spPr>
        <p:txBody>
          <a:bodyPr/>
          <a:lstStyle/>
          <a:p>
            <a:pPr>
              <a:defRPr/>
            </a:pPr>
            <a:r>
              <a:rPr lang="fr-FR" sz="3600" smtClean="0"/>
              <a:t>Mise à jour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fr-FR" sz="2400" dirty="0" smtClean="0"/>
              <a:t>update P </a:t>
            </a:r>
            <a:br>
              <a:rPr lang="fr-FR" sz="2400" dirty="0" smtClean="0"/>
            </a:br>
            <a:r>
              <a:rPr lang="fr-FR" sz="2400" dirty="0" smtClean="0"/>
              <a:t>set </a:t>
            </a:r>
            <a:r>
              <a:rPr lang="fr-FR" sz="2400" dirty="0" err="1" smtClean="0"/>
              <a:t>color</a:t>
            </a:r>
            <a:r>
              <a:rPr lang="fr-FR" sz="2400" dirty="0" smtClean="0"/>
              <a:t> = 'green', </a:t>
            </a:r>
            <a:br>
              <a:rPr lang="fr-FR" sz="2400" dirty="0" smtClean="0"/>
            </a:br>
            <a:r>
              <a:rPr lang="fr-FR" sz="2400" dirty="0" err="1" smtClean="0"/>
              <a:t>weight</a:t>
            </a:r>
            <a:r>
              <a:rPr lang="fr-FR" sz="2400" dirty="0" smtClean="0"/>
              <a:t> = </a:t>
            </a:r>
            <a:r>
              <a:rPr lang="fr-FR" sz="2400" dirty="0" err="1" smtClean="0"/>
              <a:t>weight</a:t>
            </a:r>
            <a:r>
              <a:rPr lang="fr-FR" sz="2400" dirty="0" smtClean="0"/>
              <a:t>+10, </a:t>
            </a:r>
            <a:br>
              <a:rPr lang="fr-FR" sz="2400" dirty="0" smtClean="0"/>
            </a:br>
            <a:r>
              <a:rPr lang="fr-FR" sz="2400" dirty="0" smtClean="0">
                <a:solidFill>
                  <a:srgbClr val="00FF00"/>
                </a:solidFill>
              </a:rPr>
              <a:t>city = </a:t>
            </a:r>
            <a:r>
              <a:rPr lang="fr-FR" sz="2400" dirty="0" err="1" smtClean="0">
                <a:solidFill>
                  <a:srgbClr val="00FF00"/>
                </a:solidFill>
              </a:rPr>
              <a:t>null</a:t>
            </a:r>
            <a:r>
              <a:rPr lang="fr-FR" sz="2400" dirty="0" smtClean="0">
                <a:solidFill>
                  <a:srgbClr val="00FF00"/>
                </a:solidFill>
              </a:rPr>
              <a:t> 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err="1" smtClean="0"/>
              <a:t>where</a:t>
            </a:r>
            <a:r>
              <a:rPr lang="fr-FR" sz="2400" dirty="0" smtClean="0"/>
              <a:t> [p#] &lt; 'p3';</a:t>
            </a:r>
          </a:p>
          <a:p>
            <a:pPr>
              <a:spcBef>
                <a:spcPct val="106000"/>
              </a:spcBef>
              <a:buFont typeface="Monotype Sorts" pitchFamily="2" charset="2"/>
              <a:buNone/>
              <a:defRPr/>
            </a:pPr>
            <a:r>
              <a:rPr lang="fr-FR" sz="2400" dirty="0" smtClean="0"/>
              <a:t>update SP </a:t>
            </a:r>
            <a:br>
              <a:rPr lang="fr-FR" sz="2400" dirty="0" smtClean="0"/>
            </a:br>
            <a:r>
              <a:rPr lang="fr-FR" sz="2400" dirty="0" smtClean="0"/>
              <a:t>set </a:t>
            </a:r>
            <a:r>
              <a:rPr lang="fr-FR" sz="2400" dirty="0" err="1" smtClean="0"/>
              <a:t>qty</a:t>
            </a:r>
            <a:r>
              <a:rPr lang="fr-FR" sz="2400" dirty="0" smtClean="0"/>
              <a:t> = '10' </a:t>
            </a:r>
            <a:br>
              <a:rPr lang="fr-FR" sz="2400" dirty="0" smtClean="0"/>
            </a:br>
            <a:r>
              <a:rPr lang="fr-FR" sz="2400" dirty="0" err="1" smtClean="0"/>
              <a:t>where</a:t>
            </a:r>
            <a:r>
              <a:rPr lang="fr-FR" sz="2400" dirty="0" smtClean="0"/>
              <a:t> 20 = </a:t>
            </a:r>
            <a:br>
              <a:rPr lang="fr-FR" sz="2400" dirty="0" smtClean="0"/>
            </a:br>
            <a:r>
              <a:rPr lang="fr-FR" sz="2400" dirty="0" smtClean="0"/>
              <a:t>(select </a:t>
            </a:r>
            <a:r>
              <a:rPr lang="fr-FR" sz="2400" dirty="0" err="1" smtClean="0"/>
              <a:t>status</a:t>
            </a:r>
            <a:r>
              <a:rPr lang="fr-FR" sz="2400" dirty="0" smtClean="0"/>
              <a:t> </a:t>
            </a:r>
            <a:r>
              <a:rPr lang="fr-FR" sz="2400" dirty="0" err="1" smtClean="0"/>
              <a:t>from</a:t>
            </a:r>
            <a:r>
              <a:rPr lang="fr-FR" sz="2400" dirty="0" smtClean="0"/>
              <a:t> S </a:t>
            </a:r>
            <a:r>
              <a:rPr lang="fr-FR" sz="2400" dirty="0" err="1" smtClean="0"/>
              <a:t>where</a:t>
            </a:r>
            <a:r>
              <a:rPr lang="fr-FR" sz="2400" dirty="0" smtClean="0"/>
              <a:t> s.[s#]=</a:t>
            </a:r>
            <a:r>
              <a:rPr lang="fr-FR" sz="2400" dirty="0" err="1" smtClean="0"/>
              <a:t>sp</a:t>
            </a:r>
            <a:r>
              <a:rPr lang="fr-FR" sz="2400" dirty="0" smtClean="0"/>
              <a:t>.[s#]) ;</a:t>
            </a:r>
          </a:p>
        </p:txBody>
      </p:sp>
      <p:sp>
        <p:nvSpPr>
          <p:cNvPr id="149508" name="Rectangle 4"/>
          <p:cNvSpPr>
            <a:spLocks noChangeArrowheads="1"/>
          </p:cNvSpPr>
          <p:nvPr/>
        </p:nvSpPr>
        <p:spPr bwMode="auto">
          <a:xfrm>
            <a:off x="4329113" y="2119313"/>
            <a:ext cx="2374900" cy="1549400"/>
          </a:xfrm>
          <a:prstGeom prst="rect">
            <a:avLst/>
          </a:prstGeom>
          <a:solidFill>
            <a:schemeClr val="bg2"/>
          </a:solidFill>
          <a:ln w="12699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r>
              <a:rPr lang="fr-FR">
                <a:solidFill>
                  <a:srgbClr val="00FF00"/>
                </a:solidFill>
              </a:rPr>
              <a:t>inconsistance</a:t>
            </a:r>
          </a:p>
          <a:p>
            <a:r>
              <a:rPr lang="fr-FR">
                <a:solidFill>
                  <a:srgbClr val="00FF00"/>
                </a:solidFill>
              </a:rPr>
              <a:t>/ à la sémantique de nuls pour les l'interrogations</a:t>
            </a:r>
          </a:p>
        </p:txBody>
      </p:sp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5091113" y="4252913"/>
            <a:ext cx="2832100" cy="819150"/>
          </a:xfrm>
          <a:prstGeom prst="rect">
            <a:avLst/>
          </a:prstGeom>
          <a:solidFill>
            <a:schemeClr val="bg2"/>
          </a:solidFill>
          <a:ln w="12699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r>
              <a:rPr lang="fr-FR">
                <a:solidFill>
                  <a:schemeClr val="tx2"/>
                </a:solidFill>
              </a:rPr>
              <a:t>une sous-requête</a:t>
            </a:r>
          </a:p>
          <a:p>
            <a:r>
              <a:rPr lang="fr-FR">
                <a:solidFill>
                  <a:schemeClr val="tx2"/>
                </a:solidFill>
              </a:rPr>
              <a:t>est nécessaire</a:t>
            </a: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747713"/>
            <a:ext cx="6838950" cy="638175"/>
          </a:xfrm>
        </p:spPr>
        <p:txBody>
          <a:bodyPr/>
          <a:lstStyle/>
          <a:p>
            <a:pPr>
              <a:defRPr/>
            </a:pPr>
            <a:r>
              <a:rPr lang="fr-FR" sz="3600" smtClean="0"/>
              <a:t>Mise à jour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en-US" sz="2800" dirty="0" smtClean="0"/>
              <a:t>UPDATE </a:t>
            </a:r>
            <a:r>
              <a:rPr lang="en-US" sz="2800" dirty="0" err="1" smtClean="0"/>
              <a:t>controle</a:t>
            </a:r>
            <a:r>
              <a:rPr lang="en-US" sz="2800" dirty="0" smtClean="0"/>
              <a:t> 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800" dirty="0" smtClean="0"/>
              <a:t>SET  </a:t>
            </a:r>
            <a:r>
              <a:rPr lang="en-US" sz="2800" dirty="0" err="1" smtClean="0"/>
              <a:t>texte</a:t>
            </a:r>
            <a:r>
              <a:rPr lang="en-US" sz="2800" dirty="0" smtClean="0"/>
              <a:t> = "test", </a:t>
            </a:r>
            <a:r>
              <a:rPr lang="en-US" sz="2800" dirty="0" err="1" smtClean="0"/>
              <a:t>estampille</a:t>
            </a:r>
            <a:r>
              <a:rPr lang="en-US" sz="2800" dirty="0" smtClean="0"/>
              <a:t> = Now()-365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800" dirty="0" smtClean="0"/>
              <a:t>WHERE [</a:t>
            </a:r>
            <a:r>
              <a:rPr lang="en-US" sz="2800" dirty="0" err="1" smtClean="0"/>
              <a:t>clé</a:t>
            </a:r>
            <a:r>
              <a:rPr lang="en-US" sz="2800" dirty="0" smtClean="0"/>
              <a:t>] = 8;</a:t>
            </a:r>
          </a:p>
          <a:p>
            <a:pPr>
              <a:buFont typeface="Monotype Sorts" pitchFamily="2" charset="2"/>
              <a:buNone/>
              <a:defRPr/>
            </a:pPr>
            <a:endParaRPr lang="en-US" sz="2000" dirty="0" smtClean="0"/>
          </a:p>
          <a:p>
            <a:pPr>
              <a:buFont typeface="Monotype Sorts" pitchFamily="2" charset="2"/>
              <a:buNone/>
              <a:defRPr/>
            </a:pPr>
            <a:endParaRPr lang="en-US" sz="2000" dirty="0" smtClean="0"/>
          </a:p>
          <a:p>
            <a:pPr>
              <a:buFont typeface="Monotype Sorts" pitchFamily="2" charset="2"/>
              <a:buNone/>
              <a:defRPr/>
            </a:pPr>
            <a:endParaRPr lang="fr-FR" sz="2400" dirty="0" smtClean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1417638" y="3840163"/>
          <a:ext cx="6096000" cy="1402080"/>
        </p:xfrm>
        <a:graphic>
          <a:graphicData uri="http://schemas.openxmlformats.org/drawingml/2006/table">
            <a:tbl>
              <a:tblPr/>
              <a:tblGrid>
                <a:gridCol w="2032000"/>
                <a:gridCol w="2032000"/>
                <a:gridCol w="2032000"/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endParaRPr lang="fr-FR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2"/>
                          </a:solidFill>
                        </a:rPr>
                        <a:t>estampille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>
                          <a:solidFill>
                            <a:schemeClr val="bg2"/>
                          </a:solidFill>
                        </a:rPr>
                        <a:t>clé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2"/>
                          </a:solidFill>
                        </a:rPr>
                        <a:t>texte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bg2"/>
                          </a:solidFill>
                        </a:rPr>
                        <a:t>10/10/2007 23:59:44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bg2"/>
                          </a:solidFill>
                        </a:rPr>
                        <a:t>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bg2"/>
                          </a:solidFill>
                        </a:rPr>
                        <a:t>contrôle F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bg2"/>
                          </a:solidFill>
                        </a:rPr>
                        <a:t>11/10/2006 00:08:19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bg2"/>
                          </a:solidFill>
                        </a:rPr>
                        <a:t>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bg2"/>
                          </a:solidFill>
                        </a:rPr>
                        <a:t>test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2525" y="581025"/>
            <a:ext cx="6838950" cy="766877"/>
          </a:xfrm>
        </p:spPr>
        <p:txBody>
          <a:bodyPr/>
          <a:lstStyle/>
          <a:p>
            <a:r>
              <a:rPr lang="fr-FR" dirty="0" smtClean="0"/>
              <a:t>Mise à jour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Update </a:t>
            </a:r>
            <a:r>
              <a:rPr lang="fr-FR" dirty="0" err="1" smtClean="0"/>
              <a:t>MsAccess</a:t>
            </a:r>
            <a:r>
              <a:rPr lang="fr-FR" dirty="0" smtClean="0"/>
              <a:t> peut être paramétré</a:t>
            </a:r>
          </a:p>
          <a:p>
            <a:pPr>
              <a:buNone/>
            </a:pPr>
            <a:r>
              <a:rPr lang="en-US" dirty="0" smtClean="0"/>
              <a:t>	UPDATE SP SET qty = </a:t>
            </a:r>
            <a:r>
              <a:rPr lang="en-US" dirty="0" err="1" smtClean="0"/>
              <a:t>qty+</a:t>
            </a:r>
            <a:r>
              <a:rPr lang="en-US" dirty="0" err="1" smtClean="0">
                <a:solidFill>
                  <a:srgbClr val="FFFF00"/>
                </a:solidFill>
              </a:rPr>
              <a:t>incr</a:t>
            </a:r>
            <a:endParaRPr lang="en-US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dirty="0" smtClean="0"/>
              <a:t>	WHERE qty = </a:t>
            </a:r>
            <a:r>
              <a:rPr lang="en-US" dirty="0" smtClean="0">
                <a:solidFill>
                  <a:srgbClr val="FFFF00"/>
                </a:solidFill>
              </a:rPr>
              <a:t>par</a:t>
            </a:r>
            <a:r>
              <a:rPr lang="en-US" dirty="0" smtClean="0"/>
              <a:t>;</a:t>
            </a:r>
          </a:p>
          <a:p>
            <a:endParaRPr lang="fr-FR" dirty="0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18106" y="534988"/>
            <a:ext cx="6838950" cy="643766"/>
          </a:xfrm>
        </p:spPr>
        <p:txBody>
          <a:bodyPr/>
          <a:lstStyle/>
          <a:p>
            <a:pPr>
              <a:defRPr/>
            </a:pPr>
            <a:r>
              <a:rPr lang="en-US" sz="3600" b="1" dirty="0" smtClean="0">
                <a:solidFill>
                  <a:srgbClr val="00FF00"/>
                </a:solidFill>
              </a:rPr>
              <a:t>Clause FROM</a:t>
            </a:r>
            <a:endParaRPr lang="en-US" sz="3200" b="1" dirty="0" smtClean="0">
              <a:solidFill>
                <a:srgbClr val="00FF0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052" y="1478437"/>
            <a:ext cx="8383572" cy="4762107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fr-FR" dirty="0" smtClean="0">
                <a:solidFill>
                  <a:srgbClr val="FAFD00"/>
                </a:solidFill>
              </a:rPr>
              <a:t>Expression de la jointure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fr-FR" dirty="0" smtClean="0">
                <a:solidFill>
                  <a:srgbClr val="00FF00"/>
                </a:solidFill>
              </a:rPr>
              <a:t>FROM A </a:t>
            </a:r>
            <a:r>
              <a:rPr lang="fr-FR" dirty="0" err="1" smtClean="0">
                <a:solidFill>
                  <a:srgbClr val="00FF00"/>
                </a:solidFill>
              </a:rPr>
              <a:t>Inner</a:t>
            </a:r>
            <a:r>
              <a:rPr lang="fr-FR" dirty="0" smtClean="0">
                <a:solidFill>
                  <a:srgbClr val="00FF00"/>
                </a:solidFill>
              </a:rPr>
              <a:t> </a:t>
            </a:r>
            <a:r>
              <a:rPr lang="fr-FR" dirty="0" err="1" smtClean="0">
                <a:solidFill>
                  <a:srgbClr val="00FF00"/>
                </a:solidFill>
              </a:rPr>
              <a:t>Join</a:t>
            </a:r>
            <a:r>
              <a:rPr lang="fr-FR" dirty="0" smtClean="0">
                <a:solidFill>
                  <a:srgbClr val="00FF00"/>
                </a:solidFill>
              </a:rPr>
              <a:t> B On </a:t>
            </a:r>
            <a:r>
              <a:rPr lang="fr-FR" dirty="0" err="1" smtClean="0">
                <a:solidFill>
                  <a:srgbClr val="00FF00"/>
                </a:solidFill>
              </a:rPr>
              <a:t>A.a</a:t>
            </a:r>
            <a:r>
              <a:rPr lang="fr-FR" dirty="0" smtClean="0">
                <a:solidFill>
                  <a:srgbClr val="00FF00"/>
                </a:solidFill>
              </a:rPr>
              <a:t> = </a:t>
            </a:r>
            <a:r>
              <a:rPr lang="fr-FR" dirty="0" err="1" smtClean="0">
                <a:solidFill>
                  <a:srgbClr val="00FF00"/>
                </a:solidFill>
              </a:rPr>
              <a:t>B.a</a:t>
            </a:r>
            <a:endParaRPr lang="fr-FR" dirty="0" smtClean="0">
              <a:solidFill>
                <a:srgbClr val="00FF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fr-FR" dirty="0" smtClean="0">
                <a:solidFill>
                  <a:srgbClr val="00FF00"/>
                </a:solidFill>
              </a:rPr>
              <a:t>FROM A </a:t>
            </a:r>
            <a:r>
              <a:rPr lang="fr-FR" dirty="0" err="1" smtClean="0">
                <a:solidFill>
                  <a:srgbClr val="00FF00"/>
                </a:solidFill>
              </a:rPr>
              <a:t>Inner</a:t>
            </a:r>
            <a:r>
              <a:rPr lang="fr-FR" dirty="0" smtClean="0">
                <a:solidFill>
                  <a:srgbClr val="00FF00"/>
                </a:solidFill>
              </a:rPr>
              <a:t> </a:t>
            </a:r>
            <a:r>
              <a:rPr lang="fr-FR" dirty="0" err="1" smtClean="0">
                <a:solidFill>
                  <a:srgbClr val="00FF00"/>
                </a:solidFill>
              </a:rPr>
              <a:t>Join</a:t>
            </a:r>
            <a:r>
              <a:rPr lang="fr-FR" dirty="0" smtClean="0">
                <a:solidFill>
                  <a:srgbClr val="00FF00"/>
                </a:solidFill>
              </a:rPr>
              <a:t> (B </a:t>
            </a:r>
            <a:r>
              <a:rPr lang="fr-FR" dirty="0" err="1" smtClean="0">
                <a:solidFill>
                  <a:srgbClr val="00FF00"/>
                </a:solidFill>
              </a:rPr>
              <a:t>Inner</a:t>
            </a:r>
            <a:r>
              <a:rPr lang="fr-FR" dirty="0" smtClean="0">
                <a:solidFill>
                  <a:srgbClr val="00FF00"/>
                </a:solidFill>
              </a:rPr>
              <a:t> </a:t>
            </a:r>
            <a:r>
              <a:rPr lang="fr-FR" dirty="0" err="1" smtClean="0">
                <a:solidFill>
                  <a:srgbClr val="00FF00"/>
                </a:solidFill>
              </a:rPr>
              <a:t>Join</a:t>
            </a:r>
            <a:r>
              <a:rPr lang="fr-FR" dirty="0" smtClean="0">
                <a:solidFill>
                  <a:srgbClr val="00FF00"/>
                </a:solidFill>
              </a:rPr>
              <a:t> C On…) On… 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fr-FR" dirty="0" smtClean="0">
                <a:solidFill>
                  <a:srgbClr val="00FF00"/>
                </a:solidFill>
              </a:rPr>
              <a:t>FROM A </a:t>
            </a:r>
            <a:r>
              <a:rPr lang="fr-FR" dirty="0" err="1" smtClean="0">
                <a:solidFill>
                  <a:srgbClr val="00FF00"/>
                </a:solidFill>
              </a:rPr>
              <a:t>Left</a:t>
            </a:r>
            <a:r>
              <a:rPr lang="fr-FR" dirty="0" smtClean="0">
                <a:solidFill>
                  <a:srgbClr val="00FF00"/>
                </a:solidFill>
              </a:rPr>
              <a:t> </a:t>
            </a:r>
            <a:r>
              <a:rPr lang="fr-FR" dirty="0" err="1" smtClean="0">
                <a:solidFill>
                  <a:srgbClr val="00FF00"/>
                </a:solidFill>
              </a:rPr>
              <a:t>Join</a:t>
            </a:r>
            <a:r>
              <a:rPr lang="fr-FR" dirty="0" smtClean="0">
                <a:solidFill>
                  <a:srgbClr val="00FF00"/>
                </a:solidFill>
              </a:rPr>
              <a:t> B ON </a:t>
            </a:r>
            <a:r>
              <a:rPr lang="fr-FR" dirty="0" err="1" smtClean="0">
                <a:solidFill>
                  <a:srgbClr val="00FF00"/>
                </a:solidFill>
              </a:rPr>
              <a:t>A.a</a:t>
            </a:r>
            <a:r>
              <a:rPr lang="fr-FR" dirty="0" smtClean="0">
                <a:solidFill>
                  <a:srgbClr val="00FF00"/>
                </a:solidFill>
              </a:rPr>
              <a:t> = </a:t>
            </a:r>
            <a:r>
              <a:rPr lang="fr-FR" dirty="0" err="1" smtClean="0">
                <a:solidFill>
                  <a:srgbClr val="00FF00"/>
                </a:solidFill>
              </a:rPr>
              <a:t>B.a</a:t>
            </a:r>
            <a:endParaRPr lang="fr-FR" dirty="0" smtClean="0">
              <a:solidFill>
                <a:srgbClr val="00FF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fr-FR" dirty="0" smtClean="0">
                <a:solidFill>
                  <a:srgbClr val="00FF00"/>
                </a:solidFill>
              </a:rPr>
              <a:t>FROM A </a:t>
            </a:r>
            <a:r>
              <a:rPr lang="fr-FR" dirty="0" err="1" smtClean="0">
                <a:solidFill>
                  <a:srgbClr val="00FF00"/>
                </a:solidFill>
              </a:rPr>
              <a:t>Rigt</a:t>
            </a:r>
            <a:r>
              <a:rPr lang="fr-FR" dirty="0" smtClean="0">
                <a:solidFill>
                  <a:srgbClr val="00FF00"/>
                </a:solidFill>
              </a:rPr>
              <a:t> </a:t>
            </a:r>
            <a:r>
              <a:rPr lang="fr-FR" dirty="0" err="1" smtClean="0">
                <a:solidFill>
                  <a:srgbClr val="00FF00"/>
                </a:solidFill>
              </a:rPr>
              <a:t>Join</a:t>
            </a:r>
            <a:r>
              <a:rPr lang="fr-FR" dirty="0" smtClean="0">
                <a:solidFill>
                  <a:srgbClr val="00FF00"/>
                </a:solidFill>
              </a:rPr>
              <a:t> (B </a:t>
            </a:r>
            <a:r>
              <a:rPr lang="fr-FR" dirty="0" err="1" smtClean="0">
                <a:solidFill>
                  <a:srgbClr val="00FF00"/>
                </a:solidFill>
              </a:rPr>
              <a:t>Inner</a:t>
            </a:r>
            <a:r>
              <a:rPr lang="fr-FR" dirty="0" smtClean="0">
                <a:solidFill>
                  <a:srgbClr val="00FF00"/>
                </a:solidFill>
              </a:rPr>
              <a:t> JOIN On </a:t>
            </a:r>
            <a:r>
              <a:rPr lang="fr-FR" dirty="0" err="1" smtClean="0">
                <a:solidFill>
                  <a:srgbClr val="00FF00"/>
                </a:solidFill>
              </a:rPr>
              <a:t>A.a</a:t>
            </a:r>
            <a:r>
              <a:rPr lang="fr-FR" dirty="0" smtClean="0">
                <a:solidFill>
                  <a:srgbClr val="00FF00"/>
                </a:solidFill>
              </a:rPr>
              <a:t> = </a:t>
            </a:r>
            <a:r>
              <a:rPr lang="fr-FR" dirty="0" err="1" smtClean="0">
                <a:solidFill>
                  <a:srgbClr val="00FF00"/>
                </a:solidFill>
              </a:rPr>
              <a:t>B.a</a:t>
            </a:r>
            <a:r>
              <a:rPr lang="fr-FR" dirty="0" smtClean="0">
                <a:solidFill>
                  <a:srgbClr val="00FF00"/>
                </a:solidFill>
              </a:rPr>
              <a:t>…)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Sous-table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fr-FR" dirty="0" smtClean="0">
                <a:solidFill>
                  <a:srgbClr val="00FF00"/>
                </a:solidFill>
              </a:rPr>
              <a:t>FROM A, (SELECT </a:t>
            </a:r>
            <a:r>
              <a:rPr lang="fr-FR" dirty="0" err="1" smtClean="0">
                <a:solidFill>
                  <a:srgbClr val="00FF00"/>
                </a:solidFill>
              </a:rPr>
              <a:t>a,b</a:t>
            </a:r>
            <a:r>
              <a:rPr lang="fr-FR" dirty="0" smtClean="0">
                <a:solidFill>
                  <a:srgbClr val="00FF00"/>
                </a:solidFill>
              </a:rPr>
              <a:t> FROM B…), C X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endParaRPr lang="fr-FR" dirty="0" smtClean="0">
              <a:solidFill>
                <a:srgbClr val="FAFD00"/>
              </a:solidFill>
            </a:endParaRPr>
          </a:p>
        </p:txBody>
      </p:sp>
      <p:pic>
        <p:nvPicPr>
          <p:cNvPr id="4" name="~PP1288.WAV">
            <a:hlinkClick r:id="" action="ppaction://media"/>
          </p:cNvPr>
          <p:cNvPicPr>
            <a:picLocks noRot="1" noChangeAspect="1"/>
          </p:cNvPicPr>
          <p:nvPr>
            <a:wavAudioFile r:embed="rId1" name="~PP1288.WAV"/>
          </p:nvPr>
        </p:nvPicPr>
        <p:blipFill>
          <a:blip r:embed="rId4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8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25" y="747713"/>
            <a:ext cx="6838950" cy="638175"/>
          </a:xfrm>
        </p:spPr>
        <p:txBody>
          <a:bodyPr/>
          <a:lstStyle/>
          <a:p>
            <a:pPr>
              <a:defRPr/>
            </a:pPr>
            <a:r>
              <a:rPr lang="fr-FR" sz="3600" smtClean="0"/>
              <a:t>Mise à jour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fr-FR" sz="2400" b="1" dirty="0" smtClean="0">
                <a:solidFill>
                  <a:srgbClr val="00FF00"/>
                </a:solidFill>
              </a:rPr>
              <a:t>Transfert de fonds</a:t>
            </a:r>
            <a:endParaRPr lang="fr-FR" sz="2400" dirty="0" smtClean="0"/>
          </a:p>
          <a:p>
            <a:pPr>
              <a:buFont typeface="Monotype Sorts" pitchFamily="2" charset="2"/>
              <a:buNone/>
              <a:defRPr/>
            </a:pPr>
            <a:r>
              <a:rPr lang="fr-FR" sz="2400" dirty="0" smtClean="0"/>
              <a:t>update Account1</a:t>
            </a:r>
            <a:br>
              <a:rPr lang="fr-FR" sz="2400" dirty="0" smtClean="0"/>
            </a:br>
            <a:r>
              <a:rPr lang="fr-FR" sz="2400" dirty="0" smtClean="0"/>
              <a:t>set  balance = balance - 100</a:t>
            </a:r>
            <a:br>
              <a:rPr lang="fr-FR" sz="2400" dirty="0" smtClean="0"/>
            </a:br>
            <a:r>
              <a:rPr lang="fr-FR" sz="2400" dirty="0" err="1" smtClean="0"/>
              <a:t>where</a:t>
            </a:r>
            <a:r>
              <a:rPr lang="fr-FR" sz="2400" dirty="0" smtClean="0"/>
              <a:t> [c#] =  '123';</a:t>
            </a:r>
          </a:p>
          <a:p>
            <a:pPr>
              <a:buFont typeface="Monotype Sorts" pitchFamily="2" charset="2"/>
              <a:buNone/>
              <a:defRPr/>
            </a:pPr>
            <a:r>
              <a:rPr lang="fr-FR" sz="2400" dirty="0" smtClean="0"/>
              <a:t>update Account2</a:t>
            </a:r>
            <a:br>
              <a:rPr lang="fr-FR" sz="2400" dirty="0" smtClean="0"/>
            </a:br>
            <a:r>
              <a:rPr lang="fr-FR" sz="2400" dirty="0" smtClean="0"/>
              <a:t>set  balance = balance + 100</a:t>
            </a:r>
            <a:br>
              <a:rPr lang="fr-FR" sz="2400" dirty="0" smtClean="0"/>
            </a:br>
            <a:r>
              <a:rPr lang="fr-FR" sz="2400" dirty="0" err="1" smtClean="0"/>
              <a:t>where</a:t>
            </a:r>
            <a:r>
              <a:rPr lang="fr-FR" sz="2400" dirty="0" smtClean="0"/>
              <a:t> [c#] =  '123';</a:t>
            </a:r>
          </a:p>
          <a:p>
            <a:pPr>
              <a:buFont typeface="Monotype Sorts" pitchFamily="2" charset="2"/>
              <a:buNone/>
              <a:defRPr/>
            </a:pPr>
            <a:endParaRPr lang="fr-FR" sz="2400" dirty="0" smtClean="0"/>
          </a:p>
          <a:p>
            <a:pPr>
              <a:buClr>
                <a:schemeClr val="accent2"/>
              </a:buClr>
              <a:buSzPct val="110000"/>
              <a:buFont typeface="Wingdings" pitchFamily="2" charset="2"/>
              <a:buChar char="M"/>
              <a:defRPr/>
            </a:pPr>
            <a:r>
              <a:rPr lang="fr-FR" sz="2400" dirty="0" smtClean="0"/>
              <a:t> - et si une de requêtes se casse ?</a:t>
            </a:r>
          </a:p>
          <a:p>
            <a:pPr lvl="1">
              <a:defRPr/>
            </a:pPr>
            <a:r>
              <a:rPr lang="fr-FR" sz="2400" b="1" dirty="0" smtClean="0">
                <a:solidFill>
                  <a:srgbClr val="00FF00"/>
                </a:solidFill>
              </a:rPr>
              <a:t>il faut  des transactions</a:t>
            </a:r>
          </a:p>
        </p:txBody>
      </p:sp>
    </p:spTree>
  </p:cSld>
  <p:clrMapOvr>
    <a:masterClrMapping/>
  </p:clrMapOvr>
  <p:transition spd="slow">
    <p:zoom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823913"/>
            <a:ext cx="6838950" cy="638175"/>
          </a:xfrm>
        </p:spPr>
        <p:txBody>
          <a:bodyPr/>
          <a:lstStyle/>
          <a:p>
            <a:pPr>
              <a:defRPr/>
            </a:pPr>
            <a:r>
              <a:rPr lang="fr-FR" sz="3600" smtClean="0"/>
              <a:t>DELETE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sz="2400" dirty="0" smtClean="0"/>
              <a:t>Comme pour UPDATE:</a:t>
            </a:r>
          </a:p>
          <a:p>
            <a:pPr>
              <a:spcBef>
                <a:spcPct val="67000"/>
              </a:spcBef>
              <a:buFont typeface="Monotype Sorts" pitchFamily="2" charset="2"/>
              <a:buNone/>
              <a:defRPr/>
            </a:pPr>
            <a:r>
              <a:rPr lang="fr-FR" sz="2400" b="1" dirty="0" smtClean="0">
                <a:solidFill>
                  <a:schemeClr val="tx2"/>
                </a:solidFill>
              </a:rPr>
              <a:t>DELETE [*]</a:t>
            </a:r>
            <a:br>
              <a:rPr lang="fr-FR" sz="2400" b="1" dirty="0" smtClean="0">
                <a:solidFill>
                  <a:schemeClr val="tx2"/>
                </a:solidFill>
              </a:rPr>
            </a:br>
            <a:r>
              <a:rPr lang="fr-FR" sz="2400" b="1" dirty="0" smtClean="0">
                <a:solidFill>
                  <a:schemeClr val="tx2"/>
                </a:solidFill>
              </a:rPr>
              <a:t>FROM table</a:t>
            </a:r>
            <a:br>
              <a:rPr lang="fr-FR" sz="2400" b="1" dirty="0" smtClean="0">
                <a:solidFill>
                  <a:schemeClr val="tx2"/>
                </a:solidFill>
              </a:rPr>
            </a:br>
            <a:r>
              <a:rPr lang="fr-FR" sz="2400" b="1" dirty="0" smtClean="0">
                <a:solidFill>
                  <a:schemeClr val="tx2"/>
                </a:solidFill>
              </a:rPr>
              <a:t>[ WHERE condition ] ;</a:t>
            </a:r>
          </a:p>
          <a:p>
            <a:pPr>
              <a:spcBef>
                <a:spcPct val="67000"/>
              </a:spcBef>
              <a:defRPr/>
            </a:pPr>
            <a:r>
              <a:rPr lang="fr-FR" sz="2400" b="1" dirty="0" smtClean="0">
                <a:solidFill>
                  <a:srgbClr val="00FF00"/>
                </a:solidFill>
              </a:rPr>
              <a:t>On retrouve aussi le besoin de transactions</a:t>
            </a:r>
          </a:p>
          <a:p>
            <a:pPr>
              <a:spcBef>
                <a:spcPct val="67000"/>
              </a:spcBef>
              <a:buFont typeface="Monotype Sorts" pitchFamily="2" charset="2"/>
              <a:buNone/>
              <a:defRPr/>
            </a:pPr>
            <a:r>
              <a:rPr lang="fr-FR" sz="2400" b="1" dirty="0" smtClean="0">
                <a:solidFill>
                  <a:srgbClr val="00FF00"/>
                </a:solidFill>
              </a:rPr>
              <a:t>	Notamment pour l'intégrité référentielle</a:t>
            </a:r>
          </a:p>
          <a:p>
            <a:pPr>
              <a:spcBef>
                <a:spcPct val="67000"/>
              </a:spcBef>
              <a:buFont typeface="Monotype Sorts" pitchFamily="2" charset="2"/>
              <a:buNone/>
              <a:defRPr/>
            </a:pPr>
            <a:r>
              <a:rPr lang="fr-FR" sz="2400" b="1" dirty="0" smtClean="0">
                <a:solidFill>
                  <a:srgbClr val="00FF00"/>
                </a:solidFill>
              </a:rPr>
              <a:t>		</a:t>
            </a:r>
            <a:r>
              <a:rPr lang="fr-FR" sz="2400" b="1" dirty="0" smtClean="0"/>
              <a:t>+ et + souvent gérée par SGBD à partir de la 		déclaration dans LDD (ex. </a:t>
            </a:r>
            <a:r>
              <a:rPr lang="fr-FR" sz="2400" b="1" dirty="0" err="1" smtClean="0"/>
              <a:t>MsAccess</a:t>
            </a:r>
            <a:r>
              <a:rPr lang="fr-FR" sz="2400" b="1" dirty="0" smtClean="0"/>
              <a:t>)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1" grpId="0" build="p" autoUpdateAnimBg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28725" y="0"/>
            <a:ext cx="6838950" cy="515938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INSERT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2775" y="754062"/>
            <a:ext cx="8124825" cy="5006658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fr-FR" dirty="0" smtClean="0"/>
              <a:t>INSERT INTO P </a:t>
            </a:r>
            <a:br>
              <a:rPr lang="fr-FR" dirty="0" smtClean="0"/>
            </a:br>
            <a:r>
              <a:rPr lang="fr-FR" dirty="0" smtClean="0"/>
              <a:t>VALUES ('P8', '</a:t>
            </a:r>
            <a:r>
              <a:rPr lang="fr-FR" dirty="0" err="1" smtClean="0"/>
              <a:t>nut</a:t>
            </a:r>
            <a:r>
              <a:rPr lang="fr-FR" dirty="0" smtClean="0"/>
              <a:t>', '</a:t>
            </a:r>
            <a:r>
              <a:rPr lang="fr-FR" dirty="0" err="1" smtClean="0"/>
              <a:t>pink</a:t>
            </a:r>
            <a:r>
              <a:rPr lang="fr-FR" dirty="0" smtClean="0"/>
              <a:t>', 15, 'Nice') ;</a:t>
            </a:r>
          </a:p>
          <a:p>
            <a:pPr>
              <a:defRPr/>
            </a:pPr>
            <a:r>
              <a:rPr lang="fr-FR" sz="3600" dirty="0" smtClean="0">
                <a:solidFill>
                  <a:schemeClr val="tx2"/>
                </a:solidFill>
              </a:rPr>
              <a:t>Pas terrible cette forme d'INSERT</a:t>
            </a:r>
          </a:p>
          <a:p>
            <a:pPr>
              <a:spcBef>
                <a:spcPct val="53000"/>
              </a:spcBef>
              <a:buFont typeface="Monotype Sorts" pitchFamily="2" charset="2"/>
              <a:buNone/>
              <a:defRPr/>
            </a:pPr>
            <a:r>
              <a:rPr lang="fr-FR" dirty="0" smtClean="0"/>
              <a:t>INSERT INTO P (</a:t>
            </a:r>
            <a:r>
              <a:rPr lang="fr-FR" dirty="0" err="1" smtClean="0"/>
              <a:t>weight</a:t>
            </a:r>
            <a:r>
              <a:rPr lang="fr-FR" dirty="0" smtClean="0"/>
              <a:t>, [P#] )</a:t>
            </a:r>
            <a:br>
              <a:rPr lang="fr-FR" dirty="0" smtClean="0"/>
            </a:br>
            <a:r>
              <a:rPr lang="fr-FR" dirty="0" smtClean="0"/>
              <a:t>VALUES ( 100, 'P8') ;</a:t>
            </a:r>
          </a:p>
          <a:p>
            <a:pPr>
              <a:spcBef>
                <a:spcPct val="53000"/>
              </a:spcBef>
              <a:defRPr/>
            </a:pPr>
            <a:r>
              <a:rPr lang="fr-FR" sz="3600" dirty="0" smtClean="0"/>
              <a:t>Mieux,  mais encore mieux (</a:t>
            </a:r>
            <a:r>
              <a:rPr lang="fr-FR" sz="3600" dirty="0" err="1" smtClean="0"/>
              <a:t>MsAccess</a:t>
            </a:r>
            <a:r>
              <a:rPr lang="fr-FR" sz="3600" dirty="0" smtClean="0"/>
              <a:t>)</a:t>
            </a:r>
          </a:p>
          <a:p>
            <a:pPr>
              <a:spcBef>
                <a:spcPct val="53000"/>
              </a:spcBef>
              <a:buNone/>
              <a:defRPr/>
            </a:pPr>
            <a:r>
              <a:rPr lang="en-US" dirty="0" smtClean="0"/>
              <a:t>INSERT INTO P </a:t>
            </a:r>
          </a:p>
          <a:p>
            <a:pPr>
              <a:spcBef>
                <a:spcPts val="0"/>
              </a:spcBef>
              <a:buNone/>
              <a:defRPr/>
            </a:pPr>
            <a:r>
              <a:rPr lang="en-US" dirty="0" smtClean="0"/>
              <a:t>select 'P8' as [P#], 100'as weight;</a:t>
            </a:r>
            <a:endParaRPr lang="fr-FR" dirty="0" smtClean="0"/>
          </a:p>
          <a:p>
            <a:pPr>
              <a:spcBef>
                <a:spcPct val="53000"/>
              </a:spcBef>
              <a:buFont typeface="Monotype Sorts" pitchFamily="2" charset="2"/>
              <a:buNone/>
              <a:defRPr/>
            </a:pPr>
            <a:endParaRPr lang="fr-FR" sz="2000" dirty="0" smtClean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0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 build="p" autoUpdateAnimBg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28725" y="0"/>
            <a:ext cx="6838950" cy="515938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INSERT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2775" y="754062"/>
            <a:ext cx="8124825" cy="5006658"/>
          </a:xfrm>
        </p:spPr>
        <p:txBody>
          <a:bodyPr/>
          <a:lstStyle/>
          <a:p>
            <a:pPr>
              <a:spcBef>
                <a:spcPct val="53000"/>
              </a:spcBef>
              <a:defRPr/>
            </a:pPr>
            <a:r>
              <a:rPr lang="fr-FR" dirty="0" smtClean="0">
                <a:solidFill>
                  <a:schemeClr val="tx2"/>
                </a:solidFill>
              </a:rPr>
              <a:t>INSERT Contraintes</a:t>
            </a:r>
          </a:p>
          <a:p>
            <a:pPr lvl="1">
              <a:spcBef>
                <a:spcPct val="53000"/>
              </a:spcBef>
              <a:defRPr/>
            </a:pPr>
            <a:r>
              <a:rPr lang="fr-FR" sz="3600" dirty="0" smtClean="0">
                <a:solidFill>
                  <a:schemeClr val="tx2"/>
                </a:solidFill>
              </a:rPr>
              <a:t>Les valeurs </a:t>
            </a:r>
            <a:r>
              <a:rPr lang="fr-FR" sz="3600" dirty="0" smtClean="0"/>
              <a:t>non</a:t>
            </a:r>
            <a:r>
              <a:rPr lang="fr-FR" sz="3600" dirty="0" smtClean="0">
                <a:solidFill>
                  <a:schemeClr val="tx2"/>
                </a:solidFill>
              </a:rPr>
              <a:t>-spécifiées ne doivent pas être exigées comme </a:t>
            </a:r>
            <a:r>
              <a:rPr lang="fr-FR" sz="3600" dirty="0" smtClean="0"/>
              <a:t>non</a:t>
            </a:r>
            <a:r>
              <a:rPr lang="fr-FR" sz="3600" dirty="0" smtClean="0">
                <a:solidFill>
                  <a:schemeClr val="tx2"/>
                </a:solidFill>
              </a:rPr>
              <a:t>-nulles</a:t>
            </a:r>
          </a:p>
          <a:p>
            <a:pPr lvl="1">
              <a:spcBef>
                <a:spcPct val="53000"/>
              </a:spcBef>
              <a:defRPr/>
            </a:pPr>
            <a:r>
              <a:rPr lang="fr-FR" sz="3600" dirty="0" smtClean="0"/>
              <a:t> De + en + souvent le SGBD vérifie l'intégrité référentielle </a:t>
            </a:r>
          </a:p>
          <a:p>
            <a:pPr lvl="2">
              <a:spcBef>
                <a:spcPct val="53000"/>
              </a:spcBef>
              <a:defRPr/>
            </a:pPr>
            <a:r>
              <a:rPr lang="fr-FR" sz="3600" dirty="0" err="1" smtClean="0"/>
              <a:t>MsAccess</a:t>
            </a:r>
            <a:endParaRPr lang="fr-FR" sz="3600" dirty="0" smtClean="0"/>
          </a:p>
          <a:p>
            <a:pPr lvl="1">
              <a:spcBef>
                <a:spcPct val="53000"/>
              </a:spcBef>
              <a:defRPr/>
            </a:pPr>
            <a:endParaRPr lang="fr-FR" sz="3200" dirty="0" smtClean="0"/>
          </a:p>
          <a:p>
            <a:pPr>
              <a:spcBef>
                <a:spcPct val="53000"/>
              </a:spcBef>
              <a:buFont typeface="Monotype Sorts" pitchFamily="2" charset="2"/>
              <a:buNone/>
              <a:defRPr/>
            </a:pPr>
            <a:endParaRPr lang="fr-FR" sz="2000" dirty="0" smtClean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 build="p" autoUpdateAnimBg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28725" y="0"/>
            <a:ext cx="6838950" cy="515938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INSERT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2775" y="754063"/>
            <a:ext cx="8124825" cy="4114800"/>
          </a:xfrm>
        </p:spPr>
        <p:txBody>
          <a:bodyPr/>
          <a:lstStyle/>
          <a:p>
            <a:pPr>
              <a:spcBef>
                <a:spcPct val="53000"/>
              </a:spcBef>
              <a:defRPr/>
            </a:pPr>
            <a:r>
              <a:rPr lang="fr-FR" dirty="0" smtClean="0">
                <a:solidFill>
                  <a:schemeClr val="tx2"/>
                </a:solidFill>
              </a:rPr>
              <a:t>Image instantanée (</a:t>
            </a:r>
            <a:r>
              <a:rPr lang="fr-FR" dirty="0" err="1" smtClean="0">
                <a:solidFill>
                  <a:schemeClr val="tx2"/>
                </a:solidFill>
              </a:rPr>
              <a:t>snapshot</a:t>
            </a:r>
            <a:r>
              <a:rPr lang="fr-FR" dirty="0" smtClean="0">
                <a:solidFill>
                  <a:schemeClr val="tx2"/>
                </a:solidFill>
              </a:rPr>
              <a:t>)</a:t>
            </a:r>
            <a:endParaRPr lang="fr-FR" sz="2000" dirty="0" smtClean="0"/>
          </a:p>
          <a:p>
            <a:pPr>
              <a:spcBef>
                <a:spcPct val="53000"/>
              </a:spcBef>
              <a:buFont typeface="Monotype Sorts" pitchFamily="2" charset="2"/>
              <a:buNone/>
              <a:defRPr/>
            </a:pPr>
            <a:r>
              <a:rPr lang="fr-FR" sz="2800" dirty="0" smtClean="0"/>
              <a:t>INSERT INTO TEMP ([P#], TQTY)</a:t>
            </a:r>
          </a:p>
          <a:p>
            <a:pPr>
              <a:spcBef>
                <a:spcPct val="53000"/>
              </a:spcBef>
              <a:buFont typeface="Monotype Sorts" pitchFamily="2" charset="2"/>
              <a:buNone/>
              <a:defRPr/>
            </a:pPr>
            <a:r>
              <a:rPr lang="fr-FR" sz="2800" dirty="0" smtClean="0"/>
              <a:t>SELECT (P#, SUM (QTY)</a:t>
            </a:r>
            <a:br>
              <a:rPr lang="fr-FR" sz="2800" dirty="0" smtClean="0"/>
            </a:br>
            <a:r>
              <a:rPr lang="fr-FR" sz="2800" dirty="0" smtClean="0"/>
              <a:t>FROM  SP</a:t>
            </a:r>
            <a:br>
              <a:rPr lang="fr-FR" sz="2800" dirty="0" smtClean="0"/>
            </a:br>
            <a:r>
              <a:rPr lang="fr-FR" sz="2800" dirty="0" smtClean="0"/>
              <a:t>GROUP BY [P#]</a:t>
            </a:r>
          </a:p>
          <a:p>
            <a:pPr>
              <a:spcBef>
                <a:spcPct val="53000"/>
              </a:spcBef>
              <a:defRPr/>
            </a:pPr>
            <a:r>
              <a:rPr lang="fr-FR" sz="2800" dirty="0" smtClean="0"/>
              <a:t>TEMP doit être préalablement crée</a:t>
            </a:r>
          </a:p>
          <a:p>
            <a:pPr lvl="1">
              <a:lnSpc>
                <a:spcPct val="80000"/>
              </a:lnSpc>
              <a:spcBef>
                <a:spcPct val="53000"/>
              </a:spcBef>
              <a:buClr>
                <a:schemeClr val="accent2"/>
              </a:buClr>
              <a:buFontTx/>
              <a:buChar char="?"/>
              <a:defRPr/>
            </a:pPr>
            <a:r>
              <a:rPr lang="fr-FR" dirty="0" smtClean="0"/>
              <a:t>Avec ou sans clé primaire</a:t>
            </a:r>
          </a:p>
          <a:p>
            <a:pPr lvl="1">
              <a:lnSpc>
                <a:spcPct val="80000"/>
              </a:lnSpc>
              <a:spcBef>
                <a:spcPct val="53000"/>
              </a:spcBef>
              <a:buClr>
                <a:schemeClr val="accent2"/>
              </a:buClr>
              <a:buFontTx/>
              <a:buChar char="?"/>
              <a:defRPr/>
            </a:pPr>
            <a:r>
              <a:rPr lang="fr-FR" dirty="0" smtClean="0"/>
              <a:t>Quelle différence pour INSERT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0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 build="p" autoUpdateAnimBg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28725" y="0"/>
            <a:ext cx="6838950" cy="515938"/>
          </a:xfrm>
        </p:spPr>
        <p:txBody>
          <a:bodyPr/>
          <a:lstStyle/>
          <a:p>
            <a:pPr>
              <a:defRPr/>
            </a:pPr>
            <a:r>
              <a:rPr lang="en-US" sz="2800" smtClean="0"/>
              <a:t>INSERT</a:t>
            </a:r>
          </a:p>
        </p:txBody>
      </p:sp>
      <p:sp>
        <p:nvSpPr>
          <p:cNvPr id="475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2775" y="871284"/>
            <a:ext cx="8124825" cy="5419788"/>
          </a:xfrm>
        </p:spPr>
        <p:txBody>
          <a:bodyPr/>
          <a:lstStyle/>
          <a:p>
            <a:pPr>
              <a:spcBef>
                <a:spcPts val="600"/>
              </a:spcBef>
              <a:defRPr/>
            </a:pPr>
            <a:r>
              <a:rPr lang="fr-FR" sz="2800" dirty="0" smtClean="0"/>
              <a:t> </a:t>
            </a:r>
            <a:r>
              <a:rPr lang="fr-FR" dirty="0" smtClean="0"/>
              <a:t>Pas de valeur à définir pour l’attribut de type Compteur</a:t>
            </a:r>
          </a:p>
          <a:p>
            <a:pPr lvl="1">
              <a:spcBef>
                <a:spcPts val="600"/>
              </a:spcBef>
              <a:defRPr/>
            </a:pPr>
            <a:r>
              <a:rPr lang="fr-FR" sz="3200" dirty="0" smtClean="0"/>
              <a:t>Attribution automatique par </a:t>
            </a:r>
            <a:r>
              <a:rPr lang="fr-FR" sz="3200" dirty="0" err="1" smtClean="0"/>
              <a:t>MsAccess</a:t>
            </a:r>
            <a:endParaRPr lang="fr-FR" sz="3200" dirty="0" smtClean="0"/>
          </a:p>
          <a:p>
            <a:pPr>
              <a:spcBef>
                <a:spcPts val="600"/>
              </a:spcBef>
              <a:defRPr/>
            </a:pPr>
            <a:r>
              <a:rPr lang="fr-FR" dirty="0" smtClean="0"/>
              <a:t>Pour le type Date/Temps on peut insérer une </a:t>
            </a:r>
            <a:r>
              <a:rPr lang="fr-FR" i="1" dirty="0" smtClean="0"/>
              <a:t>estampille</a:t>
            </a:r>
            <a:r>
              <a:rPr lang="fr-FR" dirty="0" smtClean="0"/>
              <a:t> </a:t>
            </a:r>
          </a:p>
          <a:p>
            <a:pPr lvl="1">
              <a:spcBef>
                <a:spcPts val="600"/>
              </a:spcBef>
              <a:defRPr/>
            </a:pPr>
            <a:r>
              <a:rPr lang="fr-FR" sz="3200" dirty="0" smtClean="0"/>
              <a:t>Par la fonction </a:t>
            </a:r>
            <a:r>
              <a:rPr lang="fr-FR" sz="3200" dirty="0" err="1" smtClean="0"/>
              <a:t>Now</a:t>
            </a:r>
            <a:r>
              <a:rPr lang="fr-FR" sz="3200" dirty="0" smtClean="0"/>
              <a:t> () ou Date ()</a:t>
            </a:r>
          </a:p>
          <a:p>
            <a:pPr lvl="2">
              <a:spcBef>
                <a:spcPts val="600"/>
              </a:spcBef>
              <a:defRPr/>
            </a:pPr>
            <a:r>
              <a:rPr lang="fr-FR" sz="2800" dirty="0" err="1" smtClean="0"/>
              <a:t>Now</a:t>
            </a:r>
            <a:r>
              <a:rPr lang="fr-FR" sz="2800" dirty="0" smtClean="0"/>
              <a:t> () </a:t>
            </a:r>
            <a:r>
              <a:rPr lang="fr-FR" sz="2800" dirty="0" smtClean="0">
                <a:sym typeface="Wingdings" pitchFamily="2" charset="2"/>
              </a:rPr>
              <a:t> </a:t>
            </a:r>
            <a:r>
              <a:rPr lang="fr-FR" sz="2800" dirty="0" smtClean="0"/>
              <a:t>Maintenant () en version française </a:t>
            </a:r>
          </a:p>
          <a:p>
            <a:pPr>
              <a:spcBef>
                <a:spcPts val="600"/>
              </a:spcBef>
              <a:defRPr/>
            </a:pPr>
            <a:r>
              <a:rPr lang="fr-FR" dirty="0" smtClean="0"/>
              <a:t>On peut utiliser une expression de valeur sur l’estampille</a:t>
            </a:r>
          </a:p>
          <a:p>
            <a:pPr lvl="1">
              <a:spcBef>
                <a:spcPts val="600"/>
              </a:spcBef>
              <a:buFontTx/>
              <a:buNone/>
              <a:defRPr/>
            </a:pPr>
            <a:r>
              <a:rPr lang="fr-FR" dirty="0" err="1" smtClean="0"/>
              <a:t>Now</a:t>
            </a:r>
            <a:r>
              <a:rPr lang="fr-FR" dirty="0" smtClean="0"/>
              <a:t> () + 365  pour la date/heure dans un an</a:t>
            </a:r>
          </a:p>
          <a:p>
            <a:pPr lvl="2">
              <a:defRPr/>
            </a:pPr>
            <a:endParaRPr lang="fr-FR" sz="2000" dirty="0" smtClean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5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5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75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5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75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5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75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5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75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51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75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5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75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51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139" grpId="0" build="p" autoUpdateAnimBg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00150" y="642938"/>
            <a:ext cx="6838950" cy="638175"/>
          </a:xfrm>
        </p:spPr>
        <p:txBody>
          <a:bodyPr/>
          <a:lstStyle/>
          <a:p>
            <a:pPr>
              <a:defRPr/>
            </a:pPr>
            <a:r>
              <a:rPr lang="en-US" sz="3600" smtClean="0"/>
              <a:t>INSERT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3900" y="1790700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40000"/>
              </a:spcBef>
              <a:defRPr/>
            </a:pPr>
            <a:r>
              <a:rPr lang="fr-FR" sz="3600" dirty="0" smtClean="0">
                <a:solidFill>
                  <a:srgbClr val="FAFD00"/>
                </a:solidFill>
              </a:rPr>
              <a:t>Insert par SELECT...INTO </a:t>
            </a:r>
          </a:p>
          <a:p>
            <a:pPr lvl="1">
              <a:lnSpc>
                <a:spcPct val="80000"/>
              </a:lnSpc>
              <a:spcBef>
                <a:spcPct val="40000"/>
              </a:spcBef>
              <a:defRPr/>
            </a:pPr>
            <a:r>
              <a:rPr lang="fr-FR" sz="3200" dirty="0" err="1" smtClean="0">
                <a:solidFill>
                  <a:srgbClr val="FAFD00"/>
                </a:solidFill>
              </a:rPr>
              <a:t>MsAccess</a:t>
            </a:r>
            <a:r>
              <a:rPr lang="fr-FR" sz="3200" dirty="0" smtClean="0">
                <a:solidFill>
                  <a:srgbClr val="FAFD00"/>
                </a:solidFill>
              </a:rPr>
              <a:t> </a:t>
            </a:r>
          </a:p>
          <a:p>
            <a:pPr lvl="1">
              <a:lnSpc>
                <a:spcPct val="80000"/>
              </a:lnSpc>
              <a:spcBef>
                <a:spcPct val="40000"/>
              </a:spcBef>
              <a:defRPr/>
            </a:pPr>
            <a:r>
              <a:rPr lang="fr-FR" sz="3200" dirty="0" smtClean="0">
                <a:solidFill>
                  <a:srgbClr val="FAFD00"/>
                </a:solidFill>
              </a:rPr>
              <a:t>Equivalent à INSERT … Select  précédé de CREATE TABLE</a:t>
            </a:r>
          </a:p>
          <a:p>
            <a:pPr lvl="1">
              <a:lnSpc>
                <a:spcPct val="80000"/>
              </a:lnSpc>
              <a:spcBef>
                <a:spcPct val="40000"/>
              </a:spcBef>
              <a:defRPr/>
            </a:pPr>
            <a:r>
              <a:rPr lang="fr-FR" sz="3200" dirty="0" smtClean="0">
                <a:solidFill>
                  <a:srgbClr val="FAFD00"/>
                </a:solidFill>
              </a:rPr>
              <a:t> Hérite ou devine les types de données</a:t>
            </a:r>
          </a:p>
          <a:p>
            <a:pPr lvl="1">
              <a:lnSpc>
                <a:spcPct val="80000"/>
              </a:lnSpc>
              <a:spcBef>
                <a:spcPct val="40000"/>
              </a:spcBef>
              <a:buNone/>
              <a:defRPr/>
            </a:pPr>
            <a:r>
              <a:rPr lang="en-US" sz="3200" dirty="0" smtClean="0"/>
              <a:t>select  [P#], SUM (QTY) as </a:t>
            </a:r>
            <a:r>
              <a:rPr lang="en-US" sz="3200" dirty="0" err="1" smtClean="0"/>
              <a:t>Tqty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INTO TEMP </a:t>
            </a:r>
            <a:br>
              <a:rPr lang="en-US" sz="3200" dirty="0" smtClean="0"/>
            </a:br>
            <a:r>
              <a:rPr lang="en-US" sz="3200" dirty="0" smtClean="0"/>
              <a:t>FROM SP GROUP BY [P#];</a:t>
            </a:r>
            <a:endParaRPr lang="fr-FR" sz="3200" dirty="0" smtClean="0"/>
          </a:p>
        </p:txBody>
      </p:sp>
      <p:pic>
        <p:nvPicPr>
          <p:cNvPr id="5" name="Image 4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 autoUpdateAnimBg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00150" y="642938"/>
            <a:ext cx="6838950" cy="638175"/>
          </a:xfrm>
        </p:spPr>
        <p:txBody>
          <a:bodyPr/>
          <a:lstStyle/>
          <a:p>
            <a:pPr>
              <a:defRPr/>
            </a:pPr>
            <a:r>
              <a:rPr lang="en-US" sz="3600" smtClean="0"/>
              <a:t>INSERT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3900" y="1790700"/>
            <a:ext cx="7772400" cy="4390644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40000"/>
              </a:spcBef>
              <a:defRPr/>
            </a:pPr>
            <a:r>
              <a:rPr lang="fr-FR" sz="3600" b="1" dirty="0" smtClean="0">
                <a:solidFill>
                  <a:srgbClr val="FAFD00"/>
                </a:solidFill>
              </a:rPr>
              <a:t>INSERT </a:t>
            </a:r>
            <a:r>
              <a:rPr lang="fr-FR" sz="3600" b="1" dirty="0" err="1" smtClean="0">
                <a:solidFill>
                  <a:srgbClr val="FAFD00"/>
                </a:solidFill>
              </a:rPr>
              <a:t>Multibase</a:t>
            </a:r>
            <a:endParaRPr lang="fr-FR" sz="3600" b="1" dirty="0" smtClean="0">
              <a:solidFill>
                <a:srgbClr val="FAFD00"/>
              </a:solidFill>
            </a:endParaRPr>
          </a:p>
          <a:p>
            <a:pPr lvl="1">
              <a:lnSpc>
                <a:spcPct val="80000"/>
              </a:lnSpc>
              <a:spcBef>
                <a:spcPct val="40000"/>
              </a:spcBef>
              <a:defRPr/>
            </a:pPr>
            <a:r>
              <a:rPr lang="fr-FR" sz="3200" b="1" dirty="0" smtClean="0">
                <a:solidFill>
                  <a:srgbClr val="FAFD00"/>
                </a:solidFill>
              </a:rPr>
              <a:t>SELECT </a:t>
            </a:r>
            <a:r>
              <a:rPr lang="fr-FR" sz="3200" b="1" dirty="0" smtClean="0">
                <a:solidFill>
                  <a:srgbClr val="FAFD00"/>
                </a:solidFill>
              </a:rPr>
              <a:t>attribut1</a:t>
            </a:r>
            <a:r>
              <a:rPr lang="fr-FR" sz="3200" b="1" dirty="0" smtClean="0">
                <a:solidFill>
                  <a:srgbClr val="FAFD00"/>
                </a:solidFill>
              </a:rPr>
              <a:t>[, </a:t>
            </a:r>
            <a:r>
              <a:rPr lang="fr-FR" sz="3200" b="1" dirty="0" smtClean="0">
                <a:solidFill>
                  <a:srgbClr val="FAFD00"/>
                </a:solidFill>
              </a:rPr>
              <a:t>attribut2</a:t>
            </a:r>
            <a:r>
              <a:rPr lang="fr-FR" sz="3200" b="1" dirty="0" smtClean="0">
                <a:solidFill>
                  <a:srgbClr val="FAFD00"/>
                </a:solidFill>
              </a:rPr>
              <a:t>[, ...]] </a:t>
            </a:r>
            <a:br>
              <a:rPr lang="fr-FR" sz="3200" b="1" dirty="0" smtClean="0">
                <a:solidFill>
                  <a:srgbClr val="FAFD00"/>
                </a:solidFill>
              </a:rPr>
            </a:br>
            <a:r>
              <a:rPr lang="fr-FR" sz="3200" b="1" dirty="0" smtClean="0">
                <a:solidFill>
                  <a:srgbClr val="FAFD00"/>
                </a:solidFill>
              </a:rPr>
              <a:t>INTO </a:t>
            </a:r>
            <a:r>
              <a:rPr lang="fr-FR" sz="3200" b="1" dirty="0" err="1" smtClean="0">
                <a:solidFill>
                  <a:srgbClr val="FAFD00"/>
                </a:solidFill>
              </a:rPr>
              <a:t>externaldatabase.newtable</a:t>
            </a:r>
            <a:r>
              <a:rPr lang="fr-FR" sz="3200" b="1" dirty="0" smtClean="0">
                <a:solidFill>
                  <a:srgbClr val="FAFD00"/>
                </a:solidFill>
              </a:rPr>
              <a:t/>
            </a:r>
            <a:br>
              <a:rPr lang="fr-FR" sz="3200" b="1" dirty="0" smtClean="0">
                <a:solidFill>
                  <a:srgbClr val="FAFD00"/>
                </a:solidFill>
              </a:rPr>
            </a:br>
            <a:r>
              <a:rPr lang="fr-FR" sz="3200" b="1" dirty="0" smtClean="0">
                <a:solidFill>
                  <a:srgbClr val="FAFD00"/>
                </a:solidFill>
              </a:rPr>
              <a:t>FROM source</a:t>
            </a:r>
            <a:br>
              <a:rPr lang="fr-FR" sz="3200" b="1" dirty="0" smtClean="0">
                <a:solidFill>
                  <a:srgbClr val="FAFD00"/>
                </a:solidFill>
              </a:rPr>
            </a:br>
            <a:r>
              <a:rPr lang="fr-FR" sz="3200" b="1" dirty="0" err="1" smtClean="0">
                <a:solidFill>
                  <a:srgbClr val="FAFD00"/>
                </a:solidFill>
              </a:rPr>
              <a:t>where</a:t>
            </a:r>
            <a:r>
              <a:rPr lang="fr-FR" sz="3200" b="1" dirty="0" smtClean="0">
                <a:solidFill>
                  <a:srgbClr val="FAFD00"/>
                </a:solidFill>
              </a:rPr>
              <a:t> restriction</a:t>
            </a:r>
          </a:p>
          <a:p>
            <a:pPr lvl="1">
              <a:lnSpc>
                <a:spcPct val="80000"/>
              </a:lnSpc>
              <a:spcBef>
                <a:spcPct val="40000"/>
              </a:spcBef>
              <a:buNone/>
              <a:defRPr/>
            </a:pPr>
            <a:r>
              <a:rPr lang="fr-FR" sz="3200" b="1" dirty="0" smtClean="0"/>
              <a:t>SELECT S.[S#], </a:t>
            </a:r>
            <a:r>
              <a:rPr lang="fr-FR" sz="3200" b="1" dirty="0" err="1" smtClean="0"/>
              <a:t>S.SName</a:t>
            </a:r>
            <a:r>
              <a:rPr lang="fr-FR" sz="3200" b="1" dirty="0" smtClean="0"/>
              <a:t> </a:t>
            </a:r>
          </a:p>
          <a:p>
            <a:pPr lvl="1">
              <a:lnSpc>
                <a:spcPct val="80000"/>
              </a:lnSpc>
              <a:buFontTx/>
              <a:buNone/>
              <a:defRPr/>
            </a:pPr>
            <a:r>
              <a:rPr lang="fr-FR" sz="3200" b="1" dirty="0" smtClean="0"/>
              <a:t>	INTO [db2.mdb].s1</a:t>
            </a:r>
            <a:br>
              <a:rPr lang="fr-FR" sz="3200" b="1" dirty="0" smtClean="0"/>
            </a:br>
            <a:r>
              <a:rPr lang="fr-FR" sz="3200" b="1" dirty="0" smtClean="0"/>
              <a:t>FROM S</a:t>
            </a:r>
            <a:br>
              <a:rPr lang="fr-FR" sz="3200" b="1" dirty="0" smtClean="0"/>
            </a:br>
            <a:r>
              <a:rPr lang="fr-FR" sz="3200" b="1" dirty="0" smtClean="0"/>
              <a:t>WHERE ((</a:t>
            </a:r>
            <a:r>
              <a:rPr lang="fr-FR" sz="3200" b="1" dirty="0" err="1" smtClean="0"/>
              <a:t>S.SName</a:t>
            </a:r>
            <a:r>
              <a:rPr lang="fr-FR" sz="3200" b="1" dirty="0" smtClean="0"/>
              <a:t>&lt;&gt;'paris'));</a:t>
            </a:r>
            <a:endParaRPr lang="fr-FR" sz="4000" dirty="0" smtClean="0"/>
          </a:p>
        </p:txBody>
      </p:sp>
      <p:pic>
        <p:nvPicPr>
          <p:cNvPr id="5" name="Image 4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 autoUpdateAnimBg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9" name="Rectangle 5"/>
          <p:cNvSpPr>
            <a:spLocks noGrp="1" noChangeArrowheads="1"/>
          </p:cNvSpPr>
          <p:nvPr>
            <p:ph type="title"/>
          </p:nvPr>
        </p:nvSpPr>
        <p:spPr>
          <a:xfrm>
            <a:off x="490195" y="520063"/>
            <a:ext cx="8097624" cy="766877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Modification d’une Vue</a:t>
            </a:r>
          </a:p>
        </p:txBody>
      </p:sp>
      <p:sp>
        <p:nvSpPr>
          <p:cNvPr id="47207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58032" y="1532504"/>
            <a:ext cx="7772736" cy="4758567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On peut insérer, MAJ, supprimer de </a:t>
            </a:r>
            <a:r>
              <a:rPr lang="fr-FR" dirty="0" err="1" smtClean="0"/>
              <a:t>tuples</a:t>
            </a:r>
            <a:r>
              <a:rPr lang="fr-FR" dirty="0" smtClean="0"/>
              <a:t> dans une vue,  </a:t>
            </a:r>
            <a:r>
              <a:rPr lang="fr-FR" i="1" dirty="0" err="1" smtClean="0"/>
              <a:t>MsAccess</a:t>
            </a:r>
            <a:endParaRPr lang="fr-FR" dirty="0" smtClean="0"/>
          </a:p>
          <a:p>
            <a:pPr lvl="1">
              <a:defRPr/>
            </a:pPr>
            <a:r>
              <a:rPr lang="fr-FR" dirty="0" smtClean="0"/>
              <a:t>Toute vue incluant la clé primaire</a:t>
            </a:r>
          </a:p>
          <a:p>
            <a:pPr lvl="1">
              <a:defRPr/>
            </a:pPr>
            <a:r>
              <a:rPr lang="fr-FR" dirty="0" smtClean="0"/>
              <a:t>Notamment  comme attribut de jointure</a:t>
            </a:r>
          </a:p>
          <a:p>
            <a:pPr lvl="2">
              <a:defRPr/>
            </a:pPr>
            <a:r>
              <a:rPr lang="fr-FR" sz="2800" dirty="0" smtClean="0"/>
              <a:t>Y compris externe</a:t>
            </a:r>
          </a:p>
          <a:p>
            <a:pPr lvl="3">
              <a:defRPr/>
            </a:pPr>
            <a:r>
              <a:rPr lang="fr-FR" sz="2800" dirty="0" smtClean="0"/>
              <a:t>Lien classe – sous-classe</a:t>
            </a:r>
          </a:p>
          <a:p>
            <a:pPr>
              <a:defRPr/>
            </a:pPr>
            <a:r>
              <a:rPr lang="fr-FR" dirty="0" smtClean="0"/>
              <a:t>Il y a des restrictions et des résultats surprenants</a:t>
            </a:r>
          </a:p>
          <a:p>
            <a:pPr>
              <a:defRPr/>
            </a:pPr>
            <a:r>
              <a:rPr lang="fr-FR" dirty="0" smtClean="0"/>
              <a:t>+ dans le cours avancé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6838950" cy="698500"/>
          </a:xfrm>
        </p:spPr>
        <p:txBody>
          <a:bodyPr/>
          <a:lstStyle/>
          <a:p>
            <a:pPr>
              <a:defRPr/>
            </a:pPr>
            <a:r>
              <a:rPr lang="en-US" sz="4000" smtClean="0"/>
              <a:t>Conclusion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81600"/>
          </a:xfrm>
          <a:ln>
            <a:solidFill>
              <a:srgbClr val="00FF00"/>
            </a:solidFill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00FF00"/>
            </a:extrusionClr>
          </a:sp3d>
        </p:spPr>
        <p:txBody>
          <a:bodyPr>
            <a:flatTx/>
          </a:bodyPr>
          <a:lstStyle/>
          <a:p>
            <a:pPr indent="55563">
              <a:lnSpc>
                <a:spcPct val="280000"/>
              </a:lnSpc>
              <a:defRPr/>
            </a:pPr>
            <a:r>
              <a:rPr lang="fr-FR" dirty="0" smtClean="0"/>
              <a:t>SQL est un  langage </a:t>
            </a:r>
            <a:r>
              <a:rPr lang="fr-FR" dirty="0" err="1" smtClean="0"/>
              <a:t>assertionnel</a:t>
            </a:r>
            <a:endParaRPr lang="fr-FR" dirty="0" smtClean="0"/>
          </a:p>
          <a:p>
            <a:pPr marL="798513" lvl="1">
              <a:lnSpc>
                <a:spcPct val="70000"/>
              </a:lnSpc>
              <a:defRPr/>
            </a:pPr>
            <a:r>
              <a:rPr lang="fr-FR" sz="3200" dirty="0" smtClean="0"/>
              <a:t>Utilisant le calcul de </a:t>
            </a:r>
            <a:r>
              <a:rPr lang="fr-FR" sz="3200" dirty="0" err="1" smtClean="0"/>
              <a:t>tuple</a:t>
            </a:r>
            <a:r>
              <a:rPr lang="fr-FR" sz="3200" dirty="0" smtClean="0"/>
              <a:t> sur  les tables 1NF</a:t>
            </a:r>
          </a:p>
          <a:p>
            <a:pPr marL="798513" lvl="1">
              <a:lnSpc>
                <a:spcPct val="70000"/>
              </a:lnSpc>
              <a:defRPr/>
            </a:pPr>
            <a:r>
              <a:rPr lang="fr-FR" sz="3200" dirty="0" smtClean="0"/>
              <a:t>Offrant </a:t>
            </a:r>
          </a:p>
          <a:p>
            <a:pPr marL="1198563" lvl="2">
              <a:lnSpc>
                <a:spcPct val="70000"/>
              </a:lnSpc>
              <a:defRPr/>
            </a:pPr>
            <a:r>
              <a:rPr lang="fr-FR" sz="3200" dirty="0" smtClean="0"/>
              <a:t>Complétude relationnelle </a:t>
            </a:r>
          </a:p>
          <a:p>
            <a:pPr marL="1198563" lvl="2">
              <a:defRPr/>
            </a:pPr>
            <a:r>
              <a:rPr lang="fr-FR" sz="3200" dirty="0" smtClean="0"/>
              <a:t>Expressions de valeur et agrégats</a:t>
            </a:r>
          </a:p>
          <a:p>
            <a:pPr marL="1198563" lvl="2">
              <a:defRPr/>
            </a:pPr>
            <a:r>
              <a:rPr lang="fr-FR" sz="3200" dirty="0" smtClean="0"/>
              <a:t> Modifications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18106" y="534988"/>
            <a:ext cx="6838950" cy="643766"/>
          </a:xfrm>
        </p:spPr>
        <p:txBody>
          <a:bodyPr/>
          <a:lstStyle/>
          <a:p>
            <a:pPr>
              <a:defRPr/>
            </a:pPr>
            <a:r>
              <a:rPr lang="en-US" sz="3600" b="1" dirty="0" smtClean="0">
                <a:solidFill>
                  <a:srgbClr val="00FF00"/>
                </a:solidFill>
              </a:rPr>
              <a:t>Clause WHERE</a:t>
            </a:r>
            <a:r>
              <a:rPr lang="fr-FR" sz="3600" b="1" dirty="0" smtClean="0">
                <a:solidFill>
                  <a:srgbClr val="00FF00"/>
                </a:solidFill>
              </a:rPr>
              <a:t> : </a:t>
            </a:r>
            <a:r>
              <a:rPr lang="fr-FR" sz="3200" b="1" dirty="0" smtClean="0">
                <a:solidFill>
                  <a:srgbClr val="00FF00"/>
                </a:solidFill>
              </a:rPr>
              <a:t>Vue Globale </a:t>
            </a:r>
            <a:endParaRPr lang="en-US" sz="3200" b="1" dirty="0" smtClean="0">
              <a:solidFill>
                <a:srgbClr val="00FF0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052" y="1478437"/>
            <a:ext cx="8305800" cy="4762107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fr-FR" dirty="0" smtClean="0">
                <a:solidFill>
                  <a:srgbClr val="FAFD00"/>
                </a:solidFill>
              </a:rPr>
              <a:t>Restriction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fr-FR" dirty="0" smtClean="0">
                <a:solidFill>
                  <a:srgbClr val="00FF00"/>
                </a:solidFill>
              </a:rPr>
              <a:t>WHERE a = C ; WHERE a &lt; C …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fr-FR" dirty="0" smtClean="0">
                <a:solidFill>
                  <a:srgbClr val="00FF00"/>
                </a:solidFill>
              </a:rPr>
              <a:t>WHERE a = C1 OR (b &gt;= C2 AND c &lt;&gt; C3)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fr-FR" dirty="0" smtClean="0">
                <a:solidFill>
                  <a:srgbClr val="00FF00"/>
                </a:solidFill>
              </a:rPr>
              <a:t>WHERE a LIKE ‘l</a:t>
            </a:r>
            <a:r>
              <a:rPr lang="fr-FR" dirty="0" smtClean="0">
                <a:solidFill>
                  <a:srgbClr val="FAFD00"/>
                </a:solidFill>
              </a:rPr>
              <a:t>*</a:t>
            </a:r>
            <a:r>
              <a:rPr lang="fr-FR" dirty="0" smtClean="0">
                <a:solidFill>
                  <a:srgbClr val="00FF00"/>
                </a:solidFill>
              </a:rPr>
              <a:t>’ 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fr-FR" dirty="0" smtClean="0">
                <a:solidFill>
                  <a:srgbClr val="00FF00"/>
                </a:solidFill>
              </a:rPr>
              <a:t>WHERE a IS NULL</a:t>
            </a:r>
            <a:r>
              <a:rPr lang="fr-FR" i="1" dirty="0" smtClean="0">
                <a:solidFill>
                  <a:srgbClr val="00FF00"/>
                </a:solidFill>
              </a:rPr>
              <a:t> </a:t>
            </a:r>
          </a:p>
        </p:txBody>
      </p:sp>
      <p:pic>
        <p:nvPicPr>
          <p:cNvPr id="6" name="~PP2747.WAV">
            <a:hlinkClick r:id="" action="ppaction://media"/>
          </p:cNvPr>
          <p:cNvPicPr>
            <a:picLocks noRot="1" noChangeAspect="1"/>
          </p:cNvPicPr>
          <p:nvPr>
            <a:wavAudioFile r:embed="rId1" name="~PP2747.WAV"/>
          </p:nvPr>
        </p:nvPicPr>
        <p:blipFill>
          <a:blip r:embed="rId4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36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6838950" cy="698500"/>
          </a:xfrm>
        </p:spPr>
        <p:txBody>
          <a:bodyPr/>
          <a:lstStyle/>
          <a:p>
            <a:pPr>
              <a:defRPr/>
            </a:pPr>
            <a:r>
              <a:rPr lang="en-US" sz="4000" smtClean="0"/>
              <a:t>Conclusion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81600"/>
          </a:xfrm>
          <a:ln>
            <a:solidFill>
              <a:srgbClr val="00FF00"/>
            </a:solidFill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00FF00"/>
            </a:extrusionClr>
          </a:sp3d>
        </p:spPr>
        <p:txBody>
          <a:bodyPr>
            <a:flatTx/>
          </a:bodyPr>
          <a:lstStyle/>
          <a:p>
            <a:pPr indent="55563">
              <a:lnSpc>
                <a:spcPct val="280000"/>
              </a:lnSpc>
              <a:spcBef>
                <a:spcPts val="0"/>
              </a:spcBef>
              <a:defRPr/>
            </a:pPr>
            <a:r>
              <a:rPr lang="fr-FR" dirty="0" smtClean="0"/>
              <a:t>Il existe autant de dialectes que de </a:t>
            </a:r>
            <a:r>
              <a:rPr lang="fr-FR" dirty="0" err="1" smtClean="0"/>
              <a:t>SGBDs</a:t>
            </a:r>
            <a:endParaRPr lang="fr-FR" sz="4000" dirty="0" smtClean="0"/>
          </a:p>
          <a:p>
            <a:pPr lvl="1" indent="55563">
              <a:lnSpc>
                <a:spcPts val="200"/>
              </a:lnSpc>
              <a:spcBef>
                <a:spcPts val="0"/>
              </a:spcBef>
              <a:defRPr/>
            </a:pPr>
            <a:r>
              <a:rPr lang="fr-FR" sz="3200" dirty="0" smtClean="0"/>
              <a:t>  + le standard  SQL 3</a:t>
            </a:r>
            <a:endParaRPr lang="fr-FR" sz="2400" dirty="0" smtClean="0"/>
          </a:p>
          <a:p>
            <a:pPr indent="55563">
              <a:spcBef>
                <a:spcPts val="600"/>
              </a:spcBef>
              <a:defRPr/>
            </a:pPr>
            <a:r>
              <a:rPr lang="fr-FR" dirty="0" smtClean="0"/>
              <a:t> Aucun n'est un langage de programmation complet</a:t>
            </a:r>
          </a:p>
          <a:p>
            <a:pPr lvl="1" indent="55563">
              <a:spcBef>
                <a:spcPts val="0"/>
              </a:spcBef>
              <a:defRPr/>
            </a:pPr>
            <a:r>
              <a:rPr lang="fr-FR" dirty="0" smtClean="0"/>
              <a:t>  Pas de IF THEN… GO TO…. </a:t>
            </a:r>
          </a:p>
          <a:p>
            <a:pPr lvl="1" indent="55563">
              <a:spcBef>
                <a:spcPts val="0"/>
              </a:spcBef>
              <a:defRPr/>
            </a:pPr>
            <a:r>
              <a:rPr lang="fr-FR" dirty="0" smtClean="0"/>
              <a:t> </a:t>
            </a:r>
            <a:r>
              <a:rPr lang="fr-FR" sz="3200" dirty="0" smtClean="0"/>
              <a:t>Mais on peut grouper les commandes</a:t>
            </a:r>
            <a:endParaRPr lang="fr-FR" dirty="0" smtClean="0"/>
          </a:p>
          <a:p>
            <a:pPr lvl="2" indent="55563">
              <a:spcBef>
                <a:spcPts val="0"/>
              </a:spcBef>
              <a:defRPr/>
            </a:pPr>
            <a:r>
              <a:rPr lang="fr-FR" sz="2800" dirty="0" smtClean="0"/>
              <a:t> </a:t>
            </a:r>
            <a:r>
              <a:rPr lang="fr-FR" sz="3200" dirty="0" smtClean="0"/>
              <a:t>En  transactions &amp; procédures stockées</a:t>
            </a:r>
          </a:p>
          <a:p>
            <a:pPr lvl="1" indent="55563">
              <a:spcBef>
                <a:spcPts val="0"/>
              </a:spcBef>
              <a:defRPr/>
            </a:pPr>
            <a:r>
              <a:rPr lang="fr-FR" sz="3200" dirty="0" smtClean="0"/>
              <a:t> On peut aussi imbriquer les commandes</a:t>
            </a:r>
          </a:p>
          <a:p>
            <a:pPr lvl="2" indent="55563">
              <a:spcBef>
                <a:spcPts val="0"/>
              </a:spcBef>
              <a:defRPr/>
            </a:pPr>
            <a:r>
              <a:rPr lang="fr-FR" dirty="0" smtClean="0"/>
              <a:t> </a:t>
            </a:r>
            <a:r>
              <a:rPr lang="fr-FR" sz="3200" dirty="0" smtClean="0"/>
              <a:t>Dans VBA, C++, Java, PHP…</a:t>
            </a:r>
            <a:r>
              <a:rPr lang="fr-FR" sz="2800" dirty="0" smtClean="0"/>
              <a:t> </a:t>
            </a:r>
            <a:endParaRPr lang="fr-FR" dirty="0" smtClean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p" autoUpdateAnimBg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6838950" cy="698500"/>
          </a:xfrm>
        </p:spPr>
        <p:txBody>
          <a:bodyPr/>
          <a:lstStyle/>
          <a:p>
            <a:pPr>
              <a:defRPr/>
            </a:pPr>
            <a:r>
              <a:rPr lang="en-US" sz="4000" smtClean="0"/>
              <a:t>Conclusion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181600"/>
          </a:xfrm>
          <a:ln>
            <a:solidFill>
              <a:srgbClr val="00FF00"/>
            </a:solidFill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00FF00"/>
            </a:extrusionClr>
          </a:sp3d>
        </p:spPr>
        <p:txBody>
          <a:bodyPr>
            <a:flatTx/>
          </a:bodyPr>
          <a:lstStyle/>
          <a:p>
            <a:pPr indent="55563">
              <a:defRPr/>
            </a:pPr>
            <a:endParaRPr lang="fr-FR" dirty="0" smtClean="0"/>
          </a:p>
          <a:p>
            <a:pPr indent="55563">
              <a:defRPr/>
            </a:pPr>
            <a:r>
              <a:rPr lang="fr-FR" dirty="0" smtClean="0"/>
              <a:t> Il y a des défauts de conception et inconsistances</a:t>
            </a:r>
          </a:p>
          <a:p>
            <a:pPr indent="55563">
              <a:defRPr/>
            </a:pPr>
            <a:r>
              <a:rPr lang="fr-FR" dirty="0" smtClean="0"/>
              <a:t>Néanmoins c'est un MUST pour un informaticien aujourd'hui</a:t>
            </a:r>
          </a:p>
          <a:p>
            <a:pPr indent="55563">
              <a:defRPr/>
            </a:pPr>
            <a:r>
              <a:rPr lang="fr-FR" dirty="0" smtClean="0"/>
              <a:t>Enfin, on voit que SQL n'est pas le langage pour les usagers occasionnels !</a:t>
            </a:r>
          </a:p>
          <a:p>
            <a:pPr indent="55563">
              <a:defRPr/>
            </a:pPr>
            <a:r>
              <a:rPr lang="fr-FR" dirty="0" smtClean="0"/>
              <a:t>C'est n'est pas tout pour SQL, il y en a </a:t>
            </a:r>
            <a:br>
              <a:rPr lang="fr-FR" dirty="0" smtClean="0"/>
            </a:br>
            <a:r>
              <a:rPr lang="fr-FR" dirty="0" smtClean="0"/>
              <a:t>encore !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p" autoUpdateAnimBg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èche droite 2"/>
          <p:cNvSpPr/>
          <p:nvPr/>
        </p:nvSpPr>
        <p:spPr bwMode="auto">
          <a:xfrm>
            <a:off x="1975520" y="1874520"/>
            <a:ext cx="2784763" cy="1236520"/>
          </a:xfrm>
          <a:prstGeom prst="rightArrow">
            <a:avLst/>
          </a:prstGeom>
          <a:solidFill>
            <a:schemeClr val="tx1">
              <a:lumMod val="40000"/>
              <a:lumOff val="6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FR" sz="1600" b="1" dirty="0" smtClean="0">
                <a:solidFill>
                  <a:schemeClr val="accent1">
                    <a:lumMod val="75000"/>
                  </a:schemeClr>
                </a:solidFill>
              </a:rPr>
              <a:t>Exercices </a:t>
            </a:r>
          </a:p>
          <a:p>
            <a:r>
              <a:rPr lang="fr-FR" sz="1600" dirty="0" smtClean="0">
                <a:solidFill>
                  <a:schemeClr val="accent1">
                    <a:lumMod val="75000"/>
                  </a:schemeClr>
                </a:solidFill>
              </a:rPr>
              <a:t>Clic hors diaporama</a:t>
            </a:r>
          </a:p>
          <a:p>
            <a:r>
              <a:rPr lang="fr-FR" sz="1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sz="1600" dirty="0" smtClean="0">
                <a:solidFill>
                  <a:schemeClr val="bg2"/>
                </a:solidFill>
              </a:rPr>
              <a:t> </a:t>
            </a:r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/>
        </p:nvGraphicFramePr>
        <p:xfrm>
          <a:off x="4498587" y="2409166"/>
          <a:ext cx="1384629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354" name="Acrobat Document" showAsIcon="1" r:id="rId4" imgW="731520" imgH="708840" progId="AcroExch.Document.7">
                  <p:embed/>
                </p:oleObj>
              </mc:Choice>
              <mc:Fallback>
                <p:oleObj name="Acrobat Document" showAsIcon="1" r:id="rId4" imgW="731520" imgH="708840" progId="AcroExch.Document.7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8587" y="2409166"/>
                        <a:ext cx="1384629" cy="709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ChangeArrowheads="1"/>
          </p:cNvSpPr>
          <p:nvPr/>
        </p:nvSpPr>
        <p:spPr bwMode="auto">
          <a:xfrm rot="1080000">
            <a:off x="3124200" y="2362200"/>
            <a:ext cx="3001963" cy="205422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en-US" sz="12900" b="1">
                <a:solidFill>
                  <a:schemeClr val="tx2"/>
                </a:solidFill>
                <a:latin typeface="Script"/>
              </a:rPr>
              <a:t>FIN</a:t>
            </a:r>
          </a:p>
        </p:txBody>
      </p:sp>
    </p:spTree>
  </p:cSld>
  <p:clrMapOvr>
    <a:masterClrMapping/>
  </p:clrMapOvr>
  <p:transition spd="slow">
    <p:dissolve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18106" y="534988"/>
            <a:ext cx="6838950" cy="643766"/>
          </a:xfrm>
        </p:spPr>
        <p:txBody>
          <a:bodyPr/>
          <a:lstStyle/>
          <a:p>
            <a:pPr>
              <a:defRPr/>
            </a:pPr>
            <a:r>
              <a:rPr lang="en-US" sz="3600" b="1" dirty="0" smtClean="0">
                <a:solidFill>
                  <a:srgbClr val="00FF00"/>
                </a:solidFill>
              </a:rPr>
              <a:t>Clause WHERE</a:t>
            </a:r>
            <a:endParaRPr lang="en-US" sz="3200" b="1" dirty="0" smtClean="0">
              <a:solidFill>
                <a:srgbClr val="00FF0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052" y="1478437"/>
            <a:ext cx="8305800" cy="4762107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fr-FR" dirty="0" smtClean="0">
                <a:solidFill>
                  <a:srgbClr val="FFFF00"/>
                </a:solidFill>
              </a:rPr>
              <a:t>Jointures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fr-FR" dirty="0" smtClean="0">
                <a:solidFill>
                  <a:srgbClr val="00FF00"/>
                </a:solidFill>
              </a:rPr>
              <a:t>WHERE </a:t>
            </a:r>
            <a:r>
              <a:rPr lang="fr-FR" dirty="0" err="1" smtClean="0">
                <a:solidFill>
                  <a:srgbClr val="00FF00"/>
                </a:solidFill>
              </a:rPr>
              <a:t>R.a</a:t>
            </a:r>
            <a:r>
              <a:rPr lang="fr-FR" dirty="0" smtClean="0">
                <a:solidFill>
                  <a:srgbClr val="00FF00"/>
                </a:solidFill>
              </a:rPr>
              <a:t> = </a:t>
            </a:r>
            <a:r>
              <a:rPr lang="fr-FR" dirty="0" err="1" smtClean="0">
                <a:solidFill>
                  <a:srgbClr val="00FF00"/>
                </a:solidFill>
              </a:rPr>
              <a:t>T.a</a:t>
            </a:r>
            <a:r>
              <a:rPr lang="fr-FR" dirty="0" smtClean="0">
                <a:solidFill>
                  <a:srgbClr val="00FF00"/>
                </a:solidFill>
              </a:rPr>
              <a:t> 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fr-FR" dirty="0" smtClean="0">
                <a:solidFill>
                  <a:srgbClr val="00FF00"/>
                </a:solidFill>
              </a:rPr>
              <a:t>WHERE </a:t>
            </a:r>
            <a:r>
              <a:rPr lang="fr-FR" dirty="0" err="1" smtClean="0">
                <a:solidFill>
                  <a:srgbClr val="00FF00"/>
                </a:solidFill>
              </a:rPr>
              <a:t>R.a</a:t>
            </a:r>
            <a:r>
              <a:rPr lang="fr-FR" dirty="0" smtClean="0">
                <a:solidFill>
                  <a:srgbClr val="00FF00"/>
                </a:solidFill>
              </a:rPr>
              <a:t> &lt;&gt; </a:t>
            </a:r>
            <a:r>
              <a:rPr lang="fr-FR" dirty="0" err="1" smtClean="0">
                <a:solidFill>
                  <a:srgbClr val="00FF00"/>
                </a:solidFill>
              </a:rPr>
              <a:t>T.a</a:t>
            </a:r>
            <a:endParaRPr lang="fr-FR" dirty="0" smtClean="0">
              <a:solidFill>
                <a:srgbClr val="00FF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fr-FR" dirty="0" smtClean="0">
                <a:solidFill>
                  <a:srgbClr val="FAFD00"/>
                </a:solidFill>
              </a:rPr>
              <a:t>Listes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fr-FR" dirty="0" smtClean="0">
                <a:solidFill>
                  <a:srgbClr val="00FF00"/>
                </a:solidFill>
              </a:rPr>
              <a:t>WHERE a IN (c1, c2, c3)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endParaRPr lang="fr-FR" dirty="0" smtClean="0">
              <a:solidFill>
                <a:srgbClr val="FAFD00"/>
              </a:solidFill>
            </a:endParaRPr>
          </a:p>
        </p:txBody>
      </p:sp>
      <p:pic>
        <p:nvPicPr>
          <p:cNvPr id="5" name="~PP2293.WAV">
            <a:hlinkClick r:id="" action="ppaction://media"/>
          </p:cNvPr>
          <p:cNvPicPr>
            <a:picLocks noRot="1" noChangeAspect="1"/>
          </p:cNvPicPr>
          <p:nvPr>
            <a:wavAudioFile r:embed="rId1" name="~PP2293.WAV"/>
          </p:nvPr>
        </p:nvPicPr>
        <p:blipFill>
          <a:blip r:embed="rId4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2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18106" y="534988"/>
            <a:ext cx="6838950" cy="643766"/>
          </a:xfrm>
        </p:spPr>
        <p:txBody>
          <a:bodyPr/>
          <a:lstStyle/>
          <a:p>
            <a:pPr>
              <a:defRPr/>
            </a:pPr>
            <a:r>
              <a:rPr lang="en-US" sz="3600" b="1" dirty="0" smtClean="0">
                <a:solidFill>
                  <a:srgbClr val="00FF00"/>
                </a:solidFill>
              </a:rPr>
              <a:t>Clause WHERE</a:t>
            </a:r>
            <a:endParaRPr lang="en-US" sz="3200" b="1" dirty="0" smtClean="0">
              <a:solidFill>
                <a:srgbClr val="00FF0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052" y="1478437"/>
            <a:ext cx="8305800" cy="4762107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fr-FR" dirty="0" smtClean="0">
                <a:solidFill>
                  <a:srgbClr val="FAFD00"/>
                </a:solidFill>
              </a:rPr>
              <a:t>Mélanges booléens 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fr-FR" dirty="0" smtClean="0">
                <a:solidFill>
                  <a:srgbClr val="00FF00"/>
                </a:solidFill>
              </a:rPr>
              <a:t>WHERE a = C1 OR b &gt;= C2 AND (</a:t>
            </a:r>
            <a:r>
              <a:rPr lang="fr-FR" dirty="0" err="1" smtClean="0">
                <a:solidFill>
                  <a:srgbClr val="00FF00"/>
                </a:solidFill>
              </a:rPr>
              <a:t>R.a</a:t>
            </a:r>
            <a:r>
              <a:rPr lang="fr-FR" dirty="0" smtClean="0">
                <a:solidFill>
                  <a:srgbClr val="00FF00"/>
                </a:solidFill>
              </a:rPr>
              <a:t> = </a:t>
            </a:r>
            <a:r>
              <a:rPr lang="fr-FR" dirty="0" err="1" smtClean="0">
                <a:solidFill>
                  <a:srgbClr val="00FF00"/>
                </a:solidFill>
              </a:rPr>
              <a:t>T.a</a:t>
            </a:r>
            <a:r>
              <a:rPr lang="fr-FR" dirty="0" smtClean="0">
                <a:solidFill>
                  <a:srgbClr val="00FF00"/>
                </a:solidFill>
              </a:rPr>
              <a:t>) 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fr-FR" dirty="0" smtClean="0">
                <a:solidFill>
                  <a:srgbClr val="FAFD00"/>
                </a:solidFill>
              </a:rPr>
              <a:t>Fonctions scalaires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fr-FR" dirty="0" smtClean="0">
                <a:solidFill>
                  <a:srgbClr val="00FF00"/>
                </a:solidFill>
              </a:rPr>
              <a:t>WHERE </a:t>
            </a:r>
            <a:r>
              <a:rPr lang="fr-FR" dirty="0" err="1" smtClean="0">
                <a:solidFill>
                  <a:srgbClr val="00FF00"/>
                </a:solidFill>
              </a:rPr>
              <a:t>int</a:t>
            </a:r>
            <a:r>
              <a:rPr lang="fr-FR" dirty="0" smtClean="0">
                <a:solidFill>
                  <a:srgbClr val="00FF00"/>
                </a:solidFill>
              </a:rPr>
              <a:t>(a) = C 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fr-FR" dirty="0" smtClean="0">
                <a:solidFill>
                  <a:srgbClr val="FAFD00"/>
                </a:solidFill>
              </a:rPr>
              <a:t>Paramétrage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fr-FR" dirty="0" smtClean="0">
                <a:solidFill>
                  <a:srgbClr val="FAFD00"/>
                </a:solidFill>
              </a:rPr>
              <a:t>WHERE city = [ville SVP]</a:t>
            </a:r>
          </a:p>
        </p:txBody>
      </p:sp>
      <p:pic>
        <p:nvPicPr>
          <p:cNvPr id="4" name="~PP1123.WAV">
            <a:hlinkClick r:id="" action="ppaction://media"/>
          </p:cNvPr>
          <p:cNvPicPr>
            <a:picLocks noRot="1" noChangeAspect="1"/>
          </p:cNvPicPr>
          <p:nvPr>
            <a:wavAudioFile r:embed="rId1" name="~PP1123.WAV"/>
          </p:nvPr>
        </p:nvPicPr>
        <p:blipFill>
          <a:blip r:embed="rId4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8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18106" y="534988"/>
            <a:ext cx="6838950" cy="643766"/>
          </a:xfrm>
        </p:spPr>
        <p:txBody>
          <a:bodyPr/>
          <a:lstStyle/>
          <a:p>
            <a:pPr>
              <a:defRPr/>
            </a:pPr>
            <a:r>
              <a:rPr lang="en-US" sz="3600" b="1" dirty="0" smtClean="0">
                <a:solidFill>
                  <a:srgbClr val="00FF00"/>
                </a:solidFill>
              </a:rPr>
              <a:t>Clause WHERE</a:t>
            </a:r>
            <a:endParaRPr lang="en-US" sz="3200" b="1" dirty="0" smtClean="0">
              <a:solidFill>
                <a:srgbClr val="00FF0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052" y="1355889"/>
            <a:ext cx="8305800" cy="5233447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fr-FR" dirty="0" smtClean="0">
                <a:solidFill>
                  <a:srgbClr val="FAFD00"/>
                </a:solidFill>
              </a:rPr>
              <a:t>Expression de valeur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fr-FR" dirty="0" smtClean="0">
                <a:solidFill>
                  <a:srgbClr val="00FF00"/>
                </a:solidFill>
              </a:rPr>
              <a:t>WHERE </a:t>
            </a:r>
            <a:r>
              <a:rPr lang="fr-FR" dirty="0" err="1" smtClean="0">
                <a:solidFill>
                  <a:srgbClr val="00FF00"/>
                </a:solidFill>
              </a:rPr>
              <a:t>prixTTC</a:t>
            </a:r>
            <a:r>
              <a:rPr lang="fr-FR" dirty="0" smtClean="0">
                <a:solidFill>
                  <a:srgbClr val="00FF00"/>
                </a:solidFill>
              </a:rPr>
              <a:t> = </a:t>
            </a:r>
            <a:r>
              <a:rPr lang="fr-FR" dirty="0" err="1" smtClean="0">
                <a:solidFill>
                  <a:srgbClr val="00FF00"/>
                </a:solidFill>
              </a:rPr>
              <a:t>prixHT</a:t>
            </a:r>
            <a:r>
              <a:rPr lang="fr-FR" dirty="0" smtClean="0">
                <a:solidFill>
                  <a:srgbClr val="00FF00"/>
                </a:solidFill>
              </a:rPr>
              <a:t> * 1.2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fr-FR" dirty="0" smtClean="0">
                <a:solidFill>
                  <a:srgbClr val="FAFD00"/>
                </a:solidFill>
              </a:rPr>
              <a:t>Sous-requête à fonction d’agrégation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fr-FR" dirty="0" smtClean="0">
                <a:solidFill>
                  <a:srgbClr val="00FF00"/>
                </a:solidFill>
              </a:rPr>
              <a:t>WHERE a = (Select max(a) </a:t>
            </a:r>
            <a:r>
              <a:rPr lang="fr-FR" dirty="0" err="1" smtClean="0">
                <a:solidFill>
                  <a:srgbClr val="00FF00"/>
                </a:solidFill>
              </a:rPr>
              <a:t>From</a:t>
            </a:r>
            <a:r>
              <a:rPr lang="fr-FR" dirty="0" smtClean="0">
                <a:solidFill>
                  <a:srgbClr val="00FF00"/>
                </a:solidFill>
              </a:rPr>
              <a:t> R WHERE…)</a:t>
            </a:r>
          </a:p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fr-FR" dirty="0" smtClean="0">
                <a:solidFill>
                  <a:srgbClr val="FAFD00"/>
                </a:solidFill>
              </a:rPr>
              <a:t>Sous-requête à quantificateur 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fr-FR" dirty="0" smtClean="0">
                <a:solidFill>
                  <a:srgbClr val="00FF00"/>
                </a:solidFill>
              </a:rPr>
              <a:t>WHERE EXISTS (SELECT * FROM … WHERE …)</a:t>
            </a:r>
          </a:p>
        </p:txBody>
      </p:sp>
      <p:pic>
        <p:nvPicPr>
          <p:cNvPr id="6" name="~PP1762.WAV">
            <a:hlinkClick r:id="" action="ppaction://media"/>
          </p:cNvPr>
          <p:cNvPicPr>
            <a:picLocks noRot="1" noChangeAspect="1"/>
          </p:cNvPicPr>
          <p:nvPr>
            <a:wavAudioFile r:embed="rId1" name="~PP1762.WAV"/>
          </p:nvPr>
        </p:nvPicPr>
        <p:blipFill>
          <a:blip r:embed="rId4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5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8136" y="749060"/>
            <a:ext cx="7617123" cy="1320874"/>
          </a:xfrm>
          <a:effectLst/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flatTx/>
          </a:bodyPr>
          <a:lstStyle/>
          <a:p>
            <a:pPr>
              <a:defRPr/>
            </a:pPr>
            <a:r>
              <a:rPr lang="fr-FR" sz="4000" dirty="0" smtClean="0">
                <a:solidFill>
                  <a:srgbClr val="FAFD00"/>
                </a:solidFill>
              </a:rPr>
              <a:t>Manipulation de</a:t>
            </a:r>
            <a:br>
              <a:rPr lang="fr-FR" sz="4000" dirty="0" smtClean="0">
                <a:solidFill>
                  <a:srgbClr val="FAFD00"/>
                </a:solidFill>
              </a:rPr>
            </a:br>
            <a:r>
              <a:rPr lang="fr-FR" sz="4000" dirty="0" smtClean="0">
                <a:solidFill>
                  <a:srgbClr val="FAFD00"/>
                </a:solidFill>
              </a:rPr>
              <a:t>Données Relationnelles</a:t>
            </a:r>
            <a:endParaRPr lang="en-US" sz="4000" dirty="0" smtClean="0">
              <a:solidFill>
                <a:srgbClr val="FAFD00"/>
              </a:solidFill>
            </a:endParaRPr>
          </a:p>
        </p:txBody>
      </p:sp>
      <p:sp>
        <p:nvSpPr>
          <p:cNvPr id="8" name="Sous-titre 7"/>
          <p:cNvSpPr>
            <a:spLocks noGrp="1"/>
          </p:cNvSpPr>
          <p:nvPr>
            <p:ph type="subTitle" idx="1"/>
          </p:nvPr>
        </p:nvSpPr>
        <p:spPr>
          <a:xfrm>
            <a:off x="1095554" y="2376577"/>
            <a:ext cx="5184476" cy="3843068"/>
          </a:xfrm>
        </p:spPr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fr-FR" dirty="0" smtClean="0"/>
              <a:t> Deux langages dominants</a:t>
            </a:r>
          </a:p>
          <a:p>
            <a:pPr lvl="1" algn="l">
              <a:buFont typeface="Arial" pitchFamily="34" charset="0"/>
              <a:buChar char="•"/>
            </a:pPr>
            <a:r>
              <a:rPr lang="fr-FR" dirty="0" smtClean="0"/>
              <a:t> SQL</a:t>
            </a:r>
          </a:p>
          <a:p>
            <a:pPr lvl="2" algn="l">
              <a:buFont typeface="Arial" pitchFamily="34" charset="0"/>
              <a:buChar char="•"/>
            </a:pPr>
            <a:r>
              <a:rPr lang="fr-FR" dirty="0" smtClean="0"/>
              <a:t> Interface de commande</a:t>
            </a:r>
          </a:p>
          <a:p>
            <a:pPr lvl="2" algn="l">
              <a:buFont typeface="Arial" pitchFamily="34" charset="0"/>
              <a:buChar char="•"/>
            </a:pPr>
            <a:r>
              <a:rPr lang="fr-FR" dirty="0" smtClean="0"/>
              <a:t> Calcul de </a:t>
            </a:r>
            <a:r>
              <a:rPr lang="fr-FR" dirty="0" err="1" smtClean="0"/>
              <a:t>tuple</a:t>
            </a:r>
            <a:r>
              <a:rPr lang="fr-FR" dirty="0" smtClean="0"/>
              <a:t> </a:t>
            </a:r>
          </a:p>
          <a:p>
            <a:pPr lvl="1" algn="l">
              <a:buFont typeface="Arial" pitchFamily="34" charset="0"/>
              <a:buChar char="•"/>
            </a:pPr>
            <a:r>
              <a:rPr lang="fr-FR" dirty="0" smtClean="0"/>
              <a:t> QBE</a:t>
            </a:r>
          </a:p>
          <a:p>
            <a:pPr lvl="2" algn="l">
              <a:buFont typeface="Arial" pitchFamily="34" charset="0"/>
              <a:buChar char="•"/>
            </a:pPr>
            <a:r>
              <a:rPr lang="fr-FR" dirty="0" smtClean="0"/>
              <a:t> Interface interactive graphique</a:t>
            </a:r>
          </a:p>
          <a:p>
            <a:pPr lvl="2" algn="l">
              <a:buFont typeface="Arial" pitchFamily="34" charset="0"/>
              <a:buChar char="•"/>
            </a:pPr>
            <a:r>
              <a:rPr lang="fr-FR" dirty="0" smtClean="0"/>
              <a:t> Calcul de domaine</a:t>
            </a:r>
            <a:endParaRPr lang="fr-FR" dirty="0"/>
          </a:p>
        </p:txBody>
      </p:sp>
      <p:pic>
        <p:nvPicPr>
          <p:cNvPr id="9" name="Image 8" descr="DSC0406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563" y="2711354"/>
            <a:ext cx="2271542" cy="305971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18106" y="534988"/>
            <a:ext cx="6838950" cy="643766"/>
          </a:xfrm>
        </p:spPr>
        <p:txBody>
          <a:bodyPr/>
          <a:lstStyle/>
          <a:p>
            <a:pPr>
              <a:defRPr/>
            </a:pPr>
            <a:r>
              <a:rPr lang="en-US" sz="3600" b="1" dirty="0" smtClean="0">
                <a:solidFill>
                  <a:srgbClr val="00FF00"/>
                </a:solidFill>
              </a:rPr>
              <a:t>Clause WHERE</a:t>
            </a:r>
            <a:endParaRPr lang="en-US" sz="3200" b="1" dirty="0" smtClean="0">
              <a:solidFill>
                <a:srgbClr val="00FF00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052" y="1355889"/>
            <a:ext cx="8305800" cy="5233447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fr-FR" dirty="0" smtClean="0">
                <a:solidFill>
                  <a:srgbClr val="FAFD00"/>
                </a:solidFill>
              </a:rPr>
              <a:t>Quantification universelle</a:t>
            </a:r>
          </a:p>
          <a:p>
            <a:pPr lvl="1">
              <a:lnSpc>
                <a:spcPct val="90000"/>
              </a:lnSpc>
              <a:spcAft>
                <a:spcPts val="600"/>
              </a:spcAft>
              <a:defRPr/>
            </a:pPr>
            <a:r>
              <a:rPr lang="fr-FR" sz="3200" dirty="0" smtClean="0">
                <a:solidFill>
                  <a:srgbClr val="FAFD00"/>
                </a:solidFill>
              </a:rPr>
              <a:t>Division Relationnelle</a:t>
            </a:r>
          </a:p>
          <a:p>
            <a:pPr lvl="1">
              <a:lnSpc>
                <a:spcPct val="90000"/>
              </a:lnSpc>
              <a:spcAft>
                <a:spcPts val="600"/>
              </a:spcAft>
              <a:defRPr/>
            </a:pPr>
            <a:endParaRPr lang="fr-FR" dirty="0" smtClean="0">
              <a:solidFill>
                <a:srgbClr val="FAFD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fr-FR" dirty="0" smtClean="0">
                <a:solidFill>
                  <a:srgbClr val="FAFD00"/>
                </a:solidFill>
              </a:rPr>
              <a:t>	WHERE NOT EXISTS 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fr-FR" dirty="0" smtClean="0">
                <a:solidFill>
                  <a:srgbClr val="FAFD00"/>
                </a:solidFill>
              </a:rPr>
              <a:t>	(SELECT * FROM … WHERE 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fr-FR" dirty="0" smtClean="0">
                <a:solidFill>
                  <a:srgbClr val="FAFD00"/>
                </a:solidFill>
              </a:rPr>
              <a:t>		NOT EXISTS  </a:t>
            </a:r>
          </a:p>
          <a:p>
            <a:pPr>
              <a:lnSpc>
                <a:spcPct val="90000"/>
              </a:lnSpc>
              <a:spcAft>
                <a:spcPts val="600"/>
              </a:spcAft>
              <a:buNone/>
              <a:defRPr/>
            </a:pPr>
            <a:r>
              <a:rPr lang="fr-FR" dirty="0" smtClean="0">
                <a:solidFill>
                  <a:srgbClr val="FAFD00"/>
                </a:solidFill>
              </a:rPr>
              <a:t>		(SELECT * FROM … WHERE… ))) ;</a:t>
            </a:r>
          </a:p>
        </p:txBody>
      </p:sp>
      <p:pic>
        <p:nvPicPr>
          <p:cNvPr id="4" name="~PP100.WAV">
            <a:hlinkClick r:id="" action="ppaction://media"/>
          </p:cNvPr>
          <p:cNvPicPr>
            <a:picLocks noRot="1" noChangeAspect="1"/>
          </p:cNvPicPr>
          <p:nvPr>
            <a:wavAudioFile r:embed="rId1" name="~PP100.WAV"/>
          </p:nvPr>
        </p:nvPicPr>
        <p:blipFill>
          <a:blip r:embed="rId4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8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2525" y="581025"/>
            <a:ext cx="6838950" cy="766877"/>
          </a:xfrm>
        </p:spPr>
        <p:txBody>
          <a:bodyPr/>
          <a:lstStyle/>
          <a:p>
            <a:r>
              <a:rPr lang="en-US" dirty="0" err="1" smtClean="0"/>
              <a:t>MsAccess</a:t>
            </a:r>
            <a:r>
              <a:rPr lang="en-US" dirty="0" smtClean="0"/>
              <a:t> </a:t>
            </a:r>
            <a:r>
              <a:rPr lang="en-US" dirty="0" err="1" smtClean="0"/>
              <a:t>Commande</a:t>
            </a:r>
            <a:r>
              <a:rPr lang="en-US" dirty="0" smtClean="0"/>
              <a:t> </a:t>
            </a:r>
            <a:r>
              <a:rPr lang="fr-FR" dirty="0" smtClean="0">
                <a:solidFill>
                  <a:srgbClr val="00FF00"/>
                </a:solidFill>
              </a:rPr>
              <a:t>Select</a:t>
            </a:r>
            <a:endParaRPr lang="fr-FR" dirty="0">
              <a:solidFill>
                <a:srgbClr val="00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0306" y="1649083"/>
            <a:ext cx="7772400" cy="723181"/>
          </a:xfrm>
        </p:spPr>
        <p:txBody>
          <a:bodyPr/>
          <a:lstStyle/>
          <a:p>
            <a:r>
              <a:rPr lang="fr-FR" dirty="0" smtClean="0"/>
              <a:t>Pour formuler la requête  Select de SQL en  mode interactif on passe par QBE :</a:t>
            </a:r>
          </a:p>
          <a:p>
            <a:r>
              <a:rPr lang="fr-FR" dirty="0" smtClean="0"/>
              <a:t>On clique sur l’onglet « Créer » du ruban Accueil</a:t>
            </a:r>
          </a:p>
          <a:p>
            <a:r>
              <a:rPr lang="fr-FR" dirty="0" smtClean="0"/>
              <a:t>Puis, sur le bouton « Création de requête »</a:t>
            </a:r>
          </a:p>
          <a:p>
            <a:r>
              <a:rPr lang="fr-FR" dirty="0" smtClean="0"/>
              <a:t>Puis sur le bouton « Fermer » de la fenêtre Afficher la table</a:t>
            </a:r>
          </a:p>
          <a:p>
            <a:r>
              <a:rPr lang="fr-FR" dirty="0" smtClean="0"/>
              <a:t>Enfin sur le bouton SQL</a:t>
            </a:r>
          </a:p>
          <a:p>
            <a:endParaRPr lang="fr-FR" dirty="0" smtClean="0"/>
          </a:p>
        </p:txBody>
      </p:sp>
      <p:pic>
        <p:nvPicPr>
          <p:cNvPr id="6" name="~PP3622.WAV">
            <a:hlinkClick r:id="" action="ppaction://media"/>
          </p:cNvPr>
          <p:cNvPicPr>
            <a:picLocks noRot="1" noChangeAspect="1"/>
          </p:cNvPicPr>
          <p:nvPr>
            <a:wavAudioFile r:embed="rId1" name="~PP3622.WAV"/>
          </p:nvPr>
        </p:nvPicPr>
        <p:blipFill>
          <a:blip r:embed="rId4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9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2525" y="581025"/>
            <a:ext cx="6838950" cy="766877"/>
          </a:xfrm>
        </p:spPr>
        <p:txBody>
          <a:bodyPr/>
          <a:lstStyle/>
          <a:p>
            <a:r>
              <a:rPr lang="en-US" dirty="0" err="1" smtClean="0"/>
              <a:t>MsAccess</a:t>
            </a:r>
            <a:r>
              <a:rPr lang="en-US" dirty="0" smtClean="0"/>
              <a:t> </a:t>
            </a:r>
            <a:r>
              <a:rPr lang="fr-FR" dirty="0" smtClean="0">
                <a:solidFill>
                  <a:srgbClr val="00FF00"/>
                </a:solidFill>
              </a:rPr>
              <a:t>Select</a:t>
            </a:r>
            <a:endParaRPr lang="fr-FR" dirty="0">
              <a:solidFill>
                <a:srgbClr val="00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0306" y="1649083"/>
            <a:ext cx="7772400" cy="723181"/>
          </a:xfrm>
        </p:spPr>
        <p:txBody>
          <a:bodyPr/>
          <a:lstStyle/>
          <a:p>
            <a:r>
              <a:rPr lang="fr-FR" dirty="0" smtClean="0"/>
              <a:t>Alors on voit la commande SELECT </a:t>
            </a:r>
          </a:p>
          <a:p>
            <a:pPr lvl="1"/>
            <a:r>
              <a:rPr lang="fr-FR" dirty="0" smtClean="0"/>
              <a:t>A compléter</a:t>
            </a:r>
          </a:p>
          <a:p>
            <a:r>
              <a:rPr lang="fr-FR" dirty="0" smtClean="0"/>
              <a:t>Le tout est la méthode basique</a:t>
            </a:r>
          </a:p>
          <a:p>
            <a:r>
              <a:rPr lang="fr-FR" dirty="0" smtClean="0"/>
              <a:t>Après quelque temps on fait le max en mode création (QBE)</a:t>
            </a:r>
          </a:p>
          <a:p>
            <a:pPr lvl="1"/>
            <a:r>
              <a:rPr lang="fr-FR" dirty="0" smtClean="0"/>
              <a:t>Voir le cours sur QBE</a:t>
            </a:r>
          </a:p>
          <a:p>
            <a:r>
              <a:rPr lang="fr-FR" dirty="0" smtClean="0"/>
              <a:t>Puis on passe en mode SQL </a:t>
            </a:r>
          </a:p>
          <a:p>
            <a:r>
              <a:rPr lang="fr-FR" dirty="0" smtClean="0"/>
              <a:t>On complète</a:t>
            </a:r>
            <a:endParaRPr lang="fr-FR" dirty="0"/>
          </a:p>
        </p:txBody>
      </p:sp>
      <p:pic>
        <p:nvPicPr>
          <p:cNvPr id="5" name="~PP2307.WAV">
            <a:hlinkClick r:id="" action="ppaction://media"/>
          </p:cNvPr>
          <p:cNvPicPr>
            <a:picLocks noRot="1" noChangeAspect="1"/>
          </p:cNvPicPr>
          <p:nvPr>
            <a:wavAudioFile r:embed="rId1" name="~PP2307.WAV"/>
          </p:nvPr>
        </p:nvPicPr>
        <p:blipFill>
          <a:blip r:embed="rId4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2525" y="581025"/>
            <a:ext cx="6838950" cy="766877"/>
          </a:xfrm>
        </p:spPr>
        <p:txBody>
          <a:bodyPr/>
          <a:lstStyle/>
          <a:p>
            <a:r>
              <a:rPr lang="en-US" dirty="0" err="1" smtClean="0"/>
              <a:t>MsAccess</a:t>
            </a:r>
            <a:r>
              <a:rPr lang="en-US" dirty="0" smtClean="0"/>
              <a:t> </a:t>
            </a:r>
            <a:r>
              <a:rPr lang="fr-FR" dirty="0" smtClean="0">
                <a:solidFill>
                  <a:srgbClr val="00FF00"/>
                </a:solidFill>
              </a:rPr>
              <a:t>Select</a:t>
            </a:r>
            <a:endParaRPr lang="fr-FR" dirty="0"/>
          </a:p>
        </p:txBody>
      </p:sp>
      <p:pic>
        <p:nvPicPr>
          <p:cNvPr id="4" name="Image 3" descr="SQL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053" y="1606310"/>
            <a:ext cx="7010400" cy="1050626"/>
          </a:xfrm>
          <a:prstGeom prst="rect">
            <a:avLst/>
          </a:prstGeom>
        </p:spPr>
      </p:pic>
      <p:pic>
        <p:nvPicPr>
          <p:cNvPr id="5" name="Image 4" descr="sql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675" y="2831621"/>
            <a:ext cx="7453222" cy="1143000"/>
          </a:xfrm>
          <a:prstGeom prst="rect">
            <a:avLst/>
          </a:prstGeom>
        </p:spPr>
      </p:pic>
      <p:pic>
        <p:nvPicPr>
          <p:cNvPr id="7" name="Image 6" descr="SQL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9220" y="4634973"/>
            <a:ext cx="5008568" cy="1280160"/>
          </a:xfrm>
          <a:prstGeom prst="rect">
            <a:avLst/>
          </a:prstGeom>
        </p:spPr>
      </p:pic>
      <p:pic>
        <p:nvPicPr>
          <p:cNvPr id="8" name="Image 7" descr="SQL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268" y="4193804"/>
            <a:ext cx="2036217" cy="205172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60717" y="1897811"/>
            <a:ext cx="414068" cy="46166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</a:t>
            </a:r>
            <a:endParaRPr lang="fr-F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66468" y="3059501"/>
            <a:ext cx="414068" cy="46166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endParaRPr lang="fr-F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531962" y="4586377"/>
            <a:ext cx="414068" cy="46166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</a:t>
            </a:r>
            <a:endParaRPr lang="fr-F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137139" y="5052204"/>
            <a:ext cx="414068" cy="46166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4</a:t>
            </a:r>
            <a:endParaRPr lang="fr-F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" name="~PP2166.WAV">
            <a:hlinkClick r:id="" action="ppaction://media"/>
          </p:cNvPr>
          <p:cNvPicPr>
            <a:picLocks noRot="1" noChangeAspect="1"/>
          </p:cNvPicPr>
          <p:nvPr>
            <a:wavAudioFile r:embed="rId1" name="~PP2166.WAV"/>
          </p:nvPr>
        </p:nvPicPr>
        <p:blipFill>
          <a:blip r:embed="rId8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6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33475" y="0"/>
            <a:ext cx="6838950" cy="766877"/>
          </a:xfrm>
        </p:spPr>
        <p:txBody>
          <a:bodyPr/>
          <a:lstStyle/>
          <a:p>
            <a:r>
              <a:rPr lang="en-US" dirty="0" err="1" smtClean="0"/>
              <a:t>MsAccess</a:t>
            </a:r>
            <a:r>
              <a:rPr lang="en-US" dirty="0" smtClean="0"/>
              <a:t> </a:t>
            </a:r>
            <a:r>
              <a:rPr lang="fr-FR" dirty="0" smtClean="0">
                <a:solidFill>
                  <a:srgbClr val="00FF00"/>
                </a:solidFill>
              </a:rPr>
              <a:t>Select</a:t>
            </a:r>
            <a:endParaRPr lang="fr-FR" dirty="0">
              <a:solidFill>
                <a:srgbClr val="00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53730" y="965836"/>
            <a:ext cx="7772400" cy="723181"/>
          </a:xfrm>
        </p:spPr>
        <p:txBody>
          <a:bodyPr/>
          <a:lstStyle/>
          <a:p>
            <a:r>
              <a:rPr lang="fr-FR" dirty="0" smtClean="0"/>
              <a:t>Une fois la requête SQL formulée il peut être utile sous </a:t>
            </a:r>
            <a:r>
              <a:rPr lang="fr-FR" dirty="0" err="1" smtClean="0"/>
              <a:t>MsAccess</a:t>
            </a:r>
            <a:r>
              <a:rPr lang="fr-FR" dirty="0" smtClean="0"/>
              <a:t> de repasser en vue QBE </a:t>
            </a:r>
          </a:p>
          <a:p>
            <a:pPr lvl="1"/>
            <a:r>
              <a:rPr lang="fr-FR" dirty="0" smtClean="0"/>
              <a:t>Mode Création</a:t>
            </a:r>
          </a:p>
          <a:p>
            <a:r>
              <a:rPr lang="fr-FR" dirty="0" smtClean="0"/>
              <a:t>On peut définir alors des propriétés inaccessible en mode SQL</a:t>
            </a:r>
          </a:p>
          <a:p>
            <a:pPr lvl="1"/>
            <a:r>
              <a:rPr lang="fr-FR" dirty="0" smtClean="0"/>
              <a:t>Formatage des attributs ,</a:t>
            </a:r>
            <a:r>
              <a:rPr lang="fr-FR" i="1" dirty="0" smtClean="0"/>
              <a:t>hérité</a:t>
            </a:r>
            <a:r>
              <a:rPr lang="fr-FR" dirty="0" smtClean="0"/>
              <a:t> par les requêtes</a:t>
            </a:r>
          </a:p>
          <a:p>
            <a:pPr lvl="2"/>
            <a:r>
              <a:rPr lang="fr-FR" dirty="0" smtClean="0"/>
              <a:t>Présentation avec %, ou a avec €….</a:t>
            </a:r>
          </a:p>
          <a:p>
            <a:pPr lvl="1"/>
            <a:r>
              <a:rPr lang="fr-FR" dirty="0" smtClean="0"/>
              <a:t>Masques de saisie</a:t>
            </a:r>
          </a:p>
          <a:p>
            <a:pPr lvl="1"/>
            <a:r>
              <a:rPr lang="fr-FR" dirty="0" smtClean="0"/>
              <a:t>Résultat en forme graphique par défaut</a:t>
            </a:r>
          </a:p>
          <a:p>
            <a:pPr lvl="1"/>
            <a:r>
              <a:rPr lang="fr-FR" dirty="0" smtClean="0"/>
              <a:t>…</a:t>
            </a:r>
            <a:endParaRPr lang="fr-FR" dirty="0"/>
          </a:p>
        </p:txBody>
      </p:sp>
      <p:pic>
        <p:nvPicPr>
          <p:cNvPr id="4" name="~PP603.WAV">
            <a:hlinkClick r:id="" action="ppaction://media"/>
          </p:cNvPr>
          <p:cNvPicPr>
            <a:picLocks noRot="1" noChangeAspect="1"/>
          </p:cNvPicPr>
          <p:nvPr>
            <a:wavAudioFile r:embed="rId1" name="~PP603.WAV"/>
          </p:nvPr>
        </p:nvPicPr>
        <p:blipFill>
          <a:blip r:embed="rId4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7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6325" y="641350"/>
            <a:ext cx="7380288" cy="698500"/>
          </a:xfrm>
        </p:spPr>
        <p:txBody>
          <a:bodyPr/>
          <a:lstStyle/>
          <a:p>
            <a:pPr>
              <a:defRPr/>
            </a:pPr>
            <a:r>
              <a:rPr lang="fr-FR" sz="4000" smtClean="0"/>
              <a:t>Interrogations (vraiment) simples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888" y="1752600"/>
            <a:ext cx="7848600" cy="971550"/>
          </a:xfrm>
        </p:spPr>
        <p:txBody>
          <a:bodyPr/>
          <a:lstStyle/>
          <a:p>
            <a:pPr>
              <a:defRPr/>
            </a:pPr>
            <a:r>
              <a:rPr lang="fr-FR" sz="2400" b="1" dirty="0" smtClean="0"/>
              <a:t>Projections d'une table sur certains attributs:</a:t>
            </a:r>
          </a:p>
          <a:p>
            <a:pPr>
              <a:buFont typeface="Monotype Sorts" pitchFamily="2" charset="2"/>
              <a:buNone/>
              <a:defRPr/>
            </a:pPr>
            <a:r>
              <a:rPr lang="fr-FR" sz="2400" b="1" dirty="0" smtClean="0"/>
              <a:t>SELECT </a:t>
            </a:r>
            <a:r>
              <a:rPr lang="fr-FR" sz="2400" b="1" dirty="0" smtClean="0">
                <a:solidFill>
                  <a:srgbClr val="00FF00"/>
                </a:solidFill>
              </a:rPr>
              <a:t>[</a:t>
            </a:r>
            <a:r>
              <a:rPr lang="fr-FR" sz="2400" b="1" dirty="0" smtClean="0"/>
              <a:t>S#</a:t>
            </a:r>
            <a:r>
              <a:rPr lang="fr-FR" sz="2400" b="1" dirty="0" smtClean="0">
                <a:solidFill>
                  <a:srgbClr val="00FF00"/>
                </a:solidFill>
              </a:rPr>
              <a:t>]</a:t>
            </a:r>
            <a:r>
              <a:rPr lang="fr-FR" sz="2400" b="1" dirty="0" smtClean="0"/>
              <a:t>  FROM S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endParaRPr lang="fr-FR" dirty="0" smtClean="0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5319713" y="2927350"/>
            <a:ext cx="2325687" cy="16129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fr-FR" sz="2000">
                <a:solidFill>
                  <a:schemeClr val="accent1"/>
                </a:solidFill>
              </a:rPr>
              <a:t>Combien de lignes </a:t>
            </a:r>
          </a:p>
          <a:p>
            <a:r>
              <a:rPr lang="fr-FR" sz="2000">
                <a:solidFill>
                  <a:schemeClr val="accent1"/>
                </a:solidFill>
              </a:rPr>
              <a:t>de programmation</a:t>
            </a:r>
          </a:p>
          <a:p>
            <a:r>
              <a:rPr lang="fr-FR" sz="2000">
                <a:solidFill>
                  <a:schemeClr val="accent1"/>
                </a:solidFill>
              </a:rPr>
              <a:t>faudrait-il pour cette </a:t>
            </a:r>
          </a:p>
          <a:p>
            <a:r>
              <a:rPr lang="fr-FR" sz="2000">
                <a:solidFill>
                  <a:schemeClr val="accent1"/>
                </a:solidFill>
              </a:rPr>
              <a:t>requête en Cobol ?</a:t>
            </a:r>
          </a:p>
          <a:p>
            <a:r>
              <a:rPr lang="fr-FR" sz="2000">
                <a:solidFill>
                  <a:schemeClr val="accent1"/>
                </a:solidFill>
              </a:rPr>
              <a:t>  </a:t>
            </a:r>
            <a:r>
              <a:rPr lang="fr-FR" sz="2000" b="1">
                <a:solidFill>
                  <a:schemeClr val="accent1"/>
                </a:solidFill>
              </a:rPr>
              <a:t>20 ? </a:t>
            </a:r>
            <a:r>
              <a:rPr lang="fr-FR" sz="2000" b="1"/>
              <a:t>50 </a:t>
            </a:r>
            <a:r>
              <a:rPr lang="fr-FR" sz="2000" b="1">
                <a:solidFill>
                  <a:schemeClr val="accent1"/>
                </a:solidFill>
              </a:rPr>
              <a:t>? </a:t>
            </a:r>
            <a:r>
              <a:rPr lang="fr-FR" sz="2000" b="1">
                <a:solidFill>
                  <a:schemeClr val="tx1"/>
                </a:solidFill>
              </a:rPr>
              <a:t>100</a:t>
            </a:r>
            <a:r>
              <a:rPr lang="fr-FR" sz="2000" b="1">
                <a:solidFill>
                  <a:schemeClr val="accent1"/>
                </a:solidFill>
              </a:rPr>
              <a:t> ?</a:t>
            </a:r>
          </a:p>
        </p:txBody>
      </p:sp>
      <p:sp>
        <p:nvSpPr>
          <p:cNvPr id="29702" name="Oval 6"/>
          <p:cNvSpPr>
            <a:spLocks noChangeArrowheads="1"/>
          </p:cNvSpPr>
          <p:nvPr/>
        </p:nvSpPr>
        <p:spPr bwMode="auto">
          <a:xfrm>
            <a:off x="4730750" y="2673350"/>
            <a:ext cx="3263900" cy="2044700"/>
          </a:xfrm>
          <a:prstGeom prst="ellips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29703" name="Object 7">
            <a:hlinkClick r:id="" action="ppaction://ole?verb=0"/>
          </p:cNvPr>
          <p:cNvGraphicFramePr>
            <a:graphicFrameLocks/>
          </p:cNvGraphicFramePr>
          <p:nvPr/>
        </p:nvGraphicFramePr>
        <p:xfrm>
          <a:off x="4057650" y="3621088"/>
          <a:ext cx="866775" cy="170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9" name="Windows Draw Drawing" r:id="rId6" imgW="876240" imgH="1717560" progId="">
                  <p:embed/>
                </p:oleObj>
              </mc:Choice>
              <mc:Fallback>
                <p:oleObj name="Windows Draw Drawing" r:id="rId6" imgW="876240" imgH="1717560" progId="">
                  <p:embed/>
                  <p:pic>
                    <p:nvPicPr>
                      <p:cNvPr id="0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7650" y="3621088"/>
                        <a:ext cx="866775" cy="1708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2265363" y="3302000"/>
            <a:ext cx="1236662" cy="406400"/>
          </a:xfrm>
          <a:prstGeom prst="rect">
            <a:avLst/>
          </a:prstGeom>
          <a:solidFill>
            <a:schemeClr val="folHlink"/>
          </a:solidFill>
          <a:ln w="12699">
            <a:solidFill>
              <a:schemeClr val="tx2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fr-FR" sz="2000">
                <a:solidFill>
                  <a:srgbClr val="00FF00"/>
                </a:solidFill>
              </a:rPr>
              <a:t>MsAccess</a:t>
            </a: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 rot="-8400000">
            <a:off x="2597150" y="2825750"/>
            <a:ext cx="520700" cy="215900"/>
          </a:xfrm>
          <a:prstGeom prst="rightArrow">
            <a:avLst>
              <a:gd name="adj1" fmla="val 50000"/>
              <a:gd name="adj2" fmla="val 120599"/>
            </a:avLst>
          </a:prstGeom>
          <a:solidFill>
            <a:srgbClr val="00FF00"/>
          </a:solidFill>
          <a:ln w="126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1000125" y="3043238"/>
            <a:ext cx="671513" cy="232092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S#</a:t>
            </a:r>
          </a:p>
          <a:p>
            <a:r>
              <a:rPr lang="en-US">
                <a:solidFill>
                  <a:schemeClr val="tx1"/>
                </a:solidFill>
              </a:rPr>
              <a:t>s1</a:t>
            </a:r>
          </a:p>
          <a:p>
            <a:r>
              <a:rPr lang="en-US">
                <a:solidFill>
                  <a:schemeClr val="tx1"/>
                </a:solidFill>
              </a:rPr>
              <a:t>s2</a:t>
            </a:r>
          </a:p>
          <a:p>
            <a:r>
              <a:rPr lang="en-US">
                <a:solidFill>
                  <a:schemeClr val="tx1"/>
                </a:solidFill>
              </a:rPr>
              <a:t>s3</a:t>
            </a:r>
          </a:p>
          <a:p>
            <a:r>
              <a:rPr lang="en-US">
                <a:solidFill>
                  <a:schemeClr val="tx1"/>
                </a:solidFill>
              </a:rPr>
              <a:t>s4</a:t>
            </a:r>
          </a:p>
          <a:p>
            <a:r>
              <a:rPr lang="en-US">
                <a:solidFill>
                  <a:schemeClr val="tx1"/>
                </a:solidFill>
              </a:rPr>
              <a:t>s5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928688" y="5514975"/>
            <a:ext cx="7543800" cy="82232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17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r>
              <a:rPr lang="fr-FR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L'ordre de présentation est fixé par le SGBD et peut changer dans le temps</a:t>
            </a:r>
            <a:endParaRPr lang="fr-FR"/>
          </a:p>
        </p:txBody>
      </p:sp>
      <p:pic>
        <p:nvPicPr>
          <p:cNvPr id="11" name="~PP484.WAV">
            <a:hlinkClick r:id="" action="ppaction://media"/>
          </p:cNvPr>
          <p:cNvPicPr>
            <a:picLocks noRot="1" noChangeAspect="1"/>
          </p:cNvPicPr>
          <p:nvPr>
            <a:wavAudioFile r:embed="rId3" name="~PP484.WAV"/>
          </p:nvPr>
        </p:nvPicPr>
        <p:blipFill>
          <a:blip r:embed="rId8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115000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5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9699" grpId="0" build="p" autoUpdateAnimBg="0"/>
      <p:bldP spid="29701" grpId="0" autoUpdateAnimBg="0"/>
      <p:bldP spid="29702" grpId="0" animBg="1"/>
      <p:bldP spid="29704" grpId="0" animBg="1" autoUpdateAnimBg="0"/>
      <p:bldP spid="29705" grpId="0" animBg="1"/>
      <p:bldP spid="29706" grpId="0" animBg="1" autoUpdateAnimBg="0"/>
      <p:bldP spid="29707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946150"/>
            <a:ext cx="6838950" cy="69850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Projection avec </a:t>
            </a:r>
            <a:r>
              <a:rPr lang="en-US" sz="4000" dirty="0" err="1" smtClean="0"/>
              <a:t>duplicata</a:t>
            </a:r>
            <a:endParaRPr lang="en-US" sz="4000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975" y="2066925"/>
            <a:ext cx="7058025" cy="657225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en-US" sz="2800" b="1" smtClean="0"/>
              <a:t>SELECT CITY FROM S;</a:t>
            </a:r>
          </a:p>
          <a:p>
            <a:pPr>
              <a:buFont typeface="Monotype Sorts" pitchFamily="2" charset="2"/>
              <a:buNone/>
              <a:defRPr/>
            </a:pPr>
            <a:endParaRPr lang="en-US" sz="2800" b="1" smtClean="0"/>
          </a:p>
          <a:p>
            <a:pPr>
              <a:buFont typeface="Monotype Sorts" pitchFamily="2" charset="2"/>
              <a:buNone/>
              <a:defRPr/>
            </a:pPr>
            <a:endParaRPr lang="en-US" sz="2800" b="1" smtClean="0"/>
          </a:p>
          <a:p>
            <a:pPr>
              <a:buFont typeface="Monotype Sorts" pitchFamily="2" charset="2"/>
              <a:buNone/>
              <a:defRPr/>
            </a:pPr>
            <a:endParaRPr lang="en-US" sz="2800" b="1" smtClean="0"/>
          </a:p>
          <a:p>
            <a:pPr lvl="1">
              <a:buFontTx/>
              <a:buNone/>
              <a:defRPr/>
            </a:pPr>
            <a:endParaRPr lang="en-US" smtClean="0"/>
          </a:p>
          <a:p>
            <a:pPr>
              <a:spcBef>
                <a:spcPct val="53000"/>
              </a:spcBef>
              <a:buFont typeface="Monotype Sorts" pitchFamily="2" charset="2"/>
              <a:buNone/>
              <a:defRPr/>
            </a:pPr>
            <a:endParaRPr lang="en-US" sz="2800" smtClean="0"/>
          </a:p>
        </p:txBody>
      </p:sp>
      <p:graphicFrame>
        <p:nvGraphicFramePr>
          <p:cNvPr id="31748" name="Object 4">
            <a:hlinkClick r:id="" action="ppaction://ole?verb=0"/>
          </p:cNvPr>
          <p:cNvGraphicFramePr>
            <a:graphicFrameLocks/>
          </p:cNvGraphicFramePr>
          <p:nvPr/>
        </p:nvGraphicFramePr>
        <p:xfrm>
          <a:off x="2047875" y="2928938"/>
          <a:ext cx="2271713" cy="265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3" name="Document" r:id="rId6" imgW="1828800" imgH="2622240" progId="Word.Document.8">
                  <p:embed/>
                </p:oleObj>
              </mc:Choice>
              <mc:Fallback>
                <p:oleObj name="Document" r:id="rId6" imgW="1828800" imgH="2622240" progId="Word.Document.8">
                  <p:embed/>
                  <p:pic>
                    <p:nvPicPr>
                      <p:cNvPr id="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75" y="2928938"/>
                        <a:ext cx="2271713" cy="2655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800100" y="5329238"/>
            <a:ext cx="6529388" cy="89535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2" charset="2"/>
              <a:buChar char="v"/>
              <a:defRPr/>
            </a:pPr>
            <a:r>
              <a:rPr lang="fr-FR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 résultat peut avoir  les duplicata </a:t>
            </a:r>
          </a:p>
          <a:p>
            <a:pPr lvl="1"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2" charset="2"/>
              <a:buChar char="v"/>
              <a:defRPr/>
            </a:pPr>
            <a:r>
              <a:rPr lang="fr-FR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alors, il n'est pas une relation, mais un </a:t>
            </a:r>
            <a:r>
              <a:rPr lang="fr-FR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bag</a:t>
            </a:r>
          </a:p>
        </p:txBody>
      </p:sp>
      <p:pic>
        <p:nvPicPr>
          <p:cNvPr id="6" name="~PP2801.WAV">
            <a:hlinkClick r:id="" action="ppaction://media"/>
          </p:cNvPr>
          <p:cNvPicPr>
            <a:picLocks noRot="1" noChangeAspect="1"/>
          </p:cNvPicPr>
          <p:nvPr>
            <a:wavAudioFile r:embed="rId3" name="~PP2801.WAV"/>
          </p:nvPr>
        </p:nvPicPr>
        <p:blipFill>
          <a:blip r:embed="rId8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6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1747" grpId="0" build="p" autoUpdateAnimBg="0"/>
      <p:bldP spid="31749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915988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en-US" smtClean="0"/>
              <a:t>Elimination de </a:t>
            </a:r>
            <a:r>
              <a:rPr lang="fr-FR" smtClean="0"/>
              <a:t>duplicata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7772400" cy="728663"/>
          </a:xfrm>
        </p:spPr>
        <p:txBody>
          <a:bodyPr/>
          <a:lstStyle/>
          <a:p>
            <a:pPr>
              <a:spcBef>
                <a:spcPct val="53000"/>
              </a:spcBef>
              <a:buFont typeface="Monotype Sorts" pitchFamily="2" charset="2"/>
              <a:buNone/>
              <a:defRPr/>
            </a:pPr>
            <a:r>
              <a:rPr lang="en-US" sz="2400" b="1" smtClean="0"/>
              <a:t>SELECT </a:t>
            </a:r>
            <a:r>
              <a:rPr lang="en-US" sz="2400" b="1" smtClean="0">
                <a:solidFill>
                  <a:schemeClr val="accent2"/>
                </a:solidFill>
              </a:rPr>
              <a:t>DISTINCT</a:t>
            </a:r>
            <a:r>
              <a:rPr lang="en-US" sz="2400" b="1" smtClean="0"/>
              <a:t> CITY FROM S;</a:t>
            </a:r>
            <a:endParaRPr lang="en-US" smtClean="0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185863" y="3128963"/>
            <a:ext cx="1300162" cy="159067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/>
              <a:t>CITY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Athens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London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Paris</a:t>
            </a:r>
            <a:endParaRPr lang="fr-FR">
              <a:solidFill>
                <a:schemeClr val="tx1"/>
              </a:solidFill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814388" y="5243513"/>
            <a:ext cx="7272337" cy="118745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106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DISTINCT</a:t>
            </a:r>
            <a:r>
              <a:rPr lang="fr-FR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est optionnel pour deux raisons:</a:t>
            </a:r>
          </a:p>
          <a:p>
            <a:pPr lvl="1">
              <a:buClr>
                <a:schemeClr val="accent1"/>
              </a:buClr>
              <a:buSzPct val="100000"/>
              <a:buFontTx/>
              <a:buChar char="–"/>
              <a:defRPr/>
            </a:pPr>
            <a:r>
              <a:rPr lang="fr-FR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éliminer les duplicata coûte en temps de réponse</a:t>
            </a:r>
          </a:p>
          <a:p>
            <a:pPr lvl="1">
              <a:buClr>
                <a:schemeClr val="accent1"/>
              </a:buClr>
              <a:buSzPct val="100000"/>
              <a:buFontTx/>
              <a:buChar char="–"/>
              <a:defRPr/>
            </a:pPr>
            <a:r>
              <a:rPr lang="fr-FR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les fonctions agrégats en ont besoin.</a:t>
            </a:r>
            <a:endParaRPr lang="fr-FR" dirty="0"/>
          </a:p>
        </p:txBody>
      </p:sp>
      <p:sp>
        <p:nvSpPr>
          <p:cNvPr id="33800" name="Oval 8"/>
          <p:cNvSpPr>
            <a:spLocks noChangeArrowheads="1"/>
          </p:cNvSpPr>
          <p:nvPr/>
        </p:nvSpPr>
        <p:spPr bwMode="auto">
          <a:xfrm>
            <a:off x="5111750" y="2749550"/>
            <a:ext cx="2882900" cy="2051050"/>
          </a:xfrm>
          <a:prstGeom prst="ellipse">
            <a:avLst/>
          </a:prstGeom>
          <a:noFill/>
          <a:ln w="12699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fr-FR" sz="2000">
              <a:solidFill>
                <a:schemeClr val="accent1"/>
              </a:solidFill>
            </a:endParaRPr>
          </a:p>
          <a:p>
            <a:pPr algn="ctr"/>
            <a:r>
              <a:rPr lang="fr-FR" sz="2000">
                <a:solidFill>
                  <a:schemeClr val="accent1"/>
                </a:solidFill>
              </a:rPr>
              <a:t>Combien de lignes </a:t>
            </a:r>
          </a:p>
          <a:p>
            <a:pPr algn="ctr"/>
            <a:r>
              <a:rPr lang="fr-FR" sz="2000">
                <a:solidFill>
                  <a:schemeClr val="accent1"/>
                </a:solidFill>
              </a:rPr>
              <a:t>de programmation</a:t>
            </a:r>
          </a:p>
          <a:p>
            <a:pPr algn="ctr"/>
            <a:r>
              <a:rPr lang="fr-FR" sz="2000">
                <a:solidFill>
                  <a:schemeClr val="accent1"/>
                </a:solidFill>
              </a:rPr>
              <a:t>faudrait-il pour cette </a:t>
            </a:r>
          </a:p>
          <a:p>
            <a:pPr algn="ctr"/>
            <a:r>
              <a:rPr lang="fr-FR" sz="2000">
                <a:solidFill>
                  <a:schemeClr val="accent1"/>
                </a:solidFill>
              </a:rPr>
              <a:t>requête en  </a:t>
            </a:r>
            <a:r>
              <a:rPr lang="fr-FR" sz="2000" b="1">
                <a:solidFill>
                  <a:schemeClr val="hlink"/>
                </a:solidFill>
              </a:rPr>
              <a:t>C</a:t>
            </a:r>
            <a:r>
              <a:rPr lang="fr-FR" sz="2000">
                <a:solidFill>
                  <a:schemeClr val="accent1"/>
                </a:solidFill>
              </a:rPr>
              <a:t> ?</a:t>
            </a:r>
          </a:p>
          <a:p>
            <a:pPr algn="ctr"/>
            <a:r>
              <a:rPr lang="fr-FR" sz="2000">
                <a:solidFill>
                  <a:schemeClr val="accent1"/>
                </a:solidFill>
              </a:rPr>
              <a:t>  </a:t>
            </a:r>
            <a:r>
              <a:rPr lang="fr-FR" sz="2000" b="1">
                <a:solidFill>
                  <a:schemeClr val="accent1"/>
                </a:solidFill>
              </a:rPr>
              <a:t>20 ? </a:t>
            </a:r>
            <a:r>
              <a:rPr lang="fr-FR" sz="2000" b="1">
                <a:solidFill>
                  <a:schemeClr val="tx1"/>
                </a:solidFill>
              </a:rPr>
              <a:t>50 </a:t>
            </a:r>
            <a:r>
              <a:rPr lang="fr-FR" sz="2000" b="1">
                <a:solidFill>
                  <a:schemeClr val="accent1"/>
                </a:solidFill>
              </a:rPr>
              <a:t>? </a:t>
            </a:r>
            <a:r>
              <a:rPr lang="fr-FR" sz="2000" b="1"/>
              <a:t>100</a:t>
            </a:r>
            <a:r>
              <a:rPr lang="fr-FR" sz="2000" b="1">
                <a:solidFill>
                  <a:schemeClr val="accent1"/>
                </a:solidFill>
              </a:rPr>
              <a:t> ?</a:t>
            </a:r>
          </a:p>
          <a:p>
            <a:pPr algn="ctr"/>
            <a:endParaRPr lang="fr-FR"/>
          </a:p>
        </p:txBody>
      </p:sp>
      <p:graphicFrame>
        <p:nvGraphicFramePr>
          <p:cNvPr id="33801" name="Object 9">
            <a:hlinkClick r:id="" action="ppaction://ole?verb=0"/>
          </p:cNvPr>
          <p:cNvGraphicFramePr>
            <a:graphicFrameLocks/>
          </p:cNvGraphicFramePr>
          <p:nvPr/>
        </p:nvGraphicFramePr>
        <p:xfrm>
          <a:off x="4667250" y="3544888"/>
          <a:ext cx="866775" cy="148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7" name="Windows Draw Drawing" r:id="rId6" imgW="876240" imgH="1717560" progId="">
                  <p:embed/>
                </p:oleObj>
              </mc:Choice>
              <mc:Fallback>
                <p:oleObj name="Windows Draw Drawing" r:id="rId6" imgW="876240" imgH="1717560" progId="">
                  <p:embed/>
                  <p:pic>
                    <p:nvPicPr>
                      <p:cNvPr id="0" name="Object 9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0" y="3544888"/>
                        <a:ext cx="866775" cy="1484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~PP2099.WAV">
            <a:hlinkClick r:id="" action="ppaction://media"/>
          </p:cNvPr>
          <p:cNvPicPr>
            <a:picLocks noRot="1" noChangeAspect="1"/>
          </p:cNvPicPr>
          <p:nvPr>
            <a:wavAudioFile r:embed="rId3" name="~PP2099.WAV"/>
          </p:nvPr>
        </p:nvPicPr>
        <p:blipFill>
          <a:blip r:embed="rId8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86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3795" grpId="0" build="p" autoUpdateAnimBg="0"/>
      <p:bldP spid="33797" grpId="0" animBg="1" autoUpdateAnimBg="0"/>
      <p:bldP spid="33798" grpId="0" autoUpdateAnimBg="0"/>
      <p:bldP spid="33800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6838950" cy="69850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Projection multi-</a:t>
            </a:r>
            <a:r>
              <a:rPr lang="en-US" sz="4000" dirty="0" err="1" smtClean="0"/>
              <a:t>attribut</a:t>
            </a:r>
            <a:endParaRPr lang="fr-FR" sz="4000" dirty="0" smtClean="0"/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772400" cy="5334000"/>
          </a:xfrm>
        </p:spPr>
        <p:txBody>
          <a:bodyPr/>
          <a:lstStyle/>
          <a:p>
            <a:pPr>
              <a:spcBef>
                <a:spcPct val="53000"/>
              </a:spcBef>
              <a:defRPr/>
            </a:pPr>
            <a:r>
              <a:rPr lang="fr-FR" sz="2400" b="1" dirty="0" smtClean="0"/>
              <a:t>Les attributs apparaissent dans l’ordre de leur énumération dans la clause SELECT</a:t>
            </a:r>
          </a:p>
          <a:p>
            <a:pPr>
              <a:spcBef>
                <a:spcPct val="53000"/>
              </a:spcBef>
              <a:buFont typeface="Monotype Sorts" pitchFamily="2" charset="2"/>
              <a:buNone/>
              <a:defRPr/>
            </a:pPr>
            <a:r>
              <a:rPr lang="fr-FR" sz="2400" b="1" dirty="0" smtClean="0"/>
              <a:t>SELECT [S#], CITY, SNAME FROM S;</a:t>
            </a:r>
            <a:endParaRPr lang="fr-FR" dirty="0" smtClean="0"/>
          </a:p>
          <a:p>
            <a:pPr>
              <a:defRPr/>
            </a:pPr>
            <a:endParaRPr lang="fr-FR" dirty="0" smtClean="0"/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838200" y="2971800"/>
            <a:ext cx="3879850" cy="20193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FAFD00"/>
                </a:solidFill>
                <a:latin typeface="MS Sans Serif;Arial"/>
              </a:rPr>
              <a:t>S#	City	SName	</a:t>
            </a:r>
            <a:endParaRPr lang="fr-FR">
              <a:solidFill>
                <a:srgbClr val="FAFD00"/>
              </a:solidFill>
            </a:endParaRPr>
          </a:p>
          <a:p>
            <a:r>
              <a:rPr lang="fr-FR" sz="2000" b="1">
                <a:solidFill>
                  <a:srgbClr val="FAFD00"/>
                </a:solidFill>
                <a:latin typeface="MS Sans Serif;Arial"/>
              </a:rPr>
              <a:t>s1	Paris	Smith	</a:t>
            </a:r>
            <a:endParaRPr lang="fr-FR" sz="2000">
              <a:solidFill>
                <a:srgbClr val="FAFD00"/>
              </a:solidFill>
            </a:endParaRPr>
          </a:p>
          <a:p>
            <a:r>
              <a:rPr lang="fr-FR" sz="2000" b="1">
                <a:solidFill>
                  <a:srgbClr val="FAFD00"/>
                </a:solidFill>
                <a:latin typeface="MS Sans Serif;Arial"/>
              </a:rPr>
              <a:t>s2	Paris	Jones</a:t>
            </a:r>
            <a:endParaRPr lang="fr-FR" sz="2000">
              <a:solidFill>
                <a:srgbClr val="FAFD00"/>
              </a:solidFill>
            </a:endParaRPr>
          </a:p>
          <a:p>
            <a:r>
              <a:rPr lang="fr-FR" sz="2000" b="1">
                <a:solidFill>
                  <a:srgbClr val="FAFD00"/>
                </a:solidFill>
                <a:latin typeface="MS Sans Serif;Arial"/>
              </a:rPr>
              <a:t>s3	Paris	Blake	</a:t>
            </a:r>
            <a:endParaRPr lang="fr-FR" sz="2000">
              <a:solidFill>
                <a:srgbClr val="FAFD00"/>
              </a:solidFill>
            </a:endParaRPr>
          </a:p>
          <a:p>
            <a:r>
              <a:rPr lang="fr-FR" sz="2000" b="1">
                <a:solidFill>
                  <a:srgbClr val="FAFD00"/>
                </a:solidFill>
                <a:latin typeface="MS Sans Serif;Arial"/>
              </a:rPr>
              <a:t>s4	London	Clark	</a:t>
            </a:r>
            <a:endParaRPr lang="fr-FR" sz="2000">
              <a:solidFill>
                <a:srgbClr val="FAFD00"/>
              </a:solidFill>
            </a:endParaRPr>
          </a:p>
          <a:p>
            <a:r>
              <a:rPr lang="fr-FR" sz="2000" b="1">
                <a:solidFill>
                  <a:srgbClr val="FAFD00"/>
                </a:solidFill>
                <a:latin typeface="MS Sans Serif;Arial"/>
              </a:rPr>
              <a:t>s5	Athens	Adam	</a:t>
            </a:r>
            <a:endParaRPr lang="fr-FR" sz="2000">
              <a:solidFill>
                <a:srgbClr val="FAFD00"/>
              </a:solidFill>
            </a:endParaRPr>
          </a:p>
        </p:txBody>
      </p:sp>
      <p:sp>
        <p:nvSpPr>
          <p:cNvPr id="47109" name="Line 6"/>
          <p:cNvSpPr>
            <a:spLocks noChangeShapeType="1"/>
          </p:cNvSpPr>
          <p:nvPr/>
        </p:nvSpPr>
        <p:spPr bwMode="auto">
          <a:xfrm>
            <a:off x="803694" y="3394495"/>
            <a:ext cx="3886200" cy="0"/>
          </a:xfrm>
          <a:prstGeom prst="line">
            <a:avLst/>
          </a:prstGeom>
          <a:noFill/>
          <a:ln w="12699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6" name="~PP809.WAV">
            <a:hlinkClick r:id="" action="ppaction://media"/>
          </p:cNvPr>
          <p:cNvPicPr>
            <a:picLocks noRot="1" noChangeAspect="1"/>
          </p:cNvPicPr>
          <p:nvPr>
            <a:wavAudioFile r:embed="rId1" name="~PP809.WAV"/>
          </p:nvPr>
        </p:nvPicPr>
        <p:blipFill>
          <a:blip r:embed="rId4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5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611188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en-US" smtClean="0"/>
              <a:t>SELECT * 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sz="2800" b="1" smtClean="0"/>
              <a:t>Tout sur toutes les fournitures :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400" b="1" smtClean="0"/>
              <a:t>SELECT S#, P#, QTY FROM SP;</a:t>
            </a:r>
          </a:p>
          <a:p>
            <a:pPr>
              <a:defRPr/>
            </a:pPr>
            <a:r>
              <a:rPr lang="en-US" sz="2800" b="1" smtClean="0"/>
              <a:t>Formulation plus courante :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400" b="1" smtClean="0"/>
              <a:t>SELECT * FROM SP;</a:t>
            </a:r>
          </a:p>
          <a:p>
            <a:pPr>
              <a:spcBef>
                <a:spcPct val="67000"/>
              </a:spcBef>
              <a:defRPr/>
            </a:pPr>
            <a:r>
              <a:rPr lang="en-US" sz="2400" b="1" smtClean="0">
                <a:solidFill>
                  <a:schemeClr val="hlink"/>
                </a:solidFill>
              </a:rPr>
              <a:t>Ordre d'attributs est celui de CREATE TABLE</a:t>
            </a:r>
          </a:p>
          <a:p>
            <a:pPr>
              <a:buClr>
                <a:schemeClr val="accent2"/>
              </a:buClr>
              <a:buSzPct val="105000"/>
              <a:buFont typeface="Wingdings" pitchFamily="2" charset="2"/>
              <a:buChar char="M"/>
              <a:defRPr/>
            </a:pPr>
            <a:r>
              <a:rPr lang="fr-FR" sz="2400" b="1" smtClean="0"/>
              <a:t>Cette  formulation est plus simple, mais deconseillée pour les programmes d'application</a:t>
            </a:r>
          </a:p>
          <a:p>
            <a:pPr lvl="1">
              <a:buFontTx/>
              <a:buNone/>
              <a:defRPr/>
            </a:pPr>
            <a:r>
              <a:rPr lang="fr-FR" sz="2400" smtClean="0"/>
              <a:t>pourquoi ? </a:t>
            </a:r>
          </a:p>
        </p:txBody>
      </p:sp>
      <p:pic>
        <p:nvPicPr>
          <p:cNvPr id="4" name="~PP536.WAV">
            <a:hlinkClick r:id="" action="ppaction://media"/>
          </p:cNvPr>
          <p:cNvPicPr>
            <a:picLocks noRot="1" noChangeAspect="1"/>
          </p:cNvPicPr>
          <p:nvPr>
            <a:wavAudioFile r:embed="rId1" name="~PP536.WAV"/>
          </p:nvPr>
        </p:nvPicPr>
        <p:blipFill>
          <a:blip r:embed="rId4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61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915988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SQL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1513" y="1909763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fr-FR" sz="2800" dirty="0" smtClean="0"/>
              <a:t>Inventé à IBM San Jose, 1974 (Boyce &amp; </a:t>
            </a:r>
            <a:r>
              <a:rPr lang="fr-FR" sz="2800" dirty="0" err="1" smtClean="0"/>
              <a:t>Chamberlin</a:t>
            </a:r>
            <a:r>
              <a:rPr lang="fr-FR" sz="2800" dirty="0" smtClean="0"/>
              <a:t>) pour System R</a:t>
            </a:r>
          </a:p>
          <a:p>
            <a:pPr>
              <a:lnSpc>
                <a:spcPct val="90000"/>
              </a:lnSpc>
              <a:defRPr/>
            </a:pPr>
            <a:r>
              <a:rPr lang="fr-FR" sz="2800" dirty="0" smtClean="0"/>
              <a:t>Basé sur le calcul de </a:t>
            </a:r>
            <a:r>
              <a:rPr lang="fr-FR" sz="2800" dirty="0" err="1" smtClean="0"/>
              <a:t>tuple</a:t>
            </a:r>
            <a:r>
              <a:rPr lang="fr-FR" sz="2800" dirty="0" smtClean="0"/>
              <a:t> &amp; algèbre relationnelle</a:t>
            </a:r>
          </a:p>
          <a:p>
            <a:pPr>
              <a:lnSpc>
                <a:spcPct val="90000"/>
              </a:lnSpc>
              <a:defRPr/>
            </a:pPr>
            <a:r>
              <a:rPr lang="fr-FR" sz="2800" dirty="0" err="1" smtClean="0"/>
              <a:t>relationnellement</a:t>
            </a:r>
            <a:r>
              <a:rPr lang="fr-FR" sz="2800" dirty="0" smtClean="0"/>
              <a:t> complet (et plus)</a:t>
            </a:r>
          </a:p>
          <a:p>
            <a:pPr>
              <a:lnSpc>
                <a:spcPct val="90000"/>
              </a:lnSpc>
              <a:defRPr/>
            </a:pPr>
            <a:r>
              <a:rPr lang="fr-FR" sz="2800" b="1" dirty="0" smtClean="0"/>
              <a:t>Le langage</a:t>
            </a:r>
            <a:r>
              <a:rPr lang="fr-FR" sz="2800" dirty="0" smtClean="0"/>
              <a:t> de SGBD relationnels</a:t>
            </a:r>
          </a:p>
          <a:p>
            <a:pPr>
              <a:lnSpc>
                <a:spcPct val="90000"/>
              </a:lnSpc>
              <a:defRPr/>
            </a:pPr>
            <a:r>
              <a:rPr lang="fr-FR" sz="2800" dirty="0" smtClean="0"/>
              <a:t>En évolution contrôlée par ANSI (SQL1, 2, 3...)</a:t>
            </a:r>
          </a:p>
          <a:p>
            <a:pPr>
              <a:lnSpc>
                <a:spcPct val="90000"/>
              </a:lnSpc>
              <a:defRPr/>
            </a:pPr>
            <a:r>
              <a:rPr lang="fr-FR" sz="2800" dirty="0" smtClean="0"/>
              <a:t>Il existe aussi plusieurs dialectes</a:t>
            </a:r>
          </a:p>
          <a:p>
            <a:pPr>
              <a:lnSpc>
                <a:spcPct val="90000"/>
              </a:lnSpc>
              <a:defRPr/>
            </a:pPr>
            <a:r>
              <a:rPr lang="fr-FR" sz="2800" dirty="0" smtClean="0"/>
              <a:t>Les possibilités basiques sont simples </a:t>
            </a:r>
          </a:p>
          <a:p>
            <a:pPr>
              <a:lnSpc>
                <a:spcPct val="90000"/>
              </a:lnSpc>
              <a:defRPr/>
            </a:pPr>
            <a:r>
              <a:rPr lang="fr-FR" sz="2800" dirty="0" smtClean="0"/>
              <a:t>Celles avancées peuvent être fort complexes</a:t>
            </a:r>
          </a:p>
          <a:p>
            <a:pPr lvl="1">
              <a:lnSpc>
                <a:spcPct val="90000"/>
              </a:lnSpc>
              <a:defRPr/>
            </a:pPr>
            <a:r>
              <a:rPr lang="fr-FR" sz="2400" dirty="0" smtClean="0"/>
              <a:t>Signalées dans ce qui suit par « Maillot Jaune »  </a:t>
            </a:r>
          </a:p>
        </p:txBody>
      </p:sp>
      <p:pic>
        <p:nvPicPr>
          <p:cNvPr id="5" name="Image 4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967" y="5840083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611188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en-US" smtClean="0"/>
              <a:t>ORDER BY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752600"/>
            <a:ext cx="6096000" cy="449580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en-US" sz="2400" b="1" smtClean="0"/>
              <a:t>SELECT * FROM SP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400" b="1" smtClean="0"/>
              <a:t>ORDER BY QTY DESC,  [S#];</a:t>
            </a:r>
          </a:p>
        </p:txBody>
      </p:sp>
      <p:pic>
        <p:nvPicPr>
          <p:cNvPr id="4" name="~PP2299.WAV">
            <a:hlinkClick r:id="" action="ppaction://media"/>
          </p:cNvPr>
          <p:cNvPicPr>
            <a:picLocks noRot="1" noChangeAspect="1"/>
          </p:cNvPicPr>
          <p:nvPr>
            <a:wavAudioFile r:embed="rId1" name="~PP2299.WAV"/>
          </p:nvPr>
        </p:nvPicPr>
        <p:blipFill>
          <a:blip r:embed="rId4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67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611188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en-US" smtClean="0"/>
              <a:t>ORDER BY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6338" y="1481138"/>
            <a:ext cx="6724650" cy="1138237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en-US" sz="2800" b="1" smtClean="0"/>
              <a:t>SELECT * FROM SP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800" b="1" smtClean="0"/>
              <a:t>ORDER BY QTY DESC,  [S#];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457325" y="2643188"/>
            <a:ext cx="2371725" cy="3675062"/>
          </a:xfrm>
          <a:prstGeom prst="rect">
            <a:avLst/>
          </a:prstGeom>
          <a:noFill/>
          <a:ln w="12699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9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sz="1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S#	p#           </a:t>
            </a:r>
            <a:r>
              <a:rPr lang="en-US" sz="18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Qty</a:t>
            </a:r>
            <a:endParaRPr lang="en-US" sz="18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s1	p3	400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s2	p2	400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s4	p5	400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s1	p1	300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s2	p1	300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s4	p4	300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s1	p4	200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s1	p2	200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s3	p2	200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s4	p2	200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s1	p6	100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s1	p5	100</a:t>
            </a:r>
            <a:endParaRPr lang="fr-FR" dirty="0"/>
          </a:p>
        </p:txBody>
      </p:sp>
      <p:sp>
        <p:nvSpPr>
          <p:cNvPr id="37897" name="Oval 9"/>
          <p:cNvSpPr>
            <a:spLocks noChangeArrowheads="1"/>
          </p:cNvSpPr>
          <p:nvPr/>
        </p:nvSpPr>
        <p:spPr bwMode="auto">
          <a:xfrm>
            <a:off x="5492750" y="3435350"/>
            <a:ext cx="3282950" cy="2151063"/>
          </a:xfrm>
          <a:prstGeom prst="ellipse">
            <a:avLst/>
          </a:prstGeom>
          <a:noFill/>
          <a:ln w="12699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2000">
                <a:solidFill>
                  <a:schemeClr val="accent1"/>
                </a:solidFill>
              </a:rPr>
              <a:t>Combien de lignes </a:t>
            </a:r>
          </a:p>
          <a:p>
            <a:pPr algn="ctr"/>
            <a:r>
              <a:rPr lang="fr-FR" sz="2000">
                <a:solidFill>
                  <a:schemeClr val="accent1"/>
                </a:solidFill>
              </a:rPr>
              <a:t>de programmation</a:t>
            </a:r>
          </a:p>
          <a:p>
            <a:pPr algn="ctr"/>
            <a:r>
              <a:rPr lang="fr-FR" sz="2000">
                <a:solidFill>
                  <a:schemeClr val="accent1"/>
                </a:solidFill>
              </a:rPr>
              <a:t>faudrait-il pour cette </a:t>
            </a:r>
          </a:p>
          <a:p>
            <a:pPr algn="ctr"/>
            <a:r>
              <a:rPr lang="fr-FR" sz="2000">
                <a:solidFill>
                  <a:schemeClr val="accent1"/>
                </a:solidFill>
              </a:rPr>
              <a:t>requête en  </a:t>
            </a:r>
            <a:r>
              <a:rPr lang="fr-FR" sz="2000" b="1">
                <a:solidFill>
                  <a:schemeClr val="hlink"/>
                </a:solidFill>
              </a:rPr>
              <a:t>PL1</a:t>
            </a:r>
            <a:r>
              <a:rPr lang="fr-FR" sz="2000">
                <a:solidFill>
                  <a:schemeClr val="accent1"/>
                </a:solidFill>
              </a:rPr>
              <a:t> ?</a:t>
            </a:r>
          </a:p>
          <a:p>
            <a:pPr algn="ctr"/>
            <a:r>
              <a:rPr lang="fr-FR" sz="2000">
                <a:solidFill>
                  <a:schemeClr val="accent1"/>
                </a:solidFill>
              </a:rPr>
              <a:t>  </a:t>
            </a:r>
            <a:r>
              <a:rPr lang="fr-FR" sz="2000" b="1">
                <a:solidFill>
                  <a:schemeClr val="accent1"/>
                </a:solidFill>
              </a:rPr>
              <a:t>20 ? </a:t>
            </a:r>
            <a:r>
              <a:rPr lang="fr-FR" sz="2000" b="1">
                <a:solidFill>
                  <a:schemeClr val="tx1"/>
                </a:solidFill>
              </a:rPr>
              <a:t>50 </a:t>
            </a:r>
            <a:r>
              <a:rPr lang="fr-FR" sz="2000" b="1">
                <a:solidFill>
                  <a:schemeClr val="accent1"/>
                </a:solidFill>
              </a:rPr>
              <a:t>? </a:t>
            </a:r>
            <a:r>
              <a:rPr lang="fr-FR" sz="2000" b="1"/>
              <a:t>100</a:t>
            </a:r>
            <a:r>
              <a:rPr lang="fr-FR" sz="2000" b="1">
                <a:solidFill>
                  <a:schemeClr val="accent1"/>
                </a:solidFill>
              </a:rPr>
              <a:t> ?</a:t>
            </a:r>
            <a:endParaRPr lang="fr-FR"/>
          </a:p>
        </p:txBody>
      </p:sp>
      <p:graphicFrame>
        <p:nvGraphicFramePr>
          <p:cNvPr id="37898" name="Object 10">
            <a:hlinkClick r:id="" action="ppaction://ole?verb=0"/>
          </p:cNvPr>
          <p:cNvGraphicFramePr>
            <a:graphicFrameLocks/>
          </p:cNvGraphicFramePr>
          <p:nvPr/>
        </p:nvGraphicFramePr>
        <p:xfrm>
          <a:off x="5048250" y="4459288"/>
          <a:ext cx="866775" cy="148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1" name="Windows Draw Drawing" r:id="rId6" imgW="876240" imgH="1717560" progId="">
                  <p:embed/>
                </p:oleObj>
              </mc:Choice>
              <mc:Fallback>
                <p:oleObj name="Windows Draw Drawing" r:id="rId6" imgW="876240" imgH="1717560" progId="">
                  <p:embed/>
                  <p:pic>
                    <p:nvPicPr>
                      <p:cNvPr id="0" name="Object 10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8250" y="4459288"/>
                        <a:ext cx="866775" cy="1484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~PP1540.WAV">
            <a:hlinkClick r:id="" action="ppaction://media"/>
          </p:cNvPr>
          <p:cNvPicPr>
            <a:picLocks noRot="1" noChangeAspect="1"/>
          </p:cNvPicPr>
          <p:nvPr>
            <a:wavAudioFile r:embed="rId3" name="~PP1540.WAV"/>
          </p:nvPr>
        </p:nvPicPr>
        <p:blipFill>
          <a:blip r:embed="rId8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42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7891" grpId="0" autoUpdateAnimBg="0"/>
      <p:bldP spid="37894" grpId="0" animBg="1" autoUpdateAnimBg="0"/>
      <p:bldP spid="37897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611188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en-US" smtClean="0"/>
              <a:t>ORDER BY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90663" y="1566863"/>
            <a:ext cx="6538912" cy="1223962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en-US" sz="2800" b="1" smtClean="0"/>
              <a:t>SELECT * FROM SP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800" b="1" smtClean="0"/>
              <a:t>ORDER BY QTY DESC,  [S#];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5959475" y="4268788"/>
            <a:ext cx="2332038" cy="6985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r>
              <a:rPr lang="en-US" sz="2000">
                <a:solidFill>
                  <a:schemeClr val="accent1"/>
                </a:solidFill>
              </a:rPr>
              <a:t> </a:t>
            </a:r>
            <a:r>
              <a:rPr lang="fr-FR" sz="2000">
                <a:solidFill>
                  <a:schemeClr val="accent1"/>
                </a:solidFill>
              </a:rPr>
              <a:t>Et la quantité nulle serait où</a:t>
            </a:r>
            <a:r>
              <a:rPr lang="fr-FR" sz="1800">
                <a:solidFill>
                  <a:schemeClr val="accent1"/>
                </a:solidFill>
              </a:rPr>
              <a:t> </a:t>
            </a:r>
            <a:r>
              <a:rPr lang="fr-FR" sz="2000" b="1">
                <a:solidFill>
                  <a:schemeClr val="accent1"/>
                </a:solidFill>
              </a:rPr>
              <a:t>?</a:t>
            </a:r>
          </a:p>
        </p:txBody>
      </p:sp>
      <p:sp>
        <p:nvSpPr>
          <p:cNvPr id="9222" name="Oval 6"/>
          <p:cNvSpPr>
            <a:spLocks noChangeArrowheads="1"/>
          </p:cNvSpPr>
          <p:nvPr/>
        </p:nvSpPr>
        <p:spPr bwMode="auto">
          <a:xfrm>
            <a:off x="5492750" y="3663950"/>
            <a:ext cx="2882900" cy="2051050"/>
          </a:xfrm>
          <a:prstGeom prst="ellipse">
            <a:avLst/>
          </a:prstGeom>
          <a:noFill/>
          <a:ln w="12699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9218" name="Object 7">
            <a:hlinkClick r:id="" action="ppaction://ole?verb=0"/>
          </p:cNvPr>
          <p:cNvGraphicFramePr>
            <a:graphicFrameLocks/>
          </p:cNvGraphicFramePr>
          <p:nvPr/>
        </p:nvGraphicFramePr>
        <p:xfrm>
          <a:off x="5048250" y="4459288"/>
          <a:ext cx="866775" cy="148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5" name="Windows Draw Drawing" r:id="rId4" imgW="876240" imgH="1717560" progId="">
                  <p:embed/>
                </p:oleObj>
              </mc:Choice>
              <mc:Fallback>
                <p:oleObj name="Windows Draw Drawing" r:id="rId4" imgW="876240" imgH="1717560" progId="">
                  <p:embed/>
                  <p:pic>
                    <p:nvPicPr>
                      <p:cNvPr id="0" name="Object 7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8250" y="4459288"/>
                        <a:ext cx="866775" cy="1484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064" name="Text Box 8"/>
          <p:cNvSpPr txBox="1">
            <a:spLocks noChangeArrowheads="1"/>
          </p:cNvSpPr>
          <p:nvPr/>
        </p:nvSpPr>
        <p:spPr bwMode="auto">
          <a:xfrm>
            <a:off x="1457325" y="2643188"/>
            <a:ext cx="2371725" cy="3675062"/>
          </a:xfrm>
          <a:prstGeom prst="rect">
            <a:avLst/>
          </a:prstGeom>
          <a:noFill/>
          <a:ln w="12699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9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sz="18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S#	p#           </a:t>
            </a:r>
            <a:r>
              <a:rPr lang="en-US" sz="1800" b="1" dirty="0" err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Qty</a:t>
            </a:r>
            <a:endParaRPr lang="en-US" sz="18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s1	p3	400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s2	p2	400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s4	p5	400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s1	p1	300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s2	p1	300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s4	p4	300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s1	p4	200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s1	p2	200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s3	p2	200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s4	p2	200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s1	p6	100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s1	p5	100</a:t>
            </a:r>
            <a:endParaRPr lang="fr-FR" dirty="0"/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611188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TOP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57200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en-US" sz="2000" b="1" dirty="0" smtClean="0"/>
              <a:t>SELECT top 3 [S#] AS  [Les </a:t>
            </a:r>
            <a:r>
              <a:rPr lang="en-US" sz="2000" b="1" dirty="0" err="1" smtClean="0"/>
              <a:t>petits</a:t>
            </a:r>
            <a:r>
              <a:rPr lang="en-US" sz="2000" b="1" dirty="0" smtClean="0"/>
              <a:t>], [P#], QTY 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000" b="1" dirty="0" smtClean="0"/>
              <a:t>FROM SP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000" b="1" dirty="0" smtClean="0"/>
              <a:t>ORDER BY QTY ASC,  [S#] ;</a:t>
            </a:r>
            <a:endParaRPr lang="en-US" sz="1800" dirty="0" smtClean="0"/>
          </a:p>
          <a:p>
            <a:pPr>
              <a:spcBef>
                <a:spcPct val="47000"/>
              </a:spcBef>
              <a:buFont typeface="Monotype Sorts" pitchFamily="2" charset="2"/>
              <a:buNone/>
              <a:defRPr/>
            </a:pPr>
            <a:endParaRPr lang="en-US" sz="1800" dirty="0" smtClean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611188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TOP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57200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en-US" sz="2000" b="1" dirty="0" smtClean="0"/>
              <a:t>SELECT top 3 [S#] AS  [Les </a:t>
            </a:r>
            <a:r>
              <a:rPr lang="en-US" sz="2000" b="1" dirty="0" err="1" smtClean="0"/>
              <a:t>petits</a:t>
            </a:r>
            <a:r>
              <a:rPr lang="en-US" sz="2000" b="1" dirty="0" smtClean="0"/>
              <a:t>], [P#], QTY 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000" b="1" dirty="0" smtClean="0"/>
              <a:t>FROM SP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000" b="1" dirty="0" smtClean="0"/>
              <a:t>ORDER BY QTY ASC,  [S#] ;</a:t>
            </a:r>
            <a:endParaRPr lang="en-US" sz="1800" dirty="0" smtClean="0"/>
          </a:p>
          <a:p>
            <a:pPr>
              <a:spcBef>
                <a:spcPct val="117000"/>
              </a:spcBef>
              <a:buFont typeface="Monotype Sorts" pitchFamily="2" charset="2"/>
              <a:buNone/>
              <a:defRPr/>
            </a:pPr>
            <a:r>
              <a:rPr lang="en-US" sz="2000" b="1" dirty="0" smtClean="0">
                <a:solidFill>
                  <a:schemeClr val="accent2"/>
                </a:solidFill>
              </a:rPr>
              <a:t>Les </a:t>
            </a:r>
            <a:r>
              <a:rPr lang="en-US" sz="2000" b="1" dirty="0" err="1" smtClean="0">
                <a:solidFill>
                  <a:schemeClr val="accent2"/>
                </a:solidFill>
              </a:rPr>
              <a:t>petits</a:t>
            </a:r>
            <a:r>
              <a:rPr lang="en-US" sz="2000" b="1" dirty="0" smtClean="0">
                <a:solidFill>
                  <a:schemeClr val="accent2"/>
                </a:solidFill>
              </a:rPr>
              <a:t>	Product ID	QTY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dirty="0" smtClean="0"/>
              <a:t>s1			p6		100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dirty="0" smtClean="0"/>
              <a:t>s1			p5		100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dirty="0" smtClean="0"/>
              <a:t>s1			p4		200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dirty="0" smtClean="0"/>
              <a:t>s1			p2		200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endParaRPr lang="en-US" sz="2000" dirty="0" smtClean="0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4203700" y="3060700"/>
            <a:ext cx="889000" cy="1727200"/>
          </a:xfrm>
          <a:prstGeom prst="rect">
            <a:avLst/>
          </a:prstGeom>
          <a:noFill/>
          <a:ln w="25399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accent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2222500" y="3060700"/>
            <a:ext cx="1955800" cy="1727200"/>
          </a:xfrm>
          <a:prstGeom prst="rect">
            <a:avLst/>
          </a:prstGeom>
          <a:noFill/>
          <a:ln w="25399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accent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622300" y="3060700"/>
            <a:ext cx="1574800" cy="1727200"/>
          </a:xfrm>
          <a:prstGeom prst="rect">
            <a:avLst/>
          </a:prstGeom>
          <a:noFill/>
          <a:ln w="25399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accent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611188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TOP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57200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en-US" sz="2000" b="1" dirty="0" smtClean="0"/>
              <a:t>SELECT top 3 [S#] AS  [Les </a:t>
            </a:r>
            <a:r>
              <a:rPr lang="en-US" sz="2000" b="1" dirty="0" err="1" smtClean="0"/>
              <a:t>petits</a:t>
            </a:r>
            <a:r>
              <a:rPr lang="en-US" sz="2000" b="1" dirty="0" smtClean="0"/>
              <a:t>], [P#], QTY 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000" b="1" dirty="0" smtClean="0"/>
              <a:t>FROM SP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000" b="1" dirty="0" smtClean="0"/>
              <a:t>ORDER BY QTY ASC,  [S#] ;</a:t>
            </a:r>
            <a:endParaRPr lang="en-US" sz="1800" dirty="0" smtClean="0"/>
          </a:p>
          <a:p>
            <a:pPr>
              <a:spcBef>
                <a:spcPct val="117000"/>
              </a:spcBef>
              <a:buFont typeface="Monotype Sorts" pitchFamily="2" charset="2"/>
              <a:buNone/>
              <a:defRPr/>
            </a:pPr>
            <a:r>
              <a:rPr lang="en-US" sz="2000" b="1" dirty="0" smtClean="0">
                <a:solidFill>
                  <a:schemeClr val="accent2"/>
                </a:solidFill>
              </a:rPr>
              <a:t>Les </a:t>
            </a:r>
            <a:r>
              <a:rPr lang="en-US" sz="2000" b="1" dirty="0" err="1" smtClean="0">
                <a:solidFill>
                  <a:schemeClr val="accent2"/>
                </a:solidFill>
              </a:rPr>
              <a:t>petits</a:t>
            </a:r>
            <a:r>
              <a:rPr lang="en-US" sz="2000" b="1" dirty="0" smtClean="0">
                <a:solidFill>
                  <a:schemeClr val="accent2"/>
                </a:solidFill>
              </a:rPr>
              <a:t>	Product ID	QTY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dirty="0" smtClean="0"/>
              <a:t>s1			p6		100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dirty="0" smtClean="0"/>
              <a:t>s1			p5		100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dirty="0" smtClean="0"/>
              <a:t>s1			p4		200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dirty="0" smtClean="0"/>
              <a:t>s1			p2		200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endParaRPr lang="en-US" sz="2000" dirty="0" smtClean="0"/>
          </a:p>
          <a:p>
            <a:pPr>
              <a:spcBef>
                <a:spcPct val="0"/>
              </a:spcBef>
              <a:defRPr/>
            </a:pPr>
            <a:r>
              <a:rPr lang="en-US" sz="2200" dirty="0" smtClean="0"/>
              <a:t>Mot-</a:t>
            </a:r>
            <a:r>
              <a:rPr lang="en-US" sz="2200" dirty="0" err="1" smtClean="0"/>
              <a:t>clé</a:t>
            </a:r>
            <a:r>
              <a:rPr lang="en-US" sz="2200" dirty="0" smtClean="0"/>
              <a:t> utile, </a:t>
            </a:r>
            <a:r>
              <a:rPr lang="en-US" sz="2200" dirty="0" err="1" smtClean="0"/>
              <a:t>mais</a:t>
            </a:r>
            <a:r>
              <a:rPr lang="en-US" sz="2200" dirty="0" smtClean="0"/>
              <a:t> pas </a:t>
            </a:r>
            <a:r>
              <a:rPr lang="en-US" sz="2200" dirty="0" err="1" smtClean="0"/>
              <a:t>dans</a:t>
            </a:r>
            <a:r>
              <a:rPr lang="en-US" sz="2200" dirty="0" smtClean="0"/>
              <a:t> SQL standard (</a:t>
            </a:r>
            <a:r>
              <a:rPr lang="en-US" sz="2200" dirty="0" err="1" smtClean="0"/>
              <a:t>MsAccess</a:t>
            </a:r>
            <a:r>
              <a:rPr lang="en-US" sz="2200" dirty="0" smtClean="0"/>
              <a:t>)</a:t>
            </a:r>
          </a:p>
          <a:p>
            <a:pPr lvl="1">
              <a:spcBef>
                <a:spcPct val="0"/>
              </a:spcBef>
              <a:buClr>
                <a:schemeClr val="hlink"/>
              </a:buClr>
              <a:buFont typeface="Wingdings" pitchFamily="2" charset="2"/>
              <a:buChar char="$"/>
              <a:defRPr/>
            </a:pPr>
            <a:r>
              <a:rPr lang="en-US" dirty="0" smtClean="0"/>
              <a:t> </a:t>
            </a:r>
            <a:r>
              <a:rPr lang="en-US" sz="2000" dirty="0" smtClean="0"/>
              <a:t>- </a:t>
            </a:r>
            <a:r>
              <a:rPr lang="en-US" sz="2000" dirty="0" err="1" smtClean="0"/>
              <a:t>essaye</a:t>
            </a:r>
            <a:r>
              <a:rPr lang="en-US" sz="2000" dirty="0" smtClean="0"/>
              <a:t>  de </a:t>
            </a:r>
            <a:r>
              <a:rPr lang="en-US" sz="2000" dirty="0" err="1" smtClean="0"/>
              <a:t>formuler</a:t>
            </a:r>
            <a:r>
              <a:rPr lang="en-US" sz="2000" dirty="0" smtClean="0"/>
              <a:t> </a:t>
            </a:r>
            <a:r>
              <a:rPr lang="en-US" sz="2000" dirty="0" err="1" smtClean="0"/>
              <a:t>cette</a:t>
            </a:r>
            <a:r>
              <a:rPr lang="en-US" sz="2000" dirty="0" smtClean="0"/>
              <a:t> </a:t>
            </a:r>
            <a:r>
              <a:rPr lang="en-US" sz="2000" dirty="0" err="1" smtClean="0"/>
              <a:t>requête</a:t>
            </a:r>
            <a:r>
              <a:rPr lang="en-US" sz="2000" dirty="0" smtClean="0"/>
              <a:t> en SQL standard</a:t>
            </a:r>
          </a:p>
          <a:p>
            <a:pPr>
              <a:spcBef>
                <a:spcPct val="0"/>
              </a:spcBef>
              <a:defRPr/>
            </a:pPr>
            <a:r>
              <a:rPr lang="en-US" sz="2200" dirty="0" smtClean="0"/>
              <a:t>Pas de distinction entre les </a:t>
            </a:r>
            <a:r>
              <a:rPr lang="en-US" sz="2200" dirty="0" err="1" smtClean="0"/>
              <a:t>duplicata</a:t>
            </a:r>
            <a:r>
              <a:rPr lang="en-US" sz="2200" dirty="0" smtClean="0"/>
              <a:t> par rapport au </a:t>
            </a:r>
            <a:r>
              <a:rPr lang="en-US" sz="2200" dirty="0" err="1" smtClean="0"/>
              <a:t>critère</a:t>
            </a:r>
            <a:r>
              <a:rPr lang="en-US" sz="2200" dirty="0" smtClean="0"/>
              <a:t> </a:t>
            </a:r>
            <a:r>
              <a:rPr lang="en-US" sz="2200" dirty="0" err="1" smtClean="0"/>
              <a:t>d'ordre</a:t>
            </a:r>
            <a:r>
              <a:rPr lang="en-US" sz="2200" dirty="0" smtClean="0"/>
              <a:t> QTY, S# (les 3 tops </a:t>
            </a:r>
            <a:r>
              <a:rPr lang="en-US" sz="2200" dirty="0" err="1" smtClean="0"/>
              <a:t>sont</a:t>
            </a:r>
            <a:r>
              <a:rPr lang="en-US" sz="2200" dirty="0" smtClean="0"/>
              <a:t> </a:t>
            </a:r>
            <a:r>
              <a:rPr lang="en-US" sz="2200" dirty="0" err="1" smtClean="0"/>
              <a:t>devenus</a:t>
            </a:r>
            <a:r>
              <a:rPr lang="en-US" sz="2200" dirty="0" smtClean="0"/>
              <a:t> 4 </a:t>
            </a:r>
            <a:r>
              <a:rPr lang="en-US" sz="2200" dirty="0" err="1" smtClean="0"/>
              <a:t>tuples</a:t>
            </a:r>
            <a:r>
              <a:rPr lang="en-US" sz="2200" dirty="0" smtClean="0"/>
              <a:t>)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4203700" y="3060700"/>
            <a:ext cx="889000" cy="1727200"/>
          </a:xfrm>
          <a:prstGeom prst="rect">
            <a:avLst/>
          </a:prstGeom>
          <a:noFill/>
          <a:ln w="25399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accent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2222500" y="3060700"/>
            <a:ext cx="1955800" cy="1727200"/>
          </a:xfrm>
          <a:prstGeom prst="rect">
            <a:avLst/>
          </a:prstGeom>
          <a:noFill/>
          <a:ln w="25399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accent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622300" y="3060700"/>
            <a:ext cx="1574800" cy="1727200"/>
          </a:xfrm>
          <a:prstGeom prst="rect">
            <a:avLst/>
          </a:prstGeom>
          <a:noFill/>
          <a:ln w="25399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accent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graphicFrame>
        <p:nvGraphicFramePr>
          <p:cNvPr id="10242" name="Object 8"/>
          <p:cNvGraphicFramePr>
            <a:graphicFrameLocks noChangeAspect="1"/>
          </p:cNvGraphicFramePr>
          <p:nvPr/>
        </p:nvGraphicFramePr>
        <p:xfrm>
          <a:off x="6232525" y="2116138"/>
          <a:ext cx="1570038" cy="168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9" name="Clip" r:id="rId4" imgW="3025440" imgH="3252600" progId="">
                  <p:embed/>
                </p:oleObj>
              </mc:Choice>
              <mc:Fallback>
                <p:oleObj name="Clip" r:id="rId4" imgW="3025440" imgH="325260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2525" y="2116138"/>
                        <a:ext cx="1570038" cy="16875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8" name="Text Box 10"/>
          <p:cNvSpPr txBox="1">
            <a:spLocks noChangeArrowheads="1"/>
          </p:cNvSpPr>
          <p:nvPr/>
        </p:nvSpPr>
        <p:spPr bwMode="auto">
          <a:xfrm>
            <a:off x="6872288" y="3062288"/>
            <a:ext cx="1692275" cy="336550"/>
          </a:xfrm>
          <a:prstGeom prst="rect">
            <a:avLst/>
          </a:prstGeom>
          <a:solidFill>
            <a:srgbClr val="99FF99"/>
          </a:solidFill>
          <a:ln w="12699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/>
              <a:t>Product ID ?</a:t>
            </a:r>
            <a:endParaRPr lang="fr-FR" sz="1600" b="1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595313"/>
            <a:ext cx="6838950" cy="638175"/>
          </a:xfrm>
        </p:spPr>
        <p:txBody>
          <a:bodyPr/>
          <a:lstStyle/>
          <a:p>
            <a:pPr>
              <a:defRPr/>
            </a:pPr>
            <a:r>
              <a:rPr lang="en-US" sz="3600" smtClean="0"/>
              <a:t>Restrictions simples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en-US" sz="2400" b="1" smtClean="0"/>
              <a:t>SELECT [P#], PNAME FROM P WHERE COLOR = 'RED';</a:t>
            </a:r>
          </a:p>
          <a:p>
            <a:pPr>
              <a:spcBef>
                <a:spcPct val="106000"/>
              </a:spcBef>
              <a:buFont typeface="Monotype Sorts" pitchFamily="2" charset="2"/>
              <a:buNone/>
              <a:defRPr/>
            </a:pPr>
            <a:endParaRPr lang="en-US" sz="2400" b="1" smtClean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595313"/>
            <a:ext cx="6838950" cy="638175"/>
          </a:xfrm>
        </p:spPr>
        <p:txBody>
          <a:bodyPr/>
          <a:lstStyle/>
          <a:p>
            <a:pPr>
              <a:defRPr/>
            </a:pPr>
            <a:r>
              <a:rPr lang="fr-FR" sz="3600" smtClean="0"/>
              <a:t>Restrictions simples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1752600"/>
            <a:ext cx="7754937" cy="4692650"/>
          </a:xfrm>
          <a:ln>
            <a:solidFill>
              <a:schemeClr val="accent2"/>
            </a:solidFill>
          </a:ln>
        </p:spPr>
        <p:txBody>
          <a:bodyPr/>
          <a:lstStyle/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fr-FR" sz="2400" b="1" smtClean="0"/>
              <a:t>SELECT [P#], PNAME FROM P WHERE COLOR = 'RED';</a:t>
            </a:r>
          </a:p>
          <a:p>
            <a:pPr>
              <a:lnSpc>
                <a:spcPct val="90000"/>
              </a:lnSpc>
              <a:spcBef>
                <a:spcPct val="106000"/>
              </a:spcBef>
              <a:buFont typeface="Monotype Sorts" pitchFamily="2" charset="2"/>
              <a:buNone/>
              <a:defRPr/>
            </a:pPr>
            <a:r>
              <a:rPr lang="fr-FR" sz="2400" b="1" smtClean="0">
                <a:solidFill>
                  <a:schemeClr val="accent2"/>
                </a:solidFill>
              </a:rPr>
              <a:t>Product ID	Product Name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fr-FR" sz="2400" b="1" smtClean="0"/>
              <a:t>p1			nuts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fr-FR" sz="2400" b="1" smtClean="0"/>
              <a:t>p4			screw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fr-FR" sz="2400" b="1" smtClean="0"/>
              <a:t>p6			cog</a:t>
            </a:r>
          </a:p>
          <a:p>
            <a:pPr>
              <a:lnSpc>
                <a:spcPct val="90000"/>
              </a:lnSpc>
              <a:spcBef>
                <a:spcPct val="67000"/>
              </a:spcBef>
              <a:buFont typeface="Monotype Sorts" pitchFamily="2" charset="2"/>
              <a:buNone/>
              <a:defRPr/>
            </a:pPr>
            <a:endParaRPr lang="fr-FR" sz="2400" smtClean="0"/>
          </a:p>
          <a:p>
            <a:pPr>
              <a:lnSpc>
                <a:spcPct val="90000"/>
              </a:lnSpc>
              <a:spcBef>
                <a:spcPct val="15000"/>
              </a:spcBef>
              <a:defRPr/>
            </a:pPr>
            <a:r>
              <a:rPr lang="fr-FR" sz="2000" smtClean="0"/>
              <a:t>Les noms d'attributs sont les légendes créées  à la création de P</a:t>
            </a:r>
          </a:p>
          <a:p>
            <a:pPr>
              <a:lnSpc>
                <a:spcPct val="90000"/>
              </a:lnSpc>
              <a:spcBef>
                <a:spcPct val="15000"/>
              </a:spcBef>
              <a:defRPr/>
            </a:pPr>
            <a:r>
              <a:rPr lang="fr-FR" sz="2000" smtClean="0"/>
              <a:t>L'ordre de tuples délivrés est définit par le SGBD et peut changer d'une exécution à l'autre </a:t>
            </a:r>
          </a:p>
          <a:p>
            <a:pPr>
              <a:lnSpc>
                <a:spcPct val="90000"/>
              </a:lnSpc>
              <a:spcBef>
                <a:spcPct val="15000"/>
              </a:spcBef>
              <a:buFont typeface="Wingdings" pitchFamily="2" charset="2"/>
              <a:buChar char="$"/>
              <a:defRPr/>
            </a:pPr>
            <a:r>
              <a:rPr lang="fr-FR" sz="2000" smtClean="0">
                <a:solidFill>
                  <a:srgbClr val="FAFD00"/>
                </a:solidFill>
              </a:rPr>
              <a:t>Est-il possible de faire:</a:t>
            </a:r>
          </a:p>
          <a:p>
            <a:pPr>
              <a:lnSpc>
                <a:spcPct val="90000"/>
              </a:lnSpc>
              <a:spcBef>
                <a:spcPct val="15000"/>
              </a:spcBef>
              <a:buFont typeface="Wingdings" pitchFamily="2" charset="2"/>
              <a:buNone/>
              <a:defRPr/>
            </a:pPr>
            <a:r>
              <a:rPr lang="fr-FR" sz="2000" b="1" smtClean="0">
                <a:solidFill>
                  <a:srgbClr val="FAFD00"/>
                </a:solidFill>
              </a:rPr>
              <a:t>		SELECT [Product ID], [Product Name]…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622300" y="2603500"/>
            <a:ext cx="1803400" cy="1879600"/>
          </a:xfrm>
          <a:prstGeom prst="rect">
            <a:avLst/>
          </a:prstGeom>
          <a:noFill/>
          <a:ln w="25399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accent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2451100" y="2603500"/>
            <a:ext cx="2184400" cy="1879600"/>
          </a:xfrm>
          <a:prstGeom prst="rect">
            <a:avLst/>
          </a:prstGeom>
          <a:noFill/>
          <a:ln w="25399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accent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976313"/>
            <a:ext cx="6838950" cy="638175"/>
          </a:xfrm>
        </p:spPr>
        <p:txBody>
          <a:bodyPr/>
          <a:lstStyle/>
          <a:p>
            <a:pPr>
              <a:defRPr/>
            </a:pPr>
            <a:r>
              <a:rPr lang="en-US" sz="3600" smtClean="0"/>
              <a:t>Restrictions composées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8077200" cy="4114800"/>
          </a:xfrm>
        </p:spPr>
        <p:txBody>
          <a:bodyPr/>
          <a:lstStyle/>
          <a:p>
            <a:pPr>
              <a:defRPr/>
            </a:pPr>
            <a:r>
              <a:rPr lang="en-US" sz="2400" b="1" smtClean="0"/>
              <a:t>SELECT [P#], PNAME, CITY </a:t>
            </a:r>
            <a:br>
              <a:rPr lang="en-US" sz="2400" b="1" smtClean="0"/>
            </a:br>
            <a:r>
              <a:rPr lang="en-US" sz="2400" b="1" smtClean="0"/>
              <a:t>FROM P </a:t>
            </a:r>
            <a:br>
              <a:rPr lang="en-US" sz="2400" b="1" smtClean="0"/>
            </a:br>
            <a:r>
              <a:rPr lang="en-US" sz="2400" b="1" smtClean="0"/>
              <a:t>WHERE COLOR = 'RED' AND NOT CITY = 'PARIS';</a:t>
            </a:r>
          </a:p>
          <a:p>
            <a:pPr>
              <a:spcBef>
                <a:spcPct val="93000"/>
              </a:spcBef>
              <a:buFont typeface="Monotype Sorts" pitchFamily="2" charset="2"/>
              <a:buNone/>
              <a:defRPr/>
            </a:pPr>
            <a:endParaRPr lang="en-US" sz="2400" b="1" smtClean="0"/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976313"/>
            <a:ext cx="6838950" cy="638175"/>
          </a:xfrm>
        </p:spPr>
        <p:txBody>
          <a:bodyPr/>
          <a:lstStyle/>
          <a:p>
            <a:pPr>
              <a:defRPr/>
            </a:pPr>
            <a:r>
              <a:rPr lang="en-US" sz="3600" smtClean="0"/>
              <a:t>Restrictions </a:t>
            </a:r>
            <a:r>
              <a:rPr lang="fr-FR" sz="3600" smtClean="0"/>
              <a:t>composées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8229600" cy="4114800"/>
          </a:xfrm>
        </p:spPr>
        <p:txBody>
          <a:bodyPr/>
          <a:lstStyle/>
          <a:p>
            <a:pPr>
              <a:defRPr/>
            </a:pPr>
            <a:r>
              <a:rPr lang="en-US" sz="2400" b="1" dirty="0" smtClean="0"/>
              <a:t>SELECT [P#], PNAME, CITY </a:t>
            </a:r>
            <a:br>
              <a:rPr lang="en-US" sz="2400" b="1" dirty="0" smtClean="0"/>
            </a:br>
            <a:r>
              <a:rPr lang="en-US" sz="2400" b="1" dirty="0" smtClean="0"/>
              <a:t>FROM P </a:t>
            </a:r>
            <a:br>
              <a:rPr lang="en-US" sz="2400" b="1" dirty="0" smtClean="0"/>
            </a:br>
            <a:r>
              <a:rPr lang="en-US" sz="2400" b="1" dirty="0" smtClean="0"/>
              <a:t>WHERE COLOR = 'RED' AND NOT CITY = 'PARIS';</a:t>
            </a:r>
          </a:p>
          <a:p>
            <a:pPr>
              <a:spcBef>
                <a:spcPct val="93000"/>
              </a:spcBef>
              <a:buFont typeface="Monotype Sorts" pitchFamily="2" charset="2"/>
              <a:buNone/>
              <a:defRPr/>
            </a:pPr>
            <a:r>
              <a:rPr lang="en-US" sz="2400" dirty="0" smtClean="0">
                <a:solidFill>
                  <a:srgbClr val="00FF00"/>
                </a:solidFill>
              </a:rPr>
              <a:t>Product ID</a:t>
            </a:r>
            <a:r>
              <a:rPr lang="en-US" sz="2400" dirty="0" smtClean="0"/>
              <a:t>	</a:t>
            </a:r>
            <a:r>
              <a:rPr lang="en-US" sz="2400" dirty="0" smtClean="0">
                <a:solidFill>
                  <a:srgbClr val="00FF00"/>
                </a:solidFill>
              </a:rPr>
              <a:t>Product Name	</a:t>
            </a:r>
            <a:r>
              <a:rPr lang="en-US" sz="2400" dirty="0" smtClean="0"/>
              <a:t>	</a:t>
            </a:r>
            <a:r>
              <a:rPr lang="en-US" sz="2400" dirty="0" smtClean="0">
                <a:solidFill>
                  <a:srgbClr val="00FF00"/>
                </a:solidFill>
              </a:rPr>
              <a:t>city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dirty="0" smtClean="0"/>
              <a:t>p1			nuts			</a:t>
            </a:r>
            <a:r>
              <a:rPr lang="en-US" sz="2400" dirty="0" err="1" smtClean="0"/>
              <a:t>london</a:t>
            </a:r>
            <a:endParaRPr lang="en-US" sz="2400" dirty="0" smtClean="0"/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dirty="0" smtClean="0"/>
              <a:t>p4			screw			</a:t>
            </a:r>
            <a:r>
              <a:rPr lang="en-US" sz="2400" dirty="0" err="1" smtClean="0"/>
              <a:t>london</a:t>
            </a:r>
            <a:endParaRPr lang="en-US" sz="2400" dirty="0" smtClean="0"/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dirty="0" smtClean="0"/>
              <a:t>p6			cog			</a:t>
            </a:r>
            <a:r>
              <a:rPr lang="en-US" sz="2400" dirty="0" err="1" smtClean="0"/>
              <a:t>london</a:t>
            </a:r>
            <a:endParaRPr lang="en-US" sz="2400" dirty="0" smtClean="0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531813" y="3503613"/>
            <a:ext cx="1816100" cy="1816100"/>
          </a:xfrm>
          <a:prstGeom prst="rect">
            <a:avLst/>
          </a:prstGeom>
          <a:noFill/>
          <a:ln w="12699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accent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2368550" y="3511550"/>
            <a:ext cx="2349500" cy="1816100"/>
          </a:xfrm>
          <a:prstGeom prst="rect">
            <a:avLst/>
          </a:prstGeom>
          <a:noFill/>
          <a:ln w="12699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accent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4730750" y="3511550"/>
            <a:ext cx="1816100" cy="1816100"/>
          </a:xfrm>
          <a:prstGeom prst="rect">
            <a:avLst/>
          </a:prstGeom>
          <a:noFill/>
          <a:ln w="12699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accent1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985838" y="5519738"/>
            <a:ext cx="7307262" cy="707886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 dirty="0">
                <a:solidFill>
                  <a:schemeClr val="tx1"/>
                </a:solidFill>
              </a:rPr>
              <a:t>On peut utiliser les opérateurs AND, OR, NOT ainsi que </a:t>
            </a:r>
            <a:r>
              <a:rPr lang="fr-FR" sz="2000" dirty="0">
                <a:solidFill>
                  <a:srgbClr val="FAFD00"/>
                </a:solidFill>
              </a:rPr>
              <a:t>IMP et</a:t>
            </a:r>
            <a:r>
              <a:rPr lang="fr-FR" sz="2000" dirty="0">
                <a:solidFill>
                  <a:schemeClr val="tx1"/>
                </a:solidFill>
              </a:rPr>
              <a:t> </a:t>
            </a:r>
            <a:r>
              <a:rPr lang="fr-FR" sz="2000" dirty="0" smtClean="0">
                <a:solidFill>
                  <a:srgbClr val="FAFD00"/>
                </a:solidFill>
              </a:rPr>
              <a:t>XOR et EQV, </a:t>
            </a:r>
            <a:r>
              <a:rPr lang="fr-FR" sz="2000" dirty="0" smtClean="0">
                <a:solidFill>
                  <a:schemeClr val="tx1"/>
                </a:solidFill>
              </a:rPr>
              <a:t>avec l’ordre de priorité usuel et  les ( ) pour le changer.  </a:t>
            </a:r>
            <a:endParaRPr lang="fr-FR" sz="2000" dirty="0">
              <a:solidFill>
                <a:srgbClr val="FAFD00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 autoUpdateAnimBg="0"/>
      <p:bldP spid="46084" grpId="0" animBg="1"/>
      <p:bldP spid="46085" grpId="0" animBg="1"/>
      <p:bldP spid="46086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6838950" cy="1320874"/>
          </a:xfrm>
        </p:spPr>
        <p:txBody>
          <a:bodyPr/>
          <a:lstStyle/>
          <a:p>
            <a:pPr>
              <a:defRPr/>
            </a:pPr>
            <a:r>
              <a:rPr lang="fr-FR" sz="4000" dirty="0" smtClean="0"/>
              <a:t>SQL: Commandes de Manipulation de Données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30836"/>
            <a:ext cx="7772400" cy="3703163"/>
          </a:xfrm>
        </p:spPr>
        <p:txBody>
          <a:bodyPr/>
          <a:lstStyle/>
          <a:p>
            <a:pPr>
              <a:spcBef>
                <a:spcPct val="8000"/>
              </a:spcBef>
              <a:defRPr/>
            </a:pPr>
            <a:r>
              <a:rPr lang="fr-FR" sz="2800" b="1" dirty="0" smtClean="0">
                <a:solidFill>
                  <a:schemeClr val="tx2"/>
                </a:solidFill>
              </a:rPr>
              <a:t>Recherche à partir d’</a:t>
            </a:r>
            <a:r>
              <a:rPr lang="fr-FR" sz="2800" b="1" i="1" dirty="0" smtClean="0">
                <a:solidFill>
                  <a:schemeClr val="tx2"/>
                </a:solidFill>
              </a:rPr>
              <a:t>une ou plusieurs</a:t>
            </a:r>
            <a:r>
              <a:rPr lang="fr-FR" sz="2800" b="1" dirty="0" smtClean="0">
                <a:solidFill>
                  <a:schemeClr val="tx2"/>
                </a:solidFill>
              </a:rPr>
              <a:t> tables</a:t>
            </a:r>
          </a:p>
          <a:p>
            <a:pPr>
              <a:spcBef>
                <a:spcPct val="8000"/>
              </a:spcBef>
              <a:buFont typeface="Monotype Sorts" pitchFamily="2" charset="2"/>
              <a:buNone/>
              <a:defRPr/>
            </a:pPr>
            <a:r>
              <a:rPr lang="fr-FR" sz="2800" b="1" dirty="0" smtClean="0">
                <a:solidFill>
                  <a:schemeClr val="tx2"/>
                </a:solidFill>
              </a:rPr>
              <a:t>	SELECT</a:t>
            </a:r>
          </a:p>
          <a:p>
            <a:pPr lvl="1">
              <a:spcBef>
                <a:spcPct val="8000"/>
              </a:spcBef>
              <a:buFont typeface="Monotype Sorts" pitchFamily="2" charset="2"/>
              <a:buNone/>
              <a:defRPr/>
            </a:pPr>
            <a:r>
              <a:rPr lang="fr-FR" sz="2400" b="1" dirty="0" smtClean="0">
                <a:solidFill>
                  <a:schemeClr val="tx2"/>
                </a:solidFill>
              </a:rPr>
              <a:t>Résultat : une table </a:t>
            </a:r>
          </a:p>
          <a:p>
            <a:pPr>
              <a:spcBef>
                <a:spcPct val="8000"/>
              </a:spcBef>
              <a:defRPr/>
            </a:pPr>
            <a:r>
              <a:rPr lang="fr-FR" sz="2800" b="1" dirty="0" smtClean="0">
                <a:solidFill>
                  <a:schemeClr val="tx2"/>
                </a:solidFill>
              </a:rPr>
              <a:t>Insertion de nouveaux </a:t>
            </a:r>
            <a:r>
              <a:rPr lang="fr-FR" sz="2800" b="1" dirty="0" err="1" smtClean="0">
                <a:solidFill>
                  <a:schemeClr val="tx2"/>
                </a:solidFill>
              </a:rPr>
              <a:t>tuples</a:t>
            </a:r>
            <a:r>
              <a:rPr lang="fr-FR" sz="2800" b="1" dirty="0" smtClean="0">
                <a:solidFill>
                  <a:schemeClr val="tx2"/>
                </a:solidFill>
              </a:rPr>
              <a:t> dans </a:t>
            </a:r>
            <a:r>
              <a:rPr lang="fr-FR" sz="2800" b="1" i="1" dirty="0" smtClean="0">
                <a:solidFill>
                  <a:schemeClr val="tx2"/>
                </a:solidFill>
              </a:rPr>
              <a:t>une</a:t>
            </a:r>
            <a:r>
              <a:rPr lang="fr-FR" sz="2800" b="1" dirty="0" smtClean="0">
                <a:solidFill>
                  <a:schemeClr val="tx2"/>
                </a:solidFill>
              </a:rPr>
              <a:t> table </a:t>
            </a:r>
          </a:p>
          <a:p>
            <a:pPr>
              <a:spcBef>
                <a:spcPct val="8000"/>
              </a:spcBef>
              <a:buFont typeface="Monotype Sorts" pitchFamily="2" charset="2"/>
              <a:buNone/>
              <a:defRPr/>
            </a:pPr>
            <a:r>
              <a:rPr lang="fr-FR" sz="2800" b="1" dirty="0" smtClean="0">
                <a:solidFill>
                  <a:schemeClr val="tx2"/>
                </a:solidFill>
              </a:rPr>
              <a:t>	INSERT</a:t>
            </a:r>
          </a:p>
          <a:p>
            <a:pPr>
              <a:spcBef>
                <a:spcPct val="8000"/>
              </a:spcBef>
              <a:defRPr/>
            </a:pPr>
            <a:r>
              <a:rPr lang="fr-FR" sz="2800" b="1" dirty="0" smtClean="0">
                <a:solidFill>
                  <a:schemeClr val="tx2"/>
                </a:solidFill>
              </a:rPr>
              <a:t>Mise à jour de </a:t>
            </a:r>
            <a:r>
              <a:rPr lang="fr-FR" sz="2800" b="1" dirty="0" err="1" smtClean="0">
                <a:solidFill>
                  <a:schemeClr val="tx2"/>
                </a:solidFill>
              </a:rPr>
              <a:t>tuples</a:t>
            </a:r>
            <a:r>
              <a:rPr lang="fr-FR" sz="2800" b="1" dirty="0" smtClean="0">
                <a:solidFill>
                  <a:schemeClr val="tx2"/>
                </a:solidFill>
              </a:rPr>
              <a:t> d’</a:t>
            </a:r>
            <a:r>
              <a:rPr lang="fr-FR" sz="2800" b="1" i="1" dirty="0" smtClean="0">
                <a:solidFill>
                  <a:schemeClr val="tx2"/>
                </a:solidFill>
              </a:rPr>
              <a:t>une</a:t>
            </a:r>
            <a:r>
              <a:rPr lang="fr-FR" sz="2800" b="1" dirty="0" smtClean="0">
                <a:solidFill>
                  <a:schemeClr val="tx2"/>
                </a:solidFill>
              </a:rPr>
              <a:t> table</a:t>
            </a:r>
          </a:p>
          <a:p>
            <a:pPr>
              <a:spcBef>
                <a:spcPct val="8000"/>
              </a:spcBef>
              <a:buNone/>
              <a:defRPr/>
            </a:pPr>
            <a:r>
              <a:rPr lang="fr-FR" sz="2800" b="1" dirty="0" smtClean="0">
                <a:solidFill>
                  <a:schemeClr val="tx2"/>
                </a:solidFill>
              </a:rPr>
              <a:t>	UPDATE</a:t>
            </a:r>
          </a:p>
          <a:p>
            <a:pPr>
              <a:spcBef>
                <a:spcPct val="8000"/>
              </a:spcBef>
              <a:defRPr/>
            </a:pPr>
            <a:r>
              <a:rPr lang="fr-FR" sz="2800" b="1" dirty="0" smtClean="0">
                <a:solidFill>
                  <a:schemeClr val="tx2"/>
                </a:solidFill>
              </a:rPr>
              <a:t>Suppression de </a:t>
            </a:r>
            <a:r>
              <a:rPr lang="fr-FR" sz="2800" b="1" dirty="0" err="1" smtClean="0">
                <a:solidFill>
                  <a:schemeClr val="tx2"/>
                </a:solidFill>
              </a:rPr>
              <a:t>tuples</a:t>
            </a:r>
            <a:r>
              <a:rPr lang="fr-FR" sz="2800" b="1" dirty="0" smtClean="0">
                <a:solidFill>
                  <a:schemeClr val="tx2"/>
                </a:solidFill>
              </a:rPr>
              <a:t> dans </a:t>
            </a:r>
            <a:r>
              <a:rPr lang="fr-FR" sz="2800" b="1" i="1" dirty="0" smtClean="0">
                <a:solidFill>
                  <a:schemeClr val="tx2"/>
                </a:solidFill>
              </a:rPr>
              <a:t>une</a:t>
            </a:r>
            <a:r>
              <a:rPr lang="fr-FR" sz="2800" b="1" dirty="0" smtClean="0">
                <a:solidFill>
                  <a:schemeClr val="tx2"/>
                </a:solidFill>
              </a:rPr>
              <a:t> table </a:t>
            </a:r>
          </a:p>
          <a:p>
            <a:pPr>
              <a:spcBef>
                <a:spcPct val="8000"/>
              </a:spcBef>
              <a:buFont typeface="Monotype Sorts" pitchFamily="2" charset="2"/>
              <a:buNone/>
              <a:defRPr/>
            </a:pPr>
            <a:r>
              <a:rPr lang="fr-FR" sz="2800" b="1" dirty="0" smtClean="0">
                <a:solidFill>
                  <a:schemeClr val="tx2"/>
                </a:solidFill>
              </a:rPr>
              <a:t>	DELETE</a:t>
            </a:r>
            <a:endParaRPr lang="fr-FR" b="1" dirty="0" smtClean="0">
              <a:solidFill>
                <a:schemeClr val="tx2"/>
              </a:solidFill>
            </a:endParaRPr>
          </a:p>
          <a:p>
            <a:pPr lvl="1">
              <a:spcBef>
                <a:spcPct val="8000"/>
              </a:spcBef>
              <a:defRPr/>
            </a:pPr>
            <a:r>
              <a:rPr lang="fr-FR" b="1" dirty="0" smtClean="0">
                <a:solidFill>
                  <a:schemeClr val="tx2"/>
                </a:solidFill>
              </a:rPr>
              <a:t>La table reste, même vide</a:t>
            </a:r>
          </a:p>
          <a:p>
            <a:pPr>
              <a:spcBef>
                <a:spcPct val="8000"/>
              </a:spcBef>
              <a:buFont typeface="Monotype Sorts" pitchFamily="2" charset="2"/>
              <a:buNone/>
              <a:defRPr/>
            </a:pPr>
            <a:endParaRPr lang="fr-FR" sz="2800" dirty="0" smtClean="0"/>
          </a:p>
        </p:txBody>
      </p:sp>
      <p:pic>
        <p:nvPicPr>
          <p:cNvPr id="9" name="~PP645.WAV">
            <a:hlinkClick r:id="" action="ppaction://media"/>
          </p:cNvPr>
          <p:cNvPicPr>
            <a:picLocks noRot="1" noChangeAspect="1"/>
          </p:cNvPicPr>
          <p:nvPr>
            <a:wavAudioFile r:embed="rId1" name="~PP645.WAV"/>
          </p:nvPr>
        </p:nvPicPr>
        <p:blipFill>
          <a:blip r:embed="rId4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70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976313"/>
            <a:ext cx="6838950" cy="638175"/>
          </a:xfrm>
        </p:spPr>
        <p:txBody>
          <a:bodyPr/>
          <a:lstStyle/>
          <a:p>
            <a:pPr>
              <a:defRPr/>
            </a:pPr>
            <a:r>
              <a:rPr lang="en-US" sz="3600" smtClean="0"/>
              <a:t>Restrictions </a:t>
            </a:r>
            <a:r>
              <a:rPr lang="fr-FR" sz="3600" smtClean="0"/>
              <a:t>composées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190750"/>
            <a:ext cx="8229600" cy="41148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On peut utiliser les opérateurs AND, OR, NOT </a:t>
            </a:r>
          </a:p>
          <a:p>
            <a:pPr>
              <a:defRPr/>
            </a:pPr>
            <a:r>
              <a:rPr lang="fr-FR" dirty="0" smtClean="0"/>
              <a:t>Ainsi que </a:t>
            </a:r>
            <a:r>
              <a:rPr lang="fr-FR" dirty="0" smtClean="0">
                <a:solidFill>
                  <a:srgbClr val="FAFD00"/>
                </a:solidFill>
              </a:rPr>
              <a:t>IMP et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FAFD00"/>
                </a:solidFill>
              </a:rPr>
              <a:t>XOR et EQV</a:t>
            </a:r>
            <a:endParaRPr lang="fr-FR" dirty="0" smtClean="0"/>
          </a:p>
          <a:p>
            <a:pPr>
              <a:defRPr/>
            </a:pPr>
            <a:r>
              <a:rPr lang="fr-FR" dirty="0" smtClean="0"/>
              <a:t>Le tout avec l’ordre de priorité usuel </a:t>
            </a:r>
          </a:p>
          <a:p>
            <a:pPr lvl="1">
              <a:defRPr/>
            </a:pPr>
            <a:r>
              <a:rPr lang="fr-FR" sz="3200" dirty="0" smtClean="0"/>
              <a:t>Voir le rappel dans le cours avancé</a:t>
            </a:r>
            <a:endParaRPr lang="fr-FR" dirty="0" smtClean="0"/>
          </a:p>
          <a:p>
            <a:pPr>
              <a:defRPr/>
            </a:pPr>
            <a:r>
              <a:rPr lang="fr-FR" dirty="0" smtClean="0"/>
              <a:t>Et les ( ) pour le changer</a:t>
            </a:r>
            <a:r>
              <a:rPr lang="fr-FR" sz="2800" dirty="0" smtClean="0"/>
              <a:t>  </a:t>
            </a:r>
          </a:p>
          <a:p>
            <a:pPr>
              <a:defRPr/>
            </a:pPr>
            <a:r>
              <a:rPr lang="fr-FR" sz="2800" dirty="0" smtClean="0">
                <a:solidFill>
                  <a:srgbClr val="FAFD00"/>
                </a:solidFill>
              </a:rPr>
              <a:t>Est vrai que:</a:t>
            </a:r>
          </a:p>
          <a:p>
            <a:pPr>
              <a:buNone/>
              <a:defRPr/>
            </a:pPr>
            <a:r>
              <a:rPr lang="fr-FR" sz="2800" dirty="0" err="1" smtClean="0">
                <a:solidFill>
                  <a:srgbClr val="FAFD00"/>
                </a:solidFill>
              </a:rPr>
              <a:t>Where</a:t>
            </a:r>
            <a:r>
              <a:rPr lang="fr-FR" sz="2800" dirty="0" smtClean="0">
                <a:solidFill>
                  <a:srgbClr val="FAFD00"/>
                </a:solidFill>
              </a:rPr>
              <a:t> A OR B AND C = </a:t>
            </a:r>
            <a:r>
              <a:rPr lang="fr-FR" sz="2800" dirty="0" err="1" smtClean="0">
                <a:solidFill>
                  <a:srgbClr val="FAFD00"/>
                </a:solidFill>
              </a:rPr>
              <a:t>Where</a:t>
            </a:r>
            <a:r>
              <a:rPr lang="fr-FR" sz="2800" dirty="0" smtClean="0">
                <a:solidFill>
                  <a:srgbClr val="FAFD00"/>
                </a:solidFill>
              </a:rPr>
              <a:t> (A OR B) AND C </a:t>
            </a:r>
          </a:p>
          <a:p>
            <a:pPr>
              <a:defRPr/>
            </a:pPr>
            <a:endParaRPr lang="en-US" sz="2400" dirty="0" smtClean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0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6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6838950" cy="638175"/>
          </a:xfrm>
        </p:spPr>
        <p:txBody>
          <a:bodyPr/>
          <a:lstStyle/>
          <a:p>
            <a:pPr>
              <a:defRPr/>
            </a:pPr>
            <a:r>
              <a:rPr lang="fr-FR" sz="3600" smtClean="0"/>
              <a:t>Restrictions sur nuls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914400"/>
            <a:ext cx="7772400" cy="5029200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Un nul n’est pas une valeur</a:t>
            </a:r>
          </a:p>
          <a:p>
            <a:pPr>
              <a:defRPr/>
            </a:pPr>
            <a:r>
              <a:rPr lang="fr-FR" dirty="0" smtClean="0"/>
              <a:t>Donc on a une clause spéciale</a:t>
            </a:r>
          </a:p>
          <a:p>
            <a:pPr lvl="1">
              <a:defRPr/>
            </a:pPr>
            <a:r>
              <a:rPr lang="fr-FR" sz="2400" dirty="0" smtClean="0">
                <a:solidFill>
                  <a:srgbClr val="FAFD00"/>
                </a:solidFill>
              </a:rPr>
              <a:t>IS [NOT] NULL</a:t>
            </a:r>
          </a:p>
          <a:p>
            <a:pPr>
              <a:defRPr/>
            </a:pPr>
            <a:r>
              <a:rPr lang="fr-FR" sz="2400" dirty="0" smtClean="0">
                <a:solidFill>
                  <a:srgbClr val="FAFD00"/>
                </a:solidFill>
              </a:rPr>
              <a:t>Ex. Deux fournisseurs n ’ont pas de ville connue:</a:t>
            </a:r>
          </a:p>
          <a:p>
            <a:pPr lvl="1">
              <a:defRPr/>
            </a:pPr>
            <a:r>
              <a:rPr lang="fr-FR" sz="2000" dirty="0" smtClean="0">
                <a:solidFill>
                  <a:srgbClr val="FAFD00"/>
                </a:solidFill>
              </a:rPr>
              <a:t>Requête : est-ce que il y a dans S des villes inconnues?</a:t>
            </a:r>
            <a:r>
              <a:rPr lang="fr-FR" sz="2400" dirty="0" smtClean="0"/>
              <a:t>	</a:t>
            </a:r>
          </a:p>
          <a:p>
            <a:pPr>
              <a:buFont typeface="Monotype Sorts" pitchFamily="2" charset="2"/>
              <a:buNone/>
              <a:defRPr/>
            </a:pPr>
            <a:r>
              <a:rPr lang="fr-FR" sz="2400" dirty="0" smtClean="0">
                <a:solidFill>
                  <a:srgbClr val="FAFD00"/>
                </a:solidFill>
              </a:rPr>
              <a:t>SELECT </a:t>
            </a:r>
            <a:r>
              <a:rPr lang="fr-FR" sz="2400" dirty="0" err="1" smtClean="0">
                <a:solidFill>
                  <a:srgbClr val="FAFD00"/>
                </a:solidFill>
              </a:rPr>
              <a:t>S.City</a:t>
            </a:r>
            <a:r>
              <a:rPr lang="fr-FR" sz="2400" dirty="0" smtClean="0">
                <a:solidFill>
                  <a:srgbClr val="FAFD00"/>
                </a:solidFill>
              </a:rPr>
              <a:t/>
            </a:r>
            <a:br>
              <a:rPr lang="fr-FR" sz="2400" dirty="0" smtClean="0">
                <a:solidFill>
                  <a:srgbClr val="FAFD00"/>
                </a:solidFill>
              </a:rPr>
            </a:br>
            <a:r>
              <a:rPr lang="fr-FR" sz="2400" dirty="0" smtClean="0">
                <a:solidFill>
                  <a:srgbClr val="FAFD00"/>
                </a:solidFill>
              </a:rPr>
              <a:t>FROM S </a:t>
            </a:r>
            <a:r>
              <a:rPr lang="fr-FR" sz="2400" dirty="0" err="1" smtClean="0">
                <a:solidFill>
                  <a:srgbClr val="FAFD00"/>
                </a:solidFill>
              </a:rPr>
              <a:t>where</a:t>
            </a:r>
            <a:r>
              <a:rPr lang="fr-FR" sz="2400" dirty="0" smtClean="0">
                <a:solidFill>
                  <a:srgbClr val="FAFD00"/>
                </a:solidFill>
              </a:rPr>
              <a:t> city </a:t>
            </a:r>
            <a:r>
              <a:rPr lang="fr-FR" sz="2400" dirty="0" err="1" smtClean="0">
                <a:solidFill>
                  <a:srgbClr val="FAFD00"/>
                </a:solidFill>
              </a:rPr>
              <a:t>is</a:t>
            </a:r>
            <a:r>
              <a:rPr lang="fr-FR" sz="2400" dirty="0" smtClean="0">
                <a:solidFill>
                  <a:srgbClr val="FAFD00"/>
                </a:solidFill>
              </a:rPr>
              <a:t> </a:t>
            </a:r>
            <a:r>
              <a:rPr lang="fr-FR" sz="2400" dirty="0" err="1" smtClean="0">
                <a:solidFill>
                  <a:srgbClr val="FAFD00"/>
                </a:solidFill>
              </a:rPr>
              <a:t>null</a:t>
            </a:r>
            <a:r>
              <a:rPr lang="fr-FR" sz="2400" dirty="0" smtClean="0">
                <a:solidFill>
                  <a:srgbClr val="FAFD00"/>
                </a:solidFill>
              </a:rPr>
              <a:t>;</a:t>
            </a:r>
          </a:p>
        </p:txBody>
      </p:sp>
      <p:sp>
        <p:nvSpPr>
          <p:cNvPr id="146436" name="Rectangle 4"/>
          <p:cNvSpPr>
            <a:spLocks noChangeArrowheads="1"/>
          </p:cNvSpPr>
          <p:nvPr/>
        </p:nvSpPr>
        <p:spPr bwMode="auto">
          <a:xfrm>
            <a:off x="1143000" y="4419600"/>
            <a:ext cx="1676400" cy="3810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>
                <a:solidFill>
                  <a:srgbClr val="00FF00"/>
                </a:solidFill>
              </a:rPr>
              <a:t>CITY</a:t>
            </a:r>
          </a:p>
        </p:txBody>
      </p:sp>
      <p:sp>
        <p:nvSpPr>
          <p:cNvPr id="146437" name="Rectangle 5"/>
          <p:cNvSpPr>
            <a:spLocks noChangeArrowheads="1"/>
          </p:cNvSpPr>
          <p:nvPr/>
        </p:nvSpPr>
        <p:spPr bwMode="auto">
          <a:xfrm>
            <a:off x="1143000" y="4800600"/>
            <a:ext cx="1676400" cy="381000"/>
          </a:xfrm>
          <a:prstGeom prst="rect">
            <a:avLst/>
          </a:prstGeom>
          <a:noFill/>
          <a:ln w="12699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>
                <a:solidFill>
                  <a:srgbClr val="00FF00"/>
                </a:solidFill>
              </a:rPr>
              <a:t> </a:t>
            </a:r>
          </a:p>
        </p:txBody>
      </p:sp>
      <p:sp>
        <p:nvSpPr>
          <p:cNvPr id="146438" name="Rectangle 6"/>
          <p:cNvSpPr>
            <a:spLocks noChangeArrowheads="1"/>
          </p:cNvSpPr>
          <p:nvPr/>
        </p:nvSpPr>
        <p:spPr bwMode="auto">
          <a:xfrm>
            <a:off x="1143000" y="5181600"/>
            <a:ext cx="1676400" cy="381000"/>
          </a:xfrm>
          <a:prstGeom prst="rect">
            <a:avLst/>
          </a:prstGeom>
          <a:noFill/>
          <a:ln w="12699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>
                <a:solidFill>
                  <a:srgbClr val="00FF00"/>
                </a:solidFill>
              </a:rPr>
              <a:t> </a:t>
            </a:r>
          </a:p>
        </p:txBody>
      </p:sp>
      <p:sp>
        <p:nvSpPr>
          <p:cNvPr id="146439" name="Text Box 7"/>
          <p:cNvSpPr txBox="1">
            <a:spLocks noChangeArrowheads="1"/>
          </p:cNvSpPr>
          <p:nvPr/>
        </p:nvSpPr>
        <p:spPr bwMode="auto">
          <a:xfrm>
            <a:off x="5486400" y="3810000"/>
            <a:ext cx="3124200" cy="1158875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fr-FR" sz="2000">
                <a:solidFill>
                  <a:srgbClr val="FAFD00"/>
                </a:solidFill>
              </a:rPr>
              <a:t>A noter:</a:t>
            </a:r>
          </a:p>
          <a:p>
            <a:pPr>
              <a:spcBef>
                <a:spcPct val="50000"/>
              </a:spcBef>
            </a:pPr>
            <a:r>
              <a:rPr lang="fr-FR" sz="2000">
                <a:solidFill>
                  <a:srgbClr val="FAFD00"/>
                </a:solidFill>
              </a:rPr>
              <a:t>DISTINCT s ’applique aux nuls  (à tort, pourquoi ?)</a:t>
            </a:r>
            <a:endParaRPr lang="fr-FR"/>
          </a:p>
        </p:txBody>
      </p:sp>
      <p:sp>
        <p:nvSpPr>
          <p:cNvPr id="146440" name="Text Box 8"/>
          <p:cNvSpPr txBox="1">
            <a:spLocks noChangeArrowheads="1"/>
          </p:cNvSpPr>
          <p:nvPr/>
        </p:nvSpPr>
        <p:spPr bwMode="auto">
          <a:xfrm>
            <a:off x="3581400" y="5562600"/>
            <a:ext cx="5029200" cy="473075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>
            <a:spAutoFit/>
            <a:flatTx/>
          </a:bodyPr>
          <a:lstStyle/>
          <a:p>
            <a:pPr>
              <a:spcBef>
                <a:spcPct val="50000"/>
              </a:spcBef>
            </a:pPr>
            <a:r>
              <a:rPr lang="fr-FR" sz="2000">
                <a:solidFill>
                  <a:schemeClr val="tx1"/>
                </a:solidFill>
              </a:rPr>
              <a:t>  </a:t>
            </a:r>
            <a:r>
              <a:rPr lang="fr-FR" sz="2000">
                <a:solidFill>
                  <a:srgbClr val="FAFD00"/>
                </a:solidFill>
              </a:rPr>
              <a:t>Vous avez dit bizarre pour la table de nuls ?</a:t>
            </a:r>
            <a:endParaRPr lang="fr-FR" sz="2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6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6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6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6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46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46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6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6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4" grpId="0" animBg="1" autoUpdateAnimBg="0"/>
      <p:bldP spid="146435" grpId="0" build="p" autoUpdateAnimBg="0"/>
      <p:bldP spid="146436" grpId="0" animBg="1" autoUpdateAnimBg="0"/>
      <p:bldP spid="146437" grpId="0" animBg="1" autoUpdateAnimBg="0"/>
      <p:bldP spid="146438" grpId="0" animBg="1" autoUpdateAnimBg="0"/>
      <p:bldP spid="146439" grpId="0" animBg="1" autoUpdateAnimBg="0"/>
      <p:bldP spid="146440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3962400" cy="914400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fr-FR" sz="2000" dirty="0" smtClean="0"/>
              <a:t>SELECT [s#], city FROM S </a:t>
            </a:r>
            <a:r>
              <a:rPr lang="fr-FR" sz="2000" dirty="0" err="1" smtClean="0"/>
              <a:t>where</a:t>
            </a:r>
            <a:r>
              <a:rPr lang="fr-FR" sz="2000" dirty="0" smtClean="0"/>
              <a:t> city IN ('paris', '</a:t>
            </a:r>
            <a:r>
              <a:rPr lang="fr-FR" sz="2000" dirty="0" err="1" smtClean="0"/>
              <a:t>london</a:t>
            </a:r>
            <a:r>
              <a:rPr lang="fr-FR" sz="2000" dirty="0" smtClean="0"/>
              <a:t>'); </a:t>
            </a:r>
          </a:p>
        </p:txBody>
      </p:sp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38950" cy="766877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Restrictions par clause IN</a:t>
            </a: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4572000" y="1219200"/>
            <a:ext cx="3810000" cy="20415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fr-FR" sz="1600" b="1">
                <a:latin typeface="MS Sans Serif;Times"/>
              </a:rPr>
              <a:t>S#</a:t>
            </a:r>
            <a:r>
              <a:rPr lang="fr-FR" b="1">
                <a:latin typeface="MS Sans Serif;Times"/>
              </a:rPr>
              <a:t>	</a:t>
            </a:r>
            <a:r>
              <a:rPr lang="fr-FR" sz="1600" b="1">
                <a:latin typeface="MS Sans Serif;Times"/>
              </a:rPr>
              <a:t>SName	Status	City</a:t>
            </a:r>
            <a:endParaRPr lang="fr-FR" sz="1600">
              <a:solidFill>
                <a:srgbClr val="FAFD00"/>
              </a:solidFill>
            </a:endParaRPr>
          </a:p>
          <a:p>
            <a:pPr>
              <a:lnSpc>
                <a:spcPct val="90000"/>
              </a:lnSpc>
            </a:pPr>
            <a:r>
              <a:rPr lang="fr-FR" sz="1600">
                <a:solidFill>
                  <a:srgbClr val="FAFD00"/>
                </a:solidFill>
                <a:latin typeface="MS Sans Serif;Times"/>
              </a:rPr>
              <a:t>s1	John	2	Paris</a:t>
            </a:r>
            <a:endParaRPr lang="fr-FR" sz="1600">
              <a:solidFill>
                <a:srgbClr val="FAFD00"/>
              </a:solidFill>
            </a:endParaRPr>
          </a:p>
          <a:p>
            <a:pPr>
              <a:lnSpc>
                <a:spcPct val="90000"/>
              </a:lnSpc>
            </a:pPr>
            <a:r>
              <a:rPr lang="fr-FR" sz="1600">
                <a:solidFill>
                  <a:srgbClr val="FAFD00"/>
                </a:solidFill>
                <a:latin typeface="MS Sans Serif;Times"/>
              </a:rPr>
              <a:t>s2	smith	10	Paris</a:t>
            </a:r>
            <a:endParaRPr lang="fr-FR" sz="1600">
              <a:solidFill>
                <a:srgbClr val="FAFD00"/>
              </a:solidFill>
            </a:endParaRPr>
          </a:p>
          <a:p>
            <a:pPr>
              <a:lnSpc>
                <a:spcPct val="90000"/>
              </a:lnSpc>
            </a:pPr>
            <a:r>
              <a:rPr lang="fr-FR" sz="1600">
                <a:solidFill>
                  <a:srgbClr val="FAFD00"/>
                </a:solidFill>
                <a:latin typeface="MS Sans Serif;Times"/>
              </a:rPr>
              <a:t>s3	Blake	30	</a:t>
            </a:r>
            <a:endParaRPr lang="fr-FR" sz="1600">
              <a:solidFill>
                <a:srgbClr val="FAFD00"/>
              </a:solidFill>
            </a:endParaRPr>
          </a:p>
          <a:p>
            <a:pPr>
              <a:lnSpc>
                <a:spcPct val="90000"/>
              </a:lnSpc>
            </a:pPr>
            <a:r>
              <a:rPr lang="fr-FR" sz="1600">
                <a:solidFill>
                  <a:srgbClr val="FAFD00"/>
                </a:solidFill>
                <a:latin typeface="MS Sans Serif;Times"/>
              </a:rPr>
              <a:t>s4	Clark	20	London</a:t>
            </a:r>
            <a:endParaRPr lang="fr-FR" sz="1600">
              <a:solidFill>
                <a:srgbClr val="FAFD00"/>
              </a:solidFill>
            </a:endParaRPr>
          </a:p>
          <a:p>
            <a:pPr>
              <a:lnSpc>
                <a:spcPct val="90000"/>
              </a:lnSpc>
            </a:pPr>
            <a:r>
              <a:rPr lang="fr-FR" sz="1600">
                <a:solidFill>
                  <a:srgbClr val="FAFD00"/>
                </a:solidFill>
                <a:latin typeface="MS Sans Serif;Times"/>
              </a:rPr>
              <a:t>s5	Adam	30	Athens</a:t>
            </a:r>
            <a:endParaRPr lang="fr-FR" sz="1600">
              <a:solidFill>
                <a:srgbClr val="FAFD00"/>
              </a:solidFill>
            </a:endParaRPr>
          </a:p>
          <a:p>
            <a:pPr>
              <a:lnSpc>
                <a:spcPct val="90000"/>
              </a:lnSpc>
            </a:pPr>
            <a:r>
              <a:rPr lang="fr-FR" sz="1600">
                <a:solidFill>
                  <a:srgbClr val="FAFD00"/>
                </a:solidFill>
                <a:latin typeface="MS Sans Serif;Times"/>
              </a:rPr>
              <a:t>s6	Bull	20	Paris</a:t>
            </a:r>
            <a:endParaRPr lang="fr-FR" sz="1600">
              <a:solidFill>
                <a:srgbClr val="FAFD00"/>
              </a:solidFill>
            </a:endParaRPr>
          </a:p>
          <a:p>
            <a:pPr>
              <a:lnSpc>
                <a:spcPct val="90000"/>
              </a:lnSpc>
            </a:pPr>
            <a:r>
              <a:rPr lang="fr-FR" sz="1600">
                <a:solidFill>
                  <a:srgbClr val="FAFD00"/>
                </a:solidFill>
                <a:latin typeface="MS Sans Serif;Times"/>
              </a:rPr>
              <a:t>s7	Ibm	100	Paris</a:t>
            </a:r>
            <a:endParaRPr lang="fr-FR" sz="1600">
              <a:solidFill>
                <a:srgbClr val="FAFD00"/>
              </a:solidFill>
            </a:endParaRP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1219200" y="1981200"/>
            <a:ext cx="2438400" cy="13970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b="1">
                <a:latin typeface="MS Sans Serif;Arial"/>
              </a:rPr>
              <a:t>s#	city</a:t>
            </a:r>
            <a:endParaRPr lang="fr-FR" sz="1400"/>
          </a:p>
          <a:p>
            <a:r>
              <a:rPr lang="fr-FR" sz="1400">
                <a:solidFill>
                  <a:srgbClr val="FAFD00"/>
                </a:solidFill>
                <a:latin typeface="MS Sans Serif;Arial"/>
              </a:rPr>
              <a:t>s1	Paris</a:t>
            </a:r>
            <a:endParaRPr lang="fr-FR" sz="1400">
              <a:solidFill>
                <a:srgbClr val="FAFD00"/>
              </a:solidFill>
            </a:endParaRPr>
          </a:p>
          <a:p>
            <a:r>
              <a:rPr lang="fr-FR" sz="1400">
                <a:solidFill>
                  <a:srgbClr val="FAFD00"/>
                </a:solidFill>
                <a:latin typeface="MS Sans Serif;Arial"/>
              </a:rPr>
              <a:t>s2	Paris</a:t>
            </a:r>
          </a:p>
          <a:p>
            <a:r>
              <a:rPr lang="fr-FR" sz="1400">
                <a:solidFill>
                  <a:srgbClr val="FAFD00"/>
                </a:solidFill>
                <a:latin typeface="MS Sans Serif;Arial"/>
              </a:rPr>
              <a:t>s4	London</a:t>
            </a:r>
            <a:endParaRPr lang="fr-FR" sz="1400">
              <a:solidFill>
                <a:srgbClr val="FAFD00"/>
              </a:solidFill>
            </a:endParaRPr>
          </a:p>
          <a:p>
            <a:r>
              <a:rPr lang="fr-FR" sz="1400">
                <a:solidFill>
                  <a:srgbClr val="FAFD00"/>
                </a:solidFill>
                <a:latin typeface="MS Sans Serif;Arial"/>
              </a:rPr>
              <a:t>s6	Paris</a:t>
            </a:r>
            <a:endParaRPr lang="fr-FR" sz="1400">
              <a:solidFill>
                <a:srgbClr val="FAFD00"/>
              </a:solidFill>
            </a:endParaRPr>
          </a:p>
          <a:p>
            <a:r>
              <a:rPr lang="fr-FR" sz="1400">
                <a:solidFill>
                  <a:srgbClr val="FAFD00"/>
                </a:solidFill>
                <a:latin typeface="MS Sans Serif;Arial"/>
              </a:rPr>
              <a:t>s7	Paris</a:t>
            </a:r>
            <a:endParaRPr lang="fr-FR" sz="1200">
              <a:solidFill>
                <a:srgbClr val="FAFD00"/>
              </a:solidFill>
            </a:endParaRPr>
          </a:p>
        </p:txBody>
      </p:sp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762000" y="3962400"/>
            <a:ext cx="4724400" cy="762000"/>
          </a:xfrm>
          <a:prstGeom prst="rect">
            <a:avLst/>
          </a:prstGeom>
          <a:noFill/>
          <a:ln w="12699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  SELECT [s#], city FROM S </a:t>
            </a:r>
            <a:r>
              <a:rPr lang="fr-FR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where</a:t>
            </a: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city NOT IN ('paris', '</a:t>
            </a:r>
            <a:r>
              <a:rPr lang="fr-FR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london</a:t>
            </a: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'); </a:t>
            </a:r>
          </a:p>
        </p:txBody>
      </p:sp>
      <p:sp>
        <p:nvSpPr>
          <p:cNvPr id="149511" name="Rectangle 7"/>
          <p:cNvSpPr>
            <a:spLocks noChangeArrowheads="1"/>
          </p:cNvSpPr>
          <p:nvPr/>
        </p:nvSpPr>
        <p:spPr bwMode="auto">
          <a:xfrm>
            <a:off x="762000" y="4876800"/>
            <a:ext cx="4724400" cy="685800"/>
          </a:xfrm>
          <a:prstGeom prst="rect">
            <a:avLst/>
          </a:prstGeom>
          <a:noFill/>
          <a:ln w="12699">
            <a:solidFill>
              <a:srgbClr val="FAFD00"/>
            </a:solidFill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  SELECT [s#], city FROM S </a:t>
            </a:r>
            <a:r>
              <a:rPr lang="fr-FR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where</a:t>
            </a: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city IN ('paris', '</a:t>
            </a:r>
            <a:r>
              <a:rPr lang="fr-FR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london</a:t>
            </a: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', </a:t>
            </a:r>
            <a:r>
              <a:rPr lang="fr-FR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null</a:t>
            </a: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); </a:t>
            </a:r>
          </a:p>
        </p:txBody>
      </p:sp>
      <p:sp>
        <p:nvSpPr>
          <p:cNvPr id="149512" name="Rectangle 8"/>
          <p:cNvSpPr>
            <a:spLocks noChangeArrowheads="1"/>
          </p:cNvSpPr>
          <p:nvPr/>
        </p:nvSpPr>
        <p:spPr bwMode="auto">
          <a:xfrm>
            <a:off x="762000" y="5715000"/>
            <a:ext cx="4724400" cy="685800"/>
          </a:xfrm>
          <a:prstGeom prst="rect">
            <a:avLst/>
          </a:prstGeom>
          <a:noFill/>
          <a:ln w="12699">
            <a:solidFill>
              <a:srgbClr val="FAFD00"/>
            </a:solidFill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  SELECT [s#], city FROM S </a:t>
            </a:r>
            <a:r>
              <a:rPr lang="fr-FR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where</a:t>
            </a: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city IN ('paris', '</a:t>
            </a:r>
            <a:r>
              <a:rPr lang="fr-FR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london</a:t>
            </a: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') or city </a:t>
            </a:r>
            <a:r>
              <a:rPr lang="fr-FR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</a:t>
            </a: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null</a:t>
            </a:r>
            <a:r>
              <a:rPr lang="fr-FR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;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38950" cy="766877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Restrictions par date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642668" y="1243643"/>
            <a:ext cx="7772400" cy="2439838"/>
          </a:xfrm>
        </p:spPr>
        <p:txBody>
          <a:bodyPr/>
          <a:lstStyle/>
          <a:p>
            <a:r>
              <a:rPr lang="fr-FR" dirty="0" smtClean="0"/>
              <a:t>La date doit être encadrée par les #</a:t>
            </a:r>
          </a:p>
          <a:p>
            <a:pPr>
              <a:buNone/>
            </a:pPr>
            <a:r>
              <a:rPr lang="en-US" sz="2400" dirty="0" smtClean="0"/>
              <a:t>	SELECT *</a:t>
            </a:r>
          </a:p>
          <a:p>
            <a:pPr>
              <a:buNone/>
            </a:pPr>
            <a:r>
              <a:rPr lang="en-US" sz="2400" dirty="0" smtClean="0"/>
              <a:t>	FROM [Placement en actions]</a:t>
            </a:r>
          </a:p>
          <a:p>
            <a:pPr>
              <a:buNone/>
            </a:pPr>
            <a:r>
              <a:rPr lang="en-US" sz="2400" dirty="0" smtClean="0"/>
              <a:t>	WHERE </a:t>
            </a:r>
            <a:r>
              <a:rPr lang="en-US" sz="2400" dirty="0" err="1" smtClean="0"/>
              <a:t>dat_v</a:t>
            </a:r>
            <a:r>
              <a:rPr lang="en-US" sz="2400" dirty="0" smtClean="0"/>
              <a:t>=#3/1/2008#;</a:t>
            </a:r>
          </a:p>
          <a:p>
            <a:r>
              <a:rPr lang="fr-FR" sz="2400" dirty="0" smtClean="0"/>
              <a:t>Résultat (surprenant)</a:t>
            </a:r>
            <a:endParaRPr lang="fr-FR" sz="2800" dirty="0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1316966" y="3910788"/>
          <a:ext cx="6096000" cy="1515510"/>
        </p:xfrm>
        <a:graphic>
          <a:graphicData uri="http://schemas.openxmlformats.org/drawingml/2006/table">
            <a:tbl>
              <a:tblPr/>
              <a:tblGrid>
                <a:gridCol w="1524000"/>
                <a:gridCol w="1524000"/>
                <a:gridCol w="1524000"/>
                <a:gridCol w="1524000"/>
              </a:tblGrid>
              <a:tr h="360890">
                <a:tc gridSpan="4">
                  <a:txBody>
                    <a:bodyPr/>
                    <a:lstStyle/>
                    <a:p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Format date en </a:t>
                      </a:r>
                      <a:r>
                        <a:rPr lang="fr-FR" sz="2000" dirty="0" err="1">
                          <a:solidFill>
                            <a:srgbClr val="002060"/>
                          </a:solidFill>
                        </a:rPr>
                        <a:t>ang</a:t>
                      </a:r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 pour </a:t>
                      </a:r>
                      <a:r>
                        <a:rPr lang="fr-FR" sz="2000" dirty="0" err="1">
                          <a:solidFill>
                            <a:srgbClr val="002060"/>
                          </a:solidFill>
                        </a:rPr>
                        <a:t>comp</a:t>
                      </a:r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 avec format euro</a:t>
                      </a:r>
                    </a:p>
                  </a:txBody>
                  <a:tcPr anchor="ctr"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0536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002060"/>
                          </a:solidFill>
                        </a:rPr>
                        <a:t>action</a:t>
                      </a:r>
                      <a:endParaRPr lang="fr-FR" sz="28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002060"/>
                          </a:solidFill>
                        </a:rPr>
                        <a:t>valeur</a:t>
                      </a:r>
                      <a:endParaRPr lang="fr-FR" sz="28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>
                          <a:solidFill>
                            <a:srgbClr val="002060"/>
                          </a:solidFill>
                        </a:rPr>
                        <a:t>dat_v</a:t>
                      </a:r>
                      <a:endParaRPr lang="fr-FR" sz="28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>
                          <a:solidFill>
                            <a:srgbClr val="002060"/>
                          </a:solidFill>
                        </a:rPr>
                        <a:t>dat_v1</a:t>
                      </a:r>
                      <a:endParaRPr lang="fr-FR" sz="28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305369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002060"/>
                          </a:solidFill>
                        </a:rPr>
                        <a:t>HP</a:t>
                      </a:r>
                      <a:endParaRPr lang="fr-FR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002060"/>
                          </a:solidFill>
                        </a:rPr>
                        <a:t>110</a:t>
                      </a:r>
                      <a:endParaRPr lang="fr-FR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002060"/>
                          </a:solidFill>
                        </a:rPr>
                        <a:t>01/03/2008</a:t>
                      </a:r>
                      <a:endParaRPr lang="fr-FR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002060"/>
                          </a:solidFill>
                        </a:rPr>
                        <a:t>09/04/2008</a:t>
                      </a:r>
                      <a:endParaRPr lang="fr-FR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44871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002060"/>
                          </a:solidFill>
                        </a:rPr>
                        <a:t>IBM</a:t>
                      </a:r>
                      <a:endParaRPr lang="fr-FR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002060"/>
                          </a:solidFill>
                        </a:rPr>
                        <a:t>25</a:t>
                      </a:r>
                      <a:endParaRPr lang="fr-FR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rgbClr val="002060"/>
                          </a:solidFill>
                        </a:rPr>
                        <a:t>01/03/2008</a:t>
                      </a:r>
                      <a:endParaRPr lang="fr-FR" sz="28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1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717550"/>
            <a:ext cx="6838950" cy="69850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Expressions de </a:t>
            </a:r>
            <a:r>
              <a:rPr lang="en-US" sz="4000" dirty="0" err="1" smtClean="0"/>
              <a:t>valeur</a:t>
            </a:r>
            <a:endParaRPr lang="en-US" sz="4000" dirty="0" smtClean="0"/>
          </a:p>
        </p:txBody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130333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800" b="1" dirty="0" smtClean="0"/>
              <a:t>SELECT [P#], PNAME, 2.1* weight as [</a:t>
            </a:r>
            <a:r>
              <a:rPr lang="en-US" sz="2800" b="1" dirty="0" err="1" smtClean="0"/>
              <a:t>Poids</a:t>
            </a:r>
            <a:r>
              <a:rPr lang="en-US" sz="2800" b="1" dirty="0" smtClean="0"/>
              <a:t> </a:t>
            </a:r>
            <a:r>
              <a:rPr lang="en-US" sz="2800" b="1" dirty="0" smtClean="0">
                <a:cs typeface="Times New Roman" pitchFamily="18" charset="0"/>
              </a:rPr>
              <a:t>£</a:t>
            </a:r>
            <a:r>
              <a:rPr lang="en-US" sz="2800" b="1" dirty="0" smtClean="0"/>
              <a:t> ]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800" b="1" dirty="0" smtClean="0"/>
              <a:t>FROM P 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800" b="1" dirty="0" smtClean="0"/>
              <a:t>order by  2.1*weight </a:t>
            </a:r>
            <a:r>
              <a:rPr lang="en-US" sz="2800" b="1" dirty="0" err="1" smtClean="0"/>
              <a:t>desc</a:t>
            </a:r>
            <a:r>
              <a:rPr lang="en-US" sz="2800" b="1" dirty="0" smtClean="0"/>
              <a:t>;</a:t>
            </a:r>
          </a:p>
        </p:txBody>
      </p:sp>
      <p:sp>
        <p:nvSpPr>
          <p:cNvPr id="268292" name="Rectangle 4"/>
          <p:cNvSpPr>
            <a:spLocks noChangeArrowheads="1"/>
          </p:cNvSpPr>
          <p:nvPr/>
        </p:nvSpPr>
        <p:spPr bwMode="auto">
          <a:xfrm>
            <a:off x="565150" y="3486150"/>
            <a:ext cx="6464300" cy="28067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74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Product ID	   Product Name	Poids </a:t>
            </a: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£</a:t>
            </a:r>
            <a:endParaRPr lang="en-US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p6		cog		  39.9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p3		screw		  35.7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p2		bolt		  35.7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p4		screw		  29.4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p5		cam		  25.2</a:t>
            </a:r>
          </a:p>
          <a:p>
            <a:pPr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p1		nuts		  25.2</a:t>
            </a:r>
            <a:endParaRPr lang="fr-FR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8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68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68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68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68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290" grpId="0" animBg="1" autoUpdateAnimBg="0"/>
      <p:bldP spid="268291" grpId="0" build="p" autoUpdateAnimBg="0" advAuto="0"/>
      <p:bldP spid="268292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30300" y="1588"/>
            <a:ext cx="6838950" cy="69850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Expressions de </a:t>
            </a:r>
            <a:r>
              <a:rPr lang="en-US" sz="4000" dirty="0" err="1" smtClean="0"/>
              <a:t>valeur</a:t>
            </a:r>
            <a:endParaRPr lang="en-US" sz="4000" dirty="0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987425"/>
            <a:ext cx="7772400" cy="53435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En général on peut employer les opérateurs: </a:t>
            </a:r>
          </a:p>
          <a:p>
            <a:pPr lvl="2">
              <a:buFontTx/>
              <a:buNone/>
              <a:defRPr/>
            </a:pPr>
            <a:r>
              <a:rPr lang="fr-FR" dirty="0" smtClean="0"/>
              <a:t>+ - * / ^  et  ( )</a:t>
            </a:r>
          </a:p>
          <a:p>
            <a:pPr lvl="1">
              <a:defRPr/>
            </a:pPr>
            <a:r>
              <a:rPr lang="fr-FR" dirty="0" smtClean="0"/>
              <a:t>- peut être </a:t>
            </a:r>
            <a:r>
              <a:rPr lang="fr-FR" dirty="0" err="1" smtClean="0"/>
              <a:t>un-aire</a:t>
            </a:r>
            <a:r>
              <a:rPr lang="fr-FR" dirty="0" smtClean="0"/>
              <a:t> </a:t>
            </a:r>
          </a:p>
          <a:p>
            <a:pPr>
              <a:defRPr/>
            </a:pPr>
            <a:r>
              <a:rPr lang="fr-FR" dirty="0" smtClean="0"/>
              <a:t>On dispose aussi sous </a:t>
            </a:r>
            <a:r>
              <a:rPr lang="fr-FR" dirty="0" err="1" smtClean="0"/>
              <a:t>MsAccess</a:t>
            </a:r>
            <a:r>
              <a:rPr lang="fr-FR" dirty="0" smtClean="0"/>
              <a:t> de : </a:t>
            </a:r>
          </a:p>
          <a:p>
            <a:pPr lvl="2">
              <a:defRPr/>
            </a:pPr>
            <a:r>
              <a:rPr lang="fr-FR" dirty="0" smtClean="0"/>
              <a:t> modulo : A </a:t>
            </a:r>
            <a:r>
              <a:rPr lang="fr-FR" dirty="0" err="1" smtClean="0"/>
              <a:t>mod</a:t>
            </a:r>
            <a:r>
              <a:rPr lang="fr-FR" dirty="0" smtClean="0"/>
              <a:t> c </a:t>
            </a:r>
          </a:p>
          <a:p>
            <a:pPr lvl="2">
              <a:defRPr/>
            </a:pPr>
            <a:r>
              <a:rPr lang="fr-FR" dirty="0" smtClean="0"/>
              <a:t>division entière symbolisée par \ </a:t>
            </a:r>
            <a:endParaRPr lang="en-US" sz="2000" dirty="0" smtClean="0"/>
          </a:p>
          <a:p>
            <a:pPr lvl="2">
              <a:spcBef>
                <a:spcPts val="600"/>
              </a:spcBef>
              <a:buFontTx/>
              <a:buNone/>
              <a:defRPr/>
            </a:pPr>
            <a:r>
              <a:rPr lang="en-US" dirty="0" smtClean="0"/>
              <a:t>SELECT </a:t>
            </a:r>
            <a:r>
              <a:rPr lang="en-US" dirty="0" err="1" smtClean="0"/>
              <a:t>S.SName</a:t>
            </a:r>
            <a:r>
              <a:rPr lang="en-US" dirty="0" smtClean="0"/>
              <a:t>, [S].[Status]/9 AS Div, [status]\9 </a:t>
            </a:r>
            <a:br>
              <a:rPr lang="en-US" dirty="0" smtClean="0"/>
            </a:br>
            <a:r>
              <a:rPr lang="en-US" dirty="0" smtClean="0"/>
              <a:t>AS [Div </a:t>
            </a:r>
            <a:r>
              <a:rPr lang="en-US" dirty="0" err="1" smtClean="0"/>
              <a:t>ent</a:t>
            </a:r>
            <a:r>
              <a:rPr lang="en-US" dirty="0" smtClean="0"/>
              <a:t>], </a:t>
            </a:r>
            <a:r>
              <a:rPr lang="en-US" dirty="0" err="1" smtClean="0"/>
              <a:t>S.Status</a:t>
            </a:r>
            <a:r>
              <a:rPr lang="en-US" dirty="0" smtClean="0"/>
              <a:t>, [status] Mod 9 AS Mod, </a:t>
            </a:r>
            <a:br>
              <a:rPr lang="en-US" dirty="0" smtClean="0"/>
            </a:br>
            <a:r>
              <a:rPr lang="en-US" dirty="0" smtClean="0"/>
              <a:t>-[status] AS </a:t>
            </a:r>
            <a:r>
              <a:rPr lang="en-US" dirty="0" err="1" smtClean="0"/>
              <a:t>moins</a:t>
            </a:r>
            <a:r>
              <a:rPr lang="en-US" dirty="0" smtClean="0"/>
              <a:t>, </a:t>
            </a:r>
            <a:r>
              <a:rPr lang="en-US" dirty="0" err="1" smtClean="0"/>
              <a:t>S.City</a:t>
            </a:r>
            <a:endParaRPr lang="en-US" dirty="0" smtClean="0"/>
          </a:p>
          <a:p>
            <a:pPr lvl="2">
              <a:buFontTx/>
              <a:buNone/>
              <a:defRPr/>
            </a:pPr>
            <a:r>
              <a:rPr lang="en-US" dirty="0" smtClean="0"/>
              <a:t>FROM S</a:t>
            </a:r>
          </a:p>
          <a:p>
            <a:pPr lvl="2">
              <a:buFontTx/>
              <a:buNone/>
              <a:defRPr/>
            </a:pPr>
            <a:r>
              <a:rPr lang="en-US" dirty="0" smtClean="0"/>
              <a:t>WHERE  [status]=20 </a:t>
            </a:r>
            <a:r>
              <a:rPr lang="en-US" dirty="0" err="1" smtClean="0">
                <a:solidFill>
                  <a:srgbClr val="FAFD00"/>
                </a:solidFill>
              </a:rPr>
              <a:t>Xor</a:t>
            </a:r>
            <a:r>
              <a:rPr lang="en-US" dirty="0" smtClean="0"/>
              <a:t> [city]="</a:t>
            </a:r>
            <a:r>
              <a:rPr lang="en-US" dirty="0" err="1" smtClean="0"/>
              <a:t>paris</a:t>
            </a:r>
            <a:r>
              <a:rPr lang="en-US" dirty="0" smtClean="0"/>
              <a:t>" ;</a:t>
            </a:r>
            <a:endParaRPr lang="fr-FR" dirty="0" smtClean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30300" y="1588"/>
            <a:ext cx="6838950" cy="69850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Expressions de </a:t>
            </a:r>
            <a:r>
              <a:rPr lang="en-US" sz="4000" dirty="0" err="1" smtClean="0"/>
              <a:t>valeur</a:t>
            </a:r>
            <a:endParaRPr lang="en-US" sz="4000" dirty="0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987425"/>
            <a:ext cx="7772400" cy="5343525"/>
          </a:xfrm>
        </p:spPr>
        <p:txBody>
          <a:bodyPr/>
          <a:lstStyle/>
          <a:p>
            <a:pPr>
              <a:spcBef>
                <a:spcPts val="600"/>
              </a:spcBef>
              <a:defRPr/>
            </a:pPr>
            <a:r>
              <a:rPr lang="fr-FR" dirty="0" smtClean="0"/>
              <a:t>La division \ est utile pour génération de quantiles et histogrammes</a:t>
            </a:r>
          </a:p>
          <a:p>
            <a:pPr>
              <a:spcBef>
                <a:spcPts val="600"/>
              </a:spcBef>
              <a:buNone/>
              <a:defRPr/>
            </a:pPr>
            <a:r>
              <a:rPr lang="en-US" sz="2000" dirty="0" smtClean="0"/>
              <a:t>	</a:t>
            </a:r>
            <a:r>
              <a:rPr lang="en-US" sz="2400" dirty="0" smtClean="0"/>
              <a:t>SELECT ([N°]\10) AS </a:t>
            </a:r>
            <a:r>
              <a:rPr lang="en-US" sz="2400" dirty="0" err="1" smtClean="0"/>
              <a:t>Quantil</a:t>
            </a:r>
            <a:r>
              <a:rPr lang="en-US" sz="2400" dirty="0" smtClean="0"/>
              <a:t>, </a:t>
            </a:r>
          </a:p>
          <a:p>
            <a:pPr>
              <a:spcBef>
                <a:spcPts val="600"/>
              </a:spcBef>
              <a:buNone/>
              <a:defRPr/>
            </a:pPr>
            <a:r>
              <a:rPr lang="en-US" sz="2400" dirty="0" smtClean="0"/>
              <a:t>	</a:t>
            </a:r>
            <a:r>
              <a:rPr lang="en-US" sz="2400" dirty="0" err="1" smtClean="0"/>
              <a:t>Int</a:t>
            </a:r>
            <a:r>
              <a:rPr lang="en-US" sz="2400" dirty="0" smtClean="0"/>
              <a:t>(</a:t>
            </a:r>
            <a:r>
              <a:rPr lang="en-US" sz="2400" dirty="0" err="1" smtClean="0"/>
              <a:t>Avg</a:t>
            </a:r>
            <a:r>
              <a:rPr lang="en-US" sz="2400" dirty="0" smtClean="0"/>
              <a:t>([</a:t>
            </a:r>
            <a:r>
              <a:rPr lang="en-US" sz="2400" dirty="0" err="1" smtClean="0"/>
              <a:t>serie</a:t>
            </a:r>
            <a:r>
              <a:rPr lang="en-US" sz="2400" dirty="0" smtClean="0"/>
              <a:t>].prix)) AS [Prix </a:t>
            </a:r>
            <a:r>
              <a:rPr lang="en-US" sz="2400" dirty="0" err="1" smtClean="0"/>
              <a:t>moyen</a:t>
            </a:r>
            <a:r>
              <a:rPr lang="en-US" sz="2400" dirty="0" smtClean="0"/>
              <a:t> par 10 </a:t>
            </a:r>
            <a:r>
              <a:rPr lang="en-US" sz="2400" dirty="0" err="1" smtClean="0"/>
              <a:t>périodes</a:t>
            </a:r>
            <a:r>
              <a:rPr lang="en-US" sz="2400" dirty="0" smtClean="0"/>
              <a:t> ]</a:t>
            </a:r>
          </a:p>
          <a:p>
            <a:pPr>
              <a:spcBef>
                <a:spcPts val="600"/>
              </a:spcBef>
              <a:buNone/>
              <a:defRPr/>
            </a:pPr>
            <a:r>
              <a:rPr lang="en-US" sz="2400" dirty="0" smtClean="0"/>
              <a:t>	FROM [</a:t>
            </a:r>
            <a:r>
              <a:rPr lang="en-US" sz="2400" dirty="0" err="1" smtClean="0"/>
              <a:t>serie</a:t>
            </a:r>
            <a:r>
              <a:rPr lang="en-US" sz="2400" dirty="0" smtClean="0"/>
              <a:t>]</a:t>
            </a:r>
          </a:p>
          <a:p>
            <a:pPr>
              <a:spcBef>
                <a:spcPts val="600"/>
              </a:spcBef>
              <a:buNone/>
              <a:defRPr/>
            </a:pPr>
            <a:r>
              <a:rPr lang="en-US" sz="2400" dirty="0" smtClean="0"/>
              <a:t>	GROUP BY ([N°]\10);</a:t>
            </a:r>
          </a:p>
          <a:p>
            <a:pPr>
              <a:spcBef>
                <a:spcPts val="600"/>
              </a:spcBef>
              <a:defRPr/>
            </a:pPr>
            <a:r>
              <a:rPr lang="fr-FR" dirty="0" smtClean="0"/>
              <a:t>Requête fait appel aux clauses enseignés plus loin</a:t>
            </a:r>
          </a:p>
          <a:p>
            <a:pPr lvl="1">
              <a:spcBef>
                <a:spcPts val="600"/>
              </a:spcBef>
              <a:defRPr/>
            </a:pPr>
            <a:r>
              <a:rPr lang="fr-FR" dirty="0" smtClean="0"/>
              <a:t>Fonction scalaire Int</a:t>
            </a:r>
          </a:p>
          <a:p>
            <a:pPr lvl="1">
              <a:spcBef>
                <a:spcPts val="600"/>
              </a:spcBef>
              <a:defRPr/>
            </a:pPr>
            <a:r>
              <a:rPr lang="fr-FR" dirty="0" smtClean="0"/>
              <a:t>Agrégat </a:t>
            </a:r>
            <a:r>
              <a:rPr lang="fr-FR" dirty="0" err="1" smtClean="0"/>
              <a:t>Avg</a:t>
            </a:r>
            <a:endParaRPr lang="fr-FR" dirty="0" smtClean="0"/>
          </a:p>
          <a:p>
            <a:pPr lvl="1">
              <a:spcBef>
                <a:spcPts val="600"/>
              </a:spcBef>
              <a:defRPr/>
            </a:pPr>
            <a:r>
              <a:rPr lang="fr-FR" dirty="0" smtClean="0"/>
              <a:t>Opération de regroupement</a:t>
            </a:r>
          </a:p>
          <a:p>
            <a:pPr>
              <a:spcBef>
                <a:spcPts val="600"/>
              </a:spcBef>
              <a:defRPr/>
            </a:pPr>
            <a:endParaRPr lang="fr-FR" dirty="0" smtClean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30300" y="1588"/>
            <a:ext cx="6838950" cy="69850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Expressions de </a:t>
            </a:r>
            <a:r>
              <a:rPr lang="en-US" sz="4000" dirty="0" err="1" smtClean="0"/>
              <a:t>valeur</a:t>
            </a:r>
            <a:endParaRPr lang="en-US" sz="4000" dirty="0" smtClean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987425"/>
            <a:ext cx="7772400" cy="5343525"/>
          </a:xfrm>
        </p:spPr>
        <p:txBody>
          <a:bodyPr/>
          <a:lstStyle/>
          <a:p>
            <a:pPr>
              <a:spcBef>
                <a:spcPts val="600"/>
              </a:spcBef>
              <a:defRPr/>
            </a:pPr>
            <a:r>
              <a:rPr lang="fr-FR" dirty="0" smtClean="0"/>
              <a:t>L’exponentiation sert par exemple au calcul de rentabilité de placement</a:t>
            </a:r>
          </a:p>
          <a:p>
            <a:pPr lvl="1">
              <a:spcBef>
                <a:spcPts val="600"/>
              </a:spcBef>
              <a:buNone/>
              <a:defRPr/>
            </a:pPr>
            <a:r>
              <a:rPr lang="fr-FR" sz="2400" dirty="0" smtClean="0"/>
              <a:t>SELECT montant, taux, montant*(1+taux/100)^durée AS [valeur finale  après], durée as [durée du placement en années] </a:t>
            </a:r>
          </a:p>
          <a:p>
            <a:pPr>
              <a:spcBef>
                <a:spcPts val="600"/>
              </a:spcBef>
              <a:defRPr/>
            </a:pPr>
            <a:r>
              <a:rPr lang="fr-FR" dirty="0" smtClean="0"/>
              <a:t>Notez absence de clause FROM</a:t>
            </a:r>
          </a:p>
          <a:p>
            <a:pPr>
              <a:spcBef>
                <a:spcPts val="600"/>
              </a:spcBef>
              <a:defRPr/>
            </a:pPr>
            <a:r>
              <a:rPr lang="fr-FR" dirty="0" smtClean="0"/>
              <a:t>SQL peut servir de calculette </a:t>
            </a:r>
          </a:p>
          <a:p>
            <a:pPr lvl="1">
              <a:spcBef>
                <a:spcPts val="600"/>
              </a:spcBef>
              <a:defRPr/>
            </a:pPr>
            <a:r>
              <a:rPr lang="fr-FR" dirty="0" smtClean="0"/>
              <a:t>Essayez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30300" y="1588"/>
            <a:ext cx="6838950" cy="69850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Expressions de </a:t>
            </a:r>
            <a:r>
              <a:rPr lang="en-US" sz="4000" dirty="0" err="1" smtClean="0"/>
              <a:t>valeur</a:t>
            </a:r>
            <a:endParaRPr lang="en-US" sz="4000" dirty="0" smtClean="0"/>
          </a:p>
        </p:txBody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987425"/>
            <a:ext cx="7772400" cy="5343525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fr-FR" sz="3600" dirty="0" smtClean="0"/>
              <a:t>On peut sélectionner tous les attributs et une expression de valeur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800" b="1" dirty="0" smtClean="0"/>
              <a:t>	SELECT </a:t>
            </a:r>
            <a:r>
              <a:rPr lang="en-US" sz="2800" b="1" dirty="0" smtClean="0">
                <a:solidFill>
                  <a:srgbClr val="FFFF00"/>
                </a:solidFill>
              </a:rPr>
              <a:t>*</a:t>
            </a:r>
            <a:r>
              <a:rPr lang="en-US" sz="2800" b="1" dirty="0" smtClean="0"/>
              <a:t>, 2.1*weight as [</a:t>
            </a:r>
            <a:r>
              <a:rPr lang="en-US" sz="2800" b="1" dirty="0" err="1" smtClean="0"/>
              <a:t>Poids</a:t>
            </a:r>
            <a:r>
              <a:rPr lang="en-US" sz="2800" b="1" dirty="0" smtClean="0"/>
              <a:t> en KG], weight + weight/5  - 	(weight^2 - weight*2.1) as [un </a:t>
            </a:r>
            <a:r>
              <a:rPr lang="en-US" sz="2800" b="1" dirty="0" err="1" smtClean="0"/>
              <a:t>jeu</a:t>
            </a:r>
            <a:r>
              <a:rPr lang="en-US" sz="2800" b="1" dirty="0" smtClean="0"/>
              <a:t>]</a:t>
            </a:r>
            <a:br>
              <a:rPr lang="en-US" sz="2800" b="1" dirty="0" smtClean="0"/>
            </a:br>
            <a:r>
              <a:rPr lang="en-US" sz="2800" b="1" dirty="0" smtClean="0"/>
              <a:t>FROM P </a:t>
            </a:r>
            <a:br>
              <a:rPr lang="en-US" sz="2800" b="1" dirty="0" smtClean="0"/>
            </a:br>
            <a:r>
              <a:rPr lang="en-US" sz="2800" b="1" dirty="0" smtClean="0"/>
              <a:t>order by  </a:t>
            </a:r>
            <a:r>
              <a:rPr lang="en-US" sz="2800" b="1" dirty="0" smtClean="0">
                <a:solidFill>
                  <a:srgbClr val="FFFF00"/>
                </a:solidFill>
              </a:rPr>
              <a:t>2.1*weight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desc</a:t>
            </a:r>
            <a:r>
              <a:rPr lang="en-US" sz="2800" b="1" dirty="0" smtClean="0"/>
              <a:t>;</a:t>
            </a:r>
            <a:endParaRPr lang="fr-FR" sz="2000" b="1" dirty="0" smtClean="0"/>
          </a:p>
          <a:p>
            <a:pPr lvl="1">
              <a:spcBef>
                <a:spcPct val="0"/>
              </a:spcBef>
              <a:buFontTx/>
              <a:buNone/>
              <a:defRPr/>
            </a:pPr>
            <a:endParaRPr lang="fr-FR" sz="2400" b="1" dirty="0" smtClean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30300" y="1588"/>
            <a:ext cx="6838950" cy="69850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Expressions de </a:t>
            </a:r>
            <a:r>
              <a:rPr lang="en-US" sz="4000" dirty="0" err="1" smtClean="0"/>
              <a:t>valeur</a:t>
            </a:r>
            <a:endParaRPr lang="en-US" sz="4000" dirty="0" smtClean="0"/>
          </a:p>
        </p:txBody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987425"/>
            <a:ext cx="7772400" cy="5343525"/>
          </a:xfrm>
        </p:spPr>
        <p:txBody>
          <a:bodyPr/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fr-FR" b="1" dirty="0" smtClean="0"/>
              <a:t>On peut utiliser une expression de  valeur comme argument d’une clause de restriction</a:t>
            </a:r>
          </a:p>
          <a:p>
            <a:pPr lvl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fr-FR" b="1" dirty="0" smtClean="0"/>
              <a:t>…. WHERE WEIGTH &lt; </a:t>
            </a:r>
            <a:r>
              <a:rPr lang="fr-FR" b="1" smtClean="0"/>
              <a:t>200 / 2,1</a:t>
            </a:r>
            <a:endParaRPr lang="fr-FR" b="1" dirty="0" smtClean="0"/>
          </a:p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fr-FR" b="1" dirty="0" smtClean="0"/>
              <a:t>On peut créer les expressions de valeur sur les attributs dynamiques</a:t>
            </a:r>
          </a:p>
          <a:p>
            <a:pPr lvl="1">
              <a:buFontTx/>
              <a:buNone/>
              <a:defRPr/>
            </a:pPr>
            <a:r>
              <a:rPr lang="en-US" sz="2400" b="1" dirty="0" smtClean="0"/>
              <a:t>	</a:t>
            </a:r>
            <a:r>
              <a:rPr lang="en-US" b="1" dirty="0" smtClean="0"/>
              <a:t>SELECT sp.qty AS q, q+2 AS q1,  </a:t>
            </a:r>
          </a:p>
          <a:p>
            <a:pPr lvl="1">
              <a:buFontTx/>
              <a:buNone/>
              <a:defRPr/>
            </a:pPr>
            <a:r>
              <a:rPr lang="en-US" b="1" dirty="0" smtClean="0"/>
              <a:t>		log(q1)+3 AS q2 </a:t>
            </a:r>
            <a:br>
              <a:rPr lang="en-US" b="1" dirty="0" smtClean="0"/>
            </a:br>
            <a:r>
              <a:rPr lang="en-US" b="1" dirty="0" smtClean="0"/>
              <a:t>FROM sp;</a:t>
            </a:r>
            <a:endParaRPr lang="en-US" sz="2400" b="1" dirty="0" smtClean="0"/>
          </a:p>
          <a:p>
            <a:pPr>
              <a:spcBef>
                <a:spcPct val="0"/>
              </a:spcBef>
              <a:defRPr/>
            </a:pPr>
            <a:endParaRPr lang="fr-FR" sz="1800" b="1" dirty="0" smtClean="0"/>
          </a:p>
          <a:p>
            <a:pPr lvl="1">
              <a:spcBef>
                <a:spcPct val="0"/>
              </a:spcBef>
              <a:buFontTx/>
              <a:buNone/>
              <a:defRPr/>
            </a:pPr>
            <a:endParaRPr lang="fr-FR" sz="2400" b="1" dirty="0" smtClean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6838950" cy="698500"/>
          </a:xfrm>
        </p:spPr>
        <p:txBody>
          <a:bodyPr/>
          <a:lstStyle/>
          <a:p>
            <a:pPr>
              <a:defRPr/>
            </a:pPr>
            <a:r>
              <a:rPr lang="fr-FR" sz="4000" dirty="0" smtClean="0"/>
              <a:t>SQL: Manipulation de Données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19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fr-FR" sz="2800" dirty="0" smtClean="0"/>
              <a:t>Expression générale de sélection:</a:t>
            </a:r>
          </a:p>
          <a:p>
            <a:pPr>
              <a:spcBef>
                <a:spcPct val="8000"/>
              </a:spcBef>
              <a:buFont typeface="Monotype Sorts" pitchFamily="2" charset="2"/>
              <a:buNone/>
              <a:defRPr/>
            </a:pPr>
            <a:r>
              <a:rPr lang="fr-FR" sz="2400" b="1" dirty="0" smtClean="0">
                <a:solidFill>
                  <a:schemeClr val="tx2"/>
                </a:solidFill>
              </a:rPr>
              <a:t>SELECT [DISTINCT] attribut(s)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fr-FR" sz="2400" b="1" dirty="0" smtClean="0">
                <a:solidFill>
                  <a:schemeClr val="tx2"/>
                </a:solidFill>
              </a:rPr>
              <a:t>	FROM table(s)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fr-FR" sz="2400" b="1" dirty="0" smtClean="0">
                <a:solidFill>
                  <a:schemeClr val="tx2"/>
                </a:solidFill>
              </a:rPr>
              <a:t>	[WHERE condition]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fr-FR" sz="2400" b="1" dirty="0" smtClean="0">
                <a:solidFill>
                  <a:schemeClr val="tx2"/>
                </a:solidFill>
              </a:rPr>
              <a:t>	[GROUP BY </a:t>
            </a:r>
            <a:r>
              <a:rPr lang="fr-FR" sz="2400" b="1" dirty="0" smtClean="0">
                <a:solidFill>
                  <a:schemeClr val="tx2"/>
                </a:solidFill>
              </a:rPr>
              <a:t>attribut(s</a:t>
            </a:r>
            <a:r>
              <a:rPr lang="fr-FR" sz="2400" b="1" dirty="0" smtClean="0">
                <a:solidFill>
                  <a:schemeClr val="tx2"/>
                </a:solidFill>
              </a:rPr>
              <a:t>) ]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fr-FR" sz="2400" b="1" dirty="0" smtClean="0">
                <a:solidFill>
                  <a:schemeClr val="tx2"/>
                </a:solidFill>
              </a:rPr>
              <a:t>	[HAVING condition ]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fr-FR" sz="2400" b="1" dirty="0" smtClean="0">
                <a:solidFill>
                  <a:schemeClr val="tx2"/>
                </a:solidFill>
              </a:rPr>
              <a:t>	[ORDER BY </a:t>
            </a:r>
            <a:r>
              <a:rPr lang="fr-FR" sz="2400" b="1" dirty="0" err="1" smtClean="0">
                <a:solidFill>
                  <a:schemeClr val="tx2"/>
                </a:solidFill>
              </a:rPr>
              <a:t>attribute</a:t>
            </a:r>
            <a:r>
              <a:rPr lang="fr-FR" sz="2400" b="1" dirty="0" smtClean="0">
                <a:solidFill>
                  <a:schemeClr val="tx2"/>
                </a:solidFill>
              </a:rPr>
              <a:t>(s)]</a:t>
            </a:r>
          </a:p>
          <a:p>
            <a:pPr>
              <a:defRPr/>
            </a:pPr>
            <a:r>
              <a:rPr lang="fr-FR" sz="2800" dirty="0" smtClean="0"/>
              <a:t>Basée sur le calcul de </a:t>
            </a:r>
            <a:r>
              <a:rPr lang="fr-FR" sz="2800" dirty="0" err="1" smtClean="0"/>
              <a:t>tuple</a:t>
            </a:r>
            <a:endParaRPr lang="fr-FR" sz="2800" dirty="0" smtClean="0"/>
          </a:p>
          <a:p>
            <a:pPr>
              <a:defRPr/>
            </a:pPr>
            <a:r>
              <a:rPr lang="fr-FR" sz="2800" dirty="0" smtClean="0"/>
              <a:t>Produit </a:t>
            </a:r>
            <a:r>
              <a:rPr lang="fr-FR" sz="2800" b="1" dirty="0" smtClean="0">
                <a:solidFill>
                  <a:schemeClr val="accent2"/>
                </a:solidFill>
              </a:rPr>
              <a:t>une</a:t>
            </a:r>
            <a:r>
              <a:rPr lang="fr-FR" sz="2800" dirty="0" smtClean="0"/>
              <a:t> table </a:t>
            </a:r>
            <a:r>
              <a:rPr lang="fr-FR" sz="2800" dirty="0" smtClean="0">
                <a:solidFill>
                  <a:schemeClr val="accent2"/>
                </a:solidFill>
              </a:rPr>
              <a:t>temporaire </a:t>
            </a:r>
            <a:r>
              <a:rPr lang="fr-FR" sz="2800" dirty="0" smtClean="0"/>
              <a:t>(en général avec des duplicata)</a:t>
            </a:r>
          </a:p>
          <a:p>
            <a:pPr>
              <a:defRPr/>
            </a:pPr>
            <a:r>
              <a:rPr lang="fr-FR" sz="2800" dirty="0" smtClean="0"/>
              <a:t>Peut être </a:t>
            </a:r>
            <a:r>
              <a:rPr lang="fr-FR" sz="2800" dirty="0" err="1" smtClean="0"/>
              <a:t>UNIONé</a:t>
            </a:r>
            <a:r>
              <a:rPr lang="fr-FR" sz="2800" dirty="0" smtClean="0"/>
              <a:t> ou UNION </a:t>
            </a:r>
            <a:r>
              <a:rPr lang="fr-FR" sz="2800" dirty="0" err="1" smtClean="0"/>
              <a:t>ALLné</a:t>
            </a:r>
            <a:endParaRPr lang="fr-FR" sz="2800" dirty="0" smtClean="0"/>
          </a:p>
          <a:p>
            <a:pPr lvl="1">
              <a:buNone/>
              <a:defRPr/>
            </a:pPr>
            <a:r>
              <a:rPr lang="fr-FR" sz="2400" dirty="0" smtClean="0"/>
              <a:t>SELECT … UNION SELECT …</a:t>
            </a:r>
          </a:p>
        </p:txBody>
      </p:sp>
      <p:pic>
        <p:nvPicPr>
          <p:cNvPr id="4" name="~PP1860.WAV">
            <a:hlinkClick r:id="" action="ppaction://media"/>
          </p:cNvPr>
          <p:cNvPicPr>
            <a:picLocks noRot="1" noChangeAspect="1"/>
          </p:cNvPicPr>
          <p:nvPr>
            <a:wavAudioFile r:embed="rId1" name="~PP1860.WAV"/>
          </p:nvPr>
        </p:nvPicPr>
        <p:blipFill>
          <a:blip r:embed="rId4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11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30300" y="1588"/>
            <a:ext cx="6838950" cy="698500"/>
          </a:xfrm>
        </p:spPr>
        <p:txBody>
          <a:bodyPr/>
          <a:lstStyle/>
          <a:p>
            <a:pPr>
              <a:defRPr/>
            </a:pPr>
            <a:r>
              <a:rPr lang="en-US" sz="4000" smtClean="0"/>
              <a:t>Expressions de valeur</a:t>
            </a:r>
          </a:p>
        </p:txBody>
      </p:sp>
      <p:sp>
        <p:nvSpPr>
          <p:cNvPr id="455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987425"/>
            <a:ext cx="7772400" cy="5291138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35000"/>
              </a:spcBef>
              <a:defRPr/>
            </a:pPr>
            <a:r>
              <a:rPr lang="fr-FR" sz="2800" dirty="0" smtClean="0"/>
              <a:t>On peut utiliser une expression de valeur sur une Date/Temps</a:t>
            </a:r>
          </a:p>
          <a:p>
            <a:pPr lvl="1">
              <a:lnSpc>
                <a:spcPct val="80000"/>
              </a:lnSpc>
              <a:spcBef>
                <a:spcPct val="35000"/>
              </a:spcBef>
              <a:defRPr/>
            </a:pPr>
            <a:r>
              <a:rPr lang="fr-FR" sz="2400" dirty="0" err="1" smtClean="0"/>
              <a:t>Now</a:t>
            </a:r>
            <a:r>
              <a:rPr lang="fr-FR" sz="2400" dirty="0" smtClean="0"/>
              <a:t> () + 365  pour la date/heure dans un an</a:t>
            </a:r>
          </a:p>
          <a:p>
            <a:pPr lvl="2">
              <a:lnSpc>
                <a:spcPct val="80000"/>
              </a:lnSpc>
              <a:spcBef>
                <a:spcPct val="35000"/>
              </a:spcBef>
              <a:spcAft>
                <a:spcPts val="600"/>
              </a:spcAft>
              <a:defRPr/>
            </a:pPr>
            <a:r>
              <a:rPr lang="fr-FR" dirty="0" err="1" smtClean="0"/>
              <a:t>Now</a:t>
            </a:r>
            <a:r>
              <a:rPr lang="fr-FR" dirty="0" smtClean="0"/>
              <a:t> () est une fonction scalaire (voir + loin)</a:t>
            </a:r>
          </a:p>
          <a:p>
            <a:pPr>
              <a:lnSpc>
                <a:spcPct val="80000"/>
              </a:lnSpc>
              <a:spcBef>
                <a:spcPct val="35000"/>
              </a:spcBef>
              <a:spcAft>
                <a:spcPts val="0"/>
              </a:spcAft>
              <a:buNone/>
              <a:defRPr/>
            </a:pPr>
            <a:r>
              <a:rPr lang="fr-FR" sz="2800" dirty="0" smtClean="0"/>
              <a:t>	SELECT action, </a:t>
            </a:r>
            <a:r>
              <a:rPr lang="fr-FR" sz="2800" dirty="0" err="1" smtClean="0"/>
              <a:t>dat_v</a:t>
            </a:r>
            <a:r>
              <a:rPr lang="fr-FR" sz="2800" dirty="0" smtClean="0"/>
              <a:t>, dat_v1, dat_v1 - </a:t>
            </a:r>
            <a:r>
              <a:rPr lang="fr-FR" sz="2800" dirty="0" err="1" smtClean="0"/>
              <a:t>dat_v</a:t>
            </a:r>
            <a:r>
              <a:rPr lang="fr-FR" sz="2800" dirty="0" smtClean="0"/>
              <a:t> as [durée en jours] </a:t>
            </a:r>
          </a:p>
          <a:p>
            <a:pPr>
              <a:lnSpc>
                <a:spcPct val="80000"/>
              </a:lnSpc>
              <a:spcBef>
                <a:spcPct val="35000"/>
              </a:spcBef>
              <a:spcAft>
                <a:spcPts val="600"/>
              </a:spcAft>
              <a:buNone/>
              <a:defRPr/>
            </a:pPr>
            <a:r>
              <a:rPr lang="fr-FR" sz="2800" dirty="0" smtClean="0"/>
              <a:t>	FROM [Placement en actions];</a:t>
            </a:r>
            <a:endParaRPr lang="fr-FR" sz="3600" dirty="0" smtClean="0"/>
          </a:p>
          <a:p>
            <a:pPr>
              <a:lnSpc>
                <a:spcPct val="80000"/>
              </a:lnSpc>
              <a:spcBef>
                <a:spcPct val="35000"/>
              </a:spcBef>
              <a:defRPr/>
            </a:pPr>
            <a:r>
              <a:rPr lang="fr-FR" sz="2800" dirty="0" smtClean="0"/>
              <a:t>On ne peut pas utiliser dans ORDER BY l’alias défini pour une expression de valeur dan la clause SELECT</a:t>
            </a:r>
          </a:p>
          <a:p>
            <a:pPr lvl="1">
              <a:lnSpc>
                <a:spcPct val="80000"/>
              </a:lnSpc>
              <a:spcBef>
                <a:spcPct val="35000"/>
              </a:spcBef>
              <a:defRPr/>
            </a:pPr>
            <a:r>
              <a:rPr lang="fr-FR" sz="2400" dirty="0" smtClean="0"/>
              <a:t>Essayez … ORDER BY </a:t>
            </a:r>
            <a:r>
              <a:rPr lang="en-US" dirty="0" smtClean="0"/>
              <a:t>[</a:t>
            </a:r>
            <a:r>
              <a:rPr lang="en-US" dirty="0" err="1" smtClean="0"/>
              <a:t>Poids</a:t>
            </a:r>
            <a:r>
              <a:rPr lang="en-US" dirty="0" smtClean="0"/>
              <a:t> </a:t>
            </a:r>
            <a:r>
              <a:rPr lang="en-US" dirty="0" smtClean="0">
                <a:cs typeface="Times New Roman" pitchFamily="18" charset="0"/>
              </a:rPr>
              <a:t>£</a:t>
            </a:r>
            <a:r>
              <a:rPr lang="en-US" dirty="0" smtClean="0"/>
              <a:t> ]</a:t>
            </a:r>
            <a:endParaRPr lang="en-US" sz="2400" dirty="0" smtClean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30300" y="1588"/>
            <a:ext cx="6838950" cy="698500"/>
          </a:xfrm>
        </p:spPr>
        <p:txBody>
          <a:bodyPr/>
          <a:lstStyle/>
          <a:p>
            <a:pPr>
              <a:defRPr/>
            </a:pPr>
            <a:r>
              <a:rPr lang="en-US" sz="4000" smtClean="0"/>
              <a:t>Expressions de valeur</a:t>
            </a:r>
          </a:p>
        </p:txBody>
      </p:sp>
      <p:sp>
        <p:nvSpPr>
          <p:cNvPr id="455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3263" y="987425"/>
            <a:ext cx="7772400" cy="2765066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35000"/>
              </a:spcBef>
              <a:defRPr/>
            </a:pPr>
            <a:r>
              <a:rPr lang="fr-FR" sz="2800" dirty="0" smtClean="0"/>
              <a:t>On peut utiliser une expression de valeur sur une Date/Temps</a:t>
            </a:r>
          </a:p>
          <a:p>
            <a:pPr lvl="1">
              <a:lnSpc>
                <a:spcPct val="80000"/>
              </a:lnSpc>
              <a:spcBef>
                <a:spcPct val="35000"/>
              </a:spcBef>
              <a:defRPr/>
            </a:pPr>
            <a:r>
              <a:rPr lang="fr-FR" sz="2400" dirty="0" err="1" smtClean="0"/>
              <a:t>Now</a:t>
            </a:r>
            <a:r>
              <a:rPr lang="fr-FR" sz="2400" dirty="0" smtClean="0"/>
              <a:t> () + 365  pour la date/heure dans un an</a:t>
            </a:r>
          </a:p>
          <a:p>
            <a:pPr lvl="2">
              <a:lnSpc>
                <a:spcPct val="80000"/>
              </a:lnSpc>
              <a:spcBef>
                <a:spcPct val="35000"/>
              </a:spcBef>
              <a:spcAft>
                <a:spcPts val="600"/>
              </a:spcAft>
              <a:defRPr/>
            </a:pPr>
            <a:r>
              <a:rPr lang="fr-FR" dirty="0" err="1" smtClean="0"/>
              <a:t>Now</a:t>
            </a:r>
            <a:r>
              <a:rPr lang="fr-FR" dirty="0" smtClean="0"/>
              <a:t> () est une fonction scalaire (voir + loin)</a:t>
            </a:r>
          </a:p>
          <a:p>
            <a:pPr>
              <a:lnSpc>
                <a:spcPct val="80000"/>
              </a:lnSpc>
              <a:spcBef>
                <a:spcPct val="35000"/>
              </a:spcBef>
              <a:spcAft>
                <a:spcPts val="0"/>
              </a:spcAft>
              <a:buNone/>
              <a:defRPr/>
            </a:pPr>
            <a:r>
              <a:rPr lang="fr-FR" sz="2800" dirty="0" smtClean="0"/>
              <a:t>	SELECT action, </a:t>
            </a:r>
            <a:r>
              <a:rPr lang="fr-FR" sz="2800" dirty="0" err="1" smtClean="0"/>
              <a:t>dat_v</a:t>
            </a:r>
            <a:r>
              <a:rPr lang="fr-FR" sz="2800" dirty="0" smtClean="0"/>
              <a:t>, dat_v1, dat_v1 - </a:t>
            </a:r>
            <a:r>
              <a:rPr lang="fr-FR" sz="2800" dirty="0" err="1" smtClean="0"/>
              <a:t>dat_v</a:t>
            </a:r>
            <a:r>
              <a:rPr lang="fr-FR" sz="2800" dirty="0" smtClean="0"/>
              <a:t> as [durée en jours] </a:t>
            </a:r>
          </a:p>
          <a:p>
            <a:pPr>
              <a:lnSpc>
                <a:spcPct val="80000"/>
              </a:lnSpc>
              <a:spcBef>
                <a:spcPct val="35000"/>
              </a:spcBef>
              <a:spcAft>
                <a:spcPts val="600"/>
              </a:spcAft>
              <a:buNone/>
              <a:defRPr/>
            </a:pPr>
            <a:r>
              <a:rPr lang="fr-FR" sz="2800" dirty="0" smtClean="0"/>
              <a:t>	FROM [Placement en actions];</a:t>
            </a:r>
          </a:p>
          <a:p>
            <a:pPr>
              <a:lnSpc>
                <a:spcPct val="80000"/>
              </a:lnSpc>
              <a:spcBef>
                <a:spcPct val="35000"/>
              </a:spcBef>
              <a:spcAft>
                <a:spcPts val="600"/>
              </a:spcAft>
              <a:buNone/>
              <a:defRPr/>
            </a:pPr>
            <a:endParaRPr lang="fr-FR" dirty="0" smtClean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173192" y="4175184"/>
          <a:ext cx="6659592" cy="1995990"/>
        </p:xfrm>
        <a:graphic>
          <a:graphicData uri="http://schemas.openxmlformats.org/drawingml/2006/table">
            <a:tbl>
              <a:tblPr/>
              <a:tblGrid>
                <a:gridCol w="1664898"/>
                <a:gridCol w="1664898"/>
                <a:gridCol w="1664898"/>
                <a:gridCol w="1664898"/>
              </a:tblGrid>
              <a:tr h="424778">
                <a:tc gridSpan="4">
                  <a:txBody>
                    <a:bodyPr/>
                    <a:lstStyle/>
                    <a:p>
                      <a:endParaRPr lang="fr-FR" dirty="0"/>
                    </a:p>
                  </a:txBody>
                  <a:tcPr anchor="ctr"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92803"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rgbClr val="002060"/>
                          </a:solidFill>
                        </a:rPr>
                        <a:t>action</a:t>
                      </a:r>
                      <a:endParaRPr lang="fr-FR" sz="32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>
                          <a:solidFill>
                            <a:srgbClr val="002060"/>
                          </a:solidFill>
                        </a:rPr>
                        <a:t>dat_v</a:t>
                      </a:r>
                      <a:endParaRPr lang="fr-FR" sz="32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>
                          <a:solidFill>
                            <a:srgbClr val="002060"/>
                          </a:solidFill>
                        </a:rPr>
                        <a:t>dat_v1</a:t>
                      </a:r>
                      <a:endParaRPr lang="fr-FR" sz="320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rgbClr val="002060"/>
                          </a:solidFill>
                        </a:rPr>
                        <a:t>durée en jours</a:t>
                      </a:r>
                      <a:endParaRPr lang="fr-FR" sz="32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392803">
                <a:tc>
                  <a:txBody>
                    <a:bodyPr/>
                    <a:lstStyle/>
                    <a:p>
                      <a:r>
                        <a:rPr lang="fr-FR" sz="1800" dirty="0">
                          <a:solidFill>
                            <a:srgbClr val="002060"/>
                          </a:solidFill>
                        </a:rPr>
                        <a:t>HP</a:t>
                      </a:r>
                      <a:endParaRPr lang="fr-FR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800" dirty="0">
                          <a:solidFill>
                            <a:srgbClr val="002060"/>
                          </a:solidFill>
                        </a:rPr>
                        <a:t>03/11/2006</a:t>
                      </a:r>
                      <a:endParaRPr lang="fr-FR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800">
                          <a:solidFill>
                            <a:srgbClr val="002060"/>
                          </a:solidFill>
                        </a:rPr>
                        <a:t>01/03/2008</a:t>
                      </a:r>
                      <a:endParaRPr lang="fr-FR" sz="3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800">
                          <a:solidFill>
                            <a:srgbClr val="002060"/>
                          </a:solidFill>
                        </a:rPr>
                        <a:t>484</a:t>
                      </a:r>
                      <a:endParaRPr lang="fr-FR" sz="3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392803">
                <a:tc>
                  <a:txBody>
                    <a:bodyPr/>
                    <a:lstStyle/>
                    <a:p>
                      <a:r>
                        <a:rPr lang="fr-FR" sz="1800">
                          <a:solidFill>
                            <a:srgbClr val="002060"/>
                          </a:solidFill>
                        </a:rPr>
                        <a:t>HP</a:t>
                      </a:r>
                      <a:endParaRPr lang="fr-FR" sz="3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800" dirty="0">
                          <a:solidFill>
                            <a:srgbClr val="002060"/>
                          </a:solidFill>
                        </a:rPr>
                        <a:t>01/02/2008</a:t>
                      </a:r>
                      <a:endParaRPr lang="fr-FR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800" dirty="0">
                          <a:solidFill>
                            <a:srgbClr val="002060"/>
                          </a:solidFill>
                        </a:rPr>
                        <a:t>07/05/2008</a:t>
                      </a:r>
                      <a:endParaRPr lang="fr-FR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800" dirty="0">
                          <a:solidFill>
                            <a:srgbClr val="002060"/>
                          </a:solidFill>
                        </a:rPr>
                        <a:t>96</a:t>
                      </a:r>
                      <a:endParaRPr lang="fr-FR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392803">
                <a:tc>
                  <a:txBody>
                    <a:bodyPr/>
                    <a:lstStyle/>
                    <a:p>
                      <a:r>
                        <a:rPr lang="fr-FR" sz="1800">
                          <a:solidFill>
                            <a:srgbClr val="002060"/>
                          </a:solidFill>
                        </a:rPr>
                        <a:t>HP</a:t>
                      </a:r>
                      <a:endParaRPr lang="fr-FR" sz="3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800">
                          <a:solidFill>
                            <a:srgbClr val="002060"/>
                          </a:solidFill>
                        </a:rPr>
                        <a:t>01/03/2008</a:t>
                      </a:r>
                      <a:endParaRPr lang="fr-FR" sz="3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800">
                          <a:solidFill>
                            <a:srgbClr val="002060"/>
                          </a:solidFill>
                        </a:rPr>
                        <a:t>09/04/2008</a:t>
                      </a:r>
                      <a:endParaRPr lang="fr-FR" sz="32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800" dirty="0">
                          <a:solidFill>
                            <a:srgbClr val="002060"/>
                          </a:solidFill>
                        </a:rPr>
                        <a:t>39</a:t>
                      </a:r>
                      <a:endParaRPr lang="fr-FR" sz="32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525463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en-US" smtClean="0"/>
              <a:t>Jointures</a:t>
            </a:r>
          </a:p>
        </p:txBody>
      </p:sp>
      <p:pic>
        <p:nvPicPr>
          <p:cNvPr id="62467" name="Picture 5" descr="raphael-jo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5538" y="1506538"/>
            <a:ext cx="3041650" cy="442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 Box 6"/>
          <p:cNvSpPr txBox="1">
            <a:spLocks noChangeArrowheads="1"/>
          </p:cNvSpPr>
          <p:nvPr/>
        </p:nvSpPr>
        <p:spPr bwMode="auto">
          <a:xfrm>
            <a:off x="5700713" y="5969000"/>
            <a:ext cx="1633537" cy="469900"/>
          </a:xfrm>
          <a:prstGeom prst="rect">
            <a:avLst/>
          </a:prstGeom>
          <a:noFill/>
          <a:ln w="12699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/>
              <a:t>Raphaël</a:t>
            </a:r>
          </a:p>
        </p:txBody>
      </p:sp>
      <p:sp>
        <p:nvSpPr>
          <p:cNvPr id="62469" name="Text Box 8"/>
          <p:cNvSpPr txBox="1">
            <a:spLocks noChangeArrowheads="1"/>
          </p:cNvSpPr>
          <p:nvPr/>
        </p:nvSpPr>
        <p:spPr bwMode="auto">
          <a:xfrm>
            <a:off x="1987550" y="5962650"/>
            <a:ext cx="1633538" cy="469900"/>
          </a:xfrm>
          <a:prstGeom prst="rect">
            <a:avLst/>
          </a:prstGeom>
          <a:noFill/>
          <a:ln w="12699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/>
              <a:t>Brancusi</a:t>
            </a:r>
          </a:p>
        </p:txBody>
      </p:sp>
      <p:pic>
        <p:nvPicPr>
          <p:cNvPr id="62470" name="Picture 9" descr="jointure-brancuss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1493838"/>
            <a:ext cx="2820988" cy="442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687388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en-US" smtClean="0"/>
              <a:t>Jointures</a:t>
            </a:r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b="1" dirty="0" smtClean="0"/>
              <a:t>SELECT distinct S.[S#],  SNAME, [P#], Qty, City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b="1" dirty="0" smtClean="0"/>
              <a:t>FROM S, SP 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b="1" dirty="0" smtClean="0"/>
              <a:t>where s.[s#]=sp.[s#] and city &lt;&gt; 'London';</a:t>
            </a:r>
          </a:p>
          <a:p>
            <a:pPr>
              <a:spcBef>
                <a:spcPct val="74000"/>
              </a:spcBef>
              <a:buFont typeface="Monotype Sorts" pitchFamily="2" charset="2"/>
              <a:buNone/>
              <a:defRPr/>
            </a:pPr>
            <a:endParaRPr lang="en-US" sz="2400" b="1" dirty="0" smtClean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687388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en-US" smtClean="0"/>
              <a:t>Equi-jointures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b="1" dirty="0" smtClean="0"/>
              <a:t>SELECT distinct S.[S#],  SNAME, [P#], Qty, City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b="1" dirty="0" smtClean="0"/>
              <a:t>FROM S, SP 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b="1" dirty="0" smtClean="0"/>
              <a:t>where s.[s#]=sp.[s#] and city &lt;&gt; 'London';</a:t>
            </a:r>
          </a:p>
          <a:p>
            <a:pPr>
              <a:spcBef>
                <a:spcPct val="74000"/>
              </a:spcBef>
              <a:buFont typeface="Monotype Sorts" pitchFamily="2" charset="2"/>
              <a:buNone/>
              <a:defRPr/>
            </a:pPr>
            <a:r>
              <a:rPr lang="en-US" sz="2400" b="1" dirty="0" smtClean="0">
                <a:solidFill>
                  <a:schemeClr val="accent2"/>
                </a:solidFill>
              </a:rPr>
              <a:t>S#		SNAME	Product ID	Qty	City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b="1" dirty="0" smtClean="0"/>
              <a:t>s2		Jones		p1		300	Paris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b="1" dirty="0" smtClean="0"/>
              <a:t>s2		Jones		p2		400	Paris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b="1" dirty="0" smtClean="0"/>
              <a:t>s3		Blake		p2		200	Paris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endParaRPr lang="en-US" sz="2400" b="1" dirty="0" smtClean="0"/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539750" y="3054350"/>
            <a:ext cx="6616700" cy="1816100"/>
          </a:xfrm>
          <a:prstGeom prst="rect">
            <a:avLst/>
          </a:prstGeom>
          <a:noFill/>
          <a:ln w="12699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671513"/>
            <a:ext cx="6838950" cy="638175"/>
          </a:xfrm>
        </p:spPr>
        <p:txBody>
          <a:bodyPr/>
          <a:lstStyle/>
          <a:p>
            <a:pPr>
              <a:defRPr/>
            </a:pPr>
            <a:r>
              <a:rPr lang="fr-FR" sz="3600" smtClean="0"/>
              <a:t>Sémantique de la requête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9125" y="1819275"/>
            <a:ext cx="7924800" cy="4267200"/>
          </a:xfrm>
        </p:spPr>
        <p:txBody>
          <a:bodyPr/>
          <a:lstStyle/>
          <a:p>
            <a:pPr>
              <a:defRPr/>
            </a:pPr>
            <a:r>
              <a:rPr lang="fr-FR" sz="2400" smtClean="0"/>
              <a:t>Forme le produit cartésien </a:t>
            </a:r>
            <a:r>
              <a:rPr lang="fr-FR" sz="2400" b="1" i="1" smtClean="0">
                <a:solidFill>
                  <a:srgbClr val="00FF00"/>
                </a:solidFill>
              </a:rPr>
              <a:t>C</a:t>
            </a:r>
            <a:r>
              <a:rPr lang="fr-FR" sz="2400" smtClean="0"/>
              <a:t> de tables dans la clause FROM</a:t>
            </a:r>
          </a:p>
          <a:p>
            <a:pPr>
              <a:defRPr/>
            </a:pPr>
            <a:r>
              <a:rPr lang="fr-FR" sz="2400" smtClean="0"/>
              <a:t>Sélectionne tout tuple </a:t>
            </a:r>
            <a:r>
              <a:rPr lang="fr-FR" sz="2400" b="1" i="1" smtClean="0">
                <a:solidFill>
                  <a:srgbClr val="00FF00"/>
                </a:solidFill>
              </a:rPr>
              <a:t>t </a:t>
            </a:r>
            <a:r>
              <a:rPr lang="fr-FR" sz="2400" smtClean="0"/>
              <a:t>de </a:t>
            </a:r>
            <a:r>
              <a:rPr lang="fr-FR" sz="2400" b="1" i="1" smtClean="0">
                <a:solidFill>
                  <a:srgbClr val="00FF00"/>
                </a:solidFill>
              </a:rPr>
              <a:t>C</a:t>
            </a:r>
            <a:r>
              <a:rPr lang="fr-FR" sz="2400" smtClean="0"/>
              <a:t>  vérifiant le prédicat dans la clause WHERE (et seulement de tels tuples)</a:t>
            </a:r>
          </a:p>
          <a:p>
            <a:pPr>
              <a:defRPr/>
            </a:pPr>
            <a:r>
              <a:rPr lang="fr-FR" sz="2400" smtClean="0"/>
              <a:t>Projette tout </a:t>
            </a:r>
            <a:r>
              <a:rPr lang="fr-FR" sz="2400" b="1" i="1" smtClean="0">
                <a:solidFill>
                  <a:srgbClr val="00FF00"/>
                </a:solidFill>
              </a:rPr>
              <a:t>t  </a:t>
            </a:r>
            <a:r>
              <a:rPr lang="fr-FR" sz="2400" smtClean="0"/>
              <a:t>sur les attributs dans SELECT</a:t>
            </a:r>
          </a:p>
          <a:p>
            <a:pPr>
              <a:defRPr/>
            </a:pPr>
            <a:r>
              <a:rPr lang="fr-FR" sz="2400" smtClean="0"/>
              <a:t>Applique le mot-clé de SELECT</a:t>
            </a:r>
          </a:p>
          <a:p>
            <a:pPr>
              <a:buFont typeface="Wingdings" pitchFamily="2" charset="2"/>
              <a:buChar char="&amp;"/>
              <a:defRPr/>
            </a:pPr>
            <a:r>
              <a:rPr lang="fr-FR" sz="2400" smtClean="0"/>
              <a:t>   </a:t>
            </a:r>
            <a:r>
              <a:rPr lang="fr-FR" sz="2400" smtClean="0">
                <a:solidFill>
                  <a:schemeClr val="tx2"/>
                </a:solidFill>
              </a:rPr>
              <a:t>La clause S.s# = SP.s# s'appelle </a:t>
            </a:r>
            <a:r>
              <a:rPr lang="fr-FR" sz="2400" b="1" smtClean="0">
                <a:solidFill>
                  <a:srgbClr val="00FF00"/>
                </a:solidFill>
              </a:rPr>
              <a:t>equi-jointure</a:t>
            </a:r>
            <a:r>
              <a:rPr lang="fr-FR" sz="2400" smtClean="0"/>
              <a:t> </a:t>
            </a:r>
            <a:r>
              <a:rPr lang="fr-FR" sz="2400" smtClean="0">
                <a:solidFill>
                  <a:schemeClr val="tx2"/>
                </a:solidFill>
              </a:rPr>
              <a:t> </a:t>
            </a:r>
            <a:endParaRPr lang="fr-FR" sz="2400" b="1" smtClean="0">
              <a:solidFill>
                <a:srgbClr val="00FF00"/>
              </a:solidFill>
            </a:endParaRPr>
          </a:p>
          <a:p>
            <a:pPr>
              <a:buFont typeface="Wingdings" pitchFamily="2" charset="2"/>
              <a:buChar char="&amp;"/>
              <a:defRPr/>
            </a:pPr>
            <a:r>
              <a:rPr lang="fr-FR" sz="2400" b="1" smtClean="0"/>
              <a:t>  </a:t>
            </a:r>
            <a:r>
              <a:rPr lang="fr-FR" sz="2400" b="1" smtClean="0">
                <a:solidFill>
                  <a:schemeClr val="tx2"/>
                </a:solidFill>
              </a:rPr>
              <a:t>Opération de jointure était inconnue, même conceptuellement, de SGF et de SGBD navigationels</a:t>
            </a:r>
            <a:r>
              <a:rPr lang="fr-FR" sz="2800" b="1" smtClean="0">
                <a:solidFill>
                  <a:schemeClr val="tx2"/>
                </a:solidFill>
              </a:rPr>
              <a:t/>
            </a:r>
            <a:br>
              <a:rPr lang="fr-FR" sz="2800" b="1" smtClean="0">
                <a:solidFill>
                  <a:schemeClr val="tx2"/>
                </a:solidFill>
              </a:rPr>
            </a:br>
            <a:endParaRPr lang="fr-FR" sz="2800" b="1" smtClean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595313"/>
            <a:ext cx="6838950" cy="638175"/>
          </a:xfrm>
        </p:spPr>
        <p:txBody>
          <a:bodyPr/>
          <a:lstStyle/>
          <a:p>
            <a:pPr>
              <a:defRPr/>
            </a:pPr>
            <a:r>
              <a:rPr lang="en-US" sz="3600" smtClean="0"/>
              <a:t>Equi-jointures m-aires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80060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en-US" sz="2400" b="1" smtClean="0"/>
              <a:t>SELECT  s.[s#], p.[P#], Qty, Pname</a:t>
            </a:r>
            <a:br>
              <a:rPr lang="en-US" sz="2400" b="1" smtClean="0"/>
            </a:br>
            <a:r>
              <a:rPr lang="en-US" sz="2400" b="1" smtClean="0"/>
              <a:t>FROM S, SP, P where  </a:t>
            </a:r>
            <a:r>
              <a:rPr lang="en-US" sz="2400" b="1" smtClean="0">
                <a:solidFill>
                  <a:srgbClr val="00FF00"/>
                </a:solidFill>
              </a:rPr>
              <a:t>s.[s#]=sp.[s#] and sp.[p#]=p.[p#] </a:t>
            </a:r>
            <a:r>
              <a:rPr lang="en-US" sz="2400" b="1" smtClean="0"/>
              <a:t>and s.[s#] </a:t>
            </a:r>
            <a:r>
              <a:rPr lang="en-US" sz="2400" b="1" smtClean="0">
                <a:solidFill>
                  <a:schemeClr val="accent2"/>
                </a:solidFill>
              </a:rPr>
              <a:t>between</a:t>
            </a:r>
            <a:r>
              <a:rPr lang="en-US" sz="2400" b="1" smtClean="0"/>
              <a:t> 's1' and 's3' </a:t>
            </a:r>
            <a:br>
              <a:rPr lang="en-US" sz="2400" b="1" smtClean="0"/>
            </a:br>
            <a:r>
              <a:rPr lang="en-US" sz="2400" b="1" smtClean="0"/>
              <a:t>order by s.[S#], qty desc;</a:t>
            </a:r>
          </a:p>
          <a:p>
            <a:pPr>
              <a:lnSpc>
                <a:spcPct val="85000"/>
              </a:lnSpc>
              <a:spcBef>
                <a:spcPct val="93000"/>
              </a:spcBef>
              <a:buFont typeface="Monotype Sorts" pitchFamily="2" charset="2"/>
              <a:buNone/>
              <a:defRPr/>
            </a:pPr>
            <a:endParaRPr lang="en-US" sz="2400" b="1" smtClean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595313"/>
            <a:ext cx="6838950" cy="638175"/>
          </a:xfrm>
        </p:spPr>
        <p:txBody>
          <a:bodyPr/>
          <a:lstStyle/>
          <a:p>
            <a:pPr>
              <a:defRPr/>
            </a:pPr>
            <a:r>
              <a:rPr lang="en-US" sz="3600" smtClean="0"/>
              <a:t>Equi-jointures m-aires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80060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en-US" sz="2400" b="1" smtClean="0"/>
              <a:t>SELECT  s.[s#], p.[P#], Qty, Pname</a:t>
            </a:r>
            <a:br>
              <a:rPr lang="en-US" sz="2400" b="1" smtClean="0"/>
            </a:br>
            <a:r>
              <a:rPr lang="en-US" sz="2400" b="1" smtClean="0"/>
              <a:t>FROM S, SP, P where  </a:t>
            </a:r>
            <a:r>
              <a:rPr lang="en-US" sz="2400" b="1" smtClean="0">
                <a:solidFill>
                  <a:srgbClr val="00FF00"/>
                </a:solidFill>
              </a:rPr>
              <a:t>s.[s#]=sp.[s#] and sp.[p#]=p.[p#] </a:t>
            </a:r>
            <a:r>
              <a:rPr lang="en-US" sz="2400" b="1" smtClean="0"/>
              <a:t>and s.[s#] </a:t>
            </a:r>
            <a:r>
              <a:rPr lang="en-US" sz="2400" b="1" smtClean="0">
                <a:solidFill>
                  <a:schemeClr val="accent2"/>
                </a:solidFill>
              </a:rPr>
              <a:t>between</a:t>
            </a:r>
            <a:r>
              <a:rPr lang="en-US" sz="2400" b="1" smtClean="0"/>
              <a:t> 's1' and 's3' </a:t>
            </a:r>
            <a:br>
              <a:rPr lang="en-US" sz="2400" b="1" smtClean="0"/>
            </a:br>
            <a:r>
              <a:rPr lang="en-US" sz="2400" b="1" smtClean="0"/>
              <a:t>order by s.[S#], qty desc;</a:t>
            </a:r>
          </a:p>
          <a:p>
            <a:pPr>
              <a:lnSpc>
                <a:spcPct val="85000"/>
              </a:lnSpc>
              <a:spcBef>
                <a:spcPct val="93000"/>
              </a:spcBef>
              <a:buFont typeface="Monotype Sorts" pitchFamily="2" charset="2"/>
              <a:buNone/>
              <a:defRPr/>
            </a:pPr>
            <a:r>
              <a:rPr lang="en-US" sz="2000" b="1" smtClean="0">
                <a:solidFill>
                  <a:schemeClr val="accent2"/>
                </a:solidFill>
              </a:rPr>
              <a:t>s#	Product ID	Qty	Product Name</a:t>
            </a:r>
          </a:p>
          <a:p>
            <a:pPr>
              <a:lnSpc>
                <a:spcPct val="85000"/>
              </a:lnSpc>
              <a:spcBef>
                <a:spcPct val="29000"/>
              </a:spcBef>
              <a:buFont typeface="Monotype Sorts" pitchFamily="2" charset="2"/>
              <a:buNone/>
              <a:defRPr/>
            </a:pPr>
            <a:r>
              <a:rPr lang="en-US" sz="2000" b="1" smtClean="0"/>
              <a:t>s1		p3	400	screw</a:t>
            </a:r>
          </a:p>
          <a:p>
            <a:pPr>
              <a:lnSpc>
                <a:spcPct val="85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b="1" smtClean="0"/>
              <a:t>s1		p1	300	nuts</a:t>
            </a:r>
          </a:p>
          <a:p>
            <a:pPr>
              <a:lnSpc>
                <a:spcPct val="85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b="1" smtClean="0"/>
              <a:t>s1		p4	200	screw</a:t>
            </a:r>
          </a:p>
          <a:p>
            <a:pPr>
              <a:lnSpc>
                <a:spcPct val="85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b="1" smtClean="0"/>
              <a:t>s1		p2	200	bolt</a:t>
            </a:r>
          </a:p>
          <a:p>
            <a:pPr>
              <a:lnSpc>
                <a:spcPct val="85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b="1" smtClean="0"/>
              <a:t>s1		p6	100	cog</a:t>
            </a:r>
          </a:p>
          <a:p>
            <a:pPr>
              <a:lnSpc>
                <a:spcPct val="85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b="1" smtClean="0"/>
              <a:t>s1		p5	100	cam</a:t>
            </a:r>
          </a:p>
          <a:p>
            <a:pPr>
              <a:lnSpc>
                <a:spcPct val="85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b="1" smtClean="0"/>
              <a:t>s2		p2	400	bolt</a:t>
            </a:r>
          </a:p>
          <a:p>
            <a:pPr>
              <a:lnSpc>
                <a:spcPct val="85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b="1" smtClean="0"/>
              <a:t>s2		p1	300	nuts</a:t>
            </a:r>
          </a:p>
          <a:p>
            <a:pPr>
              <a:lnSpc>
                <a:spcPct val="85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b="1" smtClean="0"/>
              <a:t>s3		p2	200	bolt</a:t>
            </a: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615950" y="3206750"/>
            <a:ext cx="4635500" cy="2959100"/>
          </a:xfrm>
          <a:prstGeom prst="rect">
            <a:avLst/>
          </a:prstGeom>
          <a:noFill/>
          <a:ln w="12699">
            <a:solidFill>
              <a:schemeClr val="hlink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6838950" cy="758825"/>
          </a:xfrm>
          <a:solidFill>
            <a:schemeClr val="bg1"/>
          </a:solidFill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flatTx/>
          </a:bodyPr>
          <a:lstStyle/>
          <a:p>
            <a:pPr>
              <a:defRPr/>
            </a:pPr>
            <a:r>
              <a:rPr lang="fr-FR" smtClean="0"/>
              <a:t>Clause BETWEEN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5105400"/>
          </a:xfrm>
          <a:ln>
            <a:solidFill>
              <a:schemeClr val="tx2"/>
            </a:solidFill>
          </a:ln>
        </p:spPr>
        <p:txBody>
          <a:bodyPr/>
          <a:lstStyle/>
          <a:p>
            <a:pPr>
              <a:defRPr/>
            </a:pPr>
            <a:r>
              <a:rPr lang="fr-FR" sz="2800" dirty="0" smtClean="0"/>
              <a:t>Le type d ’attribut détermine l évaluation de la clause:</a:t>
            </a:r>
          </a:p>
          <a:p>
            <a:pPr lvl="1">
              <a:defRPr/>
            </a:pPr>
            <a:r>
              <a:rPr lang="fr-FR" sz="2400" dirty="0" smtClean="0"/>
              <a:t>20 n ’est pas BETWEEN 1 and 3 pour </a:t>
            </a:r>
            <a:r>
              <a:rPr lang="fr-FR" sz="2400" dirty="0" err="1" smtClean="0"/>
              <a:t>Number</a:t>
            </a:r>
            <a:endParaRPr lang="fr-FR" sz="2400" dirty="0" smtClean="0"/>
          </a:p>
          <a:p>
            <a:pPr lvl="1">
              <a:defRPr/>
            </a:pPr>
            <a:r>
              <a:rPr lang="fr-FR" sz="2400" dirty="0" smtClean="0"/>
              <a:t>20 est BETWEEN 1 and 3 pour </a:t>
            </a:r>
            <a:r>
              <a:rPr lang="fr-FR" sz="2400" dirty="0" err="1" smtClean="0"/>
              <a:t>Text</a:t>
            </a:r>
            <a:endParaRPr lang="fr-FR" sz="2400" dirty="0" smtClean="0"/>
          </a:p>
          <a:p>
            <a:pPr lvl="1">
              <a:buFontTx/>
              <a:buChar char="?"/>
              <a:defRPr/>
            </a:pPr>
            <a:r>
              <a:rPr lang="fr-FR" sz="2400" dirty="0" smtClean="0"/>
              <a:t>Date/Time ou </a:t>
            </a:r>
            <a:r>
              <a:rPr lang="fr-FR" sz="2400" dirty="0" err="1" smtClean="0"/>
              <a:t>Currency</a:t>
            </a:r>
            <a:r>
              <a:rPr lang="fr-FR" sz="2400" dirty="0" smtClean="0"/>
              <a:t> ?</a:t>
            </a:r>
          </a:p>
          <a:p>
            <a:pPr>
              <a:buFontTx/>
              <a:buChar char="?"/>
              <a:defRPr/>
            </a:pPr>
            <a:r>
              <a:rPr lang="fr-FR" dirty="0" smtClean="0"/>
              <a:t>Et les nuls</a:t>
            </a:r>
          </a:p>
          <a:p>
            <a:pPr lvl="1">
              <a:buFontTx/>
              <a:buChar char="?"/>
              <a:defRPr/>
            </a:pPr>
            <a:r>
              <a:rPr lang="fr-FR" sz="2400" dirty="0" smtClean="0"/>
              <a:t>sont ils sélectionnes par les clauses ci-dessous</a:t>
            </a:r>
            <a:endParaRPr lang="fr-FR" dirty="0" smtClean="0"/>
          </a:p>
          <a:p>
            <a:pPr lvl="1">
              <a:defRPr/>
            </a:pPr>
            <a:r>
              <a:rPr lang="fr-FR" sz="1800" dirty="0" smtClean="0"/>
              <a:t>SELECT * FROM P </a:t>
            </a:r>
            <a:r>
              <a:rPr lang="fr-FR" sz="1800" dirty="0" err="1" smtClean="0"/>
              <a:t>where</a:t>
            </a:r>
            <a:r>
              <a:rPr lang="fr-FR" sz="1800" dirty="0" smtClean="0"/>
              <a:t> </a:t>
            </a:r>
            <a:r>
              <a:rPr lang="fr-FR" sz="1800" dirty="0" err="1" smtClean="0"/>
              <a:t>weight</a:t>
            </a:r>
            <a:r>
              <a:rPr lang="fr-FR" sz="1800" dirty="0" smtClean="0"/>
              <a:t> </a:t>
            </a:r>
            <a:r>
              <a:rPr lang="fr-FR" sz="1800" dirty="0" err="1" smtClean="0"/>
              <a:t>between</a:t>
            </a:r>
            <a:r>
              <a:rPr lang="fr-FR" sz="1800" dirty="0" smtClean="0"/>
              <a:t> 0 and 19;</a:t>
            </a:r>
          </a:p>
          <a:p>
            <a:pPr lvl="1">
              <a:defRPr/>
            </a:pPr>
            <a:r>
              <a:rPr lang="fr-FR" sz="1800" dirty="0" smtClean="0"/>
              <a:t>SELECT * FROM P </a:t>
            </a:r>
            <a:r>
              <a:rPr lang="fr-FR" sz="1800" dirty="0" err="1" smtClean="0"/>
              <a:t>where</a:t>
            </a:r>
            <a:r>
              <a:rPr lang="fr-FR" sz="1800" dirty="0" smtClean="0"/>
              <a:t> </a:t>
            </a:r>
            <a:r>
              <a:rPr lang="fr-FR" sz="1800" dirty="0" err="1" smtClean="0"/>
              <a:t>weight</a:t>
            </a:r>
            <a:r>
              <a:rPr lang="fr-FR" sz="1800" dirty="0" smtClean="0"/>
              <a:t> </a:t>
            </a:r>
            <a:r>
              <a:rPr lang="fr-FR" sz="1800" dirty="0" err="1" smtClean="0"/>
              <a:t>between</a:t>
            </a:r>
            <a:r>
              <a:rPr lang="fr-FR" sz="1800" dirty="0" smtClean="0"/>
              <a:t> </a:t>
            </a:r>
            <a:r>
              <a:rPr lang="fr-FR" sz="1800" dirty="0" err="1" smtClean="0"/>
              <a:t>null</a:t>
            </a:r>
            <a:r>
              <a:rPr lang="fr-FR" sz="1800" dirty="0" smtClean="0"/>
              <a:t> and 19;</a:t>
            </a:r>
          </a:p>
          <a:p>
            <a:pPr lvl="1">
              <a:defRPr/>
            </a:pPr>
            <a:r>
              <a:rPr lang="fr-FR" sz="1800" dirty="0" smtClean="0"/>
              <a:t>SELECT * FROM P </a:t>
            </a:r>
            <a:r>
              <a:rPr lang="fr-FR" sz="1800" dirty="0" err="1" smtClean="0"/>
              <a:t>where</a:t>
            </a:r>
            <a:r>
              <a:rPr lang="fr-FR" sz="1800" dirty="0" smtClean="0"/>
              <a:t> </a:t>
            </a:r>
            <a:r>
              <a:rPr lang="fr-FR" sz="1800" dirty="0" err="1" smtClean="0"/>
              <a:t>weight</a:t>
            </a:r>
            <a:r>
              <a:rPr lang="fr-FR" sz="1800" dirty="0" smtClean="0"/>
              <a:t> </a:t>
            </a:r>
            <a:r>
              <a:rPr lang="fr-FR" sz="1800" dirty="0" err="1" smtClean="0"/>
              <a:t>between</a:t>
            </a:r>
            <a:r>
              <a:rPr lang="fr-FR" sz="1800" dirty="0" smtClean="0"/>
              <a:t> 0 and </a:t>
            </a:r>
            <a:r>
              <a:rPr lang="fr-FR" sz="1800" dirty="0" err="1" smtClean="0"/>
              <a:t>null</a:t>
            </a:r>
            <a:r>
              <a:rPr lang="fr-FR" sz="1800" dirty="0" smtClean="0"/>
              <a:t>;</a:t>
            </a:r>
          </a:p>
          <a:p>
            <a:pPr lvl="1">
              <a:defRPr/>
            </a:pPr>
            <a:r>
              <a:rPr lang="fr-FR" sz="2400" dirty="0" smtClean="0"/>
              <a:t>peut-on faire encore autrement pour trouver les poids entre 10 et 19 ou inconnus ?</a:t>
            </a:r>
          </a:p>
          <a:p>
            <a:pPr lvl="1">
              <a:defRPr/>
            </a:pPr>
            <a:endParaRPr lang="fr-FR" sz="1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2538" y="701675"/>
            <a:ext cx="6838950" cy="1187450"/>
          </a:xfrm>
          <a:solidFill>
            <a:schemeClr val="bg1"/>
          </a:solidFill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>
            <a:flatTx/>
          </a:bodyPr>
          <a:lstStyle/>
          <a:p>
            <a:pPr>
              <a:defRPr/>
            </a:pPr>
            <a:r>
              <a:rPr lang="en-US" sz="3600" smtClean="0"/>
              <a:t>Equi-jointures m-aires</a:t>
            </a:r>
            <a:br>
              <a:rPr lang="en-US" sz="3600" smtClean="0"/>
            </a:br>
            <a:r>
              <a:rPr lang="en-US" sz="3600" smtClean="0">
                <a:solidFill>
                  <a:srgbClr val="00FF00"/>
                </a:solidFill>
              </a:rPr>
              <a:t>(avec *)</a:t>
            </a:r>
            <a:endParaRPr lang="fr-FR" sz="3600" smtClean="0">
              <a:solidFill>
                <a:srgbClr val="00FF00"/>
              </a:solidFill>
            </a:endParaRP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09800"/>
            <a:ext cx="7772400" cy="288607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fr-FR" sz="2000" b="1" smtClean="0">
                <a:solidFill>
                  <a:srgbClr val="FAFD00"/>
                </a:solidFill>
              </a:rPr>
              <a:t>Tous les attributs de toutes les tables dans la clause FROM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endParaRPr lang="fr-FR" sz="2000" b="1" smtClean="0">
              <a:solidFill>
                <a:srgbClr val="FAFD00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b="1" smtClean="0"/>
              <a:t>SELECT *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b="1" smtClean="0"/>
              <a:t>FROM S, SP, P 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b="1" smtClean="0"/>
              <a:t>where s.[s#]=sp.[s#] and </a:t>
            </a:r>
            <a:r>
              <a:rPr lang="fr-FR" sz="2000" b="1" smtClean="0"/>
              <a:t>p</a:t>
            </a:r>
            <a:r>
              <a:rPr lang="en-US" sz="2000" b="1" smtClean="0"/>
              <a:t>.[</a:t>
            </a:r>
            <a:r>
              <a:rPr lang="fr-FR" sz="2000" b="1" smtClean="0"/>
              <a:t>p</a:t>
            </a:r>
            <a:r>
              <a:rPr lang="en-US" sz="2000" b="1" smtClean="0"/>
              <a:t>#]=sp.[</a:t>
            </a:r>
            <a:r>
              <a:rPr lang="fr-FR" sz="2000" b="1" smtClean="0"/>
              <a:t>p</a:t>
            </a:r>
            <a:r>
              <a:rPr lang="en-US" sz="2000" b="1" smtClean="0"/>
              <a:t>#] </a:t>
            </a:r>
            <a:r>
              <a:rPr lang="fr-FR" sz="2000" b="1" smtClean="0"/>
              <a:t> and s.</a:t>
            </a:r>
            <a:r>
              <a:rPr lang="en-US" sz="2000" b="1" smtClean="0"/>
              <a:t>city &lt;&gt; 'London';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endParaRPr lang="en-US" sz="2000" b="1" smtClean="0"/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fr-CH" sz="2000" b="1" smtClean="0"/>
              <a:t>On peut aussi SELECT S.*, SP.*, P.* FROM S,SP, P bien-sûr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endParaRPr lang="fr-CH" sz="2000" b="1" smtClean="0"/>
          </a:p>
          <a:p>
            <a:pPr>
              <a:lnSpc>
                <a:spcPct val="90000"/>
              </a:lnSpc>
              <a:spcBef>
                <a:spcPct val="0"/>
              </a:spcBef>
              <a:defRPr/>
            </a:pPr>
            <a:r>
              <a:rPr lang="fr-CH" sz="2000" b="1" smtClean="0"/>
              <a:t>On peut ajouter des attributs additionnels 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endParaRPr lang="fr-CH" sz="2000" b="1" smtClean="0"/>
          </a:p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fr-CH" sz="2000" b="1" smtClean="0"/>
              <a:t>SELECT *, 'Mecs d’Eurostar' as [D'ou viennent t'ils ?]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fr-CH" sz="2000" b="1" smtClean="0"/>
              <a:t>FROM S, SP, P 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fr-CH" sz="2000" b="1" smtClean="0"/>
              <a:t>where s.[s#]=sp.[s#] and p.[p#]=sp.[p#] and s.city &lt;&gt; 'London';</a:t>
            </a:r>
          </a:p>
        </p:txBody>
      </p:sp>
      <p:pic>
        <p:nvPicPr>
          <p:cNvPr id="5" name="Image 4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915988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fr-FR" smtClean="0"/>
              <a:t>Examples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En pratique sur MsAccess</a:t>
            </a:r>
          </a:p>
          <a:p>
            <a:pPr>
              <a:defRPr/>
            </a:pPr>
            <a:r>
              <a:rPr lang="fr-FR" smtClean="0"/>
              <a:t>Sauf ceux spécifiques à</a:t>
            </a:r>
          </a:p>
          <a:p>
            <a:pPr lvl="1">
              <a:defRPr/>
            </a:pPr>
            <a:r>
              <a:rPr lang="fr-FR" smtClean="0"/>
              <a:t>SQL-Server</a:t>
            </a:r>
          </a:p>
          <a:p>
            <a:pPr lvl="1">
              <a:defRPr/>
            </a:pPr>
            <a:r>
              <a:rPr lang="fr-FR" smtClean="0"/>
              <a:t>DB2</a:t>
            </a:r>
          </a:p>
        </p:txBody>
      </p:sp>
      <p:graphicFrame>
        <p:nvGraphicFramePr>
          <p:cNvPr id="2050" name="Object 4">
            <a:hlinkClick r:id="" action="ppaction://ole?verb=0"/>
          </p:cNvPr>
          <p:cNvGraphicFramePr>
            <a:graphicFrameLocks/>
          </p:cNvGraphicFramePr>
          <p:nvPr/>
        </p:nvGraphicFramePr>
        <p:xfrm>
          <a:off x="5641975" y="1846263"/>
          <a:ext cx="1736725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7" name="Package" r:id="rId6" imgW="379080" imgH="495000" progId="Package">
                  <p:embed/>
                </p:oleObj>
              </mc:Choice>
              <mc:Fallback>
                <p:oleObj name="Package" r:id="rId6" imgW="379080" imgH="495000" progId="Package">
                  <p:embed/>
                  <p:pic>
                    <p:nvPicPr>
                      <p:cNvPr id="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1975" y="1846263"/>
                        <a:ext cx="1736725" cy="194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~PP2082.WAV">
            <a:hlinkClick r:id="" action="ppaction://media"/>
          </p:cNvPr>
          <p:cNvPicPr>
            <a:picLocks noRot="1" noChangeAspect="1"/>
          </p:cNvPicPr>
          <p:nvPr>
            <a:wavAudioFile r:embed="rId3" name="~PP2082.WAV"/>
          </p:nvPr>
        </p:nvPicPr>
        <p:blipFill>
          <a:blip r:embed="rId8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spd="slow" advTm="57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4579" grpId="0" build="p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519113"/>
            <a:ext cx="6838950" cy="638175"/>
          </a:xfrm>
        </p:spPr>
        <p:txBody>
          <a:bodyPr/>
          <a:lstStyle/>
          <a:p>
            <a:pPr>
              <a:defRPr/>
            </a:pPr>
            <a:r>
              <a:rPr lang="fr-FR" sz="3600" smtClean="0"/>
              <a:t>Equi-jointures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4876800"/>
          </a:xfrm>
        </p:spPr>
        <p:txBody>
          <a:bodyPr/>
          <a:lstStyle/>
          <a:p>
            <a:pPr>
              <a:defRPr/>
            </a:pPr>
            <a:r>
              <a:rPr lang="fr-FR" sz="2000" b="1" smtClean="0">
                <a:solidFill>
                  <a:srgbClr val="00FF00"/>
                </a:solidFill>
              </a:rPr>
              <a:t>Equi-jointures  peuvent être formulées pour tout attribut:</a:t>
            </a:r>
          </a:p>
          <a:p>
            <a:pPr>
              <a:buClr>
                <a:schemeClr val="accent2"/>
              </a:buClr>
              <a:buSzPct val="110000"/>
              <a:buFont typeface="Wingdings" pitchFamily="2" charset="2"/>
              <a:buChar char=":"/>
              <a:defRPr/>
            </a:pPr>
            <a:r>
              <a:rPr lang="fr-FR" sz="2000" b="1" smtClean="0">
                <a:solidFill>
                  <a:schemeClr val="accent2"/>
                </a:solidFill>
              </a:rPr>
              <a:t>Mais, les types de données à joindre doivent être    = compatibles</a:t>
            </a:r>
            <a:endParaRPr lang="fr-FR" sz="1800" b="1" smtClean="0">
              <a:solidFill>
                <a:srgbClr val="00FF00"/>
              </a:solidFill>
            </a:endParaRPr>
          </a:p>
          <a:p>
            <a:pPr>
              <a:spcBef>
                <a:spcPct val="67000"/>
              </a:spcBef>
              <a:buFont typeface="Monotype Sorts" pitchFamily="2" charset="2"/>
              <a:buNone/>
              <a:defRPr/>
            </a:pPr>
            <a:r>
              <a:rPr lang="fr-FR" sz="2000" b="1" smtClean="0"/>
              <a:t>SELECT  s.[s#], p.[P#], Qty, Pname, s.city, p.city</a:t>
            </a:r>
            <a:br>
              <a:rPr lang="fr-FR" sz="2000" b="1" smtClean="0"/>
            </a:br>
            <a:r>
              <a:rPr lang="fr-FR" sz="2000" b="1" smtClean="0"/>
              <a:t>FROM S, SP, P</a:t>
            </a:r>
            <a:br>
              <a:rPr lang="fr-FR" sz="2000" b="1" smtClean="0"/>
            </a:br>
            <a:r>
              <a:rPr lang="fr-FR" sz="2000" b="1" smtClean="0"/>
              <a:t>where  s.[s#]=sp.[s#] and sp.[p#]=p.[p#] and </a:t>
            </a:r>
            <a:r>
              <a:rPr lang="fr-FR" sz="2000" b="1" smtClean="0">
                <a:solidFill>
                  <a:srgbClr val="00FF00"/>
                </a:solidFill>
              </a:rPr>
              <a:t>s.city=p.city</a:t>
            </a:r>
            <a:r>
              <a:rPr lang="fr-FR" sz="2000" b="1" smtClean="0"/>
              <a:t/>
            </a:r>
            <a:br>
              <a:rPr lang="fr-FR" sz="2000" b="1" smtClean="0"/>
            </a:br>
            <a:r>
              <a:rPr lang="fr-FR" sz="2000" b="1" smtClean="0"/>
              <a:t>order by s.city, s.[s#];</a:t>
            </a:r>
          </a:p>
          <a:p>
            <a:pPr>
              <a:spcBef>
                <a:spcPct val="117000"/>
              </a:spcBef>
              <a:buFont typeface="Monotype Sorts" pitchFamily="2" charset="2"/>
              <a:buNone/>
              <a:defRPr/>
            </a:pPr>
            <a:r>
              <a:rPr lang="fr-FR" sz="2000" b="1" smtClean="0">
                <a:solidFill>
                  <a:schemeClr val="accent2"/>
                </a:solidFill>
              </a:rPr>
              <a:t>s#	Product ID	Qty	Product Name	S.city		P.city</a:t>
            </a:r>
          </a:p>
          <a:p>
            <a:pPr>
              <a:lnSpc>
                <a:spcPct val="80000"/>
              </a:lnSpc>
              <a:spcBef>
                <a:spcPct val="29000"/>
              </a:spcBef>
              <a:buFont typeface="Monotype Sorts" pitchFamily="2" charset="2"/>
              <a:buNone/>
              <a:defRPr/>
            </a:pPr>
            <a:r>
              <a:rPr lang="fr-FR" sz="2000" b="1" smtClean="0"/>
              <a:t>s1		p6	100	cog		London		london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fr-FR" sz="2000" b="1" smtClean="0"/>
              <a:t>s1		p4	200	screw		London		london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fr-FR" sz="2000" b="1" smtClean="0"/>
              <a:t>s1		p1	300	nuts		London		london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fr-FR" sz="2000" b="1" smtClean="0"/>
              <a:t>s4		p4	300	screw		London		london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fr-FR" sz="2000" b="1" smtClean="0"/>
              <a:t>s2		p2	400	bolt		Paris		paris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fr-FR" sz="2000" b="1" smtClean="0"/>
              <a:t>s3		p2	200	bolt		Paris		paris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615950" y="3740150"/>
            <a:ext cx="7531100" cy="2120900"/>
          </a:xfrm>
          <a:prstGeom prst="rect">
            <a:avLst/>
          </a:prstGeom>
          <a:noFill/>
          <a:ln w="12699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rgbClr val="FAFD00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519113"/>
            <a:ext cx="6838950" cy="638175"/>
          </a:xfrm>
        </p:spPr>
        <p:txBody>
          <a:bodyPr/>
          <a:lstStyle/>
          <a:p>
            <a:pPr>
              <a:defRPr/>
            </a:pPr>
            <a:r>
              <a:rPr lang="fr-FR" sz="3600" smtClean="0"/>
              <a:t>Theta-jointures &amp; Self-jointures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fr-FR" sz="2400" dirty="0" smtClean="0"/>
              <a:t>L'opérateur </a:t>
            </a:r>
            <a:r>
              <a:rPr lang="fr-FR" sz="2400" b="1" i="1" dirty="0" smtClean="0">
                <a:solidFill>
                  <a:srgbClr val="00FF00"/>
                </a:solidFill>
              </a:rPr>
              <a:t>T</a:t>
            </a:r>
            <a:r>
              <a:rPr lang="fr-FR" sz="2400" dirty="0" smtClean="0"/>
              <a:t> de comparaison dans une clause de jointure peut-être en  fait : </a:t>
            </a:r>
          </a:p>
          <a:p>
            <a:pPr lvl="1">
              <a:lnSpc>
                <a:spcPct val="90000"/>
              </a:lnSpc>
              <a:defRPr/>
            </a:pPr>
            <a:r>
              <a:rPr lang="fr-FR" sz="2400" b="1" i="1" dirty="0" smtClean="0">
                <a:solidFill>
                  <a:srgbClr val="00FF00"/>
                </a:solidFill>
              </a:rPr>
              <a:t>T</a:t>
            </a:r>
            <a:r>
              <a:rPr lang="fr-FR" sz="2400" dirty="0" smtClean="0">
                <a:latin typeface="Symbol" pitchFamily="18" charset="2"/>
              </a:rPr>
              <a:t></a:t>
            </a:r>
            <a:r>
              <a:rPr lang="fr-FR" sz="2400" dirty="0" smtClean="0">
                <a:solidFill>
                  <a:schemeClr val="tx2"/>
                </a:solidFill>
                <a:latin typeface="Symbol" pitchFamily="18" charset="2"/>
              </a:rPr>
              <a:t></a:t>
            </a:r>
            <a:r>
              <a:rPr lang="fr-FR" sz="2400" dirty="0" smtClean="0">
                <a:solidFill>
                  <a:schemeClr val="tx2"/>
                </a:solidFill>
              </a:rPr>
              <a:t>=,  &lt;, &lt;=</a:t>
            </a:r>
            <a:r>
              <a:rPr lang="fr-FR" sz="2400" dirty="0" smtClean="0">
                <a:solidFill>
                  <a:schemeClr val="tx2"/>
                </a:solidFill>
                <a:latin typeface="Symbol" pitchFamily="18" charset="2"/>
              </a:rPr>
              <a:t></a:t>
            </a:r>
            <a:r>
              <a:rPr lang="fr-FR" sz="2400" dirty="0" smtClean="0">
                <a:solidFill>
                  <a:schemeClr val="tx2"/>
                </a:solidFill>
              </a:rPr>
              <a:t>&gt;, &gt;=</a:t>
            </a:r>
            <a:r>
              <a:rPr lang="fr-FR" sz="2400" dirty="0" smtClean="0">
                <a:solidFill>
                  <a:schemeClr val="tx2"/>
                </a:solidFill>
                <a:latin typeface="Symbol" pitchFamily="18" charset="2"/>
              </a:rPr>
              <a:t></a:t>
            </a:r>
            <a:r>
              <a:rPr lang="fr-FR" sz="2400" dirty="0" smtClean="0">
                <a:solidFill>
                  <a:schemeClr val="tx2"/>
                </a:solidFill>
              </a:rPr>
              <a:t>&lt;&gt;}</a:t>
            </a:r>
          </a:p>
          <a:p>
            <a:pPr>
              <a:lnSpc>
                <a:spcPct val="90000"/>
              </a:lnSpc>
              <a:defRPr/>
            </a:pPr>
            <a:r>
              <a:rPr lang="fr-FR" sz="2400" dirty="0" smtClean="0"/>
              <a:t>Une table peut-être jointe avec elle-même</a:t>
            </a:r>
            <a:endParaRPr lang="en-US" sz="2400" dirty="0" smtClean="0"/>
          </a:p>
          <a:p>
            <a:pPr lvl="1">
              <a:lnSpc>
                <a:spcPct val="90000"/>
              </a:lnSpc>
              <a:defRPr/>
            </a:pPr>
            <a:r>
              <a:rPr lang="fr-FR" sz="2000" dirty="0" smtClean="0"/>
              <a:t>On suppose que les noms </a:t>
            </a:r>
            <a:r>
              <a:rPr lang="en-US" sz="2000" dirty="0" smtClean="0"/>
              <a:t>de </a:t>
            </a:r>
            <a:r>
              <a:rPr lang="fr-FR" sz="2000" dirty="0" smtClean="0"/>
              <a:t> fournisseurs</a:t>
            </a:r>
            <a:r>
              <a:rPr lang="en-US" sz="2000" dirty="0" smtClean="0"/>
              <a:t> </a:t>
            </a:r>
            <a:r>
              <a:rPr lang="fr-FR" sz="2000" dirty="0" smtClean="0"/>
              <a:t> </a:t>
            </a:r>
            <a:r>
              <a:rPr lang="en-US" sz="2000" dirty="0" smtClean="0"/>
              <a:t>s</a:t>
            </a:r>
            <a:r>
              <a:rPr lang="fr-FR" sz="2000" dirty="0" smtClean="0"/>
              <a:t>ont </a:t>
            </a:r>
            <a:r>
              <a:rPr lang="en-US" sz="2000" smtClean="0"/>
              <a:t>tous</a:t>
            </a:r>
            <a:r>
              <a:rPr lang="en-US" sz="2000" dirty="0" smtClean="0"/>
              <a:t> </a:t>
            </a:r>
            <a:r>
              <a:rPr lang="fr-FR" sz="2000" dirty="0" smtClean="0"/>
              <a:t>différents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fr-FR" sz="2400" dirty="0" smtClean="0"/>
              <a:t>SELECT x.[s#], </a:t>
            </a:r>
            <a:r>
              <a:rPr lang="fr-FR" sz="2400" dirty="0" err="1" smtClean="0"/>
              <a:t>x.sname</a:t>
            </a:r>
            <a:r>
              <a:rPr lang="fr-FR" sz="2400" dirty="0" smtClean="0"/>
              <a:t>, y.[s#], </a:t>
            </a:r>
            <a:r>
              <a:rPr lang="fr-FR" sz="2400" dirty="0" err="1" smtClean="0"/>
              <a:t>y.sname</a:t>
            </a:r>
            <a:r>
              <a:rPr lang="fr-FR" sz="2400" dirty="0" smtClean="0"/>
              <a:t>, </a:t>
            </a:r>
            <a:r>
              <a:rPr lang="fr-FR" sz="2400" dirty="0" err="1" smtClean="0"/>
              <a:t>x.city</a:t>
            </a: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FROM  </a:t>
            </a:r>
            <a:r>
              <a:rPr lang="fr-FR" sz="2400" dirty="0" smtClean="0">
                <a:solidFill>
                  <a:srgbClr val="00FF00"/>
                </a:solidFill>
              </a:rPr>
              <a:t>s x, s y 			</a:t>
            </a:r>
            <a:r>
              <a:rPr lang="fr-FR" sz="2000" i="1" dirty="0" smtClean="0">
                <a:solidFill>
                  <a:srgbClr val="00FF00"/>
                </a:solidFill>
              </a:rPr>
              <a:t>/* </a:t>
            </a:r>
            <a:r>
              <a:rPr lang="fr-FR" sz="2000" i="1" dirty="0" smtClean="0">
                <a:solidFill>
                  <a:schemeClr val="tx2"/>
                </a:solidFill>
              </a:rPr>
              <a:t>x, y sont des</a:t>
            </a:r>
            <a:r>
              <a:rPr lang="fr-FR" sz="2000" i="1" dirty="0" smtClean="0">
                <a:solidFill>
                  <a:srgbClr val="00FF00"/>
                </a:solidFill>
              </a:rPr>
              <a:t> </a:t>
            </a:r>
            <a:r>
              <a:rPr lang="fr-FR" sz="2000" i="1" dirty="0" err="1" smtClean="0">
                <a:solidFill>
                  <a:srgbClr val="00FF00"/>
                </a:solidFill>
              </a:rPr>
              <a:t>aliases</a:t>
            </a:r>
            <a:r>
              <a:rPr lang="fr-FR" sz="2000" i="1" dirty="0" smtClean="0"/>
              <a:t/>
            </a:r>
            <a:br>
              <a:rPr lang="fr-FR" sz="2000" i="1" dirty="0" smtClean="0"/>
            </a:br>
            <a:r>
              <a:rPr lang="fr-FR" sz="2400" dirty="0" smtClean="0"/>
              <a:t>WHERE </a:t>
            </a:r>
            <a:r>
              <a:rPr lang="fr-FR" sz="2400" dirty="0" err="1" smtClean="0"/>
              <a:t>x.city</a:t>
            </a:r>
            <a:r>
              <a:rPr lang="fr-FR" sz="2400" dirty="0" smtClean="0"/>
              <a:t> = </a:t>
            </a:r>
            <a:r>
              <a:rPr lang="fr-FR" sz="2400" dirty="0" err="1" smtClean="0"/>
              <a:t>y.city</a:t>
            </a:r>
            <a:r>
              <a:rPr lang="fr-FR" sz="2400" dirty="0" smtClean="0"/>
              <a:t> and </a:t>
            </a:r>
            <a:br>
              <a:rPr lang="fr-FR" sz="2400" dirty="0" smtClean="0"/>
            </a:br>
            <a:r>
              <a:rPr lang="fr-FR" sz="2400" dirty="0" err="1" smtClean="0">
                <a:solidFill>
                  <a:srgbClr val="00FF00"/>
                </a:solidFill>
              </a:rPr>
              <a:t>x.s</a:t>
            </a:r>
            <a:r>
              <a:rPr lang="en-US" sz="2400" dirty="0" smtClean="0">
                <a:solidFill>
                  <a:srgbClr val="00FF00"/>
                </a:solidFill>
              </a:rPr>
              <a:t>name</a:t>
            </a:r>
            <a:r>
              <a:rPr lang="fr-FR" sz="2400" dirty="0" smtClean="0">
                <a:solidFill>
                  <a:srgbClr val="00FF00"/>
                </a:solidFill>
              </a:rPr>
              <a:t> </a:t>
            </a:r>
            <a:r>
              <a:rPr lang="fr-FR" sz="2800" dirty="0" smtClean="0">
                <a:solidFill>
                  <a:schemeClr val="tx2"/>
                </a:solidFill>
              </a:rPr>
              <a:t>&lt;</a:t>
            </a:r>
            <a:r>
              <a:rPr lang="fr-FR" sz="2400" dirty="0" smtClean="0">
                <a:solidFill>
                  <a:srgbClr val="00FF00"/>
                </a:solidFill>
              </a:rPr>
              <a:t>  </a:t>
            </a:r>
            <a:r>
              <a:rPr lang="fr-FR" sz="2400" dirty="0" err="1" smtClean="0">
                <a:solidFill>
                  <a:srgbClr val="00FF00"/>
                </a:solidFill>
              </a:rPr>
              <a:t>y.s</a:t>
            </a:r>
            <a:r>
              <a:rPr lang="en-US" sz="2400" dirty="0" smtClean="0">
                <a:solidFill>
                  <a:srgbClr val="00FF00"/>
                </a:solidFill>
              </a:rPr>
              <a:t>name</a:t>
            </a:r>
            <a:r>
              <a:rPr lang="fr-FR" sz="2400" dirty="0" smtClean="0"/>
              <a:t>;</a:t>
            </a:r>
            <a:r>
              <a:rPr lang="en-US" sz="2400" dirty="0" smtClean="0"/>
              <a:t>	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endParaRPr lang="en-US" sz="2400" dirty="0" smtClean="0"/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fr-FR" sz="2400" b="1" dirty="0" err="1" smtClean="0">
                <a:solidFill>
                  <a:schemeClr val="accent2"/>
                </a:solidFill>
              </a:rPr>
              <a:t>x.s</a:t>
            </a:r>
            <a:r>
              <a:rPr lang="fr-FR" sz="2400" b="1" dirty="0" smtClean="0">
                <a:solidFill>
                  <a:schemeClr val="accent2"/>
                </a:solidFill>
              </a:rPr>
              <a:t>#	</a:t>
            </a:r>
            <a:r>
              <a:rPr lang="fr-FR" sz="2400" b="1" dirty="0" err="1" smtClean="0">
                <a:solidFill>
                  <a:schemeClr val="accent2"/>
                </a:solidFill>
              </a:rPr>
              <a:t>x.sname</a:t>
            </a:r>
            <a:r>
              <a:rPr lang="fr-FR" sz="2400" b="1" dirty="0" smtClean="0">
                <a:solidFill>
                  <a:schemeClr val="accent2"/>
                </a:solidFill>
              </a:rPr>
              <a:t>	</a:t>
            </a:r>
            <a:r>
              <a:rPr lang="fr-FR" sz="2400" b="1" dirty="0" err="1" smtClean="0">
                <a:solidFill>
                  <a:schemeClr val="accent2"/>
                </a:solidFill>
              </a:rPr>
              <a:t>y.s</a:t>
            </a:r>
            <a:r>
              <a:rPr lang="fr-FR" sz="2400" b="1" dirty="0" smtClean="0">
                <a:solidFill>
                  <a:schemeClr val="accent2"/>
                </a:solidFill>
              </a:rPr>
              <a:t>#	</a:t>
            </a:r>
            <a:r>
              <a:rPr lang="fr-FR" sz="2400" b="1" dirty="0" err="1" smtClean="0">
                <a:solidFill>
                  <a:schemeClr val="accent2"/>
                </a:solidFill>
              </a:rPr>
              <a:t>y.sname</a:t>
            </a:r>
            <a:r>
              <a:rPr lang="fr-FR" sz="2400" b="1" dirty="0" smtClean="0">
                <a:solidFill>
                  <a:schemeClr val="accent2"/>
                </a:solidFill>
              </a:rPr>
              <a:t>	city</a:t>
            </a:r>
          </a:p>
          <a:p>
            <a:pPr>
              <a:lnSpc>
                <a:spcPct val="90000"/>
              </a:lnSpc>
              <a:spcBef>
                <a:spcPct val="37000"/>
              </a:spcBef>
              <a:buFont typeface="Monotype Sorts" pitchFamily="2" charset="2"/>
              <a:buNone/>
              <a:defRPr/>
            </a:pPr>
            <a:r>
              <a:rPr lang="fr-FR" sz="2400" dirty="0" smtClean="0"/>
              <a:t>s4		Clark		s1	Smith		London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fr-FR" sz="2400" dirty="0" smtClean="0"/>
              <a:t>s</a:t>
            </a:r>
            <a:r>
              <a:rPr lang="en-US" sz="2400" dirty="0" smtClean="0"/>
              <a:t>3 </a:t>
            </a:r>
            <a:r>
              <a:rPr lang="fr-FR" sz="2400" dirty="0" smtClean="0"/>
              <a:t>	</a:t>
            </a:r>
            <a:r>
              <a:rPr lang="en-US" sz="2400" dirty="0" smtClean="0"/>
              <a:t>Blake</a:t>
            </a:r>
            <a:r>
              <a:rPr lang="fr-FR" sz="2400" dirty="0" smtClean="0"/>
              <a:t> 		s</a:t>
            </a:r>
            <a:r>
              <a:rPr lang="en-US" sz="2400" dirty="0" smtClean="0"/>
              <a:t>2</a:t>
            </a:r>
            <a:r>
              <a:rPr lang="fr-FR" sz="2400" dirty="0" smtClean="0"/>
              <a:t>	 </a:t>
            </a:r>
            <a:r>
              <a:rPr lang="en-US" sz="2400" dirty="0" smtClean="0"/>
              <a:t>Jones</a:t>
            </a:r>
            <a:r>
              <a:rPr lang="fr-FR" sz="2400" dirty="0" smtClean="0"/>
              <a:t> 		Paris</a:t>
            </a: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615950" y="4987925"/>
            <a:ext cx="6692900" cy="1435100"/>
          </a:xfrm>
          <a:prstGeom prst="rect">
            <a:avLst/>
          </a:prstGeom>
          <a:noFill/>
          <a:ln w="12699">
            <a:solidFill>
              <a:srgbClr val="00FF00"/>
            </a:solidFill>
            <a:miter lim="800000"/>
            <a:headEnd/>
            <a:tailEnd/>
          </a:ln>
          <a:effectLst>
            <a:outerShdw dist="107763" dir="2700000" algn="ctr" rotWithShape="0">
              <a:schemeClr val="hlink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04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1049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800" smtClean="0">
                <a:solidFill>
                  <a:srgbClr val="FAFD00"/>
                </a:solidFill>
              </a:rPr>
              <a:t>Possibilité nouvelle dans SQL2 (et MsAccess)</a:t>
            </a:r>
            <a:endParaRPr lang="fr-FR" sz="2800" smtClean="0">
              <a:solidFill>
                <a:srgbClr val="FAFD00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fr-FR" sz="2800" smtClean="0">
                <a:solidFill>
                  <a:srgbClr val="FAFD00"/>
                </a:solidFill>
              </a:rPr>
              <a:t>Prévue dans le nouvel SQL standard </a:t>
            </a:r>
          </a:p>
          <a:p>
            <a:pPr lvl="1">
              <a:lnSpc>
                <a:spcPct val="90000"/>
              </a:lnSpc>
              <a:defRPr/>
            </a:pPr>
            <a:r>
              <a:rPr lang="fr-FR" sz="2400" smtClean="0">
                <a:solidFill>
                  <a:srgbClr val="FAFD00"/>
                </a:solidFill>
              </a:rPr>
              <a:t>SQL-2</a:t>
            </a:r>
          </a:p>
          <a:p>
            <a:pPr>
              <a:lnSpc>
                <a:spcPct val="90000"/>
              </a:lnSpc>
              <a:defRPr/>
            </a:pPr>
            <a:r>
              <a:rPr lang="fr-FR" sz="2800" smtClean="0">
                <a:solidFill>
                  <a:srgbClr val="FAFD00"/>
                </a:solidFill>
              </a:rPr>
              <a:t>Permet de standardiser la formulation de jointures </a:t>
            </a:r>
            <a:r>
              <a:rPr lang="fr-FR" sz="2800" u="sng" smtClean="0">
                <a:solidFill>
                  <a:srgbClr val="FAFD00"/>
                </a:solidFill>
              </a:rPr>
              <a:t>externes</a:t>
            </a:r>
            <a:r>
              <a:rPr lang="fr-FR" sz="2800" smtClean="0">
                <a:solidFill>
                  <a:srgbClr val="FAFD00"/>
                </a:solidFill>
              </a:rPr>
              <a:t> </a:t>
            </a:r>
          </a:p>
          <a:p>
            <a:pPr lvl="1">
              <a:lnSpc>
                <a:spcPct val="90000"/>
              </a:lnSpc>
              <a:defRPr/>
            </a:pPr>
            <a:r>
              <a:rPr lang="fr-FR" sz="2400" smtClean="0">
                <a:solidFill>
                  <a:srgbClr val="FAFD00"/>
                </a:solidFill>
              </a:rPr>
              <a:t>On les verra plus tard</a:t>
            </a:r>
          </a:p>
          <a:p>
            <a:pPr>
              <a:lnSpc>
                <a:spcPct val="90000"/>
              </a:lnSpc>
              <a:defRPr/>
            </a:pPr>
            <a:r>
              <a:rPr lang="fr-FR" sz="2800" smtClean="0">
                <a:solidFill>
                  <a:srgbClr val="FAFD00"/>
                </a:solidFill>
              </a:rPr>
              <a:t>Permet aussi de fixer explicitement l’ordre de jointures </a:t>
            </a:r>
          </a:p>
          <a:p>
            <a:pPr lvl="1">
              <a:lnSpc>
                <a:spcPct val="90000"/>
              </a:lnSpc>
              <a:defRPr/>
            </a:pPr>
            <a:r>
              <a:rPr lang="fr-FR" sz="2400" smtClean="0">
                <a:solidFill>
                  <a:srgbClr val="FAFD00"/>
                </a:solidFill>
              </a:rPr>
              <a:t>Pour optimiser la requête</a:t>
            </a:r>
            <a:endParaRPr lang="en-US" sz="2400" smtClean="0">
              <a:solidFill>
                <a:srgbClr val="FAFD00"/>
              </a:solidFill>
            </a:endParaRPr>
          </a:p>
        </p:txBody>
      </p:sp>
      <p:sp>
        <p:nvSpPr>
          <p:cNvPr id="454659" name="Rectangle 3"/>
          <p:cNvSpPr>
            <a:spLocks noChangeArrowheads="1"/>
          </p:cNvSpPr>
          <p:nvPr/>
        </p:nvSpPr>
        <p:spPr bwMode="auto">
          <a:xfrm>
            <a:off x="671513" y="0"/>
            <a:ext cx="7532687" cy="638175"/>
          </a:xfrm>
          <a:prstGeom prst="rect">
            <a:avLst/>
          </a:prstGeom>
          <a:solidFill>
            <a:schemeClr val="bg2"/>
          </a:solidFill>
          <a:ln w="12699">
            <a:noFill/>
            <a:miter lim="800000"/>
            <a:headEnd/>
            <a:tailEnd/>
          </a:ln>
          <a:effectLst>
            <a:outerShdw dist="107763" dir="2700000" algn="ctr" rotWithShape="0">
              <a:srgbClr val="000000"/>
            </a:outerShdw>
          </a:effectLst>
        </p:spPr>
        <p:txBody>
          <a:bodyPr lIns="90488" tIns="44450" rIns="90488" bIns="44450" anchor="ctr"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Jointures dans la clause FROM</a:t>
            </a:r>
          </a:p>
        </p:txBody>
      </p:sp>
      <p:pic>
        <p:nvPicPr>
          <p:cNvPr id="5" name="Image 4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104900"/>
            <a:ext cx="7772400" cy="4114800"/>
          </a:xfrm>
        </p:spPr>
        <p:txBody>
          <a:bodyPr/>
          <a:lstStyle/>
          <a:p>
            <a:pPr>
              <a:spcBef>
                <a:spcPct val="84000"/>
              </a:spcBef>
              <a:buFont typeface="Monotype Sorts" pitchFamily="2" charset="2"/>
              <a:buNone/>
              <a:defRPr/>
            </a:pPr>
            <a:r>
              <a:rPr lang="fr-FR" sz="2000" b="1" smtClean="0"/>
              <a:t>	</a:t>
            </a:r>
            <a:r>
              <a:rPr lang="en-US" sz="2000" b="1" smtClean="0"/>
              <a:t>SELECT  S.[S#], P.[p#], SP.Qty,  PName, S.City, P.City FROM S </a:t>
            </a:r>
            <a:r>
              <a:rPr lang="en-US" sz="2000" b="1" smtClean="0">
                <a:solidFill>
                  <a:srgbClr val="FAFD00"/>
                </a:solidFill>
              </a:rPr>
              <a:t>INNER JOIN</a:t>
            </a:r>
            <a:r>
              <a:rPr lang="en-US" sz="2000" b="1" smtClean="0"/>
              <a:t> (P </a:t>
            </a:r>
            <a:r>
              <a:rPr lang="en-US" sz="2000" b="1" smtClean="0">
                <a:solidFill>
                  <a:srgbClr val="FAFD00"/>
                </a:solidFill>
              </a:rPr>
              <a:t>INNER JOIN</a:t>
            </a:r>
            <a:r>
              <a:rPr lang="en-US" sz="2000" b="1" smtClean="0"/>
              <a:t> SP </a:t>
            </a:r>
            <a:r>
              <a:rPr lang="en-US" sz="2000" b="1" smtClean="0">
                <a:solidFill>
                  <a:srgbClr val="00FF00"/>
                </a:solidFill>
              </a:rPr>
              <a:t>ON</a:t>
            </a:r>
            <a:r>
              <a:rPr lang="en-US" sz="2000" b="1" smtClean="0"/>
              <a:t> P.[P#] = SP.[p#]) </a:t>
            </a:r>
            <a:r>
              <a:rPr lang="en-US" sz="2000" b="1" smtClean="0">
                <a:solidFill>
                  <a:srgbClr val="00FF00"/>
                </a:solidFill>
              </a:rPr>
              <a:t>ON</a:t>
            </a:r>
            <a:r>
              <a:rPr lang="en-US" sz="2000" b="1" smtClean="0"/>
              <a:t> (S.City = P.City) AND (S.[S#] = SP.[S#])</a:t>
            </a:r>
            <a:br>
              <a:rPr lang="en-US" sz="2000" b="1" smtClean="0"/>
            </a:br>
            <a:r>
              <a:rPr lang="en-US" sz="2000" b="1" smtClean="0"/>
              <a:t>ORDER BY S.City, S.[S#];</a:t>
            </a:r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671513" y="0"/>
            <a:ext cx="7532687" cy="638175"/>
          </a:xfrm>
          <a:prstGeom prst="rect">
            <a:avLst/>
          </a:prstGeom>
          <a:solidFill>
            <a:schemeClr val="bg2"/>
          </a:solidFill>
          <a:ln w="12699">
            <a:noFill/>
            <a:miter lim="800000"/>
            <a:headEnd/>
            <a:tailEnd/>
          </a:ln>
          <a:effectLst>
            <a:outerShdw dist="107763" dir="2700000" algn="ctr" rotWithShape="0">
              <a:srgbClr val="000000"/>
            </a:outerShdw>
          </a:effectLst>
        </p:spPr>
        <p:txBody>
          <a:bodyPr lIns="90488" tIns="44450" rIns="90488" bIns="44450" anchor="ctr">
            <a:spAutoFit/>
          </a:bodyPr>
          <a:lstStyle/>
          <a:p>
            <a:pPr algn="ctr">
              <a:defRPr/>
            </a:pPr>
            <a:r>
              <a:rPr lang="en-US" sz="3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Jointures dans la clause FROM</a:t>
            </a: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896938" y="2922588"/>
            <a:ext cx="7380287" cy="2000250"/>
          </a:xfrm>
          <a:prstGeom prst="rect">
            <a:avLst/>
          </a:prstGeom>
          <a:noFill/>
          <a:ln w="50799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spcBef>
                <a:spcPct val="117000"/>
              </a:spcBef>
              <a:defRPr/>
            </a:pPr>
            <a:r>
              <a:rPr lang="en-US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s#   Product ID	Qty	Product Name	S.city		P.city</a:t>
            </a:r>
          </a:p>
          <a:p>
            <a:pPr>
              <a:lnSpc>
                <a:spcPct val="80000"/>
              </a:lnSpc>
              <a:spcBef>
                <a:spcPct val="29000"/>
              </a:spcBef>
              <a:defRPr/>
            </a:pPr>
            <a:r>
              <a:rPr 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s1	p6	100	cog		London		london</a:t>
            </a:r>
          </a:p>
          <a:p>
            <a:pPr>
              <a:lnSpc>
                <a:spcPct val="80000"/>
              </a:lnSpc>
              <a:defRPr/>
            </a:pPr>
            <a:r>
              <a:rPr 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s1	p4	200	screw		London		london</a:t>
            </a:r>
          </a:p>
          <a:p>
            <a:pPr>
              <a:lnSpc>
                <a:spcPct val="80000"/>
              </a:lnSpc>
              <a:defRPr/>
            </a:pPr>
            <a:r>
              <a:rPr 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s1	p1	300	nuts		London		london</a:t>
            </a:r>
          </a:p>
          <a:p>
            <a:pPr>
              <a:lnSpc>
                <a:spcPct val="80000"/>
              </a:lnSpc>
              <a:defRPr/>
            </a:pPr>
            <a:r>
              <a:rPr 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s4	p4	300	screw		London		london</a:t>
            </a:r>
          </a:p>
          <a:p>
            <a:pPr>
              <a:lnSpc>
                <a:spcPct val="80000"/>
              </a:lnSpc>
              <a:defRPr/>
            </a:pPr>
            <a:r>
              <a:rPr 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s2	p2	400	bolt		Paris		paris</a:t>
            </a:r>
          </a:p>
          <a:p>
            <a:pPr>
              <a:lnSpc>
                <a:spcPct val="80000"/>
              </a:lnSpc>
              <a:defRPr/>
            </a:pPr>
            <a:r>
              <a:rPr 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s3	p2	200	bolt		Paris		paris</a:t>
            </a:r>
          </a:p>
        </p:txBody>
      </p:sp>
      <p:pic>
        <p:nvPicPr>
          <p:cNvPr id="6" name="Image 5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09663" y="0"/>
            <a:ext cx="6838950" cy="638175"/>
          </a:xfrm>
        </p:spPr>
        <p:txBody>
          <a:bodyPr/>
          <a:lstStyle/>
          <a:p>
            <a:pPr>
              <a:defRPr/>
            </a:pPr>
            <a:r>
              <a:rPr lang="fr-FR" sz="3600" smtClean="0"/>
              <a:t>Jointures externes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4850" y="1371600"/>
            <a:ext cx="8001000" cy="4114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fr-FR" sz="2400" smtClean="0"/>
              <a:t>Conserve  les tuples sans corresp. sur les attributs de jointure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fr-FR" sz="2400" smtClean="0"/>
              <a:t>-  jointure gauche (LEFT) conserve </a:t>
            </a:r>
            <a:br>
              <a:rPr lang="fr-FR" sz="2400" smtClean="0"/>
            </a:br>
            <a:r>
              <a:rPr lang="fr-FR" sz="2400" smtClean="0"/>
              <a:t>les tuples à gauche</a:t>
            </a:r>
            <a:endParaRPr lang="fr-FR" smtClean="0"/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fr-FR" sz="2400" smtClean="0"/>
              <a:t>-  jointure droite (RIGHT) conserve </a:t>
            </a:r>
            <a:br>
              <a:rPr lang="fr-FR" sz="2400" smtClean="0"/>
            </a:br>
            <a:r>
              <a:rPr lang="fr-FR" sz="2400" smtClean="0"/>
              <a:t>les tuples à droite</a:t>
            </a:r>
          </a:p>
          <a:p>
            <a:pPr>
              <a:lnSpc>
                <a:spcPct val="90000"/>
              </a:lnSpc>
              <a:spcBef>
                <a:spcPct val="60000"/>
              </a:spcBef>
              <a:buFont typeface="Monotype Sorts" pitchFamily="2" charset="2"/>
              <a:buNone/>
              <a:defRPr/>
            </a:pPr>
            <a:r>
              <a:rPr lang="fr-FR" sz="2400" smtClean="0"/>
              <a:t>SELECT S.[S#], city, SP.Qty</a:t>
            </a:r>
            <a:br>
              <a:rPr lang="fr-FR" sz="2400" smtClean="0"/>
            </a:br>
            <a:r>
              <a:rPr lang="fr-FR" sz="2400" smtClean="0"/>
              <a:t>FROM </a:t>
            </a:r>
            <a:r>
              <a:rPr lang="fr-FR" sz="2400" smtClean="0">
                <a:solidFill>
                  <a:srgbClr val="00FF00"/>
                </a:solidFill>
              </a:rPr>
              <a:t>S LEFT JOIN SP </a:t>
            </a:r>
            <a:r>
              <a:rPr lang="fr-FR" sz="2400" smtClean="0">
                <a:solidFill>
                  <a:srgbClr val="FAFD00"/>
                </a:solidFill>
              </a:rPr>
              <a:t>ON S.[S#] = SP.[S#]</a:t>
            </a:r>
            <a:r>
              <a:rPr lang="fr-FR" sz="2400" smtClean="0"/>
              <a:t/>
            </a:r>
            <a:br>
              <a:rPr lang="fr-FR" sz="2400" smtClean="0"/>
            </a:br>
            <a:r>
              <a:rPr lang="fr-FR" sz="2400" smtClean="0"/>
              <a:t>where (qty &gt; 200 or </a:t>
            </a:r>
            <a:r>
              <a:rPr lang="fr-FR" sz="2400" smtClean="0">
                <a:solidFill>
                  <a:schemeClr val="hlink"/>
                </a:solidFill>
              </a:rPr>
              <a:t>qty is null</a:t>
            </a:r>
            <a:r>
              <a:rPr lang="fr-FR" sz="2400" smtClean="0"/>
              <a:t>) and  not city =  'london';</a:t>
            </a:r>
          </a:p>
          <a:p>
            <a:pPr>
              <a:lnSpc>
                <a:spcPct val="90000"/>
              </a:lnSpc>
              <a:spcBef>
                <a:spcPct val="74000"/>
              </a:spcBef>
              <a:buFont typeface="Monotype Sorts" pitchFamily="2" charset="2"/>
              <a:buNone/>
              <a:defRPr/>
            </a:pPr>
            <a:r>
              <a:rPr lang="fr-FR" sz="2400" b="1" smtClean="0">
                <a:solidFill>
                  <a:schemeClr val="accent2"/>
                </a:solidFill>
              </a:rPr>
              <a:t>S#		city	Qty</a:t>
            </a:r>
          </a:p>
          <a:p>
            <a:pPr>
              <a:lnSpc>
                <a:spcPct val="90000"/>
              </a:lnSpc>
              <a:spcBef>
                <a:spcPct val="30000"/>
              </a:spcBef>
              <a:buFont typeface="Monotype Sorts" pitchFamily="2" charset="2"/>
              <a:buNone/>
              <a:defRPr/>
            </a:pPr>
            <a:r>
              <a:rPr lang="fr-FR" sz="2400" smtClean="0"/>
              <a:t>s2		Paris	300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fr-FR" sz="2400" smtClean="0"/>
              <a:t>s2		Paris	400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fr-FR" sz="2400" smtClean="0">
                <a:solidFill>
                  <a:srgbClr val="00FF00"/>
                </a:solidFill>
              </a:rPr>
              <a:t>s5		Athens	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630238" y="4525963"/>
            <a:ext cx="2730500" cy="1663700"/>
          </a:xfrm>
          <a:prstGeom prst="rect">
            <a:avLst/>
          </a:prstGeom>
          <a:noFill/>
          <a:ln w="12699">
            <a:solidFill>
              <a:schemeClr val="accent1"/>
            </a:solidFill>
            <a:miter lim="800000"/>
            <a:headEnd/>
            <a:tailEnd/>
          </a:ln>
          <a:effectLst>
            <a:outerShdw dist="107763" dir="2700000" algn="ctr" rotWithShape="0">
              <a:schemeClr val="accent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5776913" y="2246313"/>
            <a:ext cx="1997075" cy="406400"/>
          </a:xfrm>
          <a:prstGeom prst="rect">
            <a:avLst/>
          </a:prstGeom>
          <a:solidFill>
            <a:schemeClr val="bg2"/>
          </a:solidFill>
          <a:ln w="12699">
            <a:solidFill>
              <a:schemeClr val="accent2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r>
              <a:rPr lang="fr-FR" sz="2000">
                <a:solidFill>
                  <a:schemeClr val="tx1"/>
                </a:solidFill>
              </a:rPr>
              <a:t> s5 </a:t>
            </a:r>
            <a:r>
              <a:rPr lang="fr-FR">
                <a:solidFill>
                  <a:schemeClr val="tx1"/>
                </a:solidFill>
              </a:rPr>
              <a:t>              </a:t>
            </a:r>
          </a:p>
        </p:txBody>
      </p:sp>
      <p:sp>
        <p:nvSpPr>
          <p:cNvPr id="74758" name="Line 6"/>
          <p:cNvSpPr>
            <a:spLocks noChangeShapeType="1"/>
          </p:cNvSpPr>
          <p:nvPr/>
        </p:nvSpPr>
        <p:spPr bwMode="auto">
          <a:xfrm>
            <a:off x="7315200" y="2749550"/>
            <a:ext cx="0" cy="444500"/>
          </a:xfrm>
          <a:prstGeom prst="line">
            <a:avLst/>
          </a:prstGeom>
          <a:noFill/>
          <a:ln w="12699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5738813" y="3111500"/>
            <a:ext cx="1997075" cy="406400"/>
          </a:xfrm>
          <a:prstGeom prst="rect">
            <a:avLst/>
          </a:prstGeom>
          <a:solidFill>
            <a:schemeClr val="bg2"/>
          </a:solidFill>
          <a:ln w="12699">
            <a:solidFill>
              <a:schemeClr val="tx2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r>
              <a:rPr lang="fr-FR" sz="2000">
                <a:solidFill>
                  <a:schemeClr val="tx1"/>
                </a:solidFill>
              </a:rPr>
              <a:t>           s7  p6 100</a:t>
            </a:r>
          </a:p>
        </p:txBody>
      </p:sp>
      <p:sp>
        <p:nvSpPr>
          <p:cNvPr id="74760" name="Line 8"/>
          <p:cNvSpPr>
            <a:spLocks noChangeShapeType="1"/>
          </p:cNvSpPr>
          <p:nvPr/>
        </p:nvSpPr>
        <p:spPr bwMode="auto">
          <a:xfrm>
            <a:off x="7315200" y="3206750"/>
            <a:ext cx="0" cy="368300"/>
          </a:xfrm>
          <a:prstGeom prst="line">
            <a:avLst/>
          </a:prstGeom>
          <a:noFill/>
          <a:ln w="12699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10" name="Image 9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81113" y="479425"/>
            <a:ext cx="6838950" cy="1003300"/>
          </a:xfrm>
          <a:solidFill>
            <a:schemeClr val="folHlink"/>
          </a:solidFill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>
            <a:flatTx/>
          </a:bodyPr>
          <a:lstStyle/>
          <a:p>
            <a:pPr>
              <a:defRPr/>
            </a:pPr>
            <a:r>
              <a:rPr lang="fr-FR" sz="3600" smtClean="0"/>
              <a:t>Jointures externes</a:t>
            </a:r>
            <a:br>
              <a:rPr lang="fr-FR" sz="3600" smtClean="0"/>
            </a:br>
            <a:r>
              <a:rPr lang="fr-FR" sz="2400" smtClean="0">
                <a:solidFill>
                  <a:srgbClr val="00FF00"/>
                </a:solidFill>
              </a:rPr>
              <a:t>(propriétés algébriques)</a:t>
            </a:r>
          </a:p>
        </p:txBody>
      </p:sp>
      <p:sp>
        <p:nvSpPr>
          <p:cNvPr id="176132" name="Text Box 4"/>
          <p:cNvSpPr txBox="1">
            <a:spLocks noGrp="1" noChangeArrowheads="1"/>
          </p:cNvSpPr>
          <p:nvPr>
            <p:ph type="body" idx="1"/>
          </p:nvPr>
        </p:nvSpPr>
        <p:spPr>
          <a:xfrm>
            <a:off x="842963" y="1652588"/>
            <a:ext cx="7772400" cy="48006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 typeface="Wingdings" pitchFamily="2" charset="2"/>
              <a:buChar char="v"/>
              <a:defRPr/>
            </a:pPr>
            <a:r>
              <a:rPr lang="fr-FR" sz="2400" smtClean="0"/>
              <a:t>Les jointures classiques dites </a:t>
            </a:r>
            <a:r>
              <a:rPr lang="fr-FR" sz="2400" smtClean="0">
                <a:solidFill>
                  <a:srgbClr val="FAFD00"/>
                </a:solidFill>
              </a:rPr>
              <a:t>internes</a:t>
            </a:r>
            <a:r>
              <a:rPr lang="fr-FR" sz="2400" smtClean="0"/>
              <a:t>  sont associatives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 typeface="Wingdings" pitchFamily="2" charset="2"/>
              <a:buChar char="v"/>
              <a:defRPr/>
            </a:pPr>
            <a:r>
              <a:rPr lang="fr-FR" sz="2400" smtClean="0"/>
              <a:t>Celle externes ne sont pas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ClrTx/>
              <a:buSzTx/>
              <a:buFont typeface="Wingdings" pitchFamily="2" charset="2"/>
              <a:buChar char="ü"/>
              <a:defRPr/>
            </a:pPr>
            <a:r>
              <a:rPr lang="fr-FR" sz="2400" smtClean="0"/>
              <a:t>	A démontrer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 typeface="Wingdings" pitchFamily="2" charset="2"/>
              <a:buChar char="v"/>
              <a:defRPr/>
            </a:pPr>
            <a:r>
              <a:rPr lang="fr-FR" sz="2800" smtClean="0"/>
              <a:t> La notation dans la clause WHERE pourrait être ambiguë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ClrTx/>
              <a:buSzTx/>
              <a:buFont typeface="Wingdings" pitchFamily="2" charset="2"/>
              <a:buChar char="ü"/>
              <a:defRPr/>
            </a:pPr>
            <a:r>
              <a:rPr lang="fr-FR" sz="2400" smtClean="0"/>
              <a:t>  Pourquoi ?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 typeface="Wingdings" pitchFamily="2" charset="2"/>
              <a:buChar char="Ø"/>
              <a:defRPr/>
            </a:pPr>
            <a:r>
              <a:rPr lang="fr-FR" sz="2400" smtClean="0"/>
              <a:t>D’où la notation algébrique dans la clause FROM</a:t>
            </a:r>
          </a:p>
          <a:p>
            <a:pPr lvl="1">
              <a:lnSpc>
                <a:spcPct val="90000"/>
              </a:lnSpc>
              <a:spcBef>
                <a:spcPct val="50000"/>
              </a:spcBef>
              <a:buClrTx/>
              <a:buSzTx/>
              <a:buFont typeface="Wingdings" pitchFamily="2" charset="2"/>
              <a:buChar char="Ø"/>
              <a:defRPr/>
            </a:pPr>
            <a:r>
              <a:rPr lang="fr-FR" sz="2400" smtClean="0"/>
              <a:t>Introduite par SQL-2</a:t>
            </a:r>
          </a:p>
          <a:p>
            <a:pPr>
              <a:lnSpc>
                <a:spcPct val="90000"/>
              </a:lnSpc>
              <a:spcBef>
                <a:spcPct val="50000"/>
              </a:spcBef>
              <a:buClrTx/>
              <a:buSzTx/>
              <a:buFont typeface="Wingdings" pitchFamily="2" charset="2"/>
              <a:buChar char="Ø"/>
              <a:defRPr/>
            </a:pPr>
            <a:r>
              <a:rPr lang="fr-FR" sz="2400" smtClean="0"/>
              <a:t>Elles s’appliquent aussi aux jointures classiques dites dès lors </a:t>
            </a:r>
            <a:r>
              <a:rPr lang="fr-FR" sz="2400" smtClean="0">
                <a:solidFill>
                  <a:srgbClr val="FAFD00"/>
                </a:solidFill>
              </a:rPr>
              <a:t>internes</a:t>
            </a:r>
            <a:r>
              <a:rPr lang="fr-FR" sz="2400" smtClean="0"/>
              <a:t> </a:t>
            </a:r>
          </a:p>
        </p:txBody>
      </p:sp>
      <p:pic>
        <p:nvPicPr>
          <p:cNvPr id="5" name="Image 4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588" y="1588"/>
            <a:ext cx="9128125" cy="758825"/>
          </a:xfrm>
        </p:spPr>
        <p:txBody>
          <a:bodyPr/>
          <a:lstStyle/>
          <a:p>
            <a:pPr>
              <a:defRPr/>
            </a:pPr>
            <a:r>
              <a:rPr lang="en-US" smtClean="0"/>
              <a:t>Jointure </a:t>
            </a:r>
            <a:r>
              <a:rPr lang="fr-FR" smtClean="0"/>
              <a:t>externe  complète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2450" y="895350"/>
            <a:ext cx="5581650" cy="161925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10000"/>
              </a:spcBef>
              <a:buFont typeface="Monotype Sorts" pitchFamily="2" charset="2"/>
              <a:buNone/>
              <a:defRPr/>
            </a:pPr>
            <a:r>
              <a:rPr lang="en-US" sz="2000" b="1" smtClean="0"/>
              <a:t>SELECT   pname, S.SName, S.City, P.City</a:t>
            </a:r>
            <a:br>
              <a:rPr lang="en-US" sz="2000" b="1" smtClean="0"/>
            </a:br>
            <a:r>
              <a:rPr lang="en-US" sz="2000" b="1" smtClean="0"/>
              <a:t>FROM P RIGHT JOIN S on P.City = S.City</a:t>
            </a:r>
            <a:br>
              <a:rPr lang="en-US" sz="2000" b="1" smtClean="0"/>
            </a:br>
            <a:r>
              <a:rPr lang="en-US" sz="2000" b="1" smtClean="0">
                <a:solidFill>
                  <a:srgbClr val="FAFD00"/>
                </a:solidFill>
              </a:rPr>
              <a:t>union</a:t>
            </a:r>
            <a:r>
              <a:rPr lang="en-US" sz="2000" b="1" smtClean="0"/>
              <a:t/>
            </a:r>
            <a:br>
              <a:rPr lang="en-US" sz="2000" b="1" smtClean="0"/>
            </a:br>
            <a:r>
              <a:rPr lang="en-US" sz="2000" b="1" smtClean="0"/>
              <a:t>SELECT   pname, S.SName, S.City, P.City</a:t>
            </a:r>
            <a:br>
              <a:rPr lang="en-US" sz="2000" b="1" smtClean="0"/>
            </a:br>
            <a:r>
              <a:rPr lang="en-US" sz="2000" b="1" smtClean="0"/>
              <a:t>FROM P left JOIN S ON P.City = S.City ;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2563813" y="2460625"/>
            <a:ext cx="4076700" cy="4133850"/>
          </a:xfrm>
          <a:prstGeom prst="rect">
            <a:avLst/>
          </a:prstGeom>
          <a:solidFill>
            <a:schemeClr val="bg2"/>
          </a:solidFill>
          <a:ln w="25399">
            <a:solidFill>
              <a:schemeClr val="accent2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r>
              <a:rPr lang="en-US" sz="2200" b="1"/>
              <a:t>pname	SName	S.City	P.City</a:t>
            </a:r>
            <a:endParaRPr lang="en-US" sz="2200" b="1">
              <a:solidFill>
                <a:srgbClr val="FAFD00"/>
              </a:solidFill>
            </a:endParaRPr>
          </a:p>
          <a:p>
            <a:r>
              <a:rPr lang="en-US" sz="2200">
                <a:solidFill>
                  <a:srgbClr val="00FF00"/>
                </a:solidFill>
              </a:rPr>
              <a:t>	Adams	Athens	</a:t>
            </a:r>
            <a:endParaRPr lang="en-US" sz="2200">
              <a:solidFill>
                <a:srgbClr val="FAFD00"/>
              </a:solidFill>
            </a:endParaRPr>
          </a:p>
          <a:p>
            <a:r>
              <a:rPr lang="en-US" sz="2200">
                <a:solidFill>
                  <a:srgbClr val="FAFD00"/>
                </a:solidFill>
              </a:rPr>
              <a:t>bolt	Blake	Paris	paris</a:t>
            </a:r>
          </a:p>
          <a:p>
            <a:r>
              <a:rPr lang="en-US" sz="2200">
                <a:solidFill>
                  <a:srgbClr val="FAFD00"/>
                </a:solidFill>
              </a:rPr>
              <a:t>bolt	Jones	Paris	paris</a:t>
            </a:r>
          </a:p>
          <a:p>
            <a:r>
              <a:rPr lang="en-US" sz="2200">
                <a:solidFill>
                  <a:srgbClr val="FAFD00"/>
                </a:solidFill>
              </a:rPr>
              <a:t>bolt	smith	Paris	paris</a:t>
            </a:r>
          </a:p>
          <a:p>
            <a:r>
              <a:rPr lang="en-US" sz="2200">
                <a:solidFill>
                  <a:srgbClr val="FAFD00"/>
                </a:solidFill>
              </a:rPr>
              <a:t>cam	Blake	Paris	paris</a:t>
            </a:r>
          </a:p>
          <a:p>
            <a:r>
              <a:rPr lang="en-US" sz="2200">
                <a:solidFill>
                  <a:srgbClr val="FAFD00"/>
                </a:solidFill>
              </a:rPr>
              <a:t>cam	Jones	Paris	paris</a:t>
            </a:r>
          </a:p>
          <a:p>
            <a:r>
              <a:rPr lang="en-US" sz="2200">
                <a:solidFill>
                  <a:srgbClr val="FAFD00"/>
                </a:solidFill>
              </a:rPr>
              <a:t>cam	smith	Paris	paris</a:t>
            </a:r>
          </a:p>
          <a:p>
            <a:r>
              <a:rPr lang="en-US" sz="2200">
                <a:solidFill>
                  <a:srgbClr val="FAFD00"/>
                </a:solidFill>
              </a:rPr>
              <a:t>cog	Clark	London	london</a:t>
            </a:r>
          </a:p>
          <a:p>
            <a:r>
              <a:rPr lang="en-US" sz="2200">
                <a:solidFill>
                  <a:srgbClr val="FAFD00"/>
                </a:solidFill>
              </a:rPr>
              <a:t>nuts	Clark	London	london</a:t>
            </a:r>
          </a:p>
          <a:p>
            <a:r>
              <a:rPr lang="en-US" sz="2200">
                <a:solidFill>
                  <a:srgbClr val="00FF00"/>
                </a:solidFill>
              </a:rPr>
              <a:t>screw			rome</a:t>
            </a:r>
          </a:p>
          <a:p>
            <a:r>
              <a:rPr lang="en-US" sz="2200">
                <a:solidFill>
                  <a:srgbClr val="FAFD00"/>
                </a:solidFill>
              </a:rPr>
              <a:t>screw	Clark	London	london</a:t>
            </a:r>
          </a:p>
        </p:txBody>
      </p:sp>
      <p:pic>
        <p:nvPicPr>
          <p:cNvPr id="6" name="Image 5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42963" y="1333500"/>
            <a:ext cx="5543550" cy="262890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en-US" sz="2000" b="1" dirty="0" smtClean="0"/>
              <a:t>SELECT   </a:t>
            </a:r>
            <a:r>
              <a:rPr lang="en-US" sz="2000" b="1" dirty="0" err="1" smtClean="0"/>
              <a:t>pname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S.SName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S.City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P.City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FROM P RIGHT JOIN S ON </a:t>
            </a:r>
            <a:r>
              <a:rPr lang="en-US" sz="2000" b="1" dirty="0" err="1" smtClean="0"/>
              <a:t>P.City</a:t>
            </a:r>
            <a:r>
              <a:rPr lang="en-US" sz="2000" b="1" dirty="0" smtClean="0"/>
              <a:t> = </a:t>
            </a:r>
            <a:r>
              <a:rPr lang="en-US" sz="2000" b="1" dirty="0" err="1" smtClean="0"/>
              <a:t>S.City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where </a:t>
            </a:r>
            <a:r>
              <a:rPr lang="en-US" sz="2000" b="1" dirty="0" err="1" smtClean="0">
                <a:solidFill>
                  <a:srgbClr val="00FF00"/>
                </a:solidFill>
              </a:rPr>
              <a:t>p.city</a:t>
            </a:r>
            <a:r>
              <a:rPr lang="en-US" sz="2000" b="1" dirty="0" smtClean="0">
                <a:solidFill>
                  <a:srgbClr val="00FF00"/>
                </a:solidFill>
              </a:rPr>
              <a:t> &lt;&gt; '</a:t>
            </a:r>
            <a:r>
              <a:rPr lang="en-US" sz="2000" b="1" dirty="0" err="1" smtClean="0">
                <a:solidFill>
                  <a:srgbClr val="00FF00"/>
                </a:solidFill>
              </a:rPr>
              <a:t>london</a:t>
            </a:r>
            <a:r>
              <a:rPr lang="en-US" sz="2000" b="1" dirty="0" smtClean="0">
                <a:solidFill>
                  <a:srgbClr val="00FF00"/>
                </a:solidFill>
              </a:rPr>
              <a:t>'</a:t>
            </a:r>
            <a:r>
              <a:rPr lang="en-US" sz="2000" b="1" dirty="0" smtClean="0"/>
              <a:t> or </a:t>
            </a:r>
            <a:r>
              <a:rPr lang="en-US" sz="2000" b="1" dirty="0" err="1" smtClean="0">
                <a:solidFill>
                  <a:srgbClr val="FAFD00"/>
                </a:solidFill>
              </a:rPr>
              <a:t>p.city</a:t>
            </a:r>
            <a:r>
              <a:rPr lang="en-US" sz="2000" b="1" dirty="0" smtClean="0">
                <a:solidFill>
                  <a:srgbClr val="FAFD00"/>
                </a:solidFill>
              </a:rPr>
              <a:t> is  null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UNION </a:t>
            </a:r>
            <a:br>
              <a:rPr lang="en-US" sz="2000" b="1" dirty="0" smtClean="0"/>
            </a:br>
            <a:r>
              <a:rPr lang="en-US" sz="2000" b="1" dirty="0" smtClean="0"/>
              <a:t>SELECT   </a:t>
            </a:r>
            <a:r>
              <a:rPr lang="en-US" sz="2000" b="1" dirty="0" err="1" smtClean="0"/>
              <a:t>pname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S.SName</a:t>
            </a:r>
            <a:r>
              <a:rPr lang="en-US" sz="2000" b="1" dirty="0" smtClean="0"/>
              <a:t>,</a:t>
            </a:r>
            <a:br>
              <a:rPr lang="en-US" sz="2000" b="1" dirty="0" smtClean="0"/>
            </a:br>
            <a:r>
              <a:rPr lang="en-US" sz="2000" b="1" dirty="0" err="1" smtClean="0"/>
              <a:t>S.City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P.City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FROM P left JOIN S ON </a:t>
            </a:r>
            <a:r>
              <a:rPr lang="en-US" sz="2000" b="1" dirty="0" err="1" smtClean="0"/>
              <a:t>P.City</a:t>
            </a:r>
            <a:r>
              <a:rPr lang="en-US" sz="2000" b="1" dirty="0" smtClean="0"/>
              <a:t> = </a:t>
            </a:r>
            <a:r>
              <a:rPr lang="en-US" sz="2000" b="1" dirty="0" err="1" smtClean="0"/>
              <a:t>S.City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where </a:t>
            </a:r>
            <a:r>
              <a:rPr lang="en-US" sz="2000" b="1" dirty="0" err="1" smtClean="0">
                <a:solidFill>
                  <a:srgbClr val="00FF00"/>
                </a:solidFill>
              </a:rPr>
              <a:t>s.city</a:t>
            </a:r>
            <a:r>
              <a:rPr lang="en-US" sz="2000" b="1" dirty="0" smtClean="0">
                <a:solidFill>
                  <a:srgbClr val="00FF00"/>
                </a:solidFill>
              </a:rPr>
              <a:t> &lt;&gt; '</a:t>
            </a:r>
            <a:r>
              <a:rPr lang="en-US" sz="2000" b="1" dirty="0" err="1" smtClean="0">
                <a:solidFill>
                  <a:srgbClr val="00FF00"/>
                </a:solidFill>
              </a:rPr>
              <a:t>london</a:t>
            </a:r>
            <a:r>
              <a:rPr lang="en-US" sz="2000" b="1" dirty="0" smtClean="0">
                <a:solidFill>
                  <a:srgbClr val="00FF00"/>
                </a:solidFill>
              </a:rPr>
              <a:t>'</a:t>
            </a:r>
            <a:r>
              <a:rPr lang="en-US" sz="2000" b="1" dirty="0" smtClean="0"/>
              <a:t> or </a:t>
            </a:r>
            <a:r>
              <a:rPr lang="en-US" sz="2000" b="1" dirty="0" err="1" smtClean="0">
                <a:solidFill>
                  <a:srgbClr val="FAFD00"/>
                </a:solidFill>
              </a:rPr>
              <a:t>s.city</a:t>
            </a:r>
            <a:r>
              <a:rPr lang="en-US" sz="2000" b="1" dirty="0" smtClean="0">
                <a:solidFill>
                  <a:srgbClr val="FAFD00"/>
                </a:solidFill>
              </a:rPr>
              <a:t> is  null</a:t>
            </a:r>
            <a:r>
              <a:rPr lang="en-US" sz="2000" b="1" dirty="0" smtClean="0"/>
              <a:t>;</a:t>
            </a: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701675" y="198438"/>
            <a:ext cx="7585075" cy="1003300"/>
          </a:xfrm>
          <a:prstGeom prst="rect">
            <a:avLst/>
          </a:prstGeom>
          <a:solidFill>
            <a:schemeClr val="bg2"/>
          </a:solidFill>
          <a:ln w="12699">
            <a:noFill/>
            <a:miter lim="800000"/>
            <a:headEnd/>
            <a:tailEnd/>
          </a:ln>
          <a:effectLst>
            <a:outerShdw dist="107763" dir="2700000" algn="ctr" rotWithShape="0">
              <a:srgbClr val="000000"/>
            </a:outerShdw>
          </a:effectLst>
        </p:spPr>
        <p:txBody>
          <a:bodyPr lIns="90488" tIns="44450" rIns="90488" bIns="44450" anchor="ctr">
            <a:spAutoFit/>
          </a:bodyPr>
          <a:lstStyle/>
          <a:p>
            <a:pPr algn="ctr">
              <a:defRPr/>
            </a:pPr>
            <a:r>
              <a:rPr lang="fr-FR" sz="36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Jointure externe  complète</a:t>
            </a:r>
          </a:p>
          <a:p>
            <a:pPr algn="ctr">
              <a:defRPr/>
            </a:pPr>
            <a:r>
              <a:rPr lang="fr-FR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avec une sélection</a:t>
            </a: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4794250" y="3892550"/>
            <a:ext cx="3621088" cy="2844800"/>
          </a:xfrm>
          <a:prstGeom prst="rect">
            <a:avLst/>
          </a:prstGeom>
          <a:solidFill>
            <a:schemeClr val="bg2"/>
          </a:solidFill>
          <a:ln w="12699">
            <a:solidFill>
              <a:schemeClr val="accent2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en-US" sz="2000" b="1"/>
              <a:t>pname	SName	S.City	P.City</a:t>
            </a:r>
            <a:endParaRPr lang="en-US" sz="2000">
              <a:solidFill>
                <a:srgbClr val="FAFD00"/>
              </a:solidFill>
            </a:endParaRPr>
          </a:p>
          <a:p>
            <a:r>
              <a:rPr lang="en-US" sz="2000">
                <a:solidFill>
                  <a:srgbClr val="FAFD00"/>
                </a:solidFill>
              </a:rPr>
              <a:t>	</a:t>
            </a:r>
            <a:r>
              <a:rPr lang="en-US" sz="2000">
                <a:solidFill>
                  <a:srgbClr val="00FF00"/>
                </a:solidFill>
              </a:rPr>
              <a:t>Adams	Athens</a:t>
            </a:r>
            <a:r>
              <a:rPr lang="en-US" sz="2000">
                <a:solidFill>
                  <a:srgbClr val="FAFD00"/>
                </a:solidFill>
              </a:rPr>
              <a:t>	</a:t>
            </a:r>
          </a:p>
          <a:p>
            <a:r>
              <a:rPr lang="en-US" sz="2000">
                <a:solidFill>
                  <a:srgbClr val="FAFD00"/>
                </a:solidFill>
              </a:rPr>
              <a:t>bolt	Blake	Paris	paris</a:t>
            </a:r>
          </a:p>
          <a:p>
            <a:r>
              <a:rPr lang="en-US" sz="2000">
                <a:solidFill>
                  <a:srgbClr val="FAFD00"/>
                </a:solidFill>
              </a:rPr>
              <a:t>bolt	Jones	Paris	paris</a:t>
            </a:r>
          </a:p>
          <a:p>
            <a:r>
              <a:rPr lang="en-US" sz="2000">
                <a:solidFill>
                  <a:srgbClr val="FAFD00"/>
                </a:solidFill>
              </a:rPr>
              <a:t>bolt	smith	Paris	paris</a:t>
            </a:r>
          </a:p>
          <a:p>
            <a:r>
              <a:rPr lang="en-US" sz="2000">
                <a:solidFill>
                  <a:srgbClr val="FAFD00"/>
                </a:solidFill>
              </a:rPr>
              <a:t>cam	Blake	Paris	paris</a:t>
            </a:r>
          </a:p>
          <a:p>
            <a:r>
              <a:rPr lang="en-US" sz="2000">
                <a:solidFill>
                  <a:srgbClr val="FAFD00"/>
                </a:solidFill>
              </a:rPr>
              <a:t>cam	Jones	Paris	paris</a:t>
            </a:r>
          </a:p>
          <a:p>
            <a:r>
              <a:rPr lang="en-US" sz="2000">
                <a:solidFill>
                  <a:srgbClr val="FAFD00"/>
                </a:solidFill>
              </a:rPr>
              <a:t>cam	smith	Paris	paris</a:t>
            </a:r>
          </a:p>
          <a:p>
            <a:r>
              <a:rPr lang="en-US" sz="2000">
                <a:solidFill>
                  <a:srgbClr val="00FF00"/>
                </a:solidFill>
              </a:rPr>
              <a:t>screw			rome</a:t>
            </a:r>
          </a:p>
        </p:txBody>
      </p:sp>
      <p:pic>
        <p:nvPicPr>
          <p:cNvPr id="6" name="Image 5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671513"/>
            <a:ext cx="6838950" cy="1246187"/>
          </a:xfrm>
        </p:spPr>
        <p:txBody>
          <a:bodyPr/>
          <a:lstStyle/>
          <a:p>
            <a:pPr>
              <a:defRPr/>
            </a:pPr>
            <a:r>
              <a:rPr lang="en-US" smtClean="0"/>
              <a:t>Jointure externe  </a:t>
            </a:r>
            <a:br>
              <a:rPr lang="en-US" smtClean="0"/>
            </a:br>
            <a:r>
              <a:rPr lang="en-US" sz="3200" smtClean="0">
                <a:solidFill>
                  <a:srgbClr val="00FF00"/>
                </a:solidFill>
              </a:rPr>
              <a:t>self ou avec  theta-</a:t>
            </a:r>
            <a:r>
              <a:rPr lang="fr-FR" sz="3200" smtClean="0">
                <a:solidFill>
                  <a:srgbClr val="00FF00"/>
                </a:solidFill>
              </a:rPr>
              <a:t>comparaison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sz="2800" b="1" dirty="0" smtClean="0">
                <a:solidFill>
                  <a:srgbClr val="FFFF99"/>
                </a:solidFill>
              </a:rPr>
              <a:t>Self-jointure externe est possible</a:t>
            </a:r>
          </a:p>
          <a:p>
            <a:pPr lvl="1">
              <a:defRPr/>
            </a:pPr>
            <a:r>
              <a:rPr lang="fr-FR" sz="2400" b="1" dirty="0" err="1" smtClean="0">
                <a:solidFill>
                  <a:srgbClr val="FFFF99"/>
                </a:solidFill>
              </a:rPr>
              <a:t>p.e</a:t>
            </a:r>
            <a:r>
              <a:rPr lang="fr-FR" sz="2400" b="1" dirty="0" smtClean="0">
                <a:solidFill>
                  <a:srgbClr val="FFFF99"/>
                </a:solidFill>
              </a:rPr>
              <a:t>. SP </a:t>
            </a:r>
            <a:r>
              <a:rPr lang="fr-FR" sz="2400" b="1" dirty="0" err="1" smtClean="0">
                <a:solidFill>
                  <a:srgbClr val="FFFF99"/>
                </a:solidFill>
              </a:rPr>
              <a:t>left</a:t>
            </a:r>
            <a:r>
              <a:rPr lang="fr-FR" sz="2400" b="1" dirty="0" smtClean="0">
                <a:solidFill>
                  <a:srgbClr val="FFFF99"/>
                </a:solidFill>
              </a:rPr>
              <a:t> joint SP…</a:t>
            </a:r>
            <a:endParaRPr lang="en-US" sz="2400" b="1" dirty="0" smtClean="0">
              <a:solidFill>
                <a:srgbClr val="FFFF99"/>
              </a:solidFill>
            </a:endParaRPr>
          </a:p>
          <a:p>
            <a:pPr lvl="1">
              <a:buClr>
                <a:schemeClr val="hlink"/>
              </a:buClr>
              <a:buFont typeface="Wingdings" pitchFamily="2" charset="2"/>
              <a:buChar char="Ø"/>
              <a:defRPr/>
            </a:pPr>
            <a:r>
              <a:rPr lang="fr-FR" sz="2000" dirty="0" smtClean="0">
                <a:solidFill>
                  <a:srgbClr val="FAFD00"/>
                </a:solidFill>
              </a:rPr>
              <a:t>N° de tout fournisseur </a:t>
            </a:r>
            <a:r>
              <a:rPr lang="en-US" sz="2000" dirty="0" smtClean="0">
                <a:solidFill>
                  <a:srgbClr val="FAFD00"/>
                </a:solidFill>
              </a:rPr>
              <a:t>qui </a:t>
            </a:r>
            <a:r>
              <a:rPr lang="fr-FR" sz="2000" dirty="0" smtClean="0">
                <a:solidFill>
                  <a:srgbClr val="FAFD00"/>
                </a:solidFill>
              </a:rPr>
              <a:t>fournit </a:t>
            </a:r>
            <a:r>
              <a:rPr lang="en-US" sz="2000" dirty="0" err="1" smtClean="0">
                <a:solidFill>
                  <a:srgbClr val="FAFD00"/>
                </a:solidFill>
              </a:rPr>
              <a:t>une</a:t>
            </a:r>
            <a:r>
              <a:rPr lang="en-US" sz="2000" dirty="0" smtClean="0">
                <a:solidFill>
                  <a:srgbClr val="FAFD00"/>
                </a:solidFill>
              </a:rPr>
              <a:t> </a:t>
            </a:r>
            <a:r>
              <a:rPr lang="fr-FR" sz="2000" dirty="0" smtClean="0">
                <a:solidFill>
                  <a:srgbClr val="FAFD00"/>
                </a:solidFill>
              </a:rPr>
              <a:t>pièce </a:t>
            </a:r>
            <a:r>
              <a:rPr lang="en-US" sz="2000" dirty="0" smtClean="0">
                <a:solidFill>
                  <a:srgbClr val="FAFD00"/>
                </a:solidFill>
              </a:rPr>
              <a:t> en</a:t>
            </a:r>
            <a:r>
              <a:rPr lang="fr-FR" sz="2000" dirty="0" smtClean="0">
                <a:solidFill>
                  <a:srgbClr val="FAFD00"/>
                </a:solidFill>
              </a:rPr>
              <a:t> quantité la même que celle d’un autre fournisseur ou est inconnue</a:t>
            </a:r>
          </a:p>
          <a:p>
            <a:pPr>
              <a:defRPr/>
            </a:pPr>
            <a:r>
              <a:rPr lang="fr-FR" sz="2800" b="1" dirty="0" smtClean="0">
                <a:solidFill>
                  <a:srgbClr val="FFFF99"/>
                </a:solidFill>
              </a:rPr>
              <a:t>Les opérateurs </a:t>
            </a:r>
            <a:r>
              <a:rPr lang="fr-FR" sz="2800" b="1" i="1" dirty="0" smtClean="0">
                <a:solidFill>
                  <a:srgbClr val="FFFF99"/>
                </a:solidFill>
              </a:rPr>
              <a:t>T </a:t>
            </a:r>
            <a:r>
              <a:rPr lang="fr-FR" sz="2800" b="1" dirty="0" smtClean="0">
                <a:solidFill>
                  <a:srgbClr val="FFFF99"/>
                </a:solidFill>
              </a:rPr>
              <a:t>s’appliquent aussi aux jointures externes </a:t>
            </a:r>
          </a:p>
          <a:p>
            <a:pPr lvl="1">
              <a:buFontTx/>
              <a:buNone/>
              <a:defRPr/>
            </a:pPr>
            <a:r>
              <a:rPr lang="fr-FR" sz="2400" b="1" i="1" dirty="0" smtClean="0">
                <a:solidFill>
                  <a:srgbClr val="00FF00"/>
                </a:solidFill>
              </a:rPr>
              <a:t>T</a:t>
            </a:r>
            <a:r>
              <a:rPr lang="fr-FR" sz="2400" dirty="0" smtClean="0">
                <a:latin typeface="Symbol" pitchFamily="18" charset="2"/>
              </a:rPr>
              <a:t></a:t>
            </a:r>
            <a:r>
              <a:rPr lang="fr-FR" sz="2400" dirty="0" smtClean="0">
                <a:solidFill>
                  <a:schemeClr val="tx2"/>
                </a:solidFill>
                <a:latin typeface="Symbol" pitchFamily="18" charset="2"/>
              </a:rPr>
              <a:t></a:t>
            </a:r>
            <a:r>
              <a:rPr lang="fr-FR" sz="2400" dirty="0" smtClean="0">
                <a:solidFill>
                  <a:schemeClr val="tx2"/>
                </a:solidFill>
              </a:rPr>
              <a:t>=,  &lt;, &lt;=</a:t>
            </a:r>
            <a:r>
              <a:rPr lang="fr-FR" sz="2400" dirty="0" smtClean="0">
                <a:solidFill>
                  <a:schemeClr val="tx2"/>
                </a:solidFill>
                <a:latin typeface="Symbol" pitchFamily="18" charset="2"/>
              </a:rPr>
              <a:t></a:t>
            </a:r>
            <a:r>
              <a:rPr lang="fr-FR" sz="2400" dirty="0" smtClean="0">
                <a:solidFill>
                  <a:schemeClr val="tx2"/>
                </a:solidFill>
              </a:rPr>
              <a:t>&gt;, &gt;=</a:t>
            </a:r>
            <a:r>
              <a:rPr lang="fr-FR" sz="2400" dirty="0" smtClean="0">
                <a:solidFill>
                  <a:schemeClr val="tx2"/>
                </a:solidFill>
                <a:latin typeface="Symbol" pitchFamily="18" charset="2"/>
              </a:rPr>
              <a:t></a:t>
            </a:r>
            <a:r>
              <a:rPr lang="fr-FR" sz="2400" dirty="0" smtClean="0">
                <a:solidFill>
                  <a:schemeClr val="tx2"/>
                </a:solidFill>
              </a:rPr>
              <a:t>&lt;&gt;}</a:t>
            </a:r>
          </a:p>
          <a:p>
            <a:pPr lvl="1">
              <a:buClr>
                <a:schemeClr val="hlink"/>
              </a:buClr>
              <a:buFont typeface="Wingdings" pitchFamily="2" charset="2"/>
              <a:buChar char="Ø"/>
              <a:defRPr/>
            </a:pPr>
            <a:r>
              <a:rPr lang="fr-FR" sz="2000" dirty="0" err="1" smtClean="0">
                <a:solidFill>
                  <a:schemeClr val="tx2"/>
                </a:solidFill>
              </a:rPr>
              <a:t>N°s</a:t>
            </a:r>
            <a:r>
              <a:rPr lang="fr-FR" sz="2000" dirty="0" smtClean="0">
                <a:solidFill>
                  <a:schemeClr val="tx2"/>
                </a:solidFill>
              </a:rPr>
              <a:t> de </a:t>
            </a:r>
            <a:r>
              <a:rPr lang="en-US" sz="2000" dirty="0" smtClean="0">
                <a:solidFill>
                  <a:schemeClr val="tx2"/>
                </a:solidFill>
              </a:rPr>
              <a:t>tout </a:t>
            </a:r>
            <a:r>
              <a:rPr lang="fr-FR" sz="2000" dirty="0" smtClean="0">
                <a:solidFill>
                  <a:schemeClr val="tx2"/>
                </a:solidFill>
              </a:rPr>
              <a:t>fournisseur qui fournit une pièce en quantité moindre qu’un autre fournisseur d’une même pièce ou en quantité  inconnue.</a:t>
            </a:r>
          </a:p>
        </p:txBody>
      </p:sp>
      <p:pic>
        <p:nvPicPr>
          <p:cNvPr id="5" name="Image 4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6838950" cy="11858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Jointures </a:t>
            </a:r>
            <a:r>
              <a:rPr lang="en-US" dirty="0" err="1" smtClean="0"/>
              <a:t>externes</a:t>
            </a:r>
            <a:r>
              <a:rPr lang="en-US" dirty="0" smtClean="0"/>
              <a:t>  </a:t>
            </a:r>
            <a:br>
              <a:rPr lang="en-US" dirty="0" smtClean="0"/>
            </a:br>
            <a:r>
              <a:rPr lang="en-US" sz="2800" dirty="0" smtClean="0"/>
              <a:t>DB2 &amp; SQL-Server &amp; SQL-2… </a:t>
            </a:r>
            <a:endParaRPr lang="fr-FR" sz="7200" dirty="0" smtClean="0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295400"/>
            <a:ext cx="7772400" cy="2743200"/>
          </a:xfrm>
        </p:spPr>
        <p:txBody>
          <a:bodyPr/>
          <a:lstStyle/>
          <a:p>
            <a:pPr>
              <a:defRPr/>
            </a:pPr>
            <a:r>
              <a:rPr lang="fr-FR" sz="2400" smtClean="0"/>
              <a:t>On utilise les déclarations</a:t>
            </a:r>
          </a:p>
          <a:p>
            <a:pPr lvl="1">
              <a:defRPr/>
            </a:pPr>
            <a:r>
              <a:rPr lang="fr-FR" sz="2000" smtClean="0"/>
              <a:t>LEFT, RIGHT &amp; FULL OUTER JOIN</a:t>
            </a:r>
          </a:p>
          <a:p>
            <a:pPr lvl="2">
              <a:defRPr/>
            </a:pPr>
            <a:r>
              <a:rPr lang="fr-FR" sz="1800" smtClean="0">
                <a:solidFill>
                  <a:schemeClr val="tx2"/>
                </a:solidFill>
              </a:rPr>
              <a:t>note OUTER	</a:t>
            </a:r>
          </a:p>
        </p:txBody>
      </p:sp>
      <p:sp>
        <p:nvSpPr>
          <p:cNvPr id="117764" name="Rectangle 4"/>
          <p:cNvSpPr>
            <a:spLocks noChangeArrowheads="1"/>
          </p:cNvSpPr>
          <p:nvPr/>
        </p:nvSpPr>
        <p:spPr bwMode="auto">
          <a:xfrm>
            <a:off x="685800" y="2667000"/>
            <a:ext cx="6019800" cy="1066800"/>
          </a:xfrm>
          <a:prstGeom prst="rect">
            <a:avLst/>
          </a:prstGeom>
          <a:noFill/>
          <a:ln w="12699">
            <a:solidFill>
              <a:srgbClr val="00279F"/>
            </a:solidFill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SELECT   pname, S.SName, S.City, P.City  FROM P 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None/>
              <a:defRPr/>
            </a:pPr>
            <a:r>
              <a:rPr lang="en-US"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FULL OUTER  JOIN</a:t>
            </a:r>
            <a:r>
              <a:rPr 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 ON P.City = S.City</a:t>
            </a:r>
            <a:br>
              <a:rPr 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where </a:t>
            </a:r>
            <a:r>
              <a:rPr lang="en-US" sz="2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p.city &lt;&gt; 'london'</a:t>
            </a:r>
            <a:r>
              <a:rPr 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or </a:t>
            </a:r>
            <a:r>
              <a:rPr lang="en-US" sz="2000" b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p.city is  null</a:t>
            </a:r>
            <a:r>
              <a:rPr 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4794250" y="3892550"/>
            <a:ext cx="3621088" cy="2844800"/>
          </a:xfrm>
          <a:prstGeom prst="rect">
            <a:avLst/>
          </a:prstGeom>
          <a:solidFill>
            <a:schemeClr val="bg2"/>
          </a:solidFill>
          <a:ln w="12699">
            <a:solidFill>
              <a:schemeClr val="accent2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en-US" sz="2000" b="1"/>
              <a:t>pname	SName	S.City	P.City</a:t>
            </a:r>
            <a:endParaRPr lang="en-US" sz="2000">
              <a:solidFill>
                <a:srgbClr val="FAFD00"/>
              </a:solidFill>
            </a:endParaRPr>
          </a:p>
          <a:p>
            <a:r>
              <a:rPr lang="en-US" sz="2000">
                <a:solidFill>
                  <a:srgbClr val="FAFD00"/>
                </a:solidFill>
              </a:rPr>
              <a:t>	</a:t>
            </a:r>
            <a:r>
              <a:rPr lang="en-US" sz="2000">
                <a:solidFill>
                  <a:srgbClr val="00FF00"/>
                </a:solidFill>
              </a:rPr>
              <a:t>Adams	Athens</a:t>
            </a:r>
            <a:r>
              <a:rPr lang="en-US" sz="2000">
                <a:solidFill>
                  <a:srgbClr val="FAFD00"/>
                </a:solidFill>
              </a:rPr>
              <a:t>	</a:t>
            </a:r>
          </a:p>
          <a:p>
            <a:r>
              <a:rPr lang="en-US" sz="2000">
                <a:solidFill>
                  <a:srgbClr val="FAFD00"/>
                </a:solidFill>
              </a:rPr>
              <a:t>bolt	Blake	Paris	paris</a:t>
            </a:r>
          </a:p>
          <a:p>
            <a:r>
              <a:rPr lang="en-US" sz="2000">
                <a:solidFill>
                  <a:srgbClr val="FAFD00"/>
                </a:solidFill>
              </a:rPr>
              <a:t>bolt	Jones	Paris	paris</a:t>
            </a:r>
          </a:p>
          <a:p>
            <a:r>
              <a:rPr lang="en-US" sz="2000">
                <a:solidFill>
                  <a:srgbClr val="FAFD00"/>
                </a:solidFill>
              </a:rPr>
              <a:t>bolt	smith	Paris	paris</a:t>
            </a:r>
          </a:p>
          <a:p>
            <a:r>
              <a:rPr lang="en-US" sz="2000">
                <a:solidFill>
                  <a:srgbClr val="FAFD00"/>
                </a:solidFill>
              </a:rPr>
              <a:t>cam	Blake	Paris	paris</a:t>
            </a:r>
          </a:p>
          <a:p>
            <a:r>
              <a:rPr lang="en-US" sz="2000">
                <a:solidFill>
                  <a:srgbClr val="FAFD00"/>
                </a:solidFill>
              </a:rPr>
              <a:t>cam	Jones	Paris	paris</a:t>
            </a:r>
          </a:p>
          <a:p>
            <a:r>
              <a:rPr lang="en-US" sz="2000">
                <a:solidFill>
                  <a:srgbClr val="FAFD00"/>
                </a:solidFill>
              </a:rPr>
              <a:t>cam	smith	Paris	paris</a:t>
            </a:r>
          </a:p>
          <a:p>
            <a:r>
              <a:rPr lang="en-US" sz="2000">
                <a:solidFill>
                  <a:srgbClr val="00FF00"/>
                </a:solidFill>
              </a:rPr>
              <a:t>screw			rome</a:t>
            </a:r>
          </a:p>
        </p:txBody>
      </p:sp>
      <p:sp>
        <p:nvSpPr>
          <p:cNvPr id="117766" name="Text Box 6"/>
          <p:cNvSpPr txBox="1">
            <a:spLocks noChangeArrowheads="1"/>
          </p:cNvSpPr>
          <p:nvPr/>
        </p:nvSpPr>
        <p:spPr bwMode="auto">
          <a:xfrm>
            <a:off x="685800" y="4038600"/>
            <a:ext cx="3867150" cy="2430463"/>
          </a:xfrm>
          <a:prstGeom prst="rect">
            <a:avLst/>
          </a:prstGeom>
          <a:noFill/>
          <a:ln w="12699">
            <a:solidFill>
              <a:srgbClr val="00279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fr-FR" sz="1800" b="1" dirty="0">
                <a:solidFill>
                  <a:srgbClr val="FFFF99"/>
                </a:solidFill>
              </a:rPr>
              <a:t>SQL-2 a le verbe USING </a:t>
            </a:r>
            <a:r>
              <a:rPr lang="fr-FR" sz="1800" dirty="0">
                <a:solidFill>
                  <a:srgbClr val="FFFF99"/>
                </a:solidFill>
              </a:rPr>
              <a:t>pour les </a:t>
            </a:r>
            <a:r>
              <a:rPr lang="fr-FR" sz="1800" dirty="0" err="1">
                <a:solidFill>
                  <a:srgbClr val="FFFF99"/>
                </a:solidFill>
              </a:rPr>
              <a:t>attr</a:t>
            </a:r>
            <a:r>
              <a:rPr lang="fr-FR" sz="1800" dirty="0">
                <a:solidFill>
                  <a:srgbClr val="FFFF99"/>
                </a:solidFill>
              </a:rPr>
              <a:t>. de jointure d ’un même nom (USING (CITY). Les mots FULL ou INNER sont optionnels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Char char="-"/>
              <a:defRPr/>
            </a:pPr>
            <a:r>
              <a:rPr lang="fr-FR" sz="1800" dirty="0">
                <a:solidFill>
                  <a:srgbClr val="FFFF99"/>
                </a:solidFill>
              </a:rPr>
              <a:t>certains dialectes remplacent, </a:t>
            </a:r>
            <a:r>
              <a:rPr lang="fr-FR" sz="1800" b="1" dirty="0">
                <a:solidFill>
                  <a:srgbClr val="FAFD00"/>
                </a:solidFill>
              </a:rPr>
              <a:t>LEFT</a:t>
            </a:r>
            <a:r>
              <a:rPr lang="fr-FR" sz="1800" b="1" dirty="0">
                <a:solidFill>
                  <a:srgbClr val="FFFF99"/>
                </a:solidFill>
              </a:rPr>
              <a:t>, </a:t>
            </a:r>
            <a:r>
              <a:rPr lang="fr-FR" sz="1800" dirty="0">
                <a:solidFill>
                  <a:srgbClr val="FFFF99"/>
                </a:solidFill>
              </a:rPr>
              <a:t>RIGHT, FULL par : </a:t>
            </a:r>
          </a:p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000" b="1" dirty="0">
                <a:solidFill>
                  <a:schemeClr val="tx1"/>
                </a:solidFill>
              </a:rPr>
              <a:t>  </a:t>
            </a:r>
            <a:r>
              <a:rPr lang="en-US" sz="2000" b="1" dirty="0" err="1">
                <a:solidFill>
                  <a:schemeClr val="tx2"/>
                </a:solidFill>
              </a:rPr>
              <a:t>P.City</a:t>
            </a:r>
            <a:r>
              <a:rPr lang="en-US" sz="2000" b="1" dirty="0">
                <a:solidFill>
                  <a:schemeClr val="tx2"/>
                </a:solidFill>
              </a:rPr>
              <a:t> *= </a:t>
            </a:r>
            <a:r>
              <a:rPr lang="en-US" sz="2000" b="1" dirty="0" err="1">
                <a:solidFill>
                  <a:schemeClr val="tx2"/>
                </a:solidFill>
              </a:rPr>
              <a:t>S.City</a:t>
            </a:r>
            <a:r>
              <a:rPr lang="en-US" sz="2000" b="1" dirty="0">
                <a:solidFill>
                  <a:schemeClr val="tx2"/>
                </a:solidFill>
              </a:rPr>
              <a:t/>
            </a:r>
            <a:br>
              <a:rPr lang="en-US" sz="2000" b="1" dirty="0">
                <a:solidFill>
                  <a:schemeClr val="tx2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  </a:t>
            </a:r>
            <a:r>
              <a:rPr lang="en-US" sz="2000" b="1" dirty="0" err="1">
                <a:solidFill>
                  <a:srgbClr val="FAFD00"/>
                </a:solidFill>
              </a:rPr>
              <a:t>P.City</a:t>
            </a:r>
            <a:r>
              <a:rPr lang="en-US" sz="2000" b="1" dirty="0">
                <a:solidFill>
                  <a:srgbClr val="FAFD00"/>
                </a:solidFill>
              </a:rPr>
              <a:t> = </a:t>
            </a:r>
            <a:r>
              <a:rPr lang="en-US" sz="2000" b="1" dirty="0" err="1">
                <a:solidFill>
                  <a:srgbClr val="FAFD00"/>
                </a:solidFill>
              </a:rPr>
              <a:t>S.City</a:t>
            </a:r>
            <a:r>
              <a:rPr lang="en-US" sz="2000" b="1" dirty="0">
                <a:solidFill>
                  <a:srgbClr val="FAFD00"/>
                </a:solidFill>
              </a:rPr>
              <a:t>  (</a:t>
            </a:r>
            <a:r>
              <a:rPr lang="en-US" sz="20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+)</a:t>
            </a:r>
            <a:r>
              <a:rPr lang="fr-FR" sz="1800" dirty="0">
                <a:solidFill>
                  <a:srgbClr val="FAFD00"/>
                </a:solidFill>
              </a:rPr>
              <a:t>  </a:t>
            </a:r>
          </a:p>
        </p:txBody>
      </p:sp>
      <p:pic>
        <p:nvPicPr>
          <p:cNvPr id="8" name="Image 7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3">
            <a:hlinkClick r:id="" action="ppaction://ole?verb=0"/>
          </p:cNvPr>
          <p:cNvGraphicFramePr>
            <a:graphicFrameLocks noGrp="1"/>
          </p:cNvGraphicFramePr>
          <p:nvPr>
            <p:ph type="tbl" idx="1"/>
          </p:nvPr>
        </p:nvGraphicFramePr>
        <p:xfrm>
          <a:off x="704850" y="1666875"/>
          <a:ext cx="4495800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5" name="Document" r:id="rId6" imgW="5717155" imgH="2366411" progId="Word.Document.8">
                  <p:embed/>
                </p:oleObj>
              </mc:Choice>
              <mc:Fallback>
                <p:oleObj name="Document" r:id="rId6" imgW="5717155" imgH="2366411" progId="Word.Document.8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850" y="1666875"/>
                        <a:ext cx="4495800" cy="191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4">
            <a:hlinkClick r:id="" action="ppaction://ole?verb=0"/>
          </p:cNvPr>
          <p:cNvGraphicFramePr>
            <a:graphicFrameLocks/>
          </p:cNvGraphicFramePr>
          <p:nvPr/>
        </p:nvGraphicFramePr>
        <p:xfrm>
          <a:off x="600075" y="3867150"/>
          <a:ext cx="5438775" cy="241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6" name="Document" r:id="rId9" imgW="6308708" imgH="2730918" progId="Word.Document.8">
                  <p:embed/>
                </p:oleObj>
              </mc:Choice>
              <mc:Fallback>
                <p:oleObj name="Document" r:id="rId9" imgW="6308708" imgH="2730918" progId="Word.Document.8">
                  <p:embed/>
                  <p:pic>
                    <p:nvPicPr>
                      <p:cNvPr id="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5" y="3867150"/>
                        <a:ext cx="5438775" cy="241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C0128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279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5">
            <a:hlinkClick r:id="" action="ppaction://ole?verb=0"/>
          </p:cNvPr>
          <p:cNvGraphicFramePr>
            <a:graphicFrameLocks/>
          </p:cNvGraphicFramePr>
          <p:nvPr/>
        </p:nvGraphicFramePr>
        <p:xfrm>
          <a:off x="6557963" y="1452563"/>
          <a:ext cx="2254250" cy="486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77" name="Document" r:id="rId12" imgW="2437145" imgH="4863930" progId="Word.Document.8">
                  <p:embed/>
                </p:oleObj>
              </mc:Choice>
              <mc:Fallback>
                <p:oleObj name="Document" r:id="rId12" imgW="2437145" imgH="4863930" progId="Word.Document.8">
                  <p:embed/>
                  <p:pic>
                    <p:nvPicPr>
                      <p:cNvPr id="0" name="Object 5"/>
                      <p:cNvPicPr>
                        <a:picLocks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7963" y="1452563"/>
                        <a:ext cx="2254250" cy="486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C0128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rgbClr val="00279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969696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4876800" y="228600"/>
            <a:ext cx="4038600" cy="685800"/>
          </a:xfrm>
          <a:prstGeom prst="rect">
            <a:avLst/>
          </a:prstGeom>
          <a:solidFill>
            <a:srgbClr val="FAFD00"/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 sz="4400">
                <a:solidFill>
                  <a:schemeClr val="accent1"/>
                </a:solidFill>
              </a:rPr>
              <a:t>Exemple canon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1588" y="1449388"/>
            <a:ext cx="6064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AFD00"/>
                </a:solidFill>
              </a:rPr>
              <a:t>S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1588" y="4040188"/>
            <a:ext cx="6064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AFD00"/>
                </a:solidFill>
              </a:rPr>
              <a:t>P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868988" y="1373188"/>
            <a:ext cx="606425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AFD00"/>
                </a:solidFill>
              </a:rPr>
              <a:t>SP</a:t>
            </a:r>
          </a:p>
        </p:txBody>
      </p:sp>
      <p:pic>
        <p:nvPicPr>
          <p:cNvPr id="12" name="~PP3112.WAV">
            <a:hlinkClick r:id="" action="ppaction://media"/>
          </p:cNvPr>
          <p:cNvPicPr>
            <a:picLocks noRot="1" noChangeAspect="1"/>
          </p:cNvPicPr>
          <p:nvPr>
            <a:wavAudioFile r:embed="rId2" name="~PP3112.WAV"/>
          </p:nvPr>
        </p:nvPicPr>
        <p:blipFill>
          <a:blip r:embed="rId14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32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730250"/>
            <a:ext cx="6838950" cy="515938"/>
          </a:xfrm>
        </p:spPr>
        <p:txBody>
          <a:bodyPr/>
          <a:lstStyle/>
          <a:p>
            <a:pPr>
              <a:defRPr/>
            </a:pPr>
            <a:r>
              <a:rPr lang="en-US" sz="2800" smtClean="0"/>
              <a:t>Mélange de jointures externes et internes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accent2"/>
              </a:buClr>
              <a:buSzPct val="125000"/>
              <a:buFont typeface="Wingdings" pitchFamily="2" charset="2"/>
              <a:buChar char="M"/>
              <a:defRPr/>
            </a:pPr>
            <a:r>
              <a:rPr lang="en-US" smtClean="0"/>
              <a:t> </a:t>
            </a:r>
            <a:r>
              <a:rPr lang="en-US" sz="2800" smtClean="0"/>
              <a:t>Explosif (sous MsAccess surtout):</a:t>
            </a:r>
          </a:p>
          <a:p>
            <a:pPr>
              <a:buClr>
                <a:schemeClr val="accent2"/>
              </a:buClr>
              <a:buSzPct val="125000"/>
              <a:buFont typeface="Wingdings" pitchFamily="2" charset="2"/>
              <a:buChar char="J"/>
              <a:defRPr/>
            </a:pPr>
            <a:r>
              <a:rPr lang="en-US" sz="2000" smtClean="0"/>
              <a:t>  OK: </a:t>
            </a:r>
          </a:p>
          <a:p>
            <a:pPr>
              <a:spcBef>
                <a:spcPct val="42000"/>
              </a:spcBef>
              <a:buFont typeface="Monotype Sorts" pitchFamily="2" charset="2"/>
              <a:buNone/>
              <a:defRPr/>
            </a:pPr>
            <a:r>
              <a:rPr lang="en-US" sz="2000" smtClean="0"/>
              <a:t>SELECT sP.Qty, s.[S#], s.City, sP.[p#]</a:t>
            </a:r>
            <a:br>
              <a:rPr lang="en-US" sz="2000" smtClean="0"/>
            </a:br>
            <a:r>
              <a:rPr lang="en-US" sz="2000" smtClean="0"/>
              <a:t>FROM s </a:t>
            </a:r>
            <a:r>
              <a:rPr lang="en-US" sz="2000" smtClean="0">
                <a:solidFill>
                  <a:srgbClr val="00FF00"/>
                </a:solidFill>
              </a:rPr>
              <a:t>RIGHT </a:t>
            </a:r>
            <a:r>
              <a:rPr lang="en-US" sz="2000" smtClean="0"/>
              <a:t> JOIN (p INNER JOIN sP ON p.[P#] = sP.[p#])  ON sP.[S#] = s.[S#];</a:t>
            </a:r>
          </a:p>
          <a:p>
            <a:pPr>
              <a:spcBef>
                <a:spcPct val="53000"/>
              </a:spcBef>
              <a:buClr>
                <a:schemeClr val="accent2"/>
              </a:buClr>
              <a:buSzPct val="125000"/>
              <a:buFont typeface="Wingdings" pitchFamily="2" charset="2"/>
              <a:buChar char="L"/>
              <a:defRPr/>
            </a:pPr>
            <a:r>
              <a:rPr lang="en-US" sz="2000" smtClean="0"/>
              <a:t> interdit :</a:t>
            </a:r>
          </a:p>
          <a:p>
            <a:pPr>
              <a:spcBef>
                <a:spcPct val="53000"/>
              </a:spcBef>
              <a:buFont typeface="Monotype Sorts" pitchFamily="2" charset="2"/>
              <a:buNone/>
              <a:defRPr/>
            </a:pPr>
            <a:r>
              <a:rPr lang="en-US" sz="2000" smtClean="0">
                <a:solidFill>
                  <a:schemeClr val="tx2"/>
                </a:solidFill>
              </a:rPr>
              <a:t>SELECT sP.Qty, s.[S#], s.City, sP.[p#]</a:t>
            </a:r>
            <a:br>
              <a:rPr lang="en-US" sz="2000" smtClean="0">
                <a:solidFill>
                  <a:schemeClr val="tx2"/>
                </a:solidFill>
              </a:rPr>
            </a:br>
            <a:r>
              <a:rPr lang="en-US" sz="2000" smtClean="0">
                <a:solidFill>
                  <a:schemeClr val="tx2"/>
                </a:solidFill>
              </a:rPr>
              <a:t>FROM s  </a:t>
            </a:r>
            <a:r>
              <a:rPr lang="en-US" sz="2000" smtClean="0">
                <a:solidFill>
                  <a:schemeClr val="hlink"/>
                </a:solidFill>
              </a:rPr>
              <a:t>LEFT</a:t>
            </a:r>
            <a:r>
              <a:rPr lang="en-US" sz="2000" smtClean="0">
                <a:solidFill>
                  <a:schemeClr val="tx2"/>
                </a:solidFill>
              </a:rPr>
              <a:t>  JOIN (p INNER JOIN sP ON p.[P#] = sP.[p#])  ON sP.[S#] = s.[S#];</a:t>
            </a:r>
          </a:p>
          <a:p>
            <a:pPr>
              <a:spcBef>
                <a:spcPct val="53000"/>
              </a:spcBef>
              <a:buFont typeface="Monotype Sorts" pitchFamily="2" charset="2"/>
              <a:buNone/>
              <a:defRPr/>
            </a:pPr>
            <a:endParaRPr lang="en-US" sz="2000" smtClean="0"/>
          </a:p>
          <a:p>
            <a:pPr>
              <a:buFont typeface="Monotype Sorts" pitchFamily="2" charset="2"/>
              <a:buNone/>
              <a:defRPr/>
            </a:pPr>
            <a:endParaRPr lang="en-US" sz="2000" smtClean="0"/>
          </a:p>
        </p:txBody>
      </p:sp>
      <p:pic>
        <p:nvPicPr>
          <p:cNvPr id="5" name="Image 4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1035050"/>
            <a:ext cx="6838950" cy="515938"/>
          </a:xfrm>
        </p:spPr>
        <p:txBody>
          <a:bodyPr/>
          <a:lstStyle/>
          <a:p>
            <a:pPr>
              <a:defRPr/>
            </a:pPr>
            <a:r>
              <a:rPr lang="en-US" sz="2800" smtClean="0"/>
              <a:t>Mélange de jointures</a:t>
            </a:r>
            <a:r>
              <a:rPr lang="fr-FR" sz="2800" smtClean="0"/>
              <a:t> externes et internes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r-FR" sz="2400" smtClean="0">
                <a:solidFill>
                  <a:srgbClr val="00FF00"/>
                </a:solidFill>
              </a:rPr>
              <a:t>En deux requêtes c'est OK par contre:</a:t>
            </a:r>
          </a:p>
          <a:p>
            <a:pPr>
              <a:buFont typeface="Wingdings" pitchFamily="2" charset="2"/>
              <a:buChar char=""/>
              <a:defRPr/>
            </a:pPr>
            <a:r>
              <a:rPr lang="fr-FR" sz="2400" smtClean="0"/>
              <a:t> Query-scratch1: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400" smtClean="0"/>
              <a:t>SELECT *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400" smtClean="0"/>
              <a:t>FROM p INNER JOIN sp ON p.[P#] = sp.[p#];</a:t>
            </a:r>
          </a:p>
          <a:p>
            <a:pPr>
              <a:buFont typeface="Wingdings" pitchFamily="2" charset="2"/>
              <a:buChar char=""/>
              <a:defRPr/>
            </a:pPr>
            <a:r>
              <a:rPr lang="en-US" sz="2400" smtClean="0"/>
              <a:t>: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400" smtClean="0"/>
              <a:t>SELECT s.[s#], qty, [Query-scratch1].color </a:t>
            </a:r>
            <a:br>
              <a:rPr lang="en-US" sz="2400" smtClean="0"/>
            </a:br>
            <a:r>
              <a:rPr lang="en-US" sz="2400" smtClean="0"/>
              <a:t>FROM s left JOIN [Query-scratch1] ON [Query</a:t>
            </a:r>
            <a:br>
              <a:rPr lang="en-US" sz="2400" smtClean="0"/>
            </a:br>
            <a:r>
              <a:rPr lang="en-US" sz="2400" smtClean="0"/>
              <a:t>scratch1].[S#] = S.[S#];</a:t>
            </a:r>
          </a:p>
        </p:txBody>
      </p:sp>
      <p:pic>
        <p:nvPicPr>
          <p:cNvPr id="5" name="Image 4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build="p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717550"/>
            <a:ext cx="6838950" cy="698500"/>
          </a:xfrm>
        </p:spPr>
        <p:txBody>
          <a:bodyPr/>
          <a:lstStyle/>
          <a:p>
            <a:pPr>
              <a:defRPr/>
            </a:pPr>
            <a:r>
              <a:rPr lang="en-US" sz="4000" smtClean="0"/>
              <a:t>Résultat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b="1" smtClean="0">
                <a:solidFill>
                  <a:schemeClr val="accent2"/>
                </a:solidFill>
              </a:rPr>
              <a:t>s#	qty	color</a:t>
            </a:r>
          </a:p>
          <a:p>
            <a:pPr>
              <a:lnSpc>
                <a:spcPct val="80000"/>
              </a:lnSpc>
              <a:spcBef>
                <a:spcPct val="29000"/>
              </a:spcBef>
              <a:buFont typeface="Monotype Sorts" pitchFamily="2" charset="2"/>
              <a:buNone/>
              <a:defRPr/>
            </a:pPr>
            <a:r>
              <a:rPr lang="en-US" sz="2400" smtClean="0"/>
              <a:t>s1	100	red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smtClean="0"/>
              <a:t>s1	100	blue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smtClean="0"/>
              <a:t>s1	200	red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smtClean="0"/>
              <a:t>s1	400	blue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smtClean="0"/>
              <a:t>s1	200	green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smtClean="0"/>
              <a:t>s1	300	red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smtClean="0"/>
              <a:t>s2	400	green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smtClean="0"/>
              <a:t>s2	300	red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smtClean="0"/>
              <a:t>s3	200	green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smtClean="0"/>
              <a:t>s4	400	blue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smtClean="0"/>
              <a:t>s4	300	red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smtClean="0"/>
              <a:t>s4	200	green</a:t>
            </a:r>
          </a:p>
          <a:p>
            <a:pPr>
              <a:lnSpc>
                <a:spcPct val="80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smtClean="0">
                <a:solidFill>
                  <a:srgbClr val="00FF00"/>
                </a:solidFill>
              </a:rPr>
              <a:t>s5		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539750" y="1835150"/>
            <a:ext cx="2120900" cy="4483100"/>
          </a:xfrm>
          <a:prstGeom prst="rect">
            <a:avLst/>
          </a:prstGeom>
          <a:noFill/>
          <a:ln w="12699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pic>
        <p:nvPicPr>
          <p:cNvPr id="6" name="Image 5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915988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Jointures implicites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fr-FR" smtClean="0"/>
              <a:t>Simplifient la formulation de la requête</a:t>
            </a:r>
          </a:p>
          <a:p>
            <a:pPr>
              <a:lnSpc>
                <a:spcPct val="90000"/>
              </a:lnSpc>
              <a:defRPr/>
            </a:pPr>
            <a:r>
              <a:rPr lang="fr-FR" smtClean="0"/>
              <a:t>Générées par MsAccess à partir de contraintes d'intégrité référentielles et les liens sémantiques</a:t>
            </a:r>
          </a:p>
          <a:p>
            <a:pPr lvl="1">
              <a:lnSpc>
                <a:spcPct val="90000"/>
              </a:lnSpc>
              <a:defRPr/>
            </a:pPr>
            <a:r>
              <a:rPr lang="fr-FR" smtClean="0"/>
              <a:t>jointures naturelles (internes)</a:t>
            </a:r>
          </a:p>
          <a:p>
            <a:pPr lvl="1">
              <a:lnSpc>
                <a:spcPct val="90000"/>
              </a:lnSpc>
              <a:defRPr/>
            </a:pPr>
            <a:r>
              <a:rPr lang="fr-FR" smtClean="0"/>
              <a:t>jointures externes</a:t>
            </a:r>
          </a:p>
          <a:p>
            <a:pPr>
              <a:lnSpc>
                <a:spcPct val="90000"/>
              </a:lnSpc>
              <a:defRPr/>
            </a:pPr>
            <a:r>
              <a:rPr lang="fr-FR" smtClean="0">
                <a:solidFill>
                  <a:schemeClr val="tx2"/>
                </a:solidFill>
              </a:rPr>
              <a:t>Générées dans SQL, mais uniquement quand la requête est formulée en QBE</a:t>
            </a:r>
          </a:p>
        </p:txBody>
      </p:sp>
      <p:pic>
        <p:nvPicPr>
          <p:cNvPr id="5" name="Image 4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7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7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67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67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67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 build="p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31300" cy="68453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</p:pic>
      <p:sp>
        <p:nvSpPr>
          <p:cNvPr id="84995" name="AutoShape 3"/>
          <p:cNvSpPr>
            <a:spLocks noChangeArrowheads="1"/>
          </p:cNvSpPr>
          <p:nvPr/>
        </p:nvSpPr>
        <p:spPr bwMode="auto">
          <a:xfrm>
            <a:off x="1054100" y="2292350"/>
            <a:ext cx="1463675" cy="487363"/>
          </a:xfrm>
          <a:prstGeom prst="octagon">
            <a:avLst>
              <a:gd name="adj" fmla="val 29282"/>
            </a:avLst>
          </a:prstGeom>
          <a:solidFill>
            <a:srgbClr val="FAFD00"/>
          </a:solidFill>
          <a:ln w="12699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/>
          <a:p>
            <a:pPr algn="ctr"/>
            <a:r>
              <a:rPr lang="en-US" sz="1600"/>
              <a:t>On a cliqué</a:t>
            </a:r>
          </a:p>
          <a:p>
            <a:pPr algn="ctr"/>
            <a:r>
              <a:rPr lang="en-US" sz="1600"/>
              <a:t>d'abord ici</a:t>
            </a:r>
          </a:p>
        </p:txBody>
      </p:sp>
      <p:sp>
        <p:nvSpPr>
          <p:cNvPr id="84996" name="Line 4"/>
          <p:cNvSpPr>
            <a:spLocks noChangeShapeType="1"/>
          </p:cNvSpPr>
          <p:nvPr/>
        </p:nvSpPr>
        <p:spPr bwMode="auto">
          <a:xfrm>
            <a:off x="1125538" y="1768475"/>
            <a:ext cx="273050" cy="511175"/>
          </a:xfrm>
          <a:prstGeom prst="line">
            <a:avLst/>
          </a:prstGeom>
          <a:noFill/>
          <a:ln w="12699">
            <a:solidFill>
              <a:srgbClr val="FAFD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4997" name="AutoShape 5"/>
          <p:cNvSpPr>
            <a:spLocks noChangeArrowheads="1"/>
          </p:cNvSpPr>
          <p:nvPr/>
        </p:nvSpPr>
        <p:spPr bwMode="auto">
          <a:xfrm>
            <a:off x="5278438" y="4945063"/>
            <a:ext cx="1463675" cy="487362"/>
          </a:xfrm>
          <a:prstGeom prst="octagon">
            <a:avLst>
              <a:gd name="adj" fmla="val 29282"/>
            </a:avLst>
          </a:prstGeom>
          <a:solidFill>
            <a:srgbClr val="FAFD00"/>
          </a:solidFill>
          <a:ln w="12699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/>
          <a:p>
            <a:pPr algn="ctr"/>
            <a:r>
              <a:rPr lang="en-US" sz="1600"/>
              <a:t>On a cliqué</a:t>
            </a:r>
          </a:p>
          <a:p>
            <a:pPr algn="ctr"/>
            <a:r>
              <a:rPr lang="en-US" sz="1600"/>
              <a:t>ensuite ici</a:t>
            </a:r>
          </a:p>
        </p:txBody>
      </p:sp>
      <p:sp>
        <p:nvSpPr>
          <p:cNvPr id="84998" name="Line 6"/>
          <p:cNvSpPr>
            <a:spLocks noChangeShapeType="1"/>
          </p:cNvSpPr>
          <p:nvPr/>
        </p:nvSpPr>
        <p:spPr bwMode="auto">
          <a:xfrm>
            <a:off x="5349875" y="4421188"/>
            <a:ext cx="273050" cy="511175"/>
          </a:xfrm>
          <a:prstGeom prst="line">
            <a:avLst/>
          </a:prstGeom>
          <a:noFill/>
          <a:ln w="12699">
            <a:solidFill>
              <a:srgbClr val="FAFD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4999" name="Rectangle 7"/>
          <p:cNvSpPr>
            <a:spLocks noChangeArrowheads="1"/>
          </p:cNvSpPr>
          <p:nvPr/>
        </p:nvSpPr>
        <p:spPr bwMode="auto">
          <a:xfrm>
            <a:off x="1588" y="1588"/>
            <a:ext cx="3905250" cy="393700"/>
          </a:xfrm>
          <a:prstGeom prst="rect">
            <a:avLst/>
          </a:prstGeom>
          <a:solidFill>
            <a:srgbClr val="00FF00"/>
          </a:solidFill>
          <a:ln w="12699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en-US" sz="2000" b="1"/>
              <a:t>Declaration de jointures implicites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31300" cy="68453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</p:pic>
      <p:sp>
        <p:nvSpPr>
          <p:cNvPr id="86019" name="AutoShape 3"/>
          <p:cNvSpPr>
            <a:spLocks noChangeArrowheads="1"/>
          </p:cNvSpPr>
          <p:nvPr/>
        </p:nvSpPr>
        <p:spPr bwMode="auto">
          <a:xfrm rot="-5400000">
            <a:off x="352425" y="923925"/>
            <a:ext cx="320675" cy="200025"/>
          </a:xfrm>
          <a:prstGeom prst="rightArrow">
            <a:avLst>
              <a:gd name="adj1" fmla="val 50000"/>
              <a:gd name="adj2" fmla="val 80166"/>
            </a:avLst>
          </a:prstGeom>
          <a:solidFill>
            <a:schemeClr val="accent2"/>
          </a:solidFill>
          <a:ln w="12699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552450" y="914400"/>
            <a:ext cx="1482725" cy="33337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en-US" sz="1600"/>
              <a:t>Puis, clique et...</a:t>
            </a:r>
          </a:p>
        </p:txBody>
      </p:sp>
      <p:sp>
        <p:nvSpPr>
          <p:cNvPr id="86021" name="Arc 5"/>
          <p:cNvSpPr>
            <a:spLocks/>
          </p:cNvSpPr>
          <p:nvPr/>
        </p:nvSpPr>
        <p:spPr bwMode="auto">
          <a:xfrm>
            <a:off x="1981200" y="2522538"/>
            <a:ext cx="565150" cy="1543050"/>
          </a:xfrm>
          <a:custGeom>
            <a:avLst/>
            <a:gdLst>
              <a:gd name="T0" fmla="*/ 0 w 21600"/>
              <a:gd name="T1" fmla="*/ 0 h 21600"/>
              <a:gd name="T2" fmla="*/ 565150 w 21600"/>
              <a:gd name="T3" fmla="*/ 1543050 h 21600"/>
              <a:gd name="T4" fmla="*/ 0 w 21600"/>
              <a:gd name="T5" fmla="*/ 154305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699" cap="rnd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6022" name="Arc 6"/>
          <p:cNvSpPr>
            <a:spLocks/>
          </p:cNvSpPr>
          <p:nvPr/>
        </p:nvSpPr>
        <p:spPr bwMode="auto">
          <a:xfrm>
            <a:off x="5600700" y="3182938"/>
            <a:ext cx="57150" cy="882650"/>
          </a:xfrm>
          <a:custGeom>
            <a:avLst/>
            <a:gdLst>
              <a:gd name="T0" fmla="*/ 0 w 21600"/>
              <a:gd name="T1" fmla="*/ 0 h 21600"/>
              <a:gd name="T2" fmla="*/ 57150 w 21600"/>
              <a:gd name="T3" fmla="*/ 882650 h 21600"/>
              <a:gd name="T4" fmla="*/ 0 w 21600"/>
              <a:gd name="T5" fmla="*/ 88265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699" cap="rnd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6023" name="AutoShape 7"/>
          <p:cNvSpPr>
            <a:spLocks noChangeArrowheads="1"/>
          </p:cNvSpPr>
          <p:nvPr/>
        </p:nvSpPr>
        <p:spPr bwMode="auto">
          <a:xfrm>
            <a:off x="2597150" y="3346450"/>
            <a:ext cx="2984500" cy="292100"/>
          </a:xfrm>
          <a:prstGeom prst="plus">
            <a:avLst>
              <a:gd name="adj" fmla="val 24995"/>
            </a:avLst>
          </a:prstGeom>
          <a:solidFill>
            <a:srgbClr val="FAFD00"/>
          </a:solidFill>
          <a:ln w="12699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/>
          <a:p>
            <a:pPr algn="ctr"/>
            <a:r>
              <a:rPr lang="en-US" sz="1800"/>
              <a:t>Tires avec la souris,</a:t>
            </a:r>
          </a:p>
        </p:txBody>
      </p:sp>
      <p:sp>
        <p:nvSpPr>
          <p:cNvPr id="86024" name="AutoShape 8"/>
          <p:cNvSpPr>
            <a:spLocks noChangeArrowheads="1"/>
          </p:cNvSpPr>
          <p:nvPr/>
        </p:nvSpPr>
        <p:spPr bwMode="auto">
          <a:xfrm rot="10800000" flipH="1">
            <a:off x="5505450" y="4629150"/>
            <a:ext cx="1714500" cy="528638"/>
          </a:xfrm>
          <a:prstGeom prst="wedgeRoundRectCallout">
            <a:avLst>
              <a:gd name="adj1" fmla="val -38968"/>
              <a:gd name="adj2" fmla="val 66667"/>
              <a:gd name="adj3" fmla="val 16667"/>
            </a:avLst>
          </a:prstGeom>
          <a:solidFill>
            <a:srgbClr val="FAFD00"/>
          </a:solidFill>
          <a:ln w="12699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lIns="90488" tIns="44450" rIns="90488" bIns="44450" anchor="ctr"/>
          <a:lstStyle/>
          <a:p>
            <a:pPr algn="ctr"/>
            <a:r>
              <a:rPr lang="en-US" sz="1800"/>
              <a:t>Ecris la restriction</a:t>
            </a:r>
          </a:p>
        </p:txBody>
      </p:sp>
      <p:sp>
        <p:nvSpPr>
          <p:cNvPr id="86025" name="Rectangle 9"/>
          <p:cNvSpPr>
            <a:spLocks noChangeArrowheads="1"/>
          </p:cNvSpPr>
          <p:nvPr/>
        </p:nvSpPr>
        <p:spPr bwMode="auto">
          <a:xfrm>
            <a:off x="1185863" y="1588"/>
            <a:ext cx="6950075" cy="393700"/>
          </a:xfrm>
          <a:prstGeom prst="rect">
            <a:avLst/>
          </a:prstGeom>
          <a:solidFill>
            <a:srgbClr val="00FF00"/>
          </a:solidFill>
          <a:ln w="12699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r>
              <a:rPr lang="en-US" sz="2000" b="1"/>
              <a:t>Formulation de la requête avec les jointures implicites en QBE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915988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en-US" smtClean="0"/>
              <a:t>Résultat SQL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en-US" sz="2400" b="1" smtClean="0"/>
              <a:t>SELECT DISTINCTROW S.SName, P.City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400" b="1" smtClean="0"/>
              <a:t>FROM P</a:t>
            </a:r>
            <a:r>
              <a:rPr lang="en-US" sz="2400" b="1" smtClean="0">
                <a:solidFill>
                  <a:schemeClr val="tx2"/>
                </a:solidFill>
              </a:rPr>
              <a:t> INNER JOIN (S INNER JOIN SP ON S.[S#] = SP.[S#]) ON P.[P#] = SP.[p#]</a:t>
            </a:r>
          </a:p>
          <a:p>
            <a:pPr>
              <a:buFont typeface="Monotype Sorts" pitchFamily="2" charset="2"/>
              <a:buNone/>
              <a:defRPr/>
            </a:pPr>
            <a:r>
              <a:rPr lang="en-US" sz="2400" b="1" smtClean="0"/>
              <a:t>WHERE ((P.City="paris"));</a:t>
            </a:r>
          </a:p>
        </p:txBody>
      </p:sp>
      <p:sp>
        <p:nvSpPr>
          <p:cNvPr id="87044" name="AutoShape 5"/>
          <p:cNvSpPr>
            <a:spLocks noChangeArrowheads="1"/>
          </p:cNvSpPr>
          <p:nvPr/>
        </p:nvSpPr>
        <p:spPr bwMode="auto">
          <a:xfrm>
            <a:off x="4895850" y="3086100"/>
            <a:ext cx="3500438" cy="1677988"/>
          </a:xfrm>
          <a:prstGeom prst="star16">
            <a:avLst>
              <a:gd name="adj" fmla="val 37500"/>
            </a:avLst>
          </a:prstGeom>
          <a:solidFill>
            <a:srgbClr val="FAFD00"/>
          </a:solidFill>
          <a:ln w="12699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/>
          <a:p>
            <a:pPr algn="ctr"/>
            <a:r>
              <a:rPr lang="en-US"/>
              <a:t>Jointure impl.</a:t>
            </a:r>
          </a:p>
          <a:p>
            <a:pPr algn="ctr"/>
            <a:r>
              <a:rPr lang="en-US"/>
              <a:t>générée</a:t>
            </a:r>
          </a:p>
          <a:p>
            <a:pPr algn="ctr"/>
            <a:r>
              <a:rPr lang="en-US"/>
              <a:t>automatiquement</a:t>
            </a:r>
          </a:p>
        </p:txBody>
      </p:sp>
      <p:pic>
        <p:nvPicPr>
          <p:cNvPr id="6" name="Image 5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8020" y="622690"/>
            <a:ext cx="6838950" cy="76687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Jointure </a:t>
            </a:r>
            <a:r>
              <a:rPr lang="en-US" dirty="0" err="1" smtClean="0"/>
              <a:t>Externes</a:t>
            </a:r>
            <a:r>
              <a:rPr lang="en-US" dirty="0" smtClean="0"/>
              <a:t> </a:t>
            </a:r>
            <a:r>
              <a:rPr lang="en-US" dirty="0" err="1" smtClean="0"/>
              <a:t>Implicites</a:t>
            </a:r>
            <a:endParaRPr lang="en-US" dirty="0" smtClean="0"/>
          </a:p>
        </p:txBody>
      </p:sp>
      <p:pic>
        <p:nvPicPr>
          <p:cNvPr id="6" name="Image 5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  <p:pic>
        <p:nvPicPr>
          <p:cNvPr id="10" name="Image 9" descr="jointure-expl-ext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88" y="1524407"/>
            <a:ext cx="7967628" cy="5333593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8020" y="622690"/>
            <a:ext cx="6838950" cy="76687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Jointure </a:t>
            </a:r>
            <a:r>
              <a:rPr lang="en-US" dirty="0" err="1" smtClean="0"/>
              <a:t>Externes</a:t>
            </a:r>
            <a:r>
              <a:rPr lang="en-US" dirty="0" smtClean="0"/>
              <a:t> </a:t>
            </a:r>
            <a:r>
              <a:rPr lang="en-US" dirty="0" err="1" smtClean="0"/>
              <a:t>Implicites</a:t>
            </a:r>
            <a:endParaRPr lang="en-US" dirty="0" smtClean="0"/>
          </a:p>
        </p:txBody>
      </p:sp>
      <p:pic>
        <p:nvPicPr>
          <p:cNvPr id="6" name="Image 5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  <p:pic>
        <p:nvPicPr>
          <p:cNvPr id="7" name="Image 6" descr="jointure-expl-ext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568" y="1468791"/>
            <a:ext cx="5875236" cy="5264413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915988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en-US" smtClean="0"/>
              <a:t>Résultat SQL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  <a:defRPr/>
            </a:pPr>
            <a:r>
              <a:rPr lang="en-US" sz="2400" b="1" dirty="0" smtClean="0"/>
              <a:t>SELECT Personnes.*, Etud.*, Empl.*</a:t>
            </a:r>
          </a:p>
          <a:p>
            <a:pPr>
              <a:buNone/>
              <a:defRPr/>
            </a:pPr>
            <a:r>
              <a:rPr lang="en-US" sz="2400" b="1" dirty="0" smtClean="0"/>
              <a:t>FROM (</a:t>
            </a:r>
            <a:r>
              <a:rPr lang="en-US" sz="2400" b="1" dirty="0" err="1" smtClean="0"/>
              <a:t>Personnes</a:t>
            </a:r>
            <a:r>
              <a:rPr lang="en-US" sz="2400" b="1" dirty="0" smtClean="0"/>
              <a:t> LEFT JOIN </a:t>
            </a:r>
            <a:r>
              <a:rPr lang="en-US" sz="2400" b="1" dirty="0" err="1" smtClean="0"/>
              <a:t>Etud</a:t>
            </a:r>
            <a:r>
              <a:rPr lang="en-US" sz="2400" b="1" dirty="0" smtClean="0"/>
              <a:t> ON </a:t>
            </a:r>
            <a:r>
              <a:rPr lang="en-US" sz="2400" b="1" dirty="0" err="1" smtClean="0"/>
              <a:t>Personnes</a:t>
            </a:r>
            <a:r>
              <a:rPr lang="en-US" sz="2400" b="1" dirty="0" smtClean="0"/>
              <a:t>.[P#] = </a:t>
            </a:r>
            <a:r>
              <a:rPr lang="en-US" sz="2400" b="1" dirty="0" err="1" smtClean="0"/>
              <a:t>Etud</a:t>
            </a:r>
            <a:r>
              <a:rPr lang="en-US" sz="2400" b="1" dirty="0" smtClean="0"/>
              <a:t>.[P#]) LEFT JOIN </a:t>
            </a:r>
            <a:r>
              <a:rPr lang="en-US" sz="2400" b="1" dirty="0" err="1" smtClean="0"/>
              <a:t>Empl</a:t>
            </a:r>
            <a:r>
              <a:rPr lang="en-US" sz="2400" b="1" dirty="0" smtClean="0"/>
              <a:t> ON </a:t>
            </a:r>
            <a:r>
              <a:rPr lang="en-US" sz="2400" b="1" dirty="0" err="1" smtClean="0"/>
              <a:t>Personnes</a:t>
            </a:r>
            <a:r>
              <a:rPr lang="en-US" sz="2400" b="1" dirty="0" smtClean="0"/>
              <a:t>.[P#] = </a:t>
            </a:r>
            <a:r>
              <a:rPr lang="en-US" sz="2400" b="1" dirty="0" err="1" smtClean="0"/>
              <a:t>Empl</a:t>
            </a:r>
            <a:r>
              <a:rPr lang="en-US" sz="2400" b="1" dirty="0" smtClean="0"/>
              <a:t>.[P#];</a:t>
            </a:r>
          </a:p>
        </p:txBody>
      </p:sp>
      <p:sp>
        <p:nvSpPr>
          <p:cNvPr id="87044" name="AutoShape 5"/>
          <p:cNvSpPr>
            <a:spLocks noChangeArrowheads="1"/>
          </p:cNvSpPr>
          <p:nvPr/>
        </p:nvSpPr>
        <p:spPr bwMode="auto">
          <a:xfrm>
            <a:off x="4921729" y="3931489"/>
            <a:ext cx="3500438" cy="1677988"/>
          </a:xfrm>
          <a:prstGeom prst="star16">
            <a:avLst>
              <a:gd name="adj" fmla="val 37500"/>
            </a:avLst>
          </a:prstGeom>
          <a:solidFill>
            <a:srgbClr val="FAFD00"/>
          </a:solidFill>
          <a:ln w="12699">
            <a:solidFill>
              <a:schemeClr val="tx1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/>
          <a:p>
            <a:pPr algn="ctr"/>
            <a:r>
              <a:rPr lang="en-US" dirty="0" smtClean="0"/>
              <a:t>Jointures </a:t>
            </a:r>
            <a:r>
              <a:rPr lang="en-US" dirty="0" err="1"/>
              <a:t>impl</a:t>
            </a:r>
            <a:r>
              <a:rPr lang="en-US" dirty="0"/>
              <a:t>.</a:t>
            </a:r>
          </a:p>
          <a:p>
            <a:pPr algn="ctr"/>
            <a:r>
              <a:rPr lang="en-US" dirty="0" err="1" smtClean="0"/>
              <a:t>générées</a:t>
            </a:r>
            <a:endParaRPr lang="en-US" dirty="0"/>
          </a:p>
          <a:p>
            <a:pPr algn="ctr"/>
            <a:r>
              <a:rPr lang="en-US" dirty="0" err="1"/>
              <a:t>automatiquement</a:t>
            </a:r>
            <a:endParaRPr lang="en-US" dirty="0"/>
          </a:p>
        </p:txBody>
      </p:sp>
      <p:pic>
        <p:nvPicPr>
          <p:cNvPr id="6" name="Image 5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6325" y="534988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MsAccess</a:t>
            </a:r>
            <a:r>
              <a:rPr lang="en-US" dirty="0" smtClean="0"/>
              <a:t> </a:t>
            </a:r>
            <a:r>
              <a:rPr lang="en-US" sz="3200" b="1" dirty="0" smtClean="0">
                <a:solidFill>
                  <a:srgbClr val="00FF00"/>
                </a:solidFill>
              </a:rPr>
              <a:t>SELECT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1319" y="1450157"/>
            <a:ext cx="8305800" cy="4114800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en-US" sz="2400" dirty="0" smtClean="0">
                <a:solidFill>
                  <a:srgbClr val="FAFD00"/>
                </a:solidFill>
              </a:rPr>
              <a:t>TRANSFORM </a:t>
            </a:r>
            <a:r>
              <a:rPr lang="en-US" sz="2400" dirty="0" err="1" smtClean="0">
                <a:solidFill>
                  <a:srgbClr val="FAFD00"/>
                </a:solidFill>
              </a:rPr>
              <a:t>aggregationexpression</a:t>
            </a:r>
            <a:endParaRPr lang="en-US" sz="2400" dirty="0" smtClean="0">
              <a:solidFill>
                <a:srgbClr val="FAFD00"/>
              </a:solidFill>
            </a:endParaRP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en-US" sz="2400" dirty="0" smtClean="0">
                <a:solidFill>
                  <a:srgbClr val="00FF00"/>
                </a:solidFill>
              </a:rPr>
              <a:t>SELECT</a:t>
            </a:r>
            <a:r>
              <a:rPr lang="en-US" sz="2000" dirty="0" smtClean="0">
                <a:solidFill>
                  <a:srgbClr val="00FF00"/>
                </a:solidFill>
              </a:rPr>
              <a:t> [predicate] { * | table.* | [table</a:t>
            </a:r>
            <a:r>
              <a:rPr lang="en-US" sz="2000" dirty="0" smtClean="0">
                <a:solidFill>
                  <a:srgbClr val="00FF00"/>
                </a:solidFill>
              </a:rPr>
              <a:t>.]attribut1 </a:t>
            </a:r>
            <a:r>
              <a:rPr lang="en-US" sz="2000" dirty="0" smtClean="0">
                <a:solidFill>
                  <a:srgbClr val="00FF00"/>
                </a:solidFill>
              </a:rPr>
              <a:t>[, table</a:t>
            </a:r>
            <a:r>
              <a:rPr lang="en-US" sz="2000" dirty="0" smtClean="0">
                <a:solidFill>
                  <a:srgbClr val="00FF00"/>
                </a:solidFill>
              </a:rPr>
              <a:t>.]attribut2</a:t>
            </a:r>
            <a:r>
              <a:rPr lang="en-US" sz="2000" dirty="0" smtClean="0">
                <a:solidFill>
                  <a:srgbClr val="00FF00"/>
                </a:solidFill>
              </a:rPr>
              <a:t>.[, ...]]}</a:t>
            </a:r>
            <a:endParaRPr lang="en-US" sz="2400" dirty="0" smtClean="0">
              <a:solidFill>
                <a:srgbClr val="00FF00"/>
              </a:solidFill>
            </a:endParaRP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[AS alias1 [, alias2 [, ...]]]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en-US" sz="2400" dirty="0" smtClean="0">
                <a:solidFill>
                  <a:srgbClr val="00FF00"/>
                </a:solidFill>
              </a:rPr>
              <a:t>FROM </a:t>
            </a:r>
            <a:r>
              <a:rPr lang="en-US" sz="2400" dirty="0" err="1" smtClean="0">
                <a:solidFill>
                  <a:srgbClr val="00FF00"/>
                </a:solidFill>
              </a:rPr>
              <a:t>tableexpression</a:t>
            </a:r>
            <a:r>
              <a:rPr lang="en-US" sz="2400" dirty="0" smtClean="0">
                <a:solidFill>
                  <a:srgbClr val="00FF00"/>
                </a:solidFill>
              </a:rPr>
              <a:t> [, ...]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[IN </a:t>
            </a:r>
            <a:r>
              <a:rPr lang="en-US" sz="2400" dirty="0" err="1" smtClean="0">
                <a:solidFill>
                  <a:schemeClr val="tx2"/>
                </a:solidFill>
              </a:rPr>
              <a:t>externaldatabase</a:t>
            </a:r>
            <a:r>
              <a:rPr lang="en-US" sz="2400" dirty="0" smtClean="0">
                <a:solidFill>
                  <a:schemeClr val="tx2"/>
                </a:solidFill>
              </a:rPr>
              <a:t>]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en-US" sz="2400" dirty="0" smtClean="0">
                <a:solidFill>
                  <a:srgbClr val="00FF00"/>
                </a:solidFill>
              </a:rPr>
              <a:t>[WHERE... ]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en-US" sz="2400" dirty="0" smtClean="0">
                <a:solidFill>
                  <a:srgbClr val="00FF00"/>
                </a:solidFill>
              </a:rPr>
              <a:t>[GROUP BY... ]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en-US" sz="2400" dirty="0" smtClean="0">
                <a:solidFill>
                  <a:srgbClr val="00FF00"/>
                </a:solidFill>
              </a:rPr>
              <a:t>[HAVING... ]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en-US" sz="2400" dirty="0" smtClean="0">
                <a:solidFill>
                  <a:srgbClr val="00FF00"/>
                </a:solidFill>
              </a:rPr>
              <a:t>[ORDER BY... ]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en-US" sz="2400" dirty="0" smtClean="0">
                <a:solidFill>
                  <a:srgbClr val="FAFD00"/>
                </a:solidFill>
              </a:rPr>
              <a:t>PIVOT  </a:t>
            </a:r>
            <a:r>
              <a:rPr lang="en-US" sz="2400" dirty="0" err="1" smtClean="0">
                <a:solidFill>
                  <a:srgbClr val="FAFD00"/>
                </a:solidFill>
              </a:rPr>
              <a:t>attributeexpression</a:t>
            </a:r>
            <a:endParaRPr lang="en-US" sz="2400" dirty="0" smtClean="0">
              <a:solidFill>
                <a:srgbClr val="FAFD00"/>
              </a:solidFill>
            </a:endParaRP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en-US" sz="2400" dirty="0" smtClean="0">
                <a:solidFill>
                  <a:schemeClr val="tx2"/>
                </a:solidFill>
              </a:rPr>
              <a:t>[WITH OWNERACCESS OPTION]</a:t>
            </a:r>
            <a:endParaRPr lang="en-US" sz="2400" dirty="0" smtClean="0">
              <a:solidFill>
                <a:srgbClr val="00FF00"/>
              </a:solidFill>
            </a:endParaRPr>
          </a:p>
          <a:p>
            <a:pPr>
              <a:lnSpc>
                <a:spcPct val="90000"/>
              </a:lnSpc>
              <a:spcBef>
                <a:spcPct val="84000"/>
              </a:spcBef>
              <a:buFont typeface="Monotype Sorts" pitchFamily="2" charset="2"/>
              <a:buNone/>
              <a:defRPr/>
            </a:pPr>
            <a:r>
              <a:rPr lang="en-US" sz="2400" dirty="0" err="1" smtClean="0">
                <a:solidFill>
                  <a:srgbClr val="00FF00"/>
                </a:solidFill>
              </a:rPr>
              <a:t>Predicat</a:t>
            </a:r>
            <a:r>
              <a:rPr lang="en-US" sz="2400" dirty="0" smtClean="0">
                <a:solidFill>
                  <a:srgbClr val="00FF00"/>
                </a:solidFill>
              </a:rPr>
              <a:t>: ALL, DISTINCT, </a:t>
            </a:r>
            <a:r>
              <a:rPr lang="en-US" sz="2400" dirty="0" smtClean="0">
                <a:solidFill>
                  <a:schemeClr val="tx2"/>
                </a:solidFill>
              </a:rPr>
              <a:t>DISTINCTROW,  TOP.</a:t>
            </a:r>
          </a:p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endParaRPr lang="en-US" sz="2400" dirty="0" smtClean="0">
              <a:solidFill>
                <a:schemeClr val="tx2"/>
              </a:solidFill>
            </a:endParaRPr>
          </a:p>
        </p:txBody>
      </p:sp>
      <p:graphicFrame>
        <p:nvGraphicFramePr>
          <p:cNvPr id="4098" name="Object 4">
            <a:hlinkClick r:id="" action="ppaction://ole?verb=0"/>
          </p:cNvPr>
          <p:cNvGraphicFramePr>
            <a:graphicFrameLocks/>
          </p:cNvGraphicFramePr>
          <p:nvPr/>
        </p:nvGraphicFramePr>
        <p:xfrm>
          <a:off x="7507288" y="438150"/>
          <a:ext cx="1255712" cy="164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5" name="Package" r:id="rId5" imgW="379080" imgH="495000" progId="Package">
                  <p:embed/>
                </p:oleObj>
              </mc:Choice>
              <mc:Fallback>
                <p:oleObj name="Package" r:id="rId5" imgW="379080" imgH="495000" progId="Package">
                  <p:embed/>
                  <p:pic>
                    <p:nvPicPr>
                      <p:cNvPr id="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7288" y="438150"/>
                        <a:ext cx="1255712" cy="164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~PP320.WAV">
            <a:hlinkClick r:id="" action="ppaction://media"/>
          </p:cNvPr>
          <p:cNvPicPr>
            <a:picLocks noRot="1" noChangeAspect="1"/>
          </p:cNvPicPr>
          <p:nvPr>
            <a:wavAudioFile r:embed="rId2" name="~PP320.WAV"/>
          </p:nvPr>
        </p:nvPicPr>
        <p:blipFill>
          <a:blip r:embed="rId7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61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79525" y="1588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fr-FR" smtClean="0"/>
              <a:t>Limitations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519238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fr-FR" smtClean="0"/>
              <a:t> Si les tables choisies ne sont pas directement en relation, alors, il faut ajouter aussi sous QBE toutes les tables intermédiaires</a:t>
            </a:r>
          </a:p>
          <a:p>
            <a:pPr lvl="1">
              <a:lnSpc>
                <a:spcPct val="90000"/>
              </a:lnSpc>
              <a:defRPr/>
            </a:pPr>
            <a:r>
              <a:rPr lang="fr-FR" smtClean="0"/>
              <a:t>Pour formuler SELECT sname, pname FROM S,P… avec les jointure implicites, il faut aussi inclure  sous QBE la table SP</a:t>
            </a:r>
          </a:p>
          <a:p>
            <a:pPr lvl="2">
              <a:lnSpc>
                <a:spcPct val="90000"/>
              </a:lnSpc>
              <a:defRPr/>
            </a:pPr>
            <a:r>
              <a:rPr lang="fr-FR" smtClean="0"/>
              <a:t>Bien que l’on ne sélectionne aucun  attribut de cette table </a:t>
            </a:r>
          </a:p>
        </p:txBody>
      </p:sp>
      <p:pic>
        <p:nvPicPr>
          <p:cNvPr id="5" name="Image 4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279525" y="1588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fr-FR" smtClean="0"/>
              <a:t>Limitations</a:t>
            </a:r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4050" y="1493838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fr-FR" smtClean="0"/>
              <a:t>L’ordre de clauses résulte de celui de sélection de tables, mais seulement si l’on suit les relations directes. </a:t>
            </a:r>
          </a:p>
          <a:p>
            <a:pPr lvl="1">
              <a:defRPr/>
            </a:pPr>
            <a:r>
              <a:rPr lang="fr-FR" smtClean="0"/>
              <a:t>Essayez ajouter les tables et regarder le résultat SQL, selon les permutations suivants:  </a:t>
            </a:r>
          </a:p>
          <a:p>
            <a:pPr lvl="2">
              <a:defRPr/>
            </a:pPr>
            <a:r>
              <a:rPr lang="fr-FR" smtClean="0"/>
              <a:t>P,SP,S  puis S,SP,P,  puis P, S, SP puis S,P, SP</a:t>
            </a:r>
          </a:p>
          <a:p>
            <a:pPr lvl="1">
              <a:defRPr/>
            </a:pPr>
            <a:r>
              <a:rPr lang="fr-FR" smtClean="0"/>
              <a:t>Conclusion ?</a:t>
            </a:r>
          </a:p>
        </p:txBody>
      </p:sp>
      <p:pic>
        <p:nvPicPr>
          <p:cNvPr id="5" name="Image 4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79525" y="1588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fr-FR" smtClean="0"/>
              <a:t>Limitations</a:t>
            </a:r>
          </a:p>
        </p:txBody>
      </p:sp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6438" y="1235075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fr-FR" smtClean="0"/>
              <a:t>Une correspondance déclarée entre les attributs d'une même relation ne génère pas de jointure implicite</a:t>
            </a:r>
          </a:p>
          <a:p>
            <a:pPr lvl="1">
              <a:lnSpc>
                <a:spcPct val="90000"/>
              </a:lnSpc>
              <a:defRPr/>
            </a:pPr>
            <a:r>
              <a:rPr lang="fr-FR" smtClean="0"/>
              <a:t>sous MsAccess 2</a:t>
            </a:r>
          </a:p>
          <a:p>
            <a:pPr>
              <a:lnSpc>
                <a:spcPct val="90000"/>
              </a:lnSpc>
              <a:defRPr/>
            </a:pPr>
            <a:r>
              <a:rPr lang="fr-FR" smtClean="0"/>
              <a:t>Pourquoi cette limitation ?</a:t>
            </a:r>
          </a:p>
          <a:p>
            <a:pPr lvl="1">
              <a:lnSpc>
                <a:spcPct val="90000"/>
              </a:lnSpc>
              <a:defRPr/>
            </a:pPr>
            <a:r>
              <a:rPr lang="fr-FR" smtClean="0"/>
              <a:t>une bonne question</a:t>
            </a:r>
          </a:p>
          <a:p>
            <a:pPr lvl="1">
              <a:lnSpc>
                <a:spcPct val="90000"/>
              </a:lnSpc>
              <a:defRPr/>
            </a:pPr>
            <a:r>
              <a:rPr lang="fr-FR" smtClean="0"/>
              <a:t>sans bonne réponse de ma part</a:t>
            </a:r>
          </a:p>
          <a:p>
            <a:pPr lvl="1">
              <a:lnSpc>
                <a:spcPct val="90000"/>
              </a:lnSpc>
              <a:defRPr/>
            </a:pPr>
            <a:r>
              <a:rPr lang="fr-FR" smtClean="0"/>
              <a:t>à adresser à Microsoft</a:t>
            </a:r>
          </a:p>
        </p:txBody>
      </p:sp>
      <p:pic>
        <p:nvPicPr>
          <p:cNvPr id="5" name="Image 4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31300" cy="6843713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6350"/>
            <a:ext cx="6838950" cy="758825"/>
          </a:xfrm>
        </p:spPr>
        <p:txBody>
          <a:bodyPr/>
          <a:lstStyle/>
          <a:p>
            <a:pPr>
              <a:defRPr/>
            </a:pPr>
            <a:r>
              <a:rPr lang="en-US" smtClean="0"/>
              <a:t>Limitations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6438" y="11303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fr-FR" sz="2800" dirty="0" smtClean="0"/>
              <a:t>Une correspondance multiple entre deux tables</a:t>
            </a:r>
          </a:p>
          <a:p>
            <a:pPr lvl="1">
              <a:defRPr/>
            </a:pPr>
            <a:r>
              <a:rPr lang="fr-FR" sz="2400" dirty="0" smtClean="0"/>
              <a:t>donne lieu à AND entre les clauses correspondantes</a:t>
            </a:r>
          </a:p>
          <a:p>
            <a:pPr lvl="2">
              <a:defRPr/>
            </a:pPr>
            <a:r>
              <a:rPr lang="fr-FR" sz="2000" dirty="0" smtClean="0"/>
              <a:t>c'est bien</a:t>
            </a:r>
          </a:p>
          <a:p>
            <a:pPr lvl="1">
              <a:defRPr/>
            </a:pPr>
            <a:r>
              <a:rPr lang="fr-FR" sz="2400" dirty="0" smtClean="0"/>
              <a:t>mais, peut donner lieu à une génération erronée</a:t>
            </a:r>
          </a:p>
          <a:p>
            <a:pPr lvl="2">
              <a:defRPr/>
            </a:pPr>
            <a:r>
              <a:rPr lang="fr-FR" sz="2000" dirty="0" smtClean="0"/>
              <a:t>une jointure implicite invisible sur l'image QBE</a:t>
            </a:r>
          </a:p>
          <a:p>
            <a:pPr>
              <a:defRPr/>
            </a:pPr>
            <a:r>
              <a:rPr lang="fr-FR" sz="2800" dirty="0" smtClean="0"/>
              <a:t>C'est un "</a:t>
            </a:r>
            <a:r>
              <a:rPr lang="fr-FR" sz="2800" b="1" dirty="0" smtClean="0"/>
              <a:t>bug</a:t>
            </a:r>
            <a:r>
              <a:rPr lang="fr-FR" sz="2800" dirty="0" smtClean="0"/>
              <a:t>"</a:t>
            </a:r>
          </a:p>
          <a:p>
            <a:pPr lvl="1">
              <a:defRPr/>
            </a:pPr>
            <a:r>
              <a:rPr lang="fr-FR" sz="2400" dirty="0" err="1" smtClean="0"/>
              <a:t>MsAccess</a:t>
            </a:r>
            <a:r>
              <a:rPr lang="fr-FR" sz="2400" dirty="0" smtClean="0"/>
              <a:t> 2</a:t>
            </a:r>
          </a:p>
          <a:p>
            <a:pPr>
              <a:defRPr/>
            </a:pPr>
            <a:r>
              <a:rPr lang="fr-FR" sz="2800" dirty="0" smtClean="0"/>
              <a:t>Pourquoi ?</a:t>
            </a:r>
          </a:p>
          <a:p>
            <a:pPr lvl="1">
              <a:defRPr/>
            </a:pPr>
            <a:r>
              <a:rPr lang="fr-FR" sz="2000" dirty="0" smtClean="0"/>
              <a:t>bonne question à Microsoft</a:t>
            </a:r>
          </a:p>
          <a:p>
            <a:pPr>
              <a:defRPr/>
            </a:pPr>
            <a:r>
              <a:rPr lang="fr-FR" sz="2400" dirty="0" smtClean="0"/>
              <a:t>Pour en savoir + sur les jointures implicites en général</a:t>
            </a:r>
          </a:p>
          <a:p>
            <a:pPr lvl="1">
              <a:defRPr/>
            </a:pPr>
            <a:r>
              <a:rPr lang="fr-FR" sz="2000" dirty="0" err="1" smtClean="0">
                <a:solidFill>
                  <a:srgbClr val="FAFD00"/>
                </a:solidFill>
              </a:rPr>
              <a:t>Implicit</a:t>
            </a:r>
            <a:r>
              <a:rPr lang="fr-FR" sz="2000" dirty="0" smtClean="0">
                <a:solidFill>
                  <a:srgbClr val="FAFD00"/>
                </a:solidFill>
              </a:rPr>
              <a:t> Joins in the Structural Data Model.  IEEE-COMPSAC, Kyoto,  (Sep. 1991). </a:t>
            </a:r>
            <a:r>
              <a:rPr lang="fr-FR" sz="2000" dirty="0" err="1" smtClean="0">
                <a:solidFill>
                  <a:srgbClr val="FAFD00"/>
                </a:solidFill>
              </a:rPr>
              <a:t>With</a:t>
            </a:r>
            <a:r>
              <a:rPr lang="fr-FR" sz="2000" dirty="0" smtClean="0">
                <a:solidFill>
                  <a:srgbClr val="FAFD00"/>
                </a:solidFill>
              </a:rPr>
              <a:t> Suk Lee, B., </a:t>
            </a:r>
            <a:r>
              <a:rPr lang="fr-FR" sz="2000" dirty="0" err="1" smtClean="0">
                <a:solidFill>
                  <a:srgbClr val="FAFD00"/>
                </a:solidFill>
              </a:rPr>
              <a:t>Wiederhold</a:t>
            </a:r>
            <a:r>
              <a:rPr lang="fr-FR" sz="2000" dirty="0" smtClean="0">
                <a:solidFill>
                  <a:srgbClr val="FAFD00"/>
                </a:solidFill>
              </a:rPr>
              <a:t>, G.</a:t>
            </a:r>
          </a:p>
        </p:txBody>
      </p:sp>
      <p:pic>
        <p:nvPicPr>
          <p:cNvPr id="5" name="Image 4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31300" cy="6843713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29713" cy="68453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29713" cy="68453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</p:pic>
      <p:pic>
        <p:nvPicPr>
          <p:cNvPr id="95235" name="Picture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4175" y="2771775"/>
            <a:ext cx="4889500" cy="192722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29713" cy="6843713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29713" cy="68453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76705" y="563268"/>
            <a:ext cx="6838950" cy="643766"/>
          </a:xfrm>
        </p:spPr>
        <p:txBody>
          <a:bodyPr/>
          <a:lstStyle/>
          <a:p>
            <a:pPr>
              <a:defRPr/>
            </a:pPr>
            <a:r>
              <a:rPr lang="fr-FR" sz="3600" b="1" dirty="0" smtClean="0">
                <a:solidFill>
                  <a:srgbClr val="00FF00"/>
                </a:solidFill>
              </a:rPr>
              <a:t>Clause SELECT : </a:t>
            </a:r>
            <a:r>
              <a:rPr lang="fr-FR" sz="3200" b="1" dirty="0" smtClean="0">
                <a:solidFill>
                  <a:srgbClr val="00FF00"/>
                </a:solidFill>
              </a:rPr>
              <a:t>Vue Globale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052" y="1469010"/>
            <a:ext cx="8305800" cy="5160389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fr-FR" sz="3600" dirty="0" smtClean="0">
                <a:solidFill>
                  <a:srgbClr val="FFFF00"/>
                </a:solidFill>
              </a:rPr>
              <a:t>Noms d’attributs existants ou dynamiques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Monotype Sorts" pitchFamily="2" charset="2"/>
              <a:buNone/>
              <a:defRPr/>
            </a:pPr>
            <a:r>
              <a:rPr lang="en-US" sz="3600" dirty="0" smtClean="0">
                <a:solidFill>
                  <a:srgbClr val="00FF00"/>
                </a:solidFill>
              </a:rPr>
              <a:t>SELECT a,  b, c as alias, </a:t>
            </a:r>
            <a:r>
              <a:rPr lang="en-US" sz="3600" dirty="0" err="1" smtClean="0">
                <a:solidFill>
                  <a:srgbClr val="00FF00"/>
                </a:solidFill>
              </a:rPr>
              <a:t>R.d</a:t>
            </a:r>
            <a:r>
              <a:rPr lang="en-US" sz="3600" dirty="0" smtClean="0">
                <a:solidFill>
                  <a:srgbClr val="00FF00"/>
                </a:solidFill>
              </a:rPr>
              <a:t>, </a:t>
            </a:r>
            <a:r>
              <a:rPr lang="en-US" sz="3600" dirty="0" err="1" smtClean="0">
                <a:solidFill>
                  <a:srgbClr val="00FF00"/>
                </a:solidFill>
              </a:rPr>
              <a:t>T.d</a:t>
            </a:r>
            <a:endParaRPr lang="en-US" sz="3600" dirty="0" smtClean="0">
              <a:solidFill>
                <a:srgbClr val="00FF00"/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Monotype Sorts" pitchFamily="2" charset="2"/>
              <a:buNone/>
              <a:defRPr/>
            </a:pPr>
            <a:r>
              <a:rPr lang="en-US" sz="3600" dirty="0" smtClean="0">
                <a:solidFill>
                  <a:srgbClr val="00FF00"/>
                </a:solidFill>
              </a:rPr>
              <a:t>SELECT *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sz="3600" dirty="0" smtClean="0">
                <a:solidFill>
                  <a:srgbClr val="00FF00"/>
                </a:solidFill>
              </a:rPr>
              <a:t>SELECT R.*, </a:t>
            </a:r>
            <a:r>
              <a:rPr lang="en-US" sz="3600" dirty="0" err="1" smtClean="0">
                <a:solidFill>
                  <a:srgbClr val="00FF00"/>
                </a:solidFill>
              </a:rPr>
              <a:t>Alias.a</a:t>
            </a:r>
            <a:r>
              <a:rPr lang="en-US" sz="3600" dirty="0" smtClean="0">
                <a:solidFill>
                  <a:srgbClr val="00FF00"/>
                </a:solidFill>
              </a:rPr>
              <a:t>, “Cat 1” as </a:t>
            </a:r>
            <a:r>
              <a:rPr lang="en-US" sz="3600" dirty="0" err="1" smtClean="0">
                <a:solidFill>
                  <a:srgbClr val="00FF00"/>
                </a:solidFill>
              </a:rPr>
              <a:t>Catégorie</a:t>
            </a:r>
            <a:r>
              <a:rPr lang="en-US" sz="3600" dirty="0" smtClean="0">
                <a:solidFill>
                  <a:srgbClr val="00FF00"/>
                </a:solidFill>
              </a:rPr>
              <a:t> 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Monotype Sorts" pitchFamily="2" charset="2"/>
              <a:buNone/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SELECT [e#], [Prod ID]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SELECT [e#], null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fr-FR" sz="3600" dirty="0" smtClean="0">
                <a:solidFill>
                  <a:srgbClr val="FFFF00"/>
                </a:solidFill>
              </a:rPr>
              <a:t>Paramétrage (par nom de ville)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Monotype Sorts" pitchFamily="2" charset="2"/>
              <a:buNone/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SELECT a, Ville</a:t>
            </a:r>
          </a:p>
        </p:txBody>
      </p:sp>
      <p:pic>
        <p:nvPicPr>
          <p:cNvPr id="16" name="~PP3694.WAV">
            <a:hlinkClick r:id="" action="ppaction://media"/>
          </p:cNvPr>
          <p:cNvPicPr>
            <a:picLocks noRot="1" noChangeAspect="1"/>
          </p:cNvPicPr>
          <p:nvPr>
            <a:wavAudioFile r:embed="rId1" name="~PP3694.WAV"/>
          </p:nvPr>
        </p:nvPicPr>
        <p:blipFill>
          <a:blip r:embed="rId4"/>
          <a:stretch>
            <a:fillRect/>
          </a:stretch>
        </p:blipFill>
        <p:spPr>
          <a:xfrm>
            <a:off x="8701088" y="6415088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spd="slow" advTm="452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29713" cy="6843713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6838950" cy="835025"/>
          </a:xfrm>
          <a:ln w="76200" cmpd="tri">
            <a:solidFill>
              <a:srgbClr val="00FF00"/>
            </a:solidFill>
          </a:ln>
          <a:effectLst>
            <a:outerShdw dist="107763" dir="2700000" algn="ctr" rotWithShape="0">
              <a:srgbClr val="99FF99"/>
            </a:outerShdw>
          </a:effectLst>
        </p:spPr>
        <p:txBody>
          <a:bodyPr/>
          <a:lstStyle/>
          <a:p>
            <a:pPr>
              <a:defRPr/>
            </a:pPr>
            <a:r>
              <a:rPr lang="fr-FR" smtClean="0"/>
              <a:t>Jointure Automatique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6002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 pitchFamily="2" charset="2"/>
              <a:buNone/>
              <a:defRPr/>
            </a:pPr>
            <a:r>
              <a:rPr lang="fr-FR" sz="2800" dirty="0" smtClean="0"/>
              <a:t>Une jointure implicite entre deux attributs de deux tables différentes sélectionnées pour une requête : </a:t>
            </a:r>
          </a:p>
          <a:p>
            <a:pPr lvl="1">
              <a:lnSpc>
                <a:spcPct val="90000"/>
              </a:lnSpc>
              <a:defRPr/>
            </a:pPr>
            <a:r>
              <a:rPr lang="fr-FR" sz="2400" dirty="0" smtClean="0"/>
              <a:t>sans lien sémantique dans le schéma </a:t>
            </a:r>
          </a:p>
          <a:p>
            <a:pPr lvl="1">
              <a:lnSpc>
                <a:spcPct val="90000"/>
              </a:lnSpc>
              <a:defRPr/>
            </a:pPr>
            <a:r>
              <a:rPr lang="fr-FR" sz="2400" dirty="0" smtClean="0"/>
              <a:t>de type compatible</a:t>
            </a:r>
          </a:p>
          <a:p>
            <a:pPr lvl="1">
              <a:lnSpc>
                <a:spcPct val="90000"/>
              </a:lnSpc>
              <a:defRPr/>
            </a:pPr>
            <a:r>
              <a:rPr lang="fr-FR" sz="2400" u="sng" dirty="0" smtClean="0"/>
              <a:t>d’un même nom</a:t>
            </a:r>
          </a:p>
          <a:p>
            <a:pPr lvl="1">
              <a:lnSpc>
                <a:spcPct val="90000"/>
              </a:lnSpc>
              <a:defRPr/>
            </a:pPr>
            <a:r>
              <a:rPr lang="fr-FR" sz="2400" dirty="0" smtClean="0"/>
              <a:t>avec au moins étant  la clé primaire</a:t>
            </a:r>
          </a:p>
          <a:p>
            <a:pPr>
              <a:lnSpc>
                <a:spcPct val="90000"/>
              </a:lnSpc>
              <a:defRPr/>
            </a:pPr>
            <a:r>
              <a:rPr lang="fr-FR" sz="2800" dirty="0" smtClean="0"/>
              <a:t>A ne pas confondre avec une self-jointure</a:t>
            </a:r>
          </a:p>
          <a:p>
            <a:pPr>
              <a:lnSpc>
                <a:spcPct val="90000"/>
              </a:lnSpc>
              <a:defRPr/>
            </a:pPr>
            <a:r>
              <a:rPr lang="fr-FR" sz="2800" dirty="0" smtClean="0"/>
              <a:t>Existe en option</a:t>
            </a:r>
          </a:p>
          <a:p>
            <a:pPr lvl="1">
              <a:lnSpc>
                <a:spcPct val="90000"/>
              </a:lnSpc>
              <a:defRPr/>
            </a:pPr>
            <a:r>
              <a:rPr lang="fr-FR" sz="2400" dirty="0" smtClean="0"/>
              <a:t>A activer parmi </a:t>
            </a:r>
            <a:r>
              <a:rPr lang="fr-FR" sz="2400" smtClean="0"/>
              <a:t>les options </a:t>
            </a:r>
            <a:r>
              <a:rPr lang="fr-FR" sz="2400" dirty="0" smtClean="0"/>
              <a:t>de </a:t>
            </a:r>
            <a:r>
              <a:rPr lang="fr-FR" sz="2400" dirty="0" err="1" smtClean="0"/>
              <a:t>MsAccess</a:t>
            </a:r>
            <a:endParaRPr lang="fr-FR" sz="2400" dirty="0" smtClean="0"/>
          </a:p>
          <a:p>
            <a:pPr lvl="1">
              <a:lnSpc>
                <a:spcPct val="90000"/>
              </a:lnSpc>
              <a:defRPr/>
            </a:pPr>
            <a:r>
              <a:rPr lang="fr-FR" sz="2400" dirty="0" smtClean="0"/>
              <a:t>Trouvez où </a:t>
            </a:r>
            <a:endParaRPr lang="fr-FR" sz="1800" dirty="0" smtClean="0"/>
          </a:p>
        </p:txBody>
      </p:sp>
      <p:pic>
        <p:nvPicPr>
          <p:cNvPr id="5" name="Image 4" descr="maillot-jau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61488" y="0"/>
            <a:ext cx="682512" cy="9057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6838950" cy="638175"/>
          </a:xfrm>
        </p:spPr>
        <p:txBody>
          <a:bodyPr/>
          <a:lstStyle/>
          <a:p>
            <a:pPr>
              <a:defRPr/>
            </a:pPr>
            <a:r>
              <a:rPr lang="fr-FR" sz="3600" smtClean="0"/>
              <a:t>Fonctions agrégats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066800"/>
            <a:ext cx="7772400" cy="350520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fr-FR" sz="2800" dirty="0" smtClean="0"/>
              <a:t>Un nombre </a:t>
            </a:r>
            <a:r>
              <a:rPr lang="fr-FR" sz="2800" u="sng" dirty="0" smtClean="0"/>
              <a:t>très</a:t>
            </a:r>
            <a:r>
              <a:rPr lang="fr-FR" sz="2800" dirty="0" smtClean="0"/>
              <a:t> limité:</a:t>
            </a:r>
          </a:p>
          <a:p>
            <a:pPr lvl="1">
              <a:lnSpc>
                <a:spcPct val="80000"/>
              </a:lnSpc>
              <a:defRPr/>
            </a:pPr>
            <a:r>
              <a:rPr lang="fr-FR" sz="2400" dirty="0" smtClean="0"/>
              <a:t>COUNT, SUM, AVG, STDEV, VAR</a:t>
            </a:r>
            <a:r>
              <a:rPr lang="fr-FR" dirty="0" smtClean="0"/>
              <a:t>, </a:t>
            </a:r>
            <a:r>
              <a:rPr lang="fr-FR" sz="2400" dirty="0" smtClean="0"/>
              <a:t>MAX, MIN,</a:t>
            </a:r>
          </a:p>
          <a:p>
            <a:pPr marL="1085850" lvl="2">
              <a:lnSpc>
                <a:spcPct val="80000"/>
              </a:lnSpc>
              <a:defRPr/>
            </a:pPr>
            <a:r>
              <a:rPr lang="fr-FR" sz="2000" dirty="0" smtClean="0"/>
              <a:t>MIN, MAX s’applique aux Nuls ( à tort)</a:t>
            </a:r>
          </a:p>
          <a:p>
            <a:pPr marL="1085850" lvl="2">
              <a:lnSpc>
                <a:spcPct val="80000"/>
              </a:lnSpc>
              <a:defRPr/>
            </a:pPr>
            <a:r>
              <a:rPr lang="fr-FR" dirty="0" err="1" smtClean="0"/>
              <a:t>MsAccess</a:t>
            </a:r>
            <a:r>
              <a:rPr lang="fr-FR" dirty="0" smtClean="0"/>
              <a:t>:  First, Last, </a:t>
            </a:r>
            <a:r>
              <a:rPr lang="fr-FR" dirty="0" err="1" smtClean="0"/>
              <a:t>VarP</a:t>
            </a:r>
            <a:r>
              <a:rPr lang="fr-FR" dirty="0" smtClean="0"/>
              <a:t>, </a:t>
            </a:r>
            <a:r>
              <a:rPr lang="fr-FR" dirty="0" err="1" smtClean="0"/>
              <a:t>StDevP</a:t>
            </a:r>
            <a:endParaRPr lang="fr-FR" dirty="0" smtClean="0"/>
          </a:p>
          <a:p>
            <a:pPr marL="1428750" lvl="3">
              <a:lnSpc>
                <a:spcPct val="80000"/>
              </a:lnSpc>
              <a:defRPr/>
            </a:pPr>
            <a:r>
              <a:rPr lang="fr-FR" dirty="0" err="1" smtClean="0"/>
              <a:t>VarP</a:t>
            </a:r>
            <a:r>
              <a:rPr lang="fr-FR" dirty="0" smtClean="0"/>
              <a:t> et </a:t>
            </a:r>
            <a:r>
              <a:rPr lang="fr-FR" dirty="0" err="1" smtClean="0"/>
              <a:t>StDevP</a:t>
            </a:r>
            <a:r>
              <a:rPr lang="fr-FR" dirty="0" smtClean="0"/>
              <a:t> calcule sur la population, pendant que Var, </a:t>
            </a:r>
            <a:r>
              <a:rPr lang="fr-FR" dirty="0" err="1" smtClean="0"/>
              <a:t>StDev</a:t>
            </a:r>
            <a:r>
              <a:rPr lang="fr-FR" dirty="0" smtClean="0"/>
              <a:t> utilisent un échantillon </a:t>
            </a:r>
          </a:p>
          <a:p>
            <a:pPr marL="1428750" lvl="3">
              <a:lnSpc>
                <a:spcPct val="80000"/>
              </a:lnSpc>
              <a:defRPr/>
            </a:pPr>
            <a:r>
              <a:rPr lang="fr-FR" dirty="0" smtClean="0"/>
              <a:t>En pratique Var = n / (n-1) </a:t>
            </a:r>
            <a:r>
              <a:rPr lang="fr-FR" dirty="0" err="1" smtClean="0"/>
              <a:t>VarP</a:t>
            </a:r>
            <a:r>
              <a:rPr lang="fr-FR" dirty="0" smtClean="0"/>
              <a:t> </a:t>
            </a:r>
            <a:r>
              <a:rPr lang="fr-FR" dirty="0" err="1" smtClean="0"/>
              <a:t>etc</a:t>
            </a:r>
            <a:r>
              <a:rPr lang="fr-FR" dirty="0" smtClean="0"/>
              <a:t> </a:t>
            </a:r>
          </a:p>
          <a:p>
            <a:pPr marL="1085850" lvl="2">
              <a:lnSpc>
                <a:spcPct val="80000"/>
              </a:lnSpc>
              <a:defRPr/>
            </a:pPr>
            <a:r>
              <a:rPr lang="fr-FR" dirty="0" smtClean="0"/>
              <a:t>Par expressions de valeur on peut se créer d’autres agrégat (corrélation, covariance…)</a:t>
            </a:r>
          </a:p>
          <a:p>
            <a:pPr>
              <a:lnSpc>
                <a:spcPct val="80000"/>
              </a:lnSpc>
              <a:defRPr/>
            </a:pPr>
            <a:r>
              <a:rPr lang="fr-FR" sz="2400" dirty="0" smtClean="0"/>
              <a:t>A mettre dans  SELECT </a:t>
            </a:r>
          </a:p>
          <a:p>
            <a:pPr>
              <a:lnSpc>
                <a:spcPct val="80000"/>
              </a:lnSpc>
              <a:spcBef>
                <a:spcPct val="84000"/>
              </a:spcBef>
              <a:buFont typeface="Monotype Sorts" pitchFamily="2" charset="2"/>
              <a:buNone/>
              <a:defRPr/>
            </a:pPr>
            <a:r>
              <a:rPr lang="en-US" sz="2000" b="1" dirty="0" smtClean="0">
                <a:solidFill>
                  <a:schemeClr val="tx2"/>
                </a:solidFill>
              </a:rPr>
              <a:t>SELECT sum(</a:t>
            </a:r>
            <a:r>
              <a:rPr lang="en-US" sz="2000" b="1" dirty="0" err="1" smtClean="0">
                <a:solidFill>
                  <a:schemeClr val="tx2"/>
                </a:solidFill>
              </a:rPr>
              <a:t>P.Weight</a:t>
            </a:r>
            <a:r>
              <a:rPr lang="en-US" sz="2000" b="1" dirty="0" smtClean="0">
                <a:solidFill>
                  <a:schemeClr val="tx2"/>
                </a:solidFill>
              </a:rPr>
              <a:t>) AS </a:t>
            </a:r>
            <a:r>
              <a:rPr lang="en-US" sz="2000" b="1" dirty="0" err="1" smtClean="0">
                <a:solidFill>
                  <a:schemeClr val="tx2"/>
                </a:solidFill>
              </a:rPr>
              <a:t>PoidsCumule</a:t>
            </a:r>
            <a:r>
              <a:rPr lang="en-US" sz="2000" b="1" dirty="0" smtClean="0">
                <a:solidFill>
                  <a:schemeClr val="tx2"/>
                </a:solidFill>
              </a:rPr>
              <a:t/>
            </a:r>
            <a:br>
              <a:rPr lang="en-US" sz="2000" b="1" dirty="0" smtClean="0">
                <a:solidFill>
                  <a:schemeClr val="tx2"/>
                </a:solidFill>
              </a:rPr>
            </a:br>
            <a:r>
              <a:rPr lang="en-US" sz="2000" b="1" dirty="0" smtClean="0">
                <a:solidFill>
                  <a:schemeClr val="tx2"/>
                </a:solidFill>
              </a:rPr>
              <a:t>FROM P;</a:t>
            </a:r>
          </a:p>
          <a:p>
            <a:pPr>
              <a:lnSpc>
                <a:spcPct val="80000"/>
              </a:lnSpc>
              <a:buFont typeface="Monotype Sorts" pitchFamily="2" charset="2"/>
              <a:buNone/>
              <a:defRPr/>
            </a:pPr>
            <a:endParaRPr lang="en-US" sz="1600" dirty="0" smtClean="0"/>
          </a:p>
        </p:txBody>
      </p:sp>
      <p:sp>
        <p:nvSpPr>
          <p:cNvPr id="100356" name="Rectangle 4"/>
          <p:cNvSpPr>
            <a:spLocks noChangeArrowheads="1"/>
          </p:cNvSpPr>
          <p:nvPr/>
        </p:nvSpPr>
        <p:spPr bwMode="auto">
          <a:xfrm>
            <a:off x="3886200" y="5257800"/>
            <a:ext cx="1778000" cy="1016000"/>
          </a:xfrm>
          <a:prstGeom prst="rect">
            <a:avLst/>
          </a:prstGeom>
          <a:noFill/>
          <a:ln w="50799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84000"/>
              </a:spcBef>
            </a:pPr>
            <a:r>
              <a:rPr lang="en-US" sz="1600"/>
              <a:t>PoidsCumule</a:t>
            </a:r>
          </a:p>
          <a:p>
            <a:pPr algn="ctr">
              <a:spcBef>
                <a:spcPct val="84000"/>
              </a:spcBef>
            </a:pPr>
            <a:r>
              <a:rPr lang="en-US" sz="1600">
                <a:solidFill>
                  <a:schemeClr val="tx1"/>
                </a:solidFill>
              </a:rPr>
              <a:t>91</a:t>
            </a:r>
            <a:endParaRPr lang="fr-FR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0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0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0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0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build="p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38950" cy="638175"/>
          </a:xfrm>
        </p:spPr>
        <p:txBody>
          <a:bodyPr/>
          <a:lstStyle/>
          <a:p>
            <a:pPr>
              <a:defRPr/>
            </a:pPr>
            <a:r>
              <a:rPr lang="fr-FR" sz="3600" smtClean="0"/>
              <a:t>Fonctions agrégats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814388"/>
            <a:ext cx="7772400" cy="4495800"/>
          </a:xfrm>
        </p:spPr>
        <p:txBody>
          <a:bodyPr/>
          <a:lstStyle/>
          <a:p>
            <a:pPr>
              <a:lnSpc>
                <a:spcPct val="75000"/>
              </a:lnSpc>
              <a:spcBef>
                <a:spcPct val="106000"/>
              </a:spcBef>
              <a:defRPr/>
            </a:pPr>
            <a:r>
              <a:rPr lang="fr-FR" sz="2400" dirty="0" smtClean="0"/>
              <a:t>SELECT Count (*) FROM S WHERE… compte tous les </a:t>
            </a:r>
            <a:r>
              <a:rPr lang="fr-FR" sz="2400" dirty="0" err="1" smtClean="0"/>
              <a:t>tuples</a:t>
            </a:r>
            <a:endParaRPr lang="fr-FR" sz="2400" dirty="0" smtClean="0"/>
          </a:p>
          <a:p>
            <a:pPr>
              <a:lnSpc>
                <a:spcPct val="45000"/>
              </a:lnSpc>
              <a:spcBef>
                <a:spcPct val="106000"/>
              </a:spcBef>
              <a:defRPr/>
            </a:pPr>
            <a:r>
              <a:rPr lang="fr-FR" sz="2400" dirty="0" smtClean="0"/>
              <a:t>SELECT Count (CITY) FROM S ne compte pas de nuls</a:t>
            </a:r>
          </a:p>
          <a:p>
            <a:pPr lvl="1">
              <a:lnSpc>
                <a:spcPct val="75000"/>
              </a:lnSpc>
              <a:spcBef>
                <a:spcPct val="50000"/>
              </a:spcBef>
              <a:defRPr/>
            </a:pPr>
            <a:r>
              <a:rPr lang="fr-FR" sz="2000" dirty="0" smtClean="0"/>
              <a:t>mais compte les doubles </a:t>
            </a:r>
          </a:p>
          <a:p>
            <a:pPr>
              <a:lnSpc>
                <a:spcPct val="75000"/>
              </a:lnSpc>
              <a:spcBef>
                <a:spcPct val="50000"/>
              </a:spcBef>
              <a:defRPr/>
            </a:pPr>
            <a:r>
              <a:rPr lang="fr-FR" sz="2400" dirty="0" smtClean="0"/>
              <a:t>SELECT COUNT  (DISTINCT (CITY)) FROM S;</a:t>
            </a:r>
          </a:p>
          <a:p>
            <a:pPr lvl="1">
              <a:lnSpc>
                <a:spcPct val="75000"/>
              </a:lnSpc>
              <a:spcBef>
                <a:spcPct val="67000"/>
              </a:spcBef>
              <a:defRPr/>
            </a:pPr>
            <a:r>
              <a:rPr lang="fr-FR" sz="2000" b="1" dirty="0" smtClean="0">
                <a:solidFill>
                  <a:srgbClr val="00FF00"/>
                </a:solidFill>
              </a:rPr>
              <a:t>Possible avec SQL ANSI, mais pas </a:t>
            </a:r>
            <a:r>
              <a:rPr lang="fr-FR" sz="2000" b="1" dirty="0" err="1" smtClean="0">
                <a:solidFill>
                  <a:srgbClr val="00FF00"/>
                </a:solidFill>
              </a:rPr>
              <a:t>MsAccess</a:t>
            </a:r>
            <a:endParaRPr lang="fr-FR" sz="2000" b="1" dirty="0" smtClean="0">
              <a:solidFill>
                <a:srgbClr val="00FF00"/>
              </a:solidFill>
            </a:endParaRPr>
          </a:p>
          <a:p>
            <a:pPr lvl="2">
              <a:lnSpc>
                <a:spcPct val="75000"/>
              </a:lnSpc>
              <a:defRPr/>
            </a:pPr>
            <a:r>
              <a:rPr lang="fr-FR" sz="2000" dirty="0" smtClean="0">
                <a:solidFill>
                  <a:srgbClr val="00FF00"/>
                </a:solidFill>
              </a:rPr>
              <a:t>Pourquoi ? </a:t>
            </a:r>
          </a:p>
          <a:p>
            <a:pPr lvl="1">
              <a:lnSpc>
                <a:spcPct val="75000"/>
              </a:lnSpc>
              <a:buFontTx/>
              <a:buNone/>
              <a:defRPr/>
            </a:pPr>
            <a:r>
              <a:rPr lang="fr-FR" sz="1800" dirty="0" smtClean="0"/>
              <a:t>		</a:t>
            </a:r>
            <a:r>
              <a:rPr lang="fr-FR" sz="1800" b="1" dirty="0" smtClean="0">
                <a:solidFill>
                  <a:schemeClr val="hlink"/>
                </a:solidFill>
              </a:rPr>
              <a:t>-  Très bonne question à Microsoft</a:t>
            </a:r>
          </a:p>
          <a:p>
            <a:pPr lvl="1">
              <a:lnSpc>
                <a:spcPct val="75000"/>
              </a:lnSpc>
              <a:defRPr/>
            </a:pPr>
            <a:r>
              <a:rPr lang="fr-FR" sz="1800" b="1" dirty="0" smtClean="0">
                <a:solidFill>
                  <a:schemeClr val="tx2"/>
                </a:solidFill>
                <a:effectLst/>
              </a:rPr>
              <a:t>Possible dans SQL-Server ou DB2 ?</a:t>
            </a:r>
          </a:p>
          <a:p>
            <a:pPr lvl="1">
              <a:lnSpc>
                <a:spcPct val="75000"/>
              </a:lnSpc>
              <a:defRPr/>
            </a:pPr>
            <a:r>
              <a:rPr lang="fr-FR" sz="1800" b="1" dirty="0" smtClean="0">
                <a:solidFill>
                  <a:schemeClr val="tx2"/>
                </a:solidFill>
                <a:effectLst/>
              </a:rPr>
              <a:t>Formulable autrement avec </a:t>
            </a:r>
            <a:r>
              <a:rPr lang="fr-FR" sz="1800" b="1" dirty="0" err="1" smtClean="0">
                <a:solidFill>
                  <a:schemeClr val="tx2"/>
                </a:solidFill>
                <a:effectLst/>
              </a:rPr>
              <a:t>MsAccess</a:t>
            </a:r>
            <a:r>
              <a:rPr lang="fr-FR" sz="1800" b="1" dirty="0" smtClean="0">
                <a:solidFill>
                  <a:schemeClr val="tx2"/>
                </a:solidFill>
                <a:effectLst/>
              </a:rPr>
              <a:t> ?</a:t>
            </a:r>
            <a:endParaRPr lang="fr-FR" b="1" dirty="0" smtClean="0">
              <a:solidFill>
                <a:schemeClr val="tx2"/>
              </a:solidFill>
              <a:effectLst/>
            </a:endParaRPr>
          </a:p>
          <a:p>
            <a:pPr>
              <a:lnSpc>
                <a:spcPct val="75000"/>
              </a:lnSpc>
              <a:spcBef>
                <a:spcPct val="53000"/>
              </a:spcBef>
              <a:defRPr/>
            </a:pPr>
            <a:r>
              <a:rPr lang="fr-FR" sz="2400" dirty="0" smtClean="0"/>
              <a:t>On peut compter sur plusieurs champs, pourvus qu'ils ne soient pas tous nuls dans le </a:t>
            </a:r>
            <a:r>
              <a:rPr lang="fr-FR" sz="2400" dirty="0" err="1" smtClean="0"/>
              <a:t>tuple</a:t>
            </a:r>
            <a:r>
              <a:rPr lang="fr-FR" sz="2400" dirty="0" smtClean="0"/>
              <a:t> (</a:t>
            </a:r>
            <a:r>
              <a:rPr lang="fr-FR" sz="2400" dirty="0" err="1" smtClean="0"/>
              <a:t>MsAccess</a:t>
            </a:r>
            <a:r>
              <a:rPr lang="fr-FR" sz="2400" dirty="0" smtClean="0"/>
              <a:t>)</a:t>
            </a:r>
            <a:endParaRPr lang="fr-FR" dirty="0" smtClean="0"/>
          </a:p>
          <a:p>
            <a:pPr>
              <a:lnSpc>
                <a:spcPct val="75000"/>
              </a:lnSpc>
              <a:spcBef>
                <a:spcPct val="55000"/>
              </a:spcBef>
              <a:buFont typeface="Monotype Sorts" pitchFamily="2" charset="2"/>
              <a:buNone/>
              <a:defRPr/>
            </a:pPr>
            <a:r>
              <a:rPr lang="fr-FR" sz="2400" b="1" dirty="0" smtClean="0"/>
              <a:t>SELECT Count ("City &amp; </a:t>
            </a:r>
            <a:r>
              <a:rPr lang="fr-FR" sz="2400" b="1" dirty="0" err="1" smtClean="0"/>
              <a:t>Status</a:t>
            </a:r>
            <a:r>
              <a:rPr lang="fr-FR" sz="2400" b="1" dirty="0" smtClean="0"/>
              <a:t>")  FROM S;</a:t>
            </a:r>
          </a:p>
          <a:p>
            <a:pPr>
              <a:lnSpc>
                <a:spcPct val="75000"/>
              </a:lnSpc>
              <a:spcBef>
                <a:spcPct val="50000"/>
              </a:spcBef>
              <a:buSzPct val="150000"/>
              <a:buFont typeface="Wingdings" pitchFamily="2" charset="2"/>
              <a:buChar char="$"/>
              <a:defRPr/>
            </a:pPr>
            <a:r>
              <a:rPr lang="en-US" sz="2400" b="1" dirty="0" smtClean="0"/>
              <a:t> </a:t>
            </a:r>
            <a:r>
              <a:rPr lang="fr-FR" sz="2000" b="1" dirty="0" smtClean="0">
                <a:solidFill>
                  <a:srgbClr val="FAFD00"/>
                </a:solidFill>
              </a:rPr>
              <a:t>Compte les fournisseurs sans ville connue</a:t>
            </a:r>
          </a:p>
          <a:p>
            <a:pPr>
              <a:lnSpc>
                <a:spcPct val="75000"/>
              </a:lnSpc>
              <a:spcBef>
                <a:spcPct val="50000"/>
              </a:spcBef>
              <a:buSzPct val="150000"/>
              <a:buFont typeface="Wingdings" pitchFamily="2" charset="2"/>
              <a:buChar char="$"/>
              <a:defRPr/>
            </a:pPr>
            <a:r>
              <a:rPr lang="fr-FR" sz="2000" b="1" dirty="0" smtClean="0">
                <a:solidFill>
                  <a:srgbClr val="FAFD00"/>
                </a:solidFill>
              </a:rPr>
              <a:t> Compte le nombre de villes avec un fournisseur (</a:t>
            </a:r>
            <a:r>
              <a:rPr lang="fr-FR" sz="2000" b="1" dirty="0" err="1" smtClean="0">
                <a:solidFill>
                  <a:srgbClr val="FAFD00"/>
                </a:solidFill>
              </a:rPr>
              <a:t>MsAccess</a:t>
            </a:r>
            <a:r>
              <a:rPr lang="fr-FR" sz="2000" b="1" dirty="0" smtClean="0">
                <a:solidFill>
                  <a:srgbClr val="FAFD00"/>
                </a:solidFill>
              </a:rPr>
              <a:t>)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1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819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819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819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819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819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38950" cy="638175"/>
          </a:xfrm>
        </p:spPr>
        <p:txBody>
          <a:bodyPr/>
          <a:lstStyle/>
          <a:p>
            <a:pPr>
              <a:defRPr/>
            </a:pPr>
            <a:r>
              <a:rPr lang="fr-CH" sz="3600" smtClean="0"/>
              <a:t>Fonctions agrégats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143000"/>
            <a:ext cx="7772400" cy="1524000"/>
          </a:xfrm>
        </p:spPr>
        <p:txBody>
          <a:bodyPr/>
          <a:lstStyle/>
          <a:p>
            <a:pPr>
              <a:buFont typeface="Monotype Sorts" pitchFamily="2" charset="2"/>
              <a:buNone/>
              <a:defRPr/>
            </a:pPr>
            <a:r>
              <a:rPr lang="fr-FR" smtClean="0">
                <a:solidFill>
                  <a:schemeClr val="tx2"/>
                </a:solidFill>
              </a:rPr>
              <a:t>	</a:t>
            </a:r>
            <a:r>
              <a:rPr lang="fr-FR" sz="2400" smtClean="0">
                <a:solidFill>
                  <a:schemeClr val="tx2"/>
                </a:solidFill>
              </a:rPr>
              <a:t>SELECT Varp(SP.Qty) AS Varp, Var(SP.Qty) AS Var, StDev(SP.Qty) AS StDev, StDevp(SP.Qty) AS StDevp</a:t>
            </a:r>
            <a:br>
              <a:rPr lang="fr-FR" sz="2400" smtClean="0">
                <a:solidFill>
                  <a:schemeClr val="tx2"/>
                </a:solidFill>
              </a:rPr>
            </a:br>
            <a:r>
              <a:rPr lang="fr-FR" sz="2400" smtClean="0">
                <a:solidFill>
                  <a:schemeClr val="tx2"/>
                </a:solidFill>
              </a:rPr>
              <a:t>FROM SP;</a:t>
            </a:r>
            <a:endParaRPr lang="fr-FR" sz="2400" smtClean="0"/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685800" y="3200400"/>
            <a:ext cx="7543800" cy="1022350"/>
          </a:xfrm>
          <a:prstGeom prst="rect">
            <a:avLst/>
          </a:prstGeom>
          <a:solidFill>
            <a:schemeClr val="folHlink"/>
          </a:solidFill>
          <a:ln w="76200" cmpd="tri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solidFill>
                  <a:schemeClr val="tx2"/>
                </a:solidFill>
              </a:rPr>
              <a:t>Varp		Var		StDev		StDevp</a:t>
            </a:r>
          </a:p>
          <a:p>
            <a:endParaRPr lang="fr-FR" sz="2000">
              <a:solidFill>
                <a:schemeClr val="tx2"/>
              </a:solidFill>
            </a:endParaRPr>
          </a:p>
          <a:p>
            <a:r>
              <a:rPr lang="fr-FR" sz="1600" b="1">
                <a:solidFill>
                  <a:schemeClr val="tx2"/>
                </a:solidFill>
                <a:latin typeface="MS Sans Serif;Arial;Arial"/>
              </a:rPr>
              <a:t>15644.6280991736	17209.0909090909	131.183424673588	125.078487755383</a:t>
            </a:r>
            <a:endParaRPr lang="fr-FR" sz="20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random/>
    <p:sndAc>
      <p:stSnd>
        <p:snd r:embed="rId3" name="GLASS.WAV"/>
      </p:stSnd>
    </p:sndAc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38950" cy="1197764"/>
          </a:xfrm>
        </p:spPr>
        <p:txBody>
          <a:bodyPr/>
          <a:lstStyle/>
          <a:p>
            <a:pPr>
              <a:defRPr/>
            </a:pPr>
            <a:r>
              <a:rPr lang="fr-CH" sz="3600" dirty="0" smtClean="0"/>
              <a:t>Fonctions agrégats </a:t>
            </a:r>
            <a:br>
              <a:rPr lang="fr-CH" sz="3600" dirty="0" smtClean="0"/>
            </a:br>
            <a:r>
              <a:rPr lang="fr-CH" sz="3600" dirty="0" smtClean="0"/>
              <a:t>Expressions de Valeurs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6656" y="2524326"/>
            <a:ext cx="8180962" cy="1794755"/>
          </a:xfrm>
        </p:spPr>
        <p:txBody>
          <a:bodyPr/>
          <a:lstStyle/>
          <a:p>
            <a:pPr>
              <a:buNone/>
              <a:defRPr/>
            </a:pPr>
            <a:r>
              <a:rPr lang="fr-FR" dirty="0" smtClean="0">
                <a:solidFill>
                  <a:schemeClr val="tx2"/>
                </a:solidFill>
              </a:rPr>
              <a:t>	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SELECT </a:t>
            </a:r>
            <a:r>
              <a:rPr lang="en-US" sz="2000" dirty="0" err="1" smtClean="0">
                <a:solidFill>
                  <a:schemeClr val="tx2"/>
                </a:solidFill>
              </a:rPr>
              <a:t>Avg</a:t>
            </a:r>
            <a:r>
              <a:rPr lang="en-US" sz="2000" dirty="0" smtClean="0">
                <a:solidFill>
                  <a:schemeClr val="tx2"/>
                </a:solidFill>
              </a:rPr>
              <a:t>([qty]*[Weight])-</a:t>
            </a:r>
            <a:r>
              <a:rPr lang="en-US" sz="2000" dirty="0" err="1" smtClean="0">
                <a:solidFill>
                  <a:schemeClr val="tx2"/>
                </a:solidFill>
              </a:rPr>
              <a:t>Avg</a:t>
            </a:r>
            <a:r>
              <a:rPr lang="en-US" sz="2000" dirty="0" smtClean="0">
                <a:solidFill>
                  <a:schemeClr val="tx2"/>
                </a:solidFill>
              </a:rPr>
              <a:t>([qty])*</a:t>
            </a:r>
            <a:r>
              <a:rPr lang="en-US" sz="2000" dirty="0" err="1" smtClean="0">
                <a:solidFill>
                  <a:schemeClr val="tx2"/>
                </a:solidFill>
              </a:rPr>
              <a:t>Avg</a:t>
            </a:r>
            <a:r>
              <a:rPr lang="en-US" sz="2000" dirty="0" smtClean="0">
                <a:solidFill>
                  <a:schemeClr val="tx2"/>
                </a:solidFill>
              </a:rPr>
              <a:t>([Weight]) AS </a:t>
            </a:r>
            <a:r>
              <a:rPr lang="en-US" sz="2000" dirty="0" err="1" smtClean="0">
                <a:solidFill>
                  <a:schemeClr val="tx2"/>
                </a:solidFill>
              </a:rPr>
              <a:t>Cov</a:t>
            </a:r>
            <a:r>
              <a:rPr lang="en-US" sz="2000" dirty="0" smtClean="0">
                <a:solidFill>
                  <a:schemeClr val="tx2"/>
                </a:solidFill>
              </a:rPr>
              <a:t>, sp.[s#]</a:t>
            </a:r>
          </a:p>
          <a:p>
            <a:pPr>
              <a:buNone/>
              <a:defRPr/>
            </a:pPr>
            <a:r>
              <a:rPr lang="en-US" sz="2000" dirty="0" smtClean="0">
                <a:solidFill>
                  <a:schemeClr val="tx2"/>
                </a:solidFill>
              </a:rPr>
              <a:t>		FROM P INNER JOIN sp ON P.[P#]=sp.[p#]</a:t>
            </a:r>
          </a:p>
          <a:p>
            <a:pPr>
              <a:buNone/>
              <a:defRPr/>
            </a:pPr>
            <a:r>
              <a:rPr lang="en-US" sz="2000" dirty="0" smtClean="0">
                <a:solidFill>
                  <a:schemeClr val="tx2"/>
                </a:solidFill>
              </a:rPr>
              <a:t>	GROUP BY sp.[s#];</a:t>
            </a:r>
            <a:endParaRPr lang="fr-FR" sz="2000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99872" y="1509407"/>
            <a:ext cx="8180962" cy="2213043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Monotype Sorts" pitchFamily="2" charset="2"/>
              <a:buNone/>
              <a:tabLst/>
              <a:defRPr/>
            </a:pP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fr-FR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96111" y="1473740"/>
            <a:ext cx="8180962" cy="1162456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q"/>
              <a:tabLst/>
              <a:defRPr/>
            </a:pPr>
            <a:r>
              <a:rPr kumimoji="0" lang="fr-FR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	On</a:t>
            </a:r>
            <a:r>
              <a:rPr kumimoji="0" lang="fr-FR" sz="32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peut composer les agrégats </a:t>
            </a:r>
            <a:r>
              <a:rPr kumimoji="0" lang="fr-FR" sz="3200" b="0" i="0" u="none" strike="noStrike" kern="0" cap="none" spc="0" normalizeH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pour  définir des </a:t>
            </a:r>
            <a:r>
              <a:rPr kumimoji="0" lang="fr-FR" sz="3200" b="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nouveaux</a:t>
            </a:r>
            <a:endParaRPr kumimoji="0" lang="fr-FR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2059021" y="4328810"/>
          <a:ext cx="4156954" cy="2334639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2078477"/>
                <a:gridCol w="2078477"/>
              </a:tblGrid>
              <a:tr h="552329">
                <a:tc gridSpan="2">
                  <a:txBody>
                    <a:bodyPr/>
                    <a:lstStyle/>
                    <a:p>
                      <a:pPr algn="ctr"/>
                      <a:r>
                        <a:rPr lang="fr-FR" sz="1600" b="1" dirty="0" smtClean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Covariance</a:t>
                      </a:r>
                      <a:endParaRPr lang="fr-FR" sz="1600" b="1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56462">
                <a:tc>
                  <a:txBody>
                    <a:bodyPr/>
                    <a:lstStyle/>
                    <a:p>
                      <a:pPr algn="ctr"/>
                      <a:r>
                        <a:rPr lang="fr-FR" sz="1600" b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Cov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s#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56462">
                <a:tc>
                  <a:txBody>
                    <a:bodyPr/>
                    <a:lstStyle/>
                    <a:p>
                      <a:pPr algn="ctr"/>
                      <a:r>
                        <a:rPr lang="fr-FR" sz="1600" b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-236,111111111111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56462">
                <a:tc>
                  <a:txBody>
                    <a:bodyPr/>
                    <a:lstStyle/>
                    <a:p>
                      <a:pPr algn="ctr"/>
                      <a:r>
                        <a:rPr lang="fr-FR" sz="1600" b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s2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56462">
                <a:tc>
                  <a:txBody>
                    <a:bodyPr/>
                    <a:lstStyle/>
                    <a:p>
                      <a:pPr algn="ctr"/>
                      <a:r>
                        <a:rPr lang="fr-FR" sz="1600" b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56462">
                <a:tc>
                  <a:txBody>
                    <a:bodyPr/>
                    <a:lstStyle/>
                    <a:p>
                      <a:pPr algn="ctr"/>
                      <a:r>
                        <a:rPr lang="fr-FR" sz="1600" b="1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237,5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random/>
    <p:sndAc>
      <p:stSnd>
        <p:snd r:embed="rId3" name="GLASS.WAV"/>
      </p:stSnd>
    </p:sndAc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671513"/>
            <a:ext cx="6838950" cy="638175"/>
          </a:xfrm>
        </p:spPr>
        <p:txBody>
          <a:bodyPr/>
          <a:lstStyle/>
          <a:p>
            <a:pPr>
              <a:defRPr/>
            </a:pPr>
            <a:r>
              <a:rPr lang="fr-FR" sz="3600" dirty="0" smtClean="0"/>
              <a:t>GROUP BY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fr-FR" sz="2800" smtClean="0"/>
              <a:t>Permet d'appliquer les fonctions agrégats aux sous-tables, dites </a:t>
            </a:r>
            <a:r>
              <a:rPr lang="fr-FR" sz="2800" smtClean="0">
                <a:solidFill>
                  <a:srgbClr val="00FF00"/>
                </a:solidFill>
              </a:rPr>
              <a:t>groupes</a:t>
            </a:r>
            <a:r>
              <a:rPr lang="fr-FR" sz="2800" smtClean="0"/>
              <a:t>, définies par l'égalité de certains attributs</a:t>
            </a:r>
          </a:p>
          <a:p>
            <a:pPr>
              <a:lnSpc>
                <a:spcPct val="90000"/>
              </a:lnSpc>
              <a:defRPr/>
            </a:pPr>
            <a:r>
              <a:rPr lang="fr-FR" sz="2800" smtClean="0"/>
              <a:t>Inexistant dans SQL originel (et  le modèle relationnel)</a:t>
            </a:r>
          </a:p>
          <a:p>
            <a:pPr>
              <a:lnSpc>
                <a:spcPct val="90000"/>
              </a:lnSpc>
              <a:defRPr/>
            </a:pPr>
            <a:r>
              <a:rPr lang="fr-FR" sz="2800" smtClean="0"/>
              <a:t>Est populaire mais redondante	</a:t>
            </a:r>
          </a:p>
          <a:p>
            <a:pPr lvl="1">
              <a:lnSpc>
                <a:spcPct val="90000"/>
              </a:lnSpc>
              <a:defRPr/>
            </a:pPr>
            <a:r>
              <a:rPr lang="fr-FR" sz="2400" smtClean="0"/>
              <a:t>ce qui est peu connu (voir le cours sur les Subtilités de SQL)</a:t>
            </a:r>
          </a:p>
          <a:p>
            <a:pPr>
              <a:lnSpc>
                <a:spcPct val="90000"/>
              </a:lnSpc>
              <a:defRPr/>
            </a:pPr>
            <a:r>
              <a:rPr lang="fr-FR" sz="2800" smtClean="0"/>
              <a:t>A été introduite par Peter Gray d'Univ. d'Aberdeen (je crois).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2525" y="976313"/>
            <a:ext cx="6838950" cy="638175"/>
          </a:xfrm>
        </p:spPr>
        <p:txBody>
          <a:bodyPr/>
          <a:lstStyle/>
          <a:p>
            <a:pPr>
              <a:defRPr/>
            </a:pPr>
            <a:r>
              <a:rPr lang="en-US" sz="3600" dirty="0" smtClean="0"/>
              <a:t>GROUP BY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411000"/>
              </a:spcBef>
              <a:buFont typeface="Monotype Sorts" pitchFamily="2" charset="2"/>
              <a:buNone/>
              <a:defRPr/>
            </a:pPr>
            <a:r>
              <a:rPr lang="en-US" sz="2400" dirty="0" smtClean="0"/>
              <a:t>SELECT  </a:t>
            </a:r>
            <a:r>
              <a:rPr lang="en-US" sz="2400" dirty="0" smtClean="0">
                <a:solidFill>
                  <a:schemeClr val="tx2"/>
                </a:solidFill>
              </a:rPr>
              <a:t>top 50 percent</a:t>
            </a:r>
            <a:r>
              <a:rPr lang="en-US" sz="2400" dirty="0" smtClean="0"/>
              <a:t> [p#], sum (qty) as [tot-qty] from sp </a:t>
            </a:r>
            <a:br>
              <a:rPr lang="en-US" sz="2400" dirty="0" smtClean="0"/>
            </a:br>
            <a:r>
              <a:rPr lang="en-US" sz="2400" dirty="0" smtClean="0">
                <a:solidFill>
                  <a:srgbClr val="00FF00"/>
                </a:solidFill>
              </a:rPr>
              <a:t>GROUP BY [p#]</a:t>
            </a:r>
            <a:br>
              <a:rPr lang="en-US" sz="2400" dirty="0" smtClean="0">
                <a:solidFill>
                  <a:srgbClr val="00FF00"/>
                </a:solidFill>
              </a:rPr>
            </a:br>
            <a:r>
              <a:rPr lang="en-US" sz="2400" dirty="0" smtClean="0"/>
              <a:t>Order by </a:t>
            </a:r>
            <a:r>
              <a:rPr lang="en-US" sz="2400" dirty="0" smtClean="0">
                <a:solidFill>
                  <a:schemeClr val="tx2"/>
                </a:solidFill>
              </a:rPr>
              <a:t>sum (qty)</a:t>
            </a:r>
            <a:r>
              <a:rPr lang="en-US" sz="2400" dirty="0" smtClean="0"/>
              <a:t> </a:t>
            </a:r>
            <a:r>
              <a:rPr lang="en-US" sz="2400" dirty="0" err="1" smtClean="0"/>
              <a:t>desc</a:t>
            </a:r>
            <a:r>
              <a:rPr lang="en-US" sz="2400" dirty="0" smtClean="0"/>
              <a:t>;</a:t>
            </a:r>
          </a:p>
          <a:p>
            <a:pPr>
              <a:spcBef>
                <a:spcPct val="133000"/>
              </a:spcBef>
              <a:buFont typeface="Monotype Sorts" pitchFamily="2" charset="2"/>
              <a:buNone/>
              <a:defRPr/>
            </a:pPr>
            <a:r>
              <a:rPr lang="en-US" sz="2400" b="1" dirty="0" smtClean="0">
                <a:solidFill>
                  <a:srgbClr val="00FF00"/>
                </a:solidFill>
              </a:rPr>
              <a:t>p#		tot-qty</a:t>
            </a:r>
            <a:endParaRPr lang="en-US" sz="2400" dirty="0" smtClean="0"/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dirty="0" smtClean="0"/>
              <a:t>p2		1000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dirty="0" smtClean="0"/>
              <a:t>p1		600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dirty="0" smtClean="0"/>
              <a:t>p5		500</a:t>
            </a:r>
          </a:p>
          <a:p>
            <a:pPr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400" dirty="0" smtClean="0"/>
              <a:t>p4		500</a:t>
            </a:r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auto">
          <a:xfrm>
            <a:off x="571500" y="3695700"/>
            <a:ext cx="2209800" cy="2133600"/>
          </a:xfrm>
          <a:prstGeom prst="rect">
            <a:avLst/>
          </a:prstGeom>
          <a:noFill/>
          <a:ln w="76199">
            <a:solidFill>
              <a:schemeClr val="accent2"/>
            </a:solidFill>
            <a:prstDash val="lgDash"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22630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4529" y="2938580"/>
            <a:ext cx="3311492" cy="2910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ZoneTexte 5"/>
          <p:cNvSpPr txBox="1"/>
          <p:nvPr/>
        </p:nvSpPr>
        <p:spPr>
          <a:xfrm>
            <a:off x="4528868" y="6027003"/>
            <a:ext cx="388188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002060"/>
                </a:solidFill>
              </a:rPr>
              <a:t>MsAccess</a:t>
            </a:r>
            <a:r>
              <a:rPr lang="fr-FR" dirty="0" smtClean="0">
                <a:solidFill>
                  <a:srgbClr val="002060"/>
                </a:solidFill>
              </a:rPr>
              <a:t>: Affichage Mode Graphique par défaut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6027003"/>
            <a:ext cx="388188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002060"/>
                </a:solidFill>
              </a:rPr>
              <a:t>MsAccess</a:t>
            </a:r>
            <a:r>
              <a:rPr lang="fr-FR" dirty="0" smtClean="0">
                <a:solidFill>
                  <a:srgbClr val="002060"/>
                </a:solidFill>
              </a:rPr>
              <a:t>: Affichage Mode Feuille de Données </a:t>
            </a:r>
            <a:endParaRPr lang="fr-FR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2" dur="500"/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 autoUpdateAnimBg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70193" y="0"/>
            <a:ext cx="6838950" cy="1065212"/>
          </a:xfrm>
        </p:spPr>
        <p:txBody>
          <a:bodyPr/>
          <a:lstStyle/>
          <a:p>
            <a:pPr>
              <a:defRPr/>
            </a:pPr>
            <a:r>
              <a:rPr lang="en-US" sz="3600" smtClean="0"/>
              <a:t>GROUP BY</a:t>
            </a:r>
            <a:br>
              <a:rPr lang="en-US" sz="3600" smtClean="0"/>
            </a:br>
            <a:r>
              <a:rPr lang="fr-FR" sz="2800" smtClean="0"/>
              <a:t>attributs</a:t>
            </a:r>
            <a:r>
              <a:rPr lang="en-US" sz="2800" smtClean="0"/>
              <a:t> multiples</a:t>
            </a: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2763" y="1351578"/>
            <a:ext cx="7849572" cy="442979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r>
              <a:rPr lang="fr-FR" sz="2800" dirty="0" smtClean="0"/>
              <a:t>Tous les attributs sélectionnés non-agrégés forment le GROUP BY</a:t>
            </a:r>
          </a:p>
          <a:p>
            <a:pPr>
              <a:lnSpc>
                <a:spcPct val="70000"/>
              </a:lnSpc>
              <a:defRPr/>
            </a:pPr>
            <a:r>
              <a:rPr lang="fr-FR" sz="2800" dirty="0" smtClean="0"/>
              <a:t>Propriété  automatique sous QBE </a:t>
            </a:r>
            <a:r>
              <a:rPr lang="fr-FR" sz="2800" dirty="0" err="1" smtClean="0"/>
              <a:t>MsAccess</a:t>
            </a:r>
            <a:r>
              <a:rPr lang="fr-FR" sz="2800" dirty="0" smtClean="0"/>
              <a:t>  </a:t>
            </a:r>
          </a:p>
          <a:p>
            <a:pPr>
              <a:lnSpc>
                <a:spcPct val="70000"/>
              </a:lnSpc>
              <a:defRPr/>
            </a:pPr>
            <a:r>
              <a:rPr lang="fr-FR" sz="2800" dirty="0" smtClean="0"/>
              <a:t>Oubli </a:t>
            </a:r>
            <a:r>
              <a:rPr lang="fr-FR" sz="2800" dirty="0"/>
              <a:t>fréquent sous </a:t>
            </a:r>
            <a:r>
              <a:rPr lang="fr-FR" sz="2800" dirty="0" smtClean="0"/>
              <a:t>SQL utilisé directement</a:t>
            </a:r>
            <a:endParaRPr lang="fr-FR" sz="2800" dirty="0"/>
          </a:p>
          <a:p>
            <a:pPr marL="0" indent="0">
              <a:lnSpc>
                <a:spcPct val="70000"/>
              </a:lnSpc>
              <a:buNone/>
              <a:defRPr/>
            </a:pPr>
            <a:endParaRPr lang="fr-FR" sz="2400" dirty="0" smtClean="0"/>
          </a:p>
          <a:p>
            <a:pPr>
              <a:lnSpc>
                <a:spcPct val="70000"/>
              </a:lnSpc>
              <a:buFont typeface="Monotype Sorts" pitchFamily="2" charset="2"/>
              <a:buNone/>
              <a:defRPr/>
            </a:pPr>
            <a:r>
              <a:rPr lang="en-US" sz="2400" dirty="0" smtClean="0"/>
              <a:t>SELECT </a:t>
            </a:r>
            <a:r>
              <a:rPr lang="en-US" sz="2400" dirty="0" err="1" smtClean="0"/>
              <a:t>S.SName</a:t>
            </a:r>
            <a:r>
              <a:rPr lang="en-US" sz="2400" dirty="0" smtClean="0"/>
              <a:t>, Sum(</a:t>
            </a:r>
            <a:r>
              <a:rPr lang="en-US" sz="2400" dirty="0" err="1" smtClean="0"/>
              <a:t>SP.Qty</a:t>
            </a:r>
            <a:r>
              <a:rPr lang="en-US" sz="2400" dirty="0" smtClean="0"/>
              <a:t>) as Somme, S.[S#]</a:t>
            </a:r>
          </a:p>
          <a:p>
            <a:pPr>
              <a:lnSpc>
                <a:spcPct val="70000"/>
              </a:lnSpc>
              <a:buFont typeface="Monotype Sorts" pitchFamily="2" charset="2"/>
              <a:buNone/>
              <a:defRPr/>
            </a:pPr>
            <a:r>
              <a:rPr lang="en-US" sz="2400" dirty="0" smtClean="0"/>
              <a:t>FROM S INNER JOIN SP ON S.[S#] = SP.[S#]</a:t>
            </a:r>
          </a:p>
          <a:p>
            <a:pPr>
              <a:lnSpc>
                <a:spcPct val="70000"/>
              </a:lnSpc>
              <a:buFont typeface="Monotype Sorts" pitchFamily="2" charset="2"/>
              <a:buNone/>
              <a:defRPr/>
            </a:pPr>
            <a:r>
              <a:rPr lang="en-US" sz="2400" dirty="0" smtClean="0"/>
              <a:t>WHERE  </a:t>
            </a:r>
            <a:r>
              <a:rPr lang="en-US" sz="2400" dirty="0" err="1" smtClean="0"/>
              <a:t>SP.Qty</a:t>
            </a:r>
            <a:r>
              <a:rPr lang="en-US" sz="2400" dirty="0" smtClean="0"/>
              <a:t>  &gt; 100</a:t>
            </a:r>
          </a:p>
          <a:p>
            <a:pPr>
              <a:lnSpc>
                <a:spcPct val="70000"/>
              </a:lnSpc>
              <a:buFont typeface="Monotype Sorts" pitchFamily="2" charset="2"/>
              <a:buNone/>
              <a:defRPr/>
            </a:pPr>
            <a:r>
              <a:rPr lang="en-US" sz="2400" dirty="0" smtClean="0"/>
              <a:t>GROUP BY </a:t>
            </a:r>
            <a:r>
              <a:rPr lang="en-US" sz="2400" dirty="0" err="1" smtClean="0">
                <a:solidFill>
                  <a:srgbClr val="FAFD00"/>
                </a:solidFill>
              </a:rPr>
              <a:t>S.SName</a:t>
            </a:r>
            <a:r>
              <a:rPr lang="en-US" sz="2400" dirty="0" smtClean="0">
                <a:solidFill>
                  <a:srgbClr val="FAFD00"/>
                </a:solidFill>
              </a:rPr>
              <a:t>, </a:t>
            </a:r>
            <a:r>
              <a:rPr lang="en-US" sz="2400" dirty="0" smtClean="0"/>
              <a:t>S.[S#] </a:t>
            </a:r>
          </a:p>
          <a:p>
            <a:pPr>
              <a:lnSpc>
                <a:spcPct val="70000"/>
              </a:lnSpc>
              <a:buFont typeface="Monotype Sorts" pitchFamily="2" charset="2"/>
              <a:buNone/>
              <a:defRPr/>
            </a:pPr>
            <a:endParaRPr lang="fr-FR" sz="2400" dirty="0" smtClean="0">
              <a:solidFill>
                <a:srgbClr val="FAFD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70000"/>
              </a:lnSpc>
              <a:buFont typeface="Monotype Sorts" pitchFamily="2" charset="2"/>
              <a:buNone/>
              <a:defRPr/>
            </a:pPr>
            <a:r>
              <a:rPr lang="fr-FR" sz="2000" b="1" dirty="0" err="1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Sname</a:t>
            </a:r>
            <a:r>
              <a:rPr lang="fr-FR" sz="2000" b="1" dirty="0" smtClean="0"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		Somme	S#</a:t>
            </a:r>
          </a:p>
          <a:p>
            <a:pPr>
              <a:lnSpc>
                <a:spcPct val="70000"/>
              </a:lnSpc>
              <a:spcBef>
                <a:spcPct val="40000"/>
              </a:spcBef>
              <a:buFont typeface="Monotype Sorts" pitchFamily="2" charset="2"/>
              <a:buNone/>
              <a:defRPr/>
            </a:pPr>
            <a:r>
              <a:rPr lang="fr-FR" sz="2000" b="1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Clark		900		s4 </a:t>
            </a:r>
          </a:p>
          <a:p>
            <a:pPr>
              <a:lnSpc>
                <a:spcPct val="70000"/>
              </a:lnSpc>
              <a:buFont typeface="Monotype Sorts" pitchFamily="2" charset="2"/>
              <a:buNone/>
              <a:defRPr/>
            </a:pPr>
            <a:r>
              <a:rPr lang="fr-FR" sz="2000" b="1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Jones		700		s2	</a:t>
            </a:r>
          </a:p>
          <a:p>
            <a:pPr>
              <a:lnSpc>
                <a:spcPct val="70000"/>
              </a:lnSpc>
              <a:buFont typeface="Monotype Sorts" pitchFamily="2" charset="2"/>
              <a:buNone/>
              <a:defRPr/>
            </a:pPr>
            <a:r>
              <a:rPr lang="fr-FR" sz="2000" b="1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Jones		200		s3	</a:t>
            </a:r>
          </a:p>
          <a:p>
            <a:pPr>
              <a:lnSpc>
                <a:spcPct val="70000"/>
              </a:lnSpc>
              <a:buFont typeface="Monotype Sorts" pitchFamily="2" charset="2"/>
              <a:buNone/>
              <a:defRPr/>
            </a:pPr>
            <a:r>
              <a:rPr lang="fr-FR" sz="2000" b="1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Smith		1100		s1</a:t>
            </a:r>
            <a:endParaRPr lang="en-US" sz="2000" b="1" dirty="0" smtClean="0"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228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228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2" dur="500"/>
                                        <p:tgtEl>
                                          <p:spTgt spid="228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7" dur="500"/>
                                        <p:tgtEl>
                                          <p:spTgt spid="228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2" dur="500"/>
                                        <p:tgtEl>
                                          <p:spTgt spid="228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7" dur="500"/>
                                        <p:tgtEl>
                                          <p:spTgt spid="228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2" dur="500"/>
                                        <p:tgtEl>
                                          <p:spTgt spid="2283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7" dur="500"/>
                                        <p:tgtEl>
                                          <p:spTgt spid="2283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62" dur="500"/>
                                        <p:tgtEl>
                                          <p:spTgt spid="22835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build="p" autoUpdateAnimBg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6838950" cy="638175"/>
          </a:xfrm>
        </p:spPr>
        <p:txBody>
          <a:bodyPr/>
          <a:lstStyle/>
          <a:p>
            <a:pPr>
              <a:defRPr/>
            </a:pPr>
            <a:r>
              <a:rPr lang="en-US" sz="3600" dirty="0" smtClean="0"/>
              <a:t>HAVING</a:t>
            </a:r>
          </a:p>
        </p:txBody>
      </p:sp>
      <p:sp useBgFill="1">
        <p:nvSpPr>
          <p:cNvPr id="84995" name="Rectangle 3"/>
          <p:cNvSpPr>
            <a:spLocks noChangeArrowheads="1"/>
          </p:cNvSpPr>
          <p:nvPr/>
        </p:nvSpPr>
        <p:spPr bwMode="auto">
          <a:xfrm>
            <a:off x="4954571" y="4458877"/>
            <a:ext cx="2197100" cy="1984997"/>
          </a:xfrm>
          <a:prstGeom prst="rect">
            <a:avLst/>
          </a:prstGeom>
          <a:ln w="12699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tx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28650" y="954088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fr-FR" sz="2800" dirty="0" smtClean="0"/>
              <a:t>Permet de spécifier les prédicats sur les groupes de GROUP BY </a:t>
            </a:r>
          </a:p>
          <a:p>
            <a:pPr lvl="1">
              <a:lnSpc>
                <a:spcPct val="90000"/>
              </a:lnSpc>
              <a:defRPr/>
            </a:pPr>
            <a:r>
              <a:rPr lang="fr-FR" sz="2400" dirty="0" smtClean="0"/>
              <a:t>et sur les attributs non agrégés, </a:t>
            </a:r>
          </a:p>
          <a:p>
            <a:pPr lvl="2">
              <a:spcAft>
                <a:spcPts val="1200"/>
              </a:spcAft>
              <a:defRPr/>
            </a:pPr>
            <a:r>
              <a:rPr lang="fr-FR" sz="2000" dirty="0" smtClean="0"/>
              <a:t>double emploi avec WHERE</a:t>
            </a:r>
          </a:p>
          <a:p>
            <a:pPr>
              <a:lnSpc>
                <a:spcPts val="1000"/>
              </a:lnSpc>
              <a:spcBef>
                <a:spcPct val="37000"/>
              </a:spcBef>
              <a:buNone/>
              <a:defRPr/>
            </a:pPr>
            <a:r>
              <a:rPr lang="en-US" sz="2000" b="1" dirty="0" smtClean="0"/>
              <a:t>	</a:t>
            </a:r>
            <a:r>
              <a:rPr lang="en-US" sz="2400" b="1" dirty="0" smtClean="0"/>
              <a:t>SELECT SP.[p#], sum(qty) as [tot-qty]</a:t>
            </a:r>
          </a:p>
          <a:p>
            <a:pPr>
              <a:lnSpc>
                <a:spcPts val="1000"/>
              </a:lnSpc>
              <a:spcBef>
                <a:spcPct val="37000"/>
              </a:spcBef>
              <a:buNone/>
              <a:defRPr/>
            </a:pPr>
            <a:r>
              <a:rPr lang="en-US" sz="2400" b="1" dirty="0" smtClean="0"/>
              <a:t>	FROM SP</a:t>
            </a:r>
          </a:p>
          <a:p>
            <a:pPr>
              <a:lnSpc>
                <a:spcPts val="1000"/>
              </a:lnSpc>
              <a:spcBef>
                <a:spcPct val="37000"/>
              </a:spcBef>
              <a:buNone/>
              <a:defRPr/>
            </a:pPr>
            <a:r>
              <a:rPr lang="en-US" sz="2400" b="1" dirty="0" smtClean="0"/>
              <a:t>	</a:t>
            </a:r>
            <a:r>
              <a:rPr lang="en-US" sz="2400" b="1" dirty="0" smtClean="0">
                <a:solidFill>
                  <a:srgbClr val="00CCFF"/>
                </a:solidFill>
              </a:rPr>
              <a:t>WHERE</a:t>
            </a:r>
            <a:r>
              <a:rPr lang="en-US" sz="2400" b="1" dirty="0" smtClean="0"/>
              <a:t> (((SP.qty)&gt;50))</a:t>
            </a:r>
          </a:p>
          <a:p>
            <a:pPr>
              <a:lnSpc>
                <a:spcPts val="1000"/>
              </a:lnSpc>
              <a:spcBef>
                <a:spcPct val="37000"/>
              </a:spcBef>
              <a:buNone/>
              <a:defRPr/>
            </a:pPr>
            <a:r>
              <a:rPr lang="en-US" sz="2400" b="1" dirty="0" smtClean="0"/>
              <a:t>	GROUP BY SP.[p#]</a:t>
            </a:r>
          </a:p>
          <a:p>
            <a:pPr>
              <a:lnSpc>
                <a:spcPts val="1000"/>
              </a:lnSpc>
              <a:spcBef>
                <a:spcPct val="37000"/>
              </a:spcBef>
              <a:buNone/>
              <a:defRPr/>
            </a:pPr>
            <a:r>
              <a:rPr lang="en-US" sz="2400" b="1" dirty="0" smtClean="0"/>
              <a:t>	</a:t>
            </a:r>
            <a:r>
              <a:rPr lang="en-US" sz="2400" b="1" dirty="0" smtClean="0">
                <a:solidFill>
                  <a:srgbClr val="FFFF00"/>
                </a:solidFill>
              </a:rPr>
              <a:t>HAVING</a:t>
            </a:r>
            <a:r>
              <a:rPr lang="en-US" sz="2400" b="1" dirty="0" smtClean="0"/>
              <a:t> ((sum(SP.qty)&gt;200))</a:t>
            </a:r>
          </a:p>
          <a:p>
            <a:pPr>
              <a:lnSpc>
                <a:spcPts val="1000"/>
              </a:lnSpc>
              <a:spcBef>
                <a:spcPct val="37000"/>
              </a:spcBef>
              <a:buNone/>
              <a:defRPr/>
            </a:pPr>
            <a:r>
              <a:rPr lang="en-US" sz="2400" b="1" dirty="0" smtClean="0"/>
              <a:t>	order by sum(SP.qty) </a:t>
            </a:r>
            <a:r>
              <a:rPr lang="en-US" sz="2400" b="1" dirty="0" err="1" smtClean="0"/>
              <a:t>desc</a:t>
            </a:r>
            <a:r>
              <a:rPr lang="en-US" sz="2400" b="1" dirty="0" smtClean="0"/>
              <a:t> ;</a:t>
            </a:r>
          </a:p>
          <a:p>
            <a:pPr>
              <a:lnSpc>
                <a:spcPct val="95000"/>
              </a:lnSpc>
              <a:spcBef>
                <a:spcPct val="93000"/>
              </a:spcBef>
              <a:buFont typeface="Monotype Sorts" pitchFamily="2" charset="2"/>
              <a:buNone/>
              <a:defRPr/>
            </a:pPr>
            <a:r>
              <a:rPr lang="en-US" sz="2000" b="1" dirty="0" smtClean="0">
                <a:solidFill>
                  <a:schemeClr val="accent2"/>
                </a:solidFill>
              </a:rPr>
              <a:t>						p#	tot-qty</a:t>
            </a:r>
            <a:endParaRPr lang="en-US" sz="2000" dirty="0" smtClean="0"/>
          </a:p>
          <a:p>
            <a:pPr>
              <a:lnSpc>
                <a:spcPct val="95000"/>
              </a:lnSpc>
              <a:spcBef>
                <a:spcPct val="29000"/>
              </a:spcBef>
              <a:buFont typeface="Monotype Sorts" pitchFamily="2" charset="2"/>
              <a:buNone/>
              <a:defRPr/>
            </a:pPr>
            <a:r>
              <a:rPr lang="en-US" sz="2000" dirty="0" smtClean="0">
                <a:solidFill>
                  <a:schemeClr val="tx2"/>
                </a:solidFill>
              </a:rPr>
              <a:t>						p2	1000</a:t>
            </a:r>
          </a:p>
          <a:p>
            <a:pPr>
              <a:lnSpc>
                <a:spcPct val="95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dirty="0" smtClean="0">
                <a:solidFill>
                  <a:schemeClr val="tx2"/>
                </a:solidFill>
              </a:rPr>
              <a:t>						p1	600</a:t>
            </a:r>
          </a:p>
          <a:p>
            <a:pPr>
              <a:lnSpc>
                <a:spcPct val="95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dirty="0" smtClean="0">
                <a:solidFill>
                  <a:schemeClr val="tx2"/>
                </a:solidFill>
              </a:rPr>
              <a:t>						p5	500</a:t>
            </a:r>
          </a:p>
          <a:p>
            <a:pPr>
              <a:lnSpc>
                <a:spcPct val="95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dirty="0" smtClean="0">
                <a:solidFill>
                  <a:schemeClr val="tx2"/>
                </a:solidFill>
              </a:rPr>
              <a:t>						p4	500</a:t>
            </a:r>
          </a:p>
          <a:p>
            <a:pPr>
              <a:lnSpc>
                <a:spcPct val="95000"/>
              </a:lnSpc>
              <a:spcBef>
                <a:spcPct val="0"/>
              </a:spcBef>
              <a:buFont typeface="Monotype Sorts" pitchFamily="2" charset="2"/>
              <a:buNone/>
              <a:defRPr/>
            </a:pPr>
            <a:r>
              <a:rPr lang="en-US" sz="2000" dirty="0" smtClean="0">
                <a:solidFill>
                  <a:schemeClr val="tx2"/>
                </a:solidFill>
              </a:rPr>
              <a:t>						p3	400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49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49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49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49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49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849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849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8499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849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8499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849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8499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8499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8" dur="500"/>
                                        <p:tgtEl>
                                          <p:spTgt spid="8499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8499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6" grpId="0" build="p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3.4|4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6.7|2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9.1|9.5|10.8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9|8.4"/>
</p:tagLst>
</file>

<file path=ppt/theme/theme1.xml><?xml version="1.0" encoding="utf-8"?>
<a:theme xmlns:a="http://schemas.openxmlformats.org/drawingml/2006/main" name="vividlns">
  <a:themeElements>
    <a:clrScheme name="">
      <a:dk1>
        <a:srgbClr val="474747"/>
      </a:dk1>
      <a:lt1>
        <a:srgbClr val="FFFFFF"/>
      </a:lt1>
      <a:dk2>
        <a:srgbClr val="919191"/>
      </a:dk2>
      <a:lt2>
        <a:srgbClr val="FFDE06"/>
      </a:lt2>
      <a:accent1>
        <a:srgbClr val="FE9B03"/>
      </a:accent1>
      <a:accent2>
        <a:srgbClr val="FC0128"/>
      </a:accent2>
      <a:accent3>
        <a:srgbClr val="C7C7C7"/>
      </a:accent3>
      <a:accent4>
        <a:srgbClr val="DADADA"/>
      </a:accent4>
      <a:accent5>
        <a:srgbClr val="FECBAA"/>
      </a:accent5>
      <a:accent6>
        <a:srgbClr val="E40123"/>
      </a:accent6>
      <a:hlink>
        <a:srgbClr val="DC0081"/>
      </a:hlink>
      <a:folHlink>
        <a:srgbClr val="676767"/>
      </a:folHlink>
    </a:clrScheme>
    <a:fontScheme name="vividln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699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ividln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vidln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vidln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vidln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vidln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vidln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vidln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c:\msoffice\powerpnt\template\sldshow\vividlns.ppt</Template>
  <TotalTime>46357418</TotalTime>
  <Pages>107</Pages>
  <Words>5230</Words>
  <Application>Microsoft Office PowerPoint</Application>
  <PresentationFormat>Affichage à l'écran (4:3)</PresentationFormat>
  <Paragraphs>1354</Paragraphs>
  <Slides>164</Slides>
  <Notes>139</Notes>
  <HiddenSlides>0</HiddenSlides>
  <MMClips>28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6</vt:i4>
      </vt:variant>
      <vt:variant>
        <vt:lpstr>Titres des diapositives</vt:lpstr>
      </vt:variant>
      <vt:variant>
        <vt:i4>164</vt:i4>
      </vt:variant>
    </vt:vector>
  </HeadingPairs>
  <TitlesOfParts>
    <vt:vector size="171" baseType="lpstr">
      <vt:lpstr>vividlns</vt:lpstr>
      <vt:lpstr>Clip</vt:lpstr>
      <vt:lpstr>Photo Editor Photo</vt:lpstr>
      <vt:lpstr>Package</vt:lpstr>
      <vt:lpstr>Document</vt:lpstr>
      <vt:lpstr>Windows Draw Drawing</vt:lpstr>
      <vt:lpstr>Acrobat Document</vt:lpstr>
      <vt:lpstr>SQL : Manipulation de Données Relationnelles</vt:lpstr>
      <vt:lpstr>Manipulation de Données Relationnelles</vt:lpstr>
      <vt:lpstr>SQL</vt:lpstr>
      <vt:lpstr>SQL: Commandes de Manipulation de Données</vt:lpstr>
      <vt:lpstr>SQL: Manipulation de Données</vt:lpstr>
      <vt:lpstr>Examples</vt:lpstr>
      <vt:lpstr>Présentation PowerPoint</vt:lpstr>
      <vt:lpstr>MsAccess SELECT</vt:lpstr>
      <vt:lpstr>Clause SELECT : Vue Globale </vt:lpstr>
      <vt:lpstr>Clause SELECT </vt:lpstr>
      <vt:lpstr>Clause SELECT </vt:lpstr>
      <vt:lpstr>Clause SELECT </vt:lpstr>
      <vt:lpstr>Clause SELECT </vt:lpstr>
      <vt:lpstr>Clause FROM : Vue Globale </vt:lpstr>
      <vt:lpstr>Clause FROM</vt:lpstr>
      <vt:lpstr>Clause WHERE : Vue Globale </vt:lpstr>
      <vt:lpstr>Clause WHERE</vt:lpstr>
      <vt:lpstr>Clause WHERE</vt:lpstr>
      <vt:lpstr>Clause WHERE</vt:lpstr>
      <vt:lpstr>Clause WHERE</vt:lpstr>
      <vt:lpstr>MsAccess Commande Select</vt:lpstr>
      <vt:lpstr>MsAccess Select</vt:lpstr>
      <vt:lpstr>MsAccess Select</vt:lpstr>
      <vt:lpstr>MsAccess Select</vt:lpstr>
      <vt:lpstr>Interrogations (vraiment) simples</vt:lpstr>
      <vt:lpstr>Projection avec duplicata</vt:lpstr>
      <vt:lpstr>Elimination de duplicata</vt:lpstr>
      <vt:lpstr>Projection multi-attribut</vt:lpstr>
      <vt:lpstr>SELECT * </vt:lpstr>
      <vt:lpstr>ORDER BY</vt:lpstr>
      <vt:lpstr>ORDER BY</vt:lpstr>
      <vt:lpstr>ORDER BY</vt:lpstr>
      <vt:lpstr>TOP</vt:lpstr>
      <vt:lpstr>TOP</vt:lpstr>
      <vt:lpstr>TOP</vt:lpstr>
      <vt:lpstr>Restrictions simples</vt:lpstr>
      <vt:lpstr>Restrictions simples</vt:lpstr>
      <vt:lpstr>Restrictions composées</vt:lpstr>
      <vt:lpstr>Restrictions composées</vt:lpstr>
      <vt:lpstr>Restrictions composées</vt:lpstr>
      <vt:lpstr>Restrictions sur nuls</vt:lpstr>
      <vt:lpstr>Restrictions par clause IN</vt:lpstr>
      <vt:lpstr>Restrictions par date</vt:lpstr>
      <vt:lpstr>Expressions de valeur</vt:lpstr>
      <vt:lpstr>Expressions de valeur</vt:lpstr>
      <vt:lpstr>Expressions de valeur</vt:lpstr>
      <vt:lpstr>Expressions de valeur</vt:lpstr>
      <vt:lpstr>Expressions de valeur</vt:lpstr>
      <vt:lpstr>Expressions de valeur</vt:lpstr>
      <vt:lpstr>Expressions de valeur</vt:lpstr>
      <vt:lpstr>Expressions de valeur</vt:lpstr>
      <vt:lpstr>Jointures</vt:lpstr>
      <vt:lpstr>Jointures</vt:lpstr>
      <vt:lpstr>Equi-jointures</vt:lpstr>
      <vt:lpstr>Sémantique de la requête</vt:lpstr>
      <vt:lpstr>Equi-jointures m-aires</vt:lpstr>
      <vt:lpstr>Equi-jointures m-aires</vt:lpstr>
      <vt:lpstr>Clause BETWEEN</vt:lpstr>
      <vt:lpstr>Equi-jointures m-aires (avec *)</vt:lpstr>
      <vt:lpstr>Equi-jointures</vt:lpstr>
      <vt:lpstr>Theta-jointures &amp; Self-jointures</vt:lpstr>
      <vt:lpstr>Présentation PowerPoint</vt:lpstr>
      <vt:lpstr>Présentation PowerPoint</vt:lpstr>
      <vt:lpstr>Jointures externes</vt:lpstr>
      <vt:lpstr>Jointures externes (propriétés algébriques)</vt:lpstr>
      <vt:lpstr>Jointure externe  complète</vt:lpstr>
      <vt:lpstr>Présentation PowerPoint</vt:lpstr>
      <vt:lpstr>Jointure externe   self ou avec  theta-comparaison</vt:lpstr>
      <vt:lpstr>Jointures externes   DB2 &amp; SQL-Server &amp; SQL-2… </vt:lpstr>
      <vt:lpstr>Mélange de jointures externes et internes</vt:lpstr>
      <vt:lpstr>Mélange de jointures externes et internes</vt:lpstr>
      <vt:lpstr>Résultat</vt:lpstr>
      <vt:lpstr>Jointures implicites</vt:lpstr>
      <vt:lpstr>Présentation PowerPoint</vt:lpstr>
      <vt:lpstr>Présentation PowerPoint</vt:lpstr>
      <vt:lpstr>Résultat SQL</vt:lpstr>
      <vt:lpstr>Jointure Externes Implicites</vt:lpstr>
      <vt:lpstr>Jointure Externes Implicites</vt:lpstr>
      <vt:lpstr>Résultat SQL</vt:lpstr>
      <vt:lpstr>Limitations</vt:lpstr>
      <vt:lpstr>Limitations</vt:lpstr>
      <vt:lpstr>Limitations</vt:lpstr>
      <vt:lpstr>Présentation PowerPoint</vt:lpstr>
      <vt:lpstr>Limitations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Jointure Automatique</vt:lpstr>
      <vt:lpstr>Fonctions agrégats</vt:lpstr>
      <vt:lpstr>Fonctions agrégats</vt:lpstr>
      <vt:lpstr>Fonctions agrégats</vt:lpstr>
      <vt:lpstr>Fonctions agrégats  Expressions de Valeurs</vt:lpstr>
      <vt:lpstr>GROUP BY</vt:lpstr>
      <vt:lpstr>GROUP BY</vt:lpstr>
      <vt:lpstr>GROUP BY attributs multiples</vt:lpstr>
      <vt:lpstr>HAVING</vt:lpstr>
      <vt:lpstr>Sous-requêtes dans clause WHERE</vt:lpstr>
      <vt:lpstr>Présentation PowerPoint</vt:lpstr>
      <vt:lpstr>Présentation PowerPoint</vt:lpstr>
      <vt:lpstr>EXISTS</vt:lpstr>
      <vt:lpstr>EXISTS</vt:lpstr>
      <vt:lpstr>FORALL &lt;-&gt; NOT (NOT EXISTS)</vt:lpstr>
      <vt:lpstr>NOT...NOT EXISTS</vt:lpstr>
      <vt:lpstr>NOT...NOT EXISTS</vt:lpstr>
      <vt:lpstr>UNION</vt:lpstr>
      <vt:lpstr>UNION</vt:lpstr>
      <vt:lpstr>UNION  MsAccess</vt:lpstr>
      <vt:lpstr>UNION ALL</vt:lpstr>
      <vt:lpstr>UNION ALL</vt:lpstr>
      <vt:lpstr>UNION ALL</vt:lpstr>
      <vt:lpstr>Clause FROM imbriquée</vt:lpstr>
      <vt:lpstr>Clause FROM imbriquée</vt:lpstr>
      <vt:lpstr>Clause FROM imbriquée</vt:lpstr>
      <vt:lpstr>Clause FROM imbriquée</vt:lpstr>
      <vt:lpstr>Requêtes à paramètres</vt:lpstr>
      <vt:lpstr>Requêtes à paramètres</vt:lpstr>
      <vt:lpstr>Requêtes à paramètres</vt:lpstr>
      <vt:lpstr>Fonctions scalaires</vt:lpstr>
      <vt:lpstr>Fonctions scalaires</vt:lpstr>
      <vt:lpstr>Fonctions scalaires</vt:lpstr>
      <vt:lpstr>Fonctions scalaires</vt:lpstr>
      <vt:lpstr>Fonctions scalaires</vt:lpstr>
      <vt:lpstr>Fonctions scalaires</vt:lpstr>
      <vt:lpstr>Fonctions scalaires MsAccess Français </vt:lpstr>
      <vt:lpstr>Fonctions scalaires MsAccess Français </vt:lpstr>
      <vt:lpstr>Fonctions scalaires</vt:lpstr>
      <vt:lpstr>Fonctions scalaires</vt:lpstr>
      <vt:lpstr>Fonctions scalaires</vt:lpstr>
      <vt:lpstr>Fonctions scalaires</vt:lpstr>
      <vt:lpstr>Fonctions scalaires</vt:lpstr>
      <vt:lpstr>Fonctions scalaires</vt:lpstr>
      <vt:lpstr>Fonctions scalaires / Group By</vt:lpstr>
      <vt:lpstr>Tabulations Croisées (Crosstab queries)</vt:lpstr>
      <vt:lpstr>Tabulations Croisées </vt:lpstr>
      <vt:lpstr>Tabulations Croisées </vt:lpstr>
      <vt:lpstr>Tabulations Croisées </vt:lpstr>
      <vt:lpstr>Tabulations Croisées </vt:lpstr>
      <vt:lpstr>Manipulations Multibases et Distribuées (Kandinsky: Ligne avec Accompagnement, 1937 )</vt:lpstr>
      <vt:lpstr>Requêtes Multibases (MDB) MsAccess</vt:lpstr>
      <vt:lpstr>Résultat</vt:lpstr>
      <vt:lpstr>Requêtes MDB</vt:lpstr>
      <vt:lpstr>Présentation PowerPoint</vt:lpstr>
      <vt:lpstr>Mise à jour</vt:lpstr>
      <vt:lpstr>Mise à jour</vt:lpstr>
      <vt:lpstr>Mise à jour</vt:lpstr>
      <vt:lpstr>Mise à jour</vt:lpstr>
      <vt:lpstr>Mise à jour</vt:lpstr>
      <vt:lpstr>DELETE</vt:lpstr>
      <vt:lpstr>INSERT</vt:lpstr>
      <vt:lpstr>INSERT</vt:lpstr>
      <vt:lpstr>INSERT</vt:lpstr>
      <vt:lpstr>INSERT</vt:lpstr>
      <vt:lpstr>INSERT</vt:lpstr>
      <vt:lpstr>INSERT</vt:lpstr>
      <vt:lpstr>Modification d’une Vue</vt:lpstr>
      <vt:lpstr>Conclusion</vt:lpstr>
      <vt:lpstr>Conclusion</vt:lpstr>
      <vt:lpstr>Conclusion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SQL: un langage relationnel</dc:title>
  <dc:creator>litwin</dc:creator>
  <cp:lastModifiedBy>Wit</cp:lastModifiedBy>
  <cp:revision>781</cp:revision>
  <cp:lastPrinted>1995-11-16T15:06:36Z</cp:lastPrinted>
  <dcterms:created xsi:type="dcterms:W3CDTF">1995-04-14T16:37:08Z</dcterms:created>
  <dcterms:modified xsi:type="dcterms:W3CDTF">2012-11-04T18:25:39Z</dcterms:modified>
</cp:coreProperties>
</file>