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0"/>
  </p:notesMasterIdLst>
  <p:handoutMasterIdLst>
    <p:handoutMasterId r:id="rId161"/>
  </p:handoutMasterIdLst>
  <p:sldIdLst>
    <p:sldId id="256" r:id="rId2"/>
    <p:sldId id="355" r:id="rId3"/>
    <p:sldId id="315" r:id="rId4"/>
    <p:sldId id="257" r:id="rId5"/>
    <p:sldId id="258" r:id="rId6"/>
    <p:sldId id="360" r:id="rId7"/>
    <p:sldId id="366" r:id="rId8"/>
    <p:sldId id="365" r:id="rId9"/>
    <p:sldId id="361" r:id="rId10"/>
    <p:sldId id="379" r:id="rId11"/>
    <p:sldId id="362" r:id="rId12"/>
    <p:sldId id="363" r:id="rId13"/>
    <p:sldId id="364" r:id="rId14"/>
    <p:sldId id="356" r:id="rId15"/>
    <p:sldId id="259" r:id="rId16"/>
    <p:sldId id="357" r:id="rId17"/>
    <p:sldId id="260" r:id="rId18"/>
    <p:sldId id="407" r:id="rId19"/>
    <p:sldId id="261" r:id="rId20"/>
    <p:sldId id="406" r:id="rId21"/>
    <p:sldId id="262" r:id="rId22"/>
    <p:sldId id="263" r:id="rId23"/>
    <p:sldId id="388" r:id="rId24"/>
    <p:sldId id="389" r:id="rId25"/>
    <p:sldId id="272" r:id="rId26"/>
    <p:sldId id="264" r:id="rId27"/>
    <p:sldId id="265" r:id="rId28"/>
    <p:sldId id="330" r:id="rId29"/>
    <p:sldId id="405" r:id="rId30"/>
    <p:sldId id="306" r:id="rId31"/>
    <p:sldId id="308" r:id="rId32"/>
    <p:sldId id="311" r:id="rId33"/>
    <p:sldId id="312" r:id="rId34"/>
    <p:sldId id="307" r:id="rId35"/>
    <p:sldId id="309" r:id="rId36"/>
    <p:sldId id="310" r:id="rId37"/>
    <p:sldId id="287" r:id="rId38"/>
    <p:sldId id="288" r:id="rId39"/>
    <p:sldId id="266" r:id="rId40"/>
    <p:sldId id="412" r:id="rId41"/>
    <p:sldId id="413" r:id="rId42"/>
    <p:sldId id="414" r:id="rId43"/>
    <p:sldId id="297" r:id="rId44"/>
    <p:sldId id="298" r:id="rId45"/>
    <p:sldId id="409" r:id="rId46"/>
    <p:sldId id="291" r:id="rId47"/>
    <p:sldId id="292" r:id="rId48"/>
    <p:sldId id="293" r:id="rId49"/>
    <p:sldId id="408" r:id="rId50"/>
    <p:sldId id="302" r:id="rId51"/>
    <p:sldId id="303" r:id="rId52"/>
    <p:sldId id="304" r:id="rId53"/>
    <p:sldId id="305" r:id="rId54"/>
    <p:sldId id="391" r:id="rId55"/>
    <p:sldId id="392" r:id="rId56"/>
    <p:sldId id="267" r:id="rId57"/>
    <p:sldId id="411" r:id="rId58"/>
    <p:sldId id="268" r:id="rId59"/>
    <p:sldId id="410" r:id="rId60"/>
    <p:sldId id="273" r:id="rId61"/>
    <p:sldId id="274" r:id="rId62"/>
    <p:sldId id="374" r:id="rId63"/>
    <p:sldId id="286" r:id="rId64"/>
    <p:sldId id="396" r:id="rId65"/>
    <p:sldId id="397" r:id="rId66"/>
    <p:sldId id="393" r:id="rId67"/>
    <p:sldId id="394" r:id="rId68"/>
    <p:sldId id="395" r:id="rId69"/>
    <p:sldId id="375" r:id="rId70"/>
    <p:sldId id="376" r:id="rId71"/>
    <p:sldId id="377" r:id="rId72"/>
    <p:sldId id="378" r:id="rId73"/>
    <p:sldId id="400" r:id="rId74"/>
    <p:sldId id="398" r:id="rId75"/>
    <p:sldId id="399" r:id="rId76"/>
    <p:sldId id="275" r:id="rId77"/>
    <p:sldId id="283" r:id="rId78"/>
    <p:sldId id="284" r:id="rId79"/>
    <p:sldId id="276" r:id="rId80"/>
    <p:sldId id="277" r:id="rId81"/>
    <p:sldId id="278" r:id="rId82"/>
    <p:sldId id="279" r:id="rId83"/>
    <p:sldId id="280" r:id="rId84"/>
    <p:sldId id="281" r:id="rId85"/>
    <p:sldId id="282" r:id="rId86"/>
    <p:sldId id="289" r:id="rId87"/>
    <p:sldId id="290" r:id="rId88"/>
    <p:sldId id="294" r:id="rId89"/>
    <p:sldId id="295" r:id="rId90"/>
    <p:sldId id="316" r:id="rId91"/>
    <p:sldId id="317" r:id="rId92"/>
    <p:sldId id="318" r:id="rId93"/>
    <p:sldId id="319" r:id="rId94"/>
    <p:sldId id="320" r:id="rId95"/>
    <p:sldId id="322" r:id="rId96"/>
    <p:sldId id="352" r:id="rId97"/>
    <p:sldId id="367" r:id="rId98"/>
    <p:sldId id="353" r:id="rId99"/>
    <p:sldId id="354" r:id="rId100"/>
    <p:sldId id="323" r:id="rId101"/>
    <p:sldId id="359" r:id="rId102"/>
    <p:sldId id="368" r:id="rId103"/>
    <p:sldId id="415" r:id="rId104"/>
    <p:sldId id="417" r:id="rId105"/>
    <p:sldId id="416" r:id="rId106"/>
    <p:sldId id="418" r:id="rId107"/>
    <p:sldId id="401" r:id="rId108"/>
    <p:sldId id="402" r:id="rId109"/>
    <p:sldId id="403" r:id="rId110"/>
    <p:sldId id="404" r:id="rId111"/>
    <p:sldId id="369" r:id="rId112"/>
    <p:sldId id="371" r:id="rId113"/>
    <p:sldId id="370" r:id="rId114"/>
    <p:sldId id="372" r:id="rId115"/>
    <p:sldId id="373" r:id="rId116"/>
    <p:sldId id="390" r:id="rId117"/>
    <p:sldId id="358" r:id="rId118"/>
    <p:sldId id="324" r:id="rId119"/>
    <p:sldId id="325" r:id="rId120"/>
    <p:sldId id="326" r:id="rId121"/>
    <p:sldId id="327" r:id="rId122"/>
    <p:sldId id="328" r:id="rId123"/>
    <p:sldId id="329" r:id="rId124"/>
    <p:sldId id="321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299" r:id="rId134"/>
    <p:sldId id="300" r:id="rId135"/>
    <p:sldId id="301" r:id="rId136"/>
    <p:sldId id="331" r:id="rId137"/>
    <p:sldId id="332" r:id="rId138"/>
    <p:sldId id="333" r:id="rId139"/>
    <p:sldId id="334" r:id="rId140"/>
    <p:sldId id="335" r:id="rId141"/>
    <p:sldId id="336" r:id="rId142"/>
    <p:sldId id="337" r:id="rId143"/>
    <p:sldId id="338" r:id="rId144"/>
    <p:sldId id="339" r:id="rId145"/>
    <p:sldId id="340" r:id="rId146"/>
    <p:sldId id="341" r:id="rId147"/>
    <p:sldId id="342" r:id="rId148"/>
    <p:sldId id="343" r:id="rId149"/>
    <p:sldId id="344" r:id="rId150"/>
    <p:sldId id="345" r:id="rId151"/>
    <p:sldId id="346" r:id="rId152"/>
    <p:sldId id="347" r:id="rId153"/>
    <p:sldId id="348" r:id="rId154"/>
    <p:sldId id="349" r:id="rId155"/>
    <p:sldId id="350" r:id="rId156"/>
    <p:sldId id="351" r:id="rId157"/>
    <p:sldId id="270" r:id="rId158"/>
    <p:sldId id="271" r:id="rId159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72"/>
    <a:srgbClr val="FC0128"/>
    <a:srgbClr val="FAF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85" autoAdjust="0"/>
    <p:restoredTop sz="94750" autoAdjust="0"/>
  </p:normalViewPr>
  <p:slideViewPr>
    <p:cSldViewPr>
      <p:cViewPr varScale="1">
        <p:scale>
          <a:sx n="51" d="100"/>
          <a:sy n="51" d="100"/>
        </p:scale>
        <p:origin x="-6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notesMaster" Target="notesMasters/notesMaster1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5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6288"/>
            <a:ext cx="5099050" cy="3824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4"/>
            <a:ext cx="5207000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7" tIns="48148" rIns="98017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707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Parler de</a:t>
            </a:r>
            <a:r>
              <a:rPr lang="fr-FR" baseline="0" dirty="0" smtClean="0"/>
              <a:t> l’achat de prêts ?</a:t>
            </a:r>
            <a:endParaRPr lang="fr-FR" dirty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 </a:t>
            </a:r>
            <a:r>
              <a:rPr lang="en-US" dirty="0" err="1" smtClean="0"/>
              <a:t>livre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 </a:t>
            </a:r>
            <a:r>
              <a:rPr lang="en-US" dirty="0" err="1" smtClean="0"/>
              <a:t>livre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Partiellement</a:t>
            </a:r>
            <a:r>
              <a:rPr lang="en-US" baseline="0" dirty="0" smtClean="0"/>
              <a:t> “visible” OK.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Partiellement</a:t>
            </a:r>
            <a:r>
              <a:rPr lang="en-US" baseline="0" dirty="0" smtClean="0"/>
              <a:t> “visible” OK.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Partiellement</a:t>
            </a:r>
            <a:r>
              <a:rPr lang="en-US" baseline="0" dirty="0" smtClean="0"/>
              <a:t> “visible” OK.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Partiellement</a:t>
            </a:r>
            <a:r>
              <a:rPr lang="en-US" baseline="0" dirty="0" smtClean="0"/>
              <a:t> “visible” OK.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taux X implique la perte annuelle de X * (cout / période)  </a:t>
            </a:r>
            <a:endParaRPr lang="fr-FR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n’y a pas de P# dans la 1</a:t>
            </a:r>
            <a:r>
              <a:rPr lang="fr-FR" baseline="30000" dirty="0" smtClean="0"/>
              <a:t>ère</a:t>
            </a:r>
            <a:r>
              <a:rPr lang="fr-FR" dirty="0" smtClean="0"/>
              <a:t> formulation,</a:t>
            </a:r>
            <a:r>
              <a:rPr lang="fr-FR" baseline="0" dirty="0" smtClean="0"/>
              <a:t> nécessaire dans la 2</a:t>
            </a:r>
            <a:r>
              <a:rPr lang="fr-FR" baseline="30000" dirty="0" smtClean="0"/>
              <a:t>ème</a:t>
            </a:r>
            <a:r>
              <a:rPr lang="fr-FR" baseline="0" dirty="0" smtClean="0"/>
              <a:t> ?</a:t>
            </a:r>
            <a:endParaRPr lang="fr-FR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FR" sz="1400" smtClean="0"/>
              <a:t>SELECT DISTINCT P# FROM SP WHERE S# &lt;&gt; ‘ S1 ’ AND</a:t>
            </a:r>
            <a:br>
              <a:rPr lang="fr-FR" sz="1400" smtClean="0"/>
            </a:br>
            <a:r>
              <a:rPr lang="fr-FR" sz="1400" smtClean="0"/>
              <a:t> (SELECT COUNT(*) FROM SP AS X </a:t>
            </a:r>
            <a:br>
              <a:rPr lang="fr-FR" sz="1400" smtClean="0"/>
            </a:br>
            <a:r>
              <a:rPr lang="fr-FR" sz="1400" smtClean="0"/>
              <a:t>WHERE  X.P# = SP.P# AND S# &lt;&gt; ‘ S1 )   &gt; 1 ;</a:t>
            </a:r>
          </a:p>
          <a:p>
            <a:r>
              <a:rPr lang="fr-FR" smtClean="0"/>
              <a:t> 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FR" sz="1400" smtClean="0"/>
              <a:t>SELECT DISTINCT P# FROM SP WHERE S# &lt;&gt; ‘ S1 ’ AND</a:t>
            </a:r>
            <a:br>
              <a:rPr lang="fr-FR" sz="1400" smtClean="0"/>
            </a:br>
            <a:r>
              <a:rPr lang="fr-FR" sz="1400" smtClean="0"/>
              <a:t> (SELECT COUNT(*) FROM SP AS X </a:t>
            </a:r>
            <a:br>
              <a:rPr lang="fr-FR" sz="1400" smtClean="0"/>
            </a:br>
            <a:r>
              <a:rPr lang="fr-FR" sz="1400" smtClean="0"/>
              <a:t>WHERE  X.P# = SP.P# AND S# &lt;&gt; ‘ S1 )   &gt; 1 ;</a:t>
            </a:r>
          </a:p>
          <a:p>
            <a:r>
              <a:rPr lang="fr-FR" smtClean="0"/>
              <a:t> 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FR" sz="1400" smtClean="0"/>
              <a:t>SELECT DISTINCT P# FROM SP WHERE S# &lt;&gt; ‘ S1 ’ AND</a:t>
            </a:r>
            <a:br>
              <a:rPr lang="fr-FR" sz="1400" smtClean="0"/>
            </a:br>
            <a:r>
              <a:rPr lang="fr-FR" sz="1400" smtClean="0"/>
              <a:t> (SELECT COUNT(*) FROM SP AS X </a:t>
            </a:r>
            <a:br>
              <a:rPr lang="fr-FR" sz="1400" smtClean="0"/>
            </a:br>
            <a:r>
              <a:rPr lang="fr-FR" sz="1400" smtClean="0"/>
              <a:t>WHERE  X.P# = SP.P# AND S# &lt;&gt; ‘ S1 )   &gt; 1 ;</a:t>
            </a:r>
          </a:p>
          <a:p>
            <a:r>
              <a:rPr lang="fr-FR" smtClean="0"/>
              <a:t> 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FR" sz="1400" smtClean="0"/>
              <a:t>SELECT DISTINCT P# FROM SP WHERE S# &lt;&gt; ‘ S1 ’ AND</a:t>
            </a:r>
            <a:br>
              <a:rPr lang="fr-FR" sz="1400" smtClean="0"/>
            </a:br>
            <a:r>
              <a:rPr lang="fr-FR" sz="1400" smtClean="0"/>
              <a:t> (SELECT COUNT(*) FROM SP AS X </a:t>
            </a:r>
            <a:br>
              <a:rPr lang="fr-FR" sz="1400" smtClean="0"/>
            </a:br>
            <a:r>
              <a:rPr lang="fr-FR" sz="1400" smtClean="0"/>
              <a:t>WHERE  X.P# = SP.P# AND S# &lt;&gt; ‘ S1 )   &gt; 1 ;</a:t>
            </a:r>
          </a:p>
          <a:p>
            <a:r>
              <a:rPr lang="fr-FR" smtClean="0"/>
              <a:t> 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FR" sz="1400" smtClean="0"/>
              <a:t>SELECT DISTINCT P# FROM SP WHERE S# &lt;&gt; ‘ S1 ’ AND</a:t>
            </a:r>
            <a:br>
              <a:rPr lang="fr-FR" sz="1400" smtClean="0"/>
            </a:br>
            <a:r>
              <a:rPr lang="fr-FR" sz="1400" smtClean="0"/>
              <a:t> (SELECT COUNT(*) FROM SP AS X </a:t>
            </a:r>
            <a:br>
              <a:rPr lang="fr-FR" sz="1400" smtClean="0"/>
            </a:br>
            <a:r>
              <a:rPr lang="fr-FR" sz="1400" smtClean="0"/>
              <a:t>WHERE  X.P# = SP.P# AND S# &lt;&gt; ‘ S1 )   &gt; 1 ;</a:t>
            </a:r>
          </a:p>
          <a:p>
            <a:r>
              <a:rPr lang="fr-FR" smtClean="0"/>
              <a:t> 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525" y="581025"/>
            <a:ext cx="6838950" cy="14287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913" y="6310313"/>
            <a:ext cx="7270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fld id="{768E5B11-82DE-426F-A426-A9FA34D50C40}" type="slidenum">
              <a:rPr lang="en-US" sz="2400">
                <a:latin typeface="Arial" charset="0"/>
              </a:rPr>
              <a:pPr>
                <a:defRPr/>
              </a:pPr>
              <a:t>‹N°›</a:t>
            </a:fld>
            <a:endParaRPr lang="en-US" sz="2400">
              <a:latin typeface="Arial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400" y="25400"/>
            <a:ext cx="9017000" cy="67310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F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db2005.org/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500174"/>
            <a:ext cx="18478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SQL </a:t>
            </a:r>
            <a:r>
              <a:rPr lang="en-US" dirty="0" err="1" smtClean="0">
                <a:solidFill>
                  <a:schemeClr val="accent2"/>
                </a:solidFill>
              </a:rPr>
              <a:t>Avancé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3600" dirty="0" smtClean="0">
                <a:solidFill>
                  <a:schemeClr val="accent2"/>
                </a:solidFill>
              </a:rPr>
              <a:t>2011</a:t>
            </a:r>
            <a:endParaRPr lang="fr-FR" dirty="0" smtClean="0">
              <a:solidFill>
                <a:schemeClr val="accent2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b="1" dirty="0" err="1" smtClean="0"/>
              <a:t>Witold</a:t>
            </a:r>
            <a:r>
              <a:rPr lang="en-US" b="1" dirty="0" smtClean="0"/>
              <a:t> </a:t>
            </a:r>
            <a:r>
              <a:rPr lang="en-US" b="1" dirty="0" err="1" smtClean="0"/>
              <a:t>Litwin</a:t>
            </a:r>
            <a:endParaRPr lang="en-US" b="1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2844" y="1714488"/>
          <a:ext cx="1570038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lip" r:id="rId5" imgW="3025440" imgH="3252600" progId="">
                  <p:embed/>
                </p:oleObj>
              </mc:Choice>
              <mc:Fallback>
                <p:oleObj name="Clip" r:id="rId5" imgW="3025440" imgH="32526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1714488"/>
                        <a:ext cx="1570038" cy="168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 descr="DSC040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3500438"/>
            <a:ext cx="2271542" cy="3059718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1560" y="1196752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L’insertion QBE dans une vue avec un attribut dynamique, d’une valeur de base de cet attribue, conduit à l’apparition auto de la valeur dynamique</a:t>
            </a:r>
          </a:p>
          <a:p>
            <a:pPr lvl="1">
              <a:defRPr/>
            </a:pPr>
            <a:r>
              <a:rPr lang="fr-FR" dirty="0" smtClean="0"/>
              <a:t> </a:t>
            </a:r>
            <a:r>
              <a:rPr lang="fr-FR" dirty="0" err="1" smtClean="0"/>
              <a:t>PrixTTC</a:t>
            </a:r>
            <a:r>
              <a:rPr lang="fr-FR" dirty="0" smtClean="0"/>
              <a:t> = </a:t>
            </a:r>
            <a:r>
              <a:rPr lang="fr-FR" dirty="0" err="1" smtClean="0"/>
              <a:t>PrixHT</a:t>
            </a:r>
            <a:r>
              <a:rPr lang="fr-FR" dirty="0" smtClean="0"/>
              <a:t> * 1.2</a:t>
            </a:r>
          </a:p>
          <a:p>
            <a:pPr>
              <a:defRPr/>
            </a:pPr>
            <a:r>
              <a:rPr lang="fr-FR" dirty="0" smtClean="0"/>
              <a:t>L’équivalent des attributs composés sous SQL Server &amp; autres </a:t>
            </a:r>
            <a:r>
              <a:rPr lang="fr-FR" dirty="0" err="1" smtClean="0"/>
              <a:t>SGBDs</a:t>
            </a:r>
            <a:endParaRPr lang="fr-FR" dirty="0" smtClean="0"/>
          </a:p>
          <a:p>
            <a:pPr>
              <a:defRPr/>
            </a:pPr>
            <a:r>
              <a:rPr lang="fr-FR" i="1" dirty="0" smtClean="0"/>
              <a:t>A expérimenter sur </a:t>
            </a:r>
            <a:r>
              <a:rPr lang="fr-FR" i="1" dirty="0" err="1" smtClean="0"/>
              <a:t>MsAccess</a:t>
            </a:r>
            <a:r>
              <a:rPr lang="fr-FR" i="1" dirty="0" smtClean="0"/>
              <a:t> 2007</a:t>
            </a:r>
          </a:p>
          <a:p>
            <a:pPr>
              <a:defRPr/>
            </a:pPr>
            <a:r>
              <a:rPr lang="fr-FR" i="1" dirty="0" smtClean="0"/>
              <a:t> </a:t>
            </a:r>
            <a:r>
              <a:rPr lang="fr-FR" dirty="0" smtClean="0"/>
              <a:t>Sous MsAccess2010 la table peut avoir les attributs composés directement.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83568" y="260648"/>
            <a:ext cx="8097624" cy="837398"/>
          </a:xfrm>
          <a:prstGeom prst="rect">
            <a:avLst/>
          </a:prstGeom>
          <a:solidFill>
            <a:schemeClr val="bg2"/>
          </a:solidFill>
          <a:ln w="12699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Insertion dans une Vue </a:t>
            </a:r>
            <a:r>
              <a:rPr kumimoji="0" lang="fr-FR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MsAccess</a:t>
            </a:r>
            <a:endParaRPr kumimoji="0" lang="fr-FR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838950" cy="1185863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Moyenne Glissante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285860"/>
            <a:ext cx="45720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SELECT DISTINCT S.</a:t>
            </a:r>
            <a:r>
              <a:rPr lang="fr-FR" dirty="0" err="1" smtClean="0"/>
              <a:t>date_t</a:t>
            </a:r>
            <a:r>
              <a:rPr lang="fr-FR" smtClean="0"/>
              <a:t>, </a:t>
            </a:r>
          </a:p>
          <a:p>
            <a:r>
              <a:rPr lang="fr-FR" smtClean="0"/>
              <a:t>(</a:t>
            </a:r>
            <a:r>
              <a:rPr lang="fr-FR" dirty="0" smtClean="0"/>
              <a:t>select </a:t>
            </a:r>
            <a:r>
              <a:rPr lang="fr-FR" dirty="0" err="1" smtClean="0"/>
              <a:t>int</a:t>
            </a:r>
            <a:r>
              <a:rPr lang="fr-FR" dirty="0" smtClean="0"/>
              <a:t>(</a:t>
            </a:r>
            <a:r>
              <a:rPr lang="fr-FR" dirty="0" err="1" smtClean="0"/>
              <a:t>avg</a:t>
            </a:r>
            <a:r>
              <a:rPr lang="fr-FR" dirty="0" smtClean="0"/>
              <a:t>(prix))   </a:t>
            </a:r>
          </a:p>
          <a:p>
            <a:r>
              <a:rPr lang="fr-FR" dirty="0" err="1" smtClean="0"/>
              <a:t>from</a:t>
            </a:r>
            <a:r>
              <a:rPr lang="fr-FR" dirty="0" smtClean="0"/>
              <a:t> [</a:t>
            </a:r>
            <a:r>
              <a:rPr lang="fr-FR" dirty="0" err="1" smtClean="0"/>
              <a:t>serie</a:t>
            </a:r>
            <a:r>
              <a:rPr lang="fr-FR" dirty="0" smtClean="0"/>
              <a:t>] X </a:t>
            </a:r>
          </a:p>
          <a:p>
            <a:r>
              <a:rPr lang="fr-FR" dirty="0" err="1" smtClean="0"/>
              <a:t>where</a:t>
            </a:r>
            <a:r>
              <a:rPr lang="fr-FR" dirty="0" smtClean="0"/>
              <a:t> X.</a:t>
            </a:r>
            <a:r>
              <a:rPr lang="fr-FR" dirty="0" err="1" smtClean="0"/>
              <a:t>date_t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</a:p>
          <a:p>
            <a:r>
              <a:rPr lang="fr-FR" dirty="0" smtClean="0"/>
              <a:t>S.</a:t>
            </a:r>
            <a:r>
              <a:rPr lang="fr-FR" dirty="0" err="1" smtClean="0"/>
              <a:t>date_t</a:t>
            </a:r>
            <a:r>
              <a:rPr lang="fr-FR" dirty="0" smtClean="0"/>
              <a:t>-jours+1 and  S.</a:t>
            </a:r>
            <a:r>
              <a:rPr lang="fr-FR" dirty="0" err="1" smtClean="0"/>
              <a:t>date_t</a:t>
            </a:r>
            <a:r>
              <a:rPr lang="fr-FR" dirty="0" smtClean="0"/>
              <a:t>) </a:t>
            </a:r>
          </a:p>
          <a:p>
            <a:r>
              <a:rPr lang="fr-FR" dirty="0" smtClean="0"/>
              <a:t>AS </a:t>
            </a:r>
            <a:r>
              <a:rPr lang="fr-FR" dirty="0" err="1" smtClean="0"/>
              <a:t>MoyenneGlisante</a:t>
            </a:r>
            <a:r>
              <a:rPr lang="fr-FR" dirty="0" smtClean="0"/>
              <a:t>, </a:t>
            </a:r>
          </a:p>
          <a:p>
            <a:r>
              <a:rPr lang="fr-FR" dirty="0" err="1" smtClean="0"/>
              <a:t>date_t</a:t>
            </a:r>
            <a:r>
              <a:rPr lang="fr-FR" dirty="0" smtClean="0"/>
              <a:t>-jours+1  as </a:t>
            </a:r>
            <a:r>
              <a:rPr lang="fr-FR" dirty="0" err="1" smtClean="0"/>
              <a:t>date_d</a:t>
            </a:r>
            <a:r>
              <a:rPr lang="fr-FR" dirty="0" smtClean="0"/>
              <a:t>, </a:t>
            </a:r>
          </a:p>
          <a:p>
            <a:r>
              <a:rPr lang="fr-FR" dirty="0" smtClean="0"/>
              <a:t>jours as k</a:t>
            </a:r>
          </a:p>
          <a:p>
            <a:r>
              <a:rPr lang="fr-FR" dirty="0" smtClean="0"/>
              <a:t>FROM [</a:t>
            </a:r>
            <a:r>
              <a:rPr lang="fr-FR" dirty="0" err="1" smtClean="0"/>
              <a:t>serie</a:t>
            </a:r>
            <a:r>
              <a:rPr lang="fr-FR" dirty="0" smtClean="0"/>
              <a:t>] S</a:t>
            </a:r>
          </a:p>
          <a:p>
            <a:r>
              <a:rPr lang="fr-FR" dirty="0" smtClean="0"/>
              <a:t>ORDER BY </a:t>
            </a:r>
            <a:r>
              <a:rPr lang="fr-FR" dirty="0" err="1" smtClean="0"/>
              <a:t>date_t</a:t>
            </a:r>
            <a:r>
              <a:rPr lang="fr-FR" dirty="0" smtClean="0"/>
              <a:t> DESC;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572000" y="2714620"/>
          <a:ext cx="3429024" cy="3143272"/>
        </p:xfrm>
        <a:graphic>
          <a:graphicData uri="http://schemas.openxmlformats.org/drawingml/2006/table">
            <a:tbl>
              <a:tblPr/>
              <a:tblGrid>
                <a:gridCol w="1040658"/>
                <a:gridCol w="854329"/>
                <a:gridCol w="1082850"/>
                <a:gridCol w="451187"/>
              </a:tblGrid>
              <a:tr h="319999">
                <a:tc gridSpan="4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Moyenne Glissante Paramétrée</a:t>
                      </a:r>
                    </a:p>
                  </a:txBody>
                  <a:tcPr marL="68494" marR="68494" marT="34247" marB="34247" anchor="ctr"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2666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date_t</a:t>
                      </a:r>
                      <a:endParaRPr lang="fr-FR" sz="2400" dirty="0"/>
                    </a:p>
                  </a:txBody>
                  <a:tcPr marL="68494" marR="68494" marT="34247" marB="34247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MoyGliss</a:t>
                      </a:r>
                      <a:endParaRPr lang="fr-FR" sz="2400" dirty="0"/>
                    </a:p>
                  </a:txBody>
                  <a:tcPr marL="68494" marR="68494" marT="34247" marB="342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date_d</a:t>
                      </a:r>
                      <a:endParaRPr lang="fr-FR" sz="2400"/>
                    </a:p>
                  </a:txBody>
                  <a:tcPr marL="68494" marR="68494" marT="34247" marB="342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k</a:t>
                      </a:r>
                      <a:endParaRPr lang="fr-FR" sz="2400"/>
                    </a:p>
                  </a:txBody>
                  <a:tcPr marL="68494" marR="68494" marT="34247" marB="342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7089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30/10/2008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120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27/10/2008</a:t>
                      </a:r>
                      <a:endParaRPr lang="fr-FR" sz="240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5401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25/10/2008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131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22/10/2008</a:t>
                      </a:r>
                      <a:endParaRPr lang="fr-FR" sz="240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0966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23/10/2008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127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20/10/2008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17/10/2008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269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14/10/2008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15/10/2008</a:t>
                      </a:r>
                      <a:endParaRPr lang="fr-FR" sz="240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60</a:t>
                      </a:r>
                      <a:endParaRPr lang="fr-FR" sz="240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12/10/2008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11/10/2008</a:t>
                      </a:r>
                      <a:endParaRPr lang="fr-FR" sz="240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295</a:t>
                      </a:r>
                      <a:endParaRPr lang="fr-FR" sz="240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08/10/2008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09/10/2008</a:t>
                      </a:r>
                      <a:endParaRPr lang="fr-FR" sz="240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340</a:t>
                      </a:r>
                      <a:endParaRPr lang="fr-FR" sz="240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06/10/2008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08/10/2008</a:t>
                      </a:r>
                      <a:endParaRPr lang="fr-FR" sz="240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324</a:t>
                      </a:r>
                      <a:endParaRPr lang="fr-FR" sz="240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05/10/2008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06/10/2008</a:t>
                      </a:r>
                      <a:endParaRPr lang="fr-FR" sz="240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315</a:t>
                      </a:r>
                      <a:endParaRPr lang="fr-FR" sz="240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03/10/2008</a:t>
                      </a:r>
                      <a:endParaRPr lang="fr-FR" sz="240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4</a:t>
                      </a:r>
                      <a:endParaRPr lang="fr-FR" sz="2400" dirty="0"/>
                    </a:p>
                  </a:txBody>
                  <a:tcPr marL="68494" marR="68494" marT="34247" marB="3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838950" cy="1185863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Moyenne Glissante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285860"/>
            <a:ext cx="45720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/>
              <a:t>SELECT DISTINCT S.</a:t>
            </a:r>
            <a:r>
              <a:rPr lang="fr-FR" sz="1800" dirty="0" err="1" smtClean="0"/>
              <a:t>date_t</a:t>
            </a:r>
            <a:r>
              <a:rPr lang="fr-FR" sz="1800" dirty="0" smtClean="0"/>
              <a:t>, </a:t>
            </a:r>
          </a:p>
          <a:p>
            <a:r>
              <a:rPr lang="fr-FR" sz="1800" dirty="0" smtClean="0"/>
              <a:t>(select </a:t>
            </a:r>
            <a:r>
              <a:rPr lang="fr-FR" sz="1800" dirty="0" err="1" smtClean="0"/>
              <a:t>int</a:t>
            </a:r>
            <a:r>
              <a:rPr lang="fr-FR" sz="1800" dirty="0" smtClean="0"/>
              <a:t>(</a:t>
            </a:r>
            <a:r>
              <a:rPr lang="fr-FR" sz="1800" dirty="0" err="1" smtClean="0"/>
              <a:t>avg</a:t>
            </a:r>
            <a:r>
              <a:rPr lang="fr-FR" sz="1800" dirty="0" smtClean="0"/>
              <a:t>(prix))   </a:t>
            </a:r>
          </a:p>
          <a:p>
            <a:r>
              <a:rPr lang="fr-FR" sz="1800" dirty="0" err="1" smtClean="0"/>
              <a:t>from</a:t>
            </a:r>
            <a:r>
              <a:rPr lang="fr-FR" sz="1800" dirty="0" smtClean="0"/>
              <a:t> [</a:t>
            </a:r>
            <a:r>
              <a:rPr lang="fr-FR" sz="1800" dirty="0" err="1" smtClean="0"/>
              <a:t>serie</a:t>
            </a:r>
            <a:r>
              <a:rPr lang="fr-FR" sz="1800" dirty="0" smtClean="0"/>
              <a:t>] X </a:t>
            </a:r>
          </a:p>
          <a:p>
            <a:r>
              <a:rPr lang="fr-FR" sz="1800" dirty="0" err="1" smtClean="0"/>
              <a:t>where</a:t>
            </a:r>
            <a:r>
              <a:rPr lang="fr-FR" sz="1800" dirty="0" smtClean="0"/>
              <a:t> X.</a:t>
            </a:r>
            <a:r>
              <a:rPr lang="fr-FR" sz="1800" dirty="0" err="1" smtClean="0"/>
              <a:t>date_t</a:t>
            </a:r>
            <a:r>
              <a:rPr lang="fr-FR" sz="1800" dirty="0" smtClean="0"/>
              <a:t>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</a:t>
            </a:r>
          </a:p>
          <a:p>
            <a:r>
              <a:rPr lang="fr-FR" sz="1800" dirty="0" smtClean="0"/>
              <a:t>S.</a:t>
            </a:r>
            <a:r>
              <a:rPr lang="fr-FR" sz="1800" dirty="0" err="1" smtClean="0"/>
              <a:t>date_t</a:t>
            </a:r>
            <a:r>
              <a:rPr lang="fr-FR" sz="1800" dirty="0" smtClean="0"/>
              <a:t>-jours+1 and  S.</a:t>
            </a:r>
            <a:r>
              <a:rPr lang="fr-FR" sz="1800" dirty="0" err="1" smtClean="0"/>
              <a:t>date_t</a:t>
            </a:r>
            <a:r>
              <a:rPr lang="fr-FR" sz="1800" dirty="0" smtClean="0"/>
              <a:t>) </a:t>
            </a:r>
          </a:p>
          <a:p>
            <a:r>
              <a:rPr lang="fr-FR" sz="1800" dirty="0" smtClean="0"/>
              <a:t>AS </a:t>
            </a:r>
            <a:r>
              <a:rPr lang="fr-FR" sz="1800" dirty="0" err="1" smtClean="0"/>
              <a:t>MoyenneGlisante</a:t>
            </a:r>
            <a:r>
              <a:rPr lang="fr-FR" sz="1800" dirty="0" smtClean="0"/>
              <a:t>, </a:t>
            </a:r>
          </a:p>
          <a:p>
            <a:r>
              <a:rPr lang="fr-FR" sz="1800" dirty="0" err="1" smtClean="0"/>
              <a:t>date_t</a:t>
            </a:r>
            <a:r>
              <a:rPr lang="fr-FR" sz="1800" dirty="0" smtClean="0"/>
              <a:t>-jours+1  as </a:t>
            </a:r>
            <a:r>
              <a:rPr lang="fr-FR" sz="1800" dirty="0" err="1" smtClean="0"/>
              <a:t>date_d</a:t>
            </a:r>
            <a:r>
              <a:rPr lang="fr-FR" sz="1800" dirty="0" smtClean="0"/>
              <a:t>, </a:t>
            </a:r>
          </a:p>
          <a:p>
            <a:r>
              <a:rPr lang="fr-FR" sz="1800" dirty="0" smtClean="0"/>
              <a:t>jours as k</a:t>
            </a:r>
          </a:p>
          <a:p>
            <a:r>
              <a:rPr lang="fr-FR" sz="1800" dirty="0" smtClean="0"/>
              <a:t>FROM [</a:t>
            </a:r>
            <a:r>
              <a:rPr lang="fr-FR" sz="1800" dirty="0" err="1" smtClean="0"/>
              <a:t>serie</a:t>
            </a:r>
            <a:r>
              <a:rPr lang="fr-FR" sz="1800" dirty="0" smtClean="0"/>
              <a:t>] S</a:t>
            </a:r>
          </a:p>
          <a:p>
            <a:r>
              <a:rPr lang="fr-FR" sz="1800" dirty="0" smtClean="0"/>
              <a:t>ORDER BY </a:t>
            </a:r>
            <a:r>
              <a:rPr lang="fr-FR" sz="1800" dirty="0" err="1" smtClean="0"/>
              <a:t>date_t</a:t>
            </a:r>
            <a:r>
              <a:rPr lang="fr-FR" sz="1800" dirty="0" smtClean="0"/>
              <a:t> DESC;</a:t>
            </a:r>
            <a:endParaRPr lang="fr-FR" sz="1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00174"/>
            <a:ext cx="523762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 bwMode="auto">
          <a:xfrm>
            <a:off x="2214546" y="5357826"/>
            <a:ext cx="2214578" cy="857256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charset="0"/>
              </a:rPr>
              <a:t>Graphique avec une info-bulle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838950" cy="1185863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Moyenne Glissante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285860"/>
            <a:ext cx="792961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La </a:t>
            </a:r>
            <a:r>
              <a:rPr lang="fr-FR" sz="2800" dirty="0" smtClean="0"/>
              <a:t>construction s’applique à d’autres fonctions glissantes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CSUM (Cumulative (Running) Sums)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MAVG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MSUM</a:t>
            </a:r>
            <a:endParaRPr lang="fr-FR" sz="2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MDIFF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Voir</a:t>
            </a:r>
            <a:r>
              <a:rPr lang="en-US" sz="2800" dirty="0" smtClean="0"/>
              <a:t> </a:t>
            </a:r>
            <a:r>
              <a:rPr lang="en-US" sz="2800" dirty="0" err="1" smtClean="0"/>
              <a:t>Teradata</a:t>
            </a:r>
            <a:r>
              <a:rPr lang="en-US" sz="2800" dirty="0" smtClean="0"/>
              <a:t> + loin</a:t>
            </a:r>
            <a:endParaRPr lang="fr-FR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838950" cy="1185863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Value </a:t>
            </a:r>
            <a:r>
              <a:rPr lang="fr-FR" dirty="0" err="1" smtClean="0">
                <a:solidFill>
                  <a:srgbClr val="0070C0"/>
                </a:solidFill>
              </a:rPr>
              <a:t>at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Risk</a:t>
            </a:r>
            <a:r>
              <a:rPr lang="fr-FR" dirty="0" smtClean="0">
                <a:solidFill>
                  <a:srgbClr val="0070C0"/>
                </a:solidFill>
              </a:rPr>
              <a:t> (</a:t>
            </a:r>
            <a:r>
              <a:rPr lang="fr-FR" dirty="0" err="1" smtClean="0">
                <a:solidFill>
                  <a:srgbClr val="0070C0"/>
                </a:solidFill>
              </a:rPr>
              <a:t>VaR</a:t>
            </a:r>
            <a:r>
              <a:rPr lang="fr-FR" dirty="0" smtClean="0">
                <a:solidFill>
                  <a:srgbClr val="0070C0"/>
                </a:solidFill>
              </a:rPr>
              <a:t>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285860"/>
            <a:ext cx="792961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L’analyse de risques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Voir le poly et Web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Exemples pour les prêts catégorisés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Nombre des prêts non-remboursés totalement (par cat.) / </a:t>
            </a:r>
            <a:r>
              <a:rPr lang="fr-FR" sz="2800" dirty="0" err="1" smtClean="0"/>
              <a:t>Nbre</a:t>
            </a:r>
            <a:r>
              <a:rPr lang="fr-FR" sz="2800" dirty="0" smtClean="0"/>
              <a:t> Total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 Ratio ( 1 – X / Y)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X somme des remboursements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Y somme attendue des ceux-ci </a:t>
            </a:r>
          </a:p>
        </p:txBody>
      </p:sp>
    </p:spTree>
    <p:extLst>
      <p:ext uri="{BB962C8B-B14F-4D97-AF65-F5344CB8AC3E}">
        <p14:creationId xmlns:p14="http://schemas.microsoft.com/office/powerpoint/2010/main" val="39644008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838950" cy="1185863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Value </a:t>
            </a:r>
            <a:r>
              <a:rPr lang="fr-FR" dirty="0" err="1" smtClean="0">
                <a:solidFill>
                  <a:srgbClr val="0070C0"/>
                </a:solidFill>
              </a:rPr>
              <a:t>at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Risk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28586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Table </a:t>
            </a:r>
            <a:r>
              <a:rPr lang="fr-FR" sz="2800" dirty="0" smtClean="0"/>
              <a:t>Prêt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04864"/>
            <a:ext cx="85820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01870"/>
            <a:ext cx="458647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2495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838950" cy="1185863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Value </a:t>
            </a:r>
            <a:r>
              <a:rPr lang="fr-FR" dirty="0" err="1" smtClean="0">
                <a:solidFill>
                  <a:srgbClr val="0070C0"/>
                </a:solidFill>
              </a:rPr>
              <a:t>at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Risk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285860"/>
            <a:ext cx="792961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SELECT </a:t>
            </a:r>
            <a:r>
              <a:rPr lang="en-US" sz="2800" dirty="0" err="1"/>
              <a:t>Prêt.Cat</a:t>
            </a:r>
            <a:r>
              <a:rPr lang="en-US" sz="2800" dirty="0"/>
              <a:t> AS Cat, Sum(</a:t>
            </a:r>
            <a:r>
              <a:rPr lang="en-US" sz="2800" dirty="0" err="1"/>
              <a:t>Prêt.MAR</a:t>
            </a:r>
            <a:r>
              <a:rPr lang="en-US" sz="2800" dirty="0"/>
              <a:t>) AS </a:t>
            </a:r>
            <a:r>
              <a:rPr lang="en-US" sz="2800" dirty="0" err="1"/>
              <a:t>TotalMAR</a:t>
            </a:r>
            <a:r>
              <a:rPr lang="en-US" sz="2800" dirty="0"/>
              <a:t>, Sum(Prêt.MR) AS </a:t>
            </a:r>
            <a:r>
              <a:rPr lang="en-US" sz="2800" dirty="0" err="1"/>
              <a:t>TotalMR</a:t>
            </a:r>
            <a:r>
              <a:rPr lang="en-US" sz="2800" dirty="0"/>
              <a:t>, 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Round(1-</a:t>
            </a:r>
            <a:r>
              <a:rPr lang="en-US" sz="2800" dirty="0"/>
              <a:t>[</a:t>
            </a:r>
            <a:r>
              <a:rPr lang="en-US" sz="2800" dirty="0" err="1"/>
              <a:t>TotalMR</a:t>
            </a:r>
            <a:r>
              <a:rPr lang="en-US" sz="2800" dirty="0"/>
              <a:t>]/[</a:t>
            </a:r>
            <a:r>
              <a:rPr lang="en-US" sz="2800" dirty="0" err="1"/>
              <a:t>TotalMAR</a:t>
            </a:r>
            <a:r>
              <a:rPr lang="en-US" sz="2800" dirty="0"/>
              <a:t>],3)*100 AS Risque1, (select Count([Status]) 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from </a:t>
            </a:r>
            <a:r>
              <a:rPr lang="en-US" sz="2800" dirty="0"/>
              <a:t>Prêt as X where X.cat = </a:t>
            </a:r>
            <a:r>
              <a:rPr lang="en-US" sz="2800" dirty="0" err="1"/>
              <a:t>Prêt.Cat</a:t>
            </a:r>
            <a:r>
              <a:rPr lang="en-US" sz="2800" dirty="0"/>
              <a:t> and 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status </a:t>
            </a:r>
            <a:r>
              <a:rPr lang="en-US" sz="2800" dirty="0"/>
              <a:t>= -1)/count(*) AS Risque2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FROM Prêt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GROUP BY </a:t>
            </a:r>
            <a:r>
              <a:rPr lang="en-US" sz="2800" dirty="0" err="1"/>
              <a:t>Prêt.Cat</a:t>
            </a:r>
            <a:r>
              <a:rPr lang="en-US" sz="2800" dirty="0"/>
              <a:t>;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351003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838950" cy="1185863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Value </a:t>
            </a:r>
            <a:r>
              <a:rPr lang="fr-FR" dirty="0" err="1" smtClean="0">
                <a:solidFill>
                  <a:srgbClr val="0070C0"/>
                </a:solidFill>
              </a:rPr>
              <a:t>at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Risk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5013176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Notez l’opposition mutuelle des facteurs de risque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3" y="2636912"/>
            <a:ext cx="8470511" cy="168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8120" y="143826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/>
              <a:t>Résultat</a:t>
            </a:r>
          </a:p>
        </p:txBody>
      </p:sp>
    </p:spTree>
    <p:extLst>
      <p:ext uri="{BB962C8B-B14F-4D97-AF65-F5344CB8AC3E}">
        <p14:creationId xmlns:p14="http://schemas.microsoft.com/office/powerpoint/2010/main" val="7286605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Séries financières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428736"/>
            <a:ext cx="7815290" cy="4843484"/>
          </a:xfrm>
        </p:spPr>
        <p:txBody>
          <a:bodyPr/>
          <a:lstStyle/>
          <a:p>
            <a:r>
              <a:rPr lang="fr-FR" dirty="0" smtClean="0"/>
              <a:t>A partir de valeur(s) données on veut générer une série chronologique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Valeur d’un placement 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Taux d’intérêt</a:t>
            </a:r>
          </a:p>
          <a:p>
            <a:pPr marL="571500" indent="-514350"/>
            <a:r>
              <a:rPr lang="fr-FR" dirty="0" smtClean="0"/>
              <a:t>On veut la valeur après 1,2…20 ans</a:t>
            </a:r>
          </a:p>
          <a:p>
            <a:pPr marL="1371600" lvl="2" indent="-514350"/>
            <a:r>
              <a:rPr lang="fr-FR" dirty="0" smtClean="0"/>
              <a:t>Pour le taux indiqué, soit T1</a:t>
            </a:r>
          </a:p>
          <a:p>
            <a:pPr marL="1371600" lvl="2" indent="-514350"/>
            <a:r>
              <a:rPr lang="fr-FR" dirty="0" smtClean="0"/>
              <a:t>Pour, soit 1% de plus, soit T2</a:t>
            </a:r>
          </a:p>
          <a:p>
            <a:pPr marL="571500" indent="-514350"/>
            <a:r>
              <a:rPr lang="fr-FR" dirty="0" smtClean="0"/>
              <a:t>On veut voir aussi  le gain que T2 offrirait par rapport au T1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Séries financières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102578"/>
            <a:ext cx="821537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SELECT capital, taux, n, </a:t>
            </a:r>
            <a:r>
              <a:rPr lang="fr-FR" sz="2400" dirty="0" err="1" smtClean="0"/>
              <a:t>int</a:t>
            </a:r>
            <a:r>
              <a:rPr lang="fr-FR" sz="2400" dirty="0" smtClean="0"/>
              <a:t>(capital*(1+taux)^n) as [val après n ans], round(taux+0.01,2) as taux1, </a:t>
            </a:r>
            <a:r>
              <a:rPr lang="fr-FR" sz="2400" dirty="0" err="1" smtClean="0"/>
              <a:t>int</a:t>
            </a:r>
            <a:r>
              <a:rPr lang="fr-FR" sz="2400" dirty="0" smtClean="0"/>
              <a:t>(capital*(1+taux1)^n) as [val1 après n ans],  [val1 après n ans]- [val après n ans] as </a:t>
            </a:r>
            <a:r>
              <a:rPr lang="fr-FR" sz="2400" dirty="0" err="1" smtClean="0"/>
              <a:t>GainAbs</a:t>
            </a:r>
            <a:r>
              <a:rPr lang="fr-FR" sz="2400" dirty="0" smtClean="0"/>
              <a:t>, </a:t>
            </a:r>
            <a:r>
              <a:rPr lang="fr-FR" sz="2400" dirty="0" err="1" smtClean="0"/>
              <a:t>GainAbs</a:t>
            </a:r>
            <a:r>
              <a:rPr lang="fr-FR" sz="2400" dirty="0" smtClean="0"/>
              <a:t>/capital*100 as [</a:t>
            </a:r>
            <a:r>
              <a:rPr lang="fr-FR" sz="2400" dirty="0" err="1" smtClean="0"/>
              <a:t>GainRel</a:t>
            </a:r>
            <a:r>
              <a:rPr lang="fr-FR" sz="2400" dirty="0" smtClean="0"/>
              <a:t>%]</a:t>
            </a:r>
          </a:p>
          <a:p>
            <a:r>
              <a:rPr lang="fr-FR" sz="2400" dirty="0" smtClean="0"/>
              <a:t>FROM Entiers</a:t>
            </a:r>
            <a:endParaRPr lang="fr-FR" dirty="0" smtClean="0"/>
          </a:p>
          <a:p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</a:rPr>
              <a:t>UNION</a:t>
            </a:r>
            <a:r>
              <a:rPr lang="fr-FR" dirty="0" smtClean="0"/>
              <a:t> </a:t>
            </a:r>
          </a:p>
          <a:p>
            <a:r>
              <a:rPr lang="fr-FR" sz="2400" dirty="0" smtClean="0"/>
              <a:t>SELECT capital, taux, n+10 as n1, </a:t>
            </a:r>
            <a:r>
              <a:rPr lang="fr-FR" sz="2400" dirty="0" err="1" smtClean="0"/>
              <a:t>int</a:t>
            </a:r>
            <a:r>
              <a:rPr lang="fr-FR" sz="2400" dirty="0" smtClean="0"/>
              <a:t>(capital*(1+taux)^n1) as [val après n ans], round(taux+0.01,2) as t, </a:t>
            </a:r>
            <a:r>
              <a:rPr lang="fr-FR" sz="2400" dirty="0" err="1" smtClean="0"/>
              <a:t>int</a:t>
            </a:r>
            <a:r>
              <a:rPr lang="fr-FR" sz="2400" dirty="0" smtClean="0"/>
              <a:t>(capital*(1+t)^n1) as x, x- [val après n ans] as z, z/capital*100   </a:t>
            </a:r>
          </a:p>
          <a:p>
            <a:r>
              <a:rPr lang="fr-FR" sz="2400" dirty="0" smtClean="0"/>
              <a:t>FROM Entiers;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Entiers est une table aux. avec la colonne de1,2…10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Séries financières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18628"/>
              </p:ext>
            </p:extLst>
          </p:nvPr>
        </p:nvGraphicFramePr>
        <p:xfrm>
          <a:off x="357158" y="1000109"/>
          <a:ext cx="7715304" cy="5666470"/>
        </p:xfrm>
        <a:graphic>
          <a:graphicData uri="http://schemas.openxmlformats.org/drawingml/2006/table">
            <a:tbl>
              <a:tblPr/>
              <a:tblGrid>
                <a:gridCol w="1062640"/>
                <a:gridCol w="1062640"/>
                <a:gridCol w="375050"/>
                <a:gridCol w="1214446"/>
                <a:gridCol w="714380"/>
                <a:gridCol w="1285884"/>
                <a:gridCol w="928694"/>
                <a:gridCol w="1071570"/>
              </a:tblGrid>
              <a:tr h="305343">
                <a:tc gridSpan="8"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0506" marR="60506" marT="30253" marB="30253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3407">
                <a:tc>
                  <a:txBody>
                    <a:bodyPr/>
                    <a:lstStyle/>
                    <a:p>
                      <a:r>
                        <a:rPr lang="fr-FR" sz="1400" dirty="0"/>
                        <a:t>capital</a:t>
                      </a:r>
                      <a:endParaRPr lang="fr-FR" sz="3200" dirty="0"/>
                    </a:p>
                  </a:txBody>
                  <a:tcPr marL="60506" marR="60506" marT="30253" marB="3025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taux</a:t>
                      </a:r>
                      <a:endParaRPr lang="fr-FR" sz="3200" dirty="0"/>
                    </a:p>
                  </a:txBody>
                  <a:tcPr marL="60506" marR="60506" marT="30253" marB="30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</a:t>
                      </a:r>
                      <a:endParaRPr lang="fr-FR" sz="3200" dirty="0"/>
                    </a:p>
                  </a:txBody>
                  <a:tcPr marL="60506" marR="60506" marT="30253" marB="30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  val </a:t>
                      </a:r>
                      <a:r>
                        <a:rPr lang="fr-FR" sz="1400" dirty="0"/>
                        <a:t>après </a:t>
                      </a:r>
                      <a:r>
                        <a:rPr lang="fr-FR" sz="1400" dirty="0" smtClean="0"/>
                        <a:t>n </a:t>
                      </a:r>
                      <a:r>
                        <a:rPr lang="fr-FR" sz="1400" baseline="0" dirty="0" smtClean="0"/>
                        <a:t>  </a:t>
                      </a:r>
                      <a:r>
                        <a:rPr lang="fr-FR" sz="1400" dirty="0" smtClean="0"/>
                        <a:t> </a:t>
                      </a:r>
                      <a:br>
                        <a:rPr lang="fr-FR" sz="1400" dirty="0" smtClean="0"/>
                      </a:br>
                      <a:r>
                        <a:rPr lang="fr-FR" sz="1400" dirty="0" smtClean="0"/>
                        <a:t>       ans</a:t>
                      </a:r>
                      <a:endParaRPr lang="fr-FR" sz="3200" dirty="0"/>
                    </a:p>
                  </a:txBody>
                  <a:tcPr marL="60506" marR="60506" marT="30253" marB="30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taux1</a:t>
                      </a:r>
                      <a:endParaRPr lang="fr-FR" sz="3200" dirty="0"/>
                    </a:p>
                  </a:txBody>
                  <a:tcPr marL="60506" marR="60506" marT="30253" marB="30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val1 après n </a:t>
                      </a:r>
                      <a:r>
                        <a:rPr lang="fr-FR" sz="1400" dirty="0" smtClean="0"/>
                        <a:t/>
                      </a:r>
                      <a:br>
                        <a:rPr lang="fr-FR" sz="1400" dirty="0" smtClean="0"/>
                      </a:br>
                      <a:r>
                        <a:rPr lang="fr-FR" sz="1400" dirty="0" smtClean="0"/>
                        <a:t>       ans</a:t>
                      </a:r>
                      <a:endParaRPr lang="fr-FR" sz="3200" dirty="0"/>
                    </a:p>
                  </a:txBody>
                  <a:tcPr marL="60506" marR="60506" marT="30253" marB="30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GainAbs</a:t>
                      </a:r>
                      <a:endParaRPr lang="fr-FR" sz="3200" dirty="0"/>
                    </a:p>
                  </a:txBody>
                  <a:tcPr marL="60506" marR="60506" marT="30253" marB="30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GainRel</a:t>
                      </a:r>
                      <a:r>
                        <a:rPr lang="fr-FR" sz="1400" dirty="0"/>
                        <a:t>%</a:t>
                      </a:r>
                      <a:endParaRPr lang="fr-FR" sz="3200" dirty="0"/>
                    </a:p>
                  </a:txBody>
                  <a:tcPr marL="60506" marR="60506" marT="30253" marB="302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 dirty="0"/>
                        <a:t>100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0,05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 dirty="0"/>
                        <a:t>100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0,05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110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112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 dirty="0"/>
                        <a:t>100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0,05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3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115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119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4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4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0,05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4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121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126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0,05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127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133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6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134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141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7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7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7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140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150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8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147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0,06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159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12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12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9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155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168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13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13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162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179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17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17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11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171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189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18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18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12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179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0,06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201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22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22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13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188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0,06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213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25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14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197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226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29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29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207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239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32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32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218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254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36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36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17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229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269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40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40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18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240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285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45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45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19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252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302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50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50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27955">
                <a:tc>
                  <a:txBody>
                    <a:bodyPr/>
                    <a:lstStyle/>
                    <a:p>
                      <a:r>
                        <a:rPr lang="fr-FR" sz="1200"/>
                        <a:t>100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/>
                        <a:t>0,05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265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0,06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320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/>
                        <a:t>55</a:t>
                      </a:r>
                      <a:endParaRPr lang="fr-FR" sz="280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55</a:t>
                      </a:r>
                      <a:endParaRPr lang="fr-FR" sz="2800" dirty="0"/>
                    </a:p>
                  </a:txBody>
                  <a:tcPr marL="60506" marR="60506" marT="30253" marB="3025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9" name="Rectangle 5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6838950" cy="766877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MAJ d’une Vue </a:t>
            </a:r>
            <a:r>
              <a:rPr lang="fr-F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MsAccess</a:t>
            </a:r>
            <a:endParaRPr lang="fr-FR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20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1560" y="1196752"/>
            <a:ext cx="7992888" cy="5328592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fr-FR" dirty="0" smtClean="0"/>
              <a:t>On peut mettre à jour une vue</a:t>
            </a:r>
          </a:p>
          <a:p>
            <a:pPr lvl="1">
              <a:spcBef>
                <a:spcPts val="600"/>
              </a:spcBef>
              <a:defRPr/>
            </a:pPr>
            <a:r>
              <a:rPr lang="fr-FR" sz="3200" dirty="0" smtClean="0"/>
              <a:t>Toute vue incluant la clé primaire</a:t>
            </a:r>
          </a:p>
          <a:p>
            <a:pPr lvl="1">
              <a:spcBef>
                <a:spcPts val="600"/>
              </a:spcBef>
              <a:defRPr/>
            </a:pPr>
            <a:r>
              <a:rPr lang="fr-FR" sz="3200" dirty="0" smtClean="0"/>
              <a:t>Notamment  comme attribut de jointure</a:t>
            </a:r>
          </a:p>
          <a:p>
            <a:pPr lvl="2">
              <a:spcBef>
                <a:spcPts val="600"/>
              </a:spcBef>
              <a:defRPr/>
            </a:pPr>
            <a:r>
              <a:rPr lang="fr-FR" sz="3200" dirty="0" smtClean="0"/>
              <a:t>Y compris externe</a:t>
            </a:r>
          </a:p>
          <a:p>
            <a:pPr lvl="3">
              <a:spcBef>
                <a:spcPts val="600"/>
              </a:spcBef>
              <a:defRPr/>
            </a:pPr>
            <a:r>
              <a:rPr lang="fr-FR" sz="2800" dirty="0" smtClean="0"/>
              <a:t>Lien classe – sous-classe</a:t>
            </a:r>
          </a:p>
          <a:p>
            <a:pPr lvl="1">
              <a:spcBef>
                <a:spcPts val="600"/>
              </a:spcBef>
              <a:defRPr/>
            </a:pPr>
            <a:r>
              <a:rPr lang="fr-FR" sz="3200" dirty="0" smtClean="0"/>
              <a:t>Le résultat peut être la MAJ simultanée de plusieurs tables sources de la vue</a:t>
            </a:r>
          </a:p>
          <a:p>
            <a:pPr>
              <a:spcBef>
                <a:spcPts val="600"/>
              </a:spcBef>
              <a:defRPr/>
            </a:pPr>
            <a:r>
              <a:rPr lang="fr-FR" i="1" dirty="0" smtClean="0"/>
              <a:t>A expérimenter sur les vues SP1 et SP2</a:t>
            </a:r>
          </a:p>
          <a:p>
            <a:pPr lvl="1">
              <a:defRPr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Séries financières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 4" descr="graph-se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8405109" cy="500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838950" cy="1185863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Création d’un Portefeuille 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357298"/>
            <a:ext cx="79296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fr-FR" sz="2800" dirty="0" smtClean="0"/>
              <a:t>On veut acheter une collection de produits financiers de la table Produits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Dans la limite </a:t>
            </a:r>
            <a:r>
              <a:rPr lang="fr-FR" sz="2800" i="1" dirty="0" smtClean="0"/>
              <a:t>L </a:t>
            </a:r>
            <a:r>
              <a:rPr lang="fr-FR" sz="2800" dirty="0" smtClean="0"/>
              <a:t>de la somme donnée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Jusqu’à </a:t>
            </a:r>
            <a:r>
              <a:rPr lang="fr-FR" sz="2800" i="1" dirty="0" smtClean="0"/>
              <a:t>n </a:t>
            </a:r>
            <a:r>
              <a:rPr lang="fr-FR" sz="2800" dirty="0" smtClean="0"/>
              <a:t>produit (</a:t>
            </a:r>
            <a:r>
              <a:rPr lang="fr-FR" sz="2800" i="1" dirty="0" smtClean="0"/>
              <a:t>n </a:t>
            </a:r>
            <a:r>
              <a:rPr lang="fr-FR" sz="2800" dirty="0" smtClean="0"/>
              <a:t>= 3 p.ex.) par ensemble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On veut examiner jusqu’à </a:t>
            </a:r>
            <a:r>
              <a:rPr lang="fr-FR" sz="2800" i="1" dirty="0"/>
              <a:t>k</a:t>
            </a:r>
            <a:r>
              <a:rPr lang="fr-FR" sz="2800" i="1" dirty="0" smtClean="0"/>
              <a:t> </a:t>
            </a:r>
            <a:r>
              <a:rPr lang="fr-FR" sz="2800" dirty="0" smtClean="0"/>
              <a:t>collections (</a:t>
            </a:r>
            <a:r>
              <a:rPr lang="fr-FR" sz="2800" i="1" dirty="0"/>
              <a:t>k</a:t>
            </a:r>
            <a:r>
              <a:rPr lang="fr-FR" sz="2800" i="1" dirty="0" smtClean="0"/>
              <a:t> </a:t>
            </a:r>
            <a:r>
              <a:rPr lang="fr-FR" sz="2800" dirty="0" smtClean="0"/>
              <a:t>= 20 p.ex.) de prix (cumulé) le plus proche de </a:t>
            </a:r>
            <a:r>
              <a:rPr lang="fr-FR" sz="2800" i="1" dirty="0" smtClean="0"/>
              <a:t>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i="1" dirty="0" smtClean="0"/>
              <a:t> En ordre descendant de prix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i="1" dirty="0" smtClean="0"/>
              <a:t> </a:t>
            </a:r>
            <a:r>
              <a:rPr lang="fr-FR" sz="2800" dirty="0" smtClean="0"/>
              <a:t>On peut choisir un même produit plusieurs fois pour former une collection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800" dirty="0" smtClean="0"/>
              <a:t> Plusieurs actions…</a:t>
            </a:r>
            <a:endParaRPr lang="fr-FR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1"/>
            <a:ext cx="6838950" cy="990584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Création d’un Portefeuille  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071802" y="1357298"/>
          <a:ext cx="2690810" cy="4724400"/>
        </p:xfrm>
        <a:graphic>
          <a:graphicData uri="http://schemas.openxmlformats.org/drawingml/2006/table">
            <a:tbl>
              <a:tblPr/>
              <a:tblGrid>
                <a:gridCol w="1619240"/>
                <a:gridCol w="1071570"/>
              </a:tblGrid>
              <a:tr h="365760">
                <a:tc gridSpan="2">
                  <a:txBody>
                    <a:bodyPr/>
                    <a:lstStyle/>
                    <a:p>
                      <a:r>
                        <a:rPr lang="fr-FR"/>
                        <a:t>Produits</a:t>
                      </a:r>
                    </a:p>
                  </a:txBody>
                  <a:tcPr anchor="ctr"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P#</a:t>
                      </a:r>
                      <a:endParaRPr lang="fr-FR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prix</a:t>
                      </a:r>
                      <a:endParaRPr lang="fr-FR" sz="2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p3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200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p1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200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p2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400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p3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200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p4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100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p6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100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p5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300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p8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300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p7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400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p10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200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p12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300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/>
                        <a:t>p13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300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1185863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sz="3200" dirty="0" smtClean="0">
                <a:solidFill>
                  <a:srgbClr val="0070C0"/>
                </a:solidFill>
              </a:rPr>
              <a:t>Création d’un Portefeuille  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980728"/>
            <a:ext cx="88924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err="1" smtClean="0">
                <a:latin typeface="+mj-lt"/>
              </a:rPr>
              <a:t>Parameters</a:t>
            </a:r>
            <a:r>
              <a:rPr lang="fr-FR" sz="1800" dirty="0" smtClean="0">
                <a:latin typeface="+mj-lt"/>
              </a:rPr>
              <a:t> [Investissement ?] </a:t>
            </a:r>
            <a:r>
              <a:rPr lang="fr-FR" sz="1800" dirty="0" err="1" smtClean="0">
                <a:latin typeface="+mj-lt"/>
              </a:rPr>
              <a:t>Integer</a:t>
            </a:r>
            <a:r>
              <a:rPr lang="fr-FR" sz="1800" dirty="0" smtClean="0">
                <a:latin typeface="+mj-lt"/>
              </a:rPr>
              <a:t>;</a:t>
            </a:r>
          </a:p>
          <a:p>
            <a:endParaRPr lang="fr-FR" sz="18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fr-FR" sz="1800" dirty="0" smtClean="0">
                <a:latin typeface="+mj-lt"/>
              </a:rPr>
              <a:t>select TOP 20 * FROM (SELECT P.[p#] as  Produit1, "" as Produit2, "" as Produit3, </a:t>
            </a:r>
            <a:r>
              <a:rPr lang="fr-FR" sz="1800" dirty="0" err="1" smtClean="0">
                <a:latin typeface="+mj-lt"/>
              </a:rPr>
              <a:t>P.prix</a:t>
            </a:r>
            <a:r>
              <a:rPr lang="fr-FR" sz="1800" dirty="0" smtClean="0">
                <a:latin typeface="+mj-lt"/>
              </a:rPr>
              <a:t> as </a:t>
            </a:r>
            <a:r>
              <a:rPr lang="fr-FR" sz="1800" dirty="0" err="1" smtClean="0">
                <a:latin typeface="+mj-lt"/>
              </a:rPr>
              <a:t>PrixCumulé</a:t>
            </a:r>
            <a:r>
              <a:rPr lang="fr-FR" sz="1800" dirty="0" smtClean="0">
                <a:latin typeface="+mj-lt"/>
              </a:rPr>
              <a:t>,  "" as Prix1, "" as Prix2, "" as Prix3, 1 as </a:t>
            </a:r>
            <a:r>
              <a:rPr lang="fr-FR" sz="1800" dirty="0" err="1" smtClean="0">
                <a:latin typeface="+mj-lt"/>
              </a:rPr>
              <a:t>Nbre</a:t>
            </a:r>
            <a:r>
              <a:rPr lang="fr-FR" sz="1800" dirty="0" smtClean="0">
                <a:latin typeface="+mj-lt"/>
              </a:rPr>
              <a:t>, [Investissement ?] as Investissement FROM Produits P </a:t>
            </a:r>
            <a:r>
              <a:rPr lang="fr-FR" sz="1800" dirty="0" err="1" smtClean="0">
                <a:latin typeface="+mj-lt"/>
              </a:rPr>
              <a:t>where</a:t>
            </a:r>
            <a:r>
              <a:rPr lang="fr-FR" sz="1800" dirty="0" smtClean="0">
                <a:latin typeface="+mj-lt"/>
              </a:rPr>
              <a:t> </a:t>
            </a:r>
            <a:r>
              <a:rPr lang="fr-FR" sz="1800" dirty="0" err="1" smtClean="0">
                <a:latin typeface="+mj-lt"/>
              </a:rPr>
              <a:t>p.prix</a:t>
            </a:r>
            <a:r>
              <a:rPr lang="fr-FR" sz="1800" dirty="0" smtClean="0">
                <a:latin typeface="+mj-lt"/>
              </a:rPr>
              <a:t> &lt;=  [Investissement ?] </a:t>
            </a:r>
          </a:p>
          <a:p>
            <a:r>
              <a:rPr lang="fr-FR" sz="1800" dirty="0" smtClean="0">
                <a:latin typeface="+mj-lt"/>
              </a:rPr>
              <a:t>Union</a:t>
            </a:r>
          </a:p>
          <a:p>
            <a:r>
              <a:rPr lang="fr-FR" sz="1800" dirty="0" smtClean="0">
                <a:latin typeface="+mj-lt"/>
              </a:rPr>
              <a:t>SELECT  X.[p#] as Produit1, Y.[p#] as Produit2, "" as Produit3, </a:t>
            </a:r>
            <a:r>
              <a:rPr lang="fr-FR" sz="1800" dirty="0" err="1" smtClean="0">
                <a:latin typeface="+mj-lt"/>
              </a:rPr>
              <a:t>X.prix</a:t>
            </a:r>
            <a:r>
              <a:rPr lang="fr-FR" sz="1800" dirty="0" smtClean="0">
                <a:latin typeface="+mj-lt"/>
              </a:rPr>
              <a:t>+</a:t>
            </a:r>
            <a:r>
              <a:rPr lang="fr-FR" sz="1800" dirty="0" err="1" smtClean="0">
                <a:latin typeface="+mj-lt"/>
              </a:rPr>
              <a:t>Y.prix</a:t>
            </a:r>
            <a:r>
              <a:rPr lang="fr-FR" sz="1800" dirty="0" smtClean="0">
                <a:latin typeface="+mj-lt"/>
              </a:rPr>
              <a:t> as </a:t>
            </a:r>
            <a:r>
              <a:rPr lang="fr-FR" sz="1800" dirty="0" err="1" smtClean="0">
                <a:latin typeface="+mj-lt"/>
              </a:rPr>
              <a:t>PrixCumulé</a:t>
            </a:r>
            <a:r>
              <a:rPr lang="fr-FR" sz="1800" dirty="0" smtClean="0">
                <a:latin typeface="+mj-lt"/>
              </a:rPr>
              <a:t>,  </a:t>
            </a:r>
            <a:r>
              <a:rPr lang="fr-FR" sz="1800" dirty="0" err="1" smtClean="0">
                <a:latin typeface="+mj-lt"/>
              </a:rPr>
              <a:t>X.prix</a:t>
            </a:r>
            <a:r>
              <a:rPr lang="fr-FR" sz="1800" dirty="0" smtClean="0">
                <a:latin typeface="+mj-lt"/>
              </a:rPr>
              <a:t> as Prix1, </a:t>
            </a:r>
            <a:r>
              <a:rPr lang="fr-FR" sz="1800" dirty="0" err="1" smtClean="0">
                <a:latin typeface="+mj-lt"/>
              </a:rPr>
              <a:t>Y.prix</a:t>
            </a:r>
            <a:r>
              <a:rPr lang="fr-FR" sz="1800" dirty="0" smtClean="0">
                <a:latin typeface="+mj-lt"/>
              </a:rPr>
              <a:t> as Prix2, "" as Prix3, 2 as </a:t>
            </a:r>
            <a:r>
              <a:rPr lang="fr-FR" sz="1800" dirty="0" err="1" smtClean="0">
                <a:latin typeface="+mj-lt"/>
              </a:rPr>
              <a:t>Nbre</a:t>
            </a:r>
            <a:r>
              <a:rPr lang="fr-FR" sz="1800" dirty="0" smtClean="0">
                <a:latin typeface="+mj-lt"/>
              </a:rPr>
              <a:t>,  [Investissement ?] </a:t>
            </a:r>
          </a:p>
          <a:p>
            <a:pPr>
              <a:spcAft>
                <a:spcPts val="600"/>
              </a:spcAft>
            </a:pPr>
            <a:r>
              <a:rPr lang="fr-FR" sz="1800" dirty="0" smtClean="0">
                <a:latin typeface="+mj-lt"/>
              </a:rPr>
              <a:t>FROM Produits X, Produits Y </a:t>
            </a:r>
            <a:r>
              <a:rPr lang="fr-FR" sz="1800" dirty="0" err="1" smtClean="0">
                <a:latin typeface="+mj-lt"/>
              </a:rPr>
              <a:t>where</a:t>
            </a:r>
            <a:r>
              <a:rPr lang="fr-FR" sz="1800" dirty="0" smtClean="0">
                <a:latin typeface="+mj-lt"/>
              </a:rPr>
              <a:t> </a:t>
            </a:r>
            <a:r>
              <a:rPr lang="fr-FR" sz="1800" dirty="0" err="1" smtClean="0">
                <a:latin typeface="+mj-lt"/>
              </a:rPr>
              <a:t>X.prix</a:t>
            </a:r>
            <a:r>
              <a:rPr lang="fr-FR" sz="1800" dirty="0" smtClean="0">
                <a:latin typeface="+mj-lt"/>
              </a:rPr>
              <a:t>+</a:t>
            </a:r>
            <a:r>
              <a:rPr lang="fr-FR" sz="1800" dirty="0" err="1" smtClean="0">
                <a:latin typeface="+mj-lt"/>
              </a:rPr>
              <a:t>Y.prix</a:t>
            </a:r>
            <a:r>
              <a:rPr lang="fr-FR" sz="1800" dirty="0" smtClean="0">
                <a:latin typeface="+mj-lt"/>
              </a:rPr>
              <a:t> &lt;=  [Investissement ?]  and X.[p#] &lt;= Y.[p#] )</a:t>
            </a:r>
          </a:p>
          <a:p>
            <a:r>
              <a:rPr lang="fr-FR" sz="1800" dirty="0" smtClean="0">
                <a:latin typeface="+mj-lt"/>
              </a:rPr>
              <a:t>union</a:t>
            </a:r>
          </a:p>
          <a:p>
            <a:r>
              <a:rPr lang="fr-FR" sz="1800" dirty="0" smtClean="0">
                <a:latin typeface="+mj-lt"/>
              </a:rPr>
              <a:t>SELECT X.[p#] as Produit1, Y.[p#] as Produit2, Z.[p#] as Produit3, </a:t>
            </a:r>
            <a:r>
              <a:rPr lang="fr-FR" sz="1800" dirty="0" err="1" smtClean="0">
                <a:latin typeface="+mj-lt"/>
              </a:rPr>
              <a:t>X.prix</a:t>
            </a:r>
            <a:r>
              <a:rPr lang="fr-FR" sz="1800" dirty="0" smtClean="0">
                <a:latin typeface="+mj-lt"/>
              </a:rPr>
              <a:t>+</a:t>
            </a:r>
            <a:r>
              <a:rPr lang="fr-FR" sz="1800" dirty="0" err="1" smtClean="0">
                <a:latin typeface="+mj-lt"/>
              </a:rPr>
              <a:t>Y.prix</a:t>
            </a:r>
            <a:r>
              <a:rPr lang="fr-FR" sz="1800" dirty="0" smtClean="0">
                <a:latin typeface="+mj-lt"/>
              </a:rPr>
              <a:t>+</a:t>
            </a:r>
            <a:r>
              <a:rPr lang="fr-FR" sz="1800" dirty="0" err="1" smtClean="0">
                <a:latin typeface="+mj-lt"/>
              </a:rPr>
              <a:t>Z.prix</a:t>
            </a:r>
            <a:r>
              <a:rPr lang="fr-FR" sz="1800" dirty="0" smtClean="0">
                <a:latin typeface="+mj-lt"/>
              </a:rPr>
              <a:t> as </a:t>
            </a:r>
            <a:r>
              <a:rPr lang="fr-FR" sz="1800" dirty="0" err="1" smtClean="0">
                <a:latin typeface="+mj-lt"/>
              </a:rPr>
              <a:t>PrixCumulé</a:t>
            </a:r>
            <a:r>
              <a:rPr lang="fr-FR" sz="1800" dirty="0" smtClean="0">
                <a:latin typeface="+mj-lt"/>
              </a:rPr>
              <a:t>,  </a:t>
            </a:r>
            <a:r>
              <a:rPr lang="fr-FR" sz="1800" dirty="0" err="1" smtClean="0">
                <a:latin typeface="+mj-lt"/>
              </a:rPr>
              <a:t>X.prix</a:t>
            </a:r>
            <a:r>
              <a:rPr lang="fr-FR" sz="1800" dirty="0" smtClean="0">
                <a:latin typeface="+mj-lt"/>
              </a:rPr>
              <a:t> as Prix1, </a:t>
            </a:r>
            <a:r>
              <a:rPr lang="fr-FR" sz="1800" dirty="0" err="1" smtClean="0">
                <a:latin typeface="+mj-lt"/>
              </a:rPr>
              <a:t>Y.prix</a:t>
            </a:r>
            <a:r>
              <a:rPr lang="fr-FR" sz="1800" dirty="0" smtClean="0">
                <a:latin typeface="+mj-lt"/>
              </a:rPr>
              <a:t> as Prix2, </a:t>
            </a:r>
            <a:r>
              <a:rPr lang="fr-FR" sz="1800" dirty="0" err="1" smtClean="0">
                <a:latin typeface="+mj-lt"/>
              </a:rPr>
              <a:t>Z.prix</a:t>
            </a:r>
            <a:r>
              <a:rPr lang="fr-FR" sz="1800" dirty="0" smtClean="0">
                <a:latin typeface="+mj-lt"/>
              </a:rPr>
              <a:t> as Prix3, 3 as </a:t>
            </a:r>
            <a:r>
              <a:rPr lang="fr-FR" sz="1800" dirty="0" err="1" smtClean="0">
                <a:latin typeface="+mj-lt"/>
              </a:rPr>
              <a:t>Nbre</a:t>
            </a:r>
            <a:r>
              <a:rPr lang="fr-FR" sz="1800" dirty="0" smtClean="0">
                <a:latin typeface="+mj-lt"/>
              </a:rPr>
              <a:t>,   [Investissement ?] </a:t>
            </a:r>
          </a:p>
          <a:p>
            <a:r>
              <a:rPr lang="fr-FR" sz="1800" dirty="0" smtClean="0">
                <a:latin typeface="+mj-lt"/>
              </a:rPr>
              <a:t>FROM Produits X, Produits Y, Produits Z </a:t>
            </a:r>
            <a:r>
              <a:rPr lang="fr-FR" sz="1800" dirty="0" err="1" smtClean="0">
                <a:latin typeface="+mj-lt"/>
              </a:rPr>
              <a:t>where</a:t>
            </a:r>
            <a:r>
              <a:rPr lang="fr-FR" sz="1800" dirty="0" smtClean="0">
                <a:latin typeface="+mj-lt"/>
              </a:rPr>
              <a:t> </a:t>
            </a:r>
            <a:r>
              <a:rPr lang="fr-FR" sz="1800" dirty="0" err="1" smtClean="0">
                <a:latin typeface="+mj-lt"/>
              </a:rPr>
              <a:t>X.prix</a:t>
            </a:r>
            <a:r>
              <a:rPr lang="fr-FR" sz="1800" dirty="0" smtClean="0">
                <a:latin typeface="+mj-lt"/>
              </a:rPr>
              <a:t>+</a:t>
            </a:r>
            <a:r>
              <a:rPr lang="fr-FR" sz="1800" dirty="0" err="1" smtClean="0">
                <a:latin typeface="+mj-lt"/>
              </a:rPr>
              <a:t>Y.prix</a:t>
            </a:r>
            <a:r>
              <a:rPr lang="fr-FR" sz="1800" dirty="0" smtClean="0">
                <a:latin typeface="+mj-lt"/>
              </a:rPr>
              <a:t>+</a:t>
            </a:r>
            <a:r>
              <a:rPr lang="fr-FR" sz="1800" dirty="0" err="1" smtClean="0">
                <a:latin typeface="+mj-lt"/>
              </a:rPr>
              <a:t>Z.prix</a:t>
            </a:r>
            <a:r>
              <a:rPr lang="fr-FR" sz="1800" dirty="0" smtClean="0">
                <a:latin typeface="+mj-lt"/>
              </a:rPr>
              <a:t> &lt;= [Investissement ?]  and  X.[p#] &lt;= Y.[p#] and Y.[p#] &lt;= Z.[p#] </a:t>
            </a:r>
          </a:p>
          <a:p>
            <a:endParaRPr lang="fr-FR" sz="1800" dirty="0" smtClean="0">
              <a:latin typeface="+mj-lt"/>
            </a:endParaRPr>
          </a:p>
          <a:p>
            <a:r>
              <a:rPr lang="fr-FR" sz="1800" dirty="0" smtClean="0">
                <a:latin typeface="+mj-lt"/>
              </a:rPr>
              <a:t>ORDER BY  4 </a:t>
            </a:r>
            <a:r>
              <a:rPr lang="fr-FR" sz="1800" dirty="0" err="1" smtClean="0">
                <a:latin typeface="+mj-lt"/>
              </a:rPr>
              <a:t>desc</a:t>
            </a:r>
            <a:r>
              <a:rPr lang="fr-FR" sz="1800" dirty="0" smtClean="0">
                <a:latin typeface="+mj-lt"/>
              </a:rPr>
              <a:t>, 8, 1,2,3 </a:t>
            </a:r>
            <a:endParaRPr lang="fr-FR" sz="1800" dirty="0">
              <a:latin typeface="+mj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1"/>
            <a:ext cx="6838950" cy="990584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Création d’un Portefeuille  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6" name="Image 5" descr="ach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71546"/>
            <a:ext cx="8359700" cy="528641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934224" cy="1276335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Création d’un Portefeuille </a:t>
            </a:r>
            <a:r>
              <a:rPr lang="fr-FR" sz="3600" dirty="0" smtClean="0">
                <a:solidFill>
                  <a:srgbClr val="0070C0"/>
                </a:solidFill>
              </a:rPr>
              <a:t/>
            </a:r>
            <a:br>
              <a:rPr lang="fr-FR" sz="3600" dirty="0" smtClean="0">
                <a:solidFill>
                  <a:srgbClr val="0070C0"/>
                </a:solidFill>
              </a:rPr>
            </a:br>
            <a:r>
              <a:rPr lang="fr-FR" sz="3600" dirty="0" smtClean="0">
                <a:solidFill>
                  <a:srgbClr val="0070C0"/>
                </a:solidFill>
              </a:rPr>
              <a:t>Discussion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7158" y="1785926"/>
            <a:ext cx="8786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/>
              <a:t> Pourquoi la requête est comme elle est ?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Comment elle changerait </a:t>
            </a:r>
          </a:p>
          <a:p>
            <a:pPr lvl="1">
              <a:buFont typeface="Arial" pitchFamily="34" charset="0"/>
              <a:buChar char="•"/>
            </a:pPr>
            <a:r>
              <a:rPr lang="fr-FR" sz="3200" dirty="0" smtClean="0"/>
              <a:t> Si l’on ne pouvait pas choisir un même produit dans la collection ? </a:t>
            </a:r>
          </a:p>
          <a:p>
            <a:pPr lvl="1">
              <a:buFont typeface="Arial" pitchFamily="34" charset="0"/>
              <a:buChar char="•"/>
            </a:pPr>
            <a:r>
              <a:rPr lang="fr-FR" sz="3200" dirty="0" smtClean="0"/>
              <a:t> Si l’on devait présenter au max X meilleures propositions d’un produit, Y de 2 et Z de 3 à la fois ?</a:t>
            </a:r>
          </a:p>
          <a:p>
            <a:endParaRPr lang="fr-FR" sz="28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934224" cy="1276335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Création d’un Portefeuille </a:t>
            </a:r>
            <a:r>
              <a:rPr lang="fr-FR" sz="3600" dirty="0" smtClean="0">
                <a:solidFill>
                  <a:srgbClr val="0070C0"/>
                </a:solidFill>
              </a:rPr>
              <a:t/>
            </a:r>
            <a:br>
              <a:rPr lang="fr-FR" sz="3600" dirty="0" smtClean="0">
                <a:solidFill>
                  <a:srgbClr val="0070C0"/>
                </a:solidFill>
              </a:rPr>
            </a:br>
            <a:r>
              <a:rPr lang="fr-FR" sz="3600" dirty="0" smtClean="0">
                <a:solidFill>
                  <a:srgbClr val="0070C0"/>
                </a:solidFill>
              </a:rPr>
              <a:t>Discussion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20" y="1643050"/>
            <a:ext cx="85725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/>
              <a:t>Si Produit a 10 000 produits, combien d’opérations d’accès à un </a:t>
            </a:r>
            <a:r>
              <a:rPr lang="fr-FR" sz="3200" dirty="0" err="1" smtClean="0"/>
              <a:t>tuple</a:t>
            </a:r>
            <a:r>
              <a:rPr lang="fr-FR" sz="3200" dirty="0" smtClean="0"/>
              <a:t> faudrait-t-il à 1</a:t>
            </a:r>
            <a:r>
              <a:rPr lang="fr-FR" sz="3200" baseline="30000" dirty="0" smtClean="0"/>
              <a:t>ère</a:t>
            </a:r>
            <a:r>
              <a:rPr lang="fr-FR" sz="3200" dirty="0" smtClean="0"/>
              <a:t> vue ?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Peut-on espérer </a:t>
            </a:r>
            <a:r>
              <a:rPr lang="fr-FR" sz="3200" i="1" dirty="0"/>
              <a:t>n</a:t>
            </a:r>
            <a:r>
              <a:rPr lang="fr-FR" sz="3200" i="1" dirty="0" smtClean="0"/>
              <a:t> </a:t>
            </a:r>
            <a:r>
              <a:rPr lang="fr-FR" sz="3200" dirty="0" smtClean="0"/>
              <a:t>= 4 ou 5 ? 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Autres domaines d’applications du problème?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fr-FR" sz="3200" dirty="0" smtClean="0"/>
              <a:t> Avez-vous entendu parler de problèmes du « sac à dos » ?</a:t>
            </a:r>
          </a:p>
          <a:p>
            <a:r>
              <a:rPr lang="en-US" sz="2400" i="1" dirty="0" smtClean="0"/>
              <a:t>Pour </a:t>
            </a:r>
            <a:r>
              <a:rPr lang="en-US" sz="2400" i="1" dirty="0" smtClean="0"/>
              <a:t>en savoir + </a:t>
            </a:r>
            <a:r>
              <a:rPr lang="en-US" sz="2400" i="1" dirty="0" smtClean="0"/>
              <a:t>:</a:t>
            </a:r>
            <a:r>
              <a:rPr lang="en-US" sz="2400" b="1" i="1" dirty="0" smtClean="0"/>
              <a:t> Top </a:t>
            </a:r>
            <a:r>
              <a:rPr lang="en-US" sz="2400" b="1" i="1" dirty="0"/>
              <a:t>k Knapsack </a:t>
            </a:r>
            <a:r>
              <a:rPr lang="en-US" sz="2400" b="1" i="1" dirty="0" smtClean="0"/>
              <a:t>Joins. </a:t>
            </a:r>
            <a:r>
              <a:rPr lang="en-US" sz="2400" i="1" dirty="0" smtClean="0"/>
              <a:t>W. </a:t>
            </a:r>
            <a:r>
              <a:rPr lang="en-US" sz="2400" i="1" dirty="0"/>
              <a:t>LITWIN &amp; </a:t>
            </a:r>
            <a:r>
              <a:rPr lang="en-US" sz="2400" i="1" dirty="0" smtClean="0"/>
              <a:t>Th. Schwarz. </a:t>
            </a:r>
            <a:r>
              <a:rPr lang="fr-FR" sz="2400" i="1" dirty="0" smtClean="0"/>
              <a:t>BDA 2010 Toulouse.</a:t>
            </a:r>
            <a:r>
              <a:rPr lang="fr-FR" sz="2400" dirty="0"/>
              <a:t> </a:t>
            </a:r>
            <a:endParaRPr lang="en-US" sz="2400" dirty="0"/>
          </a:p>
          <a:p>
            <a:endParaRPr lang="fr-FR" sz="32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838950" cy="1185863"/>
          </a:xfrm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ROLLUP</a:t>
            </a:r>
            <a:br>
              <a:rPr lang="fr-FR" dirty="0">
                <a:solidFill>
                  <a:srgbClr val="0070C0"/>
                </a:solidFill>
              </a:rPr>
            </a:br>
            <a:r>
              <a:rPr lang="fr-FR" sz="2800" dirty="0">
                <a:solidFill>
                  <a:srgbClr val="0070C0"/>
                </a:solidFill>
              </a:rPr>
              <a:t>(DB2 &amp; SQL-Server)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/>
              <a:t>Groupements multiples (super-groupes) selon une dimension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 ’ordre des attributs dans la clause a l ’importance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les attributs sont progressivement « oublies » de droite à gauche</a:t>
            </a:r>
          </a:p>
          <a:p>
            <a:pPr>
              <a:lnSpc>
                <a:spcPct val="90000"/>
              </a:lnSpc>
            </a:pPr>
            <a:r>
              <a:rPr lang="fr-FR" sz="2800"/>
              <a:t>Remplace plusieurs requêtes GROUP BY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000"/>
              <a:t>SELECT  p#, sum (qty) as tot-qty from S,SP, P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000"/>
              <a:t>WHERE SP. P# = P.P# AND SP. S# = S.S#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000"/>
              <a:t>GROUP BY </a:t>
            </a:r>
            <a:r>
              <a:rPr lang="fr-FR" sz="2000">
                <a:solidFill>
                  <a:srgbClr val="00FF00"/>
                </a:solidFill>
              </a:rPr>
              <a:t>ROLLUP  (P#, S.CITY, COLOR)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000"/>
              <a:t>HAVING tot-qty &gt; 100 ;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chemeClr val="accent2"/>
                </a:solidFill>
                <a:effectLst/>
              </a:rPr>
              <a:t>Problèmes avec des nulls que l’on verra plus tard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fr-FR" sz="240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fr-FR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838950" cy="1185863"/>
          </a:xfrm>
          <a:solidFill>
            <a:schemeClr val="bg1">
              <a:lumMod val="50000"/>
            </a:schemeClr>
          </a:solidFill>
          <a:effectLst>
            <a:outerShdw dist="107763" dir="18900000" algn="ctr" rotWithShape="0">
              <a:srgbClr val="99FF99"/>
            </a:outerShdw>
          </a:effectLst>
        </p:spPr>
        <p:txBody>
          <a:bodyPr/>
          <a:lstStyle/>
          <a:p>
            <a:r>
              <a:rPr lang="fr-FR" sz="4000" dirty="0">
                <a:solidFill>
                  <a:srgbClr val="002060"/>
                </a:solidFill>
                <a:effectLst/>
              </a:rPr>
              <a:t>CUBE</a:t>
            </a:r>
            <a:br>
              <a:rPr lang="fr-FR" sz="4000" dirty="0">
                <a:solidFill>
                  <a:srgbClr val="002060"/>
                </a:solidFill>
                <a:effectLst/>
              </a:rPr>
            </a:br>
            <a:r>
              <a:rPr lang="fr-FR" sz="2400" dirty="0">
                <a:solidFill>
                  <a:srgbClr val="002060"/>
                </a:solidFill>
                <a:effectLst/>
              </a:rPr>
              <a:t>(DB2 &amp; SQL-Server)</a:t>
            </a:r>
            <a:endParaRPr lang="fr-FR" sz="4000" dirty="0">
              <a:solidFill>
                <a:srgbClr val="002060"/>
              </a:solidFill>
              <a:effectLst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500174"/>
            <a:ext cx="8001000" cy="49292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/>
              <a:t>Groupements multiples selon toutes les dimensions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l ’ordre des attributs dans la clause n ’a pas d ’importance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les attributs sont progressivement « oublies » de droite à gauche</a:t>
            </a:r>
          </a:p>
          <a:p>
            <a:pPr>
              <a:lnSpc>
                <a:spcPct val="90000"/>
              </a:lnSpc>
            </a:pPr>
            <a:r>
              <a:rPr lang="fr-FR" sz="2800" dirty="0"/>
              <a:t>Remplace plusieurs requêtes GROUP BY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000" dirty="0"/>
              <a:t>SELECT  p#, </a:t>
            </a:r>
            <a:r>
              <a:rPr lang="fr-FR" sz="2000" dirty="0" err="1"/>
              <a:t>sum</a:t>
            </a:r>
            <a:r>
              <a:rPr lang="fr-FR" sz="2000" dirty="0"/>
              <a:t> (</a:t>
            </a:r>
            <a:r>
              <a:rPr lang="fr-FR" sz="2000" dirty="0" err="1"/>
              <a:t>qty</a:t>
            </a:r>
            <a:r>
              <a:rPr lang="fr-FR" sz="2000" dirty="0"/>
              <a:t>) as </a:t>
            </a:r>
            <a:r>
              <a:rPr lang="fr-FR" sz="2000" dirty="0" err="1"/>
              <a:t>tot</a:t>
            </a:r>
            <a:r>
              <a:rPr lang="fr-FR" sz="2000" dirty="0"/>
              <a:t>-</a:t>
            </a:r>
            <a:r>
              <a:rPr lang="fr-FR" sz="2000" dirty="0" err="1"/>
              <a:t>qty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S,SP, P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000" dirty="0"/>
              <a:t>WHERE SP. P# = P.P# AND SP. S# = S.S#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000" dirty="0"/>
              <a:t>GROUP BY </a:t>
            </a:r>
            <a:r>
              <a:rPr lang="fr-FR" sz="2000" dirty="0">
                <a:solidFill>
                  <a:srgbClr val="0070C0"/>
                </a:solidFill>
              </a:rPr>
              <a:t>CUBE  (P#, S.CITY, COLOR)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000" dirty="0">
                <a:solidFill>
                  <a:srgbClr val="0070C0"/>
                </a:solidFill>
              </a:rPr>
              <a:t>HAVING </a:t>
            </a:r>
            <a:r>
              <a:rPr lang="fr-FR" sz="2000" dirty="0" err="1">
                <a:solidFill>
                  <a:srgbClr val="0070C0"/>
                </a:solidFill>
              </a:rPr>
              <a:t>tot</a:t>
            </a:r>
            <a:r>
              <a:rPr lang="fr-FR" sz="2000" dirty="0">
                <a:solidFill>
                  <a:srgbClr val="0070C0"/>
                </a:solidFill>
              </a:rPr>
              <a:t>-</a:t>
            </a:r>
            <a:r>
              <a:rPr lang="fr-FR" sz="2000" dirty="0" err="1">
                <a:solidFill>
                  <a:srgbClr val="0070C0"/>
                </a:solidFill>
              </a:rPr>
              <a:t>qty</a:t>
            </a:r>
            <a:r>
              <a:rPr lang="fr-FR" sz="2000" dirty="0">
                <a:solidFill>
                  <a:srgbClr val="0070C0"/>
                </a:solidFill>
              </a:rPr>
              <a:t> &gt; 100 ;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solidFill>
                  <a:schemeClr val="accent2"/>
                </a:solidFill>
                <a:effectLst/>
              </a:rPr>
              <a:t>Problèmes avec des nuls que l’on verra plus tard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002060"/>
                </a:solidFill>
                <a:effectLst/>
              </a:rPr>
              <a:t>Opération bien plus chère que </a:t>
            </a:r>
            <a:r>
              <a:rPr lang="fr-FR" sz="2400" dirty="0" err="1" smtClean="0">
                <a:solidFill>
                  <a:srgbClr val="002060"/>
                </a:solidFill>
                <a:effectLst/>
              </a:rPr>
              <a:t>Rollup</a:t>
            </a:r>
            <a:r>
              <a:rPr lang="fr-FR" sz="2000" dirty="0" err="1" smtClean="0">
                <a:solidFill>
                  <a:schemeClr val="tx2"/>
                </a:solidFill>
                <a:effectLst/>
              </a:rPr>
              <a:t>e</a:t>
            </a:r>
            <a:r>
              <a:rPr lang="fr-FR" sz="2000" dirty="0" smtClean="0">
                <a:solidFill>
                  <a:schemeClr val="tx2"/>
                </a:solidFill>
                <a:effectLst/>
              </a:rPr>
              <a:t> </a:t>
            </a:r>
            <a:r>
              <a:rPr lang="fr-FR" sz="2000" i="1" dirty="0">
                <a:solidFill>
                  <a:schemeClr val="tx2"/>
                </a:solidFill>
                <a:effectLst/>
              </a:rPr>
              <a:t>N</a:t>
            </a:r>
            <a:r>
              <a:rPr lang="fr-FR" sz="2000" dirty="0">
                <a:solidFill>
                  <a:schemeClr val="tx2"/>
                </a:solidFill>
                <a:effectLst/>
              </a:rPr>
              <a:t>, pour </a:t>
            </a:r>
            <a:r>
              <a:rPr lang="fr-FR" sz="2000" i="1" dirty="0">
                <a:solidFill>
                  <a:schemeClr val="tx2"/>
                </a:solidFill>
                <a:effectLst/>
              </a:rPr>
              <a:t>N</a:t>
            </a:r>
            <a:r>
              <a:rPr lang="fr-FR" sz="2000" dirty="0">
                <a:solidFill>
                  <a:schemeClr val="tx2"/>
                </a:solidFill>
                <a:effectLst/>
              </a:rPr>
              <a:t> attributs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fr-FR" sz="24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fr-FR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838950" cy="758825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  <a:effectLst/>
              </a:rPr>
              <a:t>GROUPING SETS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4114800"/>
          </a:xfrm>
        </p:spPr>
        <p:txBody>
          <a:bodyPr/>
          <a:lstStyle/>
          <a:p>
            <a:r>
              <a:rPr lang="fr-FR" dirty="0"/>
              <a:t>On indique explicitement les groupes</a:t>
            </a:r>
          </a:p>
          <a:p>
            <a:pPr lvl="1"/>
            <a:r>
              <a:rPr lang="fr-FR" dirty="0"/>
              <a:t>entre (..)</a:t>
            </a:r>
          </a:p>
          <a:p>
            <a:pPr lvl="2"/>
            <a:r>
              <a:rPr lang="fr-FR" dirty="0"/>
              <a:t>le groupe () est constitué de toute la table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fr-FR" sz="2000" dirty="0"/>
              <a:t>SELECT  p#, </a:t>
            </a:r>
            <a:r>
              <a:rPr lang="fr-FR" sz="2000" dirty="0" err="1"/>
              <a:t>sum</a:t>
            </a:r>
            <a:r>
              <a:rPr lang="fr-FR" sz="2000" dirty="0"/>
              <a:t> (</a:t>
            </a:r>
            <a:r>
              <a:rPr lang="fr-FR" sz="2000" dirty="0" err="1"/>
              <a:t>qty</a:t>
            </a:r>
            <a:r>
              <a:rPr lang="fr-FR" sz="2000" dirty="0"/>
              <a:t>) as </a:t>
            </a:r>
            <a:r>
              <a:rPr lang="fr-FR" sz="2000" dirty="0" err="1"/>
              <a:t>tot</a:t>
            </a:r>
            <a:r>
              <a:rPr lang="fr-FR" sz="2000" dirty="0"/>
              <a:t>-</a:t>
            </a:r>
            <a:r>
              <a:rPr lang="fr-FR" sz="2000" dirty="0" err="1"/>
              <a:t>qty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S,SP, P </a:t>
            </a:r>
          </a:p>
          <a:p>
            <a:pPr>
              <a:buFont typeface="Monotype Sorts" pitchFamily="2" charset="2"/>
              <a:buNone/>
            </a:pPr>
            <a:r>
              <a:rPr lang="fr-FR" sz="2000" dirty="0"/>
              <a:t>WHERE SP. P# = P.P# AND SP. S# = S.S#</a:t>
            </a:r>
          </a:p>
          <a:p>
            <a:pPr>
              <a:buFont typeface="Monotype Sorts" pitchFamily="2" charset="2"/>
              <a:buNone/>
            </a:pPr>
            <a:r>
              <a:rPr lang="fr-FR" sz="2000" dirty="0"/>
              <a:t>GROUP BY </a:t>
            </a:r>
            <a:r>
              <a:rPr lang="fr-FR" sz="2000" dirty="0">
                <a:solidFill>
                  <a:srgbClr val="0070C0"/>
                </a:solidFill>
              </a:rPr>
              <a:t>GROUPING SETS  ((P#, S.CITY, COLOR), (P#, COLOR), ())</a:t>
            </a:r>
          </a:p>
          <a:p>
            <a:pPr>
              <a:buFont typeface="Monotype Sorts" pitchFamily="2" charset="2"/>
              <a:buNone/>
            </a:pPr>
            <a:r>
              <a:rPr lang="fr-FR" sz="2000" dirty="0"/>
              <a:t>HAVING </a:t>
            </a:r>
            <a:r>
              <a:rPr lang="fr-FR" sz="2000" dirty="0" err="1"/>
              <a:t>tot</a:t>
            </a:r>
            <a:r>
              <a:rPr lang="fr-FR" sz="2000" dirty="0"/>
              <a:t>-</a:t>
            </a:r>
            <a:r>
              <a:rPr lang="fr-FR" sz="2000" dirty="0" err="1"/>
              <a:t>qty</a:t>
            </a:r>
            <a:r>
              <a:rPr lang="fr-FR" sz="2000" dirty="0"/>
              <a:t> &gt; 100 ;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accent2"/>
                </a:solidFill>
                <a:effectLst/>
              </a:rPr>
              <a:t>Problèmes avec des nuls que l’on verra plus tard</a:t>
            </a:r>
            <a:endParaRPr lang="fr-F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9" name="Rectangle 5"/>
          <p:cNvSpPr>
            <a:spLocks noGrp="1" noChangeArrowheads="1"/>
          </p:cNvSpPr>
          <p:nvPr>
            <p:ph type="title"/>
          </p:nvPr>
        </p:nvSpPr>
        <p:spPr>
          <a:xfrm>
            <a:off x="1105391" y="595476"/>
            <a:ext cx="6838950" cy="766877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MAJ d’une Vue </a:t>
            </a:r>
            <a:r>
              <a:rPr lang="fr-F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MsAccess</a:t>
            </a:r>
            <a:endParaRPr lang="fr-FR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20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29240" y="1531070"/>
            <a:ext cx="8229040" cy="41148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La MAJ d’un déterminant dans une vue QBE à jointure peut faire changer auto le déterminé:</a:t>
            </a:r>
          </a:p>
          <a:p>
            <a:pPr lvl="1">
              <a:defRPr/>
            </a:pPr>
            <a:r>
              <a:rPr lang="fr-FR" dirty="0" smtClean="0"/>
              <a:t>MAJ  de </a:t>
            </a:r>
            <a:r>
              <a:rPr lang="fr-FR" dirty="0" err="1" smtClean="0"/>
              <a:t>Cpostal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MAJ Ville dans  l’exemple avant</a:t>
            </a:r>
          </a:p>
          <a:p>
            <a:pPr lvl="1">
              <a:defRPr/>
            </a:pPr>
            <a:r>
              <a:rPr lang="fr-FR" dirty="0" smtClean="0">
                <a:sym typeface="Wingdings" pitchFamily="2" charset="2"/>
              </a:rPr>
              <a:t>On peut aussi MAJ Ville</a:t>
            </a:r>
          </a:p>
          <a:p>
            <a:pPr lvl="1">
              <a:defRPr/>
            </a:pPr>
            <a:r>
              <a:rPr lang="fr-FR" dirty="0" smtClean="0">
                <a:sym typeface="Wingdings" pitchFamily="2" charset="2"/>
              </a:rPr>
              <a:t>Mais on ne peut pas MAJ </a:t>
            </a:r>
            <a:r>
              <a:rPr lang="fr-FR" dirty="0" err="1" smtClean="0">
                <a:sym typeface="Wingdings" pitchFamily="2" charset="2"/>
              </a:rPr>
              <a:t>Cpostal</a:t>
            </a:r>
            <a:r>
              <a:rPr lang="fr-FR" dirty="0" smtClean="0">
                <a:sym typeface="Wingdings" pitchFamily="2" charset="2"/>
              </a:rPr>
              <a:t> à une valeur qui ne serait pas dans C</a:t>
            </a:r>
            <a:endParaRPr lang="fr-FR" dirty="0" smtClean="0"/>
          </a:p>
          <a:p>
            <a:pPr>
              <a:defRPr/>
            </a:pPr>
            <a:r>
              <a:rPr lang="fr-FR" i="1" dirty="0" smtClean="0"/>
              <a:t>A expérimenter sur les vues précédentes</a:t>
            </a:r>
          </a:p>
          <a:p>
            <a:pPr lvl="1">
              <a:defRPr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20650"/>
            <a:ext cx="6838950" cy="1187450"/>
          </a:xfrm>
        </p:spPr>
        <p:txBody>
          <a:bodyPr/>
          <a:lstStyle/>
          <a:p>
            <a:r>
              <a:rPr lang="fr-FR" sz="3600" dirty="0" err="1">
                <a:solidFill>
                  <a:srgbClr val="002060"/>
                </a:solidFill>
                <a:effectLst/>
              </a:rPr>
              <a:t>Rollup</a:t>
            </a:r>
            <a:r>
              <a:rPr lang="fr-FR" sz="3600" dirty="0">
                <a:solidFill>
                  <a:srgbClr val="002060"/>
                </a:solidFill>
                <a:effectLst/>
              </a:rPr>
              <a:t>, Cube, </a:t>
            </a:r>
            <a:r>
              <a:rPr lang="fr-FR" sz="3600" dirty="0" err="1">
                <a:solidFill>
                  <a:srgbClr val="002060"/>
                </a:solidFill>
                <a:effectLst/>
              </a:rPr>
              <a:t>Grouping</a:t>
            </a:r>
            <a:r>
              <a:rPr lang="fr-FR" sz="3600" dirty="0">
                <a:solidFill>
                  <a:srgbClr val="002060"/>
                </a:solidFill>
                <a:effectLst/>
              </a:rPr>
              <a:t> Sets</a:t>
            </a:r>
            <a:br>
              <a:rPr lang="fr-FR" sz="3600" dirty="0">
                <a:solidFill>
                  <a:srgbClr val="002060"/>
                </a:solidFill>
                <a:effectLst/>
              </a:rPr>
            </a:br>
            <a:r>
              <a:rPr lang="fr-FR" sz="3600" dirty="0">
                <a:solidFill>
                  <a:srgbClr val="002060"/>
                </a:solidFill>
                <a:effectLst/>
              </a:rPr>
              <a:t>sous </a:t>
            </a:r>
            <a:r>
              <a:rPr lang="fr-FR" sz="3600" dirty="0" err="1">
                <a:solidFill>
                  <a:srgbClr val="002060"/>
                </a:solidFill>
                <a:effectLst/>
              </a:rPr>
              <a:t>MsAccess</a:t>
            </a:r>
            <a:endParaRPr lang="fr-FR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y en a pas</a:t>
            </a:r>
          </a:p>
          <a:p>
            <a:r>
              <a:rPr lang="fr-FR" dirty="0"/>
              <a:t>On peut simuler ces manipulations en utilisant </a:t>
            </a:r>
          </a:p>
          <a:p>
            <a:pPr lvl="1"/>
            <a:r>
              <a:rPr lang="fr-FR" dirty="0"/>
              <a:t>GROUP BY</a:t>
            </a:r>
          </a:p>
          <a:p>
            <a:pPr lvl="1"/>
            <a:r>
              <a:rPr lang="fr-FR" dirty="0"/>
              <a:t>UNION ALL</a:t>
            </a:r>
          </a:p>
          <a:p>
            <a:pPr lvl="1"/>
            <a:r>
              <a:rPr lang="fr-FR" dirty="0"/>
              <a:t>ORDER BY</a:t>
            </a:r>
          </a:p>
          <a:p>
            <a:r>
              <a:rPr lang="fr-FR" dirty="0"/>
              <a:t>Peut être laborieux pour le CUBE  </a:t>
            </a:r>
          </a:p>
        </p:txBody>
      </p:sp>
    </p:spTree>
  </p:cSld>
  <p:clrMapOvr>
    <a:masterClrMapping/>
  </p:clrMapOvr>
  <p:transition>
    <p:random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85641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</p:pic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2971800" y="152400"/>
            <a:ext cx="3429000" cy="400110"/>
          </a:xfrm>
          <a:prstGeom prst="rect">
            <a:avLst/>
          </a:prstGeom>
          <a:solidFill>
            <a:schemeClr val="bg1"/>
          </a:solidFill>
          <a:ln w="12699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chemeClr val="hlink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rgbClr val="002060"/>
                </a:solidFill>
              </a:rPr>
              <a:t>ROLLUP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381000" y="4495800"/>
            <a:ext cx="3048000" cy="366713"/>
          </a:xfrm>
          <a:prstGeom prst="rect">
            <a:avLst/>
          </a:prstGeom>
          <a:solidFill>
            <a:schemeClr val="bg1"/>
          </a:solidFill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rgbClr val="00279F"/>
                </a:solidFill>
              </a:rPr>
              <a:t>Remarquez le « null as city»</a:t>
            </a:r>
          </a:p>
        </p:txBody>
      </p:sp>
    </p:spTree>
  </p:cSld>
  <p:clrMapOvr>
    <a:masterClrMapping/>
  </p:clrMapOvr>
  <p:transition>
    <p:split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2971800" y="152400"/>
            <a:ext cx="3429000" cy="469900"/>
          </a:xfrm>
          <a:prstGeom prst="rect">
            <a:avLst/>
          </a:prstGeom>
          <a:solidFill>
            <a:schemeClr val="bg1"/>
          </a:solidFill>
          <a:ln w="12699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chemeClr val="hlink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rgbClr val="FAFD00"/>
                </a:solidFill>
              </a:rPr>
              <a:t>ROLLUP</a:t>
            </a:r>
            <a:endParaRPr lang="fr-FR"/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1026"/>
          <p:cNvSpPr txBox="1">
            <a:spLocks noChangeArrowheads="1"/>
          </p:cNvSpPr>
          <p:nvPr/>
        </p:nvSpPr>
        <p:spPr bwMode="auto">
          <a:xfrm>
            <a:off x="2971800" y="152400"/>
            <a:ext cx="3429000" cy="469900"/>
          </a:xfrm>
          <a:prstGeom prst="rect">
            <a:avLst/>
          </a:prstGeom>
          <a:solidFill>
            <a:schemeClr val="bg1"/>
          </a:solidFill>
          <a:ln w="12699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chemeClr val="hlink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rgbClr val="FAFD00"/>
                </a:solidFill>
              </a:rPr>
              <a:t>ROLLUP</a:t>
            </a:r>
            <a:endParaRPr lang="fr-FR"/>
          </a:p>
        </p:txBody>
      </p:sp>
      <p:pic>
        <p:nvPicPr>
          <p:cNvPr id="210947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</p:pic>
      <p:sp>
        <p:nvSpPr>
          <p:cNvPr id="210948" name="AutoShape 1028"/>
          <p:cNvSpPr>
            <a:spLocks noChangeArrowheads="1"/>
          </p:cNvSpPr>
          <p:nvPr/>
        </p:nvSpPr>
        <p:spPr bwMode="auto">
          <a:xfrm>
            <a:off x="0" y="6096000"/>
            <a:ext cx="16002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/>
              <a:t>Et le CUBE ?</a:t>
            </a:r>
            <a:endParaRPr lang="fr-FR"/>
          </a:p>
        </p:txBody>
      </p:sp>
      <p:sp>
        <p:nvSpPr>
          <p:cNvPr id="210949" name="AutoShape 1029"/>
          <p:cNvSpPr>
            <a:spLocks noChangeArrowheads="1"/>
          </p:cNvSpPr>
          <p:nvPr/>
        </p:nvSpPr>
        <p:spPr bwMode="auto">
          <a:xfrm>
            <a:off x="2971800" y="1524000"/>
            <a:ext cx="2819400" cy="914400"/>
          </a:xfrm>
          <a:prstGeom prst="leftArrowCallout">
            <a:avLst>
              <a:gd name="adj1" fmla="val 25000"/>
              <a:gd name="adj2" fmla="val 25000"/>
              <a:gd name="adj3" fmla="val 51389"/>
              <a:gd name="adj4" fmla="val 66667"/>
            </a:avLst>
          </a:prstGeom>
          <a:solidFill>
            <a:schemeClr val="bg1"/>
          </a:solidFill>
          <a:ln w="12699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fr-FR" sz="1800">
              <a:solidFill>
                <a:schemeClr val="tx2"/>
              </a:solidFill>
            </a:endParaRPr>
          </a:p>
          <a:p>
            <a:pPr algn="ctr"/>
            <a:r>
              <a:rPr lang="fr-FR" sz="1600">
                <a:solidFill>
                  <a:schemeClr val="tx2"/>
                </a:solidFill>
              </a:rPr>
              <a:t>Une solution pour </a:t>
            </a:r>
          </a:p>
          <a:p>
            <a:pPr algn="ctr"/>
            <a:r>
              <a:rPr lang="fr-FR" sz="1600">
                <a:solidFill>
                  <a:schemeClr val="tx2"/>
                </a:solidFill>
              </a:rPr>
              <a:t>l ambiguïté </a:t>
            </a:r>
          </a:p>
          <a:p>
            <a:pPr algn="ctr"/>
            <a:r>
              <a:rPr lang="fr-FR" sz="1600">
                <a:solidFill>
                  <a:schemeClr val="tx2"/>
                </a:solidFill>
              </a:rPr>
              <a:t>de certains  nuls ?</a:t>
            </a:r>
          </a:p>
          <a:p>
            <a:pPr algn="ctr"/>
            <a:endParaRPr lang="fr-FR" sz="2000"/>
          </a:p>
        </p:txBody>
      </p:sp>
    </p:spTree>
  </p:cSld>
  <p:clrMapOvr>
    <a:masterClrMapping/>
  </p:clrMapOvr>
  <p:transition spd="slow">
    <p:zoom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  <a:effectLst/>
              </a:rPr>
              <a:t>Autres Opérations  Utiles</a:t>
            </a:r>
            <a:endParaRPr lang="fr-FR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428736"/>
            <a:ext cx="8215370" cy="521497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dirty="0" smtClean="0"/>
              <a:t>Chasse aux valeurs inconnues</a:t>
            </a:r>
          </a:p>
          <a:p>
            <a:pPr lvl="1"/>
            <a:r>
              <a:rPr lang="fr-FR" dirty="0" smtClean="0"/>
              <a:t>Dépendances Fonctionnelles</a:t>
            </a:r>
          </a:p>
          <a:p>
            <a:pPr lvl="1">
              <a:buFontTx/>
              <a:buChar char="-"/>
            </a:pPr>
            <a:r>
              <a:rPr lang="fr-FR" dirty="0" smtClean="0"/>
              <a:t>Interpolation (linéaire…)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Echelle logarithmique d’abscisses</a:t>
            </a:r>
          </a:p>
          <a:p>
            <a:pPr lvl="1">
              <a:buFontTx/>
              <a:buChar char="-"/>
            </a:pPr>
            <a:r>
              <a:rPr lang="fr-FR" dirty="0" smtClean="0"/>
              <a:t>Fonctions scalaires  log, </a:t>
            </a:r>
            <a:r>
              <a:rPr lang="fr-FR" dirty="0" err="1" smtClean="0"/>
              <a:t>int</a:t>
            </a:r>
            <a:r>
              <a:rPr lang="fr-FR" dirty="0" smtClean="0"/>
              <a:t>, </a:t>
            </a:r>
            <a:r>
              <a:rPr lang="fr-FR" dirty="0" err="1" smtClean="0"/>
              <a:t>floor</a:t>
            </a:r>
            <a:r>
              <a:rPr lang="fr-FR" dirty="0" smtClean="0"/>
              <a:t>..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Livre de </a:t>
            </a:r>
            <a:r>
              <a:rPr lang="fr-FR" dirty="0" err="1" smtClean="0"/>
              <a:t>Tropashko</a:t>
            </a:r>
            <a:r>
              <a:rPr lang="fr-FR" dirty="0" smtClean="0"/>
              <a:t> (cours 1)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</a:t>
            </a:r>
            <a:r>
              <a:rPr lang="fr-FR" i="1" dirty="0" err="1" smtClean="0"/>
              <a:t>Symbolic</a:t>
            </a:r>
            <a:r>
              <a:rPr lang="fr-FR" i="1" dirty="0" smtClean="0"/>
              <a:t> Data </a:t>
            </a:r>
            <a:r>
              <a:rPr lang="fr-FR" i="1" dirty="0" err="1" smtClean="0"/>
              <a:t>Analysis</a:t>
            </a:r>
            <a:r>
              <a:rPr lang="fr-FR" i="1" dirty="0" smtClean="0"/>
              <a:t>.</a:t>
            </a:r>
            <a:r>
              <a:rPr lang="fr-FR" dirty="0" smtClean="0"/>
              <a:t> </a:t>
            </a:r>
            <a:r>
              <a:rPr lang="fr-FR" dirty="0" err="1" smtClean="0"/>
              <a:t>Billiard</a:t>
            </a:r>
            <a:r>
              <a:rPr lang="fr-FR" dirty="0" smtClean="0"/>
              <a:t> &amp; </a:t>
            </a:r>
            <a:r>
              <a:rPr lang="fr-FR" dirty="0" err="1" smtClean="0"/>
              <a:t>Diday</a:t>
            </a:r>
            <a:r>
              <a:rPr lang="fr-FR" dirty="0" smtClean="0"/>
              <a:t> </a:t>
            </a:r>
            <a:r>
              <a:rPr lang="fr-FR" dirty="0" err="1" smtClean="0"/>
              <a:t>Wiley</a:t>
            </a:r>
            <a:r>
              <a:rPr lang="fr-FR" dirty="0" smtClean="0"/>
              <a:t> (</a:t>
            </a:r>
            <a:r>
              <a:rPr lang="fr-FR" dirty="0" err="1" smtClean="0"/>
              <a:t>publ</a:t>
            </a:r>
            <a:r>
              <a:rPr lang="fr-FR" dirty="0" smtClean="0"/>
              <a:t>.) </a:t>
            </a:r>
          </a:p>
          <a:p>
            <a:pPr lvl="1"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428604"/>
            <a:ext cx="6838950" cy="766877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Sous-Tables Paramétrées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dirty="0" smtClean="0"/>
              <a:t> La requête de sous-table de </a:t>
            </a:r>
            <a:r>
              <a:rPr lang="fr-FR" dirty="0" err="1" smtClean="0"/>
              <a:t>MsAccess</a:t>
            </a:r>
            <a:r>
              <a:rPr lang="fr-FR" dirty="0" smtClean="0"/>
              <a:t> peut être paramétrée</a:t>
            </a:r>
          </a:p>
          <a:p>
            <a:pPr>
              <a:lnSpc>
                <a:spcPct val="90000"/>
              </a:lnSpc>
              <a:defRPr/>
            </a:pPr>
            <a:r>
              <a:rPr lang="fr-FR" dirty="0" smtClean="0"/>
              <a:t>On voit, par exemple pour SP, la fraction que représente la pièce examinée, soit P2, par rapport au total QTY, également visible, pour chaque fournisseur de la pièce </a:t>
            </a:r>
          </a:p>
          <a:p>
            <a:pPr>
              <a:lnSpc>
                <a:spcPct val="90000"/>
              </a:lnSpc>
              <a:defRPr/>
            </a:pPr>
            <a:r>
              <a:rPr lang="fr-FR" dirty="0" smtClean="0"/>
              <a:t>Seulement pour les fractions plus grandes qu’un minimum paramétré </a:t>
            </a:r>
          </a:p>
          <a:p>
            <a:pPr lvl="2">
              <a:lnSpc>
                <a:spcPct val="90000"/>
              </a:lnSpc>
              <a:defRPr/>
            </a:pPr>
            <a:endParaRPr lang="fr-FR" dirty="0" smtClean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0"/>
            <a:ext cx="6838950" cy="766877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Sous-Tables Paramétrées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85800" y="1028700"/>
            <a:ext cx="7810500" cy="1066800"/>
          </a:xfrm>
        </p:spPr>
        <p:txBody>
          <a:bodyPr/>
          <a:lstStyle/>
          <a:p>
            <a:r>
              <a:rPr lang="fr-FR" dirty="0" smtClean="0"/>
              <a:t>Définition de la sous-table</a:t>
            </a:r>
          </a:p>
          <a:p>
            <a:pPr lvl="1"/>
            <a:r>
              <a:rPr lang="fr-FR" dirty="0" smtClean="0"/>
              <a:t>Noter le champs de liaison père/fils</a:t>
            </a:r>
            <a:endParaRPr lang="fr-FR" dirty="0"/>
          </a:p>
        </p:txBody>
      </p:sp>
      <p:pic>
        <p:nvPicPr>
          <p:cNvPr id="7" name="Image 6" descr="sous-table-param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324" y="2162175"/>
            <a:ext cx="7515225" cy="46507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915988"/>
            <a:ext cx="6838950" cy="766877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Sous-Tables Paramétrées</a:t>
            </a:r>
          </a:p>
        </p:txBody>
      </p:sp>
      <p:pic>
        <p:nvPicPr>
          <p:cNvPr id="5" name="Espace réservé du contenu 4" descr="sous-table-param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47950" y="1811971"/>
            <a:ext cx="3810000" cy="48618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915988"/>
            <a:ext cx="6838950" cy="766877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Sous-Tables Paramétrées</a:t>
            </a:r>
          </a:p>
        </p:txBody>
      </p:sp>
      <p:pic>
        <p:nvPicPr>
          <p:cNvPr id="6" name="Espace réservé du contenu 5" descr="sous-table-param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28774" y="2114549"/>
            <a:ext cx="5705475" cy="455535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915988"/>
            <a:ext cx="6838950" cy="766877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Sous-Tables Paramétrées</a:t>
            </a:r>
          </a:p>
        </p:txBody>
      </p:sp>
      <p:pic>
        <p:nvPicPr>
          <p:cNvPr id="5" name="Espace réservé du contenu 4" descr="sous-table-param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33650" y="1826373"/>
            <a:ext cx="3533775" cy="423152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557770"/>
            <a:ext cx="8429684" cy="705321"/>
          </a:xfrm>
        </p:spPr>
        <p:txBody>
          <a:bodyPr/>
          <a:lstStyle/>
          <a:p>
            <a:pPr>
              <a:defRPr/>
            </a:pPr>
            <a:r>
              <a:rPr lang="fr-FR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Suppression dans une Vue </a:t>
            </a:r>
            <a:r>
              <a:rPr lang="fr-FR" sz="4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MsAccess</a:t>
            </a:r>
            <a:endParaRPr lang="fr-FR" sz="4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20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1913" y="1436802"/>
            <a:ext cx="8182465" cy="4850876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On peut supprimer des </a:t>
            </a:r>
            <a:r>
              <a:rPr lang="fr-FR" dirty="0" err="1" smtClean="0"/>
              <a:t>tuples</a:t>
            </a:r>
            <a:r>
              <a:rPr lang="fr-FR" dirty="0" smtClean="0"/>
              <a:t> dans une vue</a:t>
            </a:r>
          </a:p>
          <a:p>
            <a:pPr lvl="1">
              <a:defRPr/>
            </a:pPr>
            <a:r>
              <a:rPr lang="fr-FR" dirty="0" smtClean="0"/>
              <a:t>Toute vue </a:t>
            </a:r>
            <a:r>
              <a:rPr lang="fr-FR" i="1" dirty="0" smtClean="0"/>
              <a:t>mono-table</a:t>
            </a:r>
            <a:r>
              <a:rPr lang="fr-FR" dirty="0" smtClean="0"/>
              <a:t> ou à un </a:t>
            </a:r>
            <a:r>
              <a:rPr lang="fr-FR" dirty="0" err="1" smtClean="0"/>
              <a:t>tuple</a:t>
            </a:r>
            <a:r>
              <a:rPr lang="fr-FR" dirty="0" smtClean="0"/>
              <a:t> de la vue correspond un </a:t>
            </a:r>
            <a:r>
              <a:rPr lang="fr-FR" dirty="0" err="1" smtClean="0"/>
              <a:t>tuple</a:t>
            </a:r>
            <a:r>
              <a:rPr lang="fr-FR" dirty="0" smtClean="0"/>
              <a:t> de la table</a:t>
            </a:r>
          </a:p>
          <a:p>
            <a:pPr lvl="2">
              <a:defRPr/>
            </a:pPr>
            <a:r>
              <a:rPr lang="fr-FR" dirty="0" smtClean="0"/>
              <a:t>Pas de DISTINCT, GROUP BY…</a:t>
            </a:r>
          </a:p>
          <a:p>
            <a:pPr>
              <a:defRPr/>
            </a:pPr>
            <a:r>
              <a:rPr lang="fr-FR" dirty="0" smtClean="0"/>
              <a:t>Surprise ? </a:t>
            </a:r>
          </a:p>
          <a:p>
            <a:pPr lvl="1">
              <a:defRPr/>
            </a:pPr>
            <a:r>
              <a:rPr lang="fr-FR" dirty="0" smtClean="0"/>
              <a:t>On insère un </a:t>
            </a:r>
            <a:r>
              <a:rPr lang="fr-FR" dirty="0" err="1" smtClean="0"/>
              <a:t>tuple</a:t>
            </a:r>
            <a:r>
              <a:rPr lang="fr-FR" dirty="0" smtClean="0"/>
              <a:t> dans une vue V à jointure  </a:t>
            </a:r>
          </a:p>
          <a:p>
            <a:pPr lvl="2">
              <a:defRPr/>
            </a:pPr>
            <a:r>
              <a:rPr lang="fr-FR" dirty="0" smtClean="0"/>
              <a:t> INSERT V…</a:t>
            </a:r>
          </a:p>
          <a:p>
            <a:pPr lvl="1">
              <a:defRPr/>
            </a:pPr>
            <a:r>
              <a:rPr lang="fr-FR" dirty="0" smtClean="0"/>
              <a:t>DELETE V … ne peut pas le  supprimer </a:t>
            </a:r>
          </a:p>
          <a:p>
            <a:pPr>
              <a:defRPr/>
            </a:pPr>
            <a:r>
              <a:rPr lang="fr-FR" i="1" dirty="0" smtClean="0"/>
              <a:t>A expérimenter idem</a:t>
            </a:r>
          </a:p>
          <a:p>
            <a:pPr lvl="1">
              <a:defRPr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915988"/>
            <a:ext cx="6838950" cy="766877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Sous-Tables Paramétrées</a:t>
            </a:r>
          </a:p>
        </p:txBody>
      </p:sp>
      <p:pic>
        <p:nvPicPr>
          <p:cNvPr id="6" name="Espace réservé du contenu 5" descr="sous-table-param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94512" y="1962149"/>
            <a:ext cx="5706387" cy="427410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287338"/>
            <a:ext cx="6838950" cy="766877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Sous-Tables Paramétrées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47700" y="1371600"/>
            <a:ext cx="7772400" cy="685800"/>
          </a:xfrm>
        </p:spPr>
        <p:txBody>
          <a:bodyPr/>
          <a:lstStyle/>
          <a:p>
            <a:r>
              <a:rPr lang="fr-FR" dirty="0" smtClean="0"/>
              <a:t>La requête elle-même est un peu complexe</a:t>
            </a:r>
          </a:p>
          <a:p>
            <a:pPr lvl="1"/>
            <a:r>
              <a:rPr lang="fr-FR" dirty="0" smtClean="0"/>
              <a:t>Voir le cours SQL Avancé</a:t>
            </a:r>
            <a:endParaRPr lang="fr-FR" dirty="0"/>
          </a:p>
        </p:txBody>
      </p:sp>
      <p:pic>
        <p:nvPicPr>
          <p:cNvPr id="8" name="Image 7" descr="sous-table-param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414053"/>
            <a:ext cx="7715964" cy="33009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287338"/>
            <a:ext cx="6838950" cy="766877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Sous-Tables Paramétrées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47700" y="1371600"/>
            <a:ext cx="7772400" cy="685800"/>
          </a:xfrm>
        </p:spPr>
        <p:txBody>
          <a:bodyPr/>
          <a:lstStyle/>
          <a:p>
            <a:r>
              <a:rPr lang="fr-FR" dirty="0" smtClean="0"/>
              <a:t>Exécution autonome</a:t>
            </a:r>
            <a:endParaRPr lang="fr-FR" dirty="0"/>
          </a:p>
        </p:txBody>
      </p:sp>
      <p:pic>
        <p:nvPicPr>
          <p:cNvPr id="5" name="Image 4" descr="sous-table-param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" y="2128837"/>
            <a:ext cx="7829550" cy="4120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</a:rPr>
              <a:t>Liste de Choix </a:t>
            </a:r>
            <a:r>
              <a:rPr lang="fr-FR" sz="4000" dirty="0" err="1" smtClean="0">
                <a:solidFill>
                  <a:srgbClr val="0070C0"/>
                </a:solidFill>
              </a:rPr>
              <a:t>Multibase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1285860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3200" dirty="0" smtClean="0">
                <a:solidFill>
                  <a:schemeClr val="accent5">
                    <a:lumMod val="25000"/>
                  </a:schemeClr>
                </a:solidFill>
              </a:rPr>
              <a:t> « Liste de choix » dans la définition d’un attribut peut être </a:t>
            </a:r>
            <a:r>
              <a:rPr lang="fr-FR" sz="3200" dirty="0" err="1" smtClean="0">
                <a:solidFill>
                  <a:schemeClr val="accent5">
                    <a:lumMod val="25000"/>
                  </a:schemeClr>
                </a:solidFill>
              </a:rPr>
              <a:t>multibase</a:t>
            </a:r>
            <a:endParaRPr lang="fr-FR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fr-FR" sz="2800" dirty="0" smtClean="0">
                <a:solidFill>
                  <a:schemeClr val="accent5">
                    <a:lumMod val="25000"/>
                  </a:schemeClr>
                </a:solidFill>
              </a:rPr>
              <a:t> Un fournisseur dans la base S-P ne pourrait être choisi que dans une ville d’un client de </a:t>
            </a:r>
            <a:r>
              <a:rPr lang="fr-FR" sz="2800" dirty="0" err="1" smtClean="0">
                <a:solidFill>
                  <a:schemeClr val="accent5">
                    <a:lumMod val="25000"/>
                  </a:schemeClr>
                </a:solidFill>
              </a:rPr>
              <a:t>Northwind</a:t>
            </a:r>
            <a:r>
              <a:rPr lang="fr-FR" sz="28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fr-FR" sz="2800" dirty="0" smtClean="0">
                <a:solidFill>
                  <a:schemeClr val="accent5">
                    <a:lumMod val="25000"/>
                  </a:schemeClr>
                </a:solidFill>
              </a:rPr>
              <a:t> Un code postal dans la base Clients devrait être dans la base nationale de codes postaux</a:t>
            </a:r>
          </a:p>
          <a:p>
            <a:pPr lvl="1">
              <a:buFont typeface="Wingdings" pitchFamily="2" charset="2"/>
              <a:buChar char="q"/>
            </a:pPr>
            <a:r>
              <a:rPr lang="fr-FR" sz="2800" dirty="0" smtClean="0">
                <a:solidFill>
                  <a:schemeClr val="accent5">
                    <a:lumMod val="25000"/>
                  </a:schemeClr>
                </a:solidFill>
              </a:rPr>
              <a:t> ….   </a:t>
            </a:r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0694" y="285728"/>
            <a:ext cx="3500462" cy="1143000"/>
          </a:xfrm>
        </p:spPr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</a:rPr>
              <a:t>Liste de Choix </a:t>
            </a:r>
            <a:r>
              <a:rPr lang="fr-FR" sz="4000" dirty="0" err="1" smtClean="0">
                <a:solidFill>
                  <a:srgbClr val="0070C0"/>
                </a:solidFill>
              </a:rPr>
              <a:t>Multibase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5286412" cy="49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71472" y="5429264"/>
            <a:ext cx="8286808" cy="126188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25000"/>
                  </a:schemeClr>
                </a:solidFill>
              </a:rPr>
              <a:t>Requête</a:t>
            </a:r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</a:rPr>
              <a:t> :</a:t>
            </a: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</a:rPr>
              <a:t>Test-</a:t>
            </a:r>
            <a:r>
              <a:rPr lang="en-US" sz="1800" dirty="0" err="1" smtClean="0">
                <a:solidFill>
                  <a:schemeClr val="accent5">
                    <a:lumMod val="25000"/>
                  </a:schemeClr>
                </a:solidFill>
              </a:rPr>
              <a:t>liste</a:t>
            </a: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</a:rPr>
              <a:t>-de-</a:t>
            </a:r>
            <a:r>
              <a:rPr lang="en-US" sz="1800" dirty="0" err="1" smtClean="0">
                <a:solidFill>
                  <a:schemeClr val="accent5">
                    <a:lumMod val="25000"/>
                  </a:schemeClr>
                </a:solidFill>
              </a:rPr>
              <a:t>choix</a:t>
            </a: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5">
                    <a:lumMod val="25000"/>
                  </a:schemeClr>
                </a:solidFill>
              </a:rPr>
              <a:t>mdb</a:t>
            </a:r>
            <a:endParaRPr lang="en-US" sz="18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dirty="0" smtClean="0"/>
              <a:t>SELECT C.[City], </a:t>
            </a:r>
            <a:r>
              <a:rPr lang="en-US" sz="1600" dirty="0" err="1" smtClean="0"/>
              <a:t>C.ContactName</a:t>
            </a:r>
            <a:endParaRPr lang="en-US" sz="1600" dirty="0" smtClean="0"/>
          </a:p>
          <a:p>
            <a:r>
              <a:rPr lang="en-US" sz="1600" dirty="0" smtClean="0"/>
              <a:t>FROM [northwind2000].customers </a:t>
            </a:r>
            <a:r>
              <a:rPr lang="en-US" sz="1600" smtClean="0"/>
              <a:t>AS C</a:t>
            </a:r>
            <a:endParaRPr lang="en-US" sz="1600" dirty="0" smtClean="0"/>
          </a:p>
          <a:p>
            <a:r>
              <a:rPr lang="en-US" sz="1600" dirty="0" smtClean="0"/>
              <a:t>ORDER BY </a:t>
            </a:r>
            <a:r>
              <a:rPr lang="en-US" sz="1600" dirty="0" err="1" smtClean="0"/>
              <a:t>C.City</a:t>
            </a:r>
            <a:r>
              <a:rPr lang="en-US" sz="1600" dirty="0" smtClean="0"/>
              <a:t>, </a:t>
            </a:r>
            <a:r>
              <a:rPr lang="en-US" sz="1600" dirty="0" err="1" smtClean="0"/>
              <a:t>C.ContactName</a:t>
            </a:r>
            <a:r>
              <a:rPr lang="en-US" sz="1600" dirty="0" smtClean="0"/>
              <a:t>;</a:t>
            </a:r>
            <a:endParaRPr lang="fr-F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143000"/>
          </a:xfrm>
        </p:spPr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</a:rPr>
              <a:t>Liste de Choix </a:t>
            </a:r>
            <a:r>
              <a:rPr lang="fr-FR" sz="4000" dirty="0" err="1" smtClean="0">
                <a:solidFill>
                  <a:srgbClr val="0070C0"/>
                </a:solidFill>
              </a:rPr>
              <a:t>Multibase</a:t>
            </a:r>
            <a:r>
              <a:rPr lang="fr-FR" sz="4000" dirty="0" smtClean="0">
                <a:solidFill>
                  <a:srgbClr val="0070C0"/>
                </a:solidFill>
              </a:rPr>
              <a:t/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4000" dirty="0" smtClean="0">
                <a:solidFill>
                  <a:srgbClr val="0070C0"/>
                </a:solidFill>
              </a:rPr>
              <a:t>Résultat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86582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57158" y="5143512"/>
            <a:ext cx="7715304" cy="1200329"/>
          </a:xfrm>
          <a:prstGeom prst="rect">
            <a:avLst/>
          </a:prstGeom>
          <a:solidFill>
            <a:schemeClr val="accent5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 On ne peut pas déclarer la requête MBD directement</a:t>
            </a:r>
          </a:p>
          <a:p>
            <a:pPr lvl="1">
              <a:buFont typeface="Wingdings" pitchFamily="2" charset="2"/>
              <a:buChar char="v"/>
            </a:pPr>
            <a:r>
              <a:rPr lang="fr-FR" sz="2400" dirty="0" err="1" smtClean="0">
                <a:solidFill>
                  <a:schemeClr val="accent5">
                    <a:lumMod val="50000"/>
                  </a:schemeClr>
                </a:solidFill>
              </a:rPr>
              <a:t>Pourqoui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 ?</a:t>
            </a:r>
          </a:p>
          <a:p>
            <a:pPr lvl="2">
              <a:buFont typeface="Wingdings" pitchFamily="2" charset="2"/>
              <a:buChar char="v"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Très bonne question à Microsoft</a:t>
            </a:r>
            <a:endParaRPr lang="fr-F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875"/>
            <a:ext cx="6838950" cy="1063625"/>
          </a:xfrm>
          <a:solidFill>
            <a:schemeClr val="folHlink"/>
          </a:solidFill>
          <a:ln/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r>
              <a:rPr lang="en-US" sz="3200" dirty="0"/>
              <a:t>Clauses COMPUTE  &amp; FOR BROWSE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/>
              <a:t>(SQL </a:t>
            </a:r>
            <a:r>
              <a:rPr lang="en-US" sz="3200" dirty="0" smtClean="0"/>
              <a:t>Server</a:t>
            </a:r>
            <a:r>
              <a:rPr lang="en-US" sz="2400" dirty="0" smtClean="0"/>
              <a:t>)</a:t>
            </a:r>
            <a:endParaRPr lang="en-US" sz="40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276350"/>
            <a:ext cx="7772400" cy="4114800"/>
          </a:xfrm>
          <a:noFill/>
          <a:ln/>
        </p:spPr>
        <p:txBody>
          <a:bodyPr/>
          <a:lstStyle/>
          <a:p>
            <a:r>
              <a:rPr lang="en-US" sz="2800" dirty="0"/>
              <a:t>expression </a:t>
            </a:r>
            <a:r>
              <a:rPr lang="en-US" sz="2800" dirty="0" err="1"/>
              <a:t>générale</a:t>
            </a:r>
            <a:r>
              <a:rPr lang="en-US" sz="2800" dirty="0"/>
              <a:t> de </a:t>
            </a:r>
            <a:r>
              <a:rPr lang="en-US" sz="2800" dirty="0" err="1"/>
              <a:t>sélection</a:t>
            </a:r>
            <a:r>
              <a:rPr lang="en-US" sz="2800" dirty="0"/>
              <a:t>:</a:t>
            </a:r>
          </a:p>
          <a:p>
            <a:pPr>
              <a:spcBef>
                <a:spcPct val="8000"/>
              </a:spcBef>
              <a:buFont typeface="Monotype Sorts" pitchFamily="2" charset="2"/>
              <a:buNone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SELECT [DISTINCT] 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</a:rPr>
              <a:t>attribut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(s)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	FROM table(s)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	[WHERE condition]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	[GROUP BY [ROLLUP | CUBE] field(s) ]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	[HAVING condition ]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	[ORDER BY attribute(s)]</a:t>
            </a:r>
            <a:b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[COMPUTE row-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</a:rPr>
              <a:t>agg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 (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</a:rPr>
              <a:t>colonne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), [row-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</a:rPr>
              <a:t>agg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 (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</a:rPr>
              <a:t>colonne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)]... </a:t>
            </a:r>
            <a:b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BY (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</a:rPr>
              <a:t>colonne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), [(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</a:rPr>
              <a:t>colonne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)]...]</a:t>
            </a:r>
            <a:b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[FOR BROWSE]</a:t>
            </a:r>
          </a:p>
          <a:p>
            <a:pPr>
              <a:spcBef>
                <a:spcPct val="29000"/>
              </a:spcBef>
              <a:buFont typeface="Monotype Sorts" pitchFamily="2" charset="2"/>
              <a:buNone/>
            </a:pP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Clause FOR BROWSE 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</a:rPr>
              <a:t>permet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</a:rPr>
              <a:t>une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  MAJ  de  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</a:rPr>
              <a:t>données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</a:rPr>
              <a:t>dynamiquement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</a:rPr>
              <a:t>visualisées</a:t>
            </a:r>
            <a:endParaRPr lang="en-US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Image 4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1588"/>
            <a:ext cx="6838950" cy="758825"/>
          </a:xfrm>
          <a:ln/>
        </p:spPr>
        <p:txBody>
          <a:bodyPr/>
          <a:lstStyle/>
          <a:p>
            <a:r>
              <a:rPr lang="en-US"/>
              <a:t>Compute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833438"/>
            <a:ext cx="8191500" cy="5791200"/>
          </a:xfrm>
          <a:solidFill>
            <a:schemeClr val="bg1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spcBef>
                <a:spcPct val="125000"/>
              </a:spcBef>
            </a:pPr>
            <a:r>
              <a:rPr lang="en-US" sz="2400" dirty="0"/>
              <a:t>select title, type, price, advance</a:t>
            </a:r>
            <a:br>
              <a:rPr lang="en-US" sz="2400" dirty="0"/>
            </a:br>
            <a:r>
              <a:rPr lang="en-US" sz="2400" dirty="0"/>
              <a:t>from titles where </a:t>
            </a:r>
            <a:r>
              <a:rPr lang="en-US" sz="2400" dirty="0" err="1"/>
              <a:t>ytd_sales</a:t>
            </a:r>
            <a:r>
              <a:rPr lang="en-US" sz="2400" dirty="0"/>
              <a:t> is not null</a:t>
            </a:r>
            <a:br>
              <a:rPr lang="en-US" sz="2400" dirty="0"/>
            </a:br>
            <a:r>
              <a:rPr lang="en-US" sz="2400" dirty="0"/>
              <a:t>order by type </a:t>
            </a:r>
            <a:r>
              <a:rPr lang="en-US" sz="2400" dirty="0" err="1"/>
              <a:t>desc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compute AVG(price), SUM(advance) by type</a:t>
            </a:r>
            <a:br>
              <a:rPr lang="en-US" sz="2400" dirty="0"/>
            </a:br>
            <a:r>
              <a:rPr lang="en-US" sz="2400" dirty="0"/>
              <a:t>	compute SUM(price), SUM(advance)</a:t>
            </a:r>
            <a:br>
              <a:rPr lang="en-US" sz="2400" dirty="0"/>
            </a:br>
            <a:r>
              <a:rPr lang="en-US" sz="2400" dirty="0"/>
              <a:t>go</a:t>
            </a:r>
          </a:p>
          <a:p>
            <a:pPr>
              <a:lnSpc>
                <a:spcPct val="80000"/>
              </a:lnSpc>
              <a:spcBef>
                <a:spcPct val="53000"/>
              </a:spcBef>
            </a:pPr>
            <a: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  <a:t>title 			type		price		advance</a:t>
            </a:r>
            <a:b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fifty years...		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</a:rPr>
              <a:t>trad_cook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	11.95		4000</a:t>
            </a:r>
            <a:br>
              <a:rPr lang="en-US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Onions..		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</a:rPr>
              <a:t>trad_cook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 	20.95		7000</a:t>
            </a:r>
            <a:br>
              <a:rPr lang="en-US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Sushi...		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</a:rPr>
              <a:t>trad_cook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 	14.99		8000</a:t>
            </a:r>
            <a:br>
              <a:rPr lang="en-US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					</a:t>
            </a:r>
            <a:r>
              <a:rPr lang="en-US" sz="2000" u="sng" dirty="0" err="1">
                <a:solidFill>
                  <a:schemeClr val="accent5">
                    <a:lumMod val="25000"/>
                  </a:schemeClr>
                </a:solidFill>
              </a:rPr>
              <a:t>avg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	</a:t>
            </a:r>
            <a:br>
              <a:rPr lang="en-US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					15.96		</a:t>
            </a:r>
            <a: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  <a:t>sum</a:t>
            </a:r>
            <a:b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  <a:t>							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19000</a:t>
            </a:r>
            <a:br>
              <a:rPr lang="en-US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  <a:t>title 			type		price		advance</a:t>
            </a:r>
            <a:b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Computer...		psychology	21.95		7000</a:t>
            </a:r>
            <a:br>
              <a:rPr lang="en-US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...			 psychology 	....		....</a:t>
            </a:r>
            <a:br>
              <a:rPr lang="en-US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					</a:t>
            </a:r>
            <a:r>
              <a:rPr lang="en-US" sz="2000" u="sng" dirty="0" err="1">
                <a:solidFill>
                  <a:schemeClr val="accent5">
                    <a:lumMod val="25000"/>
                  </a:schemeClr>
                </a:solidFill>
              </a:rPr>
              <a:t>avg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	</a:t>
            </a:r>
            <a:br>
              <a:rPr lang="en-US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					15.96		</a:t>
            </a:r>
            <a: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  <a:t>sum</a:t>
            </a:r>
            <a:b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  <a:t>							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19000</a:t>
            </a:r>
            <a:br>
              <a:rPr lang="en-US" sz="2000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					 </a:t>
            </a:r>
            <a: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  <a:t>sum		 </a:t>
            </a:r>
            <a:r>
              <a:rPr lang="en-US" sz="2000" u="sng" dirty="0" err="1">
                <a:solidFill>
                  <a:schemeClr val="accent5">
                    <a:lumMod val="25000"/>
                  </a:schemeClr>
                </a:solidFill>
              </a:rPr>
              <a:t>sum</a:t>
            </a:r>
            <a: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  <a:t>					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236.00</a:t>
            </a:r>
            <a:r>
              <a:rPr lang="en-US" sz="2000" u="sng" dirty="0">
                <a:solidFill>
                  <a:schemeClr val="accent5">
                    <a:lumMod val="25000"/>
                  </a:schemeClr>
                </a:solidFill>
              </a:rPr>
              <a:t>		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</a:rPr>
              <a:t>88400</a:t>
            </a:r>
          </a:p>
        </p:txBody>
      </p:sp>
      <p:pic>
        <p:nvPicPr>
          <p:cNvPr id="5" name="Image 4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95313" y="387350"/>
            <a:ext cx="7324725" cy="1187450"/>
          </a:xfrm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Fonctions Agrégat pour OLAP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DB2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71513" y="1666875"/>
            <a:ext cx="7772400" cy="4371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CountBig 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Pour le nombre de tuples &gt; 2**31</a:t>
            </a:r>
          </a:p>
          <a:p>
            <a:pPr>
              <a:lnSpc>
                <a:spcPct val="90000"/>
              </a:lnSpc>
            </a:pPr>
            <a:r>
              <a:rPr lang="fr-FR" sz="2400"/>
              <a:t>Covariance 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entre des attributs ou des expressions de valeur</a:t>
            </a:r>
          </a:p>
          <a:p>
            <a:pPr>
              <a:lnSpc>
                <a:spcPct val="90000"/>
              </a:lnSpc>
            </a:pPr>
            <a:r>
              <a:rPr lang="fr-FR" sz="2400"/>
              <a:t>Correlation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entre des attributs ou des expressions de valeur</a:t>
            </a:r>
          </a:p>
          <a:p>
            <a:pPr>
              <a:lnSpc>
                <a:spcPct val="90000"/>
              </a:lnSpc>
            </a:pPr>
            <a:r>
              <a:rPr lang="fr-FR" sz="2400"/>
              <a:t>Regression functions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10 fonctions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Les paramètres de la droite de régression entre des attributs ou des expressions de valeur</a:t>
            </a:r>
          </a:p>
          <a:p>
            <a:pPr>
              <a:lnSpc>
                <a:spcPct val="90000"/>
              </a:lnSpc>
            </a:pPr>
            <a:r>
              <a:rPr lang="fr-FR" sz="2400"/>
              <a:t>Rank, Dense_Rank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Rank en présence de duplicata : 1,2,2,4,4,6…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Dense_Rank  </a:t>
            </a:r>
            <a:r>
              <a:rPr lang="fr-FR" sz="2000"/>
              <a:t>en présence de duplicata : 1,2,2,3,3,4…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pic>
        <p:nvPicPr>
          <p:cNvPr id="5" name="Image 4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3" y="387350"/>
            <a:ext cx="7324725" cy="1187450"/>
          </a:xfrm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Fonctions Agrégat pour OLAP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DB2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66875"/>
            <a:ext cx="7772400" cy="4757738"/>
          </a:xfrm>
        </p:spPr>
        <p:txBody>
          <a:bodyPr/>
          <a:lstStyle/>
          <a:p>
            <a:r>
              <a:rPr lang="fr-FR" sz="2800"/>
              <a:t> Fonctions spécifiques à DB2 Data Warehouse Center:</a:t>
            </a:r>
          </a:p>
          <a:p>
            <a:pPr lvl="1"/>
            <a:r>
              <a:rPr lang="fr-FR" sz="2400"/>
              <a:t>Analyse de la variance (ANOVA)</a:t>
            </a:r>
          </a:p>
          <a:p>
            <a:pPr lvl="2"/>
            <a:r>
              <a:rPr lang="fr-FR" sz="2000"/>
              <a:t>Distributions de Fisher-F </a:t>
            </a:r>
          </a:p>
          <a:p>
            <a:pPr lvl="2"/>
            <a:r>
              <a:rPr lang="fr-FR" sz="2000"/>
              <a:t>Valeur P</a:t>
            </a:r>
          </a:p>
          <a:p>
            <a:pPr lvl="1"/>
            <a:r>
              <a:rPr lang="fr-FR" sz="2400"/>
              <a:t>Sous-totaux par période de temps</a:t>
            </a:r>
          </a:p>
          <a:p>
            <a:pPr lvl="1"/>
            <a:r>
              <a:rPr lang="fr-FR" sz="2400"/>
              <a:t>Test de Chi-carré</a:t>
            </a:r>
          </a:p>
          <a:p>
            <a:pPr lvl="1"/>
            <a:r>
              <a:rPr lang="fr-FR" sz="2400"/>
              <a:t>Statistique T pour </a:t>
            </a:r>
            <a:r>
              <a:rPr lang="fr-FR" sz="2400" i="1"/>
              <a:t>n </a:t>
            </a:r>
            <a:r>
              <a:rPr lang="fr-FR" sz="2400"/>
              <a:t>paires de valeurs et à partir du coeff. de corrélation </a:t>
            </a:r>
            <a:r>
              <a:rPr lang="fr-FR" sz="2400" i="1"/>
              <a:t>r</a:t>
            </a:r>
            <a:endParaRPr lang="fr-FR" sz="2400"/>
          </a:p>
          <a:p>
            <a:pPr lvl="2">
              <a:buFontTx/>
              <a:buNone/>
            </a:pPr>
            <a:r>
              <a:rPr lang="fr-FR" sz="2000" i="1"/>
              <a:t>T = r </a:t>
            </a:r>
            <a:r>
              <a:rPr lang="fr-FR" sz="2000"/>
              <a:t>* ((</a:t>
            </a:r>
            <a:r>
              <a:rPr lang="fr-FR" sz="2000" i="1"/>
              <a:t>n</a:t>
            </a:r>
            <a:r>
              <a:rPr lang="fr-FR" sz="2000"/>
              <a:t> – 2 ) / (1 - </a:t>
            </a:r>
            <a:r>
              <a:rPr lang="fr-FR" sz="2000" i="1"/>
              <a:t>r</a:t>
            </a:r>
            <a:r>
              <a:rPr lang="fr-FR" sz="2000"/>
              <a:t> </a:t>
            </a:r>
            <a:r>
              <a:rPr lang="fr-FR" sz="2000" baseline="30000"/>
              <a:t>2 </a:t>
            </a:r>
            <a:r>
              <a:rPr lang="fr-FR" sz="2000"/>
              <a:t>))</a:t>
            </a:r>
            <a:r>
              <a:rPr lang="fr-FR" sz="2000" baseline="30000"/>
              <a:t>0.5 </a:t>
            </a:r>
          </a:p>
          <a:p>
            <a:pPr lvl="1"/>
            <a:r>
              <a:rPr lang="fr-FR" sz="2400" i="1"/>
              <a:t>T </a:t>
            </a:r>
            <a:r>
              <a:rPr lang="fr-FR" sz="2400" i="1">
                <a:sym typeface="Symbol" pitchFamily="18" charset="2"/>
              </a:rPr>
              <a:t> </a:t>
            </a:r>
            <a:r>
              <a:rPr lang="fr-FR" sz="2400">
                <a:sym typeface="Symbol" pitchFamily="18" charset="2"/>
              </a:rPr>
              <a:t>0  indique une corrélation entre les attributs</a:t>
            </a:r>
            <a:endParaRPr lang="fr-FR" sz="2400"/>
          </a:p>
          <a:p>
            <a:pPr lvl="2"/>
            <a:endParaRPr lang="en-US" sz="2000" baseline="30000"/>
          </a:p>
        </p:txBody>
      </p:sp>
      <p:pic>
        <p:nvPicPr>
          <p:cNvPr id="5" name="Image 4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213894" cy="771525"/>
          </a:xfrm>
          <a:solidFill>
            <a:schemeClr val="folHlink"/>
          </a:solidFill>
          <a:ln>
            <a:solidFill>
              <a:srgbClr val="00FF00"/>
            </a:solidFill>
          </a:ln>
          <a:effectLst>
            <a:outerShdw dist="107763" dir="18900000" algn="ctr" rotWithShape="0">
              <a:srgbClr val="00FF00"/>
            </a:outerShdw>
          </a:effectLst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rgbClr val="FF0000"/>
                </a:solidFill>
              </a:rPr>
              <a:t>MsAccess</a:t>
            </a:r>
            <a:r>
              <a:rPr lang="fr-FR" dirty="0" smtClean="0">
                <a:solidFill>
                  <a:srgbClr val="FF0000"/>
                </a:solidFill>
              </a:rPr>
              <a:t> : Légendes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214422"/>
            <a:ext cx="7772400" cy="188055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La légende a la priorité sur l’alias</a:t>
            </a:r>
          </a:p>
          <a:p>
            <a:pPr>
              <a:lnSpc>
                <a:spcPct val="90000"/>
              </a:lnSpc>
              <a:defRPr/>
            </a:pPr>
            <a:r>
              <a:rPr lang="fr-FR" sz="2400" dirty="0" smtClean="0"/>
              <a:t>Si la légende de P# dans SP de notre base S-P est Product Id</a:t>
            </a:r>
            <a:endParaRPr lang="fr-FR" sz="2800" dirty="0" smtClean="0"/>
          </a:p>
          <a:p>
            <a:pPr lvl="1">
              <a:lnSpc>
                <a:spcPct val="90000"/>
              </a:lnSpc>
              <a:defRPr/>
            </a:pPr>
            <a:r>
              <a:rPr lang="fr-FR" sz="2400" dirty="0" smtClean="0"/>
              <a:t>Alors, l’alias Produit est inopérant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2400" dirty="0" smtClean="0"/>
              <a:t>SELECT SP.[s#], SP.[p#] AS </a:t>
            </a:r>
            <a:r>
              <a:rPr lang="en-US" sz="2400" dirty="0" err="1" smtClean="0"/>
              <a:t>Produit</a:t>
            </a:r>
            <a:r>
              <a:rPr lang="en-US" sz="2400" dirty="0" smtClean="0"/>
              <a:t>, SP.qty  FROM SP;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endParaRPr lang="fr-FR" sz="2000" dirty="0" smtClean="0"/>
          </a:p>
          <a:p>
            <a:pPr lvl="2">
              <a:lnSpc>
                <a:spcPct val="90000"/>
              </a:lnSpc>
              <a:defRPr/>
            </a:pPr>
            <a:endParaRPr lang="fr-FR" sz="1600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00298" y="3786190"/>
          <a:ext cx="2694318" cy="2773680"/>
        </p:xfrm>
        <a:graphic>
          <a:graphicData uri="http://schemas.openxmlformats.org/drawingml/2006/table">
            <a:tbl>
              <a:tblPr/>
              <a:tblGrid>
                <a:gridCol w="874143"/>
                <a:gridCol w="1207700"/>
                <a:gridCol w="612475"/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2"/>
                          </a:solidFill>
                        </a:rPr>
                        <a:t>s#</a:t>
                      </a:r>
                      <a:endParaRPr lang="fr-FR" sz="2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2"/>
                          </a:solidFill>
                        </a:rPr>
                        <a:t>Product ID</a:t>
                      </a:r>
                      <a:endParaRPr lang="fr-FR" sz="2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bg2"/>
                          </a:solidFill>
                        </a:rPr>
                        <a:t>qty</a:t>
                      </a:r>
                      <a:endParaRPr lang="fr-FR" sz="2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bg2"/>
                          </a:solidFill>
                        </a:rPr>
                        <a:t>s1</a:t>
                      </a:r>
                      <a:endParaRPr lang="fr-FR" sz="2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p1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solidFill>
                            <a:schemeClr val="bg2"/>
                          </a:solidFill>
                        </a:rPr>
                        <a:t>300</a:t>
                      </a:r>
                      <a:endParaRPr lang="fr-FR" sz="2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s1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p2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solidFill>
                            <a:schemeClr val="bg2"/>
                          </a:solidFill>
                        </a:rPr>
                        <a:t>200</a:t>
                      </a:r>
                      <a:endParaRPr lang="fr-FR" sz="2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s1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p3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400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s1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p4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200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s1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p5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100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s1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p6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100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s2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p1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solidFill>
                            <a:schemeClr val="bg2"/>
                          </a:solidFill>
                        </a:rPr>
                        <a:t>300</a:t>
                      </a:r>
                      <a:endParaRPr lang="fr-FR" sz="240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…</a:t>
                      </a:r>
                      <a:endParaRPr lang="fr-FR" sz="2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…</a:t>
                      </a:r>
                      <a:endParaRPr lang="fr-FR" sz="2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>
                          <a:solidFill>
                            <a:schemeClr val="bg2"/>
                          </a:solidFill>
                        </a:rPr>
                        <a:t>…</a:t>
                      </a:r>
                      <a:endParaRPr lang="fr-FR" sz="2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3" y="387350"/>
            <a:ext cx="7324725" cy="1187450"/>
          </a:xfrm>
        </p:spPr>
        <p:txBody>
          <a:bodyPr/>
          <a:lstStyle/>
          <a:p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Fonctions Agrégat pour OLAP</a:t>
            </a:r>
            <a:br>
              <a:rPr lang="fr-FR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</a:rPr>
              <a:t>Teradata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6888"/>
            <a:ext cx="7772400" cy="4114800"/>
          </a:xfrm>
        </p:spPr>
        <p:txBody>
          <a:bodyPr/>
          <a:lstStyle/>
          <a:p>
            <a:r>
              <a:rPr lang="en-US" dirty="0"/>
              <a:t>RANK</a:t>
            </a:r>
            <a:endParaRPr lang="fr-FR" dirty="0"/>
          </a:p>
          <a:p>
            <a:r>
              <a:rPr lang="en-US" dirty="0"/>
              <a:t>CSUM (Cumulative (Running) Sums) </a:t>
            </a:r>
            <a:endParaRPr lang="fr-FR" dirty="0"/>
          </a:p>
          <a:p>
            <a:r>
              <a:rPr lang="en-US" dirty="0"/>
              <a:t>MAVG and MSUM</a:t>
            </a:r>
            <a:endParaRPr lang="fr-FR" dirty="0"/>
          </a:p>
          <a:p>
            <a:r>
              <a:rPr lang="en-US" dirty="0"/>
              <a:t>MDIFF (Moving Difference)</a:t>
            </a:r>
            <a:endParaRPr lang="fr-FR" dirty="0"/>
          </a:p>
          <a:p>
            <a:r>
              <a:rPr lang="en-US" dirty="0"/>
              <a:t>QUANTILE</a:t>
            </a:r>
            <a:endParaRPr lang="fr-FR" dirty="0"/>
          </a:p>
          <a:p>
            <a:r>
              <a:rPr lang="en-US" dirty="0"/>
              <a:t>QUALIFY</a:t>
            </a:r>
            <a:endParaRPr lang="fr-FR" dirty="0"/>
          </a:p>
          <a:p>
            <a:r>
              <a:rPr lang="en-US" dirty="0"/>
              <a:t>S</a:t>
            </a:r>
            <a:r>
              <a:rPr lang="fr-FR" dirty="0"/>
              <a:t>AMPLE</a:t>
            </a:r>
            <a:endParaRPr lang="en-US" dirty="0"/>
          </a:p>
        </p:txBody>
      </p:sp>
      <p:pic>
        <p:nvPicPr>
          <p:cNvPr id="5" name="Image 4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671513" y="1093788"/>
            <a:ext cx="7943850" cy="42894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SELECT EmployeeName, (HireDate - DATE) AS ServiceDays,</a:t>
            </a:r>
          </a:p>
          <a:p>
            <a:pPr>
              <a:spcBef>
                <a:spcPct val="50000"/>
              </a:spcBef>
            </a:pPr>
            <a:r>
              <a:rPr lang="fr-FR" sz="2000" b="1">
                <a:solidFill>
                  <a:schemeClr val="bg2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RANK</a:t>
            </a:r>
            <a:r>
              <a:rPr lang="fr-FR" sz="2000" b="1">
                <a:solidFill>
                  <a:schemeClr val="bg2"/>
                </a:solidFill>
              </a:rPr>
              <a:t> </a:t>
            </a:r>
            <a:r>
              <a:rPr lang="en-US" sz="2000" b="1">
                <a:solidFill>
                  <a:schemeClr val="bg2"/>
                </a:solidFill>
              </a:rPr>
              <a:t>( ServiceDays ) as Seniority</a:t>
            </a:r>
            <a:r>
              <a:rPr lang="fr-FR" sz="2000" b="1">
                <a:solidFill>
                  <a:schemeClr val="bg2"/>
                </a:solidFill>
              </a:rPr>
              <a:t> </a:t>
            </a:r>
            <a:r>
              <a:rPr lang="en-US" sz="2000" b="1">
                <a:solidFill>
                  <a:schemeClr val="bg2"/>
                </a:solidFill>
              </a:rPr>
              <a:t> FROM Employee</a:t>
            </a:r>
          </a:p>
          <a:p>
            <a:pPr>
              <a:spcBef>
                <a:spcPct val="50000"/>
              </a:spcBef>
            </a:pPr>
            <a:r>
              <a:rPr lang="fr-FR" sz="2000" b="1">
                <a:solidFill>
                  <a:schemeClr val="bg2"/>
                </a:solidFill>
              </a:rPr>
              <a:t> </a:t>
            </a:r>
            <a:r>
              <a:rPr lang="en-US" sz="2000" b="1">
                <a:solidFill>
                  <a:schemeClr val="bg2"/>
                </a:solidFill>
              </a:rPr>
              <a:t>ORDER BY EmployeeName;</a:t>
            </a:r>
            <a:endParaRPr lang="fr-FR" sz="2000" b="1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/>
              <a:t>                                </a:t>
            </a:r>
            <a:r>
              <a:rPr lang="en-US" sz="1800"/>
              <a:t> </a:t>
            </a:r>
            <a:r>
              <a:rPr lang="en-US" sz="2000" b="1"/>
              <a:t>EmployeeName </a:t>
            </a:r>
            <a:r>
              <a:rPr lang="fr-FR" sz="2000" b="1"/>
              <a:t> </a:t>
            </a:r>
            <a:r>
              <a:rPr lang="en-US" sz="2000" b="1"/>
              <a:t>       Service Days </a:t>
            </a:r>
            <a:r>
              <a:rPr lang="fr-FR" sz="2000" b="1"/>
              <a:t> </a:t>
            </a:r>
            <a:r>
              <a:rPr lang="en-US" sz="2000" b="1"/>
              <a:t>   Seniority</a:t>
            </a:r>
          </a:p>
          <a:p>
            <a:pPr>
              <a:spcBef>
                <a:spcPct val="50000"/>
              </a:spcBef>
            </a:pPr>
            <a:r>
              <a:rPr lang="en-US" sz="1800"/>
              <a:t>                                 </a:t>
            </a:r>
            <a:r>
              <a:rPr lang="en-US" sz="1800" b="1">
                <a:solidFill>
                  <a:schemeClr val="tx1"/>
                </a:solidFill>
              </a:rPr>
              <a:t>Robyn Baker</a:t>
            </a:r>
            <a:r>
              <a:rPr lang="fr-FR" sz="1800" b="1">
                <a:solidFill>
                  <a:schemeClr val="tx1"/>
                </a:solidFill>
              </a:rPr>
              <a:t> </a:t>
            </a:r>
            <a:r>
              <a:rPr lang="en-US" sz="1800" b="1">
                <a:solidFill>
                  <a:schemeClr val="tx1"/>
                </a:solidFill>
              </a:rPr>
              <a:t>                      9931                2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                                 Nick Garrison                      9931               2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                                 Kyle McVicker                   9408                5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                                 Eva O’Malley                     10248</a:t>
            </a:r>
            <a:r>
              <a:rPr lang="fr-FR" sz="1800" b="1">
                <a:solidFill>
                  <a:schemeClr val="tx1"/>
                </a:solidFill>
              </a:rPr>
              <a:t> </a:t>
            </a:r>
            <a:r>
              <a:rPr lang="en-US" sz="1800" b="1">
                <a:solidFill>
                  <a:schemeClr val="tx1"/>
                </a:solidFill>
              </a:rPr>
              <a:t>             1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</a:rPr>
              <a:t>                                 Norma Powers</a:t>
            </a:r>
            <a:r>
              <a:rPr lang="fr-FR" sz="1800" b="1">
                <a:solidFill>
                  <a:schemeClr val="tx1"/>
                </a:solidFill>
              </a:rPr>
              <a:t>   </a:t>
            </a:r>
            <a:r>
              <a:rPr lang="en-US" sz="1800" b="1">
                <a:solidFill>
                  <a:schemeClr val="tx1"/>
                </a:solidFill>
              </a:rPr>
              <a:t>                  9409               4</a:t>
            </a:r>
          </a:p>
        </p:txBody>
      </p:sp>
      <p:pic>
        <p:nvPicPr>
          <p:cNvPr id="4" name="Image 3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485775" y="620713"/>
            <a:ext cx="7943850" cy="477361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SELECT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Item,</a:t>
            </a:r>
            <a:r>
              <a:rPr lang="fr-FR" sz="2000" b="1">
                <a:solidFill>
                  <a:srgbClr val="00279F"/>
                </a:solidFill>
              </a:rPr>
              <a:t> S</a:t>
            </a:r>
            <a:r>
              <a:rPr lang="en-US" sz="2000" b="1">
                <a:solidFill>
                  <a:srgbClr val="00279F"/>
                </a:solidFill>
              </a:rPr>
              <a:t>alesDate,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CSUM(Revenue,Item,SalesDate)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as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CumulativeSales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FROM </a:t>
            </a:r>
            <a:endParaRPr lang="fr-FR" sz="2000" b="1">
              <a:solidFill>
                <a:srgbClr val="00279F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1800" b="1">
                <a:solidFill>
                  <a:srgbClr val="00279F"/>
                </a:solidFill>
              </a:rPr>
              <a:t>    </a:t>
            </a:r>
            <a:r>
              <a:rPr lang="en-US" sz="1800" b="1">
                <a:solidFill>
                  <a:srgbClr val="00279F"/>
                </a:solidFill>
              </a:rPr>
              <a:t> (SELECT Item, SalesDate, Sum( Sales ) as Revenue   FROM DailySales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279F"/>
                </a:solidFill>
              </a:rPr>
              <a:t> </a:t>
            </a:r>
            <a:r>
              <a:rPr lang="fr-FR" sz="1800" b="1">
                <a:solidFill>
                  <a:srgbClr val="00279F"/>
                </a:solidFill>
              </a:rPr>
              <a:t>     </a:t>
            </a:r>
            <a:r>
              <a:rPr lang="en-US" sz="1800" b="1">
                <a:solidFill>
                  <a:srgbClr val="00279F"/>
                </a:solidFill>
              </a:rPr>
              <a:t>WHERE StoreId=5 AND SalesDate Between ‘1/1/1999’ and ‘1/31/1999’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279F"/>
                </a:solidFill>
              </a:rPr>
              <a:t> </a:t>
            </a:r>
            <a:r>
              <a:rPr lang="fr-FR" sz="1800" b="1">
                <a:solidFill>
                  <a:srgbClr val="00279F"/>
                </a:solidFill>
              </a:rPr>
              <a:t>    </a:t>
            </a:r>
            <a:r>
              <a:rPr lang="en-US" sz="1800" b="1">
                <a:solidFill>
                  <a:srgbClr val="00279F"/>
                </a:solidFill>
              </a:rPr>
              <a:t>GROUP BY Item, SalesDate) AS ItemSales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ORDER BY SalesDate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;</a:t>
            </a:r>
            <a:endParaRPr lang="fr-FR" sz="2000" b="1">
              <a:solidFill>
                <a:srgbClr val="00279F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2000" b="1">
                <a:solidFill>
                  <a:schemeClr val="tx2"/>
                </a:solidFill>
              </a:rPr>
              <a:t>	</a:t>
            </a:r>
            <a:r>
              <a:rPr lang="en-US" b="1">
                <a:solidFill>
                  <a:srgbClr val="00279F"/>
                </a:solidFill>
              </a:rPr>
              <a:t>Item         </a:t>
            </a:r>
            <a:r>
              <a:rPr lang="fr-FR" b="1">
                <a:solidFill>
                  <a:srgbClr val="00279F"/>
                </a:solidFill>
              </a:rPr>
              <a:t>              </a:t>
            </a:r>
            <a:r>
              <a:rPr lang="en-US" b="1">
                <a:solidFill>
                  <a:srgbClr val="00279F"/>
                </a:solidFill>
              </a:rPr>
              <a:t>SalesDate</a:t>
            </a:r>
            <a:r>
              <a:rPr lang="fr-FR" b="1">
                <a:solidFill>
                  <a:srgbClr val="00279F"/>
                </a:solidFill>
              </a:rPr>
              <a:t> </a:t>
            </a:r>
            <a:r>
              <a:rPr lang="en-US" b="1">
                <a:solidFill>
                  <a:srgbClr val="00279F"/>
                </a:solidFill>
              </a:rPr>
              <a:t>     </a:t>
            </a:r>
            <a:r>
              <a:rPr lang="fr-FR" b="1">
                <a:solidFill>
                  <a:srgbClr val="00279F"/>
                </a:solidFill>
              </a:rPr>
              <a:t>   </a:t>
            </a:r>
            <a:r>
              <a:rPr lang="en-US" b="1">
                <a:solidFill>
                  <a:srgbClr val="00279F"/>
                </a:solidFill>
              </a:rPr>
              <a:t>CumulativeSales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</a:rPr>
              <a:t>              </a:t>
            </a:r>
            <a:r>
              <a:rPr lang="en-US" sz="2000" b="1">
                <a:solidFill>
                  <a:schemeClr val="tx1"/>
                </a:solidFill>
              </a:rPr>
              <a:t>InstantCOW         01/01/1999                               972.99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</a:rPr>
              <a:t>              InstantCOW         01/02/1999</a:t>
            </a:r>
            <a:r>
              <a:rPr lang="fr-FR" sz="2000" b="1">
                <a:solidFill>
                  <a:schemeClr val="tx1"/>
                </a:solidFill>
              </a:rPr>
              <a:t>   </a:t>
            </a:r>
            <a:r>
              <a:rPr lang="en-US" sz="2000" b="1">
                <a:solidFill>
                  <a:schemeClr val="tx1"/>
                </a:solidFill>
              </a:rPr>
              <a:t>                            2361.99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</a:rPr>
              <a:t>             </a:t>
            </a:r>
            <a:r>
              <a:rPr lang="fr-FR" sz="2000" b="1">
                <a:solidFill>
                  <a:schemeClr val="tx1"/>
                </a:solidFill>
              </a:rPr>
              <a:t> </a:t>
            </a:r>
            <a:r>
              <a:rPr lang="en-US" sz="2000" b="1">
                <a:solidFill>
                  <a:schemeClr val="tx1"/>
                </a:solidFill>
              </a:rPr>
              <a:t>InstantCOW         01/03/1999</a:t>
            </a:r>
            <a:r>
              <a:rPr lang="fr-FR" sz="2000" b="1">
                <a:solidFill>
                  <a:schemeClr val="tx1"/>
                </a:solidFill>
              </a:rPr>
              <a:t>    </a:t>
            </a:r>
            <a:r>
              <a:rPr lang="en-US" sz="2000" b="1">
                <a:solidFill>
                  <a:schemeClr val="tx1"/>
                </a:solidFill>
              </a:rPr>
              <a:t>                           5110.97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</a:rPr>
              <a:t>             </a:t>
            </a:r>
            <a:r>
              <a:rPr lang="fr-FR" sz="2000" b="1">
                <a:solidFill>
                  <a:schemeClr val="tx1"/>
                </a:solidFill>
              </a:rPr>
              <a:t> </a:t>
            </a:r>
            <a:r>
              <a:rPr lang="en-US" sz="2000" b="1">
                <a:solidFill>
                  <a:schemeClr val="tx1"/>
                </a:solidFill>
              </a:rPr>
              <a:t>InstantCOW          01/04/1999                              7793.91</a:t>
            </a:r>
          </a:p>
        </p:txBody>
      </p:sp>
      <p:pic>
        <p:nvPicPr>
          <p:cNvPr id="4" name="Image 3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528638" y="1193800"/>
            <a:ext cx="8158162" cy="48164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SELECT</a:t>
            </a:r>
            <a:r>
              <a:rPr lang="fr-FR" sz="2000" b="1">
                <a:solidFill>
                  <a:srgbClr val="00279F"/>
                </a:solidFill>
              </a:rPr>
              <a:t>  </a:t>
            </a:r>
            <a:r>
              <a:rPr lang="en-US" sz="2000" b="1">
                <a:solidFill>
                  <a:srgbClr val="00279F"/>
                </a:solidFill>
              </a:rPr>
              <a:t>MarketDay,ClosingPrice,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MAVG(ClosingPrice,50,MarketDay)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as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XYZAverage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   </a:t>
            </a:r>
            <a:endParaRPr lang="fr-FR" sz="2000" b="1">
              <a:solidFill>
                <a:srgbClr val="00279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FROM MarketDailyClosing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 </a:t>
            </a:r>
            <a:endParaRPr lang="fr-FR" sz="2000" b="1">
              <a:solidFill>
                <a:srgbClr val="00279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WHERE Ticker = ‘XYZ’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ORDERBY MarketDay;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rgbClr val="00279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/>
              <a:t>                        MarketDay          ClosingPrice</a:t>
            </a:r>
            <a:r>
              <a:rPr lang="fr-FR" sz="2000"/>
              <a:t> </a:t>
            </a:r>
            <a:r>
              <a:rPr lang="en-US" sz="2000"/>
              <a:t>       XYZAverage</a:t>
            </a:r>
          </a:p>
          <a:p>
            <a:pPr>
              <a:spcBef>
                <a:spcPct val="50000"/>
              </a:spcBef>
            </a:pPr>
            <a:r>
              <a:rPr lang="en-US" sz="2000"/>
              <a:t>                        12/27/1999               89 1/16                 85 1/2</a:t>
            </a:r>
          </a:p>
          <a:p>
            <a:pPr>
              <a:spcBef>
                <a:spcPct val="50000"/>
              </a:spcBef>
            </a:pPr>
            <a:r>
              <a:rPr lang="en-US" sz="2000"/>
              <a:t>                        12/28/1999               91 1/8</a:t>
            </a:r>
            <a:r>
              <a:rPr lang="fr-FR" sz="2000"/>
              <a:t>  </a:t>
            </a:r>
            <a:r>
              <a:rPr lang="en-US" sz="2000"/>
              <a:t>                 86 1/16</a:t>
            </a:r>
          </a:p>
          <a:p>
            <a:pPr>
              <a:spcBef>
                <a:spcPct val="50000"/>
              </a:spcBef>
            </a:pPr>
            <a:r>
              <a:rPr lang="en-US" sz="2000"/>
              <a:t>                        12/29/1999               92 3/4                   86 1/2</a:t>
            </a:r>
          </a:p>
          <a:p>
            <a:pPr>
              <a:spcBef>
                <a:spcPct val="50000"/>
              </a:spcBef>
            </a:pPr>
            <a:r>
              <a:rPr lang="en-US" sz="2000"/>
              <a:t>                        12/30/1999               94 1/2                   87</a:t>
            </a:r>
          </a:p>
        </p:txBody>
      </p:sp>
      <p:pic>
        <p:nvPicPr>
          <p:cNvPr id="4" name="Image 3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28638" y="604838"/>
            <a:ext cx="8115300" cy="559911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SELECT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MarketWeek,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WeekVolume,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br>
              <a:rPr lang="fr-FR" sz="2000" b="1">
                <a:solidFill>
                  <a:srgbClr val="00279F"/>
                </a:solidFill>
              </a:rPr>
            </a:br>
            <a:r>
              <a:rPr lang="en-US" sz="2000" b="1">
                <a:solidFill>
                  <a:srgbClr val="00279F"/>
                </a:solidFill>
              </a:rPr>
              <a:t>MDIFF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(WeekVolume,1,MarketWeek)asXYZVolumeDiff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FROM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 (SELECT MarketWeek, SUM(Volume) as WeekVolume</a:t>
            </a:r>
          </a:p>
          <a:p>
            <a:pPr>
              <a:spcBef>
                <a:spcPct val="50000"/>
              </a:spcBef>
            </a:pPr>
            <a:r>
              <a:rPr lang="fr-FR" sz="2000" b="1">
                <a:solidFill>
                  <a:srgbClr val="00279F"/>
                </a:solidFill>
              </a:rPr>
              <a:t>	</a:t>
            </a:r>
            <a:r>
              <a:rPr lang="en-US" sz="2000" b="1">
                <a:solidFill>
                  <a:srgbClr val="00279F"/>
                </a:solidFill>
              </a:rPr>
              <a:t>FROM MarketDailyClosing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 WHERE Ticker = ‘XYZ’</a:t>
            </a:r>
          </a:p>
          <a:p>
            <a:pPr>
              <a:spcBef>
                <a:spcPct val="50000"/>
              </a:spcBef>
            </a:pPr>
            <a:r>
              <a:rPr lang="fr-FR" sz="2000" b="1">
                <a:solidFill>
                  <a:srgbClr val="00279F"/>
                </a:solidFill>
              </a:rPr>
              <a:t>	</a:t>
            </a:r>
            <a:r>
              <a:rPr lang="en-US" sz="2000" b="1">
                <a:solidFill>
                  <a:srgbClr val="00279F"/>
                </a:solidFill>
              </a:rPr>
              <a:t>GROUP BY MarketWeek)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ORDERBY MarketWeek;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rgbClr val="00279F"/>
              </a:solidFill>
            </a:endParaRPr>
          </a:p>
          <a:p>
            <a:pPr>
              <a:spcBef>
                <a:spcPct val="50000"/>
              </a:spcBef>
            </a:pPr>
            <a:r>
              <a:rPr lang="en-US"/>
              <a:t>              </a:t>
            </a:r>
            <a:r>
              <a:rPr lang="en-US" sz="2000" b="1"/>
              <a:t>MarketWeek</a:t>
            </a:r>
            <a:r>
              <a:rPr lang="fr-FR" sz="2000" b="1"/>
              <a:t> </a:t>
            </a:r>
            <a:r>
              <a:rPr lang="en-US" sz="2000" b="1"/>
              <a:t> </a:t>
            </a:r>
            <a:r>
              <a:rPr lang="fr-FR" sz="2000" b="1"/>
              <a:t>      </a:t>
            </a:r>
            <a:r>
              <a:rPr lang="en-US" sz="2000" b="1"/>
              <a:t>WeekVolume</a:t>
            </a:r>
            <a:r>
              <a:rPr lang="fr-FR" sz="2000" b="1"/>
              <a:t> </a:t>
            </a:r>
            <a:r>
              <a:rPr lang="en-US" sz="2000" b="1"/>
              <a:t>      XYZVolumeDiff</a:t>
            </a:r>
          </a:p>
          <a:p>
            <a:pPr>
              <a:spcBef>
                <a:spcPct val="50000"/>
              </a:spcBef>
            </a:pPr>
            <a:r>
              <a:rPr lang="en-US" sz="1800"/>
              <a:t>                        11/29/1999               9817671                            ?</a:t>
            </a:r>
          </a:p>
          <a:p>
            <a:pPr>
              <a:spcBef>
                <a:spcPct val="50000"/>
              </a:spcBef>
            </a:pPr>
            <a:r>
              <a:rPr lang="en-US" sz="1800"/>
              <a:t>                        12/06/1999</a:t>
            </a:r>
            <a:r>
              <a:rPr lang="fr-FR" sz="1800"/>
              <a:t>   </a:t>
            </a:r>
            <a:r>
              <a:rPr lang="en-US" sz="1800"/>
              <a:t>            9945671</a:t>
            </a:r>
            <a:r>
              <a:rPr lang="fr-FR" sz="1800"/>
              <a:t> </a:t>
            </a:r>
            <a:r>
              <a:rPr lang="en-US" sz="1800"/>
              <a:t>                     128000</a:t>
            </a:r>
          </a:p>
          <a:p>
            <a:pPr>
              <a:spcBef>
                <a:spcPct val="50000"/>
              </a:spcBef>
            </a:pPr>
            <a:r>
              <a:rPr lang="en-US" sz="1800"/>
              <a:t>                        12/13/1999              10099459                     153788</a:t>
            </a:r>
          </a:p>
          <a:p>
            <a:pPr>
              <a:spcBef>
                <a:spcPct val="50000"/>
              </a:spcBef>
            </a:pPr>
            <a:r>
              <a:rPr lang="en-US" sz="1800"/>
              <a:t>                        12/20/1999              10490732                     391273</a:t>
            </a:r>
          </a:p>
          <a:p>
            <a:pPr>
              <a:spcBef>
                <a:spcPct val="50000"/>
              </a:spcBef>
            </a:pPr>
            <a:r>
              <a:rPr lang="en-US" sz="1800"/>
              <a:t>                        12/27/1999              11045331                     554599 </a:t>
            </a:r>
          </a:p>
        </p:txBody>
      </p:sp>
      <p:pic>
        <p:nvPicPr>
          <p:cNvPr id="4" name="Image 3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514350" y="1200150"/>
            <a:ext cx="8001000" cy="50514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SELECT Item, Profit, QUANTILE( 10, Profit ) as Decile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FROM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 (SELECTItem,Sum(Sales)—(Count(Sales)*ItemCost) asProfit</a:t>
            </a:r>
          </a:p>
          <a:p>
            <a:pPr>
              <a:spcBef>
                <a:spcPct val="50000"/>
              </a:spcBef>
            </a:pPr>
            <a:r>
              <a:rPr lang="fr-FR" sz="2000" b="1">
                <a:solidFill>
                  <a:srgbClr val="00279F"/>
                </a:solidFill>
              </a:rPr>
              <a:t>	</a:t>
            </a:r>
            <a:r>
              <a:rPr lang="en-US" sz="2000" b="1">
                <a:solidFill>
                  <a:srgbClr val="00279F"/>
                </a:solidFill>
              </a:rPr>
              <a:t>FROM DailySales, Items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 WHERE DailySales.Item = Items.Item</a:t>
            </a:r>
          </a:p>
          <a:p>
            <a:pPr>
              <a:spcBef>
                <a:spcPct val="50000"/>
              </a:spcBef>
            </a:pPr>
            <a:r>
              <a:rPr lang="fr-FR" sz="2000" b="1">
                <a:solidFill>
                  <a:srgbClr val="00279F"/>
                </a:solidFill>
              </a:rPr>
              <a:t>	</a:t>
            </a:r>
            <a:r>
              <a:rPr lang="en-US" sz="2000" b="1">
                <a:solidFill>
                  <a:srgbClr val="00279F"/>
                </a:solidFill>
              </a:rPr>
              <a:t>GROUP BY Item) AS ItemProfit;</a:t>
            </a:r>
            <a:endParaRPr lang="fr-FR" sz="2000" b="1">
              <a:solidFill>
                <a:srgbClr val="00279F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>
              <a:solidFill>
                <a:srgbClr val="00279F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2000" b="1"/>
              <a:t>    </a:t>
            </a:r>
            <a:r>
              <a:rPr lang="en-US" sz="2000" b="1"/>
              <a:t>Item</a:t>
            </a:r>
            <a:r>
              <a:rPr lang="fr-FR" sz="2000" b="1"/>
              <a:t> </a:t>
            </a:r>
            <a:r>
              <a:rPr lang="en-US" sz="2000" b="1"/>
              <a:t>           </a:t>
            </a:r>
            <a:r>
              <a:rPr lang="fr-FR" sz="2000" b="1"/>
              <a:t>          </a:t>
            </a:r>
            <a:r>
              <a:rPr lang="en-US" sz="2000" b="1"/>
              <a:t>Profit</a:t>
            </a:r>
            <a:r>
              <a:rPr lang="fr-FR" sz="2000" b="1"/>
              <a:t> </a:t>
            </a:r>
            <a:r>
              <a:rPr lang="en-US" sz="2000" b="1"/>
              <a:t>             </a:t>
            </a:r>
            <a:r>
              <a:rPr lang="fr-FR" sz="2000" b="1"/>
              <a:t> </a:t>
            </a:r>
            <a:r>
              <a:rPr lang="en-US" sz="2000" b="1"/>
              <a:t> Decile</a:t>
            </a:r>
            <a:r>
              <a:rPr lang="fr-FR" sz="2000" b="1"/>
              <a:t> </a:t>
            </a:r>
            <a:r>
              <a:rPr lang="en-US" sz="2000" b="1"/>
              <a:t>             </a:t>
            </a:r>
            <a:r>
              <a:rPr lang="en-US" sz="1800"/>
              <a:t>               </a:t>
            </a:r>
            <a:endParaRPr lang="fr-FR" sz="1800"/>
          </a:p>
          <a:p>
            <a:pPr>
              <a:spcBef>
                <a:spcPct val="50000"/>
              </a:spcBef>
            </a:pPr>
            <a:r>
              <a:rPr lang="fr-FR" sz="1800"/>
              <a:t>    </a:t>
            </a:r>
            <a:r>
              <a:rPr lang="en-US" sz="1800"/>
              <a:t>High Tops                   97112                      9</a:t>
            </a:r>
          </a:p>
          <a:p>
            <a:pPr>
              <a:spcBef>
                <a:spcPct val="50000"/>
              </a:spcBef>
            </a:pPr>
            <a:r>
              <a:rPr lang="fr-FR" sz="1800"/>
              <a:t>    </a:t>
            </a:r>
            <a:r>
              <a:rPr lang="en-US" sz="1800"/>
              <a:t>Low Tops                   74699                       7</a:t>
            </a:r>
          </a:p>
          <a:p>
            <a:pPr>
              <a:spcBef>
                <a:spcPct val="50000"/>
              </a:spcBef>
            </a:pPr>
            <a:r>
              <a:rPr lang="fr-FR" sz="1800"/>
              <a:t>    </a:t>
            </a:r>
            <a:r>
              <a:rPr lang="en-US" sz="1800"/>
              <a:t>Running                      69712                       6</a:t>
            </a:r>
          </a:p>
          <a:p>
            <a:pPr>
              <a:spcBef>
                <a:spcPct val="50000"/>
              </a:spcBef>
            </a:pPr>
            <a:r>
              <a:rPr lang="fr-FR" sz="1800"/>
              <a:t>    </a:t>
            </a:r>
            <a:r>
              <a:rPr lang="en-US" sz="1800"/>
              <a:t>Casual</a:t>
            </a:r>
            <a:r>
              <a:rPr lang="fr-FR" sz="1800"/>
              <a:t> </a:t>
            </a:r>
            <a:r>
              <a:rPr lang="en-US" sz="1800"/>
              <a:t>                        28912                       3</a:t>
            </a:r>
          </a:p>
          <a:p>
            <a:pPr>
              <a:spcBef>
                <a:spcPct val="50000"/>
              </a:spcBef>
            </a:pPr>
            <a:r>
              <a:rPr lang="fr-FR" sz="1800"/>
              <a:t>    </a:t>
            </a:r>
            <a:r>
              <a:rPr lang="en-US" sz="1800"/>
              <a:t>Xtrain</a:t>
            </a:r>
            <a:r>
              <a:rPr lang="fr-FR" sz="1800"/>
              <a:t> </a:t>
            </a:r>
            <a:r>
              <a:rPr lang="en-US" sz="1800"/>
              <a:t>                        100129                      9 </a:t>
            </a:r>
          </a:p>
        </p:txBody>
      </p:sp>
      <p:pic>
        <p:nvPicPr>
          <p:cNvPr id="4" name="Image 3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557213" y="517525"/>
            <a:ext cx="8072437" cy="514191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SELECT Item, Profit, QUANTILE( 100, Profit ) AS Percentile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FROM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  (SELECT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Item,Sum(Sales)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—</a:t>
            </a:r>
            <a:r>
              <a:rPr lang="fr-FR" sz="2000" b="1">
                <a:solidFill>
                  <a:srgbClr val="00279F"/>
                </a:solidFill>
              </a:rPr>
              <a:t> </a:t>
            </a:r>
            <a:r>
              <a:rPr lang="en-US" sz="2000" b="1">
                <a:solidFill>
                  <a:srgbClr val="00279F"/>
                </a:solidFill>
              </a:rPr>
              <a:t>(Count(Sales)* Items.ItemCost) as Profit</a:t>
            </a:r>
            <a:r>
              <a:rPr lang="fr-FR" sz="2000" b="1">
                <a:solidFill>
                  <a:srgbClr val="00279F"/>
                </a:solidFill>
              </a:rPr>
              <a:t>  </a:t>
            </a:r>
            <a:r>
              <a:rPr lang="en-US" sz="2000" b="1">
                <a:solidFill>
                  <a:srgbClr val="00279F"/>
                </a:solidFill>
              </a:rPr>
              <a:t>FROM DailySales, Items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WHERE DailySales.Item = Items.Item</a:t>
            </a:r>
            <a:r>
              <a:rPr lang="fr-FR" sz="2000" b="1">
                <a:solidFill>
                  <a:srgbClr val="00279F"/>
                </a:solidFill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GROUP BY Item) AS ItemProfit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279F"/>
                </a:solidFill>
              </a:rPr>
              <a:t>QUALIFY Percentile = 99;</a:t>
            </a:r>
            <a:endParaRPr lang="fr-FR">
              <a:solidFill>
                <a:srgbClr val="00279F"/>
              </a:solidFill>
            </a:endParaRPr>
          </a:p>
          <a:p>
            <a:pPr>
              <a:spcBef>
                <a:spcPct val="50000"/>
              </a:spcBef>
            </a:pPr>
            <a:r>
              <a:rPr lang="fr-FR"/>
              <a:t>	</a:t>
            </a:r>
            <a:r>
              <a:rPr lang="en-US"/>
              <a:t>Item</a:t>
            </a:r>
            <a:r>
              <a:rPr lang="fr-FR"/>
              <a:t> </a:t>
            </a:r>
            <a:r>
              <a:rPr lang="en-US"/>
              <a:t>               </a:t>
            </a:r>
            <a:r>
              <a:rPr lang="fr-FR"/>
              <a:t>     	</a:t>
            </a:r>
            <a:r>
              <a:rPr lang="en-US"/>
              <a:t>Profit</a:t>
            </a:r>
            <a:r>
              <a:rPr lang="fr-FR"/>
              <a:t>      </a:t>
            </a:r>
            <a:r>
              <a:rPr lang="en-US"/>
              <a:t> Percentile</a:t>
            </a:r>
          </a:p>
          <a:p>
            <a:pPr>
              <a:spcBef>
                <a:spcPct val="50000"/>
              </a:spcBef>
            </a:pPr>
            <a:r>
              <a:rPr lang="fr-FR" sz="1800"/>
              <a:t>	</a:t>
            </a:r>
            <a:r>
              <a:rPr lang="en-US" sz="1800"/>
              <a:t>Fat Free Ice Cream    </a:t>
            </a:r>
            <a:r>
              <a:rPr lang="fr-FR" sz="1800"/>
              <a:t>     	</a:t>
            </a:r>
            <a:r>
              <a:rPr lang="en-US" sz="1800"/>
              <a:t>10.79</a:t>
            </a:r>
            <a:r>
              <a:rPr lang="fr-FR" sz="1800"/>
              <a:t>  </a:t>
            </a:r>
            <a:r>
              <a:rPr lang="en-US" sz="1800"/>
              <a:t>                99</a:t>
            </a:r>
          </a:p>
          <a:p>
            <a:pPr>
              <a:spcBef>
                <a:spcPct val="50000"/>
              </a:spcBef>
            </a:pPr>
            <a:r>
              <a:rPr lang="fr-FR" sz="1800"/>
              <a:t>	</a:t>
            </a:r>
            <a:r>
              <a:rPr lang="en-US" sz="1800"/>
              <a:t>Sugar Free Ice Cream</a:t>
            </a:r>
            <a:r>
              <a:rPr lang="fr-FR" sz="1800"/>
              <a:t> </a:t>
            </a:r>
            <a:r>
              <a:rPr lang="en-US" sz="1800"/>
              <a:t>           -100.55                99</a:t>
            </a:r>
          </a:p>
          <a:p>
            <a:pPr>
              <a:spcBef>
                <a:spcPct val="50000"/>
              </a:spcBef>
            </a:pPr>
            <a:r>
              <a:rPr lang="fr-FR" sz="1800"/>
              <a:t>	</a:t>
            </a:r>
            <a:r>
              <a:rPr lang="en-US" sz="1800"/>
              <a:t>Fake Chocolate Ice Cream</a:t>
            </a:r>
            <a:r>
              <a:rPr lang="fr-FR" sz="1800"/>
              <a:t> </a:t>
            </a:r>
            <a:r>
              <a:rPr lang="en-US" sz="1800"/>
              <a:t>    -1110.67</a:t>
            </a:r>
            <a:r>
              <a:rPr lang="fr-FR" sz="1800"/>
              <a:t> </a:t>
            </a:r>
            <a:r>
              <a:rPr lang="en-US" sz="1800"/>
              <a:t>             99</a:t>
            </a:r>
          </a:p>
          <a:p>
            <a:pPr>
              <a:spcBef>
                <a:spcPct val="50000"/>
              </a:spcBef>
            </a:pPr>
            <a:r>
              <a:rPr lang="fr-FR" sz="1800"/>
              <a:t>	</a:t>
            </a:r>
            <a:r>
              <a:rPr lang="en-US" sz="1800"/>
              <a:t>Fat/Sugar Free Ice Cream       -2913.88              99</a:t>
            </a:r>
          </a:p>
          <a:p>
            <a:pPr>
              <a:spcBef>
                <a:spcPct val="50000"/>
              </a:spcBef>
            </a:pPr>
            <a:r>
              <a:rPr lang="fr-FR" sz="1800"/>
              <a:t>	</a:t>
            </a:r>
            <a:r>
              <a:rPr lang="en-US" sz="1800"/>
              <a:t>Fake Ice Cream</a:t>
            </a:r>
            <a:r>
              <a:rPr lang="fr-FR" sz="1800"/>
              <a:t> </a:t>
            </a:r>
            <a:r>
              <a:rPr lang="en-US" sz="1800"/>
              <a:t>                      -4492.12</a:t>
            </a:r>
            <a:r>
              <a:rPr lang="fr-FR" sz="1800"/>
              <a:t> </a:t>
            </a:r>
            <a:r>
              <a:rPr lang="en-US" sz="1800"/>
              <a:t>             99 </a:t>
            </a:r>
          </a:p>
        </p:txBody>
      </p:sp>
      <p:pic>
        <p:nvPicPr>
          <p:cNvPr id="4" name="Image 3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685800" y="793750"/>
            <a:ext cx="7800975" cy="503214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279F"/>
                </a:solidFill>
              </a:rPr>
              <a:t>SELECT</a:t>
            </a:r>
            <a:r>
              <a:rPr lang="en-US" sz="1800" b="1" dirty="0">
                <a:solidFill>
                  <a:srgbClr val="00279F"/>
                </a:solidFill>
              </a:rPr>
              <a:t> </a:t>
            </a:r>
            <a:r>
              <a:rPr lang="en-US" sz="1800" b="1" dirty="0" err="1">
                <a:solidFill>
                  <a:srgbClr val="00279F"/>
                </a:solidFill>
              </a:rPr>
              <a:t>customer_id</a:t>
            </a:r>
            <a:r>
              <a:rPr lang="en-US" sz="1800" b="1" dirty="0">
                <a:solidFill>
                  <a:srgbClr val="00279F"/>
                </a:solidFill>
              </a:rPr>
              <a:t>, age, income, </a:t>
            </a:r>
            <a:r>
              <a:rPr lang="en-US" sz="1800" b="1" dirty="0" err="1">
                <a:solidFill>
                  <a:srgbClr val="00279F"/>
                </a:solidFill>
              </a:rPr>
              <a:t>marital_status</a:t>
            </a:r>
            <a:r>
              <a:rPr lang="en-US" sz="1800" b="1" dirty="0">
                <a:solidFill>
                  <a:srgbClr val="00279F"/>
                </a:solidFill>
              </a:rPr>
              <a:t>, …, SAMPLEID</a:t>
            </a:r>
            <a:r>
              <a:rPr lang="fr-FR" sz="1800" b="1" dirty="0">
                <a:solidFill>
                  <a:srgbClr val="00279F"/>
                </a:solidFill>
              </a:rPr>
              <a:t> </a:t>
            </a:r>
            <a:r>
              <a:rPr lang="en-US" sz="1800" b="1" dirty="0">
                <a:solidFill>
                  <a:srgbClr val="00279F"/>
                </a:solidFill>
              </a:rPr>
              <a:t> </a:t>
            </a:r>
            <a:r>
              <a:rPr lang="fr-FR" sz="1800" b="1" dirty="0">
                <a:solidFill>
                  <a:srgbClr val="00279F"/>
                </a:solidFill>
              </a:rPr>
              <a:t/>
            </a:r>
            <a:br>
              <a:rPr lang="fr-FR" sz="1800" b="1" dirty="0">
                <a:solidFill>
                  <a:srgbClr val="00279F"/>
                </a:solidFill>
              </a:rPr>
            </a:br>
            <a:r>
              <a:rPr lang="en-US" sz="1800" b="1" dirty="0">
                <a:solidFill>
                  <a:srgbClr val="00279F"/>
                </a:solidFill>
              </a:rPr>
              <a:t>FROM </a:t>
            </a:r>
            <a:r>
              <a:rPr lang="en-US" sz="1800" b="1" dirty="0" err="1">
                <a:solidFill>
                  <a:srgbClr val="00279F"/>
                </a:solidFill>
              </a:rPr>
              <a:t>customer_table</a:t>
            </a:r>
            <a:r>
              <a:rPr lang="fr-FR" sz="1800" b="1" dirty="0">
                <a:solidFill>
                  <a:srgbClr val="00279F"/>
                </a:solidFill>
              </a:rPr>
              <a:t/>
            </a:r>
            <a:br>
              <a:rPr lang="fr-FR" sz="1800" b="1" dirty="0">
                <a:solidFill>
                  <a:srgbClr val="00279F"/>
                </a:solidFill>
              </a:rPr>
            </a:br>
            <a:r>
              <a:rPr lang="en-US" sz="1800" b="1" dirty="0">
                <a:solidFill>
                  <a:srgbClr val="00279F"/>
                </a:solidFill>
              </a:rPr>
              <a:t>SAMPLE 0.6, 0.25, 0.15</a:t>
            </a:r>
          </a:p>
          <a:p>
            <a:pPr>
              <a:spcBef>
                <a:spcPct val="50000"/>
              </a:spcBef>
            </a:pPr>
            <a:r>
              <a:rPr lang="en-US" sz="1800" dirty="0" err="1"/>
              <a:t>customer_id</a:t>
            </a:r>
            <a:r>
              <a:rPr lang="fr-FR" sz="1800" dirty="0"/>
              <a:t> </a:t>
            </a:r>
            <a:r>
              <a:rPr lang="en-US" sz="1800" dirty="0"/>
              <a:t>    age</a:t>
            </a:r>
            <a:r>
              <a:rPr lang="fr-FR" sz="1800" dirty="0"/>
              <a:t>  </a:t>
            </a:r>
            <a:r>
              <a:rPr lang="en-US" sz="1800" dirty="0"/>
              <a:t> income</a:t>
            </a:r>
            <a:r>
              <a:rPr lang="fr-FR" sz="1800" dirty="0"/>
              <a:t>   </a:t>
            </a:r>
            <a:r>
              <a:rPr lang="en-US" sz="1800" dirty="0"/>
              <a:t> </a:t>
            </a:r>
            <a:r>
              <a:rPr lang="en-US" sz="1800" dirty="0" err="1"/>
              <a:t>marital_status</a:t>
            </a:r>
            <a:r>
              <a:rPr lang="fr-FR" sz="1800" dirty="0"/>
              <a:t> </a:t>
            </a:r>
            <a:r>
              <a:rPr lang="en-US" sz="1800" dirty="0"/>
              <a:t>  ...</a:t>
            </a:r>
            <a:r>
              <a:rPr lang="fr-FR" sz="1800" dirty="0"/>
              <a:t> </a:t>
            </a:r>
            <a:r>
              <a:rPr lang="en-US" sz="1800" dirty="0"/>
              <a:t> SAMPLEID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 </a:t>
            </a:r>
            <a:r>
              <a:rPr lang="en-US" sz="1600" dirty="0"/>
              <a:t>1362549                   17            0                           1                                       1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 </a:t>
            </a:r>
            <a:r>
              <a:rPr lang="en-US" sz="1600" dirty="0"/>
              <a:t>1362650                   21         17804</a:t>
            </a:r>
            <a:r>
              <a:rPr lang="fr-FR" sz="1600" dirty="0"/>
              <a:t>  </a:t>
            </a:r>
            <a:r>
              <a:rPr lang="en-US" sz="1600" dirty="0"/>
              <a:t>                    2</a:t>
            </a:r>
            <a:r>
              <a:rPr lang="fr-FR" sz="1600" dirty="0"/>
              <a:t>    </a:t>
            </a:r>
            <a:r>
              <a:rPr lang="en-US" sz="1600" dirty="0"/>
              <a:t>                                   1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 </a:t>
            </a:r>
            <a:r>
              <a:rPr lang="en-US" sz="1600" dirty="0"/>
              <a:t>1362605                   34</a:t>
            </a:r>
            <a:r>
              <a:rPr lang="fr-FR" sz="1600" dirty="0"/>
              <a:t> </a:t>
            </a:r>
            <a:r>
              <a:rPr lang="en-US" sz="1600" dirty="0"/>
              <a:t>        16957                      2                                       1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 </a:t>
            </a:r>
            <a:r>
              <a:rPr lang="en-US" sz="1600" dirty="0"/>
              <a:t>1362672                   50         16319                      2                                       3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 </a:t>
            </a:r>
            <a:r>
              <a:rPr lang="en-US" sz="1600" dirty="0"/>
              <a:t>1362486                   76         10701                      3</a:t>
            </a:r>
            <a:r>
              <a:rPr lang="fr-FR" sz="1600" dirty="0"/>
              <a:t>    </a:t>
            </a:r>
            <a:r>
              <a:rPr lang="en-US" sz="1600" dirty="0"/>
              <a:t>                                   1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 </a:t>
            </a:r>
            <a:r>
              <a:rPr lang="en-US" sz="1600" dirty="0"/>
              <a:t>1362500                   40         56708                      1                                       3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 </a:t>
            </a:r>
            <a:r>
              <a:rPr lang="en-US" sz="1600" dirty="0"/>
              <a:t>1362489                   35         55888                      3                                       2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 </a:t>
            </a:r>
            <a:r>
              <a:rPr lang="en-US" sz="1600" dirty="0"/>
              <a:t>1362498</a:t>
            </a:r>
            <a:r>
              <a:rPr lang="fr-FR" sz="1600" dirty="0"/>
              <a:t> </a:t>
            </a:r>
            <a:r>
              <a:rPr lang="en-US" sz="1600" dirty="0"/>
              <a:t>                  60         9849                        2                                       1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 </a:t>
            </a:r>
            <a:r>
              <a:rPr lang="en-US" sz="1600" dirty="0"/>
              <a:t>1362551                   27        23085                       1                                       1</a:t>
            </a:r>
          </a:p>
          <a:p>
            <a:pPr>
              <a:spcBef>
                <a:spcPct val="50000"/>
              </a:spcBef>
            </a:pPr>
            <a:r>
              <a:rPr lang="fr-FR" sz="1600" dirty="0"/>
              <a:t> </a:t>
            </a:r>
            <a:r>
              <a:rPr lang="en-US" sz="1600" dirty="0"/>
              <a:t>1362503</a:t>
            </a:r>
            <a:r>
              <a:rPr lang="fr-FR" sz="1600" dirty="0"/>
              <a:t> </a:t>
            </a:r>
            <a:r>
              <a:rPr lang="en-US" sz="1600" dirty="0"/>
              <a:t>                  18        5787</a:t>
            </a:r>
            <a:r>
              <a:rPr lang="fr-FR" sz="1600" dirty="0"/>
              <a:t> </a:t>
            </a:r>
            <a:r>
              <a:rPr lang="en-US" sz="1600" dirty="0"/>
              <a:t>                        1</a:t>
            </a:r>
            <a:r>
              <a:rPr lang="fr-FR" sz="1600" dirty="0"/>
              <a:t>                       </a:t>
            </a:r>
            <a:r>
              <a:rPr lang="en-US" sz="1600" dirty="0"/>
              <a:t>..              2 </a:t>
            </a:r>
          </a:p>
        </p:txBody>
      </p:sp>
      <p:pic>
        <p:nvPicPr>
          <p:cNvPr id="4" name="Image 3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838950" cy="758825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Fermeture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transitive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819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/>
              <a:t>Considère la table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COURS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CNOM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PNOM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, NMIN)</a:t>
            </a:r>
            <a:r>
              <a:rPr lang="fr-FR" sz="2400" b="1" dirty="0">
                <a:solidFill>
                  <a:schemeClr val="tx2"/>
                </a:solidFill>
              </a:rPr>
              <a:t/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sz="2400" dirty="0"/>
              <a:t>contenant les cours et leur pré-requis avec les notes minimales pour l ’admission en cours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ex. (</a:t>
            </a:r>
            <a:r>
              <a:rPr lang="fr-FR" sz="2000" dirty="0" err="1"/>
              <a:t>BDs</a:t>
            </a:r>
            <a:r>
              <a:rPr lang="fr-FR" sz="2000" dirty="0"/>
              <a:t>, </a:t>
            </a:r>
            <a:r>
              <a:rPr lang="fr-FR" sz="2000" dirty="0" err="1"/>
              <a:t>Str</a:t>
            </a:r>
            <a:r>
              <a:rPr lang="fr-FR" sz="2000" dirty="0"/>
              <a:t>-Ph, 15)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Tout PNOM est une clé étrangère avec CNOM comme clé primaire ailleurs dans COURS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Un cours peut avoir plusieurs pré-requis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Trouver les noms de tous les pré-requis de cours CNAME = ‘ </a:t>
            </a:r>
            <a:r>
              <a:rPr lang="fr-FR" sz="2400" dirty="0" err="1"/>
              <a:t>BDs</a:t>
            </a:r>
            <a:r>
              <a:rPr lang="fr-FR" sz="2400" dirty="0"/>
              <a:t> ’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y compris les pré-requis de pré-requis etc.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C ’est le calcul de la </a:t>
            </a:r>
            <a:r>
              <a:rPr lang="fr-FR" sz="2400" u="sng" dirty="0">
                <a:solidFill>
                  <a:schemeClr val="tx2"/>
                </a:solidFill>
              </a:rPr>
              <a:t>fermeture transitive</a:t>
            </a: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Impossible encore sous </a:t>
            </a:r>
            <a:r>
              <a:rPr lang="fr-FR" sz="2400" dirty="0" err="1"/>
              <a:t>MsAccess</a:t>
            </a:r>
            <a:r>
              <a:rPr lang="fr-FR" sz="2400" dirty="0"/>
              <a:t>, SQL Server =&lt; 6.5, Oracle, </a:t>
            </a:r>
            <a:r>
              <a:rPr lang="fr-FR" sz="2400" dirty="0" err="1"/>
              <a:t>Informix</a:t>
            </a:r>
            <a:r>
              <a:rPr lang="fr-FR" sz="2400" dirty="0"/>
              <a:t>…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Possible sous DB2, à partir de V 5.0</a:t>
            </a:r>
          </a:p>
        </p:txBody>
      </p:sp>
      <p:pic>
        <p:nvPicPr>
          <p:cNvPr id="5" name="Image 4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838950" cy="758825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Fermeture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transitive (DB2)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052513"/>
            <a:ext cx="6745287" cy="33528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000" dirty="0"/>
              <a:t>WITH PRQ (CNOM, PNOM) AS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000" dirty="0"/>
              <a:t>((SELECT  CNOM, PNOM </a:t>
            </a:r>
            <a:br>
              <a:rPr lang="fr-FR" sz="2000" dirty="0"/>
            </a:br>
            <a:r>
              <a:rPr lang="fr-FR" sz="2000" dirty="0"/>
              <a:t>FROM COURS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000" dirty="0"/>
              <a:t>	WHERE CNOM = ‘ </a:t>
            </a:r>
            <a:r>
              <a:rPr lang="fr-FR" sz="2000" dirty="0" err="1"/>
              <a:t>BDs</a:t>
            </a:r>
            <a:r>
              <a:rPr lang="fr-FR" sz="2000" dirty="0"/>
              <a:t> ’)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000" dirty="0"/>
              <a:t>	UNION ALL</a:t>
            </a:r>
          </a:p>
          <a:p>
            <a:pPr>
              <a:lnSpc>
                <a:spcPct val="90000"/>
              </a:lnSpc>
              <a:spcBef>
                <a:spcPct val="35000"/>
              </a:spcBef>
              <a:buFont typeface="Monotype Sorts" pitchFamily="2" charset="2"/>
              <a:buNone/>
            </a:pPr>
            <a:r>
              <a:rPr lang="fr-FR" sz="2000" dirty="0"/>
              <a:t>	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(SELECT C.CNOM, C.PNOM </a:t>
            </a:r>
            <a:br>
              <a:rPr lang="fr-FR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FROM  PRQ AS P, COURS AS C</a:t>
            </a:r>
            <a:br>
              <a:rPr lang="fr-FR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WHERE C.CNOM = P.PNOM))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Monotype Sorts" pitchFamily="2" charset="2"/>
              <a:buNone/>
            </a:pPr>
            <a:r>
              <a:rPr lang="fr-FR" sz="2000" dirty="0"/>
              <a:t>	SELECT DISTINCT PNOM FROM PRQ</a:t>
            </a:r>
            <a:endParaRPr lang="fr-FR" sz="2400" dirty="0"/>
          </a:p>
          <a:p>
            <a:pPr>
              <a:lnSpc>
                <a:spcPct val="90000"/>
              </a:lnSpc>
              <a:spcBef>
                <a:spcPct val="95000"/>
              </a:spcBef>
            </a:pPr>
            <a:r>
              <a:rPr lang="fr-FR" sz="2400" dirty="0"/>
              <a:t>La requête récursive s exécute tant que la sélection dans  PRQ avec PRQ courant n’est pas vide. </a:t>
            </a:r>
            <a:endParaRPr lang="fr-FR" sz="2800" dirty="0"/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4098925" y="1468438"/>
            <a:ext cx="1752600" cy="707886"/>
          </a:xfrm>
          <a:prstGeom prst="rect">
            <a:avLst/>
          </a:prstGeom>
          <a:solidFill>
            <a:schemeClr val="bg1"/>
          </a:solidFill>
          <a:ln w="12699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Requête initiale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4802188" y="2635250"/>
            <a:ext cx="1752600" cy="707886"/>
          </a:xfrm>
          <a:prstGeom prst="rect">
            <a:avLst/>
          </a:prstGeom>
          <a:noFill/>
          <a:ln w="12699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Requête récursive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5683250" y="3573463"/>
            <a:ext cx="1981200" cy="469900"/>
          </a:xfrm>
          <a:prstGeom prst="rect">
            <a:avLst/>
          </a:prstGeom>
          <a:noFill/>
          <a:ln w="12699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tx1"/>
                </a:solidFill>
              </a:rPr>
              <a:t>Requête finale</a:t>
            </a: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accent2"/>
                </a:solidFill>
              </a:rPr>
              <a:t>Expressions de valeur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3950"/>
            <a:ext cx="8305800" cy="5505450"/>
          </a:xfrm>
          <a:noFill/>
        </p:spPr>
        <p:txBody>
          <a:bodyPr/>
          <a:lstStyle/>
          <a:p>
            <a:r>
              <a:rPr lang="fr-FR" dirty="0" smtClean="0"/>
              <a:t>Peuvent être </a:t>
            </a:r>
            <a:r>
              <a:rPr lang="fr-FR" i="1" dirty="0" smtClean="0"/>
              <a:t>des </a:t>
            </a:r>
            <a:r>
              <a:rPr lang="fr-FR" i="1" dirty="0" err="1" smtClean="0">
                <a:solidFill>
                  <a:schemeClr val="hlink"/>
                </a:solidFill>
              </a:rPr>
              <a:t>attr</a:t>
            </a:r>
            <a:r>
              <a:rPr lang="fr-FR" i="1" dirty="0" smtClean="0">
                <a:solidFill>
                  <a:schemeClr val="hlink"/>
                </a:solidFill>
              </a:rPr>
              <a:t>. dynamiques</a:t>
            </a:r>
            <a:r>
              <a:rPr lang="fr-FR" dirty="0" smtClean="0"/>
              <a:t>, imbriquées dans SQL de </a:t>
            </a:r>
            <a:r>
              <a:rPr lang="fr-FR" dirty="0" err="1" smtClean="0"/>
              <a:t>MsAccess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b="1" dirty="0" smtClean="0"/>
              <a:t>SELECT  </a:t>
            </a:r>
            <a:r>
              <a:rPr lang="fr-FR" sz="2800" b="1" dirty="0" err="1" smtClean="0"/>
              <a:t>Qty</a:t>
            </a:r>
            <a:r>
              <a:rPr lang="fr-FR" sz="2800" b="1" dirty="0" smtClean="0"/>
              <a:t>,  [S#], </a:t>
            </a:r>
            <a:r>
              <a:rPr lang="fr-FR" sz="2800" b="1" dirty="0" smtClean="0">
                <a:solidFill>
                  <a:schemeClr val="hlink"/>
                </a:solidFill>
              </a:rPr>
              <a:t>qty1</a:t>
            </a:r>
            <a:r>
              <a:rPr lang="fr-FR" sz="2800" b="1" dirty="0" smtClean="0"/>
              <a:t>-4 AS </a:t>
            </a:r>
            <a:r>
              <a:rPr lang="fr-FR" sz="2800" b="1" dirty="0" smtClean="0">
                <a:solidFill>
                  <a:schemeClr val="hlink"/>
                </a:solidFill>
              </a:rPr>
              <a:t>qty2</a:t>
            </a:r>
            <a:r>
              <a:rPr lang="fr-FR" sz="2800" b="1" dirty="0" smtClean="0"/>
              <a:t>, qty2/3 AS </a:t>
            </a:r>
            <a:r>
              <a:rPr lang="fr-FR" sz="2800" b="1" dirty="0" smtClean="0">
                <a:solidFill>
                  <a:schemeClr val="hlink"/>
                </a:solidFill>
              </a:rPr>
              <a:t>qty3</a:t>
            </a:r>
            <a:r>
              <a:rPr lang="fr-FR" sz="2800" b="1" dirty="0" smtClean="0"/>
              <a:t>, 2*</a:t>
            </a:r>
            <a:r>
              <a:rPr lang="fr-FR" sz="2800" b="1" dirty="0" err="1" smtClean="0"/>
              <a:t>qty</a:t>
            </a:r>
            <a:r>
              <a:rPr lang="fr-FR" sz="2800" b="1" dirty="0" smtClean="0"/>
              <a:t> AS </a:t>
            </a:r>
            <a:r>
              <a:rPr lang="fr-FR" sz="2800" b="1" dirty="0" smtClean="0">
                <a:solidFill>
                  <a:schemeClr val="hlink"/>
                </a:solidFill>
              </a:rPr>
              <a:t>qty1</a:t>
            </a:r>
            <a:r>
              <a:rPr lang="fr-FR" sz="2800" b="1" dirty="0" smtClean="0"/>
              <a:t> FROM SP;</a:t>
            </a:r>
          </a:p>
          <a:p>
            <a:r>
              <a:rPr lang="fr-FR" sz="2800" dirty="0" smtClean="0"/>
              <a:t>Mais ces </a:t>
            </a:r>
            <a:r>
              <a:rPr lang="fr-FR" sz="2800" dirty="0" err="1" smtClean="0"/>
              <a:t>atttr</a:t>
            </a:r>
            <a:r>
              <a:rPr lang="fr-FR" sz="2800" dirty="0" smtClean="0"/>
              <a:t>. ne peuvent pas être référencés dans la clause WHERE</a:t>
            </a:r>
            <a:endParaRPr lang="fr-FR" sz="3600" dirty="0" smtClean="0"/>
          </a:p>
          <a:p>
            <a:pPr>
              <a:buClr>
                <a:srgbClr val="FC0128"/>
              </a:buClr>
              <a:buSzPct val="100000"/>
              <a:buFont typeface="Wingdings" pitchFamily="2" charset="2"/>
              <a:buChar char="M"/>
            </a:pPr>
            <a:r>
              <a:rPr lang="fr-FR" sz="2800" b="1" dirty="0" smtClean="0"/>
              <a:t>SELECT  </a:t>
            </a:r>
            <a:r>
              <a:rPr lang="fr-FR" sz="2800" b="1" dirty="0" err="1" smtClean="0"/>
              <a:t>Qty</a:t>
            </a:r>
            <a:r>
              <a:rPr lang="fr-FR" sz="2800" b="1" dirty="0" smtClean="0"/>
              <a:t>,  [S#], qty1-4 AS qty2, qty2/3 AS qty3, 2*</a:t>
            </a:r>
            <a:r>
              <a:rPr lang="fr-FR" sz="2800" b="1" dirty="0" err="1" smtClean="0"/>
              <a:t>qty</a:t>
            </a:r>
            <a:r>
              <a:rPr lang="fr-FR" sz="2800" b="1" dirty="0" smtClean="0"/>
              <a:t> AS qty1 FROM SP </a:t>
            </a:r>
            <a:r>
              <a:rPr lang="fr-FR" sz="2800" b="1" dirty="0" err="1" smtClean="0"/>
              <a:t>where</a:t>
            </a: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chemeClr val="hlink"/>
                </a:solidFill>
              </a:rPr>
              <a:t>qty1</a:t>
            </a:r>
            <a:r>
              <a:rPr lang="fr-FR" sz="2800" b="1" dirty="0" smtClean="0"/>
              <a:t> &gt; 200; </a:t>
            </a:r>
          </a:p>
          <a:p>
            <a:pPr lvl="1"/>
            <a:r>
              <a:rPr lang="fr-FR" dirty="0" smtClean="0"/>
              <a:t>pourquoi ? </a:t>
            </a:r>
          </a:p>
          <a:p>
            <a:pPr lvl="2"/>
            <a:r>
              <a:rPr lang="fr-FR" sz="2800" dirty="0" smtClean="0"/>
              <a:t>Une bonne question pour Microsoft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838950" cy="758825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Fermeture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transitive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1828800" y="1066800"/>
            <a:ext cx="2819400" cy="707886"/>
          </a:xfrm>
          <a:prstGeom prst="rect">
            <a:avLst/>
          </a:prstGeom>
          <a:noFill/>
          <a:ln w="12699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Requête initiale (préreq. de BDs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1828800" y="1905000"/>
            <a:ext cx="2819400" cy="1015663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1ere exécution de la Requête récursive (préreq. de BDs)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6781800" y="1219200"/>
            <a:ext cx="1447800" cy="861774"/>
          </a:xfrm>
          <a:prstGeom prst="rect">
            <a:avLst/>
          </a:prstGeom>
          <a:noFill/>
          <a:ln w="12699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COURS</a:t>
            </a:r>
          </a:p>
          <a:p>
            <a:pPr>
              <a:spcBef>
                <a:spcPct val="50000"/>
              </a:spcBef>
            </a:pP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828800" y="3124200"/>
            <a:ext cx="2819400" cy="1323439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2eme exécution de la Requête récursive (préreq. de préreq. de BDs)</a:t>
            </a: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1830388" y="4694238"/>
            <a:ext cx="2819400" cy="1015663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3eme exéc. de la RR (préreq. de préreq. de préreq. de BDs) etc.</a:t>
            </a:r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 flipH="1" flipV="1">
            <a:off x="4884738" y="1509713"/>
            <a:ext cx="1658937" cy="58737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 flipH="1" flipV="1">
            <a:off x="4854575" y="1509713"/>
            <a:ext cx="1658938" cy="587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3242" name="Line 10"/>
          <p:cNvSpPr>
            <a:spLocks noChangeShapeType="1"/>
          </p:cNvSpPr>
          <p:nvPr/>
        </p:nvSpPr>
        <p:spPr bwMode="auto">
          <a:xfrm flipH="1">
            <a:off x="4927600" y="1971675"/>
            <a:ext cx="1704975" cy="584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3243" name="Line 11"/>
          <p:cNvSpPr>
            <a:spLocks noChangeShapeType="1"/>
          </p:cNvSpPr>
          <p:nvPr/>
        </p:nvSpPr>
        <p:spPr bwMode="auto">
          <a:xfrm flipH="1">
            <a:off x="4867275" y="2151063"/>
            <a:ext cx="1644650" cy="17795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3244" name="Line 12"/>
          <p:cNvSpPr>
            <a:spLocks noChangeShapeType="1"/>
          </p:cNvSpPr>
          <p:nvPr/>
        </p:nvSpPr>
        <p:spPr bwMode="auto">
          <a:xfrm flipH="1">
            <a:off x="5268913" y="2151063"/>
            <a:ext cx="1466850" cy="3124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3245" name="AutoShape 13"/>
          <p:cNvSpPr>
            <a:spLocks noChangeArrowheads="1"/>
          </p:cNvSpPr>
          <p:nvPr/>
        </p:nvSpPr>
        <p:spPr bwMode="auto">
          <a:xfrm>
            <a:off x="4779963" y="1643063"/>
            <a:ext cx="493712" cy="896937"/>
          </a:xfrm>
          <a:prstGeom prst="curvedLeftArrow">
            <a:avLst>
              <a:gd name="adj1" fmla="val 36334"/>
              <a:gd name="adj2" fmla="val 72669"/>
              <a:gd name="adj3" fmla="val 33333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3246" name="AutoShape 14"/>
          <p:cNvSpPr>
            <a:spLocks noChangeArrowheads="1"/>
          </p:cNvSpPr>
          <p:nvPr/>
        </p:nvSpPr>
        <p:spPr bwMode="auto">
          <a:xfrm>
            <a:off x="4779963" y="2763838"/>
            <a:ext cx="493712" cy="896937"/>
          </a:xfrm>
          <a:prstGeom prst="curvedLeftArrow">
            <a:avLst>
              <a:gd name="adj1" fmla="val 36334"/>
              <a:gd name="adj2" fmla="val 72669"/>
              <a:gd name="adj3" fmla="val 33333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3247" name="AutoShape 15"/>
          <p:cNvSpPr>
            <a:spLocks noChangeArrowheads="1"/>
          </p:cNvSpPr>
          <p:nvPr/>
        </p:nvSpPr>
        <p:spPr bwMode="auto">
          <a:xfrm>
            <a:off x="4854575" y="4257675"/>
            <a:ext cx="493713" cy="896938"/>
          </a:xfrm>
          <a:prstGeom prst="curvedLeftArrow">
            <a:avLst>
              <a:gd name="adj1" fmla="val 36334"/>
              <a:gd name="adj2" fmla="val 72669"/>
              <a:gd name="adj3" fmla="val 33333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838950" cy="758825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Fermeture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transitive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1773238" y="1349375"/>
            <a:ext cx="1901825" cy="1150938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CNOM	PNOM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StPh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Lprg</a:t>
            </a:r>
            <a:endParaRPr lang="fr-FR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6034088" y="1233488"/>
            <a:ext cx="2647950" cy="1895475"/>
          </a:xfrm>
          <a:prstGeom prst="rect">
            <a:avLst/>
          </a:prstGeom>
          <a:noFill/>
          <a:ln w="12699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CNOM	PNOM	NMIN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StPh	15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LPrg	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StPh	InfG	13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InfG	Math	11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Lprg	InfG	12</a:t>
            </a:r>
            <a:endParaRPr lang="fr-FR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4261" name="Line 5"/>
          <p:cNvSpPr>
            <a:spLocks noChangeShapeType="1"/>
          </p:cNvSpPr>
          <p:nvPr/>
        </p:nvSpPr>
        <p:spPr bwMode="auto">
          <a:xfrm flipH="1" flipV="1">
            <a:off x="4106863" y="1524000"/>
            <a:ext cx="1701800" cy="4397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838950" cy="758825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Fermeture transitive 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773238" y="1349375"/>
            <a:ext cx="1901825" cy="1150938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CNOM	PNOM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StPh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Lprg</a:t>
            </a:r>
            <a:endParaRPr lang="fr-FR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6034088" y="1233488"/>
            <a:ext cx="2647950" cy="1895475"/>
          </a:xfrm>
          <a:prstGeom prst="rect">
            <a:avLst/>
          </a:prstGeom>
          <a:noFill/>
          <a:ln w="12699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CNOM	PNOM	NMIN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StPh	15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LPrg	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StPh	InfG	13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InfG	Math	11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Lprg	InfG	12</a:t>
            </a:r>
            <a:endParaRPr lang="fr-FR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 flipH="1" flipV="1">
            <a:off x="4106863" y="1524000"/>
            <a:ext cx="1701800" cy="4397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>
            <a:off x="3838575" y="1985963"/>
            <a:ext cx="2046288" cy="10509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287" name="AutoShape 7"/>
          <p:cNvSpPr>
            <a:spLocks noChangeArrowheads="1"/>
          </p:cNvSpPr>
          <p:nvPr/>
        </p:nvSpPr>
        <p:spPr bwMode="auto">
          <a:xfrm>
            <a:off x="3706813" y="1657350"/>
            <a:ext cx="819150" cy="1235075"/>
          </a:xfrm>
          <a:prstGeom prst="curvedLeftArrow">
            <a:avLst>
              <a:gd name="adj1" fmla="val 30155"/>
              <a:gd name="adj2" fmla="val 60310"/>
              <a:gd name="adj3" fmla="val 33333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1773238" y="2492375"/>
            <a:ext cx="1901825" cy="823559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StPh	InfG Lprg	InfG</a:t>
            </a:r>
          </a:p>
        </p:txBody>
      </p:sp>
    </p:spTree>
  </p:cSld>
  <p:clrMapOvr>
    <a:masterClrMapping/>
  </p:clrMapOvr>
  <p:transition spd="slow">
    <p:zoom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838950" cy="758825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Fermeture transitive </a:t>
            </a: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773238" y="1349375"/>
            <a:ext cx="1901825" cy="1150938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CNOM	PNOM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StPh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Lprg</a:t>
            </a:r>
            <a:endParaRPr lang="fr-FR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6034088" y="1233488"/>
            <a:ext cx="2647950" cy="1895475"/>
          </a:xfrm>
          <a:prstGeom prst="rect">
            <a:avLst/>
          </a:prstGeom>
          <a:noFill/>
          <a:ln w="12699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CNOM	PNOM	NMIN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StPh	15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LPrg	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StPh	InfG	13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InfG	Math	11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Lprg	InfG	12</a:t>
            </a:r>
            <a:endParaRPr lang="fr-FR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 flipH="1" flipV="1">
            <a:off x="4106863" y="1524000"/>
            <a:ext cx="1701800" cy="4397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 flipH="1">
            <a:off x="3838575" y="1985963"/>
            <a:ext cx="2046288" cy="10509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H="1">
            <a:off x="3767138" y="2011363"/>
            <a:ext cx="2095500" cy="20716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6312" name="AutoShape 8"/>
          <p:cNvSpPr>
            <a:spLocks noChangeArrowheads="1"/>
          </p:cNvSpPr>
          <p:nvPr/>
        </p:nvSpPr>
        <p:spPr bwMode="auto">
          <a:xfrm>
            <a:off x="3706813" y="1657350"/>
            <a:ext cx="819150" cy="1235075"/>
          </a:xfrm>
          <a:prstGeom prst="curvedLeftArrow">
            <a:avLst>
              <a:gd name="adj1" fmla="val 30155"/>
              <a:gd name="adj2" fmla="val 60310"/>
              <a:gd name="adj3" fmla="val 33333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6313" name="AutoShape 9"/>
          <p:cNvSpPr>
            <a:spLocks noChangeArrowheads="1"/>
          </p:cNvSpPr>
          <p:nvPr/>
        </p:nvSpPr>
        <p:spPr bwMode="auto">
          <a:xfrm>
            <a:off x="3721100" y="3116263"/>
            <a:ext cx="493713" cy="769937"/>
          </a:xfrm>
          <a:prstGeom prst="curvedLeftArrow">
            <a:avLst>
              <a:gd name="adj1" fmla="val 31190"/>
              <a:gd name="adj2" fmla="val 62379"/>
              <a:gd name="adj3" fmla="val 33333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1773238" y="2492375"/>
            <a:ext cx="1901825" cy="823559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StPh	InfG Lprg	InfG</a:t>
            </a: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1773238" y="3367088"/>
            <a:ext cx="1901825" cy="823559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InfG	Math InfG	Math</a:t>
            </a:r>
          </a:p>
        </p:txBody>
      </p:sp>
    </p:spTree>
  </p:cSld>
  <p:clrMapOvr>
    <a:masterClrMapping/>
  </p:clrMapOvr>
  <p:transition spd="slow">
    <p:zoom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838950" cy="758825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Fermeture transitive </a:t>
            </a: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1773238" y="1349375"/>
            <a:ext cx="1901825" cy="1150938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CNOM	PNOM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StPh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Lprg</a:t>
            </a:r>
            <a:endParaRPr lang="fr-FR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6034088" y="1233488"/>
            <a:ext cx="2647950" cy="1895475"/>
          </a:xfrm>
          <a:prstGeom prst="rect">
            <a:avLst/>
          </a:prstGeom>
          <a:noFill/>
          <a:ln w="12699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CNOM	PNOM	NMIN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StPh	15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BDs	LPrg	12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StPh	InfG	13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InfG	Math	11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Lprg	InfG	12</a:t>
            </a:r>
            <a:endParaRPr lang="fr-FR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H="1" flipV="1">
            <a:off x="4106863" y="1524000"/>
            <a:ext cx="1701800" cy="4397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 flipH="1">
            <a:off x="3838575" y="1985963"/>
            <a:ext cx="2046288" cy="10509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 flipH="1">
            <a:off x="3767138" y="2011363"/>
            <a:ext cx="2095500" cy="20716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7336" name="AutoShape 8"/>
          <p:cNvSpPr>
            <a:spLocks noChangeArrowheads="1"/>
          </p:cNvSpPr>
          <p:nvPr/>
        </p:nvSpPr>
        <p:spPr bwMode="auto">
          <a:xfrm>
            <a:off x="3706813" y="1657350"/>
            <a:ext cx="819150" cy="1235075"/>
          </a:xfrm>
          <a:prstGeom prst="curvedLeftArrow">
            <a:avLst>
              <a:gd name="adj1" fmla="val 30155"/>
              <a:gd name="adj2" fmla="val 60310"/>
              <a:gd name="adj3" fmla="val 33333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7337" name="AutoShape 9"/>
          <p:cNvSpPr>
            <a:spLocks noChangeArrowheads="1"/>
          </p:cNvSpPr>
          <p:nvPr/>
        </p:nvSpPr>
        <p:spPr bwMode="auto">
          <a:xfrm>
            <a:off x="3721100" y="3116263"/>
            <a:ext cx="493713" cy="769937"/>
          </a:xfrm>
          <a:prstGeom prst="curvedLeftArrow">
            <a:avLst>
              <a:gd name="adj1" fmla="val 31190"/>
              <a:gd name="adj2" fmla="val 62379"/>
              <a:gd name="adj3" fmla="val 33333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7338" name="AutoShape 10"/>
          <p:cNvSpPr>
            <a:spLocks noChangeArrowheads="1"/>
          </p:cNvSpPr>
          <p:nvPr/>
        </p:nvSpPr>
        <p:spPr bwMode="auto">
          <a:xfrm>
            <a:off x="3768725" y="4159250"/>
            <a:ext cx="493713" cy="896938"/>
          </a:xfrm>
          <a:prstGeom prst="curvedLeftArrow">
            <a:avLst>
              <a:gd name="adj1" fmla="val 36334"/>
              <a:gd name="adj2" fmla="val 72669"/>
              <a:gd name="adj3" fmla="val 33333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1773238" y="2492375"/>
            <a:ext cx="1901825" cy="823559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StPh	InfG Lprg	InfG</a:t>
            </a:r>
          </a:p>
        </p:txBody>
      </p:sp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1773238" y="3367088"/>
            <a:ext cx="1901825" cy="823559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InfG	Math InfG	Math</a:t>
            </a:r>
          </a:p>
        </p:txBody>
      </p:sp>
      <p:sp>
        <p:nvSpPr>
          <p:cNvPr id="227341" name="Text Box 13"/>
          <p:cNvSpPr txBox="1">
            <a:spLocks noChangeArrowheads="1"/>
          </p:cNvSpPr>
          <p:nvPr/>
        </p:nvSpPr>
        <p:spPr bwMode="auto">
          <a:xfrm>
            <a:off x="2608263" y="4568825"/>
            <a:ext cx="1068387" cy="159915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fr-FR" sz="1800" b="1">
                <a:solidFill>
                  <a:schemeClr val="accent6">
                    <a:lumMod val="75000"/>
                  </a:schemeClr>
                </a:solidFill>
              </a:rPr>
              <a:t>PNOM</a:t>
            </a:r>
            <a:endParaRPr lang="fr-FR" sz="180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StPh</a:t>
            </a:r>
          </a:p>
          <a:p>
            <a:pPr>
              <a:lnSpc>
                <a:spcPct val="140000"/>
              </a:lnSpc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InfG</a:t>
            </a:r>
          </a:p>
          <a:p>
            <a:pPr>
              <a:lnSpc>
                <a:spcPct val="140000"/>
              </a:lnSpc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Math</a:t>
            </a:r>
          </a:p>
        </p:txBody>
      </p:sp>
    </p:spTree>
  </p:cSld>
  <p:clrMapOvr>
    <a:masterClrMapping/>
  </p:clrMapOvr>
  <p:transition spd="slow">
    <p:zoom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950" y="0"/>
            <a:ext cx="6838950" cy="758825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Fermeture transitive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079500"/>
            <a:ext cx="7772400" cy="5272088"/>
          </a:xfrm>
        </p:spPr>
        <p:txBody>
          <a:bodyPr/>
          <a:lstStyle/>
          <a:p>
            <a:pPr>
              <a:buSzTx/>
              <a:buFontTx/>
              <a:buChar char="?"/>
            </a:pPr>
            <a:r>
              <a:rPr lang="fr-FR" sz="2400" dirty="0"/>
              <a:t>Trouver aussi les notes minimales nécessaires</a:t>
            </a:r>
          </a:p>
          <a:p>
            <a:pPr>
              <a:buSzTx/>
              <a:buFont typeface="Monotype Sorts" pitchFamily="2" charset="2"/>
              <a:buChar char="k"/>
            </a:pPr>
            <a:r>
              <a:rPr lang="fr-FR" sz="2400" dirty="0"/>
              <a:t>Autres </a:t>
            </a:r>
            <a:r>
              <a:rPr lang="fr-FR" sz="2000" dirty="0"/>
              <a:t>applications</a:t>
            </a:r>
            <a:endParaRPr lang="fr-FR" sz="2400" dirty="0"/>
          </a:p>
          <a:p>
            <a:pPr lvl="1">
              <a:buSzTx/>
              <a:buFont typeface="Monotype Sorts" pitchFamily="2" charset="2"/>
              <a:buChar char="k"/>
            </a:pPr>
            <a:r>
              <a:rPr lang="fr-FR" sz="2000" dirty="0"/>
              <a:t> Tous les subordonnées d ’un chef</a:t>
            </a:r>
          </a:p>
          <a:p>
            <a:pPr lvl="2">
              <a:buSzTx/>
              <a:buFont typeface="Monotype Sorts" pitchFamily="2" charset="2"/>
              <a:buNone/>
            </a:pPr>
            <a:r>
              <a:rPr lang="fr-FR" sz="1800" dirty="0"/>
              <a:t>EMPL (E#, ENOM, CHEF)</a:t>
            </a:r>
          </a:p>
          <a:p>
            <a:pPr lvl="1">
              <a:buSzTx/>
              <a:buFont typeface="Monotype Sorts" pitchFamily="2" charset="2"/>
              <a:buChar char="k"/>
            </a:pPr>
            <a:r>
              <a:rPr lang="fr-FR" sz="2000" dirty="0"/>
              <a:t>Toutes les composantes PMIN de pièces composées</a:t>
            </a:r>
          </a:p>
          <a:p>
            <a:pPr lvl="2">
              <a:buSzTx/>
              <a:buFont typeface="Monotype Sorts" pitchFamily="2" charset="2"/>
              <a:buNone/>
            </a:pPr>
            <a:r>
              <a:rPr lang="fr-FR" sz="1800" dirty="0"/>
              <a:t>COMP (PMAJ#, PMIN#)</a:t>
            </a:r>
          </a:p>
          <a:p>
            <a:pPr lvl="1">
              <a:buSzTx/>
              <a:buFont typeface="Monotype Sorts" pitchFamily="2" charset="2"/>
              <a:buChar char="k"/>
            </a:pPr>
            <a:r>
              <a:rPr lang="fr-FR" sz="2000" dirty="0"/>
              <a:t>Tous les descendants / ascendants d ’une personne</a:t>
            </a:r>
          </a:p>
          <a:p>
            <a:pPr lvl="1">
              <a:buSzTx/>
              <a:buFont typeface="Monotype Sorts" pitchFamily="2" charset="2"/>
              <a:buChar char="k"/>
            </a:pPr>
            <a:r>
              <a:rPr lang="fr-FR" sz="2000" dirty="0"/>
              <a:t> Toutes les participations d </a:t>
            </a:r>
            <a:r>
              <a:rPr lang="fr-FR" sz="2000"/>
              <a:t>’une </a:t>
            </a:r>
            <a:r>
              <a:rPr lang="fr-FR" sz="2000" smtClean="0"/>
              <a:t>entreprise</a:t>
            </a:r>
            <a:endParaRPr lang="fr-FR" sz="2000" dirty="0"/>
          </a:p>
          <a:p>
            <a:pPr>
              <a:buSzTx/>
              <a:buFont typeface="Monotype Sorts" pitchFamily="2" charset="2"/>
              <a:buChar char="k"/>
            </a:pPr>
            <a:r>
              <a:rPr lang="fr-FR" sz="2400" dirty="0"/>
              <a:t>Limite d’application</a:t>
            </a:r>
          </a:p>
          <a:p>
            <a:pPr lvl="1">
              <a:buSzTx/>
              <a:buFont typeface="Monotype Sorts" pitchFamily="2" charset="2"/>
              <a:buChar char="k"/>
            </a:pPr>
            <a:r>
              <a:rPr lang="fr-FR" sz="2000" dirty="0"/>
              <a:t> Pas de cycles entre les attributs sélectionnes</a:t>
            </a:r>
          </a:p>
          <a:p>
            <a:pPr lvl="2">
              <a:buSzTx/>
              <a:buFont typeface="Monotype Sorts" pitchFamily="2" charset="2"/>
              <a:buChar char="k"/>
            </a:pPr>
            <a:r>
              <a:rPr lang="fr-FR" sz="1800" dirty="0"/>
              <a:t>pour que l ’on a la fermeture  transitive (point fixe)</a:t>
            </a:r>
          </a:p>
          <a:p>
            <a:pPr lvl="2">
              <a:buSzTx/>
              <a:buFont typeface="Monotype Sorts" pitchFamily="2" charset="2"/>
              <a:buChar char="k"/>
            </a:pPr>
            <a:r>
              <a:rPr lang="fr-FR" sz="1800" dirty="0"/>
              <a:t>ex. pas de participations réciproques</a:t>
            </a:r>
          </a:p>
        </p:txBody>
      </p:sp>
    </p:spTree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5" y="0"/>
            <a:ext cx="6838950" cy="1308100"/>
          </a:xfrm>
          <a:solidFill>
            <a:schemeClr val="bg1"/>
          </a:solidFill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Fermeture transitive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</a:rPr>
              <a:t>MsAccess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633538"/>
            <a:ext cx="8139112" cy="4114800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Il faut simuler</a:t>
            </a:r>
          </a:p>
          <a:p>
            <a:pPr lvl="1"/>
            <a:r>
              <a:rPr lang="fr-FR" dirty="0"/>
              <a:t>par CREATE TABLE PRQ</a:t>
            </a:r>
          </a:p>
          <a:p>
            <a:pPr lvl="2"/>
            <a:r>
              <a:rPr lang="fr-FR" dirty="0"/>
              <a:t>avec la création de  clé primaire</a:t>
            </a:r>
          </a:p>
          <a:p>
            <a:pPr lvl="1"/>
            <a:r>
              <a:rPr lang="fr-FR" dirty="0"/>
              <a:t>Insert </a:t>
            </a:r>
            <a:r>
              <a:rPr lang="fr-FR" dirty="0" err="1"/>
              <a:t>into</a:t>
            </a:r>
            <a:r>
              <a:rPr lang="fr-FR" dirty="0"/>
              <a:t> PRQ .. select … </a:t>
            </a:r>
            <a:r>
              <a:rPr lang="fr-FR" dirty="0" err="1"/>
              <a:t>from</a:t>
            </a:r>
            <a:r>
              <a:rPr lang="fr-FR" dirty="0"/>
              <a:t> COURS...</a:t>
            </a:r>
          </a:p>
          <a:p>
            <a:pPr lvl="1"/>
            <a:r>
              <a:rPr lang="fr-FR" dirty="0"/>
              <a:t>Insert </a:t>
            </a:r>
            <a:r>
              <a:rPr lang="fr-FR" dirty="0" err="1"/>
              <a:t>into</a:t>
            </a:r>
            <a:r>
              <a:rPr lang="fr-FR" dirty="0"/>
              <a:t> PRQ .. select … </a:t>
            </a:r>
            <a:r>
              <a:rPr lang="fr-FR" dirty="0" err="1"/>
              <a:t>from</a:t>
            </a:r>
            <a:r>
              <a:rPr lang="fr-FR" dirty="0"/>
              <a:t> PRQ, COURS…</a:t>
            </a:r>
          </a:p>
          <a:p>
            <a:pPr lvl="2"/>
            <a:r>
              <a:rPr lang="fr-FR" dirty="0"/>
              <a:t>exécuté interactivement ou par programme jusqu'à ce que le point fixe est atteint</a:t>
            </a:r>
          </a:p>
          <a:p>
            <a:pPr lvl="1"/>
            <a:r>
              <a:rPr lang="fr-FR" dirty="0"/>
              <a:t>Select … FROM PRQ…</a:t>
            </a:r>
          </a:p>
          <a:p>
            <a:r>
              <a:rPr lang="fr-FR" dirty="0"/>
              <a:t>A compléter par vos soins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105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5200" dirty="0" smtClean="0">
                <a:solidFill>
                  <a:schemeClr val="hlink"/>
                </a:solidFill>
              </a:rPr>
              <a:t> FIN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accent2"/>
                </a:solidFill>
              </a:rPr>
              <a:t>Expressions de valeur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3950"/>
            <a:ext cx="8305800" cy="5505450"/>
          </a:xfrm>
          <a:noFill/>
        </p:spPr>
        <p:txBody>
          <a:bodyPr/>
          <a:lstStyle/>
          <a:p>
            <a:r>
              <a:rPr lang="fr-FR" sz="2800" dirty="0" smtClean="0"/>
              <a:t>Toutefois sous QBE, l'</a:t>
            </a:r>
            <a:r>
              <a:rPr lang="fr-FR" sz="2800" dirty="0" err="1" smtClean="0"/>
              <a:t>attr</a:t>
            </a:r>
            <a:r>
              <a:rPr lang="fr-FR" sz="2800" dirty="0" smtClean="0"/>
              <a:t>. </a:t>
            </a:r>
            <a:r>
              <a:rPr lang="fr-FR" sz="2800" dirty="0" smtClean="0">
                <a:solidFill>
                  <a:schemeClr val="hlink"/>
                </a:solidFill>
              </a:rPr>
              <a:t>qty1</a:t>
            </a:r>
            <a:r>
              <a:rPr lang="fr-FR" sz="2800" dirty="0" smtClean="0"/>
              <a:t> peut être référencé</a:t>
            </a:r>
          </a:p>
          <a:p>
            <a:pPr lvl="1"/>
            <a:r>
              <a:rPr lang="fr-FR" dirty="0" smtClean="0">
                <a:solidFill>
                  <a:schemeClr val="hlink"/>
                </a:solidFill>
              </a:rPr>
              <a:t>donc la requête ci-dessus devient légale</a:t>
            </a:r>
          </a:p>
          <a:p>
            <a:pPr lvl="2"/>
            <a:r>
              <a:rPr lang="fr-FR" sz="2800" dirty="0" smtClean="0"/>
              <a:t>vous avez dit bizarre ?</a:t>
            </a:r>
          </a:p>
          <a:p>
            <a:r>
              <a:rPr lang="fr-FR" sz="2800" dirty="0" smtClean="0"/>
              <a:t>Le signe + signifie aussi une concaténation pour les attributs du type texte, soit a = 2 et b = 3</a:t>
            </a:r>
          </a:p>
          <a:p>
            <a:pPr lvl="1"/>
            <a:r>
              <a:rPr lang="fr-FR" sz="2400" dirty="0" smtClean="0"/>
              <a:t>a+b  </a:t>
            </a:r>
            <a:r>
              <a:rPr lang="fr-FR" sz="2400" dirty="0" smtClean="0">
                <a:sym typeface="Wingdings" pitchFamily="2" charset="2"/>
              </a:rPr>
              <a:t> 23</a:t>
            </a:r>
          </a:p>
          <a:p>
            <a:r>
              <a:rPr lang="fr-FR" sz="2800" dirty="0" smtClean="0">
                <a:sym typeface="Wingdings" pitchFamily="2" charset="2"/>
              </a:rPr>
              <a:t>Ce qui peu surprendre dans une requête à paramètres</a:t>
            </a:r>
          </a:p>
          <a:p>
            <a:pPr lvl="1"/>
            <a:r>
              <a:rPr lang="fr-FR" sz="2400" dirty="0" smtClean="0">
                <a:sym typeface="Wingdings" pitchFamily="2" charset="2"/>
              </a:rPr>
              <a:t>Texte  est le type par  défaut du paramètre</a:t>
            </a:r>
          </a:p>
          <a:p>
            <a:r>
              <a:rPr lang="fr-FR" sz="2800" dirty="0" smtClean="0">
                <a:sym typeface="Wingdings" pitchFamily="2" charset="2"/>
              </a:rPr>
              <a:t>Il faut la clause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Parameters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 a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int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, b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int</a:t>
            </a:r>
            <a:r>
              <a:rPr lang="fr-FR" sz="2800" dirty="0" smtClean="0">
                <a:sym typeface="Wingdings" pitchFamily="2" charset="2"/>
              </a:rPr>
              <a:t>;</a:t>
            </a:r>
            <a:endParaRPr lang="fr-FR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8575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accent2"/>
                </a:solidFill>
              </a:rPr>
              <a:t>Pour en savoir + sur les attributs dynamiques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7772400" cy="4114800"/>
          </a:xfrm>
          <a:noFill/>
        </p:spPr>
        <p:txBody>
          <a:bodyPr/>
          <a:lstStyle/>
          <a:p>
            <a:r>
              <a:rPr lang="en-US" sz="2400" dirty="0" smtClean="0"/>
              <a:t>Litwin, W., </a:t>
            </a:r>
            <a:r>
              <a:rPr lang="en-US" sz="2400" dirty="0" err="1" smtClean="0"/>
              <a:t>Vigier</a:t>
            </a:r>
            <a:r>
              <a:rPr lang="en-US" sz="2400" dirty="0" smtClean="0"/>
              <a:t>, Ph. Dynamic attributes in the </a:t>
            </a:r>
            <a:r>
              <a:rPr lang="en-US" sz="2400" dirty="0" err="1" smtClean="0"/>
              <a:t>multidatabase</a:t>
            </a:r>
            <a:r>
              <a:rPr lang="en-US" sz="2400" dirty="0" smtClean="0"/>
              <a:t> system MRDSM, IEEE-COMPDEC, (Feb. 1986). </a:t>
            </a:r>
          </a:p>
          <a:p>
            <a:pPr>
              <a:spcBef>
                <a:spcPct val="106000"/>
              </a:spcBef>
            </a:pPr>
            <a:r>
              <a:rPr lang="en-US" sz="2400" dirty="0" smtClean="0"/>
              <a:t>Litwin, W., </a:t>
            </a:r>
            <a:r>
              <a:rPr lang="en-US" sz="2400" dirty="0" err="1" smtClean="0"/>
              <a:t>Vigier</a:t>
            </a:r>
            <a:r>
              <a:rPr lang="en-US" sz="2400" dirty="0" smtClean="0"/>
              <a:t>, Ph. New Functions for Dynamic Attributes in the </a:t>
            </a:r>
            <a:r>
              <a:rPr lang="en-US" sz="2400" dirty="0" err="1" smtClean="0"/>
              <a:t>Multidatabase</a:t>
            </a:r>
            <a:r>
              <a:rPr lang="en-US" sz="2400" dirty="0" smtClean="0"/>
              <a:t>  System MRDSM. Honeywell Large Systems </a:t>
            </a:r>
            <a:r>
              <a:rPr lang="en-US" sz="2400" dirty="0" err="1" smtClean="0"/>
              <a:t>Users's</a:t>
            </a:r>
            <a:r>
              <a:rPr lang="en-US" sz="2400" dirty="0" smtClean="0"/>
              <a:t> Forum,  HLSUA  XIV,  New Orleans, 1987, 467-475.</a:t>
            </a:r>
          </a:p>
          <a:p>
            <a:pPr>
              <a:spcBef>
                <a:spcPct val="106000"/>
              </a:spcBef>
            </a:pPr>
            <a:r>
              <a:rPr lang="en-US" sz="2400" dirty="0" err="1" smtClean="0">
                <a:solidFill>
                  <a:schemeClr val="hlink"/>
                </a:solidFill>
              </a:rPr>
              <a:t>Voir</a:t>
            </a:r>
            <a:r>
              <a:rPr lang="en-US" sz="2400" dirty="0" smtClean="0">
                <a:solidFill>
                  <a:schemeClr val="hlink"/>
                </a:solidFill>
              </a:rPr>
              <a:t> le site du CERIA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2"/>
                </a:solidFill>
              </a:rPr>
              <a:t>UNION et </a:t>
            </a:r>
            <a:r>
              <a:rPr lang="en-US" sz="3600" dirty="0" err="1" smtClean="0">
                <a:solidFill>
                  <a:schemeClr val="accent2"/>
                </a:solidFill>
              </a:rPr>
              <a:t>Noms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D’attributs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285860"/>
            <a:ext cx="7772400" cy="5214974"/>
          </a:xfrm>
          <a:noFill/>
        </p:spPr>
        <p:txBody>
          <a:bodyPr/>
          <a:lstStyle/>
          <a:p>
            <a:pPr lvl="1">
              <a:buClr>
                <a:srgbClr val="FC0128"/>
              </a:buClr>
              <a:buNone/>
            </a:pPr>
            <a:r>
              <a:rPr lang="en-US" dirty="0" smtClean="0"/>
              <a:t>SELECT [s#] FROM S</a:t>
            </a:r>
          </a:p>
          <a:p>
            <a:pPr lvl="1">
              <a:buClr>
                <a:srgbClr val="FC0128"/>
              </a:buClr>
              <a:buNone/>
            </a:pPr>
            <a:r>
              <a:rPr lang="en-US" dirty="0" smtClean="0"/>
              <a:t>Union</a:t>
            </a:r>
          </a:p>
          <a:p>
            <a:pPr lvl="1">
              <a:buClr>
                <a:srgbClr val="FC0128"/>
              </a:buClr>
              <a:buNone/>
            </a:pPr>
            <a:r>
              <a:rPr lang="en-US" dirty="0" smtClean="0"/>
              <a:t>SELECT [p#] FROM p</a:t>
            </a:r>
            <a:endParaRPr lang="fr-FR" sz="3200" dirty="0" smtClean="0"/>
          </a:p>
          <a:p>
            <a:pPr lvl="1">
              <a:buClr>
                <a:srgbClr val="FC0128"/>
              </a:buClr>
              <a:buNone/>
            </a:pPr>
            <a:r>
              <a:rPr lang="fr-FR" sz="3200" dirty="0" smtClean="0"/>
              <a:t>Quel nom d’attribut sera dans le résultat</a:t>
            </a:r>
            <a:endParaRPr lang="fr-FR" dirty="0" smtClean="0"/>
          </a:p>
          <a:p>
            <a:pPr lvl="2">
              <a:buClr>
                <a:srgbClr val="FC0128"/>
              </a:buClr>
              <a:buFont typeface="Wingdings" pitchFamily="2" charset="2"/>
              <a:buChar char="M"/>
            </a:pPr>
            <a:r>
              <a:rPr lang="fr-FR" dirty="0" smtClean="0"/>
              <a:t> </a:t>
            </a:r>
            <a:r>
              <a:rPr lang="fr-FR" sz="2800" dirty="0" smtClean="0"/>
              <a:t>Sous </a:t>
            </a:r>
            <a:r>
              <a:rPr lang="fr-FR" sz="2800" dirty="0" err="1" smtClean="0"/>
              <a:t>MSAccess</a:t>
            </a:r>
            <a:endParaRPr lang="fr-FR" sz="2800" dirty="0" smtClean="0"/>
          </a:p>
          <a:p>
            <a:pPr lvl="2">
              <a:buClr>
                <a:srgbClr val="FC0128"/>
              </a:buClr>
              <a:buFont typeface="Wingdings" pitchFamily="2" charset="2"/>
              <a:buChar char="M"/>
            </a:pPr>
            <a:r>
              <a:rPr lang="fr-FR" sz="2800" dirty="0" smtClean="0"/>
              <a:t>Dans SQL Server, MySQL, Oracle… </a:t>
            </a:r>
          </a:p>
          <a:p>
            <a:pPr lvl="1">
              <a:buFontTx/>
              <a:buNone/>
            </a:pPr>
            <a:endParaRPr lang="fr-FR" sz="2400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2"/>
                </a:solidFill>
              </a:rPr>
              <a:t>UNION et ORDER BY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71546"/>
            <a:ext cx="8572560" cy="5214974"/>
          </a:xfrm>
          <a:noFill/>
        </p:spPr>
        <p:txBody>
          <a:bodyPr/>
          <a:lstStyle/>
          <a:p>
            <a:pPr lvl="1">
              <a:buClr>
                <a:srgbClr val="FC0128"/>
              </a:buClr>
              <a:buNone/>
            </a:pPr>
            <a:r>
              <a:rPr lang="en-US" dirty="0" smtClean="0"/>
              <a:t>SELECT [s#] FROM S</a:t>
            </a:r>
          </a:p>
          <a:p>
            <a:pPr lvl="1">
              <a:buClr>
                <a:srgbClr val="FC0128"/>
              </a:buClr>
              <a:buNone/>
            </a:pPr>
            <a:r>
              <a:rPr lang="en-US" dirty="0" smtClean="0"/>
              <a:t>Union</a:t>
            </a:r>
          </a:p>
          <a:p>
            <a:pPr lvl="1">
              <a:buClr>
                <a:srgbClr val="FC0128"/>
              </a:buClr>
              <a:buNone/>
            </a:pPr>
            <a:r>
              <a:rPr lang="en-US" dirty="0" smtClean="0"/>
              <a:t>SELECT [p#] FROM p</a:t>
            </a:r>
            <a:endParaRPr lang="fr-FR" dirty="0" smtClean="0"/>
          </a:p>
          <a:p>
            <a:pPr lvl="1">
              <a:buClr>
                <a:srgbClr val="FC0128"/>
              </a:buClr>
              <a:buFont typeface="Wingdings" pitchFamily="2" charset="2"/>
              <a:buChar char="M"/>
            </a:pPr>
            <a:r>
              <a:rPr lang="fr-FR" sz="3200" dirty="0" smtClean="0"/>
              <a:t>Par conséquent, où peut-on placer la (ou les) clauses ORDER BY ?</a:t>
            </a:r>
          </a:p>
          <a:p>
            <a:pPr lvl="2">
              <a:buClr>
                <a:srgbClr val="FC0128"/>
              </a:buClr>
              <a:buFont typeface="Wingdings" pitchFamily="2" charset="2"/>
              <a:buChar char="M"/>
            </a:pPr>
            <a:r>
              <a:rPr lang="fr-FR" dirty="0" smtClean="0"/>
              <a:t> Après le 1</a:t>
            </a:r>
            <a:r>
              <a:rPr lang="fr-FR" baseline="30000" dirty="0" smtClean="0"/>
              <a:t>er</a:t>
            </a:r>
            <a:r>
              <a:rPr lang="fr-FR" dirty="0" smtClean="0"/>
              <a:t>  Select  et/ou après le 2</a:t>
            </a:r>
            <a:r>
              <a:rPr lang="fr-FR" baseline="30000" dirty="0" smtClean="0"/>
              <a:t>ème</a:t>
            </a:r>
            <a:r>
              <a:rPr lang="fr-FR" dirty="0" smtClean="0"/>
              <a:t> ?</a:t>
            </a:r>
          </a:p>
          <a:p>
            <a:pPr lvl="1">
              <a:buClr>
                <a:srgbClr val="FC0128"/>
              </a:buClr>
              <a:buFont typeface="Wingdings" pitchFamily="2" charset="2"/>
              <a:buChar char="M"/>
            </a:pPr>
            <a:r>
              <a:rPr lang="fr-FR" sz="3200" dirty="0" smtClean="0"/>
              <a:t>Quels nom(s) y employer ?</a:t>
            </a:r>
          </a:p>
          <a:p>
            <a:pPr lvl="1">
              <a:buClr>
                <a:srgbClr val="FC0128"/>
              </a:buClr>
              <a:buFont typeface="Wingdings" pitchFamily="2" charset="2"/>
              <a:buChar char="M"/>
            </a:pPr>
            <a:r>
              <a:rPr lang="fr-FR" sz="3200" dirty="0" smtClean="0"/>
              <a:t>Quel serait le résultat de ORDER BY [S#] après le 2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 SELECT ?</a:t>
            </a:r>
          </a:p>
          <a:p>
            <a:pPr lvl="1">
              <a:buFontTx/>
              <a:buNone/>
            </a:pPr>
            <a:endParaRPr lang="fr-FR" sz="2400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Quoi &amp; </a:t>
            </a:r>
            <a:r>
              <a:rPr lang="en-US" dirty="0" err="1" smtClean="0">
                <a:solidFill>
                  <a:schemeClr val="accent2"/>
                </a:solidFill>
              </a:rPr>
              <a:t>Pourquoi</a:t>
            </a:r>
            <a:r>
              <a:rPr lang="en-US" dirty="0" smtClean="0">
                <a:solidFill>
                  <a:schemeClr val="accent2"/>
                </a:solidFill>
              </a:rPr>
              <a:t>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772400" cy="4843484"/>
          </a:xfrm>
          <a:noFill/>
        </p:spPr>
        <p:txBody>
          <a:bodyPr/>
          <a:lstStyle/>
          <a:p>
            <a:r>
              <a:rPr lang="fr-FR" sz="3600" dirty="0" smtClean="0">
                <a:solidFill>
                  <a:schemeClr val="accent5">
                    <a:lumMod val="25000"/>
                  </a:schemeClr>
                </a:solidFill>
              </a:rPr>
              <a:t>Possibilités Etendues de Manipulation de </a:t>
            </a:r>
            <a:r>
              <a:rPr lang="fr-FR" sz="3600" dirty="0" err="1" smtClean="0">
                <a:solidFill>
                  <a:schemeClr val="accent5">
                    <a:lumMod val="25000"/>
                  </a:schemeClr>
                </a:solidFill>
              </a:rPr>
              <a:t>BDs</a:t>
            </a:r>
            <a:r>
              <a:rPr lang="fr-FR" sz="3600" dirty="0" smtClean="0">
                <a:solidFill>
                  <a:schemeClr val="accent5">
                    <a:lumMod val="25000"/>
                  </a:schemeClr>
                </a:solidFill>
              </a:rPr>
              <a:t> relationnelles</a:t>
            </a:r>
          </a:p>
          <a:p>
            <a:r>
              <a:rPr lang="fr-FR" sz="3600" dirty="0" smtClean="0">
                <a:solidFill>
                  <a:schemeClr val="accent5">
                    <a:lumMod val="25000"/>
                  </a:schemeClr>
                </a:solidFill>
              </a:rPr>
              <a:t> Fondamentales pour </a:t>
            </a:r>
            <a:r>
              <a:rPr lang="fr-FR" sz="3600" smtClean="0">
                <a:solidFill>
                  <a:schemeClr val="accent5">
                    <a:lumMod val="25000"/>
                  </a:schemeClr>
                </a:solidFill>
              </a:rPr>
              <a:t>l’exploration approfondie</a:t>
            </a:r>
            <a:endParaRPr lang="fr-FR" sz="36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accent5">
                    <a:lumMod val="25000"/>
                  </a:schemeClr>
                </a:solidFill>
              </a:rPr>
              <a:t> Statistiques, prévision de risques, analyse de la tendance…</a:t>
            </a:r>
          </a:p>
          <a:p>
            <a:pPr lvl="1"/>
            <a:r>
              <a:rPr lang="fr-FR" dirty="0" smtClean="0">
                <a:solidFill>
                  <a:schemeClr val="accent5">
                    <a:lumMod val="25000"/>
                  </a:schemeClr>
                </a:solidFill>
              </a:rPr>
              <a:t>Gestion, Actuariat, ISF…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2"/>
                </a:solidFill>
              </a:rPr>
              <a:t>ORDER BY et expressions de </a:t>
            </a:r>
            <a:r>
              <a:rPr lang="en-US" sz="3600" dirty="0" err="1" smtClean="0">
                <a:solidFill>
                  <a:schemeClr val="accent2"/>
                </a:solidFill>
              </a:rPr>
              <a:t>valeur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00108"/>
            <a:ext cx="8929718" cy="5572164"/>
          </a:xfrm>
          <a:noFill/>
        </p:spPr>
        <p:txBody>
          <a:bodyPr/>
          <a:lstStyle/>
          <a:p>
            <a:pPr lvl="1">
              <a:buClr>
                <a:srgbClr val="FC0128"/>
              </a:buClr>
              <a:buFont typeface="Wingdings" pitchFamily="2" charset="2"/>
              <a:buChar char="M"/>
            </a:pPr>
            <a:r>
              <a:rPr lang="fr-FR" dirty="0" smtClean="0"/>
              <a:t>Les  expressions de valeur peuvent être dans ORDER BY clause:</a:t>
            </a:r>
          </a:p>
          <a:p>
            <a:pPr lvl="1">
              <a:buFontTx/>
              <a:buNone/>
            </a:pPr>
            <a:r>
              <a:rPr lang="fr-FR" sz="2400" b="1" dirty="0" smtClean="0">
                <a:solidFill>
                  <a:schemeClr val="hlink"/>
                </a:solidFill>
              </a:rPr>
              <a:t>		ORDER BY SAL - COMM</a:t>
            </a:r>
          </a:p>
          <a:p>
            <a:pPr lvl="1">
              <a:buFontTx/>
              <a:buNone/>
            </a:pPr>
            <a:r>
              <a:rPr lang="fr-FR" sz="2400" dirty="0" smtClean="0">
                <a:solidFill>
                  <a:schemeClr val="accent2"/>
                </a:solidFill>
              </a:rPr>
              <a:t>Exceptions : </a:t>
            </a:r>
            <a:r>
              <a:rPr lang="fr-FR" sz="2400" b="1" dirty="0" smtClean="0"/>
              <a:t>UNION, MINUS, INTERSECT</a:t>
            </a:r>
          </a:p>
          <a:p>
            <a:pPr lvl="1">
              <a:buClr>
                <a:srgbClr val="FC0128"/>
              </a:buClr>
              <a:buFont typeface="Wingdings" pitchFamily="2" charset="2"/>
              <a:buChar char="M"/>
            </a:pPr>
            <a:r>
              <a:rPr lang="fr-FR" sz="3200" dirty="0" smtClean="0"/>
              <a:t>Cette clause peut référencer l'attribut par position:</a:t>
            </a:r>
          </a:p>
          <a:p>
            <a:pPr lvl="1">
              <a:buFontTx/>
              <a:buNone/>
            </a:pPr>
            <a:r>
              <a:rPr lang="fr-FR" sz="2400" b="1" dirty="0" smtClean="0">
                <a:solidFill>
                  <a:schemeClr val="hlink"/>
                </a:solidFill>
              </a:rPr>
              <a:t>Select ENAME SAL  0.75 * (SAL + 500)</a:t>
            </a:r>
            <a:br>
              <a:rPr lang="fr-FR" sz="2400" b="1" dirty="0" smtClean="0">
                <a:solidFill>
                  <a:schemeClr val="hlink"/>
                </a:solidFill>
              </a:rPr>
            </a:br>
            <a:r>
              <a:rPr lang="fr-FR" sz="2400" b="1" dirty="0" smtClean="0">
                <a:solidFill>
                  <a:schemeClr val="hlink"/>
                </a:solidFill>
              </a:rPr>
              <a:t>FROM EMP</a:t>
            </a:r>
            <a:br>
              <a:rPr lang="fr-FR" sz="2400" b="1" dirty="0" smtClean="0">
                <a:solidFill>
                  <a:schemeClr val="hlink"/>
                </a:solidFill>
              </a:rPr>
            </a:br>
            <a:r>
              <a:rPr lang="fr-FR" sz="2400" b="1" dirty="0" smtClean="0">
                <a:solidFill>
                  <a:schemeClr val="hlink"/>
                </a:solidFill>
              </a:rPr>
              <a:t>ORDER BY 3 ;</a:t>
            </a:r>
          </a:p>
          <a:p>
            <a:pPr lvl="1">
              <a:buClr>
                <a:srgbClr val="FC0128"/>
              </a:buClr>
              <a:buFont typeface="Wingdings" pitchFamily="2" charset="2"/>
              <a:buChar char="M"/>
            </a:pPr>
            <a:r>
              <a:rPr lang="fr-FR" u="sng" dirty="0" smtClean="0"/>
              <a:t>Un must</a:t>
            </a:r>
            <a:r>
              <a:rPr lang="fr-FR" dirty="0" smtClean="0"/>
              <a:t> dans </a:t>
            </a:r>
            <a:r>
              <a:rPr lang="fr-FR" sz="2000" b="1" dirty="0" smtClean="0"/>
              <a:t>UNION, MINUS, INTERSECT </a:t>
            </a:r>
            <a:r>
              <a:rPr lang="fr-FR" dirty="0" smtClean="0"/>
              <a:t>dans Oracle</a:t>
            </a:r>
            <a:endParaRPr lang="fr-FR" sz="2000" dirty="0" smtClean="0"/>
          </a:p>
          <a:p>
            <a:pPr lvl="1">
              <a:buClr>
                <a:srgbClr val="FC0128"/>
              </a:buClr>
              <a:buFont typeface="Wingdings" pitchFamily="2" charset="2"/>
              <a:buChar char="M"/>
            </a:pPr>
            <a:r>
              <a:rPr lang="fr-FR" dirty="0" smtClean="0"/>
              <a:t> Un alias  dans le 1èr Select est acceptable dans </a:t>
            </a:r>
            <a:r>
              <a:rPr lang="fr-FR" dirty="0" err="1" smtClean="0"/>
              <a:t>MsAccess</a:t>
            </a:r>
            <a:endParaRPr lang="fr-FR" dirty="0" smtClean="0"/>
          </a:p>
          <a:p>
            <a:pPr lvl="1">
              <a:buFontTx/>
              <a:buNone/>
            </a:pPr>
            <a:endParaRPr lang="fr-FR" sz="2400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2"/>
                </a:solidFill>
              </a:rPr>
              <a:t>ORDER BY et expressions de </a:t>
            </a:r>
            <a:r>
              <a:rPr lang="en-US" sz="3600" dirty="0" err="1" smtClean="0">
                <a:solidFill>
                  <a:schemeClr val="accent2"/>
                </a:solidFill>
              </a:rPr>
              <a:t>valeur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71546"/>
            <a:ext cx="7858180" cy="5500726"/>
          </a:xfrm>
          <a:noFill/>
        </p:spPr>
        <p:txBody>
          <a:bodyPr/>
          <a:lstStyle/>
          <a:p>
            <a:r>
              <a:rPr lang="fr-FR" sz="2400" dirty="0" smtClean="0"/>
              <a:t>ORDER BY clause peut aussi référencer un attribut et une expression qui n'est pas dans SELECT clause:</a:t>
            </a:r>
          </a:p>
          <a:p>
            <a:pPr lvl="1">
              <a:buFontTx/>
              <a:buNone/>
            </a:pPr>
            <a:r>
              <a:rPr lang="fr-FR" sz="2000" b="1" dirty="0" smtClean="0">
                <a:solidFill>
                  <a:schemeClr val="hlink"/>
                </a:solidFill>
              </a:rPr>
              <a:t>Select S#,  CITY </a:t>
            </a:r>
            <a:br>
              <a:rPr lang="fr-FR" sz="2000" b="1" dirty="0" smtClean="0">
                <a:solidFill>
                  <a:schemeClr val="hlink"/>
                </a:solidFill>
              </a:rPr>
            </a:br>
            <a:r>
              <a:rPr lang="fr-FR" sz="2000" b="1" dirty="0" smtClean="0">
                <a:solidFill>
                  <a:schemeClr val="hlink"/>
                </a:solidFill>
              </a:rPr>
              <a:t>FROM S</a:t>
            </a:r>
            <a:br>
              <a:rPr lang="fr-FR" sz="2000" b="1" dirty="0" smtClean="0">
                <a:solidFill>
                  <a:schemeClr val="hlink"/>
                </a:solidFill>
              </a:rPr>
            </a:br>
            <a:r>
              <a:rPr lang="fr-FR" sz="2000" b="1" dirty="0" smtClean="0">
                <a:solidFill>
                  <a:schemeClr val="hlink"/>
                </a:solidFill>
              </a:rPr>
              <a:t>ORDER BY SNAME STATUS+50 ;</a:t>
            </a:r>
          </a:p>
          <a:p>
            <a:pPr lvl="1">
              <a:buClr>
                <a:srgbClr val="FC0128"/>
              </a:buClr>
              <a:buFont typeface="Wingdings" pitchFamily="2" charset="2"/>
              <a:buChar char="M"/>
            </a:pPr>
            <a:r>
              <a:rPr lang="fr-FR" sz="2400" b="1" dirty="0" smtClean="0">
                <a:solidFill>
                  <a:schemeClr val="hlink"/>
                </a:solidFill>
              </a:rPr>
              <a:t> </a:t>
            </a:r>
            <a:r>
              <a:rPr lang="fr-FR" sz="2400" dirty="0" smtClean="0">
                <a:solidFill>
                  <a:schemeClr val="accent2"/>
                </a:solidFill>
              </a:rPr>
              <a:t>exceptions: </a:t>
            </a:r>
            <a:r>
              <a:rPr lang="fr-FR" sz="2400" b="1" dirty="0" smtClean="0"/>
              <a:t>UNION, MINUS, INTERSECT</a:t>
            </a:r>
          </a:p>
          <a:p>
            <a:pPr lvl="1">
              <a:buClr>
                <a:srgbClr val="FC0128"/>
              </a:buClr>
              <a:buFont typeface="Wingdings" pitchFamily="2" charset="2"/>
              <a:buChar char="M"/>
            </a:pPr>
            <a:r>
              <a:rPr lang="fr-FR" sz="2400" dirty="0" smtClean="0">
                <a:solidFill>
                  <a:srgbClr val="FC0128"/>
                </a:solidFill>
              </a:rPr>
              <a:t> DB2 SQL n'avait pas ces possibilités </a:t>
            </a:r>
          </a:p>
          <a:p>
            <a:pPr lvl="2">
              <a:buClr>
                <a:srgbClr val="FC0128"/>
              </a:buClr>
              <a:buFont typeface="Wingdings" pitchFamily="2" charset="2"/>
              <a:buChar char="M"/>
            </a:pPr>
            <a:r>
              <a:rPr lang="fr-FR" dirty="0" smtClean="0">
                <a:solidFill>
                  <a:srgbClr val="FC0128"/>
                </a:solidFill>
              </a:rPr>
              <a:t>Aux dernières nouvelles</a:t>
            </a:r>
            <a:endParaRPr lang="fr-FR" dirty="0" smtClean="0"/>
          </a:p>
          <a:p>
            <a:pPr>
              <a:buClr>
                <a:srgbClr val="FC0128"/>
              </a:buClr>
              <a:buFont typeface="Wingdings" pitchFamily="2" charset="2"/>
              <a:buChar char="M"/>
            </a:pPr>
            <a:r>
              <a:rPr lang="fr-FR" sz="2400" dirty="0" smtClean="0"/>
              <a:t>ORDER BY et DISTINCT peuvent être en conflit</a:t>
            </a:r>
          </a:p>
          <a:p>
            <a:pPr lvl="1">
              <a:buClr>
                <a:srgbClr val="FC0128"/>
              </a:buClr>
              <a:buFont typeface="Wingdings" pitchFamily="2" charset="2"/>
              <a:buChar char="M"/>
            </a:pPr>
            <a:r>
              <a:rPr lang="fr-FR" sz="2400" dirty="0" smtClean="0"/>
              <a:t>Essayez:</a:t>
            </a:r>
          </a:p>
          <a:p>
            <a:pPr lvl="1">
              <a:spcBef>
                <a:spcPct val="50000"/>
              </a:spcBef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</a:rPr>
              <a:t>	SELECT distinct  sp.[s#]</a:t>
            </a:r>
          </a:p>
          <a:p>
            <a:pPr lvl="1"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</a:rPr>
              <a:t>	FROM sp</a:t>
            </a:r>
          </a:p>
          <a:p>
            <a:pPr lvl="1"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</a:rPr>
              <a:t>	ORDER BY sp.qty;</a:t>
            </a:r>
            <a:endParaRPr lang="fr-FR" sz="1400" b="1" dirty="0" smtClean="0">
              <a:solidFill>
                <a:schemeClr val="hlink"/>
              </a:solidFill>
            </a:endParaRPr>
          </a:p>
          <a:p>
            <a:pPr lvl="1">
              <a:buFontTx/>
              <a:buNone/>
            </a:pPr>
            <a:endParaRPr lang="fr-FR" sz="10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/>
                </a:solidFill>
              </a:rPr>
              <a:t>Ordre de priorité d'opérations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sz="2800" dirty="0" smtClean="0"/>
              <a:t>1. Opérateurs de comparaison logique:</a:t>
            </a:r>
            <a:endParaRPr lang="fr-FR" dirty="0" smtClean="0"/>
          </a:p>
          <a:p>
            <a:pPr lvl="1">
              <a:buFontTx/>
              <a:buNone/>
            </a:pPr>
            <a:r>
              <a:rPr lang="fr-FR" sz="2400" b="1" dirty="0" smtClean="0">
                <a:solidFill>
                  <a:schemeClr val="hlink"/>
                </a:solidFill>
              </a:rPr>
              <a:t>=  !=  &gt;=  &gt;   &lt;=  &lt;  </a:t>
            </a:r>
            <a:r>
              <a:rPr lang="fr-FR" sz="2000" b="1" dirty="0" smtClean="0">
                <a:solidFill>
                  <a:schemeClr val="hlink"/>
                </a:solidFill>
              </a:rPr>
              <a:t>BETWEEN...AND  IN  LIKE IS NULL</a:t>
            </a:r>
            <a:r>
              <a:rPr lang="fr-FR" sz="2400" b="1" dirty="0" smtClean="0">
                <a:solidFill>
                  <a:schemeClr val="hlink"/>
                </a:solidFill>
              </a:rPr>
              <a:t> </a:t>
            </a:r>
          </a:p>
          <a:p>
            <a:r>
              <a:rPr lang="fr-FR" dirty="0" smtClean="0"/>
              <a:t>2. </a:t>
            </a:r>
            <a:r>
              <a:rPr lang="fr-FR" sz="2800" b="1" dirty="0" smtClean="0"/>
              <a:t>NOT</a:t>
            </a:r>
          </a:p>
          <a:p>
            <a:r>
              <a:rPr lang="fr-FR" sz="2800" dirty="0" smtClean="0"/>
              <a:t>3. </a:t>
            </a:r>
            <a:r>
              <a:rPr lang="fr-FR" sz="2800" b="1" dirty="0" smtClean="0"/>
              <a:t>AND</a:t>
            </a:r>
          </a:p>
          <a:p>
            <a:r>
              <a:rPr lang="fr-FR" sz="2800" dirty="0" smtClean="0"/>
              <a:t>4. </a:t>
            </a:r>
            <a:r>
              <a:rPr lang="fr-FR" sz="2800" b="1" dirty="0" smtClean="0"/>
              <a:t>OR</a:t>
            </a:r>
          </a:p>
          <a:p>
            <a:r>
              <a:rPr lang="fr-FR" sz="2800" dirty="0" smtClean="0"/>
              <a:t>De gauche à droite</a:t>
            </a:r>
          </a:p>
          <a:p>
            <a:r>
              <a:rPr lang="fr-FR" sz="2800" dirty="0" smtClean="0"/>
              <a:t>Les parenthèses priment sur l'ordre ci-dessus</a:t>
            </a:r>
          </a:p>
          <a:p>
            <a:pPr lvl="1">
              <a:buFontTx/>
              <a:buNone/>
            </a:pPr>
            <a:r>
              <a:rPr lang="fr-FR" sz="2400" b="1" dirty="0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6467" y="3228945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[e#]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266467" y="3228945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[e#]</a:t>
            </a:r>
            <a:endParaRPr lang="fr-FR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7156" y="230188"/>
            <a:ext cx="6838950" cy="643766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>
                <a:solidFill>
                  <a:schemeClr val="accent6"/>
                </a:solidFill>
              </a:rPr>
              <a:t>Prédicat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smtClean="0">
                <a:solidFill>
                  <a:schemeClr val="accent6"/>
                </a:solidFill>
              </a:rPr>
              <a:t> TOP</a:t>
            </a:r>
            <a:r>
              <a:rPr lang="fr-FR" sz="3600" b="1" dirty="0" smtClean="0">
                <a:solidFill>
                  <a:schemeClr val="accent6"/>
                </a:solidFill>
              </a:rPr>
              <a:t> </a:t>
            </a:r>
            <a:endParaRPr lang="en-US" sz="3200" b="1" dirty="0" smtClean="0">
              <a:solidFill>
                <a:schemeClr val="accent6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2"/>
            <a:ext cx="8305800" cy="414340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sz="3600" dirty="0" smtClean="0"/>
              <a:t>SELECT  TOP 3 b, c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3600" dirty="0" smtClean="0"/>
              <a:t>SELECT  TOP 10 % b, c     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 smtClean="0"/>
              <a:t>Pas la même sémantique pour Access  &amp; SQL Server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 smtClean="0"/>
              <a:t> Ce dernier  ne tient pas compte d’ex-</a:t>
            </a:r>
            <a:r>
              <a:rPr lang="fr-FR" dirty="0" err="1" smtClean="0"/>
              <a:t>equos</a:t>
            </a:r>
            <a:r>
              <a:rPr lang="fr-FR" dirty="0" smtClean="0"/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 smtClean="0"/>
              <a:t>SQL Server  équivalent de TOP d’Access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z="3600" dirty="0" smtClean="0"/>
              <a:t>		SELECT TOP …. WITH TIES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Monotype Sorts" pitchFamily="2" charset="2"/>
              <a:buNone/>
              <a:defRPr/>
            </a:pPr>
            <a:r>
              <a:rPr lang="fr-FR" sz="3600" dirty="0" smtClean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6" name="~PP1523.WAV">
            <a:hlinkClick r:id="" action="ppaction://media"/>
          </p:cNvPr>
          <p:cNvPicPr>
            <a:picLocks noRot="1" noChangeAspect="1"/>
          </p:cNvPicPr>
          <p:nvPr>
            <a:wavAudioFile r:embed="rId1" name="~PP1523.WAV"/>
          </p:nvPr>
        </p:nvPicPr>
        <p:blipFill>
          <a:blip r:embed="rId4" cstate="print"/>
          <a:stretch>
            <a:fillRect/>
          </a:stretch>
        </p:blipFill>
        <p:spPr>
          <a:xfrm>
            <a:off x="8701088" y="64150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6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7156" y="230188"/>
            <a:ext cx="6838950" cy="643766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>
                <a:solidFill>
                  <a:schemeClr val="accent6"/>
                </a:solidFill>
              </a:rPr>
              <a:t>Prédicat</a:t>
            </a:r>
            <a:r>
              <a:rPr lang="en-US" sz="3600" dirty="0" smtClean="0">
                <a:solidFill>
                  <a:schemeClr val="accent6"/>
                </a:solidFill>
              </a:rPr>
              <a:t> </a:t>
            </a:r>
            <a:r>
              <a:rPr lang="en-US" sz="3600" b="1" dirty="0" smtClean="0">
                <a:solidFill>
                  <a:schemeClr val="accent6"/>
                </a:solidFill>
              </a:rPr>
              <a:t> TOP</a:t>
            </a:r>
            <a:r>
              <a:rPr lang="fr-FR" sz="3600" b="1" dirty="0" smtClean="0">
                <a:solidFill>
                  <a:schemeClr val="accent6"/>
                </a:solidFill>
              </a:rPr>
              <a:t> </a:t>
            </a:r>
            <a:endParaRPr lang="en-US" sz="3200" b="1" dirty="0" smtClean="0">
              <a:solidFill>
                <a:schemeClr val="accent6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14398"/>
            <a:ext cx="8929718" cy="564360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dirty="0" smtClean="0"/>
              <a:t>Sous MySQL and </a:t>
            </a:r>
            <a:r>
              <a:rPr lang="fr-FR" dirty="0" err="1" smtClean="0"/>
              <a:t>PostgreSQL</a:t>
            </a:r>
            <a:r>
              <a:rPr lang="fr-FR" dirty="0" smtClean="0"/>
              <a:t> c’est une clause </a:t>
            </a:r>
            <a:r>
              <a:rPr lang="fr-FR" i="1" dirty="0" smtClean="0"/>
              <a:t>séparée</a:t>
            </a:r>
            <a:r>
              <a:rPr lang="fr-FR" dirty="0" smtClean="0"/>
              <a:t> dite LIMIT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dirty="0" smtClean="0"/>
              <a:t>Select … FROM… WHERE…ORDERBY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LIMIT 3 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fr-FR" dirty="0" smtClean="0">
                <a:solidFill>
                  <a:srgbClr val="00FF00"/>
                </a:solidFill>
              </a:rPr>
              <a:t> </a:t>
            </a:r>
            <a:r>
              <a:rPr lang="fr-FR" dirty="0" smtClean="0"/>
              <a:t>La syntaxe est par ailleurs étendue à la sélection </a:t>
            </a:r>
            <a:r>
              <a:rPr lang="fr-FR" i="1" dirty="0" smtClean="0"/>
              <a:t>après </a:t>
            </a:r>
            <a:r>
              <a:rPr lang="fr-FR" dirty="0" smtClean="0"/>
              <a:t>les 1èrs éléments 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fr-FR" dirty="0" smtClean="0"/>
              <a:t> Pour sélectionner les </a:t>
            </a:r>
            <a:r>
              <a:rPr lang="fr-FR" dirty="0" err="1" smtClean="0"/>
              <a:t>tuples</a:t>
            </a:r>
            <a:r>
              <a:rPr lang="fr-FR" dirty="0" smtClean="0"/>
              <a:t> 30,31,32: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75000"/>
              <a:buNone/>
              <a:defRPr/>
            </a:pPr>
            <a:r>
              <a:rPr lang="fr-FR" sz="3600" dirty="0" smtClean="0">
                <a:solidFill>
                  <a:srgbClr val="00FF00"/>
                </a:solidFill>
              </a:rPr>
              <a:t>	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LIMIT 29, 3 ou LIMIT 3 OFFSET 29 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defRPr/>
            </a:pPr>
            <a:r>
              <a:rPr lang="fr-FR" dirty="0" smtClean="0"/>
              <a:t>Traitement des ex-</a:t>
            </a:r>
            <a:r>
              <a:rPr lang="fr-FR" dirty="0" err="1" smtClean="0"/>
              <a:t>equos</a:t>
            </a:r>
            <a:r>
              <a:rPr lang="fr-FR" dirty="0" smtClean="0"/>
              <a:t> ?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defRPr/>
            </a:pPr>
            <a:r>
              <a:rPr lang="fr-FR" dirty="0" smtClean="0"/>
              <a:t>Voir la doc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Wingdings" pitchFamily="2" charset="2"/>
              <a:buChar char="Ø"/>
              <a:defRPr/>
            </a:pPr>
            <a:r>
              <a:rPr lang="fr-FR" dirty="0" smtClean="0"/>
              <a:t>Peut-on faire comme fait OFFSET sous </a:t>
            </a:r>
            <a:r>
              <a:rPr lang="fr-FR" dirty="0" err="1" smtClean="0"/>
              <a:t>MsAccess</a:t>
            </a:r>
            <a:r>
              <a:rPr lang="fr-FR" dirty="0" smtClean="0"/>
              <a:t> ? 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None/>
              <a:defRPr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75000"/>
              <a:buNone/>
              <a:defRPr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fr-FR" sz="3600" dirty="0" smtClean="0">
              <a:solidFill>
                <a:srgbClr val="00FF00"/>
              </a:solidFill>
            </a:endParaRPr>
          </a:p>
        </p:txBody>
      </p:sp>
      <p:pic>
        <p:nvPicPr>
          <p:cNvPr id="6" name="~PP1523.WAV">
            <a:hlinkClick r:id="" action="ppaction://media"/>
          </p:cNvPr>
          <p:cNvPicPr>
            <a:picLocks noRot="1" noChangeAspect="1"/>
          </p:cNvPicPr>
          <p:nvPr>
            <a:wavAudioFile r:embed="rId1" name="~PP1523.WAV"/>
          </p:nvPr>
        </p:nvPicPr>
        <p:blipFill>
          <a:blip r:embed="rId4" cstate="print"/>
          <a:stretch>
            <a:fillRect/>
          </a:stretch>
        </p:blipFill>
        <p:spPr>
          <a:xfrm>
            <a:off x="8701088" y="64150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Tm="16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FF0000"/>
                </a:solidFill>
              </a:rPr>
              <a:t>Clause BETWEEN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b="1" dirty="0" smtClean="0">
                <a:solidFill>
                  <a:schemeClr val="hlink"/>
                </a:solidFill>
              </a:rPr>
              <a:t>Peut être appliquée au texte</a:t>
            </a:r>
          </a:p>
          <a:p>
            <a:pPr>
              <a:lnSpc>
                <a:spcPct val="90000"/>
              </a:lnSpc>
            </a:pPr>
            <a:r>
              <a:rPr lang="fr-FR" b="1" dirty="0" smtClean="0">
                <a:solidFill>
                  <a:schemeClr val="hlink"/>
                </a:solidFill>
              </a:rPr>
              <a:t>Mais ne connaît pas de caractères génériques </a:t>
            </a:r>
          </a:p>
          <a:p>
            <a:pPr lvl="1">
              <a:lnSpc>
                <a:spcPct val="90000"/>
              </a:lnSpc>
            </a:pPr>
            <a:r>
              <a:rPr lang="fr-FR" b="1" dirty="0" smtClean="0">
                <a:solidFill>
                  <a:schemeClr val="hlink"/>
                </a:solidFill>
              </a:rPr>
              <a:t>contrairement à LIKE</a:t>
            </a:r>
          </a:p>
          <a:p>
            <a:pPr lvl="2">
              <a:lnSpc>
                <a:spcPct val="90000"/>
              </a:lnSpc>
              <a:buSzTx/>
              <a:buFontTx/>
              <a:buChar char="?"/>
            </a:pPr>
            <a:r>
              <a:rPr lang="fr-FR" sz="2000" b="1" dirty="0" smtClean="0">
                <a:solidFill>
                  <a:schemeClr val="hlink"/>
                </a:solidFill>
              </a:rPr>
              <a:t>Quel sera le résultat pour Jones et pourquoi</a:t>
            </a:r>
          </a:p>
          <a:p>
            <a:pPr lvl="1">
              <a:lnSpc>
                <a:spcPct val="130000"/>
              </a:lnSpc>
              <a:buFontTx/>
              <a:buNone/>
            </a:pPr>
            <a:r>
              <a:rPr lang="fr-FR" sz="2000" b="1" dirty="0" smtClean="0">
                <a:solidFill>
                  <a:schemeClr val="hlink"/>
                </a:solidFill>
              </a:rPr>
              <a:t>SELECT * FROM S </a:t>
            </a:r>
            <a:r>
              <a:rPr lang="fr-FR" sz="2000" b="1" dirty="0" err="1" smtClean="0">
                <a:solidFill>
                  <a:schemeClr val="hlink"/>
                </a:solidFill>
              </a:rPr>
              <a:t>where</a:t>
            </a:r>
            <a:r>
              <a:rPr lang="fr-FR" sz="2000" b="1" dirty="0" smtClean="0">
                <a:solidFill>
                  <a:schemeClr val="hlink"/>
                </a:solidFill>
              </a:rPr>
              <a:t> </a:t>
            </a:r>
            <a:r>
              <a:rPr lang="fr-FR" sz="2000" b="1" dirty="0" err="1" smtClean="0">
                <a:solidFill>
                  <a:schemeClr val="hlink"/>
                </a:solidFill>
              </a:rPr>
              <a:t>sname</a:t>
            </a:r>
            <a:r>
              <a:rPr lang="fr-FR" sz="2000" b="1" dirty="0" smtClean="0">
                <a:solidFill>
                  <a:schemeClr val="hlink"/>
                </a:solidFill>
              </a:rPr>
              <a:t> </a:t>
            </a:r>
            <a:r>
              <a:rPr lang="fr-FR" sz="2000" b="1" dirty="0" err="1" smtClean="0">
                <a:solidFill>
                  <a:schemeClr val="hlink"/>
                </a:solidFill>
              </a:rPr>
              <a:t>between</a:t>
            </a:r>
            <a:r>
              <a:rPr lang="fr-FR" sz="2000" b="1" dirty="0" smtClean="0">
                <a:solidFill>
                  <a:schemeClr val="hlink"/>
                </a:solidFill>
              </a:rPr>
              <a:t> 'b*' and 'J*';</a:t>
            </a:r>
          </a:p>
          <a:p>
            <a:pPr lvl="2">
              <a:lnSpc>
                <a:spcPct val="130000"/>
              </a:lnSpc>
              <a:buSzTx/>
              <a:buFontTx/>
              <a:buChar char="?"/>
            </a:pPr>
            <a:r>
              <a:rPr lang="fr-FR" sz="1800" b="1" dirty="0" smtClean="0">
                <a:solidFill>
                  <a:schemeClr val="hlink"/>
                </a:solidFill>
              </a:rPr>
              <a:t>Et si on écrit:		</a:t>
            </a:r>
          </a:p>
          <a:p>
            <a:pPr lvl="1">
              <a:lnSpc>
                <a:spcPct val="130000"/>
              </a:lnSpc>
              <a:buFontTx/>
              <a:buNone/>
            </a:pPr>
            <a:r>
              <a:rPr lang="fr-FR" sz="2000" b="1" dirty="0" smtClean="0">
                <a:solidFill>
                  <a:schemeClr val="hlink"/>
                </a:solidFill>
              </a:rPr>
              <a:t>SELECT * FROM S </a:t>
            </a:r>
            <a:r>
              <a:rPr lang="fr-FR" sz="2000" b="1" dirty="0" err="1" smtClean="0">
                <a:solidFill>
                  <a:schemeClr val="hlink"/>
                </a:solidFill>
              </a:rPr>
              <a:t>where</a:t>
            </a:r>
            <a:r>
              <a:rPr lang="fr-FR" sz="2000" b="1" dirty="0" smtClean="0">
                <a:solidFill>
                  <a:schemeClr val="hlink"/>
                </a:solidFill>
              </a:rPr>
              <a:t> </a:t>
            </a:r>
            <a:r>
              <a:rPr lang="fr-FR" sz="2000" b="1" dirty="0" err="1" smtClean="0">
                <a:solidFill>
                  <a:schemeClr val="hlink"/>
                </a:solidFill>
              </a:rPr>
              <a:t>sname</a:t>
            </a:r>
            <a:r>
              <a:rPr lang="fr-FR" sz="2000" b="1" dirty="0" smtClean="0">
                <a:solidFill>
                  <a:schemeClr val="hlink"/>
                </a:solidFill>
              </a:rPr>
              <a:t> </a:t>
            </a:r>
            <a:r>
              <a:rPr lang="fr-FR" sz="2000" b="1" dirty="0" err="1" smtClean="0">
                <a:solidFill>
                  <a:schemeClr val="hlink"/>
                </a:solidFill>
              </a:rPr>
              <a:t>between</a:t>
            </a:r>
            <a:r>
              <a:rPr lang="fr-FR" sz="2000" b="1" dirty="0" smtClean="0">
                <a:solidFill>
                  <a:schemeClr val="hlink"/>
                </a:solidFill>
              </a:rPr>
              <a:t> 'J*' and 'b*';</a:t>
            </a:r>
          </a:p>
          <a:p>
            <a:pPr lvl="1">
              <a:lnSpc>
                <a:spcPct val="130000"/>
              </a:lnSpc>
            </a:pPr>
            <a:r>
              <a:rPr lang="fr-FR" sz="2000" b="1" dirty="0" smtClean="0">
                <a:solidFill>
                  <a:schemeClr val="hlink"/>
                </a:solidFill>
              </a:rPr>
              <a:t>Le résultat s ’applique aussi aux valeurs numériques</a:t>
            </a:r>
          </a:p>
          <a:p>
            <a:pPr lvl="1">
              <a:lnSpc>
                <a:spcPct val="130000"/>
              </a:lnSpc>
              <a:buFontTx/>
              <a:buNone/>
            </a:pPr>
            <a:endParaRPr lang="fr-FR" sz="20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/>
                </a:solidFill>
              </a:rPr>
              <a:t>Limitations de NOT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Aft>
                <a:spcPct val="20000"/>
              </a:spcAft>
            </a:pPr>
            <a:r>
              <a:rPr lang="fr-FR" sz="2800" smtClean="0"/>
              <a:t>Trouver  tous les fournisseurs qui ne sont pas dans une ville d'un fournisseur dans S</a:t>
            </a:r>
          </a:p>
          <a:p>
            <a:pPr lvl="1">
              <a:buFontTx/>
              <a:buNone/>
            </a:pPr>
            <a:r>
              <a:rPr lang="en-US" sz="2000" b="1" smtClean="0">
                <a:solidFill>
                  <a:schemeClr val="hlink"/>
                </a:solidFill>
              </a:rPr>
              <a:t>SELECT * FROM S WHERE CITY </a:t>
            </a:r>
            <a:r>
              <a:rPr lang="en-US" sz="2000" b="1" smtClean="0">
                <a:solidFill>
                  <a:srgbClr val="FC0128"/>
                </a:solidFill>
              </a:rPr>
              <a:t>NOT IN</a:t>
            </a:r>
          </a:p>
          <a:p>
            <a:pPr lvl="1">
              <a:buFontTx/>
              <a:buNone/>
            </a:pPr>
            <a:r>
              <a:rPr lang="en-US" sz="2000" b="1" smtClean="0">
                <a:solidFill>
                  <a:srgbClr val="FC0128"/>
                </a:solidFill>
              </a:rPr>
              <a:t>	</a:t>
            </a:r>
            <a:r>
              <a:rPr lang="en-US" sz="2000" b="1" smtClean="0">
                <a:solidFill>
                  <a:schemeClr val="hlink"/>
                </a:solidFill>
              </a:rPr>
              <a:t>(SELECT CITY FROM S) ;</a:t>
            </a:r>
          </a:p>
          <a:p>
            <a:r>
              <a:rPr lang="fr-FR" smtClean="0"/>
              <a:t>Que veut dire cette réponse (vide) ?</a:t>
            </a:r>
          </a:p>
          <a:p>
            <a:pPr lvl="1"/>
            <a:r>
              <a:rPr lang="fr-FR" sz="2400" smtClean="0"/>
              <a:t>Il n'y a pas de tels fournisseurs</a:t>
            </a:r>
          </a:p>
          <a:p>
            <a:pPr lvl="2"/>
            <a:r>
              <a:rPr lang="fr-FR" b="1" smtClean="0"/>
              <a:t>Hypothèse de Monde fermé</a:t>
            </a:r>
          </a:p>
          <a:p>
            <a:pPr lvl="1"/>
            <a:r>
              <a:rPr lang="fr-FR" sz="2400" smtClean="0"/>
              <a:t>Ils ne sont pas connus de S</a:t>
            </a:r>
          </a:p>
          <a:p>
            <a:pPr lvl="2"/>
            <a:r>
              <a:rPr lang="fr-FR" b="1" smtClean="0"/>
              <a:t>Hypothèse de Monde ouvert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/>
                </a:solidFill>
              </a:rPr>
              <a:t>ANY et ALL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76350"/>
            <a:ext cx="7924800" cy="4743450"/>
          </a:xfrm>
          <a:noFill/>
        </p:spPr>
        <p:txBody>
          <a:bodyPr/>
          <a:lstStyle/>
          <a:p>
            <a:r>
              <a:rPr lang="fr-FR" sz="2800" b="1" smtClean="0">
                <a:solidFill>
                  <a:schemeClr val="hlink"/>
                </a:solidFill>
              </a:rPr>
              <a:t>All</a:t>
            </a:r>
            <a:r>
              <a:rPr lang="fr-FR" smtClean="0"/>
              <a:t> peut surprendre d'une manière aléatoire:</a:t>
            </a:r>
          </a:p>
          <a:p>
            <a:pPr lvl="1">
              <a:buFontTx/>
              <a:buNone/>
            </a:pPr>
            <a:r>
              <a:rPr lang="fr-FR" sz="2000" b="1" smtClean="0">
                <a:solidFill>
                  <a:schemeClr val="hlink"/>
                </a:solidFill>
              </a:rPr>
              <a:t>SELECT * FROM S WHERE STATUS = ALL</a:t>
            </a:r>
          </a:p>
          <a:p>
            <a:pPr lvl="1">
              <a:buFontTx/>
              <a:buNone/>
            </a:pPr>
            <a:r>
              <a:rPr lang="fr-FR" sz="2000" b="1" smtClean="0">
                <a:solidFill>
                  <a:schemeClr val="hlink"/>
                </a:solidFill>
              </a:rPr>
              <a:t>	(SELECT STATUS FROM S WHERE SNAME = 'BNP");</a:t>
            </a:r>
          </a:p>
          <a:p>
            <a:pPr>
              <a:buFont typeface="Monotype Sorts" pitchFamily="2" charset="2"/>
              <a:buNone/>
            </a:pPr>
            <a:r>
              <a:rPr lang="fr-FR" sz="2400" smtClean="0"/>
              <a:t>	si le résultat interne est (x, ... x) le résultat peut être non-vide</a:t>
            </a:r>
          </a:p>
          <a:p>
            <a:pPr>
              <a:buFont typeface="Monotype Sorts" pitchFamily="2" charset="2"/>
              <a:buNone/>
            </a:pPr>
            <a:r>
              <a:rPr lang="fr-FR" sz="2400" smtClean="0"/>
              <a:t>	si le résultat interne est (x,..y &lt;&gt; x, x) le résultat est vide</a:t>
            </a:r>
          </a:p>
          <a:p>
            <a:r>
              <a:rPr lang="fr-FR" sz="2800" smtClean="0"/>
              <a:t>Souvent l'intention de telles requêtes est: </a:t>
            </a:r>
          </a:p>
          <a:p>
            <a:pPr lvl="1">
              <a:buFontTx/>
              <a:buNone/>
            </a:pPr>
            <a:r>
              <a:rPr lang="fr-FR" sz="2000" b="1" smtClean="0">
                <a:solidFill>
                  <a:schemeClr val="hlink"/>
                </a:solidFill>
              </a:rPr>
              <a:t>SELECT * FROM S WHERE STATUS = ANY</a:t>
            </a:r>
          </a:p>
          <a:p>
            <a:pPr lvl="1">
              <a:buFontTx/>
              <a:buNone/>
            </a:pPr>
            <a:r>
              <a:rPr lang="fr-FR" sz="2000" b="1" smtClean="0">
                <a:solidFill>
                  <a:schemeClr val="hlink"/>
                </a:solidFill>
              </a:rPr>
              <a:t>	(SELECT STATUS FROM S WHERE SNAME = 'BNP");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Injection SQL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76350"/>
            <a:ext cx="7924800" cy="5438798"/>
          </a:xfrm>
          <a:noFill/>
        </p:spPr>
        <p:txBody>
          <a:bodyPr/>
          <a:lstStyle/>
          <a:p>
            <a:r>
              <a:rPr lang="fr-FR" sz="2400" b="1" dirty="0" smtClean="0">
                <a:solidFill>
                  <a:schemeClr val="hlink"/>
                </a:solidFill>
              </a:rPr>
              <a:t>On ajoute en fraude à une requête a priori en restriction une condition qui annule cette restriction</a:t>
            </a:r>
          </a:p>
          <a:p>
            <a:r>
              <a:rPr lang="fr-FR" sz="2400" b="1" dirty="0" smtClean="0">
                <a:solidFill>
                  <a:schemeClr val="hlink"/>
                </a:solidFill>
              </a:rPr>
              <a:t>Gros dégâts sur le WEB notamment</a:t>
            </a:r>
          </a:p>
          <a:p>
            <a:pPr lvl="1">
              <a:buNone/>
            </a:pPr>
            <a:r>
              <a:rPr lang="en-US" sz="2000" b="1" dirty="0" smtClean="0">
                <a:solidFill>
                  <a:schemeClr val="hlink"/>
                </a:solidFill>
              </a:rPr>
              <a:t>SELECT *</a:t>
            </a:r>
          </a:p>
          <a:p>
            <a:pPr lvl="1">
              <a:buNone/>
            </a:pPr>
            <a:r>
              <a:rPr lang="en-US" sz="2000" b="1" dirty="0" smtClean="0">
                <a:solidFill>
                  <a:schemeClr val="hlink"/>
                </a:solidFill>
              </a:rPr>
              <a:t>FROM S</a:t>
            </a:r>
          </a:p>
          <a:p>
            <a:pPr lvl="1">
              <a:buNone/>
            </a:pPr>
            <a:r>
              <a:rPr lang="en-US" sz="2000" b="1" dirty="0" smtClean="0">
                <a:solidFill>
                  <a:schemeClr val="hlink"/>
                </a:solidFill>
              </a:rPr>
              <a:t>WHERE city="</a:t>
            </a:r>
            <a:r>
              <a:rPr lang="en-US" sz="2000" b="1" dirty="0" err="1" smtClean="0">
                <a:solidFill>
                  <a:schemeClr val="hlink"/>
                </a:solidFill>
              </a:rPr>
              <a:t>london</a:t>
            </a:r>
            <a:r>
              <a:rPr lang="en-US" sz="2000" b="1" dirty="0" smtClean="0">
                <a:solidFill>
                  <a:schemeClr val="hlink"/>
                </a:solidFill>
              </a:rPr>
              <a:t>" </a:t>
            </a:r>
            <a:r>
              <a:rPr lang="en-US" sz="2000" b="1" dirty="0" smtClean="0">
                <a:solidFill>
                  <a:srgbClr val="FF0000"/>
                </a:solidFill>
              </a:rPr>
              <a:t>Or True</a:t>
            </a:r>
            <a:r>
              <a:rPr lang="en-US" sz="2000" b="1" dirty="0" smtClean="0">
                <a:solidFill>
                  <a:schemeClr val="hlink"/>
                </a:solidFill>
              </a:rPr>
              <a:t>;</a:t>
            </a:r>
            <a:endParaRPr lang="fr-FR" sz="2000" b="1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71538" y="4143380"/>
          <a:ext cx="6858048" cy="2377440"/>
        </p:xfrm>
        <a:graphic>
          <a:graphicData uri="http://schemas.openxmlformats.org/drawingml/2006/table">
            <a:tbl>
              <a:tblPr/>
              <a:tblGrid>
                <a:gridCol w="1714512"/>
                <a:gridCol w="1714512"/>
                <a:gridCol w="1714512"/>
                <a:gridCol w="1714512"/>
              </a:tblGrid>
              <a:tr h="0">
                <a:tc gridSpan="4"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SQL Injection</a:t>
                      </a:r>
                    </a:p>
                  </a:txBody>
                  <a:tcPr anchor="ctr"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S#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SName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Status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City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s1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rgbClr val="002060"/>
                          </a:solidFill>
                        </a:rPr>
                        <a:t>smith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Paris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s2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Jones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london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s3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Blake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Paris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s4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Clark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rgbClr val="002060"/>
                          </a:solidFill>
                        </a:rPr>
                        <a:t>london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s5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Adams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fr-FR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rgbClr val="002060"/>
                          </a:solidFill>
                        </a:rPr>
                        <a:t>Athens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Injection SQL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76350"/>
            <a:ext cx="7924800" cy="5438798"/>
          </a:xfrm>
          <a:noFill/>
        </p:spPr>
        <p:txBody>
          <a:bodyPr/>
          <a:lstStyle/>
          <a:p>
            <a:r>
              <a:rPr lang="fr-FR" sz="2400" dirty="0" smtClean="0">
                <a:solidFill>
                  <a:schemeClr val="hlink"/>
                </a:solidFill>
              </a:rPr>
              <a:t> La clause ajoutée désigne une colonne virtuelle dite </a:t>
            </a:r>
            <a:r>
              <a:rPr lang="fr-FR" sz="2400" dirty="0" err="1" smtClean="0">
                <a:solidFill>
                  <a:schemeClr val="hlink"/>
                </a:solidFill>
              </a:rPr>
              <a:t>True</a:t>
            </a:r>
            <a:r>
              <a:rPr lang="fr-FR" sz="2400" dirty="0" smtClean="0">
                <a:solidFill>
                  <a:schemeClr val="hlink"/>
                </a:solidFill>
              </a:rPr>
              <a:t> dont le prédicat évalue toujours à vrai</a:t>
            </a:r>
          </a:p>
          <a:p>
            <a:pPr>
              <a:buSzPct val="150000"/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hlink"/>
                </a:solidFill>
              </a:rPr>
              <a:t>Quelle est la</a:t>
            </a:r>
            <a:r>
              <a:rPr lang="fr-FR" sz="2400" b="1" dirty="0" smtClean="0">
                <a:solidFill>
                  <a:schemeClr val="hlink"/>
                </a:solidFill>
              </a:rPr>
              <a:t> </a:t>
            </a:r>
            <a:r>
              <a:rPr lang="fr-FR" sz="2400" dirty="0" smtClean="0">
                <a:solidFill>
                  <a:schemeClr val="hlink"/>
                </a:solidFill>
              </a:rPr>
              <a:t>différence entre les deux requêtes: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1E0A72"/>
                </a:solidFill>
              </a:rPr>
              <a:t>SELECT *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1E0A72"/>
                </a:solidFill>
              </a:rPr>
              <a:t>FROM 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1E0A72"/>
                </a:solidFill>
              </a:rPr>
              <a:t>WHERE status= 100 Or 200;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1E0A72"/>
                </a:solidFill>
              </a:rPr>
              <a:t>SELECT *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1E0A72"/>
                </a:solidFill>
              </a:rPr>
              <a:t>FROM S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1E0A72"/>
                </a:solidFill>
              </a:rPr>
              <a:t>WHERE status= 100 Or status = 200;</a:t>
            </a:r>
          </a:p>
          <a:p>
            <a:r>
              <a:rPr lang="fr-FR" sz="2400" dirty="0" smtClean="0">
                <a:solidFill>
                  <a:schemeClr val="hlink"/>
                </a:solidFill>
              </a:rPr>
              <a:t>Pourrait-on faire l’injection par ce qui suit ?  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1E0A72"/>
                </a:solidFill>
              </a:rPr>
              <a:t>SELECT *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1E0A72"/>
                </a:solidFill>
              </a:rPr>
              <a:t>FROM S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1E0A72"/>
                </a:solidFill>
              </a:rPr>
              <a:t>WHERE city="</a:t>
            </a:r>
            <a:r>
              <a:rPr lang="en-US" sz="2000" b="1" dirty="0" err="1" smtClean="0">
                <a:solidFill>
                  <a:srgbClr val="1E0A72"/>
                </a:solidFill>
              </a:rPr>
              <a:t>london</a:t>
            </a:r>
            <a:r>
              <a:rPr lang="en-US" sz="2000" b="1" dirty="0" smtClean="0">
                <a:solidFill>
                  <a:srgbClr val="1E0A72"/>
                </a:solidFill>
              </a:rPr>
              <a:t>" </a:t>
            </a:r>
            <a:r>
              <a:rPr lang="en-US" sz="2000" b="1" dirty="0" smtClean="0">
                <a:solidFill>
                  <a:srgbClr val="FF0000"/>
                </a:solidFill>
              </a:rPr>
              <a:t>Or 100</a:t>
            </a:r>
            <a:r>
              <a:rPr lang="en-US" sz="2000" b="1" dirty="0" smtClean="0">
                <a:solidFill>
                  <a:schemeClr val="hlink"/>
                </a:solidFill>
              </a:rPr>
              <a:t>;</a:t>
            </a:r>
          </a:p>
          <a:p>
            <a:pPr lvl="1">
              <a:buNone/>
            </a:pPr>
            <a:endParaRPr lang="en-US" sz="2000" b="1" dirty="0" smtClean="0">
              <a:solidFill>
                <a:srgbClr val="1E0A72"/>
              </a:solidFill>
            </a:endParaRPr>
          </a:p>
          <a:p>
            <a:pPr>
              <a:buNone/>
            </a:pPr>
            <a:endParaRPr lang="fr-FR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5" name="Object 3">
            <a:hlinkClick r:id="" action="ppaction://ole?verb=0"/>
          </p:cNvPr>
          <p:cNvGraphicFramePr>
            <a:graphicFrameLocks noGrp="1"/>
          </p:cNvGraphicFramePr>
          <p:nvPr>
            <p:ph type="tbl" idx="1"/>
          </p:nvPr>
        </p:nvGraphicFramePr>
        <p:xfrm>
          <a:off x="500034" y="1571612"/>
          <a:ext cx="5362575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Document" r:id="rId4" imgW="5365440" imgH="2363760" progId="Word.Document.8">
                  <p:embed/>
                </p:oleObj>
              </mc:Choice>
              <mc:Fallback>
                <p:oleObj name="Document" r:id="rId4" imgW="5365440" imgH="2363760" progId="Word.Documen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571612"/>
                        <a:ext cx="5362575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71472" y="4000504"/>
          <a:ext cx="574675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Document" r:id="rId6" imgW="5749920" imgH="2720880" progId="Word.Document.8">
                  <p:embed/>
                </p:oleObj>
              </mc:Choice>
              <mc:Fallback>
                <p:oleObj name="Document" r:id="rId6" imgW="5749920" imgH="2720880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000504"/>
                        <a:ext cx="5746750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557963" y="1452563"/>
          <a:ext cx="2254250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Document" r:id="rId8" imgW="2260440" imgH="4860720" progId="Word.Document.8">
                  <p:embed/>
                </p:oleObj>
              </mc:Choice>
              <mc:Fallback>
                <p:oleObj name="Document" r:id="rId8" imgW="2260440" imgH="4860720" progId="Word.Documen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1452563"/>
                        <a:ext cx="2254250" cy="486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4876800" y="228600"/>
            <a:ext cx="4038600" cy="685800"/>
          </a:xfrm>
          <a:prstGeom prst="rect">
            <a:avLst/>
          </a:prstGeom>
          <a:solidFill>
            <a:srgbClr val="FAFD0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400">
                <a:solidFill>
                  <a:schemeClr val="accent1"/>
                </a:solidFill>
              </a:rPr>
              <a:t>Exemple canon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42844" y="1500174"/>
            <a:ext cx="606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142844" y="4071942"/>
            <a:ext cx="606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5643570" y="1373188"/>
            <a:ext cx="83184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SP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588"/>
            <a:ext cx="6761189" cy="1308100"/>
          </a:xfrm>
          <a:ln/>
        </p:spPr>
        <p:txBody>
          <a:bodyPr/>
          <a:lstStyle/>
          <a:p>
            <a:r>
              <a:rPr lang="fr-FR" dirty="0"/>
              <a:t>Tabulations Croisées</a:t>
            </a:r>
            <a:br>
              <a:rPr lang="fr-FR" dirty="0"/>
            </a:br>
            <a:r>
              <a:rPr lang="fr-FR" sz="3600" dirty="0">
                <a:solidFill>
                  <a:srgbClr val="00FF00"/>
                </a:solidFill>
              </a:rPr>
              <a:t>(</a:t>
            </a:r>
            <a:r>
              <a:rPr lang="fr-FR" sz="3600" dirty="0" err="1">
                <a:solidFill>
                  <a:srgbClr val="00FF00"/>
                </a:solidFill>
              </a:rPr>
              <a:t>Crosstab</a:t>
            </a: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 smtClean="0">
                <a:solidFill>
                  <a:srgbClr val="00FF00"/>
                </a:solidFill>
              </a:rPr>
              <a:t>queries</a:t>
            </a:r>
            <a:r>
              <a:rPr lang="fr-FR" sz="3600" dirty="0" smtClean="0">
                <a:solidFill>
                  <a:srgbClr val="00FF00"/>
                </a:solidFill>
              </a:rPr>
              <a:t>, Pivot </a:t>
            </a:r>
            <a:r>
              <a:rPr lang="fr-FR" sz="3600" dirty="0" err="1" smtClean="0">
                <a:solidFill>
                  <a:srgbClr val="00FF00"/>
                </a:solidFill>
              </a:rPr>
              <a:t>Queries</a:t>
            </a:r>
            <a:r>
              <a:rPr lang="fr-FR" sz="3600" dirty="0" smtClean="0">
                <a:solidFill>
                  <a:srgbClr val="00FF00"/>
                </a:solidFill>
              </a:rPr>
              <a:t>)</a:t>
            </a:r>
            <a:endParaRPr lang="fr-FR" sz="3600" dirty="0">
              <a:solidFill>
                <a:srgbClr val="00FF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  <a:ln/>
        </p:spPr>
        <p:txBody>
          <a:bodyPr/>
          <a:lstStyle/>
          <a:p>
            <a:r>
              <a:rPr lang="fr-FR" sz="3600" dirty="0"/>
              <a:t>Présentent les résultat sous forme habituelle de feuilles de calculs</a:t>
            </a:r>
          </a:p>
          <a:p>
            <a:pPr lvl="1"/>
            <a:r>
              <a:rPr lang="fr-FR" sz="3200" dirty="0"/>
              <a:t>Les agrégats SUM, AVG.. de GROUP BY et les valeurs individuelles en même temps</a:t>
            </a:r>
          </a:p>
          <a:p>
            <a:pPr lvl="3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Impossible avec SQL </a:t>
            </a:r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</a:rPr>
              <a:t>standard</a:t>
            </a:r>
            <a:endParaRPr lang="fr-F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age 4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528582" y="1485874"/>
            <a:ext cx="7950200" cy="539750"/>
          </a:xfrm>
          <a:prstGeom prst="rect">
            <a:avLst/>
          </a:prstGeom>
          <a:solidFill>
            <a:srgbClr val="00FF00"/>
          </a:solidFill>
          <a:ln w="507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00108"/>
            <a:ext cx="7772400" cy="41148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000" b="1">
                <a:solidFill>
                  <a:srgbClr val="00279F"/>
                </a:solidFill>
                <a:effectLst/>
              </a:rPr>
              <a:t>S#	  Total Qty     p1	p2	p3	p4	p5	p6</a:t>
            </a:r>
          </a:p>
          <a:p>
            <a:pPr>
              <a:spcBef>
                <a:spcPct val="84000"/>
              </a:spcBef>
              <a:buFont typeface="Monotype Sorts" pitchFamily="2" charset="2"/>
              <a:buNone/>
            </a:pPr>
            <a:r>
              <a:rPr lang="en-US" sz="2000" b="1"/>
              <a:t>s1		1300	300	200	400	200	100	100</a:t>
            </a:r>
          </a:p>
          <a:p>
            <a:pPr>
              <a:buFont typeface="Monotype Sorts" pitchFamily="2" charset="2"/>
              <a:buNone/>
            </a:pPr>
            <a:r>
              <a:rPr lang="en-US" sz="2000" b="1"/>
              <a:t>s2		700	300	400				</a:t>
            </a:r>
          </a:p>
          <a:p>
            <a:pPr>
              <a:buFont typeface="Monotype Sorts" pitchFamily="2" charset="2"/>
              <a:buNone/>
            </a:pPr>
            <a:r>
              <a:rPr lang="en-US" sz="2000" b="1"/>
              <a:t>s3		200		200				</a:t>
            </a:r>
          </a:p>
          <a:p>
            <a:pPr>
              <a:buFont typeface="Monotype Sorts" pitchFamily="2" charset="2"/>
              <a:buNone/>
            </a:pPr>
            <a:r>
              <a:rPr lang="en-US" sz="2000" b="1"/>
              <a:t>s4		900		200		300	400	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28582" y="1985940"/>
            <a:ext cx="7975600" cy="1157308"/>
          </a:xfrm>
          <a:prstGeom prst="rect">
            <a:avLst/>
          </a:prstGeom>
          <a:noFill/>
          <a:ln w="253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00034" y="3929066"/>
            <a:ext cx="3300776" cy="70532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dirty="0" err="1"/>
              <a:t>L'intitulé</a:t>
            </a:r>
            <a:r>
              <a:rPr lang="en-US" dirty="0"/>
              <a:t>  </a:t>
            </a:r>
            <a:r>
              <a:rPr lang="en-US" b="1" dirty="0"/>
              <a:t>Total Qty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par </a:t>
            </a:r>
            <a:r>
              <a:rPr lang="en-US" dirty="0" err="1"/>
              <a:t>défaut</a:t>
            </a:r>
            <a:r>
              <a:rPr lang="en-US" dirty="0"/>
              <a:t> par </a:t>
            </a:r>
            <a:r>
              <a:rPr lang="en-US" dirty="0" err="1"/>
              <a:t>MsAccess</a:t>
            </a:r>
            <a:endParaRPr lang="en-US" dirty="0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title"/>
          </p:nvPr>
        </p:nvSpPr>
        <p:spPr>
          <a:xfrm>
            <a:off x="1357313" y="1588"/>
            <a:ext cx="6134100" cy="758825"/>
          </a:xfrm>
          <a:ln/>
        </p:spPr>
        <p:txBody>
          <a:bodyPr/>
          <a:lstStyle/>
          <a:p>
            <a:r>
              <a:rPr lang="en-US"/>
              <a:t>Tabulations Croisées </a:t>
            </a:r>
          </a:p>
        </p:txBody>
      </p:sp>
      <p:pic>
        <p:nvPicPr>
          <p:cNvPr id="8" name="Image 7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588"/>
            <a:ext cx="6761189" cy="1308100"/>
          </a:xfrm>
          <a:ln/>
        </p:spPr>
        <p:txBody>
          <a:bodyPr/>
          <a:lstStyle/>
          <a:p>
            <a:r>
              <a:rPr lang="fr-FR" dirty="0"/>
              <a:t>Tabulations Croisées</a:t>
            </a:r>
            <a:br>
              <a:rPr lang="fr-FR" dirty="0"/>
            </a:br>
            <a:r>
              <a:rPr lang="fr-FR" sz="3600" dirty="0">
                <a:solidFill>
                  <a:srgbClr val="00FF00"/>
                </a:solidFill>
              </a:rPr>
              <a:t>(</a:t>
            </a:r>
            <a:r>
              <a:rPr lang="fr-FR" sz="3600" dirty="0" err="1">
                <a:solidFill>
                  <a:srgbClr val="00FF00"/>
                </a:solidFill>
              </a:rPr>
              <a:t>Crosstab</a:t>
            </a: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 smtClean="0">
                <a:solidFill>
                  <a:srgbClr val="00FF00"/>
                </a:solidFill>
              </a:rPr>
              <a:t>queries</a:t>
            </a:r>
            <a:r>
              <a:rPr lang="fr-FR" sz="3600" dirty="0" smtClean="0">
                <a:solidFill>
                  <a:srgbClr val="00FF00"/>
                </a:solidFill>
              </a:rPr>
              <a:t>, Pivot </a:t>
            </a:r>
            <a:r>
              <a:rPr lang="fr-FR" sz="3600" dirty="0" err="1" smtClean="0">
                <a:solidFill>
                  <a:srgbClr val="00FF00"/>
                </a:solidFill>
              </a:rPr>
              <a:t>Queries</a:t>
            </a:r>
            <a:r>
              <a:rPr lang="fr-FR" sz="3600" dirty="0" smtClean="0">
                <a:solidFill>
                  <a:srgbClr val="00FF00"/>
                </a:solidFill>
              </a:rPr>
              <a:t>)</a:t>
            </a:r>
            <a:endParaRPr lang="fr-FR" sz="3600" dirty="0">
              <a:solidFill>
                <a:srgbClr val="00FF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  <a:ln/>
        </p:spPr>
        <p:txBody>
          <a:bodyPr/>
          <a:lstStyle/>
          <a:p>
            <a:r>
              <a:rPr lang="fr-FR" sz="2800" dirty="0" smtClean="0"/>
              <a:t>Transforment </a:t>
            </a:r>
            <a:r>
              <a:rPr lang="fr-FR" sz="2800" dirty="0"/>
              <a:t>les valeurs d'attributs en attributs</a:t>
            </a:r>
          </a:p>
          <a:p>
            <a:pPr lvl="1"/>
            <a:r>
              <a:rPr lang="fr-FR" dirty="0"/>
              <a:t>Par exemple</a:t>
            </a:r>
          </a:p>
          <a:p>
            <a:pPr lvl="2"/>
            <a:r>
              <a:rPr lang="fr-FR" dirty="0"/>
              <a:t>les valeurs de P# trouvés pour un même S# deviennent les attributs P1, P2,...</a:t>
            </a:r>
          </a:p>
          <a:p>
            <a:pPr lvl="2"/>
            <a:r>
              <a:rPr lang="fr-FR" dirty="0"/>
              <a:t>les valeurs de P1, P2.. sont les QTY (par ex.) correspondants </a:t>
            </a:r>
          </a:p>
        </p:txBody>
      </p:sp>
      <p:pic>
        <p:nvPicPr>
          <p:cNvPr id="5" name="Image 4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528582" y="1485874"/>
            <a:ext cx="7950200" cy="539750"/>
          </a:xfrm>
          <a:prstGeom prst="rect">
            <a:avLst/>
          </a:prstGeom>
          <a:solidFill>
            <a:srgbClr val="00FF00"/>
          </a:solidFill>
          <a:ln w="507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00108"/>
            <a:ext cx="7772400" cy="41148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000" b="1">
                <a:solidFill>
                  <a:srgbClr val="00279F"/>
                </a:solidFill>
                <a:effectLst/>
              </a:rPr>
              <a:t>S#	  Total Qty     p1	p2	p3	p4	p5	p6</a:t>
            </a:r>
          </a:p>
          <a:p>
            <a:pPr>
              <a:spcBef>
                <a:spcPct val="84000"/>
              </a:spcBef>
              <a:buFont typeface="Monotype Sorts" pitchFamily="2" charset="2"/>
              <a:buNone/>
            </a:pPr>
            <a:r>
              <a:rPr lang="en-US" sz="2000" b="1"/>
              <a:t>s1		1300	300	200	400	200	100	100</a:t>
            </a:r>
          </a:p>
          <a:p>
            <a:pPr>
              <a:buFont typeface="Monotype Sorts" pitchFamily="2" charset="2"/>
              <a:buNone/>
            </a:pPr>
            <a:r>
              <a:rPr lang="en-US" sz="2000" b="1"/>
              <a:t>s2		700	300	400				</a:t>
            </a:r>
          </a:p>
          <a:p>
            <a:pPr>
              <a:buFont typeface="Monotype Sorts" pitchFamily="2" charset="2"/>
              <a:buNone/>
            </a:pPr>
            <a:r>
              <a:rPr lang="en-US" sz="2000" b="1"/>
              <a:t>s3		200		200				</a:t>
            </a:r>
          </a:p>
          <a:p>
            <a:pPr>
              <a:buFont typeface="Monotype Sorts" pitchFamily="2" charset="2"/>
              <a:buNone/>
            </a:pPr>
            <a:r>
              <a:rPr lang="en-US" sz="2000" b="1"/>
              <a:t>s4		900		200		300	400	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28582" y="1985940"/>
            <a:ext cx="7975600" cy="1157308"/>
          </a:xfrm>
          <a:prstGeom prst="rect">
            <a:avLst/>
          </a:prstGeom>
          <a:noFill/>
          <a:ln w="253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00034" y="3929066"/>
            <a:ext cx="3300776" cy="70532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dirty="0" err="1"/>
              <a:t>L'intitulé</a:t>
            </a:r>
            <a:r>
              <a:rPr lang="en-US" dirty="0"/>
              <a:t>  </a:t>
            </a:r>
            <a:r>
              <a:rPr lang="en-US" b="1" dirty="0"/>
              <a:t>Total Qty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par </a:t>
            </a:r>
            <a:r>
              <a:rPr lang="en-US" dirty="0" err="1"/>
              <a:t>défaut</a:t>
            </a:r>
            <a:r>
              <a:rPr lang="en-US" dirty="0"/>
              <a:t> par </a:t>
            </a:r>
            <a:r>
              <a:rPr lang="en-US" dirty="0" err="1"/>
              <a:t>MsAccess</a:t>
            </a:r>
            <a:endParaRPr lang="en-US" dirty="0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title"/>
          </p:nvPr>
        </p:nvSpPr>
        <p:spPr>
          <a:xfrm>
            <a:off x="1357313" y="1588"/>
            <a:ext cx="6134100" cy="758825"/>
          </a:xfrm>
          <a:ln/>
        </p:spPr>
        <p:txBody>
          <a:bodyPr/>
          <a:lstStyle/>
          <a:p>
            <a:r>
              <a:rPr lang="en-US"/>
              <a:t>Tabulations Croisées </a:t>
            </a:r>
          </a:p>
        </p:txBody>
      </p:sp>
      <p:pic>
        <p:nvPicPr>
          <p:cNvPr id="8" name="Picture 5" descr="feuille-de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286124"/>
            <a:ext cx="3587750" cy="3429024"/>
          </a:xfrm>
          <a:prstGeom prst="rect">
            <a:avLst/>
          </a:prstGeom>
          <a:noFill/>
        </p:spPr>
      </p:pic>
      <p:pic>
        <p:nvPicPr>
          <p:cNvPr id="9" name="Image 8" descr="maillot-ja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54163"/>
            <a:ext cx="7772400" cy="337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TRANSFORM Sum(SP.Qty)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SELECT SP.[S#], Sum(SP.Qty) AS [Total Qty]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FROM SP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GROUP BY SP.[S#]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PIVOT SP.[p#];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1357313" y="1588"/>
            <a:ext cx="6134100" cy="758825"/>
          </a:xfrm>
          <a:ln/>
        </p:spPr>
        <p:txBody>
          <a:bodyPr/>
          <a:lstStyle/>
          <a:p>
            <a:r>
              <a:rPr lang="en-US"/>
              <a:t>Tabulations Croisées </a:t>
            </a:r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auto">
          <a:xfrm rot="10800000" flipH="1">
            <a:off x="3054350" y="4981575"/>
            <a:ext cx="1617663" cy="73025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rgbClr val="FAFD00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lIns="90488" tIns="44450" rIns="90488" bIns="44450" anchor="ctr"/>
          <a:lstStyle/>
          <a:p>
            <a:pPr algn="ctr"/>
            <a:r>
              <a:rPr lang="en-US"/>
              <a:t>Nouvelles</a:t>
            </a:r>
          </a:p>
          <a:p>
            <a:pPr algn="ctr"/>
            <a:r>
              <a:rPr lang="en-US"/>
              <a:t>colonnes</a:t>
            </a:r>
          </a:p>
        </p:txBody>
      </p:sp>
      <p:pic>
        <p:nvPicPr>
          <p:cNvPr id="6" name="Image 5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2138" y="1322388"/>
            <a:ext cx="8213725" cy="5133975"/>
          </a:xfrm>
          <a:noFill/>
          <a:ln/>
        </p:spPr>
        <p:txBody>
          <a:bodyPr/>
          <a:lstStyle/>
          <a:p>
            <a:r>
              <a:rPr lang="fr-FR"/>
              <a:t>La fonction agrégat dans la clause TRANSFORM est obligatoire</a:t>
            </a:r>
          </a:p>
          <a:p>
            <a:pPr lvl="1"/>
            <a:r>
              <a:rPr lang="fr-FR"/>
              <a:t>bien que </a:t>
            </a:r>
            <a:r>
              <a:rPr lang="fr-FR" b="1"/>
              <a:t>SUM(QTY) = AVG(QTY) = QTY</a:t>
            </a:r>
          </a:p>
          <a:p>
            <a:pPr lvl="1"/>
            <a:r>
              <a:rPr lang="fr-FR" b="1"/>
              <a:t>mais, COUNT(QTY) = 1</a:t>
            </a:r>
            <a:r>
              <a:rPr lang="fr-FR"/>
              <a:t> </a:t>
            </a:r>
          </a:p>
          <a:p>
            <a:pPr>
              <a:spcBef>
                <a:spcPct val="42000"/>
              </a:spcBef>
            </a:pPr>
            <a:r>
              <a:rPr lang="fr-FR"/>
              <a:t>On peut générer une expression de valeur </a:t>
            </a:r>
          </a:p>
          <a:p>
            <a:pPr>
              <a:spcBef>
                <a:spcPct val="42000"/>
              </a:spcBef>
              <a:buFont typeface="Monotype Sorts" pitchFamily="2" charset="2"/>
              <a:buNone/>
            </a:pPr>
            <a:r>
              <a:rPr lang="fr-FR" sz="2400" b="1"/>
              <a:t>	TRANSFORM SUM(0.5*QTY) AS [Q2]</a:t>
            </a:r>
            <a:br>
              <a:rPr lang="fr-FR" sz="2400" b="1"/>
            </a:br>
            <a:r>
              <a:rPr lang="fr-FR" sz="2400" b="1"/>
              <a:t>SELECT Sum(SP.[Q2]) AS [Qte tot. dans 1 mois], Avg(P.[Q2]) AS [Qte moy. dans 1 mois]</a:t>
            </a:r>
            <a:br>
              <a:rPr lang="fr-FR" sz="2400" b="1"/>
            </a:br>
            <a:r>
              <a:rPr lang="fr-FR" sz="2000" b="1"/>
              <a:t>FROM SP</a:t>
            </a:r>
            <a:br>
              <a:rPr lang="fr-FR" sz="2000" b="1"/>
            </a:br>
            <a:r>
              <a:rPr lang="fr-FR" sz="2000" b="1"/>
              <a:t>GROUP BY SP.[S#]</a:t>
            </a:r>
            <a:br>
              <a:rPr lang="fr-FR" sz="2000" b="1"/>
            </a:br>
            <a:r>
              <a:rPr lang="fr-FR" sz="2000" b="1"/>
              <a:t>PIVOT SP.[p#];</a:t>
            </a:r>
            <a:endParaRPr lang="fr-FR" sz="1600" b="1"/>
          </a:p>
          <a:p>
            <a:pPr>
              <a:buFont typeface="Monotype Sorts" pitchFamily="2" charset="2"/>
              <a:buNone/>
            </a:pPr>
            <a:endParaRPr lang="fr-FR" sz="1600" b="1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1357313" y="1588"/>
            <a:ext cx="6134100" cy="758825"/>
          </a:xfrm>
          <a:ln/>
        </p:spPr>
        <p:txBody>
          <a:bodyPr/>
          <a:lstStyle/>
          <a:p>
            <a:r>
              <a:rPr lang="fr-FR"/>
              <a:t>Tabulations Croisées </a:t>
            </a:r>
          </a:p>
        </p:txBody>
      </p:sp>
      <p:pic>
        <p:nvPicPr>
          <p:cNvPr id="5" name="Image 4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962025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800" dirty="0"/>
              <a:t>On peut  utiliser la clause WHERE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800" dirty="0"/>
              <a:t>	</a:t>
            </a:r>
            <a:r>
              <a:rPr lang="fr-FR" sz="2000" dirty="0"/>
              <a:t>WHERE P# IN ('P1', 'P2')</a:t>
            </a:r>
          </a:p>
          <a:p>
            <a:pPr>
              <a:lnSpc>
                <a:spcPct val="90000"/>
              </a:lnSpc>
            </a:pPr>
            <a:r>
              <a:rPr lang="fr-FR" sz="2800" dirty="0"/>
              <a:t>Alors les fonctions ne calculent les agrégats que sur P1 et P2.</a:t>
            </a:r>
          </a:p>
          <a:p>
            <a:pPr>
              <a:lnSpc>
                <a:spcPct val="90000"/>
              </a:lnSpc>
            </a:pPr>
            <a:r>
              <a:rPr lang="fr-FR" sz="2800" dirty="0"/>
              <a:t>On peut aussi restreindre la tabulation seulement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sz="2400" dirty="0"/>
              <a:t>PIVOT SP.[p#] IN ('P1', P2')</a:t>
            </a:r>
          </a:p>
          <a:p>
            <a:pPr>
              <a:lnSpc>
                <a:spcPct val="90000"/>
              </a:lnSpc>
            </a:pPr>
            <a:r>
              <a:rPr lang="fr-FR" sz="2800" dirty="0"/>
              <a:t>Mais, cette clause n'affecte pas les calculs des agrégats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200" dirty="0">
                <a:solidFill>
                  <a:schemeClr val="accent5">
                    <a:lumMod val="50000"/>
                  </a:schemeClr>
                </a:solidFill>
              </a:rPr>
              <a:t>Peut-on appliquer la clause ORDER BY 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Si oui, quel serait l’effet sur les valeurs pivotées 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Peut-on ordonner par rapport  à une fonction agrégat ?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Comme on a fait pour les requêtes à GROUP BY ?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200" dirty="0">
                <a:solidFill>
                  <a:schemeClr val="accent5">
                    <a:lumMod val="50000"/>
                  </a:schemeClr>
                </a:solidFill>
              </a:rPr>
              <a:t>Peut-on appliquer la clause HAVING ?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fr-FR" sz="2000" dirty="0">
              <a:solidFill>
                <a:srgbClr val="FAFD00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fr-FR" sz="2200" dirty="0">
              <a:solidFill>
                <a:srgbClr val="FAFD0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357313" y="1588"/>
            <a:ext cx="6134100" cy="758825"/>
          </a:xfrm>
          <a:ln/>
        </p:spPr>
        <p:txBody>
          <a:bodyPr/>
          <a:lstStyle/>
          <a:p>
            <a:r>
              <a:rPr lang="fr-FR"/>
              <a:t>Tabulations Croisées </a:t>
            </a:r>
          </a:p>
        </p:txBody>
      </p:sp>
      <p:pic>
        <p:nvPicPr>
          <p:cNvPr id="5" name="Image 4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02550" cy="69532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fr-FR" sz="4000" smtClean="0"/>
              <a:t>XOR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1295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800" smtClean="0"/>
              <a:t>SELECT S.[S#], S.Status, S.City</a:t>
            </a:r>
          </a:p>
          <a:p>
            <a:pPr>
              <a:buFont typeface="Monotype Sorts" pitchFamily="2" charset="2"/>
              <a:buNone/>
            </a:pPr>
            <a:r>
              <a:rPr lang="en-US" sz="1800" smtClean="0"/>
              <a:t>FROM S</a:t>
            </a:r>
          </a:p>
          <a:p>
            <a:pPr>
              <a:buFont typeface="Monotype Sorts" pitchFamily="2" charset="2"/>
              <a:buNone/>
            </a:pPr>
            <a:r>
              <a:rPr lang="en-US" sz="1800" smtClean="0"/>
              <a:t>WHERE Status=10 Xor city="paris";</a:t>
            </a:r>
            <a:endParaRPr lang="fr-FR" sz="1800" smtClean="0"/>
          </a:p>
        </p:txBody>
      </p:sp>
      <p:pic>
        <p:nvPicPr>
          <p:cNvPr id="13316" name="Picture 5" descr="x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76475"/>
            <a:ext cx="64166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x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581525"/>
            <a:ext cx="60483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4787900" y="4868863"/>
            <a:ext cx="3455988" cy="6715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/>
              <a:t> </a:t>
            </a:r>
            <a:r>
              <a:rPr lang="fr-FR" sz="1800"/>
              <a:t>A noter le traitement du nul dans 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02550" cy="695325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fr-FR" sz="4000" smtClean="0"/>
              <a:t>IMP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12954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smtClean="0"/>
              <a:t>SELECT S.[S#], S.Status, S.City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smtClean="0"/>
              <a:t>FROM S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800" smtClean="0"/>
              <a:t>WHERE Status=10  imp city="paris";</a:t>
            </a:r>
          </a:p>
        </p:txBody>
      </p:sp>
      <p:pic>
        <p:nvPicPr>
          <p:cNvPr id="14340" name="Picture 7" descr="i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581525"/>
            <a:ext cx="609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i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060575"/>
            <a:ext cx="63785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4787900" y="4868863"/>
            <a:ext cx="3455988" cy="6715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/>
              <a:t> </a:t>
            </a:r>
            <a:r>
              <a:rPr lang="fr-FR" sz="1800"/>
              <a:t>A noter le traitement du nul dans 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2"/>
                </a:solidFill>
              </a:rPr>
              <a:t>Sous-requêtes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 smtClean="0"/>
              <a:t>A utiliser quand: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Il y a une fonction d'agrégat à mettre dans la clause </a:t>
            </a:r>
            <a:r>
              <a:rPr lang="fr-FR" sz="2000" b="1" dirty="0" smtClean="0">
                <a:solidFill>
                  <a:schemeClr val="hlink"/>
                </a:solidFill>
              </a:rPr>
              <a:t>WHERE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Il y des quantificateurs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Enfin, l’on sait qu'une telle formulation serait plus rapide qu'en utilisant les jointures, car la sous-requête est évaluée en première</a:t>
            </a:r>
          </a:p>
          <a:p>
            <a:pPr lvl="2">
              <a:lnSpc>
                <a:spcPct val="90000"/>
              </a:lnSpc>
            </a:pPr>
            <a:r>
              <a:rPr lang="fr-FR" dirty="0" smtClean="0">
                <a:solidFill>
                  <a:schemeClr val="accent2"/>
                </a:solidFill>
              </a:rPr>
              <a:t>de moins en moins vrai</a:t>
            </a:r>
          </a:p>
          <a:p>
            <a:pPr lvl="2">
              <a:lnSpc>
                <a:spcPct val="90000"/>
              </a:lnSpc>
            </a:pPr>
            <a:r>
              <a:rPr lang="fr-FR" dirty="0" smtClean="0">
                <a:solidFill>
                  <a:schemeClr val="accent2"/>
                </a:solidFill>
              </a:rPr>
              <a:t>Mais vous ne risquez rien en  utilisant une sous-requête</a:t>
            </a:r>
          </a:p>
          <a:p>
            <a:pPr lvl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z="2000" b="1" dirty="0" smtClean="0">
                <a:solidFill>
                  <a:schemeClr val="hlink"/>
                </a:solidFill>
              </a:rPr>
              <a:t>SELECT * FROM EMP WHERE SAL &lt;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hlink"/>
                </a:solidFill>
              </a:rPr>
              <a:t>	(SELECT AVG(SAL) FROM EMP) ;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/>
                </a:solidFill>
              </a:rPr>
              <a:t>Synonymes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428736"/>
            <a:ext cx="8286808" cy="500066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 smtClean="0"/>
              <a:t>"Différent de" peut être exprimé de trois manières: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b="1" dirty="0" smtClean="0">
                <a:solidFill>
                  <a:schemeClr val="hlink"/>
                </a:solidFill>
              </a:rPr>
              <a:t>	!=  	^= 	&lt;&gt; 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Oracle, DB2 mais pas </a:t>
            </a:r>
            <a:r>
              <a:rPr lang="fr-FR" dirty="0" err="1" smtClean="0"/>
              <a:t>MsAccess</a:t>
            </a:r>
            <a:endParaRPr lang="fr-FR" dirty="0" smtClean="0"/>
          </a:p>
          <a:p>
            <a:pPr>
              <a:lnSpc>
                <a:spcPct val="90000"/>
              </a:lnSpc>
            </a:pPr>
            <a:r>
              <a:rPr lang="fr-FR" sz="2800" dirty="0" smtClean="0"/>
              <a:t>Type d'attribut peut être exprimé de plusieurs manières (SQL Oracle):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sz="2000" b="1" dirty="0" smtClean="0">
                <a:solidFill>
                  <a:schemeClr val="hlink"/>
                </a:solidFill>
              </a:rPr>
              <a:t>CHAR(n)    VARCHAR(n)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sz="2000" b="1" dirty="0" smtClean="0">
                <a:solidFill>
                  <a:schemeClr val="hlink"/>
                </a:solidFill>
              </a:rPr>
              <a:t>FLOAT 	DECIMAL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sz="2000" b="1" dirty="0" smtClean="0">
                <a:solidFill>
                  <a:schemeClr val="hlink"/>
                </a:solidFill>
              </a:rPr>
              <a:t>NUMBER   INTEGER   SMALLINT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sz="2000" b="1" dirty="0" smtClean="0">
                <a:solidFill>
                  <a:schemeClr val="hlink"/>
                </a:solidFill>
              </a:rPr>
              <a:t>LONG 	</a:t>
            </a:r>
            <a:r>
              <a:rPr lang="fr-FR" sz="2000" b="1" dirty="0" err="1" smtClean="0">
                <a:solidFill>
                  <a:schemeClr val="hlink"/>
                </a:solidFill>
              </a:rPr>
              <a:t>LONG</a:t>
            </a:r>
            <a:r>
              <a:rPr lang="fr-FR" sz="2000" b="1" dirty="0" smtClean="0">
                <a:solidFill>
                  <a:schemeClr val="hlink"/>
                </a:solidFill>
              </a:rPr>
              <a:t> VARCHAR</a:t>
            </a:r>
          </a:p>
          <a:p>
            <a:pPr>
              <a:lnSpc>
                <a:spcPct val="90000"/>
              </a:lnSpc>
            </a:pPr>
            <a:r>
              <a:rPr lang="fr-FR" sz="2800" dirty="0" smtClean="0"/>
              <a:t>Types de </a:t>
            </a:r>
            <a:r>
              <a:rPr lang="fr-FR" sz="2800" dirty="0" err="1" smtClean="0"/>
              <a:t>MsAccess</a:t>
            </a:r>
            <a:r>
              <a:rPr lang="fr-FR" sz="2800" dirty="0" smtClean="0"/>
              <a:t> ne sont pas ceux d’ANSI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Revoir mon cours SQL/QBE de base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r-FR" sz="20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Sous-requêtes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Eléments Dominants (</a:t>
            </a:r>
            <a:r>
              <a:rPr lang="fr-FR" dirty="0" err="1" smtClean="0"/>
              <a:t>Skyline</a:t>
            </a:r>
            <a:r>
              <a:rPr lang="fr-FR" dirty="0" smtClean="0"/>
              <a:t>)</a:t>
            </a:r>
            <a:endParaRPr lang="fr-FR" b="1" dirty="0" smtClean="0"/>
          </a:p>
          <a:p>
            <a:pPr lvl="1"/>
            <a:r>
              <a:rPr lang="fr-FR" dirty="0" smtClean="0"/>
              <a:t>Tout fournisseur d’une pièce X pour laquelle il n’y a pas d’un autre fournisseur qui :</a:t>
            </a:r>
          </a:p>
          <a:p>
            <a:pPr lvl="2"/>
            <a:r>
              <a:rPr lang="fr-FR" dirty="0" smtClean="0"/>
              <a:t> Livrerait au moins la même quantité mais plus vite, ou</a:t>
            </a:r>
          </a:p>
          <a:p>
            <a:pPr lvl="2"/>
            <a:r>
              <a:rPr lang="fr-FR" dirty="0" smtClean="0"/>
              <a:t>Livrerait au moins aussi vite, mais en quantité plus grande</a:t>
            </a:r>
          </a:p>
          <a:p>
            <a:r>
              <a:rPr lang="fr-FR" dirty="0" smtClean="0"/>
              <a:t>Les autres éléments sont </a:t>
            </a:r>
            <a:r>
              <a:rPr lang="fr-FR" i="1" dirty="0" smtClean="0"/>
              <a:t>dominés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Sous-requêtes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896" cy="5517232"/>
          </a:xfrm>
        </p:spPr>
        <p:txBody>
          <a:bodyPr/>
          <a:lstStyle/>
          <a:p>
            <a:r>
              <a:rPr lang="fr-FR" dirty="0" smtClean="0"/>
              <a:t>Il y a aussi de nombreuses applications financières d’analyse en éléments dominants</a:t>
            </a:r>
          </a:p>
          <a:p>
            <a:pPr lvl="1"/>
            <a:r>
              <a:rPr lang="fr-FR" dirty="0" smtClean="0"/>
              <a:t> Un fond de placement peut être caractérisé par</a:t>
            </a:r>
          </a:p>
          <a:p>
            <a:pPr lvl="2"/>
            <a:r>
              <a:rPr lang="fr-FR" dirty="0" smtClean="0"/>
              <a:t> Le rendement annuel</a:t>
            </a:r>
          </a:p>
          <a:p>
            <a:pPr lvl="2"/>
            <a:r>
              <a:rPr lang="fr-FR" dirty="0" smtClean="0"/>
              <a:t> La proportion de composantes « toxiques »</a:t>
            </a:r>
          </a:p>
          <a:p>
            <a:pPr lvl="3"/>
            <a:r>
              <a:rPr lang="fr-FR" sz="2400" dirty="0" smtClean="0"/>
              <a:t>À risque élevé  </a:t>
            </a:r>
          </a:p>
          <a:p>
            <a:pPr lvl="1"/>
            <a:r>
              <a:rPr lang="fr-FR" dirty="0" smtClean="0"/>
              <a:t>Une assurance peut être caractérisé par</a:t>
            </a:r>
          </a:p>
          <a:p>
            <a:pPr lvl="2"/>
            <a:r>
              <a:rPr lang="fr-FR" dirty="0" smtClean="0"/>
              <a:t> Le prix</a:t>
            </a:r>
          </a:p>
          <a:p>
            <a:pPr lvl="2"/>
            <a:r>
              <a:rPr lang="fr-FR" dirty="0" smtClean="0"/>
              <a:t> Le nombre de garanties  parmi celles typiques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Sous-requêtes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08720"/>
            <a:ext cx="7772400" cy="2160240"/>
          </a:xfrm>
        </p:spPr>
        <p:txBody>
          <a:bodyPr/>
          <a:lstStyle/>
          <a:p>
            <a:r>
              <a:rPr lang="fr-FR" dirty="0" err="1" smtClean="0">
                <a:solidFill>
                  <a:srgbClr val="0070C0"/>
                </a:solidFill>
              </a:rPr>
              <a:t>Skyline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Tout objet non-dominé (caché totalement) par un autre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Dit aussi </a:t>
            </a:r>
            <a:r>
              <a:rPr lang="fr-FR" i="1" dirty="0" smtClean="0">
                <a:solidFill>
                  <a:srgbClr val="0070C0"/>
                </a:solidFill>
              </a:rPr>
              <a:t>frontière de Pareto</a:t>
            </a:r>
          </a:p>
        </p:txBody>
      </p:sp>
      <p:pic>
        <p:nvPicPr>
          <p:cNvPr id="4" name="Image 3" descr="pareto froni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996952"/>
            <a:ext cx="5360076" cy="36035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Sous-requêtes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70C0"/>
                </a:solidFill>
              </a:rPr>
              <a:t>Skyline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Tout objet non-dominé (caché totalement) par un autre</a:t>
            </a:r>
          </a:p>
          <a:p>
            <a:pPr lvl="1">
              <a:spcBef>
                <a:spcPts val="180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SELECT X.[s#], X.[p#], qty, delay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FROM SP X 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where not exists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(select * from SP as Y 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where (Y.qty &gt;= </a:t>
            </a:r>
            <a:r>
              <a:rPr lang="en-US" sz="2000" b="1" dirty="0" err="1" smtClean="0">
                <a:solidFill>
                  <a:srgbClr val="0070C0"/>
                </a:solidFill>
              </a:rPr>
              <a:t>X.Qty</a:t>
            </a:r>
            <a:r>
              <a:rPr lang="en-US" sz="2000" b="1" dirty="0" smtClean="0">
                <a:solidFill>
                  <a:srgbClr val="0070C0"/>
                </a:solidFill>
              </a:rPr>
              <a:t> and </a:t>
            </a:r>
            <a:r>
              <a:rPr lang="en-US" sz="2000" b="1" dirty="0" err="1" smtClean="0">
                <a:solidFill>
                  <a:srgbClr val="0070C0"/>
                </a:solidFill>
              </a:rPr>
              <a:t>Y.Delay</a:t>
            </a:r>
            <a:r>
              <a:rPr lang="en-US" sz="2000" b="1" dirty="0" smtClean="0">
                <a:solidFill>
                  <a:srgbClr val="0070C0"/>
                </a:solidFill>
              </a:rPr>
              <a:t> &lt; </a:t>
            </a:r>
            <a:r>
              <a:rPr lang="en-US" sz="2000" b="1" dirty="0" err="1" smtClean="0">
                <a:solidFill>
                  <a:srgbClr val="0070C0"/>
                </a:solidFill>
              </a:rPr>
              <a:t>X.Delay</a:t>
            </a:r>
            <a:r>
              <a:rPr lang="en-US" sz="2000" b="1" dirty="0" smtClean="0">
                <a:solidFill>
                  <a:srgbClr val="0070C0"/>
                </a:solidFill>
              </a:rPr>
              <a:t> or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Y.qty  &gt; </a:t>
            </a:r>
            <a:r>
              <a:rPr lang="en-US" sz="2000" b="1" dirty="0" err="1" smtClean="0">
                <a:solidFill>
                  <a:srgbClr val="0070C0"/>
                </a:solidFill>
              </a:rPr>
              <a:t>X.Qty</a:t>
            </a:r>
            <a:r>
              <a:rPr lang="en-US" sz="2000" b="1" dirty="0" smtClean="0">
                <a:solidFill>
                  <a:srgbClr val="0070C0"/>
                </a:solidFill>
              </a:rPr>
              <a:t> and </a:t>
            </a:r>
            <a:r>
              <a:rPr lang="en-US" sz="2000" b="1" dirty="0" err="1" smtClean="0">
                <a:solidFill>
                  <a:srgbClr val="0070C0"/>
                </a:solidFill>
              </a:rPr>
              <a:t>Y.Delay</a:t>
            </a:r>
            <a:r>
              <a:rPr lang="en-US" sz="2000" b="1" dirty="0" smtClean="0">
                <a:solidFill>
                  <a:srgbClr val="0070C0"/>
                </a:solidFill>
              </a:rPr>
              <a:t> &lt;= </a:t>
            </a:r>
            <a:r>
              <a:rPr lang="en-US" sz="2000" b="1" dirty="0" err="1" smtClean="0">
                <a:solidFill>
                  <a:srgbClr val="0070C0"/>
                </a:solidFill>
              </a:rPr>
              <a:t>X.Delay</a:t>
            </a:r>
            <a:r>
              <a:rPr lang="en-US" sz="2000" b="1" dirty="0" smtClean="0">
                <a:solidFill>
                  <a:srgbClr val="0070C0"/>
                </a:solidFill>
              </a:rPr>
              <a:t>) and X.[p#] = Y.[p#])</a:t>
            </a:r>
          </a:p>
          <a:p>
            <a:pPr lvl="1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order by X.[p#];</a:t>
            </a:r>
          </a:p>
          <a:p>
            <a:pPr lvl="1"/>
            <a:endParaRPr lang="fr-FR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928708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Sous-requêtes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1142984"/>
            <a:ext cx="2314564" cy="700080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Résultat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/>
            <a:endParaRPr lang="fr-FR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42910" y="2500306"/>
          <a:ext cx="2190744" cy="2743200"/>
        </p:xfrm>
        <a:graphic>
          <a:graphicData uri="http://schemas.openxmlformats.org/drawingml/2006/table">
            <a:tbl>
              <a:tblPr/>
              <a:tblGrid>
                <a:gridCol w="547670"/>
                <a:gridCol w="428628"/>
                <a:gridCol w="571504"/>
                <a:gridCol w="6429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qty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delay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286380" y="1857364"/>
          <a:ext cx="2619372" cy="3962400"/>
        </p:xfrm>
        <a:graphic>
          <a:graphicData uri="http://schemas.openxmlformats.org/drawingml/2006/table">
            <a:tbl>
              <a:tblPr/>
              <a:tblGrid>
                <a:gridCol w="619108"/>
                <a:gridCol w="642942"/>
                <a:gridCol w="571504"/>
                <a:gridCol w="785818"/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dirty="0"/>
                        <a:t>s#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qty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Delay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286380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S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Sous-requêtes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896" cy="5517232"/>
          </a:xfrm>
        </p:spPr>
        <p:txBody>
          <a:bodyPr/>
          <a:lstStyle/>
          <a:p>
            <a:r>
              <a:rPr lang="fr-FR" dirty="0" err="1" smtClean="0">
                <a:solidFill>
                  <a:srgbClr val="0070C0"/>
                </a:solidFill>
              </a:rPr>
              <a:t>Skyline</a:t>
            </a:r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Il y a une autre formulation utile de la même requête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 Comment formuler ce type de requêtes sur  </a:t>
            </a:r>
            <a:r>
              <a:rPr lang="fr-FR" i="1" dirty="0" smtClean="0">
                <a:solidFill>
                  <a:srgbClr val="0070C0"/>
                </a:solidFill>
              </a:rPr>
              <a:t>n</a:t>
            </a:r>
            <a:r>
              <a:rPr lang="fr-FR" dirty="0" smtClean="0">
                <a:solidFill>
                  <a:srgbClr val="0070C0"/>
                </a:solidFill>
              </a:rPr>
              <a:t> &gt; 2 critères ?</a:t>
            </a:r>
          </a:p>
          <a:p>
            <a:pPr lvl="2"/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sz="2800" dirty="0" smtClean="0">
                <a:solidFill>
                  <a:srgbClr val="0070C0"/>
                </a:solidFill>
              </a:rPr>
              <a:t>Prix, délai, durée de garantie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 L’autre formulation peut être un canevas plus commode dans ce but</a:t>
            </a:r>
          </a:p>
          <a:p>
            <a:r>
              <a:rPr lang="fr-FR" sz="2800" dirty="0" smtClean="0">
                <a:solidFill>
                  <a:srgbClr val="0070C0"/>
                </a:solidFill>
              </a:rPr>
              <a:t>L’optimisation de requêtes « </a:t>
            </a:r>
            <a:r>
              <a:rPr lang="fr-FR" sz="2800" dirty="0" err="1" smtClean="0">
                <a:solidFill>
                  <a:srgbClr val="0070C0"/>
                </a:solidFill>
              </a:rPr>
              <a:t>skyline</a:t>
            </a:r>
            <a:r>
              <a:rPr lang="fr-FR" sz="2800" dirty="0" smtClean="0">
                <a:solidFill>
                  <a:srgbClr val="0070C0"/>
                </a:solidFill>
              </a:rPr>
              <a:t> » a été à la mode dans la recherche sur les </a:t>
            </a:r>
            <a:r>
              <a:rPr lang="fr-FR" sz="2800" dirty="0" err="1" smtClean="0">
                <a:solidFill>
                  <a:srgbClr val="0070C0"/>
                </a:solidFill>
              </a:rPr>
              <a:t>BDs</a:t>
            </a:r>
            <a:r>
              <a:rPr lang="fr-FR" sz="2800" dirty="0" smtClean="0">
                <a:solidFill>
                  <a:srgbClr val="0070C0"/>
                </a:solidFill>
              </a:rPr>
              <a:t> il y a quelques années.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Sous-requêtes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196752"/>
            <a:ext cx="7776864" cy="5112568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hlink"/>
                </a:solidFill>
              </a:rPr>
              <a:t>On peut avoir une sous-requête dans la clause FROM (voir aussi + loin)</a:t>
            </a:r>
            <a:endParaRPr lang="fr-FR" sz="2000" dirty="0" smtClean="0"/>
          </a:p>
          <a:p>
            <a:pPr>
              <a:spcBef>
                <a:spcPts val="1800"/>
              </a:spcBef>
              <a:buNone/>
            </a:pPr>
            <a:r>
              <a:rPr lang="en-US" sz="2400" dirty="0" smtClean="0"/>
              <a:t>SELECT Count(*) AS </a:t>
            </a:r>
            <a:r>
              <a:rPr lang="en-US" sz="2400" dirty="0" err="1" smtClean="0"/>
              <a:t>TotalQty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FROM (select distinct qty from sp);</a:t>
            </a:r>
          </a:p>
          <a:p>
            <a:pPr lvl="0">
              <a:spcBef>
                <a:spcPts val="1200"/>
              </a:spcBef>
              <a:buClr>
                <a:srgbClr val="7F00FF"/>
              </a:buClr>
            </a:pPr>
            <a:r>
              <a:rPr lang="en-US" sz="2800" b="1" dirty="0" smtClean="0">
                <a:solidFill>
                  <a:srgbClr val="063DE8"/>
                </a:solidFill>
              </a:rPr>
              <a:t>On </a:t>
            </a:r>
            <a:r>
              <a:rPr lang="fr-FR" sz="2800" b="1" dirty="0" smtClean="0">
                <a:solidFill>
                  <a:srgbClr val="063DE8"/>
                </a:solidFill>
              </a:rPr>
              <a:t>peut aussi avoir une sous-requête dans </a:t>
            </a:r>
            <a:r>
              <a:rPr lang="en-US" sz="2800" b="1" dirty="0" smtClean="0">
                <a:solidFill>
                  <a:srgbClr val="063DE8"/>
                </a:solidFill>
              </a:rPr>
              <a:t>le SELECT</a:t>
            </a:r>
            <a:endParaRPr lang="en-US" sz="1800" dirty="0" smtClean="0">
              <a:solidFill>
                <a:schemeClr val="accent4"/>
              </a:solidFill>
            </a:endParaRPr>
          </a:p>
          <a:p>
            <a:pPr lvl="0">
              <a:spcBef>
                <a:spcPts val="1200"/>
              </a:spcBef>
              <a:buClr>
                <a:srgbClr val="7F00FF"/>
              </a:buClr>
              <a:buNone/>
            </a:pPr>
            <a:r>
              <a:rPr lang="en-US" sz="2200" dirty="0" smtClean="0">
                <a:solidFill>
                  <a:schemeClr val="accent4"/>
                </a:solidFill>
              </a:rPr>
              <a:t>SELECT SP.[s#], SP.[p#], qty, </a:t>
            </a:r>
          </a:p>
          <a:p>
            <a:pPr lvl="0">
              <a:spcBef>
                <a:spcPts val="600"/>
              </a:spcBef>
              <a:buClr>
                <a:srgbClr val="7F00FF"/>
              </a:buClr>
              <a:buNone/>
            </a:pPr>
            <a:r>
              <a:rPr lang="en-US" sz="2200" dirty="0" smtClean="0">
                <a:solidFill>
                  <a:schemeClr val="accent4"/>
                </a:solidFill>
              </a:rPr>
              <a:t>(select sum(qty)  from sp as X where X.[s#] = SP.[s#]) AS </a:t>
            </a:r>
            <a:r>
              <a:rPr lang="en-US" sz="2200" dirty="0" err="1" smtClean="0">
                <a:solidFill>
                  <a:schemeClr val="accent4"/>
                </a:solidFill>
              </a:rPr>
              <a:t>TotalQty</a:t>
            </a:r>
            <a:r>
              <a:rPr lang="en-US" sz="2200" dirty="0" smtClean="0">
                <a:solidFill>
                  <a:schemeClr val="accent4"/>
                </a:solidFill>
              </a:rPr>
              <a:t>, </a:t>
            </a:r>
          </a:p>
          <a:p>
            <a:pPr lvl="0">
              <a:spcBef>
                <a:spcPts val="600"/>
              </a:spcBef>
              <a:buClr>
                <a:srgbClr val="7F00FF"/>
              </a:buClr>
              <a:buNone/>
            </a:pPr>
            <a:r>
              <a:rPr lang="en-US" sz="2200" dirty="0" smtClean="0">
                <a:solidFill>
                  <a:schemeClr val="accent4"/>
                </a:solidFill>
              </a:rPr>
              <a:t>round(qty/</a:t>
            </a:r>
            <a:r>
              <a:rPr lang="en-US" sz="2200" dirty="0" err="1" smtClean="0">
                <a:solidFill>
                  <a:schemeClr val="accent4"/>
                </a:solidFill>
              </a:rPr>
              <a:t>TotalQty</a:t>
            </a:r>
            <a:r>
              <a:rPr lang="en-US" sz="2200" dirty="0" smtClean="0">
                <a:solidFill>
                  <a:schemeClr val="accent4"/>
                </a:solidFill>
              </a:rPr>
              <a:t>, 3) AS Fraction</a:t>
            </a:r>
          </a:p>
          <a:p>
            <a:pPr lvl="0">
              <a:spcBef>
                <a:spcPts val="600"/>
              </a:spcBef>
              <a:buClr>
                <a:srgbClr val="7F00FF"/>
              </a:buClr>
              <a:buNone/>
            </a:pPr>
            <a:r>
              <a:rPr lang="en-US" sz="2200" dirty="0" smtClean="0">
                <a:solidFill>
                  <a:schemeClr val="accent4"/>
                </a:solidFill>
              </a:rPr>
              <a:t>FROM SP  order by [s#];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785796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Sous-requêtes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71472" y="1928802"/>
          <a:ext cx="3857653" cy="414340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93485"/>
                <a:gridCol w="667671"/>
                <a:gridCol w="667671"/>
                <a:gridCol w="890227"/>
                <a:gridCol w="1038599"/>
              </a:tblGrid>
              <a:tr h="471288">
                <a:tc>
                  <a:txBody>
                    <a:bodyPr/>
                    <a:lstStyle/>
                    <a:p>
                      <a:r>
                        <a:rPr lang="fr-FR" sz="1400" dirty="0"/>
                        <a:t>s#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qty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TotalQty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Fraction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fr-FR" sz="1400" dirty="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0,231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0,077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0,077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0,154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0,308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0,154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fr-FR" sz="1400"/>
                        <a:t>s2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fr-FR" sz="1400"/>
                        <a:t>s3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0,364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0,273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33829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0,182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71472" y="12858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0070C0"/>
                </a:solidFill>
              </a:rPr>
              <a:t>Résultat</a:t>
            </a:r>
            <a:endParaRPr lang="fr-FR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572132" y="1928802"/>
          <a:ext cx="2619372" cy="4267200"/>
        </p:xfrm>
        <a:graphic>
          <a:graphicData uri="http://schemas.openxmlformats.org/drawingml/2006/table">
            <a:tbl>
              <a:tblPr/>
              <a:tblGrid>
                <a:gridCol w="904860"/>
                <a:gridCol w="785818"/>
                <a:gridCol w="928694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SP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qty</a:t>
                      </a:r>
                      <a:endParaRPr lang="fr-F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300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785796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Sous-requêtes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1472" y="1142984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</a:rPr>
              <a:t>E</a:t>
            </a:r>
            <a:r>
              <a:rPr lang="fr-FR" sz="2400" b="1" dirty="0" smtClean="0">
                <a:solidFill>
                  <a:srgbClr val="0070C0"/>
                </a:solidFill>
              </a:rPr>
              <a:t>n Mode Graphique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928802"/>
            <a:ext cx="5425184" cy="442915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14283" y="1928802"/>
          <a:ext cx="3214710" cy="431690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94571"/>
                <a:gridCol w="556392"/>
                <a:gridCol w="556392"/>
                <a:gridCol w="741856"/>
                <a:gridCol w="865499"/>
              </a:tblGrid>
              <a:tr h="487539">
                <a:tc>
                  <a:txBody>
                    <a:bodyPr/>
                    <a:lstStyle/>
                    <a:p>
                      <a:r>
                        <a:rPr lang="fr-FR" sz="1400" dirty="0"/>
                        <a:t>s#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qty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TotalQty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Fraction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5340">
                <a:tc>
                  <a:txBody>
                    <a:bodyPr/>
                    <a:lstStyle/>
                    <a:p>
                      <a:r>
                        <a:rPr lang="fr-FR" sz="1400" dirty="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0,231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45340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0,077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45340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0,077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45340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0,154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45340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0,308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45340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0,154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45340">
                <a:tc>
                  <a:txBody>
                    <a:bodyPr/>
                    <a:lstStyle/>
                    <a:p>
                      <a:r>
                        <a:rPr lang="fr-FR" sz="1400"/>
                        <a:t>s2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45340">
                <a:tc>
                  <a:txBody>
                    <a:bodyPr/>
                    <a:lstStyle/>
                    <a:p>
                      <a:r>
                        <a:rPr lang="fr-FR" sz="1400"/>
                        <a:t>s3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45340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0,364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45340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0,273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45340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0,182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Application aux </a:t>
            </a:r>
            <a:r>
              <a:rPr lang="fr-FR" dirty="0" smtClean="0">
                <a:solidFill>
                  <a:schemeClr val="accent2"/>
                </a:solidFill>
              </a:rPr>
              <a:t>Probabilités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357298"/>
            <a:ext cx="8535322" cy="40879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>
                <a:solidFill>
                  <a:schemeClr val="hlink"/>
                </a:solidFill>
              </a:rPr>
              <a:t>Que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fr-FR" dirty="0" smtClean="0">
                <a:solidFill>
                  <a:schemeClr val="hlink"/>
                </a:solidFill>
              </a:rPr>
              <a:t>ce que l’on calcule ici ? </a:t>
            </a:r>
            <a:endParaRPr lang="fr-FR" sz="2800" dirty="0" smtClean="0">
              <a:solidFill>
                <a:schemeClr val="hlink"/>
              </a:solidFill>
            </a:endParaRPr>
          </a:p>
          <a:p>
            <a:pPr>
              <a:buNone/>
            </a:pPr>
            <a:r>
              <a:rPr lang="en-US" sz="2800" dirty="0" smtClean="0"/>
              <a:t>SELECT (select count(qty)  from SP </a:t>
            </a:r>
          </a:p>
          <a:p>
            <a:pPr>
              <a:buNone/>
            </a:pPr>
            <a:r>
              <a:rPr lang="en-US" sz="2800" dirty="0" smtClean="0"/>
              <a:t>where qty &gt;= [</a:t>
            </a:r>
            <a:r>
              <a:rPr lang="en-US" sz="2800" dirty="0" err="1" smtClean="0"/>
              <a:t>seuil</a:t>
            </a:r>
            <a:r>
              <a:rPr lang="en-US" sz="2800" dirty="0" smtClean="0"/>
              <a:t>  </a:t>
            </a:r>
            <a:r>
              <a:rPr lang="en-US" sz="2800" dirty="0" err="1" smtClean="0"/>
              <a:t>svp</a:t>
            </a:r>
            <a:r>
              <a:rPr lang="en-US" sz="2800" dirty="0" smtClean="0"/>
              <a:t> ?]) / count(*) </a:t>
            </a:r>
            <a:r>
              <a:rPr lang="fr-FR" sz="2800" dirty="0" smtClean="0"/>
              <a:t>as résultat 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 smtClean="0"/>
              <a:t>FROM SP;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Comment  cette requête traite les nuls ?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Comment  la modifier  pour la probabilité conditionnelle 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2"/>
                </a:solidFill>
              </a:rPr>
              <a:t>Noms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d'attributs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142984"/>
            <a:ext cx="8143932" cy="5429288"/>
          </a:xfrm>
          <a:noFill/>
        </p:spPr>
        <p:txBody>
          <a:bodyPr/>
          <a:lstStyle/>
          <a:p>
            <a:pPr>
              <a:spcBef>
                <a:spcPts val="0"/>
              </a:spcBef>
              <a:buClr>
                <a:srgbClr val="FC0128"/>
              </a:buClr>
            </a:pPr>
            <a:r>
              <a:rPr lang="fr-FR" dirty="0" smtClean="0"/>
              <a:t>Peuvent contenir des blancs:</a:t>
            </a:r>
          </a:p>
          <a:p>
            <a:pPr lvl="1">
              <a:spcBef>
                <a:spcPts val="0"/>
              </a:spcBef>
              <a:buClr>
                <a:srgbClr val="FC0128"/>
              </a:buClr>
              <a:buFontTx/>
              <a:buNone/>
            </a:pPr>
            <a:r>
              <a:rPr lang="fr-FR" sz="2400" b="1" dirty="0" smtClean="0">
                <a:solidFill>
                  <a:schemeClr val="hlink"/>
                </a:solidFill>
              </a:rPr>
              <a:t>"Nom de fournisseur"		</a:t>
            </a:r>
            <a:r>
              <a:rPr lang="fr-FR" sz="2400" dirty="0" smtClean="0"/>
              <a:t>(Oracle)</a:t>
            </a:r>
            <a:endParaRPr lang="fr-FR" sz="2400" b="1" dirty="0" smtClean="0">
              <a:solidFill>
                <a:schemeClr val="hlink"/>
              </a:solidFill>
            </a:endParaRPr>
          </a:p>
          <a:p>
            <a:pPr lvl="1">
              <a:spcBef>
                <a:spcPts val="0"/>
              </a:spcBef>
              <a:buClr>
                <a:srgbClr val="FC0128"/>
              </a:buClr>
              <a:buFont typeface="Wingdings" pitchFamily="2" charset="2"/>
              <a:buChar char="M"/>
            </a:pPr>
            <a:r>
              <a:rPr lang="fr-FR" sz="2400" dirty="0" smtClean="0"/>
              <a:t>Dans </a:t>
            </a:r>
            <a:r>
              <a:rPr lang="fr-FR" sz="2400" dirty="0" err="1" smtClean="0"/>
              <a:t>MSAccess</a:t>
            </a:r>
            <a:r>
              <a:rPr lang="fr-FR" sz="2400" dirty="0" smtClean="0"/>
              <a:t>:</a:t>
            </a:r>
          </a:p>
          <a:p>
            <a:pPr lvl="1">
              <a:spcBef>
                <a:spcPts val="0"/>
              </a:spcBef>
              <a:buFontTx/>
              <a:buNone/>
            </a:pPr>
            <a:r>
              <a:rPr lang="fr-FR" sz="2400" b="1" dirty="0" smtClean="0">
                <a:solidFill>
                  <a:schemeClr val="hlink"/>
                </a:solidFill>
              </a:rPr>
              <a:t>		 [Nom de fournisseur]</a:t>
            </a:r>
          </a:p>
          <a:p>
            <a:pPr lvl="1">
              <a:spcBef>
                <a:spcPts val="0"/>
              </a:spcBef>
              <a:buFontTx/>
              <a:buNone/>
            </a:pPr>
            <a:r>
              <a:rPr lang="fr-FR" sz="2400" b="1" dirty="0" smtClean="0">
                <a:solidFill>
                  <a:schemeClr val="hlink"/>
                </a:solidFill>
              </a:rPr>
              <a:t>		‘’Nom de fournisseur ’’ et ‘Nom de fournisseur ’  dans constantes, clause LIKE…</a:t>
            </a:r>
          </a:p>
          <a:p>
            <a:pPr lvl="1">
              <a:spcBef>
                <a:spcPts val="0"/>
              </a:spcBef>
              <a:buClr>
                <a:srgbClr val="FC0128"/>
              </a:buClr>
              <a:buFont typeface="Wingdings" pitchFamily="2" charset="2"/>
              <a:buChar char="M"/>
            </a:pPr>
            <a:r>
              <a:rPr lang="fr-FR" sz="2400" dirty="0" smtClean="0"/>
              <a:t>Dans SQL Server [ ] impliquent</a:t>
            </a:r>
            <a:r>
              <a:rPr lang="fr-FR" sz="2400" i="1" dirty="0" smtClean="0"/>
              <a:t> le respect de la casse</a:t>
            </a:r>
            <a:endParaRPr lang="fr-FR" sz="2400" dirty="0" smtClean="0"/>
          </a:p>
          <a:p>
            <a:pPr>
              <a:spcBef>
                <a:spcPts val="0"/>
              </a:spcBef>
            </a:pPr>
            <a:r>
              <a:rPr lang="fr-FR" dirty="0" smtClean="0"/>
              <a:t>En général interdits:</a:t>
            </a:r>
          </a:p>
          <a:p>
            <a:pPr lvl="1">
              <a:spcBef>
                <a:spcPts val="0"/>
              </a:spcBef>
              <a:buFontTx/>
              <a:buNone/>
            </a:pPr>
            <a:r>
              <a:rPr lang="fr-FR" sz="2400" dirty="0" smtClean="0">
                <a:solidFill>
                  <a:schemeClr val="hlink"/>
                </a:solidFill>
              </a:rPr>
              <a:t>95Bilan		</a:t>
            </a:r>
            <a:r>
              <a:rPr lang="fr-FR" sz="2400" dirty="0" smtClean="0"/>
              <a:t>Commence avec un chiffre</a:t>
            </a:r>
            <a:endParaRPr lang="fr-FR" sz="2400" dirty="0" smtClean="0">
              <a:solidFill>
                <a:schemeClr val="hlink"/>
              </a:solidFill>
            </a:endParaRPr>
          </a:p>
          <a:p>
            <a:pPr lvl="1">
              <a:spcBef>
                <a:spcPts val="0"/>
              </a:spcBef>
              <a:buFontTx/>
              <a:buNone/>
            </a:pPr>
            <a:r>
              <a:rPr lang="fr-FR" sz="2400" dirty="0" smtClean="0">
                <a:solidFill>
                  <a:schemeClr val="hlink"/>
                </a:solidFill>
              </a:rPr>
              <a:t>SELECT, Date…</a:t>
            </a:r>
            <a:r>
              <a:rPr lang="fr-FR" sz="2400" b="1" dirty="0" smtClean="0">
                <a:solidFill>
                  <a:schemeClr val="hlink"/>
                </a:solidFill>
              </a:rPr>
              <a:t>	</a:t>
            </a:r>
            <a:r>
              <a:rPr lang="fr-FR" sz="2400" dirty="0" smtClean="0"/>
              <a:t>Mots réservés</a:t>
            </a:r>
          </a:p>
          <a:p>
            <a:pPr lvl="1">
              <a:spcBef>
                <a:spcPts val="0"/>
              </a:spcBef>
              <a:buNone/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[A.B]   et [A!B]  		</a:t>
            </a:r>
            <a:r>
              <a:rPr lang="fr-FR" sz="2400" dirty="0" err="1" smtClean="0"/>
              <a:t>MsAccess</a:t>
            </a:r>
            <a:r>
              <a:rPr lang="fr-FR" sz="24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Comment faire si besoin ?</a:t>
            </a:r>
            <a:endParaRPr lang="fr-FR" sz="2400" b="1" dirty="0" smtClean="0">
              <a:solidFill>
                <a:schemeClr val="hlink"/>
              </a:solidFill>
            </a:endParaRPr>
          </a:p>
          <a:p>
            <a:pPr lvl="1">
              <a:buFontTx/>
              <a:buNone/>
            </a:pPr>
            <a:endParaRPr lang="fr-FR" sz="24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6838950" cy="75882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Clause FROM imbriquée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7776864" cy="4896544"/>
          </a:xfrm>
        </p:spPr>
        <p:txBody>
          <a:bodyPr/>
          <a:lstStyle/>
          <a:p>
            <a:pPr>
              <a:defRPr/>
            </a:pPr>
            <a:r>
              <a:rPr lang="fr-FR" sz="2800" dirty="0" smtClean="0"/>
              <a:t> Définit une table dans la clause FROM d’une expression de sélection SQL (SQL-Select) </a:t>
            </a:r>
          </a:p>
          <a:p>
            <a:pPr lvl="1">
              <a:defRPr/>
            </a:pPr>
            <a:r>
              <a:rPr lang="fr-FR" dirty="0" smtClean="0"/>
              <a:t>Cette dernière peut-être imbriquée à son tour</a:t>
            </a:r>
          </a:p>
          <a:p>
            <a:pPr>
              <a:buFont typeface="Monotype Sorts" pitchFamily="2" charset="2"/>
              <a:buNone/>
              <a:defRPr/>
            </a:pPr>
            <a:r>
              <a:rPr lang="fr-FR" sz="2800" dirty="0" smtClean="0"/>
              <a:t> 		Select </a:t>
            </a:r>
            <a:r>
              <a:rPr lang="fr-FR" sz="2800" dirty="0" err="1" smtClean="0"/>
              <a:t>attrs</a:t>
            </a:r>
            <a:r>
              <a:rPr lang="fr-FR" sz="2800" dirty="0" smtClean="0"/>
              <a:t>…FROM [</a:t>
            </a:r>
            <a:r>
              <a:rPr lang="fr-FR" sz="2800" dirty="0" err="1" smtClean="0"/>
              <a:t>tbls</a:t>
            </a:r>
            <a:r>
              <a:rPr lang="fr-FR" sz="2800" dirty="0" smtClean="0"/>
              <a:t>], </a:t>
            </a:r>
            <a:br>
              <a:rPr lang="fr-FR" sz="2800" dirty="0" smtClean="0"/>
            </a:br>
            <a:r>
              <a:rPr lang="fr-FR" sz="2800" dirty="0" smtClean="0"/>
              <a:t>		(SQL-Select)  </a:t>
            </a:r>
            <a:br>
              <a:rPr lang="fr-FR" sz="2800" dirty="0" smtClean="0"/>
            </a:br>
            <a:r>
              <a:rPr lang="fr-FR" sz="2800" dirty="0" smtClean="0"/>
              <a:t>		</a:t>
            </a:r>
            <a:r>
              <a:rPr lang="fr-FR" sz="2800" dirty="0" err="1" smtClean="0"/>
              <a:t>Where</a:t>
            </a:r>
            <a:r>
              <a:rPr lang="fr-FR" sz="2800" dirty="0" smtClean="0"/>
              <a:t> …. ;</a:t>
            </a:r>
          </a:p>
          <a:p>
            <a:pPr>
              <a:defRPr/>
            </a:pPr>
            <a:r>
              <a:rPr lang="fr-FR" sz="2800" dirty="0" smtClean="0"/>
              <a:t>Clause non-documentée sous </a:t>
            </a:r>
            <a:r>
              <a:rPr lang="fr-FR" sz="2800" dirty="0" err="1" smtClean="0"/>
              <a:t>MsAccess</a:t>
            </a:r>
            <a:endParaRPr lang="fr-FR" sz="2800" dirty="0" smtClean="0"/>
          </a:p>
          <a:p>
            <a:pPr lvl="1">
              <a:defRPr/>
            </a:pPr>
            <a:r>
              <a:rPr lang="fr-FR" dirty="0" smtClean="0"/>
              <a:t>La traduction SQL-QBE est boguée</a:t>
            </a:r>
          </a:p>
          <a:p>
            <a:pPr lvl="2">
              <a:defRPr/>
            </a:pPr>
            <a:r>
              <a:rPr lang="fr-FR" sz="2800" dirty="0" smtClean="0"/>
              <a:t>À essayer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6838950" cy="75882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Clause FROM imbriquée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86808" cy="4714908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fr-FR" dirty="0" smtClean="0"/>
              <a:t>Possibilités:</a:t>
            </a:r>
          </a:p>
          <a:p>
            <a:pPr lvl="1">
              <a:defRPr/>
            </a:pPr>
            <a:r>
              <a:rPr lang="fr-FR" dirty="0" smtClean="0"/>
              <a:t>Agrégations par-dessus UNION ou UNION ALL</a:t>
            </a:r>
          </a:p>
          <a:p>
            <a:pPr lvl="1">
              <a:defRPr/>
            </a:pPr>
            <a:r>
              <a:rPr lang="fr-FR" dirty="0" smtClean="0"/>
              <a:t>Imbrication des expressions de valeur</a:t>
            </a:r>
          </a:p>
          <a:p>
            <a:pPr lvl="1">
              <a:defRPr/>
            </a:pPr>
            <a:r>
              <a:rPr lang="fr-FR" dirty="0" smtClean="0"/>
              <a:t> Calcul du TOP k global</a:t>
            </a:r>
          </a:p>
          <a:p>
            <a:pPr lvl="1">
              <a:defRPr/>
            </a:pPr>
            <a:r>
              <a:rPr lang="fr-FR" dirty="0" smtClean="0"/>
              <a:t>Calcul de COUNT (DISTINCT)</a:t>
            </a:r>
          </a:p>
          <a:p>
            <a:pPr lvl="2">
              <a:defRPr/>
            </a:pPr>
            <a:r>
              <a:rPr lang="fr-FR" dirty="0" err="1" smtClean="0"/>
              <a:t>MsAccess</a:t>
            </a:r>
            <a:endParaRPr lang="fr-FR" dirty="0" smtClean="0"/>
          </a:p>
          <a:p>
            <a:pPr lvl="1">
              <a:defRPr/>
            </a:pPr>
            <a:r>
              <a:rPr lang="fr-FR" dirty="0" smtClean="0"/>
              <a:t>Récursivité limitée </a:t>
            </a:r>
          </a:p>
          <a:p>
            <a:pPr lvl="1">
              <a:defRPr/>
            </a:pPr>
            <a:r>
              <a:rPr lang="fr-FR" dirty="0" smtClean="0"/>
              <a:t>Pas de tabulation croisée dans FROM</a:t>
            </a:r>
          </a:p>
          <a:p>
            <a:pPr lvl="2">
              <a:defRPr/>
            </a:pPr>
            <a:r>
              <a:rPr lang="fr-FR" sz="2800" dirty="0" smtClean="0"/>
              <a:t>Mais la référence au nom de la requête OK</a:t>
            </a:r>
          </a:p>
          <a:p>
            <a:pPr lvl="2">
              <a:defRPr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6838950" cy="75882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Clause FROM imbriquée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143116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fr-FR" dirty="0" smtClean="0"/>
              <a:t> SELECT </a:t>
            </a:r>
            <a:r>
              <a:rPr lang="fr-FR" dirty="0" err="1" smtClean="0"/>
              <a:t>sum</a:t>
            </a:r>
            <a:r>
              <a:rPr lang="fr-FR" dirty="0" smtClean="0"/>
              <a:t>(</a:t>
            </a:r>
            <a:r>
              <a:rPr lang="fr-FR" dirty="0" err="1" smtClean="0"/>
              <a:t>weight</a:t>
            </a:r>
            <a:r>
              <a:rPr lang="fr-FR" dirty="0" smtClean="0"/>
              <a:t>) AS [poids-total]</a:t>
            </a:r>
          </a:p>
          <a:p>
            <a:pPr>
              <a:buFont typeface="Monotype Sorts" pitchFamily="2" charset="2"/>
              <a:buNone/>
              <a:defRPr/>
            </a:pPr>
            <a:r>
              <a:rPr lang="fr-FR" dirty="0" smtClean="0"/>
              <a:t>FROM </a:t>
            </a:r>
            <a:r>
              <a:rPr lang="fr-FR" b="1" dirty="0" smtClean="0">
                <a:solidFill>
                  <a:srgbClr val="FC0128"/>
                </a:solidFill>
              </a:rPr>
              <a:t>(</a:t>
            </a:r>
            <a:r>
              <a:rPr lang="fr-FR" dirty="0" smtClean="0"/>
              <a:t>SELECT </a:t>
            </a:r>
            <a:r>
              <a:rPr lang="fr-FR" dirty="0" err="1" smtClean="0"/>
              <a:t>weight</a:t>
            </a:r>
            <a:r>
              <a:rPr lang="fr-FR" dirty="0" smtClean="0"/>
              <a:t>, </a:t>
            </a:r>
            <a:r>
              <a:rPr lang="fr-FR" dirty="0" err="1" smtClean="0"/>
              <a:t>p.city</a:t>
            </a:r>
            <a:r>
              <a:rPr lang="fr-FR" dirty="0" smtClean="0"/>
              <a:t> FROM P WHERE City </a:t>
            </a:r>
            <a:r>
              <a:rPr lang="fr-FR" dirty="0" err="1" smtClean="0"/>
              <a:t>like</a:t>
            </a:r>
            <a:r>
              <a:rPr lang="fr-FR" dirty="0" smtClean="0"/>
              <a:t> 'l*'</a:t>
            </a:r>
          </a:p>
          <a:p>
            <a:pPr>
              <a:buFont typeface="Monotype Sorts" pitchFamily="2" charset="2"/>
              <a:buNone/>
              <a:defRPr/>
            </a:pPr>
            <a:r>
              <a:rPr lang="fr-FR" dirty="0" smtClean="0"/>
              <a:t>UNION ALL SELECT </a:t>
            </a:r>
            <a:r>
              <a:rPr lang="fr-FR" dirty="0" err="1" smtClean="0"/>
              <a:t>weight</a:t>
            </a:r>
            <a:r>
              <a:rPr lang="fr-FR" dirty="0" smtClean="0"/>
              <a:t>, </a:t>
            </a:r>
            <a:r>
              <a:rPr lang="fr-FR" dirty="0" err="1" smtClean="0"/>
              <a:t>s.city</a:t>
            </a:r>
            <a:r>
              <a:rPr lang="fr-FR" dirty="0" smtClean="0"/>
              <a:t> FROM p, SP, S WHERE p.[p#]=</a:t>
            </a:r>
            <a:r>
              <a:rPr lang="fr-FR" dirty="0" err="1" smtClean="0"/>
              <a:t>sp</a:t>
            </a:r>
            <a:r>
              <a:rPr lang="fr-FR" dirty="0" smtClean="0"/>
              <a:t>.[p#] and </a:t>
            </a:r>
            <a:r>
              <a:rPr lang="fr-FR" dirty="0" err="1" smtClean="0"/>
              <a:t>sp</a:t>
            </a:r>
            <a:r>
              <a:rPr lang="fr-FR" dirty="0" smtClean="0"/>
              <a:t>.[s#]=s.[s#] and </a:t>
            </a:r>
            <a:r>
              <a:rPr lang="fr-FR" dirty="0" err="1" smtClean="0"/>
              <a:t>s.City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 'p*'</a:t>
            </a:r>
            <a:r>
              <a:rPr lang="fr-FR" b="1" dirty="0" smtClean="0">
                <a:solidFill>
                  <a:srgbClr val="FC0128"/>
                </a:solidFill>
              </a:rPr>
              <a:t>)</a:t>
            </a:r>
            <a:r>
              <a:rPr lang="fr-FR" dirty="0" smtClean="0"/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6838950" cy="75882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Clause FROM imbriquée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412776"/>
            <a:ext cx="8105554" cy="4702264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fr-FR" sz="3000" dirty="0" smtClean="0"/>
              <a:t>select </a:t>
            </a:r>
            <a:r>
              <a:rPr lang="fr-FR" sz="3000" dirty="0" err="1" smtClean="0"/>
              <a:t>avg</a:t>
            </a:r>
            <a:r>
              <a:rPr lang="fr-FR" sz="3000" dirty="0" smtClean="0"/>
              <a:t>(moy1) as [moyenne-des-moyennes]</a:t>
            </a:r>
          </a:p>
          <a:p>
            <a:pPr>
              <a:buFont typeface="Monotype Sorts" pitchFamily="2" charset="2"/>
              <a:buNone/>
              <a:defRPr/>
            </a:pPr>
            <a:r>
              <a:rPr lang="fr-FR" sz="3000" dirty="0" smtClean="0"/>
              <a:t>FROM</a:t>
            </a:r>
          </a:p>
          <a:p>
            <a:pPr>
              <a:buFont typeface="Monotype Sorts" pitchFamily="2" charset="2"/>
              <a:buNone/>
              <a:defRPr/>
            </a:pPr>
            <a:r>
              <a:rPr lang="fr-FR" sz="3000" dirty="0" smtClean="0"/>
              <a:t>(SELECT </a:t>
            </a:r>
            <a:r>
              <a:rPr lang="fr-FR" sz="3000" dirty="0" err="1" smtClean="0"/>
              <a:t>avg</a:t>
            </a:r>
            <a:r>
              <a:rPr lang="fr-FR" sz="3000" dirty="0" smtClean="0"/>
              <a:t>(</a:t>
            </a:r>
            <a:r>
              <a:rPr lang="fr-FR" sz="3000" dirty="0" err="1" smtClean="0"/>
              <a:t>weight</a:t>
            </a:r>
            <a:r>
              <a:rPr lang="fr-FR" sz="3000" dirty="0" smtClean="0"/>
              <a:t>) as moy1 FROM P WHERE City </a:t>
            </a:r>
            <a:r>
              <a:rPr lang="fr-FR" sz="3000" dirty="0" err="1" smtClean="0"/>
              <a:t>like</a:t>
            </a:r>
            <a:r>
              <a:rPr lang="fr-FR" sz="3000" dirty="0" smtClean="0"/>
              <a:t> 'l*'</a:t>
            </a:r>
          </a:p>
          <a:p>
            <a:pPr>
              <a:buFont typeface="Monotype Sorts" pitchFamily="2" charset="2"/>
              <a:buNone/>
              <a:defRPr/>
            </a:pPr>
            <a:r>
              <a:rPr lang="fr-FR" sz="3000" dirty="0" smtClean="0"/>
              <a:t>UNION ALL SELECT </a:t>
            </a:r>
            <a:r>
              <a:rPr lang="fr-FR" sz="3000" dirty="0" err="1" smtClean="0"/>
              <a:t>avg</a:t>
            </a:r>
            <a:r>
              <a:rPr lang="fr-FR" sz="3000" dirty="0" smtClean="0"/>
              <a:t>(</a:t>
            </a:r>
            <a:r>
              <a:rPr lang="fr-FR" sz="3000" dirty="0" err="1" smtClean="0"/>
              <a:t>weight</a:t>
            </a:r>
            <a:r>
              <a:rPr lang="fr-FR" sz="3000" dirty="0" smtClean="0"/>
              <a:t>) as moy1  FROM p, SP, S WHERE p.[p#]=</a:t>
            </a:r>
            <a:r>
              <a:rPr lang="fr-FR" sz="3000" dirty="0" err="1" smtClean="0"/>
              <a:t>sp</a:t>
            </a:r>
            <a:r>
              <a:rPr lang="fr-FR" sz="3000" dirty="0" smtClean="0"/>
              <a:t>.[p#] and </a:t>
            </a:r>
            <a:r>
              <a:rPr lang="fr-FR" sz="3000" dirty="0" err="1" smtClean="0"/>
              <a:t>sp</a:t>
            </a:r>
            <a:r>
              <a:rPr lang="fr-FR" sz="3000" dirty="0" smtClean="0"/>
              <a:t>.[s#]=s.[s#] and </a:t>
            </a:r>
            <a:r>
              <a:rPr lang="fr-FR" sz="3000" dirty="0" err="1" smtClean="0"/>
              <a:t>s.City</a:t>
            </a:r>
            <a:r>
              <a:rPr lang="fr-FR" sz="3000" dirty="0" smtClean="0"/>
              <a:t> </a:t>
            </a:r>
            <a:r>
              <a:rPr lang="fr-FR" sz="3000" dirty="0" err="1" smtClean="0"/>
              <a:t>like</a:t>
            </a:r>
            <a:r>
              <a:rPr lang="fr-FR" sz="3000" dirty="0" smtClean="0"/>
              <a:t>  'p*');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357166"/>
            <a:ext cx="6838950" cy="75882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Clause FROM imbriquée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29684" cy="50405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fr-FR" sz="2800" b="1" dirty="0" smtClean="0"/>
              <a:t>Totaux partiels et Total Général</a:t>
            </a:r>
            <a:endParaRPr lang="fr-FR" sz="2800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en-US" sz="2800" dirty="0" smtClean="0"/>
              <a:t>select ‘Total </a:t>
            </a:r>
            <a:r>
              <a:rPr lang="en-US" sz="2800" dirty="0" err="1" smtClean="0"/>
              <a:t>Général</a:t>
            </a:r>
            <a:r>
              <a:rPr lang="en-US" sz="2800" dirty="0" smtClean="0"/>
              <a:t>' as </a:t>
            </a:r>
            <a:r>
              <a:rPr lang="en-US" sz="2800" dirty="0" err="1"/>
              <a:t>T</a:t>
            </a:r>
            <a:r>
              <a:rPr lang="en-US" sz="2800" dirty="0" err="1" smtClean="0"/>
              <a:t>otal_Id</a:t>
            </a:r>
            <a:r>
              <a:rPr lang="en-US" sz="2800" dirty="0" smtClean="0"/>
              <a:t>, sum(</a:t>
            </a:r>
            <a:r>
              <a:rPr lang="en-US" sz="2800" dirty="0" err="1" smtClean="0"/>
              <a:t>Sqty</a:t>
            </a:r>
            <a:r>
              <a:rPr lang="en-US" sz="2800" dirty="0" smtClean="0"/>
              <a:t>) as </a:t>
            </a:r>
            <a:r>
              <a:rPr lang="en-US" sz="2800" dirty="0" err="1" smtClean="0"/>
              <a:t>TotalQty</a:t>
            </a:r>
            <a:r>
              <a:rPr lang="en-US" sz="2800" dirty="0" smtClean="0"/>
              <a:t> from 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800" dirty="0" smtClean="0"/>
              <a:t>(SELECT SP.[s#] as </a:t>
            </a:r>
            <a:r>
              <a:rPr lang="en-US" sz="2800" dirty="0" err="1" smtClean="0"/>
              <a:t>S_Id</a:t>
            </a:r>
            <a:r>
              <a:rPr lang="en-US" sz="2800" dirty="0" smtClean="0"/>
              <a:t>, Sum(SP.qty) AS </a:t>
            </a:r>
            <a:r>
              <a:rPr lang="en-US" sz="2800" dirty="0" err="1" smtClean="0"/>
              <a:t>Sqty</a:t>
            </a:r>
            <a:endParaRPr lang="en-US" sz="2800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en-US" sz="2800" dirty="0" smtClean="0"/>
              <a:t>FROM SP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800" dirty="0" smtClean="0"/>
              <a:t>GROUP BY SP.[s#])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800" dirty="0" smtClean="0"/>
              <a:t>union all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800" dirty="0" smtClean="0"/>
              <a:t>SELECT SP.[s#] as </a:t>
            </a:r>
            <a:r>
              <a:rPr lang="en-US" sz="2800" dirty="0" err="1" smtClean="0"/>
              <a:t>S_Id</a:t>
            </a:r>
            <a:r>
              <a:rPr lang="en-US" sz="2800" dirty="0" smtClean="0"/>
              <a:t>, Sum(SP.qty) AS </a:t>
            </a:r>
            <a:r>
              <a:rPr lang="en-US" sz="2800" dirty="0" err="1" smtClean="0"/>
              <a:t>Sqty</a:t>
            </a:r>
            <a:endParaRPr lang="en-US" sz="2800" dirty="0" smtClean="0"/>
          </a:p>
          <a:p>
            <a:pPr>
              <a:spcBef>
                <a:spcPts val="0"/>
              </a:spcBef>
              <a:buNone/>
              <a:defRPr/>
            </a:pPr>
            <a:r>
              <a:rPr lang="en-US" sz="2800" dirty="0" smtClean="0"/>
              <a:t>FROM SP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800" dirty="0" smtClean="0"/>
              <a:t>GROUP BY SP.[s#]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2800" dirty="0" smtClean="0"/>
              <a:t>order by 1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/>
              <a:t>On </a:t>
            </a:r>
            <a:r>
              <a:rPr lang="fr-FR" sz="2800" dirty="0" smtClean="0"/>
              <a:t>peut bien </a:t>
            </a:r>
            <a:r>
              <a:rPr lang="en-US" sz="2800" dirty="0" smtClean="0"/>
              <a:t>+ simple. Comment ? </a:t>
            </a:r>
            <a:endParaRPr lang="fr-FR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357166"/>
            <a:ext cx="6838950" cy="75882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Clause FROM imbriquée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357298"/>
            <a:ext cx="8429684" cy="78581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b="1" dirty="0" err="1" smtClean="0"/>
              <a:t>Totaux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partiels</a:t>
            </a:r>
            <a:r>
              <a:rPr lang="en-US" sz="2800" b="1" dirty="0" smtClean="0"/>
              <a:t> et Total </a:t>
            </a:r>
            <a:r>
              <a:rPr lang="en-US" sz="2800" b="1" dirty="0" err="1" smtClean="0"/>
              <a:t>Général</a:t>
            </a:r>
            <a:endParaRPr lang="en-US" sz="2800" b="1" dirty="0" smtClean="0"/>
          </a:p>
          <a:p>
            <a:pPr>
              <a:spcBef>
                <a:spcPts val="0"/>
              </a:spcBef>
              <a:buNone/>
              <a:defRPr/>
            </a:pPr>
            <a:endParaRPr lang="en-US" sz="2400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48418"/>
              </p:ext>
            </p:extLst>
          </p:nvPr>
        </p:nvGraphicFramePr>
        <p:xfrm>
          <a:off x="1928794" y="2143116"/>
          <a:ext cx="3435294" cy="4321260"/>
        </p:xfrm>
        <a:graphic>
          <a:graphicData uri="http://schemas.openxmlformats.org/drawingml/2006/table">
            <a:tbl>
              <a:tblPr/>
              <a:tblGrid>
                <a:gridCol w="1439569"/>
                <a:gridCol w="1995725"/>
              </a:tblGrid>
              <a:tr h="697399">
                <a:tc gridSpan="2">
                  <a:txBody>
                    <a:bodyPr/>
                    <a:lstStyle/>
                    <a:p>
                      <a:r>
                        <a:rPr lang="fr-FR" sz="2800" dirty="0" smtClean="0"/>
                        <a:t>totaux partiels et total général</a:t>
                      </a:r>
                      <a:endParaRPr lang="fr-FR" sz="28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3575">
                <a:tc>
                  <a:txBody>
                    <a:bodyPr/>
                    <a:lstStyle/>
                    <a:p>
                      <a:r>
                        <a:rPr lang="fr-FR" sz="2800" dirty="0" err="1"/>
                        <a:t>T</a:t>
                      </a:r>
                      <a:r>
                        <a:rPr lang="fr-FR" sz="2800" dirty="0" err="1" smtClean="0"/>
                        <a:t>otal_Id</a:t>
                      </a:r>
                      <a:endParaRPr lang="fr-FR" sz="4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err="1"/>
                        <a:t>TotalQty</a:t>
                      </a:r>
                      <a:endParaRPr lang="fr-FR" sz="4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493575">
                <a:tc>
                  <a:txBody>
                    <a:bodyPr/>
                    <a:lstStyle/>
                    <a:p>
                      <a:r>
                        <a:rPr lang="fr-FR" sz="2400" dirty="0"/>
                        <a:t>s1</a:t>
                      </a:r>
                      <a:endParaRPr lang="fr-FR" sz="4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/>
                        <a:t>1300</a:t>
                      </a:r>
                      <a:endParaRPr lang="fr-FR" sz="4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3575">
                <a:tc>
                  <a:txBody>
                    <a:bodyPr/>
                    <a:lstStyle/>
                    <a:p>
                      <a:r>
                        <a:rPr lang="fr-FR" sz="2400" dirty="0"/>
                        <a:t>s2</a:t>
                      </a:r>
                      <a:endParaRPr lang="fr-FR" sz="4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dirty="0"/>
                        <a:t>300</a:t>
                      </a:r>
                      <a:endParaRPr lang="fr-FR" sz="4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3575">
                <a:tc>
                  <a:txBody>
                    <a:bodyPr/>
                    <a:lstStyle/>
                    <a:p>
                      <a:r>
                        <a:rPr lang="fr-FR" sz="2400"/>
                        <a:t>s3</a:t>
                      </a:r>
                      <a:endParaRPr lang="fr-FR" sz="4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dirty="0"/>
                        <a:t>400</a:t>
                      </a:r>
                      <a:endParaRPr lang="fr-FR" sz="4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3575">
                <a:tc>
                  <a:txBody>
                    <a:bodyPr/>
                    <a:lstStyle/>
                    <a:p>
                      <a:r>
                        <a:rPr lang="fr-FR" sz="2400"/>
                        <a:t>s4</a:t>
                      </a:r>
                      <a:endParaRPr lang="fr-FR" sz="4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dirty="0"/>
                        <a:t>400</a:t>
                      </a:r>
                      <a:endParaRPr lang="fr-FR" sz="4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3818">
                <a:tc>
                  <a:txBody>
                    <a:bodyPr/>
                    <a:lstStyle/>
                    <a:p>
                      <a:r>
                        <a:rPr lang="fr-FR" sz="2600" b="1" dirty="0"/>
                        <a:t>T</a:t>
                      </a:r>
                      <a:r>
                        <a:rPr lang="fr-FR" sz="2600" b="1" dirty="0" smtClean="0"/>
                        <a:t>otal </a:t>
                      </a:r>
                      <a:r>
                        <a:rPr lang="fr-FR" sz="2600" b="1" dirty="0"/>
                        <a:t>Général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b="1" dirty="0"/>
                        <a:t>2400</a:t>
                      </a:r>
                      <a:endParaRPr lang="fr-FR" sz="40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/>
                </a:solidFill>
              </a:rPr>
              <a:t>Valeurs nulles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7350"/>
            <a:ext cx="8763000" cy="4114800"/>
          </a:xfrm>
          <a:noFill/>
        </p:spPr>
        <p:txBody>
          <a:bodyPr/>
          <a:lstStyle/>
          <a:p>
            <a:r>
              <a:rPr lang="fr-FR" sz="3600" dirty="0" smtClean="0"/>
              <a:t>Si le SGBD évalue x = y et trouve </a:t>
            </a:r>
            <a:r>
              <a:rPr lang="fr-FR" sz="3600" dirty="0" err="1" smtClean="0"/>
              <a:t>x,y</a:t>
            </a:r>
            <a:r>
              <a:rPr lang="fr-FR" sz="3600" dirty="0" smtClean="0"/>
              <a:t> nuls, alors l'expression est vraie ou fausse ? </a:t>
            </a:r>
          </a:p>
          <a:p>
            <a:r>
              <a:rPr lang="fr-FR" sz="3600" dirty="0" smtClean="0"/>
              <a:t>En d'autres termes:</a:t>
            </a:r>
          </a:p>
          <a:p>
            <a:pPr lvl="1"/>
            <a:r>
              <a:rPr lang="fr-FR" sz="3600" dirty="0" smtClean="0"/>
              <a:t> Est-ce que deux nuls peuvent être égaux ? </a:t>
            </a:r>
          </a:p>
          <a:p>
            <a:endParaRPr lang="en-US" sz="1800" b="1" dirty="0" smtClean="0">
              <a:solidFill>
                <a:schemeClr val="accent1"/>
              </a:solidFill>
            </a:endParaRPr>
          </a:p>
          <a:p>
            <a:pPr lvl="1"/>
            <a:endParaRPr lang="en-US" sz="1800" b="1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2"/>
                </a:solidFill>
              </a:rPr>
              <a:t>Valeurs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nulles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8763000" cy="5616624"/>
          </a:xfrm>
          <a:noFill/>
        </p:spPr>
        <p:txBody>
          <a:bodyPr/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DB2</a:t>
            </a:r>
            <a:r>
              <a:rPr lang="en-US" sz="2800" b="1" dirty="0" smtClean="0">
                <a:solidFill>
                  <a:schemeClr val="accent2"/>
                </a:solidFill>
              </a:rPr>
              <a:t>: </a:t>
            </a:r>
          </a:p>
          <a:p>
            <a:pPr lvl="1"/>
            <a:r>
              <a:rPr lang="en-US" b="1" dirty="0" err="1" smtClean="0"/>
              <a:t>Oui</a:t>
            </a:r>
            <a:r>
              <a:rPr lang="en-US" b="1" dirty="0" smtClean="0"/>
              <a:t> : UNIQUE, DISTINCT, ORDER BY, GROUP BY</a:t>
            </a:r>
          </a:p>
          <a:p>
            <a:pPr lvl="1">
              <a:spcBef>
                <a:spcPts val="1200"/>
              </a:spcBef>
            </a:pPr>
            <a:r>
              <a:rPr lang="en-US" b="1" dirty="0" smtClean="0"/>
              <a:t>Non : WHERE, HAVING, GROUP BY</a:t>
            </a:r>
            <a:endParaRPr lang="en-US" sz="3200" dirty="0" smtClean="0"/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Standard: </a:t>
            </a:r>
          </a:p>
          <a:p>
            <a:pPr lvl="1"/>
            <a:r>
              <a:rPr lang="en-US" b="1" dirty="0" err="1" smtClean="0"/>
              <a:t>Oui</a:t>
            </a:r>
            <a:r>
              <a:rPr lang="en-US" b="1" dirty="0" smtClean="0"/>
              <a:t>:  DISTINCT, ORDER BY, GROUP BY</a:t>
            </a:r>
            <a:endParaRPr lang="en-US" sz="2400" b="1" dirty="0" smtClean="0"/>
          </a:p>
          <a:p>
            <a:pPr lvl="1"/>
            <a:r>
              <a:rPr lang="en-US" b="1" dirty="0" smtClean="0"/>
              <a:t>Non: WHERE HAVING GROUP BY</a:t>
            </a:r>
          </a:p>
          <a:p>
            <a:pPr lvl="1"/>
            <a:r>
              <a:rPr lang="en-US" b="1" dirty="0" smtClean="0"/>
              <a:t>Undefined : UNIQUE</a:t>
            </a:r>
          </a:p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MsAccess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lvl="1"/>
            <a:r>
              <a:rPr lang="en-US" sz="2400" b="1" dirty="0" err="1" smtClean="0"/>
              <a:t>Oui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/>
              <a:t>DISTINCT</a:t>
            </a:r>
          </a:p>
          <a:p>
            <a:pPr lvl="1">
              <a:buFontTx/>
              <a:buChar char="?"/>
            </a:pP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Autres</a:t>
            </a:r>
            <a:r>
              <a:rPr lang="en-US" b="1" dirty="0" smtClean="0">
                <a:solidFill>
                  <a:schemeClr val="accent1"/>
                </a:solidFill>
              </a:rPr>
              <a:t> clauses</a:t>
            </a:r>
          </a:p>
          <a:p>
            <a:pPr lvl="1"/>
            <a:endParaRPr lang="en-US" sz="1800" b="1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 rot="360000">
            <a:off x="5410200" y="381000"/>
            <a:ext cx="3351213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accent2"/>
                </a:solidFill>
              </a:rPr>
              <a:t>Valeurs nulles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229600" cy="4753322"/>
          </a:xfrm>
          <a:noFill/>
        </p:spPr>
        <p:txBody>
          <a:bodyPr/>
          <a:lstStyle/>
          <a:p>
            <a:r>
              <a:rPr lang="fr-FR" dirty="0" smtClean="0"/>
              <a:t>Si x est </a:t>
            </a:r>
            <a:r>
              <a:rPr lang="fr-FR" dirty="0" smtClean="0">
                <a:solidFill>
                  <a:schemeClr val="accent2"/>
                </a:solidFill>
              </a:rPr>
              <a:t>nul</a:t>
            </a:r>
            <a:r>
              <a:rPr lang="fr-FR" dirty="0" smtClean="0"/>
              <a:t>  et y n’est pas, alors:</a:t>
            </a:r>
          </a:p>
          <a:p>
            <a:pPr lvl="1">
              <a:buFontTx/>
              <a:buNone/>
            </a:pPr>
            <a:r>
              <a:rPr lang="fr-FR" sz="3200" dirty="0" smtClean="0"/>
              <a:t> (1) x &gt; y  ou (2) x = y ou (3) x &lt; y ?</a:t>
            </a:r>
          </a:p>
          <a:p>
            <a:pPr lvl="1"/>
            <a:r>
              <a:rPr lang="fr-FR" sz="3200" dirty="0" smtClean="0"/>
              <a:t>ex. pour évaluer </a:t>
            </a:r>
            <a:r>
              <a:rPr lang="fr-FR" sz="3200" b="1" dirty="0" smtClean="0"/>
              <a:t>ORDER BY </a:t>
            </a:r>
            <a:r>
              <a:rPr lang="fr-FR" sz="3200" dirty="0" smtClean="0"/>
              <a:t>ou TOP k</a:t>
            </a:r>
            <a:endParaRPr lang="fr-FR" dirty="0" smtClean="0"/>
          </a:p>
          <a:p>
            <a:r>
              <a:rPr lang="fr-FR" dirty="0" smtClean="0"/>
              <a:t>DB2 : oui pour (1)</a:t>
            </a:r>
          </a:p>
          <a:p>
            <a:pPr>
              <a:buFontTx/>
              <a:buChar char="?"/>
            </a:pPr>
            <a:r>
              <a:rPr lang="fr-FR" b="1" dirty="0" err="1" smtClean="0">
                <a:solidFill>
                  <a:schemeClr val="accent1"/>
                </a:solidFill>
              </a:rPr>
              <a:t>MsAccess</a:t>
            </a:r>
            <a:r>
              <a:rPr lang="fr-FR" b="1" dirty="0" smtClean="0">
                <a:solidFill>
                  <a:schemeClr val="accent1"/>
                </a:solidFill>
              </a:rPr>
              <a:t> </a:t>
            </a:r>
            <a:endParaRPr lang="fr-FR" sz="4400" dirty="0" smtClean="0">
              <a:latin typeface="AHD Symbol" pitchFamily="18" charset="0"/>
            </a:endParaRPr>
          </a:p>
          <a:p>
            <a:r>
              <a:rPr lang="fr-FR" dirty="0" smtClean="0"/>
              <a:t>Standard: soit (1) soit (3), </a:t>
            </a:r>
            <a:r>
              <a:rPr lang="fr-FR" i="1" dirty="0" smtClean="0"/>
              <a:t>selon implémentation</a:t>
            </a:r>
            <a:endParaRPr lang="fr-FR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 rot="360000">
            <a:off x="5410200" y="381000"/>
            <a:ext cx="3351213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sz="4000" smtClean="0">
                <a:solidFill>
                  <a:schemeClr val="accent2"/>
                </a:solidFill>
              </a:rPr>
              <a:t>Valeurs nulles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23950"/>
            <a:ext cx="8229600" cy="5041354"/>
          </a:xfrm>
          <a:noFill/>
        </p:spPr>
        <p:txBody>
          <a:bodyPr/>
          <a:lstStyle/>
          <a:p>
            <a:r>
              <a:rPr lang="fr-FR" dirty="0" smtClean="0"/>
              <a:t>Est-il vrai que:</a:t>
            </a:r>
          </a:p>
          <a:p>
            <a:pPr lvl="1">
              <a:buFontTx/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SELECT</a:t>
            </a:r>
            <a:r>
              <a:rPr lang="en-US" b="1" dirty="0" smtClean="0">
                <a:solidFill>
                  <a:schemeClr val="hlink"/>
                </a:solidFill>
              </a:rPr>
              <a:t> * FROM S WHERE CITY ='Paris'</a:t>
            </a:r>
          </a:p>
          <a:p>
            <a:pPr lvl="1">
              <a:buFontTx/>
              <a:buNone/>
            </a:pPr>
            <a:r>
              <a:rPr lang="en-US" b="1" dirty="0" smtClean="0">
                <a:solidFill>
                  <a:schemeClr val="hlink"/>
                </a:solidFill>
              </a:rPr>
              <a:t>UNION</a:t>
            </a:r>
          </a:p>
          <a:p>
            <a:pPr lvl="1">
              <a:buFontTx/>
              <a:buNone/>
            </a:pPr>
            <a:r>
              <a:rPr lang="en-US" b="1" dirty="0" smtClean="0">
                <a:solidFill>
                  <a:schemeClr val="hlink"/>
                </a:solidFill>
              </a:rPr>
              <a:t>SELECT * FROM S WHERE NOT CITY = 'Paris' ;</a:t>
            </a:r>
          </a:p>
          <a:p>
            <a:pPr>
              <a:buFont typeface="Monotype Sorts" pitchFamily="2" charset="2"/>
              <a:buNone/>
            </a:pPr>
            <a:r>
              <a:rPr lang="fr-FR" dirty="0" smtClean="0"/>
              <a:t>est toujours égal à</a:t>
            </a:r>
            <a:endParaRPr lang="fr-FR" dirty="0" smtClean="0">
              <a:solidFill>
                <a:schemeClr val="bg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chemeClr val="hlink"/>
                </a:solidFill>
              </a:rPr>
              <a:t>SELECT * FROM S ;</a:t>
            </a:r>
          </a:p>
          <a:p>
            <a:pPr>
              <a:buNone/>
            </a:pPr>
            <a:r>
              <a:rPr lang="fr-FR" dirty="0" smtClean="0">
                <a:solidFill>
                  <a:schemeClr val="accent2"/>
                </a:solidFill>
              </a:rPr>
              <a:t>« 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Pourquoi faire simple si on peut faire compliqué" 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2910" y="1714488"/>
            <a:ext cx="8067311" cy="4786346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On peut insérer de </a:t>
            </a:r>
            <a:r>
              <a:rPr lang="fr-FR" dirty="0" err="1" smtClean="0"/>
              <a:t>tuples</a:t>
            </a:r>
            <a:r>
              <a:rPr lang="fr-FR" dirty="0" smtClean="0"/>
              <a:t> dans une vue </a:t>
            </a:r>
            <a:r>
              <a:rPr lang="fr-FR" i="1" dirty="0" err="1" smtClean="0"/>
              <a:t>MsAccess</a:t>
            </a:r>
            <a:endParaRPr lang="fr-FR" dirty="0" smtClean="0"/>
          </a:p>
          <a:p>
            <a:pPr lvl="1">
              <a:defRPr/>
            </a:pPr>
            <a:r>
              <a:rPr lang="fr-FR" dirty="0" smtClean="0"/>
              <a:t>Toute vue incluant la clé primaire</a:t>
            </a:r>
          </a:p>
          <a:p>
            <a:pPr lvl="1">
              <a:defRPr/>
            </a:pPr>
            <a:r>
              <a:rPr lang="fr-FR" dirty="0" smtClean="0"/>
              <a:t>Notamment  comme attribut de jointure</a:t>
            </a:r>
          </a:p>
          <a:p>
            <a:pPr lvl="2">
              <a:defRPr/>
            </a:pPr>
            <a:r>
              <a:rPr lang="fr-FR" dirty="0" smtClean="0"/>
              <a:t>Y compris externe</a:t>
            </a:r>
          </a:p>
          <a:p>
            <a:pPr lvl="3">
              <a:defRPr/>
            </a:pPr>
            <a:r>
              <a:rPr lang="fr-FR" dirty="0" smtClean="0"/>
              <a:t>Lien classe – sous-classe</a:t>
            </a:r>
          </a:p>
          <a:p>
            <a:pPr lvl="1">
              <a:defRPr/>
            </a:pPr>
            <a:r>
              <a:rPr lang="fr-FR" dirty="0" smtClean="0"/>
              <a:t>Le résultat peut être l’insertion simultanée dans plusieurs tables sources de la vue</a:t>
            </a:r>
          </a:p>
          <a:p>
            <a:pPr lvl="1">
              <a:defRPr/>
            </a:pPr>
            <a:r>
              <a:rPr lang="fr-FR" i="1" dirty="0" smtClean="0"/>
              <a:t>Le </a:t>
            </a:r>
            <a:r>
              <a:rPr lang="fr-FR" i="1" dirty="0" err="1" smtClean="0"/>
              <a:t>tuple</a:t>
            </a:r>
            <a:r>
              <a:rPr lang="fr-FR" i="1" dirty="0" smtClean="0"/>
              <a:t> inséré en QBE peut aussi disparaître à l’ouverture suivante de la vue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28596" y="642918"/>
            <a:ext cx="8097624" cy="837398"/>
          </a:xfrm>
          <a:prstGeom prst="rect">
            <a:avLst/>
          </a:prstGeom>
          <a:solidFill>
            <a:schemeClr val="bg2"/>
          </a:solidFill>
          <a:ln w="12699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Insertion dans une Vue </a:t>
            </a:r>
            <a:r>
              <a:rPr kumimoji="0" lang="fr-FR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MsAccess</a:t>
            </a:r>
            <a:endParaRPr kumimoji="0" lang="fr-FR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 rot="360000">
            <a:off x="5742228" y="172019"/>
            <a:ext cx="3351213" cy="1143000"/>
          </a:xfrm>
          <a:solidFill>
            <a:schemeClr val="bg2"/>
          </a:solidFill>
          <a:effectLst>
            <a:outerShdw sy="-50000" kx="2453608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err="1" smtClean="0">
                <a:solidFill>
                  <a:schemeClr val="accent2"/>
                </a:solidFill>
              </a:rPr>
              <a:t>Valeurs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</a:rPr>
              <a:t>nulles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chemeClr val="hlink"/>
                </a:solidFill>
              </a:rPr>
              <a:t>SELECT P_1.*</a:t>
            </a:r>
            <a:br>
              <a:rPr lang="fr-FR" sz="2000" b="1" dirty="0" smtClean="0">
                <a:solidFill>
                  <a:schemeClr val="hlink"/>
                </a:solidFill>
              </a:rPr>
            </a:br>
            <a:r>
              <a:rPr lang="fr-FR" sz="2000" b="1" dirty="0" smtClean="0">
                <a:solidFill>
                  <a:schemeClr val="hlink"/>
                </a:solidFill>
              </a:rPr>
              <a:t>FROM P AS P_1</a:t>
            </a:r>
            <a:br>
              <a:rPr lang="fr-FR" sz="2000" b="1" dirty="0" smtClean="0">
                <a:solidFill>
                  <a:schemeClr val="hlink"/>
                </a:solidFill>
              </a:rPr>
            </a:br>
            <a:r>
              <a:rPr lang="fr-FR" sz="2000" b="1" dirty="0" smtClean="0">
                <a:solidFill>
                  <a:schemeClr val="hlink"/>
                </a:solidFill>
              </a:rPr>
              <a:t>WHERE p_1.</a:t>
            </a:r>
            <a:r>
              <a:rPr lang="fr-FR" sz="2000" b="1" dirty="0" err="1" smtClean="0">
                <a:solidFill>
                  <a:schemeClr val="hlink"/>
                </a:solidFill>
              </a:rPr>
              <a:t>weight</a:t>
            </a:r>
            <a:r>
              <a:rPr lang="fr-FR" sz="2000" b="1" dirty="0" smtClean="0">
                <a:solidFill>
                  <a:schemeClr val="hlink"/>
                </a:solidFill>
              </a:rPr>
              <a:t> &gt; all (select (</a:t>
            </a:r>
            <a:r>
              <a:rPr lang="fr-FR" sz="2000" b="1" dirty="0" err="1" smtClean="0">
                <a:solidFill>
                  <a:schemeClr val="hlink"/>
                </a:solidFill>
              </a:rPr>
              <a:t>py.weight</a:t>
            </a:r>
            <a:r>
              <a:rPr lang="fr-FR" sz="2000" b="1" dirty="0" smtClean="0">
                <a:solidFill>
                  <a:schemeClr val="hlink"/>
                </a:solidFill>
              </a:rPr>
              <a:t>) </a:t>
            </a:r>
            <a:r>
              <a:rPr lang="fr-FR" sz="2000" b="1" dirty="0" err="1" smtClean="0">
                <a:solidFill>
                  <a:schemeClr val="hlink"/>
                </a:solidFill>
              </a:rPr>
              <a:t>from</a:t>
            </a:r>
            <a:r>
              <a:rPr lang="fr-FR" sz="2000" b="1" dirty="0" smtClean="0">
                <a:solidFill>
                  <a:schemeClr val="hlink"/>
                </a:solidFill>
              </a:rPr>
              <a:t> P as </a:t>
            </a:r>
            <a:r>
              <a:rPr lang="fr-FR" sz="2000" b="1" dirty="0" err="1" smtClean="0">
                <a:solidFill>
                  <a:schemeClr val="hlink"/>
                </a:solidFill>
              </a:rPr>
              <a:t>py</a:t>
            </a:r>
            <a:r>
              <a:rPr lang="fr-FR" sz="2000" b="1" dirty="0" smtClean="0">
                <a:solidFill>
                  <a:schemeClr val="hlink"/>
                </a:solidFill>
              </a:rPr>
              <a:t> </a:t>
            </a:r>
            <a:r>
              <a:rPr lang="fr-FR" sz="2000" b="1" dirty="0" err="1" smtClean="0">
                <a:solidFill>
                  <a:schemeClr val="hlink"/>
                </a:solidFill>
              </a:rPr>
              <a:t>where</a:t>
            </a:r>
            <a:r>
              <a:rPr lang="fr-FR" sz="2000" b="1" dirty="0" smtClean="0">
                <a:solidFill>
                  <a:schemeClr val="hlink"/>
                </a:solidFill>
              </a:rPr>
              <a:t> </a:t>
            </a:r>
            <a:r>
              <a:rPr lang="fr-FR" sz="2000" b="1" dirty="0" err="1" smtClean="0">
                <a:solidFill>
                  <a:schemeClr val="hlink"/>
                </a:solidFill>
              </a:rPr>
              <a:t>py.color</a:t>
            </a:r>
            <a:r>
              <a:rPr lang="fr-FR" sz="2000" b="1" dirty="0" smtClean="0">
                <a:solidFill>
                  <a:schemeClr val="hlink"/>
                </a:solidFill>
              </a:rPr>
              <a:t> = '</a:t>
            </a:r>
            <a:r>
              <a:rPr lang="fr-FR" sz="2000" b="1" dirty="0" err="1" smtClean="0">
                <a:solidFill>
                  <a:schemeClr val="hlink"/>
                </a:solidFill>
              </a:rPr>
              <a:t>blue</a:t>
            </a:r>
            <a:r>
              <a:rPr lang="fr-FR" sz="2000" b="1" dirty="0" smtClean="0">
                <a:solidFill>
                  <a:schemeClr val="hlink"/>
                </a:solidFill>
              </a:rPr>
              <a:t>');</a:t>
            </a:r>
            <a:br>
              <a:rPr lang="fr-FR" sz="2000" b="1" dirty="0" smtClean="0">
                <a:solidFill>
                  <a:schemeClr val="hlink"/>
                </a:solidFill>
              </a:rPr>
            </a:br>
            <a:endParaRPr lang="fr-FR" sz="2000" b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chemeClr val="hlink"/>
                </a:solidFill>
              </a:rPr>
              <a:t>SELECT P_1.*</a:t>
            </a:r>
            <a:br>
              <a:rPr lang="fr-FR" sz="2000" b="1" dirty="0" smtClean="0">
                <a:solidFill>
                  <a:schemeClr val="hlink"/>
                </a:solidFill>
              </a:rPr>
            </a:br>
            <a:r>
              <a:rPr lang="fr-FR" sz="2000" b="1" dirty="0" smtClean="0">
                <a:solidFill>
                  <a:schemeClr val="hlink"/>
                </a:solidFill>
              </a:rPr>
              <a:t>FROM p AS P_1</a:t>
            </a:r>
            <a:br>
              <a:rPr lang="fr-FR" sz="2000" b="1" dirty="0" smtClean="0">
                <a:solidFill>
                  <a:schemeClr val="hlink"/>
                </a:solidFill>
              </a:rPr>
            </a:br>
            <a:r>
              <a:rPr lang="fr-FR" sz="2000" b="1" dirty="0" smtClean="0">
                <a:solidFill>
                  <a:schemeClr val="hlink"/>
                </a:solidFill>
              </a:rPr>
              <a:t>WHERE not </a:t>
            </a:r>
            <a:r>
              <a:rPr lang="fr-FR" sz="2000" b="1" dirty="0" err="1" smtClean="0">
                <a:solidFill>
                  <a:schemeClr val="hlink"/>
                </a:solidFill>
              </a:rPr>
              <a:t>exists</a:t>
            </a:r>
            <a:r>
              <a:rPr lang="fr-FR" sz="2000" b="1" dirty="0" smtClean="0">
                <a:solidFill>
                  <a:schemeClr val="hlink"/>
                </a:solidFill>
              </a:rPr>
              <a:t> (select * </a:t>
            </a:r>
            <a:r>
              <a:rPr lang="fr-FR" sz="2000" b="1" dirty="0" err="1" smtClean="0">
                <a:solidFill>
                  <a:schemeClr val="hlink"/>
                </a:solidFill>
              </a:rPr>
              <a:t>from</a:t>
            </a:r>
            <a:r>
              <a:rPr lang="fr-FR" sz="2000" b="1" dirty="0" smtClean="0">
                <a:solidFill>
                  <a:schemeClr val="hlink"/>
                </a:solidFill>
              </a:rPr>
              <a:t> P as </a:t>
            </a:r>
            <a:r>
              <a:rPr lang="fr-FR" sz="2000" b="1" dirty="0" err="1" smtClean="0">
                <a:solidFill>
                  <a:schemeClr val="hlink"/>
                </a:solidFill>
              </a:rPr>
              <a:t>py</a:t>
            </a:r>
            <a:r>
              <a:rPr lang="fr-FR" sz="2000" b="1" dirty="0" smtClean="0">
                <a:solidFill>
                  <a:schemeClr val="hlink"/>
                </a:solidFill>
              </a:rPr>
              <a:t> </a:t>
            </a:r>
            <a:r>
              <a:rPr lang="fr-FR" sz="2000" b="1" dirty="0" err="1" smtClean="0">
                <a:solidFill>
                  <a:schemeClr val="hlink"/>
                </a:solidFill>
              </a:rPr>
              <a:t>where</a:t>
            </a:r>
            <a:r>
              <a:rPr lang="fr-FR" sz="2000" b="1" dirty="0" smtClean="0">
                <a:solidFill>
                  <a:schemeClr val="hlink"/>
                </a:solidFill>
              </a:rPr>
              <a:t> </a:t>
            </a:r>
            <a:r>
              <a:rPr lang="fr-FR" sz="2000" b="1" dirty="0" err="1" smtClean="0">
                <a:solidFill>
                  <a:schemeClr val="hlink"/>
                </a:solidFill>
              </a:rPr>
              <a:t>py.color</a:t>
            </a:r>
            <a:r>
              <a:rPr lang="fr-FR" sz="2000" b="1" dirty="0" smtClean="0">
                <a:solidFill>
                  <a:schemeClr val="hlink"/>
                </a:solidFill>
              </a:rPr>
              <a:t> = '</a:t>
            </a:r>
            <a:r>
              <a:rPr lang="fr-FR" sz="2000" b="1" dirty="0" err="1" smtClean="0">
                <a:solidFill>
                  <a:schemeClr val="hlink"/>
                </a:solidFill>
              </a:rPr>
              <a:t>blue</a:t>
            </a:r>
            <a:r>
              <a:rPr lang="fr-FR" sz="2000" b="1" dirty="0" smtClean="0">
                <a:solidFill>
                  <a:schemeClr val="hlink"/>
                </a:solidFill>
              </a:rPr>
              <a:t>' and </a:t>
            </a:r>
            <a:r>
              <a:rPr lang="fr-FR" sz="2000" b="1" dirty="0" err="1" smtClean="0">
                <a:solidFill>
                  <a:schemeClr val="hlink"/>
                </a:solidFill>
              </a:rPr>
              <a:t>py.weight</a:t>
            </a:r>
            <a:r>
              <a:rPr lang="fr-FR" sz="2000" b="1" dirty="0" smtClean="0">
                <a:solidFill>
                  <a:schemeClr val="hlink"/>
                </a:solidFill>
              </a:rPr>
              <a:t> &gt;= p_1.</a:t>
            </a:r>
            <a:r>
              <a:rPr lang="fr-FR" sz="2000" b="1" dirty="0" err="1" smtClean="0">
                <a:solidFill>
                  <a:schemeClr val="hlink"/>
                </a:solidFill>
              </a:rPr>
              <a:t>weight</a:t>
            </a:r>
            <a:r>
              <a:rPr lang="fr-FR" sz="2000" b="1" dirty="0" smtClean="0">
                <a:solidFill>
                  <a:schemeClr val="hlink"/>
                </a:solidFill>
              </a:rPr>
              <a:t> );</a:t>
            </a:r>
            <a:endParaRPr lang="fr-FR" dirty="0" smtClean="0"/>
          </a:p>
          <a:p>
            <a:pPr>
              <a:lnSpc>
                <a:spcPct val="90000"/>
              </a:lnSpc>
            </a:pPr>
            <a:endParaRPr lang="fr-FR" sz="2000" b="1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SzTx/>
              <a:buFontTx/>
              <a:buChar char="?"/>
            </a:pP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Ces requêtes, sont-elles équivalentes ?</a:t>
            </a:r>
          </a:p>
          <a:p>
            <a:pPr lvl="1">
              <a:lnSpc>
                <a:spcPct val="90000"/>
              </a:lnSpc>
              <a:buSzTx/>
              <a:buFontTx/>
              <a:buChar char="?"/>
            </a:pPr>
            <a:r>
              <a:rPr lang="fr-FR" sz="2400" dirty="0" smtClean="0">
                <a:solidFill>
                  <a:schemeClr val="hlink"/>
                </a:solidFill>
              </a:rPr>
              <a:t>Test </a:t>
            </a:r>
            <a:r>
              <a:rPr lang="fr-FR" sz="2400" b="1" dirty="0" err="1" smtClean="0">
                <a:solidFill>
                  <a:schemeClr val="hlink"/>
                </a:solidFill>
              </a:rPr>
              <a:t>color</a:t>
            </a:r>
            <a:r>
              <a:rPr lang="fr-FR" sz="2400" dirty="0" smtClean="0">
                <a:solidFill>
                  <a:schemeClr val="hlink"/>
                </a:solidFill>
              </a:rPr>
              <a:t> et </a:t>
            </a:r>
            <a:r>
              <a:rPr lang="fr-FR" sz="2400" b="1" dirty="0" err="1" smtClean="0">
                <a:solidFill>
                  <a:schemeClr val="hlink"/>
                </a:solidFill>
              </a:rPr>
              <a:t>weight</a:t>
            </a:r>
            <a:r>
              <a:rPr lang="fr-FR" sz="2400" dirty="0" smtClean="0">
                <a:solidFill>
                  <a:schemeClr val="hlink"/>
                </a:solidFill>
              </a:rPr>
              <a:t> nuls</a:t>
            </a:r>
          </a:p>
          <a:p>
            <a:pPr lvl="1">
              <a:lnSpc>
                <a:spcPct val="90000"/>
              </a:lnSpc>
              <a:buSzTx/>
              <a:buFontTx/>
              <a:buChar char="?"/>
            </a:pPr>
            <a:r>
              <a:rPr lang="fr-FR" sz="2400" dirty="0" smtClean="0">
                <a:solidFill>
                  <a:schemeClr val="hlink"/>
                </a:solidFill>
              </a:rPr>
              <a:t>Remplace </a:t>
            </a:r>
            <a:r>
              <a:rPr lang="fr-FR" sz="2400" b="1" dirty="0" smtClean="0">
                <a:solidFill>
                  <a:schemeClr val="hlink"/>
                </a:solidFill>
              </a:rPr>
              <a:t>all</a:t>
            </a:r>
            <a:r>
              <a:rPr lang="fr-FR" sz="2400" dirty="0" smtClean="0">
                <a:solidFill>
                  <a:schemeClr val="hlink"/>
                </a:solidFill>
              </a:rPr>
              <a:t> par </a:t>
            </a:r>
            <a:r>
              <a:rPr lang="fr-FR" sz="2400" b="1" dirty="0" err="1" smtClean="0">
                <a:solidFill>
                  <a:schemeClr val="hlink"/>
                </a:solidFill>
              </a:rPr>
              <a:t>any</a:t>
            </a:r>
            <a:r>
              <a:rPr lang="en-US" sz="2400" dirty="0" smtClean="0">
                <a:solidFill>
                  <a:schemeClr val="hlink"/>
                </a:solidFill>
              </a:rPr>
              <a:t> et </a:t>
            </a:r>
            <a:r>
              <a:rPr lang="fr-FR" sz="2400" dirty="0" smtClean="0">
                <a:solidFill>
                  <a:schemeClr val="hlink"/>
                </a:solidFill>
              </a:rPr>
              <a:t>vois le résultat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 rot="854153">
            <a:off x="3810000" y="914400"/>
            <a:ext cx="4953000" cy="1143000"/>
          </a:xfrm>
          <a:solidFill>
            <a:schemeClr val="bg2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4000" smtClean="0">
                <a:solidFill>
                  <a:schemeClr val="accent2"/>
                </a:solidFill>
              </a:rPr>
              <a:t>Valeurs nulles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48880"/>
            <a:ext cx="8229600" cy="3657600"/>
          </a:xfrm>
          <a:noFill/>
        </p:spPr>
        <p:txBody>
          <a:bodyPr/>
          <a:lstStyle/>
          <a:p>
            <a:r>
              <a:rPr lang="fr-FR" sz="3600" b="1" dirty="0" smtClean="0">
                <a:solidFill>
                  <a:schemeClr val="hlink"/>
                </a:solidFill>
              </a:rPr>
              <a:t>Fonctions scalaires</a:t>
            </a:r>
            <a:endParaRPr lang="fr-FR" sz="2800" b="1" dirty="0" smtClean="0">
              <a:solidFill>
                <a:schemeClr val="hlink"/>
              </a:solidFill>
            </a:endParaRPr>
          </a:p>
          <a:p>
            <a:pPr lvl="1"/>
            <a:r>
              <a:rPr lang="fr-FR" sz="3200" b="1" dirty="0" smtClean="0">
                <a:solidFill>
                  <a:schemeClr val="hlink"/>
                </a:solidFill>
              </a:rPr>
              <a:t>peuvent s’appliquer aux nuls </a:t>
            </a:r>
          </a:p>
          <a:p>
            <a:pPr lvl="1"/>
            <a:r>
              <a:rPr lang="fr-FR" sz="3200" b="1" dirty="0" smtClean="0">
                <a:solidFill>
                  <a:schemeClr val="hlink"/>
                </a:solidFill>
              </a:rPr>
              <a:t>ABS, INT, LCASE... (nul) = nul</a:t>
            </a:r>
          </a:p>
          <a:p>
            <a:pPr lvl="1"/>
            <a:r>
              <a:rPr lang="fr-FR" sz="3200" b="1" dirty="0" smtClean="0">
                <a:solidFill>
                  <a:schemeClr val="hlink"/>
                </a:solidFill>
              </a:rPr>
              <a:t>peuvent générer une erreur</a:t>
            </a:r>
          </a:p>
          <a:p>
            <a:pPr lvl="2"/>
            <a:r>
              <a:rPr lang="fr-FR" sz="2800" b="1" dirty="0" smtClean="0">
                <a:solidFill>
                  <a:schemeClr val="hlink"/>
                </a:solidFill>
              </a:rPr>
              <a:t>LOG (nul) -&gt; </a:t>
            </a:r>
            <a:r>
              <a:rPr lang="fr-FR" sz="3200" dirty="0" smtClean="0">
                <a:solidFill>
                  <a:schemeClr val="hlink"/>
                </a:solidFill>
              </a:rPr>
              <a:t>#</a:t>
            </a:r>
            <a:r>
              <a:rPr lang="fr-FR" sz="3200" dirty="0" err="1" smtClean="0">
                <a:solidFill>
                  <a:schemeClr val="hlink"/>
                </a:solidFill>
              </a:rPr>
              <a:t>Error</a:t>
            </a:r>
            <a:endParaRPr lang="fr-FR" sz="3200" dirty="0" smtClean="0">
              <a:solidFill>
                <a:schemeClr val="hlink"/>
              </a:solidFill>
            </a:endParaRPr>
          </a:p>
          <a:p>
            <a:r>
              <a:rPr lang="fr-FR" sz="3600" dirty="0" smtClean="0">
                <a:solidFill>
                  <a:schemeClr val="hlink"/>
                </a:solidFill>
              </a:rPr>
              <a:t>A voir cas par cas</a:t>
            </a:r>
            <a:endParaRPr lang="fr-FR" sz="40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fr-FR" dirty="0" smtClean="0"/>
              <a:t>Fonctions Scalaires Date/Temps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772400" cy="314007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1800" dirty="0" smtClean="0"/>
              <a:t>SELECT Now() AS now, Weekday(#30/10/06#) AS [weekday of 30/10/06], Weekday(#30/10/06#+15) AS [weekday + 15], </a:t>
            </a:r>
            <a:r>
              <a:rPr lang="en-US" sz="1800" dirty="0" err="1" smtClean="0"/>
              <a:t>weekdayname</a:t>
            </a:r>
            <a:r>
              <a:rPr lang="en-US" sz="1800" dirty="0" smtClean="0"/>
              <a:t>(2) AS [</a:t>
            </a:r>
            <a:r>
              <a:rPr lang="en-US" sz="1800" dirty="0" err="1" smtClean="0"/>
              <a:t>weekdaynameerror</a:t>
            </a:r>
            <a:r>
              <a:rPr lang="en-US" sz="1800" dirty="0" smtClean="0"/>
              <a:t> for 30/10/06], </a:t>
            </a:r>
            <a:r>
              <a:rPr lang="en-US" sz="1800" dirty="0" err="1" smtClean="0"/>
              <a:t>WeekdayName</a:t>
            </a:r>
            <a:r>
              <a:rPr lang="en-US" sz="1800" dirty="0" smtClean="0"/>
              <a:t>(weekday(</a:t>
            </a:r>
            <a:r>
              <a:rPr lang="en-US" sz="1800" dirty="0" err="1" smtClean="0"/>
              <a:t>datevalue</a:t>
            </a:r>
            <a:r>
              <a:rPr lang="en-US" sz="1800" dirty="0" smtClean="0"/>
              <a:t>(now())-1)) AS [</a:t>
            </a:r>
            <a:r>
              <a:rPr lang="en-US" sz="1800" dirty="0" err="1" smtClean="0"/>
              <a:t>weekdaynamecorrig</a:t>
            </a:r>
            <a:r>
              <a:rPr lang="en-US" sz="1800" dirty="0" smtClean="0"/>
              <a:t> for now ()]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1800" dirty="0" smtClean="0"/>
              <a:t>FROM S;</a:t>
            </a:r>
            <a:endParaRPr lang="fr-FR" sz="1800" dirty="0" smtClean="0"/>
          </a:p>
          <a:p>
            <a:pPr>
              <a:lnSpc>
                <a:spcPct val="90000"/>
              </a:lnSpc>
            </a:pPr>
            <a:r>
              <a:rPr lang="fr-FR" sz="1800" dirty="0" smtClean="0"/>
              <a:t>Une erreur de calcul du nom du jour de la semaine existe en version française de </a:t>
            </a:r>
            <a:r>
              <a:rPr lang="fr-FR" sz="1800" dirty="0" err="1" smtClean="0"/>
              <a:t>MsAccess</a:t>
            </a:r>
            <a:r>
              <a:rPr lang="fr-FR" sz="1800" dirty="0" smtClean="0"/>
              <a:t> 2003+</a:t>
            </a:r>
          </a:p>
          <a:p>
            <a:pPr lvl="1">
              <a:lnSpc>
                <a:spcPct val="90000"/>
              </a:lnSpc>
            </a:pPr>
            <a:r>
              <a:rPr lang="fr-FR" sz="1600" dirty="0" smtClean="0"/>
              <a:t>La semaine US de </a:t>
            </a:r>
            <a:r>
              <a:rPr lang="fr-FR" sz="1600" dirty="0" err="1" smtClean="0"/>
              <a:t>weekday</a:t>
            </a:r>
            <a:r>
              <a:rPr lang="fr-FR" sz="1600" dirty="0" smtClean="0"/>
              <a:t> commence le dimanche, celle française de </a:t>
            </a:r>
            <a:r>
              <a:rPr lang="fr-FR" sz="1600" dirty="0" err="1" smtClean="0"/>
              <a:t>weekdayname</a:t>
            </a:r>
            <a:r>
              <a:rPr lang="fr-FR" sz="1600" dirty="0" smtClean="0"/>
              <a:t> : le lundi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fr-FR" sz="1600" dirty="0" smtClean="0"/>
              <a:t>Donc « 2 » ci-dessus doit donner lieu au </a:t>
            </a:r>
            <a:r>
              <a:rPr lang="fr-FR" sz="1600" dirty="0" smtClean="0">
                <a:solidFill>
                  <a:srgbClr val="FF0000"/>
                </a:solidFill>
              </a:rPr>
              <a:t>lundi</a:t>
            </a:r>
            <a:r>
              <a:rPr lang="fr-FR" dirty="0" smtClean="0"/>
              <a:t> </a:t>
            </a:r>
            <a:r>
              <a:rPr lang="fr-FR" sz="1600" dirty="0" smtClean="0"/>
              <a:t>(la réalité pour 30/10/06)</a:t>
            </a:r>
            <a:endParaRPr lang="fr-FR" dirty="0" smtClean="0"/>
          </a:p>
        </p:txBody>
      </p:sp>
      <p:pic>
        <p:nvPicPr>
          <p:cNvPr id="20484" name="Picture 4" descr="dat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14884"/>
            <a:ext cx="8066087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fr-FR" dirty="0" smtClean="0"/>
              <a:t>Fonctions Scalaires Date/Temps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684213" y="1700213"/>
            <a:ext cx="7991475" cy="2014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SELECT Now() AS now, </a:t>
            </a:r>
            <a:r>
              <a:rPr lang="en-US" sz="1800" dirty="0" err="1"/>
              <a:t>TimeValue</a:t>
            </a:r>
            <a:r>
              <a:rPr lang="en-US" sz="1800" dirty="0"/>
              <a:t>(Now()) AS </a:t>
            </a:r>
            <a:r>
              <a:rPr lang="en-US" sz="1800" dirty="0" err="1"/>
              <a:t>timevalue</a:t>
            </a:r>
            <a:r>
              <a:rPr lang="en-US" sz="1800" dirty="0"/>
              <a:t>, 	</a:t>
            </a:r>
            <a:r>
              <a:rPr lang="en-US" sz="1800" dirty="0" err="1"/>
              <a:t>TimeValue</a:t>
            </a:r>
            <a:r>
              <a:rPr lang="en-US" sz="1800" dirty="0"/>
              <a:t>(Now())+</a:t>
            </a:r>
            <a:r>
              <a:rPr lang="en-US" sz="1800" dirty="0" err="1"/>
              <a:t>TimeValue</a:t>
            </a:r>
            <a:r>
              <a:rPr lang="en-US" sz="1800" dirty="0"/>
              <a:t>(Now()) AS [adding </a:t>
            </a:r>
            <a:r>
              <a:rPr lang="en-US" sz="1800" dirty="0" err="1"/>
              <a:t>timevalues</a:t>
            </a:r>
            <a:r>
              <a:rPr lang="en-US" sz="1800" dirty="0"/>
              <a:t>], 	hour(now()) AS [hour], </a:t>
            </a:r>
          </a:p>
          <a:p>
            <a:r>
              <a:rPr lang="en-US" sz="1800" dirty="0"/>
              <a:t>	month(now()) AS [month], weekday(</a:t>
            </a:r>
            <a:r>
              <a:rPr lang="en-US" sz="1800" dirty="0" err="1"/>
              <a:t>datevalue</a:t>
            </a:r>
            <a:r>
              <a:rPr lang="en-US" sz="1800" dirty="0"/>
              <a:t>(now())) AS 	</a:t>
            </a:r>
            <a:r>
              <a:rPr lang="en-US" sz="1800" dirty="0" err="1"/>
              <a:t>datevalue</a:t>
            </a:r>
            <a:r>
              <a:rPr lang="en-US" sz="1800" dirty="0"/>
              <a:t>, </a:t>
            </a:r>
            <a:r>
              <a:rPr lang="en-US" sz="1800" dirty="0" err="1"/>
              <a:t>monthname</a:t>
            </a:r>
            <a:r>
              <a:rPr lang="en-US" sz="1800" dirty="0"/>
              <a:t>(month(now())) AS </a:t>
            </a:r>
            <a:r>
              <a:rPr lang="en-US" sz="1800" dirty="0" err="1"/>
              <a:t>monthname</a:t>
            </a:r>
            <a:r>
              <a:rPr lang="en-US" sz="1800" dirty="0"/>
              <a:t>, </a:t>
            </a:r>
          </a:p>
          <a:p>
            <a:r>
              <a:rPr lang="en-US" sz="1800" dirty="0"/>
              <a:t>	weekday(day(now())-1) AS [day]</a:t>
            </a:r>
          </a:p>
          <a:p>
            <a:r>
              <a:rPr lang="en-US" sz="1800" dirty="0"/>
              <a:t>FROM S;</a:t>
            </a:r>
          </a:p>
        </p:txBody>
      </p:sp>
      <p:pic>
        <p:nvPicPr>
          <p:cNvPr id="21508" name="Picture 6" descr="da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789363"/>
            <a:ext cx="74676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042988" y="6165850"/>
            <a:ext cx="6408737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/>
              <a:t>Notez l’erreur non-signalée d’addition de date-temps.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5786" y="6165850"/>
            <a:ext cx="7858180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dirty="0"/>
              <a:t>Notez l’erreur non-signalée d’addition de </a:t>
            </a:r>
            <a:r>
              <a:rPr lang="fr-FR" dirty="0" smtClean="0"/>
              <a:t>date-temps (année 1899).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772400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fr-FR" dirty="0" smtClean="0"/>
              <a:t>Fonctions Scalaires Date/Temps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714348" y="1571612"/>
            <a:ext cx="799147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chemeClr val="accent1"/>
                </a:solidFill>
              </a:rPr>
              <a:t>DateDiff</a:t>
            </a:r>
            <a:r>
              <a:rPr lang="en-US" sz="2400" b="1" dirty="0" smtClean="0">
                <a:solidFill>
                  <a:schemeClr val="accent1"/>
                </a:solidFill>
              </a:rPr>
              <a:t> ( interval, date1, date2, [</a:t>
            </a:r>
            <a:r>
              <a:rPr lang="en-US" sz="2400" b="1" dirty="0" err="1" smtClean="0">
                <a:solidFill>
                  <a:schemeClr val="accent1"/>
                </a:solidFill>
              </a:rPr>
              <a:t>firstdayofweek</a:t>
            </a:r>
            <a:r>
              <a:rPr lang="en-US" sz="2400" b="1" dirty="0" smtClean="0">
                <a:solidFill>
                  <a:schemeClr val="accent1"/>
                </a:solidFill>
              </a:rPr>
              <a:t>], [</a:t>
            </a:r>
            <a:r>
              <a:rPr lang="en-US" sz="2400" b="1" dirty="0" err="1" smtClean="0">
                <a:solidFill>
                  <a:schemeClr val="accent1"/>
                </a:solidFill>
              </a:rPr>
              <a:t>firstweekofyear</a:t>
            </a:r>
            <a:r>
              <a:rPr lang="en-US" sz="2400" b="1" dirty="0" smtClean="0">
                <a:solidFill>
                  <a:schemeClr val="accent1"/>
                </a:solidFill>
              </a:rPr>
              <a:t>])</a:t>
            </a:r>
            <a:r>
              <a:rPr lang="en-US" sz="2400" dirty="0" smtClean="0">
                <a:solidFill>
                  <a:schemeClr val="accent1"/>
                </a:solidFill>
              </a:rPr>
              <a:t>;</a:t>
            </a: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428728" y="2571744"/>
          <a:ext cx="5857916" cy="3972364"/>
        </p:xfrm>
        <a:graphic>
          <a:graphicData uri="http://schemas.openxmlformats.org/drawingml/2006/table">
            <a:tbl>
              <a:tblPr/>
              <a:tblGrid>
                <a:gridCol w="2041901"/>
                <a:gridCol w="3816015"/>
              </a:tblGrid>
              <a:tr h="428628">
                <a:tc>
                  <a:txBody>
                    <a:bodyPr/>
                    <a:lstStyle/>
                    <a:p>
                      <a:r>
                        <a:rPr lang="fr-FR" sz="1800" b="1" dirty="0" err="1">
                          <a:solidFill>
                            <a:schemeClr val="accent1"/>
                          </a:solidFill>
                        </a:rPr>
                        <a:t>Interval</a:t>
                      </a:r>
                      <a:endParaRPr lang="fr-FR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27684" marR="27684" marT="27684" marB="276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err="1">
                          <a:solidFill>
                            <a:schemeClr val="accent1"/>
                          </a:solidFill>
                        </a:rPr>
                        <a:t>Explanation</a:t>
                      </a:r>
                      <a:endParaRPr lang="fr-FR" sz="1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27684" marR="27684" marT="27684" marB="276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352496">
                <a:tc>
                  <a:txBody>
                    <a:bodyPr/>
                    <a:lstStyle/>
                    <a:p>
                      <a:r>
                        <a:rPr lang="fr-FR" sz="1800" dirty="0" err="1" smtClean="0">
                          <a:solidFill>
                            <a:schemeClr val="accent1"/>
                          </a:solidFill>
                        </a:rPr>
                        <a:t>Yyyy</a:t>
                      </a:r>
                      <a:endParaRPr lang="fr-FR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accent1"/>
                          </a:solidFill>
                        </a:rPr>
                        <a:t>Year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1"/>
                          </a:solidFill>
                        </a:rPr>
                        <a:t>q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accent1"/>
                          </a:solidFill>
                        </a:rPr>
                        <a:t>Quarter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1"/>
                          </a:solidFill>
                        </a:rPr>
                        <a:t>m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chemeClr val="accent1"/>
                          </a:solidFill>
                        </a:rPr>
                        <a:t>Month</a:t>
                      </a:r>
                      <a:endParaRPr lang="fr-FR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272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1"/>
                          </a:solidFill>
                        </a:rPr>
                        <a:t>y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accent1"/>
                          </a:solidFill>
                        </a:rPr>
                        <a:t>Day of year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1"/>
                          </a:solidFill>
                        </a:rPr>
                        <a:t>d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accent1"/>
                          </a:solidFill>
                        </a:rPr>
                        <a:t>Day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1"/>
                          </a:solidFill>
                        </a:rPr>
                        <a:t>w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accent1"/>
                          </a:solidFill>
                        </a:rPr>
                        <a:t>Weekday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96">
                <a:tc>
                  <a:txBody>
                    <a:bodyPr/>
                    <a:lstStyle/>
                    <a:p>
                      <a:r>
                        <a:rPr lang="fr-FR" sz="1800" dirty="0" err="1">
                          <a:solidFill>
                            <a:schemeClr val="accent1"/>
                          </a:solidFill>
                        </a:rPr>
                        <a:t>ww</a:t>
                      </a:r>
                      <a:endParaRPr lang="fr-FR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accent1"/>
                          </a:solidFill>
                        </a:rPr>
                        <a:t>Week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1"/>
                          </a:solidFill>
                        </a:rPr>
                        <a:t>h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accent1"/>
                          </a:solidFill>
                        </a:rPr>
                        <a:t>Hour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1"/>
                          </a:solidFill>
                        </a:rPr>
                        <a:t>n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>
                          <a:solidFill>
                            <a:schemeClr val="accent1"/>
                          </a:solidFill>
                        </a:rPr>
                        <a:t>Minute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49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1"/>
                          </a:solidFill>
                        </a:rPr>
                        <a:t>s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accent1"/>
                          </a:solidFill>
                        </a:rPr>
                        <a:t>Second</a:t>
                      </a:r>
                    </a:p>
                  </a:txBody>
                  <a:tcPr marL="27684" marR="27684" marT="27684" marB="27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772400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fr-FR" dirty="0" smtClean="0"/>
              <a:t>Fonctions Scalaires Date/Temps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8596" y="1571612"/>
            <a:ext cx="8358246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SELECT now() as now, #11/07/2009 09:40:09# as </a:t>
            </a:r>
            <a:r>
              <a:rPr lang="en-US" b="1" dirty="0" err="1" smtClean="0">
                <a:solidFill>
                  <a:schemeClr val="accent1"/>
                </a:solidFill>
              </a:rPr>
              <a:t>DateTest</a:t>
            </a:r>
            <a:r>
              <a:rPr lang="en-US" b="1" dirty="0" smtClean="0">
                <a:solidFill>
                  <a:schemeClr val="accent1"/>
                </a:solidFill>
              </a:rPr>
              <a:t>,  </a:t>
            </a:r>
          </a:p>
          <a:p>
            <a:r>
              <a:rPr lang="en-US" b="1" dirty="0" err="1" smtClean="0">
                <a:solidFill>
                  <a:schemeClr val="accent1"/>
                </a:solidFill>
              </a:rPr>
              <a:t>DateDiff</a:t>
            </a:r>
            <a:r>
              <a:rPr lang="en-US" b="1" dirty="0" smtClean="0">
                <a:solidFill>
                  <a:schemeClr val="accent1"/>
                </a:solidFill>
              </a:rPr>
              <a:t>("n",  now, </a:t>
            </a:r>
            <a:r>
              <a:rPr lang="en-US" b="1" dirty="0" err="1" smtClean="0">
                <a:solidFill>
                  <a:schemeClr val="accent1"/>
                </a:solidFill>
              </a:rPr>
              <a:t>DateTest</a:t>
            </a:r>
            <a:r>
              <a:rPr lang="en-US" b="1" dirty="0" smtClean="0">
                <a:solidFill>
                  <a:schemeClr val="accent1"/>
                </a:solidFill>
              </a:rPr>
              <a:t>) as </a:t>
            </a:r>
            <a:r>
              <a:rPr lang="en-US" b="1" dirty="0" err="1" smtClean="0">
                <a:solidFill>
                  <a:schemeClr val="accent1"/>
                </a:solidFill>
              </a:rPr>
              <a:t>DiffMin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</a:p>
          <a:p>
            <a:r>
              <a:rPr lang="en-US" b="1" dirty="0" err="1" smtClean="0">
                <a:solidFill>
                  <a:schemeClr val="accent1"/>
                </a:solidFill>
              </a:rPr>
              <a:t>DateDiff</a:t>
            </a:r>
            <a:r>
              <a:rPr lang="en-US" b="1" dirty="0" smtClean="0">
                <a:solidFill>
                  <a:schemeClr val="accent1"/>
                </a:solidFill>
              </a:rPr>
              <a:t>("h",  now, </a:t>
            </a:r>
            <a:r>
              <a:rPr lang="en-US" b="1" dirty="0" err="1" smtClean="0">
                <a:solidFill>
                  <a:schemeClr val="accent1"/>
                </a:solidFill>
              </a:rPr>
              <a:t>DateTest</a:t>
            </a:r>
            <a:r>
              <a:rPr lang="en-US" b="1" dirty="0" smtClean="0">
                <a:solidFill>
                  <a:schemeClr val="accent1"/>
                </a:solidFill>
              </a:rPr>
              <a:t>) as </a:t>
            </a:r>
            <a:r>
              <a:rPr lang="en-US" b="1" dirty="0" err="1" smtClean="0">
                <a:solidFill>
                  <a:schemeClr val="accent1"/>
                </a:solidFill>
              </a:rPr>
              <a:t>DiffHour</a:t>
            </a:r>
            <a:r>
              <a:rPr lang="en-US" b="1" dirty="0" smtClean="0">
                <a:solidFill>
                  <a:schemeClr val="accent1"/>
                </a:solidFill>
              </a:rPr>
              <a:t>;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85720" y="3500438"/>
          <a:ext cx="8501122" cy="1730143"/>
        </p:xfrm>
        <a:graphic>
          <a:graphicData uri="http://schemas.openxmlformats.org/drawingml/2006/table">
            <a:tbl>
              <a:tblPr/>
              <a:tblGrid>
                <a:gridCol w="2645757"/>
                <a:gridCol w="2645757"/>
                <a:gridCol w="1561431"/>
                <a:gridCol w="1648177"/>
              </a:tblGrid>
              <a:tr h="709454">
                <a:tc gridSpan="4"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chemeClr val="accent1"/>
                          </a:solidFill>
                        </a:rPr>
                        <a:t>Test</a:t>
                      </a:r>
                      <a:r>
                        <a:rPr lang="fr-FR" sz="2400" b="1" baseline="0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fr-FR" sz="2400" b="1" baseline="0" dirty="0" err="1" smtClean="0">
                          <a:solidFill>
                            <a:schemeClr val="accent1"/>
                          </a:solidFill>
                        </a:rPr>
                        <a:t>Date</a:t>
                      </a:r>
                      <a:r>
                        <a:rPr lang="fr-FR" sz="2400" b="1" dirty="0" err="1" smtClean="0">
                          <a:solidFill>
                            <a:schemeClr val="accent1"/>
                          </a:solidFill>
                        </a:rPr>
                        <a:t>Diff</a:t>
                      </a:r>
                      <a:endParaRPr lang="fr-FR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2529">
                <a:tc>
                  <a:txBody>
                    <a:bodyPr/>
                    <a:lstStyle/>
                    <a:p>
                      <a:r>
                        <a:rPr lang="fr-FR" sz="2800" b="1" dirty="0" err="1">
                          <a:solidFill>
                            <a:schemeClr val="accent1"/>
                          </a:solidFill>
                        </a:rPr>
                        <a:t>now</a:t>
                      </a:r>
                      <a:endParaRPr lang="fr-FR" sz="4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>
                          <a:solidFill>
                            <a:schemeClr val="accent1"/>
                          </a:solidFill>
                        </a:rPr>
                        <a:t>DateTest</a:t>
                      </a:r>
                      <a:endParaRPr lang="fr-FR" sz="4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>
                          <a:solidFill>
                            <a:schemeClr val="accent1"/>
                          </a:solidFill>
                        </a:rPr>
                        <a:t>DiffMin</a:t>
                      </a:r>
                      <a:endParaRPr lang="fr-FR" sz="4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err="1">
                          <a:solidFill>
                            <a:schemeClr val="accent1"/>
                          </a:solidFill>
                        </a:rPr>
                        <a:t>DiffHour</a:t>
                      </a:r>
                      <a:endParaRPr lang="fr-FR" sz="4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02529">
                <a:tc>
                  <a:txBody>
                    <a:bodyPr/>
                    <a:lstStyle/>
                    <a:p>
                      <a:pPr algn="r"/>
                      <a:r>
                        <a:rPr lang="fr-FR" sz="2000" b="1" dirty="0">
                          <a:solidFill>
                            <a:schemeClr val="accent1"/>
                          </a:solidFill>
                        </a:rPr>
                        <a:t>07/11/2009 12:03:26</a:t>
                      </a:r>
                      <a:endParaRPr lang="fr-FR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1" dirty="0">
                          <a:solidFill>
                            <a:schemeClr val="accent1"/>
                          </a:solidFill>
                        </a:rPr>
                        <a:t>07/11/2009 09:40:09</a:t>
                      </a:r>
                      <a:endParaRPr lang="fr-FR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1" dirty="0">
                          <a:solidFill>
                            <a:schemeClr val="accent1"/>
                          </a:solidFill>
                        </a:rPr>
                        <a:t>-143</a:t>
                      </a:r>
                      <a:endParaRPr lang="fr-FR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1" dirty="0">
                          <a:solidFill>
                            <a:schemeClr val="accent1"/>
                          </a:solidFill>
                        </a:rPr>
                        <a:t>-3</a:t>
                      </a:r>
                      <a:endParaRPr lang="fr-FR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57158" y="5715016"/>
            <a:ext cx="8358246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2"/>
                </a:solidFill>
              </a:rPr>
              <a:t> Voir le Web pour les paramètres optionnels de </a:t>
            </a:r>
            <a:r>
              <a:rPr lang="fr-FR" sz="2400" b="1" dirty="0" err="1" smtClean="0">
                <a:solidFill>
                  <a:schemeClr val="bg2"/>
                </a:solidFill>
              </a:rPr>
              <a:t>DateDiff</a:t>
            </a:r>
            <a:r>
              <a:rPr lang="fr-FR" sz="2400" b="1" dirty="0" smtClean="0">
                <a:solidFill>
                  <a:schemeClr val="bg2"/>
                </a:solidFill>
              </a:rPr>
              <a:t> (</a:t>
            </a:r>
            <a:r>
              <a:rPr lang="fr-FR" sz="2400" b="1" dirty="0" err="1" smtClean="0">
                <a:solidFill>
                  <a:schemeClr val="bg2"/>
                </a:solidFill>
              </a:rPr>
              <a:t>DiffDate</a:t>
            </a:r>
            <a:r>
              <a:rPr lang="fr-FR" sz="2400" b="1" dirty="0" smtClean="0">
                <a:solidFill>
                  <a:schemeClr val="bg2"/>
                </a:solidFill>
              </a:rPr>
              <a:t> en mode création (QBE)</a:t>
            </a:r>
            <a:r>
              <a:rPr lang="fr-FR" b="1" dirty="0" smtClean="0">
                <a:solidFill>
                  <a:schemeClr val="bg2"/>
                </a:solidFill>
              </a:rPr>
              <a:t> </a:t>
            </a:r>
            <a:endParaRPr lang="fr-FR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fr-FR" dirty="0" smtClean="0"/>
              <a:t>Fonctions Scalaires Date/Temps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684213" y="1700213"/>
            <a:ext cx="7991475" cy="46782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Clause LIKE supporte  un format spécifique pour les dates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 …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DateV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 ‘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Like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Jan/*/2009’…  </a:t>
            </a:r>
          </a:p>
          <a:p>
            <a:pPr lvl="2"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Liste tous les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tuples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où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DateV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est de Janvier 2009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…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DateV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 ‘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Like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*/15/2009’…  </a:t>
            </a:r>
          </a:p>
          <a:p>
            <a:pPr lvl="2"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Liste tous les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tuples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où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DateV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est le 15 d’un mois de 2009 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On peut se débrouiller autrement</a:t>
            </a:r>
          </a:p>
          <a:p>
            <a:pPr lvl="1">
              <a:buFont typeface="Wingdings" pitchFamily="2" charset="2"/>
              <a:buChar char="v"/>
            </a:pP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Comment  ?</a:t>
            </a:r>
          </a:p>
          <a:p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fr-FR" dirty="0" smtClean="0"/>
              <a:t>Fonction Scalaire RND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642910" y="1571612"/>
            <a:ext cx="7991475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Permet faire l’échantillonnage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 Trois fournisseurs avec les fournitures au hasard (on montre RND aussi, pour l’ex.)</a:t>
            </a:r>
          </a:p>
          <a:p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	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SELECT TOP 3 [s#],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rnd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(qty) AS rank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	FROM SP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	ORDER BY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rnd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(qty) DESC;</a:t>
            </a:r>
            <a:endParaRPr lang="en-US" sz="16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71538" y="4357694"/>
          <a:ext cx="6096000" cy="19202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2400" dirty="0"/>
                        <a:t>é</a:t>
                      </a:r>
                      <a:r>
                        <a:rPr lang="fr-FR" sz="2400" dirty="0" smtClean="0"/>
                        <a:t>chantillon </a:t>
                      </a:r>
                      <a:endParaRPr lang="fr-FR" sz="24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800" dirty="0"/>
                        <a:t>s#</a:t>
                      </a:r>
                      <a:endParaRPr lang="fr-FR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err="1"/>
                        <a:t>rank</a:t>
                      </a:r>
                      <a:endParaRPr lang="fr-FR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S1</a:t>
                      </a:r>
                      <a:endParaRPr lang="fr-FR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/>
                        <a:t>5,02628087997437E-02</a:t>
                      </a:r>
                      <a:endParaRPr lang="fr-FR" sz="3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S4</a:t>
                      </a:r>
                      <a:endParaRPr lang="fr-FR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/>
                        <a:t>0,518015921115875</a:t>
                      </a:r>
                      <a:endParaRPr lang="fr-FR" sz="3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800" dirty="0"/>
                        <a:t>s3</a:t>
                      </a:r>
                      <a:endParaRPr lang="fr-FR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0,75702953338623</a:t>
                      </a:r>
                      <a:endParaRPr lang="fr-FR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fr-FR" dirty="0" smtClean="0"/>
              <a:t>Fonction Scalaire RND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642910" y="1571612"/>
            <a:ext cx="7991475" cy="3754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Et si on écrivait  ?</a:t>
            </a:r>
          </a:p>
          <a:p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	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SELECT TOP 3 [s#],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rnd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() AS rank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	FROM SP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	ORDER BY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rnd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(qty) DESC;</a:t>
            </a:r>
          </a:p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Ou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	SELECT TOP 3 [s#],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rnd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([S#]) AS rank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	FROM SP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	ORDER BY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rnd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(qty) DESC;</a:t>
            </a:r>
            <a:endParaRPr lang="en-US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	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Votre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commentaire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ici</a:t>
            </a:r>
            <a:r>
              <a:rPr lang="en-US" sz="280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 err="1" smtClean="0"/>
              <a:t>Fonctions</a:t>
            </a:r>
            <a:r>
              <a:rPr lang="en-US" dirty="0" smtClean="0"/>
              <a:t> </a:t>
            </a:r>
            <a:r>
              <a:rPr lang="en-US" dirty="0" err="1" smtClean="0"/>
              <a:t>Financières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 DDB</a:t>
            </a:r>
          </a:p>
          <a:p>
            <a:r>
              <a:rPr lang="fr-FR" dirty="0" smtClean="0"/>
              <a:t>Calcule l'amortissement dégressif pendant une période selon un taux spécifié.</a:t>
            </a:r>
          </a:p>
          <a:p>
            <a:pPr>
              <a:spcBef>
                <a:spcPts val="1200"/>
              </a:spcBef>
              <a:buNone/>
            </a:pPr>
            <a:r>
              <a:rPr lang="fr-FR" sz="2800" b="1" dirty="0" smtClean="0"/>
              <a:t>DDB(</a:t>
            </a:r>
            <a:r>
              <a:rPr lang="fr-FR" sz="2800" b="1" i="1" dirty="0" smtClean="0"/>
              <a:t>coût, </a:t>
            </a:r>
            <a:r>
              <a:rPr lang="fr-FR" sz="2800" b="1" i="1" dirty="0" err="1" smtClean="0"/>
              <a:t>VRésiduelle</a:t>
            </a:r>
            <a:r>
              <a:rPr lang="fr-FR" sz="2800" b="1" i="1" dirty="0" smtClean="0"/>
              <a:t>, </a:t>
            </a:r>
            <a:r>
              <a:rPr lang="fr-FR" sz="2800" b="1" i="1" dirty="0" err="1" smtClean="0"/>
              <a:t>VieUtile</a:t>
            </a:r>
            <a:r>
              <a:rPr lang="fr-FR" sz="2800" b="1" i="1" dirty="0" smtClean="0"/>
              <a:t>, Période</a:t>
            </a:r>
            <a:r>
              <a:rPr lang="fr-FR" sz="2800" dirty="0" smtClean="0"/>
              <a:t> [</a:t>
            </a:r>
            <a:r>
              <a:rPr lang="fr-FR" sz="2800" b="1" i="1" dirty="0" smtClean="0"/>
              <a:t>, taux</a:t>
            </a:r>
            <a:r>
              <a:rPr lang="fr-FR" sz="2800" dirty="0" smtClean="0"/>
              <a:t>] </a:t>
            </a:r>
            <a:r>
              <a:rPr lang="fr-FR" sz="2800" b="1" dirty="0" smtClean="0"/>
              <a:t>)</a:t>
            </a:r>
            <a:endParaRPr lang="fr-FR" sz="2800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2910" y="1714488"/>
            <a:ext cx="8067311" cy="4786346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L’insertion en mode QBE (feuille de données) dans la vue, de la clé d’un </a:t>
            </a:r>
            <a:r>
              <a:rPr lang="fr-FR" dirty="0" err="1" smtClean="0"/>
              <a:t>tuple</a:t>
            </a:r>
            <a:r>
              <a:rPr lang="fr-FR" dirty="0" smtClean="0"/>
              <a:t> </a:t>
            </a:r>
            <a:r>
              <a:rPr lang="fr-FR" i="1" dirty="0" smtClean="0"/>
              <a:t>t </a:t>
            </a:r>
            <a:r>
              <a:rPr lang="fr-FR" dirty="0" smtClean="0"/>
              <a:t>existant dans une table dont la vue dépend, peut induire l’apparition de tous les autres valeurs dans </a:t>
            </a:r>
            <a:r>
              <a:rPr lang="fr-FR" i="1" dirty="0" smtClean="0"/>
              <a:t>t</a:t>
            </a:r>
          </a:p>
          <a:p>
            <a:pPr>
              <a:defRPr/>
            </a:pPr>
            <a:r>
              <a:rPr lang="fr-FR" dirty="0" smtClean="0"/>
              <a:t>Le </a:t>
            </a:r>
            <a:r>
              <a:rPr lang="fr-FR" dirty="0" err="1" smtClean="0"/>
              <a:t>tuple</a:t>
            </a:r>
            <a:r>
              <a:rPr lang="fr-FR" dirty="0" smtClean="0"/>
              <a:t> inséré en mode QBE peut aussi </a:t>
            </a:r>
            <a:r>
              <a:rPr lang="fr-FR" i="1" dirty="0" smtClean="0"/>
              <a:t>disparaître</a:t>
            </a:r>
            <a:r>
              <a:rPr lang="fr-FR" dirty="0" smtClean="0"/>
              <a:t> à l’ouverture suivante de la vue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28596" y="642918"/>
            <a:ext cx="8097624" cy="837398"/>
          </a:xfrm>
          <a:prstGeom prst="rect">
            <a:avLst/>
          </a:prstGeom>
          <a:solidFill>
            <a:schemeClr val="bg2"/>
          </a:solidFill>
          <a:ln w="12699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Insertion dans une Vue MsAccess</a:t>
            </a:r>
            <a:endParaRPr kumimoji="0" lang="fr-FR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fr-FR" dirty="0" smtClean="0"/>
              <a:t>Fonctions Financières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57350"/>
            <a:ext cx="8101042" cy="4114800"/>
          </a:xfrm>
        </p:spPr>
        <p:txBody>
          <a:bodyPr/>
          <a:lstStyle/>
          <a:p>
            <a:r>
              <a:rPr lang="fr-FR" dirty="0" smtClean="0"/>
              <a:t>Fonction DDB</a:t>
            </a:r>
          </a:p>
          <a:p>
            <a:r>
              <a:rPr lang="fr-FR" dirty="0" smtClean="0"/>
              <a:t>Calcule l'amortissement dégressif pendant une période selon un taux spécifié.</a:t>
            </a:r>
          </a:p>
          <a:p>
            <a:pPr>
              <a:spcBef>
                <a:spcPts val="1200"/>
              </a:spcBef>
              <a:buNone/>
            </a:pPr>
            <a:r>
              <a:rPr lang="fr-FR" sz="2800" b="1" dirty="0" smtClean="0"/>
              <a:t>DDB(</a:t>
            </a:r>
            <a:r>
              <a:rPr lang="fr-FR" sz="2800" b="1" i="1" dirty="0" smtClean="0"/>
              <a:t>coût, </a:t>
            </a:r>
            <a:r>
              <a:rPr lang="fr-FR" sz="2800" b="1" i="1" dirty="0" err="1" smtClean="0"/>
              <a:t>VRésiduelle</a:t>
            </a:r>
            <a:r>
              <a:rPr lang="fr-FR" sz="2800" b="1" i="1" dirty="0" smtClean="0"/>
              <a:t>, </a:t>
            </a:r>
            <a:r>
              <a:rPr lang="fr-FR" sz="2800" b="1" i="1" dirty="0" err="1" smtClean="0"/>
              <a:t>VieUtile</a:t>
            </a:r>
            <a:r>
              <a:rPr lang="fr-FR" sz="2800" b="1" i="1" dirty="0" smtClean="0"/>
              <a:t>, </a:t>
            </a:r>
            <a:br>
              <a:rPr lang="fr-FR" sz="2800" b="1" i="1" dirty="0" smtClean="0"/>
            </a:br>
            <a:r>
              <a:rPr lang="fr-FR" sz="2800" b="1" i="1" dirty="0" smtClean="0"/>
              <a:t>	Période</a:t>
            </a:r>
            <a:r>
              <a:rPr lang="fr-FR" sz="2800" dirty="0" smtClean="0"/>
              <a:t> [</a:t>
            </a:r>
            <a:r>
              <a:rPr lang="fr-FR" sz="2800" b="1" i="1" dirty="0" smtClean="0"/>
              <a:t>, taux</a:t>
            </a:r>
            <a:r>
              <a:rPr lang="fr-FR" sz="2800" dirty="0" smtClean="0"/>
              <a:t>] </a:t>
            </a:r>
            <a:r>
              <a:rPr lang="fr-FR" sz="2800" b="1" dirty="0" smtClean="0"/>
              <a:t>)</a:t>
            </a:r>
            <a:endParaRPr lang="fr-FR" sz="2800" dirty="0" smtClean="0"/>
          </a:p>
          <a:p>
            <a:r>
              <a:rPr lang="fr-FR" dirty="0" smtClean="0"/>
              <a:t>Valeur résiduelle est une valeur désirée seulement</a:t>
            </a:r>
          </a:p>
          <a:p>
            <a:pPr lvl="1"/>
            <a:r>
              <a:rPr lang="fr-FR" dirty="0" smtClean="0"/>
              <a:t>L’amortissement devient zéro si l’on l’atteint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fr-FR" dirty="0" smtClean="0"/>
              <a:t>Fonction</a:t>
            </a:r>
            <a:r>
              <a:rPr lang="en-US" dirty="0" smtClean="0"/>
              <a:t> DDB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57350"/>
            <a:ext cx="7772400" cy="141446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insert into DDB (cost, salvage, life, factor, </a:t>
            </a:r>
            <a:r>
              <a:rPr lang="en-US" sz="2000" dirty="0" err="1" smtClean="0"/>
              <a:t>amortiss</a:t>
            </a:r>
            <a:r>
              <a:rPr lang="en-US" sz="2000" dirty="0" smtClean="0"/>
              <a:t>, period)</a:t>
            </a:r>
          </a:p>
          <a:p>
            <a:pPr>
              <a:buNone/>
            </a:pPr>
            <a:r>
              <a:rPr lang="en-US" sz="2000" dirty="0" smtClean="0"/>
              <a:t>	select 100 as cost, 70 as salvage, 5 as life, 1 as  factor, </a:t>
            </a:r>
          </a:p>
          <a:p>
            <a:pPr>
              <a:buNone/>
            </a:pPr>
            <a:r>
              <a:rPr lang="en-US" sz="2000" dirty="0" smtClean="0"/>
              <a:t>	DDB(cost, salvage, life, period, factor) as </a:t>
            </a:r>
            <a:r>
              <a:rPr lang="en-US" sz="2000" dirty="0" err="1" smtClean="0"/>
              <a:t>amortiss</a:t>
            </a:r>
            <a:r>
              <a:rPr lang="en-US" sz="2000" dirty="0" smtClean="0"/>
              <a:t>, period ;</a:t>
            </a:r>
            <a:endParaRPr lang="en-US" sz="2000" dirty="0"/>
          </a:p>
        </p:txBody>
      </p:sp>
      <p:pic>
        <p:nvPicPr>
          <p:cNvPr id="4" name="Image 3" descr="Captur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143248"/>
            <a:ext cx="5221684" cy="19288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348" y="5429264"/>
            <a:ext cx="785818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Résultat d’exécutions pour les périodes = 1…5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Ordre de choix de valeurs n’a pas d’importance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Comment calculer </a:t>
            </a:r>
            <a:r>
              <a:rPr lang="fr-FR" u="sng" dirty="0" smtClean="0">
                <a:solidFill>
                  <a:schemeClr val="accent5">
                    <a:lumMod val="50000"/>
                  </a:schemeClr>
                </a:solidFill>
              </a:rPr>
              <a:t>aussi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la valeur résiduelle </a:t>
            </a:r>
            <a:r>
              <a:rPr lang="fr-FR" i="1" dirty="0" smtClean="0">
                <a:solidFill>
                  <a:schemeClr val="accent5">
                    <a:lumMod val="50000"/>
                  </a:schemeClr>
                </a:solidFill>
              </a:rPr>
              <a:t>réelle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à la fin de chaque période </a:t>
            </a:r>
            <a:r>
              <a:rPr lang="fr-FR" dirty="0" smtClean="0"/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fr-FR" dirty="0" smtClean="0"/>
              <a:t>Fonction</a:t>
            </a:r>
            <a:r>
              <a:rPr lang="en-US" dirty="0" smtClean="0"/>
              <a:t> DDB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57350"/>
            <a:ext cx="7772400" cy="141446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INSERT INTO DDB ( cost, salvage, life, factor, </a:t>
            </a:r>
            <a:r>
              <a:rPr lang="en-US" sz="2000" dirty="0" err="1" smtClean="0"/>
              <a:t>amortiss</a:t>
            </a:r>
            <a:r>
              <a:rPr lang="en-US" sz="2000" dirty="0" smtClean="0"/>
              <a:t>, period )</a:t>
            </a:r>
          </a:p>
          <a:p>
            <a:pPr>
              <a:buNone/>
            </a:pPr>
            <a:r>
              <a:rPr lang="en-US" sz="2000" dirty="0" smtClean="0"/>
              <a:t>SELECT 100 AS cost, 20 AS salvage, 5 AS life, 0.5 AS factor, </a:t>
            </a:r>
          </a:p>
          <a:p>
            <a:pPr>
              <a:buNone/>
            </a:pPr>
            <a:r>
              <a:rPr lang="en-US" sz="2000" dirty="0" smtClean="0"/>
              <a:t>DDB(</a:t>
            </a:r>
            <a:r>
              <a:rPr lang="en-US" sz="2000" dirty="0" err="1" smtClean="0"/>
              <a:t>cost,salvage,life,period,factor</a:t>
            </a:r>
            <a:r>
              <a:rPr lang="en-US" sz="2000" dirty="0" smtClean="0"/>
              <a:t>) AS </a:t>
            </a:r>
            <a:r>
              <a:rPr lang="en-US" sz="2000" dirty="0" err="1" smtClean="0"/>
              <a:t>amortiss</a:t>
            </a:r>
            <a:r>
              <a:rPr lang="en-US" sz="2000" dirty="0" smtClean="0"/>
              <a:t>, period;</a:t>
            </a:r>
            <a:endParaRPr lang="en-US" sz="2000" dirty="0"/>
          </a:p>
        </p:txBody>
      </p:sp>
      <p:pic>
        <p:nvPicPr>
          <p:cNvPr id="4" name="Image 3" descr="Captur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214686"/>
            <a:ext cx="5635340" cy="18573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348" y="5643578"/>
            <a:ext cx="785818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Résultat d’exécutions pour les périodes = 1…5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Ordre de choix de valeurs n’a pas d’importance</a:t>
            </a:r>
          </a:p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Expérimentez avec d’autres taux, notamment &gt;= « life 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 PMT = « </a:t>
            </a:r>
            <a:r>
              <a:rPr lang="fr-FR" dirty="0" err="1" smtClean="0"/>
              <a:t>Payment</a:t>
            </a:r>
            <a:r>
              <a:rPr lang="fr-FR" dirty="0" smtClean="0"/>
              <a:t> »  de SQL</a:t>
            </a:r>
          </a:p>
          <a:p>
            <a:r>
              <a:rPr lang="fr-FR" dirty="0" smtClean="0"/>
              <a:t>Fonction « Valeur de Payement «  VPM en QBE français</a:t>
            </a:r>
          </a:p>
          <a:p>
            <a:pPr lvl="1"/>
            <a:r>
              <a:rPr lang="fr-FR" dirty="0" smtClean="0"/>
              <a:t>Donc dans le Générateur d’Expressions</a:t>
            </a:r>
          </a:p>
          <a:p>
            <a:r>
              <a:rPr lang="fr-FR" dirty="0" smtClean="0"/>
              <a:t>Calcule les annuités d’un emprunt à durée et taux données.</a:t>
            </a:r>
          </a:p>
          <a:p>
            <a:pPr lvl="1"/>
            <a:r>
              <a:rPr lang="fr-FR" dirty="0" smtClean="0"/>
              <a:t>Les annuités apparaissent comme nombres négatifs</a:t>
            </a:r>
            <a:endParaRPr lang="fr-F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92867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fr-FR" dirty="0" smtClean="0"/>
              <a:t>Fonction PMT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6838950" cy="766877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fr-FR" dirty="0" smtClean="0"/>
              <a:t>Fonction PMT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76" y="1428737"/>
            <a:ext cx="7543800" cy="1857388"/>
          </a:xfrm>
        </p:spPr>
        <p:txBody>
          <a:bodyPr/>
          <a:lstStyle/>
          <a:p>
            <a:pPr>
              <a:buNone/>
              <a:defRPr/>
            </a:pPr>
            <a:r>
              <a:rPr lang="fr-FR" sz="2400" dirty="0" smtClean="0">
                <a:solidFill>
                  <a:srgbClr val="0070C0"/>
                </a:solidFill>
              </a:rPr>
              <a:t>	SELECT </a:t>
            </a:r>
            <a:r>
              <a:rPr lang="fr-FR" sz="2400" dirty="0" err="1" smtClean="0">
                <a:solidFill>
                  <a:srgbClr val="0070C0"/>
                </a:solidFill>
              </a:rPr>
              <a:t>int</a:t>
            </a:r>
            <a:r>
              <a:rPr lang="fr-FR" sz="2400" dirty="0" smtClean="0">
                <a:solidFill>
                  <a:srgbClr val="0070C0"/>
                </a:solidFill>
              </a:rPr>
              <a:t>(</a:t>
            </a:r>
            <a:r>
              <a:rPr lang="fr-FR" sz="2400" dirty="0" err="1" smtClean="0">
                <a:solidFill>
                  <a:srgbClr val="0070C0"/>
                </a:solidFill>
              </a:rPr>
              <a:t>Pmt</a:t>
            </a:r>
            <a:r>
              <a:rPr lang="fr-FR" sz="2400" dirty="0" smtClean="0">
                <a:solidFill>
                  <a:srgbClr val="0070C0"/>
                </a:solidFill>
              </a:rPr>
              <a:t>([rate],[</a:t>
            </a:r>
            <a:r>
              <a:rPr lang="fr-FR" sz="2400" dirty="0" err="1" smtClean="0">
                <a:solidFill>
                  <a:srgbClr val="0070C0"/>
                </a:solidFill>
              </a:rPr>
              <a:t>nper</a:t>
            </a:r>
            <a:r>
              <a:rPr lang="fr-FR" sz="2400" dirty="0" smtClean="0">
                <a:solidFill>
                  <a:srgbClr val="0070C0"/>
                </a:solidFill>
              </a:rPr>
              <a:t>],[</a:t>
            </a:r>
            <a:r>
              <a:rPr lang="fr-FR" sz="2400" dirty="0" err="1" smtClean="0">
                <a:solidFill>
                  <a:srgbClr val="0070C0"/>
                </a:solidFill>
              </a:rPr>
              <a:t>pv</a:t>
            </a:r>
            <a:r>
              <a:rPr lang="fr-FR" sz="2400" dirty="0" smtClean="0">
                <a:solidFill>
                  <a:srgbClr val="0070C0"/>
                </a:solidFill>
              </a:rPr>
              <a:t>])) AS </a:t>
            </a:r>
            <a:r>
              <a:rPr lang="fr-FR" sz="2400" dirty="0" err="1" smtClean="0">
                <a:solidFill>
                  <a:srgbClr val="0070C0"/>
                </a:solidFill>
              </a:rPr>
              <a:t>Annuitée</a:t>
            </a:r>
            <a:r>
              <a:rPr lang="fr-FR" sz="2400" dirty="0" smtClean="0">
                <a:solidFill>
                  <a:srgbClr val="0070C0"/>
                </a:solidFill>
              </a:rPr>
              <a:t>,  rate as </a:t>
            </a:r>
            <a:r>
              <a:rPr lang="fr-FR" sz="2400" dirty="0" err="1" smtClean="0">
                <a:solidFill>
                  <a:srgbClr val="0070C0"/>
                </a:solidFill>
              </a:rPr>
              <a:t>taux_annuel</a:t>
            </a:r>
            <a:r>
              <a:rPr lang="fr-FR" sz="2400" dirty="0" smtClean="0">
                <a:solidFill>
                  <a:srgbClr val="0070C0"/>
                </a:solidFill>
              </a:rPr>
              <a:t>, </a:t>
            </a:r>
            <a:r>
              <a:rPr lang="fr-FR" sz="2400" dirty="0" err="1" smtClean="0">
                <a:solidFill>
                  <a:srgbClr val="0070C0"/>
                </a:solidFill>
              </a:rPr>
              <a:t>nper</a:t>
            </a:r>
            <a:r>
              <a:rPr lang="fr-FR" sz="2400" dirty="0" smtClean="0">
                <a:solidFill>
                  <a:srgbClr val="0070C0"/>
                </a:solidFill>
              </a:rPr>
              <a:t> as </a:t>
            </a:r>
            <a:r>
              <a:rPr lang="fr-FR" sz="2400" dirty="0" err="1" smtClean="0">
                <a:solidFill>
                  <a:srgbClr val="0070C0"/>
                </a:solidFill>
              </a:rPr>
              <a:t>nbre_années</a:t>
            </a:r>
            <a:r>
              <a:rPr lang="fr-FR" sz="2400" dirty="0" smtClean="0">
                <a:solidFill>
                  <a:srgbClr val="0070C0"/>
                </a:solidFill>
              </a:rPr>
              <a:t>, </a:t>
            </a:r>
            <a:r>
              <a:rPr lang="fr-FR" sz="2400" dirty="0" err="1" smtClean="0">
                <a:solidFill>
                  <a:srgbClr val="0070C0"/>
                </a:solidFill>
              </a:rPr>
              <a:t>pv</a:t>
            </a:r>
            <a:r>
              <a:rPr lang="fr-FR" sz="2400" dirty="0" smtClean="0">
                <a:solidFill>
                  <a:srgbClr val="0070C0"/>
                </a:solidFill>
              </a:rPr>
              <a:t> as [valeur présente], </a:t>
            </a:r>
            <a:r>
              <a:rPr lang="fr-FR" sz="2400" dirty="0" err="1" smtClean="0">
                <a:solidFill>
                  <a:srgbClr val="0070C0"/>
                </a:solidFill>
              </a:rPr>
              <a:t>int</a:t>
            </a:r>
            <a:r>
              <a:rPr lang="fr-FR" sz="2400" dirty="0" smtClean="0">
                <a:solidFill>
                  <a:srgbClr val="0070C0"/>
                </a:solidFill>
              </a:rPr>
              <a:t>(</a:t>
            </a:r>
            <a:r>
              <a:rPr lang="fr-FR" sz="2400" dirty="0" err="1" smtClean="0">
                <a:solidFill>
                  <a:srgbClr val="0070C0"/>
                </a:solidFill>
              </a:rPr>
              <a:t>Annuitée</a:t>
            </a:r>
            <a:r>
              <a:rPr lang="fr-FR" sz="2400" dirty="0" smtClean="0">
                <a:solidFill>
                  <a:srgbClr val="0070C0"/>
                </a:solidFill>
              </a:rPr>
              <a:t>*</a:t>
            </a:r>
            <a:r>
              <a:rPr lang="fr-FR" sz="2400" dirty="0" err="1" smtClean="0">
                <a:solidFill>
                  <a:srgbClr val="0070C0"/>
                </a:solidFill>
              </a:rPr>
              <a:t>nper</a:t>
            </a:r>
            <a:r>
              <a:rPr lang="fr-FR" sz="2400" dirty="0" smtClean="0">
                <a:solidFill>
                  <a:srgbClr val="0070C0"/>
                </a:solidFill>
              </a:rPr>
              <a:t>) as </a:t>
            </a:r>
            <a:r>
              <a:rPr lang="fr-FR" sz="2400" dirty="0" err="1" smtClean="0">
                <a:solidFill>
                  <a:srgbClr val="0070C0"/>
                </a:solidFill>
              </a:rPr>
              <a:t>valeur_payée</a:t>
            </a:r>
            <a:r>
              <a:rPr lang="fr-FR" sz="2400" dirty="0" smtClean="0">
                <a:solidFill>
                  <a:srgbClr val="0070C0"/>
                </a:solidFill>
              </a:rPr>
              <a:t>, </a:t>
            </a:r>
            <a:r>
              <a:rPr lang="fr-FR" sz="2400" dirty="0" err="1" smtClean="0">
                <a:solidFill>
                  <a:srgbClr val="0070C0"/>
                </a:solidFill>
              </a:rPr>
              <a:t>valeur_payée</a:t>
            </a:r>
            <a:r>
              <a:rPr lang="fr-FR" sz="2400" dirty="0" smtClean="0">
                <a:solidFill>
                  <a:srgbClr val="0070C0"/>
                </a:solidFill>
              </a:rPr>
              <a:t> + </a:t>
            </a:r>
            <a:r>
              <a:rPr lang="fr-FR" sz="2400" dirty="0" err="1" smtClean="0">
                <a:solidFill>
                  <a:srgbClr val="0070C0"/>
                </a:solidFill>
              </a:rPr>
              <a:t>pv</a:t>
            </a:r>
            <a:r>
              <a:rPr lang="fr-FR" sz="2400" dirty="0" smtClean="0">
                <a:solidFill>
                  <a:srgbClr val="0070C0"/>
                </a:solidFill>
              </a:rPr>
              <a:t> as surprime</a:t>
            </a:r>
            <a:endParaRPr lang="fr-FR" sz="2000" dirty="0" smtClean="0">
              <a:solidFill>
                <a:srgbClr val="0070C0"/>
              </a:solidFill>
            </a:endParaRPr>
          </a:p>
        </p:txBody>
      </p:sp>
      <p:pic>
        <p:nvPicPr>
          <p:cNvPr id="6" name="Image 5" descr="maillot-ja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1488" y="0"/>
            <a:ext cx="682512" cy="905774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57158" y="3857628"/>
          <a:ext cx="8501122" cy="1681263"/>
        </p:xfrm>
        <a:graphic>
          <a:graphicData uri="http://schemas.openxmlformats.org/drawingml/2006/table">
            <a:tbl>
              <a:tblPr/>
              <a:tblGrid>
                <a:gridCol w="1245854"/>
                <a:gridCol w="1465710"/>
                <a:gridCol w="1685567"/>
                <a:gridCol w="1270284"/>
                <a:gridCol w="1619261"/>
                <a:gridCol w="1214446"/>
              </a:tblGrid>
              <a:tr h="644943">
                <a:tc gridSpan="6"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rgbClr val="00279F"/>
                          </a:solidFill>
                        </a:rPr>
                        <a:t>Fonction PMT calcul </a:t>
                      </a:r>
                      <a:r>
                        <a:rPr lang="fr-FR" sz="2400" dirty="0" smtClean="0">
                          <a:solidFill>
                            <a:srgbClr val="00279F"/>
                          </a:solidFill>
                        </a:rPr>
                        <a:t>d'annuité </a:t>
                      </a:r>
                      <a:r>
                        <a:rPr lang="fr-FR" sz="2400" dirty="0">
                          <a:solidFill>
                            <a:srgbClr val="00279F"/>
                          </a:solidFill>
                        </a:rPr>
                        <a:t>d'emprunt</a:t>
                      </a:r>
                    </a:p>
                  </a:txBody>
                  <a:tcPr anchor="ctr"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rgbClr val="00279F"/>
                          </a:solidFill>
                        </a:rPr>
                        <a:t>Annuitée</a:t>
                      </a:r>
                      <a:endParaRPr lang="fr-FR" sz="3200" dirty="0">
                        <a:solidFill>
                          <a:srgbClr val="00279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rgbClr val="00279F"/>
                          </a:solidFill>
                        </a:rPr>
                        <a:t>taux_annuel</a:t>
                      </a:r>
                      <a:endParaRPr lang="fr-FR" sz="3200" dirty="0">
                        <a:solidFill>
                          <a:srgbClr val="00279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rgbClr val="00279F"/>
                          </a:solidFill>
                        </a:rPr>
                        <a:t>nbre_années</a:t>
                      </a:r>
                      <a:endParaRPr lang="fr-FR" sz="3200" dirty="0">
                        <a:solidFill>
                          <a:srgbClr val="00279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00279F"/>
                          </a:solidFill>
                        </a:rPr>
                        <a:t>valeur présente</a:t>
                      </a:r>
                      <a:endParaRPr lang="fr-FR" sz="3200" dirty="0">
                        <a:solidFill>
                          <a:srgbClr val="00279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rgbClr val="00279F"/>
                          </a:solidFill>
                        </a:rPr>
                        <a:t>valeur_payée</a:t>
                      </a:r>
                      <a:endParaRPr lang="fr-FR" sz="3200" dirty="0">
                        <a:solidFill>
                          <a:srgbClr val="00279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00279F"/>
                          </a:solidFill>
                        </a:rPr>
                        <a:t>surprime</a:t>
                      </a:r>
                      <a:endParaRPr lang="fr-FR" sz="3200" dirty="0">
                        <a:solidFill>
                          <a:srgbClr val="00279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279F"/>
                          </a:solidFill>
                        </a:rPr>
                        <a:t>-16049</a:t>
                      </a:r>
                      <a:endParaRPr lang="fr-FR" sz="3600" dirty="0">
                        <a:solidFill>
                          <a:srgbClr val="00279F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279F"/>
                          </a:solidFill>
                        </a:rPr>
                        <a:t>0,05</a:t>
                      </a:r>
                      <a:endParaRPr lang="fr-FR" sz="3600" dirty="0">
                        <a:solidFill>
                          <a:srgbClr val="00279F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279F"/>
                          </a:solidFill>
                        </a:rPr>
                        <a:t>20</a:t>
                      </a:r>
                      <a:endParaRPr lang="fr-FR" sz="3600" dirty="0">
                        <a:solidFill>
                          <a:srgbClr val="00279F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279F"/>
                          </a:solidFill>
                        </a:rPr>
                        <a:t>200000</a:t>
                      </a:r>
                      <a:endParaRPr lang="fr-FR" sz="3600" dirty="0">
                        <a:solidFill>
                          <a:srgbClr val="00279F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279F"/>
                          </a:solidFill>
                        </a:rPr>
                        <a:t>-320980</a:t>
                      </a:r>
                      <a:endParaRPr lang="fr-FR" sz="3600" dirty="0">
                        <a:solidFill>
                          <a:srgbClr val="00279F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-120980</a:t>
                      </a:r>
                      <a:endParaRPr lang="fr-FR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6838950" cy="758825"/>
          </a:xfrm>
          <a:solidFill>
            <a:schemeClr val="bg1">
              <a:lumMod val="2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Placement à taux variable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143932" cy="292895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Somme et Fin sont les paramètres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Expression indirecte de l’agrégat PRODUCT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r-FR" sz="2800" dirty="0" smtClean="0">
                <a:solidFill>
                  <a:schemeClr val="accent1"/>
                </a:solidFill>
              </a:rPr>
              <a:t>	SELECT somme*</a:t>
            </a:r>
            <a:r>
              <a:rPr lang="fr-FR" sz="2800" dirty="0" err="1" smtClean="0">
                <a:solidFill>
                  <a:schemeClr val="accent1"/>
                </a:solidFill>
              </a:rPr>
              <a:t>exp</a:t>
            </a:r>
            <a:r>
              <a:rPr lang="fr-FR" sz="2800" dirty="0" smtClean="0">
                <a:solidFill>
                  <a:schemeClr val="accent1"/>
                </a:solidFill>
              </a:rPr>
              <a:t>(</a:t>
            </a:r>
            <a:r>
              <a:rPr lang="fr-FR" sz="2800" dirty="0" err="1" smtClean="0">
                <a:solidFill>
                  <a:schemeClr val="accent1"/>
                </a:solidFill>
              </a:rPr>
              <a:t>sum</a:t>
            </a:r>
            <a:r>
              <a:rPr lang="fr-FR" sz="2800" dirty="0" smtClean="0">
                <a:solidFill>
                  <a:schemeClr val="accent1"/>
                </a:solidFill>
              </a:rPr>
              <a:t>(log(1+taux/100)))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r-FR" sz="2800" dirty="0" smtClean="0">
                <a:solidFill>
                  <a:schemeClr val="accent1"/>
                </a:solidFill>
              </a:rPr>
              <a:t>	FROM [placement à taux variable]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FR" sz="2800" dirty="0" smtClean="0">
                <a:solidFill>
                  <a:schemeClr val="accent1"/>
                </a:solidFill>
              </a:rPr>
              <a:t>	WHERE [année relative] </a:t>
            </a:r>
            <a:r>
              <a:rPr lang="fr-FR" sz="2800" dirty="0" err="1" smtClean="0">
                <a:solidFill>
                  <a:schemeClr val="accent1"/>
                </a:solidFill>
              </a:rPr>
              <a:t>between</a:t>
            </a:r>
            <a:r>
              <a:rPr lang="fr-FR" sz="2800" dirty="0" smtClean="0">
                <a:solidFill>
                  <a:schemeClr val="accent1"/>
                </a:solidFill>
              </a:rPr>
              <a:t> 1 and fin;</a:t>
            </a:r>
          </a:p>
          <a:p>
            <a:pPr>
              <a:spcBef>
                <a:spcPts val="0"/>
              </a:spcBef>
              <a:defRPr/>
            </a:pPr>
            <a:r>
              <a:rPr lang="fr-FR" sz="2800" i="1" dirty="0" smtClean="0">
                <a:solidFill>
                  <a:srgbClr val="FF0000"/>
                </a:solidFill>
              </a:rPr>
              <a:t>Et les nuls que log ne supporte pas ?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214414" y="4286256"/>
          <a:ext cx="2806460" cy="2344085"/>
        </p:xfrm>
        <a:graphic>
          <a:graphicData uri="http://schemas.openxmlformats.org/drawingml/2006/table">
            <a:tbl>
              <a:tblPr/>
              <a:tblGrid>
                <a:gridCol w="1131467"/>
                <a:gridCol w="1674993"/>
              </a:tblGrid>
              <a:tr h="149525">
                <a:tc gridSpan="2">
                  <a:txBody>
                    <a:bodyPr/>
                    <a:lstStyle/>
                    <a:p>
                      <a:endParaRPr lang="fr-FR" sz="1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2954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Année relative</a:t>
                      </a:r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2060"/>
                          </a:solidFill>
                        </a:rPr>
                        <a:t>Taux</a:t>
                      </a:r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39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39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39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39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fr-FR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426015" y="5046452"/>
            <a:ext cx="2725947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</a:rPr>
              <a:t>Voir + dans le livre « SQL Design Patterns »</a:t>
            </a:r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8" name="Image 7" descr="maillot-ja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1488" y="0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  <a:solidFill>
            <a:schemeClr val="bg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mtClean="0"/>
              <a:t>GROUP BY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 smtClean="0"/>
              <a:t>Est une clause redondante avec le SELECT à sous-requêtes</a:t>
            </a:r>
          </a:p>
          <a:p>
            <a:pPr>
              <a:lnSpc>
                <a:spcPct val="90000"/>
              </a:lnSpc>
            </a:pPr>
            <a:r>
              <a:rPr lang="fr-FR" sz="2400" smtClean="0"/>
              <a:t>La requête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000" b="1" smtClean="0">
                <a:solidFill>
                  <a:schemeClr val="accent1"/>
                </a:solidFill>
              </a:rPr>
              <a:t>SELECT P#, MAX(QTY) FROM SP GROUP BY P# ;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</a:pPr>
            <a:r>
              <a:rPr lang="fr-FR" sz="2400" b="1" smtClean="0"/>
              <a:t>est équivalente à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</a:pPr>
            <a:r>
              <a:rPr lang="fr-FR" sz="2000" b="1" smtClean="0">
                <a:solidFill>
                  <a:schemeClr val="hlink"/>
                </a:solidFill>
              </a:rPr>
              <a:t>SELECT DISTINCT P#, (SELECT MAX(QTY) FROM SP AS X WHERE X.P# = SP.P#) FROM SP ;</a:t>
            </a:r>
          </a:p>
          <a:p>
            <a:pPr>
              <a:lnSpc>
                <a:spcPct val="130000"/>
              </a:lnSpc>
            </a:pPr>
            <a:r>
              <a:rPr lang="fr-FR" sz="2400" b="1" smtClean="0">
                <a:solidFill>
                  <a:schemeClr val="accent1"/>
                </a:solidFill>
              </a:rPr>
              <a:t>Testez !</a:t>
            </a:r>
          </a:p>
          <a:p>
            <a:pPr>
              <a:lnSpc>
                <a:spcPct val="130000"/>
              </a:lnSpc>
            </a:pPr>
            <a:r>
              <a:rPr lang="fr-FR" sz="2400" b="1" smtClean="0">
                <a:solidFill>
                  <a:schemeClr val="accent1"/>
                </a:solidFill>
              </a:rPr>
              <a:t>Ca s’applique à toute fonction agrégat</a:t>
            </a:r>
            <a:endParaRPr lang="fr-FR" sz="1800" b="1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Tx/>
              <a:buFontTx/>
              <a:buChar char="?"/>
            </a:pPr>
            <a:r>
              <a:rPr lang="fr-FR" sz="2400" b="1" smtClean="0">
                <a:solidFill>
                  <a:schemeClr val="accent1"/>
                </a:solidFill>
              </a:rPr>
              <a:t>Que faire avec les clauses WHERE et HAVING</a:t>
            </a:r>
            <a:endParaRPr lang="fr-FR" sz="2000" b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7772400" cy="914400"/>
          </a:xfrm>
          <a:solidFill>
            <a:schemeClr val="bg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dirty="0" smtClean="0"/>
              <a:t>LIST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847013" cy="4579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 dirty="0" smtClean="0"/>
              <a:t>La requête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sz="2000" b="1" dirty="0" smtClean="0">
                <a:solidFill>
                  <a:schemeClr val="accent1"/>
                </a:solidFill>
              </a:rPr>
              <a:t>		SELECT P#,  MAX(QTY), </a:t>
            </a:r>
            <a:r>
              <a:rPr lang="fr-FR" sz="2000" b="1" dirty="0" smtClean="0">
                <a:solidFill>
                  <a:srgbClr val="FC0128"/>
                </a:solidFill>
              </a:rPr>
              <a:t>LIST</a:t>
            </a:r>
            <a:r>
              <a:rPr lang="fr-FR" sz="2000" b="1" dirty="0" smtClean="0">
                <a:solidFill>
                  <a:schemeClr val="accent1"/>
                </a:solidFill>
              </a:rPr>
              <a:t>(S#, QTY)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sz="2000" b="1" dirty="0" smtClean="0">
                <a:solidFill>
                  <a:schemeClr val="accent1"/>
                </a:solidFill>
              </a:rPr>
              <a:t>		FROM SP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sz="2000" b="1" dirty="0" smtClean="0">
                <a:solidFill>
                  <a:schemeClr val="accent1"/>
                </a:solidFill>
              </a:rPr>
              <a:t>		GROUP BY P# ;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</a:pPr>
            <a:r>
              <a:rPr lang="fr-FR" sz="2400" b="1" dirty="0" smtClean="0"/>
              <a:t>	Donne la valeur agrégée et les détails par fournisseur</a:t>
            </a:r>
          </a:p>
          <a:p>
            <a:pPr>
              <a:lnSpc>
                <a:spcPct val="130000"/>
              </a:lnSpc>
            </a:pPr>
            <a:r>
              <a:rPr lang="fr-FR" sz="2400" b="1" dirty="0" smtClean="0"/>
              <a:t>Comme les tabulations croisées</a:t>
            </a:r>
          </a:p>
          <a:p>
            <a:pPr lvl="1">
              <a:lnSpc>
                <a:spcPct val="130000"/>
              </a:lnSpc>
            </a:pPr>
            <a:r>
              <a:rPr lang="fr-FR" sz="2000" b="1" dirty="0" smtClean="0"/>
              <a:t>Mais en + simple</a:t>
            </a:r>
          </a:p>
          <a:p>
            <a:pPr>
              <a:lnSpc>
                <a:spcPct val="130000"/>
              </a:lnSpc>
            </a:pPr>
            <a:r>
              <a:rPr lang="fr-FR" sz="2000" b="1" dirty="0" smtClean="0">
                <a:solidFill>
                  <a:schemeClr val="hlink"/>
                </a:solidFill>
              </a:rPr>
              <a:t> LIST n’existe en standard que sur SQL </a:t>
            </a:r>
            <a:r>
              <a:rPr lang="fr-FR" sz="2000" b="1" dirty="0" err="1" smtClean="0">
                <a:solidFill>
                  <a:schemeClr val="hlink"/>
                </a:solidFill>
              </a:rPr>
              <a:t>Anywhere</a:t>
            </a:r>
            <a:r>
              <a:rPr lang="fr-FR" sz="2000" b="1" dirty="0" smtClean="0">
                <a:solidFill>
                  <a:schemeClr val="hlink"/>
                </a:solidFill>
              </a:rPr>
              <a:t> DBMS</a:t>
            </a:r>
          </a:p>
          <a:p>
            <a:pPr lvl="1">
              <a:lnSpc>
                <a:spcPct val="130000"/>
              </a:lnSpc>
            </a:pPr>
            <a:r>
              <a:rPr lang="fr-FR" sz="1800" b="1" dirty="0" smtClean="0">
                <a:solidFill>
                  <a:schemeClr val="accent1"/>
                </a:solidFill>
              </a:rPr>
              <a:t>En</a:t>
            </a:r>
            <a:r>
              <a:rPr lang="fr-FR" sz="1800" b="1" dirty="0" smtClean="0">
                <a:solidFill>
                  <a:schemeClr val="hlink"/>
                </a:solidFill>
              </a:rPr>
              <a:t> mono attribut  (2004)</a:t>
            </a:r>
          </a:p>
          <a:p>
            <a:pPr>
              <a:lnSpc>
                <a:spcPct val="130000"/>
              </a:lnSpc>
            </a:pPr>
            <a:r>
              <a:rPr lang="fr-FR" sz="2000" b="1" dirty="0" smtClean="0">
                <a:solidFill>
                  <a:schemeClr val="hlink"/>
                </a:solidFill>
              </a:rPr>
              <a:t>En </a:t>
            </a:r>
            <a:r>
              <a:rPr lang="fr-FR" sz="2000" b="1" dirty="0" err="1" smtClean="0">
                <a:solidFill>
                  <a:schemeClr val="hlink"/>
                </a:solidFill>
              </a:rPr>
              <a:t>MsAccess</a:t>
            </a:r>
            <a:r>
              <a:rPr lang="fr-FR" sz="2000" b="1" dirty="0" smtClean="0">
                <a:solidFill>
                  <a:schemeClr val="hlink"/>
                </a:solidFill>
              </a:rPr>
              <a:t>, LIST (limité)  peut être réalisé par :</a:t>
            </a:r>
          </a:p>
          <a:p>
            <a:pPr lvl="1">
              <a:lnSpc>
                <a:spcPct val="130000"/>
              </a:lnSpc>
            </a:pPr>
            <a:r>
              <a:rPr lang="fr-FR" sz="2000" b="1" dirty="0" smtClean="0">
                <a:solidFill>
                  <a:schemeClr val="hlink"/>
                </a:solidFill>
              </a:rPr>
              <a:t>un formulaire avec des sous-formulaires </a:t>
            </a:r>
          </a:p>
          <a:p>
            <a:pPr lvl="1">
              <a:lnSpc>
                <a:spcPct val="130000"/>
              </a:lnSpc>
            </a:pPr>
            <a:r>
              <a:rPr lang="fr-FR" sz="2000" b="1" dirty="0" smtClean="0">
                <a:solidFill>
                  <a:schemeClr val="hlink"/>
                </a:solidFill>
              </a:rPr>
              <a:t>UNION comme dans Roll Up plus loin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  <a:solidFill>
            <a:schemeClr val="bg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mtClean="0"/>
              <a:t>LIST</a:t>
            </a:r>
            <a:endParaRPr lang="fr-FR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Pour en savoir +</a:t>
            </a:r>
          </a:p>
          <a:p>
            <a:pPr lvl="1"/>
            <a:r>
              <a:rPr lang="fr-FR" sz="2000" smtClean="0"/>
              <a:t>Litwin, W.</a:t>
            </a:r>
            <a:r>
              <a:rPr lang="fr-FR" sz="2000" b="1" smtClean="0"/>
              <a:t> Explicit and Implicit LIST Aggregate Function for Relational Databases. IASTED Intl. Conf. On Databases &amp; Applications, 2004</a:t>
            </a:r>
            <a:endParaRPr lang="fr-FR" sz="2400" b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  <a:solidFill>
            <a:schemeClr val="bg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mtClean="0"/>
              <a:t>GROUP BY avec WHERE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772400" cy="451485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fr-FR" sz="2400" dirty="0" smtClean="0"/>
              <a:t>Clause WHERE</a:t>
            </a:r>
            <a:endParaRPr lang="fr-FR" sz="2800" dirty="0" smtClean="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25000"/>
              </a:spcAft>
              <a:buFont typeface="Monotype Sorts" pitchFamily="2" charset="2"/>
              <a:buNone/>
            </a:pPr>
            <a:r>
              <a:rPr lang="fr-FR" sz="1800" b="1" dirty="0" smtClean="0">
                <a:solidFill>
                  <a:schemeClr val="accent1"/>
                </a:solidFill>
              </a:rPr>
              <a:t>	</a:t>
            </a:r>
            <a:r>
              <a:rPr lang="fr-FR" sz="2000" b="1" dirty="0" smtClean="0">
                <a:solidFill>
                  <a:schemeClr val="accent1"/>
                </a:solidFill>
              </a:rPr>
              <a:t>SELECT P#, MAX(QTY), MIN(QTY)  </a:t>
            </a:r>
            <a:br>
              <a:rPr lang="fr-FR" sz="2000" b="1" dirty="0" smtClean="0">
                <a:solidFill>
                  <a:schemeClr val="accent1"/>
                </a:solidFill>
              </a:rPr>
            </a:br>
            <a:r>
              <a:rPr lang="fr-FR" sz="2000" b="1" dirty="0" smtClean="0">
                <a:solidFill>
                  <a:schemeClr val="accent1"/>
                </a:solidFill>
              </a:rPr>
              <a:t>FROM SP WHERE S# &lt;&gt; ‘ S1 ’  </a:t>
            </a:r>
            <a:br>
              <a:rPr lang="fr-FR" sz="2000" b="1" dirty="0" smtClean="0">
                <a:solidFill>
                  <a:schemeClr val="accent1"/>
                </a:solidFill>
              </a:rPr>
            </a:br>
            <a:r>
              <a:rPr lang="fr-FR" sz="2000" b="1" dirty="0" smtClean="0">
                <a:solidFill>
                  <a:schemeClr val="accent1"/>
                </a:solidFill>
              </a:rPr>
              <a:t>GROUP BY P# ;</a:t>
            </a:r>
            <a:endParaRPr lang="fr-FR" sz="1800" b="1" dirty="0" smtClean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  <a:buFont typeface="Monotype Sorts" pitchFamily="2" charset="2"/>
              <a:buNone/>
            </a:pPr>
            <a:r>
              <a:rPr lang="fr-FR" sz="2400" b="1" dirty="0" smtClean="0"/>
              <a:t>est équivalente à: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fr-FR" sz="1800" b="1" dirty="0" smtClean="0">
                <a:solidFill>
                  <a:schemeClr val="hlink"/>
                </a:solidFill>
              </a:rPr>
              <a:t>	SELECT DISTINCT P#, </a:t>
            </a:r>
            <a:br>
              <a:rPr lang="fr-FR" sz="1800" b="1" dirty="0" smtClean="0">
                <a:solidFill>
                  <a:schemeClr val="hlink"/>
                </a:solidFill>
              </a:rPr>
            </a:br>
            <a:r>
              <a:rPr lang="fr-FR" sz="1800" b="1" dirty="0" smtClean="0">
                <a:solidFill>
                  <a:schemeClr val="hlink"/>
                </a:solidFill>
              </a:rPr>
              <a:t>(SELECT MAX(QTY) FROM SP AS X </a:t>
            </a:r>
            <a:r>
              <a:rPr lang="fr-FR" sz="1800" b="1" dirty="0" smtClean="0">
                <a:solidFill>
                  <a:schemeClr val="accent2"/>
                </a:solidFill>
              </a:rPr>
              <a:t>WHERE X.S# &lt;&gt; ‘ S1 ’</a:t>
            </a:r>
            <a:r>
              <a:rPr lang="fr-FR" sz="1800" b="1" dirty="0" smtClean="0">
                <a:solidFill>
                  <a:schemeClr val="hlink"/>
                </a:solidFill>
              </a:rPr>
              <a:t> AND </a:t>
            </a:r>
            <a:br>
              <a:rPr lang="fr-FR" sz="1800" b="1" dirty="0" smtClean="0">
                <a:solidFill>
                  <a:schemeClr val="hlink"/>
                </a:solidFill>
              </a:rPr>
            </a:br>
            <a:r>
              <a:rPr lang="fr-FR" sz="1800" b="1" dirty="0" smtClean="0">
                <a:solidFill>
                  <a:schemeClr val="hlink"/>
                </a:solidFill>
              </a:rPr>
              <a:t>X.P# = SP.P#) AS MAXQ,</a:t>
            </a:r>
            <a:br>
              <a:rPr lang="fr-FR" sz="1800" b="1" dirty="0" smtClean="0">
                <a:solidFill>
                  <a:schemeClr val="hlink"/>
                </a:solidFill>
              </a:rPr>
            </a:br>
            <a:r>
              <a:rPr lang="fr-FR" sz="1800" b="1" dirty="0" smtClean="0">
                <a:solidFill>
                  <a:schemeClr val="hlink"/>
                </a:solidFill>
              </a:rPr>
              <a:t>(SELECT MIN(QTY) FROM SP AS X </a:t>
            </a:r>
            <a:r>
              <a:rPr lang="fr-FR" sz="1800" b="1" dirty="0" smtClean="0">
                <a:solidFill>
                  <a:schemeClr val="accent2"/>
                </a:solidFill>
              </a:rPr>
              <a:t>WHERE X.S# &lt;&gt; ‘ S1 ’</a:t>
            </a:r>
            <a:r>
              <a:rPr lang="fr-FR" sz="1800" b="1" dirty="0" smtClean="0">
                <a:solidFill>
                  <a:schemeClr val="hlink"/>
                </a:solidFill>
              </a:rPr>
              <a:t> AND </a:t>
            </a:r>
            <a:br>
              <a:rPr lang="fr-FR" sz="1800" b="1" dirty="0" smtClean="0">
                <a:solidFill>
                  <a:schemeClr val="hlink"/>
                </a:solidFill>
              </a:rPr>
            </a:br>
            <a:r>
              <a:rPr lang="fr-FR" sz="1800" b="1" dirty="0" smtClean="0">
                <a:solidFill>
                  <a:schemeClr val="hlink"/>
                </a:solidFill>
              </a:rPr>
              <a:t>X.P# = SP.P#) AS MINQ </a:t>
            </a:r>
            <a:br>
              <a:rPr lang="fr-FR" sz="1800" b="1" dirty="0" smtClean="0">
                <a:solidFill>
                  <a:schemeClr val="hlink"/>
                </a:solidFill>
              </a:rPr>
            </a:br>
            <a:r>
              <a:rPr lang="fr-FR" sz="1800" b="1" dirty="0" smtClean="0">
                <a:solidFill>
                  <a:schemeClr val="hlink"/>
                </a:solidFill>
              </a:rPr>
              <a:t>FROM SP </a:t>
            </a:r>
            <a:br>
              <a:rPr lang="fr-FR" sz="1800" b="1" dirty="0" smtClean="0">
                <a:solidFill>
                  <a:schemeClr val="hlink"/>
                </a:solidFill>
              </a:rPr>
            </a:br>
            <a:r>
              <a:rPr lang="fr-FR" sz="1800" b="1" dirty="0" smtClean="0">
                <a:solidFill>
                  <a:schemeClr val="accent2"/>
                </a:solidFill>
              </a:rPr>
              <a:t>WHERE  S# &lt;&gt; ‘ S1 ’ </a:t>
            </a:r>
            <a:r>
              <a:rPr lang="fr-FR" sz="1800" b="1" dirty="0" smtClean="0">
                <a:solidFill>
                  <a:schemeClr val="hlink"/>
                </a:solidFill>
              </a:rPr>
              <a:t>;</a:t>
            </a:r>
            <a:endParaRPr lang="fr-FR" sz="1600" b="1" dirty="0" smtClean="0">
              <a:solidFill>
                <a:schemeClr val="hlink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1600" b="1" dirty="0" smtClean="0">
                <a:solidFill>
                  <a:schemeClr val="hlink"/>
                </a:solidFill>
              </a:rPr>
              <a:t>Peut servir pour réaliser T-GROUP BY (voir plus loin)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8092" y="1870434"/>
            <a:ext cx="8067311" cy="4558961"/>
          </a:xfrm>
        </p:spPr>
        <p:txBody>
          <a:bodyPr/>
          <a:lstStyle/>
          <a:p>
            <a:pPr>
              <a:defRPr/>
            </a:pPr>
            <a:r>
              <a:rPr lang="fr-FR" i="1" dirty="0" smtClean="0"/>
              <a:t>A expérimenter sur  la base S-P </a:t>
            </a:r>
          </a:p>
          <a:p>
            <a:pPr lvl="1">
              <a:defRPr/>
            </a:pPr>
            <a:r>
              <a:rPr lang="fr-FR" dirty="0" smtClean="0"/>
              <a:t>Vue SP1 : Select</a:t>
            </a:r>
            <a:r>
              <a:rPr lang="fr-FR" i="1" dirty="0" smtClean="0"/>
              <a:t> </a:t>
            </a:r>
            <a:r>
              <a:rPr lang="fr-FR" dirty="0" smtClean="0"/>
              <a:t>S.[S#], SNAME, STATUS, CITY, [P#], QTY FROM S, SP </a:t>
            </a:r>
          </a:p>
          <a:p>
            <a:pPr lvl="1">
              <a:defRPr/>
            </a:pPr>
            <a:r>
              <a:rPr lang="fr-FR" dirty="0" smtClean="0"/>
              <a:t>Vue SP2 : Select</a:t>
            </a:r>
            <a:r>
              <a:rPr lang="fr-FR" i="1" dirty="0" smtClean="0"/>
              <a:t> S</a:t>
            </a:r>
            <a:r>
              <a:rPr lang="fr-FR" dirty="0" smtClean="0"/>
              <a:t>P.[S#], SNAME, STATUS, CITY, [P#], QTY FROM S, SP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28596" y="642918"/>
            <a:ext cx="8097624" cy="837398"/>
          </a:xfrm>
          <a:prstGeom prst="rect">
            <a:avLst/>
          </a:prstGeom>
          <a:solidFill>
            <a:schemeClr val="bg2"/>
          </a:solidFill>
          <a:ln w="12699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Insertion dans une Vue MsAccess</a:t>
            </a:r>
            <a:endParaRPr kumimoji="0" lang="fr-FR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  <a:solidFill>
            <a:schemeClr val="bg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mtClean="0"/>
              <a:t>GROUP BY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772400" cy="451485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fr-FR" sz="2400" dirty="0" smtClean="0"/>
              <a:t>Les deux formulations ne sont pas toujours équivalentes</a:t>
            </a:r>
            <a:endParaRPr lang="fr-FR" sz="2800" dirty="0" smtClean="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25000"/>
              </a:spcAft>
              <a:buFont typeface="Monotype Sorts" pitchFamily="2" charset="2"/>
              <a:buNone/>
            </a:pPr>
            <a:r>
              <a:rPr lang="fr-FR" sz="1800" b="1" dirty="0" smtClean="0">
                <a:solidFill>
                  <a:schemeClr val="accent1"/>
                </a:solidFill>
              </a:rPr>
              <a:t>	SELECT MAX(QTY)</a:t>
            </a:r>
            <a:br>
              <a:rPr lang="fr-FR" sz="1800" b="1" dirty="0" smtClean="0">
                <a:solidFill>
                  <a:schemeClr val="accent1"/>
                </a:solidFill>
              </a:rPr>
            </a:br>
            <a:r>
              <a:rPr lang="fr-FR" sz="1800" b="1" dirty="0" smtClean="0">
                <a:solidFill>
                  <a:schemeClr val="accent1"/>
                </a:solidFill>
              </a:rPr>
              <a:t>FROM SP</a:t>
            </a:r>
            <a:br>
              <a:rPr lang="fr-FR" sz="1800" b="1" dirty="0" smtClean="0">
                <a:solidFill>
                  <a:schemeClr val="accent1"/>
                </a:solidFill>
              </a:rPr>
            </a:br>
            <a:r>
              <a:rPr lang="fr-FR" sz="1800" b="1" dirty="0" smtClean="0">
                <a:solidFill>
                  <a:schemeClr val="accent1"/>
                </a:solidFill>
              </a:rPr>
              <a:t>GROUP BY P# ;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</a:pPr>
            <a:r>
              <a:rPr lang="fr-FR" sz="2400" dirty="0" smtClean="0"/>
              <a:t>n’est pas (tout à fait) équivalent à: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fr-FR" sz="1800" b="1" dirty="0" smtClean="0">
                <a:solidFill>
                  <a:schemeClr val="hlink"/>
                </a:solidFill>
              </a:rPr>
              <a:t>	</a:t>
            </a:r>
            <a:r>
              <a:rPr lang="fr-FR" sz="1600" b="1" dirty="0" smtClean="0">
                <a:solidFill>
                  <a:schemeClr val="hlink"/>
                </a:solidFill>
              </a:rPr>
              <a:t>SELECT DISTINCT P#, </a:t>
            </a:r>
            <a:br>
              <a:rPr lang="fr-FR" sz="1600" b="1" dirty="0" smtClean="0">
                <a:solidFill>
                  <a:schemeClr val="hlink"/>
                </a:solidFill>
              </a:rPr>
            </a:br>
            <a:r>
              <a:rPr lang="fr-FR" sz="1600" b="1" dirty="0" smtClean="0">
                <a:solidFill>
                  <a:schemeClr val="hlink"/>
                </a:solidFill>
              </a:rPr>
              <a:t>(SELECT MAX(QTY) FROM SP AS X </a:t>
            </a:r>
            <a:br>
              <a:rPr lang="fr-FR" sz="1600" b="1" dirty="0" smtClean="0">
                <a:solidFill>
                  <a:schemeClr val="hlink"/>
                </a:solidFill>
              </a:rPr>
            </a:br>
            <a:r>
              <a:rPr lang="fr-FR" sz="1600" b="1" dirty="0" smtClean="0">
                <a:solidFill>
                  <a:schemeClr val="hlink"/>
                </a:solidFill>
              </a:rPr>
              <a:t>WHERE</a:t>
            </a:r>
            <a:r>
              <a:rPr lang="fr-FR" sz="1600" b="1" dirty="0" smtClean="0">
                <a:solidFill>
                  <a:schemeClr val="accent2"/>
                </a:solidFill>
              </a:rPr>
              <a:t> </a:t>
            </a:r>
            <a:r>
              <a:rPr lang="fr-FR" sz="1600" b="1" dirty="0" smtClean="0">
                <a:solidFill>
                  <a:schemeClr val="hlink"/>
                </a:solidFill>
              </a:rPr>
              <a:t>X.P# = SP.P#)  </a:t>
            </a:r>
            <a:br>
              <a:rPr lang="fr-FR" sz="1600" b="1" dirty="0" smtClean="0">
                <a:solidFill>
                  <a:schemeClr val="hlink"/>
                </a:solidFill>
              </a:rPr>
            </a:br>
            <a:r>
              <a:rPr lang="fr-FR" sz="1600" b="1" dirty="0" smtClean="0">
                <a:solidFill>
                  <a:schemeClr val="hlink"/>
                </a:solidFill>
              </a:rPr>
              <a:t>FROM SP ;</a:t>
            </a:r>
          </a:p>
          <a:p>
            <a:pPr>
              <a:lnSpc>
                <a:spcPct val="110000"/>
              </a:lnSpc>
              <a:buSzTx/>
              <a:buFontTx/>
              <a:buChar char="?"/>
            </a:pPr>
            <a:r>
              <a:rPr lang="fr-FR" sz="2400" dirty="0" smtClean="0"/>
              <a:t>Pourquoi</a:t>
            </a:r>
            <a:endParaRPr lang="fr-FR" sz="16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  <a:solidFill>
            <a:schemeClr val="bg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mtClean="0"/>
              <a:t>GROUP BY avec HAVING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772400" cy="451485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fr-FR" sz="2400" smtClean="0"/>
              <a:t>La clause HAVING est également redondante</a:t>
            </a:r>
            <a:endParaRPr lang="fr-FR" sz="2800" smtClean="0"/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ct val="25000"/>
              </a:spcAft>
              <a:buFont typeface="Monotype Sorts" pitchFamily="2" charset="2"/>
              <a:buNone/>
            </a:pPr>
            <a:r>
              <a:rPr lang="fr-FR" sz="1800" b="1" smtClean="0">
                <a:solidFill>
                  <a:schemeClr val="accent1"/>
                </a:solidFill>
              </a:rPr>
              <a:t>	SELECT P#</a:t>
            </a:r>
            <a:br>
              <a:rPr lang="fr-FR" sz="1800" b="1" smtClean="0">
                <a:solidFill>
                  <a:schemeClr val="accent1"/>
                </a:solidFill>
              </a:rPr>
            </a:br>
            <a:r>
              <a:rPr lang="fr-FR" sz="1800" b="1" smtClean="0">
                <a:solidFill>
                  <a:schemeClr val="accent1"/>
                </a:solidFill>
              </a:rPr>
              <a:t>FROM SP</a:t>
            </a:r>
            <a:br>
              <a:rPr lang="fr-FR" sz="1800" b="1" smtClean="0">
                <a:solidFill>
                  <a:schemeClr val="accent1"/>
                </a:solidFill>
              </a:rPr>
            </a:br>
            <a:r>
              <a:rPr lang="fr-FR" sz="1800" b="1" smtClean="0">
                <a:solidFill>
                  <a:schemeClr val="accent1"/>
                </a:solidFill>
              </a:rPr>
              <a:t>GROUP BY P# </a:t>
            </a:r>
            <a:br>
              <a:rPr lang="fr-FR" sz="1800" b="1" smtClean="0">
                <a:solidFill>
                  <a:schemeClr val="accent1"/>
                </a:solidFill>
              </a:rPr>
            </a:br>
            <a:r>
              <a:rPr lang="fr-FR" sz="1800" b="1" smtClean="0">
                <a:solidFill>
                  <a:schemeClr val="accent1"/>
                </a:solidFill>
              </a:rPr>
              <a:t>HAVING COUNT(*) &gt; 1;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</a:pPr>
            <a:r>
              <a:rPr lang="fr-FR" sz="2400" smtClean="0"/>
              <a:t>est équivalent à: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fr-FR" sz="1800" b="1" smtClean="0">
                <a:solidFill>
                  <a:schemeClr val="hlink"/>
                </a:solidFill>
              </a:rPr>
              <a:t>	</a:t>
            </a:r>
            <a:r>
              <a:rPr lang="fr-FR" sz="1600" b="1" smtClean="0">
                <a:solidFill>
                  <a:schemeClr val="hlink"/>
                </a:solidFill>
              </a:rPr>
              <a:t>SELECT DISTINCT P# FROM SP, </a:t>
            </a:r>
            <a:br>
              <a:rPr lang="fr-FR" sz="1600" b="1" smtClean="0">
                <a:solidFill>
                  <a:schemeClr val="hlink"/>
                </a:solidFill>
              </a:rPr>
            </a:br>
            <a:r>
              <a:rPr lang="fr-FR" sz="1600" b="1" smtClean="0">
                <a:solidFill>
                  <a:schemeClr val="hlink"/>
                </a:solidFill>
              </a:rPr>
              <a:t>WHERE (SELECT COUNT(*) FROM SP AS X </a:t>
            </a:r>
            <a:br>
              <a:rPr lang="fr-FR" sz="1600" b="1" smtClean="0">
                <a:solidFill>
                  <a:schemeClr val="hlink"/>
                </a:solidFill>
              </a:rPr>
            </a:br>
            <a:r>
              <a:rPr lang="fr-FR" sz="1600" b="1" smtClean="0">
                <a:solidFill>
                  <a:schemeClr val="hlink"/>
                </a:solidFill>
              </a:rPr>
              <a:t>WHERE</a:t>
            </a:r>
            <a:r>
              <a:rPr lang="fr-FR" sz="1600" b="1" smtClean="0">
                <a:solidFill>
                  <a:schemeClr val="accent2"/>
                </a:solidFill>
              </a:rPr>
              <a:t>  </a:t>
            </a:r>
            <a:r>
              <a:rPr lang="fr-FR" sz="1600" b="1" smtClean="0">
                <a:solidFill>
                  <a:schemeClr val="hlink"/>
                </a:solidFill>
              </a:rPr>
              <a:t>X.P# = SP.P#)  &gt; 1 ;</a:t>
            </a:r>
          </a:p>
          <a:p>
            <a:pPr>
              <a:lnSpc>
                <a:spcPct val="110000"/>
              </a:lnSpc>
              <a:buSzTx/>
              <a:buFontTx/>
              <a:buChar char="?"/>
            </a:pPr>
            <a:r>
              <a:rPr lang="fr-FR" sz="2400" smtClean="0"/>
              <a:t>Pourquoi</a:t>
            </a:r>
          </a:p>
          <a:p>
            <a:pPr>
              <a:lnSpc>
                <a:spcPct val="110000"/>
              </a:lnSpc>
              <a:buSzTx/>
              <a:buFontTx/>
              <a:buChar char="?"/>
            </a:pPr>
            <a:r>
              <a:rPr lang="fr-FR" sz="2400" smtClean="0"/>
              <a:t>Et si on ajoutait la clause WHERE S# &lt;&gt; ‘ S1 ’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  <a:solidFill>
            <a:schemeClr val="bg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mtClean="0"/>
              <a:t>T-GROUP BY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772400" cy="45148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fr-FR" sz="2400" dirty="0" smtClean="0"/>
              <a:t>Proposé pour SQL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fr-FR" sz="2400" dirty="0" smtClean="0"/>
              <a:t>Permettrait  de faire les groupes par rapport à </a:t>
            </a:r>
            <a:r>
              <a:rPr lang="fr-FR" sz="2400" i="1" dirty="0" smtClean="0">
                <a:sym typeface="Symbol" pitchFamily="18" charset="2"/>
              </a:rPr>
              <a:t> </a:t>
            </a:r>
            <a:r>
              <a:rPr lang="fr-FR" sz="2400" i="1" dirty="0" smtClean="0">
                <a:cs typeface="Arial" pitchFamily="34" charset="0"/>
                <a:sym typeface="Symbol" pitchFamily="18" charset="2"/>
              </a:rPr>
              <a:t>≠ ‘=‘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fr-FR" sz="2400" dirty="0" smtClean="0">
                <a:cs typeface="Arial" pitchFamily="34" charset="0"/>
                <a:sym typeface="Symbol" pitchFamily="18" charset="2"/>
              </a:rPr>
              <a:t>Le rôle de </a:t>
            </a:r>
            <a:r>
              <a:rPr lang="fr-FR" sz="2400" i="1" dirty="0" smtClean="0">
                <a:sym typeface="Symbol" pitchFamily="18" charset="2"/>
              </a:rPr>
              <a:t>-</a:t>
            </a:r>
            <a:r>
              <a:rPr lang="fr-FR" sz="2400" dirty="0" err="1" smtClean="0">
                <a:sym typeface="Symbol" pitchFamily="18" charset="2"/>
              </a:rPr>
              <a:t>join</a:t>
            </a:r>
            <a:r>
              <a:rPr lang="fr-FR" sz="2400" dirty="0" smtClean="0">
                <a:sym typeface="Symbol" pitchFamily="18" charset="2"/>
              </a:rPr>
              <a:t> par rapport à </a:t>
            </a:r>
            <a:r>
              <a:rPr lang="fr-FR" sz="2400" dirty="0" err="1" smtClean="0">
                <a:sym typeface="Symbol" pitchFamily="18" charset="2"/>
              </a:rPr>
              <a:t>equi</a:t>
            </a:r>
            <a:r>
              <a:rPr lang="fr-FR" sz="2400" dirty="0" smtClean="0">
                <a:sym typeface="Symbol" pitchFamily="18" charset="2"/>
              </a:rPr>
              <a:t>-</a:t>
            </a:r>
            <a:r>
              <a:rPr lang="fr-FR" sz="2400" dirty="0" err="1" smtClean="0">
                <a:sym typeface="Symbol" pitchFamily="18" charset="2"/>
              </a:rPr>
              <a:t>join</a:t>
            </a:r>
            <a:r>
              <a:rPr lang="fr-FR" sz="2400" dirty="0" smtClean="0">
                <a:sym typeface="Symbol" pitchFamily="18" charset="2"/>
              </a:rPr>
              <a:t> </a:t>
            </a:r>
            <a:r>
              <a:rPr lang="fr-FR" sz="2400" i="1" dirty="0" smtClean="0">
                <a:sym typeface="Symbol" pitchFamily="18" charset="2"/>
              </a:rPr>
              <a:t> </a:t>
            </a:r>
            <a:endParaRPr lang="fr-FR" sz="2400" dirty="0" smtClean="0">
              <a:cs typeface="Arial" pitchFamily="34" charset="0"/>
              <a:sym typeface="Symbol" pitchFamily="18" charset="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fr-FR" sz="2400" dirty="0" smtClean="0">
                <a:cs typeface="Arial" pitchFamily="34" charset="0"/>
                <a:sym typeface="Symbol" pitchFamily="18" charset="2"/>
              </a:rPr>
              <a:t>Ainsi la requête hypothétique: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	SELECT P#, AVG(QTY) AS QTY1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		INT(AVG(QTY))  AS QTY2</a:t>
            </a:r>
            <a:endParaRPr lang="fr-FR" sz="2400" b="1" dirty="0" smtClean="0">
              <a:solidFill>
                <a:srgbClr val="FC0128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	FROM SP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sz="2400" b="1" dirty="0" smtClean="0">
                <a:solidFill>
                  <a:schemeClr val="accent1"/>
                </a:solidFill>
              </a:rPr>
              <a:t> 	</a:t>
            </a:r>
            <a:r>
              <a:rPr lang="fr-FR" sz="2400" b="1" dirty="0" smtClean="0">
                <a:solidFill>
                  <a:srgbClr val="FC0128"/>
                </a:solidFill>
              </a:rPr>
              <a:t>T-GROUP (QT1 BY P#, QT2 BY &lt;&gt; P#)</a:t>
            </a:r>
            <a:endParaRPr lang="fr-FR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sz="2400" dirty="0" smtClean="0">
                <a:cs typeface="Arial" pitchFamily="34" charset="0"/>
                <a:sym typeface="Symbol" pitchFamily="18" charset="2"/>
              </a:rPr>
              <a:t>	donnerait la quantité moyenne de toute pièce autre que la pièce P#  avec la quantité moyenne de la pièce P#, pour la comparaison éloquente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buFont typeface="Monotype Sorts" pitchFamily="2" charset="2"/>
              <a:buNone/>
            </a:pPr>
            <a:r>
              <a:rPr lang="fr-FR" sz="2000" dirty="0" smtClean="0"/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  <a:solidFill>
            <a:schemeClr val="bg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mtClean="0"/>
              <a:t>T-GROUP BY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772400" cy="45148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fr-FR" dirty="0" smtClean="0"/>
              <a:t>On peut réaliser la requête précédente à l’heure actuelle sous </a:t>
            </a:r>
            <a:r>
              <a:rPr lang="fr-FR" dirty="0" err="1" smtClean="0"/>
              <a:t>MsAccess</a:t>
            </a:r>
            <a:r>
              <a:rPr lang="fr-FR" dirty="0" smtClean="0"/>
              <a:t> comme: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chemeClr val="accent1"/>
                </a:solidFill>
              </a:rPr>
              <a:t>SELECT DISTINCT SP.[p#] AS part,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		(SELECT </a:t>
            </a:r>
            <a:r>
              <a:rPr lang="en-US" sz="2400" b="1" dirty="0" err="1" smtClean="0">
                <a:solidFill>
                  <a:schemeClr val="accent1"/>
                </a:solidFill>
              </a:rPr>
              <a:t>int</a:t>
            </a:r>
            <a:r>
              <a:rPr lang="en-US" sz="2400" b="1" dirty="0" smtClean="0">
                <a:solidFill>
                  <a:schemeClr val="accent1"/>
                </a:solidFill>
              </a:rPr>
              <a:t>(</a:t>
            </a:r>
            <a:r>
              <a:rPr lang="en-US" sz="2400" b="1" dirty="0" err="1" smtClean="0">
                <a:solidFill>
                  <a:schemeClr val="accent1"/>
                </a:solidFill>
              </a:rPr>
              <a:t>avg</a:t>
            </a:r>
            <a:r>
              <a:rPr lang="en-US" sz="2400" b="1" dirty="0" smtClean="0">
                <a:solidFill>
                  <a:schemeClr val="accent1"/>
                </a:solidFill>
              </a:rPr>
              <a:t>(QTY)) FROM SP AS X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		     WHERE  X.[P#] &lt;&gt; SP.[P#]) AS </a:t>
            </a:r>
            <a:r>
              <a:rPr lang="en-US" sz="2400" b="1" dirty="0" err="1" smtClean="0">
                <a:solidFill>
                  <a:schemeClr val="accent1"/>
                </a:solidFill>
              </a:rPr>
              <a:t>avg_qty_other_parts</a:t>
            </a:r>
            <a:r>
              <a:rPr lang="en-US" sz="2400" b="1" dirty="0" smtClean="0">
                <a:solidFill>
                  <a:schemeClr val="accent1"/>
                </a:solidFill>
              </a:rPr>
              <a:t>,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		(SELECT </a:t>
            </a:r>
            <a:r>
              <a:rPr lang="en-US" sz="2400" b="1" dirty="0" err="1" smtClean="0">
                <a:solidFill>
                  <a:schemeClr val="accent1"/>
                </a:solidFill>
              </a:rPr>
              <a:t>avg</a:t>
            </a:r>
            <a:r>
              <a:rPr lang="en-US" sz="2400" b="1" dirty="0" smtClean="0">
                <a:solidFill>
                  <a:schemeClr val="accent1"/>
                </a:solidFill>
              </a:rPr>
              <a:t>(QTY) FROM SP AS X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		     WHERE  X.[P#] = SP.[P#]) AS </a:t>
            </a:r>
            <a:r>
              <a:rPr lang="en-US" sz="2400" b="1" dirty="0" err="1" smtClean="0">
                <a:solidFill>
                  <a:schemeClr val="accent1"/>
                </a:solidFill>
              </a:rPr>
              <a:t>part_avg_qty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	FROM SP;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fr-FR" sz="2800" b="1" dirty="0" smtClean="0"/>
              <a:t>Vrai ou Faux ?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buFont typeface="Monotype Sorts" pitchFamily="2" charset="2"/>
              <a:buNone/>
            </a:pPr>
            <a:r>
              <a:rPr lang="fr-FR" sz="2800" dirty="0" smtClean="0"/>
              <a:t> </a:t>
            </a:r>
            <a:endParaRPr lang="fr-FR" sz="2800" dirty="0" smtClean="0">
              <a:cs typeface="Arial" pitchFamily="34" charset="0"/>
              <a:sym typeface="Symbol" pitchFamily="18" charset="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5000"/>
              </a:spcAft>
              <a:buFont typeface="Monotype Sorts" pitchFamily="2" charset="2"/>
              <a:buNone/>
            </a:pPr>
            <a:r>
              <a:rPr lang="fr-FR" sz="2800" dirty="0" smtClean="0"/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  <a:solidFill>
            <a:schemeClr val="bg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mtClean="0"/>
              <a:t>T-GROUP BY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772400" cy="835025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fr-FR" sz="3600" smtClean="0"/>
              <a:t> Résultat: </a:t>
            </a:r>
          </a:p>
        </p:txBody>
      </p:sp>
      <p:graphicFrame>
        <p:nvGraphicFramePr>
          <p:cNvPr id="32907" name="Group 139"/>
          <p:cNvGraphicFramePr>
            <a:graphicFrameLocks noGrp="1"/>
          </p:cNvGraphicFramePr>
          <p:nvPr/>
        </p:nvGraphicFramePr>
        <p:xfrm>
          <a:off x="1979613" y="2636838"/>
          <a:ext cx="4895850" cy="3313113"/>
        </p:xfrm>
        <a:graphic>
          <a:graphicData uri="http://schemas.openxmlformats.org/drawingml/2006/table">
            <a:tbl>
              <a:tblPr/>
              <a:tblGrid>
                <a:gridCol w="735012"/>
                <a:gridCol w="2476500"/>
                <a:gridCol w="1684338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avg_qty_other_parts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part_avg_qty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p1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262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245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p4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260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260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p6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272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  <a:solidFill>
            <a:schemeClr val="bg2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mtClean="0"/>
              <a:t>T-GROUP BY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7772400" cy="40767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25000"/>
              </a:spcAft>
            </a:pPr>
            <a:r>
              <a:rPr lang="fr-FR" sz="3600" smtClean="0"/>
              <a:t> En savoir +: </a:t>
            </a:r>
          </a:p>
          <a:p>
            <a:pPr lvl="1"/>
            <a:r>
              <a:rPr lang="fr-FR" smtClean="0"/>
              <a:t>Litwin, W. </a:t>
            </a:r>
            <a:r>
              <a:rPr lang="fr-FR" sz="2400" smtClean="0"/>
              <a:t>Galois Connections, T-CUBES, &amp; P2P Database Mining. </a:t>
            </a:r>
            <a:r>
              <a:rPr lang="fr-FR" sz="2400" b="1" smtClean="0"/>
              <a:t>3rd Intl. Workshop on Databases, Information Systems and </a:t>
            </a:r>
            <a:br>
              <a:rPr lang="fr-FR" sz="2400" b="1" smtClean="0"/>
            </a:br>
            <a:r>
              <a:rPr lang="fr-FR" sz="2400" b="1" smtClean="0"/>
              <a:t>Peer-to-Peer Computing (DBISP2P 2005),</a:t>
            </a:r>
            <a:r>
              <a:rPr lang="fr-FR" sz="2400" smtClean="0"/>
              <a:t> </a:t>
            </a:r>
            <a:r>
              <a:rPr lang="fr-FR" sz="2400" b="1" smtClean="0">
                <a:solidFill>
                  <a:srgbClr val="FAFD00"/>
                </a:solidFill>
                <a:hlinkClick r:id="rId3"/>
              </a:rPr>
              <a:t>VLDB 2005</a:t>
            </a:r>
            <a:br>
              <a:rPr lang="fr-FR" sz="2400" b="1" smtClean="0">
                <a:solidFill>
                  <a:srgbClr val="FAFD00"/>
                </a:solidFill>
                <a:hlinkClick r:id="rId3"/>
              </a:rPr>
            </a:br>
            <a:r>
              <a:rPr lang="fr-FR" sz="2400" smtClean="0"/>
              <a:t>Springer Verlag (publ.)</a:t>
            </a:r>
          </a:p>
          <a:p>
            <a:pPr lvl="1" algn="ctr">
              <a:spcBef>
                <a:spcPct val="50000"/>
              </a:spcBef>
              <a:spcAft>
                <a:spcPct val="25000"/>
              </a:spcAft>
              <a:buFontTx/>
              <a:buNone/>
            </a:pPr>
            <a:r>
              <a:rPr lang="fr-FR" smtClean="0"/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</a:rPr>
              <a:t>Rangs Non-Denses</a:t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4000" dirty="0" smtClean="0">
                <a:solidFill>
                  <a:srgbClr val="0070C0"/>
                </a:solidFill>
              </a:rPr>
              <a:t>(Non Dense </a:t>
            </a:r>
            <a:r>
              <a:rPr lang="fr-FR" sz="4000" dirty="0" err="1" smtClean="0">
                <a:solidFill>
                  <a:srgbClr val="0070C0"/>
                </a:solidFill>
              </a:rPr>
              <a:t>Ranking</a:t>
            </a:r>
            <a:r>
              <a:rPr lang="fr-FR" sz="4000" dirty="0" smtClean="0">
                <a:solidFill>
                  <a:srgbClr val="0070C0"/>
                </a:solidFill>
              </a:rPr>
              <a:t>)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2786058"/>
            <a:ext cx="40005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 [s#], [p#], </a:t>
            </a:r>
            <a:r>
              <a:rPr lang="en-US" sz="2400" dirty="0" err="1" smtClean="0"/>
              <a:t>qty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(select count(*) from SP as X where X.qty &gt; sp.qty)+1  as [non dense rank] FROM SP </a:t>
            </a:r>
          </a:p>
          <a:p>
            <a:r>
              <a:rPr lang="en-US" sz="2400" dirty="0" smtClean="0"/>
              <a:t>order by qty </a:t>
            </a:r>
            <a:r>
              <a:rPr lang="en-US" sz="2400" dirty="0" err="1" smtClean="0"/>
              <a:t>desc</a:t>
            </a:r>
            <a:r>
              <a:rPr lang="en-US" sz="2400" dirty="0" smtClean="0"/>
              <a:t>, [s#] </a:t>
            </a:r>
            <a:r>
              <a:rPr lang="en-US" sz="2400" dirty="0" err="1" smtClean="0"/>
              <a:t>asc</a:t>
            </a:r>
            <a:endParaRPr lang="en-US" sz="2400" dirty="0" smtClean="0"/>
          </a:p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000628" y="1857370"/>
          <a:ext cx="2619372" cy="4175760"/>
        </p:xfrm>
        <a:graphic>
          <a:graphicData uri="http://schemas.openxmlformats.org/drawingml/2006/table">
            <a:tbl>
              <a:tblPr/>
              <a:tblGrid>
                <a:gridCol w="654843"/>
                <a:gridCol w="654843"/>
                <a:gridCol w="654843"/>
                <a:gridCol w="654843"/>
              </a:tblGrid>
              <a:tr h="469829">
                <a:tc>
                  <a:txBody>
                    <a:bodyPr/>
                    <a:lstStyle/>
                    <a:p>
                      <a:r>
                        <a:rPr lang="fr-FR" sz="1400" dirty="0"/>
                        <a:t>s#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qty</a:t>
                      </a:r>
                      <a:endParaRPr lang="fr-F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ND-rank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85253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253">
                <a:tc>
                  <a:txBody>
                    <a:bodyPr/>
                    <a:lstStyle/>
                    <a:p>
                      <a:r>
                        <a:rPr lang="fr-FR" sz="1400"/>
                        <a:t>s3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253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253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253">
                <a:tc>
                  <a:txBody>
                    <a:bodyPr/>
                    <a:lstStyle/>
                    <a:p>
                      <a:r>
                        <a:rPr lang="fr-FR" sz="1400"/>
                        <a:t>s2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253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253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253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253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253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253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253">
                <a:tc>
                  <a:txBody>
                    <a:bodyPr/>
                    <a:lstStyle/>
                    <a:p>
                      <a:r>
                        <a:rPr lang="fr-FR" sz="1400" dirty="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</a:rPr>
              <a:t>Rangs Non-Denses</a:t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4000" dirty="0" smtClean="0">
                <a:solidFill>
                  <a:srgbClr val="0070C0"/>
                </a:solidFill>
              </a:rPr>
              <a:t>(Graphique </a:t>
            </a:r>
            <a:r>
              <a:rPr lang="fr-FR" sz="4000" dirty="0" err="1" smtClean="0">
                <a:solidFill>
                  <a:srgbClr val="0070C0"/>
                </a:solidFill>
              </a:rPr>
              <a:t>MsAccess</a:t>
            </a:r>
            <a:r>
              <a:rPr lang="fr-FR" sz="4000" dirty="0" smtClean="0">
                <a:solidFill>
                  <a:srgbClr val="0070C0"/>
                </a:solidFill>
              </a:rPr>
              <a:t>)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785926"/>
            <a:ext cx="5072098" cy="434633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71472" y="2000240"/>
          <a:ext cx="2619372" cy="3535680"/>
        </p:xfrm>
        <a:graphic>
          <a:graphicData uri="http://schemas.openxmlformats.org/drawingml/2006/table">
            <a:tbl>
              <a:tblPr/>
              <a:tblGrid>
                <a:gridCol w="654843"/>
                <a:gridCol w="654843"/>
                <a:gridCol w="654843"/>
                <a:gridCol w="654843"/>
              </a:tblGrid>
              <a:tr h="0">
                <a:tc>
                  <a:txBody>
                    <a:bodyPr/>
                    <a:lstStyle/>
                    <a:p>
                      <a:r>
                        <a:rPr lang="fr-FR" sz="1100" dirty="0"/>
                        <a:t>s#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p#</a:t>
                      </a:r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qty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ND-rank</a:t>
                      </a:r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s4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p5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400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1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s3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p2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400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1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s1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p3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400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1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s4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p4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300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4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s2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p2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300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4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s1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p1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300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4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s4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p2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200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7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s1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p4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200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7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s1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p2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200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7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s4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p1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200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7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s1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p6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100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11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100"/>
                        <a:t>s1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p5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100</a:t>
                      </a:r>
                      <a:endParaRPr lang="fr-FR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11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</a:rPr>
              <a:t>Rangs Denses</a:t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4000" dirty="0" smtClean="0">
                <a:solidFill>
                  <a:srgbClr val="0070C0"/>
                </a:solidFill>
              </a:rPr>
              <a:t>(Dense </a:t>
            </a:r>
            <a:r>
              <a:rPr lang="fr-FR" sz="4000" dirty="0" err="1" smtClean="0">
                <a:solidFill>
                  <a:srgbClr val="0070C0"/>
                </a:solidFill>
              </a:rPr>
              <a:t>Ranking</a:t>
            </a:r>
            <a:r>
              <a:rPr lang="fr-FR" sz="4000" dirty="0" smtClean="0">
                <a:solidFill>
                  <a:srgbClr val="0070C0"/>
                </a:solidFill>
              </a:rPr>
              <a:t>)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2143116"/>
            <a:ext cx="5320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[s#], [p#], </a:t>
            </a:r>
            <a:r>
              <a:rPr lang="en-US" sz="2400" dirty="0" err="1" smtClean="0"/>
              <a:t>qty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(select count(qty) from </a:t>
            </a:r>
          </a:p>
          <a:p>
            <a:r>
              <a:rPr lang="en-US" sz="2400" dirty="0" smtClean="0"/>
              <a:t>(select distinct qty from SP as y) as X </a:t>
            </a:r>
          </a:p>
          <a:p>
            <a:r>
              <a:rPr lang="en-US" sz="2400" dirty="0" smtClean="0"/>
              <a:t>where X.qty &gt; sp.qty)+1 AS [D-rank], FROM SP</a:t>
            </a:r>
          </a:p>
          <a:p>
            <a:r>
              <a:rPr lang="en-US" sz="2400" dirty="0" smtClean="0"/>
              <a:t>ORDER BY qty DESC , [s#];</a:t>
            </a:r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857884" y="1928802"/>
          <a:ext cx="2214578" cy="4175760"/>
        </p:xfrm>
        <a:graphic>
          <a:graphicData uri="http://schemas.openxmlformats.org/drawingml/2006/table">
            <a:tbl>
              <a:tblPr/>
              <a:tblGrid>
                <a:gridCol w="428628"/>
                <a:gridCol w="500066"/>
                <a:gridCol w="571504"/>
                <a:gridCol w="714380"/>
              </a:tblGrid>
              <a:tr h="257836">
                <a:tc>
                  <a:txBody>
                    <a:bodyPr/>
                    <a:lstStyle/>
                    <a:p>
                      <a:r>
                        <a:rPr lang="fr-FR" sz="1400" dirty="0"/>
                        <a:t>s#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qty</a:t>
                      </a:r>
                      <a:endParaRPr lang="fr-F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D-</a:t>
                      </a:r>
                      <a:r>
                        <a:rPr lang="fr-FR" sz="1400" dirty="0" err="1"/>
                        <a:t>rank</a:t>
                      </a:r>
                      <a:endParaRPr lang="fr-FR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400" dirty="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400" dirty="0"/>
                        <a:t>s3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400"/>
                        <a:t>s2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4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</a:rPr>
              <a:t>Rangs Denses</a:t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4000" dirty="0" smtClean="0">
                <a:solidFill>
                  <a:srgbClr val="0070C0"/>
                </a:solidFill>
              </a:rPr>
              <a:t>Graphique </a:t>
            </a:r>
            <a:r>
              <a:rPr lang="fr-FR" sz="4000" dirty="0" err="1" smtClean="0">
                <a:solidFill>
                  <a:srgbClr val="0070C0"/>
                </a:solidFill>
              </a:rPr>
              <a:t>MsAccess</a:t>
            </a:r>
            <a:endParaRPr lang="fr-FR" sz="4000" dirty="0">
              <a:solidFill>
                <a:srgbClr val="0070C0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714348" y="2143116"/>
          <a:ext cx="2214578" cy="3368040"/>
        </p:xfrm>
        <a:graphic>
          <a:graphicData uri="http://schemas.openxmlformats.org/drawingml/2006/table">
            <a:tbl>
              <a:tblPr/>
              <a:tblGrid>
                <a:gridCol w="428628"/>
                <a:gridCol w="500066"/>
                <a:gridCol w="571504"/>
                <a:gridCol w="714380"/>
              </a:tblGrid>
              <a:tr h="257836">
                <a:tc>
                  <a:txBody>
                    <a:bodyPr/>
                    <a:lstStyle/>
                    <a:p>
                      <a:r>
                        <a:rPr lang="fr-FR" sz="1100" dirty="0"/>
                        <a:t>s#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err="1"/>
                        <a:t>qty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D-</a:t>
                      </a:r>
                      <a:r>
                        <a:rPr lang="fr-FR" sz="1100" dirty="0" err="1"/>
                        <a:t>rank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100" dirty="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100" dirty="0"/>
                        <a:t>s3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1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1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100"/>
                        <a:t>s2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1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1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1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1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100"/>
                        <a:t>s4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1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57836">
                <a:tc>
                  <a:txBody>
                    <a:bodyPr/>
                    <a:lstStyle/>
                    <a:p>
                      <a:r>
                        <a:rPr lang="fr-FR" sz="1100"/>
                        <a:t>s1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p5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/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/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71612"/>
            <a:ext cx="4887507" cy="485778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9" name="Rectangle 5"/>
          <p:cNvSpPr>
            <a:spLocks noGrp="1" noChangeArrowheads="1"/>
          </p:cNvSpPr>
          <p:nvPr>
            <p:ph type="title"/>
          </p:nvPr>
        </p:nvSpPr>
        <p:spPr>
          <a:xfrm>
            <a:off x="1105391" y="595476"/>
            <a:ext cx="6838950" cy="76687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Insertion dans une Vue</a:t>
            </a:r>
          </a:p>
        </p:txBody>
      </p:sp>
      <p:sp>
        <p:nvSpPr>
          <p:cNvPr id="4720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29240" y="153107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L’insertion QBE d’un déterminant dans une vue à jointure peut faire apparaître auto la valeur déterminée:</a:t>
            </a:r>
          </a:p>
          <a:p>
            <a:pPr lvl="1">
              <a:defRPr/>
            </a:pPr>
            <a:r>
              <a:rPr lang="fr-FR" dirty="0" smtClean="0"/>
              <a:t>Insertion de </a:t>
            </a:r>
            <a:r>
              <a:rPr lang="fr-FR" dirty="0" err="1" smtClean="0"/>
              <a:t>Cpostal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Ville dans :</a:t>
            </a:r>
            <a:endParaRPr lang="fr-FR" dirty="0" smtClean="0"/>
          </a:p>
          <a:p>
            <a:pPr lvl="1">
              <a:buNone/>
              <a:defRPr/>
            </a:pPr>
            <a:r>
              <a:rPr lang="fr-FR" dirty="0" smtClean="0"/>
              <a:t>SELECT P.*, Ville FROM P, C WHERE </a:t>
            </a:r>
            <a:r>
              <a:rPr lang="fr-FR" dirty="0" err="1" smtClean="0"/>
              <a:t>P.Cpostal</a:t>
            </a:r>
            <a:r>
              <a:rPr lang="fr-FR" dirty="0" smtClean="0"/>
              <a:t> = </a:t>
            </a:r>
            <a:r>
              <a:rPr lang="fr-FR" dirty="0" err="1" smtClean="0"/>
              <a:t>C.Cpostal</a:t>
            </a:r>
            <a:r>
              <a:rPr lang="fr-FR" dirty="0" smtClean="0"/>
              <a:t> ;</a:t>
            </a:r>
          </a:p>
          <a:p>
            <a:pPr lvl="1">
              <a:buNone/>
              <a:defRPr/>
            </a:pPr>
            <a:r>
              <a:rPr lang="fr-FR" dirty="0" smtClean="0"/>
              <a:t>Avec :</a:t>
            </a:r>
          </a:p>
          <a:p>
            <a:pPr lvl="1">
              <a:buNone/>
              <a:defRPr/>
            </a:pPr>
            <a:r>
              <a:rPr lang="fr-FR" dirty="0" smtClean="0"/>
              <a:t>P (</a:t>
            </a:r>
            <a:r>
              <a:rPr lang="fr-FR" u="sng" dirty="0" smtClean="0"/>
              <a:t>P#</a:t>
            </a:r>
            <a:r>
              <a:rPr lang="fr-FR" dirty="0" smtClean="0"/>
              <a:t>, Nom, </a:t>
            </a:r>
            <a:r>
              <a:rPr lang="fr-FR" dirty="0" err="1" smtClean="0"/>
              <a:t>CPostal</a:t>
            </a:r>
            <a:r>
              <a:rPr lang="fr-FR" dirty="0" smtClean="0"/>
              <a:t>) et C (</a:t>
            </a:r>
            <a:r>
              <a:rPr lang="fr-FR" u="sng" dirty="0" err="1" smtClean="0"/>
              <a:t>Cpostal</a:t>
            </a:r>
            <a:r>
              <a:rPr lang="fr-FR" dirty="0" smtClean="0"/>
              <a:t>,</a:t>
            </a:r>
            <a:r>
              <a:rPr lang="fr-FR" dirty="0" smtClean="0">
                <a:sym typeface="Wingdings" pitchFamily="2" charset="2"/>
              </a:rPr>
              <a:t> Ville)</a:t>
            </a:r>
            <a:r>
              <a:rPr lang="fr-FR" dirty="0" smtClean="0"/>
              <a:t> </a:t>
            </a:r>
          </a:p>
          <a:p>
            <a:pPr>
              <a:defRPr/>
            </a:pPr>
            <a:r>
              <a:rPr lang="fr-FR" i="1" dirty="0" smtClean="0"/>
              <a:t>A expérimenter sur </a:t>
            </a:r>
            <a:r>
              <a:rPr lang="fr-FR" i="1" dirty="0" err="1" smtClean="0"/>
              <a:t>MsAccess</a:t>
            </a:r>
            <a:endParaRPr lang="fr-FR" i="1" dirty="0" smtClean="0"/>
          </a:p>
          <a:p>
            <a:pPr lvl="1">
              <a:defRPr/>
            </a:pPr>
            <a:endParaRPr lang="fr-FR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90195" y="520063"/>
            <a:ext cx="8097624" cy="837398"/>
          </a:xfrm>
          <a:prstGeom prst="rect">
            <a:avLst/>
          </a:prstGeom>
          <a:solidFill>
            <a:schemeClr val="bg2"/>
          </a:solidFill>
          <a:ln w="12699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Insertion dans une Vue MsAccess</a:t>
            </a:r>
            <a:endParaRPr kumimoji="0" lang="fr-FR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Distribution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probabilité qu’une pièce soit fournie par un fournisseur</a:t>
            </a:r>
          </a:p>
          <a:p>
            <a:pPr lvl="1"/>
            <a:r>
              <a:rPr lang="fr-FR" dirty="0" smtClean="0"/>
              <a:t>Arrondie à 3 chiffres décimaux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SELECT DISTINCT SP.[s#], round((select sum(qty) from SP X where X.[s#] = SP.[s#])/(select sum(qty) from SP as Y), 3) AS Distribution FROM SP;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00034" y="2428868"/>
          <a:ext cx="2786082" cy="2571770"/>
        </p:xfrm>
        <a:graphic>
          <a:graphicData uri="http://schemas.openxmlformats.org/drawingml/2006/table">
            <a:tbl>
              <a:tblPr/>
              <a:tblGrid>
                <a:gridCol w="928694"/>
                <a:gridCol w="1857388"/>
              </a:tblGrid>
              <a:tr h="514354">
                <a:tc>
                  <a:txBody>
                    <a:bodyPr/>
                    <a:lstStyle/>
                    <a:p>
                      <a:r>
                        <a:rPr lang="fr-FR" sz="1800" dirty="0"/>
                        <a:t>s#</a:t>
                      </a:r>
                      <a:endParaRPr lang="fr-FR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Distribution</a:t>
                      </a:r>
                      <a:endParaRPr lang="fr-FR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fr-FR" sz="1800" dirty="0"/>
                        <a:t>s1</a:t>
                      </a:r>
                      <a:endParaRPr lang="fr-FR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0,419</a:t>
                      </a:r>
                      <a:endParaRPr lang="fr-FR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fr-FR" sz="1800" dirty="0"/>
                        <a:t>s2</a:t>
                      </a:r>
                      <a:endParaRPr lang="fr-FR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0,097</a:t>
                      </a:r>
                      <a:endParaRPr lang="fr-FR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fr-FR" sz="1800"/>
                        <a:t>s3</a:t>
                      </a:r>
                      <a:endParaRPr lang="fr-FR" sz="3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0,129</a:t>
                      </a:r>
                      <a:endParaRPr lang="fr-FR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4354">
                <a:tc>
                  <a:txBody>
                    <a:bodyPr/>
                    <a:lstStyle/>
                    <a:p>
                      <a:r>
                        <a:rPr lang="fr-FR" sz="1800"/>
                        <a:t>s4</a:t>
                      </a:r>
                      <a:endParaRPr lang="fr-FR" sz="3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0,355</a:t>
                      </a:r>
                      <a:endParaRPr lang="fr-FR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Image 6" descr="distrib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3" y="1857364"/>
            <a:ext cx="5079187" cy="37862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Distribution Cumulative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probabilité cumulative qu’une pièce soit fournie par un fournisseur</a:t>
            </a:r>
          </a:p>
          <a:p>
            <a:pPr lvl="1"/>
            <a:r>
              <a:rPr lang="en-US" sz="2800" dirty="0" smtClean="0"/>
              <a:t>	</a:t>
            </a:r>
            <a:r>
              <a:rPr lang="fr-FR" dirty="0" smtClean="0"/>
              <a:t>Arrondie à 3 chiffres décimaux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SELECT DISTINCT SP.[s#], round((select sum(qty) from SP X where  X.[s#] &lt;= SP.[s#])/(select sum(qty) from SP as Y), 3) AS [Distribution </a:t>
            </a:r>
            <a:r>
              <a:rPr lang="fr-FR" sz="2400" dirty="0" smtClean="0"/>
              <a:t>Cumulée</a:t>
            </a:r>
            <a:r>
              <a:rPr lang="en-US" sz="2400" dirty="0" smtClean="0"/>
              <a:t>]</a:t>
            </a:r>
          </a:p>
          <a:p>
            <a:pPr>
              <a:buNone/>
            </a:pPr>
            <a:r>
              <a:rPr lang="en-US" sz="2400" dirty="0" smtClean="0"/>
              <a:t>	FROM SP</a:t>
            </a:r>
          </a:p>
          <a:p>
            <a:pPr>
              <a:buNone/>
            </a:pPr>
            <a:r>
              <a:rPr lang="en-US" sz="2400" dirty="0" smtClean="0"/>
              <a:t>	ORDER BY SP.[s#];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71472" y="2214554"/>
          <a:ext cx="2428892" cy="2987056"/>
        </p:xfrm>
        <a:graphic>
          <a:graphicData uri="http://schemas.openxmlformats.org/drawingml/2006/table">
            <a:tbl>
              <a:tblPr/>
              <a:tblGrid>
                <a:gridCol w="686409"/>
                <a:gridCol w="1742483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s#</a:t>
                      </a:r>
                      <a:endParaRPr lang="fr-FR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Distribution Cumulée</a:t>
                      </a:r>
                      <a:endParaRPr lang="fr-FR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s1</a:t>
                      </a:r>
                      <a:endParaRPr lang="fr-FR" sz="3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0,419</a:t>
                      </a:r>
                      <a:endParaRPr lang="fr-FR" sz="3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fr-FR" sz="2000"/>
                        <a:t>s2</a:t>
                      </a:r>
                      <a:endParaRPr lang="fr-FR" sz="3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0,516</a:t>
                      </a:r>
                      <a:endParaRPr lang="fr-FR" sz="3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fr-FR" sz="2000"/>
                        <a:t>s3</a:t>
                      </a:r>
                      <a:endParaRPr lang="fr-FR" sz="3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0,645</a:t>
                      </a:r>
                      <a:endParaRPr lang="fr-FR" sz="3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fr-FR" sz="2000"/>
                        <a:t>s4</a:t>
                      </a:r>
                      <a:endParaRPr lang="fr-FR" sz="3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</a:t>
                      </a:r>
                      <a:endParaRPr lang="fr-FR" sz="3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Image 7" descr="distribution-cum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857364"/>
            <a:ext cx="5429288" cy="41958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Catégorisation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/>
              <a:t>On attribue une valeur d’une </a:t>
            </a:r>
            <a:r>
              <a:rPr lang="fr-FR" i="1" dirty="0" smtClean="0"/>
              <a:t>catégorie</a:t>
            </a:r>
            <a:r>
              <a:rPr lang="fr-FR" dirty="0" smtClean="0"/>
              <a:t> à une plage de valeurs d’un attribut</a:t>
            </a:r>
          </a:p>
          <a:p>
            <a:pPr lvl="1">
              <a:buFontTx/>
              <a:buChar char="-"/>
            </a:pPr>
            <a:r>
              <a:rPr lang="fr-FR" dirty="0" err="1" smtClean="0"/>
              <a:t>Status</a:t>
            </a:r>
            <a:r>
              <a:rPr lang="fr-FR" dirty="0" smtClean="0"/>
              <a:t> &lt; 30 </a:t>
            </a:r>
            <a:r>
              <a:rPr lang="fr-FR" dirty="0" smtClean="0">
                <a:sym typeface="Wingdings" pitchFamily="2" charset="2"/>
              </a:rPr>
              <a:t> Catégorie OK</a:t>
            </a:r>
          </a:p>
          <a:p>
            <a:pPr lvl="1">
              <a:buFontTx/>
              <a:buChar char="-"/>
            </a:pPr>
            <a:r>
              <a:rPr lang="fr-FR" dirty="0" smtClean="0">
                <a:sym typeface="Wingdings" pitchFamily="2" charset="2"/>
              </a:rPr>
              <a:t>Autrement  Catégorie  Good</a:t>
            </a:r>
          </a:p>
          <a:p>
            <a:pPr lvl="1">
              <a:buFontTx/>
              <a:buChar char="-"/>
            </a:pPr>
            <a:r>
              <a:rPr lang="fr-FR" dirty="0" smtClean="0">
                <a:sym typeface="Wingdings" pitchFamily="2" charset="2"/>
              </a:rPr>
              <a:t>….</a:t>
            </a:r>
          </a:p>
          <a:p>
            <a:pPr>
              <a:buFontTx/>
              <a:buChar char="-"/>
            </a:pPr>
            <a:r>
              <a:rPr lang="fr-FR" dirty="0" smtClean="0">
                <a:sym typeface="Wingdings" pitchFamily="2" charset="2"/>
              </a:rPr>
              <a:t>Un outil :</a:t>
            </a:r>
          </a:p>
          <a:p>
            <a:pPr lvl="1">
              <a:buFontTx/>
              <a:buChar char="-"/>
            </a:pPr>
            <a:r>
              <a:rPr lang="fr-FR" dirty="0" smtClean="0">
                <a:sym typeface="Wingdings" pitchFamily="2" charset="2"/>
              </a:rPr>
              <a:t>Fonction scalaire IIF  de SQL Access</a:t>
            </a:r>
          </a:p>
          <a:p>
            <a:pPr lvl="2">
              <a:buFontTx/>
              <a:buChar char="-"/>
            </a:pPr>
            <a:r>
              <a:rPr lang="fr-FR" dirty="0" err="1" smtClean="0">
                <a:sym typeface="Wingdings" pitchFamily="2" charset="2"/>
              </a:rPr>
              <a:t>VraiFaux</a:t>
            </a:r>
            <a:r>
              <a:rPr lang="fr-FR" dirty="0" smtClean="0">
                <a:sym typeface="Wingdings" pitchFamily="2" charset="2"/>
              </a:rPr>
              <a:t> en QBE Français</a:t>
            </a:r>
          </a:p>
          <a:p>
            <a:pPr lvl="1">
              <a:buFontTx/>
              <a:buChar char="-"/>
            </a:pPr>
            <a:r>
              <a:rPr lang="fr-FR" sz="2400" dirty="0" smtClean="0">
                <a:sym typeface="Wingdings" pitchFamily="2" charset="2"/>
              </a:rPr>
              <a:t>Peut être imbriquée</a:t>
            </a:r>
          </a:p>
          <a:p>
            <a:pPr>
              <a:buFontTx/>
              <a:buChar char="-"/>
            </a:pPr>
            <a:r>
              <a:rPr lang="fr-FR" sz="2700" dirty="0" smtClean="0">
                <a:sym typeface="Wingdings" pitchFamily="2" charset="2"/>
              </a:rPr>
              <a:t>On peut alternativement utiliser UNION ou UNION ALL</a:t>
            </a:r>
            <a:endParaRPr lang="fr-FR" sz="2700" dirty="0" smtClean="0"/>
          </a:p>
          <a:p>
            <a:pPr lvl="1"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Catégorisation</a:t>
            </a:r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285860"/>
            <a:ext cx="7772400" cy="2357454"/>
          </a:xfrm>
        </p:spPr>
        <p:txBody>
          <a:bodyPr/>
          <a:lstStyle/>
          <a:p>
            <a:pPr lvl="1">
              <a:buNone/>
            </a:pPr>
            <a:r>
              <a:rPr lang="fr-FR" sz="2000" dirty="0" smtClean="0"/>
              <a:t>SELECT S.[S#], </a:t>
            </a:r>
            <a:r>
              <a:rPr lang="fr-FR" sz="2000" dirty="0" err="1" smtClean="0"/>
              <a:t>S.SName</a:t>
            </a:r>
            <a:r>
              <a:rPr lang="fr-FR" sz="2000" dirty="0" smtClean="0"/>
              <a:t>, </a:t>
            </a:r>
            <a:r>
              <a:rPr lang="fr-FR" sz="2000" dirty="0" err="1" smtClean="0"/>
              <a:t>S.Status</a:t>
            </a:r>
            <a:r>
              <a:rPr lang="fr-FR" sz="2000" dirty="0" smtClean="0"/>
              <a:t>, </a:t>
            </a:r>
            <a:r>
              <a:rPr lang="fr-FR" sz="2000" dirty="0" err="1" smtClean="0"/>
              <a:t>S.City</a:t>
            </a:r>
            <a:r>
              <a:rPr lang="fr-FR" sz="2000" dirty="0" smtClean="0"/>
              <a:t>, </a:t>
            </a:r>
            <a:r>
              <a:rPr lang="fr-FR" sz="2000" dirty="0" err="1" smtClean="0"/>
              <a:t>IIf</a:t>
            </a:r>
            <a:r>
              <a:rPr lang="fr-FR" sz="2000" dirty="0" smtClean="0"/>
              <a:t>([</a:t>
            </a:r>
            <a:r>
              <a:rPr lang="fr-FR" sz="2000" dirty="0" err="1" smtClean="0"/>
              <a:t>status</a:t>
            </a:r>
            <a:r>
              <a:rPr lang="fr-FR" sz="2000" dirty="0" smtClean="0"/>
              <a:t>]&lt;30,"</a:t>
            </a:r>
            <a:r>
              <a:rPr lang="fr-FR" sz="2000" dirty="0" err="1" smtClean="0"/>
              <a:t>OK","good</a:t>
            </a:r>
            <a:r>
              <a:rPr lang="fr-FR" sz="2000" dirty="0" smtClean="0"/>
              <a:t>") AS </a:t>
            </a:r>
            <a:r>
              <a:rPr lang="fr-FR" sz="2000" dirty="0" err="1" smtClean="0"/>
              <a:t>IIfSimple</a:t>
            </a:r>
            <a:r>
              <a:rPr lang="fr-FR" sz="2000" dirty="0" smtClean="0"/>
              <a:t>, </a:t>
            </a:r>
          </a:p>
          <a:p>
            <a:pPr lvl="1">
              <a:buNone/>
            </a:pPr>
            <a:r>
              <a:rPr lang="fr-FR" sz="2000" dirty="0" err="1" smtClean="0"/>
              <a:t>IIf</a:t>
            </a:r>
            <a:r>
              <a:rPr lang="fr-FR" sz="2000" dirty="0" smtClean="0"/>
              <a:t>([</a:t>
            </a:r>
            <a:r>
              <a:rPr lang="fr-FR" sz="2000" dirty="0" err="1" smtClean="0"/>
              <a:t>status</a:t>
            </a:r>
            <a:r>
              <a:rPr lang="fr-FR" sz="2000" dirty="0" smtClean="0"/>
              <a:t>]&lt;30,"</a:t>
            </a:r>
            <a:r>
              <a:rPr lang="fr-FR" sz="2000" dirty="0" err="1" smtClean="0"/>
              <a:t>OK",IIf</a:t>
            </a:r>
            <a:r>
              <a:rPr lang="fr-FR" sz="2000" dirty="0" smtClean="0"/>
              <a:t>([</a:t>
            </a:r>
            <a:r>
              <a:rPr lang="fr-FR" sz="2000" dirty="0" err="1" smtClean="0"/>
              <a:t>status</a:t>
            </a:r>
            <a:r>
              <a:rPr lang="fr-FR" sz="2000" dirty="0" smtClean="0"/>
              <a:t>]=100,"</a:t>
            </a:r>
            <a:r>
              <a:rPr lang="fr-FR" sz="2000" dirty="0" err="1" smtClean="0"/>
              <a:t>VGood</a:t>
            </a:r>
            <a:r>
              <a:rPr lang="fr-FR" sz="2000" dirty="0" smtClean="0"/>
              <a:t>","good")) AS </a:t>
            </a:r>
            <a:r>
              <a:rPr lang="fr-FR" sz="2000" dirty="0" err="1" smtClean="0"/>
              <a:t>IIFImbrique</a:t>
            </a:r>
            <a:endParaRPr lang="fr-FR" sz="2000" dirty="0" smtClean="0"/>
          </a:p>
          <a:p>
            <a:pPr lvl="1">
              <a:buNone/>
            </a:pPr>
            <a:r>
              <a:rPr lang="fr-FR" sz="2000" dirty="0" smtClean="0"/>
              <a:t>FROM S</a:t>
            </a:r>
          </a:p>
          <a:p>
            <a:pPr lvl="1">
              <a:buNone/>
            </a:pPr>
            <a:r>
              <a:rPr lang="fr-FR" sz="2000" dirty="0" smtClean="0"/>
              <a:t>GROUP BY S.[S#], </a:t>
            </a:r>
            <a:r>
              <a:rPr lang="fr-FR" sz="2000" dirty="0" err="1" smtClean="0"/>
              <a:t>S.SName</a:t>
            </a:r>
            <a:r>
              <a:rPr lang="fr-FR" sz="2000" dirty="0" smtClean="0"/>
              <a:t>, </a:t>
            </a:r>
            <a:r>
              <a:rPr lang="fr-FR" sz="2000" dirty="0" err="1" smtClean="0"/>
              <a:t>S.Status</a:t>
            </a:r>
            <a:r>
              <a:rPr lang="fr-FR" sz="2000" dirty="0" smtClean="0"/>
              <a:t>, </a:t>
            </a:r>
            <a:r>
              <a:rPr lang="fr-FR" sz="2000" dirty="0" err="1" smtClean="0"/>
              <a:t>S.City</a:t>
            </a:r>
            <a:r>
              <a:rPr lang="fr-FR" sz="2000" dirty="0" smtClean="0"/>
              <a:t>;</a:t>
            </a:r>
          </a:p>
          <a:p>
            <a:pPr lvl="1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71538" y="3571876"/>
          <a:ext cx="7072362" cy="2219332"/>
        </p:xfrm>
        <a:graphic>
          <a:graphicData uri="http://schemas.openxmlformats.org/drawingml/2006/table">
            <a:tbl>
              <a:tblPr/>
              <a:tblGrid>
                <a:gridCol w="1178727"/>
                <a:gridCol w="1178727"/>
                <a:gridCol w="1178727"/>
                <a:gridCol w="1178727"/>
                <a:gridCol w="1178727"/>
                <a:gridCol w="1178727"/>
              </a:tblGrid>
              <a:tr h="0">
                <a:tc gridSpan="6">
                  <a:txBody>
                    <a:bodyPr/>
                    <a:lstStyle/>
                    <a:p>
                      <a:r>
                        <a:rPr lang="fr-FR" dirty="0"/>
                        <a:t>IIF et IFF Imbriqué dans la requête </a:t>
                      </a:r>
                      <a:r>
                        <a:rPr lang="fr-FR" dirty="0" smtClean="0"/>
                        <a:t>SQL de </a:t>
                      </a:r>
                      <a:r>
                        <a:rPr lang="fr-FR" dirty="0" err="1" smtClean="0"/>
                        <a:t>MsAccess</a:t>
                      </a:r>
                      <a:endParaRPr lang="fr-FR" dirty="0"/>
                    </a:p>
                  </a:txBody>
                  <a:tcPr anchor="ctr"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/>
                        <a:t>S#</a:t>
                      </a:r>
                      <a:endParaRPr lang="fr-F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SName</a:t>
                      </a:r>
                      <a:endParaRPr lang="fr-F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Status</a:t>
                      </a:r>
                      <a:endParaRPr lang="fr-F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City</a:t>
                      </a:r>
                      <a:endParaRPr lang="fr-F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IIfSimple</a:t>
                      </a:r>
                      <a:endParaRPr lang="fr-F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IIFImbrique</a:t>
                      </a:r>
                      <a:endParaRPr lang="fr-FR" sz="2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29572">
                <a:tc>
                  <a:txBody>
                    <a:bodyPr/>
                    <a:lstStyle/>
                    <a:p>
                      <a:r>
                        <a:rPr lang="fr-FR" sz="1400" dirty="0"/>
                        <a:t>s1</a:t>
                      </a:r>
                      <a:endParaRPr lang="fr-FR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Smith</a:t>
                      </a:r>
                      <a:endParaRPr lang="fr-FR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Paris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good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good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s2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Jones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100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london</a:t>
                      </a:r>
                      <a:endParaRPr lang="fr-FR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good</a:t>
                      </a:r>
                      <a:endParaRPr lang="fr-FR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VGood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s3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Blake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30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Paris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good</a:t>
                      </a:r>
                      <a:endParaRPr lang="fr-FR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good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s4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Clark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10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london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OK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OK</a:t>
                      </a:r>
                      <a:endParaRPr lang="fr-FR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/>
                        <a:t>s5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Adams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/>
                        <a:t>30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Athens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good</a:t>
                      </a:r>
                      <a:endParaRPr lang="fr-FR" sz="2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good</a:t>
                      </a:r>
                      <a:endParaRPr lang="fr-FR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285852" y="6143644"/>
            <a:ext cx="3429024" cy="40011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002060"/>
                </a:solidFill>
              </a:rPr>
              <a:t>Notez le traitement du nul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14290"/>
            <a:ext cx="6838950" cy="1071570"/>
          </a:xfrm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Catégorisation</a:t>
            </a:r>
            <a:endParaRPr lang="en-US" sz="2800" dirty="0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43050"/>
            <a:ext cx="4857784" cy="4000528"/>
          </a:xfrm>
        </p:spPr>
        <p:txBody>
          <a:bodyPr/>
          <a:lstStyle/>
          <a:p>
            <a:pPr>
              <a:lnSpc>
                <a:spcPts val="1800"/>
              </a:lnSpc>
              <a:spcAft>
                <a:spcPts val="1200"/>
              </a:spcAft>
              <a:defRPr/>
            </a:pPr>
            <a:r>
              <a:rPr lang="fr-FR" sz="2400" dirty="0" smtClean="0">
                <a:solidFill>
                  <a:srgbClr val="0070C0"/>
                </a:solidFill>
              </a:rPr>
              <a:t>Emploi alternatif d’UNION </a:t>
            </a:r>
          </a:p>
          <a:p>
            <a:pPr>
              <a:lnSpc>
                <a:spcPts val="1800"/>
              </a:lnSpc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SELECT </a:t>
            </a:r>
            <a:r>
              <a:rPr lang="en-US" sz="2000" dirty="0" err="1" smtClean="0">
                <a:solidFill>
                  <a:srgbClr val="0070C0"/>
                </a:solidFill>
              </a:rPr>
              <a:t>P.pname</a:t>
            </a:r>
            <a:r>
              <a:rPr lang="en-US" sz="2000" dirty="0" smtClean="0">
                <a:solidFill>
                  <a:srgbClr val="0070C0"/>
                </a:solidFill>
              </a:rPr>
              <a:t>, weight, "Very Heavy" as Warning </a:t>
            </a:r>
          </a:p>
          <a:p>
            <a:pPr>
              <a:lnSpc>
                <a:spcPts val="1800"/>
              </a:lnSpc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FROM P where weight &gt; 13</a:t>
            </a:r>
          </a:p>
          <a:p>
            <a:pPr>
              <a:lnSpc>
                <a:spcPts val="1800"/>
              </a:lnSpc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union</a:t>
            </a:r>
          </a:p>
          <a:p>
            <a:pPr>
              <a:lnSpc>
                <a:spcPts val="1800"/>
              </a:lnSpc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select </a:t>
            </a:r>
            <a:r>
              <a:rPr lang="en-US" sz="2000" dirty="0" err="1" smtClean="0">
                <a:solidFill>
                  <a:srgbClr val="0070C0"/>
                </a:solidFill>
              </a:rPr>
              <a:t>P.pname</a:t>
            </a:r>
            <a:r>
              <a:rPr lang="en-US" sz="2000" dirty="0" smtClean="0">
                <a:solidFill>
                  <a:srgbClr val="0070C0"/>
                </a:solidFill>
              </a:rPr>
              <a:t>, weight, "Quite Heavy" as w  from p  where weight between 10 and 16</a:t>
            </a:r>
          </a:p>
          <a:p>
            <a:pPr>
              <a:lnSpc>
                <a:spcPts val="1800"/>
              </a:lnSpc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UNION </a:t>
            </a:r>
          </a:p>
          <a:p>
            <a:pPr>
              <a:lnSpc>
                <a:spcPts val="1800"/>
              </a:lnSpc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select </a:t>
            </a:r>
            <a:r>
              <a:rPr lang="en-US" sz="2000" dirty="0" err="1" smtClean="0">
                <a:solidFill>
                  <a:srgbClr val="0070C0"/>
                </a:solidFill>
              </a:rPr>
              <a:t>P.pname</a:t>
            </a:r>
            <a:r>
              <a:rPr lang="en-US" sz="2000" dirty="0" smtClean="0">
                <a:solidFill>
                  <a:srgbClr val="0070C0"/>
                </a:solidFill>
              </a:rPr>
              <a:t>, weight, "Light" as warn  from p  where weight &lt; 10</a:t>
            </a:r>
          </a:p>
          <a:p>
            <a:pPr>
              <a:lnSpc>
                <a:spcPts val="1800"/>
              </a:lnSpc>
              <a:spcAft>
                <a:spcPts val="600"/>
              </a:spcAft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ORDER BY warning DESC , weight DESC;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500694" y="2071678"/>
          <a:ext cx="3190876" cy="3017520"/>
        </p:xfrm>
        <a:graphic>
          <a:graphicData uri="http://schemas.openxmlformats.org/drawingml/2006/table">
            <a:tbl>
              <a:tblPr/>
              <a:tblGrid>
                <a:gridCol w="858033"/>
                <a:gridCol w="804429"/>
                <a:gridCol w="1528414"/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dirty="0" err="1"/>
                        <a:t>pname</a:t>
                      </a:r>
                      <a:endParaRPr lang="fr-FR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weight</a:t>
                      </a:r>
                      <a:endParaRPr lang="fr-FR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Warning</a:t>
                      </a:r>
                      <a:endParaRPr lang="fr-FR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/>
                        <a:t>cam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19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Very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Heavy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/>
                        <a:t>cog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19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Very Heavy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/>
                        <a:t>bolt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17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Very Heavy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/>
                        <a:t>nut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14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Very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Heavy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/>
                        <a:t>screw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14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Very Heavy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/>
                        <a:t>nut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14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Quite Heavy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/>
                        <a:t>screw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14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Quite Heavy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600"/>
                        <a:t>screw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/>
                        <a:t>12</a:t>
                      </a:r>
                      <a:endParaRPr lang="fr-FR" sz="28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Quite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Heavy</a:t>
                      </a:r>
                      <a:endParaRPr lang="fr-FR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643438" y="5572140"/>
            <a:ext cx="4214842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25000"/>
                  </a:schemeClr>
                </a:solidFill>
              </a:rPr>
              <a:t> Table P est dans S-P du cours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25000"/>
                  </a:schemeClr>
                </a:solidFill>
              </a:rPr>
              <a:t> Catégorisation flue (voir « </a:t>
            </a:r>
            <a:r>
              <a:rPr lang="fr-FR" dirty="0" err="1" smtClean="0">
                <a:solidFill>
                  <a:schemeClr val="accent5">
                    <a:lumMod val="25000"/>
                  </a:schemeClr>
                </a:solidFill>
              </a:rPr>
              <a:t>nut</a:t>
            </a:r>
            <a:r>
              <a:rPr lang="fr-FR" dirty="0" smtClean="0">
                <a:solidFill>
                  <a:schemeClr val="accent5">
                    <a:lumMod val="25000"/>
                  </a:schemeClr>
                </a:solidFill>
              </a:rPr>
              <a:t> »)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5">
                    <a:lumMod val="25000"/>
                  </a:schemeClr>
                </a:solidFill>
              </a:rPr>
              <a:t> Noms w et </a:t>
            </a:r>
            <a:r>
              <a:rPr lang="fr-FR" dirty="0" err="1" smtClean="0">
                <a:solidFill>
                  <a:schemeClr val="accent5">
                    <a:lumMod val="25000"/>
                  </a:schemeClr>
                </a:solidFill>
              </a:rPr>
              <a:t>warn</a:t>
            </a:r>
            <a:r>
              <a:rPr lang="fr-FR" dirty="0" smtClean="0">
                <a:solidFill>
                  <a:schemeClr val="accent5">
                    <a:lumMod val="25000"/>
                  </a:schemeClr>
                </a:solidFill>
              </a:rPr>
              <a:t>  sont sans imp.</a:t>
            </a:r>
            <a:endParaRPr lang="fr-FR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38950" cy="1187450"/>
          </a:xfrm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UNION</a:t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Prédictions de Valeurs Inconnues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886" y="2277375"/>
            <a:ext cx="5257801" cy="3545456"/>
          </a:xfrm>
        </p:spPr>
        <p:txBody>
          <a:bodyPr/>
          <a:lstStyle/>
          <a:p>
            <a:pPr>
              <a:lnSpc>
                <a:spcPts val="1800"/>
              </a:lnSpc>
              <a:defRPr/>
            </a:pPr>
            <a:endParaRPr lang="fr-FR" sz="2400" dirty="0" smtClean="0">
              <a:solidFill>
                <a:srgbClr val="0070C0"/>
              </a:solidFill>
            </a:endParaRPr>
          </a:p>
          <a:p>
            <a:pPr>
              <a:lnSpc>
                <a:spcPts val="1800"/>
              </a:lnSpc>
              <a:defRPr/>
            </a:pPr>
            <a:r>
              <a:rPr lang="fr-FR" sz="2400" dirty="0" smtClean="0">
                <a:solidFill>
                  <a:srgbClr val="0070C0"/>
                </a:solidFill>
              </a:rPr>
              <a:t>On considère AVG(Qty1) pour </a:t>
            </a:r>
            <a:r>
              <a:rPr lang="fr-FR" sz="2400" dirty="0" err="1" smtClean="0">
                <a:solidFill>
                  <a:srgbClr val="0070C0"/>
                </a:solidFill>
              </a:rPr>
              <a:t>Qty</a:t>
            </a:r>
            <a:endParaRPr lang="fr-FR" sz="2400" dirty="0" smtClean="0">
              <a:solidFill>
                <a:srgbClr val="0070C0"/>
              </a:solidFill>
            </a:endParaRPr>
          </a:p>
          <a:p>
            <a:pPr>
              <a:lnSpc>
                <a:spcPts val="1800"/>
              </a:lnSpc>
              <a:buNone/>
              <a:defRPr/>
            </a:pPr>
            <a:endParaRPr lang="fr-FR" sz="2000" dirty="0" smtClean="0"/>
          </a:p>
          <a:p>
            <a:pPr>
              <a:lnSpc>
                <a:spcPts val="1800"/>
              </a:lnSpc>
              <a:buNone/>
              <a:defRPr/>
            </a:pPr>
            <a:r>
              <a:rPr lang="en-US" sz="2000" dirty="0" smtClean="0"/>
              <a:t>SELECT qty, "predicted value" as [for part],  </a:t>
            </a:r>
            <a:r>
              <a:rPr lang="en-US" sz="2000" dirty="0" err="1" smtClean="0"/>
              <a:t>Avg</a:t>
            </a:r>
            <a:r>
              <a:rPr lang="en-US" sz="2000" dirty="0" smtClean="0"/>
              <a:t>(Qty1) as [predicted or unknown Qty1]</a:t>
            </a:r>
          </a:p>
          <a:p>
            <a:pPr>
              <a:lnSpc>
                <a:spcPts val="1800"/>
              </a:lnSpc>
              <a:buNone/>
              <a:defRPr/>
            </a:pPr>
            <a:r>
              <a:rPr lang="en-US" sz="2000" dirty="0" smtClean="0"/>
              <a:t>FROM SP</a:t>
            </a:r>
          </a:p>
          <a:p>
            <a:pPr>
              <a:lnSpc>
                <a:spcPts val="1800"/>
              </a:lnSpc>
              <a:buNone/>
              <a:defRPr/>
            </a:pPr>
            <a:r>
              <a:rPr lang="en-US" sz="2000" dirty="0" smtClean="0"/>
              <a:t>group by qty</a:t>
            </a:r>
          </a:p>
          <a:p>
            <a:pPr>
              <a:lnSpc>
                <a:spcPts val="1800"/>
              </a:lnSpc>
              <a:buNone/>
              <a:defRPr/>
            </a:pPr>
            <a:r>
              <a:rPr lang="en-US" sz="2000" dirty="0" smtClean="0"/>
              <a:t>union</a:t>
            </a:r>
          </a:p>
          <a:p>
            <a:pPr>
              <a:lnSpc>
                <a:spcPts val="1800"/>
              </a:lnSpc>
              <a:buNone/>
              <a:defRPr/>
            </a:pPr>
            <a:r>
              <a:rPr lang="en-US" sz="2000" dirty="0" smtClean="0"/>
              <a:t>SELECT qty, [p#], Qty1</a:t>
            </a:r>
          </a:p>
          <a:p>
            <a:pPr>
              <a:lnSpc>
                <a:spcPts val="1800"/>
              </a:lnSpc>
              <a:buNone/>
              <a:defRPr/>
            </a:pPr>
            <a:r>
              <a:rPr lang="en-US" sz="2000" dirty="0" smtClean="0"/>
              <a:t>FROM SP as SP1   </a:t>
            </a:r>
          </a:p>
          <a:p>
            <a:pPr>
              <a:lnSpc>
                <a:spcPts val="1800"/>
              </a:lnSpc>
              <a:buNone/>
              <a:defRPr/>
            </a:pPr>
            <a:r>
              <a:rPr lang="en-US" sz="2000" dirty="0" smtClean="0"/>
              <a:t>where  qty1 is null</a:t>
            </a:r>
          </a:p>
          <a:p>
            <a:pPr>
              <a:lnSpc>
                <a:spcPts val="1800"/>
              </a:lnSpc>
              <a:buNone/>
              <a:defRPr/>
            </a:pPr>
            <a:r>
              <a:rPr lang="en-US" sz="2000" dirty="0" smtClean="0"/>
              <a:t>order by qty</a:t>
            </a:r>
            <a:endParaRPr lang="fr-FR" sz="2000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996061" y="1759787"/>
          <a:ext cx="2052384" cy="4399220"/>
        </p:xfrm>
        <a:graphic>
          <a:graphicData uri="http://schemas.openxmlformats.org/drawingml/2006/table">
            <a:tbl>
              <a:tblPr/>
              <a:tblGrid>
                <a:gridCol w="513096"/>
                <a:gridCol w="513096"/>
                <a:gridCol w="513096"/>
                <a:gridCol w="513096"/>
              </a:tblGrid>
              <a:tr h="237179"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SP</a:t>
                      </a:r>
                    </a:p>
                  </a:txBody>
                  <a:tcPr marL="69076" marR="69076" marT="34538" marB="34538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s#</a:t>
                      </a:r>
                    </a:p>
                  </a:txBody>
                  <a:tcPr marL="69076" marR="69076" marT="34538" marB="3453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p#</a:t>
                      </a:r>
                    </a:p>
                  </a:txBody>
                  <a:tcPr marL="69076" marR="69076" marT="34538" marB="345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qty</a:t>
                      </a:r>
                    </a:p>
                  </a:txBody>
                  <a:tcPr marL="69076" marR="69076" marT="34538" marB="345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Qty1</a:t>
                      </a:r>
                    </a:p>
                  </a:txBody>
                  <a:tcPr marL="69076" marR="69076" marT="34538" marB="345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s1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300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s1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p2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s1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p3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600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p4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300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p5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p6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s2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p2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300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500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s3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p2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s4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s4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p2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s4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p4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300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s4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p5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mage 6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38950" cy="1187450"/>
          </a:xfrm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UNION</a:t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Prédiction de Valeurs Inconnues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67822" y="1362973"/>
            <a:ext cx="5141344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On peut compléter SP par UPDATE SP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72245" y="1377350"/>
            <a:ext cx="1184691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Résultat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401503" y="1975448"/>
          <a:ext cx="2052384" cy="4399220"/>
        </p:xfrm>
        <a:graphic>
          <a:graphicData uri="http://schemas.openxmlformats.org/drawingml/2006/table">
            <a:tbl>
              <a:tblPr/>
              <a:tblGrid>
                <a:gridCol w="513096"/>
                <a:gridCol w="513096"/>
                <a:gridCol w="513096"/>
                <a:gridCol w="513096"/>
              </a:tblGrid>
              <a:tr h="237179"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SP</a:t>
                      </a:r>
                    </a:p>
                  </a:txBody>
                  <a:tcPr marL="69076" marR="69076" marT="34538" marB="34538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s#</a:t>
                      </a:r>
                    </a:p>
                  </a:txBody>
                  <a:tcPr marL="69076" marR="69076" marT="34538" marB="34538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p#</a:t>
                      </a:r>
                    </a:p>
                  </a:txBody>
                  <a:tcPr marL="69076" marR="69076" marT="34538" marB="345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qty</a:t>
                      </a:r>
                    </a:p>
                  </a:txBody>
                  <a:tcPr marL="69076" marR="69076" marT="34538" marB="345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Qty1</a:t>
                      </a:r>
                    </a:p>
                  </a:txBody>
                  <a:tcPr marL="69076" marR="69076" marT="34538" marB="345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s1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p1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300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p2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p3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600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p4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300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p5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p6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s2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p2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300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500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s3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p2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7179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s4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p1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s4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p2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s4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p4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300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s4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p5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9076" marR="69076" marT="34538" marB="345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655608" y="2053087"/>
          <a:ext cx="3942272" cy="4264640"/>
        </p:xfrm>
        <a:graphic>
          <a:graphicData uri="http://schemas.openxmlformats.org/drawingml/2006/table">
            <a:tbl>
              <a:tblPr/>
              <a:tblGrid>
                <a:gridCol w="969768"/>
                <a:gridCol w="1597646"/>
                <a:gridCol w="1374858"/>
              </a:tblGrid>
              <a:tr h="75917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FF0000"/>
                          </a:solidFill>
                        </a:rPr>
                        <a:t>qty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5859" marR="85859" marT="42930" marB="4293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for part</a:t>
                      </a:r>
                    </a:p>
                  </a:txBody>
                  <a:tcPr marL="85859" marR="85859" marT="42930" marB="429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FF0000"/>
                          </a:solidFill>
                        </a:rPr>
                        <a:t>predicted or unknown Qty1</a:t>
                      </a:r>
                    </a:p>
                  </a:txBody>
                  <a:tcPr marL="85859" marR="85859" marT="42930" marB="429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53269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p5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fr-FR" sz="1600">
                          <a:solidFill>
                            <a:srgbClr val="FF0000"/>
                          </a:solidFill>
                        </a:rPr>
                      </a:br>
                      <a:endParaRPr lang="fr-FR" sz="1600">
                        <a:solidFill>
                          <a:srgbClr val="FF0000"/>
                        </a:solidFill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8873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FF0000"/>
                          </a:solidFill>
                        </a:rPr>
                        <a:t>predicted</a:t>
                      </a:r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 value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0622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p2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8873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FF0000"/>
                          </a:solidFill>
                        </a:rPr>
                        <a:t>predicted value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0622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300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p4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8873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300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FF0000"/>
                          </a:solidFill>
                        </a:rPr>
                        <a:t>predicted</a:t>
                      </a:r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 value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450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06220"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p2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115719"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FF0000"/>
                          </a:solidFill>
                        </a:rPr>
                        <a:t>p5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  <a:tr h="388730"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FF0000"/>
                          </a:solidFill>
                        </a:rPr>
                        <a:t>400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rgbClr val="FF0000"/>
                          </a:solidFill>
                        </a:rPr>
                        <a:t>predicted value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600</a:t>
                      </a:r>
                    </a:p>
                  </a:txBody>
                  <a:tcPr marL="85859" marR="85859" marT="42930" marB="429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Image 11" descr="maillot-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525" y="253221"/>
            <a:ext cx="6838950" cy="766877"/>
          </a:xfrm>
        </p:spPr>
        <p:txBody>
          <a:bodyPr/>
          <a:lstStyle/>
          <a:p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Tendance</a:t>
            </a:r>
            <a:endParaRPr lang="fr-F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073" y="1635065"/>
            <a:ext cx="5075596" cy="414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92679" y="3754359"/>
          <a:ext cx="1521124" cy="1828800"/>
        </p:xfrm>
        <a:graphic>
          <a:graphicData uri="http://schemas.openxmlformats.org/drawingml/2006/table">
            <a:tbl>
              <a:tblPr/>
              <a:tblGrid>
                <a:gridCol w="760562"/>
                <a:gridCol w="76056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>
                          <a:solidFill>
                            <a:srgbClr val="C00000"/>
                          </a:solidFill>
                        </a:rPr>
                        <a:t>qty</a:t>
                      </a:r>
                      <a:endParaRPr lang="fr-FR" sz="18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Qty1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100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>
                          <a:solidFill>
                            <a:srgbClr val="C00000"/>
                          </a:solidFill>
                        </a:rPr>
                        <a:t>400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rgbClr val="C00000"/>
                          </a:solidFill>
                        </a:rPr>
                        <a:t>600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52091" y="1595886"/>
            <a:ext cx="2876901" cy="193899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SELECT SP.qty, SP.Qty1</a:t>
            </a:r>
          </a:p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FROM SP</a:t>
            </a:r>
          </a:p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WHERE (((SP.Qty1) Is Not Null))</a:t>
            </a:r>
          </a:p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ORDER BY SP.qty;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5720" y="1071546"/>
            <a:ext cx="5727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SP est supposé avec la DF entre </a:t>
            </a:r>
            <a:r>
              <a:rPr lang="fr-FR" dirty="0" err="1" smtClean="0">
                <a:solidFill>
                  <a:srgbClr val="0070C0"/>
                </a:solidFill>
              </a:rPr>
              <a:t>Qty</a:t>
            </a:r>
            <a:r>
              <a:rPr lang="fr-FR" dirty="0" smtClean="0">
                <a:solidFill>
                  <a:srgbClr val="0070C0"/>
                </a:solidFill>
              </a:rPr>
              <a:t> et Qty1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28662" y="6143644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Tendance : Qty1 est toujours &gt; </a:t>
            </a:r>
            <a:r>
              <a:rPr lang="fr-FR" b="1" dirty="0" err="1" smtClean="0">
                <a:solidFill>
                  <a:srgbClr val="0070C0"/>
                </a:solidFill>
              </a:rPr>
              <a:t>Qty</a:t>
            </a:r>
            <a:r>
              <a:rPr lang="fr-FR" b="1" dirty="0" smtClean="0">
                <a:solidFill>
                  <a:srgbClr val="0070C0"/>
                </a:solidFill>
              </a:rPr>
              <a:t>, + d’écart pour </a:t>
            </a:r>
            <a:r>
              <a:rPr lang="fr-FR" b="1" dirty="0" err="1" smtClean="0">
                <a:solidFill>
                  <a:srgbClr val="0070C0"/>
                </a:solidFill>
              </a:rPr>
              <a:t>Qty</a:t>
            </a:r>
            <a:r>
              <a:rPr lang="fr-FR" b="1" dirty="0" smtClean="0">
                <a:solidFill>
                  <a:srgbClr val="0070C0"/>
                </a:solidFill>
              </a:rPr>
              <a:t> &gt; 300 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7158" y="5643578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Graph 3D avec  </a:t>
            </a:r>
            <a:r>
              <a:rPr lang="fr-FR" dirty="0" err="1" smtClean="0">
                <a:solidFill>
                  <a:srgbClr val="0070C0"/>
                </a:solidFill>
              </a:rPr>
              <a:t>Qty</a:t>
            </a:r>
            <a:r>
              <a:rPr lang="fr-FR" dirty="0" smtClean="0">
                <a:solidFill>
                  <a:srgbClr val="0070C0"/>
                </a:solidFill>
              </a:rPr>
              <a:t> en abscisses 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2" name="Image 11" descr="maillot-ja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776" y="142852"/>
            <a:ext cx="682512" cy="9057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l2">
  <a:themeElements>
    <a:clrScheme name="">
      <a:dk1>
        <a:srgbClr val="000000"/>
      </a:dk1>
      <a:lt1>
        <a:srgbClr val="A6FFFF"/>
      </a:lt1>
      <a:dk2>
        <a:srgbClr val="FFFFFF"/>
      </a:dk2>
      <a:lt2>
        <a:srgbClr val="0082A5"/>
      </a:lt2>
      <a:accent1>
        <a:srgbClr val="7F00FF"/>
      </a:accent1>
      <a:accent2>
        <a:srgbClr val="FF00FF"/>
      </a:accent2>
      <a:accent3>
        <a:srgbClr val="D0FFFF"/>
      </a:accent3>
      <a:accent4>
        <a:srgbClr val="000000"/>
      </a:accent4>
      <a:accent5>
        <a:srgbClr val="C0AAFF"/>
      </a:accent5>
      <a:accent6>
        <a:srgbClr val="E700E7"/>
      </a:accent6>
      <a:hlink>
        <a:srgbClr val="063DE8"/>
      </a:hlink>
      <a:folHlink>
        <a:srgbClr val="A6FFFF"/>
      </a:folHlink>
    </a:clrScheme>
    <a:fontScheme name="sql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q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l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l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l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l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l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l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c:\windows\sql2.ppt</Template>
  <TotalTime>1890144</TotalTime>
  <Pages>16</Pages>
  <Words>6537</Words>
  <Application>Microsoft Office PowerPoint</Application>
  <PresentationFormat>Affichage à l'écran (4:3)</PresentationFormat>
  <Paragraphs>2145</Paragraphs>
  <Slides>158</Slides>
  <Notes>158</Notes>
  <HiddenSlides>0</HiddenSlides>
  <MMClips>2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158</vt:i4>
      </vt:variant>
    </vt:vector>
  </HeadingPairs>
  <TitlesOfParts>
    <vt:vector size="161" baseType="lpstr">
      <vt:lpstr>sql2</vt:lpstr>
      <vt:lpstr>Clip</vt:lpstr>
      <vt:lpstr>Document</vt:lpstr>
      <vt:lpstr>SQL Avancé 2011</vt:lpstr>
      <vt:lpstr>Quoi &amp; Pourquoi ?</vt:lpstr>
      <vt:lpstr>Présentation PowerPoint</vt:lpstr>
      <vt:lpstr>Synonymes</vt:lpstr>
      <vt:lpstr>Noms d'attributs</vt:lpstr>
      <vt:lpstr>Présentation PowerPoint</vt:lpstr>
      <vt:lpstr>Présentation PowerPoint</vt:lpstr>
      <vt:lpstr>Présentation PowerPoint</vt:lpstr>
      <vt:lpstr>Insertion dans une Vue</vt:lpstr>
      <vt:lpstr>Présentation PowerPoint</vt:lpstr>
      <vt:lpstr>MAJ d’une Vue MsAccess</vt:lpstr>
      <vt:lpstr>MAJ d’une Vue MsAccess</vt:lpstr>
      <vt:lpstr>Suppression dans une Vue MsAccess</vt:lpstr>
      <vt:lpstr>MsAccess : Légendes</vt:lpstr>
      <vt:lpstr>Expressions de valeur</vt:lpstr>
      <vt:lpstr>Expressions de valeur</vt:lpstr>
      <vt:lpstr>Pour en savoir + sur les attributs dynamiques</vt:lpstr>
      <vt:lpstr>UNION et Noms D’attributs</vt:lpstr>
      <vt:lpstr>UNION et ORDER BY</vt:lpstr>
      <vt:lpstr>ORDER BY et expressions de valeur</vt:lpstr>
      <vt:lpstr>ORDER BY et expressions de valeur</vt:lpstr>
      <vt:lpstr>Ordre de priorité d'opérations</vt:lpstr>
      <vt:lpstr>Prédicat  TOP </vt:lpstr>
      <vt:lpstr>Prédicat  TOP </vt:lpstr>
      <vt:lpstr>Clause BETWEEN</vt:lpstr>
      <vt:lpstr>Limitations de NOT</vt:lpstr>
      <vt:lpstr>ANY et ALL</vt:lpstr>
      <vt:lpstr>Injection SQL </vt:lpstr>
      <vt:lpstr>Injection SQL </vt:lpstr>
      <vt:lpstr>Tabulations Croisées (Crosstab queries, Pivot Queries)</vt:lpstr>
      <vt:lpstr>Tabulations Croisées </vt:lpstr>
      <vt:lpstr>Tabulations Croisées (Crosstab queries, Pivot Queries)</vt:lpstr>
      <vt:lpstr>Tabulations Croisées </vt:lpstr>
      <vt:lpstr>Tabulations Croisées </vt:lpstr>
      <vt:lpstr>Tabulations Croisées </vt:lpstr>
      <vt:lpstr>Tabulations Croisées </vt:lpstr>
      <vt:lpstr>XOR</vt:lpstr>
      <vt:lpstr>IMP</vt:lpstr>
      <vt:lpstr>Sous-requêtes</vt:lpstr>
      <vt:lpstr>Sous-requêtes</vt:lpstr>
      <vt:lpstr>Sous-requêtes</vt:lpstr>
      <vt:lpstr>Sous-requêtes</vt:lpstr>
      <vt:lpstr>Sous-requêtes</vt:lpstr>
      <vt:lpstr>Sous-requêtes</vt:lpstr>
      <vt:lpstr>Sous-requêtes</vt:lpstr>
      <vt:lpstr>Sous-requêtes</vt:lpstr>
      <vt:lpstr>Sous-requêtes</vt:lpstr>
      <vt:lpstr>Sous-requêtes</vt:lpstr>
      <vt:lpstr>Application aux Probabilités</vt:lpstr>
      <vt:lpstr>Clause FROM imbriquée</vt:lpstr>
      <vt:lpstr>Clause FROM imbriquée</vt:lpstr>
      <vt:lpstr>Clause FROM imbriquée</vt:lpstr>
      <vt:lpstr>Clause FROM imbriquée</vt:lpstr>
      <vt:lpstr>Clause FROM imbriquée</vt:lpstr>
      <vt:lpstr>Clause FROM imbriquée</vt:lpstr>
      <vt:lpstr>Valeurs nulles</vt:lpstr>
      <vt:lpstr>Valeurs nulles</vt:lpstr>
      <vt:lpstr>Valeurs nulles</vt:lpstr>
      <vt:lpstr>Valeurs nulles</vt:lpstr>
      <vt:lpstr>Valeurs nulles</vt:lpstr>
      <vt:lpstr>Valeurs nulles</vt:lpstr>
      <vt:lpstr>Fonctions Scalaires Date/Temps</vt:lpstr>
      <vt:lpstr>Fonctions Scalaires Date/Temps</vt:lpstr>
      <vt:lpstr>Fonctions Scalaires Date/Temps</vt:lpstr>
      <vt:lpstr>Fonctions Scalaires Date/Temps</vt:lpstr>
      <vt:lpstr>Fonctions Scalaires Date/Temps</vt:lpstr>
      <vt:lpstr>Fonction Scalaire RND</vt:lpstr>
      <vt:lpstr>Fonction Scalaire RND</vt:lpstr>
      <vt:lpstr>Fonctions Financières</vt:lpstr>
      <vt:lpstr>Fonctions Financières</vt:lpstr>
      <vt:lpstr>Fonction DDB</vt:lpstr>
      <vt:lpstr>Fonction DDB</vt:lpstr>
      <vt:lpstr>Fonction PMT</vt:lpstr>
      <vt:lpstr>Fonction PMT</vt:lpstr>
      <vt:lpstr>Placement à taux variable</vt:lpstr>
      <vt:lpstr>GROUP BY</vt:lpstr>
      <vt:lpstr>LIST</vt:lpstr>
      <vt:lpstr>LIST</vt:lpstr>
      <vt:lpstr>GROUP BY avec WHERE</vt:lpstr>
      <vt:lpstr>GROUP BY</vt:lpstr>
      <vt:lpstr>GROUP BY avec HAVING</vt:lpstr>
      <vt:lpstr>T-GROUP BY</vt:lpstr>
      <vt:lpstr>T-GROUP BY</vt:lpstr>
      <vt:lpstr>T-GROUP BY</vt:lpstr>
      <vt:lpstr>T-GROUP BY</vt:lpstr>
      <vt:lpstr>Rangs Non-Denses (Non Dense Ranking)</vt:lpstr>
      <vt:lpstr>Rangs Non-Denses (Graphique MsAccess)</vt:lpstr>
      <vt:lpstr>Rangs Denses (Dense Ranking)</vt:lpstr>
      <vt:lpstr>Rangs Denses Graphique MsAccess</vt:lpstr>
      <vt:lpstr>Distribution </vt:lpstr>
      <vt:lpstr>Résultat</vt:lpstr>
      <vt:lpstr>Distribution Cumulative </vt:lpstr>
      <vt:lpstr>Résultat</vt:lpstr>
      <vt:lpstr>Catégorisation</vt:lpstr>
      <vt:lpstr>Catégorisation</vt:lpstr>
      <vt:lpstr>Catégorisation</vt:lpstr>
      <vt:lpstr>UNION Prédictions de Valeurs Inconnues</vt:lpstr>
      <vt:lpstr>UNION Prédiction de Valeurs Inconnues</vt:lpstr>
      <vt:lpstr>Tendance</vt:lpstr>
      <vt:lpstr>Moyenne Glissante</vt:lpstr>
      <vt:lpstr>Moyenne Glissante</vt:lpstr>
      <vt:lpstr>Moyenne Glissante</vt:lpstr>
      <vt:lpstr>Value at Risk (VaR)</vt:lpstr>
      <vt:lpstr>Value at Risk</vt:lpstr>
      <vt:lpstr>Value at Risk</vt:lpstr>
      <vt:lpstr>Value at Risk</vt:lpstr>
      <vt:lpstr>Séries financières</vt:lpstr>
      <vt:lpstr>Séries financières</vt:lpstr>
      <vt:lpstr>Séries financières</vt:lpstr>
      <vt:lpstr>Séries financières</vt:lpstr>
      <vt:lpstr>Création d’un Portefeuille  </vt:lpstr>
      <vt:lpstr>Création d’un Portefeuille  </vt:lpstr>
      <vt:lpstr>Création d’un Portefeuille  </vt:lpstr>
      <vt:lpstr>Création d’un Portefeuille  </vt:lpstr>
      <vt:lpstr>Création d’un Portefeuille  Discussion </vt:lpstr>
      <vt:lpstr>Création d’un Portefeuille  Discussion </vt:lpstr>
      <vt:lpstr>ROLLUP (DB2 &amp; SQL-Server)</vt:lpstr>
      <vt:lpstr>CUBE (DB2 &amp; SQL-Server)</vt:lpstr>
      <vt:lpstr>GROUPING SETS</vt:lpstr>
      <vt:lpstr>Rollup, Cube, Grouping Sets sous MsAccess</vt:lpstr>
      <vt:lpstr>Présentation PowerPoint</vt:lpstr>
      <vt:lpstr>Présentation PowerPoint</vt:lpstr>
      <vt:lpstr>Présentation PowerPoint</vt:lpstr>
      <vt:lpstr>Autres Opérations  Utiles</vt:lpstr>
      <vt:lpstr>Sous-Tables Paramétrées</vt:lpstr>
      <vt:lpstr>Sous-Tables Paramétrées</vt:lpstr>
      <vt:lpstr>Sous-Tables Paramétrées</vt:lpstr>
      <vt:lpstr>Sous-Tables Paramétrées</vt:lpstr>
      <vt:lpstr>Sous-Tables Paramétrées</vt:lpstr>
      <vt:lpstr>Sous-Tables Paramétrées</vt:lpstr>
      <vt:lpstr>Sous-Tables Paramétrées</vt:lpstr>
      <vt:lpstr>Sous-Tables Paramétrées</vt:lpstr>
      <vt:lpstr>Liste de Choix Multibase</vt:lpstr>
      <vt:lpstr>Liste de Choix Multibase</vt:lpstr>
      <vt:lpstr>Liste de Choix Multibase Résultat</vt:lpstr>
      <vt:lpstr>Clauses COMPUTE  &amp; FOR BROWSE (SQL Server)</vt:lpstr>
      <vt:lpstr>Compute</vt:lpstr>
      <vt:lpstr>Fonctions Agrégat pour OLAP DB2</vt:lpstr>
      <vt:lpstr>Fonctions Agrégat pour OLAP DB2</vt:lpstr>
      <vt:lpstr>Fonctions Agrégat pour OLAP Teradata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Fermeture transitive</vt:lpstr>
      <vt:lpstr>Fermeture transitive (DB2) </vt:lpstr>
      <vt:lpstr>Fermeture transitive</vt:lpstr>
      <vt:lpstr>Fermeture transitive</vt:lpstr>
      <vt:lpstr>Fermeture transitive </vt:lpstr>
      <vt:lpstr>Fermeture transitive </vt:lpstr>
      <vt:lpstr>Fermeture transitive </vt:lpstr>
      <vt:lpstr>Fermeture transitive</vt:lpstr>
      <vt:lpstr>Fermeture transitive MsAccess</vt:lpstr>
      <vt:lpstr> FIN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SQL: subtilités utiles</dc:title>
  <dc:creator>litwin</dc:creator>
  <dc:description>spell OK</dc:description>
  <cp:lastModifiedBy>Witold</cp:lastModifiedBy>
  <cp:revision>315</cp:revision>
  <cp:lastPrinted>1995-11-22T00:10:22Z</cp:lastPrinted>
  <dcterms:created xsi:type="dcterms:W3CDTF">1994-12-11T13:55:48Z</dcterms:created>
  <dcterms:modified xsi:type="dcterms:W3CDTF">2011-12-06T12:40:14Z</dcterms:modified>
</cp:coreProperties>
</file>